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402" r:id="rId23"/>
    <p:sldId id="311" r:id="rId24"/>
    <p:sldId id="312" r:id="rId25"/>
    <p:sldId id="313" r:id="rId26"/>
    <p:sldId id="382" r:id="rId27"/>
    <p:sldId id="383" r:id="rId28"/>
    <p:sldId id="384" r:id="rId29"/>
    <p:sldId id="385" r:id="rId30"/>
    <p:sldId id="323" r:id="rId31"/>
    <p:sldId id="325" r:id="rId32"/>
    <p:sldId id="386" r:id="rId33"/>
    <p:sldId id="387" r:id="rId34"/>
    <p:sldId id="403" r:id="rId35"/>
    <p:sldId id="404" r:id="rId36"/>
    <p:sldId id="389" r:id="rId37"/>
    <p:sldId id="390" r:id="rId38"/>
    <p:sldId id="392" r:id="rId39"/>
    <p:sldId id="393" r:id="rId40"/>
    <p:sldId id="329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303" r:id="rId49"/>
    <p:sldId id="30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135" autoAdjust="0"/>
  </p:normalViewPr>
  <p:slideViewPr>
    <p:cSldViewPr>
      <p:cViewPr varScale="1">
        <p:scale>
          <a:sx n="76" d="100"/>
          <a:sy n="76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MN&amp;tn=SE_PcZhidaonwhc_ngpagmjz&amp;rsv_dl=gh_pc_zhidao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8:50     3</a:t>
            </a:r>
            <a:r>
              <a:rPr lang="zh-CN" altLang="en-US"/>
              <a:t>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7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                      把比较的过程重点讲一下       </a:t>
            </a:r>
            <a:r>
              <a:rPr lang="en-US" altLang="zh-CN"/>
              <a:t>49 </a:t>
            </a:r>
            <a:r>
              <a:rPr lang="zh-CN" altLang="en-US"/>
              <a:t>和 </a:t>
            </a:r>
            <a:r>
              <a:rPr lang="en-US" altLang="zh-CN" u="sng"/>
              <a:t>49</a:t>
            </a:r>
            <a:r>
              <a:rPr lang="zh-CN" altLang="en-US"/>
              <a:t>  不需要进行交换       在第</a:t>
            </a:r>
            <a:r>
              <a:rPr lang="en-US" altLang="zh-CN"/>
              <a:t>5</a:t>
            </a:r>
            <a:r>
              <a:rPr lang="zh-CN" altLang="en-US"/>
              <a:t>趟以后，从第</a:t>
            </a:r>
            <a:r>
              <a:rPr lang="en-US" altLang="zh-CN"/>
              <a:t>6</a:t>
            </a:r>
            <a:r>
              <a:rPr lang="zh-CN" altLang="en-US"/>
              <a:t>趟开始，外层</a:t>
            </a:r>
            <a:r>
              <a:rPr lang="en-US" altLang="zh-CN"/>
              <a:t>for</a:t>
            </a:r>
            <a:r>
              <a:rPr lang="zh-CN" altLang="en-US"/>
              <a:t>循环能进去，内层</a:t>
            </a:r>
            <a:r>
              <a:rPr lang="en-US" altLang="zh-CN"/>
              <a:t>for</a:t>
            </a:r>
            <a:r>
              <a:rPr lang="zh-CN" altLang="en-US"/>
              <a:t>循环也能用进去，但是</a:t>
            </a:r>
            <a:r>
              <a:rPr lang="en-US" altLang="zh-CN"/>
              <a:t>if</a:t>
            </a:r>
            <a:r>
              <a:rPr lang="zh-CN" altLang="en-US"/>
              <a:t>语句进不去  </a:t>
            </a:r>
            <a:r>
              <a:rPr lang="en-US" altLang="zh-CN"/>
              <a:t>change</a:t>
            </a:r>
            <a:r>
              <a:rPr lang="zh-CN" altLang="en-US"/>
              <a:t>是</a:t>
            </a:r>
            <a:r>
              <a:rPr lang="en-US" altLang="zh-CN"/>
              <a:t>0   </a:t>
            </a: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趟外层</a:t>
            </a:r>
            <a:r>
              <a:rPr lang="en-US" altLang="zh-CN"/>
              <a:t>for</a:t>
            </a:r>
            <a:r>
              <a:rPr lang="zh-CN" altLang="en-US"/>
              <a:t>循环条件不成立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6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     </a:t>
            </a:r>
            <a:r>
              <a:rPr lang="en-US" altLang="zh-CN"/>
              <a:t>i = 1</a:t>
            </a:r>
            <a:r>
              <a:rPr lang="zh-CN" altLang="en-US"/>
              <a:t>时，比较</a:t>
            </a:r>
            <a:r>
              <a:rPr lang="en-US" altLang="zh-CN"/>
              <a:t>n-1</a:t>
            </a:r>
            <a:r>
              <a:rPr lang="zh-CN" altLang="en-US"/>
              <a:t>次     </a:t>
            </a:r>
            <a:r>
              <a:rPr lang="en-US" altLang="zh-CN"/>
              <a:t>i = 2</a:t>
            </a:r>
            <a:r>
              <a:rPr lang="zh-CN" altLang="en-US"/>
              <a:t>时，比较</a:t>
            </a:r>
            <a:r>
              <a:rPr lang="en-US" altLang="zh-CN"/>
              <a:t>n-2</a:t>
            </a:r>
            <a:r>
              <a:rPr lang="zh-CN" altLang="en-US"/>
              <a:t>次   </a:t>
            </a:r>
            <a:r>
              <a:rPr lang="en-US" altLang="zh-CN"/>
              <a:t>….    i = n-1</a:t>
            </a:r>
            <a:r>
              <a:rPr lang="zh-CN" altLang="en-US"/>
              <a:t>时，比较</a:t>
            </a:r>
            <a:r>
              <a:rPr lang="en-US" altLang="zh-CN"/>
              <a:t>1</a:t>
            </a:r>
            <a:r>
              <a:rPr lang="zh-CN" altLang="en-US"/>
              <a:t>次    </a:t>
            </a:r>
            <a:r>
              <a:rPr lang="en-US" altLang="zh-CN"/>
              <a:t>1+…+n-1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9:03      4</a:t>
            </a:r>
            <a:r>
              <a:rPr lang="zh-CN" altLang="en-US"/>
              <a:t>分    根据前面的</a:t>
            </a:r>
            <a:r>
              <a:rPr lang="en-US" altLang="zh-CN"/>
              <a:t>for</a:t>
            </a:r>
            <a:r>
              <a:rPr lang="zh-CN" altLang="en-US"/>
              <a:t>循环解释即可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5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             52</a:t>
            </a:r>
            <a:r>
              <a:rPr lang="zh-CN" altLang="en-US"/>
              <a:t>的位置为排序完成后的最终位置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7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9:17    7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2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</a:t>
            </a:r>
            <a:r>
              <a:rPr lang="en-US" altLang="zh-CN" sz="1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1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== </a:t>
            </a:r>
            <a:r>
              <a:rPr lang="en-US" altLang="zh-CN" sz="1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1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zh-CN" altLang="en-US" sz="1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时  交换与否无所谓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8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不必交换，只要将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56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从一分为二的部分，前半部分快排，后半部分快排        最初区间是</a:t>
            </a:r>
            <a:r>
              <a:rPr lang="en-US" altLang="zh-CN"/>
              <a:t>[1, n]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5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1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            4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2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小根堆排完是从大到小  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21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从一分为二的部分，前半部分快排，后半部分快排        最初区间是</a:t>
            </a:r>
            <a:r>
              <a:rPr lang="en-US" altLang="zh-CN"/>
              <a:t>[1, n]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548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从一分为二的部分，前半部分快排，后半部分快排        最初区间是</a:t>
            </a:r>
            <a:r>
              <a:rPr lang="en-US" altLang="zh-CN"/>
              <a:t>[1, n]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46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log(a)(</a:t>
            </a:r>
            <a:r>
              <a:rPr lang="pt-BR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MN</a:t>
            </a:r>
            <a:r>
              <a:rPr lang="pt-BR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)=log(a)(M)+log(a)(N);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3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4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8:25            7</a:t>
            </a:r>
            <a:r>
              <a:rPr lang="zh-CN" altLang="en-US"/>
              <a:t>分                   如果只有有个数的话 不用考虑大小，所以</a:t>
            </a:r>
            <a:r>
              <a:rPr lang="en-US" altLang="zh-CN"/>
              <a:t>i</a:t>
            </a:r>
            <a:r>
              <a:rPr lang="zh-CN" altLang="en-US"/>
              <a:t>从</a:t>
            </a:r>
            <a:r>
              <a:rPr lang="en-US" altLang="zh-CN"/>
              <a:t>2</a:t>
            </a:r>
            <a:r>
              <a:rPr lang="zh-CN" altLang="en-US"/>
              <a:t>开始即可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0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8:30         4</a:t>
            </a:r>
            <a:r>
              <a:rPr lang="zh-CN" altLang="en-US"/>
              <a:t>分                 除了第一个每个都比较一次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8:35               5</a:t>
            </a:r>
            <a:r>
              <a:rPr lang="zh-CN" altLang="en-US"/>
              <a:t>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0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                        当</a:t>
            </a:r>
            <a:r>
              <a:rPr lang="en-US" altLang="zh-CN"/>
              <a:t>d = 1</a:t>
            </a:r>
            <a:r>
              <a:rPr lang="zh-CN" altLang="en-US"/>
              <a:t>时，将间隔是</a:t>
            </a:r>
            <a:r>
              <a:rPr lang="en-US" altLang="zh-CN"/>
              <a:t>1 </a:t>
            </a:r>
            <a:r>
              <a:rPr lang="zh-CN" altLang="en-US"/>
              <a:t>的序列排成有序     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  <a:r>
              <a:rPr lang="zh-CN" altLang="en-US">
                <a:solidFill>
                  <a:schemeClr val="tx1"/>
                </a:solidFill>
              </a:rPr>
              <a:t>将间隔是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的排成有序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6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4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/>
              <a:t>内部排序</a:t>
            </a:r>
            <a:r>
              <a:rPr kumimoji="0" lang="en-US" altLang="zh-CN" sz="3600" b="1" dirty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第十章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46" name="公式" r:id="rId5" imgW="736560" imgH="431640" progId="Equation.3">
                  <p:embed/>
                </p:oleObj>
              </mc:Choice>
              <mc:Fallback>
                <p:oleObj name="公式" r:id="rId5" imgW="736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49375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47" name="公式" r:id="rId7" imgW="1269720" imgH="431640" progId="Equation.3">
                  <p:embed/>
                </p:oleObj>
              </mc:Choice>
              <mc:Fallback>
                <p:oleObj name="公式" r:id="rId7" imgW="1269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667000"/>
                        <a:ext cx="34988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48" name="公式" r:id="rId9" imgW="1574640" imgH="431640" progId="Equation.3">
                  <p:embed/>
                </p:oleObj>
              </mc:Choice>
              <mc:Fallback>
                <p:oleObj name="公式" r:id="rId9" imgW="1574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79800"/>
                        <a:ext cx="433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49" name="公式" r:id="rId11" imgW="228600" imgH="419040" progId="Equation.3">
                  <p:embed/>
                </p:oleObj>
              </mc:Choice>
              <mc:Fallback>
                <p:oleObj name="公式" r:id="rId11" imgW="228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603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6324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非递减有序排列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6292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</a:t>
            </a:r>
            <a:r>
              <a:rPr lang="zh-CN" altLang="en-US" b="1">
                <a:solidFill>
                  <a:schemeClr val="tx1"/>
                </a:solidFill>
              </a:rPr>
              <a:t>非递增有序排列</a:t>
            </a:r>
            <a:r>
              <a:rPr lang="zh-CN" altLang="en-US">
                <a:solidFill>
                  <a:schemeClr val="tx1"/>
                </a:solidFill>
              </a:rPr>
              <a:t>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用折半查找方法确定插入位置的排序。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7361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</a:t>
            </a:r>
            <a:r>
              <a:rPr lang="zh-CN" altLang="zh-CN" sz="2000" b="1" dirty="0">
                <a:solidFill>
                  <a:schemeClr val="tx1"/>
                </a:solidFill>
              </a:rPr>
              <a:t>直接插入排序</a:t>
            </a:r>
            <a:r>
              <a:rPr lang="zh-CN" altLang="zh-CN" sz="2000" dirty="0">
                <a:solidFill>
                  <a:schemeClr val="tx1"/>
                </a:solidFill>
              </a:rPr>
              <a:t>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49    38    65   97   76    13   27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13    04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38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04   13     27   38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9818B8-9E23-4C2D-8A1E-EB6C937C56FD}"/>
              </a:ext>
            </a:extLst>
          </p:cNvPr>
          <p:cNvSpPr/>
          <p:nvPr/>
        </p:nvSpPr>
        <p:spPr>
          <a:xfrm>
            <a:off x="107504" y="404664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ShellInsert(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作一趟希尔插入排序。本算法是和一趟直接插入排序相比，做了以下修改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//1.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前后记录位置的增量是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，而不是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1;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//2. r[0]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只是暂存单元，不是哨兵。当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j &lt;= 0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时，插入位置已找到。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i, j;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(i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+1; i &lt;=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.length; ++i){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.r[i].key,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.r[i-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].key))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需将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插入有序增量子表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{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如果要插入的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比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L.r[i-dk].key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小，插入前面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暂存在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L.r[0]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i-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j &gt; 0 &amp;&amp; 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.r[0].key,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.r[j].key); j -=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</a:t>
            </a: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 +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记录后移，查找插入的位置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插入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L.r[0]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}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ShellSort(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[],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按增量序列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dlta[0...t-1]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作希尔排序。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k;</a:t>
            </a:r>
          </a:p>
          <a:p>
            <a:r>
              <a:rPr lang="nn-NO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nn-NO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(k = 0; k &lt; </a:t>
            </a:r>
            <a:r>
              <a:rPr lang="nn-NO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t</a:t>
            </a:r>
            <a:r>
              <a:rPr lang="nn-NO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++k)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ShellInsert(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[k]);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一趟增量为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dlta[k]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的插入排序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希尔排序分析 </a:t>
            </a: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ym typeface="Symbol" pitchFamily="18" charset="2"/>
              </a:rPr>
              <a:t>     </a:t>
            </a:r>
            <a:r>
              <a:rPr lang="zh-CN" altLang="en-US" sz="2400" dirty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希尔排序的时间复杂度约为：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1.3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FEC6E6-6076-4E7A-AC5A-0CAD5F88DBF2}"/>
              </a:ext>
            </a:extLst>
          </p:cNvPr>
          <p:cNvSpPr/>
          <p:nvPr/>
        </p:nvSpPr>
        <p:spPr>
          <a:xfrm>
            <a:off x="107504" y="117693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BubbleSort(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i, j, change = 1;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(i = 1;i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 &amp;&amp; change; ++i)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//change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的作用：若需要比较的区间内，没有要进行交换的，那么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change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一直是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0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，且在该区间内已经有序，没必要再遍历比它少一个数的子区间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change = 0;</a:t>
            </a:r>
            <a:endParaRPr lang="en-US" altLang="zh-CN" sz="2400">
              <a:solidFill>
                <a:srgbClr val="0000FF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1; j &lt;=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 - i; ++j) {</a:t>
            </a:r>
          </a:p>
          <a:p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RedType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temp;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.r[j+1].key,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.r[j].key)) {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temp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 = temp;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change = 1;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//if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//for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//for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 </a:t>
            </a:r>
          </a:p>
        </p:txBody>
      </p:sp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相关概念术语</a:t>
            </a:r>
            <a:endParaRPr lang="en-US" altLang="zh-CN" sz="2400" dirty="0"/>
          </a:p>
          <a:p>
            <a:r>
              <a:rPr lang="zh-CN" altLang="en-US" sz="2400" dirty="0"/>
              <a:t>静态查找表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、顺序查找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、有序表查找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、索引顺序表查找</a:t>
            </a:r>
            <a:endParaRPr lang="en-US" altLang="zh-CN" sz="2000" dirty="0"/>
          </a:p>
          <a:p>
            <a:r>
              <a:rPr lang="zh-CN" altLang="en-US" sz="2400" dirty="0"/>
              <a:t>动态查找表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     1</a:t>
            </a:r>
            <a:r>
              <a:rPr lang="zh-CN" altLang="en-US" sz="2000" dirty="0"/>
              <a:t>、二叉排序树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、平衡二叉树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</a:t>
            </a:r>
            <a:r>
              <a:rPr lang="en-US" altLang="zh-CN" sz="2000" dirty="0"/>
              <a:t>B-</a:t>
            </a:r>
            <a:r>
              <a:rPr lang="zh-CN" altLang="en-US" sz="2000" dirty="0"/>
              <a:t>树、</a:t>
            </a:r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r>
              <a:rPr lang="zh-CN" altLang="en-US" sz="2400" dirty="0"/>
              <a:t>哈希表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、相关概念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、哈希函数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、处理冲突的方法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、哈希表的查找过程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EF7DE1-9EFC-4B0D-ADB8-A33B0B113492}"/>
              </a:ext>
            </a:extLst>
          </p:cNvPr>
          <p:cNvSpPr/>
          <p:nvPr/>
        </p:nvSpPr>
        <p:spPr>
          <a:xfrm>
            <a:off x="107504" y="11663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Partition(</a:t>
            </a:r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交换顺序表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中子表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的记录，使枢轴记录到位，并返回其所在位置，此时在它之前（后）得到记录均不大（小）于它。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RedType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temp;</a:t>
            </a: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KeyType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pivotkey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一般选子表第一个记录作枢轴记录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从表的两端交替地向中间扫描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pivotkey)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--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相等时不交换，可以减少交换次数，提高效率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temp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将比枢轴记录小的记录交换到低端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temp;</a:t>
            </a: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&lt;= pivotkey)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++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temp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将比枢轴记录大的的记录交换到高端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temp;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return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返回枢轴所在位置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EF7DE1-9EFC-4B0D-ADB8-A33B0B113492}"/>
              </a:ext>
            </a:extLst>
          </p:cNvPr>
          <p:cNvSpPr/>
          <p:nvPr/>
        </p:nvSpPr>
        <p:spPr>
          <a:xfrm>
            <a:off x="135868" y="548680"/>
            <a:ext cx="88722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//PPT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开始例子，采用改进版</a:t>
            </a:r>
            <a:endParaRPr lang="en-US" altLang="zh-CN" sz="2200">
              <a:solidFill>
                <a:srgbClr val="008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Partition(</a:t>
            </a:r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KeyType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pivotkey;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用子表的第一个记录作枢轴记录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pivotkey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枢轴记录关键字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){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从表的两端交替地向中间扫描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pivotkey) 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--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将比枢轴记录小的记录放到低端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&lt;= pivotkey)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++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将比枢轴记录大的记录放到高端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枢轴记录到位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return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返回枢轴位置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3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QSort(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中的子序列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作快速排序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pivotloc;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用于存储返回的枢轴位置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长度大于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1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一分为二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pivotloc = Partition(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低子表递归排序，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pivotloc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是一分为二的枢轴位置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,pivotloc - 1);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pivotloc + 1,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对高子表递归排序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//if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QuickSort(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作快速排序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QSort(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,1,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.length);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>
                <a:ea typeface="华文中宋" pitchFamily="2" charset="-122"/>
              </a:rPr>
              <a:t>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 </a:t>
            </a:r>
            <a:r>
              <a:rPr lang="zh-CN" altLang="zh-CN" sz="2800" dirty="0">
                <a:ea typeface="华文中宋" pitchFamily="2" charset="-122"/>
              </a:rPr>
              <a:t>字最小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的记录，将它与第一个记录交换。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个记录中找出关键</a:t>
            </a:r>
            <a:endParaRPr lang="en-US" altLang="zh-CN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字次小的记录，将它与第二个记录交换。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初始：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六趟：     </a:t>
            </a:r>
            <a:r>
              <a:rPr lang="en-US" altLang="zh-CN" sz="2400" dirty="0"/>
              <a:t>13      27     38     49     65     76</a:t>
            </a:r>
            <a:r>
              <a:rPr lang="en-US" altLang="zh-CN" sz="2400" dirty="0">
                <a:solidFill>
                  <a:schemeClr val="tx1"/>
                </a:solidFill>
              </a:rPr>
              <a:t>    [97 ] </a:t>
            </a: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排序结束：六趟：     </a:t>
            </a:r>
            <a:r>
              <a:rPr lang="en-US" altLang="zh-CN" sz="2400" dirty="0"/>
              <a:t>13      27     38     49     65     76      97   </a:t>
            </a:r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76200" y="4191000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6" name="公式" r:id="rId4" imgW="1269720" imgH="431640" progId="Equation.3">
                  <p:embed/>
                </p:oleObj>
              </mc:Choice>
              <mc:Fallback>
                <p:oleObj name="公式" r:id="rId4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274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780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A13B8-FFD3-4278-9046-8F7C926D290C}"/>
                  </a:ext>
                </a:extLst>
              </p:cNvPr>
              <p:cNvSpPr txBox="1"/>
              <p:nvPr/>
            </p:nvSpPr>
            <p:spPr>
              <a:xfrm>
                <a:off x="431032" y="775728"/>
                <a:ext cx="8712968" cy="138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      n</a:t>
                </a:r>
                <a:r>
                  <a:rPr lang="zh-CN" altLang="en-US" sz="2800" dirty="0"/>
                  <a:t>个元素的序列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当且仅当满足下列关系时，称之为堆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A13B8-FFD3-4278-9046-8F7C926D2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2" y="775728"/>
                <a:ext cx="8712968" cy="1386533"/>
              </a:xfrm>
              <a:prstGeom prst="rect">
                <a:avLst/>
              </a:prstGeom>
              <a:blipFill>
                <a:blip r:embed="rId3"/>
                <a:stretch>
                  <a:fillRect l="-147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6E03479-1A92-472C-9ABA-D1B1C1863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79" r="16304"/>
          <a:stretch/>
        </p:blipFill>
        <p:spPr>
          <a:xfrm>
            <a:off x="1283811" y="2068003"/>
            <a:ext cx="7839555" cy="97995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C4525E3-977F-48A8-9A2F-E8FB9E598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48246"/>
              </p:ext>
            </p:extLst>
          </p:nvPr>
        </p:nvGraphicFramePr>
        <p:xfrm>
          <a:off x="2369939" y="3282322"/>
          <a:ext cx="4425632" cy="534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53204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534804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ECF1D9-379A-443F-B11F-503681354E4C}"/>
              </a:ext>
            </a:extLst>
          </p:cNvPr>
          <p:cNvSpPr txBox="1"/>
          <p:nvPr/>
        </p:nvSpPr>
        <p:spPr>
          <a:xfrm>
            <a:off x="1900654" y="2965373"/>
            <a:ext cx="4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i</a:t>
            </a:r>
            <a:r>
              <a:rPr lang="en-US" altLang="zh-CN" dirty="0"/>
              <a:t>          1         2         3       4        5         6        7         8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F00AC3-0299-495D-8205-DB0E4D6DF0E0}"/>
                  </a:ext>
                </a:extLst>
              </p:cNvPr>
              <p:cNvSpPr/>
              <p:nvPr/>
            </p:nvSpPr>
            <p:spPr>
              <a:xfrm>
                <a:off x="1818021" y="3285636"/>
                <a:ext cx="547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F00AC3-0299-495D-8205-DB0E4D6DF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21" y="3285636"/>
                <a:ext cx="54714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7DBC9B65-6F14-4510-B542-8626EFE16E5D}"/>
              </a:ext>
            </a:extLst>
          </p:cNvPr>
          <p:cNvGrpSpPr/>
          <p:nvPr/>
        </p:nvGrpSpPr>
        <p:grpSpPr>
          <a:xfrm>
            <a:off x="2151475" y="3909225"/>
            <a:ext cx="4617863" cy="2773180"/>
            <a:chOff x="946221" y="4084820"/>
            <a:chExt cx="4617863" cy="277318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4FB5047-8150-4E7E-ACD7-14A02CD7DA51}"/>
                </a:ext>
              </a:extLst>
            </p:cNvPr>
            <p:cNvGrpSpPr/>
            <p:nvPr/>
          </p:nvGrpSpPr>
          <p:grpSpPr>
            <a:xfrm>
              <a:off x="1140375" y="4181325"/>
              <a:ext cx="4423709" cy="2676675"/>
              <a:chOff x="1127448" y="3948454"/>
              <a:chExt cx="4423709" cy="2676675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C62B087-F287-4764-BB1E-1601A76A56FB}"/>
                  </a:ext>
                </a:extLst>
              </p:cNvPr>
              <p:cNvGrpSpPr/>
              <p:nvPr/>
            </p:nvGrpSpPr>
            <p:grpSpPr>
              <a:xfrm>
                <a:off x="1127448" y="3948454"/>
                <a:ext cx="4423709" cy="2363832"/>
                <a:chOff x="2360093" y="3079186"/>
                <a:chExt cx="3682910" cy="1967706"/>
              </a:xfrm>
            </p:grpSpPr>
            <p:cxnSp>
              <p:nvCxnSpPr>
                <p:cNvPr id="27" name="AutoShape 504">
                  <a:extLst>
                    <a:ext uri="{FF2B5EF4-FFF2-40B4-BE49-F238E27FC236}">
                      <a16:creationId xmlns:a16="http://schemas.microsoft.com/office/drawing/2014/main" id="{1BF77C1A-A1CD-47BC-A107-595D9AF07AF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28" name="Oval 463">
                  <a:extLst>
                    <a:ext uri="{FF2B5EF4-FFF2-40B4-BE49-F238E27FC236}">
                      <a16:creationId xmlns:a16="http://schemas.microsoft.com/office/drawing/2014/main" id="{1F648A4D-9A53-4E54-B480-58BB44ADB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53</a:t>
                  </a:r>
                </a:p>
              </p:txBody>
            </p:sp>
            <p:cxnSp>
              <p:nvCxnSpPr>
                <p:cNvPr id="29" name="AutoShape 505">
                  <a:extLst>
                    <a:ext uri="{FF2B5EF4-FFF2-40B4-BE49-F238E27FC236}">
                      <a16:creationId xmlns:a16="http://schemas.microsoft.com/office/drawing/2014/main" id="{71549048-90D2-4BD0-A5EF-258B6F94A41F}"/>
                    </a:ext>
                  </a:extLst>
                </p:cNvPr>
                <p:cNvCxnSpPr>
                  <a:cxnSpLocks noChangeShapeType="1"/>
                  <a:endCxn id="28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30" name="Oval 458">
                  <a:extLst>
                    <a:ext uri="{FF2B5EF4-FFF2-40B4-BE49-F238E27FC236}">
                      <a16:creationId xmlns:a16="http://schemas.microsoft.com/office/drawing/2014/main" id="{CDC2FE98-8728-42FC-BC2C-DE9ECDAF0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24</a:t>
                  </a:r>
                </a:p>
              </p:txBody>
            </p:sp>
            <p:sp>
              <p:nvSpPr>
                <p:cNvPr id="31" name="Oval 478">
                  <a:extLst>
                    <a:ext uri="{FF2B5EF4-FFF2-40B4-BE49-F238E27FC236}">
                      <a16:creationId xmlns:a16="http://schemas.microsoft.com/office/drawing/2014/main" id="{2547F8E7-67A0-4BCA-9569-D993AAB2CE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30</a:t>
                  </a:r>
                </a:p>
              </p:txBody>
            </p:sp>
            <p:sp>
              <p:nvSpPr>
                <p:cNvPr id="32" name="Oval 479">
                  <a:extLst>
                    <a:ext uri="{FF2B5EF4-FFF2-40B4-BE49-F238E27FC236}">
                      <a16:creationId xmlns:a16="http://schemas.microsoft.com/office/drawing/2014/main" id="{54F30735-EA50-49C7-81D0-4187E7972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47</a:t>
                  </a:r>
                </a:p>
              </p:txBody>
            </p:sp>
            <p:sp>
              <p:nvSpPr>
                <p:cNvPr id="33" name="Oval 487">
                  <a:extLst>
                    <a:ext uri="{FF2B5EF4-FFF2-40B4-BE49-F238E27FC236}">
                      <a16:creationId xmlns:a16="http://schemas.microsoft.com/office/drawing/2014/main" id="{E5B140B2-B73D-4F8A-ADE3-7BFC69A991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4437" y="351192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36</a:t>
                  </a:r>
                </a:p>
              </p:txBody>
            </p:sp>
            <p:sp>
              <p:nvSpPr>
                <p:cNvPr id="34" name="Oval 490">
                  <a:extLst>
                    <a:ext uri="{FF2B5EF4-FFF2-40B4-BE49-F238E27FC236}">
                      <a16:creationId xmlns:a16="http://schemas.microsoft.com/office/drawing/2014/main" id="{F7F4B9B6-02E4-414C-8713-2928D7371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12</a:t>
                  </a:r>
                </a:p>
              </p:txBody>
            </p:sp>
            <p:cxnSp>
              <p:nvCxnSpPr>
                <p:cNvPr id="35" name="AutoShape 498">
                  <a:extLst>
                    <a:ext uri="{FF2B5EF4-FFF2-40B4-BE49-F238E27FC236}">
                      <a16:creationId xmlns:a16="http://schemas.microsoft.com/office/drawing/2014/main" id="{41765D74-B29A-41F4-9AB0-E14343DECE23}"/>
                    </a:ext>
                  </a:extLst>
                </p:cNvPr>
                <p:cNvCxnSpPr>
                  <a:cxnSpLocks noChangeShapeType="1"/>
                  <a:endCxn id="33" idx="7"/>
                </p:cNvCxnSpPr>
                <p:nvPr/>
              </p:nvCxnSpPr>
              <p:spPr bwMode="auto">
                <a:xfrm flipH="1">
                  <a:off x="3919798" y="3339000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6" name="AutoShape 499">
                  <a:extLst>
                    <a:ext uri="{FF2B5EF4-FFF2-40B4-BE49-F238E27FC236}">
                      <a16:creationId xmlns:a16="http://schemas.microsoft.com/office/drawing/2014/main" id="{C9E5D5A5-7CB2-4DED-9F44-7D05974FFEF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7" name="AutoShape 500">
                  <a:extLst>
                    <a:ext uri="{FF2B5EF4-FFF2-40B4-BE49-F238E27FC236}">
                      <a16:creationId xmlns:a16="http://schemas.microsoft.com/office/drawing/2014/main" id="{55983805-2DF2-4619-98B2-60457D245A68}"/>
                    </a:ext>
                  </a:extLst>
                </p:cNvPr>
                <p:cNvCxnSpPr>
                  <a:cxnSpLocks noChangeShapeType="1"/>
                  <a:stCxn id="33" idx="3"/>
                  <a:endCxn id="40" idx="7"/>
                </p:cNvCxnSpPr>
                <p:nvPr/>
              </p:nvCxnSpPr>
              <p:spPr bwMode="auto">
                <a:xfrm flipH="1">
                  <a:off x="3225410" y="3864333"/>
                  <a:ext cx="441419" cy="2257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8" name="AutoShape 501">
                  <a:extLst>
                    <a:ext uri="{FF2B5EF4-FFF2-40B4-BE49-F238E27FC236}">
                      <a16:creationId xmlns:a16="http://schemas.microsoft.com/office/drawing/2014/main" id="{C1EECB12-FFB2-43E1-BD03-B782DB060E76}"/>
                    </a:ext>
                  </a:extLst>
                </p:cNvPr>
                <p:cNvCxnSpPr>
                  <a:cxnSpLocks noChangeShapeType="1"/>
                  <a:endCxn id="32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9" name="AutoShape 506">
                  <a:extLst>
                    <a:ext uri="{FF2B5EF4-FFF2-40B4-BE49-F238E27FC236}">
                      <a16:creationId xmlns:a16="http://schemas.microsoft.com/office/drawing/2014/main" id="{C84C045B-B43D-41E1-AA1A-728F1D414BB4}"/>
                    </a:ext>
                  </a:extLst>
                </p:cNvPr>
                <p:cNvCxnSpPr>
                  <a:cxnSpLocks noChangeShapeType="1"/>
                  <a:stCxn id="30" idx="3"/>
                  <a:endCxn id="31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40" name="Oval 488">
                  <a:extLst>
                    <a:ext uri="{FF2B5EF4-FFF2-40B4-BE49-F238E27FC236}">
                      <a16:creationId xmlns:a16="http://schemas.microsoft.com/office/drawing/2014/main" id="{0AFE35D1-408C-416B-B794-4706780A2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85</a:t>
                  </a:r>
                </a:p>
              </p:txBody>
            </p:sp>
            <p:sp>
              <p:nvSpPr>
                <p:cNvPr id="41" name="Oval 489">
                  <a:extLst>
                    <a:ext uri="{FF2B5EF4-FFF2-40B4-BE49-F238E27FC236}">
                      <a16:creationId xmlns:a16="http://schemas.microsoft.com/office/drawing/2014/main" id="{FF0BE8FD-ADDF-4515-ACA9-481C060D3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91</a:t>
                  </a: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04AA38-1985-4EB7-9620-ED83117542FB}"/>
                  </a:ext>
                </a:extLst>
              </p:cNvPr>
              <p:cNvSpPr txBox="1"/>
              <p:nvPr/>
            </p:nvSpPr>
            <p:spPr>
              <a:xfrm>
                <a:off x="2619578" y="6101909"/>
                <a:ext cx="1563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小根堆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1338FF7-134F-4CA6-8613-55EA0C90B66F}"/>
                </a:ext>
              </a:extLst>
            </p:cNvPr>
            <p:cNvGrpSpPr/>
            <p:nvPr/>
          </p:nvGrpSpPr>
          <p:grpSpPr>
            <a:xfrm>
              <a:off x="946221" y="4084820"/>
              <a:ext cx="4589947" cy="2120867"/>
              <a:chOff x="946221" y="4084820"/>
              <a:chExt cx="4589947" cy="2120867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994561-39B2-4E29-9B77-82167AAFA47D}"/>
                  </a:ext>
                </a:extLst>
              </p:cNvPr>
              <p:cNvSpPr txBox="1"/>
              <p:nvPr/>
            </p:nvSpPr>
            <p:spPr>
              <a:xfrm>
                <a:off x="1637943" y="507232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F5FBF4F-3894-4986-9F03-102E1FF45E8D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93ABAA-5584-4FB5-90F6-6D9D6B963CC6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E91E5F2-0A3E-4394-8C96-25AC5367E2A0}"/>
                  </a:ext>
                </a:extLst>
              </p:cNvPr>
              <p:cNvSpPr txBox="1"/>
              <p:nvPr/>
            </p:nvSpPr>
            <p:spPr>
              <a:xfrm>
                <a:off x="3974773" y="5110889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3AFB74-6CAB-4A80-BC01-BA4F863D1940}"/>
                  </a:ext>
                </a:extLst>
              </p:cNvPr>
              <p:cNvSpPr txBox="1"/>
              <p:nvPr/>
            </p:nvSpPr>
            <p:spPr>
              <a:xfrm>
                <a:off x="3321865" y="5124354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AB8D67-1795-466E-A9FA-81D7776CBB14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FF04255-9F5C-4835-8B6E-545C54B29239}"/>
                  </a:ext>
                </a:extLst>
              </p:cNvPr>
              <p:cNvSpPr txBox="1"/>
              <p:nvPr/>
            </p:nvSpPr>
            <p:spPr>
              <a:xfrm>
                <a:off x="5264869" y="503588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39EE34E-832A-4695-A1EB-BD7C00CDEDCF}"/>
                  </a:ext>
                </a:extLst>
              </p:cNvPr>
              <p:cNvSpPr txBox="1"/>
              <p:nvPr/>
            </p:nvSpPr>
            <p:spPr>
              <a:xfrm>
                <a:off x="946221" y="5836355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B26B6FF-5EF5-40D7-9331-579851BFFA79}"/>
              </a:ext>
            </a:extLst>
          </p:cNvPr>
          <p:cNvSpPr txBox="1"/>
          <p:nvPr/>
        </p:nvSpPr>
        <p:spPr>
          <a:xfrm>
            <a:off x="969886" y="3078920"/>
            <a:ext cx="6991878" cy="37633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74E432-EF3A-4A25-B235-773000A6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05024"/>
              </p:ext>
            </p:extLst>
          </p:nvPr>
        </p:nvGraphicFramePr>
        <p:xfrm>
          <a:off x="2503251" y="3373649"/>
          <a:ext cx="4425632" cy="534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53204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534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FAC0665-5F2E-4100-A21E-0FDC431797F5}"/>
              </a:ext>
            </a:extLst>
          </p:cNvPr>
          <p:cNvSpPr txBox="1"/>
          <p:nvPr/>
        </p:nvSpPr>
        <p:spPr>
          <a:xfrm>
            <a:off x="2033966" y="3047953"/>
            <a:ext cx="4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i</a:t>
            </a:r>
            <a:r>
              <a:rPr lang="en-US" altLang="zh-CN"/>
              <a:t>          1         </a:t>
            </a:r>
            <a:r>
              <a:rPr lang="en-US" altLang="zh-CN" dirty="0"/>
              <a:t>2         3       4        5         6        7         8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FC626D-F315-4A0D-A32C-64A03FD576F3}"/>
                  </a:ext>
                </a:extLst>
              </p:cNvPr>
              <p:cNvSpPr/>
              <p:nvPr/>
            </p:nvSpPr>
            <p:spPr>
              <a:xfrm>
                <a:off x="1943121" y="3401259"/>
                <a:ext cx="547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FC626D-F315-4A0D-A32C-64A03FD57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21" y="3401259"/>
                <a:ext cx="5471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1C6C4EFD-A9A7-4933-9CCD-189D73C3323C}"/>
              </a:ext>
            </a:extLst>
          </p:cNvPr>
          <p:cNvGrpSpPr/>
          <p:nvPr/>
        </p:nvGrpSpPr>
        <p:grpSpPr>
          <a:xfrm>
            <a:off x="2338936" y="3857233"/>
            <a:ext cx="4636681" cy="2916499"/>
            <a:chOff x="6569987" y="3941501"/>
            <a:chExt cx="4636681" cy="291649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D1980A4-F2EB-499F-9BD1-D0B4CB0C2979}"/>
                </a:ext>
              </a:extLst>
            </p:cNvPr>
            <p:cNvGrpSpPr/>
            <p:nvPr/>
          </p:nvGrpSpPr>
          <p:grpSpPr>
            <a:xfrm>
              <a:off x="6697343" y="4101773"/>
              <a:ext cx="4509325" cy="2756227"/>
              <a:chOff x="6677523" y="3773502"/>
              <a:chExt cx="4509325" cy="275622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1E8F4340-C527-46C9-A39F-BBE95D4065CB}"/>
                  </a:ext>
                </a:extLst>
              </p:cNvPr>
              <p:cNvGrpSpPr/>
              <p:nvPr/>
            </p:nvGrpSpPr>
            <p:grpSpPr>
              <a:xfrm>
                <a:off x="6677523" y="3773502"/>
                <a:ext cx="4509325" cy="2290790"/>
                <a:chOff x="2360093" y="3079186"/>
                <a:chExt cx="3682910" cy="1967706"/>
              </a:xfrm>
            </p:grpSpPr>
            <p:cxnSp>
              <p:nvCxnSpPr>
                <p:cNvPr id="55" name="AutoShape 504">
                  <a:extLst>
                    <a:ext uri="{FF2B5EF4-FFF2-40B4-BE49-F238E27FC236}">
                      <a16:creationId xmlns:a16="http://schemas.microsoft.com/office/drawing/2014/main" id="{61D74BD1-35CB-4833-969F-3C3E5BD7CD9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6" name="Oval 463">
                  <a:extLst>
                    <a:ext uri="{FF2B5EF4-FFF2-40B4-BE49-F238E27FC236}">
                      <a16:creationId xmlns:a16="http://schemas.microsoft.com/office/drawing/2014/main" id="{54DBE90F-0C47-4F23-829B-A813E240D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30</a:t>
                  </a:r>
                </a:p>
              </p:txBody>
            </p:sp>
            <p:cxnSp>
              <p:nvCxnSpPr>
                <p:cNvPr id="57" name="AutoShape 505">
                  <a:extLst>
                    <a:ext uri="{FF2B5EF4-FFF2-40B4-BE49-F238E27FC236}">
                      <a16:creationId xmlns:a16="http://schemas.microsoft.com/office/drawing/2014/main" id="{E1F08866-8948-47E8-9991-338168E795D6}"/>
                    </a:ext>
                  </a:extLst>
                </p:cNvPr>
                <p:cNvCxnSpPr>
                  <a:cxnSpLocks noChangeShapeType="1"/>
                  <a:endCxn id="56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8" name="Oval 458">
                  <a:extLst>
                    <a:ext uri="{FF2B5EF4-FFF2-40B4-BE49-F238E27FC236}">
                      <a16:creationId xmlns:a16="http://schemas.microsoft.com/office/drawing/2014/main" id="{D407205C-FF35-4BA8-9FBF-09935231A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85</a:t>
                  </a:r>
                </a:p>
              </p:txBody>
            </p:sp>
            <p:sp>
              <p:nvSpPr>
                <p:cNvPr id="59" name="Oval 478">
                  <a:extLst>
                    <a:ext uri="{FF2B5EF4-FFF2-40B4-BE49-F238E27FC236}">
                      <a16:creationId xmlns:a16="http://schemas.microsoft.com/office/drawing/2014/main" id="{F5ABAF3C-E800-4A07-B6F9-85DC588314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53</a:t>
                  </a:r>
                </a:p>
              </p:txBody>
            </p:sp>
            <p:sp>
              <p:nvSpPr>
                <p:cNvPr id="60" name="Oval 479">
                  <a:extLst>
                    <a:ext uri="{FF2B5EF4-FFF2-40B4-BE49-F238E27FC236}">
                      <a16:creationId xmlns:a16="http://schemas.microsoft.com/office/drawing/2014/main" id="{7D20F4DF-6450-4F4A-AFD4-6D6918CE7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36</a:t>
                  </a:r>
                </a:p>
              </p:txBody>
            </p:sp>
            <p:sp>
              <p:nvSpPr>
                <p:cNvPr id="61" name="Oval 487">
                  <a:extLst>
                    <a:ext uri="{FF2B5EF4-FFF2-40B4-BE49-F238E27FC236}">
                      <a16:creationId xmlns:a16="http://schemas.microsoft.com/office/drawing/2014/main" id="{926DF5F3-C150-475D-A428-C3BD0DE27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5770" y="3499985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47</a:t>
                  </a:r>
                </a:p>
              </p:txBody>
            </p:sp>
            <p:sp>
              <p:nvSpPr>
                <p:cNvPr id="62" name="Oval 490">
                  <a:extLst>
                    <a:ext uri="{FF2B5EF4-FFF2-40B4-BE49-F238E27FC236}">
                      <a16:creationId xmlns:a16="http://schemas.microsoft.com/office/drawing/2014/main" id="{8299E4F2-BB45-4567-BA2F-264509FB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91</a:t>
                  </a:r>
                </a:p>
              </p:txBody>
            </p:sp>
            <p:cxnSp>
              <p:nvCxnSpPr>
                <p:cNvPr id="63" name="AutoShape 498">
                  <a:extLst>
                    <a:ext uri="{FF2B5EF4-FFF2-40B4-BE49-F238E27FC236}">
                      <a16:creationId xmlns:a16="http://schemas.microsoft.com/office/drawing/2014/main" id="{039AAA21-60E8-473E-8501-3CD7ECF9F78D}"/>
                    </a:ext>
                  </a:extLst>
                </p:cNvPr>
                <p:cNvCxnSpPr>
                  <a:cxnSpLocks noChangeShapeType="1"/>
                  <a:endCxn id="61" idx="7"/>
                </p:cNvCxnSpPr>
                <p:nvPr/>
              </p:nvCxnSpPr>
              <p:spPr bwMode="auto">
                <a:xfrm flipH="1">
                  <a:off x="3921131" y="3327058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4" name="AutoShape 499">
                  <a:extLst>
                    <a:ext uri="{FF2B5EF4-FFF2-40B4-BE49-F238E27FC236}">
                      <a16:creationId xmlns:a16="http://schemas.microsoft.com/office/drawing/2014/main" id="{E623A8BD-9D70-40AC-86A4-5D331E1DDD7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5" name="AutoShape 500">
                  <a:extLst>
                    <a:ext uri="{FF2B5EF4-FFF2-40B4-BE49-F238E27FC236}">
                      <a16:creationId xmlns:a16="http://schemas.microsoft.com/office/drawing/2014/main" id="{19F72E1C-5648-45E0-B85A-03D38A583312}"/>
                    </a:ext>
                  </a:extLst>
                </p:cNvPr>
                <p:cNvCxnSpPr>
                  <a:cxnSpLocks noChangeShapeType="1"/>
                  <a:stCxn id="61" idx="3"/>
                  <a:endCxn id="68" idx="7"/>
                </p:cNvCxnSpPr>
                <p:nvPr/>
              </p:nvCxnSpPr>
              <p:spPr bwMode="auto">
                <a:xfrm flipH="1">
                  <a:off x="3225409" y="3852393"/>
                  <a:ext cx="442753" cy="2377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6" name="AutoShape 501">
                  <a:extLst>
                    <a:ext uri="{FF2B5EF4-FFF2-40B4-BE49-F238E27FC236}">
                      <a16:creationId xmlns:a16="http://schemas.microsoft.com/office/drawing/2014/main" id="{4B48A745-29C8-41F5-B739-616403C7E175}"/>
                    </a:ext>
                  </a:extLst>
                </p:cNvPr>
                <p:cNvCxnSpPr>
                  <a:cxnSpLocks noChangeShapeType="1"/>
                  <a:endCxn id="60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7" name="AutoShape 506">
                  <a:extLst>
                    <a:ext uri="{FF2B5EF4-FFF2-40B4-BE49-F238E27FC236}">
                      <a16:creationId xmlns:a16="http://schemas.microsoft.com/office/drawing/2014/main" id="{81700CEB-2A3A-468B-8575-E56154D851E6}"/>
                    </a:ext>
                  </a:extLst>
                </p:cNvPr>
                <p:cNvCxnSpPr>
                  <a:cxnSpLocks noChangeShapeType="1"/>
                  <a:stCxn id="58" idx="3"/>
                  <a:endCxn id="59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68" name="Oval 488">
                  <a:extLst>
                    <a:ext uri="{FF2B5EF4-FFF2-40B4-BE49-F238E27FC236}">
                      <a16:creationId xmlns:a16="http://schemas.microsoft.com/office/drawing/2014/main" id="{0C45A953-E5D7-4C90-8345-E13AFE7E3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24</a:t>
                  </a:r>
                </a:p>
              </p:txBody>
            </p:sp>
            <p:sp>
              <p:nvSpPr>
                <p:cNvPr id="69" name="Oval 489">
                  <a:extLst>
                    <a:ext uri="{FF2B5EF4-FFF2-40B4-BE49-F238E27FC236}">
                      <a16:creationId xmlns:a16="http://schemas.microsoft.com/office/drawing/2014/main" id="{0A75BA51-94FC-4408-BD40-F952E3C57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16</a:t>
                  </a: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763718-817E-4D4B-80E0-F8DB405FE3CA}"/>
                  </a:ext>
                </a:extLst>
              </p:cNvPr>
              <p:cNvSpPr txBox="1"/>
              <p:nvPr/>
            </p:nvSpPr>
            <p:spPr>
              <a:xfrm>
                <a:off x="8647497" y="6006509"/>
                <a:ext cx="1563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大根堆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6E207DB-CFF6-40EA-ABB1-7D2D8298C8CB}"/>
                </a:ext>
              </a:extLst>
            </p:cNvPr>
            <p:cNvGrpSpPr/>
            <p:nvPr/>
          </p:nvGrpSpPr>
          <p:grpSpPr>
            <a:xfrm>
              <a:off x="6569987" y="3941501"/>
              <a:ext cx="4589947" cy="2120867"/>
              <a:chOff x="946221" y="4084820"/>
              <a:chExt cx="4589947" cy="2120867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53498B0-50B4-4B88-B450-A10551E44A2A}"/>
                  </a:ext>
                </a:extLst>
              </p:cNvPr>
              <p:cNvSpPr txBox="1"/>
              <p:nvPr/>
            </p:nvSpPr>
            <p:spPr>
              <a:xfrm>
                <a:off x="1637943" y="507232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035CA3-05C1-48A5-AD5C-5288157136D3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A621372-8A67-4747-9FCE-896609A156E9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AA5D32F-5AE2-487E-A69C-BA8BAEB776FD}"/>
                  </a:ext>
                </a:extLst>
              </p:cNvPr>
              <p:cNvSpPr txBox="1"/>
              <p:nvPr/>
            </p:nvSpPr>
            <p:spPr>
              <a:xfrm>
                <a:off x="3974773" y="5110889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122B04B-9DB7-4143-908C-EC247B1425D7}"/>
                  </a:ext>
                </a:extLst>
              </p:cNvPr>
              <p:cNvSpPr txBox="1"/>
              <p:nvPr/>
            </p:nvSpPr>
            <p:spPr>
              <a:xfrm>
                <a:off x="3313290" y="511973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A58D4E0-D5AB-4D0A-B076-DE1A02A73017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51E45E8-89B5-4984-BD17-9F31CBFB0395}"/>
                  </a:ext>
                </a:extLst>
              </p:cNvPr>
              <p:cNvSpPr txBox="1"/>
              <p:nvPr/>
            </p:nvSpPr>
            <p:spPr>
              <a:xfrm>
                <a:off x="5264869" y="503588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0F1BDB1-E416-42AB-BD2A-7B7585F43BC5}"/>
                  </a:ext>
                </a:extLst>
              </p:cNvPr>
              <p:cNvSpPr txBox="1"/>
              <p:nvPr/>
            </p:nvSpPr>
            <p:spPr>
              <a:xfrm>
                <a:off x="946221" y="5836355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/>
              <a:t>，得到关键字最小（大）的记录；输出堆顶的最小（大）值后，将剩余的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zh-CN" sz="2400" dirty="0"/>
              <a:t>个元素重又建成一个堆，则可得到</a:t>
            </a:r>
            <a:r>
              <a:rPr lang="zh-CN" altLang="en-US" sz="2400" dirty="0"/>
              <a:t> </a:t>
            </a:r>
            <a:r>
              <a:rPr lang="en-US" altLang="zh-CN" sz="2400" i="1" dirty="0"/>
              <a:t>n </a:t>
            </a:r>
            <a:r>
              <a:rPr lang="zh-CN" altLang="zh-CN" sz="2400" dirty="0"/>
              <a:t>个元素的次小值；如此重复执行，</a:t>
            </a:r>
            <a:r>
              <a:rPr lang="zh-CN" altLang="en-US" sz="2400" dirty="0"/>
              <a:t>直到堆中只有一个记录为止，每个记录出堆的顺序就是一个有序序列</a:t>
            </a:r>
            <a:r>
              <a:rPr lang="zh-CN" altLang="zh-CN" sz="2400" dirty="0"/>
              <a:t>，这个过程叫</a:t>
            </a:r>
            <a:r>
              <a:rPr lang="zh-CN" altLang="en-US" sz="2400" dirty="0">
                <a:ea typeface="华文中宋" pitchFamily="2" charset="-122"/>
              </a:rPr>
              <a:t>堆排序</a:t>
            </a:r>
            <a:r>
              <a:rPr lang="zh-CN" altLang="en-US" sz="2400" dirty="0"/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      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HeapAdjust(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HeapType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已知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H.r[s...m]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中记录的关键字除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H.r[s].key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之外均满足堆的定义，本函数调整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的关键字，使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H.r[s...m]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成为一个大顶堆（对其中记录的关键字而言）自下而上依次创建</a:t>
            </a:r>
            <a:r>
              <a:rPr lang="zh-CN" altLang="en-US" sz="2400">
                <a:solidFill>
                  <a:srgbClr val="FF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大顶堆</a:t>
            </a:r>
            <a:endParaRPr lang="en-US" altLang="zh-CN" sz="2400">
              <a:solidFill>
                <a:srgbClr val="008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j;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沿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较大的孩子结点向下筛选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2 *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;j &lt;=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j *= 2){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 j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400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.r[j+1].key))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 ++j;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//j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两个子节点中为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较大记录的下标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break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s</a:t>
            </a:r>
            <a:r>
              <a:rPr lang="zh-CN" altLang="en-US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= j;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交换完成后，继续比较子结点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j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对应的子结点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52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HeapSort(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HeapType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&amp;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对顺序表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进行堆排序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int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i;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把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H.r[1...H.length]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建成大顶堆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for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(i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 / 2; i &gt; 0; --i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HeapAdjust(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 i,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.length);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从最后一个非终端结点开始，依次调整所有的结点，使之成为大顶堆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for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(i = 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.length; i &gt; 1; --i)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将堆顶记录和当前未经排序子序列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H.r[1...i]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.r[0]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.r[1];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.r[1]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.r[i];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最后一个记录相互交换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.r[i] = 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HeapAdjust(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 1, i-1);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H.r[1...i-1]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重新调整为大顶堆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因为已经成为大顶堆，只是根结点相当于插入一个元素后面只需要调整第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个根结点即可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46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   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最高位优先法（</a:t>
            </a:r>
            <a:r>
              <a:rPr lang="en-US" altLang="zh-CN" sz="2800" dirty="0">
                <a:ea typeface="华文中宋" pitchFamily="2" charset="-122"/>
              </a:rPr>
              <a:t>MSD</a:t>
            </a:r>
            <a:r>
              <a:rPr lang="zh-CN" altLang="en-US" sz="2800" dirty="0">
                <a:ea typeface="华文中宋" pitchFamily="2" charset="-122"/>
              </a:rPr>
              <a:t>）</a:t>
            </a:r>
            <a:r>
              <a:rPr lang="zh-CN" altLang="zh-CN" sz="2800" dirty="0"/>
              <a:t>必须将序列逐层分割成若干子序列，</a:t>
            </a:r>
            <a:r>
              <a:rPr lang="en-US" altLang="zh-CN" sz="2800" dirty="0"/>
              <a:t> </a:t>
            </a:r>
            <a:r>
              <a:rPr lang="zh-CN" altLang="zh-CN" sz="2800" dirty="0"/>
              <a:t>然后对各子序列分别排序。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最低位优先法（</a:t>
            </a:r>
            <a:r>
              <a:rPr lang="en-US" altLang="zh-CN" sz="2800" dirty="0">
                <a:ea typeface="华文中宋" pitchFamily="2" charset="-122"/>
              </a:rPr>
              <a:t>LSD</a:t>
            </a:r>
            <a:r>
              <a:rPr lang="zh-CN" altLang="en-US" sz="2800" dirty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时，按当前“关键字位”所取值，将记录分配到不同的 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中，每个队列中记录的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en-US" sz="2800" dirty="0"/>
              <a:t>位</a:t>
            </a:r>
            <a:r>
              <a:rPr lang="zh-CN" altLang="zh-CN" sz="2800" dirty="0">
                <a:solidFill>
                  <a:schemeClr val="tx1"/>
                </a:solidFill>
              </a:rPr>
              <a:t>数</a:t>
            </a: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strip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40079"/>
        </p:xfrm>
        <a:graphic>
          <a:graphicData uri="http://schemas.openxmlformats.org/drawingml/2006/table">
            <a:tbl>
              <a:tblPr/>
              <a:tblGrid>
                <a:gridCol w="13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排序基本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插入排序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归并排序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基数排序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052736"/>
            <a:ext cx="6480720" cy="547260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#define  MAXSIZE  20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KeyType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KeyType</a:t>
            </a:r>
            <a:r>
              <a:rPr lang="en-US" dirty="0"/>
              <a:t>  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InfoType</a:t>
            </a:r>
            <a:r>
              <a:rPr lang="en-US" dirty="0"/>
              <a:t> </a:t>
            </a:r>
            <a:r>
              <a:rPr lang="en-US" dirty="0" err="1"/>
              <a:t>otherinfo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RedType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RedType</a:t>
            </a:r>
            <a:r>
              <a:rPr lang="en-US" dirty="0"/>
              <a:t>  r[MAXSIZE+1];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 length;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SqList</a:t>
            </a:r>
            <a:r>
              <a:rPr 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78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813675" cy="949325"/>
            <a:chOff x="336" y="602"/>
            <a:chExt cx="492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7400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7400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3600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72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96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54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81000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7200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6750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6750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</TotalTime>
  <Words>5637</Words>
  <Application>Microsoft Office PowerPoint</Application>
  <PresentationFormat>全屏显示(4:3)</PresentationFormat>
  <Paragraphs>971</Paragraphs>
  <Slides>49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Cambria Math</vt:lpstr>
      <vt:lpstr>Droid Sans Mono</vt:lpstr>
      <vt:lpstr>Times New Roman</vt:lpstr>
      <vt:lpstr>Wingdings</vt:lpstr>
      <vt:lpstr>Office 主题</vt:lpstr>
      <vt:lpstr>公式</vt:lpstr>
      <vt:lpstr>PowerPoint 演示文稿</vt:lpstr>
      <vt:lpstr>第九章回顾</vt:lpstr>
      <vt:lpstr>PowerPoint 演示文稿</vt:lpstr>
      <vt:lpstr>PowerPoint 演示文稿</vt:lpstr>
      <vt:lpstr>排序相关概念 </vt:lpstr>
      <vt:lpstr>排序表定义</vt:lpstr>
      <vt:lpstr>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534</cp:revision>
  <dcterms:created xsi:type="dcterms:W3CDTF">2010-01-05T06:25:07Z</dcterms:created>
  <dcterms:modified xsi:type="dcterms:W3CDTF">2018-12-20T12:45:07Z</dcterms:modified>
</cp:coreProperties>
</file>