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embeddings/oleObject7.bin" ContentType="application/vnd.openxmlformats-officedocument.oleObject"/>
  <Override PartName="/ppt/notesSlides/notesSlide59.xml" ContentType="application/vnd.openxmlformats-officedocument.presentationml.notesSlide+xml"/>
  <Override PartName="/ppt/embeddings/oleObject8.bin" ContentType="application/vnd.openxmlformats-officedocument.oleObject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embeddings/oleObject9.bin" ContentType="application/vnd.openxmlformats-officedocument.oleObject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84"/>
  </p:notesMasterIdLst>
  <p:sldIdLst>
    <p:sldId id="305" r:id="rId4"/>
    <p:sldId id="269" r:id="rId5"/>
    <p:sldId id="306" r:id="rId6"/>
    <p:sldId id="307" r:id="rId7"/>
    <p:sldId id="322" r:id="rId8"/>
    <p:sldId id="321" r:id="rId9"/>
    <p:sldId id="320" r:id="rId10"/>
    <p:sldId id="308" r:id="rId11"/>
    <p:sldId id="369" r:id="rId12"/>
    <p:sldId id="370" r:id="rId13"/>
    <p:sldId id="371" r:id="rId14"/>
    <p:sldId id="372" r:id="rId15"/>
    <p:sldId id="374" r:id="rId16"/>
    <p:sldId id="375" r:id="rId17"/>
    <p:sldId id="311" r:id="rId18"/>
    <p:sldId id="376" r:id="rId19"/>
    <p:sldId id="312" r:id="rId20"/>
    <p:sldId id="313" r:id="rId21"/>
    <p:sldId id="383" r:id="rId22"/>
    <p:sldId id="323" r:id="rId23"/>
    <p:sldId id="325" r:id="rId24"/>
    <p:sldId id="326" r:id="rId25"/>
    <p:sldId id="314" r:id="rId26"/>
    <p:sldId id="278" r:id="rId27"/>
    <p:sldId id="315" r:id="rId28"/>
    <p:sldId id="377" r:id="rId29"/>
    <p:sldId id="328" r:id="rId30"/>
    <p:sldId id="329" r:id="rId31"/>
    <p:sldId id="318" r:id="rId32"/>
    <p:sldId id="327" r:id="rId33"/>
    <p:sldId id="319" r:id="rId34"/>
    <p:sldId id="331" r:id="rId35"/>
    <p:sldId id="332" r:id="rId36"/>
    <p:sldId id="333" r:id="rId37"/>
    <p:sldId id="334" r:id="rId38"/>
    <p:sldId id="335" r:id="rId39"/>
    <p:sldId id="336" r:id="rId40"/>
    <p:sldId id="280" r:id="rId41"/>
    <p:sldId id="330" r:id="rId42"/>
    <p:sldId id="289" r:id="rId43"/>
    <p:sldId id="337" r:id="rId44"/>
    <p:sldId id="281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9" r:id="rId56"/>
    <p:sldId id="348" r:id="rId57"/>
    <p:sldId id="284" r:id="rId58"/>
    <p:sldId id="351" r:id="rId59"/>
    <p:sldId id="352" r:id="rId60"/>
    <p:sldId id="382" r:id="rId61"/>
    <p:sldId id="354" r:id="rId62"/>
    <p:sldId id="355" r:id="rId63"/>
    <p:sldId id="379" r:id="rId64"/>
    <p:sldId id="378" r:id="rId65"/>
    <p:sldId id="357" r:id="rId66"/>
    <p:sldId id="358" r:id="rId67"/>
    <p:sldId id="350" r:id="rId68"/>
    <p:sldId id="359" r:id="rId69"/>
    <p:sldId id="360" r:id="rId70"/>
    <p:sldId id="361" r:id="rId71"/>
    <p:sldId id="362" r:id="rId72"/>
    <p:sldId id="291" r:id="rId73"/>
    <p:sldId id="363" r:id="rId74"/>
    <p:sldId id="364" r:id="rId75"/>
    <p:sldId id="365" r:id="rId76"/>
    <p:sldId id="366" r:id="rId77"/>
    <p:sldId id="367" r:id="rId78"/>
    <p:sldId id="368" r:id="rId79"/>
    <p:sldId id="303" r:id="rId80"/>
    <p:sldId id="380" r:id="rId81"/>
    <p:sldId id="381" r:id="rId82"/>
    <p:sldId id="304" r:id="rId8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9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85338" autoAdjust="0"/>
  </p:normalViewPr>
  <p:slideViewPr>
    <p:cSldViewPr>
      <p:cViewPr varScale="1">
        <p:scale>
          <a:sx n="105" d="100"/>
          <a:sy n="105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72F5-E874-45EB-9D70-82D26FE8604A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09046-10C3-4233-A7CC-3200DAB24B0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8F8E0-E66D-43C7-864A-03DC39C631F8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0.5’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F6482-C9C4-46F8-A544-AD5E55F85B42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12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r>
              <a:rPr kumimoji="1" lang="zh-CN" altLang="en-US" sz="1200" b="1" dirty="0">
                <a:solidFill>
                  <a:srgbClr val="000000"/>
                </a:solidFill>
                <a:ea typeface="楷体_GB2312" pitchFamily="49" charset="-122"/>
              </a:rPr>
              <a:t>：中的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1200" b="1" dirty="0">
                <a:solidFill>
                  <a:srgbClr val="000000"/>
                </a:solidFill>
                <a:ea typeface="楷体_GB2312" pitchFamily="49" charset="-122"/>
              </a:rPr>
              <a:t>是一个函数指针，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可以是比较相等的函数，它也可以判断大于或小于，甚至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是不是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平方的关系。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1" dirty="0" err="1">
                <a:solidFill>
                  <a:srgbClr val="000000"/>
                </a:solidFill>
                <a:ea typeface="楷体_GB2312" pitchFamily="49" charset="-122"/>
              </a:rPr>
              <a:t>ListTraverse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(L, visit( ))(</a:t>
            </a:r>
            <a:r>
              <a:rPr kumimoji="1" lang="zh-CN" altLang="en-US" sz="1200" b="1" dirty="0">
                <a:solidFill>
                  <a:srgbClr val="000000"/>
                </a:solidFill>
                <a:ea typeface="楷体_GB2312" pitchFamily="49" charset="-122"/>
              </a:rPr>
              <a:t>遍历）中有一个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visit( )</a:t>
            </a:r>
            <a:r>
              <a:rPr kumimoji="1" lang="zh-CN" altLang="en-US" sz="1200" b="1" dirty="0">
                <a:solidFill>
                  <a:srgbClr val="000000"/>
                </a:solidFill>
                <a:ea typeface="楷体_GB2312" pitchFamily="49" charset="-122"/>
              </a:rPr>
              <a:t>指的是一个函数指针。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1200" b="1" dirty="0">
                <a:solidFill>
                  <a:srgbClr val="000000"/>
                </a:solidFill>
                <a:ea typeface="楷体_GB2312"/>
              </a:rPr>
              <a:t>是访问方式，可以随意改动。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B2D98-E047-40B6-94B7-D7205B4B2FD6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2’ </a:t>
            </a:r>
            <a:r>
              <a:rPr kumimoji="1" lang="zh-CN" altLang="en-US" sz="1200" b="1" dirty="0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1200" b="1" dirty="0">
                <a:solidFill>
                  <a:srgbClr val="000000"/>
                </a:solidFill>
                <a:ea typeface="华文中宋" pitchFamily="2" charset="-122"/>
              </a:rPr>
              <a:t>：书上线性表</a:t>
            </a:r>
            <a:r>
              <a:rPr kumimoji="1" lang="en-US" altLang="zh-CN" sz="1200" b="1" dirty="0">
                <a:solidFill>
                  <a:srgbClr val="000000"/>
                </a:solidFill>
                <a:ea typeface="华文中宋" pitchFamily="2" charset="-122"/>
              </a:rPr>
              <a:t>L</a:t>
            </a:r>
            <a:r>
              <a:rPr kumimoji="1" lang="zh-CN" altLang="en-US" sz="1200" b="1" dirty="0">
                <a:solidFill>
                  <a:srgbClr val="000000"/>
                </a:solidFill>
                <a:ea typeface="华文中宋" pitchFamily="2" charset="-122"/>
              </a:rPr>
              <a:t>前需要写引用符号，但是有些不加也可以。</a:t>
            </a:r>
            <a:r>
              <a:rPr kumimoji="1" lang="en-US" altLang="zh-CN" sz="1200" b="1" dirty="0" err="1">
                <a:solidFill>
                  <a:srgbClr val="000000"/>
                </a:solidFill>
                <a:ea typeface="楷体_GB2312" pitchFamily="49" charset="-122"/>
              </a:rPr>
              <a:t>ClearList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( &amp;L )   14:47</a:t>
            </a:r>
            <a:b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</a:b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36FCB-264D-45E5-8602-9AAB1BD30132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2’   </a:t>
            </a:r>
            <a:r>
              <a:rPr kumimoji="1" lang="en-US" altLang="zh-CN" sz="12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12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r>
              <a:rPr kumimoji="1" lang="zh-CN" altLang="en-US" sz="1200" b="1" dirty="0">
                <a:solidFill>
                  <a:srgbClr val="000000"/>
                </a:solidFill>
                <a:ea typeface="楷体_GB2312" pitchFamily="49" charset="-122"/>
              </a:rPr>
              <a:t>赋值，不用加    </a:t>
            </a:r>
            <a:r>
              <a:rPr kumimoji="1" lang="en-US" altLang="zh-CN" sz="1200" b="1" dirty="0" err="1">
                <a:solidFill>
                  <a:srgbClr val="000000"/>
                </a:solidFill>
                <a:ea typeface="楷体_GB2312" pitchFamily="49" charset="-122"/>
              </a:rPr>
              <a:t>ListInsert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12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r>
              <a:rPr kumimoji="1" lang="zh-CN" altLang="en-US" sz="1200" b="1" dirty="0">
                <a:solidFill>
                  <a:srgbClr val="000000"/>
                </a:solidFill>
                <a:ea typeface="楷体_GB2312" pitchFamily="49" charset="-122"/>
              </a:rPr>
              <a:t>：如果是静态数组的话，不用加，如果是不带头结点的链表必须传引用    </a:t>
            </a:r>
            <a:br>
              <a:rPr kumimoji="1" lang="en-US" altLang="zh-CN" sz="1200" b="1" dirty="0">
                <a:solidFill>
                  <a:srgbClr val="000000"/>
                </a:solidFill>
                <a:ea typeface="楷体_GB2312" pitchFamily="49" charset="-122"/>
              </a:rPr>
            </a:b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   </a:t>
            </a:r>
            <a:r>
              <a:rPr lang="zh-CN" altLang="en-US" dirty="0"/>
              <a:t>如何调用这些基本操作，体会引用调用方式    问题一：前面是抽象数据类型的那个阶段？定义阶段，不涉及表示，更不涉及实现。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91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D7C95-0C52-4600-AA03-22C14678B0C7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数据集合如何实现一个集合，集合中不可以有重复元素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Lb</a:t>
            </a:r>
            <a:r>
              <a:rPr lang="zh-CN" altLang="en-US" dirty="0"/>
              <a:t>线性表中若还要保存这个元素的话用</a:t>
            </a:r>
            <a:r>
              <a:rPr lang="en-US" altLang="zh-CN" dirty="0" err="1"/>
              <a:t>GetElem</a:t>
            </a:r>
            <a:r>
              <a:rPr lang="zh-CN" altLang="en-US" dirty="0"/>
              <a:t>，若不需要保存的话，用删除就行。</a:t>
            </a:r>
            <a:r>
              <a:rPr lang="en-US" altLang="zh-CN" dirty="0">
                <a:solidFill>
                  <a:srgbClr val="0000FF"/>
                </a:solidFill>
              </a:rPr>
              <a:t>equal</a:t>
            </a:r>
            <a:r>
              <a:rPr lang="zh-CN" altLang="en-US" dirty="0">
                <a:solidFill>
                  <a:srgbClr val="0000FF"/>
                </a:solidFill>
              </a:rPr>
              <a:t>的函数原型是什么？                </a:t>
            </a:r>
            <a:r>
              <a:rPr lang="en-US" altLang="zh-CN" dirty="0">
                <a:solidFill>
                  <a:srgbClr val="0000FF"/>
                </a:solidFill>
              </a:rPr>
              <a:t>15:00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4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Times New Roman" pitchFamily="18" charset="0"/>
                <a:ea typeface="楷体_GB2312" pitchFamily="49" charset="-122"/>
              </a:rPr>
              <a:t>equal</a:t>
            </a:r>
            <a:r>
              <a:rPr lang="zh-CN" altLang="en-US" sz="1200" b="1" dirty="0">
                <a:latin typeface="Times New Roman" pitchFamily="18" charset="0"/>
                <a:ea typeface="楷体_GB2312" pitchFamily="49" charset="-122"/>
              </a:rPr>
              <a:t>代表什么？</a:t>
            </a:r>
            <a:r>
              <a:rPr lang="en-US" altLang="zh-CN" sz="1200" b="1" dirty="0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en-US" altLang="zh-CN" sz="12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zh-CN" altLang="en-US" sz="1200" b="1" dirty="0">
                <a:latin typeface="Times New Roman" pitchFamily="18" charset="0"/>
                <a:ea typeface="楷体_GB2312" pitchFamily="49" charset="-122"/>
              </a:rPr>
              <a:t>存放的是</a:t>
            </a:r>
            <a:r>
              <a:rPr lang="en-US" altLang="zh-CN" sz="1200" b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1200" b="1" dirty="0">
                <a:latin typeface="Times New Roman" pitchFamily="18" charset="0"/>
                <a:ea typeface="楷体_GB2312" pitchFamily="49" charset="-122"/>
              </a:rPr>
              <a:t>插入到</a:t>
            </a:r>
            <a:r>
              <a:rPr lang="en-US" altLang="zh-CN" sz="1200" b="1" dirty="0">
                <a:latin typeface="Times New Roman" pitchFamily="18" charset="0"/>
                <a:ea typeface="楷体_GB2312" pitchFamily="49" charset="-122"/>
              </a:rPr>
              <a:t>La</a:t>
            </a:r>
            <a:r>
              <a:rPr lang="zh-CN" altLang="en-US" sz="1200" b="1" dirty="0">
                <a:latin typeface="Times New Roman" pitchFamily="18" charset="0"/>
                <a:ea typeface="楷体_GB2312" pitchFamily="49" charset="-122"/>
              </a:rPr>
              <a:t>中的位置，此处只考虑外层循环，以及和</a:t>
            </a:r>
            <a:r>
              <a:rPr lang="en-US" altLang="zh-CN" sz="1200" b="1" dirty="0">
                <a:latin typeface="Times New Roman" pitchFamily="18" charset="0"/>
                <a:ea typeface="楷体_GB2312" pitchFamily="49" charset="-122"/>
              </a:rPr>
              <a:t>La</a:t>
            </a:r>
            <a:r>
              <a:rPr lang="zh-CN" altLang="en-US" sz="1200" b="1" dirty="0">
                <a:latin typeface="Times New Roman" pitchFamily="18" charset="0"/>
                <a:ea typeface="楷体_GB2312" pitchFamily="49" charset="-122"/>
              </a:rPr>
              <a:t>链表中比较的时间复杂度。             </a:t>
            </a:r>
            <a:r>
              <a:rPr lang="en-US" altLang="zh-CN" sz="1200" b="1" dirty="0">
                <a:latin typeface="Times New Roman" pitchFamily="18" charset="0"/>
                <a:ea typeface="楷体_GB2312" pitchFamily="49" charset="-122"/>
              </a:rPr>
              <a:t>5’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385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非调用函数地方都要改，在调用函数的地方视情况而定，如果被调函数改了，那么就不用改，如果被调函数没改，那就需要修改   </a:t>
            </a:r>
            <a:r>
              <a:rPr lang="en-US" altLang="zh-CN" dirty="0"/>
              <a:t>5’             15:10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354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9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</a:t>
            </a:r>
            <a:r>
              <a:rPr lang="en-US" altLang="zh-CN" dirty="0"/>
              <a:t>+</a:t>
            </a:r>
            <a:r>
              <a:rPr lang="zh-CN" altLang="en-US" dirty="0"/>
              <a:t>上一章  </a:t>
            </a:r>
            <a:r>
              <a:rPr lang="en-US" altLang="zh-CN" dirty="0"/>
              <a:t>20’    14:20</a:t>
            </a:r>
            <a:r>
              <a:rPr lang="zh-CN" altLang="en-US" dirty="0"/>
              <a:t>开始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57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38629-1AB0-4F38-BEA5-F12D7B5F643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 </a:t>
            </a:r>
            <a:r>
              <a:rPr lang="zh-CN" altLang="en-US" dirty="0"/>
              <a:t>简单说下思路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D7900-1AB5-41B2-BAC4-0B985EAAEB9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2’     15:25    </a:t>
            </a:r>
            <a:r>
              <a:rPr lang="zh-CN" altLang="en-US" dirty="0"/>
              <a:t>下课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  </a:t>
            </a:r>
            <a:r>
              <a:rPr lang="zh-CN" altLang="en-US" dirty="0"/>
              <a:t>元素中从</a:t>
            </a:r>
            <a:r>
              <a:rPr lang="en-US" altLang="zh-CN" dirty="0"/>
              <a:t>1</a:t>
            </a:r>
            <a:r>
              <a:rPr lang="zh-CN" altLang="en-US" dirty="0"/>
              <a:t>开始     </a:t>
            </a:r>
            <a:r>
              <a:rPr lang="en-US" altLang="zh-CN" dirty="0"/>
              <a:t>15:35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144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‘  </a:t>
            </a:r>
            <a:r>
              <a:rPr lang="zh-CN" altLang="en-US" sz="1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随机存取：通过下标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直接访问任一个存储单元。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26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F1DB-DB87-49B0-ABE3-A5D7F138E4AC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静态顺序存储和动态顺序存储它们的不同点    </a:t>
            </a:r>
            <a:r>
              <a:rPr lang="en-US" altLang="zh-CN" dirty="0"/>
              <a:t>6</a:t>
            </a:r>
            <a:r>
              <a:rPr lang="zh-CN" altLang="en-US" dirty="0"/>
              <a:t>‘              </a:t>
            </a:r>
            <a:r>
              <a:rPr lang="en-US" altLang="zh-CN" dirty="0"/>
              <a:t>15:45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82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      </a:t>
            </a:r>
            <a:r>
              <a:rPr lang="zh-CN" altLang="en-US"/>
              <a:t>引用就是别名   再次强调</a:t>
            </a:r>
            <a:r>
              <a:rPr lang="en-US" altLang="zh-CN"/>
              <a:t>           </a:t>
            </a:r>
            <a:r>
              <a:rPr lang="zh-CN" altLang="en-US" dirty="0"/>
              <a:t>换到</a:t>
            </a:r>
            <a:r>
              <a:rPr lang="en-US" altLang="zh-CN" dirty="0"/>
              <a:t>VS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13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‘           </a:t>
            </a:r>
            <a:r>
              <a:rPr lang="en-US" altLang="zh-CN" dirty="0"/>
              <a:t>15:55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483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D5D9-7023-4437-B736-CC45586ADF3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en-US" altLang="zh-CN" dirty="0"/>
              <a:t>+ 6</a:t>
            </a:r>
            <a:r>
              <a:rPr lang="zh-CN" altLang="en-US" dirty="0"/>
              <a:t>分    </a:t>
            </a:r>
            <a:r>
              <a:rPr lang="en-US" altLang="zh-CN" dirty="0"/>
              <a:t>8:15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3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   </a:t>
            </a:r>
            <a:r>
              <a:rPr lang="zh-CN" altLang="en-US" sz="1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文件是指在查找中的叫法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637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2CA69F-4060-4671-AAD3-C7ECFC2BEAD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5E9F4-30A4-4F21-ACCE-8EF26EBC812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  </a:t>
            </a:r>
            <a:r>
              <a:rPr lang="zh-CN" altLang="en-US" dirty="0"/>
              <a:t>这个期望是概率论中的公式，  其实我最少移动</a:t>
            </a:r>
            <a:r>
              <a:rPr lang="en-US" altLang="zh-CN" dirty="0"/>
              <a:t>0</a:t>
            </a:r>
            <a:r>
              <a:rPr lang="zh-CN" altLang="en-US" dirty="0"/>
              <a:t>次，最大移动</a:t>
            </a:r>
            <a:r>
              <a:rPr lang="en-US" altLang="zh-CN" dirty="0"/>
              <a:t>n</a:t>
            </a:r>
            <a:r>
              <a:rPr lang="zh-CN" altLang="en-US" dirty="0"/>
              <a:t>，又由于在选择位置时是个等概论，所以期望就是</a:t>
            </a:r>
            <a:r>
              <a:rPr lang="en-US" altLang="zh-CN" dirty="0"/>
              <a:t>n/2        8:25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8F6CE-EF13-4336-9CDB-F59C00D8F6B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‘   注意：</a:t>
            </a:r>
            <a:r>
              <a:rPr lang="en-US" altLang="zh-CN" dirty="0"/>
              <a:t>1 </a:t>
            </a:r>
            <a:r>
              <a:rPr lang="zh-CN" altLang="en-US" dirty="0"/>
              <a:t>删除区间；</a:t>
            </a:r>
            <a:r>
              <a:rPr lang="en-US" altLang="zh-CN" dirty="0"/>
              <a:t>2 </a:t>
            </a:r>
            <a:r>
              <a:rPr lang="zh-CN" altLang="en-US" dirty="0"/>
              <a:t>如何移动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3024-5647-4014-9526-7A6938F0E5E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’                        </a:t>
            </a:r>
            <a:r>
              <a:rPr lang="en-US" altLang="zh-CN" dirty="0"/>
              <a:t>8:40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772E6-2188-4F6C-A765-0E5E27F1138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’    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9FBA3-961A-4C94-A472-3BE4BFEE985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’                                 </a:t>
            </a:r>
            <a:r>
              <a:rPr lang="en-US" altLang="zh-CN" dirty="0"/>
              <a:t>14:35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’</a:t>
            </a:r>
            <a:r>
              <a:rPr lang="en-US" altLang="zh-CN" dirty="0"/>
              <a:t>            BCBA                14:40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687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15: 05                3’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358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EA2F87-C57D-4003-9A86-EC7C46ACB5F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5’  </a:t>
            </a:r>
            <a:r>
              <a:rPr lang="zh-CN" altLang="en-US" dirty="0"/>
              <a:t>头指针      单链表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‘    把数据类型介绍明白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6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8740D-5A27-4178-9EF6-C8F091C63BE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      </a:t>
            </a:r>
            <a:r>
              <a:rPr lang="zh-CN" altLang="en-US" sz="1200" dirty="0">
                <a:solidFill>
                  <a:srgbClr val="0000FF"/>
                </a:solidFill>
              </a:rPr>
              <a:t>序偶</a:t>
            </a:r>
            <a:r>
              <a:rPr lang="en-US" altLang="zh-CN" sz="1200" dirty="0">
                <a:solidFill>
                  <a:srgbClr val="0000FF"/>
                </a:solidFill>
              </a:rPr>
              <a:t>:</a:t>
            </a:r>
            <a:r>
              <a:rPr lang="zh-CN" altLang="en-US" sz="1200" dirty="0">
                <a:solidFill>
                  <a:srgbClr val="0000FF"/>
                </a:solidFill>
              </a:rPr>
              <a:t>有序、成对        </a:t>
            </a:r>
            <a:r>
              <a:rPr lang="en-US" altLang="zh-CN" sz="1200" dirty="0">
                <a:solidFill>
                  <a:srgbClr val="0000FF"/>
                </a:solidFill>
              </a:rPr>
              <a:t>14:25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7C99-A033-4D3A-84B8-615F492314FB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   </a:t>
            </a:r>
            <a:r>
              <a:rPr lang="zh-CN" altLang="en-US" dirty="0"/>
              <a:t>有没有</a:t>
            </a:r>
            <a:r>
              <a:rPr lang="en-US" altLang="zh-CN" dirty="0"/>
              <a:t>typedef</a:t>
            </a:r>
            <a:r>
              <a:rPr lang="zh-CN" altLang="en-US" dirty="0"/>
              <a:t>有啥区别？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41881-170F-43FB-94ED-A583F1B35B6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</a:t>
            </a:r>
            <a:r>
              <a:rPr lang="zh-CN" altLang="en-US" dirty="0"/>
              <a:t>    引入头结点    头结点的数据域一般不放内容，存放结点个数的话，对于结构体类型的话  操作不方便    </a:t>
            </a:r>
            <a:r>
              <a:rPr lang="en-US" altLang="zh-CN" dirty="0"/>
              <a:t>15:20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00AD0-A8E3-4D64-A446-B09D3C0D53B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   </a:t>
            </a:r>
            <a:r>
              <a:rPr lang="zh-CN" altLang="en-US" dirty="0"/>
              <a:t>与顺序存储的区别，实践复杂度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AAA59-FE98-4371-A5F2-0B3BFD5074B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12’                                    15:30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57D9F-EC6C-4388-A479-7488071BFF9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7’             15:45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5486A-B966-4DFB-9A5C-921A5D8D1290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6’             8:35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60391-8C69-4CB1-AF6E-7C2F06E7A92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10’              8:50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E2000-44AF-45A2-AA78-0519BBDFE8E3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6’      8:55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3E29-294A-48D4-8EF0-2FBAC1D1A31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14:30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966A2-6A1B-4E59-B850-2A34A35286AE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7’             14:37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49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DBA    </a:t>
            </a:r>
            <a:r>
              <a:rPr lang="zh-CN" altLang="en-US"/>
              <a:t>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957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78350-2470-44DF-99DD-14A9CB28BB17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1A7DAA-6734-43D0-90C2-A8B6EA5BDFA1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86A58-6CB0-46DD-8213-F75D75170A7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ea typeface="华文中宋" panose="02010600040101010101" pitchFamily="2" charset="-122"/>
              </a:rPr>
              <a:t>4’</a:t>
            </a:r>
            <a:r>
              <a:rPr lang="zh-CN" altLang="en-US" sz="1200" dirty="0">
                <a:ea typeface="华文中宋" panose="02010600040101010101" pitchFamily="2" charset="-122"/>
              </a:rPr>
              <a:t>      上述例子实际上是 尾指针表示单循环链表      没有</a:t>
            </a:r>
            <a:r>
              <a:rPr lang="en-US" altLang="zh-CN" sz="1200" dirty="0">
                <a:ea typeface="华文中宋" panose="02010600040101010101" pitchFamily="2" charset="-122"/>
              </a:rPr>
              <a:t>free(B)</a:t>
            </a:r>
            <a:r>
              <a:rPr lang="zh-CN" altLang="en-US" sz="1200" dirty="0">
                <a:ea typeface="华文中宋" panose="02010600040101010101" pitchFamily="2" charset="-122"/>
              </a:rPr>
              <a:t>      </a:t>
            </a:r>
            <a:r>
              <a:rPr lang="en-US" altLang="zh-CN" sz="1200" b="1" dirty="0">
                <a:ea typeface="华文中宋" panose="02010600040101010101" pitchFamily="2" charset="-122"/>
              </a:rPr>
              <a:t>b</a:t>
            </a:r>
            <a:r>
              <a:rPr lang="en-US" altLang="zh-CN" sz="1200" b="1" baseline="-25000" dirty="0">
                <a:ea typeface="华文中宋" panose="02010600040101010101" pitchFamily="2" charset="-122"/>
              </a:rPr>
              <a:t>m</a:t>
            </a:r>
            <a:r>
              <a:rPr lang="zh-CN" altLang="en-US" sz="1200" b="1" dirty="0">
                <a:ea typeface="华文中宋" panose="02010600040101010101" pitchFamily="2" charset="-122"/>
              </a:rPr>
              <a:t>成为最后的表尾                </a:t>
            </a:r>
            <a:r>
              <a:rPr lang="en-US" altLang="zh-CN" sz="1200" b="1" dirty="0">
                <a:ea typeface="华文中宋" panose="02010600040101010101" pitchFamily="2" charset="-122"/>
              </a:rPr>
              <a:t>14:50</a:t>
            </a:r>
            <a:endParaRPr lang="zh-CN" altLang="en-US" sz="1200" b="1" baseline="-250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313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4233-D92D-4D2C-BF4B-216CFE1D96B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1D1E0F-DD7D-41E4-A39A-F0B652520BA6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5’                          15</a:t>
            </a:r>
            <a:r>
              <a:rPr lang="zh-CN" altLang="en-US" dirty="0"/>
              <a:t>：</a:t>
            </a:r>
            <a:r>
              <a:rPr lang="en-US" altLang="zh-CN" dirty="0"/>
              <a:t>01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FF84AE-B6C7-42E9-A561-D70763310E33}" type="slidenum">
              <a:rPr lang="en-US" altLang="zh-CN">
                <a:solidFill>
                  <a:prstClr val="black"/>
                </a:solidFill>
              </a:rPr>
              <a:pPr/>
              <a:t>62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3’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4’    [ˈ</a:t>
            </a:r>
            <a:r>
              <a:rPr lang="en-US" altLang="zh-CN" dirty="0" err="1"/>
              <a:t>praɪə</a:t>
            </a:r>
            <a:r>
              <a:rPr lang="en-US" altLang="zh-CN" dirty="0"/>
              <a:t>(r)]  </a:t>
            </a:r>
            <a:r>
              <a:rPr lang="zh-CN" altLang="en-US" dirty="0"/>
              <a:t>删除时，指针操作次序是等效的，修改两个域：</a:t>
            </a:r>
            <a:r>
              <a:rPr lang="en-US" altLang="zh-CN" dirty="0"/>
              <a:t>p</a:t>
            </a:r>
            <a:r>
              <a:rPr lang="zh-CN" altLang="en-US" dirty="0"/>
              <a:t>指向结点前驱的</a:t>
            </a:r>
            <a:r>
              <a:rPr lang="en-US" altLang="zh-CN" dirty="0"/>
              <a:t>next</a:t>
            </a:r>
            <a:r>
              <a:rPr lang="zh-CN" altLang="en-US" dirty="0"/>
              <a:t>域，</a:t>
            </a:r>
            <a:r>
              <a:rPr lang="en-US" altLang="zh-CN" dirty="0"/>
              <a:t>p</a:t>
            </a:r>
            <a:r>
              <a:rPr lang="zh-CN" altLang="en-US" dirty="0"/>
              <a:t>指向结点后继的</a:t>
            </a:r>
            <a:r>
              <a:rPr lang="en-US" altLang="zh-CN" dirty="0"/>
              <a:t>prior</a:t>
            </a:r>
            <a:r>
              <a:rPr lang="zh-CN" altLang="en-US" dirty="0"/>
              <a:t>域    空间和时间的关系      </a:t>
            </a:r>
            <a:r>
              <a:rPr lang="en-US" altLang="zh-CN" dirty="0"/>
              <a:t>15:10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05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6’   </a:t>
            </a:r>
            <a:r>
              <a:rPr lang="zh-CN" altLang="en-US" dirty="0"/>
              <a:t>上述代码的语句顺序不是唯一的，但也不是任意的，①②步必须在④步之前，否则*</a:t>
            </a:r>
            <a:r>
              <a:rPr lang="en-US" altLang="zh-CN" dirty="0"/>
              <a:t>p </a:t>
            </a:r>
            <a:r>
              <a:rPr lang="zh-CN" altLang="en-US" dirty="0"/>
              <a:t>的前驱结点的指针就丢掉了，第③步位置任意。</a:t>
            </a:r>
            <a:endParaRPr lang="en-US" altLang="zh-CN" dirty="0"/>
          </a:p>
          <a:p>
            <a:r>
              <a:rPr lang="zh-CN" altLang="en-US" dirty="0"/>
              <a:t>到此结束，讲一下实验。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0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3BC54B-1FE6-42FB-89CD-F1715CA8EF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‘  在严蔚敏的课本中没有对，</a:t>
            </a:r>
            <a:r>
              <a:rPr lang="zh-CN" altLang="en-US" b="1" dirty="0"/>
              <a:t>直接前驱</a:t>
            </a:r>
            <a:r>
              <a:rPr lang="zh-CN" altLang="en-US" dirty="0"/>
              <a:t>和</a:t>
            </a:r>
            <a:r>
              <a:rPr lang="zh-CN" altLang="en-US" b="1" dirty="0"/>
              <a:t>前驱</a:t>
            </a:r>
            <a:r>
              <a:rPr lang="zh-CN" altLang="en-US" dirty="0"/>
              <a:t>进行区分，这个在做选择题的时候一定要注意，找一个最准确的答案。 下标是从</a:t>
            </a:r>
            <a:r>
              <a:rPr lang="en-US" altLang="zh-CN" dirty="0"/>
              <a:t>0</a:t>
            </a:r>
            <a:r>
              <a:rPr lang="zh-CN" altLang="en-US" dirty="0"/>
              <a:t>开始，那么第一个元素的下标是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15:20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698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</a:t>
            </a:r>
            <a:r>
              <a:rPr lang="zh-CN" altLang="en-US" dirty="0"/>
              <a:t>      存储密度：是指数据元素本身所占的存储量和整个结点结构所占的存储量之比，假设单链表数据元素本身所占的存储量是</a:t>
            </a:r>
            <a:r>
              <a:rPr lang="en-US" altLang="zh-CN" dirty="0"/>
              <a:t>D</a:t>
            </a:r>
            <a:r>
              <a:rPr lang="zh-CN" altLang="en-US" dirty="0"/>
              <a:t>，指针域所占的存储量是</a:t>
            </a:r>
            <a:r>
              <a:rPr lang="en-US" altLang="zh-CN" dirty="0"/>
              <a:t>N</a:t>
            </a:r>
            <a:r>
              <a:rPr lang="zh-CN" altLang="en-US" dirty="0"/>
              <a:t>，则存储密度为</a:t>
            </a:r>
            <a:r>
              <a:rPr lang="en-US" altLang="zh-CN" dirty="0"/>
              <a:t>D/(D+N)</a:t>
            </a:r>
            <a:r>
              <a:rPr lang="zh-CN" altLang="en-US" dirty="0"/>
              <a:t>。单链表的存储密度小于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顺序表适宜于做查找这样的静态操作；链表适宜于做插入、删除这样的动态操作。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01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888F55-486D-44D2-A7C9-FA99673C7CA6}" type="slidenum">
              <a:rPr lang="en-US" altLang="zh-CN" smtClean="0">
                <a:ea typeface="宋体" pitchFamily="2" charset="-122"/>
              </a:rPr>
              <a:pPr/>
              <a:t>67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4’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   虽然时间复杂度都是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O(n)</a:t>
            </a:r>
            <a:r>
              <a:rPr lang="zh-CN" altLang="en-US" dirty="0">
                <a:latin typeface="Arial" pitchFamily="34" charset="0"/>
                <a:ea typeface="宋体" pitchFamily="2" charset="-122"/>
              </a:rPr>
              <a:t>，但是顺序存储需要移动元素，耗费时间比较大。             </a:t>
            </a:r>
            <a:r>
              <a:rPr lang="zh-CN" altLang="en-US" sz="1200" dirty="0">
                <a:latin typeface="华文中宋" pitchFamily="2" charset="-122"/>
                <a:ea typeface="华文中宋" pitchFamily="2" charset="-122"/>
              </a:rPr>
              <a:t>动态顺序：适合  </a:t>
            </a:r>
            <a:r>
              <a:rPr lang="zh-CN" altLang="en-US" sz="1200" b="1" dirty="0">
                <a:latin typeface="华文中宋" pitchFamily="2" charset="-122"/>
                <a:ea typeface="华文中宋" pitchFamily="2" charset="-122"/>
              </a:rPr>
              <a:t>长度变化不大</a:t>
            </a:r>
            <a:r>
              <a:rPr lang="zh-CN" altLang="en-US" sz="1200" dirty="0">
                <a:latin typeface="华文中宋" pitchFamily="2" charset="-122"/>
                <a:ea typeface="华文中宋" pitchFamily="2" charset="-122"/>
              </a:rPr>
              <a:t>的</a:t>
            </a:r>
            <a:r>
              <a:rPr lang="zh-CN" altLang="en-US" sz="1200" b="1" dirty="0">
                <a:latin typeface="华文中宋" pitchFamily="2" charset="-122"/>
                <a:ea typeface="华文中宋" pitchFamily="2" charset="-122"/>
              </a:rPr>
              <a:t>序号查找</a:t>
            </a:r>
            <a:r>
              <a:rPr lang="zh-CN" altLang="en-US" sz="1200" dirty="0">
                <a:latin typeface="华文中宋" pitchFamily="2" charset="-122"/>
                <a:ea typeface="华文中宋" pitchFamily="2" charset="-122"/>
              </a:rPr>
              <a:t>（随机存取）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EB7CC-26DF-4D54-B36C-A260AD7B4EA2}" type="slidenum">
              <a:rPr lang="en-US" altLang="zh-CN" smtClean="0">
                <a:ea typeface="宋体" pitchFamily="2" charset="-122"/>
              </a:rPr>
              <a:pPr/>
              <a:t>68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3’     15:30</a:t>
            </a:r>
            <a:endParaRPr lang="zh-CN" altLang="zh-CN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3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4’</a:t>
            </a:r>
            <a:r>
              <a:rPr lang="zh-CN" altLang="en-US" sz="1200" dirty="0"/>
              <a:t>         对比抽象数据类型的表示和实现        每一项的指数 </a:t>
            </a:r>
            <a:r>
              <a:rPr lang="en-US" altLang="zh-CN" sz="1200" i="1" dirty="0" err="1"/>
              <a:t>i</a:t>
            </a:r>
            <a:r>
              <a:rPr lang="en-US" altLang="zh-CN" sz="1200" dirty="0"/>
              <a:t> </a:t>
            </a:r>
            <a:r>
              <a:rPr lang="zh-CN" altLang="en-US" sz="1200" dirty="0"/>
              <a:t>隐含在其系数 </a:t>
            </a:r>
            <a:r>
              <a:rPr lang="en-US" altLang="zh-CN" sz="1200" i="1" dirty="0"/>
              <a:t>p</a:t>
            </a:r>
            <a:r>
              <a:rPr lang="en-US" altLang="zh-CN" sz="1200" i="1" baseline="-30000" dirty="0"/>
              <a:t>i</a:t>
            </a:r>
            <a:r>
              <a:rPr lang="en-US" altLang="zh-CN" sz="1200" i="1" dirty="0"/>
              <a:t> </a:t>
            </a:r>
            <a:r>
              <a:rPr lang="zh-CN" altLang="en-US" sz="1200" dirty="0"/>
              <a:t>的序号里。    </a:t>
            </a:r>
            <a:r>
              <a:rPr lang="zh-CN" altLang="en-US" sz="1200" dirty="0">
                <a:ea typeface="华文中宋" pitchFamily="2" charset="-122"/>
              </a:rPr>
              <a:t>只存储系数的方案对存在大量零系数的多项式并不适用。 </a:t>
            </a:r>
            <a:endParaRPr lang="en-US" altLang="zh-CN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aseline="-30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508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D0D85-7A80-4B91-850A-415E9D66A42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   </a:t>
            </a:r>
            <a:r>
              <a:rPr lang="zh-CN" altLang="en-US" dirty="0"/>
              <a:t>只存储非零系数项，就没有了前面的那种指数和系数对应关系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11444-28A7-459B-AD8C-EF5527B30025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a typeface="华文中宋" pitchFamily="2" charset="-122"/>
              </a:rPr>
              <a:t>3’</a:t>
            </a:r>
            <a:r>
              <a:rPr lang="zh-CN" altLang="en-US" sz="1200" dirty="0">
                <a:ea typeface="华文中宋" pitchFamily="2" charset="-122"/>
              </a:rPr>
              <a:t>             只表示非零系数项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9DA2B-1683-4BC3-BD60-D2102E8E676F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4’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一元多项式的加法，减法，乘法用到比较多的是插入，删除操作。所以一般选择单链表作为存储结构。   </a:t>
            </a:r>
            <a:r>
              <a:rPr lang="en-US" altLang="zh-CN" sz="1200" dirty="0">
                <a:ea typeface="华文中宋" pitchFamily="2" charset="-122"/>
              </a:rPr>
              <a:t>15:50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DFFD1-33AC-48B2-9C34-80600900E33D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7’            </a:t>
            </a:r>
            <a:r>
              <a:rPr lang="en-US" altLang="zh-CN" dirty="0" err="1"/>
              <a:t>qa</a:t>
            </a:r>
            <a:r>
              <a:rPr lang="zh-CN" altLang="en-US" dirty="0"/>
              <a:t>和</a:t>
            </a:r>
            <a:r>
              <a:rPr lang="en-US" altLang="zh-CN" dirty="0" err="1"/>
              <a:t>qb</a:t>
            </a:r>
            <a:r>
              <a:rPr lang="zh-CN" altLang="en-US" dirty="0"/>
              <a:t>指向结点的指数值相等，若系数相加不为</a:t>
            </a:r>
            <a:r>
              <a:rPr lang="en-US" altLang="zh-CN" dirty="0"/>
              <a:t>0</a:t>
            </a:r>
            <a:r>
              <a:rPr lang="zh-CN" altLang="en-US" dirty="0"/>
              <a:t>，修改</a:t>
            </a:r>
            <a:r>
              <a:rPr lang="en-US" altLang="zh-CN" dirty="0" err="1"/>
              <a:t>qa</a:t>
            </a:r>
            <a:r>
              <a:rPr lang="zh-CN" altLang="en-US" dirty="0"/>
              <a:t>所指结点的系数值同时释放</a:t>
            </a:r>
            <a:r>
              <a:rPr lang="en-US" altLang="zh-CN" dirty="0" err="1"/>
              <a:t>qb</a:t>
            </a:r>
            <a:r>
              <a:rPr lang="zh-CN" altLang="en-US" dirty="0"/>
              <a:t>所指结点；反之，从</a:t>
            </a:r>
            <a:r>
              <a:rPr lang="en-US" altLang="zh-CN" dirty="0"/>
              <a:t>A</a:t>
            </a:r>
            <a:r>
              <a:rPr lang="zh-CN" altLang="en-US" dirty="0"/>
              <a:t>链表中删除相应的结点，并释放</a:t>
            </a:r>
            <a:r>
              <a:rPr lang="en-US" altLang="zh-CN" dirty="0" err="1"/>
              <a:t>qa</a:t>
            </a:r>
            <a:r>
              <a:rPr lang="zh-CN" altLang="en-US" dirty="0"/>
              <a:t>和</a:t>
            </a:r>
            <a:r>
              <a:rPr lang="en-US" altLang="zh-CN" dirty="0" err="1"/>
              <a:t>qb</a:t>
            </a:r>
            <a:r>
              <a:rPr lang="zh-CN" altLang="en-US" dirty="0"/>
              <a:t>所指结点。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2’  </a:t>
            </a:r>
            <a:r>
              <a:rPr lang="zh-CN" altLang="en-US" dirty="0"/>
              <a:t>数据对象   数据关系  基本操作  ，再次强调抽象数据结构包括哪些。                           </a:t>
            </a:r>
            <a:r>
              <a:rPr lang="en-US" altLang="zh-CN" dirty="0"/>
              <a:t>14:35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547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4’     </a:t>
            </a:r>
            <a:r>
              <a:rPr lang="zh-CN" altLang="en-US" dirty="0"/>
              <a:t>代码可读性   </a:t>
            </a:r>
            <a:r>
              <a:rPr lang="en-US" altLang="zh-CN" dirty="0"/>
              <a:t>P42</a:t>
            </a:r>
            <a:r>
              <a:rPr lang="zh-CN" altLang="en-US" dirty="0"/>
              <a:t>页笔误        </a:t>
            </a:r>
            <a:r>
              <a:rPr lang="en-US" altLang="zh-CN" sz="1200" dirty="0"/>
              <a:t>Polynomial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sz="1200" dirty="0" err="1"/>
              <a:t>Polynomail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1385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6’     //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若升序链表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中存在与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满足判定函数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compare()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取值为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的元素，则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中，第一个值为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的结点的位置，并返回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；否则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指示第一个与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满足判定函数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compare()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取值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的元素的前驱的位置。并返回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。（用于一元多项式）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用双向链表实现注意插入和删除过程和单链表是不同的，删除需要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条语句，插入需要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条语句。 （</a:t>
            </a:r>
            <a:r>
              <a:rPr lang="en-US" altLang="zh-CN" sz="1200" dirty="0" err="1"/>
              <a:t>LocateElem</a:t>
            </a:r>
            <a:r>
              <a:rPr lang="zh-CN" altLang="en-US" sz="1200" dirty="0"/>
              <a:t>：有相等返回</a:t>
            </a:r>
            <a:r>
              <a:rPr lang="en-US" altLang="zh-CN" sz="1200" dirty="0"/>
              <a:t>1</a:t>
            </a:r>
            <a:r>
              <a:rPr lang="zh-CN" altLang="en-US" sz="1200" dirty="0"/>
              <a:t>，没有相等返回</a:t>
            </a:r>
            <a:r>
              <a:rPr lang="en-US" altLang="zh-CN" sz="1200" dirty="0"/>
              <a:t>1</a:t>
            </a:r>
            <a:r>
              <a:rPr lang="zh-CN" altLang="en-US" sz="1200" dirty="0"/>
              <a:t>；）</a:t>
            </a:r>
            <a:endParaRPr lang="en-US" altLang="zh-CN" sz="1200" dirty="0"/>
          </a:p>
          <a:p>
            <a:r>
              <a:rPr lang="en-US" altLang="zh-CN" sz="1200" b="1" dirty="0"/>
              <a:t>14:40</a:t>
            </a:r>
            <a:r>
              <a:rPr lang="zh-CN" altLang="en-US" sz="1200" dirty="0"/>
              <a:t>   代码简单演示一下，课下有兴趣的自己可以写写     ，还有时间的话把题目做一下  </a:t>
            </a:r>
            <a:r>
              <a:rPr lang="en-US" altLang="zh-CN" sz="1200" b="1" dirty="0"/>
              <a:t>14:55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09046-10C3-4233-A7CC-3200DAB24B04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19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874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。顺序表示一种随机存取结构，指定任意一个位置序号</a:t>
            </a:r>
            <a:r>
              <a:rPr lang="en-US" altLang="zh-CN" dirty="0" err="1"/>
              <a:t>i</a:t>
            </a:r>
            <a:r>
              <a:rPr lang="zh-CN" altLang="en-US" dirty="0"/>
              <a:t>，都能在</a:t>
            </a:r>
            <a:r>
              <a:rPr lang="en-US" altLang="zh-CN" dirty="0"/>
              <a:t>O(1)</a:t>
            </a:r>
            <a:r>
              <a:rPr lang="zh-CN" altLang="en-US" dirty="0"/>
              <a:t>时间内直接存取该位置的元素。</a:t>
            </a:r>
            <a:endParaRPr lang="en-US" altLang="zh-CN" dirty="0"/>
          </a:p>
          <a:p>
            <a:r>
              <a:rPr lang="en-US" altLang="zh-CN" dirty="0"/>
              <a:t>D</a:t>
            </a:r>
            <a:r>
              <a:rPr lang="zh-CN" altLang="en-US" dirty="0"/>
              <a:t>。插入不受影响，删除受影响</a:t>
            </a:r>
            <a:endParaRPr lang="en-US" altLang="zh-CN" dirty="0"/>
          </a:p>
          <a:p>
            <a:r>
              <a:rPr lang="en-US" altLang="zh-CN" dirty="0"/>
              <a:t>15</a:t>
            </a:r>
            <a:r>
              <a:rPr lang="zh-CN" altLang="en-US"/>
              <a:t>：</a:t>
            </a:r>
            <a:r>
              <a:rPr lang="en-US" altLang="zh-CN"/>
              <a:t>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B09046-10C3-4233-A7CC-3200DAB24B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62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AD88-63F2-49E1-987B-81B69E26FF73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2’   </a:t>
            </a:r>
            <a:r>
              <a:rPr kumimoji="1" lang="zh-CN" altLang="en-US" sz="12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初始化：从无到有   销毁结构</a:t>
            </a:r>
            <a:r>
              <a:rPr kumimoji="1" lang="zh-CN" altLang="en-US" sz="12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：释放内存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3509C-F2A8-4155-A7DC-6CA0718795CB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3’ </a:t>
            </a:r>
            <a:r>
              <a:rPr lang="zh-CN" altLang="en-US" b="0" dirty="0"/>
              <a:t>引用型操作：</a:t>
            </a:r>
            <a:r>
              <a:rPr kumimoji="1" lang="zh-CN" altLang="en-US" sz="1200" b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</a:t>
            </a:r>
            <a:r>
              <a:rPr kumimoji="1" lang="zh-CN" altLang="en-US" sz="1200" b="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不改变</a:t>
            </a:r>
            <a:r>
              <a:rPr kumimoji="1" lang="zh-CN" altLang="en-US" sz="12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线性表中</a:t>
            </a:r>
            <a:r>
              <a:rPr kumimoji="1" lang="zh-CN" altLang="en-US" sz="1200" b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的数据</a:t>
            </a:r>
            <a:r>
              <a:rPr kumimoji="1" lang="zh-CN" altLang="en-US" sz="1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元素，</a:t>
            </a:r>
            <a:r>
              <a:rPr kumimoji="1" lang="zh-CN" altLang="en-US" sz="1200" b="0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也不改变数据元素之间的</a:t>
            </a:r>
            <a:r>
              <a:rPr kumimoji="1" lang="zh-CN" altLang="en-US" sz="1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关系。</a:t>
            </a:r>
            <a:r>
              <a:rPr lang="zh-CN" altLang="en-US" dirty="0"/>
              <a:t>和</a:t>
            </a:r>
            <a:r>
              <a:rPr lang="zh-CN" altLang="en-US" b="1" dirty="0"/>
              <a:t>引用</a:t>
            </a:r>
            <a:r>
              <a:rPr lang="zh-CN" altLang="en-US" dirty="0"/>
              <a:t>不是一个概念，写到课本上     判断是否为空表   </a:t>
            </a:r>
            <a:endParaRPr lang="en-US" altLang="zh-CN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对于引用型操作，线性表</a:t>
            </a:r>
            <a:r>
              <a:rPr lang="en-US" altLang="zh-CN" dirty="0"/>
              <a:t>L</a:t>
            </a:r>
            <a:r>
              <a:rPr lang="zh-CN" altLang="en-US" dirty="0"/>
              <a:t>不会传递引用</a:t>
            </a: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6A3F-35F5-42B5-802A-0A784893908C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E635-A608-40B8-8BEC-650B12010B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100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99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5828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95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139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8646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206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58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426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pPr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405B-49E5-45A4-9C14-FD9DF38AD015}" type="datetimeFigureOut">
              <a:rPr lang="zh-CN" altLang="en-US" smtClean="0"/>
              <a:t>2019/10/8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95B3-C7DD-4313-958D-FF7928E49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9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7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第一章回顾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kern="0"/>
              <a:t>什么是数据、数据结构</a:t>
            </a:r>
            <a:r>
              <a:rPr lang="en-US" altLang="zh-CN" ker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本书主要研究哪几种数据结构？</a:t>
            </a:r>
            <a:endParaRPr lang="en-US" altLang="zh-CN" kern="0"/>
          </a:p>
          <a:p>
            <a:pPr>
              <a:lnSpc>
                <a:spcPct val="120000"/>
              </a:lnSpc>
            </a:pPr>
            <a:r>
              <a:rPr lang="zh-CN" altLang="en-US" kern="0"/>
              <a:t>什么是数据结构、逻辑结构、物理结构？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什么是数据对象、数据元素、数据项，及其之间的关系</a:t>
            </a:r>
            <a:r>
              <a:rPr lang="en-US" altLang="zh-CN" kern="0"/>
              <a:t>?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什么是数据类型、抽象数据类型</a:t>
            </a:r>
            <a:r>
              <a:rPr lang="en-US" altLang="zh-CN" kern="0"/>
              <a:t>? </a:t>
            </a:r>
          </a:p>
          <a:p>
            <a:pPr>
              <a:lnSpc>
                <a:spcPct val="120000"/>
              </a:lnSpc>
            </a:pPr>
            <a:r>
              <a:rPr lang="zh-CN" altLang="en-US" kern="0"/>
              <a:t>抽象数据类型的定义、表示、实现。</a:t>
            </a:r>
            <a:endParaRPr lang="en-US" altLang="zh-CN" kern="0"/>
          </a:p>
          <a:p>
            <a:pPr>
              <a:lnSpc>
                <a:spcPct val="120000"/>
              </a:lnSpc>
            </a:pPr>
            <a:r>
              <a:rPr lang="zh-CN" altLang="en-US" kern="0"/>
              <a:t>什么是算法</a:t>
            </a:r>
            <a:r>
              <a:rPr lang="en-US" altLang="zh-CN"/>
              <a:t>(</a:t>
            </a:r>
            <a:r>
              <a:rPr lang="zh-CN" altLang="en-US"/>
              <a:t>基本结构</a:t>
            </a:r>
            <a:r>
              <a:rPr lang="en-US" altLang="zh-CN"/>
              <a:t>)</a:t>
            </a:r>
            <a:r>
              <a:rPr lang="zh-CN" altLang="en-US" kern="0"/>
              <a:t>、算法有哪几个重要特性、 算法设计的要求是什么、算法的时间复杂度如何度量</a:t>
            </a:r>
            <a:r>
              <a:rPr lang="en-US" altLang="zh-CN" kern="0"/>
              <a:t>?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467544" y="548680"/>
            <a:ext cx="8701421" cy="5024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        { </a:t>
            </a:r>
            <a:r>
              <a:rPr kumimoji="1" lang="zh-CN" altLang="en-US" sz="3200" b="1" dirty="0">
                <a:solidFill>
                  <a:srgbClr val="0000FF"/>
                </a:solidFill>
                <a:ea typeface="华文中宋" pitchFamily="2" charset="-122"/>
              </a:rPr>
              <a:t>引用型操作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}</a:t>
            </a:r>
            <a:b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        ListEmpty( L )</a:t>
            </a:r>
            <a:b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32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　　　</a:t>
            </a:r>
            <a:r>
              <a:rPr kumimoji="1" lang="zh-CN" altLang="en-US" sz="32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为空表，则返回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TRUE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， 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                                否则返回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</a:rPr>
              <a:t>FALSE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115616" y="1412776"/>
            <a:ext cx="6952544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操作的结果</a:t>
            </a:r>
            <a:r>
              <a:rPr kumimoji="1" lang="zh-CN" altLang="en-US" sz="32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不改变线性表中</a:t>
            </a:r>
            <a:r>
              <a:rPr kumimoji="1" lang="zh-CN" altLang="en-US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的数据元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素，也不改变数据元素之间的关系。 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  <p:bldP spid="624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27939" y="160949"/>
            <a:ext cx="5968301" cy="184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ListLength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中元素个数。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-117227" y="4454750"/>
            <a:ext cx="9383466" cy="24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NextElem(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      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返回它的后继，否则操作失败，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next_e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-121336" y="2036408"/>
            <a:ext cx="9386672" cy="244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PriorElem(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若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cur_e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中的数据元素，则用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              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返回它的前驱，否则操作失败，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pre_e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无定义。 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5" grpId="0"/>
      <p:bldP spid="6349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0" y="163832"/>
            <a:ext cx="8489568" cy="172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GetElem( L,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个元素的值。 </a:t>
            </a:r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-180528" y="1889304"/>
            <a:ext cx="10073307" cy="228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 err="1">
                <a:solidFill>
                  <a:srgbClr val="000000"/>
                </a:solidFill>
                <a:ea typeface="楷体_GB2312" pitchFamily="49" charset="-122"/>
              </a:rPr>
              <a:t>LocateElem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( L, e, compare( )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是判定函数。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个与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满足关系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compare(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的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                            元素的位序。若这种元素不存在，则返回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108520" y="4383670"/>
            <a:ext cx="8712968" cy="228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ListTraverse(L, visit( ))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已存在，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为访问函数。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依次对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的每个元素调用函数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。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　　　　　　　一旦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/>
              </a:rPr>
              <a:t>visit( )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/>
              </a:rPr>
              <a:t>失败，则操作失败。 </a:t>
            </a:r>
            <a:endParaRPr kumimoji="1" lang="zh-CN" altLang="en-US" sz="2400" b="1" dirty="0">
              <a:solidFill>
                <a:srgbClr val="000000"/>
              </a:solidFill>
              <a:ea typeface="楷体_GB2312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8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633413" y="955675"/>
            <a:ext cx="32624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ea typeface="华文中宋" pitchFamily="2" charset="-122"/>
              </a:rPr>
              <a:t>    { </a:t>
            </a:r>
            <a:r>
              <a:rPr kumimoji="1" lang="zh-CN" altLang="en-US" sz="3200" b="1" dirty="0">
                <a:solidFill>
                  <a:srgbClr val="0000FF"/>
                </a:solidFill>
                <a:ea typeface="华文中宋" pitchFamily="2" charset="-122"/>
              </a:rPr>
              <a:t>加工型操作</a:t>
            </a:r>
            <a:r>
              <a:rPr kumimoji="1" lang="zh-CN" altLang="en-US" sz="3200" b="1" dirty="0">
                <a:solidFill>
                  <a:srgbClr val="000000"/>
                </a:solidFill>
                <a:ea typeface="华文中宋" pitchFamily="2" charset="-122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ea typeface="华文中宋" pitchFamily="2" charset="-122"/>
              </a:rPr>
              <a:t>}  </a:t>
            </a:r>
          </a:p>
        </p:txBody>
      </p:sp>
      <p:sp>
        <p:nvSpPr>
          <p:cNvPr id="195591" name="Text Box 7"/>
          <p:cNvSpPr txBox="1">
            <a:spLocks noChangeArrowheads="1"/>
          </p:cNvSpPr>
          <p:nvPr/>
        </p:nvSpPr>
        <p:spPr bwMode="auto">
          <a:xfrm>
            <a:off x="2411760" y="1547346"/>
            <a:ext cx="5705408" cy="1325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a typeface="华文新魏" pitchFamily="2" charset="-122"/>
              </a:rPr>
              <a:t>操作的结果或修改表中的数据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a typeface="华文新魏" pitchFamily="2" charset="-122"/>
              </a:rPr>
              <a:t>元素，或修改元素之间的关系  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259111" y="3284984"/>
            <a:ext cx="7273467" cy="208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ClearList( &amp;L )</a:t>
            </a:r>
            <a:b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已存在。 </a:t>
            </a:r>
            <a:b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8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将 </a:t>
            </a:r>
            <a:r>
              <a:rPr kumimoji="1" lang="en-US" altLang="zh-CN" sz="28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800" b="1" dirty="0">
                <a:solidFill>
                  <a:srgbClr val="000000"/>
                </a:solidFill>
                <a:ea typeface="楷体_GB2312" pitchFamily="49" charset="-122"/>
              </a:rPr>
              <a:t>重置为空表。 </a:t>
            </a:r>
            <a:endParaRPr kumimoji="1" lang="zh-CN" altLang="en-US" sz="2400" b="1" dirty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95593" name="Text Box 9"/>
          <p:cNvSpPr txBox="1">
            <a:spLocks noChangeArrowheads="1"/>
          </p:cNvSpPr>
          <p:nvPr/>
        </p:nvSpPr>
        <p:spPr bwMode="auto">
          <a:xfrm>
            <a:off x="499891" y="5647999"/>
            <a:ext cx="8144217" cy="708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思考：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itchFamily="2" charset="-122"/>
              </a:rPr>
              <a:t>ClearList(L)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操作与</a:t>
            </a:r>
            <a:r>
              <a:rPr kumimoji="1" lang="en-US" altLang="zh-CN" sz="2800" b="1" dirty="0" err="1">
                <a:solidFill>
                  <a:srgbClr val="000000"/>
                </a:solidFill>
                <a:ea typeface="华文新魏" pitchFamily="2" charset="-122"/>
              </a:rPr>
              <a:t>DestroyList</a:t>
            </a:r>
            <a:r>
              <a:rPr kumimoji="1" lang="en-US" altLang="zh-CN" sz="2800" b="1" dirty="0">
                <a:solidFill>
                  <a:srgbClr val="000000"/>
                </a:solidFill>
                <a:ea typeface="华文新魏" pitchFamily="2" charset="-122"/>
              </a:rPr>
              <a:t>(L)  </a:t>
            </a:r>
            <a:r>
              <a:rPr kumimoji="1" lang="zh-CN" altLang="en-US" sz="2800" b="1" dirty="0">
                <a:solidFill>
                  <a:srgbClr val="000000"/>
                </a:solidFill>
                <a:ea typeface="华文新魏" pitchFamily="2" charset="-122"/>
              </a:rPr>
              <a:t>操作 的区别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animBg="1"/>
      <p:bldP spid="195592" grpId="0"/>
      <p:bldP spid="1955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8750" y="358775"/>
            <a:ext cx="8742363" cy="622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PutElem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中第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个元素赋值为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的值。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ListInsert(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1≤i≤LengthList(L)+1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个元素之前插入新的元素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的长度增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ListDelete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( &amp;L,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, &amp;e )</a:t>
            </a:r>
            <a:b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初始条件：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已存在且非空，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1≤i≤LengthList(L)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b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</a:b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　</a:t>
            </a:r>
            <a:r>
              <a:rPr kumimoji="1" lang="zh-CN" altLang="en-US" sz="2400" b="1" dirty="0">
                <a:solidFill>
                  <a:srgbClr val="000000"/>
                </a:solidFill>
                <a:ea typeface="华文中宋" pitchFamily="2" charset="-122"/>
              </a:rPr>
              <a:t>操作结果：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删除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的第 </a:t>
            </a:r>
            <a:r>
              <a:rPr kumimoji="1" lang="en-US" altLang="zh-CN" sz="2400" b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个元素，并用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返回其值，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的长度减 </a:t>
            </a: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} ADT List 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8618538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▲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基本操作的应用举例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引用型操作、加工型操作的特征（相对谁来说的）。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例如，主程序中有如下代码：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Courier New" pitchFamily="49" charset="0"/>
              </a:rPr>
              <a:t> 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  </a:t>
            </a:r>
            <a:r>
              <a:rPr lang="en-US" altLang="zh-CN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myList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  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其他代码（省略）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ListEmpty(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myList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   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华文行楷" pitchFamily="2" charset="-122"/>
                <a:cs typeface="DejaVu Sans Mono" panose="020B0609030804020204" pitchFamily="49" charset="0"/>
              </a:rPr>
              <a:t>引用型操作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ListInsert(myList,3,12);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ea typeface="华文行楷" pitchFamily="2" charset="-122"/>
                <a:cs typeface="Courier New" pitchFamily="49" charset="0"/>
              </a:rPr>
              <a:t> 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//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加工型操作 （在第三个位置之前插入元素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12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行楷" pitchFamily="2" charset="-122"/>
                <a:ea typeface="华文行楷" pitchFamily="2" charset="-122"/>
              </a:rPr>
              <a:t>）</a:t>
            </a:r>
            <a:endParaRPr lang="en-US" altLang="zh-CN" sz="2800" dirty="0">
              <a:solidFill>
                <a:schemeClr val="tx1">
                  <a:lumMod val="95000"/>
                  <a:lumOff val="5000"/>
                </a:schemeClr>
              </a:solidFill>
              <a:latin typeface="华文行楷" pitchFamily="2" charset="-122"/>
              <a:ea typeface="华文行楷" pitchFamily="2" charset="-122"/>
            </a:endParaRPr>
          </a:p>
          <a:p>
            <a:endParaRPr lang="zh-CN" altLang="en-US" dirty="0"/>
          </a:p>
        </p:txBody>
      </p:sp>
      <p:sp>
        <p:nvSpPr>
          <p:cNvPr id="4" name="Line 24"/>
          <p:cNvSpPr>
            <a:spLocks noChangeShapeType="1"/>
          </p:cNvSpPr>
          <p:nvPr/>
        </p:nvSpPr>
        <p:spPr bwMode="auto">
          <a:xfrm flipV="1">
            <a:off x="2771800" y="3560440"/>
            <a:ext cx="2481808" cy="372616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5275833" y="3212976"/>
            <a:ext cx="34307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ListEmpty( L )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sp>
        <p:nvSpPr>
          <p:cNvPr id="6" name="Line 24"/>
          <p:cNvSpPr>
            <a:spLocks noChangeShapeType="1"/>
          </p:cNvSpPr>
          <p:nvPr/>
        </p:nvSpPr>
        <p:spPr bwMode="auto">
          <a:xfrm>
            <a:off x="3203848" y="4869160"/>
            <a:ext cx="2049760" cy="113955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020462" y="5958327"/>
            <a:ext cx="59046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DejaVu Sans Mono" panose="020B0609030804020204" pitchFamily="49" charset="0"/>
              </a:rPr>
              <a:t>ListInsert( &amp;L, </a:t>
            </a:r>
            <a:r>
              <a:rPr lang="en-US" altLang="zh-CN" sz="2800" dirty="0" err="1">
                <a:solidFill>
                  <a:srgbClr val="FF0000"/>
                </a:solidFill>
                <a:latin typeface="DejaVu Sans Mono" panose="020B0609030804020204" pitchFamily="49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DejaVu Sans Mono" panose="020B0609030804020204" pitchFamily="49" charset="0"/>
              </a:rPr>
              <a:t>, e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utoUpdateAnimBg="0"/>
      <p:bldP spid="6" grpId="0" animBg="1"/>
      <p:bldP spid="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539750" y="649288"/>
            <a:ext cx="8496746" cy="11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例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2-1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已知集合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，求这两个集合的并集， 使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＝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A∪B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且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不再单独存在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609600" y="1946275"/>
            <a:ext cx="7599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要在计算机中求解，首先要确定“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如何表示集合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”。 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694238" y="2578100"/>
            <a:ext cx="311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华文行楷" pitchFamily="2" charset="-122"/>
                <a:ea typeface="华文行楷" pitchFamily="2" charset="-122"/>
              </a:rPr>
              <a:t>用线性表表示集合 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611188" y="3033713"/>
            <a:ext cx="7866062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以线性表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分别表示集合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，两个线性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表的数据元素分别为集合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和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中的成员。 </a:t>
            </a: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577850" y="4321175"/>
            <a:ext cx="79025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由此，上述集合求并的问题便可演绎为：  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    扩大线性表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， 将存在于线性表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LB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中而不存在于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中的数据元素插入到线性表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LA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中去。  </a:t>
            </a:r>
          </a:p>
        </p:txBody>
      </p:sp>
      <p:sp>
        <p:nvSpPr>
          <p:cNvPr id="106507" name="AutoShape 11"/>
          <p:cNvSpPr>
            <a:spLocks noChangeArrowheads="1"/>
          </p:cNvSpPr>
          <p:nvPr/>
        </p:nvSpPr>
        <p:spPr bwMode="auto">
          <a:xfrm>
            <a:off x="7810500" y="2090738"/>
            <a:ext cx="504825" cy="862012"/>
          </a:xfrm>
          <a:prstGeom prst="curvedLeftArrow">
            <a:avLst>
              <a:gd name="adj1" fmla="val 34151"/>
              <a:gd name="adj2" fmla="val 6830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ADT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基本操作的简单应用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/>
      <p:bldP spid="106504" grpId="0"/>
      <p:bldP spid="106505" grpId="0"/>
      <p:bldP spid="106506" grpId="0"/>
      <p:bldP spid="10650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4"/>
          <p:cNvSpPr txBox="1">
            <a:spLocks noChangeArrowheads="1"/>
          </p:cNvSpPr>
          <p:nvPr/>
        </p:nvSpPr>
        <p:spPr bwMode="auto">
          <a:xfrm>
            <a:off x="401638" y="708744"/>
            <a:ext cx="6530955" cy="412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  <a:defRPr/>
            </a:pPr>
            <a:br>
              <a:rPr lang="zh-CN" altLang="en-US"/>
            </a:br>
            <a:r>
              <a:rPr lang="en-US" altLang="zh-CN" sz="2400"/>
              <a:t>1</a:t>
            </a:r>
            <a:r>
              <a:rPr lang="zh-CN" altLang="en-US" sz="2400"/>
              <a:t>．从 </a:t>
            </a:r>
            <a:r>
              <a:rPr lang="en-US" altLang="zh-CN" sz="2400"/>
              <a:t>Lb </a:t>
            </a:r>
            <a:r>
              <a:rPr lang="zh-CN" altLang="en-US" sz="2400"/>
              <a:t>中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取出</a:t>
            </a:r>
            <a:r>
              <a:rPr lang="zh-CN" altLang="en-US" sz="2400"/>
              <a:t>一个数据元素；   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．依次在 </a:t>
            </a:r>
            <a:r>
              <a:rPr lang="en-US" altLang="zh-CN" sz="2400"/>
              <a:t>La </a:t>
            </a:r>
            <a:r>
              <a:rPr lang="zh-CN" altLang="en-US" sz="2400"/>
              <a:t>中进行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查询</a:t>
            </a:r>
            <a:r>
              <a:rPr lang="zh-CN" altLang="en-US" sz="2400"/>
              <a:t>； </a:t>
            </a:r>
            <a:br>
              <a:rPr lang="zh-CN" altLang="en-US" sz="2400"/>
            </a:br>
            <a:r>
              <a:rPr lang="en-US" altLang="zh-CN" sz="2400"/>
              <a:t>3.   </a:t>
            </a:r>
            <a:r>
              <a:rPr lang="zh-CN" altLang="en-US" sz="2400"/>
              <a:t>若不存在，则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</a:t>
            </a:r>
            <a:r>
              <a:rPr lang="zh-CN" altLang="en-US" sz="2400"/>
              <a:t>之。 </a:t>
            </a:r>
          </a:p>
          <a:p>
            <a:pPr>
              <a:lnSpc>
                <a:spcPct val="230000"/>
              </a:lnSpc>
              <a:defRPr/>
            </a:pPr>
            <a:r>
              <a:rPr lang="zh-CN" altLang="en-US" sz="2400">
                <a:ea typeface="华文中宋" pitchFamily="2" charset="-122"/>
              </a:rPr>
              <a:t>重复上述三步直至 </a:t>
            </a:r>
            <a:r>
              <a:rPr lang="en-US" altLang="zh-CN" sz="2400">
                <a:ea typeface="华文中宋" pitchFamily="2" charset="-122"/>
              </a:rPr>
              <a:t>Lb </a:t>
            </a:r>
            <a:r>
              <a:rPr lang="zh-CN" altLang="en-US" sz="2400">
                <a:ea typeface="华文中宋" pitchFamily="2" charset="-122"/>
              </a:rPr>
              <a:t>中的数据元素取完为止。</a:t>
            </a:r>
            <a:r>
              <a:rPr lang="zh-CN" altLang="en-US" sz="2400"/>
              <a:t> </a:t>
            </a:r>
          </a:p>
        </p:txBody>
      </p:sp>
      <p:sp>
        <p:nvSpPr>
          <p:cNvPr id="5" name="Rectangle 95"/>
          <p:cNvSpPr>
            <a:spLocks noChangeArrowheads="1"/>
          </p:cNvSpPr>
          <p:nvPr/>
        </p:nvSpPr>
        <p:spPr bwMode="auto">
          <a:xfrm>
            <a:off x="4788024" y="3327077"/>
            <a:ext cx="388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dirty="0"/>
              <a:t>ListInsert ( &amp;La, </a:t>
            </a:r>
            <a:r>
              <a:rPr lang="en-US" altLang="zh-CN" i="1" dirty="0"/>
              <a:t>n </a:t>
            </a:r>
            <a:r>
              <a:rPr lang="en-US" altLang="zh-CN" dirty="0"/>
              <a:t>+ 1, 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  <p:sp>
        <p:nvSpPr>
          <p:cNvPr id="6" name="Rectangle 96"/>
          <p:cNvSpPr>
            <a:spLocks noChangeArrowheads="1"/>
          </p:cNvSpPr>
          <p:nvPr/>
        </p:nvSpPr>
        <p:spPr bwMode="auto">
          <a:xfrm>
            <a:off x="4794250" y="1543144"/>
            <a:ext cx="31734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/>
              <a:t>GetElem ( </a:t>
            </a:r>
            <a:r>
              <a:rPr lang="en-US" altLang="zh-CN" dirty="0" err="1"/>
              <a:t>Lb</a:t>
            </a:r>
            <a:r>
              <a:rPr lang="en-US" altLang="zh-CN" dirty="0"/>
              <a:t>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 </a:t>
            </a:r>
          </a:p>
        </p:txBody>
      </p:sp>
      <p:sp>
        <p:nvSpPr>
          <p:cNvPr id="7" name="Rectangle 97"/>
          <p:cNvSpPr>
            <a:spLocks noChangeArrowheads="1"/>
          </p:cNvSpPr>
          <p:nvPr/>
        </p:nvSpPr>
        <p:spPr bwMode="auto">
          <a:xfrm>
            <a:off x="4775075" y="2492896"/>
            <a:ext cx="2749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LocateElem</a:t>
            </a:r>
            <a:r>
              <a:rPr lang="en-US" altLang="zh-CN" dirty="0"/>
              <a:t> ( La,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equal</a:t>
            </a:r>
            <a:r>
              <a:rPr lang="en-US" altLang="zh-CN" dirty="0"/>
              <a:t>)  </a:t>
            </a:r>
          </a:p>
        </p:txBody>
      </p:sp>
      <p:sp>
        <p:nvSpPr>
          <p:cNvPr id="8" name="Text Box 98"/>
          <p:cNvSpPr txBox="1">
            <a:spLocks noChangeArrowheads="1"/>
          </p:cNvSpPr>
          <p:nvPr/>
        </p:nvSpPr>
        <p:spPr bwMode="auto">
          <a:xfrm>
            <a:off x="44523" y="5157192"/>
            <a:ext cx="7407797" cy="918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defRPr/>
            </a:pPr>
            <a:r>
              <a:rPr lang="en-US" altLang="zh-CN"/>
              <a:t>        </a:t>
            </a:r>
            <a:r>
              <a:rPr lang="zh-CN" altLang="en-US"/>
              <a:t>其中的每一步能否利用线性表类型中定义的基本操作来 完成呢</a:t>
            </a:r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</a:t>
            </a:r>
            <a:r>
              <a:rPr lang="zh-CN" altLang="en-US"/>
              <a:t> </a:t>
            </a:r>
          </a:p>
        </p:txBody>
      </p:sp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800600" y="1924144"/>
            <a:ext cx="337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ListDelete</a:t>
            </a:r>
            <a:r>
              <a:rPr lang="en-US" altLang="zh-CN" dirty="0"/>
              <a:t> (&amp;</a:t>
            </a:r>
            <a:r>
              <a:rPr lang="en-US" altLang="zh-CN" dirty="0" err="1"/>
              <a:t>Lb</a:t>
            </a:r>
            <a:r>
              <a:rPr lang="en-US" altLang="zh-CN" dirty="0"/>
              <a:t>, </a:t>
            </a:r>
            <a:r>
              <a:rPr lang="en-US" altLang="zh-CN" i="1" dirty="0" err="1"/>
              <a:t>i</a:t>
            </a:r>
            <a:r>
              <a:rPr lang="en-US" altLang="zh-CN" dirty="0"/>
              <a:t>, &amp;</a:t>
            </a:r>
            <a:r>
              <a:rPr lang="en-US" altLang="zh-CN" i="1" dirty="0"/>
              <a:t>e</a:t>
            </a:r>
            <a:r>
              <a:rPr lang="en-US" altLang="zh-CN" dirty="0"/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832" y="90872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void union(List &amp;La, List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){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(La);       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for (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= 1;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&lt;=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;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++) {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GetElem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     //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取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Lb</a:t>
            </a:r>
            <a:r>
              <a:rPr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中第</a:t>
            </a:r>
            <a:r>
              <a:rPr lang="zh-CN" altLang="en-US" sz="2400" b="1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个数据元素赋给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 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if(!</a:t>
            </a:r>
            <a:r>
              <a:rPr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LocateElem</a:t>
            </a:r>
            <a:r>
              <a:rPr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equal)) </a:t>
            </a:r>
            <a:br>
              <a:rPr lang="en-US" altLang="zh-CN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ListInsert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(La, ++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La_len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);   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            // La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中不存在和 </a:t>
            </a:r>
            <a:r>
              <a:rPr lang="en-US" altLang="zh-CN" sz="2400" b="1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相同的数据元素，则插入之 </a:t>
            </a:r>
            <a:endParaRPr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</a:t>
            </a:r>
          </a:p>
          <a:p>
            <a:pPr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DestroyList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);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销毁线性表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Lb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br>
              <a:rPr lang="zh-CN" altLang="en-US" sz="2400" b="1" dirty="0">
                <a:latin typeface="Times New Roman" pitchFamily="18" charset="0"/>
                <a:ea typeface="楷体_GB2312" pitchFamily="49" charset="-122"/>
              </a:rPr>
            </a:b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45230" y="2050876"/>
            <a:ext cx="372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4256436"/>
            <a:ext cx="341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64" y="6182572"/>
            <a:ext cx="71433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ea typeface="华文中宋" pitchFamily="2" charset="-122"/>
              </a:rPr>
              <a:t>时间复杂度：</a:t>
            </a:r>
            <a:r>
              <a:rPr lang="en-US" altLang="zh-CN" sz="2400" b="1" i="1" dirty="0">
                <a:latin typeface="Times New Roman" pitchFamily="18" charset="0"/>
                <a:ea typeface="华文中宋" pitchFamily="2" charset="-122"/>
              </a:rPr>
              <a:t>O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400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(La) 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</a:t>
            </a:r>
            <a:r>
              <a:rPr lang="en-US" altLang="zh-CN" sz="2400" b="1" dirty="0" err="1">
                <a:latin typeface="Times New Roman" pitchFamily="18" charset="0"/>
                <a:ea typeface="华文中宋" pitchFamily="2" charset="-122"/>
              </a:rPr>
              <a:t>ListLength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 (</a:t>
            </a:r>
            <a:r>
              <a:rPr lang="en-US" altLang="zh-CN" sz="2400" b="1" dirty="0" err="1">
                <a:latin typeface="Times New Roman" pitchFamily="18" charset="0"/>
                <a:ea typeface="华文中宋" pitchFamily="2" charset="-122"/>
              </a:rPr>
              <a:t>Lb</a:t>
            </a:r>
            <a:r>
              <a:rPr lang="en-US" altLang="zh-CN" sz="2400" b="1" dirty="0">
                <a:latin typeface="Times New Roman" pitchFamily="18" charset="0"/>
                <a:ea typeface="华文中宋" pitchFamily="2" charset="-122"/>
              </a:rPr>
              <a:t>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8715" y="110137"/>
            <a:ext cx="1233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zh-CN" altLang="en-US" sz="2000" b="1" dirty="0">
                <a:latin typeface="Times New Roman" pitchFamily="18" charset="0"/>
                <a:ea typeface="华文中宋" pitchFamily="2" charset="-122"/>
              </a:rPr>
              <a:t>算法 </a:t>
            </a:r>
            <a:r>
              <a:rPr kumimoji="0" lang="en-US" altLang="zh-CN" sz="2000" b="1" dirty="0">
                <a:latin typeface="Times New Roman" pitchFamily="18" charset="0"/>
                <a:ea typeface="华文中宋" pitchFamily="2" charset="-122"/>
              </a:rPr>
              <a:t>2.1 </a:t>
            </a:r>
            <a:r>
              <a:rPr kumimoji="0" lang="en-US" altLang="zh-CN" sz="2000" b="1" baseline="-8000" dirty="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832" y="908720"/>
            <a:ext cx="85693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void union(List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La, List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){ 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La_len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ListLength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(*La);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Lb_len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ListLength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for 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= 1;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&lt;=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Lb_len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;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GetElem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&amp;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);        //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取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Lb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中第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个数据元素赋给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 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if(!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LocateElem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La),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equal)) 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ListInsert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(La, ++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La_len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);  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          // La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中不存在和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相同的数据元素，则插入之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DestroyList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(&amp;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　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销毁线性表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Lb</a:t>
            </a:r>
            <a:b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</a:b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} // union 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rot="21359853">
            <a:off x="3065463" y="3292475"/>
            <a:ext cx="1524000" cy="1143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745230" y="2050876"/>
            <a:ext cx="3724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假设执行时间与表长无关 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572000" y="4256436"/>
            <a:ext cx="341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执行时间与表长成正比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64" y="6182572"/>
            <a:ext cx="71433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时间复杂度：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O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ListLength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(La)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  <a:sym typeface="Symbol" pitchFamily="18" charset="2"/>
              </a:rPr>
              <a:t>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ListLength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 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Lb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)) 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128715" y="110137"/>
            <a:ext cx="12330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算法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  <a:cs typeface="+mn-cs"/>
              </a:rPr>
              <a:t>2.1 </a:t>
            </a:r>
            <a:r>
              <a:rPr kumimoji="0" lang="en-US" altLang="zh-CN" sz="2000" b="1" i="0" u="none" strike="noStrike" kern="1200" cap="none" spc="0" normalizeH="0" baseline="-8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</a:t>
            </a:r>
          </a:p>
        </p:txBody>
      </p: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2227263" y="2421508"/>
            <a:ext cx="2632075" cy="1079500"/>
            <a:chOff x="1267" y="1480"/>
            <a:chExt cx="1658" cy="680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1474" y="1480"/>
              <a:ext cx="1451" cy="6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1267" y="1480"/>
              <a:ext cx="1658" cy="8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2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  <p:bldP spid="7" grpId="0" autoUpdateAnimBg="0"/>
      <p:bldP spid="8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2.2  </a:t>
            </a:r>
            <a:r>
              <a:rPr lang="zh-CN" altLang="en-US"/>
              <a:t>合并两个有序表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La = (3,5,8,11)</a:t>
            </a:r>
          </a:p>
          <a:p>
            <a:pPr>
              <a:buNone/>
            </a:pPr>
            <a:r>
              <a:rPr lang="en-US" altLang="zh-CN" dirty="0" err="1"/>
              <a:t>Lb</a:t>
            </a:r>
            <a:r>
              <a:rPr lang="en-US" altLang="zh-CN" dirty="0"/>
              <a:t> = (2,6,8,9,11,15,20)</a:t>
            </a:r>
          </a:p>
          <a:p>
            <a:pPr>
              <a:buNone/>
            </a:pPr>
            <a:r>
              <a:rPr lang="en-US" altLang="zh-CN" dirty="0" err="1"/>
              <a:t>Lc</a:t>
            </a:r>
            <a:r>
              <a:rPr lang="en-US" altLang="zh-CN" dirty="0"/>
              <a:t> = (2,3,5,6,8,8,9,11,11,15,20)</a:t>
            </a:r>
            <a:endParaRPr lang="zh-CN" altLang="en-US" dirty="0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35496" y="3356992"/>
            <a:ext cx="9631163" cy="266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800">
                <a:solidFill>
                  <a:srgbClr val="0000FF"/>
                </a:solidFill>
                <a:ea typeface="华文中宋" pitchFamily="2" charset="-122"/>
              </a:rPr>
              <a:t>思路：</a:t>
            </a:r>
            <a:br>
              <a:rPr lang="zh-CN" altLang="en-US" sz="2800"/>
            </a:br>
            <a:r>
              <a:rPr lang="en-US" altLang="zh-CN" sz="2800"/>
              <a:t>1</a:t>
            </a:r>
            <a:r>
              <a:rPr lang="zh-CN" altLang="en-US" sz="2800"/>
              <a:t>．分别从 </a:t>
            </a:r>
            <a:r>
              <a:rPr lang="en-US" altLang="zh-CN" sz="2800"/>
              <a:t>La </a:t>
            </a:r>
            <a:r>
              <a:rPr lang="zh-CN" altLang="en-US" sz="2800"/>
              <a:t>和 </a:t>
            </a:r>
            <a:r>
              <a:rPr lang="en-US" altLang="zh-CN" sz="2800"/>
              <a:t>Lb </a:t>
            </a:r>
            <a:r>
              <a:rPr lang="zh-CN" altLang="en-US" sz="2800"/>
              <a:t>中取得当前元素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/>
              <a:t> </a:t>
            </a:r>
            <a:r>
              <a:rPr lang="zh-CN" altLang="en-US" sz="2800"/>
              <a:t>和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en-US" altLang="zh-CN" sz="2800" i="1" baseline="-25000"/>
              <a:t> </a:t>
            </a:r>
            <a:r>
              <a:rPr lang="zh-CN" altLang="en-US" sz="2800"/>
              <a:t>；</a:t>
            </a:r>
            <a:br>
              <a:rPr lang="zh-CN" altLang="en-US" sz="2800"/>
            </a:br>
            <a:r>
              <a:rPr lang="en-US" altLang="zh-CN" sz="2800"/>
              <a:t>2</a:t>
            </a:r>
            <a:r>
              <a:rPr lang="zh-CN" altLang="en-US" sz="2800"/>
              <a:t>．若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 i="1" baseline="-25000"/>
              <a:t> </a:t>
            </a:r>
            <a:r>
              <a:rPr lang="en-US" altLang="zh-CN" sz="280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800"/>
              <a:t>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zh-CN" altLang="en-US" sz="2800"/>
              <a:t>，则将 </a:t>
            </a:r>
            <a:r>
              <a:rPr lang="en-US" altLang="zh-CN" sz="2800" i="1" err="1"/>
              <a:t>a</a:t>
            </a:r>
            <a:r>
              <a:rPr lang="en-US" altLang="zh-CN" sz="2800" i="1" baseline="-25000" err="1"/>
              <a:t>i</a:t>
            </a:r>
            <a:r>
              <a:rPr lang="en-US" altLang="zh-CN" sz="2800"/>
              <a:t> </a:t>
            </a:r>
            <a:r>
              <a:rPr lang="zh-CN" altLang="en-US" sz="2800"/>
              <a:t>插入到 </a:t>
            </a:r>
            <a:r>
              <a:rPr lang="en-US" altLang="zh-CN" sz="2800" err="1"/>
              <a:t>Lc</a:t>
            </a:r>
            <a:r>
              <a:rPr lang="en-US" altLang="zh-CN" sz="2800"/>
              <a:t> </a:t>
            </a:r>
            <a:r>
              <a:rPr lang="zh-CN" altLang="en-US" sz="2800"/>
              <a:t>中，否则将 </a:t>
            </a:r>
            <a:r>
              <a:rPr lang="en-US" altLang="zh-CN" sz="2800" i="1" err="1"/>
              <a:t>b</a:t>
            </a:r>
            <a:r>
              <a:rPr lang="en-US" altLang="zh-CN" sz="2800" i="1" baseline="-25000" err="1"/>
              <a:t>j</a:t>
            </a:r>
            <a:r>
              <a:rPr lang="en-US" altLang="zh-CN" sz="2800"/>
              <a:t> </a:t>
            </a:r>
            <a:r>
              <a:rPr lang="zh-CN" altLang="en-US" sz="2800"/>
              <a:t>插入到 </a:t>
            </a:r>
            <a:r>
              <a:rPr lang="en-US" altLang="zh-CN" sz="2800" err="1"/>
              <a:t>Lc</a:t>
            </a:r>
            <a:r>
              <a:rPr lang="en-US" altLang="zh-CN" sz="2800"/>
              <a:t> </a:t>
            </a:r>
            <a:r>
              <a:rPr lang="zh-CN" altLang="en-US" sz="2800"/>
              <a:t>中。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251520" y="249535"/>
            <a:ext cx="8743950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MergeList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altLang="zh-CN" sz="2400" dirty="0"/>
              <a:t> 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altLang="zh-CN" sz="2400" dirty="0"/>
              <a:t> &amp;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</a:t>
            </a:r>
            <a:r>
              <a:rPr lang="en-US" altLang="zh-CN" sz="2400" dirty="0"/>
              <a:t>) {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InitList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</a:t>
            </a:r>
            <a:r>
              <a:rPr lang="en-US" altLang="zh-CN" sz="2400" dirty="0"/>
              <a:t>);       </a:t>
            </a:r>
            <a:r>
              <a:rPr lang="en-US" altLang="zh-CN" sz="2400" i="1" dirty="0"/>
              <a:t>  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1; </a:t>
            </a:r>
            <a:r>
              <a:rPr lang="en-US" altLang="zh-CN" sz="2400" i="1" dirty="0"/>
              <a:t>k</a:t>
            </a:r>
            <a:r>
              <a:rPr lang="en-US" altLang="zh-CN" sz="2400" dirty="0"/>
              <a:t> = 0;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ListLength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</a:t>
            </a:r>
            <a:r>
              <a:rPr lang="en-US" altLang="zh-CN" sz="2400" dirty="0"/>
              <a:t>);    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 =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ListLength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</a:t>
            </a:r>
            <a:r>
              <a:rPr lang="en-US" altLang="zh-CN" sz="2400" dirty="0"/>
              <a:t>);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2400" dirty="0"/>
              <a:t>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&amp;&amp; ( </a:t>
            </a:r>
            <a:r>
              <a:rPr lang="en-US" altLang="zh-CN" sz="2400" i="1" dirty="0"/>
              <a:t>j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)) {   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La 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和 </a:t>
            </a:r>
            <a:r>
              <a:rPr lang="en-US" altLang="zh-CN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</a:t>
            </a:r>
            <a:r>
              <a:rPr lang="en-US" altLang="zh-CN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均未取完 </a:t>
            </a:r>
          </a:p>
          <a:p>
            <a:pPr>
              <a:lnSpc>
                <a:spcPts val="34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       </a:t>
            </a:r>
            <a:r>
              <a:rPr lang="en-US" altLang="zh-CN" sz="2400" dirty="0"/>
              <a:t>GetElem(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   GetElem(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2400" dirty="0"/>
              <a:t> (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 {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);    ++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      }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zh-CN" sz="2400" dirty="0"/>
              <a:t> {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          </a:t>
            </a:r>
            <a:r>
              <a:rPr lang="en-US" altLang="zh-CN" sz="2400" dirty="0" err="1"/>
              <a:t>ListInsert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baseline="-25000" dirty="0"/>
              <a:t>  </a:t>
            </a:r>
            <a:r>
              <a:rPr lang="en-US" altLang="zh-CN" sz="2400" dirty="0"/>
              <a:t>);    ++</a:t>
            </a:r>
            <a:r>
              <a:rPr lang="en-US" altLang="zh-CN" sz="2400" i="1" dirty="0"/>
              <a:t>j</a:t>
            </a:r>
            <a:r>
              <a:rPr lang="en-US" altLang="zh-CN" sz="2400" dirty="0"/>
              <a:t>; 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      }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}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2400" dirty="0"/>
              <a:t> (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 </a:t>
            </a:r>
            <a:r>
              <a:rPr lang="en-US" altLang="zh-CN" sz="2400" dirty="0" err="1"/>
              <a:t>La_len</a:t>
            </a:r>
            <a:r>
              <a:rPr lang="en-US" altLang="zh-CN" sz="2400" dirty="0"/>
              <a:t>) {GetElem(</a:t>
            </a:r>
            <a:r>
              <a:rPr lang="en-US" altLang="zh-CN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);  ListInsert(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);} 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sz="2400" dirty="0"/>
              <a:t> (</a:t>
            </a:r>
            <a:r>
              <a:rPr lang="en-US" altLang="zh-CN" sz="2400" i="1" dirty="0"/>
              <a:t>j </a:t>
            </a:r>
            <a:r>
              <a:rPr lang="en-US" altLang="zh-CN" sz="2400" dirty="0">
                <a:ea typeface="华文中宋" pitchFamily="2" charset="-122"/>
                <a:sym typeface="Symbol" pitchFamily="18" charset="2"/>
              </a:rPr>
              <a:t> </a:t>
            </a:r>
            <a:r>
              <a:rPr lang="en-US" altLang="zh-CN" sz="2400" dirty="0" err="1"/>
              <a:t>Lb_len</a:t>
            </a:r>
            <a:r>
              <a:rPr lang="en-US" altLang="zh-CN" sz="2400" dirty="0"/>
              <a:t>) {GetElem(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Lb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j</a:t>
            </a:r>
            <a:r>
              <a:rPr lang="en-US" altLang="zh-CN" sz="2400" dirty="0" err="1"/>
              <a:t>++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  ListInsert(</a:t>
            </a:r>
            <a:r>
              <a:rPr lang="en-US" altLang="zh-CN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Lc</a:t>
            </a:r>
            <a:r>
              <a:rPr lang="en-US" altLang="zh-CN" sz="2400" dirty="0"/>
              <a:t>, ++</a:t>
            </a:r>
            <a:r>
              <a:rPr lang="en-US" altLang="zh-CN" sz="2400" i="1" dirty="0"/>
              <a:t>k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b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);} </a:t>
            </a:r>
          </a:p>
          <a:p>
            <a:pPr>
              <a:lnSpc>
                <a:spcPts val="3400"/>
              </a:lnSpc>
            </a:pPr>
            <a:r>
              <a:rPr lang="en-US" altLang="zh-CN" sz="2400" dirty="0"/>
              <a:t>}  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849066" y="2564904"/>
            <a:ext cx="368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ea typeface="华文新魏" pitchFamily="2" charset="-122"/>
              </a:rPr>
              <a:t>假设执行时间与表长无关  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913860" y="6165304"/>
            <a:ext cx="72750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ea typeface="华文中宋" pitchFamily="2" charset="-122"/>
              </a:rPr>
              <a:t>时间复杂度：</a:t>
            </a:r>
            <a:r>
              <a:rPr lang="en-US" altLang="zh-CN" sz="2800" i="1" dirty="0">
                <a:ea typeface="华文中宋" pitchFamily="2" charset="-122"/>
              </a:rPr>
              <a:t>O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(La) 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+</a:t>
            </a:r>
            <a:r>
              <a:rPr lang="en-US" altLang="zh-CN" sz="2800" dirty="0">
                <a:ea typeface="华文中宋" pitchFamily="2" charset="-122"/>
              </a:rPr>
              <a:t> </a:t>
            </a:r>
            <a:r>
              <a:rPr lang="en-US" altLang="zh-CN" sz="2800" dirty="0" err="1">
                <a:ea typeface="华文中宋" pitchFamily="2" charset="-122"/>
              </a:rPr>
              <a:t>ListLength</a:t>
            </a:r>
            <a:r>
              <a:rPr lang="en-US" altLang="zh-CN" sz="2800" dirty="0">
                <a:ea typeface="华文中宋" pitchFamily="2" charset="-122"/>
              </a:rPr>
              <a:t>(</a:t>
            </a:r>
            <a:r>
              <a:rPr lang="en-US" altLang="zh-CN" sz="2800" dirty="0" err="1">
                <a:ea typeface="华文中宋" pitchFamily="2" charset="-122"/>
              </a:rPr>
              <a:t>Lb</a:t>
            </a:r>
            <a:r>
              <a:rPr lang="en-US" altLang="zh-CN" sz="2800" dirty="0">
                <a:ea typeface="华文中宋" pitchFamily="2" charset="-122"/>
              </a:rPr>
              <a:t>)) </a:t>
            </a:r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3836988" y="-39688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2.2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utoUpdateAnimBg="0"/>
      <p:bldP spid="8208" grpId="0" autoUpdateAnimBg="0"/>
      <p:bldP spid="8210" grpId="0" autoUpdateAnimBg="0"/>
      <p:bldP spid="82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50825" y="404813"/>
            <a:ext cx="8133958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800"/>
              <a:t>    </a:t>
            </a:r>
            <a:r>
              <a:rPr lang="zh-CN" altLang="en-US" sz="2800"/>
              <a:t>在实际的程序设计中</a:t>
            </a:r>
            <a:r>
              <a:rPr lang="zh-CN" altLang="en-US" sz="2800">
                <a:solidFill>
                  <a:srgbClr val="0000FF"/>
                </a:solidFill>
                <a:ea typeface="华文中宋" pitchFamily="2" charset="-122"/>
              </a:rPr>
              <a:t>要使用</a:t>
            </a:r>
            <a:r>
              <a:rPr lang="zh-CN" altLang="en-US" sz="2800"/>
              <a:t>线性表的基本操作， </a:t>
            </a:r>
          </a:p>
          <a:p>
            <a:pPr>
              <a:lnSpc>
                <a:spcPct val="190000"/>
              </a:lnSpc>
            </a:pPr>
            <a:r>
              <a:rPr lang="zh-CN" altLang="en-US" sz="2800"/>
              <a:t>                                必须</a:t>
            </a: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先实现</a:t>
            </a:r>
            <a:r>
              <a:rPr lang="zh-CN" altLang="en-US" sz="2800"/>
              <a:t>线性表类型。 </a:t>
            </a:r>
          </a:p>
        </p:txBody>
      </p:sp>
      <p:sp>
        <p:nvSpPr>
          <p:cNvPr id="107526" name="AutoShape 6"/>
          <p:cNvSpPr>
            <a:spLocks/>
          </p:cNvSpPr>
          <p:nvPr/>
        </p:nvSpPr>
        <p:spPr bwMode="auto">
          <a:xfrm rot="5400000">
            <a:off x="4187032" y="-269081"/>
            <a:ext cx="503237" cy="5451475"/>
          </a:xfrm>
          <a:prstGeom prst="leftBrace">
            <a:avLst>
              <a:gd name="adj1" fmla="val 9027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1366838" y="2852738"/>
            <a:ext cx="757237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确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定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存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储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构 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838950" y="2852738"/>
            <a:ext cx="871538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实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现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基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本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操 </a:t>
            </a:r>
          </a:p>
          <a:p>
            <a:r>
              <a:rPr lang="zh-CN" altLang="en-US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 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6" grpId="0" animBg="1"/>
      <p:bldP spid="107527" grpId="0"/>
      <p:bldP spid="1075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249309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/>
              <a:t>线性表的顺序存储结构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145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在计算机中用一组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地址连续</a:t>
            </a:r>
            <a:r>
              <a:rPr lang="zh-CN" altLang="en-US" sz="2400"/>
              <a:t>的存储单元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依次存储</a:t>
            </a:r>
            <a:r>
              <a:rPr lang="zh-CN" altLang="en-US" sz="2400"/>
              <a:t>线性表的各个数据元素，称作线性表的</a:t>
            </a:r>
            <a:r>
              <a:rPr lang="zh-CN" altLang="en-US" sz="2400">
                <a:solidFill>
                  <a:srgbClr val="0000FF"/>
                </a:solidFill>
              </a:rPr>
              <a:t>顺序存储结构</a:t>
            </a:r>
            <a:r>
              <a:rPr lang="zh-CN" altLang="en-US" sz="2400"/>
              <a:t>或</a:t>
            </a:r>
            <a:r>
              <a:rPr lang="zh-CN" altLang="en-US" sz="2400">
                <a:solidFill>
                  <a:srgbClr val="0000FF"/>
                </a:solidFill>
              </a:rPr>
              <a:t>顺序映象</a:t>
            </a:r>
            <a:r>
              <a:rPr lang="zh-CN" altLang="en-US" sz="2400"/>
              <a:t>。用这种方法存储的线性表称作</a:t>
            </a: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顺序表</a:t>
            </a:r>
            <a:r>
              <a:rPr lang="zh-CN" altLang="en-US" sz="2400">
                <a:solidFill>
                  <a:srgbClr val="000000"/>
                </a:solidFill>
              </a:rPr>
              <a:t>。</a:t>
            </a:r>
            <a:r>
              <a:rPr lang="zh-CN" altLang="en-US" sz="2400">
                <a:solidFill>
                  <a:srgbClr val="0000FF"/>
                </a:solidFill>
              </a:rPr>
              <a:t>  </a:t>
            </a:r>
            <a:endParaRPr lang="zh-CN" altLang="en-US" sz="240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2348880"/>
            <a:ext cx="6398070" cy="4504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7188" y="1281906"/>
            <a:ext cx="8353569" cy="158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>
                <a:latin typeface="Times New Roman" pitchFamily="18" charset="0"/>
                <a:ea typeface="楷体_GB2312" pitchFamily="49" charset="-122"/>
              </a:rPr>
              <a:t>        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假设线性表的每个元素需占 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l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个存储单元，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则第 </a:t>
            </a:r>
            <a:r>
              <a:rPr kumimoji="0"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>
                <a:latin typeface="Times New Roman" pitchFamily="18" charset="0"/>
                <a:ea typeface="楷体_GB2312" pitchFamily="49" charset="-122"/>
              </a:rPr>
              <a:t> + 1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个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元素的存储位置和第 </a:t>
            </a:r>
            <a:r>
              <a:rPr kumimoji="0" lang="en-US" altLang="zh-CN" sz="2400" b="1" i="1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个元素的存储位置之间满足关系：   </a:t>
            </a:r>
          </a:p>
          <a:p>
            <a:pPr>
              <a:lnSpc>
                <a:spcPct val="140000"/>
              </a:lnSpc>
            </a:pP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                                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0" lang="en-US" altLang="zh-CN" sz="2400" b="1" i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95536" y="503808"/>
            <a:ext cx="8229600" cy="634082"/>
          </a:xfrm>
        </p:spPr>
        <p:txBody>
          <a:bodyPr>
            <a:normAutofit/>
          </a:bodyPr>
          <a:lstStyle/>
          <a:p>
            <a:pPr eaLnBrk="0" hangingPunct="0"/>
            <a:r>
              <a:rPr lang="zh-CN" altLang="en-US" sz="2800" b="1"/>
              <a:t>线性表的顺序存储结构（续）</a:t>
            </a:r>
            <a:endParaRPr lang="zh-CN" altLang="en-US" sz="2800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14313" y="3154114"/>
            <a:ext cx="837921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b="1">
                <a:latin typeface="Times New Roman" pitchFamily="18" charset="0"/>
                <a:ea typeface="楷体_GB2312" pitchFamily="49" charset="-122"/>
              </a:rPr>
              <a:t>            </a:t>
            </a:r>
            <a:r>
              <a:rPr kumimoji="0" lang="zh-CN" altLang="en-US" sz="2400" b="1">
                <a:latin typeface="Times New Roman" pitchFamily="18" charset="0"/>
                <a:ea typeface="楷体_GB2312" pitchFamily="49" charset="-122"/>
              </a:rPr>
              <a:t>由此，所有数据元素的存储位置均可通过基地址得到：</a:t>
            </a:r>
            <a:r>
              <a:rPr kumimoji="0" lang="zh-CN" altLang="en-US" sz="2400" b="1">
                <a:latin typeface="Times New Roman" pitchFamily="18" charset="0"/>
                <a:ea typeface="华文中宋" pitchFamily="2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>
                <a:latin typeface="Times New Roman" pitchFamily="18" charset="0"/>
                <a:ea typeface="华文中宋" pitchFamily="2" charset="-122"/>
              </a:rPr>
              <a:t>                                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i="1" baseline="-25000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 baseline="-25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= LOC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a</a:t>
            </a:r>
            <a:r>
              <a:rPr kumimoji="0" lang="en-US" altLang="zh-CN" sz="2400" b="1" baseline="-25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) + (</a:t>
            </a:r>
            <a:r>
              <a:rPr kumimoji="0" lang="en-US" altLang="zh-CN" sz="2400" b="1" i="1" err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i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-</a:t>
            </a:r>
            <a:r>
              <a:rPr kumimoji="0" lang="en-US" altLang="zh-CN" sz="2400" b="1" baseline="30000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1) </a:t>
            </a:r>
            <a:r>
              <a:rPr kumimoji="0" lang="en-US" altLang="zh-CN" sz="2400" b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  <a:sym typeface="Symbol" pitchFamily="18" charset="2"/>
              </a:rPr>
              <a:t> </a:t>
            </a:r>
            <a:r>
              <a:rPr kumimoji="0" lang="en-US" altLang="zh-CN" sz="2400" b="1" i="1">
                <a:solidFill>
                  <a:srgbClr val="0000FF"/>
                </a:solidFill>
                <a:latin typeface="Times New Roman" pitchFamily="18" charset="0"/>
                <a:ea typeface="华文中宋" pitchFamily="2" charset="-122"/>
              </a:rPr>
              <a:t>l</a:t>
            </a:r>
            <a:r>
              <a:rPr kumimoji="0" lang="en-US" altLang="zh-CN" sz="2400" b="1" i="1">
                <a:solidFill>
                  <a:srgbClr val="0066FF"/>
                </a:solidFill>
                <a:latin typeface="Times New Roman" pitchFamily="18" charset="0"/>
                <a:ea typeface="华文中宋" pitchFamily="2" charset="-122"/>
              </a:rPr>
              <a:t>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4581128"/>
            <a:ext cx="8876148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特点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以物理位置相邻表示逻辑关系；任一元素均可随机存取。</a:t>
            </a:r>
            <a:endParaRPr kumimoji="0" lang="en-US" altLang="zh-CN" sz="2400" b="1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结论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：已知</a:t>
            </a:r>
            <a:r>
              <a:rPr kumimoji="0" lang="zh-CN" altLang="en-US" sz="2400" b="1" dirty="0">
                <a:latin typeface="Times New Roman" pitchFamily="18" charset="0"/>
                <a:ea typeface="楷体_GB2312" pitchFamily="49" charset="-122"/>
              </a:rPr>
              <a:t>位置、获取该位置上的元素</a:t>
            </a: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非常方便，与该线性</a:t>
            </a:r>
            <a:endParaRPr kumimoji="0" lang="en-US" altLang="zh-CN" sz="2400" b="1" dirty="0"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 b="1" dirty="0">
                <a:latin typeface="仿宋_GB2312" pitchFamily="49" charset="-122"/>
                <a:ea typeface="仿宋_GB2312" pitchFamily="49" charset="-122"/>
              </a:rPr>
              <a:t>表的长度无关</a:t>
            </a:r>
            <a:r>
              <a:rPr kumimoji="0" lang="en-US" altLang="zh-CN" sz="2400" b="1" i="1" dirty="0">
                <a:solidFill>
                  <a:srgbClr val="0066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en-US" sz="2400" b="1" i="1" dirty="0">
                <a:latin typeface="仿宋_GB2312" pitchFamily="49" charset="-122"/>
                <a:ea typeface="仿宋_GB2312" pitchFamily="49" charset="-122"/>
              </a:rPr>
              <a:t>。</a:t>
            </a:r>
            <a:endParaRPr kumimoji="0" lang="en-US" altLang="zh-CN" sz="2400" b="1" i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407988" y="585788"/>
            <a:ext cx="8834470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考虑到线性表因插入元素而使存储空间不足的问题，应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允许数组容量进行动态扩充。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 （静态顺序存储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-&gt;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动态顺序存储）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65125" y="1628800"/>
            <a:ext cx="8599488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#define LIST_INIT_SIZE 100  //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线性表存储空间的初始分配量  </a:t>
            </a:r>
            <a:b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</a:br>
            <a:b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typedef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struct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{</a:t>
            </a:r>
            <a:b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err="1">
                <a:solidFill>
                  <a:srgbClr val="000000"/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[LIST_INIT_SIZE];  </a:t>
            </a:r>
            <a:b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</a:b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   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int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 length;   //</a:t>
            </a:r>
            <a: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  <a:t>当前长度</a:t>
            </a:r>
            <a:br>
              <a:rPr kumimoji="1" lang="zh-CN" altLang="en-US" sz="2400" b="1">
                <a:solidFill>
                  <a:srgbClr val="000000"/>
                </a:solidFill>
                <a:ea typeface="华文新魏" pitchFamily="2" charset="-122"/>
              </a:rPr>
            </a:b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} </a:t>
            </a:r>
            <a:r>
              <a:rPr kumimoji="1" lang="en-US" altLang="zh-CN" sz="2400" b="1" err="1">
                <a:solidFill>
                  <a:srgbClr val="000000"/>
                </a:solidFill>
                <a:ea typeface="华文新魏" pitchFamily="2" charset="-122"/>
              </a:rPr>
              <a:t>SqList</a:t>
            </a:r>
            <a:r>
              <a:rPr kumimoji="1" lang="en-US" altLang="zh-CN" sz="2400" b="1">
                <a:solidFill>
                  <a:srgbClr val="000000"/>
                </a:solidFill>
                <a:ea typeface="华文新魏" pitchFamily="2" charset="-122"/>
              </a:rPr>
              <a:t>;  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49400" y="5157788"/>
            <a:ext cx="734377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语言中的数组下标从 “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0”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开始，因此若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Sqlist  </a:t>
            </a:r>
          </a:p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类型的顺序表，则表中第 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个元素是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L.elem[</a:t>
            </a:r>
            <a:r>
              <a:rPr kumimoji="1"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-1]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65125" y="5300663"/>
            <a:ext cx="1182688" cy="863600"/>
          </a:xfrm>
          <a:prstGeom prst="homePlate">
            <a:avLst>
              <a:gd name="adj" fmla="val 3423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kumimoji="1" lang="zh-CN" altLang="en-US" sz="3600" b="1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注意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365125" y="2141538"/>
            <a:ext cx="8599488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#define LISTINCREMENT 10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线性表存储空间的分配增量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755650" y="3078163"/>
            <a:ext cx="7951788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ElemType  *elem;   //</a:t>
            </a:r>
            <a:r>
              <a:rPr kumimoji="1" lang="zh-CN" altLang="en-US" sz="2400" b="1">
                <a:solidFill>
                  <a:srgbClr val="0000FF"/>
                </a:solidFill>
                <a:ea typeface="华文新魏" pitchFamily="2" charset="-122"/>
              </a:rPr>
              <a:t>数组指针，指示线性表的基地址 </a:t>
            </a:r>
            <a:endParaRPr kumimoji="1" lang="zh-CN" altLang="en-US" sz="2400" b="1">
              <a:solidFill>
                <a:srgbClr val="000000"/>
              </a:solidFill>
              <a:ea typeface="华文新魏" pitchFamily="2" charset="-122"/>
            </a:endParaRPr>
          </a:p>
        </p:txBody>
      </p:sp>
      <p:sp useBgFill="1"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755650" y="4014788"/>
            <a:ext cx="8023225" cy="5667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FF"/>
                </a:solidFill>
                <a:ea typeface="华文新魏" pitchFamily="2" charset="-122"/>
              </a:rPr>
              <a:t>int listsize;  //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当前分配的存储容量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以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sizeof(ElemType)</a:t>
            </a:r>
            <a:r>
              <a:rPr kumimoji="1" lang="zh-CN" altLang="en-US" sz="2000" b="1">
                <a:solidFill>
                  <a:srgbClr val="0000FF"/>
                </a:solidFill>
                <a:ea typeface="华文新魏" pitchFamily="2" charset="-122"/>
              </a:rPr>
              <a:t>为单位</a:t>
            </a:r>
            <a:r>
              <a:rPr kumimoji="1" lang="en-US" altLang="zh-CN" sz="2000" b="1">
                <a:solidFill>
                  <a:srgbClr val="0000FF"/>
                </a:solidFill>
                <a:ea typeface="华文新魏" pitchFamily="2" charset="-122"/>
              </a:rPr>
              <a:t>)  </a:t>
            </a:r>
            <a:endParaRPr kumimoji="1" lang="en-US" altLang="zh-CN" sz="2400" b="1">
              <a:solidFill>
                <a:srgbClr val="000000"/>
              </a:solidFill>
              <a:ea typeface="华文新魏" pitchFamily="2" charset="-122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6" grpId="0" autoUpdateAnimBg="0"/>
      <p:bldP spid="96261" grpId="0" autoUpdateAnimBg="0"/>
      <p:bldP spid="96262" grpId="0"/>
      <p:bldP spid="96264" grpId="0" animBg="1"/>
      <p:bldP spid="96267" grpId="0" autoUpdateAnimBg="0"/>
      <p:bldP spid="96268" grpId="0" animBg="1" autoUpdateAnimBg="0"/>
      <p:bldP spid="96269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线性表的操作举例</a:t>
            </a:r>
            <a:br>
              <a:rPr lang="zh-CN" altLang="en-US"/>
            </a:br>
            <a:r>
              <a:rPr lang="en-US" altLang="zh-CN"/>
              <a:t>--</a:t>
            </a:r>
            <a:r>
              <a:rPr lang="zh-CN" altLang="en-US"/>
              <a:t>初始化操作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构造一个空的线性表（顺序表）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348880"/>
            <a:ext cx="2298071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780928"/>
            <a:ext cx="6037643" cy="56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91680" y="354339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1691680" y="41490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9</a:t>
            </a:r>
            <a:endParaRPr lang="zh-CN" altLang="en-US" sz="280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rot="21359853" flipV="1">
            <a:off x="1979972" y="3104177"/>
            <a:ext cx="1010679" cy="45719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</a:t>
            </a:r>
            <a:r>
              <a:rPr lang="en-US" altLang="zh-CN"/>
              <a:t>---</a:t>
            </a:r>
            <a:r>
              <a:rPr lang="zh-CN" altLang="en-US"/>
              <a:t>类</a:t>
            </a:r>
            <a:r>
              <a:rPr lang="en-US" altLang="zh-CN"/>
              <a:t>c</a:t>
            </a:r>
            <a:r>
              <a:rPr lang="zh-CN" altLang="en-US"/>
              <a:t>语法描述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err="1"/>
              <a:t>bool</a:t>
            </a:r>
            <a:r>
              <a:rPr lang="en-US" altLang="zh-CN" sz="3200"/>
              <a:t> </a:t>
            </a:r>
            <a:r>
              <a:rPr lang="en-US" altLang="zh-CN" sz="3200" err="1"/>
              <a:t>InitList</a:t>
            </a:r>
            <a:r>
              <a:rPr lang="en-US" altLang="zh-CN" sz="3200"/>
              <a:t>(</a:t>
            </a:r>
            <a:r>
              <a:rPr lang="en-US" altLang="zh-CN" sz="3200" err="1"/>
              <a:t>SqList</a:t>
            </a:r>
            <a:r>
              <a:rPr lang="en-US" altLang="zh-CN" sz="3200"/>
              <a:t>   &amp;l)</a:t>
            </a:r>
          </a:p>
          <a:p>
            <a:r>
              <a:rPr lang="en-US" altLang="zh-CN" sz="3200"/>
              <a:t>{</a:t>
            </a:r>
          </a:p>
          <a:p>
            <a:r>
              <a:rPr lang="en-US" altLang="zh-CN" sz="3200"/>
              <a:t>         </a:t>
            </a:r>
            <a:r>
              <a:rPr lang="en-US" altLang="zh-CN" sz="3200" err="1"/>
              <a:t>l.elem</a:t>
            </a:r>
            <a:r>
              <a:rPr lang="en-US" altLang="zh-CN" sz="3200"/>
              <a:t>=(</a:t>
            </a:r>
            <a:r>
              <a:rPr lang="en-US" altLang="zh-CN" sz="3200" err="1"/>
              <a:t>ElemType</a:t>
            </a:r>
            <a:r>
              <a:rPr lang="en-US" altLang="zh-CN" sz="3200"/>
              <a:t> *)</a:t>
            </a:r>
          </a:p>
          <a:p>
            <a:r>
              <a:rPr lang="en-US" altLang="zh-CN" sz="3200"/>
              <a:t>            </a:t>
            </a:r>
            <a:r>
              <a:rPr lang="en-US" altLang="zh-CN" sz="3200" err="1"/>
              <a:t>malloc</a:t>
            </a:r>
            <a:r>
              <a:rPr lang="en-US" altLang="zh-CN" sz="3200"/>
              <a:t>(LIST_INIT_SIZE*</a:t>
            </a:r>
            <a:r>
              <a:rPr lang="en-US" altLang="zh-CN" sz="3200" err="1"/>
              <a:t>sizeof</a:t>
            </a:r>
            <a:r>
              <a:rPr lang="en-US" altLang="zh-CN" sz="3200"/>
              <a:t>(</a:t>
            </a:r>
            <a:r>
              <a:rPr lang="en-US" altLang="zh-CN" sz="3200" err="1"/>
              <a:t>ElemType</a:t>
            </a:r>
            <a:r>
              <a:rPr lang="en-US" altLang="zh-CN" sz="3200"/>
              <a:t>));</a:t>
            </a:r>
          </a:p>
          <a:p>
            <a:r>
              <a:rPr lang="en-US" altLang="zh-CN" sz="3200"/>
              <a:t>	if(!</a:t>
            </a:r>
            <a:r>
              <a:rPr lang="en-US" altLang="zh-CN" sz="3200" err="1"/>
              <a:t>l.elem</a:t>
            </a:r>
            <a:r>
              <a:rPr lang="en-US" altLang="zh-CN" sz="3200"/>
              <a:t>)</a:t>
            </a:r>
          </a:p>
          <a:p>
            <a:r>
              <a:rPr lang="en-US" altLang="zh-CN" sz="3200"/>
              <a:t>		exit  (OVERFLOW);</a:t>
            </a:r>
          </a:p>
          <a:p>
            <a:r>
              <a:rPr lang="en-US" altLang="zh-CN" sz="3200"/>
              <a:t>	</a:t>
            </a:r>
            <a:r>
              <a:rPr lang="en-US" altLang="zh-CN" sz="3200" err="1"/>
              <a:t>l.length</a:t>
            </a:r>
            <a:r>
              <a:rPr lang="en-US" altLang="zh-CN" sz="3200"/>
              <a:t>=0;</a:t>
            </a:r>
          </a:p>
          <a:p>
            <a:r>
              <a:rPr lang="en-US" altLang="zh-CN" sz="3200"/>
              <a:t>	</a:t>
            </a:r>
            <a:r>
              <a:rPr lang="en-US" altLang="zh-CN" sz="3200" err="1"/>
              <a:t>l.listsize</a:t>
            </a:r>
            <a:r>
              <a:rPr lang="en-US" altLang="zh-CN" sz="3200"/>
              <a:t>=LIST_INIT_SIZE;</a:t>
            </a:r>
          </a:p>
          <a:p>
            <a:r>
              <a:rPr lang="en-US" altLang="zh-CN" sz="3200"/>
              <a:t>	return  OK;</a:t>
            </a:r>
          </a:p>
          <a:p>
            <a:r>
              <a:rPr lang="en-US" altLang="zh-CN" sz="3200"/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zh-CN" altLang="en-US" sz="3600"/>
              <a:t>初始化</a:t>
            </a:r>
            <a:r>
              <a:rPr lang="en-US" altLang="zh-CN" sz="3600"/>
              <a:t>---</a:t>
            </a:r>
            <a:r>
              <a:rPr lang="zh-CN" altLang="en-US" sz="3600"/>
              <a:t>用</a:t>
            </a:r>
            <a:r>
              <a:rPr lang="en-US" altLang="zh-CN" sz="3600"/>
              <a:t>c</a:t>
            </a:r>
            <a:r>
              <a:rPr lang="zh-CN" altLang="en-US" sz="3600"/>
              <a:t>语言描述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1560" y="1508586"/>
            <a:ext cx="8072437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/>
              <a:t>Status </a:t>
            </a:r>
            <a:r>
              <a:rPr lang="en-US" altLang="zh-CN" sz="3200" dirty="0" err="1"/>
              <a:t>InitList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SqList</a:t>
            </a:r>
            <a:r>
              <a:rPr lang="en-US" altLang="zh-CN" sz="3200" dirty="0"/>
              <a:t> *l)</a:t>
            </a:r>
          </a:p>
          <a:p>
            <a:r>
              <a:rPr lang="en-US" altLang="zh-CN" sz="3200" dirty="0"/>
              <a:t>{</a:t>
            </a:r>
          </a:p>
          <a:p>
            <a:r>
              <a:rPr lang="en-US" altLang="zh-CN" sz="3200" dirty="0"/>
              <a:t>         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=(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 *)</a:t>
            </a:r>
          </a:p>
          <a:p>
            <a:r>
              <a:rPr lang="en-US" altLang="zh-CN" sz="3200" dirty="0"/>
              <a:t>            malloc(LIST_INIT_SIZE*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ElemType</a:t>
            </a:r>
            <a:r>
              <a:rPr lang="en-US" altLang="zh-CN" sz="3200" dirty="0"/>
              <a:t>));</a:t>
            </a:r>
          </a:p>
          <a:p>
            <a:r>
              <a:rPr lang="en-US" altLang="zh-CN" sz="3200" dirty="0"/>
              <a:t>	if(!l-&gt;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r>
              <a:rPr lang="en-US" altLang="zh-CN" sz="3200" dirty="0"/>
              <a:t>		exit(OVERFLOW);</a:t>
            </a:r>
          </a:p>
          <a:p>
            <a:r>
              <a:rPr lang="en-US" altLang="zh-CN" sz="3200" dirty="0"/>
              <a:t>	l-&gt;length=0;</a:t>
            </a:r>
          </a:p>
          <a:p>
            <a:r>
              <a:rPr lang="en-US" altLang="zh-CN" sz="3200" dirty="0"/>
              <a:t>	l-&gt;</a:t>
            </a:r>
            <a:r>
              <a:rPr lang="en-US" altLang="zh-CN" sz="3200" dirty="0" err="1"/>
              <a:t>listsize</a:t>
            </a:r>
            <a:r>
              <a:rPr lang="en-US" altLang="zh-CN" sz="3200" dirty="0"/>
              <a:t>=LIST_INIT_SIZE;</a:t>
            </a:r>
          </a:p>
          <a:p>
            <a:r>
              <a:rPr lang="en-US" altLang="zh-CN" sz="3200" dirty="0"/>
              <a:t>	return OK;</a:t>
            </a:r>
          </a:p>
          <a:p>
            <a:r>
              <a:rPr lang="en-US" altLang="zh-CN" sz="32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4818063" y="5691188"/>
            <a:ext cx="365125" cy="744537"/>
            <a:chOff x="2998" y="3494"/>
            <a:chExt cx="230" cy="469"/>
          </a:xfrm>
        </p:grpSpPr>
        <p:sp>
          <p:nvSpPr>
            <p:cNvPr id="15429" name="Text Box 69"/>
            <p:cNvSpPr txBox="1">
              <a:spLocks noChangeArrowheads="1"/>
            </p:cNvSpPr>
            <p:nvPr/>
          </p:nvSpPr>
          <p:spPr bwMode="auto">
            <a:xfrm>
              <a:off x="2998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30" name="Line 70"/>
            <p:cNvSpPr>
              <a:spLocks noChangeShapeType="1"/>
            </p:cNvSpPr>
            <p:nvPr/>
          </p:nvSpPr>
          <p:spPr bwMode="auto">
            <a:xfrm flipV="1">
              <a:off x="3120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5431" name="Rectangle 71"/>
          <p:cNvSpPr>
            <a:spLocks noChangeArrowheads="1"/>
          </p:cNvSpPr>
          <p:nvPr/>
        </p:nvSpPr>
        <p:spPr bwMode="auto">
          <a:xfrm>
            <a:off x="4745038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6238875" y="5691188"/>
            <a:ext cx="365125" cy="744537"/>
            <a:chOff x="3965" y="3494"/>
            <a:chExt cx="230" cy="469"/>
          </a:xfrm>
        </p:grpSpPr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965" y="3657"/>
              <a:ext cx="230" cy="306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</a:t>
              </a:r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 flipV="1">
              <a:off x="4087" y="3494"/>
              <a:ext cx="0" cy="1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27763" y="5157788"/>
            <a:ext cx="2270125" cy="485775"/>
            <a:chOff x="2064" y="2112"/>
            <a:chExt cx="1430" cy="306"/>
          </a:xfrm>
        </p:grpSpPr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15" name="Text Box 55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16" name="Text Box 56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17" name="Text Box 57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18" name="Text Box 58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19" name="Rectangle 59"/>
          <p:cNvSpPr>
            <a:spLocks noChangeArrowheads="1"/>
          </p:cNvSpPr>
          <p:nvPr/>
        </p:nvSpPr>
        <p:spPr bwMode="auto">
          <a:xfrm>
            <a:off x="6192838" y="5084763"/>
            <a:ext cx="2362200" cy="617537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1" name="Rectangle 51"/>
          <p:cNvSpPr>
            <a:spLocks noChangeArrowheads="1"/>
          </p:cNvSpPr>
          <p:nvPr/>
        </p:nvSpPr>
        <p:spPr bwMode="auto">
          <a:xfrm>
            <a:off x="6143625" y="5691188"/>
            <a:ext cx="533400" cy="8350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311150" y="906463"/>
            <a:ext cx="8491427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/>
              <a:t>        </a:t>
            </a:r>
            <a:r>
              <a:rPr kumimoji="0" lang="zh-CN" altLang="en-US" sz="2400"/>
              <a:t>线性表的插入运算是指在表的第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+1) </a:t>
            </a:r>
            <a:r>
              <a:rPr kumimoji="0" lang="zh-CN" altLang="en-US" sz="2400"/>
              <a:t>个位置上， </a:t>
            </a:r>
          </a:p>
          <a:p>
            <a:pPr>
              <a:lnSpc>
                <a:spcPct val="110000"/>
              </a:lnSpc>
            </a:pPr>
            <a:r>
              <a:rPr kumimoji="0" lang="zh-CN" altLang="en-US" sz="2400"/>
              <a:t>插入一个新</a:t>
            </a:r>
            <a:r>
              <a:rPr lang="zh-CN" altLang="en-US" sz="2400"/>
              <a:t>元素</a:t>
            </a:r>
            <a:r>
              <a:rPr kumimoji="0" lang="zh-CN" altLang="en-US" sz="2400"/>
              <a:t> </a:t>
            </a:r>
            <a:r>
              <a:rPr kumimoji="0" lang="en-US" altLang="zh-CN" sz="2400" i="1"/>
              <a:t>b</a:t>
            </a:r>
            <a:r>
              <a:rPr kumimoji="0" lang="zh-CN" altLang="en-US" sz="2400"/>
              <a:t>，使长度为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的线性表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变成长度为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+ 1 </a:t>
            </a:r>
            <a:r>
              <a:rPr kumimoji="0" lang="zh-CN" altLang="en-US" sz="2400"/>
              <a:t>的线性表            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/>
              <a:t>b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431800" y="5157788"/>
            <a:ext cx="2270125" cy="485775"/>
            <a:chOff x="144" y="2112"/>
            <a:chExt cx="1430" cy="306"/>
          </a:xfrm>
        </p:grpSpPr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1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3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6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1" name="Text Box 31"/>
            <p:cNvSpPr txBox="1">
              <a:spLocks noChangeArrowheads="1"/>
            </p:cNvSpPr>
            <p:nvPr/>
          </p:nvSpPr>
          <p:spPr bwMode="auto">
            <a:xfrm>
              <a:off x="8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1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13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717800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3335338" y="5157788"/>
            <a:ext cx="2270125" cy="485775"/>
            <a:chOff x="2064" y="2112"/>
            <a:chExt cx="1430" cy="306"/>
          </a:xfrm>
        </p:grpSpPr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 useBgFill="1">
        <p:nvSpPr>
          <p:cNvPr id="15409" name="Rectangle 49"/>
          <p:cNvSpPr>
            <a:spLocks noChangeArrowheads="1"/>
          </p:cNvSpPr>
          <p:nvPr/>
        </p:nvSpPr>
        <p:spPr bwMode="auto">
          <a:xfrm>
            <a:off x="5240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410" name="Rectangle 50"/>
          <p:cNvSpPr>
            <a:spLocks noChangeArrowheads="1"/>
          </p:cNvSpPr>
          <p:nvPr/>
        </p:nvSpPr>
        <p:spPr bwMode="auto">
          <a:xfrm>
            <a:off x="4859338" y="5084763"/>
            <a:ext cx="381000" cy="606425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240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5621338" y="51577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859338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6608763" y="5157788"/>
            <a:ext cx="2270125" cy="485775"/>
            <a:chOff x="2064" y="2112"/>
            <a:chExt cx="1430" cy="306"/>
          </a:xfrm>
        </p:grpSpPr>
        <p:sp>
          <p:nvSpPr>
            <p:cNvPr id="15421" name="Text Box 6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5422" name="Text Box 6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5426" name="Text Box 6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227763" y="51577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5432" name="Text Box 72"/>
          <p:cNvSpPr txBox="1">
            <a:spLocks noChangeArrowheads="1"/>
          </p:cNvSpPr>
          <p:nvPr/>
        </p:nvSpPr>
        <p:spPr bwMode="auto">
          <a:xfrm>
            <a:off x="311150" y="2205038"/>
            <a:ext cx="85677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>
                <a:solidFill>
                  <a:srgbClr val="0000FF"/>
                </a:solidFill>
              </a:rPr>
            </a:br>
            <a:r>
              <a:rPr lang="en-US" altLang="zh-CN" sz="2400"/>
              <a:t>1</a:t>
            </a:r>
            <a:r>
              <a:rPr lang="zh-CN" altLang="en-US" sz="2400"/>
              <a:t>）检查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值是否超出所允许的范围 </a:t>
            </a:r>
            <a:r>
              <a:rPr kumimoji="0" lang="en-US" altLang="zh-CN" sz="2400"/>
              <a:t>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+ 1) </a:t>
            </a:r>
            <a:r>
              <a:rPr lang="zh-CN" altLang="en-US" sz="2400"/>
              <a:t>，若超出， 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  则进行“超出范围”错误处理；</a:t>
            </a:r>
            <a:br>
              <a:rPr lang="zh-CN" altLang="en-US" sz="2400"/>
            </a:br>
            <a:r>
              <a:rPr lang="en-US" altLang="zh-CN" sz="2400"/>
              <a:t>2</a:t>
            </a:r>
            <a:r>
              <a:rPr lang="zh-CN" altLang="en-US" sz="2400"/>
              <a:t>）将线性表的第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个元素和它后面所有元素均后移一个位置； </a:t>
            </a:r>
            <a:br>
              <a:rPr lang="zh-CN" altLang="en-US" sz="2400"/>
            </a:br>
            <a:r>
              <a:rPr lang="en-US" altLang="zh-CN" sz="2400"/>
              <a:t>3</a:t>
            </a:r>
            <a:r>
              <a:rPr lang="zh-CN" altLang="en-US" sz="2400"/>
              <a:t>）将新元素写入到空出的第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个位置上；</a:t>
            </a:r>
            <a:br>
              <a:rPr lang="zh-CN" altLang="en-US" sz="2400"/>
            </a:br>
            <a:r>
              <a:rPr lang="en-US" altLang="zh-CN" sz="2400"/>
              <a:t>4</a:t>
            </a:r>
            <a:r>
              <a:rPr lang="zh-CN" altLang="en-US" sz="2400"/>
              <a:t>）使线性表的长度增 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5433" name="Text Box 73"/>
          <p:cNvSpPr txBox="1">
            <a:spLocks noChangeArrowheads="1"/>
          </p:cNvSpPr>
          <p:nvPr/>
        </p:nvSpPr>
        <p:spPr bwMode="auto">
          <a:xfrm>
            <a:off x="296863" y="332656"/>
            <a:ext cx="217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插入</a:t>
            </a:r>
            <a:r>
              <a:rPr kumimoji="0" lang="zh-CN" altLang="en-US" sz="2400">
                <a:latin typeface="华文中宋" pitchFamily="2" charset="-122"/>
                <a:ea typeface="华文中宋" pitchFamily="2" charset="-122"/>
              </a:rPr>
              <a:t>操作： 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4283969" y="404664"/>
            <a:ext cx="4032447" cy="4320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在第</a:t>
            </a:r>
            <a:r>
              <a:rPr kumimoji="0" lang="en-US" altLang="zh-CN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个位置之前插入新元素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1" grpId="0" animBg="1"/>
      <p:bldP spid="15419" grpId="0" animBg="1"/>
      <p:bldP spid="15411" grpId="0" animBg="1"/>
      <p:bldP spid="15386" grpId="0" autoUpdateAnimBg="0"/>
      <p:bldP spid="15394" grpId="0" animBg="1" autoUpdateAnimBg="0"/>
      <p:bldP spid="15409" grpId="0" animBg="1"/>
      <p:bldP spid="15410" grpId="0" animBg="1"/>
      <p:bldP spid="15404" grpId="0" animBg="1" autoUpdateAnimBg="0"/>
      <p:bldP spid="15403" grpId="0" animBg="1" autoUpdateAnimBg="0"/>
      <p:bldP spid="15405" grpId="0" animBg="1" autoUpdateAnimBg="0"/>
      <p:bldP spid="15427" grpId="0" animBg="1" autoUpdateAnimBg="0"/>
      <p:bldP spid="15432" grpId="0" autoUpdateAnimBg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6461" y="1052736"/>
            <a:ext cx="8027987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ListInsert_Sq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&amp;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L,int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i,ElemType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e){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&lt;1||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&gt;L.length+1) return ERROR;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if(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&gt;=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){   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当前存储已满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增加分配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*)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realloc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,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     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L.listsize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+ LISTINCREMENT)*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));</a:t>
            </a:r>
          </a:p>
          <a:p>
            <a:pPr lvl="1"/>
            <a:r>
              <a:rPr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f(!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) exit(OVERFLOW);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newbase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 lvl="1"/>
            <a:r>
              <a:rPr kumimoji="0" lang="en-US" altLang="zh-CN" sz="2200" b="1" dirty="0" err="1">
                <a:latin typeface="Arial" pitchFamily="34" charset="0"/>
              </a:rPr>
              <a:t>L.listsize</a:t>
            </a:r>
            <a:r>
              <a:rPr kumimoji="0" lang="en-US" altLang="zh-CN" sz="2200" b="1" dirty="0">
                <a:latin typeface="Arial" pitchFamily="34" charset="0"/>
              </a:rPr>
              <a:t>+= LISTINCREMENT;</a:t>
            </a:r>
            <a:endParaRPr kumimoji="0" lang="en-US" altLang="zh-CN" sz="2200" b="1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q=&amp;(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L.elem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[i-1]);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for(p </a:t>
            </a:r>
            <a:r>
              <a:rPr kumimoji="0" lang="en-US" altLang="zh-CN" sz="2200" b="1" dirty="0">
                <a:latin typeface="Arial" pitchFamily="34" charset="0"/>
              </a:rPr>
              <a:t>=&amp;(</a:t>
            </a:r>
            <a:r>
              <a:rPr kumimoji="0" lang="en-US" altLang="zh-CN" sz="2200" b="1" dirty="0" err="1">
                <a:latin typeface="Arial" pitchFamily="34" charset="0"/>
              </a:rPr>
              <a:t>L.elem</a:t>
            </a:r>
            <a:r>
              <a:rPr kumimoji="0" lang="en-US" altLang="zh-CN" sz="2200" b="1" dirty="0">
                <a:latin typeface="Arial" pitchFamily="34" charset="0"/>
              </a:rPr>
              <a:t>[L.length-1]) ;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p&gt;=q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- -p) *(p+1)=*p;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//</a:t>
            </a:r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插入位置之后元素后移</a:t>
            </a:r>
          </a:p>
          <a:p>
            <a:pPr lvl="1"/>
            <a:r>
              <a:rPr kumimoji="0" lang="zh-CN" altLang="en-US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 *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q=e;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++</a:t>
            </a:r>
            <a:r>
              <a:rPr kumimoji="0" lang="en-US" altLang="zh-CN" sz="2200" b="1" dirty="0" err="1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L.length</a:t>
            </a:r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 return  OK;</a:t>
            </a:r>
          </a:p>
          <a:p>
            <a:pPr lvl="1"/>
            <a:r>
              <a:rPr kumimoji="0" lang="en-US" altLang="zh-CN" sz="2200" b="1" dirty="0"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t>}</a:t>
            </a:r>
            <a:endParaRPr lang="en-US" altLang="zh-CN" sz="2200" dirty="0"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2.4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763688" y="332656"/>
            <a:ext cx="44935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插入算法的时间复杂度分析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279400" y="1316038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>
                <a:solidFill>
                  <a:srgbClr val="FF3300"/>
                </a:solidFill>
                <a:ea typeface="华文中宋" pitchFamily="2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问题规模</a:t>
            </a:r>
            <a:r>
              <a:rPr kumimoji="0" lang="zh-CN" altLang="en-US" sz="2400">
                <a:ea typeface="华文中宋" pitchFamily="2" charset="-122"/>
              </a:rPr>
              <a:t>是表的长度，设它的值为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zh-CN" altLang="en-US" sz="2400">
                <a:ea typeface="华文中宋" pitchFamily="2" charset="-122"/>
              </a:rPr>
              <a:t>。 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79400" y="1844675"/>
            <a:ext cx="8510588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算法的时间主要花费在向后移动元素的 </a:t>
            </a:r>
            <a:r>
              <a:rPr kumimoji="0" lang="en-US" altLang="zh-CN" sz="2400">
                <a:ea typeface="华文中宋" pitchFamily="2" charset="-122"/>
              </a:rPr>
              <a:t>for </a:t>
            </a:r>
            <a:r>
              <a:rPr kumimoji="0" lang="zh-CN" altLang="en-US" sz="2400">
                <a:ea typeface="华文中宋" pitchFamily="2" charset="-122"/>
              </a:rPr>
              <a:t>循环语句上。该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语句的循环次数为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– 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>
                <a:ea typeface="华文中宋" pitchFamily="2" charset="-122"/>
              </a:rPr>
              <a:t> +1)</a:t>
            </a:r>
            <a:r>
              <a:rPr kumimoji="0" lang="zh-CN" altLang="en-US" sz="2400">
                <a:ea typeface="华文中宋" pitchFamily="2" charset="-122"/>
              </a:rPr>
              <a:t>。由此可看出，所需移动结点的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次数不仅依赖于表的长度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zh-CN" altLang="en-US" sz="2400">
                <a:ea typeface="华文中宋" pitchFamily="2" charset="-122"/>
              </a:rPr>
              <a:t>，而且还与插入位置 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 i="1">
                <a:ea typeface="华文中宋" pitchFamily="2" charset="-122"/>
              </a:rPr>
              <a:t> </a:t>
            </a:r>
            <a:r>
              <a:rPr kumimoji="0" lang="zh-CN" altLang="en-US" sz="2400">
                <a:ea typeface="华文中宋" pitchFamily="2" charset="-122"/>
              </a:rPr>
              <a:t>有关。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63525" y="3676650"/>
            <a:ext cx="846321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当插入位置在表尾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>
                <a:ea typeface="华文中宋" pitchFamily="2" charset="-122"/>
              </a:rPr>
              <a:t>=</a:t>
            </a:r>
            <a:r>
              <a:rPr kumimoji="0" lang="en-US" altLang="zh-CN" sz="2400" i="1">
                <a:ea typeface="华文中宋" pitchFamily="2" charset="-122"/>
              </a:rPr>
              <a:t>n </a:t>
            </a:r>
            <a:r>
              <a:rPr kumimoji="0" lang="en-US" altLang="zh-CN" sz="2400">
                <a:ea typeface="华文中宋" pitchFamily="2" charset="-122"/>
              </a:rPr>
              <a:t>+1) </a:t>
            </a:r>
            <a:r>
              <a:rPr kumimoji="0" lang="zh-CN" altLang="en-US" sz="2400">
                <a:ea typeface="华文中宋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最好情况，其时间复杂度 </a:t>
            </a:r>
            <a:r>
              <a:rPr kumimoji="0" lang="en-US" altLang="zh-CN" sz="2400" i="1">
                <a:ea typeface="华文中宋" pitchFamily="2" charset="-122"/>
              </a:rPr>
              <a:t>O</a:t>
            </a:r>
            <a:r>
              <a:rPr kumimoji="0" lang="en-US" altLang="zh-CN" sz="2400">
                <a:ea typeface="华文中宋" pitchFamily="2" charset="-122"/>
              </a:rPr>
              <a:t>(1)</a:t>
            </a:r>
            <a:r>
              <a:rPr kumimoji="0" lang="zh-CN" altLang="en-US" sz="2400">
                <a:ea typeface="华文中宋" pitchFamily="2" charset="-122"/>
              </a:rPr>
              <a:t>。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263525" y="4976813"/>
            <a:ext cx="8527334" cy="120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当插入位置在表头 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 err="1">
                <a:ea typeface="华文中宋" pitchFamily="2" charset="-122"/>
              </a:rPr>
              <a:t>i</a:t>
            </a:r>
            <a:r>
              <a:rPr kumimoji="0" lang="en-US" altLang="zh-CN" sz="2400" i="1">
                <a:ea typeface="华文中宋" pitchFamily="2" charset="-122"/>
              </a:rPr>
              <a:t> </a:t>
            </a:r>
            <a:r>
              <a:rPr kumimoji="0" lang="en-US" altLang="zh-CN" sz="2400">
                <a:ea typeface="华文中宋" pitchFamily="2" charset="-122"/>
              </a:rPr>
              <a:t>= 1) </a:t>
            </a:r>
            <a:r>
              <a:rPr kumimoji="0" lang="zh-CN" altLang="en-US" sz="2400">
                <a:ea typeface="华文中宋" pitchFamily="2" charset="-122"/>
              </a:rPr>
              <a:t>时，所有元素都要向后移动，循环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ea typeface="华文中宋" pitchFamily="2" charset="-122"/>
              </a:rPr>
              <a:t>     语句执行 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 </a:t>
            </a:r>
            <a:r>
              <a:rPr kumimoji="0" lang="zh-CN" altLang="en-US" sz="2400">
                <a:ea typeface="华文中宋" pitchFamily="2" charset="-122"/>
              </a:rPr>
              <a:t>次，这是最坏情况，其时间复杂度 </a:t>
            </a:r>
            <a:r>
              <a:rPr kumimoji="0" lang="en-US" altLang="zh-CN" sz="2400" i="1">
                <a:ea typeface="华文中宋" pitchFamily="2" charset="-122"/>
              </a:rPr>
              <a:t>O</a:t>
            </a:r>
            <a:r>
              <a:rPr kumimoji="0" lang="en-US" altLang="zh-CN" sz="2400">
                <a:ea typeface="华文中宋" pitchFamily="2" charset="-122"/>
              </a:rPr>
              <a:t>(</a:t>
            </a:r>
            <a:r>
              <a:rPr kumimoji="0" lang="en-US" altLang="zh-CN" sz="2400" i="1">
                <a:ea typeface="华文中宋" pitchFamily="2" charset="-122"/>
              </a:rPr>
              <a:t>n</a:t>
            </a:r>
            <a:r>
              <a:rPr kumimoji="0" lang="en-US" altLang="zh-CN" sz="2400">
                <a:ea typeface="华文中宋" pitchFamily="2" charset="-122"/>
              </a:rPr>
              <a:t>)</a:t>
            </a:r>
            <a:r>
              <a:rPr kumimoji="0" lang="zh-CN" altLang="en-US" sz="2400">
                <a:ea typeface="华文中宋" pitchFamily="2" charset="-122"/>
              </a:rPr>
              <a:t>。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3" grpId="0" autoUpdateAnimBg="0"/>
      <p:bldP spid="18454" grpId="0" autoUpdateAnimBg="0"/>
      <p:bldP spid="18455" grpId="0" autoUpdateAnimBg="0"/>
      <p:bldP spid="184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573088" y="609600"/>
            <a:ext cx="7289496" cy="127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Blip>
                <a:blip r:embed="rId4"/>
              </a:buBlip>
            </a:pPr>
            <a:r>
              <a:rPr kumimoji="0" lang="en-US" altLang="zh-CN" sz="2200">
                <a:ea typeface="华文中宋" pitchFamily="2" charset="-122"/>
              </a:rPr>
              <a:t>  </a:t>
            </a:r>
            <a:r>
              <a:rPr kumimoji="0" lang="zh-CN" altLang="en-US" sz="2200">
                <a:ea typeface="华文中宋" pitchFamily="2" charset="-122"/>
              </a:rPr>
              <a:t>算法的平均时间复杂度：</a:t>
            </a:r>
            <a:r>
              <a:rPr kumimoji="0" lang="zh-CN" altLang="en-US" sz="2200"/>
              <a:t>设 </a:t>
            </a:r>
            <a:r>
              <a:rPr kumimoji="0" lang="en-US" altLang="zh-CN" sz="2200" i="1"/>
              <a:t>p</a:t>
            </a:r>
            <a:r>
              <a:rPr kumimoji="0" lang="en-US" altLang="zh-CN" sz="2200" i="1" baseline="-25000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为在第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个元素之前插入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     一个元素的概率，则在长度为</a:t>
            </a:r>
            <a:r>
              <a:rPr kumimoji="0" lang="zh-CN" altLang="en-US" sz="2200" baseline="300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 baseline="30000"/>
              <a:t> </a:t>
            </a:r>
            <a:r>
              <a:rPr kumimoji="0" lang="zh-CN" altLang="en-US" sz="2200"/>
              <a:t>的线性表中插入一个元 </a:t>
            </a:r>
          </a:p>
          <a:p>
            <a:pPr>
              <a:lnSpc>
                <a:spcPct val="120000"/>
              </a:lnSpc>
            </a:pPr>
            <a:r>
              <a:rPr kumimoji="0" lang="zh-CN" altLang="en-US" sz="2200"/>
              <a:t>     素时所需移动元素次数的期望值为 </a:t>
            </a:r>
          </a:p>
        </p:txBody>
      </p:sp>
      <p:graphicFrame>
        <p:nvGraphicFramePr>
          <p:cNvPr id="51220" name="Object 20"/>
          <p:cNvGraphicFramePr>
            <a:graphicFrameLocks noChangeAspect="1"/>
          </p:cNvGraphicFramePr>
          <p:nvPr/>
        </p:nvGraphicFramePr>
        <p:xfrm>
          <a:off x="2843213" y="2060575"/>
          <a:ext cx="2819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9" name="公式" r:id="rId5" imgW="1320480" imgH="431640" progId="Equation.3">
                  <p:embed/>
                </p:oleObj>
              </mc:Choice>
              <mc:Fallback>
                <p:oleObj name="公式" r:id="rId5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060575"/>
                        <a:ext cx="28194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573088" y="3008313"/>
            <a:ext cx="7092006" cy="88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/>
              <a:t>     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假设</a:t>
            </a:r>
            <a:r>
              <a:rPr kumimoji="0" lang="zh-CN" altLang="en-US" sz="2200"/>
              <a:t>在表中任何位置 </a:t>
            </a:r>
            <a:r>
              <a:rPr kumimoji="0" lang="en-US" altLang="zh-CN" sz="2200"/>
              <a:t>(1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+1) </a:t>
            </a:r>
            <a:r>
              <a:rPr kumimoji="0" lang="zh-CN" altLang="en-US" sz="2200"/>
              <a:t>上插入结点的机会是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/>
              <a:t>均等的，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则</a:t>
            </a:r>
          </a:p>
        </p:txBody>
      </p:sp>
      <p:graphicFrame>
        <p:nvGraphicFramePr>
          <p:cNvPr id="51222" name="Object 22"/>
          <p:cNvGraphicFramePr>
            <a:graphicFrameLocks noChangeAspect="1"/>
          </p:cNvGraphicFramePr>
          <p:nvPr/>
        </p:nvGraphicFramePr>
        <p:xfrm>
          <a:off x="1835150" y="3933825"/>
          <a:ext cx="14097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10" name="公式" r:id="rId7" imgW="660240" imgH="406080" progId="Equation.3">
                  <p:embed/>
                </p:oleObj>
              </mc:Choice>
              <mc:Fallback>
                <p:oleObj name="公式" r:id="rId7" imgW="660240" imgH="406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933825"/>
                        <a:ext cx="1409700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3827463" y="4021138"/>
          <a:ext cx="37687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11" name="公式" r:id="rId9" imgW="1765080" imgH="431640" progId="Equation.3">
                  <p:embed/>
                </p:oleObj>
              </mc:Choice>
              <mc:Fallback>
                <p:oleObj name="公式" r:id="rId9" imgW="1765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463" y="4021138"/>
                        <a:ext cx="3768725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573088" y="5118819"/>
            <a:ext cx="7936788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>
                <a:ea typeface="华文中宋" pitchFamily="2" charset="-122"/>
              </a:rPr>
              <a:t>       </a:t>
            </a:r>
            <a:r>
              <a:rPr kumimoji="0" lang="zh-CN" altLang="en-US" sz="2400"/>
              <a:t>由此可见，</a:t>
            </a:r>
            <a:r>
              <a:rPr kumimoji="0" lang="zh-CN" altLang="en-US" sz="2400">
                <a:solidFill>
                  <a:srgbClr val="0000FF"/>
                </a:solidFill>
                <a:ea typeface="华文中宋" pitchFamily="2" charset="-122"/>
              </a:rPr>
              <a:t>在顺序表上做插入运算，平均要移动表上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400"/>
              <a:t>当表长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较大时，算法的效率相当低。算法的 </a:t>
            </a:r>
          </a:p>
          <a:p>
            <a:pPr>
              <a:lnSpc>
                <a:spcPct val="120000"/>
              </a:lnSpc>
            </a:pPr>
            <a:r>
              <a:rPr kumimoji="0" lang="zh-CN" altLang="en-US" sz="2400"/>
              <a:t>平均时间复杂度为 </a:t>
            </a:r>
            <a:r>
              <a:rPr kumimoji="0" lang="en-US" altLang="zh-CN" sz="2400" i="1"/>
              <a:t>O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</a:t>
            </a:r>
            <a:r>
              <a:rPr kumimoji="0" lang="zh-CN" altLang="en-US" sz="2400"/>
              <a:t>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1" grpId="0" autoUpdateAnimBg="0"/>
      <p:bldP spid="5122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323850" y="533400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kumimoji="0" lang="en-US" altLang="zh-CN" sz="2400">
                <a:ea typeface="华文中宋" pitchFamily="2" charset="-122"/>
              </a:rPr>
              <a:t>  </a:t>
            </a:r>
            <a:r>
              <a:rPr kumimoji="0" lang="zh-CN" altLang="en-US" sz="2400">
                <a:ea typeface="华文中宋" pitchFamily="2" charset="-122"/>
              </a:rPr>
              <a:t>删除操作  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23850" y="1006475"/>
            <a:ext cx="825182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kumimoji="0" lang="en-US" altLang="zh-CN" sz="2400"/>
              <a:t>        </a:t>
            </a:r>
            <a:r>
              <a:rPr kumimoji="0" lang="zh-CN" altLang="en-US" sz="2400"/>
              <a:t>线性表的删除运算是指将线性表的第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 </a:t>
            </a:r>
            <a:r>
              <a:rPr kumimoji="0" lang="zh-CN" altLang="en-US" sz="2400"/>
              <a:t>个结点 </a:t>
            </a:r>
          </a:p>
          <a:p>
            <a:pPr>
              <a:lnSpc>
                <a:spcPct val="150000"/>
              </a:lnSpc>
            </a:pPr>
            <a:r>
              <a:rPr kumimoji="0" lang="zh-CN" altLang="en-US" sz="2400"/>
              <a:t>删除，使长度为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 </a:t>
            </a:r>
            <a:r>
              <a:rPr kumimoji="0" lang="zh-CN" altLang="en-US" sz="2400"/>
              <a:t>的线性表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>
                <a:solidFill>
                  <a:srgbClr val="0000FF"/>
                </a:solidFill>
              </a:rPr>
              <a:t>a</a:t>
            </a:r>
            <a:r>
              <a:rPr kumimoji="0" lang="en-US" altLang="zh-CN" sz="2400" i="1" baseline="-25000" err="1">
                <a:solidFill>
                  <a:srgbClr val="0000FF"/>
                </a:solidFill>
              </a:rPr>
              <a:t>i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+1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400"/>
              <a:t>变成长度为 </a:t>
            </a:r>
            <a:r>
              <a:rPr kumimoji="0" lang="en-US" altLang="zh-CN" sz="2400" i="1"/>
              <a:t>n </a:t>
            </a:r>
            <a:r>
              <a:rPr kumimoji="0" lang="en-US" altLang="zh-CN" sz="2400"/>
              <a:t>-1 </a:t>
            </a:r>
            <a:r>
              <a:rPr kumimoji="0" lang="zh-CN" altLang="en-US" sz="2400"/>
              <a:t>的线性表              </a:t>
            </a:r>
            <a:r>
              <a:rPr kumimoji="0" lang="en-US" altLang="zh-CN" sz="2400"/>
              <a:t>(</a:t>
            </a:r>
            <a:r>
              <a:rPr kumimoji="0" lang="en-US" altLang="zh-CN" sz="2400" i="1"/>
              <a:t>a</a:t>
            </a:r>
            <a:r>
              <a:rPr kumimoji="0" lang="en-US" altLang="zh-CN" sz="2400" baseline="-25000"/>
              <a:t>1</a:t>
            </a:r>
            <a:r>
              <a:rPr kumimoji="0" lang="en-US" altLang="zh-CN" sz="2400"/>
              <a:t>, …,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–1</a:t>
            </a:r>
            <a:r>
              <a:rPr kumimoji="0" lang="en-US" altLang="zh-CN" sz="2400"/>
              <a:t>, </a:t>
            </a:r>
            <a:r>
              <a:rPr kumimoji="0" lang="en-US" altLang="zh-CN" sz="2400" i="1" err="1"/>
              <a:t>a</a:t>
            </a:r>
            <a:r>
              <a:rPr kumimoji="0" lang="en-US" altLang="zh-CN" sz="2400" i="1" baseline="-25000" err="1"/>
              <a:t>i</a:t>
            </a:r>
            <a:r>
              <a:rPr kumimoji="0" lang="en-US" altLang="zh-CN" sz="2400" i="1" baseline="-25000"/>
              <a:t> </a:t>
            </a:r>
            <a:r>
              <a:rPr kumimoji="0" lang="en-US" altLang="zh-CN" sz="2400" baseline="-25000"/>
              <a:t>+1</a:t>
            </a:r>
            <a:r>
              <a:rPr kumimoji="0" lang="en-US" altLang="zh-CN" sz="2400"/>
              <a:t>, …, </a:t>
            </a:r>
            <a:r>
              <a:rPr kumimoji="0" lang="en-US" altLang="zh-CN" sz="2400" i="1"/>
              <a:t>a</a:t>
            </a:r>
            <a:r>
              <a:rPr kumimoji="0" lang="en-US" altLang="zh-CN" sz="2400" i="1" baseline="-25000"/>
              <a:t>n</a:t>
            </a:r>
            <a:r>
              <a:rPr kumimoji="0" lang="en-US" altLang="zh-CN" sz="2400"/>
              <a:t>)  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752850" y="5703888"/>
            <a:ext cx="2270125" cy="485775"/>
            <a:chOff x="2064" y="2112"/>
            <a:chExt cx="1430" cy="306"/>
          </a:xfrm>
        </p:grpSpPr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96" name="Text Box 40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97" name="Text Box 41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9" name="Text Box 43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05" name="Text Box 49"/>
          <p:cNvSpPr txBox="1">
            <a:spLocks noChangeArrowheads="1"/>
          </p:cNvSpPr>
          <p:nvPr/>
        </p:nvSpPr>
        <p:spPr bwMode="auto">
          <a:xfrm>
            <a:off x="4911725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511925" y="5703888"/>
            <a:ext cx="2270125" cy="485775"/>
            <a:chOff x="2064" y="2112"/>
            <a:chExt cx="1430" cy="306"/>
          </a:xfrm>
        </p:grpSpPr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20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508" name="Text Box 52"/>
            <p:cNvSpPr txBox="1">
              <a:spLocks noChangeArrowheads="1"/>
            </p:cNvSpPr>
            <p:nvPr/>
          </p:nvSpPr>
          <p:spPr bwMode="auto">
            <a:xfrm>
              <a:off x="230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09" name="Text Box 53"/>
            <p:cNvSpPr txBox="1">
              <a:spLocks noChangeArrowheads="1"/>
            </p:cNvSpPr>
            <p:nvPr/>
          </p:nvSpPr>
          <p:spPr bwMode="auto">
            <a:xfrm>
              <a:off x="254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278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11" name="Text Box 55"/>
            <p:cNvSpPr txBox="1">
              <a:spLocks noChangeArrowheads="1"/>
            </p:cNvSpPr>
            <p:nvPr/>
          </p:nvSpPr>
          <p:spPr bwMode="auto">
            <a:xfrm>
              <a:off x="302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264" y="211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4960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323850" y="2725738"/>
            <a:ext cx="85994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  <a:t>算法思想：</a:t>
            </a:r>
            <a:br>
              <a:rPr lang="zh-CN" altLang="en-US" sz="2400">
                <a:solidFill>
                  <a:srgbClr val="0000FF"/>
                </a:solidFill>
                <a:ea typeface="华文中宋" pitchFamily="2" charset="-122"/>
              </a:rPr>
            </a:br>
            <a:r>
              <a:rPr lang="en-US" altLang="zh-CN" sz="2400"/>
              <a:t>1)  </a:t>
            </a:r>
            <a:r>
              <a:rPr lang="zh-CN" altLang="en-US" sz="2400"/>
              <a:t>检查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值是否超出所允许的范围 </a:t>
            </a:r>
            <a:r>
              <a:rPr kumimoji="0" lang="en-US" altLang="zh-CN" sz="2400"/>
              <a:t>(1 </a:t>
            </a:r>
            <a:r>
              <a:rPr kumimoji="0" lang="en-US" altLang="zh-CN" sz="2400">
                <a:sym typeface="Symbol" pitchFamily="18" charset="2"/>
              </a:rPr>
              <a:t> </a:t>
            </a:r>
            <a:r>
              <a:rPr kumimoji="0" lang="en-US" altLang="zh-CN" sz="2400" i="1" err="1"/>
              <a:t>i</a:t>
            </a:r>
            <a:r>
              <a:rPr kumimoji="0" lang="en-US" altLang="zh-CN" sz="2400"/>
              <a:t> </a:t>
            </a:r>
            <a:r>
              <a:rPr kumimoji="0" lang="en-US" altLang="zh-CN" sz="2400">
                <a:sym typeface="Symbol" pitchFamily="18" charset="2"/>
              </a:rPr>
              <a:t></a:t>
            </a:r>
            <a:r>
              <a:rPr kumimoji="0" lang="en-US" altLang="zh-CN" sz="2400"/>
              <a:t> </a:t>
            </a:r>
            <a:r>
              <a:rPr kumimoji="0" lang="en-US" altLang="zh-CN" sz="2400" i="1"/>
              <a:t>n</a:t>
            </a:r>
            <a:r>
              <a:rPr kumimoji="0" lang="en-US" altLang="zh-CN" sz="2400"/>
              <a:t>)</a:t>
            </a:r>
            <a:r>
              <a:rPr lang="zh-CN" altLang="en-US" sz="2400"/>
              <a:t>，若超出，则进 </a:t>
            </a:r>
          </a:p>
          <a:p>
            <a:pPr>
              <a:lnSpc>
                <a:spcPct val="140000"/>
              </a:lnSpc>
            </a:pPr>
            <a:r>
              <a:rPr lang="zh-CN" altLang="en-US" sz="2400"/>
              <a:t>     行“超出范围”错误处理；</a:t>
            </a:r>
            <a:br>
              <a:rPr lang="zh-CN" altLang="en-US" sz="2400"/>
            </a:br>
            <a:r>
              <a:rPr lang="en-US" altLang="zh-CN" sz="2400"/>
              <a:t>2)  </a:t>
            </a:r>
            <a:r>
              <a:rPr lang="zh-CN" altLang="en-US" sz="2400"/>
              <a:t>将线性表的第 </a:t>
            </a:r>
            <a:r>
              <a:rPr lang="en-US" altLang="zh-CN" sz="2400" i="1" err="1"/>
              <a:t>i</a:t>
            </a:r>
            <a:r>
              <a:rPr lang="en-US" altLang="zh-CN" sz="2400"/>
              <a:t> </a:t>
            </a:r>
            <a:r>
              <a:rPr lang="zh-CN" altLang="en-US" sz="2400"/>
              <a:t>个元素后面的所有元素均前移一个位置；</a:t>
            </a:r>
            <a:br>
              <a:rPr lang="zh-CN" altLang="en-US" sz="2400"/>
            </a:br>
            <a:r>
              <a:rPr lang="en-US" altLang="zh-CN" sz="2400"/>
              <a:t>3)  </a:t>
            </a:r>
            <a:r>
              <a:rPr lang="zh-CN" altLang="en-US" sz="2400"/>
              <a:t>使线性表的长度减 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762250" y="5703888"/>
            <a:ext cx="365125" cy="485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57250" y="5703888"/>
            <a:ext cx="1889125" cy="485775"/>
            <a:chOff x="144" y="3024"/>
            <a:chExt cx="1190" cy="306"/>
          </a:xfrm>
        </p:grpSpPr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14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</a:p>
          </p:txBody>
        </p:sp>
        <p:sp>
          <p:nvSpPr>
            <p:cNvPr id="19488" name="Text Box 32"/>
            <p:cNvSpPr txBox="1">
              <a:spLocks noChangeArrowheads="1"/>
            </p:cNvSpPr>
            <p:nvPr/>
          </p:nvSpPr>
          <p:spPr bwMode="auto">
            <a:xfrm>
              <a:off x="38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489" name="Text Box 33"/>
            <p:cNvSpPr txBox="1">
              <a:spLocks noChangeArrowheads="1"/>
            </p:cNvSpPr>
            <p:nvPr/>
          </p:nvSpPr>
          <p:spPr bwMode="auto">
            <a:xfrm>
              <a:off x="62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490" name="Text Box 34"/>
            <p:cNvSpPr txBox="1">
              <a:spLocks noChangeArrowheads="1"/>
            </p:cNvSpPr>
            <p:nvPr/>
          </p:nvSpPr>
          <p:spPr bwMode="auto">
            <a:xfrm>
              <a:off x="86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491" name="Text Box 35"/>
            <p:cNvSpPr txBox="1">
              <a:spLocks noChangeArrowheads="1"/>
            </p:cNvSpPr>
            <p:nvPr/>
          </p:nvSpPr>
          <p:spPr bwMode="auto">
            <a:xfrm>
              <a:off x="1104" y="3024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</p:grpSp>
      <p:sp useBgFill="1">
        <p:nvSpPr>
          <p:cNvPr id="19517" name="Rectangle 61"/>
          <p:cNvSpPr>
            <a:spLocks noChangeArrowheads="1"/>
          </p:cNvSpPr>
          <p:nvPr/>
        </p:nvSpPr>
        <p:spPr bwMode="auto">
          <a:xfrm>
            <a:off x="2762250" y="5627688"/>
            <a:ext cx="4572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02" name="Rectangle 46"/>
          <p:cNvSpPr>
            <a:spLocks noChangeArrowheads="1"/>
          </p:cNvSpPr>
          <p:nvPr/>
        </p:nvSpPr>
        <p:spPr bwMode="auto">
          <a:xfrm>
            <a:off x="4935538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18" name="Rectangle 62"/>
          <p:cNvSpPr>
            <a:spLocks noChangeArrowheads="1"/>
          </p:cNvSpPr>
          <p:nvPr/>
        </p:nvSpPr>
        <p:spPr bwMode="auto">
          <a:xfrm>
            <a:off x="5251450" y="5627688"/>
            <a:ext cx="3810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4895850" y="5700713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 useBgFill="1">
        <p:nvSpPr>
          <p:cNvPr id="19520" name="Rectangle 64"/>
          <p:cNvSpPr>
            <a:spLocks noChangeArrowheads="1"/>
          </p:cNvSpPr>
          <p:nvPr/>
        </p:nvSpPr>
        <p:spPr bwMode="auto">
          <a:xfrm>
            <a:off x="5657850" y="5627688"/>
            <a:ext cx="457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5278438" y="5703888"/>
            <a:ext cx="365125" cy="485775"/>
          </a:xfrm>
          <a:prstGeom prst="rect">
            <a:avLst/>
          </a:prstGeom>
          <a:solidFill>
            <a:srgbClr val="00FF00"/>
          </a:solidFill>
          <a:ln w="2857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 useBgFill="1">
        <p:nvSpPr>
          <p:cNvPr id="19522" name="Rectangle 66"/>
          <p:cNvSpPr>
            <a:spLocks noChangeArrowheads="1"/>
          </p:cNvSpPr>
          <p:nvPr/>
        </p:nvSpPr>
        <p:spPr bwMode="auto">
          <a:xfrm>
            <a:off x="6403975" y="5627688"/>
            <a:ext cx="468313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31" name="Rectangle 75"/>
          <p:cNvSpPr>
            <a:spLocks noChangeArrowheads="1"/>
          </p:cNvSpPr>
          <p:nvPr/>
        </p:nvSpPr>
        <p:spPr bwMode="auto">
          <a:xfrm>
            <a:off x="6877050" y="5627688"/>
            <a:ext cx="1981200" cy="609600"/>
          </a:xfrm>
          <a:prstGeom prst="rect">
            <a:avLst/>
          </a:prstGeom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6496050" y="5700713"/>
            <a:ext cx="1889125" cy="485775"/>
            <a:chOff x="4176" y="3582"/>
            <a:chExt cx="1190" cy="306"/>
          </a:xfrm>
        </p:grpSpPr>
        <p:sp>
          <p:nvSpPr>
            <p:cNvPr id="19525" name="Text Box 69"/>
            <p:cNvSpPr txBox="1">
              <a:spLocks noChangeArrowheads="1"/>
            </p:cNvSpPr>
            <p:nvPr/>
          </p:nvSpPr>
          <p:spPr bwMode="auto">
            <a:xfrm>
              <a:off x="417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</a:p>
          </p:txBody>
        </p:sp>
        <p:sp>
          <p:nvSpPr>
            <p:cNvPr id="19526" name="Text Box 70"/>
            <p:cNvSpPr txBox="1">
              <a:spLocks noChangeArrowheads="1"/>
            </p:cNvSpPr>
            <p:nvPr/>
          </p:nvSpPr>
          <p:spPr bwMode="auto">
            <a:xfrm>
              <a:off x="441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3</a:t>
              </a:r>
            </a:p>
          </p:txBody>
        </p:sp>
        <p:sp>
          <p:nvSpPr>
            <p:cNvPr id="19527" name="Text Box 71"/>
            <p:cNvSpPr txBox="1">
              <a:spLocks noChangeArrowheads="1"/>
            </p:cNvSpPr>
            <p:nvPr/>
          </p:nvSpPr>
          <p:spPr bwMode="auto">
            <a:xfrm>
              <a:off x="465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4</a:t>
              </a:r>
            </a:p>
          </p:txBody>
        </p:sp>
        <p:sp>
          <p:nvSpPr>
            <p:cNvPr id="19528" name="Text Box 72"/>
            <p:cNvSpPr txBox="1">
              <a:spLocks noChangeArrowheads="1"/>
            </p:cNvSpPr>
            <p:nvPr/>
          </p:nvSpPr>
          <p:spPr bwMode="auto">
            <a:xfrm>
              <a:off x="489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5</a:t>
              </a:r>
            </a:p>
          </p:txBody>
        </p:sp>
        <p:sp>
          <p:nvSpPr>
            <p:cNvPr id="19529" name="Text Box 73"/>
            <p:cNvSpPr txBox="1">
              <a:spLocks noChangeArrowheads="1"/>
            </p:cNvSpPr>
            <p:nvPr/>
          </p:nvSpPr>
          <p:spPr bwMode="auto">
            <a:xfrm>
              <a:off x="5136" y="3582"/>
              <a:ext cx="230" cy="306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6</a:t>
              </a: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5" grpId="0" autoUpdateAnimBg="0"/>
      <p:bldP spid="19492" grpId="0" animBg="1" autoUpdateAnimBg="0"/>
      <p:bldP spid="19505" grpId="0" animBg="1" autoUpdateAnimBg="0"/>
      <p:bldP spid="19513" grpId="0" animBg="1" autoUpdateAnimBg="0"/>
      <p:bldP spid="19514" grpId="0" autoUpdateAnimBg="0"/>
      <p:bldP spid="19515" grpId="0" animBg="1" autoUpdateAnimBg="0"/>
      <p:bldP spid="19517" grpId="0" animBg="1"/>
      <p:bldP spid="19502" grpId="0" animBg="1"/>
      <p:bldP spid="19518" grpId="0" animBg="1"/>
      <p:bldP spid="19519" grpId="0" animBg="1" autoUpdateAnimBg="0"/>
      <p:bldP spid="19520" grpId="0" animBg="1"/>
      <p:bldP spid="19521" grpId="0" animBg="1" autoUpdateAnimBg="0"/>
      <p:bldP spid="19522" grpId="0" animBg="1"/>
      <p:bldP spid="195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71475" y="877888"/>
            <a:ext cx="7939418" cy="5575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Status </a:t>
            </a:r>
            <a:r>
              <a:rPr lang="en-US" altLang="zh-CN" sz="2400" dirty="0" err="1"/>
              <a:t>ListDelete_Sq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SqList</a:t>
            </a:r>
            <a:r>
              <a:rPr lang="en-US" altLang="zh-CN" sz="2400" dirty="0"/>
              <a:t> &amp;L, int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&amp;</a:t>
            </a:r>
            <a:r>
              <a:rPr lang="en-US" altLang="zh-CN" sz="2400" i="1" dirty="0"/>
              <a:t>e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if ((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&lt;1) ||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)) return ERROR;   // </a:t>
            </a:r>
            <a:r>
              <a:rPr lang="zh-CN" altLang="en-US" sz="2400" dirty="0"/>
              <a:t>删除位置不合法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&amp;(</a:t>
            </a:r>
            <a:r>
              <a:rPr lang="en-US" altLang="zh-CN" sz="2400" dirty="0" err="1"/>
              <a:t>L.elem</a:t>
            </a:r>
            <a:r>
              <a:rPr lang="en-US" altLang="zh-CN" sz="2400" dirty="0"/>
              <a:t>[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-1]);   // </a:t>
            </a:r>
            <a:r>
              <a:rPr lang="en-US" altLang="zh-CN" sz="2400" i="1" dirty="0"/>
              <a:t>p</a:t>
            </a:r>
            <a:r>
              <a:rPr lang="zh-CN" altLang="en-US" sz="2400" dirty="0"/>
              <a:t>为被删除元素的位置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i="1" dirty="0"/>
              <a:t>e</a:t>
            </a:r>
            <a:r>
              <a:rPr lang="en-US" altLang="zh-CN" sz="2400" dirty="0"/>
              <a:t> = *</a:t>
            </a:r>
            <a:r>
              <a:rPr lang="en-US" altLang="zh-CN" sz="2400" i="1" dirty="0"/>
              <a:t>p</a:t>
            </a:r>
            <a:r>
              <a:rPr lang="en-US" altLang="zh-CN" sz="2400" dirty="0"/>
              <a:t>;   // </a:t>
            </a:r>
            <a:r>
              <a:rPr lang="zh-CN" altLang="en-US" sz="2400" dirty="0"/>
              <a:t>被删除元素的值赋给 </a:t>
            </a:r>
            <a:r>
              <a:rPr lang="en-US" altLang="zh-CN" sz="2400" i="1" dirty="0"/>
              <a:t>e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i="1" dirty="0"/>
              <a:t>q</a:t>
            </a:r>
            <a:r>
              <a:rPr lang="en-US" altLang="zh-CN" sz="2400" dirty="0"/>
              <a:t> = L.elem+L.length-1;   // </a:t>
            </a:r>
            <a:r>
              <a:rPr lang="zh-CN" altLang="en-US" sz="2400" dirty="0"/>
              <a:t>表尾元素的位置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(++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&lt;= 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++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*(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-1) = *</a:t>
            </a:r>
            <a:r>
              <a:rPr lang="en-US" altLang="zh-CN" sz="24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// 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被删除元素之后的元素左移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      </a:t>
            </a:r>
            <a:r>
              <a:rPr lang="en-US" altLang="zh-CN" sz="2400" dirty="0"/>
              <a:t>--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;   //</a:t>
            </a:r>
            <a:r>
              <a:rPr lang="zh-CN" altLang="en-US" sz="2400" dirty="0"/>
              <a:t>表长减 </a:t>
            </a:r>
            <a:r>
              <a:rPr lang="en-US" altLang="zh-CN" sz="24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return OK;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}//</a:t>
            </a:r>
            <a:r>
              <a:rPr lang="en-US" altLang="zh-CN" sz="2400" dirty="0" err="1"/>
              <a:t>ListInsert_sq</a:t>
            </a:r>
            <a:r>
              <a:rPr lang="en-US" altLang="zh-CN" sz="2400" dirty="0"/>
              <a:t> 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3584575" y="404813"/>
            <a:ext cx="1638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2.5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2533704" y="591071"/>
            <a:ext cx="32624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FF"/>
                </a:solidFill>
                <a:latin typeface="Tahoma" pitchFamily="34" charset="0"/>
                <a:ea typeface="华文中宋" pitchFamily="2" charset="-122"/>
              </a:rPr>
              <a:t>删除算法的复杂度分析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454025" y="1243013"/>
            <a:ext cx="5751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Blip>
                <a:blip r:embed="rId3"/>
              </a:buBlip>
            </a:pPr>
            <a:r>
              <a:rPr kumimoji="0" lang="en-US" altLang="zh-CN" sz="240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楷体" pitchFamily="2" charset="-122"/>
                <a:ea typeface="华文楷体" pitchFamily="2" charset="-122"/>
              </a:rPr>
              <a:t>问题规模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是表的长度，设它的值为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 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454025" y="1773238"/>
            <a:ext cx="84391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算法的时间主要花费在向前移动元素的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for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循环语句上。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该语句的循环次数为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– 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。由此可看出，所需移动结点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的次数不仅依赖于表的长度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，而且还与删除位置 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有关。 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438150" y="3605213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当删除位置在表尾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=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时，不需要移动任何元素；这是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最好情况，其时间复杂度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(1)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38150" y="4905375"/>
            <a:ext cx="8322150" cy="121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buFontTx/>
              <a:buBlip>
                <a:blip r:embed="rId3"/>
              </a:buBlip>
            </a:pP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当删除位置在表头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= 1)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时，有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 -1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个元素要向前移动， </a:t>
            </a:r>
          </a:p>
          <a:p>
            <a:pPr>
              <a:lnSpc>
                <a:spcPct val="160000"/>
              </a:lnSpc>
            </a:pP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     循环语句执行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 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-1 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次，这是最坏情况其时间复杂度 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O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(</a:t>
            </a:r>
            <a:r>
              <a:rPr kumimoji="0"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kumimoji="0"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kumimoji="0" lang="zh-CN" altLang="en-US" sz="2400">
                <a:latin typeface="华文楷体" pitchFamily="2" charset="-122"/>
                <a:ea typeface="华文楷体" pitchFamily="2" charset="-122"/>
              </a:rPr>
              <a:t>。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autoUpdateAnimBg="0"/>
      <p:bldP spid="97285" grpId="0" autoUpdateAnimBg="0"/>
      <p:bldP spid="97286" grpId="0" autoUpdateAnimBg="0"/>
      <p:bldP spid="97287" grpId="0" autoUpdateAnimBg="0"/>
      <p:bldP spid="9728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68313" y="614363"/>
            <a:ext cx="7612982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Tx/>
              <a:buBlip>
                <a:blip r:embed="rId4"/>
              </a:buBlip>
            </a:pPr>
            <a:r>
              <a:rPr kumimoji="0" lang="en-US" altLang="zh-CN" sz="2200"/>
              <a:t>  </a:t>
            </a:r>
            <a:r>
              <a:rPr kumimoji="0" lang="zh-CN" altLang="en-US" sz="2200">
                <a:ea typeface="华文中宋" pitchFamily="2" charset="-122"/>
              </a:rPr>
              <a:t>算法的平均时间复杂度：</a:t>
            </a:r>
            <a:r>
              <a:rPr kumimoji="0" lang="zh-CN" altLang="en-US" sz="2200"/>
              <a:t>设 </a:t>
            </a:r>
            <a:r>
              <a:rPr kumimoji="0" lang="en-US" altLang="zh-CN" sz="2200" i="1" err="1"/>
              <a:t>q</a:t>
            </a:r>
            <a:r>
              <a:rPr kumimoji="0" lang="en-US" altLang="zh-CN" sz="2200" i="1" baseline="-25000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为删除第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zh-CN" altLang="en-US" sz="2200"/>
              <a:t>个元素的概率，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     则在长度为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 </a:t>
            </a:r>
            <a:r>
              <a:rPr kumimoji="0" lang="zh-CN" altLang="en-US" sz="2200"/>
              <a:t>的线性表中删除一个元素时所需移动元素次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     数的期望值为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3379788" y="1795463"/>
          <a:ext cx="252095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3" name="公式" r:id="rId5" imgW="1091880" imgH="431640" progId="Equation.3">
                  <p:embed/>
                </p:oleObj>
              </mc:Choice>
              <mc:Fallback>
                <p:oleObj name="公式" r:id="rId5" imgW="10918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1795463"/>
                        <a:ext cx="2520950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68313" y="2760663"/>
            <a:ext cx="7582525" cy="111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/>
              <a:t>     </a:t>
            </a:r>
            <a:r>
              <a:rPr kumimoji="0" lang="zh-CN" altLang="en-US" sz="2200"/>
              <a:t>假设在表中任何位置</a:t>
            </a:r>
            <a:r>
              <a:rPr kumimoji="0" lang="en-US" altLang="zh-CN" sz="2200"/>
              <a:t>(1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 err="1"/>
              <a:t>i</a:t>
            </a:r>
            <a:r>
              <a:rPr kumimoji="0" lang="en-US" altLang="zh-CN" sz="2200"/>
              <a:t> </a:t>
            </a:r>
            <a:r>
              <a:rPr kumimoji="0" lang="en-US" altLang="zh-CN" sz="2200">
                <a:sym typeface="Symbol" pitchFamily="18" charset="2"/>
              </a:rPr>
              <a:t></a:t>
            </a:r>
            <a:r>
              <a:rPr kumimoji="0" lang="en-US" altLang="zh-CN" sz="2200"/>
              <a:t>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)</a:t>
            </a:r>
            <a:r>
              <a:rPr kumimoji="0" lang="zh-CN" altLang="en-US" sz="2200"/>
              <a:t>删除结点的机会是均等的，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zh-CN" altLang="en-US" sz="2200"/>
              <a:t>则：  </a:t>
            </a:r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2443163" y="3424238"/>
          <a:ext cx="922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4" name="公式" r:id="rId7" imgW="431640" imgH="393480" progId="Equation.3">
                  <p:embed/>
                </p:oleObj>
              </mc:Choice>
              <mc:Fallback>
                <p:oleObj name="公式" r:id="rId7" imgW="4316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424238"/>
                        <a:ext cx="922337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4027488" y="3424238"/>
          <a:ext cx="3306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5" name="公式" r:id="rId9" imgW="1549080" imgH="431640" progId="Equation.3">
                  <p:embed/>
                </p:oleObj>
              </mc:Choice>
              <mc:Fallback>
                <p:oleObj name="公式" r:id="rId9" imgW="15490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3424238"/>
                        <a:ext cx="33067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468313" y="4357688"/>
            <a:ext cx="7574509" cy="155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/>
              <a:t>        </a:t>
            </a:r>
            <a:r>
              <a:rPr kumimoji="0" lang="zh-CN" altLang="en-US" sz="2200"/>
              <a:t>由此可见，</a:t>
            </a: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在顺序表上做删除运算，平均</a:t>
            </a:r>
            <a:r>
              <a:rPr kumimoji="0"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约</a:t>
            </a: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要移动表上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>
                <a:solidFill>
                  <a:srgbClr val="0000FF"/>
                </a:solidFill>
                <a:ea typeface="华文中宋" pitchFamily="2" charset="-122"/>
              </a:rPr>
              <a:t>一半元素。</a:t>
            </a:r>
            <a:r>
              <a:rPr kumimoji="0" lang="zh-CN" altLang="en-US" sz="2200"/>
              <a:t>当表长 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 </a:t>
            </a:r>
            <a:r>
              <a:rPr kumimoji="0" lang="zh-CN" altLang="en-US" sz="2200"/>
              <a:t>较大时，算法的效率相当低。算法的平 </a:t>
            </a:r>
          </a:p>
          <a:p>
            <a:pPr>
              <a:lnSpc>
                <a:spcPct val="150000"/>
              </a:lnSpc>
            </a:pPr>
            <a:r>
              <a:rPr kumimoji="0" lang="zh-CN" altLang="en-US" sz="2200"/>
              <a:t>均时间复杂度为 </a:t>
            </a:r>
            <a:r>
              <a:rPr kumimoji="0" lang="en-US" altLang="zh-CN" sz="2200" i="1"/>
              <a:t>O</a:t>
            </a:r>
            <a:r>
              <a:rPr kumimoji="0" lang="en-US" altLang="zh-CN" sz="2200"/>
              <a:t>(</a:t>
            </a:r>
            <a:r>
              <a:rPr kumimoji="0" lang="en-US" altLang="zh-CN" sz="2200" i="1"/>
              <a:t>n</a:t>
            </a:r>
            <a:r>
              <a:rPr kumimoji="0" lang="en-US" altLang="zh-CN" sz="2200"/>
              <a:t>)</a:t>
            </a:r>
            <a:r>
              <a:rPr kumimoji="0" lang="zh-CN" altLang="en-US" sz="2200"/>
              <a:t>。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autoUpdateAnimBg="0"/>
      <p:bldP spid="98310" grpId="0" autoUpdateAnimBg="0"/>
      <p:bldP spid="9831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课堂练习</a:t>
            </a:r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51520" y="692696"/>
            <a:ext cx="9649072" cy="61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200"/>
              <a:t>1</a:t>
            </a:r>
            <a:r>
              <a:rPr lang="zh-CN" altLang="en-US" sz="2200"/>
              <a:t>、一个线性表第一个元素的存储地址是 </a:t>
            </a:r>
            <a:r>
              <a:rPr lang="en-US" altLang="zh-CN" sz="2200"/>
              <a:t>100</a:t>
            </a:r>
            <a:r>
              <a:rPr lang="zh-CN" altLang="en-US" sz="2200"/>
              <a:t>，每个元素的长度 </a:t>
            </a:r>
          </a:p>
          <a:p>
            <a:pPr>
              <a:lnSpc>
                <a:spcPct val="160000"/>
              </a:lnSpc>
            </a:pPr>
            <a:r>
              <a:rPr lang="zh-CN" altLang="en-US" sz="2200"/>
              <a:t>      为 </a:t>
            </a:r>
            <a:r>
              <a:rPr lang="en-US" altLang="zh-CN" sz="2200"/>
              <a:t>2</a:t>
            </a:r>
            <a:r>
              <a:rPr lang="zh-CN" altLang="en-US" sz="2200"/>
              <a:t>， 则第 </a:t>
            </a:r>
            <a:r>
              <a:rPr lang="en-US" altLang="zh-CN" sz="2200"/>
              <a:t>5 </a:t>
            </a:r>
            <a:r>
              <a:rPr lang="zh-CN" altLang="en-US" sz="2200"/>
              <a:t>个元素的地址是 </a:t>
            </a:r>
            <a:r>
              <a:rPr lang="en-US" altLang="zh-CN" sz="2200"/>
              <a:t>(     )</a:t>
            </a:r>
            <a:r>
              <a:rPr lang="zh-CN" altLang="en-US" sz="2200"/>
              <a:t>。</a:t>
            </a:r>
            <a:br>
              <a:rPr lang="zh-CN" altLang="en-US" sz="2200"/>
            </a:br>
            <a:r>
              <a:rPr lang="zh-CN" altLang="en-US" sz="2200"/>
              <a:t>      （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  <a:r>
              <a:rPr lang="en-US" altLang="zh-CN" sz="2200"/>
              <a:t>110 </a:t>
            </a:r>
            <a:r>
              <a:rPr lang="zh-CN" altLang="en-US" sz="2200"/>
              <a:t>（</a:t>
            </a:r>
            <a:r>
              <a:rPr lang="en-US" altLang="zh-CN" sz="2200"/>
              <a:t>B</a:t>
            </a:r>
            <a:r>
              <a:rPr lang="zh-CN" altLang="en-US" sz="2200"/>
              <a:t>）</a:t>
            </a:r>
            <a:r>
              <a:rPr lang="en-US" altLang="zh-CN" sz="2200"/>
              <a:t>108</a:t>
            </a:r>
            <a:r>
              <a:rPr lang="zh-CN" altLang="en-US" sz="2200"/>
              <a:t>（</a:t>
            </a:r>
            <a:r>
              <a:rPr lang="en-US" altLang="zh-CN" sz="2200"/>
              <a:t>C</a:t>
            </a:r>
            <a:r>
              <a:rPr lang="zh-CN" altLang="en-US" sz="2200"/>
              <a:t>）</a:t>
            </a:r>
            <a:r>
              <a:rPr lang="en-US" altLang="zh-CN" sz="2200"/>
              <a:t>100 </a:t>
            </a:r>
            <a:r>
              <a:rPr lang="zh-CN" altLang="en-US" sz="2200"/>
              <a:t>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120 </a:t>
            </a:r>
          </a:p>
          <a:p>
            <a:pPr>
              <a:lnSpc>
                <a:spcPct val="160000"/>
              </a:lnSpc>
            </a:pPr>
            <a:r>
              <a:rPr lang="en-US" altLang="zh-CN" sz="2200"/>
              <a:t>2</a:t>
            </a:r>
            <a:r>
              <a:rPr lang="zh-CN" altLang="en-US" sz="2200"/>
              <a:t>、向一个有 </a:t>
            </a:r>
            <a:r>
              <a:rPr lang="en-US" altLang="zh-CN" sz="2200"/>
              <a:t>127 </a:t>
            </a:r>
            <a:r>
              <a:rPr lang="zh-CN" altLang="en-US" sz="2200"/>
              <a:t>个元素的顺序表中插入一个新元素并保持原来 </a:t>
            </a:r>
          </a:p>
          <a:p>
            <a:pPr>
              <a:lnSpc>
                <a:spcPct val="160000"/>
              </a:lnSpc>
            </a:pPr>
            <a:r>
              <a:rPr lang="zh-CN" altLang="en-US" sz="2200"/>
              <a:t>      顺序不变，平均要移动（ ）个元素。 </a:t>
            </a:r>
            <a:br>
              <a:rPr lang="zh-CN" altLang="en-US" sz="2200"/>
            </a:br>
            <a:r>
              <a:rPr lang="zh-CN" altLang="en-US" sz="2200"/>
              <a:t>      （</a:t>
            </a:r>
            <a:r>
              <a:rPr lang="en-US" altLang="zh-CN" sz="2200"/>
              <a:t>A</a:t>
            </a:r>
            <a:r>
              <a:rPr lang="zh-CN" altLang="en-US" sz="2200"/>
              <a:t>）</a:t>
            </a:r>
            <a:r>
              <a:rPr lang="en-US" altLang="zh-CN" sz="2200"/>
              <a:t>64</a:t>
            </a:r>
            <a:r>
              <a:rPr lang="zh-CN" altLang="en-US" sz="2200"/>
              <a:t>（</a:t>
            </a:r>
            <a:r>
              <a:rPr lang="en-US" altLang="zh-CN" sz="2200"/>
              <a:t>B</a:t>
            </a:r>
            <a:r>
              <a:rPr lang="zh-CN" altLang="en-US" sz="2200"/>
              <a:t>）</a:t>
            </a:r>
            <a:r>
              <a:rPr lang="en-US" altLang="zh-CN" sz="2200"/>
              <a:t>63 </a:t>
            </a:r>
            <a:r>
              <a:rPr lang="zh-CN" altLang="en-US" sz="2200"/>
              <a:t>（</a:t>
            </a:r>
            <a:r>
              <a:rPr lang="en-US" altLang="zh-CN" sz="2200"/>
              <a:t>C</a:t>
            </a:r>
            <a:r>
              <a:rPr lang="zh-CN" altLang="en-US" sz="2200"/>
              <a:t>）</a:t>
            </a:r>
            <a:r>
              <a:rPr lang="en-US" altLang="zh-CN" sz="2200"/>
              <a:t>63.5</a:t>
            </a:r>
            <a:r>
              <a:rPr lang="zh-CN" altLang="en-US" sz="2200"/>
              <a:t>　（</a:t>
            </a:r>
            <a:r>
              <a:rPr lang="en-US" altLang="zh-CN" sz="2200"/>
              <a:t>D</a:t>
            </a:r>
            <a:r>
              <a:rPr lang="zh-CN" altLang="en-US" sz="2200"/>
              <a:t>）</a:t>
            </a:r>
            <a:r>
              <a:rPr lang="en-US" altLang="zh-CN" sz="2200"/>
              <a:t>7 </a:t>
            </a:r>
          </a:p>
          <a:p>
            <a:pPr>
              <a:lnSpc>
                <a:spcPct val="160000"/>
              </a:lnSpc>
            </a:pPr>
            <a:r>
              <a:rPr lang="en-US" altLang="zh-CN" sz="2200"/>
              <a:t>3</a:t>
            </a:r>
            <a:r>
              <a:rPr lang="zh-CN" altLang="en-US" sz="2200"/>
              <a:t>、顺序存储结构是通过 </a:t>
            </a:r>
            <a:r>
              <a:rPr lang="en-US" altLang="zh-CN" sz="2200"/>
              <a:t>________ </a:t>
            </a:r>
            <a:r>
              <a:rPr lang="zh-CN" altLang="en-US" sz="2200"/>
              <a:t>表示元素之间的关系的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 b="1"/>
              <a:t>      </a:t>
            </a:r>
            <a:r>
              <a:rPr lang="en-US" altLang="zh-CN" sz="2200"/>
              <a:t> (</a:t>
            </a:r>
            <a:r>
              <a:rPr lang="en-US" sz="2200"/>
              <a:t>A)  </a:t>
            </a:r>
            <a:r>
              <a:rPr lang="zh-CN" altLang="en-US" sz="2200"/>
              <a:t>逻辑上相邻     </a:t>
            </a:r>
            <a:r>
              <a:rPr lang="en-US" altLang="zh-CN" sz="2200"/>
              <a:t>(B) </a:t>
            </a:r>
            <a:r>
              <a:rPr lang="zh-CN" altLang="en-US" sz="2200"/>
              <a:t>物理上地址相邻</a:t>
            </a:r>
            <a:r>
              <a:rPr lang="en-US" sz="2200"/>
              <a:t>     (C) </a:t>
            </a:r>
            <a:r>
              <a:rPr lang="zh-CN" altLang="en-US" sz="2200"/>
              <a:t>指针    </a:t>
            </a:r>
            <a:r>
              <a:rPr lang="en-US" sz="2200"/>
              <a:t>(D) </a:t>
            </a:r>
            <a:r>
              <a:rPr lang="zh-CN" altLang="en-US" sz="2200"/>
              <a:t>下标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/>
              <a:t>4</a:t>
            </a:r>
            <a:r>
              <a:rPr lang="zh-CN" altLang="en-US" sz="2200"/>
              <a:t>、对于顺序存储的线性表，访问结点和删除结点的时间复杂度分别为（ ）。</a:t>
            </a:r>
            <a:endParaRPr lang="en-US" altLang="zh-CN" sz="2200"/>
          </a:p>
          <a:p>
            <a:pPr>
              <a:lnSpc>
                <a:spcPct val="160000"/>
              </a:lnSpc>
            </a:pPr>
            <a:r>
              <a:rPr lang="en-US" altLang="zh-CN" sz="2200"/>
              <a:t>       (A)</a:t>
            </a:r>
            <a:r>
              <a:rPr lang="en-US" sz="2400"/>
              <a:t>  O（1）、</a:t>
            </a:r>
            <a:r>
              <a:rPr lang="en-US" sz="2400" err="1"/>
              <a:t>O（n</a:t>
            </a:r>
            <a:r>
              <a:rPr lang="en-US" sz="2400"/>
              <a:t>）          (B) O（1）、O（1）</a:t>
            </a:r>
          </a:p>
          <a:p>
            <a:pPr>
              <a:lnSpc>
                <a:spcPct val="160000"/>
              </a:lnSpc>
            </a:pPr>
            <a:r>
              <a:rPr lang="en-US" sz="2400"/>
              <a:t>       (C)  </a:t>
            </a:r>
            <a:r>
              <a:rPr lang="en-US" sz="2400" err="1"/>
              <a:t>O（n</a:t>
            </a:r>
            <a:r>
              <a:rPr lang="en-US" sz="2400"/>
              <a:t>）、O（1）          (D) </a:t>
            </a:r>
            <a:r>
              <a:rPr lang="en-US" sz="2400" err="1"/>
              <a:t>O（n</a:t>
            </a:r>
            <a:r>
              <a:rPr lang="en-US" sz="2400"/>
              <a:t>）、</a:t>
            </a:r>
            <a:r>
              <a:rPr lang="en-US" sz="2400" err="1"/>
              <a:t>O（n</a:t>
            </a:r>
            <a:r>
              <a:rPr lang="en-US" sz="2400"/>
              <a:t>） </a:t>
            </a:r>
            <a:endParaRPr lang="en-US" altLang="zh-CN" sz="2200"/>
          </a:p>
        </p:txBody>
      </p:sp>
      <p:sp>
        <p:nvSpPr>
          <p:cNvPr id="4" name="矩形 3"/>
          <p:cNvSpPr/>
          <p:nvPr/>
        </p:nvSpPr>
        <p:spPr>
          <a:xfrm>
            <a:off x="6228184" y="1484784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84168" y="335699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c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56376" y="4221088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B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48264" y="5877272"/>
            <a:ext cx="64807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FF0000"/>
                </a:solidFill>
              </a:rPr>
              <a:t>A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自选图形 45"/>
          <p:cNvSpPr>
            <a:spLocks noChangeArrowheads="1"/>
          </p:cNvSpPr>
          <p:nvPr/>
        </p:nvSpPr>
        <p:spPr bwMode="gray">
          <a:xfrm>
            <a:off x="70391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自选图形 46"/>
          <p:cNvSpPr>
            <a:spLocks noChangeArrowheads="1"/>
          </p:cNvSpPr>
          <p:nvPr/>
        </p:nvSpPr>
        <p:spPr bwMode="gray">
          <a:xfrm>
            <a:off x="74709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自选图形 47"/>
          <p:cNvSpPr>
            <a:spLocks noChangeArrowheads="1"/>
          </p:cNvSpPr>
          <p:nvPr/>
        </p:nvSpPr>
        <p:spPr bwMode="gray">
          <a:xfrm>
            <a:off x="7902718" y="3398137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6127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文字定义：一个线性表是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个数据元素的有限序列。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形式定义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: (a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i+1</a:t>
            </a:r>
            <a:r>
              <a:rPr lang="en-US" altLang="zh-CN" b="1" dirty="0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,a</a:t>
            </a:r>
            <a:r>
              <a:rPr lang="en-US" altLang="zh-CN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52"/>
          <p:cNvSpPr txBox="1">
            <a:spLocks noChangeArrowheads="1"/>
          </p:cNvSpPr>
          <p:nvPr/>
        </p:nvSpPr>
        <p:spPr bwMode="auto">
          <a:xfrm>
            <a:off x="539552" y="3212976"/>
            <a:ext cx="7912744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这里的数据元素 </a:t>
            </a:r>
            <a:r>
              <a:rPr lang="en-US" altLang="zh-CN" sz="2400" i="1" err="1">
                <a:latin typeface="华文楷体" pitchFamily="2" charset="-122"/>
                <a:ea typeface="华文楷体" pitchFamily="2" charset="-122"/>
              </a:rPr>
              <a:t>a</a:t>
            </a:r>
            <a:r>
              <a:rPr lang="en-US" altLang="zh-CN" sz="2400" i="1" baseline="-25000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 baseline="-2500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(1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 err="1">
                <a:latin typeface="华文楷体" pitchFamily="2" charset="-122"/>
                <a:ea typeface="华文楷体" pitchFamily="2" charset="-122"/>
              </a:rPr>
              <a:t>i</a:t>
            </a:r>
            <a:r>
              <a:rPr lang="en-US" altLang="zh-CN" sz="2400" i="1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  <a:sym typeface="Symbol" pitchFamily="18" charset="2"/>
              </a:rPr>
              <a:t> </a:t>
            </a:r>
            <a:r>
              <a:rPr lang="en-US" altLang="zh-CN" sz="2400" i="1">
                <a:latin typeface="华文楷体" pitchFamily="2" charset="-122"/>
                <a:ea typeface="华文楷体" pitchFamily="2" charset="-122"/>
              </a:rPr>
              <a:t>n</a:t>
            </a:r>
            <a:r>
              <a:rPr lang="en-US" altLang="zh-CN" sz="2400">
                <a:latin typeface="华文楷体" pitchFamily="2" charset="-122"/>
                <a:ea typeface="华文楷体" pitchFamily="2" charset="-122"/>
              </a:rPr>
              <a:t>)</a:t>
            </a: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只是一个抽象的符号，其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华文楷体" pitchFamily="2" charset="-122"/>
                <a:ea typeface="华文楷体" pitchFamily="2" charset="-122"/>
              </a:rPr>
              <a:t>具体含义在不同的情况下可以不同。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511175" y="4581128"/>
            <a:ext cx="740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en-US" altLang="zh-CN" sz="2400"/>
              <a:t>1</a:t>
            </a:r>
            <a:r>
              <a:rPr lang="zh-CN" altLang="en-US" sz="2400"/>
              <a:t>：</a:t>
            </a:r>
            <a:r>
              <a:rPr lang="en-US" altLang="zh-CN" sz="2400"/>
              <a:t>26 </a:t>
            </a:r>
            <a:r>
              <a:rPr lang="zh-CN" altLang="en-US" sz="2400"/>
              <a:t>个英文字母组成的字母表：（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/>
              <a:t>, </a:t>
            </a:r>
            <a:r>
              <a:rPr lang="en-US" altLang="zh-CN" sz="2400" i="1"/>
              <a:t>C</a:t>
            </a:r>
            <a:r>
              <a:rPr lang="en-US" altLang="zh-CN" sz="2400"/>
              <a:t>, …, </a:t>
            </a:r>
            <a:r>
              <a:rPr lang="en-US" altLang="zh-CN" sz="2400" i="1"/>
              <a:t>Z</a:t>
            </a:r>
            <a:r>
              <a:rPr lang="zh-CN" altLang="en-US" sz="2400"/>
              <a:t>） 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511175" y="5245100"/>
            <a:ext cx="6468437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ea typeface="华文中宋" pitchFamily="2" charset="-122"/>
              </a:rPr>
              <a:t>例</a:t>
            </a:r>
            <a:r>
              <a:rPr lang="en-US" altLang="zh-CN" sz="2400"/>
              <a:t>2</a:t>
            </a:r>
            <a:r>
              <a:rPr lang="zh-CN" altLang="en-US" sz="2400"/>
              <a:t>：学生成绩表</a:t>
            </a:r>
            <a:endParaRPr lang="en-US" altLang="zh-CN" sz="240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400"/>
              <a:t>                                           </a:t>
            </a:r>
            <a:r>
              <a:rPr lang="zh-CN" altLang="en-US" sz="2400"/>
              <a:t>     （</a:t>
            </a:r>
            <a:r>
              <a:rPr lang="en-US" altLang="zh-CN" sz="2400"/>
              <a:t>90, 97, 60, 75,…,84</a:t>
            </a:r>
            <a:r>
              <a:rPr lang="zh-CN" altLang="en-US" sz="2400"/>
              <a:t>）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5845175" y="6118225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数据元素为整数 </a:t>
            </a:r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>
            <a:off x="5692775" y="6042025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V="1">
            <a:off x="6139408" y="4437112"/>
            <a:ext cx="3048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6356101" y="4195936"/>
            <a:ext cx="2392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行楷" pitchFamily="2" charset="-122"/>
                <a:ea typeface="华文行楷" pitchFamily="2" charset="-122"/>
              </a:rPr>
              <a:t>数据元素为字符 </a:t>
            </a:r>
          </a:p>
        </p:txBody>
      </p:sp>
      <p:sp>
        <p:nvSpPr>
          <p:cNvPr id="18" name="矩形 17"/>
          <p:cNvSpPr/>
          <p:nvPr/>
        </p:nvSpPr>
        <p:spPr>
          <a:xfrm>
            <a:off x="930424" y="2437656"/>
            <a:ext cx="7488832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一个数据元素可以由若干个数据项组成，这时，也可以称数据元素为记录。含有大量记录的线性表又称“文件”。</a:t>
            </a:r>
            <a:endParaRPr lang="en-US" altLang="zh-CN" sz="3200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13" grpId="0" autoUpdateAnimBg="0"/>
      <p:bldP spid="14" grpId="0" autoUpdateAnimBg="0"/>
      <p:bldP spid="15" grpId="0" animBg="1"/>
      <p:bldP spid="16" grpId="0" animBg="1"/>
      <p:bldP spid="17" grpId="0" autoUpdateAnimBg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线性表的链式存储</a:t>
            </a:r>
            <a:r>
              <a:rPr lang="en-US" altLang="zh-CN" b="1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b="1">
                <a:latin typeface="宋体" pitchFamily="2" charset="-122"/>
                <a:ea typeface="宋体" pitchFamily="2" charset="-122"/>
              </a:rPr>
              <a:t>链表</a:t>
            </a:r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200" y="1484784"/>
            <a:ext cx="8892178" cy="405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30000"/>
              </a:lnSpc>
            </a:pPr>
            <a:r>
              <a:rPr kumimoji="0" lang="en-US" altLang="zh-CN" sz="280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用一组物理位置任意的存储单元来存放线性表的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数据元素。 这组存储单元既可以是连续的，也可以是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不连续的，甚至是零散分布在内存中的任意位置上的。</a:t>
            </a:r>
            <a:endParaRPr kumimoji="0" lang="en-US" altLang="zh-CN" sz="280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230000"/>
              </a:lnSpc>
            </a:pPr>
            <a:r>
              <a:rPr kumimoji="0" lang="zh-CN" altLang="en-US" sz="2800">
                <a:latin typeface="华文楷体" pitchFamily="2" charset="-122"/>
                <a:ea typeface="华文楷体" pitchFamily="2" charset="-122"/>
              </a:rPr>
              <a:t>因此，链表中元素的逻辑次序和 物理次序不一定相同。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0" name="AutoShape 72"/>
          <p:cNvSpPr>
            <a:spLocks noChangeArrowheads="1"/>
          </p:cNvSpPr>
          <p:nvPr/>
        </p:nvSpPr>
        <p:spPr bwMode="auto">
          <a:xfrm>
            <a:off x="5220072" y="1844824"/>
            <a:ext cx="1960240" cy="3048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01" name="AutoShape 73"/>
          <p:cNvSpPr>
            <a:spLocks noChangeArrowheads="1"/>
          </p:cNvSpPr>
          <p:nvPr/>
        </p:nvSpPr>
        <p:spPr bwMode="auto">
          <a:xfrm>
            <a:off x="6516216" y="3717032"/>
            <a:ext cx="76835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51" name="Rectangle 123"/>
          <p:cNvSpPr>
            <a:spLocks noChangeArrowheads="1"/>
          </p:cNvSpPr>
          <p:nvPr/>
        </p:nvSpPr>
        <p:spPr bwMode="auto">
          <a:xfrm>
            <a:off x="7812360" y="3140968"/>
            <a:ext cx="488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591" name="Text Box 63"/>
          <p:cNvSpPr txBox="1">
            <a:spLocks noChangeArrowheads="1"/>
          </p:cNvSpPr>
          <p:nvPr/>
        </p:nvSpPr>
        <p:spPr bwMode="auto">
          <a:xfrm>
            <a:off x="414338" y="1265238"/>
            <a:ext cx="294005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顺序表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  存储状态  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0033 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0035 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0039            </a:t>
            </a:r>
            <a:r>
              <a:rPr lang="zh-CN" altLang="en-US"/>
              <a:t>周</a:t>
            </a:r>
          </a:p>
          <a:p>
            <a:r>
              <a:rPr lang="zh-CN" altLang="en-US"/>
              <a:t>    </a:t>
            </a:r>
            <a:r>
              <a:rPr lang="en-US" altLang="zh-CN"/>
              <a:t>0041 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0045            </a:t>
            </a:r>
            <a:r>
              <a:rPr lang="zh-CN" altLang="en-US"/>
              <a:t>王 </a:t>
            </a:r>
          </a:p>
        </p:txBody>
      </p:sp>
      <p:sp>
        <p:nvSpPr>
          <p:cNvPr id="22604" name="AutoShape 76"/>
          <p:cNvSpPr>
            <a:spLocks noChangeArrowheads="1"/>
          </p:cNvSpPr>
          <p:nvPr/>
        </p:nvSpPr>
        <p:spPr bwMode="auto">
          <a:xfrm>
            <a:off x="5183088" y="1628800"/>
            <a:ext cx="2125216" cy="25922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4043363" y="1270000"/>
            <a:ext cx="172996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链表 </a:t>
            </a:r>
          </a:p>
          <a:p>
            <a:r>
              <a:rPr lang="zh-CN" altLang="en-US">
                <a:solidFill>
                  <a:srgbClr val="0000FF"/>
                </a:solidFill>
              </a:rPr>
              <a:t>存储地址</a:t>
            </a:r>
          </a:p>
          <a:p>
            <a:r>
              <a:rPr lang="zh-CN" altLang="en-US"/>
              <a:t>    </a:t>
            </a:r>
            <a:r>
              <a:rPr lang="en-US" altLang="zh-CN"/>
              <a:t>0001           </a:t>
            </a:r>
            <a:r>
              <a:rPr lang="zh-CN" altLang="en-US"/>
              <a:t>李</a:t>
            </a:r>
          </a:p>
          <a:p>
            <a:r>
              <a:rPr lang="zh-CN" altLang="en-US"/>
              <a:t>    </a:t>
            </a:r>
            <a:r>
              <a:rPr lang="en-US" altLang="zh-CN"/>
              <a:t>0007           </a:t>
            </a:r>
            <a:r>
              <a:rPr lang="zh-CN" altLang="en-US"/>
              <a:t>钱</a:t>
            </a:r>
          </a:p>
          <a:p>
            <a:r>
              <a:rPr lang="zh-CN" altLang="en-US"/>
              <a:t>    </a:t>
            </a:r>
            <a:r>
              <a:rPr lang="en-US" altLang="zh-CN"/>
              <a:t>0013           </a:t>
            </a:r>
            <a:r>
              <a:rPr lang="zh-CN" altLang="en-US"/>
              <a:t>孙</a:t>
            </a:r>
          </a:p>
          <a:p>
            <a:r>
              <a:rPr lang="zh-CN" altLang="en-US"/>
              <a:t>    </a:t>
            </a:r>
            <a:r>
              <a:rPr lang="en-US" altLang="zh-CN"/>
              <a:t>0019           </a:t>
            </a:r>
            <a:r>
              <a:rPr lang="zh-CN" altLang="en-US"/>
              <a:t>王</a:t>
            </a:r>
          </a:p>
          <a:p>
            <a:r>
              <a:rPr lang="zh-CN" altLang="en-US"/>
              <a:t>    </a:t>
            </a:r>
            <a:r>
              <a:rPr lang="en-US" altLang="zh-CN"/>
              <a:t>0025           </a:t>
            </a:r>
            <a:r>
              <a:rPr lang="zh-CN" altLang="en-US"/>
              <a:t>吴</a:t>
            </a:r>
          </a:p>
          <a:p>
            <a:r>
              <a:rPr lang="zh-CN" altLang="en-US"/>
              <a:t>    </a:t>
            </a:r>
            <a:r>
              <a:rPr lang="en-US" altLang="zh-CN"/>
              <a:t>0031           </a:t>
            </a:r>
            <a:r>
              <a:rPr lang="zh-CN" altLang="en-US"/>
              <a:t>赵</a:t>
            </a:r>
          </a:p>
          <a:p>
            <a:r>
              <a:rPr lang="zh-CN" altLang="en-US"/>
              <a:t>    </a:t>
            </a:r>
            <a:r>
              <a:rPr lang="en-US" altLang="zh-CN"/>
              <a:t>0037           </a:t>
            </a:r>
            <a:r>
              <a:rPr lang="zh-CN" altLang="en-US"/>
              <a:t>郑</a:t>
            </a:r>
          </a:p>
          <a:p>
            <a:r>
              <a:rPr lang="zh-CN" altLang="en-US"/>
              <a:t>    </a:t>
            </a:r>
            <a:r>
              <a:rPr lang="en-US" altLang="zh-CN"/>
              <a:t>0043           </a:t>
            </a:r>
            <a:r>
              <a:rPr lang="zh-CN" altLang="en-US"/>
              <a:t>周 </a:t>
            </a: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453188" y="1270000"/>
            <a:ext cx="13366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r>
              <a:rPr lang="en-US" altLang="zh-CN">
                <a:solidFill>
                  <a:srgbClr val="0000FF"/>
                </a:solidFill>
              </a:rPr>
              <a:t> </a:t>
            </a:r>
          </a:p>
          <a:p>
            <a:r>
              <a:rPr lang="en-US" altLang="zh-CN"/>
              <a:t>   0043</a:t>
            </a:r>
          </a:p>
          <a:p>
            <a:r>
              <a:rPr lang="en-US" altLang="zh-CN"/>
              <a:t>   0013</a:t>
            </a:r>
          </a:p>
          <a:p>
            <a:r>
              <a:rPr lang="en-US" altLang="zh-CN"/>
              <a:t>   0001</a:t>
            </a:r>
          </a:p>
          <a:p>
            <a:r>
              <a:rPr lang="en-US" altLang="zh-CN"/>
              <a:t>   NULL </a:t>
            </a:r>
          </a:p>
          <a:p>
            <a:r>
              <a:rPr lang="en-US" altLang="zh-CN"/>
              <a:t>   0037</a:t>
            </a:r>
          </a:p>
          <a:p>
            <a:r>
              <a:rPr lang="en-US" altLang="zh-CN"/>
              <a:t>   0007</a:t>
            </a:r>
          </a:p>
          <a:p>
            <a:r>
              <a:rPr lang="en-US" altLang="zh-CN"/>
              <a:t>   0019</a:t>
            </a:r>
          </a:p>
          <a:p>
            <a:r>
              <a:rPr lang="en-US" altLang="zh-CN"/>
              <a:t>   0025</a:t>
            </a:r>
          </a:p>
        </p:txBody>
      </p:sp>
      <p:sp>
        <p:nvSpPr>
          <p:cNvPr id="22594" name="Text Box 66"/>
          <p:cNvSpPr txBox="1">
            <a:spLocks noChangeArrowheads="1"/>
          </p:cNvSpPr>
          <p:nvPr/>
        </p:nvSpPr>
        <p:spPr bwMode="auto">
          <a:xfrm>
            <a:off x="2854325" y="3071813"/>
            <a:ext cx="149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头指针 </a:t>
            </a:r>
            <a:r>
              <a:rPr lang="en-US" altLang="zh-CN"/>
              <a:t>H </a:t>
            </a:r>
          </a:p>
        </p:txBody>
      </p:sp>
      <p:sp useBgFill="1">
        <p:nvSpPr>
          <p:cNvPr id="22597" name="Rectangle 69"/>
          <p:cNvSpPr>
            <a:spLocks noChangeArrowheads="1"/>
          </p:cNvSpPr>
          <p:nvPr/>
        </p:nvSpPr>
        <p:spPr bwMode="auto">
          <a:xfrm>
            <a:off x="5220072" y="1386876"/>
            <a:ext cx="1260475" cy="3139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>
                <a:solidFill>
                  <a:srgbClr val="0000FF"/>
                </a:solidFill>
              </a:rPr>
              <a:t>数据域  </a:t>
            </a:r>
          </a:p>
        </p:txBody>
      </p:sp>
      <p:sp>
        <p:nvSpPr>
          <p:cNvPr id="22595" name="Text Box 67"/>
          <p:cNvSpPr txBox="1">
            <a:spLocks noChangeArrowheads="1"/>
          </p:cNvSpPr>
          <p:nvPr/>
        </p:nvSpPr>
        <p:spPr bwMode="auto">
          <a:xfrm>
            <a:off x="3082925" y="3519488"/>
            <a:ext cx="955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0031 </a:t>
            </a:r>
          </a:p>
        </p:txBody>
      </p:sp>
      <p:sp useBgFill="1">
        <p:nvSpPr>
          <p:cNvPr id="22596" name="Rectangle 68"/>
          <p:cNvSpPr>
            <a:spLocks noChangeArrowheads="1"/>
          </p:cNvSpPr>
          <p:nvPr/>
        </p:nvSpPr>
        <p:spPr bwMode="auto">
          <a:xfrm>
            <a:off x="6372200" y="1442276"/>
            <a:ext cx="1336675" cy="25853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指针域  </a:t>
            </a:r>
          </a:p>
        </p:txBody>
      </p:sp>
      <p:sp>
        <p:nvSpPr>
          <p:cNvPr id="22598" name="AutoShape 70"/>
          <p:cNvSpPr>
            <a:spLocks/>
          </p:cNvSpPr>
          <p:nvPr/>
        </p:nvSpPr>
        <p:spPr bwMode="auto">
          <a:xfrm rot="5400000">
            <a:off x="6249144" y="81575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99" name="Text Box 71"/>
          <p:cNvSpPr txBox="1">
            <a:spLocks noChangeArrowheads="1"/>
          </p:cNvSpPr>
          <p:nvPr/>
        </p:nvSpPr>
        <p:spPr bwMode="auto">
          <a:xfrm>
            <a:off x="5940152" y="836712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结点  </a:t>
            </a:r>
          </a:p>
        </p:txBody>
      </p:sp>
      <p:sp>
        <p:nvSpPr>
          <p:cNvPr id="22602" name="Text Box 74"/>
          <p:cNvSpPr txBox="1">
            <a:spLocks noChangeArrowheads="1"/>
          </p:cNvSpPr>
          <p:nvPr/>
        </p:nvSpPr>
        <p:spPr bwMode="auto">
          <a:xfrm>
            <a:off x="8037375" y="3140968"/>
            <a:ext cx="488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指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针</a:t>
            </a:r>
          </a:p>
          <a:p>
            <a:endParaRPr lang="en-US" altLang="zh-CN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 rot="4310727" flipH="1" flipV="1">
            <a:off x="7653993" y="3544987"/>
            <a:ext cx="22225" cy="592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605" name="Text Box 77"/>
          <p:cNvSpPr txBox="1">
            <a:spLocks noChangeArrowheads="1"/>
          </p:cNvSpPr>
          <p:nvPr/>
        </p:nvSpPr>
        <p:spPr bwMode="auto">
          <a:xfrm>
            <a:off x="7758113" y="2189188"/>
            <a:ext cx="58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6" name="Text Box 78"/>
          <p:cNvSpPr txBox="1">
            <a:spLocks noChangeArrowheads="1"/>
          </p:cNvSpPr>
          <p:nvPr/>
        </p:nvSpPr>
        <p:spPr bwMode="auto">
          <a:xfrm>
            <a:off x="8242300" y="2189188"/>
            <a:ext cx="5873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链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 </a:t>
            </a:r>
          </a:p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27038" y="692150"/>
            <a:ext cx="76200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线性表： </a:t>
            </a:r>
            <a:r>
              <a:rPr lang="en-US" altLang="zh-CN"/>
              <a:t>(</a:t>
            </a:r>
            <a:r>
              <a:rPr lang="zh-CN" altLang="en-US"/>
              <a:t>赵，钱，孙，李，周，吴，郑，王）    </a:t>
            </a:r>
          </a:p>
        </p:txBody>
      </p:sp>
      <p:sp>
        <p:nvSpPr>
          <p:cNvPr id="22608" name="AutoShape 80"/>
          <p:cNvSpPr>
            <a:spLocks noChangeArrowheads="1"/>
          </p:cNvSpPr>
          <p:nvPr/>
        </p:nvSpPr>
        <p:spPr bwMode="auto">
          <a:xfrm rot="20679581" flipV="1">
            <a:off x="7165181" y="1010077"/>
            <a:ext cx="376238" cy="1146175"/>
          </a:xfrm>
          <a:prstGeom prst="curvedLeftArrow">
            <a:avLst>
              <a:gd name="adj1" fmla="val 60928"/>
              <a:gd name="adj2" fmla="val 121856"/>
              <a:gd name="adj3" fmla="val 33333"/>
            </a:avLst>
          </a:prstGeom>
          <a:solidFill>
            <a:srgbClr val="FF3300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79388" y="5199063"/>
            <a:ext cx="4699000" cy="1081087"/>
            <a:chOff x="192" y="3366"/>
            <a:chExt cx="2960" cy="681"/>
          </a:xfrm>
        </p:grpSpPr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477" y="3420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192" y="3366"/>
              <a:ext cx="3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H </a:t>
              </a:r>
            </a:p>
          </p:txBody>
        </p:sp>
        <p:sp>
          <p:nvSpPr>
            <p:cNvPr id="22611" name="Oval 83"/>
            <p:cNvSpPr>
              <a:spLocks noChangeArrowheads="1"/>
            </p:cNvSpPr>
            <p:nvPr/>
          </p:nvSpPr>
          <p:spPr bwMode="auto">
            <a:xfrm>
              <a:off x="550" y="349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/>
          </p:nvSpPr>
          <p:spPr bwMode="auto">
            <a:xfrm>
              <a:off x="608" y="351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800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赵</a:t>
              </a:r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1088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8" name="Oval 90"/>
            <p:cNvSpPr>
              <a:spLocks noChangeArrowheads="1"/>
            </p:cNvSpPr>
            <p:nvPr/>
          </p:nvSpPr>
          <p:spPr bwMode="auto">
            <a:xfrm>
              <a:off x="1161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1184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1424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钱</a:t>
              </a:r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12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2" name="Oval 94"/>
            <p:cNvSpPr>
              <a:spLocks noChangeArrowheads="1"/>
            </p:cNvSpPr>
            <p:nvPr/>
          </p:nvSpPr>
          <p:spPr bwMode="auto">
            <a:xfrm>
              <a:off x="1785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3" name="Line 95"/>
            <p:cNvSpPr>
              <a:spLocks noChangeShapeType="1"/>
            </p:cNvSpPr>
            <p:nvPr/>
          </p:nvSpPr>
          <p:spPr bwMode="auto">
            <a:xfrm>
              <a:off x="1808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048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孙</a:t>
              </a:r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336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6" name="Oval 98"/>
            <p:cNvSpPr>
              <a:spLocks noChangeArrowheads="1"/>
            </p:cNvSpPr>
            <p:nvPr/>
          </p:nvSpPr>
          <p:spPr bwMode="auto">
            <a:xfrm>
              <a:off x="2409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27" name="Line 99"/>
            <p:cNvSpPr>
              <a:spLocks noChangeShapeType="1"/>
            </p:cNvSpPr>
            <p:nvPr/>
          </p:nvSpPr>
          <p:spPr bwMode="auto">
            <a:xfrm>
              <a:off x="2432" y="351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672" y="3423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李</a:t>
              </a:r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960" y="3423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0" name="Oval 102"/>
            <p:cNvSpPr>
              <a:spLocks noChangeArrowheads="1"/>
            </p:cNvSpPr>
            <p:nvPr/>
          </p:nvSpPr>
          <p:spPr bwMode="auto">
            <a:xfrm>
              <a:off x="3033" y="349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1" name="Line 103"/>
            <p:cNvSpPr>
              <a:spLocks noChangeShapeType="1"/>
            </p:cNvSpPr>
            <p:nvPr/>
          </p:nvSpPr>
          <p:spPr bwMode="auto">
            <a:xfrm>
              <a:off x="608" y="395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800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周</a:t>
              </a:r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1088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4" name="Oval 106"/>
            <p:cNvSpPr>
              <a:spLocks noChangeArrowheads="1"/>
            </p:cNvSpPr>
            <p:nvPr/>
          </p:nvSpPr>
          <p:spPr bwMode="auto">
            <a:xfrm>
              <a:off x="1161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5" name="Line 107"/>
            <p:cNvSpPr>
              <a:spLocks noChangeShapeType="1"/>
            </p:cNvSpPr>
            <p:nvPr/>
          </p:nvSpPr>
          <p:spPr bwMode="auto">
            <a:xfrm>
              <a:off x="1184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1424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吴</a:t>
              </a:r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1712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8" name="Oval 110"/>
            <p:cNvSpPr>
              <a:spLocks noChangeArrowheads="1"/>
            </p:cNvSpPr>
            <p:nvPr/>
          </p:nvSpPr>
          <p:spPr bwMode="auto">
            <a:xfrm>
              <a:off x="1785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39" name="Line 111"/>
            <p:cNvSpPr>
              <a:spLocks noChangeShapeType="1"/>
            </p:cNvSpPr>
            <p:nvPr/>
          </p:nvSpPr>
          <p:spPr bwMode="auto">
            <a:xfrm>
              <a:off x="1808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2048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郑</a:t>
              </a:r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2336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2" name="Oval 114"/>
            <p:cNvSpPr>
              <a:spLocks noChangeArrowheads="1"/>
            </p:cNvSpPr>
            <p:nvPr/>
          </p:nvSpPr>
          <p:spPr bwMode="auto">
            <a:xfrm>
              <a:off x="2409" y="3927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43" name="Line 115"/>
            <p:cNvSpPr>
              <a:spLocks noChangeShapeType="1"/>
            </p:cNvSpPr>
            <p:nvPr/>
          </p:nvSpPr>
          <p:spPr bwMode="auto">
            <a:xfrm>
              <a:off x="2432" y="395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2672" y="3855"/>
              <a:ext cx="288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/>
                <a:t>王</a:t>
              </a:r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2960" y="3855"/>
              <a:ext cx="192" cy="192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30000"/>
                </a:lnSpc>
              </a:pPr>
              <a:r>
                <a:rPr lang="en-US" altLang="zh-CN" sz="2800">
                  <a:ea typeface="宋体" pitchFamily="2" charset="-122"/>
                  <a:cs typeface="Times New Roman" pitchFamily="18" charset="0"/>
                </a:rPr>
                <a:t>^</a:t>
              </a:r>
              <a:endParaRPr lang="en-US" altLang="zh-CN" sz="2800"/>
            </a:p>
          </p:txBody>
        </p:sp>
        <p:sp>
          <p:nvSpPr>
            <p:cNvPr id="22647" name="Line 119"/>
            <p:cNvSpPr>
              <a:spLocks noChangeShapeType="1"/>
            </p:cNvSpPr>
            <p:nvPr/>
          </p:nvSpPr>
          <p:spPr bwMode="auto">
            <a:xfrm>
              <a:off x="3056" y="351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120"/>
            <p:cNvSpPr>
              <a:spLocks noChangeShapeType="1"/>
            </p:cNvSpPr>
            <p:nvPr/>
          </p:nvSpPr>
          <p:spPr bwMode="auto">
            <a:xfrm flipH="1">
              <a:off x="608" y="3711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121"/>
            <p:cNvSpPr>
              <a:spLocks noChangeShapeType="1"/>
            </p:cNvSpPr>
            <p:nvPr/>
          </p:nvSpPr>
          <p:spPr bwMode="auto">
            <a:xfrm>
              <a:off x="608" y="371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650" name="Text Box 122"/>
          <p:cNvSpPr txBox="1">
            <a:spLocks noChangeArrowheads="1"/>
          </p:cNvSpPr>
          <p:nvPr/>
        </p:nvSpPr>
        <p:spPr bwMode="auto">
          <a:xfrm>
            <a:off x="5373688" y="5168900"/>
            <a:ext cx="3536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单链表是由头指针唯一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确定，因此单链表可以 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用头指针的名字来命名。</a:t>
            </a: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00" grpId="0" animBg="1"/>
      <p:bldP spid="22601" grpId="0" animBg="1"/>
      <p:bldP spid="22651" grpId="0" autoUpdateAnimBg="0"/>
      <p:bldP spid="22591" grpId="0" autoUpdateAnimBg="0"/>
      <p:bldP spid="22604" grpId="0" animBg="1"/>
      <p:bldP spid="22592" grpId="0" autoUpdateAnimBg="0"/>
      <p:bldP spid="22593" grpId="0" autoUpdateAnimBg="0"/>
      <p:bldP spid="22594" grpId="0" autoUpdateAnimBg="0"/>
      <p:bldP spid="22597" grpId="0" animBg="1" autoUpdateAnimBg="0"/>
      <p:bldP spid="22595" grpId="0" animBg="1" autoUpdateAnimBg="0"/>
      <p:bldP spid="22596" grpId="0" animBg="1" autoUpdateAnimBg="0"/>
      <p:bldP spid="22598" grpId="0" animBg="1"/>
      <p:bldP spid="22599" grpId="0" autoUpdateAnimBg="0"/>
      <p:bldP spid="22602" grpId="0" autoUpdateAnimBg="0"/>
      <p:bldP spid="22603" grpId="0" animBg="1"/>
      <p:bldP spid="22605" grpId="0" autoUpdateAnimBg="0"/>
      <p:bldP spid="22606" grpId="0" autoUpdateAnimBg="0"/>
      <p:bldP spid="22608" grpId="0" animBg="1"/>
      <p:bldP spid="2265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2917304" y="476672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中宋" pitchFamily="2" charset="-122"/>
                <a:ea typeface="华文中宋" pitchFamily="2" charset="-122"/>
              </a:rPr>
              <a:t>单链表的表示 </a:t>
            </a: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187450" y="1339850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单链表在 </a:t>
            </a:r>
            <a:r>
              <a:rPr lang="en-US" altLang="zh-CN">
                <a:ea typeface="华文中宋" pitchFamily="2" charset="-122"/>
              </a:rPr>
              <a:t>C </a:t>
            </a:r>
            <a:r>
              <a:rPr lang="zh-CN" altLang="en-US">
                <a:ea typeface="华文中宋" pitchFamily="2" charset="-122"/>
              </a:rPr>
              <a:t>语言中可用“结构指针”来描述： 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1187450" y="2003425"/>
            <a:ext cx="670645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err="1"/>
              <a:t>typedef</a:t>
            </a:r>
            <a:r>
              <a:rPr lang="en-US" altLang="zh-CN" sz="2400"/>
              <a:t>  </a:t>
            </a:r>
            <a:r>
              <a:rPr lang="en-US" altLang="zh-CN" sz="2400" err="1"/>
              <a:t>struct</a:t>
            </a:r>
            <a:r>
              <a:rPr lang="en-US" altLang="zh-CN" sz="2400"/>
              <a:t>  </a:t>
            </a:r>
            <a:r>
              <a:rPr lang="en-US" altLang="zh-CN" sz="2400" err="1"/>
              <a:t>Lnode</a:t>
            </a:r>
            <a:r>
              <a:rPr lang="en-US" altLang="zh-CN" sz="2400"/>
              <a:t>{  </a:t>
            </a:r>
          </a:p>
          <a:p>
            <a:pPr>
              <a:spcBef>
                <a:spcPct val="50000"/>
              </a:spcBef>
            </a:pPr>
            <a:r>
              <a:rPr lang="en-US" altLang="zh-CN" sz="2400"/>
              <a:t>        //</a:t>
            </a:r>
            <a:r>
              <a:rPr lang="zh-CN" altLang="en-US" sz="2400"/>
              <a:t>声明结点的类型和指向结点的指针类型</a:t>
            </a:r>
            <a:r>
              <a:rPr lang="zh-CN" altLang="en-US" sz="2400">
                <a:ea typeface="华文中宋" pitchFamily="2" charset="-122"/>
              </a:rPr>
              <a:t> 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 err="1"/>
              <a:t>ElemType</a:t>
            </a:r>
            <a:r>
              <a:rPr lang="en-US" altLang="zh-CN" sz="2400"/>
              <a:t>         data;    </a:t>
            </a:r>
            <a:r>
              <a:rPr lang="en-US" altLang="zh-CN" sz="2400">
                <a:ea typeface="华文中宋" pitchFamily="2" charset="-122"/>
              </a:rPr>
              <a:t>//</a:t>
            </a:r>
            <a:r>
              <a:rPr lang="zh-CN" altLang="en-US" sz="2400"/>
              <a:t>数据元素的类型</a:t>
            </a:r>
            <a:r>
              <a:rPr lang="zh-CN" altLang="en-US" sz="2400">
                <a:ea typeface="华文中宋" pitchFamily="2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2400"/>
              <a:t>        </a:t>
            </a:r>
            <a:r>
              <a:rPr lang="en-US" altLang="zh-CN" sz="2400" err="1"/>
              <a:t>struct</a:t>
            </a:r>
            <a:r>
              <a:rPr lang="en-US" altLang="zh-CN" sz="2400"/>
              <a:t>   </a:t>
            </a:r>
            <a:r>
              <a:rPr lang="en-US" altLang="zh-CN" sz="2400" err="1"/>
              <a:t>Lnode</a:t>
            </a:r>
            <a:r>
              <a:rPr lang="en-US" altLang="zh-CN" sz="2400"/>
              <a:t>  *next;   </a:t>
            </a:r>
            <a:r>
              <a:rPr lang="en-US" altLang="zh-CN" sz="2400">
                <a:ea typeface="华文中宋" pitchFamily="2" charset="-122"/>
              </a:rPr>
              <a:t>//</a:t>
            </a:r>
            <a:r>
              <a:rPr lang="zh-CN" altLang="en-US" sz="2400"/>
              <a:t>指示结点地址的指针</a:t>
            </a:r>
            <a:r>
              <a:rPr lang="zh-CN" altLang="en-US" sz="2400">
                <a:ea typeface="华文中宋" pitchFamily="2" charset="-122"/>
              </a:rPr>
              <a:t>  </a:t>
            </a:r>
            <a:endParaRPr lang="zh-CN" altLang="en-US" sz="2400"/>
          </a:p>
          <a:p>
            <a:pPr>
              <a:spcBef>
                <a:spcPct val="50000"/>
              </a:spcBef>
            </a:pPr>
            <a:r>
              <a:rPr lang="en-US" altLang="zh-CN" sz="2400"/>
              <a:t>}</a:t>
            </a:r>
            <a:r>
              <a:rPr lang="en-US" altLang="zh-CN" sz="2400" err="1"/>
              <a:t>Lnode</a:t>
            </a:r>
            <a:r>
              <a:rPr lang="en-US" altLang="zh-CN" sz="2400"/>
              <a:t>, *</a:t>
            </a:r>
            <a:r>
              <a:rPr lang="en-US" altLang="zh-CN" sz="2400" err="1"/>
              <a:t>LinkList</a:t>
            </a:r>
            <a:r>
              <a:rPr lang="en-US" altLang="zh-CN" sz="2400"/>
              <a:t>;               </a:t>
            </a:r>
          </a:p>
        </p:txBody>
      </p:sp>
      <p:sp>
        <p:nvSpPr>
          <p:cNvPr id="8" name="AutoShape 56"/>
          <p:cNvSpPr>
            <a:spLocks noChangeArrowheads="1"/>
          </p:cNvSpPr>
          <p:nvPr/>
        </p:nvSpPr>
        <p:spPr bwMode="auto">
          <a:xfrm flipV="1">
            <a:off x="1619672" y="4941168"/>
            <a:ext cx="1368425" cy="1225550"/>
          </a:xfrm>
          <a:prstGeom prst="wedgeRoundRectCallout">
            <a:avLst>
              <a:gd name="adj1" fmla="val -50699"/>
              <a:gd name="adj2" fmla="val 87306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>
              <a:lnSpc>
                <a:spcPct val="140000"/>
              </a:lnSpc>
            </a:pPr>
            <a:r>
              <a:rPr lang="zh-CN" altLang="en-US"/>
              <a:t>结构体 </a:t>
            </a:r>
          </a:p>
          <a:p>
            <a:pPr algn="ctr">
              <a:lnSpc>
                <a:spcPct val="140000"/>
              </a:lnSpc>
            </a:pPr>
            <a:r>
              <a:rPr lang="zh-CN" altLang="en-US"/>
              <a:t>类    型 </a:t>
            </a:r>
          </a:p>
        </p:txBody>
      </p:sp>
      <p:sp>
        <p:nvSpPr>
          <p:cNvPr id="9" name="AutoShape 59"/>
          <p:cNvSpPr>
            <a:spLocks noChangeArrowheads="1"/>
          </p:cNvSpPr>
          <p:nvPr/>
        </p:nvSpPr>
        <p:spPr bwMode="auto">
          <a:xfrm flipV="1">
            <a:off x="3275856" y="4941168"/>
            <a:ext cx="2663825" cy="1225550"/>
          </a:xfrm>
          <a:prstGeom prst="wedgeRoundRectCallout">
            <a:avLst>
              <a:gd name="adj1" fmla="val -50597"/>
              <a:gd name="adj2" fmla="val 86917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>
              <a:lnSpc>
                <a:spcPct val="140000"/>
              </a:lnSpc>
            </a:pPr>
            <a:r>
              <a:rPr lang="zh-CN" altLang="en-US"/>
              <a:t>指向  </a:t>
            </a:r>
            <a:r>
              <a:rPr lang="en-US" altLang="zh-CN" err="1"/>
              <a:t>LNode</a:t>
            </a:r>
            <a:r>
              <a:rPr lang="en-US" altLang="zh-CN"/>
              <a:t>   </a:t>
            </a:r>
            <a:r>
              <a:rPr lang="zh-CN" altLang="en-US"/>
              <a:t>结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构体类型的指针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39750" y="1403350"/>
            <a:ext cx="6887463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200" err="1"/>
              <a:t>struct</a:t>
            </a:r>
            <a:r>
              <a:rPr lang="en-US" altLang="zh-CN" sz="2200"/>
              <a:t> Student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{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  char num[8]; 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/>
              <a:t>char name[8];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 err="1"/>
              <a:t>int</a:t>
            </a:r>
            <a:r>
              <a:rPr lang="en-US" altLang="zh-CN" sz="2200"/>
              <a:t> score;          //</a:t>
            </a:r>
            <a:r>
              <a:rPr lang="zh-CN" altLang="en-US" sz="2200"/>
              <a:t>数据域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</a:t>
            </a:r>
            <a:r>
              <a:rPr lang="en-US" altLang="zh-CN" sz="2200" err="1"/>
              <a:t>struct</a:t>
            </a:r>
            <a:r>
              <a:rPr lang="en-US" altLang="zh-CN" sz="2200"/>
              <a:t> Student *next;  // next </a:t>
            </a:r>
            <a:r>
              <a:rPr lang="zh-CN" altLang="en-US" sz="2200"/>
              <a:t>既是 </a:t>
            </a:r>
            <a:r>
              <a:rPr lang="en-US" altLang="zh-CN" sz="2200" err="1"/>
              <a:t>struct</a:t>
            </a:r>
            <a:r>
              <a:rPr lang="en-US" altLang="zh-CN" sz="2200"/>
              <a:t> Student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                                         // </a:t>
            </a:r>
            <a:r>
              <a:rPr lang="zh-CN" altLang="en-US" sz="2200"/>
              <a:t>类型中的一个成员，又指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200"/>
              <a:t>                                         </a:t>
            </a:r>
            <a:r>
              <a:rPr lang="en-US" altLang="zh-CN" sz="2200"/>
              <a:t>// </a:t>
            </a:r>
            <a:r>
              <a:rPr lang="zh-CN" altLang="en-US" sz="2200"/>
              <a:t>向 </a:t>
            </a:r>
            <a:r>
              <a:rPr lang="en-US" altLang="zh-CN" sz="2200" err="1"/>
              <a:t>struct</a:t>
            </a:r>
            <a:r>
              <a:rPr lang="en-US" altLang="zh-CN" sz="2200"/>
              <a:t> Student </a:t>
            </a:r>
            <a:r>
              <a:rPr lang="zh-CN" altLang="en-US" sz="2200"/>
              <a:t>类型的数据。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200"/>
              <a:t>}Stu_1, Stu_2, Stu_3, *LL;  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39750" y="620713"/>
            <a:ext cx="9300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例子：</a:t>
            </a:r>
            <a:r>
              <a:rPr lang="zh-CN" altLang="en-US"/>
              <a:t> 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449763" y="1476377"/>
            <a:ext cx="4268788" cy="1524000"/>
            <a:chOff x="2783" y="2160"/>
            <a:chExt cx="2689" cy="960"/>
          </a:xfrm>
        </p:grpSpPr>
        <p:sp>
          <p:nvSpPr>
            <p:cNvPr id="99338" name="Rectangle 10"/>
            <p:cNvSpPr>
              <a:spLocks noChangeArrowheads="1"/>
            </p:cNvSpPr>
            <p:nvPr/>
          </p:nvSpPr>
          <p:spPr bwMode="auto">
            <a:xfrm>
              <a:off x="3312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0201 </a:t>
              </a: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3312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丁一  </a:t>
              </a:r>
            </a:p>
          </p:txBody>
        </p:sp>
        <p:sp>
          <p:nvSpPr>
            <p:cNvPr id="99340" name="Rectangle 12"/>
            <p:cNvSpPr>
              <a:spLocks noChangeArrowheads="1"/>
            </p:cNvSpPr>
            <p:nvPr/>
          </p:nvSpPr>
          <p:spPr bwMode="auto">
            <a:xfrm>
              <a:off x="3312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88</a:t>
              </a:r>
            </a:p>
          </p:txBody>
        </p:sp>
        <p:sp>
          <p:nvSpPr>
            <p:cNvPr id="99341" name="Rectangle 13"/>
            <p:cNvSpPr>
              <a:spLocks noChangeArrowheads="1"/>
            </p:cNvSpPr>
            <p:nvPr/>
          </p:nvSpPr>
          <p:spPr bwMode="auto">
            <a:xfrm>
              <a:off x="3312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2783" y="2165"/>
              <a:ext cx="485" cy="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/>
                <a:t>num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name 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score</a:t>
              </a:r>
            </a:p>
            <a:p>
              <a:pPr>
                <a:lnSpc>
                  <a:spcPct val="130000"/>
                </a:lnSpc>
              </a:pPr>
              <a:r>
                <a:rPr lang="en-US" altLang="zh-CN"/>
                <a:t>next</a:t>
              </a:r>
            </a:p>
          </p:txBody>
        </p:sp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4176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0202 </a:t>
              </a:r>
            </a:p>
          </p:txBody>
        </p:sp>
        <p:sp>
          <p:nvSpPr>
            <p:cNvPr id="99344" name="Rectangle 16"/>
            <p:cNvSpPr>
              <a:spLocks noChangeArrowheads="1"/>
            </p:cNvSpPr>
            <p:nvPr/>
          </p:nvSpPr>
          <p:spPr bwMode="auto">
            <a:xfrm>
              <a:off x="4176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丁二 </a:t>
              </a:r>
            </a:p>
          </p:txBody>
        </p:sp>
        <p:sp>
          <p:nvSpPr>
            <p:cNvPr id="99345" name="Rectangle 17"/>
            <p:cNvSpPr>
              <a:spLocks noChangeArrowheads="1"/>
            </p:cNvSpPr>
            <p:nvPr/>
          </p:nvSpPr>
          <p:spPr bwMode="auto">
            <a:xfrm>
              <a:off x="4176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93</a:t>
              </a:r>
            </a:p>
          </p:txBody>
        </p:sp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19"/>
            <p:cNvSpPr>
              <a:spLocks noChangeArrowheads="1"/>
            </p:cNvSpPr>
            <p:nvPr/>
          </p:nvSpPr>
          <p:spPr bwMode="auto">
            <a:xfrm>
              <a:off x="5040" y="216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 0205 </a:t>
              </a:r>
            </a:p>
          </p:txBody>
        </p:sp>
        <p:sp>
          <p:nvSpPr>
            <p:cNvPr id="99348" name="Rectangle 20"/>
            <p:cNvSpPr>
              <a:spLocks noChangeArrowheads="1"/>
            </p:cNvSpPr>
            <p:nvPr/>
          </p:nvSpPr>
          <p:spPr bwMode="auto">
            <a:xfrm>
              <a:off x="5040" y="240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/>
                <a:t>丁三  </a:t>
              </a:r>
            </a:p>
          </p:txBody>
        </p:sp>
        <p:sp>
          <p:nvSpPr>
            <p:cNvPr id="99349" name="Rectangle 21"/>
            <p:cNvSpPr>
              <a:spLocks noChangeArrowheads="1"/>
            </p:cNvSpPr>
            <p:nvPr/>
          </p:nvSpPr>
          <p:spPr bwMode="auto">
            <a:xfrm>
              <a:off x="5040" y="264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/>
                <a:t>66</a:t>
              </a:r>
            </a:p>
          </p:txBody>
        </p:sp>
        <p:sp>
          <p:nvSpPr>
            <p:cNvPr id="99350" name="Rectangle 22"/>
            <p:cNvSpPr>
              <a:spLocks noChangeArrowheads="1"/>
            </p:cNvSpPr>
            <p:nvPr/>
          </p:nvSpPr>
          <p:spPr bwMode="auto">
            <a:xfrm>
              <a:off x="5040" y="2880"/>
              <a:ext cx="432" cy="24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^</a:t>
              </a:r>
              <a:endParaRPr lang="zh-CN" altLang="en-US"/>
            </a:p>
          </p:txBody>
        </p:sp>
        <p:sp>
          <p:nvSpPr>
            <p:cNvPr id="99351" name="Oval 23"/>
            <p:cNvSpPr>
              <a:spLocks noChangeArrowheads="1"/>
            </p:cNvSpPr>
            <p:nvPr/>
          </p:nvSpPr>
          <p:spPr bwMode="auto">
            <a:xfrm>
              <a:off x="3504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2" name="Line 24"/>
            <p:cNvSpPr>
              <a:spLocks noChangeShapeType="1"/>
            </p:cNvSpPr>
            <p:nvPr/>
          </p:nvSpPr>
          <p:spPr bwMode="auto">
            <a:xfrm>
              <a:off x="355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3" name="Line 25"/>
            <p:cNvSpPr>
              <a:spLocks noChangeShapeType="1"/>
            </p:cNvSpPr>
            <p:nvPr/>
          </p:nvSpPr>
          <p:spPr bwMode="auto">
            <a:xfrm flipV="1">
              <a:off x="3936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4" name="Line 26"/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5" name="Oval 27"/>
            <p:cNvSpPr>
              <a:spLocks noChangeArrowheads="1"/>
            </p:cNvSpPr>
            <p:nvPr/>
          </p:nvSpPr>
          <p:spPr bwMode="auto">
            <a:xfrm>
              <a:off x="4368" y="295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441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58" name="Line 30"/>
            <p:cNvSpPr>
              <a:spLocks noChangeShapeType="1"/>
            </p:cNvSpPr>
            <p:nvPr/>
          </p:nvSpPr>
          <p:spPr bwMode="auto">
            <a:xfrm>
              <a:off x="4800" y="23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4603750" y="1019175"/>
            <a:ext cx="228600" cy="228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1" name="Oval 33"/>
          <p:cNvSpPr>
            <a:spLocks noChangeArrowheads="1"/>
          </p:cNvSpPr>
          <p:nvPr/>
        </p:nvSpPr>
        <p:spPr bwMode="auto">
          <a:xfrm>
            <a:off x="4679950" y="1095375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4216400" y="908050"/>
            <a:ext cx="4331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LL </a:t>
            </a:r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4716463" y="11715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9364" name="Line 36"/>
          <p:cNvSpPr>
            <a:spLocks noChangeShapeType="1"/>
          </p:cNvSpPr>
          <p:nvPr/>
        </p:nvSpPr>
        <p:spPr bwMode="auto">
          <a:xfrm>
            <a:off x="4719638" y="15525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5" grpId="0" autoUpdateAnimBg="0"/>
      <p:bldP spid="99360" grpId="0" animBg="1"/>
      <p:bldP spid="99361" grpId="0" animBg="1"/>
      <p:bldP spid="99362" grpId="0" autoUpdateAnimBg="0"/>
      <p:bldP spid="99363" grpId="0" animBg="1"/>
      <p:bldP spid="9936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1" name="Rectangle 65"/>
          <p:cNvSpPr>
            <a:spLocks noChangeArrowheads="1"/>
          </p:cNvSpPr>
          <p:nvPr/>
        </p:nvSpPr>
        <p:spPr bwMode="auto">
          <a:xfrm>
            <a:off x="1808163" y="4797425"/>
            <a:ext cx="762000" cy="533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220663" y="763588"/>
            <a:ext cx="8599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头结点：</a:t>
            </a:r>
            <a:r>
              <a:rPr lang="zh-CN" altLang="en-US"/>
              <a:t>在单链表的第一个结点之前人为地附设的一个结点。 </a:t>
            </a: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1493838" y="1712913"/>
            <a:ext cx="1174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数据域 </a:t>
            </a:r>
            <a:endParaRPr lang="zh-CN" altLang="en-US" sz="2400">
              <a:ea typeface="华文新魏" pitchFamily="2" charset="-122"/>
            </a:endParaRP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122363" y="4797425"/>
            <a:ext cx="5334000" cy="498475"/>
            <a:chOff x="707" y="3022"/>
            <a:chExt cx="3360" cy="314"/>
          </a:xfrm>
        </p:grpSpPr>
        <p:sp>
          <p:nvSpPr>
            <p:cNvPr id="24629" name="Line 53"/>
            <p:cNvSpPr>
              <a:spLocks noChangeShapeType="1"/>
            </p:cNvSpPr>
            <p:nvPr/>
          </p:nvSpPr>
          <p:spPr bwMode="auto">
            <a:xfrm>
              <a:off x="947" y="3214"/>
              <a:ext cx="8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Text Box 54"/>
            <p:cNvSpPr txBox="1">
              <a:spLocks noChangeArrowheads="1"/>
            </p:cNvSpPr>
            <p:nvPr/>
          </p:nvSpPr>
          <p:spPr bwMode="auto">
            <a:xfrm>
              <a:off x="707" y="3048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1811" y="3022"/>
              <a:ext cx="2256" cy="288"/>
              <a:chOff x="1584" y="2496"/>
              <a:chExt cx="2256" cy="288"/>
            </a:xfrm>
          </p:grpSpPr>
          <p:sp>
            <p:nvSpPr>
              <p:cNvPr id="24623" name="Rectangle 47"/>
              <p:cNvSpPr>
                <a:spLocks noChangeArrowheads="1"/>
              </p:cNvSpPr>
              <p:nvPr/>
            </p:nvSpPr>
            <p:spPr bwMode="auto">
              <a:xfrm>
                <a:off x="1584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4624" name="Rectangle 48"/>
              <p:cNvSpPr>
                <a:spLocks noChangeArrowheads="1"/>
              </p:cNvSpPr>
              <p:nvPr/>
            </p:nvSpPr>
            <p:spPr bwMode="auto">
              <a:xfrm>
                <a:off x="177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Rectangle 49"/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4626" name="Rectangle 50"/>
              <p:cNvSpPr>
                <a:spLocks noChangeArrowheads="1"/>
              </p:cNvSpPr>
              <p:nvPr/>
            </p:nvSpPr>
            <p:spPr bwMode="auto">
              <a:xfrm>
                <a:off x="2400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Rectangle 51"/>
              <p:cNvSpPr>
                <a:spLocks noChangeArrowheads="1"/>
              </p:cNvSpPr>
              <p:nvPr/>
            </p:nvSpPr>
            <p:spPr bwMode="auto">
              <a:xfrm>
                <a:off x="3456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i="1"/>
                  <a:t>a</a:t>
                </a:r>
                <a:r>
                  <a:rPr lang="en-US" altLang="zh-CN" i="1" baseline="-25000"/>
                  <a:t>n</a:t>
                </a:r>
              </a:p>
            </p:txBody>
          </p:sp>
          <p:sp>
            <p:nvSpPr>
              <p:cNvPr id="24628" name="Rectangle 52"/>
              <p:cNvSpPr>
                <a:spLocks noChangeArrowheads="1"/>
              </p:cNvSpPr>
              <p:nvPr/>
            </p:nvSpPr>
            <p:spPr bwMode="auto">
              <a:xfrm>
                <a:off x="3648" y="2544"/>
                <a:ext cx="192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40000"/>
                  </a:lnSpc>
                </a:pPr>
                <a:r>
                  <a:rPr lang="en-US" altLang="zh-CN"/>
                  <a:t>^</a:t>
                </a:r>
              </a:p>
            </p:txBody>
          </p:sp>
          <p:sp>
            <p:nvSpPr>
              <p:cNvPr id="24632" name="Line 56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3" name="Line 57"/>
              <p:cNvSpPr>
                <a:spLocks noChangeShapeType="1"/>
              </p:cNvSpPr>
              <p:nvPr/>
            </p:nvSpPr>
            <p:spPr bwMode="auto">
              <a:xfrm>
                <a:off x="2496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34" name="Text Box 58"/>
              <p:cNvSpPr txBox="1">
                <a:spLocks noChangeArrowheads="1"/>
              </p:cNvSpPr>
              <p:nvPr/>
            </p:nvSpPr>
            <p:spPr bwMode="auto">
              <a:xfrm>
                <a:off x="2822" y="2496"/>
                <a:ext cx="3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… </a:t>
                </a:r>
              </a:p>
            </p:txBody>
          </p:sp>
          <p:sp>
            <p:nvSpPr>
              <p:cNvPr id="24635" name="Line 59"/>
              <p:cNvSpPr>
                <a:spLocks noChangeShapeType="1"/>
              </p:cNvSpPr>
              <p:nvPr/>
            </p:nvSpPr>
            <p:spPr bwMode="auto">
              <a:xfrm>
                <a:off x="3120" y="268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989763" y="4873625"/>
            <a:ext cx="1371600" cy="457200"/>
            <a:chOff x="4176" y="2544"/>
            <a:chExt cx="864" cy="288"/>
          </a:xfrm>
        </p:grpSpPr>
        <p:sp>
          <p:nvSpPr>
            <p:cNvPr id="24636" name="Rectangle 60"/>
            <p:cNvSpPr>
              <a:spLocks noChangeArrowheads="1"/>
            </p:cNvSpPr>
            <p:nvPr/>
          </p:nvSpPr>
          <p:spPr bwMode="auto">
            <a:xfrm>
              <a:off x="4656" y="2544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8" name="Line 62"/>
            <p:cNvSpPr>
              <a:spLocks noChangeShapeType="1"/>
            </p:cNvSpPr>
            <p:nvPr/>
          </p:nvSpPr>
          <p:spPr bwMode="auto">
            <a:xfrm>
              <a:off x="4416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9" name="Text Box 63"/>
            <p:cNvSpPr txBox="1">
              <a:spLocks noChangeArrowheads="1"/>
            </p:cNvSpPr>
            <p:nvPr/>
          </p:nvSpPr>
          <p:spPr bwMode="auto">
            <a:xfrm>
              <a:off x="4176" y="2544"/>
              <a:ext cx="2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L </a:t>
              </a:r>
            </a:p>
          </p:txBody>
        </p:sp>
        <p:sp>
          <p:nvSpPr>
            <p:cNvPr id="24640" name="Rectangle 64"/>
            <p:cNvSpPr>
              <a:spLocks noChangeArrowheads="1"/>
            </p:cNvSpPr>
            <p:nvPr/>
          </p:nvSpPr>
          <p:spPr bwMode="auto">
            <a:xfrm>
              <a:off x="4848" y="254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140000"/>
                </a:lnSpc>
              </a:pPr>
              <a:r>
                <a:rPr lang="en-US" altLang="zh-CN"/>
                <a:t>^</a:t>
              </a:r>
            </a:p>
          </p:txBody>
        </p:sp>
      </p:grpSp>
      <p:sp>
        <p:nvSpPr>
          <p:cNvPr id="24642" name="Rectangle 66"/>
          <p:cNvSpPr>
            <a:spLocks noChangeArrowheads="1"/>
          </p:cNvSpPr>
          <p:nvPr/>
        </p:nvSpPr>
        <p:spPr bwMode="auto">
          <a:xfrm>
            <a:off x="1122363" y="4873625"/>
            <a:ext cx="381000" cy="381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12747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4" name="Text Box 68"/>
          <p:cNvSpPr txBox="1">
            <a:spLocks noChangeArrowheads="1"/>
          </p:cNvSpPr>
          <p:nvPr/>
        </p:nvSpPr>
        <p:spPr bwMode="auto">
          <a:xfrm>
            <a:off x="723900" y="5635625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头指针</a:t>
            </a:r>
            <a:r>
              <a:rPr lang="zh-CN" altLang="en-US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24645" name="Line 69"/>
          <p:cNvSpPr>
            <a:spLocks noChangeShapeType="1"/>
          </p:cNvSpPr>
          <p:nvPr/>
        </p:nvSpPr>
        <p:spPr bwMode="auto">
          <a:xfrm>
            <a:off x="2189163" y="53308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1928813" y="56356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头结点</a:t>
            </a:r>
          </a:p>
        </p:txBody>
      </p:sp>
      <p:sp>
        <p:nvSpPr>
          <p:cNvPr id="24652" name="Text Box 76"/>
          <p:cNvSpPr txBox="1">
            <a:spLocks noChangeArrowheads="1"/>
          </p:cNvSpPr>
          <p:nvPr/>
        </p:nvSpPr>
        <p:spPr bwMode="auto">
          <a:xfrm>
            <a:off x="220663" y="3689350"/>
            <a:ext cx="4015843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</a:t>
            </a:r>
            <a:r>
              <a:rPr lang="zh-CN" altLang="en-US" sz="2400">
                <a:ea typeface="华文新魏" pitchFamily="2" charset="-122"/>
              </a:rPr>
              <a:t>存放</a:t>
            </a: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头结点</a:t>
            </a:r>
            <a:r>
              <a:rPr lang="zh-CN" altLang="en-US" sz="2400">
                <a:ea typeface="华文新魏" pitchFamily="2" charset="-122"/>
              </a:rPr>
              <a:t>的地址。  </a:t>
            </a:r>
          </a:p>
        </p:txBody>
      </p:sp>
      <p:sp>
        <p:nvSpPr>
          <p:cNvPr id="24653" name="Text Box 77"/>
          <p:cNvSpPr txBox="1">
            <a:spLocks noChangeArrowheads="1"/>
          </p:cNvSpPr>
          <p:nvPr/>
        </p:nvSpPr>
        <p:spPr bwMode="auto">
          <a:xfrm>
            <a:off x="220663" y="217487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2720975" y="142875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新魏" pitchFamily="2" charset="-122"/>
              </a:rPr>
              <a:t>不存放任何数据 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2705100" y="2028825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新魏" pitchFamily="2" charset="-122"/>
              </a:rPr>
              <a:t>存放附加信息</a:t>
            </a:r>
            <a:r>
              <a:rPr lang="zh-CN" altLang="en-US" sz="2400"/>
              <a:t>（链表的结点个数等）</a:t>
            </a:r>
            <a:r>
              <a:rPr lang="zh-CN" altLang="en-US" sz="2400">
                <a:ea typeface="华文新魏" pitchFamily="2" charset="-122"/>
              </a:rPr>
              <a:t>。 </a:t>
            </a:r>
          </a:p>
        </p:txBody>
      </p:sp>
      <p:sp>
        <p:nvSpPr>
          <p:cNvPr id="24656" name="Text Box 80"/>
          <p:cNvSpPr txBox="1">
            <a:spLocks noChangeArrowheads="1"/>
          </p:cNvSpPr>
          <p:nvPr/>
        </p:nvSpPr>
        <p:spPr bwMode="auto">
          <a:xfrm>
            <a:off x="1477963" y="2433638"/>
            <a:ext cx="1176925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solidFill>
                  <a:srgbClr val="0000FF"/>
                </a:solidFill>
                <a:ea typeface="华文新魏" pitchFamily="2" charset="-122"/>
              </a:rPr>
              <a:t>指针域 </a:t>
            </a:r>
            <a:endParaRPr lang="zh-CN" altLang="en-US" sz="2400">
              <a:ea typeface="华文新魏" pitchFamily="2" charset="-122"/>
            </a:endParaRPr>
          </a:p>
        </p:txBody>
      </p:sp>
      <p:sp>
        <p:nvSpPr>
          <p:cNvPr id="24657" name="Text Box 81"/>
          <p:cNvSpPr txBox="1">
            <a:spLocks noChangeArrowheads="1"/>
          </p:cNvSpPr>
          <p:nvPr/>
        </p:nvSpPr>
        <p:spPr bwMode="auto">
          <a:xfrm>
            <a:off x="2668588" y="2462213"/>
            <a:ext cx="3400290" cy="62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>
                <a:ea typeface="华文新魏" pitchFamily="2" charset="-122"/>
              </a:rPr>
              <a:t>存放第一个结点的地址  </a:t>
            </a:r>
          </a:p>
        </p:txBody>
      </p:sp>
      <p:sp>
        <p:nvSpPr>
          <p:cNvPr id="24658" name="Text Box 82"/>
          <p:cNvSpPr txBox="1">
            <a:spLocks noChangeArrowheads="1"/>
          </p:cNvSpPr>
          <p:nvPr/>
        </p:nvSpPr>
        <p:spPr bwMode="auto">
          <a:xfrm>
            <a:off x="2705100" y="3040063"/>
            <a:ext cx="6393097" cy="61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（若线性表为空表，则“空”，用 </a:t>
            </a:r>
            <a:r>
              <a:rPr lang="en-US" altLang="zh-CN" sz="2400"/>
              <a:t>^ </a:t>
            </a:r>
            <a:r>
              <a:rPr lang="zh-CN" altLang="en-US" sz="2400"/>
              <a:t>表示。） </a:t>
            </a:r>
          </a:p>
        </p:txBody>
      </p:sp>
      <p:sp>
        <p:nvSpPr>
          <p:cNvPr id="24659" name="AutoShape 83"/>
          <p:cNvSpPr>
            <a:spLocks/>
          </p:cNvSpPr>
          <p:nvPr/>
        </p:nvSpPr>
        <p:spPr bwMode="auto">
          <a:xfrm>
            <a:off x="1363663" y="19589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24660" name="AutoShape 84"/>
          <p:cNvSpPr>
            <a:spLocks/>
          </p:cNvSpPr>
          <p:nvPr/>
        </p:nvSpPr>
        <p:spPr bwMode="auto">
          <a:xfrm>
            <a:off x="2587625" y="1619250"/>
            <a:ext cx="152400" cy="698500"/>
          </a:xfrm>
          <a:prstGeom prst="leftBrace">
            <a:avLst>
              <a:gd name="adj1" fmla="val 3819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1884363" y="4868863"/>
            <a:ext cx="612775" cy="385762"/>
            <a:chOff x="1116" y="3113"/>
            <a:chExt cx="386" cy="243"/>
          </a:xfrm>
        </p:grpSpPr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1116" y="3116"/>
              <a:ext cx="19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2" name="Rectangle 46"/>
            <p:cNvSpPr>
              <a:spLocks noChangeArrowheads="1"/>
            </p:cNvSpPr>
            <p:nvPr/>
          </p:nvSpPr>
          <p:spPr bwMode="auto">
            <a:xfrm>
              <a:off x="1308" y="3116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24662" name="Rectangle 86"/>
            <p:cNvSpPr>
              <a:spLocks noChangeArrowheads="1"/>
            </p:cNvSpPr>
            <p:nvPr/>
          </p:nvSpPr>
          <p:spPr bwMode="auto">
            <a:xfrm>
              <a:off x="1310" y="3113"/>
              <a:ext cx="192" cy="240"/>
            </a:xfrm>
            <a:prstGeom prst="rect">
              <a:avLst/>
            </a:prstGeom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2341563" y="5102225"/>
            <a:ext cx="533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4666" name="Line 90"/>
          <p:cNvSpPr>
            <a:spLocks noChangeShapeType="1"/>
          </p:cNvSpPr>
          <p:nvPr/>
        </p:nvSpPr>
        <p:spPr bwMode="auto">
          <a:xfrm>
            <a:off x="1514475" y="5105400"/>
            <a:ext cx="3587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023820" y="5842080"/>
            <a:ext cx="5724644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以后没特别说明，都是带头结点的单链表</a:t>
            </a:r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4788024" y="5373216"/>
            <a:ext cx="387798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/>
              <a:t>头结点的意义等一下再体会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4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41" grpId="0" animBg="1"/>
      <p:bldP spid="24620" grpId="0" autoUpdateAnimBg="0"/>
      <p:bldP spid="24642" grpId="0" animBg="1"/>
      <p:bldP spid="24643" grpId="0" animBg="1"/>
      <p:bldP spid="24644" grpId="0" autoUpdateAnimBg="0"/>
      <p:bldP spid="24645" grpId="0" animBg="1"/>
      <p:bldP spid="24646" grpId="0" autoUpdateAnimBg="0"/>
      <p:bldP spid="24652" grpId="0" autoUpdateAnimBg="0"/>
      <p:bldP spid="24653" grpId="0" autoUpdateAnimBg="0"/>
      <p:bldP spid="24654" grpId="0" autoUpdateAnimBg="0"/>
      <p:bldP spid="24655" grpId="0" autoUpdateAnimBg="0"/>
      <p:bldP spid="24656" grpId="0" autoUpdateAnimBg="0"/>
      <p:bldP spid="24657" grpId="0" autoUpdateAnimBg="0"/>
      <p:bldP spid="24658" grpId="0" autoUpdateAnimBg="0"/>
      <p:bldP spid="24659" grpId="0" animBg="1"/>
      <p:bldP spid="24660" grpId="0" animBg="1"/>
      <p:bldP spid="24631" grpId="0" animBg="1"/>
      <p:bldP spid="24666" grpId="0" animBg="1"/>
      <p:bldP spid="44" grpId="0" autoUpdateAnimBg="0"/>
      <p:bldP spid="4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665338" y="7651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ea typeface="华文中宋" pitchFamily="2" charset="-122"/>
              </a:rPr>
              <a:t>单链表的基本操作 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661988" y="1570038"/>
            <a:ext cx="193033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1</a:t>
            </a:r>
            <a:r>
              <a:rPr lang="zh-CN" altLang="en-US" sz="2200">
                <a:ea typeface="华文中宋" pitchFamily="2" charset="-122"/>
              </a:rPr>
              <a:t>、查找运算 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755650" y="2362200"/>
            <a:ext cx="6353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按序号查找（</a:t>
            </a:r>
            <a:r>
              <a:rPr lang="en-US" altLang="zh-CN" sz="2200" dirty="0">
                <a:ea typeface="华文中宋" pitchFamily="2" charset="-122"/>
              </a:rPr>
              <a:t>GetElem(L,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&amp;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</a:t>
            </a:r>
            <a:r>
              <a:rPr lang="zh-CN" altLang="en-US" sz="2200" dirty="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661988" y="2962275"/>
            <a:ext cx="7212231" cy="2776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在单链表中，即使知道被访问结点的序号 </a:t>
            </a:r>
            <a:r>
              <a:rPr lang="en-US" altLang="zh-CN" sz="2200" i="1" err="1"/>
              <a:t>i</a:t>
            </a:r>
            <a:r>
              <a:rPr lang="en-US" altLang="zh-CN" sz="2200" i="1"/>
              <a:t> </a:t>
            </a:r>
            <a:r>
              <a:rPr lang="zh-CN" altLang="en-US" sz="2200"/>
              <a:t>，也不能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象顺序表中那样直接按序号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访问结点，而只能从头指针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出发，顺链域   </a:t>
            </a:r>
            <a:r>
              <a:rPr lang="en-US" altLang="zh-CN" sz="2200"/>
              <a:t>next  </a:t>
            </a:r>
            <a:r>
              <a:rPr lang="zh-CN" altLang="en-US" sz="2200"/>
              <a:t>逐个结点往下搜索，直到搜索到第 </a:t>
            </a:r>
            <a:r>
              <a:rPr lang="en-US" altLang="zh-CN" sz="2200" i="1" err="1"/>
              <a:t>i</a:t>
            </a:r>
            <a:r>
              <a:rPr lang="en-US" altLang="zh-CN" sz="2200"/>
              <a:t>  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个结点为止。因此，</a:t>
            </a: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单链表是非随机存取的存储结构</a:t>
            </a:r>
            <a:r>
              <a:rPr lang="zh-CN" altLang="en-US" sz="2200"/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9" grpId="0" autoUpdateAnimBg="0"/>
      <p:bldP spid="31760" grpId="0" autoUpdateAnimBg="0"/>
      <p:bldP spid="3176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6288" y="1698625"/>
            <a:ext cx="6554787" cy="4254500"/>
            <a:chOff x="158" y="1116"/>
            <a:chExt cx="4129" cy="2680"/>
          </a:xfrm>
        </p:grpSpPr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58" y="1377"/>
              <a:ext cx="4129" cy="2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2200" dirty="0">
                  <a:ea typeface="华文中宋" pitchFamily="2" charset="-122"/>
                </a:rPr>
                <a:t>Status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(</a:t>
              </a:r>
              <a:r>
                <a:rPr lang="en-US" altLang="zh-CN" sz="2200" dirty="0" err="1">
                  <a:ea typeface="华文中宋" pitchFamily="2" charset="-122"/>
                </a:rPr>
                <a:t>LinkList</a:t>
              </a:r>
              <a:r>
                <a:rPr lang="en-US" altLang="zh-CN" sz="2200" dirty="0">
                  <a:ea typeface="华文中宋" pitchFamily="2" charset="-122"/>
                </a:rPr>
                <a:t> L, int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, </a:t>
              </a:r>
              <a:r>
                <a:rPr lang="en-US" altLang="zh-CN" sz="2200" dirty="0" err="1">
                  <a:ea typeface="华文中宋" pitchFamily="2" charset="-122"/>
                </a:rPr>
                <a:t>ElemType</a:t>
              </a:r>
              <a:r>
                <a:rPr lang="en-US" altLang="zh-CN" sz="2200" dirty="0">
                  <a:ea typeface="华文中宋" pitchFamily="2" charset="-122"/>
                </a:rPr>
                <a:t> &amp;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) {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p = L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</a:t>
              </a:r>
              <a:r>
                <a:rPr lang="en-US" altLang="zh-CN" sz="2200" dirty="0">
                  <a:ea typeface="华文中宋" pitchFamily="2" charset="-122"/>
                </a:rPr>
                <a:t> next; </a:t>
              </a:r>
              <a:r>
                <a:rPr lang="en-US" altLang="zh-CN" sz="2200" i="1" dirty="0">
                  <a:ea typeface="华文中宋" pitchFamily="2" charset="-122"/>
                </a:rPr>
                <a:t>j</a:t>
              </a:r>
              <a:r>
                <a:rPr lang="en-US" altLang="zh-CN" sz="2200" dirty="0">
                  <a:ea typeface="华文中宋" pitchFamily="2" charset="-122"/>
                </a:rPr>
                <a:t> = 1; // </a:t>
              </a:r>
              <a:r>
                <a:rPr lang="zh-CN" altLang="en-US" sz="2200" dirty="0"/>
                <a:t>初始化，</a:t>
              </a:r>
              <a:r>
                <a:rPr lang="en-US" altLang="zh-CN" sz="2200" dirty="0"/>
                <a:t>p </a:t>
              </a:r>
              <a:r>
                <a:rPr lang="zh-CN" altLang="en-US" sz="2200" dirty="0"/>
                <a:t>指向第一个结点， 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200" dirty="0"/>
                <a:t>                                      </a:t>
              </a:r>
              <a:r>
                <a:rPr lang="en-US" altLang="zh-CN" sz="2200" dirty="0"/>
                <a:t>//  </a:t>
              </a:r>
              <a:r>
                <a:rPr lang="en-US" altLang="zh-CN" sz="2200" i="1" dirty="0"/>
                <a:t>j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为计数器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while ( p &amp;&amp;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&lt;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i="1" dirty="0">
                  <a:ea typeface="华文中宋" pitchFamily="2" charset="-122"/>
                </a:rPr>
                <a:t> </a:t>
              </a:r>
              <a:r>
                <a:rPr lang="en-US" altLang="zh-CN" sz="2200" dirty="0">
                  <a:ea typeface="华文中宋" pitchFamily="2" charset="-122"/>
                </a:rPr>
                <a:t>) { 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p = p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next; ++</a:t>
              </a:r>
              <a:r>
                <a:rPr lang="en-US" altLang="zh-CN" sz="2200" i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j</a:t>
              </a:r>
              <a:r>
                <a:rPr lang="en-US" altLang="zh-CN" sz="2200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; </a:t>
              </a:r>
              <a:r>
                <a:rPr lang="en-US" altLang="zh-CN" sz="2200" dirty="0">
                  <a:ea typeface="华文中宋" pitchFamily="2" charset="-122"/>
                </a:rPr>
                <a:t>}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   if ( !p || </a:t>
              </a:r>
              <a:r>
                <a:rPr lang="en-US" altLang="zh-CN" sz="2200" i="1" dirty="0">
                  <a:ea typeface="华文中宋" pitchFamily="2" charset="-122"/>
                </a:rPr>
                <a:t>j </a:t>
              </a:r>
              <a:r>
                <a:rPr lang="en-US" altLang="zh-CN" sz="2200" dirty="0">
                  <a:ea typeface="华文中宋" pitchFamily="2" charset="-122"/>
                </a:rPr>
                <a:t>&gt; </a:t>
              </a:r>
              <a:r>
                <a:rPr lang="en-US" altLang="zh-CN" sz="2200" i="1" dirty="0" err="1">
                  <a:ea typeface="华文中宋" pitchFamily="2" charset="-122"/>
                </a:rPr>
                <a:t>i</a:t>
              </a:r>
              <a:r>
                <a:rPr lang="en-US" altLang="zh-CN" sz="2200" dirty="0">
                  <a:ea typeface="华文中宋" pitchFamily="2" charset="-122"/>
                </a:rPr>
                <a:t> ) return ERROR;    // </a:t>
              </a:r>
              <a:r>
                <a:rPr lang="zh-CN" altLang="en-US" sz="2200" dirty="0"/>
                <a:t>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个元素不存在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i="1" dirty="0">
                  <a:ea typeface="华文中宋" pitchFamily="2" charset="-122"/>
                </a:rPr>
                <a:t>e</a:t>
              </a:r>
              <a:r>
                <a:rPr lang="en-US" altLang="zh-CN" sz="2200" dirty="0">
                  <a:ea typeface="华文中宋" pitchFamily="2" charset="-122"/>
                </a:rPr>
                <a:t> = p </a:t>
              </a:r>
              <a:r>
                <a:rPr lang="en-US" altLang="zh-CN" sz="2200" dirty="0">
                  <a:ea typeface="华文中宋" pitchFamily="2" charset="-122"/>
                  <a:sym typeface="Symbol" pitchFamily="18" charset="2"/>
                </a:rPr>
                <a:t> </a:t>
              </a:r>
              <a:r>
                <a:rPr lang="en-US" altLang="zh-CN" sz="2200" dirty="0">
                  <a:ea typeface="华文中宋" pitchFamily="2" charset="-122"/>
                </a:rPr>
                <a:t>data; // </a:t>
              </a:r>
              <a:r>
                <a:rPr lang="zh-CN" altLang="en-US" sz="2200" dirty="0"/>
                <a:t>取第 </a:t>
              </a:r>
              <a:r>
                <a:rPr lang="en-US" altLang="zh-CN" sz="2200" i="1" dirty="0" err="1"/>
                <a:t>i</a:t>
              </a:r>
              <a:r>
                <a:rPr lang="en-US" altLang="zh-CN" sz="2200" dirty="0"/>
                <a:t> </a:t>
              </a:r>
              <a:r>
                <a:rPr lang="zh-CN" altLang="en-US" sz="2200" dirty="0"/>
                <a:t>个元素 </a:t>
              </a:r>
              <a:br>
                <a:rPr lang="zh-CN" altLang="en-US" sz="2200" dirty="0">
                  <a:ea typeface="华文中宋" pitchFamily="2" charset="-122"/>
                </a:rPr>
              </a:br>
              <a:r>
                <a:rPr lang="zh-CN" altLang="en-US" sz="2200" dirty="0">
                  <a:ea typeface="华文中宋" pitchFamily="2" charset="-122"/>
                </a:rPr>
                <a:t>   </a:t>
              </a:r>
              <a:r>
                <a:rPr lang="en-US" altLang="zh-CN" sz="2200" dirty="0">
                  <a:ea typeface="华文中宋" pitchFamily="2" charset="-122"/>
                </a:rPr>
                <a:t>return OK; </a:t>
              </a:r>
              <a:br>
                <a:rPr lang="en-US" altLang="zh-CN" sz="2200" dirty="0">
                  <a:ea typeface="华文中宋" pitchFamily="2" charset="-122"/>
                </a:rPr>
              </a:br>
              <a:r>
                <a:rPr lang="en-US" altLang="zh-CN" sz="2200" dirty="0">
                  <a:ea typeface="华文中宋" pitchFamily="2" charset="-122"/>
                </a:rPr>
                <a:t>} // </a:t>
              </a:r>
              <a:r>
                <a:rPr lang="en-US" altLang="zh-CN" sz="2200" dirty="0" err="1">
                  <a:ea typeface="华文中宋" pitchFamily="2" charset="-122"/>
                </a:rPr>
                <a:t>GetElem_L</a:t>
              </a:r>
              <a:r>
                <a:rPr lang="en-US" altLang="zh-CN" sz="2200" dirty="0">
                  <a:ea typeface="华文中宋" pitchFamily="2" charset="-122"/>
                </a:rPr>
                <a:t> </a:t>
              </a:r>
              <a:endParaRPr lang="en-US" altLang="zh-CN" sz="2200" dirty="0">
                <a:solidFill>
                  <a:srgbClr val="0000FF"/>
                </a:solidFill>
                <a:ea typeface="华文中宋" pitchFamily="2" charset="-122"/>
              </a:endParaRPr>
            </a:p>
          </p:txBody>
        </p:sp>
        <p:sp>
          <p:nvSpPr>
            <p:cNvPr id="32787" name="Rectangle 19"/>
            <p:cNvSpPr>
              <a:spLocks noChangeArrowheads="1"/>
            </p:cNvSpPr>
            <p:nvPr/>
          </p:nvSpPr>
          <p:spPr bwMode="auto">
            <a:xfrm>
              <a:off x="2090" y="1116"/>
              <a:ext cx="777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200">
                  <a:ea typeface="华文中宋" pitchFamily="2" charset="-122"/>
                </a:rPr>
                <a:t>算法 </a:t>
              </a:r>
              <a:r>
                <a:rPr kumimoji="0" lang="en-US" altLang="zh-CN" sz="2200">
                  <a:ea typeface="华文中宋" pitchFamily="2" charset="-122"/>
                </a:rPr>
                <a:t>2.8 </a:t>
              </a:r>
            </a:p>
          </p:txBody>
        </p:sp>
      </p:grp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601663" y="587375"/>
            <a:ext cx="7087197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设单链表的长度为 </a:t>
            </a:r>
            <a:r>
              <a:rPr lang="en-US" altLang="zh-CN" sz="2200" i="1"/>
              <a:t>n</a:t>
            </a:r>
            <a:r>
              <a:rPr lang="zh-CN" altLang="en-US" sz="2200"/>
              <a:t>，要查找表中第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个结点，仅当 </a:t>
            </a:r>
          </a:p>
          <a:p>
            <a:pPr>
              <a:lnSpc>
                <a:spcPct val="130000"/>
              </a:lnSpc>
            </a:pPr>
            <a:r>
              <a:rPr lang="en-US" altLang="zh-CN" sz="2200"/>
              <a:t>1 </a:t>
            </a:r>
            <a:r>
              <a:rPr lang="en-US" altLang="zh-CN" sz="2200">
                <a:sym typeface="Symbol" pitchFamily="18" charset="2"/>
              </a:rPr>
              <a:t>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en-US" altLang="zh-CN" sz="2200">
                <a:sym typeface="Symbol" pitchFamily="18" charset="2"/>
              </a:rPr>
              <a:t></a:t>
            </a:r>
            <a:r>
              <a:rPr lang="en-US" altLang="zh-CN" sz="2200"/>
              <a:t> </a:t>
            </a:r>
            <a:r>
              <a:rPr lang="en-US" altLang="zh-CN" sz="2200" i="1"/>
              <a:t>n </a:t>
            </a:r>
            <a:r>
              <a:rPr lang="zh-CN" altLang="en-US" sz="2200"/>
              <a:t>时，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的值是合法的。其算法如下：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62400" y="5741988"/>
            <a:ext cx="3632726" cy="49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>
                <a:solidFill>
                  <a:srgbClr val="0000FF"/>
                </a:solidFill>
              </a:rPr>
              <a:t>算法的时间复杂度为：</a:t>
            </a:r>
            <a:r>
              <a:rPr lang="en-US" altLang="zh-CN" sz="2200" i="1">
                <a:solidFill>
                  <a:srgbClr val="0000FF"/>
                </a:solidFill>
              </a:rPr>
              <a:t>O</a:t>
            </a:r>
            <a:r>
              <a:rPr lang="en-US" altLang="zh-CN" sz="2200">
                <a:solidFill>
                  <a:srgbClr val="0000FF"/>
                </a:solidFill>
              </a:rPr>
              <a:t>(</a:t>
            </a:r>
            <a:r>
              <a:rPr lang="en-US" altLang="zh-CN" sz="2200" i="1">
                <a:solidFill>
                  <a:srgbClr val="0000FF"/>
                </a:solidFill>
              </a:rPr>
              <a:t>n</a:t>
            </a:r>
            <a:r>
              <a:rPr lang="en-US" altLang="zh-CN" sz="2200">
                <a:solidFill>
                  <a:srgbClr val="0000FF"/>
                </a:solidFill>
              </a:rPr>
              <a:t>) </a:t>
            </a:r>
            <a:r>
              <a:rPr lang="en-US" altLang="zh-CN" sz="2200"/>
              <a:t>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6" grpId="0" autoUpdateAnimBg="0"/>
      <p:bldP spid="3278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36600" y="598488"/>
            <a:ext cx="625472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sz="2200">
                <a:ea typeface="华文中宋" pitchFamily="2" charset="-122"/>
              </a:rPr>
              <a:t>  </a:t>
            </a:r>
            <a:r>
              <a:rPr lang="zh-CN" altLang="en-US" sz="2200">
                <a:ea typeface="华文中宋" pitchFamily="2" charset="-122"/>
              </a:rPr>
              <a:t>按值查找（</a:t>
            </a:r>
            <a:r>
              <a:rPr lang="en-US" altLang="zh-CN" sz="2200" err="1">
                <a:ea typeface="华文中宋" pitchFamily="2" charset="-122"/>
              </a:rPr>
              <a:t>LocateElem</a:t>
            </a:r>
            <a:r>
              <a:rPr lang="en-US" altLang="zh-CN" sz="2200">
                <a:ea typeface="华文中宋" pitchFamily="2" charset="-122"/>
              </a:rPr>
              <a:t>( L, e) </a:t>
            </a:r>
            <a:r>
              <a:rPr lang="zh-CN" altLang="en-US" sz="2200">
                <a:ea typeface="华文中宋" pitchFamily="2" charset="-122"/>
              </a:rPr>
              <a:t>在链表中的实现） 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736600" y="1185863"/>
            <a:ext cx="6970498" cy="132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altLang="zh-CN" sz="2200"/>
              <a:t>        </a:t>
            </a:r>
            <a:r>
              <a:rPr lang="zh-CN" altLang="en-US" sz="2200"/>
              <a:t>按值查找是在单链表中查找结点值等于给定值 </a:t>
            </a:r>
            <a:r>
              <a:rPr lang="en-US" altLang="zh-CN" sz="2200"/>
              <a:t>key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的结点，若有的话，则返回首次找到的其值为 </a:t>
            </a:r>
            <a:r>
              <a:rPr lang="en-US" altLang="zh-CN" sz="2200"/>
              <a:t>key </a:t>
            </a:r>
            <a:r>
              <a:rPr lang="zh-CN" altLang="en-US" sz="2200"/>
              <a:t>的结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/>
              <a:t>点的存储位置；否则返回 </a:t>
            </a:r>
            <a:r>
              <a:rPr lang="en-US" altLang="zh-CN" sz="2200"/>
              <a:t>NULL</a:t>
            </a:r>
            <a:r>
              <a:rPr lang="zh-CN" altLang="en-US" sz="2200"/>
              <a:t>。其算法如下： 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549607" y="2786063"/>
            <a:ext cx="5398657" cy="27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ea typeface="华文中宋" pitchFamily="2" charset="-122"/>
              </a:rPr>
              <a:t>Status GetElem_L1(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L1,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key) </a:t>
            </a:r>
          </a:p>
          <a:p>
            <a:r>
              <a:rPr lang="en-US" altLang="zh-CN" sz="2200" dirty="0">
                <a:ea typeface="华文中宋" pitchFamily="2" charset="-122"/>
              </a:rPr>
              <a:t>{ </a:t>
            </a:r>
          </a:p>
          <a:p>
            <a:r>
              <a:rPr lang="en-US" altLang="zh-CN" sz="2200" dirty="0">
                <a:ea typeface="华文中宋" pitchFamily="2" charset="-122"/>
              </a:rPr>
              <a:t>   p = L1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next; </a:t>
            </a:r>
          </a:p>
          <a:p>
            <a:pPr>
              <a:lnSpc>
                <a:spcPct val="110000"/>
              </a:lnSpc>
            </a:pPr>
            <a:r>
              <a:rPr lang="en-US" altLang="zh-CN" sz="2200" dirty="0">
                <a:ea typeface="华文中宋" pitchFamily="2" charset="-122"/>
              </a:rPr>
              <a:t>   while ( </a:t>
            </a:r>
            <a:r>
              <a:rPr lang="en-US" altLang="zh-CN" sz="2200" dirty="0">
                <a:ea typeface="宋体" pitchFamily="2" charset="-122"/>
              </a:rPr>
              <a:t>p &amp;&amp;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data!=key</a:t>
            </a:r>
            <a:r>
              <a:rPr lang="en-US" altLang="zh-CN" sz="2200" dirty="0">
                <a:ea typeface="华文中宋" pitchFamily="2" charset="-122"/>
              </a:rPr>
              <a:t>) 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   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sz="2200" dirty="0">
                <a:ea typeface="华文中宋" pitchFamily="2" charset="-122"/>
              </a:rPr>
              <a:t>   return p;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GetElem_L1 </a:t>
            </a:r>
            <a:endParaRPr lang="en-US" altLang="zh-CN" sz="2200" dirty="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8532813" y="666908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768350" y="5870575"/>
            <a:ext cx="668676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该算法的执行时间与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key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有关，时间复杂度为：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  </a:t>
            </a:r>
          </a:p>
        </p:txBody>
      </p:sp>
      <p:sp useBgFill="1">
        <p:nvSpPr>
          <p:cNvPr id="33814" name="Rectangle 22"/>
          <p:cNvSpPr>
            <a:spLocks noChangeArrowheads="1"/>
          </p:cNvSpPr>
          <p:nvPr/>
        </p:nvSpPr>
        <p:spPr bwMode="auto">
          <a:xfrm>
            <a:off x="1331392" y="2780928"/>
            <a:ext cx="1080368" cy="4308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err="1">
                <a:solidFill>
                  <a:srgbClr val="0000FF"/>
                </a:solidFill>
              </a:rPr>
              <a:t>LinkList</a:t>
            </a:r>
            <a:endParaRPr lang="en-US" altLang="zh-CN" sz="220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7" grpId="0" autoUpdateAnimBg="0"/>
      <p:bldP spid="33809" grpId="0" autoUpdateAnimBg="0"/>
      <p:bldP spid="33810" grpId="0" autoUpdateAnimBg="0"/>
      <p:bldP spid="33813" grpId="0" autoUpdateAnimBg="0"/>
      <p:bldP spid="338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50825" y="655638"/>
            <a:ext cx="738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  2</a:t>
            </a:r>
            <a:r>
              <a:rPr lang="zh-CN" altLang="en-US" dirty="0">
                <a:ea typeface="华文中宋" pitchFamily="2" charset="-122"/>
              </a:rPr>
              <a:t>、插入运算（</a:t>
            </a:r>
            <a:r>
              <a:rPr lang="en-US" altLang="zh-CN" dirty="0">
                <a:ea typeface="华文中宋" pitchFamily="2" charset="-122"/>
              </a:rPr>
              <a:t>ListInsert(&amp;L, </a:t>
            </a:r>
            <a:r>
              <a:rPr lang="en-US" altLang="zh-CN" i="1" dirty="0" err="1">
                <a:ea typeface="华文中宋" pitchFamily="2" charset="-122"/>
              </a:rPr>
              <a:t>i</a:t>
            </a:r>
            <a:r>
              <a:rPr lang="en-US" altLang="zh-CN" dirty="0">
                <a:ea typeface="华文中宋" pitchFamily="2" charset="-122"/>
              </a:rPr>
              <a:t>, </a:t>
            </a:r>
            <a:r>
              <a:rPr lang="en-US" altLang="zh-CN" i="1" dirty="0">
                <a:ea typeface="华文中宋" pitchFamily="2" charset="-122"/>
              </a:rPr>
              <a:t>e</a:t>
            </a:r>
            <a:r>
              <a:rPr lang="en-US" altLang="zh-CN" dirty="0">
                <a:ea typeface="华文中宋" pitchFamily="2" charset="-122"/>
              </a:rPr>
              <a:t>)</a:t>
            </a:r>
            <a:r>
              <a:rPr lang="zh-CN" altLang="en-US" dirty="0">
                <a:ea typeface="华文中宋" pitchFamily="2" charset="-122"/>
              </a:rPr>
              <a:t>在链表中的实现）  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3960813" y="5159375"/>
            <a:ext cx="609600" cy="381000"/>
            <a:chOff x="3888" y="3024"/>
            <a:chExt cx="384" cy="240"/>
          </a:xfrm>
        </p:grpSpPr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3888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i="1"/>
                <a:t>e</a:t>
              </a:r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080" y="3024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3378200" y="5235575"/>
            <a:ext cx="582613" cy="457200"/>
            <a:chOff x="2128" y="3433"/>
            <a:chExt cx="367" cy="288"/>
          </a:xfrm>
        </p:grpSpPr>
        <p:sp>
          <p:nvSpPr>
            <p:cNvPr id="30755" name="Text Box 35"/>
            <p:cNvSpPr txBox="1">
              <a:spLocks noChangeArrowheads="1"/>
            </p:cNvSpPr>
            <p:nvPr/>
          </p:nvSpPr>
          <p:spPr bwMode="auto">
            <a:xfrm>
              <a:off x="2128" y="3433"/>
              <a:ext cx="2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s </a:t>
              </a:r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flipV="1">
              <a:off x="2303" y="3529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3338513" y="4759325"/>
            <a:ext cx="0" cy="542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>
            <a:off x="4418013" y="5311775"/>
            <a:ext cx="8747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Text Box 43"/>
          <p:cNvSpPr txBox="1">
            <a:spLocks noChangeArrowheads="1"/>
          </p:cNvSpPr>
          <p:nvPr/>
        </p:nvSpPr>
        <p:spPr bwMode="auto">
          <a:xfrm>
            <a:off x="1501775" y="5735638"/>
            <a:ext cx="27329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s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p</a:t>
            </a:r>
            <a:r>
              <a:rPr lang="en-US" altLang="zh-CN" sz="2200"/>
              <a:t>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</a:t>
            </a:r>
          </a:p>
        </p:txBody>
      </p:sp>
      <p:sp>
        <p:nvSpPr>
          <p:cNvPr id="30764" name="Text Box 44"/>
          <p:cNvSpPr txBox="1">
            <a:spLocks noChangeArrowheads="1"/>
          </p:cNvSpPr>
          <p:nvPr/>
        </p:nvSpPr>
        <p:spPr bwMode="auto">
          <a:xfrm>
            <a:off x="4999038" y="5735638"/>
            <a:ext cx="179222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/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s; </a:t>
            </a:r>
          </a:p>
        </p:txBody>
      </p:sp>
      <p:grpSp>
        <p:nvGrpSpPr>
          <p:cNvPr id="4" name="Group 69"/>
          <p:cNvGrpSpPr>
            <a:grpSpLocks/>
          </p:cNvGrpSpPr>
          <p:nvPr/>
        </p:nvGrpSpPr>
        <p:grpSpPr bwMode="auto">
          <a:xfrm>
            <a:off x="1979613" y="4149725"/>
            <a:ext cx="609600" cy="533400"/>
            <a:chOff x="1247" y="2749"/>
            <a:chExt cx="384" cy="336"/>
          </a:xfrm>
        </p:grpSpPr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1247" y="274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>
              <a:off x="1439" y="298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0" name="Line 60"/>
          <p:cNvSpPr>
            <a:spLocks noChangeShapeType="1"/>
          </p:cNvSpPr>
          <p:nvPr/>
        </p:nvSpPr>
        <p:spPr bwMode="auto">
          <a:xfrm>
            <a:off x="3338513" y="5311775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2055813" y="4454525"/>
            <a:ext cx="4267200" cy="457200"/>
            <a:chOff x="1301" y="2987"/>
            <a:chExt cx="2688" cy="288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2117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59"/>
            <p:cNvGrpSpPr>
              <a:grpSpLocks/>
            </p:cNvGrpSpPr>
            <p:nvPr/>
          </p:nvGrpSpPr>
          <p:grpSpPr bwMode="auto">
            <a:xfrm>
              <a:off x="3173" y="2987"/>
              <a:ext cx="816" cy="288"/>
              <a:chOff x="4560" y="2736"/>
              <a:chExt cx="816" cy="288"/>
            </a:xfrm>
          </p:grpSpPr>
          <p:sp>
            <p:nvSpPr>
              <p:cNvPr id="30767" name="Rectangle 47"/>
              <p:cNvSpPr>
                <a:spLocks noChangeArrowheads="1"/>
              </p:cNvSpPr>
              <p:nvPr/>
            </p:nvSpPr>
            <p:spPr bwMode="auto">
              <a:xfrm>
                <a:off x="4944" y="2736"/>
                <a:ext cx="19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Rectangle 49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384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altLang="zh-CN" i="1"/>
                  <a:t> </a:t>
                </a:r>
                <a:r>
                  <a:rPr lang="en-US" altLang="zh-CN" i="1" err="1"/>
                  <a:t>a</a:t>
                </a:r>
                <a:r>
                  <a:rPr lang="en-US" altLang="zh-CN" i="1" baseline="-25000" err="1"/>
                  <a:t>i</a:t>
                </a:r>
                <a:r>
                  <a:rPr lang="en-US" altLang="zh-CN" baseline="-25000"/>
                  <a:t> </a:t>
                </a:r>
              </a:p>
            </p:txBody>
          </p:sp>
        </p:grpSp>
        <p:sp>
          <p:nvSpPr>
            <p:cNvPr id="30770" name="Rectangle 50"/>
            <p:cNvSpPr>
              <a:spLocks noChangeArrowheads="1"/>
            </p:cNvSpPr>
            <p:nvPr/>
          </p:nvSpPr>
          <p:spPr bwMode="auto">
            <a:xfrm>
              <a:off x="1637" y="2987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0771" name="Rectangle 51"/>
            <p:cNvSpPr>
              <a:spLocks noChangeArrowheads="1"/>
            </p:cNvSpPr>
            <p:nvPr/>
          </p:nvSpPr>
          <p:spPr bwMode="auto">
            <a:xfrm>
              <a:off x="2021" y="2987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2" name="Line 52"/>
            <p:cNvSpPr>
              <a:spLocks noChangeShapeType="1"/>
            </p:cNvSpPr>
            <p:nvPr/>
          </p:nvSpPr>
          <p:spPr bwMode="auto">
            <a:xfrm>
              <a:off x="1301" y="3179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>
              <a:off x="2117" y="3179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Line 61"/>
            <p:cNvSpPr>
              <a:spLocks noChangeShapeType="1"/>
            </p:cNvSpPr>
            <p:nvPr/>
          </p:nvSpPr>
          <p:spPr bwMode="auto">
            <a:xfrm>
              <a:off x="2981" y="317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82" name="Text Box 62"/>
          <p:cNvSpPr txBox="1">
            <a:spLocks noChangeArrowheads="1"/>
          </p:cNvSpPr>
          <p:nvPr/>
        </p:nvSpPr>
        <p:spPr bwMode="auto">
          <a:xfrm>
            <a:off x="1238250" y="2060575"/>
            <a:ext cx="4705134" cy="51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2"/>
            </a:pPr>
            <a:r>
              <a:rPr lang="zh-CN" altLang="en-US"/>
              <a:t>生成一个数据域为 </a:t>
            </a:r>
            <a:r>
              <a:rPr lang="en-US" altLang="zh-CN"/>
              <a:t>e </a:t>
            </a:r>
            <a:r>
              <a:rPr lang="zh-CN" altLang="en-US"/>
              <a:t>的新结点。 </a:t>
            </a:r>
          </a:p>
        </p:txBody>
      </p:sp>
      <p:sp>
        <p:nvSpPr>
          <p:cNvPr id="30783" name="Text Box 63"/>
          <p:cNvSpPr txBox="1">
            <a:spLocks noChangeArrowheads="1"/>
          </p:cNvSpPr>
          <p:nvPr/>
        </p:nvSpPr>
        <p:spPr bwMode="auto">
          <a:xfrm>
            <a:off x="1238250" y="1341438"/>
            <a:ext cx="4291559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romanUcPeriod"/>
            </a:pPr>
            <a:r>
              <a:rPr lang="zh-CN" altLang="en-US" sz="2200"/>
              <a:t>首先找到 </a:t>
            </a:r>
            <a:r>
              <a:rPr lang="en-US" altLang="zh-CN" sz="2200" i="1" err="1"/>
              <a:t>a</a:t>
            </a:r>
            <a:r>
              <a:rPr lang="en-US" altLang="zh-CN" sz="2200" i="1" baseline="-25000" err="1"/>
              <a:t>i</a:t>
            </a:r>
            <a:r>
              <a:rPr lang="en-US" altLang="zh-CN" sz="2200" i="1" baseline="-25000"/>
              <a:t> </a:t>
            </a:r>
            <a:r>
              <a:rPr lang="en-US" altLang="zh-CN" sz="2200" baseline="-25000"/>
              <a:t>-1 </a:t>
            </a:r>
            <a:r>
              <a:rPr lang="zh-CN" altLang="en-US" sz="2200"/>
              <a:t>的存储位置 </a:t>
            </a:r>
            <a:r>
              <a:rPr lang="en-US" altLang="zh-CN" sz="2200"/>
              <a:t>p</a:t>
            </a:r>
            <a:r>
              <a:rPr lang="zh-CN" altLang="en-US" sz="2200"/>
              <a:t>。 </a:t>
            </a:r>
          </a:p>
        </p:txBody>
      </p:sp>
      <p:sp>
        <p:nvSpPr>
          <p:cNvPr id="30785" name="Text Box 65"/>
          <p:cNvSpPr txBox="1">
            <a:spLocks noChangeArrowheads="1"/>
          </p:cNvSpPr>
          <p:nvPr/>
        </p:nvSpPr>
        <p:spPr bwMode="auto">
          <a:xfrm>
            <a:off x="1238250" y="2633663"/>
            <a:ext cx="7181774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marL="514350" indent="-514350">
              <a:lnSpc>
                <a:spcPct val="140000"/>
              </a:lnSpc>
              <a:buFont typeface="+mj-lt"/>
              <a:buAutoNum type="romanUcPeriod"/>
              <a:defRPr sz="2200"/>
            </a:lvl1pPr>
          </a:lstStyle>
          <a:p>
            <a:pPr>
              <a:buFont typeface="+mj-lt"/>
              <a:buAutoNum type="romanUcPeriod" startAt="3"/>
            </a:pPr>
            <a:r>
              <a:rPr lang="zh-CN" altLang="en-US"/>
              <a:t>插入新结点：①、新结点的指针域指向结点 </a:t>
            </a:r>
            <a:r>
              <a:rPr lang="en-US" altLang="zh-CN" i="1" err="1"/>
              <a:t>a</a:t>
            </a:r>
            <a:r>
              <a:rPr lang="en-US" altLang="zh-CN" i="1" baseline="-25000" err="1"/>
              <a:t>i</a:t>
            </a:r>
            <a:r>
              <a:rPr lang="en-US" altLang="zh-CN" i="1" baseline="-25000"/>
              <a:t> </a:t>
            </a:r>
            <a:r>
              <a:rPr lang="zh-CN" altLang="en-US"/>
              <a:t>。 </a:t>
            </a:r>
          </a:p>
          <a:p>
            <a:pPr marL="0" indent="0">
              <a:buNone/>
            </a:pPr>
            <a:r>
              <a:rPr lang="zh-CN" altLang="en-US"/>
              <a:t>                                  </a:t>
            </a:r>
            <a:r>
              <a:rPr lang="zh-CN" altLang="zh-CN"/>
              <a:t>②、</a:t>
            </a:r>
            <a:r>
              <a:rPr lang="zh-CN" altLang="en-US"/>
              <a:t>结点 </a:t>
            </a:r>
            <a:r>
              <a:rPr lang="en-US" altLang="zh-CN" i="1" err="1"/>
              <a:t>a</a:t>
            </a:r>
            <a:r>
              <a:rPr lang="en-US" altLang="zh-CN" i="1" baseline="-25000" err="1"/>
              <a:t>i</a:t>
            </a:r>
            <a:r>
              <a:rPr lang="en-US" altLang="zh-CN" i="1" baseline="-25000"/>
              <a:t> </a:t>
            </a:r>
            <a:r>
              <a:rPr lang="en-US" altLang="zh-CN" baseline="-25000"/>
              <a:t>-1</a:t>
            </a:r>
            <a:r>
              <a:rPr lang="en-US" altLang="zh-CN"/>
              <a:t> </a:t>
            </a:r>
            <a:r>
              <a:rPr lang="zh-CN" altLang="en-US"/>
              <a:t>的指针域指向新结点。  </a:t>
            </a:r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 flipV="1">
            <a:off x="5292725" y="4943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23838" y="1458913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0791" name="Text Box 71"/>
          <p:cNvSpPr txBox="1">
            <a:spLocks noChangeArrowheads="1"/>
          </p:cNvSpPr>
          <p:nvPr/>
        </p:nvSpPr>
        <p:spPr bwMode="auto">
          <a:xfrm>
            <a:off x="3708400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FF3300"/>
                </a:solidFill>
              </a:rPr>
              <a:t>× </a:t>
            </a: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3" grpId="0" autoUpdateAnimBg="0"/>
      <p:bldP spid="30758" grpId="0" animBg="1"/>
      <p:bldP spid="30760" grpId="0" animBg="1"/>
      <p:bldP spid="30763" grpId="0" autoUpdateAnimBg="0"/>
      <p:bldP spid="30764" grpId="0" autoUpdateAnimBg="0"/>
      <p:bldP spid="30780" grpId="0" animBg="1"/>
      <p:bldP spid="30782" grpId="0" autoUpdateAnimBg="0"/>
      <p:bldP spid="30783" grpId="0" autoUpdateAnimBg="0"/>
      <p:bldP spid="30785" grpId="0" autoUpdateAnimBg="0"/>
      <p:bldP spid="30787" grpId="0" animBg="1"/>
      <p:bldP spid="30788" grpId="0"/>
      <p:bldP spid="3079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520700" y="1052513"/>
            <a:ext cx="7462299" cy="49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Status </a:t>
            </a:r>
            <a:r>
              <a:rPr lang="en-US" altLang="zh-CN" sz="2200" dirty="0" err="1">
                <a:ea typeface="华文中宋" pitchFamily="2" charset="-122"/>
              </a:rPr>
              <a:t>ListInsert_L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 &amp;L, int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, </a:t>
            </a:r>
            <a:r>
              <a:rPr lang="en-US" altLang="zh-CN" sz="2200" dirty="0" err="1">
                <a:ea typeface="华文中宋" pitchFamily="2" charset="-122"/>
              </a:rPr>
              <a:t>ElemType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) {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p = L;  </a:t>
            </a:r>
            <a:r>
              <a:rPr lang="en-US" altLang="zh-CN" sz="2200" i="1" dirty="0">
                <a:ea typeface="华文中宋" pitchFamily="2" charset="-122"/>
              </a:rPr>
              <a:t>j </a:t>
            </a:r>
            <a:r>
              <a:rPr lang="en-US" altLang="zh-CN" sz="2200" dirty="0">
                <a:ea typeface="华文中宋" pitchFamily="2" charset="-122"/>
              </a:rPr>
              <a:t>= 0;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   while ( p &amp;&amp;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&lt;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i="1" dirty="0">
                <a:ea typeface="华文中宋" pitchFamily="2" charset="-122"/>
              </a:rPr>
              <a:t> </a:t>
            </a:r>
            <a:r>
              <a:rPr lang="en-US" altLang="zh-CN" sz="2200" dirty="0">
                <a:ea typeface="华文中宋" pitchFamily="2" charset="-122"/>
              </a:rPr>
              <a:t>-1)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{ p = p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next; ++</a:t>
            </a:r>
            <a:r>
              <a:rPr lang="en-US" altLang="zh-CN" sz="2200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}</a:t>
            </a:r>
            <a:r>
              <a:rPr lang="en-US" altLang="zh-CN" sz="2200" dirty="0">
                <a:ea typeface="华文中宋" pitchFamily="2" charset="-122"/>
              </a:rPr>
              <a:t>                  // </a:t>
            </a:r>
            <a:r>
              <a:rPr lang="zh-CN" altLang="en-US" sz="2200" dirty="0"/>
              <a:t>寻找第 </a:t>
            </a:r>
            <a:r>
              <a:rPr lang="en-US" altLang="zh-CN" sz="2200" i="1" dirty="0" err="1"/>
              <a:t>i</a:t>
            </a:r>
            <a:r>
              <a:rPr lang="en-US" altLang="zh-CN" sz="2200" dirty="0"/>
              <a:t> – 1 </a:t>
            </a:r>
            <a:r>
              <a:rPr lang="zh-CN" altLang="en-US" sz="2200" dirty="0"/>
              <a:t>个结点 </a:t>
            </a:r>
            <a:r>
              <a:rPr lang="zh-CN" altLang="en-US" sz="2200" dirty="0">
                <a:ea typeface="华文中宋" pitchFamily="2" charset="-122"/>
              </a:rPr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if (!p || </a:t>
            </a:r>
            <a:r>
              <a:rPr lang="en-US" altLang="zh-CN" sz="2200" i="1" dirty="0">
                <a:ea typeface="华文中宋" pitchFamily="2" charset="-122"/>
              </a:rPr>
              <a:t>j</a:t>
            </a:r>
            <a:r>
              <a:rPr lang="en-US" altLang="zh-CN" sz="2200" dirty="0">
                <a:ea typeface="华文中宋" pitchFamily="2" charset="-122"/>
              </a:rPr>
              <a:t> &gt;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-1) return ERROR;     // </a:t>
            </a:r>
            <a:r>
              <a:rPr lang="en-US" altLang="zh-CN" sz="2200" i="1" dirty="0" err="1">
                <a:ea typeface="华文中宋" pitchFamily="2" charset="-122"/>
              </a:rPr>
              <a:t>i</a:t>
            </a:r>
            <a:r>
              <a:rPr lang="en-US" altLang="zh-CN" sz="2200" dirty="0">
                <a:ea typeface="华文中宋" pitchFamily="2" charset="-122"/>
              </a:rPr>
              <a:t> </a:t>
            </a:r>
            <a:r>
              <a:rPr lang="zh-CN" altLang="en-US" sz="2200" dirty="0"/>
              <a:t>小于 </a:t>
            </a:r>
            <a:r>
              <a:rPr lang="en-US" altLang="zh-CN" sz="2200" dirty="0"/>
              <a:t>1 </a:t>
            </a:r>
            <a:r>
              <a:rPr lang="zh-CN" altLang="en-US" sz="2200" dirty="0"/>
              <a:t>或者大于表长</a:t>
            </a:r>
            <a:r>
              <a:rPr lang="en-US" altLang="zh-CN" sz="2200" dirty="0"/>
              <a:t>+1</a:t>
            </a:r>
            <a:r>
              <a:rPr lang="zh-CN" altLang="en-US" sz="2200" dirty="0"/>
              <a:t>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= (</a:t>
            </a:r>
            <a:r>
              <a:rPr lang="en-US" altLang="zh-CN" sz="2200" dirty="0" err="1">
                <a:ea typeface="华文中宋" pitchFamily="2" charset="-122"/>
              </a:rPr>
              <a:t>LinkList</a:t>
            </a:r>
            <a:r>
              <a:rPr lang="en-US" altLang="zh-CN" sz="2200" dirty="0">
                <a:ea typeface="华文中宋" pitchFamily="2" charset="-122"/>
              </a:rPr>
              <a:t>) malloc ( </a:t>
            </a:r>
            <a:r>
              <a:rPr lang="en-US" altLang="zh-CN" sz="2200" dirty="0" err="1">
                <a:ea typeface="华文中宋" pitchFamily="2" charset="-122"/>
              </a:rPr>
              <a:t>sizeof</a:t>
            </a:r>
            <a:r>
              <a:rPr lang="en-US" altLang="zh-CN" sz="2200" dirty="0">
                <a:ea typeface="华文中宋" pitchFamily="2" charset="-122"/>
              </a:rPr>
              <a:t> (</a:t>
            </a:r>
            <a:r>
              <a:rPr lang="en-US" altLang="zh-CN" sz="2200" dirty="0" err="1">
                <a:ea typeface="华文中宋" pitchFamily="2" charset="-122"/>
              </a:rPr>
              <a:t>LNode</a:t>
            </a:r>
            <a:r>
              <a:rPr lang="en-US" altLang="zh-CN" sz="2200" dirty="0">
                <a:ea typeface="华文中宋" pitchFamily="2" charset="-122"/>
              </a:rPr>
              <a:t>));    // </a:t>
            </a:r>
            <a:r>
              <a:rPr lang="zh-CN" altLang="en-US" sz="2200" dirty="0"/>
              <a:t>生成新结点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data = </a:t>
            </a:r>
            <a:r>
              <a:rPr lang="en-US" altLang="zh-CN" sz="2200" i="1" dirty="0">
                <a:ea typeface="华文中宋" pitchFamily="2" charset="-122"/>
              </a:rPr>
              <a:t>e</a:t>
            </a:r>
            <a:r>
              <a:rPr lang="en-US" altLang="zh-CN" sz="2200" dirty="0">
                <a:ea typeface="华文中宋" pitchFamily="2" charset="-122"/>
              </a:rPr>
              <a:t>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s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next;    // </a:t>
            </a:r>
            <a:r>
              <a:rPr lang="zh-CN" altLang="en-US" sz="2200" dirty="0"/>
              <a:t>插入 </a:t>
            </a:r>
            <a:r>
              <a:rPr lang="en-US" altLang="zh-CN" sz="2200" dirty="0"/>
              <a:t>L </a:t>
            </a:r>
            <a:r>
              <a:rPr lang="zh-CN" altLang="en-US" sz="2200" dirty="0"/>
              <a:t>中  </a:t>
            </a:r>
            <a:br>
              <a:rPr lang="zh-CN" altLang="en-US" sz="2200" dirty="0">
                <a:ea typeface="华文中宋" pitchFamily="2" charset="-122"/>
              </a:rPr>
            </a:br>
            <a:r>
              <a:rPr lang="zh-CN" altLang="en-US" sz="2200" dirty="0">
                <a:ea typeface="华文中宋" pitchFamily="2" charset="-122"/>
              </a:rPr>
              <a:t>   </a:t>
            </a:r>
            <a:r>
              <a:rPr lang="en-US" altLang="zh-CN" sz="2200" dirty="0">
                <a:ea typeface="华文中宋" pitchFamily="2" charset="-122"/>
              </a:rPr>
              <a:t>p </a:t>
            </a:r>
            <a:r>
              <a:rPr lang="en-US" altLang="zh-CN" sz="2200" dirty="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 dirty="0">
                <a:ea typeface="华文中宋" pitchFamily="2" charset="-122"/>
              </a:rPr>
              <a:t>next = s;  </a:t>
            </a:r>
          </a:p>
          <a:p>
            <a:pPr>
              <a:lnSpc>
                <a:spcPct val="130000"/>
              </a:lnSpc>
            </a:pPr>
            <a:r>
              <a:rPr lang="en-US" altLang="zh-CN" sz="2200" dirty="0">
                <a:ea typeface="华文中宋" pitchFamily="2" charset="-122"/>
              </a:rPr>
              <a:t>   return OK; </a:t>
            </a:r>
            <a:br>
              <a:rPr lang="en-US" altLang="zh-CN" sz="2200" dirty="0">
                <a:ea typeface="华文中宋" pitchFamily="2" charset="-122"/>
              </a:rPr>
            </a:br>
            <a:r>
              <a:rPr lang="en-US" altLang="zh-CN" sz="2200" dirty="0">
                <a:ea typeface="华文中宋" pitchFamily="2" charset="-122"/>
              </a:rPr>
              <a:t>} // </a:t>
            </a:r>
            <a:r>
              <a:rPr lang="en-US" altLang="zh-CN" sz="2200" dirty="0" err="1">
                <a:ea typeface="华文中宋" pitchFamily="2" charset="-122"/>
              </a:rPr>
              <a:t>LinstInsert_L</a:t>
            </a:r>
            <a:r>
              <a:rPr lang="en-US" altLang="zh-CN" sz="2200" dirty="0">
                <a:ea typeface="华文中宋" pitchFamily="2" charset="-122"/>
              </a:rPr>
              <a:t> </a:t>
            </a:r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3419475" y="476250"/>
            <a:ext cx="1639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2.9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16444" name="Text Box 60"/>
          <p:cNvSpPr txBox="1">
            <a:spLocks noChangeArrowheads="1"/>
          </p:cNvSpPr>
          <p:nvPr/>
        </p:nvSpPr>
        <p:spPr bwMode="auto">
          <a:xfrm>
            <a:off x="4824413" y="5445224"/>
            <a:ext cx="27222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时间复杂度：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。</a:t>
            </a:r>
            <a:r>
              <a:rPr lang="zh-CN" altLang="en-US" sz="2200">
                <a:ea typeface="华文中宋" pitchFamily="2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4932040" y="4437112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不是带头结点的链表情况如何呢？</a:t>
            </a:r>
            <a:endParaRPr lang="zh-CN" altLang="en-US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4" grpId="0" autoUpdateAnimBg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3" name="AutoShape 149"/>
          <p:cNvSpPr>
            <a:spLocks noChangeArrowheads="1"/>
          </p:cNvSpPr>
          <p:nvPr/>
        </p:nvSpPr>
        <p:spPr bwMode="auto">
          <a:xfrm>
            <a:off x="755650" y="3357563"/>
            <a:ext cx="7488238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15" name="Rectangle 91"/>
          <p:cNvSpPr>
            <a:spLocks noChangeArrowheads="1"/>
          </p:cNvSpPr>
          <p:nvPr/>
        </p:nvSpPr>
        <p:spPr bwMode="auto">
          <a:xfrm>
            <a:off x="581025" y="550863"/>
            <a:ext cx="47117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2"/>
                </a:solidFill>
                <a:ea typeface="华文中宋" pitchFamily="2" charset="-122"/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：学生健康情况登记表：</a:t>
            </a:r>
          </a:p>
        </p:txBody>
      </p:sp>
      <p:graphicFrame>
        <p:nvGraphicFramePr>
          <p:cNvPr id="26770" name="Group 146"/>
          <p:cNvGraphicFramePr>
            <a:graphicFrameLocks noGrp="1"/>
          </p:cNvGraphicFramePr>
          <p:nvPr/>
        </p:nvGraphicFramePr>
        <p:xfrm>
          <a:off x="685800" y="1162050"/>
          <a:ext cx="7696200" cy="3232150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1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姓   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学    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性  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健康情况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王小林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陈    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一般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刘建平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健康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张立立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790634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神经衰弱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……..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  ……..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</a:rPr>
                        <a:t>…….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760" name="Text Box 136"/>
          <p:cNvSpPr txBox="1">
            <a:spLocks noChangeArrowheads="1"/>
          </p:cNvSpPr>
          <p:nvPr/>
        </p:nvSpPr>
        <p:spPr bwMode="auto">
          <a:xfrm>
            <a:off x="685800" y="4503738"/>
            <a:ext cx="782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数据元素 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结点、记录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</a:t>
            </a:r>
            <a:r>
              <a:rPr lang="en-US" altLang="zh-CN" sz="2400">
                <a:ea typeface="华文行楷" pitchFamily="2" charset="-122"/>
              </a:rPr>
              <a:t> </a:t>
            </a:r>
            <a:r>
              <a:rPr lang="zh-CN" altLang="en-US" sz="2400">
                <a:ea typeface="华文行楷" pitchFamily="2" charset="-122"/>
              </a:rPr>
              <a:t>由 </a:t>
            </a:r>
            <a:r>
              <a:rPr lang="en-US" altLang="zh-CN" sz="2400">
                <a:ea typeface="华文行楷" pitchFamily="2" charset="-122"/>
              </a:rPr>
              <a:t>5 </a:t>
            </a:r>
            <a:r>
              <a:rPr lang="zh-CN" altLang="en-US" sz="2400">
                <a:ea typeface="华文行楷" pitchFamily="2" charset="-122"/>
              </a:rPr>
              <a:t>个</a:t>
            </a:r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数据项 </a:t>
            </a:r>
            <a:r>
              <a:rPr lang="en-US" altLang="zh-CN" sz="2400">
                <a:solidFill>
                  <a:srgbClr val="0000FF"/>
                </a:solidFill>
                <a:ea typeface="华文行楷" pitchFamily="2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ea typeface="华文行楷" pitchFamily="2" charset="-122"/>
              </a:rPr>
              <a:t>字段、域</a:t>
            </a:r>
            <a:r>
              <a:rPr lang="en-US" altLang="zh-CN" sz="2400">
                <a:solidFill>
                  <a:srgbClr val="0000FF"/>
                </a:solidFill>
                <a:ea typeface="华文行楷" pitchFamily="2" charset="-122"/>
              </a:rPr>
              <a:t>) </a:t>
            </a:r>
            <a:r>
              <a:rPr lang="zh-CN" altLang="en-US" sz="2400">
                <a:ea typeface="华文行楷" pitchFamily="2" charset="-122"/>
              </a:rPr>
              <a:t>组成。   </a:t>
            </a:r>
          </a:p>
        </p:txBody>
      </p:sp>
      <p:sp>
        <p:nvSpPr>
          <p:cNvPr id="26761" name="AutoShape 137"/>
          <p:cNvSpPr>
            <a:spLocks noChangeArrowheads="1"/>
          </p:cNvSpPr>
          <p:nvPr/>
        </p:nvSpPr>
        <p:spPr bwMode="auto">
          <a:xfrm flipH="1">
            <a:off x="152400" y="3448050"/>
            <a:ext cx="457200" cy="16002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62" name="Line 138"/>
          <p:cNvSpPr>
            <a:spLocks noChangeShapeType="1"/>
          </p:cNvSpPr>
          <p:nvPr/>
        </p:nvSpPr>
        <p:spPr bwMode="auto">
          <a:xfrm flipV="1">
            <a:off x="6732588" y="781050"/>
            <a:ext cx="3810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763" name="Text Box 139"/>
          <p:cNvSpPr txBox="1">
            <a:spLocks noChangeArrowheads="1"/>
          </p:cNvSpPr>
          <p:nvPr/>
        </p:nvSpPr>
        <p:spPr bwMode="auto">
          <a:xfrm>
            <a:off x="7016750" y="476250"/>
            <a:ext cx="1554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文件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(</a:t>
            </a:r>
            <a:r>
              <a:rPr lang="en-US" altLang="zh-CN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file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行楷" pitchFamily="2" charset="-122"/>
              </a:rPr>
              <a:t>)  </a:t>
            </a:r>
          </a:p>
        </p:txBody>
      </p:sp>
      <p:sp>
        <p:nvSpPr>
          <p:cNvPr id="26771" name="Text Box 147"/>
          <p:cNvSpPr txBox="1">
            <a:spLocks noChangeArrowheads="1"/>
          </p:cNvSpPr>
          <p:nvPr/>
        </p:nvSpPr>
        <p:spPr bwMode="auto">
          <a:xfrm>
            <a:off x="539750" y="4986338"/>
            <a:ext cx="791686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 sz="2400"/>
              <a:t>线性表中的数据元素可以是各种各样的，但</a:t>
            </a:r>
            <a:r>
              <a:rPr lang="zh-CN" altLang="en-US" sz="2400">
                <a:solidFill>
                  <a:srgbClr val="0000FF"/>
                </a:solidFill>
              </a:rPr>
              <a:t>同一线性 </a:t>
            </a:r>
          </a:p>
          <a:p>
            <a:pPr>
              <a:lnSpc>
                <a:spcPct val="110000"/>
              </a:lnSpc>
            </a:pPr>
            <a:r>
              <a:rPr lang="zh-CN" altLang="en-US" sz="2400">
                <a:solidFill>
                  <a:srgbClr val="0000FF"/>
                </a:solidFill>
              </a:rPr>
              <a:t>表中的元素必定具有相同特性</a:t>
            </a:r>
            <a:r>
              <a:rPr lang="zh-CN" altLang="en-US" sz="2400"/>
              <a:t>（属于同一数据对象）。</a:t>
            </a:r>
          </a:p>
        </p:txBody>
      </p:sp>
      <p:sp>
        <p:nvSpPr>
          <p:cNvPr id="26772" name="Text Box 148"/>
          <p:cNvSpPr txBox="1">
            <a:spLocks noChangeArrowheads="1"/>
          </p:cNvSpPr>
          <p:nvPr/>
        </p:nvSpPr>
        <p:spPr bwMode="auto">
          <a:xfrm>
            <a:off x="386040" y="6025335"/>
            <a:ext cx="7930376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        </a:t>
            </a:r>
            <a:r>
              <a:rPr lang="zh-CN" altLang="en-US" sz="2400" dirty="0"/>
              <a:t>线性表中的数据元素之间存在着</a:t>
            </a:r>
            <a:r>
              <a:rPr lang="zh-CN" altLang="en-US" sz="2400" dirty="0">
                <a:solidFill>
                  <a:srgbClr val="0000FF"/>
                </a:solidFill>
              </a:rPr>
              <a:t>序偶关系</a:t>
            </a:r>
            <a:r>
              <a:rPr lang="zh-CN" altLang="en-US" sz="2400" dirty="0"/>
              <a:t>  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–1</a:t>
            </a:r>
            <a:r>
              <a:rPr lang="en-US" altLang="zh-CN" sz="2400" dirty="0"/>
              <a:t>,</a:t>
            </a:r>
            <a:r>
              <a:rPr lang="en-US" altLang="zh-CN" sz="2400" i="1" dirty="0"/>
              <a:t> a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&gt; </a:t>
            </a:r>
            <a:r>
              <a:rPr lang="zh-CN" altLang="en-US" sz="2400" dirty="0"/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3" grpId="0" animBg="1"/>
      <p:bldP spid="26760" grpId="0" autoUpdateAnimBg="0"/>
      <p:bldP spid="26761" grpId="0" animBg="1"/>
      <p:bldP spid="26762" grpId="0" animBg="1"/>
      <p:bldP spid="26763" grpId="0" autoUpdateAnimBg="0"/>
      <p:bldP spid="26771" grpId="0" autoUpdateAnimBg="0"/>
      <p:bldP spid="2677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6200" y="836613"/>
            <a:ext cx="7666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3</a:t>
            </a:r>
            <a:r>
              <a:rPr lang="zh-CN" altLang="en-US" sz="2400">
                <a:ea typeface="华文中宋" pitchFamily="2" charset="-122"/>
              </a:rPr>
              <a:t>、删除运算（</a:t>
            </a:r>
            <a:r>
              <a:rPr lang="en-US" altLang="zh-CN" sz="2400" err="1">
                <a:ea typeface="华文中宋" pitchFamily="2" charset="-122"/>
              </a:rPr>
              <a:t>ListDelete</a:t>
            </a:r>
            <a:r>
              <a:rPr lang="en-US" altLang="zh-CN" sz="2400">
                <a:ea typeface="华文中宋" pitchFamily="2" charset="-122"/>
              </a:rPr>
              <a:t>(&amp;L, </a:t>
            </a:r>
            <a:r>
              <a:rPr lang="en-US" altLang="zh-CN" sz="2400" i="1" err="1">
                <a:ea typeface="华文中宋" pitchFamily="2" charset="-122"/>
              </a:rPr>
              <a:t>i</a:t>
            </a:r>
            <a:r>
              <a:rPr lang="en-US" altLang="zh-CN" sz="2400">
                <a:ea typeface="华文中宋" pitchFamily="2" charset="-122"/>
              </a:rPr>
              <a:t>, &amp;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>
                <a:ea typeface="华文中宋" pitchFamily="2" charset="-122"/>
              </a:rPr>
              <a:t>)</a:t>
            </a:r>
            <a:r>
              <a:rPr lang="zh-CN" altLang="en-US" sz="2400">
                <a:ea typeface="华文中宋" pitchFamily="2" charset="-122"/>
              </a:rPr>
              <a:t>在链表中的实现）  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97075" y="1484313"/>
            <a:ext cx="4469493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50" indent="-514350" eaLnBrk="0" hangingPunct="0">
              <a:lnSpc>
                <a:spcPct val="180000"/>
              </a:lnSpc>
              <a:buFont typeface="+mj-lt"/>
              <a:buAutoNum type="romanUcPeriod"/>
            </a:pPr>
            <a:r>
              <a:rPr lang="zh-CN" altLang="en-US" sz="2200"/>
              <a:t>首先找到 </a:t>
            </a:r>
            <a:r>
              <a:rPr lang="en-US" altLang="zh-CN" sz="2200" i="1" err="1"/>
              <a:t>a</a:t>
            </a:r>
            <a:r>
              <a:rPr lang="en-US" altLang="zh-CN" sz="2200" i="1" baseline="-25000" err="1"/>
              <a:t>i</a:t>
            </a:r>
            <a:r>
              <a:rPr lang="en-US" altLang="zh-CN" sz="2200" baseline="-25000"/>
              <a:t> –1 </a:t>
            </a:r>
            <a:r>
              <a:rPr lang="zh-CN" altLang="en-US" sz="2200"/>
              <a:t>的存储位置 </a:t>
            </a:r>
            <a:r>
              <a:rPr lang="en-US" altLang="zh-CN" sz="2200"/>
              <a:t>p</a:t>
            </a:r>
            <a:r>
              <a:rPr lang="zh-CN" altLang="en-US" sz="2200"/>
              <a:t>。 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020888" y="4268788"/>
            <a:ext cx="609600" cy="533400"/>
            <a:chOff x="1273" y="2689"/>
            <a:chExt cx="384" cy="336"/>
          </a:xfrm>
        </p:grpSpPr>
        <p:sp>
          <p:nvSpPr>
            <p:cNvPr id="35854" name="Text Box 14"/>
            <p:cNvSpPr txBox="1">
              <a:spLocks noChangeArrowheads="1"/>
            </p:cNvSpPr>
            <p:nvPr/>
          </p:nvSpPr>
          <p:spPr bwMode="auto">
            <a:xfrm>
              <a:off x="1273" y="268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p </a:t>
              </a:r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1465" y="2929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2097088" y="4573588"/>
            <a:ext cx="4419600" cy="457200"/>
            <a:chOff x="1321" y="2881"/>
            <a:chExt cx="2784" cy="288"/>
          </a:xfrm>
        </p:grpSpPr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657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 </a:t>
              </a:r>
              <a:r>
                <a:rPr lang="en-US" altLang="zh-CN" baseline="-25000"/>
                <a:t>–1 </a:t>
              </a: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2041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2857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137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953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1321" y="307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2473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 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 </a:t>
              </a:r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673" y="2881"/>
              <a:ext cx="19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3769" y="302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9" name="Rectangle 39"/>
            <p:cNvSpPr>
              <a:spLocks noChangeArrowheads="1"/>
            </p:cNvSpPr>
            <p:nvPr/>
          </p:nvSpPr>
          <p:spPr bwMode="auto">
            <a:xfrm>
              <a:off x="3289" y="2881"/>
              <a:ext cx="384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i="1"/>
                <a:t>a</a:t>
              </a:r>
              <a:r>
                <a:rPr lang="en-US" altLang="zh-CN" i="1" baseline="-25000"/>
                <a:t>i</a:t>
              </a:r>
              <a:r>
                <a:rPr lang="en-US" altLang="zh-CN" baseline="-25000"/>
                <a:t>+1  </a:t>
              </a:r>
            </a:p>
          </p:txBody>
        </p:sp>
      </p:grp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3392488" y="480218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1" name="Line 41"/>
          <p:cNvSpPr>
            <a:spLocks noChangeShapeType="1"/>
          </p:cNvSpPr>
          <p:nvPr/>
        </p:nvSpPr>
        <p:spPr bwMode="auto">
          <a:xfrm>
            <a:off x="3392488" y="533558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5449888" y="50307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84213" y="1628800"/>
            <a:ext cx="112082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latin typeface="华文中宋" pitchFamily="2" charset="-122"/>
                <a:ea typeface="华文中宋" pitchFamily="2" charset="-122"/>
              </a:rPr>
              <a:t>步骤： 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1976438" y="2319338"/>
            <a:ext cx="5845703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2"/>
            </a:pPr>
            <a:r>
              <a:rPr lang="zh-CN" altLang="en-US" sz="2200"/>
              <a:t>令 </a:t>
            </a:r>
            <a:r>
              <a:rPr lang="en-US" altLang="zh-CN" sz="2200"/>
              <a:t>q</a:t>
            </a:r>
            <a:r>
              <a:rPr lang="zh-CN" altLang="en-US" sz="2200"/>
              <a:t>指向 </a:t>
            </a:r>
            <a:r>
              <a:rPr lang="en-US" altLang="zh-CN" sz="2200"/>
              <a:t>p </a:t>
            </a:r>
            <a:r>
              <a:rPr lang="en-US" altLang="zh-CN" sz="2200">
                <a:sym typeface="Symbol" panose="05050102010706020507" pitchFamily="18" charset="2"/>
              </a:rPr>
              <a:t></a:t>
            </a:r>
            <a:r>
              <a:rPr lang="en-US" altLang="zh-CN" sz="2200"/>
              <a:t> next</a:t>
            </a:r>
            <a:r>
              <a:rPr lang="zh-CN" altLang="en-US" sz="2200"/>
              <a:t>，</a:t>
            </a:r>
            <a:r>
              <a:rPr lang="en-US" altLang="zh-CN" sz="2200"/>
              <a:t>p </a:t>
            </a:r>
            <a:r>
              <a:rPr lang="en-US" altLang="zh-CN" sz="220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>
                <a:ea typeface="华文中宋" panose="02010600040101010101" pitchFamily="2" charset="-122"/>
              </a:rPr>
              <a:t> next = q</a:t>
            </a:r>
            <a:r>
              <a:rPr lang="en-US" altLang="zh-CN" sz="2200"/>
              <a:t> </a:t>
            </a:r>
            <a:r>
              <a:rPr lang="en-US" altLang="zh-CN" sz="220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>
                <a:ea typeface="华文中宋" panose="02010600040101010101" pitchFamily="2" charset="-122"/>
              </a:rPr>
              <a:t> next 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1957388" y="3184525"/>
            <a:ext cx="4589718" cy="61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514338" indent="-514338" eaLnBrk="0" hangingPunct="0">
              <a:lnSpc>
                <a:spcPct val="180000"/>
              </a:lnSpc>
              <a:buFont typeface="+mj-lt"/>
              <a:buAutoNum type="romanUcPeriod" startAt="3"/>
            </a:pPr>
            <a:r>
              <a:rPr lang="zh-CN" altLang="en-US" sz="2200"/>
              <a:t>给</a:t>
            </a:r>
            <a:r>
              <a:rPr lang="en-US" altLang="zh-CN" sz="2200"/>
              <a:t>e</a:t>
            </a:r>
            <a:r>
              <a:rPr lang="zh-CN" altLang="en-US" sz="2200"/>
              <a:t>赋值，释放结点 </a:t>
            </a:r>
            <a:r>
              <a:rPr lang="en-US" altLang="zh-CN" sz="2200" i="1"/>
              <a:t>a</a:t>
            </a:r>
            <a:r>
              <a:rPr lang="en-US" altLang="zh-CN" sz="2200" i="1" baseline="-25000"/>
              <a:t>i</a:t>
            </a:r>
            <a:r>
              <a:rPr lang="en-US" altLang="zh-CN" sz="2200" baseline="-25000"/>
              <a:t> </a:t>
            </a:r>
            <a:r>
              <a:rPr lang="zh-CN" altLang="en-US" sz="2200"/>
              <a:t>的空间。 </a:t>
            </a:r>
            <a:endParaRPr lang="zh-CN" altLang="en-US" sz="2200" dirty="0"/>
          </a:p>
        </p:txBody>
      </p:sp>
      <p:sp>
        <p:nvSpPr>
          <p:cNvPr id="25" name="Text Box 71"/>
          <p:cNvSpPr txBox="1">
            <a:spLocks noChangeArrowheads="1"/>
          </p:cNvSpPr>
          <p:nvPr/>
        </p:nvSpPr>
        <p:spPr bwMode="auto">
          <a:xfrm>
            <a:off x="3912989" y="4221163"/>
            <a:ext cx="123507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6600">
                <a:solidFill>
                  <a:srgbClr val="FF3300"/>
                </a:solidFill>
              </a:rPr>
              <a:t>× 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EA0C0A7E-148D-4625-83CB-FA83C73C6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740" y="5409069"/>
            <a:ext cx="1893211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q </a:t>
            </a:r>
            <a:r>
              <a:rPr lang="en-US" altLang="zh-CN" sz="2200" dirty="0">
                <a:ea typeface="华文中宋" panose="02010600040101010101" pitchFamily="2" charset="-122"/>
              </a:rPr>
              <a:t>= p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19F737B-1AC6-4741-AAD3-61D2C6AD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385" y="5818667"/>
            <a:ext cx="28339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p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= q</a:t>
            </a:r>
            <a:r>
              <a:rPr lang="en-US" altLang="zh-CN" sz="2200" dirty="0"/>
              <a:t> </a:t>
            </a:r>
            <a:r>
              <a:rPr lang="en-US" altLang="zh-CN" sz="2200" dirty="0">
                <a:ea typeface="华文中宋" panose="02010600040101010101" pitchFamily="2" charset="-122"/>
                <a:sym typeface="Symbol" panose="05050102010706020507" pitchFamily="18" charset="2"/>
              </a:rPr>
              <a:t></a:t>
            </a:r>
            <a:r>
              <a:rPr lang="en-US" altLang="zh-CN" sz="2200" dirty="0">
                <a:ea typeface="华文中宋" panose="02010600040101010101" pitchFamily="2" charset="-122"/>
              </a:rPr>
              <a:t> next ; 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B213170-67C4-472D-9213-76A18D8BB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364" y="6228265"/>
            <a:ext cx="2662717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e = q-&gt;data;   free(q); </a:t>
            </a:r>
            <a:endParaRPr lang="en-US" altLang="zh-CN" sz="2200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autoUpdateAnimBg="0"/>
      <p:bldP spid="35847" grpId="0" autoUpdateAnimBg="0"/>
      <p:bldP spid="35880" grpId="0" animBg="1"/>
      <p:bldP spid="35881" grpId="0" animBg="1"/>
      <p:bldP spid="35883" grpId="0" animBg="1"/>
      <p:bldP spid="35885" grpId="0"/>
      <p:bldP spid="35887" grpId="0" autoUpdateAnimBg="0"/>
      <p:bldP spid="35888" grpId="0" autoUpdateAnimBg="0"/>
      <p:bldP spid="25" grpId="0"/>
      <p:bldP spid="26" grpId="0" autoUpdateAnimBg="0"/>
      <p:bldP spid="27" grpId="0" autoUpdateAnimBg="0"/>
      <p:bldP spid="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74650" y="1047750"/>
            <a:ext cx="7405938" cy="38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Status </a:t>
            </a:r>
            <a:r>
              <a:rPr lang="en-US" altLang="zh-CN" sz="2200" err="1">
                <a:ea typeface="华文中宋" pitchFamily="2" charset="-122"/>
              </a:rPr>
              <a:t>ListDelete_L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, </a:t>
            </a:r>
            <a:r>
              <a:rPr lang="en-US" altLang="zh-CN" sz="2200" err="1">
                <a:ea typeface="华文中宋" pitchFamily="2" charset="-122"/>
              </a:rPr>
              <a:t>ElemType</a:t>
            </a:r>
            <a:r>
              <a:rPr lang="en-US" altLang="zh-CN" sz="2200">
                <a:ea typeface="华文中宋" pitchFamily="2" charset="-122"/>
              </a:rPr>
              <a:t> &amp;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) { 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p = L;  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= 0;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while (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next &amp;&amp;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&lt;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–1) {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 = p 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next; ++</a:t>
            </a:r>
            <a:r>
              <a:rPr lang="en-US" altLang="zh-CN" sz="22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j</a:t>
            </a:r>
            <a:r>
              <a:rPr lang="en-US" altLang="zh-CN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; </a:t>
            </a:r>
            <a:r>
              <a:rPr lang="en-US" altLang="zh-CN" sz="2200">
                <a:ea typeface="华文中宋" pitchFamily="2" charset="-122"/>
              </a:rPr>
              <a:t>}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if (!(p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next) || </a:t>
            </a:r>
            <a:r>
              <a:rPr lang="en-US" altLang="zh-CN" sz="2200" i="1">
                <a:ea typeface="华文中宋" pitchFamily="2" charset="-122"/>
              </a:rPr>
              <a:t>j</a:t>
            </a:r>
            <a:r>
              <a:rPr lang="en-US" altLang="zh-CN" sz="2200">
                <a:ea typeface="华文中宋" pitchFamily="2" charset="-122"/>
              </a:rPr>
              <a:t> &gt;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 i="1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–1) return ERROR; // </a:t>
            </a:r>
            <a:r>
              <a:rPr lang="zh-CN" altLang="en-US" sz="2200"/>
              <a:t>删除位置不合理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</a:t>
            </a:r>
            <a:r>
              <a:rPr lang="en-US" altLang="zh-CN" sz="2200">
                <a:ea typeface="华文中宋" pitchFamily="2" charset="-122"/>
              </a:rPr>
              <a:t>q =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   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q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// </a:t>
            </a:r>
            <a:r>
              <a:rPr lang="zh-CN" altLang="en-US" sz="2200"/>
              <a:t>删除并释放结点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</a:t>
            </a:r>
            <a:r>
              <a:rPr lang="en-US" altLang="zh-CN" sz="2200" i="1">
                <a:ea typeface="华文中宋" pitchFamily="2" charset="-122"/>
              </a:rPr>
              <a:t>e</a:t>
            </a:r>
            <a:r>
              <a:rPr lang="en-US" altLang="zh-CN" sz="2200">
                <a:ea typeface="华文中宋" pitchFamily="2" charset="-122"/>
              </a:rPr>
              <a:t> = q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data;    free(q);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return OK;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ListDelete_L</a:t>
            </a:r>
            <a:r>
              <a:rPr lang="en-US" altLang="zh-CN" sz="2200">
                <a:ea typeface="华文中宋" pitchFamily="2" charset="-122"/>
              </a:rPr>
              <a:t> 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32138" y="533400"/>
            <a:ext cx="1817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>
                <a:ea typeface="华文中宋" pitchFamily="2" charset="-122"/>
              </a:rPr>
              <a:t>算法 </a:t>
            </a:r>
            <a:r>
              <a:rPr kumimoji="0" lang="en-US" altLang="zh-CN" sz="2800">
                <a:ea typeface="华文中宋" pitchFamily="2" charset="-122"/>
              </a:rPr>
              <a:t>2.10 </a:t>
            </a:r>
            <a:r>
              <a:rPr kumimoji="0" lang="en-US" altLang="zh-CN" sz="2800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4859338" y="4652963"/>
            <a:ext cx="27863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时间复杂度为：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sz="2200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)  </a:t>
            </a:r>
            <a:endParaRPr lang="en-US" altLang="zh-CN" sz="2200">
              <a:ea typeface="华文中宋" pitchFamily="2" charset="-122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323850" y="5365750"/>
            <a:ext cx="84518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ea typeface="华文行楷" pitchFamily="2" charset="-122"/>
              </a:rPr>
              <a:t>        </a:t>
            </a:r>
            <a:r>
              <a:rPr lang="zh-CN" altLang="en-US" sz="2800">
                <a:ea typeface="华文行楷" pitchFamily="2" charset="-122"/>
              </a:rPr>
              <a:t>在链表上实现插入和删除运算，无须移动结点， 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ea typeface="华文行楷" pitchFamily="2" charset="-122"/>
              </a:rPr>
              <a:t>仅需修改指针。</a:t>
            </a:r>
          </a:p>
        </p:txBody>
      </p:sp>
      <p:sp>
        <p:nvSpPr>
          <p:cNvPr id="6" name="矩形 5"/>
          <p:cNvSpPr/>
          <p:nvPr/>
        </p:nvSpPr>
        <p:spPr>
          <a:xfrm>
            <a:off x="6660232" y="1340768"/>
            <a:ext cx="216024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如果</a:t>
            </a:r>
            <a:r>
              <a:rPr lang="en-US" altLang="zh-CN">
                <a:solidFill>
                  <a:schemeClr val="tx1"/>
                </a:solidFill>
              </a:rPr>
              <a:t>L</a:t>
            </a:r>
            <a:r>
              <a:rPr lang="zh-CN" altLang="en-US">
                <a:solidFill>
                  <a:schemeClr val="tx1"/>
                </a:solidFill>
              </a:rPr>
              <a:t>不是带头结点的链表情况如何呢？</a:t>
            </a:r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67544" y="0"/>
            <a:ext cx="8143875" cy="1268760"/>
          </a:xfrm>
          <a:prstGeom prst="horizontalScroll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zh-CN" altLang="en-US" sz="2400"/>
              <a:t>作用是对链表进行操作时，可以对</a:t>
            </a:r>
            <a:r>
              <a:rPr lang="zh-CN" altLang="en-US" sz="2400">
                <a:solidFill>
                  <a:srgbClr val="0000FF"/>
                </a:solidFill>
              </a:rPr>
              <a:t>空表、非空表</a:t>
            </a:r>
            <a:r>
              <a:rPr lang="zh-CN" altLang="en-US" sz="2400"/>
              <a:t>的情况以及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对</a:t>
            </a:r>
            <a:r>
              <a:rPr lang="zh-CN" altLang="en-US" sz="2400">
                <a:solidFill>
                  <a:srgbClr val="0000FF"/>
                </a:solidFill>
              </a:rPr>
              <a:t>首元结点</a:t>
            </a:r>
            <a:r>
              <a:rPr lang="zh-CN" altLang="en-US" sz="2400"/>
              <a:t>进行统一处理，编程更方便。 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 autoUpdateAnimBg="0"/>
      <p:bldP spid="36877" grpId="0" autoUpdateAnimBg="0"/>
      <p:bldP spid="6" grpId="0" animBg="1"/>
      <p:bldP spid="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-252536" y="1196975"/>
            <a:ext cx="9507731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20000"/>
            </a:pPr>
            <a:r>
              <a:rPr kumimoji="0" lang="en-US" altLang="zh-CN" sz="2200"/>
              <a:t>        </a:t>
            </a:r>
            <a:r>
              <a:rPr kumimoji="0" lang="zh-CN" altLang="en-US" sz="2200"/>
              <a:t>从一个空表开始，逐个将新结点插入到当前链表的表头上（头插法）。 </a:t>
            </a:r>
            <a:endParaRPr lang="zh-CN" altLang="en-US" sz="2200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76200" y="549275"/>
            <a:ext cx="566212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4</a:t>
            </a:r>
            <a:r>
              <a:rPr lang="zh-CN" altLang="en-US" sz="2200">
                <a:ea typeface="华文中宋" pitchFamily="2" charset="-122"/>
              </a:rPr>
              <a:t>、</a:t>
            </a:r>
            <a:r>
              <a:rPr kumimoji="0" lang="zh-CN" altLang="en-US" sz="2200">
                <a:latin typeface="Tahoma" pitchFamily="34" charset="0"/>
                <a:ea typeface="华文中宋" pitchFamily="2" charset="-122"/>
              </a:rPr>
              <a:t>建立单链表（</a:t>
            </a:r>
            <a:r>
              <a:rPr kumimoji="0" lang="zh-CN" altLang="en-US" sz="2200">
                <a:latin typeface="楷体_GB2312" pitchFamily="49" charset="-122"/>
                <a:ea typeface="华文中宋" pitchFamily="2" charset="-122"/>
              </a:rPr>
              <a:t>头插法建表  逆序建表</a:t>
            </a:r>
            <a:r>
              <a:rPr kumimoji="0" lang="zh-CN" altLang="en-US" sz="2200">
                <a:latin typeface="Tahoma" pitchFamily="34" charset="0"/>
                <a:ea typeface="华文中宋" pitchFamily="2" charset="-122"/>
              </a:rPr>
              <a:t>）</a:t>
            </a:r>
            <a:r>
              <a:rPr lang="zh-CN" altLang="en-US" sz="2200">
                <a:ea typeface="华文中宋" pitchFamily="2" charset="-122"/>
              </a:rPr>
              <a:t> 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79375" y="2201863"/>
            <a:ext cx="7411003" cy="372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void </a:t>
            </a:r>
            <a:r>
              <a:rPr lang="en-US" altLang="zh-CN" sz="2200" err="1">
                <a:ea typeface="华文中宋" pitchFamily="2" charset="-122"/>
              </a:rPr>
              <a:t>CreateList_L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 &amp;L, </a:t>
            </a:r>
            <a:r>
              <a:rPr lang="en-US" altLang="zh-CN" sz="2200" err="1">
                <a:ea typeface="华文中宋" pitchFamily="2" charset="-122"/>
              </a:rPr>
              <a:t>int</a:t>
            </a:r>
            <a:r>
              <a:rPr lang="en-US" altLang="zh-CN" sz="2200">
                <a:ea typeface="华文中宋" pitchFamily="2" charset="-122"/>
              </a:rPr>
              <a:t>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) { 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// </a:t>
            </a:r>
            <a:r>
              <a:rPr lang="zh-CN" altLang="en-US" sz="2200">
                <a:solidFill>
                  <a:srgbClr val="0000FF"/>
                </a:solidFill>
              </a:rPr>
              <a:t>逆位序输入 </a:t>
            </a:r>
            <a:r>
              <a:rPr lang="en-US" altLang="zh-CN" sz="2200" i="1">
                <a:solidFill>
                  <a:srgbClr val="0000FF"/>
                </a:solidFill>
              </a:rPr>
              <a:t>n</a:t>
            </a:r>
            <a:r>
              <a:rPr lang="en-US" altLang="zh-CN" sz="2200">
                <a:solidFill>
                  <a:srgbClr val="0000FF"/>
                </a:solidFill>
              </a:rPr>
              <a:t> </a:t>
            </a:r>
            <a:r>
              <a:rPr lang="zh-CN" altLang="en-US" sz="2200">
                <a:solidFill>
                  <a:srgbClr val="0000FF"/>
                </a:solidFill>
              </a:rPr>
              <a:t>个元素的值，建立带表头结点的单链表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L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。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L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NULL;    // </a:t>
            </a:r>
            <a:r>
              <a:rPr lang="zh-CN" altLang="en-US" sz="2200"/>
              <a:t>先建立一个带头结点的单链表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</a:t>
            </a:r>
            <a:r>
              <a:rPr lang="en-US" altLang="zh-CN" sz="2200">
                <a:ea typeface="华文中宋" pitchFamily="2" charset="-122"/>
              </a:rPr>
              <a:t>for (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=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; 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 &gt; 0; --</a:t>
            </a:r>
            <a:r>
              <a:rPr lang="en-US" altLang="zh-CN" sz="2200" i="1" err="1">
                <a:ea typeface="华文中宋" pitchFamily="2" charset="-122"/>
              </a:rPr>
              <a:t>i</a:t>
            </a:r>
            <a:r>
              <a:rPr lang="en-US" altLang="zh-CN" sz="2200">
                <a:ea typeface="华文中宋" pitchFamily="2" charset="-122"/>
              </a:rPr>
              <a:t>) {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      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>
                <a:ea typeface="华文中宋" pitchFamily="2" charset="-122"/>
              </a:rPr>
              <a:t> = (</a:t>
            </a:r>
            <a:r>
              <a:rPr lang="en-US" altLang="zh-CN" sz="2200" err="1">
                <a:ea typeface="华文中宋" pitchFamily="2" charset="-122"/>
              </a:rPr>
              <a:t>LinkList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en-US" altLang="zh-CN" sz="2200" err="1">
                <a:ea typeface="华文中宋" pitchFamily="2" charset="-122"/>
              </a:rPr>
              <a:t>malloc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sizeof</a:t>
            </a:r>
            <a:r>
              <a:rPr lang="en-US" altLang="zh-CN" sz="2200">
                <a:ea typeface="华文中宋" pitchFamily="2" charset="-122"/>
              </a:rPr>
              <a:t> (</a:t>
            </a:r>
            <a:r>
              <a:rPr lang="en-US" altLang="zh-CN" sz="2200" err="1">
                <a:ea typeface="华文中宋" pitchFamily="2" charset="-122"/>
              </a:rPr>
              <a:t>LNode</a:t>
            </a:r>
            <a:r>
              <a:rPr lang="en-US" altLang="zh-CN" sz="2200">
                <a:ea typeface="华文中宋" pitchFamily="2" charset="-122"/>
              </a:rPr>
              <a:t>));   // </a:t>
            </a:r>
            <a:r>
              <a:rPr lang="zh-CN" altLang="en-US" sz="2200"/>
              <a:t>生成新结点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 err="1">
                <a:ea typeface="华文中宋" pitchFamily="2" charset="-122"/>
              </a:rPr>
              <a:t>scanf</a:t>
            </a:r>
            <a:r>
              <a:rPr lang="en-US" altLang="zh-CN" sz="2200">
                <a:ea typeface="华文中宋" pitchFamily="2" charset="-122"/>
              </a:rPr>
              <a:t>(&amp;</a:t>
            </a:r>
            <a:r>
              <a:rPr lang="en-US" altLang="zh-CN" sz="2200" i="1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data);    // </a:t>
            </a:r>
            <a:r>
              <a:rPr lang="zh-CN" altLang="en-US" sz="2200"/>
              <a:t>输入元素值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 i="1">
                <a:ea typeface="华文中宋" pitchFamily="2" charset="-122"/>
              </a:rPr>
              <a:t>p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next; L </a:t>
            </a:r>
            <a:r>
              <a:rPr lang="en-US" altLang="zh-CN" sz="2200"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ea typeface="华文中宋" pitchFamily="2" charset="-122"/>
              </a:rPr>
              <a:t> next = p;   // </a:t>
            </a:r>
            <a:r>
              <a:rPr lang="zh-CN" altLang="en-US" sz="2200"/>
              <a:t>插入到表头</a:t>
            </a:r>
            <a:r>
              <a:rPr lang="zh-CN" altLang="en-US" sz="2200">
                <a:ea typeface="华文中宋" pitchFamily="2" charset="-122"/>
              </a:rPr>
              <a:t> </a:t>
            </a:r>
            <a:r>
              <a:rPr lang="en-US" altLang="zh-CN" sz="2200">
                <a:ea typeface="华文中宋" pitchFamily="2" charset="-122"/>
              </a:rPr>
              <a:t>}</a:t>
            </a:r>
            <a:br>
              <a:rPr lang="en-US" altLang="zh-CN" sz="2200">
                <a:ea typeface="华文中宋" pitchFamily="2" charset="-122"/>
              </a:rPr>
            </a:br>
            <a:r>
              <a:rPr lang="en-US" altLang="zh-CN" sz="2200">
                <a:ea typeface="华文中宋" pitchFamily="2" charset="-122"/>
              </a:rPr>
              <a:t>} // </a:t>
            </a:r>
            <a:r>
              <a:rPr lang="en-US" altLang="zh-CN" sz="2200" err="1">
                <a:ea typeface="华文中宋" pitchFamily="2" charset="-122"/>
              </a:rPr>
              <a:t>CreateList_L</a:t>
            </a:r>
            <a:endParaRPr lang="en-US" altLang="zh-CN" sz="2200">
              <a:solidFill>
                <a:srgbClr val="0000FF"/>
              </a:solidFill>
              <a:ea typeface="华文中宋" pitchFamily="2" charset="-122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22675" y="5876925"/>
            <a:ext cx="390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算法的时间复杂度为：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O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华文中宋" pitchFamily="2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) </a:t>
            </a:r>
          </a:p>
        </p:txBody>
      </p:sp>
      <p:sp>
        <p:nvSpPr>
          <p:cNvPr id="37901" name="AutoShape 13"/>
          <p:cNvSpPr>
            <a:spLocks/>
          </p:cNvSpPr>
          <p:nvPr/>
        </p:nvSpPr>
        <p:spPr bwMode="auto">
          <a:xfrm>
            <a:off x="6948264" y="3161978"/>
            <a:ext cx="142875" cy="627062"/>
          </a:xfrm>
          <a:prstGeom prst="rightBrace">
            <a:avLst>
              <a:gd name="adj1" fmla="val 3657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7091139" y="3259832"/>
            <a:ext cx="1179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初始化 </a:t>
            </a:r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251520" y="476672"/>
            <a:ext cx="8424863" cy="1079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zh-CN" altLang="en-US" sz="2200"/>
              <a:t>如果是“顺序”创建单链表，那么算法该如何写呢？ </a:t>
            </a:r>
          </a:p>
        </p:txBody>
      </p:sp>
      <p:sp>
        <p:nvSpPr>
          <p:cNvPr id="37905" name="AutoShape 17"/>
          <p:cNvSpPr>
            <a:spLocks noChangeArrowheads="1"/>
          </p:cNvSpPr>
          <p:nvPr/>
        </p:nvSpPr>
        <p:spPr bwMode="auto">
          <a:xfrm>
            <a:off x="251520" y="476672"/>
            <a:ext cx="8424863" cy="10810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lnSpc>
                <a:spcPct val="130000"/>
              </a:lnSpc>
            </a:pPr>
            <a:r>
              <a:rPr lang="en-US" altLang="zh-CN"/>
              <a:t>            </a:t>
            </a:r>
            <a:r>
              <a:rPr lang="zh-CN" altLang="en-US" sz="2200"/>
              <a:t>因为每个新生成的结点的插入位置在表尾，则算法 </a:t>
            </a:r>
          </a:p>
          <a:p>
            <a:pPr>
              <a:lnSpc>
                <a:spcPct val="130000"/>
              </a:lnSpc>
            </a:pPr>
            <a:r>
              <a:rPr lang="zh-CN" altLang="en-US" sz="2200"/>
              <a:t>    中必须维持一个始终指向已建立的链表表尾的指针。  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3429000" y="1700213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算法 </a:t>
            </a:r>
            <a:r>
              <a:rPr kumimoji="0" lang="en-US" altLang="zh-CN">
                <a:ea typeface="华文中宋" pitchFamily="2" charset="-122"/>
              </a:rPr>
              <a:t>2.11 </a:t>
            </a:r>
            <a:r>
              <a:rPr kumimoji="0" lang="en-US" altLang="zh-CN" baseline="-8000"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10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10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10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6" grpId="0" autoUpdateAnimBg="0"/>
      <p:bldP spid="37898" grpId="0" autoUpdateAnimBg="0"/>
      <p:bldP spid="37900" grpId="0" autoUpdateAnimBg="0"/>
      <p:bldP spid="37901" grpId="0" animBg="1"/>
      <p:bldP spid="37902" grpId="0"/>
      <p:bldP spid="37904" grpId="0" animBg="1"/>
      <p:bldP spid="37905" grpId="0" animBg="1"/>
      <p:bldP spid="3789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3898" y="1340768"/>
            <a:ext cx="8077852" cy="456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1</a:t>
            </a:r>
            <a:r>
              <a:rPr lang="zh-CN" altLang="en-US" sz="2200">
                <a:ea typeface="华文中宋" pitchFamily="2" charset="-122"/>
              </a:rPr>
              <a:t>、线性表采用链式存储结构时，其地址 </a:t>
            </a:r>
            <a:r>
              <a:rPr lang="en-US" altLang="zh-CN" sz="2200">
                <a:ea typeface="华文中宋" pitchFamily="2" charset="-122"/>
              </a:rPr>
              <a:t>( )</a:t>
            </a:r>
            <a:r>
              <a:rPr lang="zh-CN" altLang="en-US" sz="2200">
                <a:ea typeface="华文中宋" pitchFamily="2" charset="-122"/>
              </a:rPr>
              <a:t>。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>
                <a:ea typeface="华文中宋" pitchFamily="2" charset="-122"/>
              </a:rPr>
              <a:t>(A) </a:t>
            </a:r>
            <a:r>
              <a:rPr lang="zh-CN" altLang="en-US" sz="2200">
                <a:ea typeface="华文中宋" pitchFamily="2" charset="-122"/>
              </a:rPr>
              <a:t>必须是连续的              </a:t>
            </a:r>
            <a:r>
              <a:rPr lang="en-US" altLang="zh-CN" sz="2200">
                <a:ea typeface="华文中宋" pitchFamily="2" charset="-122"/>
              </a:rPr>
              <a:t>(B) </a:t>
            </a:r>
            <a:r>
              <a:rPr lang="zh-CN" altLang="en-US" sz="2200">
                <a:ea typeface="华文中宋" pitchFamily="2" charset="-122"/>
              </a:rPr>
              <a:t>部分元素的地址必须是连续的  </a:t>
            </a:r>
            <a:br>
              <a:rPr lang="zh-CN" altLang="en-US" sz="2200">
                <a:ea typeface="华文中宋" pitchFamily="2" charset="-122"/>
              </a:rPr>
            </a:br>
            <a:r>
              <a:rPr lang="zh-CN" altLang="en-US" sz="2200">
                <a:ea typeface="华文中宋" pitchFamily="2" charset="-122"/>
              </a:rPr>
              <a:t>      </a:t>
            </a:r>
            <a:r>
              <a:rPr lang="en-US" altLang="zh-CN" sz="2200">
                <a:ea typeface="华文中宋" pitchFamily="2" charset="-122"/>
              </a:rPr>
              <a:t>(C) </a:t>
            </a:r>
            <a:r>
              <a:rPr lang="zh-CN" altLang="en-US" sz="2200">
                <a:ea typeface="华文中宋" pitchFamily="2" charset="-122"/>
              </a:rPr>
              <a:t>一定是不连续的          </a:t>
            </a:r>
            <a:r>
              <a:rPr lang="en-US" altLang="zh-CN" sz="2200">
                <a:ea typeface="华文中宋" pitchFamily="2" charset="-122"/>
              </a:rPr>
              <a:t>(D) </a:t>
            </a:r>
            <a:r>
              <a:rPr lang="zh-CN" altLang="en-US" sz="2200">
                <a:ea typeface="华文中宋" pitchFamily="2" charset="-122"/>
              </a:rPr>
              <a:t>连续与否均可以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2</a:t>
            </a:r>
            <a:r>
              <a:rPr lang="zh-CN" altLang="en-US" sz="2200">
                <a:ea typeface="华文中宋" pitchFamily="2" charset="-122"/>
              </a:rPr>
              <a:t>、在一个单链表中，在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zh-CN" altLang="en-US" sz="2200">
                <a:ea typeface="华文中宋" pitchFamily="2" charset="-122"/>
              </a:rPr>
              <a:t>之后插入 </a:t>
            </a:r>
            <a:r>
              <a:rPr lang="en-US" altLang="zh-CN" sz="2200">
                <a:ea typeface="华文中宋" pitchFamily="2" charset="-122"/>
              </a:rPr>
              <a:t>s </a:t>
            </a:r>
            <a:r>
              <a:rPr lang="zh-CN" altLang="en-US" sz="2200">
                <a:ea typeface="华文中宋" pitchFamily="2" charset="-122"/>
              </a:rPr>
              <a:t>所指结点，则执行 </a:t>
            </a:r>
            <a:r>
              <a:rPr lang="en-US" altLang="zh-CN" sz="2200">
                <a:ea typeface="华文中宋" pitchFamily="2" charset="-122"/>
              </a:rPr>
              <a:t>( )</a:t>
            </a:r>
            <a:r>
              <a:rPr lang="zh-CN" altLang="en-US" sz="2200">
                <a:ea typeface="华文中宋" pitchFamily="2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   （</a:t>
            </a:r>
            <a:r>
              <a:rPr lang="en-US" altLang="zh-CN" sz="2200">
                <a:ea typeface="华文中宋" pitchFamily="2" charset="-122"/>
              </a:rPr>
              <a:t>A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s-&gt;next=</a:t>
            </a:r>
            <a:r>
              <a:rPr lang="en-US" altLang="zh-CN" sz="2200" err="1">
                <a:ea typeface="华文中宋" pitchFamily="2" charset="-122"/>
              </a:rPr>
              <a:t>p;p</a:t>
            </a:r>
            <a:r>
              <a:rPr lang="en-US" altLang="zh-CN" sz="2200">
                <a:ea typeface="华文中宋" pitchFamily="2" charset="-122"/>
              </a:rPr>
              <a:t>-&gt;next=s;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B</a:t>
            </a:r>
            <a:r>
              <a:rPr lang="zh-CN" altLang="en-US" sz="2200">
                <a:ea typeface="华文中宋" pitchFamily="2" charset="-122"/>
              </a:rPr>
              <a:t>） </a:t>
            </a:r>
            <a:r>
              <a:rPr lang="en-US" altLang="zh-CN" sz="2200">
                <a:ea typeface="华文中宋" pitchFamily="2" charset="-122"/>
              </a:rPr>
              <a:t>s-&gt;next=p-&gt;</a:t>
            </a:r>
            <a:r>
              <a:rPr lang="en-US" altLang="zh-CN" sz="2200" err="1">
                <a:ea typeface="华文中宋" pitchFamily="2" charset="-122"/>
              </a:rPr>
              <a:t>next;p</a:t>
            </a:r>
            <a:r>
              <a:rPr lang="en-US" altLang="zh-CN" sz="2200">
                <a:ea typeface="华文中宋" pitchFamily="2" charset="-122"/>
              </a:rPr>
              <a:t>-&gt;next=s;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C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s-&gt;next=p-&gt;</a:t>
            </a:r>
            <a:r>
              <a:rPr lang="en-US" altLang="zh-CN" sz="2200" err="1">
                <a:ea typeface="华文中宋" pitchFamily="2" charset="-122"/>
              </a:rPr>
              <a:t>next;p</a:t>
            </a:r>
            <a:r>
              <a:rPr lang="en-US" altLang="zh-CN" sz="2200">
                <a:ea typeface="华文中宋" pitchFamily="2" charset="-122"/>
              </a:rPr>
              <a:t>=s;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D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</a:t>
            </a:r>
            <a:r>
              <a:rPr lang="en-US" altLang="zh-CN" sz="2200" err="1">
                <a:ea typeface="华文中宋" pitchFamily="2" charset="-122"/>
              </a:rPr>
              <a:t>s;s</a:t>
            </a:r>
            <a:r>
              <a:rPr lang="en-US" altLang="zh-CN" sz="2200">
                <a:ea typeface="华文中宋" pitchFamily="2" charset="-122"/>
              </a:rPr>
              <a:t>-&gt;next=p;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3</a:t>
            </a:r>
            <a:r>
              <a:rPr lang="zh-CN" altLang="en-US" sz="2200">
                <a:ea typeface="华文中宋" pitchFamily="2" charset="-122"/>
              </a:rPr>
              <a:t>、在一个单链表中，若删除 </a:t>
            </a:r>
            <a:r>
              <a:rPr lang="en-US" altLang="zh-CN" sz="2200">
                <a:ea typeface="华文中宋" pitchFamily="2" charset="-122"/>
              </a:rPr>
              <a:t>p </a:t>
            </a:r>
            <a:r>
              <a:rPr lang="zh-CN" altLang="en-US" sz="2200">
                <a:ea typeface="华文中宋" pitchFamily="2" charset="-122"/>
              </a:rPr>
              <a:t>所指结点的后继结点，则执行 </a:t>
            </a:r>
            <a:r>
              <a:rPr lang="en-US" altLang="zh-CN" sz="2200">
                <a:ea typeface="华文中宋" pitchFamily="2" charset="-122"/>
              </a:rPr>
              <a:t>( )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A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B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p=p-&gt;next; p-&gt;next=p-&gt;next-&gt;next;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C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p-&gt;next=p-&gt;next;    </a:t>
            </a:r>
          </a:p>
          <a:p>
            <a:pPr>
              <a:lnSpc>
                <a:spcPct val="120000"/>
              </a:lnSpc>
            </a:pPr>
            <a:r>
              <a:rPr lang="en-US" altLang="zh-CN" sz="2200">
                <a:ea typeface="华文中宋" pitchFamily="2" charset="-122"/>
              </a:rPr>
              <a:t>   </a:t>
            </a:r>
            <a:r>
              <a:rPr lang="zh-CN" altLang="en-US" sz="2200">
                <a:ea typeface="华文中宋" pitchFamily="2" charset="-122"/>
              </a:rPr>
              <a:t>（</a:t>
            </a:r>
            <a:r>
              <a:rPr lang="en-US" altLang="zh-CN" sz="2200">
                <a:ea typeface="华文中宋" pitchFamily="2" charset="-122"/>
              </a:rPr>
              <a:t>D</a:t>
            </a:r>
            <a:r>
              <a:rPr lang="zh-CN" altLang="en-US" sz="2200">
                <a:ea typeface="华文中宋" pitchFamily="2" charset="-122"/>
              </a:rPr>
              <a:t>）</a:t>
            </a:r>
            <a:r>
              <a:rPr lang="en-US" altLang="zh-CN" sz="2200">
                <a:ea typeface="华文中宋" pitchFamily="2" charset="-122"/>
              </a:rPr>
              <a:t>p =p-&gt;next-&gt;next;  </a:t>
            </a:r>
          </a:p>
        </p:txBody>
      </p:sp>
      <p:sp>
        <p:nvSpPr>
          <p:cNvPr id="5" name="矩形 4"/>
          <p:cNvSpPr/>
          <p:nvPr/>
        </p:nvSpPr>
        <p:spPr>
          <a:xfrm>
            <a:off x="6516216" y="1124744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84368" y="24928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956376" y="4293096"/>
            <a:ext cx="11521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静态链表表示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#define MAXSIZE 1000      / /</a:t>
            </a:r>
            <a:r>
              <a:rPr lang="zh-CN" altLang="en-US">
                <a:latin typeface="Times New Roman" pitchFamily="18" charset="0"/>
              </a:rPr>
              <a:t>链表的最大长度</a:t>
            </a:r>
            <a:endParaRPr lang="en-US" altLang="zh-CN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endParaRPr lang="zh-CN" altLang="en-US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typedef  struct{ </a:t>
            </a:r>
          </a:p>
          <a:p>
            <a:pPr algn="just"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     </a:t>
            </a:r>
            <a:r>
              <a:rPr lang="en-US" altLang="zh-CN" err="1">
                <a:latin typeface="Times New Roman" pitchFamily="18" charset="0"/>
              </a:rPr>
              <a:t>ElemType</a:t>
            </a:r>
            <a:r>
              <a:rPr lang="en-US" altLang="zh-CN">
                <a:latin typeface="Times New Roman" pitchFamily="18" charset="0"/>
              </a:rPr>
              <a:t> data</a:t>
            </a:r>
            <a:r>
              <a:rPr lang="zh-CN" altLang="en-US">
                <a:latin typeface="Times New Roman" pitchFamily="18" charset="0"/>
              </a:rPr>
              <a:t>；  </a:t>
            </a:r>
          </a:p>
          <a:p>
            <a:pPr algn="just">
              <a:spcBef>
                <a:spcPct val="50000"/>
              </a:spcBef>
              <a:buNone/>
            </a:pPr>
            <a:r>
              <a:rPr lang="zh-CN" altLang="en-US">
                <a:latin typeface="Times New Roman" pitchFamily="18" charset="0"/>
              </a:rPr>
              <a:t>     </a:t>
            </a:r>
            <a:r>
              <a:rPr lang="en-US" altLang="zh-CN" err="1">
                <a:latin typeface="Times New Roman" pitchFamily="18" charset="0"/>
              </a:rPr>
              <a:t>int</a:t>
            </a:r>
            <a:r>
              <a:rPr lang="en-US" altLang="zh-CN">
                <a:latin typeface="Times New Roman" pitchFamily="18" charset="0"/>
              </a:rPr>
              <a:t> cur</a:t>
            </a:r>
            <a:r>
              <a:rPr lang="zh-CN" altLang="en-US">
                <a:latin typeface="Times New Roman" pitchFamily="18" charset="0"/>
              </a:rPr>
              <a:t>；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>
                <a:latin typeface="Times New Roman" pitchFamily="18" charset="0"/>
              </a:rPr>
              <a:t>}component,  </a:t>
            </a:r>
            <a:r>
              <a:rPr lang="en-US" altLang="zh-CN" err="1">
                <a:latin typeface="Times New Roman" pitchFamily="18" charset="0"/>
              </a:rPr>
              <a:t>SLinkList</a:t>
            </a:r>
            <a:r>
              <a:rPr lang="en-US" altLang="zh-CN">
                <a:latin typeface="Times New Roman" pitchFamily="18" charset="0"/>
              </a:rPr>
              <a:t>[</a:t>
            </a:r>
            <a:r>
              <a:rPr lang="en-US" altLang="zh-CN"/>
              <a:t>MAXSIZE</a:t>
            </a:r>
            <a:r>
              <a:rPr lang="en-US" altLang="zh-CN">
                <a:latin typeface="Times New Roman" pitchFamily="18" charset="0"/>
              </a:rPr>
              <a:t>]</a:t>
            </a:r>
            <a:r>
              <a:rPr lang="zh-CN" altLang="en-US">
                <a:latin typeface="Times New Roman" pitchFamily="18" charset="0"/>
              </a:rPr>
              <a:t>；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b="1">
                <a:latin typeface="宋体" pitchFamily="2" charset="-122"/>
                <a:ea typeface="宋体" pitchFamily="2" charset="-122"/>
              </a:rPr>
              <a:t>静态链表</a:t>
            </a:r>
            <a:endParaRPr lang="zh-CN" altLang="en-US"/>
          </a:p>
        </p:txBody>
      </p:sp>
      <p:pic>
        <p:nvPicPr>
          <p:cNvPr id="5" name="Picture 4" descr="000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87363" y="1340768"/>
            <a:ext cx="7568841" cy="4752528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94743"/>
            <a:ext cx="396044" cy="41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50302" y="260648"/>
            <a:ext cx="159370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600">
                <a:ea typeface="华文中宋" pitchFamily="2" charset="-122"/>
              </a:rPr>
              <a:t>循环链表 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34975" y="1000125"/>
            <a:ext cx="7532831" cy="99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循环链表：</a:t>
            </a:r>
            <a:r>
              <a:rPr lang="zh-CN" altLang="en-US" sz="2200"/>
              <a:t>是一种头尾相接的链表（即：表中最后一个 </a:t>
            </a:r>
          </a:p>
          <a:p>
            <a:pPr>
              <a:lnSpc>
                <a:spcPct val="140000"/>
              </a:lnSpc>
            </a:pPr>
            <a:r>
              <a:rPr lang="zh-CN" altLang="en-US" sz="2200"/>
              <a:t>结点的指针域指向头结点，整个链表形成一个环）。</a:t>
            </a: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431800" y="4124325"/>
            <a:ext cx="725070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优点：</a:t>
            </a:r>
            <a:r>
              <a:rPr lang="zh-CN" altLang="en-US" sz="2200"/>
              <a:t>从表中任一结点出发均可找到表中其他结点。</a:t>
            </a:r>
            <a:r>
              <a:rPr lang="zh-CN" altLang="en-US" sz="2200">
                <a:ea typeface="华文中宋" pitchFamily="2" charset="-122"/>
              </a:rPr>
              <a:t> </a:t>
            </a:r>
          </a:p>
        </p:txBody>
      </p:sp>
      <p:sp>
        <p:nvSpPr>
          <p:cNvPr id="38981" name="Text Box 69"/>
          <p:cNvSpPr txBox="1">
            <a:spLocks noChangeArrowheads="1"/>
          </p:cNvSpPr>
          <p:nvPr/>
        </p:nvSpPr>
        <p:spPr bwMode="auto">
          <a:xfrm>
            <a:off x="434975" y="4622800"/>
            <a:ext cx="760150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由于循环链表中没有 </a:t>
            </a:r>
            <a:r>
              <a:rPr lang="en-US" altLang="zh-CN" sz="2200">
                <a:ea typeface="华文中宋" pitchFamily="2" charset="-122"/>
              </a:rPr>
              <a:t>NULL </a:t>
            </a:r>
            <a:r>
              <a:rPr lang="zh-CN" altLang="en-US" sz="2200">
                <a:ea typeface="华文中宋" pitchFamily="2" charset="-122"/>
              </a:rPr>
              <a:t>指针，故涉及遍历操作时， </a:t>
            </a:r>
          </a:p>
          <a:p>
            <a:pPr>
              <a:lnSpc>
                <a:spcPct val="140000"/>
              </a:lnSpc>
            </a:pPr>
            <a:r>
              <a:rPr lang="zh-CN" altLang="en-US" sz="2200">
                <a:ea typeface="华文中宋" pitchFamily="2" charset="-122"/>
              </a:rPr>
              <a:t>其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终止条件</a:t>
            </a:r>
            <a:r>
              <a:rPr lang="zh-CN" altLang="en-US" sz="2200">
                <a:ea typeface="华文中宋" pitchFamily="2" charset="-122"/>
              </a:rPr>
              <a:t>就不再像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非循环链表</a:t>
            </a:r>
            <a:r>
              <a:rPr lang="zh-CN" altLang="en-US" sz="2200">
                <a:ea typeface="华文中宋" pitchFamily="2" charset="-122"/>
              </a:rPr>
              <a:t>那样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判断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或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p 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  <a:sym typeface="Symbol" pitchFamily="18" charset="2"/>
              </a:rPr>
              <a:t></a:t>
            </a:r>
            <a:r>
              <a:rPr lang="en-US" altLang="zh-CN" sz="2200">
                <a:solidFill>
                  <a:srgbClr val="0000FF"/>
                </a:solidFill>
                <a:ea typeface="华文中宋" pitchFamily="2" charset="-122"/>
              </a:rPr>
              <a:t>next 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是否 </a:t>
            </a:r>
          </a:p>
          <a:p>
            <a:pPr>
              <a:lnSpc>
                <a:spcPct val="140000"/>
              </a:lnSpc>
            </a:pP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为空</a:t>
            </a:r>
            <a:r>
              <a:rPr lang="zh-CN" altLang="en-US" sz="2200">
                <a:ea typeface="华文中宋" pitchFamily="2" charset="-122"/>
              </a:rPr>
              <a:t>，而是</a:t>
            </a: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判断它们是否等于头指针</a:t>
            </a:r>
            <a:r>
              <a:rPr lang="zh-CN" altLang="en-US" sz="2200">
                <a:ea typeface="华文中宋" pitchFamily="2" charset="-122"/>
              </a:rPr>
              <a:t>。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575" y="2349500"/>
            <a:ext cx="7723188" cy="1536700"/>
            <a:chOff x="192" y="1480"/>
            <a:chExt cx="4865" cy="968"/>
          </a:xfrm>
        </p:grpSpPr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912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584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>
              <a:off x="129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>
              <a:off x="2016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28" y="167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32" y="184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>
              <a:off x="672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2640" y="181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Text Box 49"/>
            <p:cNvSpPr txBox="1">
              <a:spLocks noChangeArrowheads="1"/>
            </p:cNvSpPr>
            <p:nvPr/>
          </p:nvSpPr>
          <p:spPr bwMode="auto">
            <a:xfrm>
              <a:off x="2342" y="160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38962" name="Text Box 50"/>
            <p:cNvSpPr txBox="1">
              <a:spLocks noChangeArrowheads="1"/>
            </p:cNvSpPr>
            <p:nvPr/>
          </p:nvSpPr>
          <p:spPr bwMode="auto">
            <a:xfrm>
              <a:off x="192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63" name="Text Box 51"/>
            <p:cNvSpPr txBox="1">
              <a:spLocks noChangeArrowheads="1"/>
            </p:cNvSpPr>
            <p:nvPr/>
          </p:nvSpPr>
          <p:spPr bwMode="auto">
            <a:xfrm>
              <a:off x="1584" y="1991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非空表 </a:t>
              </a:r>
            </a:p>
          </p:txBody>
        </p:sp>
        <p:sp>
          <p:nvSpPr>
            <p:cNvPr id="38964" name="Text Box 52"/>
            <p:cNvSpPr txBox="1">
              <a:spLocks noChangeArrowheads="1"/>
            </p:cNvSpPr>
            <p:nvPr/>
          </p:nvSpPr>
          <p:spPr bwMode="auto">
            <a:xfrm>
              <a:off x="4289" y="1991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38965" name="Rectangle 53"/>
            <p:cNvSpPr>
              <a:spLocks noChangeArrowheads="1"/>
            </p:cNvSpPr>
            <p:nvPr/>
          </p:nvSpPr>
          <p:spPr bwMode="auto">
            <a:xfrm>
              <a:off x="120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6" name="Rectangle 54"/>
            <p:cNvSpPr>
              <a:spLocks noChangeArrowheads="1"/>
            </p:cNvSpPr>
            <p:nvPr/>
          </p:nvSpPr>
          <p:spPr bwMode="auto">
            <a:xfrm>
              <a:off x="1920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67" name="Rectangle 55"/>
            <p:cNvSpPr>
              <a:spLocks noChangeArrowheads="1"/>
            </p:cNvSpPr>
            <p:nvPr/>
          </p:nvSpPr>
          <p:spPr bwMode="auto">
            <a:xfrm>
              <a:off x="3264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3360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433" y="167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721" y="167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38974" name="Line 62"/>
            <p:cNvSpPr>
              <a:spLocks noChangeShapeType="1"/>
            </p:cNvSpPr>
            <p:nvPr/>
          </p:nvSpPr>
          <p:spPr bwMode="auto">
            <a:xfrm>
              <a:off x="4097" y="184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5" name="Text Box 63"/>
            <p:cNvSpPr txBox="1">
              <a:spLocks noChangeArrowheads="1"/>
            </p:cNvSpPr>
            <p:nvPr/>
          </p:nvSpPr>
          <p:spPr bwMode="auto">
            <a:xfrm>
              <a:off x="3857" y="170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38977" name="Line 65"/>
            <p:cNvSpPr>
              <a:spLocks noChangeShapeType="1"/>
            </p:cNvSpPr>
            <p:nvPr/>
          </p:nvSpPr>
          <p:spPr bwMode="auto">
            <a:xfrm>
              <a:off x="4817" y="18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4193" y="1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82" name="Text Box 70"/>
            <p:cNvSpPr txBox="1">
              <a:spLocks noChangeArrowheads="1"/>
            </p:cNvSpPr>
            <p:nvPr/>
          </p:nvSpPr>
          <p:spPr bwMode="auto">
            <a:xfrm>
              <a:off x="2784" y="2160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华文中宋" pitchFamily="2" charset="-122"/>
                </a:rPr>
                <a:t>单链表 </a:t>
              </a:r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 flipV="1">
              <a:off x="3600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72"/>
            <p:cNvSpPr>
              <a:spLocks noChangeShapeType="1"/>
            </p:cNvSpPr>
            <p:nvPr/>
          </p:nvSpPr>
          <p:spPr bwMode="auto">
            <a:xfrm flipH="1">
              <a:off x="672" y="148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73"/>
            <p:cNvSpPr>
              <a:spLocks noChangeShapeType="1"/>
            </p:cNvSpPr>
            <p:nvPr/>
          </p:nvSpPr>
          <p:spPr bwMode="auto">
            <a:xfrm>
              <a:off x="672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 flipV="1">
              <a:off x="5057" y="14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75"/>
            <p:cNvSpPr>
              <a:spLocks noChangeShapeType="1"/>
            </p:cNvSpPr>
            <p:nvPr/>
          </p:nvSpPr>
          <p:spPr bwMode="auto">
            <a:xfrm flipH="1">
              <a:off x="4193" y="1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4193" y="14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38990" name="Rectangle 78"/>
          <p:cNvSpPr>
            <a:spLocks noChangeArrowheads="1"/>
          </p:cNvSpPr>
          <p:nvPr/>
        </p:nvSpPr>
        <p:spPr bwMode="auto">
          <a:xfrm>
            <a:off x="1331640" y="6093296"/>
            <a:ext cx="4248150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6" grpId="0" autoUpdateAnimBg="0"/>
      <p:bldP spid="38927" grpId="0" autoUpdateAnimBg="0"/>
      <p:bldP spid="38981" grpId="0" autoUpdateAnimBg="0"/>
      <p:bldP spid="3899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195103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0178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2560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37036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5151438" y="825500"/>
            <a:ext cx="5334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a</a:t>
            </a:r>
            <a:r>
              <a:rPr lang="en-US" altLang="zh-CN" i="1" baseline="-14000"/>
              <a:t>n</a:t>
            </a:r>
            <a:endParaRPr lang="en-US" altLang="zh-CN" i="1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1189038" y="11001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157003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4694238" y="1054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4221163" y="719138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…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80803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017838" y="1316038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非空表 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7240588" y="1316038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空表 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2408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35512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68483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583723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469188" y="825500"/>
            <a:ext cx="457200" cy="3508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926388" y="825500"/>
            <a:ext cx="304800" cy="350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 altLang="zh-CN" i="1"/>
              <a:t>  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935788" y="110013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6554788" y="871538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H 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>
            <a:off x="8078788" y="10525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4" name="Line 32"/>
          <p:cNvSpPr>
            <a:spLocks noChangeShapeType="1"/>
          </p:cNvSpPr>
          <p:nvPr/>
        </p:nvSpPr>
        <p:spPr bwMode="auto">
          <a:xfrm>
            <a:off x="7088188" y="9763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971550" y="1989138"/>
            <a:ext cx="1930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头指针表示 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单循环链表 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984250" y="2995613"/>
            <a:ext cx="6237605" cy="4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注意：</a:t>
            </a:r>
            <a:r>
              <a:rPr lang="zh-CN" altLang="en-US" sz="2200">
                <a:solidFill>
                  <a:srgbClr val="0000FF"/>
                </a:solidFill>
                <a:ea typeface="华文中宋" pitchFamily="2" charset="-122"/>
              </a:rPr>
              <a:t>表的操作常常是在表的首尾位置上进行。  </a:t>
            </a:r>
          </a:p>
        </p:txBody>
      </p:sp>
      <p:sp>
        <p:nvSpPr>
          <p:cNvPr id="44067" name="Line 35"/>
          <p:cNvSpPr>
            <a:spLocks noChangeShapeType="1"/>
          </p:cNvSpPr>
          <p:nvPr/>
        </p:nvSpPr>
        <p:spPr bwMode="auto">
          <a:xfrm flipV="1">
            <a:off x="621823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H="1">
            <a:off x="1570038" y="595313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>
            <a:off x="157003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V="1">
            <a:off x="8459788" y="5953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1" name="Line 39"/>
          <p:cNvSpPr>
            <a:spLocks noChangeShapeType="1"/>
          </p:cNvSpPr>
          <p:nvPr/>
        </p:nvSpPr>
        <p:spPr bwMode="auto">
          <a:xfrm flipH="1">
            <a:off x="7088188" y="5953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7088188" y="5953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949450" y="5589588"/>
            <a:ext cx="5646738" cy="762000"/>
            <a:chOff x="911" y="3521"/>
            <a:chExt cx="3557" cy="480"/>
          </a:xfrm>
        </p:grpSpPr>
        <p:sp>
          <p:nvSpPr>
            <p:cNvPr id="44073" name="Rectangle 41"/>
            <p:cNvSpPr>
              <a:spLocks noChangeArrowheads="1"/>
            </p:cNvSpPr>
            <p:nvPr/>
          </p:nvSpPr>
          <p:spPr bwMode="auto">
            <a:xfrm>
              <a:off x="1151" y="3714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74" name="Rectangle 42"/>
            <p:cNvSpPr>
              <a:spLocks noChangeArrowheads="1"/>
            </p:cNvSpPr>
            <p:nvPr/>
          </p:nvSpPr>
          <p:spPr bwMode="auto">
            <a:xfrm>
              <a:off x="1823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44075" name="Line 43"/>
            <p:cNvSpPr>
              <a:spLocks noChangeShapeType="1"/>
            </p:cNvSpPr>
            <p:nvPr/>
          </p:nvSpPr>
          <p:spPr bwMode="auto">
            <a:xfrm>
              <a:off x="153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6" name="Line 44"/>
            <p:cNvSpPr>
              <a:spLocks noChangeShapeType="1"/>
            </p:cNvSpPr>
            <p:nvPr/>
          </p:nvSpPr>
          <p:spPr bwMode="auto">
            <a:xfrm>
              <a:off x="2255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3167" y="3714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44078" name="Line 46"/>
            <p:cNvSpPr>
              <a:spLocks noChangeShapeType="1"/>
            </p:cNvSpPr>
            <p:nvPr/>
          </p:nvSpPr>
          <p:spPr bwMode="auto">
            <a:xfrm flipH="1">
              <a:off x="3695" y="3887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79" name="Line 47"/>
            <p:cNvSpPr>
              <a:spLocks noChangeShapeType="1"/>
            </p:cNvSpPr>
            <p:nvPr/>
          </p:nvSpPr>
          <p:spPr bwMode="auto">
            <a:xfrm>
              <a:off x="911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0" name="Line 48"/>
            <p:cNvSpPr>
              <a:spLocks noChangeShapeType="1"/>
            </p:cNvSpPr>
            <p:nvPr/>
          </p:nvSpPr>
          <p:spPr bwMode="auto">
            <a:xfrm>
              <a:off x="2879" y="385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81" y="3647"/>
              <a:ext cx="3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4082" name="Rectangle 50"/>
            <p:cNvSpPr>
              <a:spLocks noChangeArrowheads="1"/>
            </p:cNvSpPr>
            <p:nvPr/>
          </p:nvSpPr>
          <p:spPr bwMode="auto">
            <a:xfrm>
              <a:off x="143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3" name="Rectangle 51"/>
            <p:cNvSpPr>
              <a:spLocks noChangeArrowheads="1"/>
            </p:cNvSpPr>
            <p:nvPr/>
          </p:nvSpPr>
          <p:spPr bwMode="auto">
            <a:xfrm>
              <a:off x="2159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4" name="Rectangle 52"/>
            <p:cNvSpPr>
              <a:spLocks noChangeArrowheads="1"/>
            </p:cNvSpPr>
            <p:nvPr/>
          </p:nvSpPr>
          <p:spPr bwMode="auto">
            <a:xfrm>
              <a:off x="3503" y="371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44085" name="Line 53"/>
            <p:cNvSpPr>
              <a:spLocks noChangeShapeType="1"/>
            </p:cNvSpPr>
            <p:nvPr/>
          </p:nvSpPr>
          <p:spPr bwMode="auto">
            <a:xfrm>
              <a:off x="3599" y="38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Text Box 54"/>
            <p:cNvSpPr txBox="1">
              <a:spLocks noChangeArrowheads="1"/>
            </p:cNvSpPr>
            <p:nvPr/>
          </p:nvSpPr>
          <p:spPr bwMode="auto">
            <a:xfrm>
              <a:off x="4165" y="3713"/>
              <a:ext cx="3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 </a:t>
              </a:r>
            </a:p>
          </p:txBody>
        </p:sp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 flipV="1">
              <a:off x="3839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56"/>
            <p:cNvSpPr>
              <a:spLocks noChangeShapeType="1"/>
            </p:cNvSpPr>
            <p:nvPr/>
          </p:nvSpPr>
          <p:spPr bwMode="auto">
            <a:xfrm flipH="1">
              <a:off x="911" y="3521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57"/>
            <p:cNvSpPr>
              <a:spLocks noChangeShapeType="1"/>
            </p:cNvSpPr>
            <p:nvPr/>
          </p:nvSpPr>
          <p:spPr bwMode="auto">
            <a:xfrm>
              <a:off x="911" y="3521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2916238" y="1916113"/>
            <a:ext cx="3816350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200"/>
              <a:t>找 </a:t>
            </a:r>
            <a:r>
              <a:rPr lang="en-US" altLang="zh-CN" sz="2200" i="1"/>
              <a:t>a</a:t>
            </a:r>
            <a:r>
              <a:rPr lang="en-US" altLang="zh-CN" sz="2200" baseline="-25000"/>
              <a:t>1 </a:t>
            </a:r>
            <a:r>
              <a:rPr lang="zh-CN" altLang="en-US" sz="2200"/>
              <a:t>的时间复杂度：</a:t>
            </a:r>
            <a:r>
              <a:rPr lang="en-US" altLang="zh-CN" sz="2200" i="1"/>
              <a:t>O</a:t>
            </a:r>
            <a:r>
              <a:rPr lang="en-US" altLang="zh-CN" sz="2200"/>
              <a:t>(1) 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2916238" y="2563813"/>
            <a:ext cx="38385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/>
              <a:t>找 </a:t>
            </a:r>
            <a:r>
              <a:rPr lang="en-US" altLang="zh-CN" sz="2200" i="1"/>
              <a:t>a</a:t>
            </a:r>
            <a:r>
              <a:rPr lang="en-US" altLang="zh-CN" sz="2200" i="1" baseline="-16000"/>
              <a:t>n </a:t>
            </a:r>
            <a:r>
              <a:rPr lang="zh-CN" altLang="en-US" sz="2200"/>
              <a:t>的时间复杂度：</a:t>
            </a:r>
            <a:r>
              <a:rPr lang="en-US" altLang="zh-CN" sz="2200" i="1"/>
              <a:t>O</a:t>
            </a:r>
            <a:r>
              <a:rPr lang="en-US" altLang="zh-CN" sz="2200"/>
              <a:t>(</a:t>
            </a:r>
            <a:r>
              <a:rPr lang="en-US" altLang="zh-CN" sz="2200" i="1"/>
              <a:t>n</a:t>
            </a:r>
            <a:r>
              <a:rPr lang="en-US" altLang="zh-CN" sz="2200"/>
              <a:t>) </a:t>
            </a:r>
          </a:p>
        </p:txBody>
      </p:sp>
      <p:sp>
        <p:nvSpPr>
          <p:cNvPr id="44093" name="Text Box 61"/>
          <p:cNvSpPr txBox="1">
            <a:spLocks noChangeArrowheads="1"/>
          </p:cNvSpPr>
          <p:nvPr/>
        </p:nvSpPr>
        <p:spPr bwMode="auto">
          <a:xfrm>
            <a:off x="971550" y="3686175"/>
            <a:ext cx="1659429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>
                <a:ea typeface="华文中宋" pitchFamily="2" charset="-122"/>
              </a:rPr>
              <a:t>尾指针表示 </a:t>
            </a:r>
          </a:p>
          <a:p>
            <a:r>
              <a:rPr lang="zh-CN" altLang="en-US" sz="2200">
                <a:ea typeface="华文中宋" pitchFamily="2" charset="-122"/>
              </a:rPr>
              <a:t>单循环链表 </a:t>
            </a:r>
          </a:p>
        </p:txBody>
      </p:sp>
      <p:sp>
        <p:nvSpPr>
          <p:cNvPr id="44094" name="Rectangle 62"/>
          <p:cNvSpPr>
            <a:spLocks noChangeArrowheads="1"/>
          </p:cNvSpPr>
          <p:nvPr/>
        </p:nvSpPr>
        <p:spPr bwMode="auto">
          <a:xfrm>
            <a:off x="6444208" y="2420888"/>
            <a:ext cx="1435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不方便 </a:t>
            </a:r>
          </a:p>
        </p:txBody>
      </p:sp>
      <p:sp>
        <p:nvSpPr>
          <p:cNvPr id="44095" name="Text Box 63"/>
          <p:cNvSpPr txBox="1">
            <a:spLocks noChangeArrowheads="1"/>
          </p:cNvSpPr>
          <p:nvPr/>
        </p:nvSpPr>
        <p:spPr bwMode="auto">
          <a:xfrm>
            <a:off x="2987675" y="3570288"/>
            <a:ext cx="4284634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/>
              <a:t>a</a:t>
            </a:r>
            <a:r>
              <a:rPr lang="en-US" altLang="zh-CN" sz="2200" baseline="-16000"/>
              <a:t>1 </a:t>
            </a:r>
            <a:r>
              <a:rPr lang="zh-CN" altLang="en-US" sz="2200"/>
              <a:t>的存储位置是：</a:t>
            </a:r>
            <a:r>
              <a:rPr lang="en-US" altLang="zh-CN" sz="2200"/>
              <a:t>R</a:t>
            </a:r>
            <a:r>
              <a:rPr lang="en-US" altLang="zh-CN" sz="2200">
                <a:sym typeface="Symbol" pitchFamily="18" charset="2"/>
              </a:rPr>
              <a:t></a:t>
            </a:r>
            <a:r>
              <a:rPr lang="en-US" altLang="zh-CN" sz="2200"/>
              <a:t>next</a:t>
            </a:r>
            <a:r>
              <a:rPr lang="en-US" altLang="zh-CN" sz="2200">
                <a:sym typeface="Symbol" pitchFamily="18" charset="2"/>
              </a:rPr>
              <a:t></a:t>
            </a:r>
            <a:r>
              <a:rPr lang="en-US" altLang="zh-CN" sz="2200"/>
              <a:t>next </a:t>
            </a:r>
          </a:p>
        </p:txBody>
      </p:sp>
      <p:sp>
        <p:nvSpPr>
          <p:cNvPr id="44096" name="Text Box 64"/>
          <p:cNvSpPr txBox="1">
            <a:spLocks noChangeArrowheads="1"/>
          </p:cNvSpPr>
          <p:nvPr/>
        </p:nvSpPr>
        <p:spPr bwMode="auto">
          <a:xfrm>
            <a:off x="2987675" y="4194175"/>
            <a:ext cx="2661306" cy="46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i="1"/>
              <a:t>a</a:t>
            </a:r>
            <a:r>
              <a:rPr lang="en-US" altLang="zh-CN" sz="2200" i="1" baseline="-18000"/>
              <a:t>n</a:t>
            </a:r>
            <a:r>
              <a:rPr lang="en-US" altLang="zh-CN" sz="2200" baseline="-18000"/>
              <a:t> </a:t>
            </a:r>
            <a:r>
              <a:rPr lang="zh-CN" altLang="en-US" sz="2200"/>
              <a:t>的存储位置是：</a:t>
            </a:r>
            <a:r>
              <a:rPr lang="en-US" altLang="zh-CN" sz="2200"/>
              <a:t>R </a:t>
            </a:r>
          </a:p>
        </p:txBody>
      </p:sp>
      <p:sp>
        <p:nvSpPr>
          <p:cNvPr id="44097" name="Text Box 65"/>
          <p:cNvSpPr txBox="1">
            <a:spLocks noChangeArrowheads="1"/>
          </p:cNvSpPr>
          <p:nvPr/>
        </p:nvSpPr>
        <p:spPr bwMode="auto">
          <a:xfrm>
            <a:off x="5075238" y="4953000"/>
            <a:ext cx="2808287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200">
                <a:ea typeface="华文中宋" pitchFamily="2" charset="-122"/>
              </a:rPr>
              <a:t>时间复杂度：</a:t>
            </a:r>
            <a:r>
              <a:rPr lang="en-US" altLang="zh-CN" sz="2200" i="1">
                <a:ea typeface="华文中宋" pitchFamily="2" charset="-122"/>
              </a:rPr>
              <a:t>O</a:t>
            </a:r>
            <a:r>
              <a:rPr lang="en-US" altLang="zh-CN" sz="2200">
                <a:ea typeface="华文中宋" pitchFamily="2" charset="-122"/>
              </a:rPr>
              <a:t>(1) </a:t>
            </a:r>
          </a:p>
        </p:txBody>
      </p:sp>
      <p:sp>
        <p:nvSpPr>
          <p:cNvPr id="44098" name="AutoShape 66"/>
          <p:cNvSpPr>
            <a:spLocks/>
          </p:cNvSpPr>
          <p:nvPr/>
        </p:nvSpPr>
        <p:spPr bwMode="auto">
          <a:xfrm>
            <a:off x="2771775" y="2081213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099" name="AutoShape 67"/>
          <p:cNvSpPr>
            <a:spLocks/>
          </p:cNvSpPr>
          <p:nvPr/>
        </p:nvSpPr>
        <p:spPr bwMode="auto">
          <a:xfrm>
            <a:off x="2771775" y="3860800"/>
            <a:ext cx="144463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100" name="AutoShape 68"/>
          <p:cNvSpPr>
            <a:spLocks/>
          </p:cNvSpPr>
          <p:nvPr/>
        </p:nvSpPr>
        <p:spPr bwMode="auto">
          <a:xfrm flipH="1">
            <a:off x="7596188" y="3810000"/>
            <a:ext cx="144462" cy="698500"/>
          </a:xfrm>
          <a:prstGeom prst="leftBrace">
            <a:avLst>
              <a:gd name="adj1" fmla="val 4029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200"/>
          </a:p>
        </p:txBody>
      </p:sp>
      <p:sp>
        <p:nvSpPr>
          <p:cNvPr id="44104" name="AutoShape 72"/>
          <p:cNvSpPr>
            <a:spLocks noChangeArrowheads="1"/>
          </p:cNvSpPr>
          <p:nvPr/>
        </p:nvSpPr>
        <p:spPr bwMode="auto">
          <a:xfrm>
            <a:off x="7740352" y="4005064"/>
            <a:ext cx="504825" cy="1358900"/>
          </a:xfrm>
          <a:prstGeom prst="curvedLeftArrow">
            <a:avLst>
              <a:gd name="adj1" fmla="val 53836"/>
              <a:gd name="adj2" fmla="val 107673"/>
              <a:gd name="adj3" fmla="val 33333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4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3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5" grpId="0" autoUpdateAnimBg="0"/>
      <p:bldP spid="44066" grpId="0" autoUpdateAnimBg="0"/>
      <p:bldP spid="44091" grpId="0" autoUpdateAnimBg="0"/>
      <p:bldP spid="44092" grpId="0" autoUpdateAnimBg="0"/>
      <p:bldP spid="44093" grpId="0" autoUpdateAnimBg="0"/>
      <p:bldP spid="44094" grpId="0"/>
      <p:bldP spid="44095" grpId="0" autoUpdateAnimBg="0"/>
      <p:bldP spid="44096" grpId="0" autoUpdateAnimBg="0"/>
      <p:bldP spid="44097" grpId="0" autoUpdateAnimBg="0"/>
      <p:bldP spid="44098" grpId="0" animBg="1"/>
      <p:bldP spid="44099" grpId="0" animBg="1"/>
      <p:bldP spid="44100" grpId="0" animBg="1"/>
      <p:bldP spid="4410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6" name="Text Box 92"/>
          <p:cNvSpPr txBox="1">
            <a:spLocks noChangeArrowheads="1"/>
          </p:cNvSpPr>
          <p:nvPr/>
        </p:nvSpPr>
        <p:spPr bwMode="auto">
          <a:xfrm>
            <a:off x="354814" y="234578"/>
            <a:ext cx="8177626" cy="6002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685800">
              <a:lnSpc>
                <a:spcPct val="13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Calibri"/>
                <a:ea typeface="华文中宋" panose="02010600040101010101" pitchFamily="2" charset="-122"/>
              </a:rPr>
              <a:t>例子：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将两个线性表合并成一个线性表。 </a:t>
            </a:r>
            <a:endParaRPr lang="zh-CN" altLang="en-US" sz="2800" dirty="0">
              <a:solidFill>
                <a:prstClr val="black"/>
              </a:solidFill>
              <a:latin typeface="Calibri"/>
              <a:ea typeface="华文中宋" panose="02010600040101010101" pitchFamily="2" charset="-122"/>
            </a:endParaRPr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1226096" y="1003742"/>
            <a:ext cx="716232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685800"/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仅需将一个表的表尾和另一个表的表头相接。   </a:t>
            </a:r>
          </a:p>
        </p:txBody>
      </p:sp>
      <p:sp>
        <p:nvSpPr>
          <p:cNvPr id="71" name="Text Box 28">
            <a:extLst>
              <a:ext uri="{FF2B5EF4-FFF2-40B4-BE49-F238E27FC236}">
                <a16:creationId xmlns:a16="http://schemas.microsoft.com/office/drawing/2014/main" id="{C98389B0-C124-40DB-A172-9EB5EE9D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195888"/>
            <a:ext cx="7250703" cy="93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        </a:t>
            </a:r>
            <a:r>
              <a:rPr lang="zh-CN" altLang="en-US" sz="2200"/>
              <a:t>当线性表以上图的循环链表作存储结构时，此操作仅 </a:t>
            </a:r>
          </a:p>
          <a:p>
            <a:pPr>
              <a:lnSpc>
                <a:spcPct val="130000"/>
              </a:lnSpc>
            </a:pPr>
            <a:r>
              <a:rPr lang="zh-CN" altLang="en-US" sz="2200"/>
              <a:t>需改变两个指针即可。</a:t>
            </a:r>
            <a:r>
              <a:rPr lang="zh-CN" altLang="en-US" sz="2200">
                <a:ea typeface="华文中宋" pitchFamily="2" charset="-122"/>
              </a:rPr>
              <a:t>时间复杂度是</a:t>
            </a:r>
            <a:r>
              <a:rPr lang="zh-CN" altLang="en-US" sz="2200"/>
              <a:t> </a:t>
            </a:r>
            <a:r>
              <a:rPr lang="en-US" altLang="zh-CN" sz="2200" i="1"/>
              <a:t>O</a:t>
            </a:r>
            <a:r>
              <a:rPr lang="en-US" altLang="zh-CN" sz="2200"/>
              <a:t>(1)</a:t>
            </a:r>
            <a:r>
              <a:rPr lang="zh-CN" altLang="en-US" sz="2200"/>
              <a:t>。 </a:t>
            </a:r>
          </a:p>
        </p:txBody>
      </p:sp>
      <p:sp>
        <p:nvSpPr>
          <p:cNvPr id="72" name="Text Box 88">
            <a:extLst>
              <a:ext uri="{FF2B5EF4-FFF2-40B4-BE49-F238E27FC236}">
                <a16:creationId xmlns:a16="http://schemas.microsoft.com/office/drawing/2014/main" id="{599E17E6-0616-4A74-B319-EBE0F902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649788"/>
            <a:ext cx="169924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next = C </a:t>
            </a:r>
          </a:p>
        </p:txBody>
      </p:sp>
      <p:sp>
        <p:nvSpPr>
          <p:cNvPr id="73" name="Text Box 89">
            <a:extLst>
              <a:ext uri="{FF2B5EF4-FFF2-40B4-BE49-F238E27FC236}">
                <a16:creationId xmlns:a16="http://schemas.microsoft.com/office/drawing/2014/main" id="{0147965F-C1EE-413F-BE0A-7A3A3260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3" y="4144963"/>
            <a:ext cx="346524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= B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74" name="Text Box 90">
            <a:extLst>
              <a:ext uri="{FF2B5EF4-FFF2-40B4-BE49-F238E27FC236}">
                <a16:creationId xmlns:a16="http://schemas.microsoft.com/office/drawing/2014/main" id="{FBDEE1E2-0C69-4F46-9419-C482CF36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4144963"/>
            <a:ext cx="170886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</a:rPr>
              <a:t>C = A </a:t>
            </a:r>
            <a:r>
              <a:rPr lang="en-US" altLang="zh-CN" sz="2200" dirty="0">
                <a:solidFill>
                  <a:srgbClr val="0000FF"/>
                </a:solidFill>
                <a:sym typeface="Symbol" pitchFamily="18" charset="2"/>
              </a:rPr>
              <a:t></a:t>
            </a:r>
            <a:r>
              <a:rPr lang="en-US" altLang="zh-CN" sz="2200" dirty="0">
                <a:solidFill>
                  <a:srgbClr val="0000FF"/>
                </a:solidFill>
              </a:rPr>
              <a:t>next </a:t>
            </a:r>
          </a:p>
        </p:txBody>
      </p:sp>
      <p:sp>
        <p:nvSpPr>
          <p:cNvPr id="75" name="Text Box 141">
            <a:extLst>
              <a:ext uri="{FF2B5EF4-FFF2-40B4-BE49-F238E27FC236}">
                <a16:creationId xmlns:a16="http://schemas.microsoft.com/office/drawing/2014/main" id="{AAB0C4D6-8173-4BBE-9539-E352EC0EE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63" y="4668838"/>
            <a:ext cx="6960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200" dirty="0"/>
              <a:t>A=B</a:t>
            </a:r>
            <a:r>
              <a:rPr lang="en-US" altLang="zh-CN" dirty="0"/>
              <a:t> </a:t>
            </a:r>
          </a:p>
        </p:txBody>
      </p:sp>
      <p:sp>
        <p:nvSpPr>
          <p:cNvPr id="76" name="Line 51">
            <a:extLst>
              <a:ext uri="{FF2B5EF4-FFF2-40B4-BE49-F238E27FC236}">
                <a16:creationId xmlns:a16="http://schemas.microsoft.com/office/drawing/2014/main" id="{3A485B7B-1AFA-451F-A5F1-8ACC0C504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611" y="2312412"/>
            <a:ext cx="404813" cy="0"/>
          </a:xfrm>
          <a:prstGeom prst="line">
            <a:avLst/>
          </a:prstGeom>
          <a:noFill/>
          <a:ln w="28575">
            <a:solidFill>
              <a:srgbClr val="FF3300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57">
            <a:extLst>
              <a:ext uri="{FF2B5EF4-FFF2-40B4-BE49-F238E27FC236}">
                <a16:creationId xmlns:a16="http://schemas.microsoft.com/office/drawing/2014/main" id="{5EC7EBF8-22B1-41C8-AFDE-FBC5D667A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3508" y="249815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8" name="Line 62">
            <a:extLst>
              <a:ext uri="{FF2B5EF4-FFF2-40B4-BE49-F238E27FC236}">
                <a16:creationId xmlns:a16="http://schemas.microsoft.com/office/drawing/2014/main" id="{67657472-5D4F-4A7D-A118-54B532C8D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783" y="3482399"/>
            <a:ext cx="4572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9" name="Line 72">
            <a:extLst>
              <a:ext uri="{FF2B5EF4-FFF2-40B4-BE49-F238E27FC236}">
                <a16:creationId xmlns:a16="http://schemas.microsoft.com/office/drawing/2014/main" id="{C4C03345-A9A1-4910-B8D6-6A695270E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6687" y="3409374"/>
            <a:ext cx="59372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80" name="Group 97">
            <a:extLst>
              <a:ext uri="{FF2B5EF4-FFF2-40B4-BE49-F238E27FC236}">
                <a16:creationId xmlns:a16="http://schemas.microsoft.com/office/drawing/2014/main" id="{CD3E7519-9A40-458D-A881-BE41C913AB6A}"/>
              </a:ext>
            </a:extLst>
          </p:cNvPr>
          <p:cNvGrpSpPr/>
          <p:nvPr/>
        </p:nvGrpSpPr>
        <p:grpSpPr bwMode="auto">
          <a:xfrm>
            <a:off x="6464016" y="2906138"/>
            <a:ext cx="1160464" cy="609600"/>
            <a:chOff x="3803" y="2275"/>
            <a:chExt cx="731" cy="384"/>
          </a:xfrm>
        </p:grpSpPr>
        <p:sp>
          <p:nvSpPr>
            <p:cNvPr id="81" name="Line 50">
              <a:extLst>
                <a:ext uri="{FF2B5EF4-FFF2-40B4-BE49-F238E27FC236}">
                  <a16:creationId xmlns:a16="http://schemas.microsoft.com/office/drawing/2014/main" id="{0BFE2D9D-2C87-4843-9BFD-EB16B8EF3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3" y="2659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Text Box 59">
              <a:extLst>
                <a:ext uri="{FF2B5EF4-FFF2-40B4-BE49-F238E27FC236}">
                  <a16:creationId xmlns:a16="http://schemas.microsoft.com/office/drawing/2014/main" id="{F66FFA49-9518-4A37-B2B1-B3FB57F60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" y="227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A </a:t>
              </a:r>
            </a:p>
          </p:txBody>
        </p:sp>
        <p:sp>
          <p:nvSpPr>
            <p:cNvPr id="83" name="Line 75">
              <a:extLst>
                <a:ext uri="{FF2B5EF4-FFF2-40B4-BE49-F238E27FC236}">
                  <a16:creationId xmlns:a16="http://schemas.microsoft.com/office/drawing/2014/main" id="{FFC42E1F-7C22-48D4-B684-FEDD997A8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2" y="2467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Line 76">
            <a:extLst>
              <a:ext uri="{FF2B5EF4-FFF2-40B4-BE49-F238E27FC236}">
                <a16:creationId xmlns:a16="http://schemas.microsoft.com/office/drawing/2014/main" id="{ABA080FA-CC96-4F0E-AD95-DAE324E4A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508" y="2498153"/>
            <a:ext cx="0" cy="481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5" name="Line 77">
            <a:extLst>
              <a:ext uri="{FF2B5EF4-FFF2-40B4-BE49-F238E27FC236}">
                <a16:creationId xmlns:a16="http://schemas.microsoft.com/office/drawing/2014/main" id="{CA19C8DE-7CF6-4174-8182-8DB18035C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6908" y="2979162"/>
            <a:ext cx="3657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6" name="Line 78">
            <a:extLst>
              <a:ext uri="{FF2B5EF4-FFF2-40B4-BE49-F238E27FC236}">
                <a16:creationId xmlns:a16="http://schemas.microsoft.com/office/drawing/2014/main" id="{33877A83-A5AA-422C-8684-D73DDE8AB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6908" y="2979166"/>
            <a:ext cx="0" cy="5032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5">
            <a:extLst>
              <a:ext uri="{FF2B5EF4-FFF2-40B4-BE49-F238E27FC236}">
                <a16:creationId xmlns:a16="http://schemas.microsoft.com/office/drawing/2014/main" id="{D6516465-7EAC-41ED-BCE7-F07E88915D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0408" y="2042541"/>
            <a:ext cx="0" cy="13668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1A67B98D-5EEC-4C7B-84B9-E861A88729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93608" y="2042538"/>
            <a:ext cx="4876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9" name="Line 87">
            <a:extLst>
              <a:ext uri="{FF2B5EF4-FFF2-40B4-BE49-F238E27FC236}">
                <a16:creationId xmlns:a16="http://schemas.microsoft.com/office/drawing/2014/main" id="{C3C046E2-A82F-453A-86F3-20DF8A60B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608" y="2042540"/>
            <a:ext cx="0" cy="26987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90" name="Group 155">
            <a:extLst>
              <a:ext uri="{FF2B5EF4-FFF2-40B4-BE49-F238E27FC236}">
                <a16:creationId xmlns:a16="http://schemas.microsoft.com/office/drawing/2014/main" id="{74519CE1-0DB4-480B-9B32-EE2BD8BAFA1A}"/>
              </a:ext>
            </a:extLst>
          </p:cNvPr>
          <p:cNvGrpSpPr/>
          <p:nvPr/>
        </p:nvGrpSpPr>
        <p:grpSpPr bwMode="auto">
          <a:xfrm>
            <a:off x="1245900" y="2258442"/>
            <a:ext cx="1176337" cy="1450975"/>
            <a:chOff x="879" y="1434"/>
            <a:chExt cx="741" cy="914"/>
          </a:xfrm>
        </p:grpSpPr>
        <p:sp>
          <p:nvSpPr>
            <p:cNvPr id="91" name="Line 106">
              <a:extLst>
                <a:ext uri="{FF2B5EF4-FFF2-40B4-BE49-F238E27FC236}">
                  <a16:creationId xmlns:a16="http://schemas.microsoft.com/office/drawing/2014/main" id="{85D1B590-0E33-4AD5-BE11-21B2BD210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0" y="16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Text Box 114">
              <a:extLst>
                <a:ext uri="{FF2B5EF4-FFF2-40B4-BE49-F238E27FC236}">
                  <a16:creationId xmlns:a16="http://schemas.microsoft.com/office/drawing/2014/main" id="{6D422C29-AC7B-4C26-A05F-62B19A403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434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  <p:sp>
          <p:nvSpPr>
            <p:cNvPr id="93" name="Line 120">
              <a:extLst>
                <a:ext uri="{FF2B5EF4-FFF2-40B4-BE49-F238E27FC236}">
                  <a16:creationId xmlns:a16="http://schemas.microsoft.com/office/drawing/2014/main" id="{BF965F58-523F-449B-A823-7F7503619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" y="228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Text Box 128">
              <a:extLst>
                <a:ext uri="{FF2B5EF4-FFF2-40B4-BE49-F238E27FC236}">
                  <a16:creationId xmlns:a16="http://schemas.microsoft.com/office/drawing/2014/main" id="{E1B10753-725E-4DFA-9B15-FF5E2A84A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2115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grpSp>
        <p:nvGrpSpPr>
          <p:cNvPr id="95" name="Group 147">
            <a:extLst>
              <a:ext uri="{FF2B5EF4-FFF2-40B4-BE49-F238E27FC236}">
                <a16:creationId xmlns:a16="http://schemas.microsoft.com/office/drawing/2014/main" id="{5B8D335B-184C-4E27-8080-079949BB1EFB}"/>
              </a:ext>
            </a:extLst>
          </p:cNvPr>
          <p:cNvGrpSpPr/>
          <p:nvPr/>
        </p:nvGrpSpPr>
        <p:grpSpPr bwMode="auto">
          <a:xfrm>
            <a:off x="2417471" y="3347466"/>
            <a:ext cx="1066800" cy="350837"/>
            <a:chOff x="1617" y="1686"/>
            <a:chExt cx="672" cy="221"/>
          </a:xfrm>
        </p:grpSpPr>
        <p:sp>
          <p:nvSpPr>
            <p:cNvPr id="96" name="Rectangle 115">
              <a:extLst>
                <a:ext uri="{FF2B5EF4-FFF2-40B4-BE49-F238E27FC236}">
                  <a16:creationId xmlns:a16="http://schemas.microsoft.com/office/drawing/2014/main" id="{2F981D4E-1D77-4797-885D-D1353ECDE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168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97" name="Line 117">
              <a:extLst>
                <a:ext uri="{FF2B5EF4-FFF2-40B4-BE49-F238E27FC236}">
                  <a16:creationId xmlns:a16="http://schemas.microsoft.com/office/drawing/2014/main" id="{EECE556D-6E18-4148-B16E-EB59C3D6F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1" y="183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" name="Rectangle 124">
              <a:extLst>
                <a:ext uri="{FF2B5EF4-FFF2-40B4-BE49-F238E27FC236}">
                  <a16:creationId xmlns:a16="http://schemas.microsoft.com/office/drawing/2014/main" id="{9FA8817B-F4A1-4B20-BAD5-43B9ED74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68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99" name="Group 154">
            <a:extLst>
              <a:ext uri="{FF2B5EF4-FFF2-40B4-BE49-F238E27FC236}">
                <a16:creationId xmlns:a16="http://schemas.microsoft.com/office/drawing/2014/main" id="{CABD6A71-9D7C-4855-93CA-27E41C7B72AA}"/>
              </a:ext>
            </a:extLst>
          </p:cNvPr>
          <p:cNvGrpSpPr/>
          <p:nvPr/>
        </p:nvGrpSpPr>
        <p:grpSpPr bwMode="auto">
          <a:xfrm>
            <a:off x="2425408" y="2171126"/>
            <a:ext cx="4038600" cy="457200"/>
            <a:chOff x="1622" y="1379"/>
            <a:chExt cx="2544" cy="288"/>
          </a:xfrm>
        </p:grpSpPr>
        <p:sp>
          <p:nvSpPr>
            <p:cNvPr id="100" name="Rectangle 101">
              <a:extLst>
                <a:ext uri="{FF2B5EF4-FFF2-40B4-BE49-F238E27FC236}">
                  <a16:creationId xmlns:a16="http://schemas.microsoft.com/office/drawing/2014/main" id="{9122FE2C-5214-4E8D-8932-A68457FBE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1446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1" name="Rectangle 102">
              <a:extLst>
                <a:ext uri="{FF2B5EF4-FFF2-40B4-BE49-F238E27FC236}">
                  <a16:creationId xmlns:a16="http://schemas.microsoft.com/office/drawing/2014/main" id="{3B027BCF-DC2D-4024-9957-18AD1CC9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  <p:sp>
          <p:nvSpPr>
            <p:cNvPr id="102" name="Line 103">
              <a:extLst>
                <a:ext uri="{FF2B5EF4-FFF2-40B4-BE49-F238E27FC236}">
                  <a16:creationId xmlns:a16="http://schemas.microsoft.com/office/drawing/2014/main" id="{81D41BE2-7F1C-49E5-B2F9-A58C2374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" name="Line 104">
              <a:extLst>
                <a:ext uri="{FF2B5EF4-FFF2-40B4-BE49-F238E27FC236}">
                  <a16:creationId xmlns:a16="http://schemas.microsoft.com/office/drawing/2014/main" id="{4234FAC9-224E-4EBC-83F1-23F5586A2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6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" name="Rectangle 105">
              <a:extLst>
                <a:ext uri="{FF2B5EF4-FFF2-40B4-BE49-F238E27FC236}">
                  <a16:creationId xmlns:a16="http://schemas.microsoft.com/office/drawing/2014/main" id="{0E52F108-3F54-4B16-8BFB-E06B5B99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44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a</a:t>
              </a:r>
              <a:r>
                <a:rPr lang="en-US" altLang="zh-CN" i="1" baseline="-14000"/>
                <a:t>n</a:t>
              </a:r>
              <a:endParaRPr lang="en-US" altLang="zh-CN" i="1"/>
            </a:p>
          </p:txBody>
        </p:sp>
        <p:sp>
          <p:nvSpPr>
            <p:cNvPr id="105" name="Line 108">
              <a:extLst>
                <a:ext uri="{FF2B5EF4-FFF2-40B4-BE49-F238E27FC236}">
                  <a16:creationId xmlns:a16="http://schemas.microsoft.com/office/drawing/2014/main" id="{90318596-9A27-4734-96EB-B551C3163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159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6" name="Text Box 109">
              <a:extLst>
                <a:ext uri="{FF2B5EF4-FFF2-40B4-BE49-F238E27FC236}">
                  <a16:creationId xmlns:a16="http://schemas.microsoft.com/office/drawing/2014/main" id="{6041E1FA-9B0E-4F64-BA27-1E6213FBD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" y="137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07" name="Rectangle 110">
              <a:extLst>
                <a:ext uri="{FF2B5EF4-FFF2-40B4-BE49-F238E27FC236}">
                  <a16:creationId xmlns:a16="http://schemas.microsoft.com/office/drawing/2014/main" id="{8188F36F-AE50-46C1-B68D-454562567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8" name="Rectangle 111">
              <a:extLst>
                <a:ext uri="{FF2B5EF4-FFF2-40B4-BE49-F238E27FC236}">
                  <a16:creationId xmlns:a16="http://schemas.microsoft.com/office/drawing/2014/main" id="{92C6E034-6DB4-44FC-894A-9B35FDC5F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09" name="Rectangle 112">
              <a:extLst>
                <a:ext uri="{FF2B5EF4-FFF2-40B4-BE49-F238E27FC236}">
                  <a16:creationId xmlns:a16="http://schemas.microsoft.com/office/drawing/2014/main" id="{03746E68-64C4-4D38-8C99-A02106DD5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" y="144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110" name="Group 153">
            <a:extLst>
              <a:ext uri="{FF2B5EF4-FFF2-40B4-BE49-F238E27FC236}">
                <a16:creationId xmlns:a16="http://schemas.microsoft.com/office/drawing/2014/main" id="{AB978E9A-D1FC-4280-8449-6D35C8FC380F}"/>
              </a:ext>
            </a:extLst>
          </p:cNvPr>
          <p:cNvGrpSpPr/>
          <p:nvPr/>
        </p:nvGrpSpPr>
        <p:grpSpPr bwMode="auto">
          <a:xfrm>
            <a:off x="3484271" y="3241102"/>
            <a:ext cx="2971800" cy="457200"/>
            <a:chOff x="2289" y="2099"/>
            <a:chExt cx="1872" cy="288"/>
          </a:xfrm>
        </p:grpSpPr>
        <p:sp>
          <p:nvSpPr>
            <p:cNvPr id="111" name="Rectangle 116">
              <a:extLst>
                <a:ext uri="{FF2B5EF4-FFF2-40B4-BE49-F238E27FC236}">
                  <a16:creationId xmlns:a16="http://schemas.microsoft.com/office/drawing/2014/main" id="{015BC74B-EF63-45E9-98CA-0E54CD78A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baseline="-25000" dirty="0"/>
                <a:t>1</a:t>
              </a:r>
              <a:endParaRPr lang="en-US" altLang="zh-CN" i="1" dirty="0"/>
            </a:p>
          </p:txBody>
        </p:sp>
        <p:sp>
          <p:nvSpPr>
            <p:cNvPr id="112" name="Line 118">
              <a:extLst>
                <a:ext uri="{FF2B5EF4-FFF2-40B4-BE49-F238E27FC236}">
                  <a16:creationId xmlns:a16="http://schemas.microsoft.com/office/drawing/2014/main" id="{6A84FC6D-7C38-44AD-BED8-3094B0F8F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" name="Rectangle 119">
              <a:extLst>
                <a:ext uri="{FF2B5EF4-FFF2-40B4-BE49-F238E27FC236}">
                  <a16:creationId xmlns:a16="http://schemas.microsoft.com/office/drawing/2014/main" id="{5233F882-6347-4EEA-BAF0-47455C927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166"/>
              <a:ext cx="336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 dirty="0"/>
                <a:t>b</a:t>
              </a:r>
              <a:r>
                <a:rPr lang="en-US" altLang="zh-CN" i="1" baseline="-14000" dirty="0"/>
                <a:t>m</a:t>
              </a:r>
              <a:endParaRPr lang="en-US" altLang="zh-CN" i="1" dirty="0"/>
            </a:p>
          </p:txBody>
        </p:sp>
        <p:sp>
          <p:nvSpPr>
            <p:cNvPr id="114" name="Line 122">
              <a:extLst>
                <a:ext uri="{FF2B5EF4-FFF2-40B4-BE49-F238E27FC236}">
                  <a16:creationId xmlns:a16="http://schemas.microsoft.com/office/drawing/2014/main" id="{6A01A1CF-E91A-4EB5-9DFE-D21B4D4BD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" y="231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" name="Text Box 123">
              <a:extLst>
                <a:ext uri="{FF2B5EF4-FFF2-40B4-BE49-F238E27FC236}">
                  <a16:creationId xmlns:a16="http://schemas.microsoft.com/office/drawing/2014/main" id="{C754C38F-BFF2-4609-BA18-97413C9AE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" y="2099"/>
              <a:ext cx="394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116" name="Rectangle 125">
              <a:extLst>
                <a:ext uri="{FF2B5EF4-FFF2-40B4-BE49-F238E27FC236}">
                  <a16:creationId xmlns:a16="http://schemas.microsoft.com/office/drawing/2014/main" id="{BE0D667C-1103-4927-8128-D0A57ED8E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17" name="Rectangle 126">
              <a:extLst>
                <a:ext uri="{FF2B5EF4-FFF2-40B4-BE49-F238E27FC236}">
                  <a16:creationId xmlns:a16="http://schemas.microsoft.com/office/drawing/2014/main" id="{1CE41B5D-7947-4717-839E-8E6EA7B8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166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</p:grpSp>
      <p:grpSp>
        <p:nvGrpSpPr>
          <p:cNvPr id="118" name="Group 148">
            <a:extLst>
              <a:ext uri="{FF2B5EF4-FFF2-40B4-BE49-F238E27FC236}">
                <a16:creationId xmlns:a16="http://schemas.microsoft.com/office/drawing/2014/main" id="{B73E3452-6373-478C-AA91-F3D2D69CB051}"/>
              </a:ext>
            </a:extLst>
          </p:cNvPr>
          <p:cNvGrpSpPr/>
          <p:nvPr/>
        </p:nvGrpSpPr>
        <p:grpSpPr bwMode="auto">
          <a:xfrm>
            <a:off x="2044408" y="2090167"/>
            <a:ext cx="4648200" cy="312737"/>
            <a:chOff x="1382" y="1117"/>
            <a:chExt cx="2928" cy="197"/>
          </a:xfrm>
        </p:grpSpPr>
        <p:sp>
          <p:nvSpPr>
            <p:cNvPr id="119" name="Line 107">
              <a:extLst>
                <a:ext uri="{FF2B5EF4-FFF2-40B4-BE49-F238E27FC236}">
                  <a16:creationId xmlns:a16="http://schemas.microsoft.com/office/drawing/2014/main" id="{D70A1767-B707-41F3-B1D6-6DFF45E4A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0" name="Line 113">
              <a:extLst>
                <a:ext uri="{FF2B5EF4-FFF2-40B4-BE49-F238E27FC236}">
                  <a16:creationId xmlns:a16="http://schemas.microsoft.com/office/drawing/2014/main" id="{2251B489-E862-43C8-A977-66B2BD508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0" y="13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9">
              <a:extLst>
                <a:ext uri="{FF2B5EF4-FFF2-40B4-BE49-F238E27FC236}">
                  <a16:creationId xmlns:a16="http://schemas.microsoft.com/office/drawing/2014/main" id="{F0E30CC7-A611-42E1-9EBC-71699BC22B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30">
              <a:extLst>
                <a:ext uri="{FF2B5EF4-FFF2-40B4-BE49-F238E27FC236}">
                  <a16:creationId xmlns:a16="http://schemas.microsoft.com/office/drawing/2014/main" id="{D3F0BA77-EDA3-476F-A1C4-CAE344571F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11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131">
              <a:extLst>
                <a:ext uri="{FF2B5EF4-FFF2-40B4-BE49-F238E27FC236}">
                  <a16:creationId xmlns:a16="http://schemas.microsoft.com/office/drawing/2014/main" id="{07C25C5F-8665-47B3-9641-DBA4A65F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117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" name="Group 149">
            <a:extLst>
              <a:ext uri="{FF2B5EF4-FFF2-40B4-BE49-F238E27FC236}">
                <a16:creationId xmlns:a16="http://schemas.microsoft.com/office/drawing/2014/main" id="{8371C9B6-BEE6-47B3-8C16-6F8E75D18516}"/>
              </a:ext>
            </a:extLst>
          </p:cNvPr>
          <p:cNvGrpSpPr/>
          <p:nvPr/>
        </p:nvGrpSpPr>
        <p:grpSpPr bwMode="auto">
          <a:xfrm>
            <a:off x="2044408" y="3195062"/>
            <a:ext cx="4648200" cy="292100"/>
            <a:chOff x="1382" y="1597"/>
            <a:chExt cx="2928" cy="184"/>
          </a:xfrm>
        </p:grpSpPr>
        <p:sp>
          <p:nvSpPr>
            <p:cNvPr id="125" name="Line 121">
              <a:extLst>
                <a:ext uri="{FF2B5EF4-FFF2-40B4-BE49-F238E27FC236}">
                  <a16:creationId xmlns:a16="http://schemas.microsoft.com/office/drawing/2014/main" id="{64DD2C1A-95FB-4908-B58D-F118A9612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781"/>
              <a:ext cx="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127">
              <a:extLst>
                <a:ext uri="{FF2B5EF4-FFF2-40B4-BE49-F238E27FC236}">
                  <a16:creationId xmlns:a16="http://schemas.microsoft.com/office/drawing/2014/main" id="{B9FBFE0C-FAF8-40FA-ACD6-1353008A9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5" y="17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32">
              <a:extLst>
                <a:ext uri="{FF2B5EF4-FFF2-40B4-BE49-F238E27FC236}">
                  <a16:creationId xmlns:a16="http://schemas.microsoft.com/office/drawing/2014/main" id="{0D7D7050-2394-4C67-BCEC-1E1F390DD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10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33">
              <a:extLst>
                <a:ext uri="{FF2B5EF4-FFF2-40B4-BE49-F238E27FC236}">
                  <a16:creationId xmlns:a16="http://schemas.microsoft.com/office/drawing/2014/main" id="{0AA19E5B-A0C7-4A38-84EA-56C33EBF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2" y="1597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34">
              <a:extLst>
                <a:ext uri="{FF2B5EF4-FFF2-40B4-BE49-F238E27FC236}">
                  <a16:creationId xmlns:a16="http://schemas.microsoft.com/office/drawing/2014/main" id="{109257ED-A292-47B3-A08E-593C36523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1597"/>
              <a:ext cx="0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0" name="Group 151">
            <a:extLst>
              <a:ext uri="{FF2B5EF4-FFF2-40B4-BE49-F238E27FC236}">
                <a16:creationId xmlns:a16="http://schemas.microsoft.com/office/drawing/2014/main" id="{6E4D1564-6588-410E-B2E9-A4298E9B4351}"/>
              </a:ext>
            </a:extLst>
          </p:cNvPr>
          <p:cNvGrpSpPr/>
          <p:nvPr/>
        </p:nvGrpSpPr>
        <p:grpSpPr bwMode="auto">
          <a:xfrm>
            <a:off x="6473542" y="2275910"/>
            <a:ext cx="1116014" cy="369890"/>
            <a:chOff x="4172" y="1445"/>
            <a:chExt cx="703" cy="233"/>
          </a:xfrm>
        </p:grpSpPr>
        <p:sp>
          <p:nvSpPr>
            <p:cNvPr id="131" name="Line 8">
              <a:extLst>
                <a:ext uri="{FF2B5EF4-FFF2-40B4-BE49-F238E27FC236}">
                  <a16:creationId xmlns:a16="http://schemas.microsoft.com/office/drawing/2014/main" id="{31825644-21F7-43F2-AE17-EA12AFEE2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" y="161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Text Box 29">
              <a:extLst>
                <a:ext uri="{FF2B5EF4-FFF2-40B4-BE49-F238E27FC236}">
                  <a16:creationId xmlns:a16="http://schemas.microsoft.com/office/drawing/2014/main" id="{14A5F807-24AD-4C56-8BB0-C52E6D941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" y="1445"/>
              <a:ext cx="233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 </a:t>
              </a:r>
            </a:p>
          </p:txBody>
        </p:sp>
      </p:grpSp>
      <p:grpSp>
        <p:nvGrpSpPr>
          <p:cNvPr id="133" name="Group 150">
            <a:extLst>
              <a:ext uri="{FF2B5EF4-FFF2-40B4-BE49-F238E27FC236}">
                <a16:creationId xmlns:a16="http://schemas.microsoft.com/office/drawing/2014/main" id="{9C0D9524-1759-427B-99A6-D49EC1CE6C56}"/>
              </a:ext>
            </a:extLst>
          </p:cNvPr>
          <p:cNvGrpSpPr/>
          <p:nvPr/>
        </p:nvGrpSpPr>
        <p:grpSpPr bwMode="auto">
          <a:xfrm>
            <a:off x="6465600" y="3339540"/>
            <a:ext cx="1108075" cy="369890"/>
            <a:chOff x="4167" y="2160"/>
            <a:chExt cx="698" cy="233"/>
          </a:xfrm>
        </p:grpSpPr>
        <p:sp>
          <p:nvSpPr>
            <p:cNvPr id="134" name="Line 35">
              <a:extLst>
                <a:ext uri="{FF2B5EF4-FFF2-40B4-BE49-F238E27FC236}">
                  <a16:creationId xmlns:a16="http://schemas.microsoft.com/office/drawing/2014/main" id="{A2C8A1FB-7AEF-47AA-BA4B-789777CCD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7" y="233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5" name="Text Box 44">
              <a:extLst>
                <a:ext uri="{FF2B5EF4-FFF2-40B4-BE49-F238E27FC236}">
                  <a16:creationId xmlns:a16="http://schemas.microsoft.com/office/drawing/2014/main" id="{C3F27505-5A17-44D4-A261-E4FCF7E38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" y="2160"/>
              <a:ext cx="228" cy="23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 </a:t>
              </a:r>
            </a:p>
          </p:txBody>
        </p:sp>
      </p:grpSp>
      <p:sp>
        <p:nvSpPr>
          <p:cNvPr id="136" name="Line 106">
            <a:extLst>
              <a:ext uri="{FF2B5EF4-FFF2-40B4-BE49-F238E27FC236}">
                <a16:creationId xmlns:a16="http://schemas.microsoft.com/office/drawing/2014/main" id="{A0D04739-04B5-4357-B5B6-6FBB09093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7740" y="1989241"/>
            <a:ext cx="761995" cy="25808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Text Box 114">
            <a:extLst>
              <a:ext uri="{FF2B5EF4-FFF2-40B4-BE49-F238E27FC236}">
                <a16:creationId xmlns:a16="http://schemas.microsoft.com/office/drawing/2014/main" id="{4C98D3B6-47C3-4D3F-AF85-EFF8BF3D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341" y="1713014"/>
            <a:ext cx="36988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C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6" grpId="0"/>
      <p:bldP spid="52317" grpId="0"/>
      <p:bldP spid="71" grpId="0"/>
      <p:bldP spid="72" grpId="0"/>
      <p:bldP spid="73" grpId="0"/>
      <p:bldP spid="74" grpId="0"/>
      <p:bldP spid="75" grpId="0"/>
      <p:bldP spid="76" grpId="0" animBg="1"/>
      <p:bldP spid="77" grpId="0" animBg="1"/>
      <p:bldP spid="78" grpId="0" animBg="1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36" grpId="0" animBg="1"/>
      <p:bldP spid="13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D3004B75-7A98-4483-A569-8D91C529DF06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26597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0066"/>
                </a:solidFill>
                <a:ea typeface="楷体_GB2312" pitchFamily="49" charset="-122"/>
              </a:rPr>
              <a:t>双向链表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81000" y="1323975"/>
            <a:ext cx="120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1000" y="31242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>
                <a:solidFill>
                  <a:srgbClr val="CC0066"/>
                </a:solidFill>
                <a:ea typeface="楷体_GB2312" pitchFamily="49" charset="-122"/>
              </a:rPr>
              <a:t>非空表</a:t>
            </a:r>
            <a:endParaRPr lang="zh-CN" altLang="en-US" sz="4800" b="1">
              <a:solidFill>
                <a:srgbClr val="CC0066"/>
              </a:solidFill>
              <a:ea typeface="楷体_GB2312" pitchFamily="49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316609" y="4422775"/>
            <a:ext cx="67198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ea typeface="楷体_GB2312" pitchFamily="49" charset="-122"/>
              </a:rPr>
              <a:t>   </a:t>
            </a:r>
            <a:r>
              <a:rPr lang="en-US" altLang="zh-CN" sz="4200" dirty="0">
                <a:ea typeface="楷体_GB2312" pitchFamily="49" charset="-122"/>
              </a:rPr>
              <a:t>a</a:t>
            </a:r>
            <a:r>
              <a:rPr lang="en-US" altLang="zh-CN" sz="4200" baseline="-25000" dirty="0">
                <a:ea typeface="楷体_GB2312" pitchFamily="49" charset="-122"/>
              </a:rPr>
              <a:t>1</a:t>
            </a:r>
            <a:r>
              <a:rPr lang="en-US" altLang="zh-CN" sz="4200" dirty="0">
                <a:ea typeface="楷体_GB2312" pitchFamily="49" charset="-122"/>
              </a:rPr>
              <a:t>          a</a:t>
            </a:r>
            <a:r>
              <a:rPr lang="en-US" altLang="zh-CN" sz="4200" baseline="-25000" dirty="0">
                <a:ea typeface="楷体_GB2312" pitchFamily="49" charset="-122"/>
              </a:rPr>
              <a:t>2</a:t>
            </a:r>
            <a:r>
              <a:rPr lang="en-US" altLang="zh-CN" sz="4200" dirty="0">
                <a:ea typeface="楷体_GB2312" pitchFamily="49" charset="-122"/>
              </a:rPr>
              <a:t>       … ...        a</a:t>
            </a:r>
            <a:r>
              <a:rPr lang="en-US" altLang="zh-CN" sz="4200" baseline="-25000" dirty="0">
                <a:ea typeface="楷体_GB2312" pitchFamily="49" charset="-122"/>
              </a:rPr>
              <a:t>n</a:t>
            </a:r>
          </a:p>
          <a:p>
            <a:endParaRPr lang="en-US" altLang="zh-CN" dirty="0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914400" y="4572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914400" y="5181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905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914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600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3622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362200" y="5181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3429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362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124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17526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352800" y="4876800"/>
            <a:ext cx="6096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624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105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4800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4953000" y="4876800"/>
            <a:ext cx="457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9624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7162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162800" y="4572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162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830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8001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6781800" y="4876800"/>
            <a:ext cx="3810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81000" y="4800600"/>
            <a:ext cx="5334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" y="3733800"/>
            <a:ext cx="0" cy="10668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8"/>
          <p:cNvSpPr>
            <a:spLocks noChangeShapeType="1"/>
          </p:cNvSpPr>
          <p:nvPr/>
        </p:nvSpPr>
        <p:spPr bwMode="auto">
          <a:xfrm>
            <a:off x="1219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9"/>
          <p:cNvSpPr>
            <a:spLocks noChangeShapeType="1"/>
          </p:cNvSpPr>
          <p:nvPr/>
        </p:nvSpPr>
        <p:spPr bwMode="auto">
          <a:xfrm>
            <a:off x="7467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0"/>
          <p:cNvSpPr>
            <a:spLocks noChangeShapeType="1"/>
          </p:cNvSpPr>
          <p:nvPr/>
        </p:nvSpPr>
        <p:spPr bwMode="auto">
          <a:xfrm>
            <a:off x="426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26670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73152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3"/>
          <p:cNvSpPr>
            <a:spLocks noChangeShapeType="1"/>
          </p:cNvSpPr>
          <p:nvPr/>
        </p:nvSpPr>
        <p:spPr bwMode="auto">
          <a:xfrm flipH="1">
            <a:off x="6781800" y="4267200"/>
            <a:ext cx="5334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 flipV="1">
            <a:off x="41148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5"/>
          <p:cNvSpPr>
            <a:spLocks noChangeShapeType="1"/>
          </p:cNvSpPr>
          <p:nvPr/>
        </p:nvSpPr>
        <p:spPr bwMode="auto">
          <a:xfrm flipH="1">
            <a:off x="2895600" y="4267200"/>
            <a:ext cx="12192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6"/>
          <p:cNvSpPr>
            <a:spLocks noChangeShapeType="1"/>
          </p:cNvSpPr>
          <p:nvPr/>
        </p:nvSpPr>
        <p:spPr bwMode="auto">
          <a:xfrm>
            <a:off x="28956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7"/>
          <p:cNvSpPr>
            <a:spLocks noChangeShapeType="1"/>
          </p:cNvSpPr>
          <p:nvPr/>
        </p:nvSpPr>
        <p:spPr bwMode="auto">
          <a:xfrm flipV="1">
            <a:off x="2514600" y="4267200"/>
            <a:ext cx="0" cy="6096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8"/>
          <p:cNvSpPr>
            <a:spLocks noChangeShapeType="1"/>
          </p:cNvSpPr>
          <p:nvPr/>
        </p:nvSpPr>
        <p:spPr bwMode="auto">
          <a:xfrm flipH="1">
            <a:off x="1447800" y="4267200"/>
            <a:ext cx="1066800" cy="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H="1">
            <a:off x="1447800" y="4267200"/>
            <a:ext cx="0" cy="304800"/>
          </a:xfrm>
          <a:prstGeom prst="line">
            <a:avLst/>
          </a:prstGeom>
          <a:noFill/>
          <a:ln w="31750">
            <a:solidFill>
              <a:srgbClr val="9900FF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2743200" y="2133600"/>
            <a:ext cx="533400" cy="533400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3276600" y="2133600"/>
            <a:ext cx="304800" cy="533400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dirty="0"/>
              <a:t>^</a:t>
            </a:r>
            <a:endParaRPr lang="zh-CN" altLang="en-US" dirty="0"/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2438400" y="2133600"/>
            <a:ext cx="304800" cy="533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>
              <a:effectLst>
                <a:glow rad="127000">
                  <a:schemeClr val="accent1">
                    <a:alpha val="91000"/>
                  </a:schemeClr>
                </a:glow>
              </a:effectLst>
            </a:endParaRPr>
          </a:p>
        </p:txBody>
      </p:sp>
      <p:sp>
        <p:nvSpPr>
          <p:cNvPr id="48" name="Rectangle 65"/>
          <p:cNvSpPr>
            <a:spLocks noChangeArrowheads="1"/>
          </p:cNvSpPr>
          <p:nvPr/>
        </p:nvSpPr>
        <p:spPr bwMode="auto">
          <a:xfrm>
            <a:off x="1219200" y="4572000"/>
            <a:ext cx="3810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66"/>
          <p:cNvSpPr>
            <a:spLocks noChangeShapeType="1"/>
          </p:cNvSpPr>
          <p:nvPr/>
        </p:nvSpPr>
        <p:spPr bwMode="auto">
          <a:xfrm>
            <a:off x="1828800" y="2399184"/>
            <a:ext cx="609600" cy="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67"/>
          <p:cNvSpPr>
            <a:spLocks noChangeShapeType="1"/>
          </p:cNvSpPr>
          <p:nvPr/>
        </p:nvSpPr>
        <p:spPr bwMode="auto">
          <a:xfrm>
            <a:off x="1828800" y="1125488"/>
            <a:ext cx="0" cy="1295400"/>
          </a:xfrm>
          <a:prstGeom prst="line">
            <a:avLst/>
          </a:prstGeom>
          <a:noFill/>
          <a:ln w="38100">
            <a:solidFill>
              <a:srgbClr val="FB415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55">
            <a:extLst>
              <a:ext uri="{FF2B5EF4-FFF2-40B4-BE49-F238E27FC236}">
                <a16:creationId xmlns:a16="http://schemas.microsoft.com/office/drawing/2014/main" id="{D433F61F-9F20-4C05-9C16-D5261E44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495" y="4571998"/>
            <a:ext cx="304800" cy="60959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dirty="0">
              <a:effectLst>
                <a:glow rad="127000">
                  <a:schemeClr val="accent1">
                    <a:alpha val="91000"/>
                  </a:schemeClr>
                </a:glow>
              </a:effectLst>
            </a:endParaRP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C0A542FD-FE21-403D-B994-DFCC59C0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727" y="4570412"/>
            <a:ext cx="304800" cy="609595"/>
          </a:xfrm>
          <a:prstGeom prst="rect">
            <a:avLst/>
          </a:prstGeom>
          <a:solidFill>
            <a:srgbClr val="F4E4E4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dirty="0"/>
              <a:t>^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最常用且最简单的一种数据结构。</a:t>
            </a:r>
            <a:endParaRPr lang="zh-CN" altLang="en-US"/>
          </a:p>
          <a:p>
            <a:endParaRPr lang="en-US" altLang="zh-CN"/>
          </a:p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个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惟一</a:t>
            </a:r>
            <a:r>
              <a:rPr lang="zh-CN" altLang="en-US" b="1">
                <a:latin typeface="Times New Roman" pitchFamily="18" charset="0"/>
                <a:ea typeface="楷体_GB2312" pitchFamily="49" charset="-122"/>
              </a:rPr>
              <a:t>”。</a:t>
            </a:r>
            <a:endParaRPr lang="en-US" altLang="zh-CN" b="1">
              <a:latin typeface="Times New Roman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20888"/>
            <a:ext cx="3088928" cy="41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线性表的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概念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(</a:t>
            </a:r>
            <a:r>
              <a:rPr lang="zh-CN" altLang="en-US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续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  <a:ea typeface="华文行楷" pitchFamily="2" charset="-122"/>
              </a:rPr>
              <a:t>)</a:t>
            </a:r>
            <a:r>
              <a:rPr lang="zh-CN" altLang="en-US">
                <a:latin typeface="华文行楷" pitchFamily="2" charset="-122"/>
                <a:ea typeface="华文行楷" pitchFamily="2" charset="-122"/>
              </a:rPr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868363" y="1045790"/>
            <a:ext cx="7591425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 sz="2400"/>
              <a:t>和单链的循环表类似，双向链表也可以有循环表，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让头结点的前驱指针指向链表的最后一个结点，让最 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后一个结点的后继指针指向头结点。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675" y="5223470"/>
            <a:ext cx="2209800" cy="1085850"/>
            <a:chOff x="3888" y="2340"/>
            <a:chExt cx="1392" cy="684"/>
          </a:xfrm>
        </p:grpSpPr>
        <p:sp>
          <p:nvSpPr>
            <p:cNvPr id="197638" name="Text Box 6"/>
            <p:cNvSpPr txBox="1">
              <a:spLocks noChangeArrowheads="1"/>
            </p:cNvSpPr>
            <p:nvPr/>
          </p:nvSpPr>
          <p:spPr bwMode="auto">
            <a:xfrm>
              <a:off x="4512" y="2736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空表 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4656" y="248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4944" y="248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1" name="Line 9"/>
            <p:cNvSpPr>
              <a:spLocks noChangeShapeType="1"/>
            </p:cNvSpPr>
            <p:nvPr/>
          </p:nvSpPr>
          <p:spPr bwMode="auto">
            <a:xfrm>
              <a:off x="4128" y="265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42" name="Text Box 10"/>
            <p:cNvSpPr txBox="1">
              <a:spLocks noChangeArrowheads="1"/>
            </p:cNvSpPr>
            <p:nvPr/>
          </p:nvSpPr>
          <p:spPr bwMode="auto">
            <a:xfrm>
              <a:off x="3888" y="251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43" name="Line 11"/>
            <p:cNvSpPr>
              <a:spLocks noChangeShapeType="1"/>
            </p:cNvSpPr>
            <p:nvPr/>
          </p:nvSpPr>
          <p:spPr bwMode="auto">
            <a:xfrm>
              <a:off x="504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4" name="Line 12"/>
            <p:cNvSpPr>
              <a:spLocks noChangeShapeType="1"/>
            </p:cNvSpPr>
            <p:nvPr/>
          </p:nvSpPr>
          <p:spPr bwMode="auto">
            <a:xfrm flipV="1">
              <a:off x="528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5" name="Line 13"/>
            <p:cNvSpPr>
              <a:spLocks noChangeShapeType="1"/>
            </p:cNvSpPr>
            <p:nvPr/>
          </p:nvSpPr>
          <p:spPr bwMode="auto">
            <a:xfrm flipH="1">
              <a:off x="4848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6" name="Line 14"/>
            <p:cNvSpPr>
              <a:spLocks noChangeShapeType="1"/>
            </p:cNvSpPr>
            <p:nvPr/>
          </p:nvSpPr>
          <p:spPr bwMode="auto">
            <a:xfrm>
              <a:off x="4320" y="23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7" name="Line 15"/>
            <p:cNvSpPr>
              <a:spLocks noChangeShapeType="1"/>
            </p:cNvSpPr>
            <p:nvPr/>
          </p:nvSpPr>
          <p:spPr bwMode="auto">
            <a:xfrm>
              <a:off x="4848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48" name="Rectangle 16"/>
            <p:cNvSpPr>
              <a:spLocks noChangeArrowheads="1"/>
            </p:cNvSpPr>
            <p:nvPr/>
          </p:nvSpPr>
          <p:spPr bwMode="auto">
            <a:xfrm>
              <a:off x="4464" y="248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49" name="Line 17"/>
            <p:cNvSpPr>
              <a:spLocks noChangeShapeType="1"/>
            </p:cNvSpPr>
            <p:nvPr/>
          </p:nvSpPr>
          <p:spPr bwMode="auto">
            <a:xfrm>
              <a:off x="4320" y="25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0" name="Line 18"/>
            <p:cNvSpPr>
              <a:spLocks noChangeShapeType="1"/>
            </p:cNvSpPr>
            <p:nvPr/>
          </p:nvSpPr>
          <p:spPr bwMode="auto">
            <a:xfrm>
              <a:off x="4752" y="23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51" name="Line 19"/>
            <p:cNvSpPr>
              <a:spLocks noChangeShapeType="1"/>
            </p:cNvSpPr>
            <p:nvPr/>
          </p:nvSpPr>
          <p:spPr bwMode="auto">
            <a:xfrm flipH="1">
              <a:off x="4320" y="2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17588" y="3273152"/>
            <a:ext cx="7010400" cy="1524000"/>
            <a:chOff x="720" y="3120"/>
            <a:chExt cx="4416" cy="960"/>
          </a:xfrm>
        </p:grpSpPr>
        <p:sp>
          <p:nvSpPr>
            <p:cNvPr id="197653" name="Rectangle 21"/>
            <p:cNvSpPr>
              <a:spLocks noChangeArrowheads="1"/>
            </p:cNvSpPr>
            <p:nvPr/>
          </p:nvSpPr>
          <p:spPr bwMode="auto">
            <a:xfrm>
              <a:off x="1488" y="3235"/>
              <a:ext cx="288" cy="2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4" name="Rectangle 22"/>
            <p:cNvSpPr>
              <a:spLocks noChangeArrowheads="1"/>
            </p:cNvSpPr>
            <p:nvPr/>
          </p:nvSpPr>
          <p:spPr bwMode="auto">
            <a:xfrm>
              <a:off x="1776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5" name="Rectangle 23"/>
            <p:cNvSpPr>
              <a:spLocks noChangeArrowheads="1"/>
            </p:cNvSpPr>
            <p:nvPr/>
          </p:nvSpPr>
          <p:spPr bwMode="auto">
            <a:xfrm>
              <a:off x="1296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6" name="Line 24"/>
            <p:cNvSpPr>
              <a:spLocks noChangeShapeType="1"/>
            </p:cNvSpPr>
            <p:nvPr/>
          </p:nvSpPr>
          <p:spPr bwMode="auto">
            <a:xfrm>
              <a:off x="960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57" name="Text Box 25"/>
            <p:cNvSpPr txBox="1">
              <a:spLocks noChangeArrowheads="1"/>
            </p:cNvSpPr>
            <p:nvPr/>
          </p:nvSpPr>
          <p:spPr bwMode="auto">
            <a:xfrm>
              <a:off x="720" y="3264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/>
                <a:t>H </a:t>
              </a:r>
            </a:p>
          </p:txBody>
        </p:sp>
        <p:sp>
          <p:nvSpPr>
            <p:cNvPr id="197658" name="Rectangle 26"/>
            <p:cNvSpPr>
              <a:spLocks noChangeArrowheads="1"/>
            </p:cNvSpPr>
            <p:nvPr/>
          </p:nvSpPr>
          <p:spPr bwMode="auto">
            <a:xfrm>
              <a:off x="2496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59" name="Rectangle 27"/>
            <p:cNvSpPr>
              <a:spLocks noChangeArrowheads="1"/>
            </p:cNvSpPr>
            <p:nvPr/>
          </p:nvSpPr>
          <p:spPr bwMode="auto">
            <a:xfrm>
              <a:off x="2784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0" name="Rectangle 28"/>
            <p:cNvSpPr>
              <a:spLocks noChangeArrowheads="1"/>
            </p:cNvSpPr>
            <p:nvPr/>
          </p:nvSpPr>
          <p:spPr bwMode="auto">
            <a:xfrm>
              <a:off x="2304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1" name="Rectangle 29"/>
            <p:cNvSpPr>
              <a:spLocks noChangeArrowheads="1"/>
            </p:cNvSpPr>
            <p:nvPr/>
          </p:nvSpPr>
          <p:spPr bwMode="auto">
            <a:xfrm>
              <a:off x="3504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2" name="Rectangle 30"/>
            <p:cNvSpPr>
              <a:spLocks noChangeArrowheads="1"/>
            </p:cNvSpPr>
            <p:nvPr/>
          </p:nvSpPr>
          <p:spPr bwMode="auto">
            <a:xfrm>
              <a:off x="3792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3" name="Rectangle 31"/>
            <p:cNvSpPr>
              <a:spLocks noChangeArrowheads="1"/>
            </p:cNvSpPr>
            <p:nvPr/>
          </p:nvSpPr>
          <p:spPr bwMode="auto">
            <a:xfrm>
              <a:off x="3312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4" name="Rectangle 32"/>
            <p:cNvSpPr>
              <a:spLocks noChangeArrowheads="1"/>
            </p:cNvSpPr>
            <p:nvPr/>
          </p:nvSpPr>
          <p:spPr bwMode="auto">
            <a:xfrm>
              <a:off x="4512" y="3235"/>
              <a:ext cx="288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5" name="Rectangle 33"/>
            <p:cNvSpPr>
              <a:spLocks noChangeArrowheads="1"/>
            </p:cNvSpPr>
            <p:nvPr/>
          </p:nvSpPr>
          <p:spPr bwMode="auto">
            <a:xfrm>
              <a:off x="4800" y="3235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6" name="Rectangle 34"/>
            <p:cNvSpPr>
              <a:spLocks noChangeArrowheads="1"/>
            </p:cNvSpPr>
            <p:nvPr/>
          </p:nvSpPr>
          <p:spPr bwMode="auto">
            <a:xfrm>
              <a:off x="4320" y="3234"/>
              <a:ext cx="192" cy="2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i="1"/>
                <a:t>  </a:t>
              </a:r>
            </a:p>
          </p:txBody>
        </p:sp>
        <p:sp>
          <p:nvSpPr>
            <p:cNvPr id="197667" name="Line 35"/>
            <p:cNvSpPr>
              <a:spLocks noChangeShapeType="1"/>
            </p:cNvSpPr>
            <p:nvPr/>
          </p:nvSpPr>
          <p:spPr bwMode="auto">
            <a:xfrm>
              <a:off x="1872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8" name="Line 36"/>
            <p:cNvSpPr>
              <a:spLocks noChangeShapeType="1"/>
            </p:cNvSpPr>
            <p:nvPr/>
          </p:nvSpPr>
          <p:spPr bwMode="auto">
            <a:xfrm>
              <a:off x="2880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69" name="Line 37"/>
            <p:cNvSpPr>
              <a:spLocks noChangeShapeType="1"/>
            </p:cNvSpPr>
            <p:nvPr/>
          </p:nvSpPr>
          <p:spPr bwMode="auto">
            <a:xfrm>
              <a:off x="3888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7670" name="Line 38"/>
            <p:cNvSpPr>
              <a:spLocks noChangeShapeType="1"/>
            </p:cNvSpPr>
            <p:nvPr/>
          </p:nvSpPr>
          <p:spPr bwMode="auto">
            <a:xfrm>
              <a:off x="2400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1" name="Line 39"/>
            <p:cNvSpPr>
              <a:spLocks noChangeShapeType="1"/>
            </p:cNvSpPr>
            <p:nvPr/>
          </p:nvSpPr>
          <p:spPr bwMode="auto">
            <a:xfrm flipH="1">
              <a:off x="1632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2" name="Line 40"/>
            <p:cNvSpPr>
              <a:spLocks noChangeShapeType="1"/>
            </p:cNvSpPr>
            <p:nvPr/>
          </p:nvSpPr>
          <p:spPr bwMode="auto">
            <a:xfrm flipV="1">
              <a:off x="1632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3" name="Line 41"/>
            <p:cNvSpPr>
              <a:spLocks noChangeShapeType="1"/>
            </p:cNvSpPr>
            <p:nvPr/>
          </p:nvSpPr>
          <p:spPr bwMode="auto">
            <a:xfrm>
              <a:off x="3408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4" name="Line 42"/>
            <p:cNvSpPr>
              <a:spLocks noChangeShapeType="1"/>
            </p:cNvSpPr>
            <p:nvPr/>
          </p:nvSpPr>
          <p:spPr bwMode="auto">
            <a:xfrm flipH="1">
              <a:off x="2640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5" name="Line 43"/>
            <p:cNvSpPr>
              <a:spLocks noChangeShapeType="1"/>
            </p:cNvSpPr>
            <p:nvPr/>
          </p:nvSpPr>
          <p:spPr bwMode="auto">
            <a:xfrm flipV="1">
              <a:off x="2640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6" name="Line 44"/>
            <p:cNvSpPr>
              <a:spLocks noChangeShapeType="1"/>
            </p:cNvSpPr>
            <p:nvPr/>
          </p:nvSpPr>
          <p:spPr bwMode="auto">
            <a:xfrm>
              <a:off x="4416" y="33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7" name="Line 45"/>
            <p:cNvSpPr>
              <a:spLocks noChangeShapeType="1"/>
            </p:cNvSpPr>
            <p:nvPr/>
          </p:nvSpPr>
          <p:spPr bwMode="auto">
            <a:xfrm flipH="1">
              <a:off x="3648" y="36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8" name="Line 46"/>
            <p:cNvSpPr>
              <a:spLocks noChangeShapeType="1"/>
            </p:cNvSpPr>
            <p:nvPr/>
          </p:nvSpPr>
          <p:spPr bwMode="auto">
            <a:xfrm flipV="1">
              <a:off x="3648" y="345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79" name="Line 47"/>
            <p:cNvSpPr>
              <a:spLocks noChangeShapeType="1"/>
            </p:cNvSpPr>
            <p:nvPr/>
          </p:nvSpPr>
          <p:spPr bwMode="auto">
            <a:xfrm>
              <a:off x="1392" y="33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0" name="Line 48"/>
            <p:cNvSpPr>
              <a:spLocks noChangeShapeType="1"/>
            </p:cNvSpPr>
            <p:nvPr/>
          </p:nvSpPr>
          <p:spPr bwMode="auto">
            <a:xfrm>
              <a:off x="1392" y="3744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1" name="Line 49"/>
            <p:cNvSpPr>
              <a:spLocks noChangeShapeType="1"/>
            </p:cNvSpPr>
            <p:nvPr/>
          </p:nvSpPr>
          <p:spPr bwMode="auto">
            <a:xfrm flipV="1">
              <a:off x="4656" y="34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2" name="Line 50"/>
            <p:cNvSpPr>
              <a:spLocks noChangeShapeType="1"/>
            </p:cNvSpPr>
            <p:nvPr/>
          </p:nvSpPr>
          <p:spPr bwMode="auto">
            <a:xfrm>
              <a:off x="489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3" name="Line 51"/>
            <p:cNvSpPr>
              <a:spLocks noChangeShapeType="1"/>
            </p:cNvSpPr>
            <p:nvPr/>
          </p:nvSpPr>
          <p:spPr bwMode="auto">
            <a:xfrm flipV="1">
              <a:off x="5136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4" name="Line 52"/>
            <p:cNvSpPr>
              <a:spLocks noChangeShapeType="1"/>
            </p:cNvSpPr>
            <p:nvPr/>
          </p:nvSpPr>
          <p:spPr bwMode="auto">
            <a:xfrm flipH="1">
              <a:off x="1056" y="3120"/>
              <a:ext cx="4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5" name="Line 53"/>
            <p:cNvSpPr>
              <a:spLocks noChangeShapeType="1"/>
            </p:cNvSpPr>
            <p:nvPr/>
          </p:nvSpPr>
          <p:spPr bwMode="auto">
            <a:xfrm>
              <a:off x="1056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6" name="Line 54"/>
            <p:cNvSpPr>
              <a:spLocks noChangeShapeType="1"/>
            </p:cNvSpPr>
            <p:nvPr/>
          </p:nvSpPr>
          <p:spPr bwMode="auto">
            <a:xfrm>
              <a:off x="105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87" name="Text Box 55"/>
            <p:cNvSpPr txBox="1">
              <a:spLocks noChangeArrowheads="1"/>
            </p:cNvSpPr>
            <p:nvPr/>
          </p:nvSpPr>
          <p:spPr bwMode="auto">
            <a:xfrm>
              <a:off x="2448" y="3792"/>
              <a:ext cx="10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华文中宋" pitchFamily="2" charset="-122"/>
                </a:rPr>
                <a:t> </a:t>
              </a:r>
              <a:r>
                <a:rPr lang="zh-CN" altLang="en-US">
                  <a:ea typeface="华文中宋" pitchFamily="2" charset="-122"/>
                </a:rPr>
                <a:t>非空表  </a:t>
              </a:r>
            </a:p>
          </p:txBody>
        </p:sp>
      </p:grpSp>
      <p:sp>
        <p:nvSpPr>
          <p:cNvPr id="54" name="Text Box 2"/>
          <p:cNvSpPr txBox="1">
            <a:spLocks noChangeArrowheads="1"/>
          </p:cNvSpPr>
          <p:nvPr/>
        </p:nvSpPr>
        <p:spPr bwMode="auto">
          <a:xfrm>
            <a:off x="2225675" y="152400"/>
            <a:ext cx="38972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800" b="1">
                <a:solidFill>
                  <a:srgbClr val="CC0066"/>
                </a:solidFill>
                <a:ea typeface="楷体_GB2312" pitchFamily="49" charset="-122"/>
              </a:rPr>
              <a:t>双向循环链表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012950" y="842963"/>
            <a:ext cx="59436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双向链表的结构可定义如下：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typedef struct DuLNode{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Elemtype                data;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struct DuLNode    *prior, *next;</a:t>
            </a:r>
          </a:p>
          <a:p>
            <a:pPr eaLnBrk="0" fontAlgn="base" hangingPunct="0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} DuLNode, *DuLinkList;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2460625" y="4797425"/>
            <a:ext cx="3048000" cy="1008063"/>
            <a:chOff x="3500" y="845"/>
            <a:chExt cx="1920" cy="635"/>
          </a:xfrm>
        </p:grpSpPr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747" y="1200"/>
              <a:ext cx="125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  <a:ea typeface="华文中宋" pitchFamily="2" charset="-122"/>
                </a:rPr>
                <a:t>结点结构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>
                <a:solidFill>
                  <a:srgbClr val="000000"/>
                </a:solidFill>
                <a:ea typeface="华文中宋" pitchFamily="2" charset="-122"/>
              </a:endParaRPr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500" y="845"/>
              <a:ext cx="1920" cy="30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中宋" pitchFamily="2" charset="-122"/>
                </a:rPr>
                <a:t> prior   element   next </a:t>
              </a:r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>
              <a:off x="4124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4878" y="845"/>
              <a:ext cx="0" cy="3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07975" y="1341438"/>
            <a:ext cx="81946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双向链表结构的</a:t>
            </a:r>
            <a:r>
              <a:rPr kumimoji="1" lang="zh-CN" altLang="en-US" sz="2400" b="1">
                <a:solidFill>
                  <a:srgbClr val="0000FF"/>
                </a:solidFill>
                <a:ea typeface="华文中宋" pitchFamily="2" charset="-122"/>
              </a:rPr>
              <a:t>对称性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（设指针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指向某一结点）：</a:t>
            </a:r>
          </a:p>
          <a:p>
            <a:pPr fontAlgn="base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a typeface="华文中宋" pitchFamily="2" charset="-122"/>
              </a:rPr>
              <a:t>                 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= p = p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next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  <a:sym typeface="Symbol" pitchFamily="18" charset="2"/>
              </a:rPr>
              <a:t> </a:t>
            </a:r>
            <a:r>
              <a:rPr kumimoji="1" lang="en-US" altLang="zh-CN" sz="2400" b="1">
                <a:solidFill>
                  <a:srgbClr val="000000"/>
                </a:solidFill>
                <a:ea typeface="华文中宋" pitchFamily="2" charset="-122"/>
              </a:rPr>
              <a:t>prior 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2244725" y="3571875"/>
            <a:ext cx="4343400" cy="1143000"/>
            <a:chOff x="144" y="2650"/>
            <a:chExt cx="2736" cy="720"/>
          </a:xfrm>
        </p:grpSpPr>
        <p:sp>
          <p:nvSpPr>
            <p:cNvPr id="55380" name="Line 84"/>
            <p:cNvSpPr>
              <a:spLocks noChangeShapeType="1"/>
            </p:cNvSpPr>
            <p:nvPr/>
          </p:nvSpPr>
          <p:spPr bwMode="auto">
            <a:xfrm>
              <a:off x="1546" y="293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55381" name="Text Box 85"/>
            <p:cNvSpPr txBox="1">
              <a:spLocks noChangeArrowheads="1"/>
            </p:cNvSpPr>
            <p:nvPr/>
          </p:nvSpPr>
          <p:spPr bwMode="auto">
            <a:xfrm>
              <a:off x="1440" y="265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楷体_GB2312" pitchFamily="49" charset="-122"/>
                </a:rPr>
                <a:t>p </a:t>
              </a:r>
            </a:p>
          </p:txBody>
        </p:sp>
        <p:grpSp>
          <p:nvGrpSpPr>
            <p:cNvPr id="3" name="Group 109"/>
            <p:cNvGrpSpPr>
              <a:grpSpLocks/>
            </p:cNvGrpSpPr>
            <p:nvPr/>
          </p:nvGrpSpPr>
          <p:grpSpPr bwMode="auto">
            <a:xfrm>
              <a:off x="144" y="3148"/>
              <a:ext cx="2736" cy="222"/>
              <a:chOff x="48" y="3195"/>
              <a:chExt cx="2736" cy="222"/>
            </a:xfrm>
          </p:grpSpPr>
          <p:sp>
            <p:nvSpPr>
              <p:cNvPr id="55367" name="Rectangle 71"/>
              <p:cNvSpPr>
                <a:spLocks noChangeArrowheads="1"/>
              </p:cNvSpPr>
              <p:nvPr/>
            </p:nvSpPr>
            <p:spPr bwMode="auto">
              <a:xfrm>
                <a:off x="480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a  </a:t>
                </a:r>
              </a:p>
            </p:txBody>
          </p:sp>
          <p:sp>
            <p:nvSpPr>
              <p:cNvPr id="55368" name="Rectangle 72"/>
              <p:cNvSpPr>
                <a:spLocks noChangeArrowheads="1"/>
              </p:cNvSpPr>
              <p:nvPr/>
            </p:nvSpPr>
            <p:spPr bwMode="auto">
              <a:xfrm>
                <a:off x="768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69" name="Rectangle 73"/>
              <p:cNvSpPr>
                <a:spLocks noChangeArrowheads="1"/>
              </p:cNvSpPr>
              <p:nvPr/>
            </p:nvSpPr>
            <p:spPr bwMode="auto">
              <a:xfrm>
                <a:off x="288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0" name="Rectangle 74"/>
              <p:cNvSpPr>
                <a:spLocks noChangeArrowheads="1"/>
              </p:cNvSpPr>
              <p:nvPr/>
            </p:nvSpPr>
            <p:spPr bwMode="auto">
              <a:xfrm>
                <a:off x="1296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b  </a:t>
                </a:r>
              </a:p>
            </p:txBody>
          </p:sp>
          <p:sp>
            <p:nvSpPr>
              <p:cNvPr id="55371" name="Rectangle 75"/>
              <p:cNvSpPr>
                <a:spLocks noChangeArrowheads="1"/>
              </p:cNvSpPr>
              <p:nvPr/>
            </p:nvSpPr>
            <p:spPr bwMode="auto">
              <a:xfrm>
                <a:off x="1584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2" name="Rectangle 76"/>
              <p:cNvSpPr>
                <a:spLocks noChangeArrowheads="1"/>
              </p:cNvSpPr>
              <p:nvPr/>
            </p:nvSpPr>
            <p:spPr bwMode="auto">
              <a:xfrm>
                <a:off x="1104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3" name="Rectangle 77"/>
              <p:cNvSpPr>
                <a:spLocks noChangeArrowheads="1"/>
              </p:cNvSpPr>
              <p:nvPr/>
            </p:nvSpPr>
            <p:spPr bwMode="auto">
              <a:xfrm>
                <a:off x="2112" y="3196"/>
                <a:ext cx="288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c   </a:t>
                </a:r>
              </a:p>
            </p:txBody>
          </p:sp>
          <p:sp>
            <p:nvSpPr>
              <p:cNvPr id="55374" name="Rectangle 78"/>
              <p:cNvSpPr>
                <a:spLocks noChangeArrowheads="1"/>
              </p:cNvSpPr>
              <p:nvPr/>
            </p:nvSpPr>
            <p:spPr bwMode="auto">
              <a:xfrm>
                <a:off x="2400" y="3196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5" name="Rectangle 79"/>
              <p:cNvSpPr>
                <a:spLocks noChangeArrowheads="1"/>
              </p:cNvSpPr>
              <p:nvPr/>
            </p:nvSpPr>
            <p:spPr bwMode="auto">
              <a:xfrm>
                <a:off x="1920" y="3195"/>
                <a:ext cx="192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kumimoji="1" lang="en-US" altLang="zh-CN" sz="2400" b="1" i="1">
                    <a:solidFill>
                      <a:srgbClr val="000000"/>
                    </a:solidFill>
                    <a:ea typeface="楷体_GB2312" pitchFamily="49" charset="-122"/>
                  </a:rPr>
                  <a:t>  </a:t>
                </a:r>
              </a:p>
            </p:txBody>
          </p:sp>
          <p:sp>
            <p:nvSpPr>
              <p:cNvPr id="55376" name="Line 80"/>
              <p:cNvSpPr>
                <a:spLocks noChangeShapeType="1"/>
              </p:cNvSpPr>
              <p:nvPr/>
            </p:nvSpPr>
            <p:spPr bwMode="auto">
              <a:xfrm>
                <a:off x="48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7" name="Line 81"/>
              <p:cNvSpPr>
                <a:spLocks noChangeShapeType="1"/>
              </p:cNvSpPr>
              <p:nvPr/>
            </p:nvSpPr>
            <p:spPr bwMode="auto">
              <a:xfrm>
                <a:off x="864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78" name="Line 82"/>
              <p:cNvSpPr>
                <a:spLocks noChangeShapeType="1"/>
              </p:cNvSpPr>
              <p:nvPr/>
            </p:nvSpPr>
            <p:spPr bwMode="auto">
              <a:xfrm flipH="1" flipV="1">
                <a:off x="1776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2" name="Line 86"/>
              <p:cNvSpPr>
                <a:spLocks noChangeShapeType="1"/>
              </p:cNvSpPr>
              <p:nvPr/>
            </p:nvSpPr>
            <p:spPr bwMode="auto">
              <a:xfrm flipH="1" flipV="1">
                <a:off x="48" y="3369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3" name="Line 87"/>
              <p:cNvSpPr>
                <a:spLocks noChangeShapeType="1"/>
              </p:cNvSpPr>
              <p:nvPr/>
            </p:nvSpPr>
            <p:spPr bwMode="auto">
              <a:xfrm>
                <a:off x="2496" y="3273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84" name="Line 88"/>
              <p:cNvSpPr>
                <a:spLocks noChangeShapeType="1"/>
              </p:cNvSpPr>
              <p:nvPr/>
            </p:nvSpPr>
            <p:spPr bwMode="auto">
              <a:xfrm flipH="1" flipV="1">
                <a:off x="2592" y="336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3" name="Line 97"/>
              <p:cNvSpPr>
                <a:spLocks noChangeShapeType="1"/>
              </p:cNvSpPr>
              <p:nvPr/>
            </p:nvSpPr>
            <p:spPr bwMode="auto">
              <a:xfrm flipH="1" flipV="1">
                <a:off x="960" y="3369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394" name="Line 98"/>
              <p:cNvSpPr>
                <a:spLocks noChangeShapeType="1"/>
              </p:cNvSpPr>
              <p:nvPr/>
            </p:nvSpPr>
            <p:spPr bwMode="auto">
              <a:xfrm>
                <a:off x="1680" y="3273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000000"/>
                  </a:solidFill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59DC5-A0FE-47D3-AA86-E6DF2ACD7A35}" type="slidenum">
              <a:rPr lang="en-US" altLang="zh-CN" smtClean="0">
                <a:ea typeface="宋体" pitchFamily="2" charset="-122"/>
              </a:rPr>
              <a:pPr/>
              <a:t>63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双链表的删除结点过程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402579"/>
              </p:ext>
            </p:extLst>
          </p:nvPr>
        </p:nvGraphicFramePr>
        <p:xfrm>
          <a:off x="827585" y="1928813"/>
          <a:ext cx="7776666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3" name="VISIO" r:id="rId4" imgW="3823560" imgH="787320" progId="Visio.Drawing.11">
                  <p:embed/>
                </p:oleObj>
              </mc:Choice>
              <mc:Fallback>
                <p:oleObj name="VISIO" r:id="rId4" imgW="3823560" imgH="7873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5" y="1928813"/>
                        <a:ext cx="7776666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2786063" y="3857625"/>
            <a:ext cx="4572000" cy="140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990000"/>
                </a:solidFill>
              </a:rPr>
              <a:t>p-&gt;prior -&gt;next= p-&gt;next;   </a:t>
            </a:r>
          </a:p>
          <a:p>
            <a:pPr>
              <a:lnSpc>
                <a:spcPct val="150000"/>
              </a:lnSpc>
            </a:pPr>
            <a:r>
              <a:rPr lang="en-US" altLang="zh-CN" sz="3000" b="1">
                <a:solidFill>
                  <a:srgbClr val="990000"/>
                </a:solidFill>
              </a:rPr>
              <a:t>p-&gt;next-&gt; prior= p-&gt;prior;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93038" cy="6223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双链表的插入结点过程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081372"/>
              </p:ext>
            </p:extLst>
          </p:nvPr>
        </p:nvGraphicFramePr>
        <p:xfrm>
          <a:off x="287176" y="910408"/>
          <a:ext cx="8569647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7" name="VISIO" r:id="rId4" imgW="2777040" imgH="1145160" progId="Visio.Drawing.11">
                  <p:embed/>
                </p:oleObj>
              </mc:Choice>
              <mc:Fallback>
                <p:oleObj name="VISIO" r:id="rId4" imgW="2777040" imgH="11451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6" y="910408"/>
                        <a:ext cx="8569647" cy="329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0DE7CA-567A-4659-A933-B214BCF6167B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3160713" y="4077072"/>
            <a:ext cx="3328155" cy="261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s-&gt;prior = p-&gt; prior;   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p-&gt; prior-&gt;next= s;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s-&gt;next= p;</a:t>
            </a: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990000"/>
                </a:solidFill>
              </a:rPr>
              <a:t>p-&gt;prior = s;</a:t>
            </a:r>
            <a:endParaRPr lang="en-US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70922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75240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955880" y="420387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28625" y="214313"/>
            <a:ext cx="7793038" cy="6223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四种存储方式的比较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686800" cy="51845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/>
              <a:t>{</a:t>
            </a:r>
            <a:r>
              <a:rPr lang="zh-CN" altLang="en-US"/>
              <a:t>顺序、链式</a:t>
            </a:r>
            <a:r>
              <a:rPr lang="en-US" altLang="zh-CN"/>
              <a:t>}</a:t>
            </a:r>
            <a:r>
              <a:rPr lang="zh-CN" altLang="en-US"/>
              <a:t>，</a:t>
            </a:r>
            <a:r>
              <a:rPr lang="en-US" altLang="zh-CN"/>
              <a:t>{</a:t>
            </a:r>
            <a:r>
              <a:rPr lang="zh-CN" altLang="en-US"/>
              <a:t>静态、动态</a:t>
            </a:r>
            <a:r>
              <a:rPr lang="en-US" altLang="zh-CN"/>
              <a:t>}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1</a:t>
            </a:r>
            <a:r>
              <a:rPr lang="zh-CN" altLang="en-US" sz="2400"/>
              <a:t>、顺序存储的固有特点：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/>
              <a:t>    逻辑顺序与物理顺序一致，本质上是用数组存储线性表的各个元素（即随机存取）；</a:t>
            </a:r>
            <a:r>
              <a:rPr lang="zh-CN" altLang="en-US" sz="2400">
                <a:latin typeface="楷体_GB2312" pitchFamily="49" charset="-122"/>
              </a:rPr>
              <a:t>存储密度大，存储空间利用率高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、链式存储的固有特点：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元素之间的关系采用这些元素所在的结点的</a:t>
            </a:r>
            <a:r>
              <a:rPr lang="en-US" altLang="zh-CN" sz="2400"/>
              <a:t>”</a:t>
            </a:r>
            <a:r>
              <a:rPr lang="zh-CN" altLang="en-US" sz="2400"/>
              <a:t>指针</a:t>
            </a:r>
            <a:r>
              <a:rPr lang="en-US" altLang="zh-CN" sz="2400"/>
              <a:t>”</a:t>
            </a:r>
            <a:r>
              <a:rPr lang="zh-CN" altLang="en-US" sz="2400"/>
              <a:t>信息表示</a:t>
            </a:r>
            <a:r>
              <a:rPr lang="en-US" altLang="zh-CN" sz="2400"/>
              <a:t>(</a:t>
            </a:r>
            <a:r>
              <a:rPr lang="zh-CN" altLang="en-US" sz="2400"/>
              <a:t>插、删不需要移动结点</a:t>
            </a:r>
            <a:r>
              <a:rPr lang="en-US" altLang="zh-CN" sz="2400"/>
              <a:t>)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3</a:t>
            </a:r>
            <a:r>
              <a:rPr lang="zh-CN" altLang="en-US" sz="2400"/>
              <a:t>、静态存储的固有特点：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在程序运行的过程中不用考虑追加内存的分配问题。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4</a:t>
            </a:r>
            <a:r>
              <a:rPr lang="zh-CN" altLang="en-US" sz="2400"/>
              <a:t>、动态存储的固有特点：</a:t>
            </a:r>
            <a:endParaRPr lang="en-US" altLang="zh-CN" sz="240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    </a:t>
            </a:r>
            <a:r>
              <a:rPr lang="zh-CN" altLang="en-US" sz="2400"/>
              <a:t>可动态分配内存；有效的利用内存资源，使程序具有可扩展性。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72947E-A4A8-4DE9-A29D-F34145E55AE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01613" y="1196752"/>
            <a:ext cx="8402637" cy="389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答：动态顺序存储：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latin typeface="楷体_GB2312" pitchFamily="49" charset="-122"/>
              </a:rPr>
              <a:t>存储密度大，存储空间利用率高，可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随机存取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  <a:endParaRPr lang="en-US" altLang="zh-CN" sz="2400" dirty="0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latin typeface="楷体_GB2312" pitchFamily="49" charset="-122"/>
              </a:rPr>
              <a:t>结点空间可动态申请追加。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不方便</a:t>
            </a:r>
            <a:r>
              <a:rPr lang="zh-CN" altLang="en-US" sz="2400" dirty="0">
                <a:latin typeface="楷体_GB2312" pitchFamily="49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动态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链式存储：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优点：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插入或删除</a:t>
            </a:r>
            <a:r>
              <a:rPr lang="zh-CN" altLang="en-US" sz="2400" dirty="0">
                <a:latin typeface="楷体_GB2312" pitchFamily="49" charset="-122"/>
              </a:rPr>
              <a:t>元素时很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方便</a:t>
            </a:r>
            <a:r>
              <a:rPr lang="zh-CN" altLang="en-US" sz="2400" dirty="0">
                <a:latin typeface="楷体_GB2312" pitchFamily="49" charset="-122"/>
              </a:rPr>
              <a:t>，使用灵活。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      </a:t>
            </a:r>
            <a:r>
              <a:rPr lang="zh-CN" altLang="en-US" sz="2400" dirty="0">
                <a:solidFill>
                  <a:srgbClr val="0000FF"/>
                </a:solidFill>
              </a:rPr>
              <a:t>结点空间</a:t>
            </a:r>
            <a:r>
              <a:rPr lang="zh-CN" altLang="en-US" sz="2400" dirty="0"/>
              <a:t>可以</a:t>
            </a:r>
            <a:r>
              <a:rPr lang="zh-CN" altLang="en-US" sz="2400" dirty="0">
                <a:solidFill>
                  <a:srgbClr val="0000FF"/>
                </a:solidFill>
              </a:rPr>
              <a:t>动态申请和释放</a:t>
            </a:r>
            <a:r>
              <a:rPr lang="zh-CN" altLang="en-US" sz="2400" dirty="0"/>
              <a:t>；</a:t>
            </a:r>
            <a:r>
              <a:rPr lang="zh-CN" altLang="en-US" sz="2400" dirty="0">
                <a:latin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楷体_GB2312" pitchFamily="49" charset="-122"/>
              </a:rPr>
              <a:t>    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缺点：</a:t>
            </a:r>
            <a:r>
              <a:rPr lang="zh-CN" altLang="en-US" sz="2400" dirty="0">
                <a:latin typeface="楷体_GB2312" pitchFamily="49" charset="-122"/>
              </a:rPr>
              <a:t>存储密度小，存储空间利用率低，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非随机存取</a:t>
            </a:r>
            <a:r>
              <a:rPr lang="zh-CN" altLang="en-US" sz="2400" dirty="0">
                <a:latin typeface="楷体_GB2312" pitchFamily="49" charset="-122"/>
              </a:rPr>
              <a:t>。 </a:t>
            </a:r>
          </a:p>
        </p:txBody>
      </p:sp>
      <p:sp>
        <p:nvSpPr>
          <p:cNvPr id="62467" name="Rectangle 6"/>
          <p:cNvSpPr>
            <a:spLocks noChangeArrowheads="1"/>
          </p:cNvSpPr>
          <p:nvPr/>
        </p:nvSpPr>
        <p:spPr bwMode="auto">
          <a:xfrm>
            <a:off x="251495" y="548680"/>
            <a:ext cx="6408737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>
                <a:solidFill>
                  <a:schemeClr val="tx2"/>
                </a:solidFill>
                <a:ea typeface="华文新魏" pitchFamily="2" charset="-122"/>
              </a:rPr>
              <a:t>问：</a:t>
            </a:r>
            <a:r>
              <a:rPr lang="zh-CN" altLang="en-US" sz="2400">
                <a:ea typeface="华文新魏" pitchFamily="2" charset="-122"/>
              </a:rPr>
              <a:t>动态顺序表和动态链式表各有哪些优缺点？ 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1547813" y="5559425"/>
            <a:ext cx="5614987" cy="10842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latin typeface="楷体_GB2312" pitchFamily="49" charset="-122"/>
              </a:rPr>
              <a:t> </a:t>
            </a:r>
            <a:r>
              <a:rPr lang="zh-CN" altLang="en-US" sz="2800">
                <a:latin typeface="楷体_GB2312" pitchFamily="49" charset="-122"/>
              </a:rPr>
              <a:t>事实上，链表插入、删除运算的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>
                <a:latin typeface="楷体_GB2312" pitchFamily="49" charset="-122"/>
              </a:rPr>
              <a:t> 快捷是以空间代价来换取时间。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118792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393700" y="904875"/>
            <a:ext cx="554355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>
                <a:solidFill>
                  <a:schemeClr val="tx2"/>
                </a:solidFill>
                <a:ea typeface="华文中宋" pitchFamily="2" charset="-122"/>
              </a:rPr>
              <a:t>问：</a:t>
            </a:r>
            <a:r>
              <a:rPr lang="zh-CN" altLang="en-US" sz="2800">
                <a:solidFill>
                  <a:schemeClr val="tx2"/>
                </a:solidFill>
                <a:ea typeface="华文新魏" pitchFamily="2" charset="-122"/>
              </a:rPr>
              <a:t>顺序表、链表各自的使用场合？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93700" y="1727200"/>
            <a:ext cx="8153400" cy="389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>
                <a:ea typeface="华文中宋" pitchFamily="2" charset="-122"/>
              </a:rPr>
              <a:t>答：</a:t>
            </a:r>
            <a:r>
              <a:rPr lang="zh-CN" altLang="en-US" sz="2300"/>
              <a:t>顺序表适宜于做</a:t>
            </a:r>
            <a:r>
              <a:rPr lang="zh-CN" altLang="en-US" sz="23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查找</a:t>
            </a:r>
            <a:r>
              <a:rPr lang="zh-CN" altLang="en-US" sz="2300"/>
              <a:t>这样的静态操作；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链表宜于做</a:t>
            </a:r>
            <a:r>
              <a:rPr lang="zh-CN" altLang="en-US" sz="23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插入、删除</a:t>
            </a:r>
            <a:r>
              <a:rPr lang="zh-CN" altLang="en-US" sz="2300"/>
              <a:t>这样的动态操作。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若线性表的长度变化不大，且其主要操作是查找，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则采用顺序表；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若线性表的长度变化较大，且其主要操作是插入、 </a:t>
            </a:r>
          </a:p>
          <a:p>
            <a:pPr>
              <a:lnSpc>
                <a:spcPct val="140000"/>
              </a:lnSpc>
              <a:spcBef>
                <a:spcPct val="50000"/>
              </a:spcBef>
              <a:defRPr/>
            </a:pPr>
            <a:r>
              <a:rPr lang="zh-CN" altLang="en-US" sz="2300"/>
              <a:t>        删除操作，则采用链表。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线性表的应用</a:t>
            </a:r>
            <a:endParaRPr lang="zh-CN" altLang="en-US" b="1">
              <a:ea typeface="宋体" pitchFamily="2" charset="-122"/>
            </a:endParaRP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各种存储类型之比较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线性表的链式表示和实现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线性表的顺序表示和实现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b="1"/>
              <a:t>线性表的概念</a:t>
            </a:r>
            <a:endParaRPr lang="zh-CN" altLang="en-US" b="1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9" name="图片 22" descr="软件学院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116632"/>
            <a:ext cx="457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自选图形 45"/>
          <p:cNvSpPr>
            <a:spLocks noChangeArrowheads="1"/>
          </p:cNvSpPr>
          <p:nvPr/>
        </p:nvSpPr>
        <p:spPr bwMode="gray">
          <a:xfrm>
            <a:off x="64442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自选图形 46"/>
          <p:cNvSpPr>
            <a:spLocks noChangeArrowheads="1"/>
          </p:cNvSpPr>
          <p:nvPr/>
        </p:nvSpPr>
        <p:spPr bwMode="gray">
          <a:xfrm>
            <a:off x="68760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自选图形 47"/>
          <p:cNvSpPr>
            <a:spLocks noChangeArrowheads="1"/>
          </p:cNvSpPr>
          <p:nvPr/>
        </p:nvSpPr>
        <p:spPr bwMode="gray">
          <a:xfrm>
            <a:off x="7307808" y="501317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76200" y="471488"/>
            <a:ext cx="3206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ea typeface="华文中宋" pitchFamily="2" charset="-122"/>
              </a:rPr>
              <a:t>线性结构的特点：  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362200" y="1981200"/>
            <a:ext cx="599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除第一个之外的数据元素均只有一个前驱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362200" y="914400"/>
            <a:ext cx="6346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存在唯一的一个被称作“第一个”的数据元素</a:t>
            </a:r>
            <a:r>
              <a:rPr lang="en-US" altLang="zh-CN">
                <a:ea typeface="华文中宋" pitchFamily="2" charset="-122"/>
              </a:rPr>
              <a:t>;  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362200" y="2514600"/>
            <a:ext cx="6427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除最后一个之外的数据元素均只有一个后继。  </a:t>
            </a:r>
          </a:p>
        </p:txBody>
      </p:sp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1539875"/>
            <a:ext cx="17827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数据元素的 </a:t>
            </a:r>
          </a:p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非空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有限集 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2362200" y="1447800"/>
            <a:ext cx="652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存在唯一的一个被称作“最后一个”的数据元素</a:t>
            </a:r>
            <a:r>
              <a:rPr lang="en-US" altLang="zh-CN">
                <a:ea typeface="华文中宋" pitchFamily="2" charset="-122"/>
              </a:rPr>
              <a:t>;  </a:t>
            </a:r>
          </a:p>
        </p:txBody>
      </p:sp>
      <p:sp>
        <p:nvSpPr>
          <p:cNvPr id="95240" name="AutoShape 8"/>
          <p:cNvSpPr>
            <a:spLocks/>
          </p:cNvSpPr>
          <p:nvPr/>
        </p:nvSpPr>
        <p:spPr bwMode="auto">
          <a:xfrm>
            <a:off x="2187575" y="11430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260600" y="3111501"/>
            <a:ext cx="2844800" cy="3368676"/>
            <a:chOff x="1424" y="1960"/>
            <a:chExt cx="1792" cy="2122"/>
          </a:xfrm>
        </p:grpSpPr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1660" y="1960"/>
              <a:ext cx="1402" cy="2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法学系        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8523101</a:t>
              </a:r>
              <a:r>
                <a:rPr lang="en-US" altLang="zh-CN"/>
                <a:t> 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国贸系        </a:t>
              </a:r>
              <a:r>
                <a:rPr lang="en-US" altLang="zh-CN"/>
                <a:t>8522105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工商系        </a:t>
              </a:r>
              <a:r>
                <a:rPr lang="en-US" altLang="zh-CN"/>
                <a:t>8523150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计算机系    </a:t>
              </a:r>
              <a:r>
                <a:rPr lang="en-US" altLang="zh-CN"/>
                <a:t>8521088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会计系        </a:t>
              </a:r>
              <a:r>
                <a:rPr lang="en-US" altLang="zh-CN"/>
                <a:t>8525789</a:t>
              </a:r>
            </a:p>
            <a:p>
              <a:pPr>
                <a:lnSpc>
                  <a:spcPct val="150000"/>
                </a:lnSpc>
              </a:pPr>
              <a:r>
                <a:rPr lang="zh-CN" altLang="en-US"/>
                <a:t>统计系        </a:t>
              </a:r>
              <a:r>
                <a:rPr lang="en-US" altLang="zh-CN"/>
                <a:t>8528136</a:t>
              </a:r>
            </a:p>
            <a:p>
              <a:pPr>
                <a:lnSpc>
                  <a:spcPct val="150000"/>
                </a:lnSpc>
              </a:pPr>
              <a:r>
                <a:rPr lang="en-US" altLang="zh-CN"/>
                <a:t>   …                  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0000FF"/>
                  </a:solidFill>
                </a:rPr>
                <a:t>外语系        </a:t>
              </a:r>
              <a:r>
                <a:rPr lang="en-US" altLang="zh-CN">
                  <a:solidFill>
                    <a:srgbClr val="0000FF"/>
                  </a:solidFill>
                </a:rPr>
                <a:t>8523026</a:t>
              </a:r>
              <a:r>
                <a:rPr lang="en-US" altLang="zh-CN"/>
                <a:t>  </a:t>
              </a:r>
            </a:p>
          </p:txBody>
        </p:sp>
        <p:sp>
          <p:nvSpPr>
            <p:cNvPr id="95245" name="Line 13"/>
            <p:cNvSpPr>
              <a:spLocks noChangeShapeType="1"/>
            </p:cNvSpPr>
            <p:nvPr/>
          </p:nvSpPr>
          <p:spPr bwMode="auto">
            <a:xfrm>
              <a:off x="1424" y="226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6" name="Line 14"/>
            <p:cNvSpPr>
              <a:spLocks noChangeShapeType="1"/>
            </p:cNvSpPr>
            <p:nvPr/>
          </p:nvSpPr>
          <p:spPr bwMode="auto">
            <a:xfrm>
              <a:off x="1424" y="20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>
              <a:off x="1424" y="250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1424" y="274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>
              <a:off x="1424" y="302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>
              <a:off x="1424" y="3249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24" y="3521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24" y="3797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2288" y="2021"/>
              <a:ext cx="0" cy="20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40" y="403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441325" y="3089275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3352800"/>
            <a:ext cx="609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7" name="Rectangle 25"/>
          <p:cNvSpPr>
            <a:spLocks noChangeArrowheads="1"/>
          </p:cNvSpPr>
          <p:nvPr/>
        </p:nvSpPr>
        <p:spPr bwMode="auto">
          <a:xfrm>
            <a:off x="5813425" y="3124200"/>
            <a:ext cx="270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第一个”数据元素 </a:t>
            </a:r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5181600" y="6248400"/>
            <a:ext cx="60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95259" name="Rectangle 27"/>
          <p:cNvSpPr>
            <a:spLocks noChangeArrowheads="1"/>
          </p:cNvSpPr>
          <p:nvPr/>
        </p:nvSpPr>
        <p:spPr bwMode="auto">
          <a:xfrm>
            <a:off x="5813425" y="60198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最后一个”数据元素 </a:t>
            </a:r>
          </a:p>
        </p:txBody>
      </p:sp>
      <p:sp>
        <p:nvSpPr>
          <p:cNvPr id="95260" name="AutoShape 28"/>
          <p:cNvSpPr>
            <a:spLocks noChangeArrowheads="1"/>
          </p:cNvSpPr>
          <p:nvPr/>
        </p:nvSpPr>
        <p:spPr bwMode="auto">
          <a:xfrm>
            <a:off x="5105400" y="45720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1" name="AutoShape 29"/>
          <p:cNvSpPr>
            <a:spLocks noChangeArrowheads="1"/>
          </p:cNvSpPr>
          <p:nvPr/>
        </p:nvSpPr>
        <p:spPr bwMode="auto">
          <a:xfrm flipV="1">
            <a:off x="5105400" y="40386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2" name="Rectangle 30"/>
          <p:cNvSpPr>
            <a:spLocks noChangeArrowheads="1"/>
          </p:cNvSpPr>
          <p:nvPr/>
        </p:nvSpPr>
        <p:spPr bwMode="auto">
          <a:xfrm>
            <a:off x="5410200" y="4038600"/>
            <a:ext cx="1568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直接前驱  </a:t>
            </a:r>
          </a:p>
        </p:txBody>
      </p:sp>
      <p:sp>
        <p:nvSpPr>
          <p:cNvPr id="95263" name="Rectangle 31"/>
          <p:cNvSpPr>
            <a:spLocks noChangeArrowheads="1"/>
          </p:cNvSpPr>
          <p:nvPr/>
        </p:nvSpPr>
        <p:spPr bwMode="auto">
          <a:xfrm>
            <a:off x="5410200" y="4572000"/>
            <a:ext cx="164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</a:rPr>
              <a:t>直接后继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5" grpId="0" autoUpdateAnimBg="0"/>
      <p:bldP spid="95256" grpId="0" animBg="1"/>
      <p:bldP spid="95257" grpId="0" autoUpdateAnimBg="0"/>
      <p:bldP spid="95258" grpId="0" animBg="1"/>
      <p:bldP spid="95259" grpId="0" autoUpdateAnimBg="0"/>
      <p:bldP spid="95260" grpId="0" animBg="1"/>
      <p:bldP spid="95261" grpId="0" animBg="1"/>
      <p:bldP spid="95262" grpId="0" autoUpdateAnimBg="0"/>
      <p:bldP spid="95263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>
                <a:ea typeface="华文中宋" pitchFamily="2" charset="-122"/>
              </a:rPr>
              <a:t>一元多项式的表示及相加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9750" y="1268760"/>
            <a:ext cx="739016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</a:t>
            </a:r>
            <a:r>
              <a:rPr lang="zh-CN" altLang="en-US" sz="2200"/>
              <a:t>符号多项式的表示及其操作是线性表处理的典型用例。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664851"/>
            <a:ext cx="8270875" cy="97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>
                <a:ea typeface="华文中宋" pitchFamily="2" charset="-122"/>
              </a:rPr>
              <a:t>        </a:t>
            </a:r>
            <a:r>
              <a:rPr lang="zh-CN" altLang="en-US" sz="2200">
                <a:ea typeface="华文中宋" pitchFamily="2" charset="-122"/>
              </a:rPr>
              <a:t>一个一元多项式 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) </a:t>
            </a:r>
            <a:r>
              <a:rPr lang="zh-CN" altLang="en-US" sz="2200">
                <a:ea typeface="华文中宋" pitchFamily="2" charset="-122"/>
              </a:rPr>
              <a:t>可以表示为 ：    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(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)=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0</a:t>
            </a:r>
            <a:r>
              <a:rPr lang="en-US" altLang="zh-CN" sz="2200">
                <a:ea typeface="华文中宋" pitchFamily="2" charset="-122"/>
              </a:rPr>
              <a:t>+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1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>
                <a:ea typeface="华文中宋" pitchFamily="2" charset="-122"/>
              </a:rPr>
              <a:t>+</a:t>
            </a:r>
            <a:r>
              <a:rPr lang="en-US" altLang="zh-CN" sz="2200" i="1">
                <a:ea typeface="华文中宋" pitchFamily="2" charset="-122"/>
              </a:rPr>
              <a:t>p</a:t>
            </a:r>
            <a:r>
              <a:rPr lang="en-US" altLang="zh-CN" sz="2200" baseline="-30000">
                <a:ea typeface="华文中宋" pitchFamily="2" charset="-122"/>
              </a:rPr>
              <a:t>2</a:t>
            </a:r>
            <a:r>
              <a:rPr lang="en-US" altLang="zh-CN" sz="2200" i="1">
                <a:ea typeface="华文中宋" pitchFamily="2" charset="-122"/>
              </a:rPr>
              <a:t>x</a:t>
            </a:r>
            <a:r>
              <a:rPr lang="en-US" altLang="zh-CN" sz="2200" baseline="30000">
                <a:ea typeface="华文中宋" pitchFamily="2" charset="-122"/>
              </a:rPr>
              <a:t>2</a:t>
            </a:r>
            <a:r>
              <a:rPr lang="en-US" altLang="zh-CN" sz="2200">
                <a:ea typeface="华文中宋" pitchFamily="2" charset="-122"/>
              </a:rPr>
              <a:t>+…+</a:t>
            </a:r>
            <a:r>
              <a:rPr lang="en-US" altLang="zh-CN" sz="2200" i="1" err="1">
                <a:ea typeface="华文中宋" pitchFamily="2" charset="-122"/>
              </a:rPr>
              <a:t>p</a:t>
            </a:r>
            <a:r>
              <a:rPr lang="en-US" altLang="zh-CN" sz="2200" i="1" baseline="-30000" err="1">
                <a:ea typeface="华文中宋" pitchFamily="2" charset="-122"/>
              </a:rPr>
              <a:t>n</a:t>
            </a:r>
            <a:r>
              <a:rPr lang="en-US" altLang="zh-CN" sz="2200" i="1" err="1">
                <a:ea typeface="华文中宋" pitchFamily="2" charset="-122"/>
              </a:rPr>
              <a:t>x</a:t>
            </a:r>
            <a:r>
              <a:rPr lang="en-US" altLang="zh-CN" sz="2200" i="1" baseline="30000" err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    (</a:t>
            </a:r>
            <a:r>
              <a:rPr lang="zh-CN" altLang="en-US" sz="2200">
                <a:ea typeface="华文中宋" pitchFamily="2" charset="-122"/>
              </a:rPr>
              <a:t>最多有 </a:t>
            </a:r>
            <a:r>
              <a:rPr lang="en-US" altLang="zh-CN" sz="2200" i="1">
                <a:ea typeface="华文中宋" pitchFamily="2" charset="-122"/>
              </a:rPr>
              <a:t>n</a:t>
            </a:r>
            <a:r>
              <a:rPr lang="en-US" altLang="zh-CN" sz="2200">
                <a:ea typeface="华文中宋" pitchFamily="2" charset="-122"/>
              </a:rPr>
              <a:t>+1 </a:t>
            </a:r>
            <a:r>
              <a:rPr lang="zh-CN" altLang="en-US" sz="2200">
                <a:ea typeface="华文中宋" pitchFamily="2" charset="-122"/>
              </a:rPr>
              <a:t>项</a:t>
            </a:r>
            <a:r>
              <a:rPr lang="en-US" altLang="zh-CN" sz="2200">
                <a:ea typeface="华文中宋" pitchFamily="2" charset="-122"/>
              </a:rPr>
              <a:t>)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它由 </a:t>
            </a:r>
            <a:r>
              <a:rPr lang="en-US" altLang="zh-CN" sz="2400" i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n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+1 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个系数唯一确定。</a:t>
            </a:r>
            <a:r>
              <a:rPr lang="en-US" altLang="zh-CN" sz="2200">
                <a:ea typeface="华文中宋" pitchFamily="2" charset="-122"/>
              </a:rPr>
              <a:t>    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1175" y="3846413"/>
            <a:ext cx="607859" cy="42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endParaRPr lang="zh-CN" altLang="en-US" baseline="-30000">
              <a:ea typeface="华文中宋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5852" y="2741538"/>
            <a:ext cx="7215437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/>
              <a:t>      </a:t>
            </a:r>
            <a:r>
              <a:rPr lang="zh-CN" altLang="en-US" sz="2200"/>
              <a:t>因此可用一个线性表 </a:t>
            </a:r>
            <a:r>
              <a:rPr lang="en-US" altLang="zh-CN" sz="2200" i="1"/>
              <a:t>P</a:t>
            </a:r>
            <a:r>
              <a:rPr lang="en-US" altLang="zh-CN" sz="2200"/>
              <a:t> </a:t>
            </a:r>
            <a:r>
              <a:rPr lang="zh-CN" altLang="en-US" sz="2200"/>
              <a:t>来表示：</a:t>
            </a:r>
            <a:r>
              <a:rPr lang="en-US" altLang="zh-CN" sz="2200" i="1"/>
              <a:t>P</a:t>
            </a:r>
            <a:r>
              <a:rPr lang="en-US" altLang="zh-CN" sz="2200"/>
              <a:t> = ( </a:t>
            </a:r>
            <a:r>
              <a:rPr lang="en-US" altLang="zh-CN" sz="2200" i="1"/>
              <a:t>p</a:t>
            </a:r>
            <a:r>
              <a:rPr lang="en-US" altLang="zh-CN" sz="2200" baseline="-30000"/>
              <a:t>0</a:t>
            </a:r>
            <a:r>
              <a:rPr lang="en-US" altLang="zh-CN" sz="2200"/>
              <a:t>, </a:t>
            </a:r>
            <a:r>
              <a:rPr lang="en-US" altLang="zh-CN" sz="2200" i="1"/>
              <a:t>p</a:t>
            </a:r>
            <a:r>
              <a:rPr lang="en-US" altLang="zh-CN" sz="2200" baseline="-30000"/>
              <a:t>1</a:t>
            </a:r>
            <a:r>
              <a:rPr lang="en-US" altLang="zh-CN" sz="2200"/>
              <a:t>, </a:t>
            </a:r>
            <a:r>
              <a:rPr lang="en-US" altLang="zh-CN" sz="2200" i="1"/>
              <a:t>p</a:t>
            </a:r>
            <a:r>
              <a:rPr lang="en-US" altLang="zh-CN" sz="2200" baseline="-30000"/>
              <a:t>2</a:t>
            </a:r>
            <a:r>
              <a:rPr lang="en-US" altLang="zh-CN" sz="2200"/>
              <a:t>, …, </a:t>
            </a:r>
            <a:r>
              <a:rPr lang="en-US" altLang="zh-CN" sz="2200" i="1" err="1"/>
              <a:t>p</a:t>
            </a:r>
            <a:r>
              <a:rPr lang="en-US" altLang="zh-CN" sz="2200" i="1" baseline="-30000" err="1"/>
              <a:t>n</a:t>
            </a:r>
            <a:r>
              <a:rPr lang="en-US" altLang="zh-CN" sz="2200" i="1" baseline="-30000"/>
              <a:t> </a:t>
            </a:r>
            <a:r>
              <a:rPr lang="en-US" altLang="zh-CN" sz="2200"/>
              <a:t>)   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/>
              <a:t>每一项的指数 </a:t>
            </a:r>
            <a:r>
              <a:rPr lang="en-US" altLang="zh-CN" sz="2200" i="1" err="1"/>
              <a:t>i</a:t>
            </a:r>
            <a:r>
              <a:rPr lang="en-US" altLang="zh-CN" sz="2200"/>
              <a:t> </a:t>
            </a:r>
            <a:r>
              <a:rPr lang="zh-CN" altLang="en-US" sz="2200"/>
              <a:t>隐含在其系数 </a:t>
            </a:r>
            <a:r>
              <a:rPr lang="en-US" altLang="zh-CN" sz="2200" i="1"/>
              <a:t>p</a:t>
            </a:r>
            <a:r>
              <a:rPr lang="en-US" altLang="zh-CN" sz="2200" i="1" baseline="-30000"/>
              <a:t>i</a:t>
            </a:r>
            <a:r>
              <a:rPr lang="en-US" altLang="zh-CN" sz="2200" i="1"/>
              <a:t> </a:t>
            </a:r>
            <a:r>
              <a:rPr lang="zh-CN" altLang="en-US" sz="2200"/>
              <a:t>的序号里。</a:t>
            </a:r>
            <a:endParaRPr lang="zh-CN" altLang="en-US" sz="2200" baseline="-300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67544" y="3789040"/>
            <a:ext cx="7763664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200"/>
              <a:t>       </a:t>
            </a:r>
            <a:r>
              <a:rPr lang="zh-CN" altLang="en-US" sz="2200"/>
              <a:t>假设 </a:t>
            </a:r>
            <a:r>
              <a:rPr lang="en-US" altLang="zh-CN" sz="2200" i="1" err="1"/>
              <a:t>Q</a:t>
            </a:r>
            <a:r>
              <a:rPr lang="en-US" altLang="zh-CN" sz="2200" i="1" baseline="-30000" err="1"/>
              <a:t>m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 </a:t>
            </a:r>
            <a:r>
              <a:rPr lang="zh-CN" altLang="en-US" sz="2200"/>
              <a:t>是一元 </a:t>
            </a:r>
            <a:r>
              <a:rPr lang="en-US" altLang="zh-CN" sz="2200" i="1"/>
              <a:t>m</a:t>
            </a:r>
            <a:r>
              <a:rPr lang="en-US" altLang="zh-CN" sz="2200"/>
              <a:t> </a:t>
            </a:r>
            <a:r>
              <a:rPr lang="zh-CN" altLang="en-US" sz="2200"/>
              <a:t>次多项式，同样可用线性表 </a:t>
            </a:r>
            <a:r>
              <a:rPr lang="en-US" altLang="zh-CN" sz="2200" i="1"/>
              <a:t>Q</a:t>
            </a:r>
            <a:r>
              <a:rPr lang="en-US" altLang="zh-CN" sz="2200"/>
              <a:t> </a:t>
            </a:r>
            <a:r>
              <a:rPr lang="zh-CN" altLang="en-US" sz="2200"/>
              <a:t>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200"/>
              <a:t>                                          </a:t>
            </a:r>
            <a:r>
              <a:rPr lang="en-US" altLang="zh-CN" sz="2200" i="1"/>
              <a:t>Q </a:t>
            </a:r>
            <a:r>
              <a:rPr lang="en-US" altLang="zh-CN" sz="2200"/>
              <a:t>= (</a:t>
            </a:r>
            <a:r>
              <a:rPr lang="en-US" altLang="zh-CN" sz="2200" i="1"/>
              <a:t>q</a:t>
            </a:r>
            <a:r>
              <a:rPr lang="en-US" altLang="zh-CN" sz="2200" baseline="-30000"/>
              <a:t>0</a:t>
            </a:r>
            <a:r>
              <a:rPr lang="en-US" altLang="zh-CN" sz="2200"/>
              <a:t>, </a:t>
            </a:r>
            <a:r>
              <a:rPr lang="en-US" altLang="zh-CN" sz="2200" i="1"/>
              <a:t>q</a:t>
            </a:r>
            <a:r>
              <a:rPr lang="en-US" altLang="zh-CN" sz="2200" baseline="-30000"/>
              <a:t>1</a:t>
            </a:r>
            <a:r>
              <a:rPr lang="en-US" altLang="zh-CN" sz="2200"/>
              <a:t>, </a:t>
            </a:r>
            <a:r>
              <a:rPr lang="en-US" altLang="zh-CN" sz="2200" i="1"/>
              <a:t>q</a:t>
            </a:r>
            <a:r>
              <a:rPr lang="en-US" altLang="zh-CN" sz="2200" baseline="-30000"/>
              <a:t>2</a:t>
            </a:r>
            <a:r>
              <a:rPr lang="en-US" altLang="zh-CN" sz="2200"/>
              <a:t>, …, </a:t>
            </a:r>
            <a:r>
              <a:rPr lang="en-US" altLang="zh-CN" sz="2200" i="1" err="1"/>
              <a:t>q</a:t>
            </a:r>
            <a:r>
              <a:rPr lang="en-US" altLang="zh-CN" sz="2200" i="1" baseline="-30000" err="1"/>
              <a:t>m</a:t>
            </a:r>
            <a:r>
              <a:rPr lang="zh-CN" altLang="en-US" sz="2200"/>
              <a:t>）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3818" y="5013176"/>
            <a:ext cx="7579319" cy="147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300">
                <a:ea typeface="华文中宋" pitchFamily="2" charset="-122"/>
              </a:rPr>
              <a:t>      </a:t>
            </a:r>
            <a:r>
              <a:rPr lang="zh-CN" altLang="en-US" sz="2300">
                <a:ea typeface="华文中宋" pitchFamily="2" charset="-122"/>
              </a:rPr>
              <a:t>若 </a:t>
            </a:r>
            <a:r>
              <a:rPr lang="en-US" altLang="zh-CN" sz="2300" i="1">
                <a:ea typeface="华文中宋" pitchFamily="2" charset="-122"/>
              </a:rPr>
              <a:t>m </a:t>
            </a:r>
            <a:r>
              <a:rPr lang="en-US" altLang="zh-CN" sz="2300">
                <a:ea typeface="华文中宋" pitchFamily="2" charset="-122"/>
              </a:rPr>
              <a:t>&lt; </a:t>
            </a:r>
            <a:r>
              <a:rPr lang="en-US" altLang="zh-CN" sz="2300" i="1">
                <a:ea typeface="华文中宋" pitchFamily="2" charset="-122"/>
              </a:rPr>
              <a:t>n</a:t>
            </a:r>
            <a:r>
              <a:rPr lang="zh-CN" altLang="en-US" sz="2300">
                <a:ea typeface="华文中宋" pitchFamily="2" charset="-122"/>
              </a:rPr>
              <a:t>，则两个多项式相加的结果 </a:t>
            </a:r>
            <a:r>
              <a:rPr lang="en-US" altLang="zh-CN" sz="2300" i="1" err="1">
                <a:ea typeface="华文中宋" pitchFamily="2" charset="-122"/>
              </a:rPr>
              <a:t>R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)= </a:t>
            </a:r>
            <a:r>
              <a:rPr lang="en-US" altLang="zh-CN" sz="2300" i="1" err="1">
                <a:ea typeface="华文中宋" pitchFamily="2" charset="-122"/>
              </a:rPr>
              <a:t>P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)+ </a:t>
            </a:r>
            <a:r>
              <a:rPr lang="en-US" altLang="zh-CN" sz="2300" i="1" err="1">
                <a:ea typeface="华文中宋" pitchFamily="2" charset="-122"/>
              </a:rPr>
              <a:t>Q</a:t>
            </a:r>
            <a:r>
              <a:rPr lang="en-US" altLang="zh-CN" sz="2300" i="1" baseline="-30000" err="1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(</a:t>
            </a:r>
            <a:r>
              <a:rPr lang="en-US" altLang="zh-CN" sz="2300" i="1">
                <a:ea typeface="华文中宋" pitchFamily="2" charset="-122"/>
              </a:rPr>
              <a:t>x</a:t>
            </a:r>
            <a:r>
              <a:rPr lang="en-US" altLang="zh-CN" sz="2300">
                <a:ea typeface="华文中宋" pitchFamily="2" charset="-122"/>
              </a:rPr>
              <a:t>)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>
                <a:ea typeface="华文中宋" pitchFamily="2" charset="-122"/>
              </a:rPr>
              <a:t>可用线性表 </a:t>
            </a:r>
            <a:r>
              <a:rPr lang="en-US" altLang="zh-CN" sz="2300" i="1">
                <a:ea typeface="华文中宋" pitchFamily="2" charset="-122"/>
              </a:rPr>
              <a:t>R</a:t>
            </a:r>
            <a:r>
              <a:rPr lang="en-US" altLang="zh-CN" sz="2300">
                <a:ea typeface="华文中宋" pitchFamily="2" charset="-122"/>
              </a:rPr>
              <a:t> </a:t>
            </a:r>
            <a:r>
              <a:rPr lang="zh-CN" altLang="en-US" sz="2300">
                <a:ea typeface="华文中宋" pitchFamily="2" charset="-122"/>
              </a:rPr>
              <a:t>来表示： </a:t>
            </a:r>
          </a:p>
          <a:p>
            <a:pPr eaLnBrk="0" hangingPunct="0">
              <a:lnSpc>
                <a:spcPct val="130000"/>
              </a:lnSpc>
            </a:pPr>
            <a:r>
              <a:rPr lang="zh-CN" altLang="en-US" sz="2300">
                <a:ea typeface="华文中宋" pitchFamily="2" charset="-122"/>
              </a:rPr>
              <a:t>                   </a:t>
            </a:r>
            <a:r>
              <a:rPr lang="en-US" altLang="zh-CN" sz="2300" i="1">
                <a:ea typeface="华文中宋" pitchFamily="2" charset="-122"/>
              </a:rPr>
              <a:t>R </a:t>
            </a:r>
            <a:r>
              <a:rPr lang="en-US" altLang="zh-CN" sz="2300">
                <a:ea typeface="华文中宋" pitchFamily="2" charset="-122"/>
              </a:rPr>
              <a:t>= (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0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0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1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1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baseline="-30000">
                <a:ea typeface="华文中宋" pitchFamily="2" charset="-122"/>
              </a:rPr>
              <a:t>2</a:t>
            </a:r>
            <a:r>
              <a:rPr lang="en-US" altLang="zh-CN" sz="2300">
                <a:ea typeface="华文中宋" pitchFamily="2" charset="-122"/>
              </a:rPr>
              <a:t>+</a:t>
            </a:r>
            <a:r>
              <a:rPr lang="en-US" altLang="zh-CN" sz="2300" i="1">
                <a:ea typeface="华文中宋" pitchFamily="2" charset="-122"/>
              </a:rPr>
              <a:t>q</a:t>
            </a:r>
            <a:r>
              <a:rPr lang="en-US" altLang="zh-CN" sz="2300" baseline="-30000">
                <a:ea typeface="华文中宋" pitchFamily="2" charset="-122"/>
              </a:rPr>
              <a:t>2</a:t>
            </a:r>
            <a:r>
              <a:rPr lang="en-US" altLang="zh-CN" sz="2300">
                <a:ea typeface="华文中宋" pitchFamily="2" charset="-122"/>
              </a:rPr>
              <a:t>, …,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i="1" baseline="-30000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+ </a:t>
            </a:r>
            <a:r>
              <a:rPr lang="en-US" altLang="zh-CN" sz="2300" i="1" err="1">
                <a:ea typeface="华文中宋" pitchFamily="2" charset="-122"/>
              </a:rPr>
              <a:t>q</a:t>
            </a:r>
            <a:r>
              <a:rPr lang="en-US" altLang="zh-CN" sz="2300" i="1" baseline="-30000" err="1">
                <a:ea typeface="华文中宋" pitchFamily="2" charset="-122"/>
              </a:rPr>
              <a:t>m</a:t>
            </a:r>
            <a:r>
              <a:rPr lang="en-US" altLang="zh-CN" sz="2300">
                <a:ea typeface="华文中宋" pitchFamily="2" charset="-122"/>
              </a:rPr>
              <a:t>, </a:t>
            </a:r>
            <a:r>
              <a:rPr lang="en-US" altLang="zh-CN" sz="2300" i="1">
                <a:ea typeface="华文中宋" pitchFamily="2" charset="-122"/>
              </a:rPr>
              <a:t>p</a:t>
            </a:r>
            <a:r>
              <a:rPr lang="en-US" altLang="zh-CN" sz="2300" i="1" baseline="-30000">
                <a:ea typeface="华文中宋" pitchFamily="2" charset="-122"/>
              </a:rPr>
              <a:t>m</a:t>
            </a:r>
            <a:r>
              <a:rPr lang="en-US" altLang="zh-CN" sz="2300" baseline="-30000">
                <a:ea typeface="华文中宋" pitchFamily="2" charset="-122"/>
              </a:rPr>
              <a:t>+1</a:t>
            </a:r>
            <a:r>
              <a:rPr lang="en-US" altLang="zh-CN" sz="2300">
                <a:ea typeface="华文中宋" pitchFamily="2" charset="-122"/>
              </a:rPr>
              <a:t>, …, </a:t>
            </a:r>
            <a:r>
              <a:rPr lang="en-US" altLang="zh-CN" sz="2300" i="1" err="1">
                <a:ea typeface="华文中宋" pitchFamily="2" charset="-122"/>
              </a:rPr>
              <a:t>p</a:t>
            </a:r>
            <a:r>
              <a:rPr lang="en-US" altLang="zh-CN" sz="2300" i="1" baseline="-30000" err="1">
                <a:ea typeface="华文中宋" pitchFamily="2" charset="-122"/>
              </a:rPr>
              <a:t>n</a:t>
            </a:r>
            <a:r>
              <a:rPr lang="zh-CN" altLang="en-US" sz="2300">
                <a:ea typeface="华文中宋" pitchFamily="2" charset="-122"/>
              </a:rPr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85738" y="1084263"/>
            <a:ext cx="849944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只存储系数的方案对存在大量零系数的多项式并不适用。 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93750" y="2971800"/>
            <a:ext cx="7617791" cy="1718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240000"/>
              </a:lnSpc>
            </a:pPr>
            <a:r>
              <a:rPr lang="zh-CN" altLang="en-US" sz="2400"/>
              <a:t>要用一个长度为 </a:t>
            </a:r>
            <a:r>
              <a:rPr lang="en-US" altLang="zh-CN" sz="2400"/>
              <a:t>20001 </a:t>
            </a:r>
            <a:r>
              <a:rPr lang="zh-CN" altLang="en-US" sz="2400"/>
              <a:t>的线性表来表示，表中仅有 </a:t>
            </a:r>
            <a:r>
              <a:rPr lang="en-US" altLang="zh-CN" sz="2400"/>
              <a:t>3 </a:t>
            </a:r>
            <a:r>
              <a:rPr lang="zh-CN" altLang="en-US" sz="2400"/>
              <a:t>个 </a:t>
            </a:r>
          </a:p>
          <a:p>
            <a:pPr marL="457200" indent="-457200">
              <a:lnSpc>
                <a:spcPct val="240000"/>
              </a:lnSpc>
            </a:pPr>
            <a:r>
              <a:rPr lang="zh-CN" altLang="en-US" sz="2400"/>
              <a:t>非零系数，会浪费大量存储空间。 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85738" y="2214563"/>
            <a:ext cx="5505033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例如：        </a:t>
            </a:r>
            <a:r>
              <a:rPr lang="en-US" altLang="zh-CN" sz="2400" i="1">
                <a:ea typeface="华文中宋" pitchFamily="2" charset="-122"/>
              </a:rPr>
              <a:t>S</a:t>
            </a:r>
            <a:r>
              <a:rPr lang="en-US" altLang="zh-CN" sz="2400">
                <a:ea typeface="华文中宋" pitchFamily="2" charset="-122"/>
              </a:rPr>
              <a:t>(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>
                <a:ea typeface="华文中宋" pitchFamily="2" charset="-122"/>
              </a:rPr>
              <a:t>) = 1 + 3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 baseline="30000">
                <a:ea typeface="华文中宋" pitchFamily="2" charset="-122"/>
              </a:rPr>
              <a:t>10000</a:t>
            </a:r>
            <a:r>
              <a:rPr lang="en-US" altLang="zh-CN" sz="2400">
                <a:ea typeface="华文中宋" pitchFamily="2" charset="-122"/>
              </a:rPr>
              <a:t> + 2</a:t>
            </a:r>
            <a:r>
              <a:rPr lang="en-US" altLang="zh-CN" sz="2400" i="1">
                <a:ea typeface="华文中宋" pitchFamily="2" charset="-122"/>
              </a:rPr>
              <a:t>x</a:t>
            </a:r>
            <a:r>
              <a:rPr lang="en-US" altLang="zh-CN" sz="2400" baseline="30000">
                <a:ea typeface="华文中宋" pitchFamily="2" charset="-122"/>
              </a:rPr>
              <a:t>20000    </a:t>
            </a:r>
            <a:endParaRPr lang="en-US" altLang="zh-CN" sz="2400">
              <a:ea typeface="华文中宋" pitchFamily="2" charset="-122"/>
            </a:endParaRP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3675" y="5094288"/>
            <a:ext cx="8207696" cy="55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500">
                <a:ea typeface="华文中宋" pitchFamily="2" charset="-122"/>
              </a:rPr>
              <a:t>        </a:t>
            </a:r>
            <a:r>
              <a:rPr lang="zh-CN" altLang="en-US" sz="2500">
                <a:ea typeface="华文中宋" pitchFamily="2" charset="-122"/>
              </a:rPr>
              <a:t>若只存储非零系数项，则必须同时存储相应的指数。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3" grpId="0" autoUpdateAnimBg="0"/>
      <p:bldP spid="58374" grpId="0" autoUpdateAnimBg="0"/>
      <p:bldP spid="5837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611188" y="981075"/>
            <a:ext cx="764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>
                <a:ea typeface="华文中宋" pitchFamily="2" charset="-122"/>
              </a:rPr>
              <a:t>        </a:t>
            </a:r>
            <a:r>
              <a:rPr lang="zh-CN" altLang="en-US" sz="2400">
                <a:ea typeface="华文中宋" pitchFamily="2" charset="-122"/>
              </a:rPr>
              <a:t>一般一元 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</a:t>
            </a:r>
            <a:r>
              <a:rPr lang="zh-CN" altLang="en-US" sz="2400">
                <a:ea typeface="华文中宋" pitchFamily="2" charset="-122"/>
              </a:rPr>
              <a:t>次多项式 </a:t>
            </a:r>
            <a:r>
              <a:rPr lang="en-US" altLang="zh-CN" sz="2400">
                <a:ea typeface="华文中宋" pitchFamily="2" charset="-122"/>
              </a:rPr>
              <a:t>(</a:t>
            </a:r>
            <a:r>
              <a:rPr lang="zh-CN" altLang="en-US" sz="2400">
                <a:ea typeface="华文中宋" pitchFamily="2" charset="-122"/>
              </a:rPr>
              <a:t>只表示非零系数项</a:t>
            </a:r>
            <a:r>
              <a:rPr lang="en-US" altLang="zh-CN" sz="2400">
                <a:ea typeface="华文中宋" pitchFamily="2" charset="-122"/>
              </a:rPr>
              <a:t>) </a:t>
            </a:r>
            <a:r>
              <a:rPr lang="zh-CN" altLang="en-US" sz="2400">
                <a:ea typeface="华文中宋" pitchFamily="2" charset="-122"/>
              </a:rPr>
              <a:t>可写成： </a:t>
            </a:r>
            <a:endParaRPr lang="zh-CN" altLang="en-US" sz="2400" i="1" baseline="30000">
              <a:ea typeface="华文中宋" pitchFamily="2" charset="-122"/>
            </a:endParaRP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1907704" y="1724025"/>
          <a:ext cx="4749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1" name="公式" r:id="rId4" imgW="2184120" imgH="253800" progId="Equation.3">
                  <p:embed/>
                </p:oleObj>
              </mc:Choice>
              <mc:Fallback>
                <p:oleObj name="公式" r:id="rId4" imgW="2184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24025"/>
                        <a:ext cx="474980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146175" y="2565400"/>
            <a:ext cx="64844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>
                <a:ea typeface="华文中宋" pitchFamily="2" charset="-122"/>
              </a:rPr>
              <a:t>其中</a:t>
            </a:r>
            <a:r>
              <a:rPr lang="zh-CN" altLang="en-US" sz="2400" i="1">
                <a:ea typeface="华文中宋" pitchFamily="2" charset="-122"/>
              </a:rPr>
              <a:t> </a:t>
            </a:r>
            <a:r>
              <a:rPr lang="en-US" altLang="zh-CN" sz="2400" i="1">
                <a:ea typeface="华文中宋" pitchFamily="2" charset="-122"/>
              </a:rPr>
              <a:t>p</a:t>
            </a:r>
            <a:r>
              <a:rPr lang="en-US" altLang="zh-CN" sz="2400" i="1" baseline="-30000">
                <a:ea typeface="华文中宋" pitchFamily="2" charset="-122"/>
              </a:rPr>
              <a:t>i</a:t>
            </a:r>
            <a:r>
              <a:rPr lang="en-US" altLang="zh-CN" sz="2400">
                <a:ea typeface="华文中宋" pitchFamily="2" charset="-122"/>
              </a:rPr>
              <a:t>≠0 (</a:t>
            </a:r>
            <a:r>
              <a:rPr lang="en-US" altLang="zh-CN" sz="2400" i="1" err="1">
                <a:ea typeface="华文中宋" pitchFamily="2" charset="-122"/>
              </a:rPr>
              <a:t>i</a:t>
            </a:r>
            <a:r>
              <a:rPr lang="en-US" altLang="zh-CN" sz="2400" i="1">
                <a:ea typeface="华文中宋" pitchFamily="2" charset="-122"/>
              </a:rPr>
              <a:t> </a:t>
            </a:r>
            <a:r>
              <a:rPr lang="en-US" altLang="zh-CN" sz="2400">
                <a:ea typeface="华文中宋" pitchFamily="2" charset="-122"/>
              </a:rPr>
              <a:t>=1, 2, …, </a:t>
            </a:r>
            <a:r>
              <a:rPr lang="en-US" altLang="zh-CN" sz="2400" i="1">
                <a:ea typeface="华文中宋" pitchFamily="2" charset="-122"/>
              </a:rPr>
              <a:t>m</a:t>
            </a:r>
            <a:r>
              <a:rPr lang="en-US" altLang="zh-CN" sz="2400">
                <a:ea typeface="华文中宋" pitchFamily="2" charset="-122"/>
              </a:rPr>
              <a:t>)</a:t>
            </a:r>
            <a:r>
              <a:rPr lang="zh-CN" altLang="en-US" sz="2400">
                <a:ea typeface="华文中宋" pitchFamily="2" charset="-122"/>
              </a:rPr>
              <a:t>，</a:t>
            </a:r>
            <a:r>
              <a:rPr lang="en-US" altLang="zh-CN" sz="2400" i="1">
                <a:ea typeface="华文中宋" pitchFamily="2" charset="-122"/>
              </a:rPr>
              <a:t>n</a:t>
            </a:r>
            <a:r>
              <a:rPr lang="en-US" altLang="zh-CN" sz="2400">
                <a:ea typeface="华文中宋" pitchFamily="2" charset="-122"/>
              </a:rPr>
              <a:t> = </a:t>
            </a:r>
            <a:r>
              <a:rPr lang="en-US" altLang="zh-CN" sz="2400" i="1" err="1">
                <a:ea typeface="华文中宋" pitchFamily="2" charset="-122"/>
              </a:rPr>
              <a:t>e</a:t>
            </a:r>
            <a:r>
              <a:rPr lang="en-US" altLang="zh-CN" sz="2400" i="1" baseline="-30000" err="1">
                <a:ea typeface="华文中宋" pitchFamily="2" charset="-122"/>
              </a:rPr>
              <a:t>m</a:t>
            </a:r>
            <a:r>
              <a:rPr lang="en-US" altLang="zh-CN" sz="2400" i="1" baseline="-30000">
                <a:ea typeface="华文中宋" pitchFamily="2" charset="-122"/>
              </a:rPr>
              <a:t> </a:t>
            </a:r>
            <a:r>
              <a:rPr lang="en-US" altLang="zh-CN" sz="2400">
                <a:ea typeface="华文中宋" pitchFamily="2" charset="-122"/>
              </a:rPr>
              <a:t>&gt; 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 i="1" baseline="-30000">
                <a:ea typeface="华文中宋" pitchFamily="2" charset="-122"/>
              </a:rPr>
              <a:t>m</a:t>
            </a:r>
            <a:r>
              <a:rPr lang="en-US" altLang="zh-CN" sz="2400" baseline="-30000">
                <a:ea typeface="华文中宋" pitchFamily="2" charset="-122"/>
              </a:rPr>
              <a:t>-1 </a:t>
            </a:r>
            <a:r>
              <a:rPr lang="en-US" altLang="zh-CN" sz="2400">
                <a:ea typeface="华文中宋" pitchFamily="2" charset="-122"/>
              </a:rPr>
              <a:t>&gt; … &gt; </a:t>
            </a:r>
            <a:r>
              <a:rPr lang="en-US" altLang="zh-CN" sz="2400" i="1">
                <a:ea typeface="华文中宋" pitchFamily="2" charset="-122"/>
              </a:rPr>
              <a:t>e</a:t>
            </a:r>
            <a:r>
              <a:rPr lang="en-US" altLang="zh-CN" sz="2400" baseline="-30000">
                <a:ea typeface="华文中宋" pitchFamily="2" charset="-122"/>
              </a:rPr>
              <a:t>1 </a:t>
            </a:r>
            <a:r>
              <a:rPr lang="en-US" altLang="zh-CN" sz="2400">
                <a:ea typeface="华文中宋" pitchFamily="2" charset="-122"/>
                <a:sym typeface="Symbol" pitchFamily="18" charset="2"/>
              </a:rPr>
              <a:t></a:t>
            </a:r>
            <a:r>
              <a:rPr lang="en-US" altLang="zh-CN" sz="2400">
                <a:ea typeface="华文中宋" pitchFamily="2" charset="-122"/>
              </a:rPr>
              <a:t> 0 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611188" y="3346450"/>
            <a:ext cx="778192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用一个长度为 </a:t>
            </a:r>
            <a:r>
              <a:rPr lang="en-US" altLang="zh-CN" sz="2400" i="1"/>
              <a:t>m</a:t>
            </a:r>
            <a:r>
              <a:rPr lang="en-US" altLang="zh-CN" sz="2400"/>
              <a:t> </a:t>
            </a:r>
            <a:r>
              <a:rPr lang="zh-CN" altLang="en-US" sz="2400"/>
              <a:t>且每个数据元素有两个数据项（系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数项和指数项）的线性表  </a:t>
            </a:r>
            <a:r>
              <a:rPr lang="en-US" altLang="zh-CN" sz="2400"/>
              <a:t>(( </a:t>
            </a:r>
            <a:r>
              <a:rPr lang="en-US" altLang="zh-CN" sz="2400" i="1"/>
              <a:t>p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-25000"/>
              <a:t>1</a:t>
            </a:r>
            <a:r>
              <a:rPr lang="en-US" altLang="zh-CN" sz="2400"/>
              <a:t>), ( </a:t>
            </a:r>
            <a:r>
              <a:rPr lang="en-US" altLang="zh-CN" sz="2400" i="1"/>
              <a:t>p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e</a:t>
            </a:r>
            <a:r>
              <a:rPr lang="en-US" altLang="zh-CN" sz="2400" baseline="-25000"/>
              <a:t>2</a:t>
            </a:r>
            <a:r>
              <a:rPr lang="en-US" altLang="zh-CN" sz="2400"/>
              <a:t>), …, ( </a:t>
            </a:r>
            <a:r>
              <a:rPr lang="en-US" altLang="zh-CN" sz="2400" i="1"/>
              <a:t>p</a:t>
            </a:r>
            <a:r>
              <a:rPr lang="en-US" altLang="zh-CN" sz="2400" i="1" baseline="-25000"/>
              <a:t>m</a:t>
            </a:r>
            <a:r>
              <a:rPr lang="en-US" altLang="zh-CN" sz="2400"/>
              <a:t>, </a:t>
            </a:r>
            <a:r>
              <a:rPr lang="en-US" altLang="zh-CN" sz="2400" i="1" err="1"/>
              <a:t>e</a:t>
            </a:r>
            <a:r>
              <a:rPr lang="en-US" altLang="zh-CN" sz="2400" i="1" baseline="-25000" err="1"/>
              <a:t>m</a:t>
            </a:r>
            <a:r>
              <a:rPr lang="en-US" altLang="zh-CN" sz="2400"/>
              <a:t>))  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便可唯一确定多项式  </a:t>
            </a:r>
            <a:r>
              <a:rPr lang="en-US" altLang="zh-CN" sz="2400" i="1" err="1"/>
              <a:t>P</a:t>
            </a:r>
            <a:r>
              <a:rPr lang="en-US" altLang="zh-CN" sz="2400" i="1" baseline="-25000" err="1"/>
              <a:t>n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</a:t>
            </a:r>
            <a:r>
              <a:rPr lang="zh-CN" altLang="en-US" sz="2400"/>
              <a:t>。 对于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x</a:t>
            </a:r>
            <a:r>
              <a:rPr lang="en-US" altLang="zh-CN" sz="2400"/>
              <a:t>) </a:t>
            </a:r>
            <a:r>
              <a:rPr lang="zh-CN" altLang="en-US" sz="2400"/>
              <a:t>类的多项式将大 </a:t>
            </a:r>
          </a:p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/>
              <a:t>大节省空间。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1379538"/>
            <a:ext cx="302358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一元多项式存储结构 </a:t>
            </a:r>
          </a:p>
        </p:txBody>
      </p:sp>
      <p:sp>
        <p:nvSpPr>
          <p:cNvPr id="60570" name="Text Box 154"/>
          <p:cNvSpPr txBox="1">
            <a:spLocks noChangeArrowheads="1"/>
          </p:cNvSpPr>
          <p:nvPr/>
        </p:nvSpPr>
        <p:spPr bwMode="auto">
          <a:xfrm>
            <a:off x="1331913" y="2365375"/>
            <a:ext cx="2797561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究竟采用哪一种 </a:t>
            </a:r>
            <a:r>
              <a:rPr lang="en-US" altLang="zh-CN" sz="4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?</a:t>
            </a:r>
            <a:r>
              <a:rPr lang="en-US" altLang="zh-CN" sz="36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</a:p>
        </p:txBody>
      </p:sp>
      <p:sp>
        <p:nvSpPr>
          <p:cNvPr id="60571" name="Text Box 155"/>
          <p:cNvSpPr txBox="1">
            <a:spLocks noChangeArrowheads="1"/>
          </p:cNvSpPr>
          <p:nvPr/>
        </p:nvSpPr>
        <p:spPr bwMode="auto">
          <a:xfrm>
            <a:off x="4343953" y="9087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顺序存储结构 </a:t>
            </a:r>
          </a:p>
        </p:txBody>
      </p:sp>
      <p:sp>
        <p:nvSpPr>
          <p:cNvPr id="60572" name="Text Box 156"/>
          <p:cNvSpPr txBox="1">
            <a:spLocks noChangeArrowheads="1"/>
          </p:cNvSpPr>
          <p:nvPr/>
        </p:nvSpPr>
        <p:spPr bwMode="auto">
          <a:xfrm>
            <a:off x="4342366" y="1772320"/>
            <a:ext cx="2100255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链式存储结构 </a:t>
            </a:r>
          </a:p>
        </p:txBody>
      </p:sp>
      <p:sp>
        <p:nvSpPr>
          <p:cNvPr id="60573" name="AutoShape 157"/>
          <p:cNvSpPr>
            <a:spLocks/>
          </p:cNvSpPr>
          <p:nvPr/>
        </p:nvSpPr>
        <p:spPr bwMode="auto">
          <a:xfrm>
            <a:off x="4128053" y="121828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0574" name="Text Box 158"/>
          <p:cNvSpPr txBox="1">
            <a:spLocks noChangeArrowheads="1"/>
          </p:cNvSpPr>
          <p:nvPr/>
        </p:nvSpPr>
        <p:spPr bwMode="auto">
          <a:xfrm>
            <a:off x="1331913" y="4270375"/>
            <a:ext cx="2169184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根据运算确定  </a:t>
            </a:r>
          </a:p>
        </p:txBody>
      </p:sp>
      <p:sp>
        <p:nvSpPr>
          <p:cNvPr id="60575" name="Text Box 159"/>
          <p:cNvSpPr txBox="1">
            <a:spLocks noChangeArrowheads="1"/>
          </p:cNvSpPr>
          <p:nvPr/>
        </p:nvSpPr>
        <p:spPr bwMode="auto">
          <a:xfrm>
            <a:off x="3606800" y="3645024"/>
            <a:ext cx="39179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不改变系数和指数的运算，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    采用顺序存储结构； </a:t>
            </a:r>
          </a:p>
        </p:txBody>
      </p:sp>
      <p:sp>
        <p:nvSpPr>
          <p:cNvPr id="60576" name="Text Box 160"/>
          <p:cNvSpPr txBox="1">
            <a:spLocks noChangeArrowheads="1"/>
          </p:cNvSpPr>
          <p:nvPr/>
        </p:nvSpPr>
        <p:spPr bwMode="auto">
          <a:xfrm>
            <a:off x="3635375" y="4725144"/>
            <a:ext cx="36131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改变系数和指数的运算， </a:t>
            </a:r>
          </a:p>
          <a:p>
            <a:pPr>
              <a:lnSpc>
                <a:spcPct val="130000"/>
              </a:lnSpc>
            </a:pPr>
            <a:r>
              <a:rPr lang="zh-CN" altLang="en-US" sz="2400">
                <a:ea typeface="华文中宋" pitchFamily="2" charset="-122"/>
              </a:rPr>
              <a:t>    采用链式存储结构。 </a:t>
            </a:r>
          </a:p>
        </p:txBody>
      </p:sp>
      <p:sp>
        <p:nvSpPr>
          <p:cNvPr id="60577" name="AutoShape 161"/>
          <p:cNvSpPr>
            <a:spLocks/>
          </p:cNvSpPr>
          <p:nvPr/>
        </p:nvSpPr>
        <p:spPr bwMode="auto">
          <a:xfrm>
            <a:off x="3419475" y="3971925"/>
            <a:ext cx="144463" cy="1296988"/>
          </a:xfrm>
          <a:prstGeom prst="leftBrace">
            <a:avLst>
              <a:gd name="adj1" fmla="val 748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70" grpId="0" autoUpdateAnimBg="0"/>
      <p:bldP spid="60574" grpId="0" autoUpdateAnimBg="0"/>
      <p:bldP spid="60575" grpId="0"/>
      <p:bldP spid="60576" grpId="0" autoUpdateAnimBg="0"/>
      <p:bldP spid="6057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984250" y="620713"/>
            <a:ext cx="7259638" cy="19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200">
                <a:ea typeface="华文中宋" pitchFamily="2" charset="-122"/>
              </a:rPr>
              <a:t>例：</a:t>
            </a:r>
            <a:r>
              <a:rPr lang="zh-CN" altLang="en-US" sz="2200"/>
              <a:t>假设多项式   </a:t>
            </a:r>
            <a:r>
              <a:rPr lang="en-US" altLang="zh-CN" sz="2200" i="1"/>
              <a:t>A</a:t>
            </a:r>
            <a:r>
              <a:rPr lang="en-US" altLang="zh-CN" sz="2200" baseline="-30000"/>
              <a:t>17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)=7+3</a:t>
            </a:r>
            <a:r>
              <a:rPr lang="en-US" altLang="zh-CN" sz="2200" i="1"/>
              <a:t>x</a:t>
            </a:r>
            <a:r>
              <a:rPr lang="en-US" altLang="zh-CN" sz="2200"/>
              <a:t>+9</a:t>
            </a:r>
            <a:r>
              <a:rPr lang="en-US" altLang="zh-CN" sz="2200" i="1"/>
              <a:t>x</a:t>
            </a:r>
            <a:r>
              <a:rPr lang="en-US" altLang="zh-CN" sz="2200" baseline="30000"/>
              <a:t>8</a:t>
            </a:r>
            <a:r>
              <a:rPr lang="en-US" altLang="zh-CN" sz="2200"/>
              <a:t>+5</a:t>
            </a:r>
            <a:r>
              <a:rPr lang="en-US" altLang="zh-CN" sz="2200" i="1"/>
              <a:t>x</a:t>
            </a:r>
            <a:r>
              <a:rPr lang="en-US" altLang="zh-CN" sz="2200" baseline="30000"/>
              <a:t>17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/>
              <a:t>                                    </a:t>
            </a:r>
            <a:r>
              <a:rPr lang="zh-CN" altLang="en-US" sz="2200"/>
              <a:t>与   </a:t>
            </a:r>
            <a:r>
              <a:rPr lang="en-US" altLang="zh-CN" sz="2200" i="1"/>
              <a:t>B</a:t>
            </a:r>
            <a:r>
              <a:rPr lang="en-US" altLang="zh-CN" sz="2200" baseline="-30000"/>
              <a:t>8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)=8</a:t>
            </a:r>
            <a:r>
              <a:rPr lang="en-US" altLang="zh-CN" sz="2200" i="1"/>
              <a:t>x</a:t>
            </a:r>
            <a:r>
              <a:rPr lang="en-US" altLang="zh-CN" sz="2200"/>
              <a:t>+22</a:t>
            </a:r>
            <a:r>
              <a:rPr lang="en-US" altLang="zh-CN" sz="2200" i="1"/>
              <a:t>x</a:t>
            </a:r>
            <a:r>
              <a:rPr lang="en-US" altLang="zh-CN" sz="2200" baseline="30000"/>
              <a:t>7</a:t>
            </a:r>
            <a:r>
              <a:rPr lang="en-US" altLang="zh-CN" sz="2200"/>
              <a:t>-9</a:t>
            </a:r>
            <a:r>
              <a:rPr lang="en-US" altLang="zh-CN" sz="2200" i="1"/>
              <a:t>x</a:t>
            </a:r>
            <a:r>
              <a:rPr lang="en-US" altLang="zh-CN" sz="2200" baseline="30000"/>
              <a:t>8  </a:t>
            </a:r>
          </a:p>
          <a:p>
            <a:pPr>
              <a:lnSpc>
                <a:spcPct val="140000"/>
              </a:lnSpc>
            </a:pPr>
            <a:r>
              <a:rPr lang="en-US" altLang="zh-CN" sz="2200" baseline="30000"/>
              <a:t>            </a:t>
            </a:r>
            <a:r>
              <a:rPr lang="zh-CN" altLang="en-US" sz="2200"/>
              <a:t>已经用单链表表示，其头指针分别为 </a:t>
            </a:r>
            <a:r>
              <a:rPr lang="en-US" altLang="zh-CN" sz="2200" i="1"/>
              <a:t>A</a:t>
            </a:r>
            <a:r>
              <a:rPr lang="en-US" altLang="zh-CN" sz="2200"/>
              <a:t> </a:t>
            </a:r>
            <a:r>
              <a:rPr lang="zh-CN" altLang="en-US" sz="2200"/>
              <a:t>与 </a:t>
            </a:r>
            <a:r>
              <a:rPr lang="en-US" altLang="zh-CN" sz="2200" i="1"/>
              <a:t>B</a:t>
            </a:r>
            <a:r>
              <a:rPr lang="zh-CN" altLang="en-US" sz="2200"/>
              <a:t>， </a:t>
            </a:r>
          </a:p>
          <a:p>
            <a:pPr>
              <a:lnSpc>
                <a:spcPct val="140000"/>
              </a:lnSpc>
            </a:pPr>
            <a:r>
              <a:rPr lang="zh-CN" altLang="en-US" sz="2200"/>
              <a:t>        如下图所示。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7450" y="2852936"/>
            <a:ext cx="6324600" cy="1133475"/>
            <a:chOff x="720" y="2208"/>
            <a:chExt cx="3984" cy="7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456" y="2643"/>
              <a:ext cx="676" cy="217"/>
              <a:chOff x="3846" y="6794"/>
              <a:chExt cx="845" cy="322"/>
            </a:xfrm>
          </p:grpSpPr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2" name="Line 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3" name="Line 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4" name="Text Box 10"/>
            <p:cNvSpPr txBox="1">
              <a:spLocks noChangeArrowheads="1"/>
            </p:cNvSpPr>
            <p:nvPr/>
          </p:nvSpPr>
          <p:spPr bwMode="auto">
            <a:xfrm>
              <a:off x="3378" y="2612"/>
              <a:ext cx="9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 -9    8    ^ 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577" y="2643"/>
              <a:ext cx="735" cy="217"/>
              <a:chOff x="3846" y="6794"/>
              <a:chExt cx="845" cy="322"/>
            </a:xfrm>
          </p:grpSpPr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7" name="Line 1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38" name="Line 1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2564" y="2612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22  7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40" name="Rectangle 16"/>
            <p:cNvSpPr>
              <a:spLocks noChangeArrowheads="1"/>
            </p:cNvSpPr>
            <p:nvPr/>
          </p:nvSpPr>
          <p:spPr bwMode="auto">
            <a:xfrm>
              <a:off x="1204" y="2301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1" name="Line 17"/>
            <p:cNvSpPr>
              <a:spLocks noChangeShapeType="1"/>
            </p:cNvSpPr>
            <p:nvPr/>
          </p:nvSpPr>
          <p:spPr bwMode="auto">
            <a:xfrm>
              <a:off x="1381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2" name="Line 18"/>
            <p:cNvSpPr>
              <a:spLocks noChangeShapeType="1"/>
            </p:cNvSpPr>
            <p:nvPr/>
          </p:nvSpPr>
          <p:spPr bwMode="auto">
            <a:xfrm>
              <a:off x="1680" y="2301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3" name="Line 19"/>
            <p:cNvSpPr>
              <a:spLocks noChangeShapeType="1"/>
            </p:cNvSpPr>
            <p:nvPr/>
          </p:nvSpPr>
          <p:spPr bwMode="auto">
            <a:xfrm flipH="1">
              <a:off x="1204" y="2301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 flipH="1">
              <a:off x="1204" y="2301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 flipH="1">
              <a:off x="1293" y="2394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46" name="Text Box 22"/>
            <p:cNvSpPr txBox="1">
              <a:spLocks noChangeArrowheads="1"/>
            </p:cNvSpPr>
            <p:nvPr/>
          </p:nvSpPr>
          <p:spPr bwMode="auto">
            <a:xfrm>
              <a:off x="1393" y="2264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51" y="2301"/>
              <a:ext cx="484" cy="218"/>
              <a:chOff x="3846" y="6794"/>
              <a:chExt cx="845" cy="322"/>
            </a:xfrm>
          </p:grpSpPr>
          <p:sp>
            <p:nvSpPr>
              <p:cNvPr id="205848" name="Rectangle 2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49" name="Line 2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0" name="Line 2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1" name="Text Box 27"/>
            <p:cNvSpPr txBox="1">
              <a:spLocks noChangeArrowheads="1"/>
            </p:cNvSpPr>
            <p:nvPr/>
          </p:nvSpPr>
          <p:spPr bwMode="auto">
            <a:xfrm>
              <a:off x="1920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584" y="2301"/>
              <a:ext cx="484" cy="218"/>
              <a:chOff x="3846" y="6794"/>
              <a:chExt cx="845" cy="322"/>
            </a:xfrm>
          </p:grpSpPr>
          <p:sp>
            <p:nvSpPr>
              <p:cNvPr id="205853" name="Rectangle 2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4" name="Line 3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5" name="Line 3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2566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3  1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3217" y="2301"/>
              <a:ext cx="484" cy="218"/>
              <a:chOff x="3846" y="6794"/>
              <a:chExt cx="845" cy="322"/>
            </a:xfrm>
          </p:grpSpPr>
          <p:sp>
            <p:nvSpPr>
              <p:cNvPr id="205858" name="Rectangle 34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59" name="Line 35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0" name="Line 36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3217" y="2270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9  8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8" name="Group 38"/>
            <p:cNvGrpSpPr>
              <a:grpSpLocks/>
            </p:cNvGrpSpPr>
            <p:nvPr/>
          </p:nvGrpSpPr>
          <p:grpSpPr bwMode="auto">
            <a:xfrm>
              <a:off x="3849" y="2301"/>
              <a:ext cx="663" cy="218"/>
              <a:chOff x="3846" y="6794"/>
              <a:chExt cx="845" cy="322"/>
            </a:xfrm>
          </p:grpSpPr>
          <p:sp>
            <p:nvSpPr>
              <p:cNvPr id="205863" name="Rectangle 39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4" name="Line 40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65" name="Line 41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66" name="Text Box 42"/>
            <p:cNvSpPr txBox="1">
              <a:spLocks noChangeArrowheads="1"/>
            </p:cNvSpPr>
            <p:nvPr/>
          </p:nvSpPr>
          <p:spPr bwMode="auto">
            <a:xfrm>
              <a:off x="3842" y="2270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2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867" name="Line 43"/>
            <p:cNvSpPr>
              <a:spLocks noChangeShapeType="1"/>
            </p:cNvSpPr>
            <p:nvPr/>
          </p:nvSpPr>
          <p:spPr bwMode="auto">
            <a:xfrm>
              <a:off x="981" y="239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8" name="Line 44"/>
            <p:cNvSpPr>
              <a:spLocks noChangeShapeType="1"/>
            </p:cNvSpPr>
            <p:nvPr/>
          </p:nvSpPr>
          <p:spPr bwMode="auto">
            <a:xfrm>
              <a:off x="1728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360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2993" y="2426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626" y="242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2" name="Text Box 48"/>
            <p:cNvSpPr txBox="1">
              <a:spLocks noChangeArrowheads="1"/>
            </p:cNvSpPr>
            <p:nvPr/>
          </p:nvSpPr>
          <p:spPr bwMode="auto">
            <a:xfrm>
              <a:off x="720" y="2208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A </a:t>
              </a:r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1200" y="2643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1378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1680" y="2643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 flipH="1">
              <a:off x="1200" y="2643"/>
              <a:ext cx="17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7" name="Line 53"/>
            <p:cNvSpPr>
              <a:spLocks noChangeShapeType="1"/>
            </p:cNvSpPr>
            <p:nvPr/>
          </p:nvSpPr>
          <p:spPr bwMode="auto">
            <a:xfrm flipH="1">
              <a:off x="1200" y="2643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8" name="Line 54"/>
            <p:cNvSpPr>
              <a:spLocks noChangeShapeType="1"/>
            </p:cNvSpPr>
            <p:nvPr/>
          </p:nvSpPr>
          <p:spPr bwMode="auto">
            <a:xfrm flipH="1">
              <a:off x="1289" y="2736"/>
              <a:ext cx="89" cy="1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79" name="Text Box 55"/>
            <p:cNvSpPr txBox="1">
              <a:spLocks noChangeArrowheads="1"/>
            </p:cNvSpPr>
            <p:nvPr/>
          </p:nvSpPr>
          <p:spPr bwMode="auto">
            <a:xfrm>
              <a:off x="1349" y="2581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lnSpc>
                  <a:spcPct val="110000"/>
                </a:lnSpc>
              </a:pPr>
              <a:r>
                <a:rPr lang="en-US" altLang="zh-CN" sz="2200">
                  <a:ea typeface="宋体" pitchFamily="2" charset="-122"/>
                </a:rPr>
                <a:t> -1</a:t>
              </a:r>
            </a:p>
            <a:p>
              <a:pPr eaLnBrk="0" hangingPunct="0">
                <a:lnSpc>
                  <a:spcPct val="110000"/>
                </a:lnSpc>
              </a:pPr>
              <a:endParaRPr lang="en-US" altLang="zh-CN" sz="2200">
                <a:ea typeface="宋体" pitchFamily="2" charset="-122"/>
              </a:endParaRPr>
            </a:p>
          </p:txBody>
        </p:sp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1958" y="2643"/>
              <a:ext cx="484" cy="217"/>
              <a:chOff x="3846" y="6794"/>
              <a:chExt cx="845" cy="322"/>
            </a:xfrm>
          </p:grpSpPr>
          <p:sp>
            <p:nvSpPr>
              <p:cNvPr id="205881" name="Rectangle 57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2" name="Line 58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  <p:sp>
            <p:nvSpPr>
              <p:cNvPr id="205883" name="Line 59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200"/>
              </a:p>
            </p:txBody>
          </p:sp>
        </p:grpSp>
        <p:sp>
          <p:nvSpPr>
            <p:cNvPr id="205884" name="Text Box 60"/>
            <p:cNvSpPr txBox="1">
              <a:spLocks noChangeArrowheads="1"/>
            </p:cNvSpPr>
            <p:nvPr/>
          </p:nvSpPr>
          <p:spPr bwMode="auto">
            <a:xfrm>
              <a:off x="1920" y="2612"/>
              <a:ext cx="41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>
                  <a:ea typeface="宋体" pitchFamily="2" charset="-122"/>
                </a:rPr>
                <a:t>8  1</a:t>
              </a:r>
            </a:p>
            <a:p>
              <a:pPr eaLnBrk="0" hangingPunct="0"/>
              <a:endParaRPr lang="en-US" altLang="zh-CN" sz="2200">
                <a:ea typeface="宋体" pitchFamily="2" charset="-122"/>
              </a:endParaRPr>
            </a:p>
          </p:txBody>
        </p:sp>
        <p:sp>
          <p:nvSpPr>
            <p:cNvPr id="205885" name="Line 61"/>
            <p:cNvSpPr>
              <a:spLocks noChangeShapeType="1"/>
            </p:cNvSpPr>
            <p:nvPr/>
          </p:nvSpPr>
          <p:spPr bwMode="auto">
            <a:xfrm>
              <a:off x="977" y="2736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6" name="Line 62"/>
            <p:cNvSpPr>
              <a:spLocks noChangeShapeType="1"/>
            </p:cNvSpPr>
            <p:nvPr/>
          </p:nvSpPr>
          <p:spPr bwMode="auto">
            <a:xfrm>
              <a:off x="1745" y="2767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>
              <a:off x="2367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8" name="Line 64"/>
            <p:cNvSpPr>
              <a:spLocks noChangeShapeType="1"/>
            </p:cNvSpPr>
            <p:nvPr/>
          </p:nvSpPr>
          <p:spPr bwMode="auto">
            <a:xfrm>
              <a:off x="3232" y="2767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200"/>
            </a:p>
          </p:txBody>
        </p:sp>
        <p:sp>
          <p:nvSpPr>
            <p:cNvPr id="205889" name="Text Box 65"/>
            <p:cNvSpPr txBox="1">
              <a:spLocks noChangeArrowheads="1"/>
            </p:cNvSpPr>
            <p:nvPr/>
          </p:nvSpPr>
          <p:spPr bwMode="auto">
            <a:xfrm>
              <a:off x="720" y="2550"/>
              <a:ext cx="335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200" i="1">
                  <a:ea typeface="宋体" pitchFamily="2" charset="-122"/>
                </a:rPr>
                <a:t>B </a:t>
              </a:r>
            </a:p>
          </p:txBody>
        </p:sp>
      </p:grpSp>
      <p:sp>
        <p:nvSpPr>
          <p:cNvPr id="205890" name="Text Box 66"/>
          <p:cNvSpPr txBox="1">
            <a:spLocks noChangeArrowheads="1"/>
          </p:cNvSpPr>
          <p:nvPr/>
        </p:nvSpPr>
        <p:spPr bwMode="auto">
          <a:xfrm>
            <a:off x="1125538" y="4267200"/>
            <a:ext cx="56364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200"/>
              <a:t>将两个多项式相加为  </a:t>
            </a:r>
            <a:r>
              <a:rPr lang="en-US" altLang="zh-CN" sz="2200" i="1"/>
              <a:t>C</a:t>
            </a:r>
            <a:r>
              <a:rPr lang="en-US" altLang="zh-CN" sz="2200" baseline="-30000"/>
              <a:t>17</a:t>
            </a:r>
            <a:r>
              <a:rPr lang="en-US" altLang="zh-CN" sz="2200"/>
              <a:t>(</a:t>
            </a:r>
            <a:r>
              <a:rPr lang="en-US" altLang="zh-CN" sz="2200" i="1"/>
              <a:t>x</a:t>
            </a:r>
            <a:r>
              <a:rPr lang="en-US" altLang="zh-CN" sz="2200"/>
              <a:t>)=7+11</a:t>
            </a:r>
            <a:r>
              <a:rPr lang="en-US" altLang="zh-CN" sz="2200" i="1"/>
              <a:t>x</a:t>
            </a:r>
            <a:r>
              <a:rPr lang="en-US" altLang="zh-CN" sz="2200"/>
              <a:t>+22</a:t>
            </a:r>
            <a:r>
              <a:rPr lang="en-US" altLang="zh-CN" sz="2200" i="1"/>
              <a:t>x</a:t>
            </a:r>
            <a:r>
              <a:rPr lang="en-US" altLang="zh-CN" sz="2200" baseline="30000"/>
              <a:t>7</a:t>
            </a:r>
            <a:r>
              <a:rPr lang="en-US" altLang="zh-CN" sz="2200"/>
              <a:t>+5</a:t>
            </a:r>
            <a:r>
              <a:rPr lang="en-US" altLang="zh-CN" sz="2200" i="1"/>
              <a:t>x</a:t>
            </a:r>
            <a:r>
              <a:rPr lang="en-US" altLang="zh-CN" sz="2200" baseline="30000"/>
              <a:t>17  </a:t>
            </a:r>
          </a:p>
        </p:txBody>
      </p:sp>
      <p:grpSp>
        <p:nvGrpSpPr>
          <p:cNvPr id="10" name="Group 113"/>
          <p:cNvGrpSpPr>
            <a:grpSpLocks/>
          </p:cNvGrpSpPr>
          <p:nvPr/>
        </p:nvGrpSpPr>
        <p:grpSpPr bwMode="auto">
          <a:xfrm>
            <a:off x="1187450" y="4868863"/>
            <a:ext cx="6477000" cy="1163637"/>
            <a:chOff x="748" y="3067"/>
            <a:chExt cx="4080" cy="733"/>
          </a:xfrm>
        </p:grpSpPr>
        <p:sp>
          <p:nvSpPr>
            <p:cNvPr id="205892" name="Rectangle 68"/>
            <p:cNvSpPr>
              <a:spLocks noChangeArrowheads="1"/>
            </p:cNvSpPr>
            <p:nvPr/>
          </p:nvSpPr>
          <p:spPr bwMode="auto">
            <a:xfrm>
              <a:off x="1232" y="3160"/>
              <a:ext cx="620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1" name="Group 69"/>
            <p:cNvGrpSpPr>
              <a:grpSpLocks/>
            </p:cNvGrpSpPr>
            <p:nvPr/>
          </p:nvGrpSpPr>
          <p:grpSpPr bwMode="auto">
            <a:xfrm>
              <a:off x="1979" y="3160"/>
              <a:ext cx="484" cy="218"/>
              <a:chOff x="3846" y="6794"/>
              <a:chExt cx="845" cy="322"/>
            </a:xfrm>
          </p:grpSpPr>
          <p:sp>
            <p:nvSpPr>
              <p:cNvPr id="205894" name="Rectangle 70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5" name="Line 71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896" name="Line 72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898" name="Rectangle 74"/>
            <p:cNvSpPr>
              <a:spLocks noChangeArrowheads="1"/>
            </p:cNvSpPr>
            <p:nvPr/>
          </p:nvSpPr>
          <p:spPr bwMode="auto">
            <a:xfrm>
              <a:off x="2612" y="3160"/>
              <a:ext cx="5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899" name="Line 75"/>
            <p:cNvSpPr>
              <a:spLocks noChangeShapeType="1"/>
            </p:cNvSpPr>
            <p:nvPr/>
          </p:nvSpPr>
          <p:spPr bwMode="auto">
            <a:xfrm>
              <a:off x="2835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0" name="Line 76"/>
            <p:cNvSpPr>
              <a:spLocks noChangeShapeType="1"/>
            </p:cNvSpPr>
            <p:nvPr/>
          </p:nvSpPr>
          <p:spPr bwMode="auto">
            <a:xfrm>
              <a:off x="3016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02" name="Rectangle 78"/>
            <p:cNvSpPr>
              <a:spLocks noChangeArrowheads="1"/>
            </p:cNvSpPr>
            <p:nvPr/>
          </p:nvSpPr>
          <p:spPr bwMode="auto">
            <a:xfrm>
              <a:off x="3341" y="3160"/>
              <a:ext cx="484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grpSp>
          <p:nvGrpSpPr>
            <p:cNvPr id="12" name="Group 81"/>
            <p:cNvGrpSpPr>
              <a:grpSpLocks/>
            </p:cNvGrpSpPr>
            <p:nvPr/>
          </p:nvGrpSpPr>
          <p:grpSpPr bwMode="auto">
            <a:xfrm>
              <a:off x="3973" y="3160"/>
              <a:ext cx="663" cy="218"/>
              <a:chOff x="3846" y="6794"/>
              <a:chExt cx="845" cy="322"/>
            </a:xfrm>
          </p:grpSpPr>
          <p:sp>
            <p:nvSpPr>
              <p:cNvPr id="205906" name="Rectangle 82"/>
              <p:cNvSpPr>
                <a:spLocks noChangeArrowheads="1"/>
              </p:cNvSpPr>
              <p:nvPr/>
            </p:nvSpPr>
            <p:spPr bwMode="auto">
              <a:xfrm>
                <a:off x="3846" y="6794"/>
                <a:ext cx="845" cy="3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4106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205908" name="Line 84"/>
              <p:cNvSpPr>
                <a:spLocks noChangeShapeType="1"/>
              </p:cNvSpPr>
              <p:nvPr/>
            </p:nvSpPr>
            <p:spPr bwMode="auto">
              <a:xfrm>
                <a:off x="4431" y="6794"/>
                <a:ext cx="0" cy="3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400"/>
              </a:p>
            </p:txBody>
          </p:sp>
        </p:grpSp>
        <p:sp>
          <p:nvSpPr>
            <p:cNvPr id="205909" name="Text Box 85"/>
            <p:cNvSpPr txBox="1">
              <a:spLocks noChangeArrowheads="1"/>
            </p:cNvSpPr>
            <p:nvPr/>
          </p:nvSpPr>
          <p:spPr bwMode="auto">
            <a:xfrm>
              <a:off x="2572" y="3113"/>
              <a:ext cx="60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11 1 </a:t>
              </a:r>
            </a:p>
          </p:txBody>
        </p:sp>
        <p:sp>
          <p:nvSpPr>
            <p:cNvPr id="205910" name="Text Box 86"/>
            <p:cNvSpPr txBox="1">
              <a:spLocks noChangeArrowheads="1"/>
            </p:cNvSpPr>
            <p:nvPr/>
          </p:nvSpPr>
          <p:spPr bwMode="auto">
            <a:xfrm>
              <a:off x="1421" y="3123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-1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1" name="Text Box 87"/>
            <p:cNvSpPr txBox="1">
              <a:spLocks noChangeArrowheads="1"/>
            </p:cNvSpPr>
            <p:nvPr/>
          </p:nvSpPr>
          <p:spPr bwMode="auto">
            <a:xfrm>
              <a:off x="1948" y="3129"/>
              <a:ext cx="410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7  0</a:t>
              </a:r>
            </a:p>
            <a:p>
              <a:pPr eaLnBrk="0" hangingPunct="0"/>
              <a:endParaRPr lang="en-US" altLang="zh-CN" sz="2400">
                <a:ea typeface="宋体" pitchFamily="2" charset="-122"/>
              </a:endParaRPr>
            </a:p>
          </p:txBody>
        </p:sp>
        <p:sp>
          <p:nvSpPr>
            <p:cNvPr id="205912" name="Text Box 88"/>
            <p:cNvSpPr txBox="1">
              <a:spLocks noChangeArrowheads="1"/>
            </p:cNvSpPr>
            <p:nvPr/>
          </p:nvSpPr>
          <p:spPr bwMode="auto">
            <a:xfrm>
              <a:off x="3966" y="3129"/>
              <a:ext cx="86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400">
                  <a:ea typeface="宋体" pitchFamily="2" charset="-122"/>
                </a:rPr>
                <a:t>5  17  ^</a:t>
              </a:r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1409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4" name="Line 90"/>
            <p:cNvSpPr>
              <a:spLocks noChangeShapeType="1"/>
            </p:cNvSpPr>
            <p:nvPr/>
          </p:nvSpPr>
          <p:spPr bwMode="auto">
            <a:xfrm>
              <a:off x="1708" y="3160"/>
              <a:ext cx="0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5" name="Line 91"/>
            <p:cNvSpPr>
              <a:spLocks noChangeShapeType="1"/>
            </p:cNvSpPr>
            <p:nvPr/>
          </p:nvSpPr>
          <p:spPr bwMode="auto">
            <a:xfrm flipH="1">
              <a:off x="1232" y="3160"/>
              <a:ext cx="177" cy="2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6" name="Line 92"/>
            <p:cNvSpPr>
              <a:spLocks noChangeShapeType="1"/>
            </p:cNvSpPr>
            <p:nvPr/>
          </p:nvSpPr>
          <p:spPr bwMode="auto">
            <a:xfrm flipH="1">
              <a:off x="1232" y="3160"/>
              <a:ext cx="89" cy="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7" name="Line 93"/>
            <p:cNvSpPr>
              <a:spLocks noChangeShapeType="1"/>
            </p:cNvSpPr>
            <p:nvPr/>
          </p:nvSpPr>
          <p:spPr bwMode="auto">
            <a:xfrm flipH="1">
              <a:off x="1321" y="3253"/>
              <a:ext cx="88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8" name="Line 94"/>
            <p:cNvSpPr>
              <a:spLocks noChangeShapeType="1"/>
            </p:cNvSpPr>
            <p:nvPr/>
          </p:nvSpPr>
          <p:spPr bwMode="auto">
            <a:xfrm>
              <a:off x="1009" y="3254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19" name="Line 95"/>
            <p:cNvSpPr>
              <a:spLocks noChangeShapeType="1"/>
            </p:cNvSpPr>
            <p:nvPr/>
          </p:nvSpPr>
          <p:spPr bwMode="auto">
            <a:xfrm>
              <a:off x="1756" y="3285"/>
              <a:ext cx="2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0" name="Line 96"/>
            <p:cNvSpPr>
              <a:spLocks noChangeShapeType="1"/>
            </p:cNvSpPr>
            <p:nvPr/>
          </p:nvSpPr>
          <p:spPr bwMode="auto">
            <a:xfrm>
              <a:off x="2388" y="3285"/>
              <a:ext cx="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1" name="Line 97"/>
            <p:cNvSpPr>
              <a:spLocks noChangeShapeType="1"/>
            </p:cNvSpPr>
            <p:nvPr/>
          </p:nvSpPr>
          <p:spPr bwMode="auto">
            <a:xfrm>
              <a:off x="2476" y="369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2" name="Text Box 98"/>
            <p:cNvSpPr txBox="1">
              <a:spLocks noChangeArrowheads="1"/>
            </p:cNvSpPr>
            <p:nvPr/>
          </p:nvSpPr>
          <p:spPr bwMode="auto">
            <a:xfrm>
              <a:off x="748" y="3067"/>
              <a:ext cx="335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i="1" dirty="0">
                  <a:ea typeface="宋体" pitchFamily="2" charset="-122"/>
                </a:rPr>
                <a:t>C </a:t>
              </a:r>
            </a:p>
          </p:txBody>
        </p:sp>
        <p:sp>
          <p:nvSpPr>
            <p:cNvPr id="205923" name="Rectangle 99"/>
            <p:cNvSpPr>
              <a:spLocks noChangeArrowheads="1"/>
            </p:cNvSpPr>
            <p:nvPr/>
          </p:nvSpPr>
          <p:spPr bwMode="auto">
            <a:xfrm>
              <a:off x="3484" y="3567"/>
              <a:ext cx="676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5" name="Rectangle 101"/>
            <p:cNvSpPr>
              <a:spLocks noChangeArrowheads="1"/>
            </p:cNvSpPr>
            <p:nvPr/>
          </p:nvSpPr>
          <p:spPr bwMode="auto">
            <a:xfrm>
              <a:off x="2605" y="3567"/>
              <a:ext cx="735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6" name="Line 102"/>
            <p:cNvSpPr>
              <a:spLocks noChangeShapeType="1"/>
            </p:cNvSpPr>
            <p:nvPr/>
          </p:nvSpPr>
          <p:spPr bwMode="auto">
            <a:xfrm>
              <a:off x="2880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7" name="Line 103"/>
            <p:cNvSpPr>
              <a:spLocks noChangeShapeType="1"/>
            </p:cNvSpPr>
            <p:nvPr/>
          </p:nvSpPr>
          <p:spPr bwMode="auto">
            <a:xfrm>
              <a:off x="3114" y="3567"/>
              <a:ext cx="0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28" name="Text Box 104"/>
            <p:cNvSpPr txBox="1">
              <a:spLocks noChangeArrowheads="1"/>
            </p:cNvSpPr>
            <p:nvPr/>
          </p:nvSpPr>
          <p:spPr bwMode="auto">
            <a:xfrm>
              <a:off x="2592" y="3521"/>
              <a:ext cx="700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>
                  <a:ea typeface="宋体" pitchFamily="2" charset="-122"/>
                </a:rPr>
                <a:t>22  7 </a:t>
              </a:r>
            </a:p>
          </p:txBody>
        </p:sp>
        <p:sp>
          <p:nvSpPr>
            <p:cNvPr id="205929" name="Rectangle 105"/>
            <p:cNvSpPr>
              <a:spLocks noChangeArrowheads="1"/>
            </p:cNvSpPr>
            <p:nvPr/>
          </p:nvSpPr>
          <p:spPr bwMode="auto">
            <a:xfrm>
              <a:off x="1132" y="3567"/>
              <a:ext cx="62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0" name="Rectangle 106"/>
            <p:cNvSpPr>
              <a:spLocks noChangeArrowheads="1"/>
            </p:cNvSpPr>
            <p:nvPr/>
          </p:nvSpPr>
          <p:spPr bwMode="auto">
            <a:xfrm>
              <a:off x="1890" y="3567"/>
              <a:ext cx="484" cy="21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1" name="Line 107"/>
            <p:cNvSpPr>
              <a:spLocks noChangeShapeType="1"/>
            </p:cNvSpPr>
            <p:nvPr/>
          </p:nvSpPr>
          <p:spPr bwMode="auto">
            <a:xfrm flipV="1">
              <a:off x="2476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2" name="Line 108"/>
            <p:cNvSpPr>
              <a:spLocks noChangeShapeType="1"/>
            </p:cNvSpPr>
            <p:nvPr/>
          </p:nvSpPr>
          <p:spPr bwMode="auto">
            <a:xfrm>
              <a:off x="2476" y="345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3" name="Line 109"/>
            <p:cNvSpPr>
              <a:spLocks noChangeShapeType="1"/>
            </p:cNvSpPr>
            <p:nvPr/>
          </p:nvSpPr>
          <p:spPr bwMode="auto">
            <a:xfrm flipV="1">
              <a:off x="3100" y="326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4" name="Line 110"/>
            <p:cNvSpPr>
              <a:spLocks noChangeShapeType="1"/>
            </p:cNvSpPr>
            <p:nvPr/>
          </p:nvSpPr>
          <p:spPr bwMode="auto">
            <a:xfrm flipV="1">
              <a:off x="3244" y="345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5" name="Line 111"/>
            <p:cNvSpPr>
              <a:spLocks noChangeShapeType="1"/>
            </p:cNvSpPr>
            <p:nvPr/>
          </p:nvSpPr>
          <p:spPr bwMode="auto">
            <a:xfrm>
              <a:off x="3244" y="345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05936" name="Line 112"/>
            <p:cNvSpPr>
              <a:spLocks noChangeShapeType="1"/>
            </p:cNvSpPr>
            <p:nvPr/>
          </p:nvSpPr>
          <p:spPr bwMode="auto">
            <a:xfrm flipV="1">
              <a:off x="4060" y="336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9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29CACF-2B4C-4F43-8132-F2F0F013BD3E}" type="slidenum">
              <a:rPr lang="en-US" altLang="zh-CN" smtClean="0">
                <a:ea typeface="宋体" pitchFamily="2" charset="-122"/>
              </a:rPr>
              <a:pPr/>
              <a:t>75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000"/>
              <a:t>一元多项式抽象数据类型的动态链式表示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772816"/>
            <a:ext cx="7772400" cy="27797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typedef struct{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float  </a:t>
            </a:r>
            <a:r>
              <a:rPr lang="en-US" altLang="zh-CN" sz="2800" dirty="0" err="1"/>
              <a:t>coef</a:t>
            </a:r>
            <a:r>
              <a:rPr lang="en-US" altLang="zh-CN" sz="2800" dirty="0"/>
              <a:t>; //</a:t>
            </a:r>
            <a:r>
              <a:rPr lang="zh-CN" altLang="en-US" sz="2800" dirty="0"/>
              <a:t>系数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int exp;      //</a:t>
            </a:r>
            <a:r>
              <a:rPr lang="zh-CN" altLang="en-US" sz="2800" dirty="0"/>
              <a:t>指数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}term, </a:t>
            </a:r>
            <a:r>
              <a:rPr lang="en-US" altLang="zh-CN" sz="2800" dirty="0" err="1"/>
              <a:t>ElemType</a:t>
            </a:r>
            <a:r>
              <a:rPr lang="en-US" altLang="zh-CN" sz="2800" dirty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typedef  </a:t>
            </a:r>
            <a:r>
              <a:rPr lang="en-US" altLang="zh-CN" sz="2800" dirty="0" err="1"/>
              <a:t>LinkList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Polynomail</a:t>
            </a:r>
            <a:r>
              <a:rPr lang="en-US" altLang="zh-CN" sz="2800" dirty="0"/>
              <a:t>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857750"/>
            <a:ext cx="2245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err="1"/>
              <a:t>Polynomal</a:t>
            </a:r>
            <a:r>
              <a:rPr lang="en-US" altLang="zh-CN" sz="2800"/>
              <a:t>  pl;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zh-CN" altLang="en-US" dirty="0"/>
              <a:t>操作举例：构造多项式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4A8573-C774-4BE5-919F-158FCFE39895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50724D-0825-4546-9D13-EDE419BF0A3F}"/>
              </a:ext>
            </a:extLst>
          </p:cNvPr>
          <p:cNvSpPr/>
          <p:nvPr/>
        </p:nvSpPr>
        <p:spPr>
          <a:xfrm>
            <a:off x="899592" y="1001545"/>
            <a:ext cx="756084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算法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2.22</a:t>
            </a:r>
            <a:endParaRPr lang="zh-CN" altLang="en-US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1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void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CreatPolyn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100" dirty="0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polynomial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&amp;</a:t>
            </a:r>
            <a:r>
              <a:rPr lang="en-US" altLang="zh-CN" sz="2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P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, </a:t>
            </a:r>
            <a:r>
              <a:rPr lang="en-US" altLang="zh-CN" sz="21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int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 {</a:t>
            </a:r>
          </a:p>
          <a:p>
            <a:r>
              <a:rPr lang="en-US" altLang="zh-CN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输入</a:t>
            </a:r>
            <a:r>
              <a:rPr lang="en-US" altLang="zh-CN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</a:t>
            </a:r>
            <a:r>
              <a:rPr lang="zh-CN" altLang="en-US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项的系数和指数，建立表示一元多项式的有序链表</a:t>
            </a:r>
            <a:r>
              <a:rPr lang="en-US" altLang="zh-CN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P</a:t>
            </a:r>
            <a:endParaRPr lang="zh-CN" altLang="en-US" sz="21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100" dirty="0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polynomial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h;  </a:t>
            </a:r>
            <a:r>
              <a:rPr lang="en-US" altLang="zh-CN" sz="2100" dirty="0" err="1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ElemType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e;  </a:t>
            </a:r>
            <a:r>
              <a:rPr lang="en-US" altLang="zh-CN" sz="21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int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InitList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P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);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printf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100" dirty="0">
                <a:solidFill>
                  <a:srgbClr val="A31515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"</a:t>
            </a:r>
            <a:r>
              <a:rPr lang="zh-CN" altLang="en-US" sz="2100" dirty="0">
                <a:solidFill>
                  <a:srgbClr val="A31515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请输入</a:t>
            </a:r>
            <a:r>
              <a:rPr lang="en-US" altLang="zh-CN" sz="2100" dirty="0">
                <a:solidFill>
                  <a:srgbClr val="A31515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%d</a:t>
            </a:r>
            <a:r>
              <a:rPr lang="zh-CN" altLang="en-US" sz="2100" dirty="0">
                <a:solidFill>
                  <a:srgbClr val="A31515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个项的系数和指数：</a:t>
            </a:r>
            <a:r>
              <a:rPr lang="en-US" altLang="zh-CN" sz="2100" dirty="0">
                <a:solidFill>
                  <a:srgbClr val="A31515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\</a:t>
            </a:r>
            <a:r>
              <a:rPr lang="en-US" altLang="zh-CN" sz="2100" dirty="0" err="1">
                <a:solidFill>
                  <a:srgbClr val="A31515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n"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,</a:t>
            </a:r>
            <a:r>
              <a:rPr lang="en-US" altLang="zh-CN" sz="2100" dirty="0" err="1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);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h = </a:t>
            </a:r>
            <a:r>
              <a:rPr lang="en-US" altLang="zh-CN" sz="2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P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 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e.coef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= 0.0;  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e.expn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= -1;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SetCurElem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(h, e);</a:t>
            </a:r>
            <a:r>
              <a:rPr lang="en-US" altLang="zh-CN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设置头结点的数据元素</a:t>
            </a:r>
            <a:endParaRPr lang="zh-CN" altLang="en-US" sz="21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nn-NO" altLang="zh-CN" sz="21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for</a:t>
            </a:r>
            <a:r>
              <a:rPr lang="nn-NO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(i = 1; i &lt;= </a:t>
            </a:r>
            <a:r>
              <a:rPr lang="nn-NO" altLang="zh-CN" sz="2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</a:t>
            </a:r>
            <a:r>
              <a:rPr lang="nn-NO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; ++i)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{</a:t>
            </a:r>
          </a:p>
          <a:p>
            <a:r>
              <a:rPr lang="en-US" altLang="zh-CN" sz="2100" dirty="0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Position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q;   </a:t>
            </a:r>
            <a:r>
              <a:rPr lang="en-US" altLang="zh-CN" sz="2100" dirty="0" err="1">
                <a:solidFill>
                  <a:srgbClr val="2B91A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LinkList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s;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scanf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100" dirty="0">
                <a:solidFill>
                  <a:srgbClr val="A31515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"%f %d"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,&amp;e.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coef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,&amp;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e.expn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);</a:t>
            </a:r>
          </a:p>
          <a:p>
            <a:r>
              <a:rPr lang="en-US" altLang="zh-CN" sz="21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if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(!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LocateElem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100" dirty="0">
                <a:solidFill>
                  <a:srgbClr val="80808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P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, e, q,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cmp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)) {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</a:t>
            </a:r>
            <a:r>
              <a:rPr lang="en-US" altLang="zh-CN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当前链表不存在该指数项</a:t>
            </a:r>
            <a:endParaRPr lang="zh-CN" altLang="en-US" sz="21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100" dirty="0">
                <a:solidFill>
                  <a:srgbClr val="0000FF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   if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MakeNode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(s, e))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         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InsFirst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(</a:t>
            </a:r>
            <a:r>
              <a:rPr lang="en-US" altLang="zh-CN" sz="2100" dirty="0" err="1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q,s</a:t>
            </a:r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);</a:t>
            </a:r>
            <a:r>
              <a:rPr lang="en-US" altLang="zh-CN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zh-CN" altLang="en-US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生成结点并插入链表</a:t>
            </a:r>
            <a:endParaRPr lang="zh-CN" altLang="en-US" sz="2100" dirty="0">
              <a:solidFill>
                <a:srgbClr val="000000"/>
              </a:solidFill>
              <a:highlight>
                <a:srgbClr val="FFFFFF"/>
              </a:highlight>
              <a:latin typeface="DejaVu Sans Mono" panose="020B0609030804020204" pitchFamily="49" charset="0"/>
            </a:endParaRP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	}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   }</a:t>
            </a:r>
          </a:p>
          <a:p>
            <a:r>
              <a:rPr lang="en-US" altLang="zh-CN" sz="2100" dirty="0">
                <a:solidFill>
                  <a:srgbClr val="000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}</a:t>
            </a:r>
            <a:r>
              <a:rPr lang="en-US" altLang="zh-CN" sz="2100" dirty="0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//</a:t>
            </a:r>
            <a:r>
              <a:rPr lang="en-US" altLang="zh-CN" sz="2100" dirty="0" err="1">
                <a:solidFill>
                  <a:srgbClr val="008000"/>
                </a:solidFill>
                <a:highlight>
                  <a:srgbClr val="FFFFFF"/>
                </a:highlight>
                <a:latin typeface="DejaVu Sans Mono" panose="020B0609030804020204" pitchFamily="49" charset="0"/>
              </a:rPr>
              <a:t>CreatPolyn</a:t>
            </a:r>
            <a:endParaRPr lang="zh-CN" altLang="en-US" sz="2100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913" y="1628800"/>
            <a:ext cx="6400800" cy="388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899592" y="1754814"/>
            <a:ext cx="6606480" cy="3121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设指针变量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指向单链表中结点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，若删除单链表中结点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，则需要修改指针的操作序列为（ ）。 </a:t>
            </a:r>
            <a:endParaRPr lang="zh-CN" altLang="en-US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q-&gt;data=p-&gt;data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p-&gt;next=q-&gt;next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en-US" altLang="zh-CN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q=p-&gt;next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p-&gt;data=q-&gt;data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100" kern="1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free(q)</a:t>
            </a:r>
            <a:r>
              <a:rPr lang="zh-CN" altLang="en-US" sz="2100" kern="10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1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9C98A4-6146-4119-A3F7-9FFD993CE48A}"/>
              </a:ext>
            </a:extLst>
          </p:cNvPr>
          <p:cNvSpPr txBox="1"/>
          <p:nvPr/>
        </p:nvSpPr>
        <p:spPr>
          <a:xfrm>
            <a:off x="7596336" y="273650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A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EA6090-D667-4064-A9A2-01D40AC3F504}"/>
              </a:ext>
            </a:extLst>
          </p:cNvPr>
          <p:cNvSpPr/>
          <p:nvPr/>
        </p:nvSpPr>
        <p:spPr>
          <a:xfrm>
            <a:off x="629562" y="1376775"/>
            <a:ext cx="7884876" cy="3932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685800"/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若线性表最常用的操作是存取第</a:t>
            </a:r>
            <a:r>
              <a:rPr lang="en-US" altLang="zh-CN" sz="2100" kern="100" dirty="0" err="1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个元素及前驱的值，则采用（ ）存储方式节省时间。 </a:t>
            </a:r>
            <a:endParaRPr lang="zh-CN" altLang="en-US" sz="21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</a:t>
            </a:r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双链表       </a:t>
            </a:r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    </a:t>
            </a:r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顺序表</a:t>
            </a:r>
            <a:endParaRPr lang="en-US" altLang="zh-CN" sz="21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57168" indent="-257168" algn="just" defTabSz="685800">
              <a:lnSpc>
                <a:spcPct val="125000"/>
              </a:lnSpc>
              <a:buFont typeface="Times New Roman" panose="02020603050405020304" pitchFamily="18" charset="0"/>
              <a:buAutoNum type="alphaUcPeriod"/>
            </a:pPr>
            <a:endParaRPr lang="en-US" altLang="zh-CN" sz="21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endParaRPr lang="en-US" altLang="zh-CN" sz="21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设一个链表最常用的操作是从末尾插入结点和删除尾结点，则选用（  ）最节省时间。</a:t>
            </a:r>
            <a:endParaRPr lang="en-US" altLang="zh-CN" sz="21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单链表                    </a:t>
            </a:r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单循环链表  </a:t>
            </a:r>
            <a:endParaRPr lang="en-US" altLang="zh-CN" sz="21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带尾指针的单循环链表      </a:t>
            </a:r>
            <a:r>
              <a:rPr lang="en-US" altLang="zh-CN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r>
              <a:rPr lang="zh-CN" altLang="en-US" sz="2100" kern="1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带头结点的双循环链表</a:t>
            </a:r>
            <a:endParaRPr lang="en-US" altLang="zh-CN" sz="2100" kern="1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defTabSz="685800">
              <a:lnSpc>
                <a:spcPct val="125000"/>
              </a:lnSpc>
            </a:pPr>
            <a:endParaRPr lang="en-US" altLang="zh-CN" sz="21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1ED3D4-7CE2-41F6-B0B0-844494445727}"/>
              </a:ext>
            </a:extLst>
          </p:cNvPr>
          <p:cNvSpPr txBox="1"/>
          <p:nvPr/>
        </p:nvSpPr>
        <p:spPr>
          <a:xfrm>
            <a:off x="8190402" y="1754814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03DA4-617D-432A-A033-52823DC4AA55}"/>
              </a:ext>
            </a:extLst>
          </p:cNvPr>
          <p:cNvSpPr txBox="1"/>
          <p:nvPr/>
        </p:nvSpPr>
        <p:spPr>
          <a:xfrm>
            <a:off x="8190402" y="3547373"/>
            <a:ext cx="5400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CN" sz="405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</a:t>
            </a:r>
            <a:endParaRPr lang="zh-CN" altLang="en-US" sz="135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线性表的</a:t>
            </a:r>
            <a:r>
              <a:rPr lang="en-US" altLang="zh-CN">
                <a:solidFill>
                  <a:srgbClr val="0000CC"/>
                </a:solidFill>
              </a:rPr>
              <a:t>ADT</a:t>
            </a:r>
            <a:r>
              <a:rPr lang="zh-CN" altLang="en-US">
                <a:solidFill>
                  <a:srgbClr val="0000CC"/>
                </a:solidFill>
              </a:rPr>
              <a:t>定义</a:t>
            </a:r>
            <a:endParaRPr lang="zh-CN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628800"/>
            <a:ext cx="8281615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  List 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数据对象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∈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ElemSet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=1,2,...,n,  n≥0 }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数据关系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＝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&lt;a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i-1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&gt;|a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i-1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,a</a:t>
            </a:r>
            <a:r>
              <a:rPr lang="en-US" altLang="zh-CN" sz="2400" baseline="-25000" dirty="0" err="1"/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∈D,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=2,...,n 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基本操作：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结构初始化操作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结构销毁操作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引用型操作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加工型操作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ADT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ordArt 4"/>
          <p:cNvSpPr>
            <a:spLocks noChangeArrowheads="1" noChangeShapeType="1" noTextEdit="1"/>
          </p:cNvSpPr>
          <p:nvPr/>
        </p:nvSpPr>
        <p:spPr bwMode="gray">
          <a:xfrm>
            <a:off x="1763688" y="2883024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395536" y="620688"/>
            <a:ext cx="8302273" cy="261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　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</a:t>
            </a:r>
            <a:endParaRPr kumimoji="1" lang="en-US" altLang="zh-CN" sz="2400" b="1" dirty="0">
              <a:solidFill>
                <a:srgbClr val="000000"/>
              </a:solidFill>
              <a:ea typeface="楷体_GB2312" pitchFamily="49" charset="-122"/>
              <a:sym typeface="Wingdings" pitchFamily="2" charset="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{ </a:t>
            </a:r>
            <a:r>
              <a:rPr kumimoji="1" lang="zh-CN" altLang="en-US" sz="32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结构初始化</a:t>
            </a:r>
            <a:r>
              <a:rPr kumimoji="1" lang="zh-CN" altLang="en-US" sz="3200" b="1" dirty="0">
                <a:solidFill>
                  <a:srgbClr val="000000"/>
                </a:solidFill>
                <a:ea typeface="隶书" pitchFamily="49" charset="-122"/>
                <a:sym typeface="Wingdings" pitchFamily="2" charset="2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</a:t>
            </a: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32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InitList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( &amp;L )</a:t>
            </a:r>
            <a:b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32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构造一个空的线性表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  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95536" y="3429000"/>
            <a:ext cx="6885218" cy="259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        { </a:t>
            </a:r>
            <a:r>
              <a:rPr kumimoji="1" lang="zh-CN" altLang="en-US" sz="3200" b="1" dirty="0">
                <a:solidFill>
                  <a:srgbClr val="0000FF"/>
                </a:solidFill>
                <a:ea typeface="华文中宋" pitchFamily="2" charset="-122"/>
                <a:sym typeface="Wingdings" pitchFamily="2" charset="2"/>
              </a:rPr>
              <a:t>销毁结构</a:t>
            </a:r>
            <a:r>
              <a:rPr kumimoji="1" lang="zh-CN" altLang="en-US" sz="32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}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</a:t>
            </a:r>
            <a:r>
              <a:rPr kumimoji="1" lang="en-US" altLang="zh-CN" sz="3200" b="1" dirty="0" err="1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DestroyList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( &amp;L ) </a:t>
            </a:r>
            <a:b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32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初始条件：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线性表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已存在。  </a:t>
            </a:r>
            <a:b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</a:b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　　　</a:t>
            </a:r>
            <a:r>
              <a:rPr kumimoji="1" lang="zh-CN" altLang="en-US" sz="3200" b="1" dirty="0">
                <a:solidFill>
                  <a:srgbClr val="000000"/>
                </a:solidFill>
                <a:ea typeface="华文中宋" pitchFamily="2" charset="-122"/>
                <a:sym typeface="Wingdings" pitchFamily="2" charset="2"/>
              </a:rPr>
              <a:t>操作结果：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销毁线性表 </a:t>
            </a:r>
            <a:r>
              <a:rPr kumimoji="1" lang="en-US" altLang="zh-CN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L </a:t>
            </a:r>
            <a:r>
              <a:rPr kumimoji="1" lang="zh-CN" altLang="en-US" sz="3200" b="1" dirty="0">
                <a:solidFill>
                  <a:srgbClr val="000000"/>
                </a:solidFill>
                <a:ea typeface="楷体_GB2312" pitchFamily="49" charset="-122"/>
                <a:sym typeface="Wingdings" pitchFamily="2" charset="2"/>
              </a:rPr>
              <a:t>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7080</TotalTime>
  <Words>7262</Words>
  <Application>Microsoft Office PowerPoint</Application>
  <PresentationFormat>全屏显示(4:3)</PresentationFormat>
  <Paragraphs>1069</Paragraphs>
  <Slides>80</Slides>
  <Notes>73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80</vt:i4>
      </vt:variant>
    </vt:vector>
  </HeadingPairs>
  <TitlesOfParts>
    <vt:vector size="102" baseType="lpstr">
      <vt:lpstr>仿宋_GB2312</vt:lpstr>
      <vt:lpstr>黑体</vt:lpstr>
      <vt:lpstr>华文行楷</vt:lpstr>
      <vt:lpstr>华文楷体</vt:lpstr>
      <vt:lpstr>华文新魏</vt:lpstr>
      <vt:lpstr>华文中宋</vt:lpstr>
      <vt:lpstr>楷体_GB2312</vt:lpstr>
      <vt:lpstr>隶书</vt:lpstr>
      <vt:lpstr>宋体</vt:lpstr>
      <vt:lpstr>Arial</vt:lpstr>
      <vt:lpstr>Calibri</vt:lpstr>
      <vt:lpstr>Consolas</vt:lpstr>
      <vt:lpstr>Courier New</vt:lpstr>
      <vt:lpstr>DejaVu Sans Mono</vt:lpstr>
      <vt:lpstr>Tahoma</vt:lpstr>
      <vt:lpstr>Times New Roman</vt:lpstr>
      <vt:lpstr>Wingdings</vt:lpstr>
      <vt:lpstr>Office 主题</vt:lpstr>
      <vt:lpstr>1_Office 主题</vt:lpstr>
      <vt:lpstr>2_Office 主题</vt:lpstr>
      <vt:lpstr>公式</vt:lpstr>
      <vt:lpstr>VISIO</vt:lpstr>
      <vt:lpstr>第一章回顾</vt:lpstr>
      <vt:lpstr>PowerPoint 演示文稿</vt:lpstr>
      <vt:lpstr>PowerPoint 演示文稿</vt:lpstr>
      <vt:lpstr>线性表的概念 </vt:lpstr>
      <vt:lpstr>PowerPoint 演示文稿</vt:lpstr>
      <vt:lpstr>线性表的概念(续) </vt:lpstr>
      <vt:lpstr>PowerPoint 演示文稿</vt:lpstr>
      <vt:lpstr>线性表的ADT定义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基本操作的应用举例</vt:lpstr>
      <vt:lpstr>PowerPoint 演示文稿</vt:lpstr>
      <vt:lpstr>PowerPoint 演示文稿</vt:lpstr>
      <vt:lpstr>PowerPoint 演示文稿</vt:lpstr>
      <vt:lpstr>PowerPoint 演示文稿</vt:lpstr>
      <vt:lpstr>例2.2  合并两个有序表</vt:lpstr>
      <vt:lpstr>PowerPoint 演示文稿</vt:lpstr>
      <vt:lpstr>PowerPoint 演示文稿</vt:lpstr>
      <vt:lpstr>PowerPoint 演示文稿</vt:lpstr>
      <vt:lpstr>线性表的顺序存储结构</vt:lpstr>
      <vt:lpstr>线性表的顺序存储结构（续）</vt:lpstr>
      <vt:lpstr>PowerPoint 演示文稿</vt:lpstr>
      <vt:lpstr>线性表的操作举例 --初始化操作</vt:lpstr>
      <vt:lpstr>初始化---类c语法描述</vt:lpstr>
      <vt:lpstr>初始化---用c语言描述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PowerPoint 演示文稿</vt:lpstr>
      <vt:lpstr>线性表的链式存储—链表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</vt:lpstr>
      <vt:lpstr>静态链表表示</vt:lpstr>
      <vt:lpstr>静态链表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双链表的删除结点过程</vt:lpstr>
      <vt:lpstr>双链表的插入结点过程</vt:lpstr>
      <vt:lpstr>PowerPoint 演示文稿</vt:lpstr>
      <vt:lpstr>四种存储方式的比较</vt:lpstr>
      <vt:lpstr>PowerPoint 演示文稿</vt:lpstr>
      <vt:lpstr>PowerPoint 演示文稿</vt:lpstr>
      <vt:lpstr>PowerPoint 演示文稿</vt:lpstr>
      <vt:lpstr>一元多项式的表示及相加 </vt:lpstr>
      <vt:lpstr>PowerPoint 演示文稿</vt:lpstr>
      <vt:lpstr>PowerPoint 演示文稿</vt:lpstr>
      <vt:lpstr>PowerPoint 演示文稿</vt:lpstr>
      <vt:lpstr>PowerPoint 演示文稿</vt:lpstr>
      <vt:lpstr>一元多项式抽象数据类型的动态链式表示</vt:lpstr>
      <vt:lpstr>操作举例：构造多项式</vt:lpstr>
      <vt:lpstr>小结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Yang Weida</cp:lastModifiedBy>
  <cp:revision>674</cp:revision>
  <dcterms:created xsi:type="dcterms:W3CDTF">2010-01-05T06:25:07Z</dcterms:created>
  <dcterms:modified xsi:type="dcterms:W3CDTF">2019-10-08T03:20:07Z</dcterms:modified>
</cp:coreProperties>
</file>