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47" r:id="rId53"/>
    <p:sldId id="337" r:id="rId54"/>
    <p:sldId id="338" r:id="rId55"/>
    <p:sldId id="339" r:id="rId56"/>
    <p:sldId id="340" r:id="rId57"/>
    <p:sldId id="341" r:id="rId58"/>
    <p:sldId id="348" r:id="rId59"/>
    <p:sldId id="349" r:id="rId60"/>
    <p:sldId id="342" r:id="rId61"/>
    <p:sldId id="343" r:id="rId62"/>
    <p:sldId id="345" r:id="rId63"/>
    <p:sldId id="346" r:id="rId64"/>
    <p:sldId id="344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6730" autoAdjust="0"/>
  </p:normalViewPr>
  <p:slideViewPr>
    <p:cSldViewPr>
      <p:cViewPr varScale="1">
        <p:scale>
          <a:sx n="123" d="100"/>
          <a:sy n="123" d="100"/>
        </p:scale>
        <p:origin x="141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  上节课讲的三种情况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&amp;&amp;  S1[0]+S2[0] &gt; MAXSTRLEN 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10:00</a:t>
            </a:r>
            <a:r>
              <a:rPr lang="zh-CN" altLang="en-US" dirty="0"/>
              <a:t>结束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没有初始化长度大小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个字符对应的数组下标是 </a:t>
            </a:r>
            <a:r>
              <a:rPr lang="en-US" altLang="zh-CN"/>
              <a:t>i-1</a:t>
            </a:r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数据移动类似于  顺序存储中插入一个元素</a:t>
            </a:r>
            <a:endParaRPr lang="en-US" altLang="zh-CN"/>
          </a:p>
          <a:p>
            <a:r>
              <a:rPr lang="zh-CN" altLang="en-US"/>
              <a:t>先从最后一个移动，在移动第</a:t>
            </a:r>
            <a:r>
              <a:rPr lang="en-US" altLang="zh-CN"/>
              <a:t>pos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区别：堆区空间随着串长，动态变化</a:t>
            </a:r>
            <a:endParaRPr lang="en-US" altLang="zh-CN"/>
          </a:p>
          <a:p>
            <a:r>
              <a:rPr lang="zh-CN" altLang="en-US"/>
              <a:t>这个不写了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动态申请的内存大小随串长度而变化，清空需要销毁空间</a:t>
            </a:r>
            <a:endParaRPr lang="en-US" altLang="zh-CN"/>
          </a:p>
          <a:p>
            <a:r>
              <a:rPr lang="zh-CN" altLang="en-US"/>
              <a:t>简单介绍 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线性表的链式存储类似，可以采用链表方式存储串值。由于串结构特性，每个元素占一个字符，为了提高存储密度，通常一个结点放多个字符，这样，对于串长和结点大小不是整数倍的，最后一个结点不一定全沾满，通常补上 </a:t>
            </a:r>
            <a:r>
              <a:rPr lang="en-US" altLang="zh-CN"/>
              <a:t>#</a:t>
            </a:r>
          </a:p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11:15</a:t>
            </a:r>
            <a:r>
              <a:rPr lang="zh-CN" altLang="en-US"/>
              <a:t> 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06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重点讲匹配过程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练习题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朴素方法的弊端，看课本</a:t>
            </a:r>
            <a:r>
              <a:rPr lang="en-US" altLang="zh-CN"/>
              <a:t>79</a:t>
            </a:r>
            <a:r>
              <a:rPr lang="zh-CN" altLang="en-US"/>
              <a:t>页和</a:t>
            </a:r>
            <a:r>
              <a:rPr lang="en-US" altLang="zh-CN"/>
              <a:t>80</a:t>
            </a:r>
            <a:r>
              <a:rPr lang="zh-CN" altLang="en-US"/>
              <a:t>页     </a:t>
            </a:r>
            <a:r>
              <a:rPr lang="en-US" altLang="zh-CN"/>
              <a:t>7</a:t>
            </a:r>
            <a:r>
              <a:rPr lang="zh-CN" altLang="en-US"/>
              <a:t>分钟    </a:t>
            </a:r>
            <a:r>
              <a:rPr lang="en-US" altLang="zh-CN"/>
              <a:t>11:50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3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370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zh-CN" altLang="en-US"/>
              <a:t>到底向右边滑动到哪个位置呢？假设是第</a:t>
            </a:r>
            <a:r>
              <a:rPr lang="en-US" altLang="zh-CN"/>
              <a:t>k</a:t>
            </a:r>
            <a:r>
              <a:rPr lang="zh-CN" altLang="en-US"/>
              <a:t>个位置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81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k &lt; j ,</a:t>
            </a:r>
            <a:r>
              <a:rPr lang="zh-CN" altLang="en-US" dirty="0"/>
              <a:t>所以主串从</a:t>
            </a:r>
            <a:r>
              <a:rPr lang="en-US" altLang="zh-CN" dirty="0"/>
              <a:t>i-1</a:t>
            </a:r>
            <a:r>
              <a:rPr lang="zh-CN" altLang="en-US" dirty="0"/>
              <a:t>开始向前数</a:t>
            </a:r>
            <a:r>
              <a:rPr lang="en-US" altLang="zh-CN" dirty="0"/>
              <a:t>j</a:t>
            </a:r>
            <a:r>
              <a:rPr lang="zh-CN" altLang="en-US" dirty="0"/>
              <a:t>个相等的话，那么从</a:t>
            </a:r>
            <a:r>
              <a:rPr lang="en-US" altLang="zh-CN" dirty="0"/>
              <a:t>i-1</a:t>
            </a:r>
            <a:r>
              <a:rPr lang="zh-CN" altLang="en-US" dirty="0"/>
              <a:t>向前数</a:t>
            </a:r>
            <a:r>
              <a:rPr lang="en-US" altLang="zh-CN" dirty="0"/>
              <a:t>k</a:t>
            </a:r>
            <a:r>
              <a:rPr lang="zh-CN" altLang="en-US" dirty="0"/>
              <a:t>个也肯定相等，那个就能推导出模式串中相等的两部分。</a:t>
            </a:r>
            <a:endParaRPr lang="en-US" altLang="zh-CN" dirty="0"/>
          </a:p>
          <a:p>
            <a:r>
              <a:rPr lang="zh-CN" altLang="en-US" dirty="0"/>
              <a:t>结论：如果满足模式串从第</a:t>
            </a:r>
            <a:r>
              <a:rPr lang="en-US" altLang="zh-CN" dirty="0"/>
              <a:t>1</a:t>
            </a:r>
            <a:r>
              <a:rPr lang="zh-CN" altLang="en-US" dirty="0"/>
              <a:t>个到第</a:t>
            </a:r>
            <a:r>
              <a:rPr lang="en-US" altLang="zh-CN" dirty="0"/>
              <a:t>k-1 </a:t>
            </a:r>
            <a:r>
              <a:rPr lang="zh-CN" altLang="en-US" dirty="0"/>
              <a:t>个与 第</a:t>
            </a:r>
            <a:r>
              <a:rPr lang="en-US" altLang="zh-CN" dirty="0"/>
              <a:t>j-1</a:t>
            </a:r>
            <a:r>
              <a:rPr lang="zh-CN" altLang="en-US" dirty="0"/>
              <a:t> （包括</a:t>
            </a:r>
            <a:r>
              <a:rPr lang="en-US" altLang="zh-CN" dirty="0"/>
              <a:t>j-1</a:t>
            </a:r>
            <a:r>
              <a:rPr lang="zh-CN" altLang="en-US" dirty="0"/>
              <a:t>）个向前推</a:t>
            </a:r>
            <a:r>
              <a:rPr lang="en-US" altLang="zh-CN" dirty="0"/>
              <a:t>k</a:t>
            </a:r>
            <a:r>
              <a:rPr lang="zh-CN" altLang="en-US" dirty="0"/>
              <a:t>个相等，那么下次滑动的位置就是第</a:t>
            </a:r>
            <a:r>
              <a:rPr lang="en-US" altLang="zh-CN" dirty="0"/>
              <a:t>k</a:t>
            </a:r>
            <a:r>
              <a:rPr lang="zh-CN" altLang="en-US" dirty="0"/>
              <a:t>个位置。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8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其他情况，指的是</a:t>
            </a:r>
            <a:r>
              <a:rPr lang="en-US" altLang="zh-CN"/>
              <a:t>j = 2</a:t>
            </a:r>
            <a:r>
              <a:rPr lang="zh-CN" altLang="en-US"/>
              <a:t>时的情况，</a:t>
            </a:r>
            <a:r>
              <a:rPr lang="en-US" altLang="zh-CN"/>
              <a:t>next</a:t>
            </a:r>
            <a:r>
              <a:rPr lang="zh-CN" altLang="en-US"/>
              <a:t>数组对应 肯定是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99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50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73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相同的前缀子串和后缀子串最大长度</a:t>
            </a:r>
            <a:r>
              <a:rPr lang="en-US" altLang="zh-CN"/>
              <a:t>+1</a:t>
            </a:r>
          </a:p>
          <a:p>
            <a:r>
              <a:rPr lang="en-US" altLang="zh-CN"/>
              <a:t>p</a:t>
            </a:r>
            <a:r>
              <a:rPr lang="en-US" altLang="zh-CN" baseline="-25000"/>
              <a:t>1…</a:t>
            </a:r>
            <a:r>
              <a:rPr lang="en-US" altLang="zh-CN"/>
              <a:t>p</a:t>
            </a:r>
            <a:r>
              <a:rPr lang="en-US" altLang="zh-CN" baseline="-25000"/>
              <a:t>k-1 </a:t>
            </a:r>
            <a:r>
              <a:rPr lang="en-US" altLang="zh-CN"/>
              <a:t>= p</a:t>
            </a:r>
            <a:r>
              <a:rPr lang="en-US" altLang="zh-CN" baseline="-25000"/>
              <a:t>j-k+1…</a:t>
            </a:r>
            <a:r>
              <a:rPr lang="en-US" altLang="zh-CN"/>
              <a:t>p</a:t>
            </a:r>
            <a:r>
              <a:rPr lang="en-US" altLang="zh-CN" baseline="-25000"/>
              <a:t>j-1 </a:t>
            </a:r>
          </a:p>
          <a:p>
            <a:r>
              <a:rPr lang="zh-CN" altLang="en-US" baseline="0"/>
              <a:t>最大前缀子串和最大后缀子串长度最大值取 </a:t>
            </a:r>
            <a:r>
              <a:rPr lang="en-US" altLang="zh-CN" baseline="0"/>
              <a:t>k-1</a:t>
            </a:r>
            <a:r>
              <a:rPr lang="zh-CN" altLang="en-US" baseline="0"/>
              <a:t>最大值为</a:t>
            </a:r>
            <a:r>
              <a:rPr lang="en-US" altLang="zh-CN" baseline="0"/>
              <a:t>j-2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685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以课本</a:t>
            </a:r>
            <a:r>
              <a:rPr lang="en-US" altLang="zh-CN" dirty="0"/>
              <a:t>P83</a:t>
            </a:r>
            <a:r>
              <a:rPr lang="zh-CN" altLang="en-US" dirty="0"/>
              <a:t>页串为例讲解       </a:t>
            </a:r>
            <a:r>
              <a:rPr lang="en-US" altLang="zh-CN" dirty="0"/>
              <a:t>next</a:t>
            </a:r>
            <a:r>
              <a:rPr lang="zh-CN" altLang="en-US" dirty="0"/>
              <a:t>数组没用</a:t>
            </a:r>
            <a:r>
              <a:rPr lang="en-US" altLang="zh-CN" dirty="0"/>
              <a:t>0</a:t>
            </a:r>
            <a:r>
              <a:rPr lang="zh-CN" altLang="en-US" dirty="0"/>
              <a:t>号位置，从下标是</a:t>
            </a:r>
            <a:r>
              <a:rPr lang="en-US" altLang="zh-CN" dirty="0"/>
              <a:t>1</a:t>
            </a:r>
            <a:r>
              <a:rPr lang="zh-CN" altLang="en-US" dirty="0"/>
              <a:t>的位置开始放。     </a:t>
            </a:r>
            <a:r>
              <a:rPr lang="en-US" altLang="zh-CN" dirty="0"/>
              <a:t>next</a:t>
            </a:r>
            <a:r>
              <a:rPr lang="zh-CN" altLang="en-US" dirty="0"/>
              <a:t>数组什么时候是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主串和模式串比较失配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，模式串第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个字符开始比较时。</a:t>
            </a:r>
            <a:endParaRPr lang="en-US" altLang="zh-CN" dirty="0"/>
          </a:p>
          <a:p>
            <a:r>
              <a:rPr lang="zh-CN" altLang="en-US" dirty="0"/>
              <a:t>真正的</a:t>
            </a:r>
            <a:r>
              <a:rPr lang="en-US" altLang="zh-CN" dirty="0"/>
              <a:t>KMP</a:t>
            </a:r>
            <a:r>
              <a:rPr lang="zh-CN" altLang="en-US" dirty="0"/>
              <a:t>不会这么傻瓜，因为你要把之前的比较信息利用上，这就是递推的求法。</a:t>
            </a:r>
            <a:endParaRPr lang="en-US" altLang="zh-CN" dirty="0"/>
          </a:p>
          <a:p>
            <a:r>
              <a:rPr lang="zh-CN" altLang="en-US" dirty="0"/>
              <a:t>通过递推的方式求</a:t>
            </a:r>
            <a:r>
              <a:rPr lang="en-US" altLang="zh-CN" dirty="0"/>
              <a:t>next</a:t>
            </a:r>
            <a:r>
              <a:rPr lang="zh-CN" altLang="en-US" dirty="0"/>
              <a:t>数组，已知初始条件的话，依次向后递推即可。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因为在求第</a:t>
            </a:r>
            <a:r>
              <a:rPr lang="en-US" altLang="zh-CN" dirty="0"/>
              <a:t>j+1</a:t>
            </a:r>
            <a:r>
              <a:rPr lang="zh-CN" altLang="en-US" dirty="0"/>
              <a:t>个</a:t>
            </a:r>
            <a:r>
              <a:rPr lang="en-US" altLang="zh-CN" dirty="0"/>
              <a:t>next</a:t>
            </a:r>
            <a:r>
              <a:rPr lang="zh-CN" altLang="en-US" dirty="0"/>
              <a:t>数组的</a:t>
            </a:r>
            <a:r>
              <a:rPr lang="en-US" altLang="zh-CN" dirty="0"/>
              <a:t>k</a:t>
            </a:r>
            <a:r>
              <a:rPr lang="zh-CN" altLang="en-US" dirty="0"/>
              <a:t>值时，我们根据</a:t>
            </a:r>
            <a:r>
              <a:rPr lang="en-US" altLang="zh-CN" dirty="0"/>
              <a:t>next</a:t>
            </a:r>
            <a:r>
              <a:rPr lang="zh-CN" altLang="en-US" dirty="0"/>
              <a:t>数组第</a:t>
            </a:r>
            <a:r>
              <a:rPr lang="en-US" altLang="zh-CN" dirty="0"/>
              <a:t>j</a:t>
            </a:r>
            <a:r>
              <a:rPr lang="zh-CN" altLang="en-US" dirty="0"/>
              <a:t>个的</a:t>
            </a:r>
            <a:r>
              <a:rPr lang="en-US" altLang="zh-CN" dirty="0"/>
              <a:t>k</a:t>
            </a:r>
            <a:r>
              <a:rPr lang="zh-CN" altLang="en-US" dirty="0"/>
              <a:t>值得到，从第</a:t>
            </a:r>
            <a:r>
              <a:rPr lang="en-US" altLang="zh-CN" dirty="0"/>
              <a:t>j</a:t>
            </a:r>
            <a:r>
              <a:rPr lang="zh-CN" altLang="en-US" dirty="0"/>
              <a:t>个向前推</a:t>
            </a:r>
            <a:r>
              <a:rPr lang="en-US" altLang="zh-CN" dirty="0"/>
              <a:t>k</a:t>
            </a:r>
            <a:r>
              <a:rPr lang="zh-CN" altLang="en-US" dirty="0"/>
              <a:t>个是一样的，那么我们再找</a:t>
            </a:r>
            <a:r>
              <a:rPr lang="en-US" altLang="zh-CN" dirty="0"/>
              <a:t>next</a:t>
            </a:r>
            <a:r>
              <a:rPr lang="zh-CN" altLang="en-US" dirty="0"/>
              <a:t>第</a:t>
            </a:r>
            <a:r>
              <a:rPr lang="en-US" altLang="zh-CN" dirty="0"/>
              <a:t>j+1</a:t>
            </a:r>
            <a:r>
              <a:rPr lang="zh-CN" altLang="en-US" dirty="0"/>
              <a:t>个</a:t>
            </a:r>
            <a:r>
              <a:rPr lang="en-US" altLang="zh-CN" dirty="0"/>
              <a:t>k</a:t>
            </a:r>
            <a:r>
              <a:rPr lang="zh-CN" altLang="en-US" dirty="0"/>
              <a:t>值时，只需要比较当前第</a:t>
            </a:r>
            <a:r>
              <a:rPr lang="en-US" altLang="zh-CN" dirty="0"/>
              <a:t>j</a:t>
            </a:r>
            <a:r>
              <a:rPr lang="zh-CN" altLang="en-US" dirty="0"/>
              <a:t>个字符  和</a:t>
            </a:r>
            <a:r>
              <a:rPr lang="en-US" altLang="zh-CN" dirty="0"/>
              <a:t>next</a:t>
            </a:r>
            <a:r>
              <a:rPr lang="zh-CN" altLang="en-US" dirty="0"/>
              <a:t>数组中第</a:t>
            </a:r>
            <a:r>
              <a:rPr lang="en-US" altLang="zh-CN" dirty="0"/>
              <a:t>j</a:t>
            </a:r>
            <a:r>
              <a:rPr lang="zh-CN" altLang="en-US" dirty="0"/>
              <a:t>个字符对应</a:t>
            </a:r>
            <a:r>
              <a:rPr lang="en-US" altLang="zh-CN" dirty="0"/>
              <a:t>k</a:t>
            </a:r>
            <a:r>
              <a:rPr lang="zh-CN" altLang="en-US" dirty="0"/>
              <a:t>值的第</a:t>
            </a:r>
            <a:r>
              <a:rPr lang="en-US" altLang="zh-CN" dirty="0"/>
              <a:t>k</a:t>
            </a:r>
            <a:r>
              <a:rPr lang="zh-CN" altLang="en-US" dirty="0"/>
              <a:t>和字符即可。如果不相等依次向前递推。直到</a:t>
            </a:r>
            <a:r>
              <a:rPr lang="en-US" altLang="zh-CN" dirty="0"/>
              <a:t>k</a:t>
            </a:r>
            <a:r>
              <a:rPr lang="zh-CN" altLang="en-US" dirty="0"/>
              <a:t>值取</a:t>
            </a:r>
            <a:r>
              <a:rPr lang="en-US" altLang="zh-CN" dirty="0"/>
              <a:t>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你理解的越深入，程序写起来会越简单，你理解很浅的话，程序写起来可能越复杂。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30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本页代码略讲 ， 给大家运行一下 求</a:t>
            </a:r>
            <a:r>
              <a:rPr lang="en-US" altLang="zh-CN"/>
              <a:t>next</a:t>
            </a:r>
            <a:r>
              <a:rPr lang="zh-CN" altLang="en-US"/>
              <a:t>数组的过程就行</a:t>
            </a:r>
            <a:endParaRPr lang="en-US" altLang="zh-CN"/>
          </a:p>
          <a:p>
            <a:r>
              <a:rPr lang="en-US" altLang="zh-CN"/>
              <a:t>8:15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498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k  &lt; j,</a:t>
            </a:r>
            <a:r>
              <a:rPr lang="zh-CN" altLang="en-US"/>
              <a:t>如果在第</a:t>
            </a:r>
            <a:r>
              <a:rPr lang="en-US" altLang="zh-CN"/>
              <a:t>2</a:t>
            </a:r>
            <a:r>
              <a:rPr lang="zh-CN" altLang="en-US"/>
              <a:t>个失配的话，从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</a:t>
            </a:r>
            <a:r>
              <a:rPr lang="zh-CN" altLang="en-US"/>
              <a:t>个找时，：</a:t>
            </a:r>
            <a:r>
              <a:rPr lang="en-US" altLang="zh-CN"/>
              <a:t>j = 2; k &lt; 2 ; k-1 &lt; 1 ; k-1</a:t>
            </a:r>
            <a:r>
              <a:rPr lang="zh-CN" altLang="en-US"/>
              <a:t>的最大值是</a:t>
            </a:r>
            <a:r>
              <a:rPr lang="en-US" altLang="zh-CN"/>
              <a:t>0 </a:t>
            </a:r>
            <a:r>
              <a:rPr lang="zh-CN" altLang="en-US"/>
              <a:t>，那就从 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0</a:t>
            </a:r>
            <a:r>
              <a:rPr lang="zh-CN" altLang="en-US"/>
              <a:t>个找，这是指公式中的其他情况，取</a:t>
            </a:r>
            <a:r>
              <a:rPr lang="en-US" altLang="zh-CN"/>
              <a:t>1</a:t>
            </a:r>
            <a:r>
              <a:rPr lang="zh-CN" altLang="en-US"/>
              <a:t>。记住就行了。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82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938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6447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9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    </a:t>
            </a:r>
            <a:r>
              <a:rPr lang="en-US" altLang="zh-CN"/>
              <a:t>8:25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生成修正后的</a:t>
            </a:r>
            <a:r>
              <a:rPr lang="en-US" altLang="zh-CN"/>
              <a:t>next</a:t>
            </a:r>
            <a:r>
              <a:rPr lang="zh-CN" altLang="en-US"/>
              <a:t>数组，也就是</a:t>
            </a:r>
            <a:r>
              <a:rPr lang="en-US" altLang="zh-CN"/>
              <a:t>nextval</a:t>
            </a:r>
            <a:r>
              <a:rPr lang="zh-CN" altLang="en-US"/>
              <a:t>数组，只是加了一个判断，如果</a:t>
            </a:r>
            <a:r>
              <a:rPr lang="en-US" altLang="zh-CN"/>
              <a:t>T[i]</a:t>
            </a:r>
            <a:r>
              <a:rPr lang="zh-CN" altLang="en-US"/>
              <a:t>和</a:t>
            </a:r>
            <a:r>
              <a:rPr lang="en-US" altLang="zh-CN"/>
              <a:t>T[j]</a:t>
            </a:r>
            <a:r>
              <a:rPr lang="zh-CN" altLang="en-US"/>
              <a:t>不相等，和</a:t>
            </a:r>
            <a:r>
              <a:rPr lang="en-US" altLang="zh-CN"/>
              <a:t>next</a:t>
            </a:r>
            <a:r>
              <a:rPr lang="zh-CN" altLang="en-US"/>
              <a:t>数组一样，如果相等将</a:t>
            </a:r>
            <a:r>
              <a:rPr lang="en-US" altLang="zh-CN"/>
              <a:t>nextval[j]</a:t>
            </a:r>
            <a:r>
              <a:rPr lang="zh-CN" altLang="en-US"/>
              <a:t>赋值给</a:t>
            </a:r>
            <a:r>
              <a:rPr lang="en-US" altLang="zh-CN"/>
              <a:t>nextval[i]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所以我们在求</a:t>
            </a:r>
            <a:r>
              <a:rPr lang="en-US" altLang="zh-CN"/>
              <a:t>nextval</a:t>
            </a:r>
            <a:r>
              <a:rPr lang="zh-CN" altLang="en-US"/>
              <a:t>数组时可以先求出</a:t>
            </a:r>
            <a:r>
              <a:rPr lang="en-US" altLang="zh-CN"/>
              <a:t>next</a:t>
            </a:r>
            <a:r>
              <a:rPr lang="zh-CN" altLang="en-US"/>
              <a:t>数组，再在</a:t>
            </a:r>
            <a:r>
              <a:rPr lang="en-US" altLang="zh-CN"/>
              <a:t>next</a:t>
            </a:r>
            <a:r>
              <a:rPr lang="zh-CN" altLang="en-US"/>
              <a:t>数组的基础上进行修改即可。</a:t>
            </a:r>
            <a:endParaRPr lang="en-US" altLang="zh-CN"/>
          </a:p>
          <a:p>
            <a:r>
              <a:rPr lang="zh-CN" altLang="en-US"/>
              <a:t>退出演讲者模式，讲两个题。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67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8:35</a:t>
            </a:r>
            <a:r>
              <a:rPr lang="zh-CN" altLang="en-US" dirty="0"/>
              <a:t>分钟    结束</a:t>
            </a:r>
            <a:endParaRPr lang="en-US" altLang="zh-CN" dirty="0"/>
          </a:p>
          <a:p>
            <a:r>
              <a:rPr lang="en-US" altLang="zh-CN" dirty="0"/>
              <a:t>C</a:t>
            </a:r>
          </a:p>
          <a:p>
            <a:r>
              <a:rPr lang="en-US" altLang="zh-CN" dirty="0"/>
              <a:t>01123422</a:t>
            </a:r>
          </a:p>
          <a:p>
            <a:r>
              <a:rPr lang="en-US" altLang="zh-CN" dirty="0"/>
              <a:t>A  </a:t>
            </a:r>
          </a:p>
          <a:p>
            <a:r>
              <a:rPr lang="en-US" altLang="zh-CN" dirty="0"/>
              <a:t>next:</a:t>
            </a:r>
          </a:p>
          <a:p>
            <a:r>
              <a:rPr lang="en-US" altLang="zh-CN" dirty="0"/>
              <a:t>0 1 1 2 3 4 2 3 4</a:t>
            </a:r>
          </a:p>
          <a:p>
            <a:r>
              <a:rPr lang="en-US" altLang="zh-CN" dirty="0" err="1"/>
              <a:t>nextval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A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A  </a:t>
            </a:r>
          </a:p>
          <a:p>
            <a:r>
              <a:rPr lang="en-US" altLang="zh-CN" dirty="0"/>
              <a:t>next:</a:t>
            </a:r>
          </a:p>
          <a:p>
            <a:r>
              <a:rPr lang="en-US" altLang="zh-CN" dirty="0"/>
              <a:t>0 1 1 2 3 4 2 3 4</a:t>
            </a:r>
          </a:p>
          <a:p>
            <a:r>
              <a:rPr lang="en-US" altLang="zh-CN" dirty="0" err="1"/>
              <a:t>nextval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A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9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1</a:t>
            </a:r>
            <a:r>
              <a:rPr lang="zh-CN" altLang="en-US" dirty="0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2</a:t>
            </a:r>
            <a:r>
              <a:rPr lang="zh-CN" altLang="en-US" dirty="0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 dirty="0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</a:t>
            </a:r>
            <a:r>
              <a:rPr lang="en-US" altLang="zh-CN" dirty="0">
                <a:ea typeface="华文中宋" pitchFamily="2" charset="-122"/>
              </a:rPr>
              <a:t>——</a:t>
            </a:r>
            <a:r>
              <a:rPr lang="zh-CN" altLang="en-US" dirty="0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ea typeface="华文中宋" pitchFamily="2" charset="-122"/>
              </a:rPr>
              <a:t>这类串操作的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 dirty="0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 dirty="0">
                <a:ea typeface="华文中宋" pitchFamily="2" charset="-122"/>
              </a:rPr>
              <a:t>  </a:t>
            </a:r>
            <a:r>
              <a:rPr lang="en-US" altLang="zh-CN" dirty="0">
                <a:ea typeface="华文中宋" pitchFamily="2" charset="-122"/>
              </a:rPr>
              <a:t>1</a:t>
            </a:r>
            <a:r>
              <a:rPr lang="zh-CN" altLang="en-US" dirty="0">
                <a:ea typeface="华文中宋" pitchFamily="2" charset="-122"/>
              </a:rPr>
              <a:t>、</a:t>
            </a:r>
            <a:r>
              <a:rPr lang="zh-CN" altLang="en-US" dirty="0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 dirty="0">
                <a:ea typeface="华文中宋" pitchFamily="2" charset="-122"/>
              </a:rPr>
              <a:t>  </a:t>
            </a:r>
            <a:r>
              <a:rPr lang="en-US" altLang="zh-CN" dirty="0">
                <a:ea typeface="华文中宋" pitchFamily="2" charset="-122"/>
              </a:rPr>
              <a:t>2</a:t>
            </a:r>
            <a:r>
              <a:rPr lang="zh-CN" altLang="en-US" dirty="0">
                <a:ea typeface="华文中宋" pitchFamily="2" charset="-122"/>
              </a:rPr>
              <a:t>、</a:t>
            </a:r>
            <a:r>
              <a:rPr lang="zh-CN" altLang="en-US" dirty="0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ea typeface="华文中宋" pitchFamily="2" charset="-122"/>
              </a:rPr>
              <a:t>串插入操作 </a:t>
            </a:r>
            <a:r>
              <a:rPr lang="en-US" altLang="zh-CN" dirty="0" err="1">
                <a:ea typeface="华文中宋" pitchFamily="2" charset="-122"/>
              </a:rPr>
              <a:t>StrInsert</a:t>
            </a:r>
            <a:r>
              <a:rPr lang="en-US" altLang="zh-CN" dirty="0">
                <a:ea typeface="华文中宋" pitchFamily="2" charset="-122"/>
              </a:rPr>
              <a:t>(&amp;S, pos, T) </a:t>
            </a:r>
            <a:r>
              <a:rPr lang="zh-CN" altLang="en-US" dirty="0">
                <a:ea typeface="华文中宋" pitchFamily="2" charset="-122"/>
              </a:rPr>
              <a:t>的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 dirty="0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  </a:t>
            </a:r>
            <a:r>
              <a:rPr lang="en-US" altLang="zh-CN" dirty="0">
                <a:ea typeface="华文中宋" pitchFamily="2" charset="-122"/>
              </a:rPr>
              <a:t>1</a:t>
            </a:r>
            <a:r>
              <a:rPr lang="zh-CN" altLang="en-US" dirty="0">
                <a:ea typeface="华文中宋" pitchFamily="2" charset="-122"/>
              </a:rPr>
              <a:t>、</a:t>
            </a:r>
            <a:r>
              <a:rPr lang="zh-CN" altLang="en-US" dirty="0"/>
              <a:t>为串 </a:t>
            </a:r>
            <a:r>
              <a:rPr lang="en-US" altLang="zh-CN" dirty="0"/>
              <a:t>S </a:t>
            </a:r>
            <a:r>
              <a:rPr lang="zh-CN" altLang="en-US" dirty="0"/>
              <a:t>重新分配大小等于串 </a:t>
            </a:r>
            <a:r>
              <a:rPr lang="en-US" altLang="zh-CN" dirty="0"/>
              <a:t>S </a:t>
            </a:r>
            <a:r>
              <a:rPr lang="zh-CN" altLang="en-US" dirty="0"/>
              <a:t>和串 </a:t>
            </a:r>
            <a:r>
              <a:rPr lang="en-US" altLang="zh-CN" dirty="0"/>
              <a:t>T </a:t>
            </a:r>
            <a:r>
              <a:rPr lang="zh-CN" altLang="en-US" dirty="0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串联接 </a:t>
            </a:r>
            <a:r>
              <a:rPr lang="en-US" altLang="zh-CN" dirty="0" err="1">
                <a:ea typeface="华文中宋" pitchFamily="2" charset="-122"/>
              </a:rPr>
              <a:t>Concat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求子串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{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{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T.ch=(char *)malloc(n*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串复制 </a:t>
            </a:r>
            <a:r>
              <a:rPr lang="en-US" altLang="zh-CN" dirty="0" err="1">
                <a:ea typeface="华文中宋" pitchFamily="2" charset="-122"/>
              </a:rPr>
              <a:t>Strcopy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串赋值 </a:t>
            </a:r>
            <a:r>
              <a:rPr lang="en-US" altLang="zh-CN" dirty="0" err="1">
                <a:ea typeface="华文中宋" pitchFamily="2" charset="-122"/>
              </a:rPr>
              <a:t>StrAssign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串比较 </a:t>
            </a:r>
            <a:r>
              <a:rPr lang="en-US" altLang="zh-CN" dirty="0" err="1">
                <a:ea typeface="华文中宋" pitchFamily="2" charset="-122"/>
              </a:rPr>
              <a:t>StrCompare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 </a:t>
            </a:r>
            <a:r>
              <a:rPr lang="en-US" altLang="zh-CN" dirty="0" err="1"/>
              <a:t>ClearString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&amp;S)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    //</a:t>
            </a:r>
            <a:r>
              <a:rPr lang="zh-CN" altLang="en-US" dirty="0"/>
              <a:t>将串 </a:t>
            </a:r>
            <a:r>
              <a:rPr lang="en-US" altLang="zh-CN" dirty="0"/>
              <a:t>S </a:t>
            </a:r>
            <a:r>
              <a:rPr lang="zh-CN" altLang="en-US" dirty="0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S.length</a:t>
            </a:r>
            <a:r>
              <a:rPr lang="en-US" altLang="zh-CN" dirty="0"/>
              <a:t>=0;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ClearString</a:t>
            </a:r>
            <a:r>
              <a:rPr lang="en-US" altLang="zh-CN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 dirty="0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 dirty="0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 dirty="0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 dirty="0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Microsoft 公式 3.0" r:id="rId4" imgW="0" imgH="0" progId="Equation.3">
                  <p:embed/>
                </p:oleObj>
              </mc:Choice>
              <mc:Fallback>
                <p:oleObj name="Microsoft 公式 3.0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D699ADFC-A4A4-48BE-8438-94AF228B517D}"/>
              </a:ext>
            </a:extLst>
          </p:cNvPr>
          <p:cNvSpPr txBox="1"/>
          <p:nvPr/>
        </p:nvSpPr>
        <p:spPr>
          <a:xfrm>
            <a:off x="2153900" y="5814129"/>
            <a:ext cx="820011" cy="4021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025ADD-117F-42A3-B440-2DD738EA674C}"/>
              </a:ext>
            </a:extLst>
          </p:cNvPr>
          <p:cNvSpPr txBox="1"/>
          <p:nvPr/>
        </p:nvSpPr>
        <p:spPr>
          <a:xfrm>
            <a:off x="1333889" y="5797508"/>
            <a:ext cx="820011" cy="4021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02751" y="266901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1CB2AB9-0E29-4026-A416-5021089E2F2F}"/>
              </a:ext>
            </a:extLst>
          </p:cNvPr>
          <p:cNvGrpSpPr/>
          <p:nvPr/>
        </p:nvGrpSpPr>
        <p:grpSpPr>
          <a:xfrm>
            <a:off x="1235075" y="794731"/>
            <a:ext cx="7359650" cy="904877"/>
            <a:chOff x="1253430" y="929376"/>
            <a:chExt cx="7359650" cy="9048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E7FCB1-38AF-4C08-900F-5805304FB340}"/>
                </a:ext>
              </a:extLst>
            </p:cNvPr>
            <p:cNvSpPr txBox="1"/>
            <p:nvPr/>
          </p:nvSpPr>
          <p:spPr>
            <a:xfrm>
              <a:off x="4505491" y="1159893"/>
              <a:ext cx="324000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1253430" y="929376"/>
              <a:ext cx="7359650" cy="904877"/>
              <a:chOff x="768" y="885"/>
              <a:chExt cx="4636" cy="570"/>
            </a:xfrm>
          </p:grpSpPr>
          <p:sp>
            <p:nvSpPr>
              <p:cNvPr id="47125" name="Text Box 3"/>
              <p:cNvSpPr txBox="1">
                <a:spLocks noChangeArrowheads="1"/>
              </p:cNvSpPr>
              <p:nvPr/>
            </p:nvSpPr>
            <p:spPr bwMode="auto">
              <a:xfrm>
                <a:off x="768" y="957"/>
                <a:ext cx="10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第一趟失配</a:t>
                </a:r>
              </a:p>
            </p:txBody>
          </p:sp>
          <p:sp>
            <p:nvSpPr>
              <p:cNvPr id="47126" name="Text Box 6"/>
              <p:cNvSpPr txBox="1">
                <a:spLocks noChangeArrowheads="1"/>
              </p:cNvSpPr>
              <p:nvPr/>
            </p:nvSpPr>
            <p:spPr bwMode="auto">
              <a:xfrm>
                <a:off x="2304" y="938"/>
                <a:ext cx="310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b c e a b c a b c e a b c a b c d</a:t>
                </a:r>
                <a:endParaRPr lang="en-US" altLang="zh-CN" sz="2800" b="1" dirty="0"/>
              </a:p>
            </p:txBody>
          </p:sp>
          <p:sp>
            <p:nvSpPr>
              <p:cNvPr id="47127" name="Text Box 9"/>
              <p:cNvSpPr txBox="1">
                <a:spLocks noChangeArrowheads="1"/>
              </p:cNvSpPr>
              <p:nvPr/>
            </p:nvSpPr>
            <p:spPr bwMode="auto">
              <a:xfrm>
                <a:off x="2736" y="1125"/>
                <a:ext cx="1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 a b c a b c d</a:t>
                </a:r>
                <a:endParaRPr lang="en-US" altLang="zh-CN" sz="2800" b="1" dirty="0"/>
              </a:p>
            </p:txBody>
          </p:sp>
          <p:sp>
            <p:nvSpPr>
              <p:cNvPr id="47128" name="Line 12"/>
              <p:cNvSpPr>
                <a:spLocks noChangeShapeType="1"/>
              </p:cNvSpPr>
              <p:nvPr/>
            </p:nvSpPr>
            <p:spPr bwMode="auto">
              <a:xfrm>
                <a:off x="2904" y="8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EC01589-B936-402D-835A-E69AB26D3DA7}"/>
              </a:ext>
            </a:extLst>
          </p:cNvPr>
          <p:cNvSpPr/>
          <p:nvPr/>
        </p:nvSpPr>
        <p:spPr>
          <a:xfrm>
            <a:off x="3655941" y="346899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Index_KMP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(S, T, 4)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0FB1672-D870-47AE-9857-CACE3E143A7F}"/>
              </a:ext>
            </a:extLst>
          </p:cNvPr>
          <p:cNvGrpSpPr/>
          <p:nvPr/>
        </p:nvGrpSpPr>
        <p:grpSpPr>
          <a:xfrm>
            <a:off x="3673475" y="1736575"/>
            <a:ext cx="4921250" cy="954090"/>
            <a:chOff x="3691830" y="929377"/>
            <a:chExt cx="4921250" cy="95409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6E89FC-5325-4120-A663-25AA0AF2F950}"/>
                </a:ext>
              </a:extLst>
            </p:cNvPr>
            <p:cNvSpPr txBox="1"/>
            <p:nvPr/>
          </p:nvSpPr>
          <p:spPr>
            <a:xfrm>
              <a:off x="4505491" y="1159893"/>
              <a:ext cx="324000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55" name="Group 20">
              <a:extLst>
                <a:ext uri="{FF2B5EF4-FFF2-40B4-BE49-F238E27FC236}">
                  <a16:creationId xmlns:a16="http://schemas.microsoft.com/office/drawing/2014/main" id="{E922B859-5B12-46B9-B2E9-DE2025953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830" y="929377"/>
              <a:ext cx="4921250" cy="954090"/>
              <a:chOff x="2304" y="885"/>
              <a:chExt cx="3100" cy="601"/>
            </a:xfrm>
          </p:grpSpPr>
          <p:sp>
            <p:nvSpPr>
              <p:cNvPr id="57" name="Text Box 6">
                <a:extLst>
                  <a:ext uri="{FF2B5EF4-FFF2-40B4-BE49-F238E27FC236}">
                    <a16:creationId xmlns:a16="http://schemas.microsoft.com/office/drawing/2014/main" id="{77913D80-2C78-41A2-B961-A7F14C5E4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938"/>
                <a:ext cx="310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b c e a b c a b c e a b c a b c d</a:t>
                </a:r>
                <a:endParaRPr lang="en-US" altLang="zh-CN" sz="2800" b="1" dirty="0"/>
              </a:p>
            </p:txBody>
          </p:sp>
          <p:sp>
            <p:nvSpPr>
              <p:cNvPr id="58" name="Text Box 9">
                <a:extLst>
                  <a:ext uri="{FF2B5EF4-FFF2-40B4-BE49-F238E27FC236}">
                    <a16:creationId xmlns:a16="http://schemas.microsoft.com/office/drawing/2014/main" id="{AF2D8663-B102-43BB-9E0C-330752DB1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9" y="1156"/>
                <a:ext cx="1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 a b c a b c d</a:t>
                </a:r>
                <a:endParaRPr lang="en-US" altLang="zh-CN" sz="2800" b="1" dirty="0"/>
              </a:p>
            </p:txBody>
          </p:sp>
          <p:sp>
            <p:nvSpPr>
              <p:cNvPr id="59" name="Line 12">
                <a:extLst>
                  <a:ext uri="{FF2B5EF4-FFF2-40B4-BE49-F238E27FC236}">
                    <a16:creationId xmlns:a16="http://schemas.microsoft.com/office/drawing/2014/main" id="{33E16A8A-F516-4C29-98F5-B0A5A776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8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3F47E85-60EB-4FC5-868C-AA43DE0A4855}"/>
              </a:ext>
            </a:extLst>
          </p:cNvPr>
          <p:cNvGrpSpPr/>
          <p:nvPr/>
        </p:nvGrpSpPr>
        <p:grpSpPr>
          <a:xfrm>
            <a:off x="1264538" y="3810267"/>
            <a:ext cx="7359650" cy="958854"/>
            <a:chOff x="1253430" y="899216"/>
            <a:chExt cx="7359650" cy="95885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CF55F10-98DD-44B6-AEE2-B5AB1373981A}"/>
                </a:ext>
              </a:extLst>
            </p:cNvPr>
            <p:cNvSpPr txBox="1"/>
            <p:nvPr/>
          </p:nvSpPr>
          <p:spPr>
            <a:xfrm>
              <a:off x="4788716" y="1137926"/>
              <a:ext cx="1788385" cy="6572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62" name="Group 20">
              <a:extLst>
                <a:ext uri="{FF2B5EF4-FFF2-40B4-BE49-F238E27FC236}">
                  <a16:creationId xmlns:a16="http://schemas.microsoft.com/office/drawing/2014/main" id="{112F2A63-D233-4681-A377-ED1A6123A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3430" y="899216"/>
              <a:ext cx="7359650" cy="958854"/>
              <a:chOff x="768" y="866"/>
              <a:chExt cx="4636" cy="604"/>
            </a:xfrm>
          </p:grpSpPr>
          <p:sp>
            <p:nvSpPr>
              <p:cNvPr id="63" name="Text Box 3">
                <a:extLst>
                  <a:ext uri="{FF2B5EF4-FFF2-40B4-BE49-F238E27FC236}">
                    <a16:creationId xmlns:a16="http://schemas.microsoft.com/office/drawing/2014/main" id="{FE72F3F5-A72E-45A9-B0AF-2EF678571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957"/>
                <a:ext cx="10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第二趟</a:t>
                </a:r>
                <a:r>
                  <a:rPr lang="zh-CN" altLang="en-US" dirty="0"/>
                  <a:t>失配</a:t>
                </a:r>
                <a:endParaRPr lang="zh-CN" altLang="en-US" b="1" dirty="0"/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9268B49F-9D85-4A35-83AD-67DE164C9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938"/>
                <a:ext cx="310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b c e a b c a b c e a b c a b c d</a:t>
                </a:r>
                <a:endParaRPr lang="en-US" altLang="zh-CN" sz="2800" b="1" dirty="0"/>
              </a:p>
            </p:txBody>
          </p:sp>
          <p:sp>
            <p:nvSpPr>
              <p:cNvPr id="65" name="Text Box 9">
                <a:extLst>
                  <a:ext uri="{FF2B5EF4-FFF2-40B4-BE49-F238E27FC236}">
                    <a16:creationId xmlns:a16="http://schemas.microsoft.com/office/drawing/2014/main" id="{F77E7812-C355-41C9-9A1B-B54D21D80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" y="1140"/>
                <a:ext cx="1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 a b c a b c d</a:t>
                </a:r>
                <a:endParaRPr lang="en-US" altLang="zh-CN" sz="2800" b="1" dirty="0"/>
              </a:p>
            </p:txBody>
          </p:sp>
          <p:sp>
            <p:nvSpPr>
              <p:cNvPr id="66" name="Line 12">
                <a:extLst>
                  <a:ext uri="{FF2B5EF4-FFF2-40B4-BE49-F238E27FC236}">
                    <a16:creationId xmlns:a16="http://schemas.microsoft.com/office/drawing/2014/main" id="{4E12BBEE-EB06-46BB-830D-7C9067020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86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7AEEE0F-4FC4-4052-9B7B-4A79FDEC8190}"/>
              </a:ext>
            </a:extLst>
          </p:cNvPr>
          <p:cNvGrpSpPr/>
          <p:nvPr/>
        </p:nvGrpSpPr>
        <p:grpSpPr>
          <a:xfrm>
            <a:off x="1272476" y="2814445"/>
            <a:ext cx="7351713" cy="928690"/>
            <a:chOff x="1261368" y="929376"/>
            <a:chExt cx="7351713" cy="92869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1A84734-812E-4E82-8806-E0747A6893B8}"/>
                </a:ext>
              </a:extLst>
            </p:cNvPr>
            <p:cNvSpPr txBox="1"/>
            <p:nvPr/>
          </p:nvSpPr>
          <p:spPr>
            <a:xfrm>
              <a:off x="4788718" y="1190288"/>
              <a:ext cx="324000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C3CEF24A-570D-4C8E-A097-A957B89A9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368" y="929376"/>
              <a:ext cx="7351713" cy="928690"/>
              <a:chOff x="773" y="885"/>
              <a:chExt cx="4631" cy="585"/>
            </a:xfrm>
          </p:grpSpPr>
          <p:sp>
            <p:nvSpPr>
              <p:cNvPr id="70" name="Text Box 3">
                <a:extLst>
                  <a:ext uri="{FF2B5EF4-FFF2-40B4-BE49-F238E27FC236}">
                    <a16:creationId xmlns:a16="http://schemas.microsoft.com/office/drawing/2014/main" id="{28BD6784-31C0-4AD6-BBB8-F70A7100F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999"/>
                <a:ext cx="10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第二趟匹配</a:t>
                </a:r>
              </a:p>
            </p:txBody>
          </p:sp>
          <p:sp>
            <p:nvSpPr>
              <p:cNvPr id="71" name="Text Box 6">
                <a:extLst>
                  <a:ext uri="{FF2B5EF4-FFF2-40B4-BE49-F238E27FC236}">
                    <a16:creationId xmlns:a16="http://schemas.microsoft.com/office/drawing/2014/main" id="{5D6784A0-61BA-4B2D-912D-30CD15647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938"/>
                <a:ext cx="310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b c e a b c a b c e a b c a b c d</a:t>
                </a:r>
                <a:endParaRPr lang="en-US" altLang="zh-CN" sz="2800" b="1" dirty="0"/>
              </a:p>
            </p:txBody>
          </p:sp>
          <p:sp>
            <p:nvSpPr>
              <p:cNvPr id="72" name="Text Box 9">
                <a:extLst>
                  <a:ext uri="{FF2B5EF4-FFF2-40B4-BE49-F238E27FC236}">
                    <a16:creationId xmlns:a16="http://schemas.microsoft.com/office/drawing/2014/main" id="{FE2B6069-4422-49A5-A899-F877A9B7D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7" y="1140"/>
                <a:ext cx="1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 a b c a b c d</a:t>
                </a:r>
                <a:endParaRPr lang="en-US" altLang="zh-CN" sz="2800" b="1" dirty="0"/>
              </a:p>
            </p:txBody>
          </p:sp>
          <p:sp>
            <p:nvSpPr>
              <p:cNvPr id="73" name="Line 12">
                <a:extLst>
                  <a:ext uri="{FF2B5EF4-FFF2-40B4-BE49-F238E27FC236}">
                    <a16:creationId xmlns:a16="http://schemas.microsoft.com/office/drawing/2014/main" id="{8206D08D-704C-4286-81F2-A66901D43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7" y="8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17E3E49-3FCE-4D51-A919-4A8B4441C778}"/>
              </a:ext>
            </a:extLst>
          </p:cNvPr>
          <p:cNvGrpSpPr/>
          <p:nvPr/>
        </p:nvGrpSpPr>
        <p:grpSpPr>
          <a:xfrm>
            <a:off x="1282001" y="4984974"/>
            <a:ext cx="7359650" cy="958854"/>
            <a:chOff x="1253430" y="899216"/>
            <a:chExt cx="7359650" cy="958854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B046F87-C7EF-43DD-BEC6-C9CAC6D142C7}"/>
                </a:ext>
              </a:extLst>
            </p:cNvPr>
            <p:cNvSpPr txBox="1"/>
            <p:nvPr/>
          </p:nvSpPr>
          <p:spPr>
            <a:xfrm>
              <a:off x="4788716" y="1137926"/>
              <a:ext cx="1788385" cy="6572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76" name="Group 20">
              <a:extLst>
                <a:ext uri="{FF2B5EF4-FFF2-40B4-BE49-F238E27FC236}">
                  <a16:creationId xmlns:a16="http://schemas.microsoft.com/office/drawing/2014/main" id="{736D2F54-AFFC-4BCC-A138-710B4841D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3430" y="899216"/>
              <a:ext cx="7359650" cy="958854"/>
              <a:chOff x="768" y="866"/>
              <a:chExt cx="4636" cy="604"/>
            </a:xfrm>
          </p:grpSpPr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CBECF86C-412A-4494-8134-A8F8BAFDF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957"/>
                <a:ext cx="10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第三趟匹配</a:t>
                </a:r>
              </a:p>
            </p:txBody>
          </p:sp>
          <p:sp>
            <p:nvSpPr>
              <p:cNvPr id="78" name="Text Box 6">
                <a:extLst>
                  <a:ext uri="{FF2B5EF4-FFF2-40B4-BE49-F238E27FC236}">
                    <a16:creationId xmlns:a16="http://schemas.microsoft.com/office/drawing/2014/main" id="{C84D0106-6ECA-42C6-80A4-C5583CEDD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938"/>
                <a:ext cx="310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b c e a b c a b c e a b c a b c d</a:t>
                </a:r>
                <a:endParaRPr lang="en-US" altLang="zh-CN" sz="2800" b="1" dirty="0"/>
              </a:p>
            </p:txBody>
          </p:sp>
          <p:sp>
            <p:nvSpPr>
              <p:cNvPr id="79" name="Text Box 9">
                <a:extLst>
                  <a:ext uri="{FF2B5EF4-FFF2-40B4-BE49-F238E27FC236}">
                    <a16:creationId xmlns:a16="http://schemas.microsoft.com/office/drawing/2014/main" id="{150BC8DA-5AA3-45C1-9C6A-436656FA1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7" y="1140"/>
                <a:ext cx="1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 a b c a b c d</a:t>
                </a:r>
                <a:endParaRPr lang="en-US" altLang="zh-CN" sz="2800" b="1" dirty="0"/>
              </a:p>
            </p:txBody>
          </p:sp>
          <p:sp>
            <p:nvSpPr>
              <p:cNvPr id="80" name="Line 12">
                <a:extLst>
                  <a:ext uri="{FF2B5EF4-FFF2-40B4-BE49-F238E27FC236}">
                    <a16:creationId xmlns:a16="http://schemas.microsoft.com/office/drawing/2014/main" id="{A7BD50C8-7859-41DC-B757-D88868B9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86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7097000-E2EA-4FB1-94EA-06BC1DEE3BF2}"/>
              </a:ext>
            </a:extLst>
          </p:cNvPr>
          <p:cNvSpPr/>
          <p:nvPr/>
        </p:nvSpPr>
        <p:spPr bwMode="auto">
          <a:xfrm>
            <a:off x="5561096" y="4038868"/>
            <a:ext cx="816896" cy="1842061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" name="Text Box 3">
            <a:extLst>
              <a:ext uri="{FF2B5EF4-FFF2-40B4-BE49-F238E27FC236}">
                <a16:creationId xmlns:a16="http://schemas.microsoft.com/office/drawing/2014/main" id="{0BB7FEC9-A703-49F0-B556-6AFD54C94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857" y="1863400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[1] = 0</a:t>
            </a:r>
            <a:endParaRPr lang="zh-CN" altLang="en-US" b="1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1AE617EA-9782-41F2-9D5B-08DC977E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694" y="4350665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[7] = 4</a:t>
            </a:r>
            <a:endParaRPr lang="zh-CN" altLang="en-US" b="1" dirty="0"/>
          </a:p>
        </p:txBody>
      </p:sp>
      <p:sp>
        <p:nvSpPr>
          <p:cNvPr id="85" name="Text Box 9">
            <a:extLst>
              <a:ext uri="{FF2B5EF4-FFF2-40B4-BE49-F238E27FC236}">
                <a16:creationId xmlns:a16="http://schemas.microsoft.com/office/drawing/2014/main" id="{4D09C97E-0B22-469A-B51B-4F7F2D8E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681" y="5712785"/>
            <a:ext cx="2090738" cy="5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zh-CN" sz="2800" dirty="0"/>
              <a:t> a b c a b c d</a:t>
            </a:r>
            <a:endParaRPr lang="en-US" altLang="zh-CN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8FF173-6236-41C7-A34F-0A136426B840}"/>
              </a:ext>
            </a:extLst>
          </p:cNvPr>
          <p:cNvSpPr/>
          <p:nvPr/>
        </p:nvSpPr>
        <p:spPr>
          <a:xfrm>
            <a:off x="930483" y="47872"/>
            <a:ext cx="193845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a b c a b c d</a:t>
            </a:r>
          </a:p>
          <a:p>
            <a:r>
              <a:rPr lang="zh-CN" altLang="en-US" dirty="0"/>
              <a:t>0 1 1 1 2 3 4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276463-0AA1-4B9F-A7DC-B3379B77282D}"/>
              </a:ext>
            </a:extLst>
          </p:cNvPr>
          <p:cNvSpPr/>
          <p:nvPr/>
        </p:nvSpPr>
        <p:spPr>
          <a:xfrm>
            <a:off x="2942957" y="614925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7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6" grpId="0" animBg="1"/>
      <p:bldP spid="9" grpId="0" animBg="1"/>
      <p:bldP spid="82" grpId="0"/>
      <p:bldP spid="84" grpId="0"/>
      <p:bldP spid="85" grpId="0"/>
      <p:bldP spid="10" grpId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20636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02751" y="266901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1CB2AB9-0E29-4026-A416-5021089E2F2F}"/>
              </a:ext>
            </a:extLst>
          </p:cNvPr>
          <p:cNvGrpSpPr/>
          <p:nvPr/>
        </p:nvGrpSpPr>
        <p:grpSpPr>
          <a:xfrm>
            <a:off x="1162468" y="770992"/>
            <a:ext cx="6270625" cy="896939"/>
            <a:chOff x="1253430" y="845237"/>
            <a:chExt cx="6270625" cy="8969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E7FCB1-38AF-4C08-900F-5805304FB340}"/>
                </a:ext>
              </a:extLst>
            </p:cNvPr>
            <p:cNvSpPr txBox="1"/>
            <p:nvPr/>
          </p:nvSpPr>
          <p:spPr>
            <a:xfrm>
              <a:off x="3701914" y="1073478"/>
              <a:ext cx="1321088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1253430" y="845237"/>
              <a:ext cx="6270625" cy="896939"/>
              <a:chOff x="768" y="832"/>
              <a:chExt cx="3950" cy="565"/>
            </a:xfrm>
          </p:grpSpPr>
          <p:sp>
            <p:nvSpPr>
              <p:cNvPr id="47125" name="Text Box 3"/>
              <p:cNvSpPr txBox="1">
                <a:spLocks noChangeArrowheads="1"/>
              </p:cNvSpPr>
              <p:nvPr/>
            </p:nvSpPr>
            <p:spPr bwMode="auto">
              <a:xfrm>
                <a:off x="768" y="957"/>
                <a:ext cx="10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第一趟失配</a:t>
                </a:r>
              </a:p>
            </p:txBody>
          </p:sp>
          <p:sp>
            <p:nvSpPr>
              <p:cNvPr id="47126" name="Text Box 6"/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4712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067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47128" name="Line 12"/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85F3461-0299-447D-A88F-D9B07CA9830F}"/>
              </a:ext>
            </a:extLst>
          </p:cNvPr>
          <p:cNvSpPr/>
          <p:nvPr/>
        </p:nvSpPr>
        <p:spPr>
          <a:xfrm>
            <a:off x="3835174" y="34401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Index_KMP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(S, T, 1);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86F089-0B50-4EAE-8129-FC9775FBE870}"/>
              </a:ext>
            </a:extLst>
          </p:cNvPr>
          <p:cNvSpPr/>
          <p:nvPr/>
        </p:nvSpPr>
        <p:spPr>
          <a:xfrm>
            <a:off x="1018018" y="80944"/>
            <a:ext cx="17240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a a a a b</a:t>
            </a:r>
          </a:p>
          <a:p>
            <a:r>
              <a:rPr lang="zh-CN" altLang="en-US" dirty="0"/>
              <a:t>0 1 2 3 4</a:t>
            </a:r>
          </a:p>
        </p:txBody>
      </p:sp>
      <p:sp>
        <p:nvSpPr>
          <p:cNvPr id="106" name="Text Box 3">
            <a:extLst>
              <a:ext uri="{FF2B5EF4-FFF2-40B4-BE49-F238E27FC236}">
                <a16:creationId xmlns:a16="http://schemas.microsoft.com/office/drawing/2014/main" id="{1DDA1853-C022-43C2-8FC7-B446FD7B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096" y="1892814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[5] = 4</a:t>
            </a:r>
            <a:endParaRPr lang="zh-CN" altLang="en-US" b="1" dirty="0"/>
          </a:p>
        </p:txBody>
      </p:sp>
      <p:sp>
        <p:nvSpPr>
          <p:cNvPr id="107" name="Text Box 3">
            <a:extLst>
              <a:ext uri="{FF2B5EF4-FFF2-40B4-BE49-F238E27FC236}">
                <a16:creationId xmlns:a16="http://schemas.microsoft.com/office/drawing/2014/main" id="{D5EA4284-B614-48C6-A8F5-63DBCDD85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114" y="2904959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[4] = 3</a:t>
            </a:r>
            <a:endParaRPr lang="zh-CN" altLang="en-US" b="1" dirty="0"/>
          </a:p>
        </p:txBody>
      </p:sp>
      <p:sp>
        <p:nvSpPr>
          <p:cNvPr id="108" name="Text Box 3">
            <a:extLst>
              <a:ext uri="{FF2B5EF4-FFF2-40B4-BE49-F238E27FC236}">
                <a16:creationId xmlns:a16="http://schemas.microsoft.com/office/drawing/2014/main" id="{79FDC291-1EBD-44FB-A480-0DDC9768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41" y="3904197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[3] = 2</a:t>
            </a:r>
            <a:endParaRPr lang="zh-CN" altLang="en-US" b="1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EB2EB5E-51FD-4592-A8A2-BAC8F65FBFE5}"/>
              </a:ext>
            </a:extLst>
          </p:cNvPr>
          <p:cNvGrpSpPr/>
          <p:nvPr/>
        </p:nvGrpSpPr>
        <p:grpSpPr>
          <a:xfrm>
            <a:off x="3588168" y="2653645"/>
            <a:ext cx="3844925" cy="935039"/>
            <a:chOff x="3679130" y="845237"/>
            <a:chExt cx="3844925" cy="93503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8FB634B-9DB4-4527-AE7B-15560DF6C3CB}"/>
                </a:ext>
              </a:extLst>
            </p:cNvPr>
            <p:cNvSpPr txBox="1"/>
            <p:nvPr/>
          </p:nvSpPr>
          <p:spPr>
            <a:xfrm>
              <a:off x="4302922" y="1073478"/>
              <a:ext cx="733520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11" name="Group 20">
              <a:extLst>
                <a:ext uri="{FF2B5EF4-FFF2-40B4-BE49-F238E27FC236}">
                  <a16:creationId xmlns:a16="http://schemas.microsoft.com/office/drawing/2014/main" id="{472B70B5-DE54-4C0F-A722-B735E2A8E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35039"/>
              <a:chOff x="2296" y="832"/>
              <a:chExt cx="2422" cy="589"/>
            </a:xfrm>
          </p:grpSpPr>
          <p:sp>
            <p:nvSpPr>
              <p:cNvPr id="113" name="Text Box 6">
                <a:extLst>
                  <a:ext uri="{FF2B5EF4-FFF2-40B4-BE49-F238E27FC236}">
                    <a16:creationId xmlns:a16="http://schemas.microsoft.com/office/drawing/2014/main" id="{67C4CCD0-A1A8-4190-8D6B-13D4154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14" name="Text Box 9">
                <a:extLst>
                  <a:ext uri="{FF2B5EF4-FFF2-40B4-BE49-F238E27FC236}">
                    <a16:creationId xmlns:a16="http://schemas.microsoft.com/office/drawing/2014/main" id="{1CFC21CD-D5D6-4DAB-896C-4A89964FC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1091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15" name="Line 12">
                <a:extLst>
                  <a:ext uri="{FF2B5EF4-FFF2-40B4-BE49-F238E27FC236}">
                    <a16:creationId xmlns:a16="http://schemas.microsoft.com/office/drawing/2014/main" id="{80E0840D-2419-44B9-98FA-BEBABB55B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A54E687-CC58-453C-AA01-12E51140972B}"/>
              </a:ext>
            </a:extLst>
          </p:cNvPr>
          <p:cNvGrpSpPr/>
          <p:nvPr/>
        </p:nvGrpSpPr>
        <p:grpSpPr>
          <a:xfrm>
            <a:off x="3588168" y="1701972"/>
            <a:ext cx="3844925" cy="906464"/>
            <a:chOff x="3679130" y="845237"/>
            <a:chExt cx="3844925" cy="90646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4192AD6-625E-42C1-8414-9214B578AA84}"/>
                </a:ext>
              </a:extLst>
            </p:cNvPr>
            <p:cNvSpPr txBox="1"/>
            <p:nvPr/>
          </p:nvSpPr>
          <p:spPr>
            <a:xfrm>
              <a:off x="4014890" y="1073478"/>
              <a:ext cx="1021552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18" name="Group 20">
              <a:extLst>
                <a:ext uri="{FF2B5EF4-FFF2-40B4-BE49-F238E27FC236}">
                  <a16:creationId xmlns:a16="http://schemas.microsoft.com/office/drawing/2014/main" id="{AD7F6506-3B78-498D-B0B8-D84E9C469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06464"/>
              <a:chOff x="2296" y="832"/>
              <a:chExt cx="2422" cy="571"/>
            </a:xfrm>
          </p:grpSpPr>
          <p:sp>
            <p:nvSpPr>
              <p:cNvPr id="119" name="Text Box 6">
                <a:extLst>
                  <a:ext uri="{FF2B5EF4-FFF2-40B4-BE49-F238E27FC236}">
                    <a16:creationId xmlns:a16="http://schemas.microsoft.com/office/drawing/2014/main" id="{0346B9DA-F985-42BC-9A78-9C2888F8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20" name="Text Box 9">
                <a:extLst>
                  <a:ext uri="{FF2B5EF4-FFF2-40B4-BE49-F238E27FC236}">
                    <a16:creationId xmlns:a16="http://schemas.microsoft.com/office/drawing/2014/main" id="{F76B9FD1-792B-4576-BE3B-FE3C4749B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" y="1073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21" name="Line 12">
                <a:extLst>
                  <a:ext uri="{FF2B5EF4-FFF2-40B4-BE49-F238E27FC236}">
                    <a16:creationId xmlns:a16="http://schemas.microsoft.com/office/drawing/2014/main" id="{C7E3F74A-DBB1-4858-B99C-02E5AE1B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AC6861E-9854-4583-8160-751998261314}"/>
              </a:ext>
            </a:extLst>
          </p:cNvPr>
          <p:cNvGrpSpPr/>
          <p:nvPr/>
        </p:nvGrpSpPr>
        <p:grpSpPr>
          <a:xfrm>
            <a:off x="3588167" y="3604348"/>
            <a:ext cx="3844925" cy="935039"/>
            <a:chOff x="3679130" y="845237"/>
            <a:chExt cx="3844925" cy="935039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F68A487-6ABF-4BDC-AF24-60223BFCE1F1}"/>
                </a:ext>
              </a:extLst>
            </p:cNvPr>
            <p:cNvSpPr txBox="1"/>
            <p:nvPr/>
          </p:nvSpPr>
          <p:spPr>
            <a:xfrm>
              <a:off x="4506244" y="1073478"/>
              <a:ext cx="530197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24" name="Group 20">
              <a:extLst>
                <a:ext uri="{FF2B5EF4-FFF2-40B4-BE49-F238E27FC236}">
                  <a16:creationId xmlns:a16="http://schemas.microsoft.com/office/drawing/2014/main" id="{9CF3B380-9126-470E-BB7C-3E61AA773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35039"/>
              <a:chOff x="2296" y="832"/>
              <a:chExt cx="2422" cy="589"/>
            </a:xfrm>
          </p:grpSpPr>
          <p:sp>
            <p:nvSpPr>
              <p:cNvPr id="125" name="Text Box 6">
                <a:extLst>
                  <a:ext uri="{FF2B5EF4-FFF2-40B4-BE49-F238E27FC236}">
                    <a16:creationId xmlns:a16="http://schemas.microsoft.com/office/drawing/2014/main" id="{57D13B06-5629-43DA-B26E-FAD12F513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26" name="Text Box 9">
                <a:extLst>
                  <a:ext uri="{FF2B5EF4-FFF2-40B4-BE49-F238E27FC236}">
                    <a16:creationId xmlns:a16="http://schemas.microsoft.com/office/drawing/2014/main" id="{387593A3-3777-4FDE-AAAB-29D99EC48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7" y="1091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27" name="Line 12">
                <a:extLst>
                  <a:ext uri="{FF2B5EF4-FFF2-40B4-BE49-F238E27FC236}">
                    <a16:creationId xmlns:a16="http://schemas.microsoft.com/office/drawing/2014/main" id="{97045770-50FE-4FF7-9237-9BD426C68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" name="Text Box 3">
            <a:extLst>
              <a:ext uri="{FF2B5EF4-FFF2-40B4-BE49-F238E27FC236}">
                <a16:creationId xmlns:a16="http://schemas.microsoft.com/office/drawing/2014/main" id="{EEB436E3-1EEA-480F-A90C-93116D7A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311" y="4786612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[2] = 1</a:t>
            </a:r>
            <a:endParaRPr lang="zh-CN" altLang="en-US" b="1" dirty="0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FBA77B3-5C54-404F-8545-33F880C8CB20}"/>
              </a:ext>
            </a:extLst>
          </p:cNvPr>
          <p:cNvGrpSpPr/>
          <p:nvPr/>
        </p:nvGrpSpPr>
        <p:grpSpPr>
          <a:xfrm>
            <a:off x="3610952" y="4532534"/>
            <a:ext cx="3844925" cy="935039"/>
            <a:chOff x="3679130" y="845237"/>
            <a:chExt cx="3844925" cy="935039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62F1EAA-17E7-42F7-A1BE-ADF13B4BF9A0}"/>
                </a:ext>
              </a:extLst>
            </p:cNvPr>
            <p:cNvSpPr txBox="1"/>
            <p:nvPr/>
          </p:nvSpPr>
          <p:spPr>
            <a:xfrm>
              <a:off x="4752280" y="1073478"/>
              <a:ext cx="284161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31" name="Group 20">
              <a:extLst>
                <a:ext uri="{FF2B5EF4-FFF2-40B4-BE49-F238E27FC236}">
                  <a16:creationId xmlns:a16="http://schemas.microsoft.com/office/drawing/2014/main" id="{85BFB27A-0123-4172-812B-FA257FF7B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35039"/>
              <a:chOff x="2296" y="832"/>
              <a:chExt cx="2422" cy="589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C5982005-553C-4A9C-A150-885AF823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33" name="Text Box 9">
                <a:extLst>
                  <a:ext uri="{FF2B5EF4-FFF2-40B4-BE49-F238E27FC236}">
                    <a16:creationId xmlns:a16="http://schemas.microsoft.com/office/drawing/2014/main" id="{8AC480DB-CFB0-49D0-BE88-40A9CA562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2" y="1091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34" name="Line 12">
                <a:extLst>
                  <a:ext uri="{FF2B5EF4-FFF2-40B4-BE49-F238E27FC236}">
                    <a16:creationId xmlns:a16="http://schemas.microsoft.com/office/drawing/2014/main" id="{9CD78881-87C9-48C8-9467-3C76C7AC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" name="Text Box 3">
            <a:extLst>
              <a:ext uri="{FF2B5EF4-FFF2-40B4-BE49-F238E27FC236}">
                <a16:creationId xmlns:a16="http://schemas.microsoft.com/office/drawing/2014/main" id="{3309217E-2DC9-4E85-A657-D838BC8C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218" y="5714460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[1] = 0</a:t>
            </a:r>
            <a:endParaRPr lang="zh-CN" altLang="en-US" b="1" dirty="0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4303EEB-08DD-42B1-8609-AF08CD125139}"/>
              </a:ext>
            </a:extLst>
          </p:cNvPr>
          <p:cNvGrpSpPr/>
          <p:nvPr/>
        </p:nvGrpSpPr>
        <p:grpSpPr>
          <a:xfrm>
            <a:off x="3588166" y="5574484"/>
            <a:ext cx="3844925" cy="915989"/>
            <a:chOff x="3679130" y="845237"/>
            <a:chExt cx="3844925" cy="915989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7DE94FF-EFD6-4B75-A4B9-E67CB42E11E9}"/>
                </a:ext>
              </a:extLst>
            </p:cNvPr>
            <p:cNvSpPr txBox="1"/>
            <p:nvPr/>
          </p:nvSpPr>
          <p:spPr>
            <a:xfrm>
              <a:off x="4752280" y="1073478"/>
              <a:ext cx="284161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38" name="Group 20">
              <a:extLst>
                <a:ext uri="{FF2B5EF4-FFF2-40B4-BE49-F238E27FC236}">
                  <a16:creationId xmlns:a16="http://schemas.microsoft.com/office/drawing/2014/main" id="{40C15B3B-48CA-4ADE-9625-D0B2344D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15989"/>
              <a:chOff x="2296" y="832"/>
              <a:chExt cx="2422" cy="577"/>
            </a:xfrm>
          </p:grpSpPr>
          <p:sp>
            <p:nvSpPr>
              <p:cNvPr id="139" name="Text Box 6">
                <a:extLst>
                  <a:ext uri="{FF2B5EF4-FFF2-40B4-BE49-F238E27FC236}">
                    <a16:creationId xmlns:a16="http://schemas.microsoft.com/office/drawing/2014/main" id="{4375D470-1662-453C-A949-A6E9BAE2F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40" name="Text Box 9">
                <a:extLst>
                  <a:ext uri="{FF2B5EF4-FFF2-40B4-BE49-F238E27FC236}">
                    <a16:creationId xmlns:a16="http://schemas.microsoft.com/office/drawing/2014/main" id="{BD1E259E-560A-4FD5-AB2D-D069B0D92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079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41" name="Line 12">
                <a:extLst>
                  <a:ext uri="{FF2B5EF4-FFF2-40B4-BE49-F238E27FC236}">
                    <a16:creationId xmlns:a16="http://schemas.microsoft.com/office/drawing/2014/main" id="{02A0BFCC-03C4-4B15-9497-E9523C46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28" grpId="0"/>
      <p:bldP spid="1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02751" y="266901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 dirty="0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1CB2AB9-0E29-4026-A416-5021089E2F2F}"/>
              </a:ext>
            </a:extLst>
          </p:cNvPr>
          <p:cNvGrpSpPr/>
          <p:nvPr/>
        </p:nvGrpSpPr>
        <p:grpSpPr>
          <a:xfrm>
            <a:off x="1162468" y="770992"/>
            <a:ext cx="6270625" cy="896939"/>
            <a:chOff x="1253430" y="845237"/>
            <a:chExt cx="6270625" cy="8969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E7FCB1-38AF-4C08-900F-5805304FB340}"/>
                </a:ext>
              </a:extLst>
            </p:cNvPr>
            <p:cNvSpPr txBox="1"/>
            <p:nvPr/>
          </p:nvSpPr>
          <p:spPr>
            <a:xfrm>
              <a:off x="3701914" y="1073478"/>
              <a:ext cx="1321088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1253430" y="845237"/>
              <a:ext cx="6270625" cy="896939"/>
              <a:chOff x="768" y="832"/>
              <a:chExt cx="3950" cy="565"/>
            </a:xfrm>
          </p:grpSpPr>
          <p:sp>
            <p:nvSpPr>
              <p:cNvPr id="47125" name="Text Box 3"/>
              <p:cNvSpPr txBox="1">
                <a:spLocks noChangeArrowheads="1"/>
              </p:cNvSpPr>
              <p:nvPr/>
            </p:nvSpPr>
            <p:spPr bwMode="auto">
              <a:xfrm>
                <a:off x="768" y="957"/>
                <a:ext cx="10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第一趟失配</a:t>
                </a:r>
              </a:p>
            </p:txBody>
          </p:sp>
          <p:sp>
            <p:nvSpPr>
              <p:cNvPr id="47126" name="Text Box 6"/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47127" name="Text Box 9"/>
              <p:cNvSpPr txBox="1">
                <a:spLocks noChangeArrowheads="1"/>
              </p:cNvSpPr>
              <p:nvPr/>
            </p:nvSpPr>
            <p:spPr bwMode="auto">
              <a:xfrm>
                <a:off x="2304" y="1067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47128" name="Line 12"/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85F3461-0299-447D-A88F-D9B07CA9830F}"/>
              </a:ext>
            </a:extLst>
          </p:cNvPr>
          <p:cNvSpPr/>
          <p:nvPr/>
        </p:nvSpPr>
        <p:spPr>
          <a:xfrm>
            <a:off x="3835174" y="34401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Index_KMP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(S, T, 1);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86F089-0B50-4EAE-8129-FC9775FBE870}"/>
              </a:ext>
            </a:extLst>
          </p:cNvPr>
          <p:cNvSpPr/>
          <p:nvPr/>
        </p:nvSpPr>
        <p:spPr>
          <a:xfrm>
            <a:off x="1018018" y="80944"/>
            <a:ext cx="17240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a a a a b</a:t>
            </a:r>
          </a:p>
          <a:p>
            <a:r>
              <a:rPr lang="pt-BR" altLang="zh-CN" dirty="0"/>
              <a:t>0 0 0 0 4</a:t>
            </a:r>
            <a:endParaRPr lang="zh-CN" altLang="en-US" dirty="0"/>
          </a:p>
        </p:txBody>
      </p:sp>
      <p:sp>
        <p:nvSpPr>
          <p:cNvPr id="106" name="Text Box 3">
            <a:extLst>
              <a:ext uri="{FF2B5EF4-FFF2-40B4-BE49-F238E27FC236}">
                <a16:creationId xmlns:a16="http://schemas.microsoft.com/office/drawing/2014/main" id="{1DDA1853-C022-43C2-8FC7-B446FD7B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096" y="1892814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[5] = 4</a:t>
            </a:r>
            <a:endParaRPr lang="zh-CN" altLang="en-US" b="1" dirty="0"/>
          </a:p>
        </p:txBody>
      </p:sp>
      <p:sp>
        <p:nvSpPr>
          <p:cNvPr id="107" name="Text Box 3">
            <a:extLst>
              <a:ext uri="{FF2B5EF4-FFF2-40B4-BE49-F238E27FC236}">
                <a16:creationId xmlns:a16="http://schemas.microsoft.com/office/drawing/2014/main" id="{D5EA4284-B614-48C6-A8F5-63DBCDD85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114" y="2904959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Next</a:t>
            </a:r>
            <a:r>
              <a:rPr lang="en-US" altLang="zh-CN" sz="2000" dirty="0"/>
              <a:t>[4] = 0</a:t>
            </a:r>
            <a:endParaRPr lang="zh-CN" altLang="en-US" b="1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A54E687-CC58-453C-AA01-12E51140972B}"/>
              </a:ext>
            </a:extLst>
          </p:cNvPr>
          <p:cNvGrpSpPr/>
          <p:nvPr/>
        </p:nvGrpSpPr>
        <p:grpSpPr>
          <a:xfrm>
            <a:off x="3588168" y="1701972"/>
            <a:ext cx="3844925" cy="906464"/>
            <a:chOff x="3679130" y="845237"/>
            <a:chExt cx="3844925" cy="90646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4192AD6-625E-42C1-8414-9214B578AA84}"/>
                </a:ext>
              </a:extLst>
            </p:cNvPr>
            <p:cNvSpPr txBox="1"/>
            <p:nvPr/>
          </p:nvSpPr>
          <p:spPr>
            <a:xfrm>
              <a:off x="4014890" y="1073478"/>
              <a:ext cx="1021552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18" name="Group 20">
              <a:extLst>
                <a:ext uri="{FF2B5EF4-FFF2-40B4-BE49-F238E27FC236}">
                  <a16:creationId xmlns:a16="http://schemas.microsoft.com/office/drawing/2014/main" id="{AD7F6506-3B78-498D-B0B8-D84E9C469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06464"/>
              <a:chOff x="2296" y="832"/>
              <a:chExt cx="2422" cy="571"/>
            </a:xfrm>
          </p:grpSpPr>
          <p:sp>
            <p:nvSpPr>
              <p:cNvPr id="119" name="Text Box 6">
                <a:extLst>
                  <a:ext uri="{FF2B5EF4-FFF2-40B4-BE49-F238E27FC236}">
                    <a16:creationId xmlns:a16="http://schemas.microsoft.com/office/drawing/2014/main" id="{0346B9DA-F985-42BC-9A78-9C2888F8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20" name="Text Box 9">
                <a:extLst>
                  <a:ext uri="{FF2B5EF4-FFF2-40B4-BE49-F238E27FC236}">
                    <a16:creationId xmlns:a16="http://schemas.microsoft.com/office/drawing/2014/main" id="{F76B9FD1-792B-4576-BE3B-FE3C4749B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" y="1073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21" name="Line 12">
                <a:extLst>
                  <a:ext uri="{FF2B5EF4-FFF2-40B4-BE49-F238E27FC236}">
                    <a16:creationId xmlns:a16="http://schemas.microsoft.com/office/drawing/2014/main" id="{C7E3F74A-DBB1-4858-B99C-02E5AE1B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4303EEB-08DD-42B1-8609-AF08CD125139}"/>
              </a:ext>
            </a:extLst>
          </p:cNvPr>
          <p:cNvGrpSpPr/>
          <p:nvPr/>
        </p:nvGrpSpPr>
        <p:grpSpPr>
          <a:xfrm>
            <a:off x="3554315" y="2715150"/>
            <a:ext cx="3844925" cy="915989"/>
            <a:chOff x="3679130" y="845237"/>
            <a:chExt cx="3844925" cy="915989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7DE94FF-EFD6-4B75-A4B9-E67CB42E11E9}"/>
                </a:ext>
              </a:extLst>
            </p:cNvPr>
            <p:cNvSpPr txBox="1"/>
            <p:nvPr/>
          </p:nvSpPr>
          <p:spPr>
            <a:xfrm>
              <a:off x="4752280" y="1073478"/>
              <a:ext cx="284161" cy="60488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38" name="Group 20">
              <a:extLst>
                <a:ext uri="{FF2B5EF4-FFF2-40B4-BE49-F238E27FC236}">
                  <a16:creationId xmlns:a16="http://schemas.microsoft.com/office/drawing/2014/main" id="{40C15B3B-48CA-4ADE-9625-D0B2344D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130" y="845237"/>
              <a:ext cx="3844925" cy="915989"/>
              <a:chOff x="2296" y="832"/>
              <a:chExt cx="2422" cy="577"/>
            </a:xfrm>
          </p:grpSpPr>
          <p:sp>
            <p:nvSpPr>
              <p:cNvPr id="139" name="Text Box 6">
                <a:extLst>
                  <a:ext uri="{FF2B5EF4-FFF2-40B4-BE49-F238E27FC236}">
                    <a16:creationId xmlns:a16="http://schemas.microsoft.com/office/drawing/2014/main" id="{4375D470-1662-453C-A949-A6E9BAE2F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" y="879"/>
                <a:ext cx="242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e a a a c a a a a b</a:t>
                </a:r>
                <a:endParaRPr lang="en-US" altLang="zh-CN" sz="2800" b="1" dirty="0"/>
              </a:p>
            </p:txBody>
          </p:sp>
          <p:sp>
            <p:nvSpPr>
              <p:cNvPr id="140" name="Text Box 9">
                <a:extLst>
                  <a:ext uri="{FF2B5EF4-FFF2-40B4-BE49-F238E27FC236}">
                    <a16:creationId xmlns:a16="http://schemas.microsoft.com/office/drawing/2014/main" id="{BD1E259E-560A-4FD5-AB2D-D069B0D92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079"/>
                <a:ext cx="92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zh-CN" sz="2800" dirty="0"/>
                  <a:t>a a a a b</a:t>
                </a:r>
                <a:endParaRPr lang="en-US" altLang="zh-CN" sz="2800" b="1" dirty="0"/>
              </a:p>
            </p:txBody>
          </p:sp>
          <p:sp>
            <p:nvSpPr>
              <p:cNvPr id="141" name="Line 12">
                <a:extLst>
                  <a:ext uri="{FF2B5EF4-FFF2-40B4-BE49-F238E27FC236}">
                    <a16:creationId xmlns:a16="http://schemas.microsoft.com/office/drawing/2014/main" id="{02A0BFCC-03C4-4B15-9497-E9523C46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8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6113" y="1484784"/>
            <a:ext cx="7772400" cy="5373216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)  {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>
                <a:latin typeface="+mn-lt"/>
              </a:rPr>
              <a:t>		    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403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求串‘</a:t>
            </a:r>
            <a:r>
              <a:rPr lang="en-US" altLang="zh-CN" sz="2800" dirty="0" err="1"/>
              <a:t>ababaaababaa</a:t>
            </a:r>
            <a:r>
              <a:rPr lang="zh-CN" altLang="en-US" sz="2800" dirty="0"/>
              <a:t>’的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数组为（  ）</a:t>
            </a:r>
            <a:endParaRPr lang="en-US" altLang="zh-CN" sz="2800" dirty="0"/>
          </a:p>
          <a:p>
            <a:pPr marL="457200" indent="-457200">
              <a:buAutoNum type="alphaUcPeriod"/>
            </a:pPr>
            <a:r>
              <a:rPr lang="en-US" altLang="zh-CN" sz="2800" dirty="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 dirty="0"/>
              <a:t>011234223456 		D. 012301232345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求串‘</a:t>
            </a:r>
            <a:r>
              <a:rPr lang="en-US" altLang="zh-CN" sz="2800" dirty="0" err="1"/>
              <a:t>ababaabab</a:t>
            </a:r>
            <a:r>
              <a:rPr lang="zh-CN" altLang="en-US" sz="2800" dirty="0"/>
              <a:t>’的</a:t>
            </a:r>
            <a:r>
              <a:rPr lang="en-US" altLang="zh-CN" sz="2800" dirty="0" err="1"/>
              <a:t>nextval</a:t>
            </a:r>
            <a:r>
              <a:rPr lang="zh-CN" altLang="en-US" sz="2800" dirty="0"/>
              <a:t>数组为（  ）</a:t>
            </a:r>
            <a:endParaRPr lang="en-US" altLang="zh-CN" sz="2800" dirty="0"/>
          </a:p>
          <a:p>
            <a:pPr marL="457200" indent="-457200">
              <a:buAutoNum type="alphaUcPeriod"/>
            </a:pPr>
            <a:r>
              <a:rPr lang="en-US" altLang="zh-CN" sz="2800" dirty="0"/>
              <a:t>010104101		B. 010102101</a:t>
            </a:r>
          </a:p>
          <a:p>
            <a:r>
              <a:rPr lang="en-US" altLang="zh-CN" sz="2800" dirty="0"/>
              <a:t>C. 010100011		D. 010101011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2916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547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求串‘</a:t>
            </a:r>
            <a:r>
              <a:rPr lang="en-US" altLang="zh-CN" sz="2800" dirty="0" err="1"/>
              <a:t>ababaaababaa</a:t>
            </a:r>
            <a:r>
              <a:rPr lang="zh-CN" altLang="en-US" sz="2800" dirty="0"/>
              <a:t>’的</a:t>
            </a:r>
            <a:r>
              <a:rPr lang="en-US" altLang="zh-CN" sz="2800" dirty="0"/>
              <a:t>next</a:t>
            </a:r>
            <a:r>
              <a:rPr lang="zh-CN" altLang="en-US" sz="2800" dirty="0"/>
              <a:t>数组为（  ）</a:t>
            </a:r>
            <a:endParaRPr lang="en-US" altLang="zh-CN" sz="2800" dirty="0"/>
          </a:p>
          <a:p>
            <a:pPr marL="457200" indent="-457200">
              <a:buAutoNum type="alphaUcPeriod"/>
            </a:pPr>
            <a:r>
              <a:rPr lang="en-US" altLang="zh-CN" sz="2800" dirty="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 dirty="0"/>
              <a:t>011234223456 		D. 012301232345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求串‘</a:t>
            </a:r>
            <a:r>
              <a:rPr lang="en-US" altLang="zh-CN" sz="2800" dirty="0" err="1"/>
              <a:t>ababaabab</a:t>
            </a:r>
            <a:r>
              <a:rPr lang="zh-CN" altLang="en-US" sz="2800" dirty="0"/>
              <a:t>’的</a:t>
            </a:r>
            <a:r>
              <a:rPr lang="en-US" altLang="zh-CN" sz="2800" dirty="0" err="1"/>
              <a:t>nextval</a:t>
            </a:r>
            <a:r>
              <a:rPr lang="zh-CN" altLang="en-US" sz="2800" dirty="0"/>
              <a:t>数组为（  ）</a:t>
            </a:r>
            <a:endParaRPr lang="en-US" altLang="zh-CN" sz="2800" dirty="0"/>
          </a:p>
          <a:p>
            <a:pPr marL="457200" indent="-457200">
              <a:buAutoNum type="alphaUcPeriod"/>
            </a:pPr>
            <a:r>
              <a:rPr lang="en-US" altLang="zh-CN" sz="2800" dirty="0"/>
              <a:t>010104101		B. 010102101</a:t>
            </a:r>
          </a:p>
          <a:p>
            <a:r>
              <a:rPr lang="en-US" altLang="zh-CN" sz="2800" dirty="0"/>
              <a:t>C. 010100011		D. 010101011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B7D11-DEAD-471F-87DA-E7759EDA3D6F}"/>
              </a:ext>
            </a:extLst>
          </p:cNvPr>
          <p:cNvSpPr txBox="1"/>
          <p:nvPr/>
        </p:nvSpPr>
        <p:spPr>
          <a:xfrm>
            <a:off x="7236296" y="144763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40D1A-CED6-4F0C-926D-26D9E0C56F91}"/>
              </a:ext>
            </a:extLst>
          </p:cNvPr>
          <p:cNvSpPr txBox="1"/>
          <p:nvPr/>
        </p:nvSpPr>
        <p:spPr>
          <a:xfrm>
            <a:off x="7092280" y="357301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6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</TotalTime>
  <Words>6410</Words>
  <Application>Microsoft Office PowerPoint</Application>
  <PresentationFormat>全屏显示(4:3)</PresentationFormat>
  <Paragraphs>848</Paragraphs>
  <Slides>64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华文新魏</vt:lpstr>
      <vt:lpstr>华文中宋</vt:lpstr>
      <vt:lpstr>楷体_GB2312</vt:lpstr>
      <vt:lpstr>宋体</vt:lpstr>
      <vt:lpstr>Arial</vt:lpstr>
      <vt:lpstr>DejaVu Sans Mono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Yang Weida</cp:lastModifiedBy>
  <cp:revision>693</cp:revision>
  <dcterms:created xsi:type="dcterms:W3CDTF">2004-01-29T07:02:12Z</dcterms:created>
  <dcterms:modified xsi:type="dcterms:W3CDTF">2019-10-31T03:05:27Z</dcterms:modified>
</cp:coreProperties>
</file>