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3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454" r:id="rId25"/>
    <p:sldId id="331" r:id="rId26"/>
    <p:sldId id="32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2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469" r:id="rId50"/>
    <p:sldId id="466" r:id="rId51"/>
    <p:sldId id="470" r:id="rId52"/>
    <p:sldId id="467" r:id="rId53"/>
    <p:sldId id="471" r:id="rId54"/>
    <p:sldId id="468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65" r:id="rId64"/>
    <p:sldId id="441" r:id="rId65"/>
    <p:sldId id="442" r:id="rId66"/>
    <p:sldId id="455" r:id="rId67"/>
    <p:sldId id="461" r:id="rId68"/>
    <p:sldId id="456" r:id="rId69"/>
    <p:sldId id="457" r:id="rId70"/>
    <p:sldId id="443" r:id="rId71"/>
    <p:sldId id="458" r:id="rId72"/>
    <p:sldId id="462" r:id="rId73"/>
    <p:sldId id="444" r:id="rId74"/>
    <p:sldId id="445" r:id="rId75"/>
    <p:sldId id="446" r:id="rId76"/>
    <p:sldId id="447" r:id="rId77"/>
    <p:sldId id="448" r:id="rId78"/>
    <p:sldId id="449" r:id="rId79"/>
    <p:sldId id="460" r:id="rId80"/>
    <p:sldId id="463" r:id="rId81"/>
    <p:sldId id="459" r:id="rId82"/>
    <p:sldId id="464" r:id="rId83"/>
    <p:sldId id="450" r:id="rId84"/>
    <p:sldId id="451" r:id="rId85"/>
    <p:sldId id="452" r:id="rId86"/>
    <p:sldId id="453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426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  <p:sldId id="390" r:id="rId124"/>
    <p:sldId id="391" r:id="rId125"/>
    <p:sldId id="392" r:id="rId126"/>
    <p:sldId id="393" r:id="rId127"/>
    <p:sldId id="427" r:id="rId128"/>
    <p:sldId id="395" r:id="rId129"/>
    <p:sldId id="396" r:id="rId130"/>
    <p:sldId id="397" r:id="rId131"/>
    <p:sldId id="398" r:id="rId132"/>
    <p:sldId id="399" r:id="rId133"/>
    <p:sldId id="400" r:id="rId134"/>
    <p:sldId id="401" r:id="rId135"/>
    <p:sldId id="402" r:id="rId136"/>
    <p:sldId id="403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72" r:id="rId146"/>
    <p:sldId id="473" r:id="rId147"/>
    <p:sldId id="474" r:id="rId148"/>
    <p:sldId id="413" r:id="rId149"/>
    <p:sldId id="475" r:id="rId150"/>
    <p:sldId id="303" r:id="rId151"/>
    <p:sldId id="304" r:id="rId1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C0"/>
    <a:srgbClr val="219344"/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45" autoAdjust="0"/>
  </p:normalViewPr>
  <p:slideViewPr>
    <p:cSldViewPr>
      <p:cViewPr varScale="1">
        <p:scale>
          <a:sx n="116" d="100"/>
          <a:sy n="116" d="100"/>
        </p:scale>
        <p:origin x="146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ea typeface="华文中宋" pitchFamily="2" charset="-122"/>
              </a:rPr>
              <a:t> </a:t>
            </a:r>
            <a:endParaRPr lang="en-US" altLang="zh-CN">
              <a:ea typeface="华文中宋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ea typeface="华文中宋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8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10:12</a:t>
            </a:r>
            <a:r>
              <a:rPr lang="zh-CN" altLang="en-US"/>
              <a:t>结束</a:t>
            </a:r>
            <a:r>
              <a:rPr lang="en-US" altLang="zh-CN"/>
              <a:t>         2  </a:t>
            </a:r>
            <a:r>
              <a:rPr lang="zh-CN" altLang="en-US"/>
              <a:t>分钟   枚举默认占</a:t>
            </a:r>
            <a:r>
              <a:rPr lang="en-US" altLang="zh-CN"/>
              <a:t>4</a:t>
            </a:r>
            <a:r>
              <a:rPr lang="zh-CN" altLang="en-US"/>
              <a:t>字节     不如用</a:t>
            </a:r>
            <a:r>
              <a:rPr lang="en-US" altLang="zh-CN"/>
              <a:t>bool</a:t>
            </a:r>
            <a:r>
              <a:rPr lang="zh-CN" altLang="en-US"/>
              <a:t>布尔类型   内存浪费问题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先遍历找左下，换右边，遍历找左下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3</a:t>
            </a:r>
            <a:r>
              <a:rPr lang="zh-CN" altLang="en-US"/>
              <a:t>分钟   </a:t>
            </a:r>
            <a:r>
              <a:rPr lang="en-US" altLang="zh-CN"/>
              <a:t>pre</a:t>
            </a:r>
            <a:r>
              <a:rPr lang="zh-CN" altLang="en-US"/>
              <a:t>指针的含义   </a:t>
            </a:r>
            <a:r>
              <a:rPr lang="en-US" altLang="zh-CN"/>
              <a:t>4</a:t>
            </a:r>
            <a:r>
              <a:rPr lang="zh-CN" altLang="en-US"/>
              <a:t>分钟    很难讲清楚  讲到乘号结束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很难讲清楚  讲到乘号结束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4</a:t>
            </a:r>
            <a:r>
              <a:rPr lang="zh-CN" altLang="en-US"/>
              <a:t>分钟   很难讲清楚  讲到乘号结束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10:30</a:t>
            </a:r>
            <a:r>
              <a:rPr lang="zh-CN" altLang="en-US"/>
              <a:t>结束</a:t>
            </a:r>
            <a:r>
              <a:rPr lang="en-US" altLang="zh-CN"/>
              <a:t>     3</a:t>
            </a:r>
            <a:r>
              <a:rPr lang="zh-CN" altLang="en-US"/>
              <a:t>分钟</a:t>
            </a:r>
            <a:r>
              <a:rPr lang="en-US" altLang="zh-CN"/>
              <a:t>    B   B               </a:t>
            </a:r>
            <a:r>
              <a:rPr lang="zh-CN" altLang="en-US" b="1"/>
              <a:t>总结一下  线索二叉树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10:30</a:t>
            </a:r>
            <a:r>
              <a:rPr lang="zh-CN" altLang="en-US"/>
              <a:t>结束</a:t>
            </a:r>
            <a:r>
              <a:rPr lang="en-US" altLang="zh-CN"/>
              <a:t> </a:t>
            </a:r>
            <a:r>
              <a:rPr kumimoji="1" lang="zh-CN" altLang="en-US" sz="1200">
                <a:solidFill>
                  <a:schemeClr val="tx2"/>
                </a:solidFill>
                <a:latin typeface="Verdana" pitchFamily="34" charset="0"/>
              </a:rPr>
              <a:t>    森林</a:t>
            </a:r>
            <a:r>
              <a:rPr kumimoji="1" lang="en-US" altLang="zh-CN" sz="120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120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120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120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628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分钟     之前我们学的二叉树是链式存储，树的双亲表示法是顺序存储。每个结点都有一个双亲，所以有双亲表示法     结点： 数据域 </a:t>
            </a:r>
            <a:r>
              <a:rPr lang="en-US" altLang="zh-CN"/>
              <a:t>+ </a:t>
            </a:r>
            <a:r>
              <a:rPr lang="zh-CN" altLang="en-US"/>
              <a:t>双亲下标   </a:t>
            </a:r>
            <a:r>
              <a:rPr lang="zh-CN" altLang="en-US" b="1"/>
              <a:t>设计存储结构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双亲表示法的 存储结构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二叉树的存储我们学过 含有两个指针域的结点结构和含有三个指针域的结点结构，  二叉树是最多有两个孩子，而树具有多个孩子。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4</a:t>
            </a:r>
            <a:r>
              <a:rPr lang="zh-CN" altLang="en-US"/>
              <a:t>分钟       结点如果都同构的话，那么如果树的度为</a:t>
            </a:r>
            <a:r>
              <a:rPr lang="en-US" altLang="zh-CN"/>
              <a:t>d</a:t>
            </a:r>
            <a:r>
              <a:rPr lang="zh-CN" altLang="en-US"/>
              <a:t>，那么就应该定义</a:t>
            </a:r>
            <a:r>
              <a:rPr lang="en-US" altLang="zh-CN"/>
              <a:t>d</a:t>
            </a:r>
            <a:r>
              <a:rPr lang="zh-CN" altLang="en-US"/>
              <a:t>个孩子域。   </a:t>
            </a:r>
            <a:r>
              <a:rPr lang="en-US" altLang="zh-CN"/>
              <a:t>n</a:t>
            </a:r>
            <a:r>
              <a:rPr lang="zh-CN" altLang="en-US"/>
              <a:t>个结点有</a:t>
            </a:r>
            <a:r>
              <a:rPr lang="en-US" altLang="zh-CN"/>
              <a:t>d </a:t>
            </a:r>
            <a:r>
              <a:rPr lang="zh-CN" altLang="en-US"/>
              <a:t>* </a:t>
            </a:r>
            <a:r>
              <a:rPr lang="en-US" altLang="zh-CN"/>
              <a:t>n</a:t>
            </a:r>
            <a:r>
              <a:rPr lang="zh-CN" altLang="en-US"/>
              <a:t>个指针域，但是每个结点除根结点外都有箭头指向，因此空的域有 </a:t>
            </a:r>
            <a:r>
              <a:rPr lang="en-US" altLang="zh-CN"/>
              <a:t>d </a:t>
            </a:r>
            <a:r>
              <a:rPr lang="zh-CN" altLang="en-US"/>
              <a:t>* </a:t>
            </a:r>
            <a:r>
              <a:rPr lang="en-US" altLang="zh-CN"/>
              <a:t>n - </a:t>
            </a:r>
            <a:r>
              <a:rPr lang="zh-CN" altLang="en-US"/>
              <a:t>（</a:t>
            </a:r>
            <a:r>
              <a:rPr lang="en-US" altLang="zh-CN"/>
              <a:t>n - 1</a:t>
            </a:r>
            <a:r>
              <a:rPr lang="zh-CN" altLang="en-US"/>
              <a:t>）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10:50   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分钟    如果结点不同构，那么添加一个域存放结点的度，这样多添加了一个域，</a:t>
            </a:r>
            <a:r>
              <a:rPr lang="zh-CN" altLang="en-US" sz="1200">
                <a:ea typeface="华文中宋" pitchFamily="2" charset="-122"/>
              </a:rPr>
              <a:t>但操作不方便 。</a:t>
            </a: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      每个结点指向自己的孩子链表，每个结点信息（双亲结点结构）由数据域和指向第一个孩子的指针域构成。后面的孩子链表是孩子的下标位置域 和 下一个孩子结点 ，</a:t>
            </a:r>
            <a:r>
              <a:rPr lang="en-US" altLang="zh-CN"/>
              <a:t>r</a:t>
            </a:r>
            <a:r>
              <a:rPr lang="zh-CN" altLang="en-US"/>
              <a:t>代表根结点</a:t>
            </a:r>
            <a:r>
              <a:rPr lang="en-US" altLang="zh-CN"/>
              <a:t>root</a:t>
            </a:r>
            <a:r>
              <a:rPr lang="zh-CN" altLang="en-US"/>
              <a:t>的位置下标，</a:t>
            </a:r>
            <a:r>
              <a:rPr lang="en-US" altLang="zh-CN"/>
              <a:t>n</a:t>
            </a:r>
            <a:r>
              <a:rPr lang="zh-CN" altLang="en-US"/>
              <a:t>代表结点的个数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11:00</a:t>
            </a:r>
            <a:r>
              <a:rPr lang="zh-CN" altLang="en-US"/>
              <a:t>结束</a:t>
            </a:r>
            <a:r>
              <a:rPr lang="en-US" altLang="zh-CN"/>
              <a:t>     3</a:t>
            </a:r>
            <a:r>
              <a:rPr lang="zh-CN" altLang="en-US"/>
              <a:t>分钟    设计存储结构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11:05</a:t>
            </a:r>
            <a:r>
              <a:rPr lang="zh-CN" altLang="en-US"/>
              <a:t>结束</a:t>
            </a:r>
            <a:r>
              <a:rPr lang="en-US" altLang="zh-CN"/>
              <a:t>            5</a:t>
            </a:r>
            <a:r>
              <a:rPr lang="zh-CN" altLang="en-US"/>
              <a:t>分钟          这个二叉链表实际上如果把它看成是二叉树的存储的话，他就是二叉树，这实际上也得到了树和二叉树 转化的基础。左边是“长子” 右边是“大弟”，“大弟”的含义， </a:t>
            </a:r>
            <a:r>
              <a:rPr lang="zh-CN" altLang="en-US" b="1"/>
              <a:t>共用一个双亲的多个结点互称兄弟 从左到右，就是从大到小。</a:t>
            </a:r>
            <a:r>
              <a:rPr lang="en-US" altLang="zh-CN" b="1"/>
              <a:t>B</a:t>
            </a:r>
            <a:r>
              <a:rPr lang="zh-CN" altLang="en-US" b="1"/>
              <a:t>的大弟是</a:t>
            </a:r>
            <a:r>
              <a:rPr lang="en-US" altLang="zh-CN" b="1"/>
              <a:t>C</a:t>
            </a:r>
            <a:r>
              <a:rPr lang="zh-CN" altLang="en-US" b="1"/>
              <a:t>，</a:t>
            </a:r>
            <a:r>
              <a:rPr lang="en-US" altLang="zh-CN" b="1"/>
              <a:t>A</a:t>
            </a:r>
            <a:r>
              <a:rPr lang="zh-CN" altLang="en-US" b="1"/>
              <a:t>的大弟是</a:t>
            </a:r>
            <a:r>
              <a:rPr lang="en-US" altLang="zh-CN" b="1"/>
              <a:t>B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   这种存储也有两个指针域，不过和二叉树含义不同，一定区别开来                 </a:t>
            </a:r>
            <a:r>
              <a:rPr lang="zh-CN" altLang="en-US" b="1"/>
              <a:t>总结一下 树的存储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 </a:t>
            </a:r>
            <a:r>
              <a:rPr lang="en-US" altLang="zh-CN"/>
              <a:t>15     </a:t>
            </a:r>
            <a:r>
              <a:rPr lang="zh-CN" altLang="en-US"/>
              <a:t>下课    </a:t>
            </a:r>
            <a:r>
              <a:rPr lang="en-US" altLang="zh-CN"/>
              <a:t>5</a:t>
            </a:r>
            <a:r>
              <a:rPr lang="zh-CN" altLang="en-US"/>
              <a:t>分钟      树和二叉树存储结构都可用二叉链表，那么二叉链表可以作为</a:t>
            </a:r>
            <a:r>
              <a:rPr lang="zh-CN" altLang="en-US" b="1"/>
              <a:t>媒介</a:t>
            </a:r>
            <a:r>
              <a:rPr lang="zh-CN" altLang="en-US"/>
              <a:t>导出树和二叉树之间的对应关系。  媒介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11:20</a:t>
            </a:r>
            <a:r>
              <a:rPr lang="zh-CN" altLang="en-US"/>
              <a:t>开始</a:t>
            </a:r>
            <a:r>
              <a:rPr lang="en-US" altLang="zh-CN"/>
              <a:t>      5</a:t>
            </a:r>
            <a:r>
              <a:rPr lang="zh-CN" altLang="en-US"/>
              <a:t>分钟           同学们试着画一画   孩子兄弟法（二叉链表存储）：根结点没有兄弟，所以根结点右指针指向空。实际上我们存储时，就是存储长子，及其大弟。先转化成我们类似于存储的结构，再把它看成二叉树，画出来就行了。因为树转化成二叉树，时根节点肯定没有兄弟，所以转化成二叉树后，右子树为空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11:30</a:t>
            </a:r>
            <a:r>
              <a:rPr lang="zh-CN" altLang="en-US"/>
              <a:t>  结束    </a:t>
            </a:r>
            <a:r>
              <a:rPr lang="en-US" altLang="zh-CN"/>
              <a:t>4</a:t>
            </a:r>
            <a:r>
              <a:rPr lang="zh-CN" altLang="en-US"/>
              <a:t>分钟       这个二叉树转化成树时，你就把他看做是树的孩子兄弟（二叉链表）存储形式，左边的域是 “长子”，右边的域是“大弟”。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   由于树和二叉树存在一一对应关系，先将每棵树转化成二叉树，如果把他们的根结点都连上一个结点，作为新的根结点，森林是不是就转化成一颗树了。实际上我们前面讲过，树的根结点是没有兄弟的，因此它转化成二叉树后右孩子域为空，这个结点只连接第一颗树的根结点，我们可以把这个结点拿掉，实际上就得到了转化后的二叉树。那么怎么画呢？</a:t>
            </a:r>
            <a:r>
              <a:rPr lang="zh-CN" altLang="en-US" b="1"/>
              <a:t>实际上就把森林中这些树的根结点看成兄弟</a:t>
            </a:r>
            <a:r>
              <a:rPr lang="zh-CN" altLang="en-US"/>
              <a:t>，第一棵树就转化成了根结点。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/>
              <a:t>10:15      2</a:t>
            </a:r>
            <a:r>
              <a:rPr lang="zh-CN" altLang="en-US"/>
              <a:t>分钟  </a:t>
            </a:r>
            <a:r>
              <a:rPr lang="en-US" altLang="zh-CN"/>
              <a:t>   </a:t>
            </a:r>
            <a:r>
              <a:rPr lang="zh-CN" altLang="en-US"/>
              <a:t>树的遍历是传递一个</a:t>
            </a:r>
            <a:r>
              <a:rPr lang="en-US" altLang="zh-CN"/>
              <a:t>Visit</a:t>
            </a:r>
            <a:r>
              <a:rPr lang="zh-CN" altLang="en-US"/>
              <a:t>函数作为参数来调用遍历函数的。在遍历函数内部，每个结点只遍历一次，因此</a:t>
            </a:r>
            <a:r>
              <a:rPr lang="zh-CN" altLang="en-US" sz="1200">
                <a:ea typeface="楷体_GB2312" pitchFamily="49" charset="-122"/>
              </a:rPr>
              <a:t>每个结点调用函数</a:t>
            </a:r>
            <a:r>
              <a:rPr lang="en-US" altLang="zh-CN" sz="1200">
                <a:ea typeface="楷体_GB2312" pitchFamily="49" charset="-122"/>
              </a:rPr>
              <a:t>Visit ()</a:t>
            </a:r>
            <a:r>
              <a:rPr lang="zh-CN" altLang="en-US" sz="1200">
                <a:ea typeface="楷体_GB2312" pitchFamily="49" charset="-122"/>
              </a:rPr>
              <a:t>一次且至多一次。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ea typeface="楷体_GB2312" pitchFamily="49" charset="-122"/>
              </a:rPr>
              <a:t>3</a:t>
            </a:r>
            <a:r>
              <a:rPr lang="zh-CN" altLang="en-US" sz="1200">
                <a:ea typeface="楷体_GB2312" pitchFamily="49" charset="-122"/>
              </a:rPr>
              <a:t>分钟</a:t>
            </a:r>
            <a:r>
              <a:rPr lang="en-US" altLang="zh-CN" sz="1200">
                <a:ea typeface="楷体_GB2312" pitchFamily="49" charset="-122"/>
              </a:rPr>
              <a:t>      1</a:t>
            </a:r>
            <a:r>
              <a:rPr lang="zh-CN" altLang="en-US" sz="1200">
                <a:ea typeface="楷体_GB2312" pitchFamily="49" charset="-122"/>
              </a:rPr>
              <a:t>、将各棵树分别转换成二叉树  </a:t>
            </a:r>
            <a:r>
              <a:rPr lang="en-US" altLang="zh-CN" sz="1200">
                <a:ea typeface="楷体_GB2312" pitchFamily="49" charset="-122"/>
              </a:rPr>
              <a:t>2</a:t>
            </a:r>
            <a:r>
              <a:rPr lang="zh-CN" altLang="en-US" sz="1200">
                <a:ea typeface="楷体_GB2312" pitchFamily="49" charset="-122"/>
              </a:rPr>
              <a:t>、将每棵二叉树的根结点用线相连。 </a:t>
            </a:r>
            <a:r>
              <a:rPr lang="en-US" altLang="zh-CN" sz="1200">
                <a:ea typeface="楷体_GB2312" pitchFamily="49" charset="-122"/>
              </a:rPr>
              <a:t>3</a:t>
            </a:r>
            <a:r>
              <a:rPr lang="zh-CN" altLang="en-US" sz="1200">
                <a:ea typeface="楷体_GB2312" pitchFamily="49" charset="-122"/>
              </a:rPr>
              <a:t>、以第一棵二叉树根结点为二叉树的根，再以根结点为轴心， 顺时针旋转，构成二叉树型结构。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>
              <a:ea typeface="楷体_GB2312" pitchFamily="49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 </a:t>
            </a:r>
            <a:r>
              <a:rPr lang="en-US" altLang="zh-CN"/>
              <a:t>39   </a:t>
            </a:r>
            <a:r>
              <a:rPr lang="zh-CN" altLang="en-US"/>
              <a:t>结束      </a:t>
            </a:r>
            <a:r>
              <a:rPr lang="en-US" altLang="zh-CN"/>
              <a:t>3</a:t>
            </a:r>
            <a:r>
              <a:rPr lang="zh-CN" altLang="en-US"/>
              <a:t>分钟           将这个二叉树存储，看成是孩子兄弟，和根结点互为兄弟的，肯定是子树的根。或者根据我们刚才画的互推回去。都行               </a:t>
            </a:r>
            <a:r>
              <a:rPr lang="zh-CN" altLang="en-US" b="1"/>
              <a:t>总结一下 森林与二叉树的转换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3</a:t>
            </a:r>
            <a:r>
              <a:rPr lang="zh-CN" altLang="en-US"/>
              <a:t>分钟      二叉树的遍历是重点，我们学了先序 中序 和后序。先序是根左右，左根右，左右根，那么树也存在中序吗？    树的遍历也是先左后右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11:46 </a:t>
            </a:r>
            <a:r>
              <a:rPr lang="zh-CN" altLang="en-US"/>
              <a:t>开始</a:t>
            </a:r>
            <a:r>
              <a:rPr lang="en-US" altLang="zh-CN"/>
              <a:t>     4</a:t>
            </a:r>
            <a:r>
              <a:rPr lang="zh-CN" altLang="en-US"/>
              <a:t>分钟      第一颗树有若干颗子树，这些子树构成一个森林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11:50</a:t>
            </a:r>
            <a:r>
              <a:rPr lang="zh-CN" altLang="en-US"/>
              <a:t>    </a:t>
            </a:r>
            <a:r>
              <a:rPr lang="en-US" altLang="zh-CN"/>
              <a:t>4</a:t>
            </a:r>
            <a:r>
              <a:rPr lang="zh-CN" altLang="en-US"/>
              <a:t>分钟      为什么叫中序遍历？因为他实际上就是转化成二叉树后中序遍历的结果。实际实现时候也是通过借助中序遍历来实现的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2</a:t>
            </a:r>
            <a:r>
              <a:rPr lang="zh-CN" altLang="en-US"/>
              <a:t>分钟   对于哈夫曼树这一张很简单，没有特别难理解的内容，不要被这个名字吓倒，而且后面讲一个哈夫曼编码，哈夫曼编码和解码就是我们大作业的核心内容。      </a:t>
            </a:r>
            <a:r>
              <a:rPr lang="zh-CN" altLang="en-US" b="1"/>
              <a:t>总结一下  树和森林的遍历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7954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11:55    3</a:t>
            </a:r>
            <a:r>
              <a:rPr lang="zh-CN" altLang="en-US"/>
              <a:t>分钟        分支结构，画成流程图，这个流程图实际上在做一步步判断，可以看成是判别树。是用于描述分类问题的二叉树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            P144   </a:t>
            </a:r>
            <a:r>
              <a:rPr lang="zh-CN" altLang="en-US"/>
              <a:t>概念   路径长度：路径上的</a:t>
            </a:r>
            <a:r>
              <a:rPr lang="zh-CN" altLang="en-US" b="1"/>
              <a:t>分支</a:t>
            </a:r>
            <a:r>
              <a:rPr lang="zh-CN" altLang="en-US"/>
              <a:t>数。</a:t>
            </a:r>
            <a:r>
              <a:rPr lang="en-US" altLang="zh-CN"/>
              <a:t>                &lt;</a:t>
            </a:r>
            <a:r>
              <a:rPr lang="zh-CN" altLang="en-US"/>
              <a:t> </a:t>
            </a:r>
            <a:r>
              <a:rPr lang="en-US" altLang="zh-CN"/>
              <a:t>60</a:t>
            </a:r>
            <a:r>
              <a:rPr lang="zh-CN" altLang="en-US"/>
              <a:t>  经过一个分支   </a:t>
            </a:r>
            <a:r>
              <a:rPr lang="en-US" altLang="zh-CN"/>
              <a:t>&lt; 70</a:t>
            </a:r>
            <a:r>
              <a:rPr lang="zh-CN" altLang="en-US"/>
              <a:t>经过两条分支 </a:t>
            </a:r>
            <a:r>
              <a:rPr lang="en-US" altLang="zh-CN"/>
              <a:t>…                                           </a:t>
            </a:r>
            <a:r>
              <a:rPr lang="zh-CN" altLang="en-US"/>
              <a:t>第二种情况是 </a:t>
            </a:r>
            <a:r>
              <a:rPr lang="en-US" altLang="zh-CN"/>
              <a:t>  &lt; 60 </a:t>
            </a:r>
            <a:r>
              <a:rPr lang="zh-CN" altLang="en-US"/>
              <a:t>三条分支  </a:t>
            </a:r>
            <a:r>
              <a:rPr lang="en-US" altLang="zh-CN"/>
              <a:t>60&lt;=   x  &lt; 70  </a:t>
            </a:r>
            <a:r>
              <a:rPr lang="zh-CN" altLang="en-US"/>
              <a:t>是三条分支   剩下的都是两条分支</a:t>
            </a:r>
            <a:endParaRPr lang="en-US" altLang="zh-CN"/>
          </a:p>
          <a:p>
            <a:r>
              <a:rPr lang="zh-CN" altLang="en-US"/>
              <a:t>扁扁的好   瘦长的不好         哈夫曼树是判别树的一种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            8:10</a:t>
            </a:r>
            <a:r>
              <a:rPr lang="zh-CN" altLang="en-US"/>
              <a:t> </a:t>
            </a:r>
            <a:r>
              <a:rPr lang="en-US" altLang="zh-CN"/>
              <a:t>            </a:t>
            </a:r>
            <a:r>
              <a:rPr lang="zh-CN" altLang="en-US"/>
              <a:t>扁扁的好   瘦长的不好 每多一层就会增加到达的开销   </a:t>
            </a:r>
            <a:r>
              <a:rPr lang="zh-CN" altLang="en-US" sz="1200">
                <a:ea typeface="华文中宋" pitchFamily="2" charset="-122"/>
              </a:rPr>
              <a:t>完全二叉树是路径长度最短的二叉树。 但是路径最短的二叉树不一定是完全二叉树。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4</a:t>
            </a:r>
            <a:r>
              <a:rPr lang="zh-CN" altLang="en-US"/>
              <a:t>分钟            比如我们刚才成绩占的比例就是可以看成一个权重                            权重乘以分支数                                            </a:t>
            </a:r>
            <a:r>
              <a:rPr lang="zh-CN" altLang="en-US" sz="120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1200">
                <a:ea typeface="华文中宋" pitchFamily="2" charset="-122"/>
              </a:rPr>
              <a:t>两结点间路径上的分支数。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132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       </a:t>
            </a:r>
            <a:r>
              <a:rPr lang="zh-CN" altLang="en-US" sz="1200">
                <a:ea typeface="楷体_GB2312" pitchFamily="49" charset="-122"/>
              </a:rPr>
              <a:t>带权路径长度最短基于</a:t>
            </a:r>
            <a:r>
              <a:rPr lang="zh-CN" altLang="en-US" sz="1200" b="1">
                <a:ea typeface="楷体_GB2312" pitchFamily="49" charset="-122"/>
              </a:rPr>
              <a:t>树的度相同</a:t>
            </a:r>
            <a:r>
              <a:rPr lang="zh-CN" altLang="en-US" sz="1200">
                <a:ea typeface="楷体_GB2312" pitchFamily="49" charset="-122"/>
              </a:rPr>
              <a:t>的情况下比较而来    我们一般研究的是二叉树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133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    哈夫曼树中权越大的叶子离根越近         </a:t>
            </a:r>
            <a:r>
              <a:rPr lang="zh-CN" altLang="en-US"/>
              <a:t>哈夫曼树形态不唯一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</a:t>
            </a:r>
            <a:r>
              <a:rPr lang="zh-CN" altLang="en-US"/>
              <a:t>结束    </a:t>
            </a:r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135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先给学生们讲    下面出练习      </a:t>
            </a:r>
            <a:r>
              <a:rPr lang="en-US" altLang="zh-CN"/>
              <a:t>n</a:t>
            </a:r>
            <a:r>
              <a:rPr lang="en-US" altLang="zh-CN" baseline="-25000"/>
              <a:t>0</a:t>
            </a:r>
            <a:r>
              <a:rPr lang="en-US" altLang="zh-CN"/>
              <a:t> = n</a:t>
            </a:r>
            <a:r>
              <a:rPr lang="en-US" altLang="zh-CN" baseline="-25000"/>
              <a:t>2</a:t>
            </a:r>
            <a:r>
              <a:rPr lang="en-US" altLang="zh-CN"/>
              <a:t> + 1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136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</a:t>
            </a:r>
            <a:r>
              <a:rPr lang="zh-CN" altLang="en-US"/>
              <a:t> 结束           练习本页   </a:t>
            </a:r>
            <a:r>
              <a:rPr lang="en-US" altLang="zh-CN"/>
              <a:t>3</a:t>
            </a:r>
            <a:r>
              <a:rPr lang="zh-CN" altLang="en-US"/>
              <a:t>分钟 </a:t>
            </a:r>
            <a:r>
              <a:rPr lang="en-US" altLang="zh-CN"/>
              <a:t>+ 2</a:t>
            </a:r>
            <a:r>
              <a:rPr lang="zh-CN" altLang="en-US"/>
              <a:t>分钟讲   哈夫曼树不唯一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137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两个一组便可译码  但是长度还是太长      出现的次数和权重是成正比的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138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编码虽短但是存在</a:t>
            </a:r>
            <a:r>
              <a:rPr lang="zh-CN" altLang="en-US" sz="1200">
                <a:ea typeface="楷体_GB2312" pitchFamily="49" charset="-122"/>
              </a:rPr>
              <a:t>多义性              </a:t>
            </a:r>
            <a:r>
              <a:rPr lang="en-US" altLang="zh-CN" sz="12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1200">
                <a:latin typeface="华文新魏" pitchFamily="2" charset="-122"/>
                <a:ea typeface="华文新魏" pitchFamily="2" charset="-122"/>
              </a:rPr>
              <a:t>字符的编码是</a:t>
            </a:r>
            <a:r>
              <a:rPr lang="en-US" altLang="zh-CN" sz="12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120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2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1200">
                <a:latin typeface="华文新魏" pitchFamily="2" charset="-122"/>
                <a:ea typeface="华文新魏" pitchFamily="2" charset="-122"/>
              </a:rPr>
              <a:t>字符编码的前缀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139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8:50  2</a:t>
            </a:r>
            <a:r>
              <a:rPr lang="zh-CN" altLang="en-US"/>
              <a:t>分钟   怎么解决？ 接下来看，带着这两个问题一起求证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140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要想得到到达一个叶子结点，每条路都不可能包含在另条路的路径之中     什么情况下出现，一个</a:t>
            </a:r>
            <a:r>
              <a:rPr lang="zh-CN" altLang="en-US" sz="1200">
                <a:latin typeface="华文新魏" pitchFamily="2" charset="-122"/>
                <a:ea typeface="华文新魏" pitchFamily="2" charset="-122"/>
              </a:rPr>
              <a:t>字符的编码是另一个字符编码的前缀呢？就是</a:t>
            </a:r>
            <a:r>
              <a:rPr lang="zh-CN" altLang="en-US" sz="1200" b="1">
                <a:latin typeface="华文新魏" pitchFamily="2" charset="-122"/>
                <a:ea typeface="华文新魏" pitchFamily="2" charset="-122"/>
              </a:rPr>
              <a:t>从根结点到叶子结点某条</a:t>
            </a:r>
            <a:r>
              <a:rPr lang="zh-CN" altLang="en-US" b="1"/>
              <a:t>路</a:t>
            </a:r>
            <a:r>
              <a:rPr lang="zh-CN" altLang="en-US"/>
              <a:t>包含在</a:t>
            </a:r>
            <a:r>
              <a:rPr lang="zh-CN" altLang="en-US" b="1"/>
              <a:t>根到另一个叶子节点的路径之中。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141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合理选择权值解决总长度最短问题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10:16      4</a:t>
            </a:r>
            <a:r>
              <a:rPr lang="zh-CN" altLang="en-US"/>
              <a:t>分钟   任何树都可以和二叉树相互转化，后面会给大家讲到。首先先看什么是二叉树。度为</a:t>
            </a:r>
            <a:r>
              <a:rPr lang="en-US" altLang="zh-CN"/>
              <a:t>2</a:t>
            </a:r>
            <a:r>
              <a:rPr lang="zh-CN" altLang="en-US"/>
              <a:t>，有序树，可为空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142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给大家讲一下   实际上就是构造</a:t>
            </a:r>
            <a:r>
              <a:rPr lang="en-US" altLang="zh-CN"/>
              <a:t>Huffman</a:t>
            </a:r>
            <a:r>
              <a:rPr lang="zh-CN" altLang="en-US"/>
              <a:t>树  再根据</a:t>
            </a:r>
            <a:r>
              <a:rPr lang="en-US" altLang="zh-CN"/>
              <a:t>Huffman</a:t>
            </a:r>
            <a:r>
              <a:rPr lang="zh-CN" altLang="en-US"/>
              <a:t>树写编码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143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5</a:t>
            </a:r>
            <a:r>
              <a:rPr lang="zh-CN" altLang="en-US"/>
              <a:t>分钟  作为练习，大家写一下  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144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</a:t>
            </a:r>
            <a:r>
              <a:rPr lang="zh-CN" altLang="en-US"/>
              <a:t>  结束    </a:t>
            </a:r>
            <a:r>
              <a:rPr lang="en-US" altLang="zh-CN"/>
              <a:t>3</a:t>
            </a:r>
            <a:r>
              <a:rPr lang="zh-CN" altLang="en-US"/>
              <a:t>分钟       如何译码？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145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10</a:t>
            </a:r>
            <a:r>
              <a:rPr lang="zh-CN" altLang="en-US"/>
              <a:t>分钟              </a:t>
            </a:r>
            <a:r>
              <a:rPr lang="en-US" altLang="zh-CN"/>
              <a:t>P147</a:t>
            </a:r>
            <a:r>
              <a:rPr lang="zh-CN" altLang="en-US"/>
              <a:t>    边看代码  边讲   看书上的代码    </a:t>
            </a:r>
            <a:r>
              <a:rPr lang="en-US" altLang="zh-CN"/>
              <a:t>HT</a:t>
            </a:r>
            <a:r>
              <a:rPr lang="zh-CN" altLang="en-US"/>
              <a:t>是数组的</a:t>
            </a:r>
            <a:r>
              <a:rPr lang="en-US" altLang="zh-CN"/>
              <a:t>0</a:t>
            </a:r>
            <a:r>
              <a:rPr lang="zh-CN" altLang="en-US"/>
              <a:t>号空间的地址              </a:t>
            </a:r>
            <a:r>
              <a:rPr lang="zh-CN" altLang="en-US" sz="1200">
                <a:solidFill>
                  <a:srgbClr val="0000FF"/>
                </a:solidFill>
                <a:ea typeface="华文中宋" pitchFamily="2" charset="-122"/>
              </a:rPr>
              <a:t>构造森林全是根     选用两小造新树    删除两小添新人     依次重复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>
              <a:solidFill>
                <a:srgbClr val="0000FF"/>
              </a:solidFill>
              <a:ea typeface="华文中宋" pitchFamily="2" charset="-122"/>
            </a:endParaRP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894209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得到的</a:t>
            </a:r>
            <a:r>
              <a:rPr lang="en-US" altLang="zh-CN"/>
              <a:t>Huffman</a:t>
            </a:r>
            <a:r>
              <a:rPr lang="zh-CN" altLang="en-US"/>
              <a:t>树和书上不一样   书上写的示意图不一样   因为</a:t>
            </a:r>
            <a:r>
              <a:rPr lang="en-US" altLang="zh-CN"/>
              <a:t>Huffman</a:t>
            </a:r>
            <a:r>
              <a:rPr lang="zh-CN" altLang="en-US"/>
              <a:t>树不唯一    因此编码也不唯一   如果一旦确定了</a:t>
            </a:r>
            <a:r>
              <a:rPr lang="en-US" altLang="zh-CN"/>
              <a:t>Huffman</a:t>
            </a:r>
            <a:r>
              <a:rPr lang="zh-CN" altLang="en-US"/>
              <a:t>树   就能根据</a:t>
            </a:r>
            <a:r>
              <a:rPr lang="en-US" altLang="zh-CN"/>
              <a:t>Huffman</a:t>
            </a:r>
            <a:r>
              <a:rPr lang="zh-CN" altLang="en-US"/>
              <a:t>树实现译码    边看代码  边讲   看书上的代码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854473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147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分钟    边看代码  边讲   看书上的代码       先找到</a:t>
            </a:r>
            <a:r>
              <a:rPr lang="en-US" altLang="zh-CN"/>
              <a:t>2n-1</a:t>
            </a:r>
            <a:r>
              <a:rPr lang="zh-CN" altLang="en-US"/>
              <a:t>个结点  根节点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92072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148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10 </a:t>
            </a:r>
          </a:p>
          <a:p>
            <a:pPr marL="228600" indent="-228600">
              <a:buAutoNum type="arabicPeriod"/>
            </a:pPr>
            <a:r>
              <a:rPr lang="zh-CN" altLang="en-US"/>
              <a:t>（ </a:t>
            </a:r>
            <a:r>
              <a:rPr lang="en-US" altLang="zh-CN"/>
              <a:t>131</a:t>
            </a:r>
            <a:r>
              <a:rPr lang="zh-CN" altLang="en-US"/>
              <a:t> ， </a:t>
            </a:r>
            <a:r>
              <a:rPr lang="en-US" altLang="zh-CN"/>
              <a:t>13 </a:t>
            </a:r>
            <a:r>
              <a:rPr lang="zh-CN" altLang="en-US"/>
              <a:t> ） 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</a:t>
            </a:r>
            <a:r>
              <a:rPr lang="en-US" altLang="zh-CN"/>
              <a:t>(2) a: 011  b:10  c: 00 d: 010  e: 11   (3) 60   (4) ecabcbbe   </a:t>
            </a:r>
          </a:p>
          <a:p>
            <a:pPr marL="228600" indent="-228600">
              <a:buAutoNum type="arabicPeriod"/>
            </a:pPr>
            <a:r>
              <a:rPr lang="en-US" altLang="zh-CN"/>
              <a:t>196    </a:t>
            </a:r>
          </a:p>
          <a:p>
            <a:pPr marL="228600" indent="-228600">
              <a:buAutoNum type="arabicPeriod"/>
            </a:pPr>
            <a:r>
              <a:rPr lang="en-US" altLang="zh-CN"/>
              <a:t> a: 01110    b: 01111   c: 0110   d: 010   e: 00    f: 10      g: 11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149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10 </a:t>
            </a:r>
          </a:p>
          <a:p>
            <a:pPr marL="228600" indent="-228600">
              <a:buAutoNum type="arabicPeriod"/>
            </a:pPr>
            <a:r>
              <a:rPr lang="zh-CN" altLang="en-US"/>
              <a:t>（ </a:t>
            </a:r>
            <a:r>
              <a:rPr lang="en-US" altLang="zh-CN"/>
              <a:t>131</a:t>
            </a:r>
            <a:r>
              <a:rPr lang="zh-CN" altLang="en-US"/>
              <a:t> ， </a:t>
            </a:r>
            <a:r>
              <a:rPr lang="en-US" altLang="zh-CN"/>
              <a:t>13 </a:t>
            </a:r>
            <a:r>
              <a:rPr lang="zh-CN" altLang="en-US"/>
              <a:t> ） 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</a:t>
            </a:r>
            <a:r>
              <a:rPr lang="en-US" altLang="zh-CN"/>
              <a:t>(2) a: 011  b:10  c: 00 d: 010  e: 11   (3) 60   (4) ecabcbbe   </a:t>
            </a:r>
          </a:p>
          <a:p>
            <a:pPr marL="228600" indent="-228600">
              <a:buAutoNum type="arabicPeriod"/>
            </a:pPr>
            <a:r>
              <a:rPr lang="en-US" altLang="zh-CN"/>
              <a:t>196    </a:t>
            </a:r>
          </a:p>
          <a:p>
            <a:pPr marL="228600" indent="-228600">
              <a:buAutoNum type="arabicPeriod"/>
            </a:pPr>
            <a:r>
              <a:rPr lang="en-US" altLang="zh-CN"/>
              <a:t> a: 01110    b: 01111   c: 0110   d: 010   e: 00    f: 10      g: 11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0169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二叉树不是树的特殊情况，他是不同于树的另一种树型结构。树的结点位置是相对的，二叉树结点位置是绝对的。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   二叉树的创建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    求树的深度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求左孩子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9</a:t>
            </a:r>
            <a:r>
              <a:rPr lang="zh-CN" altLang="en-US">
                <a:ea typeface="华文中宋" pitchFamily="2" charset="-122"/>
              </a:rPr>
              <a:t>： </a:t>
            </a:r>
            <a:r>
              <a:rPr lang="en-US" altLang="zh-CN">
                <a:ea typeface="华文中宋" pitchFamily="2" charset="-122"/>
              </a:rPr>
              <a:t>55</a:t>
            </a:r>
            <a:r>
              <a:rPr lang="zh-CN" altLang="en-US">
                <a:ea typeface="华文中宋" pitchFamily="2" charset="-122"/>
              </a:rPr>
              <a:t>结束    </a:t>
            </a:r>
            <a:r>
              <a:rPr lang="en-US" altLang="zh-CN">
                <a:ea typeface="华文中宋" pitchFamily="2" charset="-122"/>
              </a:rPr>
              <a:t>3</a:t>
            </a:r>
            <a:r>
              <a:rPr lang="zh-CN" altLang="en-US">
                <a:ea typeface="华文中宋" pitchFamily="2" charset="-122"/>
              </a:rPr>
              <a:t>分钟</a:t>
            </a:r>
            <a:endParaRPr lang="en-US" altLang="zh-CN">
              <a:ea typeface="华文中宋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</a:t>
            </a:r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</a:t>
            </a:r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0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求右孩子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四种遍历方式    先中后序的遍历</a:t>
            </a: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 30   </a:t>
            </a:r>
            <a:r>
              <a:rPr lang="zh-CN" altLang="en-US"/>
              <a:t>按层次遍历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3142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   </a:t>
            </a:r>
            <a:r>
              <a:rPr lang="en-US" altLang="zh-CN"/>
              <a:t>10: 30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 30  </a:t>
            </a:r>
            <a:r>
              <a:rPr lang="zh-CN" altLang="en-US"/>
              <a:t>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23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</a:t>
            </a:r>
            <a:r>
              <a:rPr lang="en-US" altLang="zh-CN"/>
              <a:t>j&lt;i</a:t>
            </a:r>
            <a:r>
              <a:rPr lang="zh-CN" altLang="en-US"/>
              <a:t>都成立  那么</a:t>
            </a:r>
            <a:r>
              <a:rPr lang="en-US" altLang="zh-CN"/>
              <a:t>i</a:t>
            </a:r>
            <a:r>
              <a:rPr lang="zh-CN" altLang="en-US"/>
              <a:t>是否成立？</a:t>
            </a:r>
            <a:endParaRPr lang="en-US" altLang="zh-CN"/>
          </a:p>
          <a:p>
            <a:r>
              <a:rPr lang="zh-CN" altLang="en-US"/>
              <a:t>二叉树的性质</a:t>
            </a:r>
            <a:r>
              <a:rPr lang="en-US" altLang="zh-CN"/>
              <a:t>1:1</a:t>
            </a:r>
            <a:r>
              <a:rPr lang="zh-CN" altLang="en-US"/>
              <a:t>：  </a:t>
            </a:r>
            <a:r>
              <a:rPr lang="en-US" altLang="zh-CN"/>
              <a:t>2</a:t>
            </a:r>
            <a:r>
              <a:rPr lang="en-US" altLang="zh-CN" baseline="30000"/>
              <a:t>0</a:t>
            </a:r>
            <a:r>
              <a:rPr lang="en-US" altLang="zh-CN"/>
              <a:t>   2</a:t>
            </a:r>
            <a:r>
              <a:rPr lang="zh-CN" altLang="en-US"/>
              <a:t>： </a:t>
            </a:r>
            <a:r>
              <a:rPr lang="en-US" altLang="zh-CN"/>
              <a:t>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/>
              <a:t>   3:2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/>
              <a:t> </a:t>
            </a:r>
            <a:r>
              <a:rPr lang="en-US" altLang="zh-CN"/>
              <a:t>4:2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。。。。</a:t>
            </a:r>
            <a:endParaRPr lang="zh-CN" altLang="zh-CN" sz="1200" kern="1200" baseline="30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等比数列求和：</a:t>
            </a:r>
            <a:r>
              <a:rPr lang="en-US" altLang="zh-CN"/>
              <a:t>2</a:t>
            </a:r>
            <a:r>
              <a:rPr lang="en-US" altLang="zh-CN" baseline="30000"/>
              <a:t>0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altLang="zh-CN"/>
              <a:t>+2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altLang="zh-CN"/>
              <a:t>…   = 1(1-2</a:t>
            </a:r>
            <a:r>
              <a:rPr lang="en-US" altLang="zh-CN" baseline="30000"/>
              <a:t>k</a:t>
            </a:r>
            <a:r>
              <a:rPr lang="en-US" altLang="zh-CN"/>
              <a:t>)/(1-2)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一颗深度为</a:t>
            </a:r>
            <a:r>
              <a:rPr lang="en-US" altLang="zh-CN"/>
              <a:t>k</a:t>
            </a:r>
            <a:r>
              <a:rPr lang="zh-CN" altLang="en-US"/>
              <a:t>的二叉树，最大结点数是</a:t>
            </a:r>
            <a:r>
              <a:rPr lang="en-US" altLang="zh-CN"/>
              <a:t>2</a:t>
            </a:r>
            <a:r>
              <a:rPr lang="en-US" altLang="zh-CN" baseline="30000"/>
              <a:t>k</a:t>
            </a:r>
            <a:r>
              <a:rPr lang="en-US" altLang="zh-CN"/>
              <a:t>-1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想象成你往满二叉树中放结点，一个个按照次序放，或者说将一个满二叉树修剪。   我们肯定从右边开始修剪，    如果一个完全二叉树没有左孩子，那肯定没有右孩子。</a:t>
            </a:r>
            <a:endParaRPr lang="en-US" altLang="zh-CN"/>
          </a:p>
          <a:p>
            <a:r>
              <a:rPr lang="zh-CN" altLang="en-US"/>
              <a:t>插入段子  听觉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9:55  2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树的定义是递归的定义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如果是深度为</a:t>
            </a:r>
            <a:r>
              <a:rPr lang="en-US" altLang="zh-CN"/>
              <a:t>k</a:t>
            </a:r>
            <a:r>
              <a:rPr lang="zh-CN" altLang="en-US"/>
              <a:t>的满二叉树那么结点总数是</a:t>
            </a:r>
            <a:r>
              <a:rPr kumimoji="0" lang="en-US" altLang="zh-CN" sz="1200">
                <a:ea typeface="楷体_GB2312" pitchFamily="49" charset="-122"/>
              </a:rPr>
              <a:t>2</a:t>
            </a:r>
            <a:r>
              <a:rPr kumimoji="0" lang="en-US" altLang="zh-CN" sz="1200" i="1" baseline="40000">
                <a:ea typeface="楷体_GB2312" pitchFamily="49" charset="-122"/>
              </a:rPr>
              <a:t>k</a:t>
            </a:r>
            <a:r>
              <a:rPr kumimoji="0" lang="en-US" altLang="zh-CN" sz="1200">
                <a:ea typeface="楷体_GB2312" pitchFamily="49" charset="-122"/>
              </a:rPr>
              <a:t>– 1 </a:t>
            </a:r>
            <a:r>
              <a:rPr kumimoji="0" lang="zh-CN" altLang="en-US" sz="1200">
                <a:ea typeface="楷体_GB2312" pitchFamily="49" charset="-122"/>
              </a:rPr>
              <a:t>；</a:t>
            </a:r>
            <a:r>
              <a:rPr lang="zh-CN" altLang="en-US"/>
              <a:t>如果是深度为</a:t>
            </a:r>
            <a:r>
              <a:rPr lang="en-US" altLang="zh-CN"/>
              <a:t>k-1</a:t>
            </a:r>
            <a:r>
              <a:rPr lang="zh-CN" altLang="en-US"/>
              <a:t>的满二叉树那么结点总数是</a:t>
            </a:r>
            <a:r>
              <a:rPr kumimoji="0" lang="en-US" altLang="zh-CN" sz="1200">
                <a:ea typeface="楷体_GB2312" pitchFamily="49" charset="-122"/>
              </a:rPr>
              <a:t>2</a:t>
            </a:r>
            <a:r>
              <a:rPr kumimoji="0" lang="en-US" altLang="zh-CN" sz="1200" i="1" baseline="40000">
                <a:ea typeface="楷体_GB2312" pitchFamily="49" charset="-122"/>
              </a:rPr>
              <a:t>k</a:t>
            </a:r>
            <a:r>
              <a:rPr kumimoji="0" lang="en-US" altLang="zh-CN" sz="1200" baseline="40000">
                <a:ea typeface="楷体_GB2312" pitchFamily="49" charset="-122"/>
              </a:rPr>
              <a:t>-1</a:t>
            </a:r>
            <a:r>
              <a:rPr kumimoji="0" lang="zh-CN" altLang="en-US" sz="1200" baseline="0">
                <a:ea typeface="楷体_GB2312" pitchFamily="49" charset="-122"/>
              </a:rPr>
              <a:t>要求</a:t>
            </a:r>
            <a:r>
              <a:rPr kumimoji="0" lang="en-US" altLang="zh-CN" sz="1200" baseline="0">
                <a:ea typeface="楷体_GB2312" pitchFamily="49" charset="-122"/>
              </a:rPr>
              <a:t>k</a:t>
            </a:r>
            <a:r>
              <a:rPr kumimoji="0" lang="zh-CN" altLang="en-US" sz="1200" baseline="0">
                <a:ea typeface="楷体_GB2312" pitchFamily="49" charset="-122"/>
              </a:rPr>
              <a:t>值，那么我们知道</a:t>
            </a:r>
            <a:r>
              <a:rPr kumimoji="0" lang="en-US" altLang="zh-CN" sz="1200" baseline="0">
                <a:ea typeface="楷体_GB2312" pitchFamily="49" charset="-122"/>
              </a:rPr>
              <a:t>k-1</a:t>
            </a:r>
            <a:r>
              <a:rPr kumimoji="0" lang="zh-CN" altLang="en-US" sz="1200" baseline="0">
                <a:ea typeface="楷体_GB2312" pitchFamily="49" charset="-122"/>
              </a:rPr>
              <a:t>和</a:t>
            </a:r>
            <a:r>
              <a:rPr kumimoji="0" lang="en-US" altLang="zh-CN" sz="1200" baseline="0">
                <a:ea typeface="楷体_GB2312" pitchFamily="49" charset="-122"/>
              </a:rPr>
              <a:t>k</a:t>
            </a:r>
            <a:r>
              <a:rPr kumimoji="0" lang="zh-CN" altLang="en-US" sz="1200" baseline="0">
                <a:ea typeface="楷体_GB2312" pitchFamily="49" charset="-122"/>
              </a:rPr>
              <a:t>中间的一个数，这个数是一个小数，利用这个数求取的话，对他向下取整再加</a:t>
            </a:r>
            <a:r>
              <a:rPr kumimoji="0" lang="en-US" altLang="zh-CN" sz="1200" baseline="0">
                <a:ea typeface="楷体_GB2312" pitchFamily="49" charset="-122"/>
              </a:rPr>
              <a:t>1</a:t>
            </a:r>
            <a:r>
              <a:rPr kumimoji="0" lang="zh-CN" altLang="en-US" sz="1200" baseline="0">
                <a:ea typeface="楷体_GB2312" pitchFamily="49" charset="-122"/>
              </a:rPr>
              <a:t>即可</a:t>
            </a:r>
            <a:endParaRPr lang="en-US" altLang="zh-CN" baseline="0"/>
          </a:p>
          <a:p>
            <a:r>
              <a:rPr lang="en-US" altLang="zh-CN"/>
              <a:t>4</a:t>
            </a:r>
            <a:r>
              <a:rPr lang="zh-CN" altLang="en-US"/>
              <a:t>分钟 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ea typeface="华文中宋" pitchFamily="2" charset="-122"/>
              </a:rPr>
              <a:t>11</a:t>
            </a:r>
            <a:r>
              <a:rPr lang="zh-CN" altLang="en-US" sz="1200">
                <a:ea typeface="华文中宋" pitchFamily="2" charset="-122"/>
              </a:rPr>
              <a:t>：</a:t>
            </a:r>
            <a:r>
              <a:rPr lang="en-US" altLang="zh-CN" sz="1200">
                <a:ea typeface="华文中宋" pitchFamily="2" charset="-122"/>
              </a:rPr>
              <a:t>00    </a:t>
            </a:r>
            <a:r>
              <a:rPr lang="zh-CN" altLang="en-US" sz="1200">
                <a:ea typeface="华文中宋" pitchFamily="2" charset="-122"/>
              </a:rPr>
              <a:t>结束  </a:t>
            </a:r>
            <a:r>
              <a:rPr lang="en-US" altLang="zh-CN" sz="1200">
                <a:ea typeface="华文中宋" pitchFamily="2" charset="-122"/>
              </a:rPr>
              <a:t>6</a:t>
            </a:r>
            <a:r>
              <a:rPr lang="zh-CN" altLang="en-US" sz="1200">
                <a:ea typeface="华文中宋" pitchFamily="2" charset="-122"/>
              </a:rPr>
              <a:t>分钟  画图实例讲解，对一棵有 </a:t>
            </a:r>
            <a:r>
              <a:rPr lang="en-US" altLang="zh-CN" sz="1200" i="1">
                <a:ea typeface="华文中宋" pitchFamily="2" charset="-122"/>
              </a:rPr>
              <a:t>n</a:t>
            </a:r>
            <a:r>
              <a:rPr lang="en-US" altLang="zh-CN" sz="1200">
                <a:ea typeface="华文中宋" pitchFamily="2" charset="-122"/>
              </a:rPr>
              <a:t> </a:t>
            </a:r>
            <a:r>
              <a:rPr lang="zh-CN" altLang="en-US" sz="1200">
                <a:ea typeface="华文中宋" pitchFamily="2" charset="-122"/>
              </a:rPr>
              <a:t>个结点的完全二叉树，</a:t>
            </a:r>
            <a:r>
              <a:rPr lang="zh-CN" altLang="en-US"/>
              <a:t>最后一个分支结点或者非终端结点？  </a:t>
            </a:r>
            <a:r>
              <a:rPr lang="zh-CN" altLang="en-US" sz="1200">
                <a:ea typeface="华文中宋" pitchFamily="2" charset="-122"/>
              </a:rPr>
              <a:t>其代表：结点</a:t>
            </a:r>
            <a:r>
              <a:rPr lang="en-US" altLang="zh-CN" sz="1200">
                <a:ea typeface="华文中宋" pitchFamily="2" charset="-122"/>
              </a:rPr>
              <a:t>i    </a:t>
            </a:r>
            <a:r>
              <a:rPr lang="zh-CN" altLang="en-US" sz="1200">
                <a:ea typeface="华文中宋" pitchFamily="2" charset="-122"/>
              </a:rPr>
              <a:t>根据完全二叉树建树方式理解一下：第</a:t>
            </a:r>
            <a:r>
              <a:rPr lang="en-US" altLang="zh-CN" sz="1200">
                <a:ea typeface="华文中宋" pitchFamily="2" charset="-122"/>
              </a:rPr>
              <a:t>i</a:t>
            </a:r>
            <a:r>
              <a:rPr lang="zh-CN" altLang="en-US" sz="1200">
                <a:ea typeface="华文中宋" pitchFamily="2" charset="-122"/>
              </a:rPr>
              <a:t>层结点数，是第</a:t>
            </a:r>
            <a:r>
              <a:rPr lang="en-US" altLang="zh-CN" sz="1200">
                <a:ea typeface="华文中宋" pitchFamily="2" charset="-122"/>
              </a:rPr>
              <a:t>i-1</a:t>
            </a:r>
            <a:r>
              <a:rPr lang="zh-CN" altLang="en-US" sz="1200">
                <a:ea typeface="华文中宋" pitchFamily="2" charset="-122"/>
              </a:rPr>
              <a:t>层结点数的</a:t>
            </a:r>
            <a:r>
              <a:rPr lang="en-US" altLang="zh-CN" sz="1200">
                <a:ea typeface="华文中宋" pitchFamily="2" charset="-122"/>
              </a:rPr>
              <a:t>2</a:t>
            </a:r>
            <a:r>
              <a:rPr lang="zh-CN" altLang="en-US" sz="1200">
                <a:ea typeface="华文中宋" pitchFamily="2" charset="-122"/>
              </a:rPr>
              <a:t>倍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证明过程不讲，因为现在咱们还用不到，等讲到堆排序才用，大家记住背过。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证明过程不讲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证明过程不讲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证明过程不讲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证明过程不讲，因为现在咱们还用不到，等讲到堆排序才用，大家记住背过。</a:t>
            </a:r>
            <a:endParaRPr lang="zh-CN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69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 </a:t>
            </a:r>
            <a:r>
              <a:rPr lang="en-US" altLang="zh-CN"/>
              <a:t>05   3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存储结构：顺序和链式    链式存储有包括两种方式</a:t>
            </a:r>
            <a:endParaRPr lang="en-US" altLang="zh-CN"/>
          </a:p>
          <a:p>
            <a:r>
              <a:rPr lang="zh-CN" altLang="en-US"/>
              <a:t>图中的</a:t>
            </a:r>
            <a:r>
              <a:rPr lang="en-US" altLang="zh-CN"/>
              <a:t>0</a:t>
            </a:r>
            <a:r>
              <a:rPr lang="zh-CN" altLang="en-US"/>
              <a:t>代表不存在此结点，补上一个取不到的值，补空间是一种空间上的浪费。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图中的</a:t>
            </a:r>
            <a:r>
              <a:rPr lang="en-US" altLang="zh-CN"/>
              <a:t>0</a:t>
            </a:r>
            <a:r>
              <a:rPr lang="zh-CN" altLang="en-US"/>
              <a:t>代表不存在此结点，补上一个取不到的值，补空间是一种空间上的浪费。</a:t>
            </a:r>
            <a:endParaRPr lang="zh-CN" altLang="zh-CN"/>
          </a:p>
          <a:p>
            <a:r>
              <a:rPr lang="en-US" altLang="zh-CN"/>
              <a:t>typedef</a:t>
            </a:r>
            <a:r>
              <a:rPr lang="zh-CN" altLang="en-US"/>
              <a:t>的高级用法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含两个指针域的结点结构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P120</a:t>
            </a:r>
            <a:r>
              <a:rPr lang="zh-CN" altLang="en-US"/>
              <a:t>树的基本概念：</a:t>
            </a:r>
            <a:r>
              <a:rPr lang="zh-CN" altLang="en-US" b="1"/>
              <a:t>结点</a:t>
            </a:r>
            <a:r>
              <a:rPr lang="zh-CN" altLang="en-US"/>
              <a:t>拥有的子树数称为</a:t>
            </a:r>
            <a:r>
              <a:rPr lang="zh-CN" altLang="en-US" b="1"/>
              <a:t>结点的度</a:t>
            </a:r>
            <a:r>
              <a:rPr lang="zh-CN" altLang="en-US"/>
              <a:t>。度为</a:t>
            </a:r>
            <a:r>
              <a:rPr lang="en-US" altLang="zh-CN"/>
              <a:t>0</a:t>
            </a:r>
            <a:r>
              <a:rPr lang="zh-CN" altLang="en-US"/>
              <a:t>的结点称为</a:t>
            </a:r>
            <a:r>
              <a:rPr lang="zh-CN" altLang="en-US" b="1"/>
              <a:t>叶子</a:t>
            </a:r>
            <a:r>
              <a:rPr lang="zh-CN" altLang="en-US"/>
              <a:t>结点。度不为</a:t>
            </a:r>
            <a:r>
              <a:rPr lang="en-US" altLang="zh-CN"/>
              <a:t>0</a:t>
            </a:r>
            <a:r>
              <a:rPr lang="zh-CN" altLang="en-US"/>
              <a:t>的结点</a:t>
            </a:r>
            <a:r>
              <a:rPr lang="zh-CN" altLang="en-US" b="1"/>
              <a:t>分支</a:t>
            </a:r>
            <a:r>
              <a:rPr lang="zh-CN" altLang="en-US"/>
              <a:t>结点。该</a:t>
            </a:r>
            <a:r>
              <a:rPr lang="zh-CN" altLang="en-US" b="1"/>
              <a:t>树的度</a:t>
            </a:r>
            <a:r>
              <a:rPr lang="zh-CN" altLang="en-US"/>
              <a:t>是树内各结点的度的最大值。除根结点之外，分支结点也称为</a:t>
            </a:r>
            <a:r>
              <a:rPr lang="zh-CN" altLang="en-US" b="1"/>
              <a:t>内部结点</a:t>
            </a:r>
            <a:r>
              <a:rPr lang="zh-CN" altLang="en-US"/>
              <a:t>。结点的子树的根称为该结点的</a:t>
            </a:r>
            <a:r>
              <a:rPr lang="zh-CN" altLang="en-US" b="1"/>
              <a:t>孩子，</a:t>
            </a:r>
            <a:r>
              <a:rPr lang="zh-CN" altLang="en-US"/>
              <a:t>该结点称为孩子的</a:t>
            </a:r>
            <a:r>
              <a:rPr lang="zh-CN" altLang="en-US" b="1"/>
              <a:t>双亲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50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空指针域线索二叉树使用     如何在内存中找到一颗树呢？对比链表中的头指针，要有一个指向根节点的指针</a:t>
            </a:r>
            <a:endParaRPr lang="en-US" altLang="zh-CN"/>
          </a:p>
          <a:p>
            <a:r>
              <a:rPr lang="en-US" altLang="zh-CN"/>
              <a:t>n</a:t>
            </a:r>
            <a:r>
              <a:rPr lang="zh-CN" altLang="en-US"/>
              <a:t>和结点有</a:t>
            </a:r>
            <a:r>
              <a:rPr lang="en-US" altLang="zh-CN"/>
              <a:t>2n</a:t>
            </a:r>
            <a:r>
              <a:rPr lang="zh-CN" altLang="en-US"/>
              <a:t>个链域，但是每个分支占一个链域，一共有</a:t>
            </a:r>
            <a:r>
              <a:rPr lang="en-US" altLang="zh-CN"/>
              <a:t>n-1</a:t>
            </a:r>
            <a:r>
              <a:rPr lang="zh-CN" altLang="en-US"/>
              <a:t>个分支，因为根节点不存分支，所以</a:t>
            </a:r>
            <a:r>
              <a:rPr lang="zh-CN" altLang="zh-CN" sz="1200">
                <a:ea typeface="华文中宋" pitchFamily="2" charset="-122"/>
              </a:rPr>
              <a:t>有</a:t>
            </a:r>
            <a:r>
              <a:rPr lang="zh-CN" altLang="en-US" sz="1200">
                <a:ea typeface="华文中宋" pitchFamily="2" charset="-122"/>
              </a:rPr>
              <a:t> </a:t>
            </a:r>
            <a:r>
              <a:rPr lang="en-US" altLang="zh-CN" sz="1200" i="1">
                <a:ea typeface="华文中宋" pitchFamily="2" charset="-122"/>
              </a:rPr>
              <a:t>n </a:t>
            </a:r>
            <a:r>
              <a:rPr lang="en-US" altLang="zh-CN" sz="1200">
                <a:ea typeface="华文中宋" pitchFamily="2" charset="-122"/>
              </a:rPr>
              <a:t>+ 1 </a:t>
            </a:r>
            <a:r>
              <a:rPr lang="zh-CN" altLang="zh-CN" sz="1200">
                <a:ea typeface="华文中宋" pitchFamily="2" charset="-122"/>
              </a:rPr>
              <a:t>个空指针域。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  下课</a:t>
            </a:r>
            <a:r>
              <a:rPr lang="en-US" altLang="zh-CN"/>
              <a:t>     2</a:t>
            </a:r>
            <a:r>
              <a:rPr lang="zh-CN" altLang="en-US"/>
              <a:t>分钟    指向根结点的指针不能省略</a:t>
            </a:r>
            <a:endParaRPr lang="en-US" altLang="zh-CN"/>
          </a:p>
          <a:p>
            <a:r>
              <a:rPr lang="zh-CN" altLang="en-US"/>
              <a:t>含三个指针域的结点结构，多一个指向双亲的指针域。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11:20</a:t>
            </a:r>
            <a:r>
              <a:rPr lang="zh-CN" altLang="en-US"/>
              <a:t> 开始</a:t>
            </a:r>
            <a:r>
              <a:rPr lang="en-US" altLang="zh-CN"/>
              <a:t> 3</a:t>
            </a:r>
            <a:r>
              <a:rPr lang="zh-CN" altLang="en-US"/>
              <a:t>分钟  先序  中序  后序  层次遍历</a:t>
            </a:r>
            <a:endParaRPr lang="en-US" altLang="zh-CN"/>
          </a:p>
          <a:p>
            <a:r>
              <a:rPr lang="zh-CN" altLang="en-US"/>
              <a:t>不破坏原来数据结构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</a:t>
            </a:r>
            <a:r>
              <a:rPr lang="en-US" altLang="zh-CN"/>
              <a:t>A</a:t>
            </a:r>
            <a:r>
              <a:rPr lang="en-US" altLang="zh-CN" baseline="30000"/>
              <a:t>3</a:t>
            </a:r>
            <a:r>
              <a:rPr lang="en-US" altLang="zh-CN" baseline="-25000"/>
              <a:t>3</a:t>
            </a:r>
            <a:r>
              <a:rPr lang="zh-CN" altLang="en-US"/>
              <a:t>全排列</a:t>
            </a:r>
            <a:endParaRPr lang="en-US" altLang="zh-CN"/>
          </a:p>
          <a:p>
            <a:r>
              <a:rPr lang="zh-CN" altLang="en-US"/>
              <a:t>左子树都在右子树的前面，取前面三种遍历方法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左子树都在右子树的前面，取前面三种遍历方法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11:35</a:t>
            </a:r>
            <a:r>
              <a:rPr lang="zh-CN" altLang="en-US"/>
              <a:t> 结束</a:t>
            </a:r>
            <a:r>
              <a:rPr lang="en-US" altLang="zh-CN"/>
              <a:t>   5</a:t>
            </a:r>
            <a:r>
              <a:rPr lang="zh-CN" altLang="en-US"/>
              <a:t>分钟  空操作是什么都不做的意思。  先序遍历第一个结点一定是二叉树的根节点。    这是一个</a:t>
            </a:r>
            <a:r>
              <a:rPr lang="zh-CN" altLang="en-US" b="1"/>
              <a:t>递归</a:t>
            </a:r>
            <a:endParaRPr lang="en-US" altLang="zh-CN" b="1"/>
          </a:p>
          <a:p>
            <a:r>
              <a:rPr lang="zh-CN" altLang="en-US"/>
              <a:t>多练习一下如何先序 遍历二叉树 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68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根节点将二叉树分成左右两侧，左子树和右子树又被根节点的左孩子和有孩子分成两部分，依次递归。每颗子树第一个遍历，肯定是最左下的结点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71109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深度：树中结点的最大层次称为树的</a:t>
            </a:r>
            <a:r>
              <a:rPr lang="zh-CN" altLang="en-US" b="1"/>
              <a:t>深度</a:t>
            </a:r>
            <a:r>
              <a:rPr lang="zh-CN" altLang="en-US"/>
              <a:t>。  对比家族系谱。有序树和无序树，如果</a:t>
            </a:r>
            <a:r>
              <a:rPr lang="en-US" altLang="zh-CN"/>
              <a:t>4</a:t>
            </a:r>
            <a:r>
              <a:rPr lang="zh-CN" altLang="en-US"/>
              <a:t>中情况一样就是无序的。</a:t>
            </a:r>
            <a:endParaRPr lang="en-US" altLang="zh-CN"/>
          </a:p>
          <a:p>
            <a:r>
              <a:rPr lang="zh-CN" altLang="en-US"/>
              <a:t>结点的</a:t>
            </a:r>
            <a:r>
              <a:rPr lang="zh-CN" altLang="en-US" b="1"/>
              <a:t>层次：</a:t>
            </a:r>
            <a:r>
              <a:rPr lang="zh-CN" altLang="en-US" b="0"/>
              <a:t>从根开始定义起，根为第一层，根的孩子为第二层。双亲在同一层的结点互为</a:t>
            </a:r>
            <a:r>
              <a:rPr lang="zh-CN" altLang="en-US" b="1"/>
              <a:t>堂兄弟</a:t>
            </a:r>
            <a:r>
              <a:rPr lang="zh-CN" altLang="en-US" b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804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59810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11:55</a:t>
            </a:r>
            <a:r>
              <a:rPr lang="zh-CN" altLang="en-US"/>
              <a:t>    </a:t>
            </a:r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4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：</a:t>
            </a:r>
            <a:r>
              <a:rPr lang="en-US" altLang="zh-CN"/>
              <a:t>20     10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先序遍历第一个结点一定是二叉树的根节点，而在中序遍历中，根结点必然将中序序列分成两个子序列，前一个子序列就是根结点左子树的中序序列，后一个子序列就是根结点右子树的中序序列。</a:t>
            </a:r>
            <a:endParaRPr lang="en-US" altLang="zh-CN"/>
          </a:p>
          <a:p>
            <a:r>
              <a:rPr lang="en-US" altLang="zh-CN"/>
              <a:t>D   </a:t>
            </a:r>
            <a:r>
              <a:rPr lang="zh-CN" altLang="en-US"/>
              <a:t>解析：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E</a:t>
            </a:r>
            <a:r>
              <a:rPr lang="zh-CN" altLang="en-US"/>
              <a:t>的右子树根节点</a:t>
            </a:r>
            <a:endParaRPr lang="en-US" altLang="zh-CN"/>
          </a:p>
          <a:p>
            <a:r>
              <a:rPr lang="zh-CN" altLang="en-US"/>
              <a:t>注意：先序和后序不能唯一确定一颗二叉树</a:t>
            </a:r>
            <a:endParaRPr lang="en-US" altLang="zh-CN"/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69850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64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</a:t>
            </a:r>
            <a:r>
              <a:rPr lang="zh-CN" altLang="en-US"/>
              <a:t>分钟  指向谁谁就入栈，该结点作为根结点， </a:t>
            </a:r>
            <a:r>
              <a:rPr lang="en-US" altLang="zh-CN"/>
              <a:t>A</a:t>
            </a:r>
            <a:r>
              <a:rPr lang="zh-CN" altLang="en-US"/>
              <a:t>入栈，输出</a:t>
            </a:r>
            <a:r>
              <a:rPr lang="en-US" altLang="zh-CN"/>
              <a:t>A  </a:t>
            </a:r>
            <a:r>
              <a:rPr lang="zh-CN" altLang="en-US"/>
              <a:t>先序遍历左子树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812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  </a:t>
            </a:r>
            <a:r>
              <a:rPr lang="en-US" altLang="zh-CN"/>
              <a:t>B</a:t>
            </a:r>
            <a:r>
              <a:rPr lang="zh-CN" altLang="en-US"/>
              <a:t>入栈，输出根结点 </a:t>
            </a:r>
            <a:r>
              <a:rPr lang="en-US" altLang="zh-CN"/>
              <a:t>B  </a:t>
            </a:r>
            <a:r>
              <a:rPr lang="zh-CN" altLang="en-US"/>
              <a:t>先序遍历左子树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189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</a:t>
            </a:r>
            <a:r>
              <a:rPr lang="en-US" altLang="zh-CN"/>
              <a:t>D</a:t>
            </a:r>
            <a:r>
              <a:rPr lang="zh-CN" altLang="en-US"/>
              <a:t>入栈，输出根结点 </a:t>
            </a:r>
            <a:r>
              <a:rPr lang="en-US" altLang="zh-CN"/>
              <a:t>D  </a:t>
            </a:r>
            <a:r>
              <a:rPr lang="zh-CN" altLang="en-US"/>
              <a:t>先序遍历左子树   ，此时</a:t>
            </a:r>
            <a:r>
              <a:rPr lang="en-US" altLang="zh-CN"/>
              <a:t>D</a:t>
            </a:r>
            <a:r>
              <a:rPr lang="zh-CN" altLang="en-US"/>
              <a:t>的左子树为空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881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 因为</a:t>
            </a:r>
            <a:r>
              <a:rPr lang="en-US" altLang="zh-CN"/>
              <a:t>D</a:t>
            </a:r>
            <a:r>
              <a:rPr lang="zh-CN" altLang="en-US"/>
              <a:t>的左子树为空， 因此 </a:t>
            </a:r>
            <a:r>
              <a:rPr lang="en-US" altLang="zh-CN"/>
              <a:t>if</a:t>
            </a:r>
            <a:r>
              <a:rPr lang="zh-CN" altLang="en-US"/>
              <a:t>条件不成立   函数运行结束，出栈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567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 栈的作用就是记录 递归过程中，回退的位置。   遍历</a:t>
            </a:r>
            <a:r>
              <a:rPr lang="en-US" altLang="zh-CN"/>
              <a:t>D</a:t>
            </a:r>
            <a:r>
              <a:rPr lang="zh-CN" altLang="en-US"/>
              <a:t>的右子树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150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右子树为空遍历， </a:t>
            </a:r>
            <a:r>
              <a:rPr lang="en-US" altLang="zh-CN"/>
              <a:t>if</a:t>
            </a:r>
            <a:r>
              <a:rPr lang="zh-CN" altLang="en-US"/>
              <a:t>不成立  出栈  回退上个状态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6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树的表示方法有</a:t>
            </a:r>
            <a:r>
              <a:rPr lang="en-US" altLang="zh-CN"/>
              <a:t>4</a:t>
            </a:r>
            <a:r>
              <a:rPr lang="zh-CN" altLang="en-US"/>
              <a:t>种，常用的是树形表示法，因为更加形象。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这时候</a:t>
            </a:r>
            <a:r>
              <a:rPr lang="en-US" altLang="zh-CN"/>
              <a:t>D</a:t>
            </a:r>
            <a:r>
              <a:rPr lang="zh-CN" altLang="en-US"/>
              <a:t>的根节点，左子树和右子树都被先序遍历，    继续回退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717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 </a:t>
            </a:r>
            <a:r>
              <a:rPr lang="en-US" altLang="zh-CN"/>
              <a:t>B</a:t>
            </a:r>
            <a:r>
              <a:rPr lang="zh-CN" altLang="en-US"/>
              <a:t>的左子树遍历结束   先序遍历</a:t>
            </a:r>
            <a:r>
              <a:rPr lang="en-US" altLang="zh-CN"/>
              <a:t>B</a:t>
            </a:r>
            <a:r>
              <a:rPr lang="zh-CN" altLang="en-US"/>
              <a:t>的右子树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322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访问根结点，先序遍历</a:t>
            </a:r>
            <a:r>
              <a:rPr lang="en-US" altLang="zh-CN"/>
              <a:t>E</a:t>
            </a:r>
            <a:r>
              <a:rPr lang="zh-CN" altLang="en-US"/>
              <a:t>的左子树  因此调用先序遍历函数   </a:t>
            </a:r>
            <a:r>
              <a:rPr lang="en-US" altLang="zh-CN"/>
              <a:t>E</a:t>
            </a:r>
            <a:r>
              <a:rPr lang="zh-CN" altLang="en-US"/>
              <a:t>入栈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878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0.5</a:t>
            </a:r>
            <a:r>
              <a:rPr lang="zh-CN" altLang="en-US"/>
              <a:t>分钟     访问根结点</a:t>
            </a:r>
            <a:r>
              <a:rPr lang="en-US" altLang="zh-CN"/>
              <a:t>G</a:t>
            </a:r>
            <a:r>
              <a:rPr lang="zh-CN" altLang="en-US"/>
              <a:t>，先序遍历</a:t>
            </a:r>
            <a:r>
              <a:rPr lang="en-US" altLang="zh-CN"/>
              <a:t>G</a:t>
            </a:r>
            <a:r>
              <a:rPr lang="zh-CN" altLang="en-US"/>
              <a:t>的左子树，  </a:t>
            </a:r>
            <a:r>
              <a:rPr lang="en-US" altLang="zh-CN"/>
              <a:t>G</a:t>
            </a:r>
            <a:r>
              <a:rPr lang="zh-CN" altLang="en-US"/>
              <a:t>入栈   </a:t>
            </a:r>
          </a:p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894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左子树为空   </a:t>
            </a:r>
            <a:r>
              <a:rPr lang="en-US" altLang="zh-CN"/>
              <a:t>if</a:t>
            </a:r>
            <a:r>
              <a:rPr lang="zh-CN" altLang="en-US"/>
              <a:t>条件不成立   直接出栈   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859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先序遍历右子树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808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右子树为空   </a:t>
            </a:r>
            <a:r>
              <a:rPr lang="en-US" altLang="zh-CN"/>
              <a:t>if</a:t>
            </a:r>
            <a:r>
              <a:rPr lang="zh-CN" altLang="en-US"/>
              <a:t>条件不成立  出栈  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143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此时已经遍历完毕</a:t>
            </a:r>
            <a:r>
              <a:rPr lang="en-US" altLang="zh-CN"/>
              <a:t>  E</a:t>
            </a:r>
            <a:r>
              <a:rPr lang="zh-CN" altLang="en-US"/>
              <a:t>的左子树</a:t>
            </a:r>
            <a:r>
              <a:rPr lang="en-US" altLang="zh-CN"/>
              <a:t>G    </a:t>
            </a:r>
            <a:r>
              <a:rPr lang="zh-CN" altLang="en-US"/>
              <a:t>出栈回退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50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 遍历</a:t>
            </a:r>
            <a:r>
              <a:rPr lang="en-US" altLang="zh-CN"/>
              <a:t>E</a:t>
            </a:r>
            <a:r>
              <a:rPr lang="zh-CN" altLang="en-US"/>
              <a:t>的右子树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596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0.5</a:t>
            </a:r>
            <a:r>
              <a:rPr lang="zh-CN" altLang="en-US"/>
              <a:t>分钟      </a:t>
            </a:r>
            <a:r>
              <a:rPr lang="en-US" altLang="zh-CN"/>
              <a:t>E</a:t>
            </a:r>
            <a:r>
              <a:rPr lang="zh-CN" altLang="en-US"/>
              <a:t>的右子树为空    </a:t>
            </a:r>
            <a:r>
              <a:rPr lang="en-US" altLang="zh-CN"/>
              <a:t>if</a:t>
            </a:r>
            <a:r>
              <a:rPr lang="zh-CN" altLang="en-US"/>
              <a:t>条件不成立   回退 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3</a:t>
            </a:r>
            <a:r>
              <a:rPr lang="zh-CN" altLang="en-US" b="1"/>
              <a:t>分钟</a:t>
            </a:r>
            <a:endParaRPr lang="en-US" altLang="zh-CN" b="1"/>
          </a:p>
          <a:p>
            <a:r>
              <a:rPr lang="zh-CN" altLang="en-US" b="1"/>
              <a:t>凹入表示法</a:t>
            </a:r>
            <a:r>
              <a:rPr lang="zh-CN" altLang="en-US"/>
              <a:t>：类似于编书的目录；</a:t>
            </a:r>
            <a:r>
              <a:rPr lang="zh-CN" altLang="en-US" b="1"/>
              <a:t>广义表表示法</a:t>
            </a:r>
            <a:r>
              <a:rPr lang="zh-CN" altLang="en-US"/>
              <a:t>：根作为由子树森林组成的</a:t>
            </a:r>
            <a:r>
              <a:rPr lang="zh-CN" altLang="en-US" b="1"/>
              <a:t>表的名字写在表的左侧</a:t>
            </a:r>
            <a:r>
              <a:rPr lang="zh-CN" altLang="en-US"/>
              <a:t>；</a:t>
            </a:r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       0.5</a:t>
            </a:r>
            <a:r>
              <a:rPr lang="zh-CN" altLang="en-US"/>
              <a:t>分钟      遍历完  </a:t>
            </a:r>
            <a:r>
              <a:rPr lang="en-US" altLang="zh-CN"/>
              <a:t>B</a:t>
            </a:r>
            <a:r>
              <a:rPr lang="zh-CN" altLang="en-US"/>
              <a:t>的右子树   回退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675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此时 </a:t>
            </a:r>
            <a:r>
              <a:rPr lang="en-US" altLang="zh-CN"/>
              <a:t>A</a:t>
            </a:r>
            <a:r>
              <a:rPr lang="zh-CN" altLang="en-US"/>
              <a:t>的左子树遍历完毕    回退出栈      遍历</a:t>
            </a:r>
            <a:r>
              <a:rPr lang="en-US" altLang="zh-CN"/>
              <a:t>A</a:t>
            </a:r>
            <a:r>
              <a:rPr lang="zh-CN" altLang="en-US"/>
              <a:t>的右子树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226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遍历</a:t>
            </a:r>
            <a:r>
              <a:rPr lang="en-US" altLang="zh-CN"/>
              <a:t>A</a:t>
            </a:r>
            <a:r>
              <a:rPr lang="zh-CN" altLang="en-US"/>
              <a:t>的右子树   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855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入栈   访问根结点   遍历</a:t>
            </a:r>
            <a:r>
              <a:rPr lang="en-US" altLang="zh-CN"/>
              <a:t>C</a:t>
            </a:r>
            <a:r>
              <a:rPr lang="zh-CN" altLang="en-US"/>
              <a:t>的左子树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38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左子树为空   </a:t>
            </a:r>
            <a:r>
              <a:rPr lang="en-US" altLang="zh-CN"/>
              <a:t>if</a:t>
            </a:r>
            <a:r>
              <a:rPr lang="zh-CN" altLang="en-US"/>
              <a:t>条件不成立   出栈回退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152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遍历完</a:t>
            </a:r>
            <a:r>
              <a:rPr lang="en-US" altLang="zh-CN"/>
              <a:t>C</a:t>
            </a:r>
            <a:r>
              <a:rPr lang="zh-CN" altLang="en-US"/>
              <a:t>的左子树   遍历</a:t>
            </a:r>
            <a:r>
              <a:rPr lang="en-US" altLang="zh-CN"/>
              <a:t>C</a:t>
            </a:r>
            <a:r>
              <a:rPr lang="zh-CN" altLang="en-US"/>
              <a:t>的右子树   </a:t>
            </a:r>
            <a:r>
              <a:rPr lang="en-US" altLang="zh-CN"/>
              <a:t>F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784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访问根结点  输出</a:t>
            </a:r>
            <a:r>
              <a:rPr lang="en-US" altLang="zh-CN"/>
              <a:t>F   F</a:t>
            </a:r>
            <a:r>
              <a:rPr lang="zh-CN" altLang="en-US"/>
              <a:t>入栈  先序遍历</a:t>
            </a:r>
            <a:r>
              <a:rPr lang="en-US" altLang="zh-CN"/>
              <a:t>F</a:t>
            </a:r>
            <a:r>
              <a:rPr lang="zh-CN" altLang="en-US"/>
              <a:t>的左子树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87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</a:t>
            </a:r>
            <a:r>
              <a:rPr lang="zh-CN" altLang="en-US"/>
              <a:t>的左子树为空， </a:t>
            </a:r>
            <a:r>
              <a:rPr lang="en-US" altLang="zh-CN"/>
              <a:t>if</a:t>
            </a:r>
            <a:r>
              <a:rPr lang="zh-CN" altLang="en-US"/>
              <a:t>条件不成立   回退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103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先序遍历</a:t>
            </a:r>
            <a:r>
              <a:rPr lang="en-US" altLang="zh-CN"/>
              <a:t>F</a:t>
            </a:r>
            <a:r>
              <a:rPr lang="zh-CN" altLang="en-US"/>
              <a:t>的右子树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036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右子树为空   </a:t>
            </a:r>
            <a:r>
              <a:rPr lang="en-US" altLang="zh-CN"/>
              <a:t>if</a:t>
            </a:r>
            <a:r>
              <a:rPr lang="zh-CN" altLang="en-US"/>
              <a:t>条件不成立   出栈回退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9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分钟这一块因为都给大家讲过，不详细说了。只给大家详细讲一下树的遍历操作。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此时</a:t>
            </a:r>
            <a:r>
              <a:rPr lang="en-US" altLang="zh-CN"/>
              <a:t>F</a:t>
            </a:r>
            <a:r>
              <a:rPr lang="zh-CN" altLang="en-US"/>
              <a:t>的根节点  左右子树都遍历完毕  回退出栈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401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的根节点左右子树遍历完毕     回退 出栈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116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的根节点   左右子树遍历完毕   出栈   栈空则结束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089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8:35     1</a:t>
            </a:r>
            <a:r>
              <a:rPr lang="zh-CN" altLang="en-US"/>
              <a:t>分钟    遍历结束  返回  主调函数部分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055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  每个</a:t>
            </a:r>
            <a:r>
              <a:rPr lang="en-US" altLang="zh-CN"/>
              <a:t>=</a:t>
            </a:r>
            <a:r>
              <a:rPr lang="zh-CN" altLang="en-US"/>
              <a:t>结点都经过</a:t>
            </a:r>
            <a:r>
              <a:rPr lang="en-US" altLang="zh-CN"/>
              <a:t>3</a:t>
            </a:r>
            <a:r>
              <a:rPr lang="zh-CN" altLang="en-US"/>
              <a:t>次    第一次是输出该结点   第二次是左子树访问完毕的 递归经过      第三次是右子树访问完毕的 递归经过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24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讲过了</a:t>
            </a:r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讲过了</a:t>
            </a:r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8:43</a:t>
            </a:r>
            <a:r>
              <a:rPr lang="zh-CN" altLang="en-US"/>
              <a:t> 结束   让学生们写一下</a:t>
            </a:r>
            <a:r>
              <a:rPr lang="en-US" altLang="zh-CN"/>
              <a:t>       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分钟    先序遍历的递归算法刚才给大家讲了    但是咱们书上的更加完美   因为遍历是</a:t>
            </a:r>
            <a:r>
              <a:rPr lang="zh-CN" altLang="en-US" sz="1200">
                <a:ea typeface="楷体_GB2312" pitchFamily="49" charset="-122"/>
              </a:rPr>
              <a:t>对每个结点调用函数 </a:t>
            </a:r>
            <a:r>
              <a:rPr lang="en-US" altLang="zh-CN" sz="1200">
                <a:ea typeface="楷体_GB2312" pitchFamily="49" charset="-122"/>
              </a:rPr>
              <a:t>Visit </a:t>
            </a:r>
            <a:r>
              <a:rPr lang="zh-CN" altLang="en-US" sz="1200">
                <a:ea typeface="楷体_GB2312" pitchFamily="49" charset="-122"/>
              </a:rPr>
              <a:t>一次 且仅一次。一旦 </a:t>
            </a:r>
            <a:r>
              <a:rPr lang="en-US" altLang="zh-CN" sz="1200">
                <a:ea typeface="楷体_GB2312" pitchFamily="49" charset="-122"/>
              </a:rPr>
              <a:t>visit() </a:t>
            </a:r>
            <a:r>
              <a:rPr lang="zh-CN" altLang="en-US" sz="1200">
                <a:ea typeface="楷体_GB2312" pitchFamily="49" charset="-122"/>
              </a:rPr>
              <a:t>失败，则操作失败。    </a:t>
            </a:r>
            <a:r>
              <a:rPr lang="en-US" altLang="zh-CN" sz="1200">
                <a:ea typeface="楷体_GB2312" pitchFamily="49" charset="-122"/>
              </a:rPr>
              <a:t>visit</a:t>
            </a:r>
            <a:r>
              <a:rPr lang="zh-CN" altLang="en-US" sz="1200">
                <a:ea typeface="楷体_GB2312" pitchFamily="49" charset="-122"/>
              </a:rPr>
              <a:t>一旦失败就</a:t>
            </a:r>
            <a:r>
              <a:rPr lang="en-US" altLang="zh-CN" sz="1200">
                <a:ea typeface="楷体_GB2312" pitchFamily="49" charset="-122"/>
              </a:rPr>
              <a:t>return ERROR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ea typeface="楷体_GB2312" pitchFamily="49" charset="-122"/>
              </a:rPr>
              <a:t>if</a:t>
            </a:r>
            <a:r>
              <a:rPr lang="zh-CN" altLang="en-US" sz="1200">
                <a:ea typeface="楷体_GB2312" pitchFamily="49" charset="-122"/>
              </a:rPr>
              <a:t>条件不成立  直接</a:t>
            </a:r>
            <a:r>
              <a:rPr lang="en-US" altLang="zh-CN" sz="1200">
                <a:ea typeface="楷体_GB2312" pitchFamily="49" charset="-122"/>
              </a:rPr>
              <a:t>return OK                    </a:t>
            </a:r>
            <a:r>
              <a:rPr lang="zh-CN" altLang="en-US" sz="1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1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 (T, PrintElement);</a:t>
            </a:r>
            <a:r>
              <a:rPr lang="en-US" altLang="zh-CN" sz="1200" b="1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ea typeface="楷体_GB2312" pitchFamily="49" charset="-122"/>
              </a:rPr>
              <a:t>三个</a:t>
            </a:r>
            <a:r>
              <a:rPr lang="en-US" altLang="zh-CN" sz="1200" b="1">
                <a:ea typeface="楷体_GB2312" pitchFamily="49" charset="-122"/>
              </a:rPr>
              <a:t>if</a:t>
            </a:r>
            <a:r>
              <a:rPr lang="zh-CN" altLang="en-US" sz="1200" b="1">
                <a:ea typeface="楷体_GB2312" pitchFamily="49" charset="-122"/>
              </a:rPr>
              <a:t>条件  只要一次访问失败    </a:t>
            </a:r>
            <a:r>
              <a:rPr lang="en-US" altLang="zh-CN" sz="1200" b="1">
                <a:ea typeface="楷体_GB2312" pitchFamily="49" charset="-122"/>
              </a:rPr>
              <a:t>return ERROR</a:t>
            </a:r>
            <a:r>
              <a:rPr lang="zh-CN" altLang="en-US" sz="1200" b="1">
                <a:ea typeface="楷体_GB2312" pitchFamily="49" charset="-122"/>
              </a:rPr>
              <a:t>；   比如先序遍历左子树失败了   </a:t>
            </a:r>
            <a:r>
              <a:rPr lang="en-US" altLang="zh-CN" sz="1200" b="1">
                <a:ea typeface="楷体_GB2312" pitchFamily="49" charset="-122"/>
              </a:rPr>
              <a:t>if</a:t>
            </a:r>
            <a:r>
              <a:rPr lang="zh-CN" altLang="en-US" sz="1200" b="1">
                <a:ea typeface="楷体_GB2312" pitchFamily="49" charset="-122"/>
              </a:rPr>
              <a:t>不成立了  </a:t>
            </a:r>
            <a:r>
              <a:rPr lang="en-US" altLang="zh-CN" sz="1200" b="1">
                <a:ea typeface="楷体_GB2312" pitchFamily="49" charset="-122"/>
              </a:rPr>
              <a:t>return ERROR</a:t>
            </a:r>
            <a:r>
              <a:rPr lang="zh-CN" altLang="en-US" sz="1200" b="1">
                <a:ea typeface="楷体_GB2312" pitchFamily="49" charset="-122"/>
              </a:rPr>
              <a:t>； </a:t>
            </a:r>
          </a:p>
          <a:p>
            <a:r>
              <a:rPr lang="en-US" altLang="zh-CN"/>
              <a:t>  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先中序遍历左子树  再访问根结点   换了下次序     三个</a:t>
            </a:r>
            <a:r>
              <a:rPr lang="en-US" altLang="zh-CN"/>
              <a:t>if</a:t>
            </a:r>
            <a:r>
              <a:rPr lang="zh-CN" altLang="en-US"/>
              <a:t>换了下次序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ea typeface="楷体_GB2312" pitchFamily="49" charset="-122"/>
              </a:rPr>
              <a:t>if</a:t>
            </a:r>
            <a:r>
              <a:rPr lang="zh-CN" altLang="en-US" sz="1200">
                <a:ea typeface="楷体_GB2312" pitchFamily="49" charset="-122"/>
              </a:rPr>
              <a:t>条件不成立  直接</a:t>
            </a:r>
            <a:r>
              <a:rPr lang="en-US" altLang="zh-CN" sz="1200">
                <a:ea typeface="楷体_GB2312" pitchFamily="49" charset="-122"/>
              </a:rPr>
              <a:t>return OK</a:t>
            </a:r>
            <a:endParaRPr lang="zh-CN" altLang="en-US" sz="1200">
              <a:ea typeface="楷体_GB2312" pitchFamily="49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后序    三个</a:t>
            </a:r>
            <a:r>
              <a:rPr lang="en-US" altLang="zh-CN"/>
              <a:t>if</a:t>
            </a:r>
            <a:r>
              <a:rPr lang="zh-CN" altLang="en-US"/>
              <a:t>条件  调换次序  先是 左子树   再右子树  最后访问根结点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 每个结点经过三次    中序遍历是  第二次经过时 输出  因为第一次是  找左子树经过的   访问完毕后  递归回去后第二次经过访问根结点  遍历右子树    第三次右子树访问完毕  递归回去 又经过</a:t>
            </a:r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9:07</a:t>
            </a:r>
            <a:r>
              <a:rPr lang="zh-CN" altLang="en-US"/>
              <a:t> 结束</a:t>
            </a:r>
            <a:r>
              <a:rPr lang="en-US" altLang="zh-CN"/>
              <a:t>       12</a:t>
            </a:r>
            <a:r>
              <a:rPr lang="zh-CN" altLang="en-US"/>
              <a:t>分钟  </a:t>
            </a:r>
            <a:r>
              <a:rPr lang="en-US" altLang="zh-CN"/>
              <a:t>A  B   D </a:t>
            </a:r>
            <a:r>
              <a:rPr lang="zh-CN" altLang="en-US"/>
              <a:t>（讲过了）    </a:t>
            </a:r>
            <a:r>
              <a:rPr lang="en-US" altLang="zh-CN"/>
              <a:t>D     A    A  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前序是根左右、中序是左根右、后序是左右根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因此相对次序发生变化的都是子树的根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也就是分支结点（或者说非叶子结点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 相对次序都是左在前右在后   因为我们都是先左后右，只不过是根 结点位，置发生变化，只有分支结点在遍历过程中，能成为子树根结点，所以叶子结点相对次序不会变，分支结点的相对次序有可能变</a:t>
            </a:r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</a:t>
            </a:r>
            <a:r>
              <a:rPr lang="zh-CN" altLang="en-US"/>
              <a:t>分钟   若栈不空 </a:t>
            </a:r>
            <a:r>
              <a:rPr lang="en-US" altLang="zh-CN" sz="1200">
                <a:ea typeface="楷体_GB2312" pitchFamily="49" charset="-122"/>
              </a:rPr>
              <a:t>StackEmpty</a:t>
            </a:r>
            <a:r>
              <a:rPr lang="zh-CN" altLang="en-US" sz="1200">
                <a:ea typeface="楷体_GB2312" pitchFamily="49" charset="-122"/>
              </a:rPr>
              <a:t>返回</a:t>
            </a:r>
            <a:r>
              <a:rPr lang="en-US" altLang="zh-CN" sz="1200">
                <a:ea typeface="楷体_GB2312" pitchFamily="49" charset="-122"/>
              </a:rPr>
              <a:t>false   </a:t>
            </a:r>
            <a:r>
              <a:rPr lang="zh-CN" altLang="en-US"/>
              <a:t>只要栈不为空条件成立                            若能获取栈顶元素，栈不空    且栈顶元素不为空   </a:t>
            </a:r>
            <a:r>
              <a:rPr lang="en-US" altLang="zh-CN"/>
              <a:t>a  +   b </a:t>
            </a:r>
            <a:r>
              <a:rPr lang="zh-CN" altLang="en-US"/>
              <a:t>*   </a:t>
            </a:r>
            <a:r>
              <a:rPr lang="en-US" altLang="zh-CN"/>
              <a:t>c  - d – e /</a:t>
            </a:r>
            <a:r>
              <a:rPr lang="zh-CN" altLang="en-US"/>
              <a:t> </a:t>
            </a:r>
            <a:r>
              <a:rPr lang="en-US" altLang="zh-CN"/>
              <a:t>f        Gettop</a:t>
            </a:r>
            <a:r>
              <a:rPr lang="zh-CN" altLang="en-US"/>
              <a:t>是获取栈顶元素  把获取到的栈顶元素  给了</a:t>
            </a:r>
            <a:r>
              <a:rPr lang="en-US" altLang="zh-CN"/>
              <a:t>p     </a:t>
            </a:r>
            <a:r>
              <a:rPr lang="en-US" altLang="zh-CN" sz="1200">
                <a:ea typeface="楷体_GB2312" pitchFamily="49" charset="-122"/>
              </a:rPr>
              <a:t>Pop (S, p); </a:t>
            </a:r>
            <a:r>
              <a:rPr lang="zh-CN" altLang="en-US" sz="1200">
                <a:ea typeface="楷体_GB2312" pitchFamily="49" charset="-122"/>
              </a:rPr>
              <a:t>是出栈的，把出栈的元素给了</a:t>
            </a:r>
            <a:r>
              <a:rPr lang="en-US" altLang="zh-CN" sz="1200">
                <a:ea typeface="楷体_GB2312" pitchFamily="49" charset="-122"/>
              </a:rPr>
              <a:t>p</a:t>
            </a:r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如果</a:t>
            </a:r>
            <a:r>
              <a:rPr lang="en-US" altLang="zh-CN"/>
              <a:t>p</a:t>
            </a:r>
            <a:r>
              <a:rPr lang="zh-CN" altLang="en-US"/>
              <a:t>不为空  或者  栈不为空的话   </a:t>
            </a:r>
            <a:r>
              <a:rPr lang="en-US" altLang="zh-CN"/>
              <a:t>while</a:t>
            </a:r>
            <a:r>
              <a:rPr lang="zh-CN" altLang="en-US"/>
              <a:t>条件成立        这种方法避免了空指针的入栈和出栈  效率更高一些</a:t>
            </a:r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9:19    3</a:t>
            </a:r>
            <a:r>
              <a:rPr lang="zh-CN" altLang="en-US"/>
              <a:t>分钟     二叉树中叶子结点的个数  是左子树叶子结点数  </a:t>
            </a:r>
            <a:r>
              <a:rPr lang="en-US" altLang="zh-CN"/>
              <a:t>+   </a:t>
            </a:r>
            <a:r>
              <a:rPr lang="zh-CN" altLang="en-US"/>
              <a:t>右子树叶子结点数   而每个子树叶子结点数，又是他们的   左子树叶子结点数  </a:t>
            </a:r>
            <a:r>
              <a:rPr lang="en-US" altLang="zh-CN"/>
              <a:t>+   </a:t>
            </a:r>
            <a:r>
              <a:rPr lang="zh-CN" altLang="en-US"/>
              <a:t>右子树叶子结点数    因此大问题化成小问题，小问题和大问题是一个问题，什么时候结束呢？  当树为空时，结束。   由大化小 ，逐步趋近终止条件  ，可以用递归实现</a:t>
            </a:r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二叉树的深度是 </a:t>
            </a:r>
            <a:r>
              <a:rPr lang="en-US" altLang="zh-CN" sz="1200">
                <a:ea typeface="楷体_GB2312" pitchFamily="49" charset="-122"/>
              </a:rPr>
              <a:t>MAX</a:t>
            </a:r>
            <a:r>
              <a:rPr lang="zh-CN" altLang="en-US" sz="1200">
                <a:ea typeface="楷体_GB2312" pitchFamily="49" charset="-122"/>
              </a:rPr>
              <a:t>（左子树深度，右子树深度）</a:t>
            </a:r>
            <a:r>
              <a:rPr lang="en-US" altLang="zh-CN" sz="1200">
                <a:ea typeface="楷体_GB2312" pitchFamily="49" charset="-122"/>
              </a:rPr>
              <a:t>+ 1 </a:t>
            </a:r>
            <a:r>
              <a:rPr lang="zh-CN" altLang="en-US" sz="1200">
                <a:ea typeface="楷体_GB2312" pitchFamily="49" charset="-122"/>
              </a:rPr>
              <a:t>。    而左右子树的深度又是 他俩 的  </a:t>
            </a:r>
            <a:r>
              <a:rPr lang="en-US" altLang="zh-CN" sz="1200">
                <a:ea typeface="楷体_GB2312" pitchFamily="49" charset="-122"/>
              </a:rPr>
              <a:t>MAX</a:t>
            </a:r>
            <a:r>
              <a:rPr lang="zh-CN" altLang="en-US" sz="1200">
                <a:ea typeface="楷体_GB2312" pitchFamily="49" charset="-122"/>
              </a:rPr>
              <a:t>（左子树深度，右子树深度）</a:t>
            </a:r>
            <a:r>
              <a:rPr lang="en-US" altLang="zh-CN" sz="1200">
                <a:ea typeface="楷体_GB2312" pitchFamily="49" charset="-122"/>
              </a:rPr>
              <a:t>+ 1 </a:t>
            </a:r>
            <a:r>
              <a:rPr lang="zh-CN" altLang="en-US" sz="1200">
                <a:ea typeface="楷体_GB2312" pitchFamily="49" charset="-122"/>
              </a:rPr>
              <a:t>；   </a:t>
            </a:r>
            <a:r>
              <a:rPr lang="zh-CN" altLang="en-US"/>
              <a:t>因此大问题化成小问题，小问题和大问题是一个问题都是求树的深度，什么时候结束呢？  当树为空时，结束。   由大化小 ，逐步趋近终止条件  ，可以用递归实现</a:t>
            </a:r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10:00</a:t>
            </a:r>
            <a:r>
              <a:rPr lang="zh-CN" altLang="en-US"/>
              <a:t> 结束 </a:t>
            </a:r>
            <a:r>
              <a:rPr lang="en-US" altLang="zh-CN"/>
              <a:t>    3</a:t>
            </a:r>
            <a:r>
              <a:rPr lang="zh-CN" altLang="en-US"/>
              <a:t>分钟   </a:t>
            </a:r>
            <a:r>
              <a:rPr lang="en-US" altLang="zh-CN" sz="1200">
                <a:ea typeface="楷体_GB2312" pitchFamily="49" charset="-122"/>
                <a:sym typeface="Symbol" pitchFamily="18" charset="2"/>
              </a:rPr>
              <a:t> </a:t>
            </a:r>
            <a:r>
              <a:rPr lang="zh-CN" altLang="en-US" sz="1200">
                <a:ea typeface="楷体_GB2312" pitchFamily="49" charset="-122"/>
                <a:sym typeface="Symbol" pitchFamily="18" charset="2"/>
              </a:rPr>
              <a:t>表示空格   </a:t>
            </a:r>
            <a:r>
              <a:rPr lang="zh-CN" altLang="en-US"/>
              <a:t>创建二叉树   如果不补齐</a:t>
            </a:r>
            <a:r>
              <a:rPr lang="en-US" altLang="zh-CN"/>
              <a:t>0  </a:t>
            </a:r>
            <a:r>
              <a:rPr lang="zh-CN" altLang="en-US"/>
              <a:t>不能唯一确定一颗二叉树     传过去的左子树成为了下一棵树的根      创建完根  然后就是左子树 </a:t>
            </a:r>
            <a:r>
              <a:rPr lang="en-US" altLang="zh-CN"/>
              <a:t>…</a:t>
            </a:r>
            <a:r>
              <a:rPr lang="zh-CN" altLang="en-US"/>
              <a:t> 遇到空    再创建右子树</a:t>
            </a:r>
            <a:endParaRPr lang="en-US" altLang="zh-CN"/>
          </a:p>
          <a:p>
            <a:r>
              <a:rPr lang="zh-CN" altLang="en-US"/>
              <a:t>打开</a:t>
            </a:r>
            <a:r>
              <a:rPr lang="en-US" altLang="zh-CN"/>
              <a:t>VS  </a:t>
            </a:r>
            <a:r>
              <a:rPr lang="zh-CN" altLang="en-US"/>
              <a:t>给大家运行一下自己的代码   创建    求叶子结点   求深度</a:t>
            </a:r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分钟     遍历二叉树是以一定的规则将二叉树中结点排列成一个线性序列，从而得到先中后序序列，这实际上是对一个非线性结构进行线性化操作。如何在二叉树上直接找前驱和后继？  例如：</a:t>
            </a:r>
            <a:endParaRPr lang="zh-CN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分钟     这个图中的线索线以前考过先写出中序序列，在根据序列把空域的线索画好。     为了操作方便在二叉树的线索链表上也添加一个头结点，左孩子域指向二叉树根结点，右孩子域指向中序遍历最后一个结点。好比为二叉树建立了一个双向线索链表。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3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—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1039813"/>
            <a:ext cx="2947987" cy="3133725"/>
            <a:chOff x="111" y="655"/>
            <a:chExt cx="1857" cy="1974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898" y="655"/>
              <a:ext cx="248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—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7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前驱和后继结点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067093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</a:t>
            </a:r>
            <a:r>
              <a:rPr lang="en-US" altLang="zh-CN" sz="2000">
                <a:ea typeface="华文中宋" pitchFamily="2" charset="-122"/>
              </a:rPr>
              <a:t>) {</a:t>
            </a:r>
            <a:endParaRPr lang="en-US" altLang="zh-CN" sz="2000" dirty="0">
              <a:ea typeface="华文中宋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p </a:t>
            </a:r>
            <a:r>
              <a:rPr lang="en-US" altLang="zh-CN" sz="2000" dirty="0">
                <a:ea typeface="华文中宋" pitchFamily="2" charset="-122"/>
              </a:rPr>
              <a:t>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</a:t>
            </a:r>
            <a:r>
              <a:rPr lang="en-US" altLang="zh-CN" sz="2000">
                <a:ea typeface="华文中宋" pitchFamily="2" charset="-122"/>
              </a:rPr>
              <a:t>) { </a:t>
            </a:r>
            <a:br>
              <a:rPr lang="en-US" altLang="zh-CN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      while </a:t>
            </a:r>
            <a:r>
              <a:rPr lang="en-US" altLang="zh-CN" sz="2000" dirty="0">
                <a:ea typeface="华文中宋" pitchFamily="2" charset="-122"/>
              </a:rPr>
              <a:t>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</a:t>
            </a:r>
            <a:r>
              <a:rPr lang="en-US" altLang="zh-CN" sz="2000"/>
              <a:t>) {</a:t>
            </a:r>
            <a:br>
              <a:rPr lang="en-US" altLang="zh-CN" sz="2000"/>
            </a:br>
            <a:r>
              <a:rPr lang="en-US" altLang="zh-CN" sz="2000"/>
              <a:t>              p </a:t>
            </a:r>
            <a:r>
              <a:rPr lang="en-US" altLang="zh-CN" sz="2000" dirty="0"/>
              <a:t>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546792" cy="606165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{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</a:t>
            </a:r>
            <a:r>
              <a:rPr lang="zh-CN" altLang="en-US" sz="2000">
                <a:ea typeface="华文中宋" pitchFamily="2" charset="-122"/>
              </a:rPr>
              <a:t>其前驱和</a:t>
            </a:r>
            <a:r>
              <a:rPr lang="zh-CN" altLang="en-US" sz="2000" dirty="0">
                <a:ea typeface="华文中宋" pitchFamily="2" charset="-122"/>
              </a:rPr>
              <a:t>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 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835150"/>
            <a:ext cx="5975350" cy="1908175"/>
            <a:chOff x="1656" y="837"/>
            <a:chExt cx="3764" cy="1202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3404" y="1009"/>
              <a:ext cx="1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562" y="1030"/>
              <a:ext cx="90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30"/>
              <a:ext cx="82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868" y="83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3108" y="8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3300" y="8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3492" y="8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216152"/>
            <a:ext cx="4970462" cy="1531939"/>
            <a:chOff x="2471" y="1077"/>
            <a:chExt cx="3131" cy="965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14"/>
              <a:ext cx="566" cy="34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486" y="1114"/>
              <a:ext cx="255" cy="366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870" y="1077"/>
              <a:ext cx="1096" cy="40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Rectangle 465">
            <a:extLst>
              <a:ext uri="{FF2B5EF4-FFF2-40B4-BE49-F238E27FC236}">
                <a16:creationId xmlns:a16="http://schemas.microsoft.com/office/drawing/2014/main" id="{B2C2C961-3152-463C-9211-2C43A371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1835150"/>
            <a:ext cx="288925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^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  <p:bldP spid="8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A 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B 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C 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D 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E 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F 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3228132" y="2058993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ea typeface="楷体_GB2312" pitchFamily="49" charset="-122"/>
                  </a:rPr>
                  <a:t>A   3 </a:t>
                </a:r>
                <a:r>
                  <a:rPr lang="en-US" altLang="zh-CN">
                    <a:ea typeface="楷体_GB2312" pitchFamily="49" charset="-122"/>
                  </a:rPr>
                  <a:t>                   </a:t>
                </a:r>
                <a:r>
                  <a:rPr lang="en-US" altLang="zh-CN" sz="2400">
                    <a:ea typeface="楷体_GB2312" pitchFamily="49" charset="-122"/>
                  </a:rPr>
                  <a:t>^</a:t>
                </a:r>
                <a:endParaRPr lang="en-US" altLang="zh-CN" dirty="0">
                  <a:ea typeface="楷体_GB2312" pitchFamily="49" charset="-122"/>
                </a:endParaRP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dirty="0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226345" y="3543697"/>
            <a:ext cx="244474" cy="3492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509713" y="3473450"/>
            <a:ext cx="469899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6" y="3341692"/>
            <a:ext cx="2459043" cy="768351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4196983" cy="1255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800">
                <a:ea typeface="华文中宋" pitchFamily="2" charset="-122"/>
              </a:rPr>
              <a:t>(</a:t>
            </a:r>
            <a:r>
              <a:rPr lang="en-US" altLang="zh-CN" sz="2800" i="1">
                <a:ea typeface="华文中宋" pitchFamily="2" charset="-122"/>
              </a:rPr>
              <a:t>a</a:t>
            </a:r>
            <a:r>
              <a:rPr lang="en-US" altLang="zh-CN" sz="2800">
                <a:ea typeface="华文中宋" pitchFamily="2" charset="-122"/>
              </a:rPr>
              <a:t>) </a:t>
            </a:r>
            <a:r>
              <a:rPr lang="zh-CN" altLang="en-US" sz="2800">
                <a:ea typeface="华文中宋" pitchFamily="2" charset="-122"/>
              </a:rPr>
              <a:t>从 </a:t>
            </a:r>
            <a:r>
              <a:rPr lang="en-US" altLang="zh-CN" sz="2800">
                <a:ea typeface="华文中宋" pitchFamily="2" charset="-122"/>
              </a:rPr>
              <a:t>A </a:t>
            </a:r>
            <a:r>
              <a:rPr lang="zh-CN" altLang="en-US" sz="2800">
                <a:ea typeface="华文中宋" pitchFamily="2" charset="-122"/>
              </a:rPr>
              <a:t>到 </a:t>
            </a:r>
            <a:r>
              <a:rPr lang="en-US" altLang="zh-CN" sz="280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800">
                <a:ea typeface="华文中宋" pitchFamily="2" charset="-122"/>
              </a:rPr>
              <a:t>      H, I </a:t>
            </a:r>
            <a:r>
              <a:rPr lang="zh-CN" altLang="en-US" sz="280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800">
                <a:ea typeface="华文中宋" pitchFamily="2" charset="-122"/>
              </a:rPr>
              <a:t>       </a:t>
            </a:r>
            <a:r>
              <a:rPr lang="en-US" altLang="zh-CN" sz="2800">
                <a:ea typeface="华文中宋" pitchFamily="2" charset="-122"/>
              </a:rPr>
              <a:t>1, 1, 2, 2, 3, 3, 4, 4</a:t>
            </a:r>
            <a:r>
              <a:rPr lang="zh-CN" altLang="en-US" sz="2800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162551" y="2541641"/>
            <a:ext cx="4170834" cy="125572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i="1" dirty="0">
                <a:ea typeface="华文中宋" pitchFamily="2" charset="-122"/>
              </a:rPr>
              <a:t>b</a:t>
            </a:r>
            <a:r>
              <a:rPr lang="en-US" altLang="zh-CN" sz="2800" dirty="0">
                <a:ea typeface="华文中宋" pitchFamily="2" charset="-122"/>
              </a:rPr>
              <a:t>) </a:t>
            </a:r>
            <a:r>
              <a:rPr lang="zh-CN" altLang="en-US" sz="2800" dirty="0">
                <a:ea typeface="华文中宋" pitchFamily="2" charset="-122"/>
              </a:rPr>
              <a:t>从 </a:t>
            </a:r>
            <a:r>
              <a:rPr lang="en-US" altLang="zh-CN" sz="2800" dirty="0">
                <a:ea typeface="华文中宋" pitchFamily="2" charset="-122"/>
              </a:rPr>
              <a:t>A </a:t>
            </a:r>
            <a:r>
              <a:rPr lang="zh-CN" altLang="en-US" sz="2800" dirty="0">
                <a:ea typeface="华文中宋" pitchFamily="2" charset="-122"/>
              </a:rPr>
              <a:t>到 </a:t>
            </a:r>
            <a:r>
              <a:rPr lang="en-US" altLang="zh-CN" sz="28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800" dirty="0">
                <a:ea typeface="华文中宋" pitchFamily="2" charset="-122"/>
              </a:rPr>
              <a:t>      H, I </a:t>
            </a:r>
            <a:r>
              <a:rPr lang="zh-CN" altLang="en-US" sz="28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800" dirty="0">
                <a:ea typeface="华文中宋" pitchFamily="2" charset="-122"/>
              </a:rPr>
              <a:t>       </a:t>
            </a:r>
            <a:r>
              <a:rPr lang="en-US" altLang="zh-CN" sz="2800" dirty="0">
                <a:ea typeface="华文中宋" pitchFamily="2" charset="-122"/>
              </a:rPr>
              <a:t>1, 1, 2, 2, 2, 2, 3, 3</a:t>
            </a:r>
            <a:r>
              <a:rPr lang="zh-CN" altLang="en-US" sz="28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4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3475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256672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该叶子结点对应的权值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942486" y="5300663"/>
            <a:ext cx="816601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517901" y="3911209"/>
            <a:ext cx="1228725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3767137" y="4259493"/>
            <a:ext cx="4424363" cy="2383964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365618"/>
            <a:ext cx="2873398" cy="187569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31749" y="244908"/>
            <a:ext cx="2160240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646791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535478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8031366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777322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9055684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96930"/>
              </p:ext>
            </p:extLst>
          </p:nvPr>
        </p:nvGraphicFramePr>
        <p:xfrm>
          <a:off x="3578225" y="2320247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4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320247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701122"/>
            <a:ext cx="533400" cy="1011237"/>
          </a:xfrm>
          <a:prstGeom prst="line">
            <a:avLst/>
          </a:prstGeom>
          <a:noFill/>
          <a:ln w="25400" cap="sq">
            <a:solidFill>
              <a:srgbClr val="1700C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702959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539322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691722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3235441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87050"/>
              </p:ext>
            </p:extLst>
          </p:nvPr>
        </p:nvGraphicFramePr>
        <p:xfrm>
          <a:off x="2362200" y="2615522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5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15522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368122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4240522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444322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357133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3840" y="28403"/>
            <a:ext cx="118333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华文中宋" pitchFamily="2" charset="-122"/>
              </a:rPr>
              <a:t> 编码 </a:t>
            </a:r>
            <a:endParaRPr lang="zh-CN" altLang="en-US" sz="2400" dirty="0">
              <a:ea typeface="华文中宋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DA8530-7A61-4A43-8D5E-5CC076F592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3030" y="852188"/>
          <a:ext cx="4414265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149305585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75804594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06726448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99138926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457381926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数组</a:t>
                      </a:r>
                    </a:p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下标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权重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parent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70413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524338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5658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70677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508111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06200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91016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87765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3480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446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77319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537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51158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51540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51435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4404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1C60CEE-689B-484C-A8FC-085443417974}"/>
              </a:ext>
            </a:extLst>
          </p:cNvPr>
          <p:cNvSpPr/>
          <p:nvPr/>
        </p:nvSpPr>
        <p:spPr>
          <a:xfrm>
            <a:off x="2473030" y="1428252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F60776-B33B-47B1-B632-3225F98C84AA}"/>
              </a:ext>
            </a:extLst>
          </p:cNvPr>
          <p:cNvSpPr/>
          <p:nvPr/>
        </p:nvSpPr>
        <p:spPr>
          <a:xfrm>
            <a:off x="2454249" y="3339168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A0ABB07-A9CE-4866-A561-3791023A3E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7542" y="3362025"/>
          <a:ext cx="4414265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203415499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85682615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020011755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402277797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716045182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8410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CF2523D-7CB9-46BB-9691-E6152E218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8518" y="1451109"/>
          <a:ext cx="4414265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152164504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2102940510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81297584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2420535044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420865647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401379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D7ADBFDA-EAA2-4925-90E9-44E032A2F4A4}"/>
              </a:ext>
            </a:extLst>
          </p:cNvPr>
          <p:cNvSpPr/>
          <p:nvPr/>
        </p:nvSpPr>
        <p:spPr>
          <a:xfrm>
            <a:off x="2460061" y="3952818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05F4264-1764-4F5B-B9A2-95A7B2F926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7175" y="3982347"/>
          <a:ext cx="4414265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339209989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66517702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246111479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350807292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500841258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772738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FA74D7C-F67F-4CD5-B0B8-D4EA9DCC2D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408" y="852187"/>
          <a:ext cx="4414265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149305585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75804594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06726448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99138926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457381926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数组</a:t>
                      </a:r>
                    </a:p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下标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权重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parent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70413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524338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5658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70677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508111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06200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91016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87765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3480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446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77319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537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51158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51540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51435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44046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613FD750-999A-438B-89F7-0FAED55889C2}"/>
              </a:ext>
            </a:extLst>
          </p:cNvPr>
          <p:cNvSpPr/>
          <p:nvPr/>
        </p:nvSpPr>
        <p:spPr>
          <a:xfrm>
            <a:off x="2458274" y="1427255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E16BF29-56D8-4A4D-A7E2-8BE9F9ACA483}"/>
              </a:ext>
            </a:extLst>
          </p:cNvPr>
          <p:cNvSpPr/>
          <p:nvPr/>
        </p:nvSpPr>
        <p:spPr>
          <a:xfrm>
            <a:off x="2469001" y="3959489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E93209-85E7-4FA8-B18B-DEA36B96B3C5}"/>
              </a:ext>
            </a:extLst>
          </p:cNvPr>
          <p:cNvSpPr/>
          <p:nvPr/>
        </p:nvSpPr>
        <p:spPr>
          <a:xfrm>
            <a:off x="2469000" y="4587988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1AA70F-B139-45BF-BDE6-2F56C371FC8A}"/>
              </a:ext>
            </a:extLst>
          </p:cNvPr>
          <p:cNvSpPr/>
          <p:nvPr/>
        </p:nvSpPr>
        <p:spPr>
          <a:xfrm>
            <a:off x="2468999" y="5207067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9FB4EE1-E784-4313-8215-9C235079A2EB}"/>
              </a:ext>
            </a:extLst>
          </p:cNvPr>
          <p:cNvSpPr/>
          <p:nvPr/>
        </p:nvSpPr>
        <p:spPr>
          <a:xfrm>
            <a:off x="2477175" y="5835566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38EF15D-74D7-4C0B-8274-92D84D3F9A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408" y="352074"/>
          <a:ext cx="4414266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474">
                  <a:extLst>
                    <a:ext uri="{9D8B030D-6E8A-4147-A177-3AD203B41FA5}">
                      <a16:colId xmlns:a16="http://schemas.microsoft.com/office/drawing/2014/main" val="3731987075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58902377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873966045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671713990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1714877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3556007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53012004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168031530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4140815097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666358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5343467-1FBF-4F27-B4F1-5FF6E5A5062A}"/>
              </a:ext>
            </a:extLst>
          </p:cNvPr>
          <p:cNvSpPr/>
          <p:nvPr/>
        </p:nvSpPr>
        <p:spPr>
          <a:xfrm>
            <a:off x="6407893" y="30221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/>
              <a:t>\0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12DC9B-A6A8-42A3-A8DB-292FE2CF914E}"/>
              </a:ext>
            </a:extLst>
          </p:cNvPr>
          <p:cNvSpPr/>
          <p:nvPr/>
        </p:nvSpPr>
        <p:spPr>
          <a:xfrm>
            <a:off x="5944837" y="31150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9B6AE0-DC74-460F-ABFB-64DE1A2775AA}"/>
              </a:ext>
            </a:extLst>
          </p:cNvPr>
          <p:cNvSpPr/>
          <p:nvPr/>
        </p:nvSpPr>
        <p:spPr>
          <a:xfrm>
            <a:off x="5470533" y="31535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5168232-B2FC-4297-AE63-FD2B4F34D92C}"/>
              </a:ext>
            </a:extLst>
          </p:cNvPr>
          <p:cNvSpPr/>
          <p:nvPr/>
        </p:nvSpPr>
        <p:spPr>
          <a:xfrm>
            <a:off x="4987991" y="31150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DA64D23-0824-4F67-9286-E514ABA4F7BD}"/>
              </a:ext>
            </a:extLst>
          </p:cNvPr>
          <p:cNvSpPr/>
          <p:nvPr/>
        </p:nvSpPr>
        <p:spPr>
          <a:xfrm>
            <a:off x="4493151" y="319643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星形: 六角 16">
            <a:extLst>
              <a:ext uri="{FF2B5EF4-FFF2-40B4-BE49-F238E27FC236}">
                <a16:creationId xmlns:a16="http://schemas.microsoft.com/office/drawing/2014/main" id="{C2F38D34-4E56-43C4-9F9A-77C537B2D251}"/>
              </a:ext>
            </a:extLst>
          </p:cNvPr>
          <p:cNvSpPr/>
          <p:nvPr/>
        </p:nvSpPr>
        <p:spPr>
          <a:xfrm>
            <a:off x="4367478" y="5778426"/>
            <a:ext cx="576064" cy="648072"/>
          </a:xfrm>
          <a:prstGeom prst="star6">
            <a:avLst/>
          </a:prstGeom>
          <a:noFill/>
          <a:ln>
            <a:solidFill>
              <a:srgbClr val="17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931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14" grpId="0"/>
      <p:bldP spid="15" grpId="0"/>
      <p:bldP spid="16" grpId="0"/>
      <p:bldP spid="65" grpId="0"/>
      <p:bldP spid="66" grpId="0"/>
      <p:bldP spid="1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3840" y="28403"/>
            <a:ext cx="2893934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华文中宋" pitchFamily="2" charset="-122"/>
              </a:rPr>
              <a:t> 构造的</a:t>
            </a:r>
            <a:r>
              <a:rPr lang="en-US" altLang="zh-CN" sz="2400">
                <a:ea typeface="华文中宋" pitchFamily="2" charset="-122"/>
              </a:rPr>
              <a:t>Huffman</a:t>
            </a:r>
            <a:r>
              <a:rPr lang="zh-CN" altLang="en-US" sz="2400">
                <a:ea typeface="华文中宋" pitchFamily="2" charset="-122"/>
              </a:rPr>
              <a:t>树 </a:t>
            </a:r>
            <a:endParaRPr lang="zh-CN" altLang="en-US" sz="2400" dirty="0">
              <a:ea typeface="华文中宋" pitchFamily="2" charset="-122"/>
            </a:endParaRPr>
          </a:p>
        </p:txBody>
      </p:sp>
      <p:sp>
        <p:nvSpPr>
          <p:cNvPr id="80" name="Oval 85">
            <a:extLst>
              <a:ext uri="{FF2B5EF4-FFF2-40B4-BE49-F238E27FC236}">
                <a16:creationId xmlns:a16="http://schemas.microsoft.com/office/drawing/2014/main" id="{0186CBAA-06B4-4A68-A766-75A9CD95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41" y="1484784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Oval 86">
            <a:extLst>
              <a:ext uri="{FF2B5EF4-FFF2-40B4-BE49-F238E27FC236}">
                <a16:creationId xmlns:a16="http://schemas.microsoft.com/office/drawing/2014/main" id="{9FC5112F-6D92-4BC7-8BF0-51E8D934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960" y="224906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87">
            <a:extLst>
              <a:ext uri="{FF2B5EF4-FFF2-40B4-BE49-F238E27FC236}">
                <a16:creationId xmlns:a16="http://schemas.microsoft.com/office/drawing/2014/main" id="{14DC016B-8B01-47C1-AE61-7C642F5F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60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sp>
        <p:nvSpPr>
          <p:cNvPr id="83" name="Oval 88">
            <a:extLst>
              <a:ext uri="{FF2B5EF4-FFF2-40B4-BE49-F238E27FC236}">
                <a16:creationId xmlns:a16="http://schemas.microsoft.com/office/drawing/2014/main" id="{2C8A6AA6-4CB0-4048-A22B-1F41EEB5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60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23</a:t>
            </a:r>
          </a:p>
        </p:txBody>
      </p:sp>
      <p:sp>
        <p:nvSpPr>
          <p:cNvPr id="84" name="Oval 89">
            <a:extLst>
              <a:ext uri="{FF2B5EF4-FFF2-40B4-BE49-F238E27FC236}">
                <a16:creationId xmlns:a16="http://schemas.microsoft.com/office/drawing/2014/main" id="{17BC0B16-0DEA-4AE5-8E98-159C2810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960" y="224906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Oval 90">
            <a:extLst>
              <a:ext uri="{FF2B5EF4-FFF2-40B4-BE49-F238E27FC236}">
                <a16:creationId xmlns:a16="http://schemas.microsoft.com/office/drawing/2014/main" id="{4C9AE6BB-C090-4041-A55D-6982ED48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560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29</a:t>
            </a:r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4806CF4D-A2EC-4337-A60B-BFFA9D06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948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cxnSp>
        <p:nvCxnSpPr>
          <p:cNvPr id="87" name="AutoShape 92">
            <a:extLst>
              <a:ext uri="{FF2B5EF4-FFF2-40B4-BE49-F238E27FC236}">
                <a16:creationId xmlns:a16="http://schemas.microsoft.com/office/drawing/2014/main" id="{1F1092DF-4AA8-477A-B567-B632EFB5164D}"/>
              </a:ext>
            </a:extLst>
          </p:cNvPr>
          <p:cNvCxnSpPr>
            <a:cxnSpLocks noChangeShapeType="1"/>
            <a:stCxn id="80" idx="3"/>
            <a:endCxn id="81" idx="0"/>
          </p:cNvCxnSpPr>
          <p:nvPr/>
        </p:nvCxnSpPr>
        <p:spPr bwMode="auto">
          <a:xfrm flipH="1">
            <a:off x="3665984" y="1871451"/>
            <a:ext cx="627929" cy="3776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93">
            <a:extLst>
              <a:ext uri="{FF2B5EF4-FFF2-40B4-BE49-F238E27FC236}">
                <a16:creationId xmlns:a16="http://schemas.microsoft.com/office/drawing/2014/main" id="{FD6F42D5-5A0A-4FE2-8306-707DF57AC3EE}"/>
              </a:ext>
            </a:extLst>
          </p:cNvPr>
          <p:cNvCxnSpPr>
            <a:cxnSpLocks noChangeShapeType="1"/>
            <a:stCxn id="81" idx="3"/>
            <a:endCxn id="82" idx="0"/>
          </p:cNvCxnSpPr>
          <p:nvPr/>
        </p:nvCxnSpPr>
        <p:spPr bwMode="auto">
          <a:xfrm flipH="1">
            <a:off x="3183384" y="2635733"/>
            <a:ext cx="329848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94">
            <a:extLst>
              <a:ext uri="{FF2B5EF4-FFF2-40B4-BE49-F238E27FC236}">
                <a16:creationId xmlns:a16="http://schemas.microsoft.com/office/drawing/2014/main" id="{B02C7980-631E-4F68-9ACA-1894EDC13A91}"/>
              </a:ext>
            </a:extLst>
          </p:cNvPr>
          <p:cNvCxnSpPr>
            <a:cxnSpLocks noChangeShapeType="1"/>
            <a:stCxn id="81" idx="5"/>
            <a:endCxn id="83" idx="0"/>
          </p:cNvCxnSpPr>
          <p:nvPr/>
        </p:nvCxnSpPr>
        <p:spPr bwMode="auto">
          <a:xfrm>
            <a:off x="3818736" y="2635733"/>
            <a:ext cx="304448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95">
            <a:extLst>
              <a:ext uri="{FF2B5EF4-FFF2-40B4-BE49-F238E27FC236}">
                <a16:creationId xmlns:a16="http://schemas.microsoft.com/office/drawing/2014/main" id="{ACC33E9A-E50D-4C28-91AE-FF11AAFAE544}"/>
              </a:ext>
            </a:extLst>
          </p:cNvPr>
          <p:cNvCxnSpPr>
            <a:cxnSpLocks noChangeShapeType="1"/>
            <a:stCxn id="80" idx="5"/>
            <a:endCxn id="84" idx="0"/>
          </p:cNvCxnSpPr>
          <p:nvPr/>
        </p:nvCxnSpPr>
        <p:spPr bwMode="auto">
          <a:xfrm>
            <a:off x="4599417" y="1871451"/>
            <a:ext cx="590567" cy="3776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96">
            <a:extLst>
              <a:ext uri="{FF2B5EF4-FFF2-40B4-BE49-F238E27FC236}">
                <a16:creationId xmlns:a16="http://schemas.microsoft.com/office/drawing/2014/main" id="{FA8DDE71-B6B9-4D3C-8111-0AF96DC71B1D}"/>
              </a:ext>
            </a:extLst>
          </p:cNvPr>
          <p:cNvCxnSpPr>
            <a:cxnSpLocks noChangeShapeType="1"/>
            <a:stCxn id="84" idx="3"/>
            <a:endCxn id="85" idx="0"/>
          </p:cNvCxnSpPr>
          <p:nvPr/>
        </p:nvCxnSpPr>
        <p:spPr bwMode="auto">
          <a:xfrm flipH="1">
            <a:off x="4656584" y="2635733"/>
            <a:ext cx="380648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97">
            <a:extLst>
              <a:ext uri="{FF2B5EF4-FFF2-40B4-BE49-F238E27FC236}">
                <a16:creationId xmlns:a16="http://schemas.microsoft.com/office/drawing/2014/main" id="{3548F61D-EF63-4FB1-99B5-207E96591324}"/>
              </a:ext>
            </a:extLst>
          </p:cNvPr>
          <p:cNvCxnSpPr>
            <a:cxnSpLocks noChangeShapeType="1"/>
            <a:stCxn id="84" idx="5"/>
            <a:endCxn id="86" idx="0"/>
          </p:cNvCxnSpPr>
          <p:nvPr/>
        </p:nvCxnSpPr>
        <p:spPr bwMode="auto">
          <a:xfrm>
            <a:off x="5342736" y="2635733"/>
            <a:ext cx="382236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" name="Oval 87">
            <a:extLst>
              <a:ext uri="{FF2B5EF4-FFF2-40B4-BE49-F238E27FC236}">
                <a16:creationId xmlns:a16="http://schemas.microsoft.com/office/drawing/2014/main" id="{BBE37641-C539-4A5F-BB0D-9BF7045E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537" y="3391271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cxnSp>
        <p:nvCxnSpPr>
          <p:cNvPr id="98" name="AutoShape 93">
            <a:extLst>
              <a:ext uri="{FF2B5EF4-FFF2-40B4-BE49-F238E27FC236}">
                <a16:creationId xmlns:a16="http://schemas.microsoft.com/office/drawing/2014/main" id="{84279027-1671-46A2-BAA0-14605DE2E65B}"/>
              </a:ext>
            </a:extLst>
          </p:cNvPr>
          <p:cNvCxnSpPr>
            <a:cxnSpLocks noChangeShapeType="1"/>
            <a:endCxn id="97" idx="0"/>
          </p:cNvCxnSpPr>
          <p:nvPr/>
        </p:nvCxnSpPr>
        <p:spPr bwMode="auto">
          <a:xfrm flipH="1">
            <a:off x="2680561" y="3172767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" name="Oval 87">
            <a:extLst>
              <a:ext uri="{FF2B5EF4-FFF2-40B4-BE49-F238E27FC236}">
                <a16:creationId xmlns:a16="http://schemas.microsoft.com/office/drawing/2014/main" id="{369CF19C-5394-4B88-81B9-CEE4F09AA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74" y="391752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3</a:t>
            </a:r>
          </a:p>
        </p:txBody>
      </p:sp>
      <p:cxnSp>
        <p:nvCxnSpPr>
          <p:cNvPr id="100" name="AutoShape 93">
            <a:extLst>
              <a:ext uri="{FF2B5EF4-FFF2-40B4-BE49-F238E27FC236}">
                <a16:creationId xmlns:a16="http://schemas.microsoft.com/office/drawing/2014/main" id="{07094112-DC04-4D31-8DCC-AF5C2D5E5B39}"/>
              </a:ext>
            </a:extLst>
          </p:cNvPr>
          <p:cNvCxnSpPr>
            <a:cxnSpLocks noChangeShapeType="1"/>
            <a:endCxn id="99" idx="0"/>
          </p:cNvCxnSpPr>
          <p:nvPr/>
        </p:nvCxnSpPr>
        <p:spPr bwMode="auto">
          <a:xfrm flipH="1">
            <a:off x="2142398" y="3699022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Oval 87">
            <a:extLst>
              <a:ext uri="{FF2B5EF4-FFF2-40B4-BE49-F238E27FC236}">
                <a16:creationId xmlns:a16="http://schemas.microsoft.com/office/drawing/2014/main" id="{6D28420C-B22C-422D-A8A7-97558278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836" y="3446359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14</a:t>
            </a:r>
          </a:p>
        </p:txBody>
      </p:sp>
      <p:cxnSp>
        <p:nvCxnSpPr>
          <p:cNvPr id="102" name="AutoShape 93">
            <a:extLst>
              <a:ext uri="{FF2B5EF4-FFF2-40B4-BE49-F238E27FC236}">
                <a16:creationId xmlns:a16="http://schemas.microsoft.com/office/drawing/2014/main" id="{6B5E837F-EE8C-4CA0-B033-0F9581927FC7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 flipH="1">
            <a:off x="5242860" y="3227855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" name="Oval 87">
            <a:extLst>
              <a:ext uri="{FF2B5EF4-FFF2-40B4-BE49-F238E27FC236}">
                <a16:creationId xmlns:a16="http://schemas.microsoft.com/office/drawing/2014/main" id="{F5A8B4CA-0EBA-4FFC-A7E8-F6276798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948" y="3972614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7</a:t>
            </a:r>
          </a:p>
        </p:txBody>
      </p:sp>
      <p:cxnSp>
        <p:nvCxnSpPr>
          <p:cNvPr id="104" name="AutoShape 93">
            <a:extLst>
              <a:ext uri="{FF2B5EF4-FFF2-40B4-BE49-F238E27FC236}">
                <a16:creationId xmlns:a16="http://schemas.microsoft.com/office/drawing/2014/main" id="{C6B20077-5E7F-45E1-8E07-7980D2AF6005}"/>
              </a:ext>
            </a:extLst>
          </p:cNvPr>
          <p:cNvCxnSpPr>
            <a:cxnSpLocks noChangeShapeType="1"/>
            <a:endCxn id="103" idx="0"/>
          </p:cNvCxnSpPr>
          <p:nvPr/>
        </p:nvCxnSpPr>
        <p:spPr bwMode="auto">
          <a:xfrm flipH="1">
            <a:off x="5724972" y="3754110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Oval 88">
            <a:extLst>
              <a:ext uri="{FF2B5EF4-FFF2-40B4-BE49-F238E27FC236}">
                <a16:creationId xmlns:a16="http://schemas.microsoft.com/office/drawing/2014/main" id="{7CEC0903-5C06-44A5-B7D1-E3EF8AEE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378" y="3373730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cxnSp>
        <p:nvCxnSpPr>
          <p:cNvPr id="108" name="AutoShape 94">
            <a:extLst>
              <a:ext uri="{FF2B5EF4-FFF2-40B4-BE49-F238E27FC236}">
                <a16:creationId xmlns:a16="http://schemas.microsoft.com/office/drawing/2014/main" id="{B6103122-7F05-45DA-87A3-C357DB7270E3}"/>
              </a:ext>
            </a:extLst>
          </p:cNvPr>
          <p:cNvCxnSpPr>
            <a:cxnSpLocks noChangeShapeType="1"/>
            <a:endCxn id="107" idx="0"/>
          </p:cNvCxnSpPr>
          <p:nvPr/>
        </p:nvCxnSpPr>
        <p:spPr bwMode="auto">
          <a:xfrm>
            <a:off x="5879616" y="3155226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Oval 88">
            <a:extLst>
              <a:ext uri="{FF2B5EF4-FFF2-40B4-BE49-F238E27FC236}">
                <a16:creationId xmlns:a16="http://schemas.microsoft.com/office/drawing/2014/main" id="{5F11FFB9-AF2B-4220-9574-41913731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991" y="3899985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8</a:t>
            </a:r>
          </a:p>
        </p:txBody>
      </p:sp>
      <p:cxnSp>
        <p:nvCxnSpPr>
          <p:cNvPr id="110" name="AutoShape 94">
            <a:extLst>
              <a:ext uri="{FF2B5EF4-FFF2-40B4-BE49-F238E27FC236}">
                <a16:creationId xmlns:a16="http://schemas.microsoft.com/office/drawing/2014/main" id="{36671C65-C35A-413D-AE6A-0EB2B673154A}"/>
              </a:ext>
            </a:extLst>
          </p:cNvPr>
          <p:cNvCxnSpPr>
            <a:cxnSpLocks noChangeShapeType="1"/>
            <a:endCxn id="109" idx="0"/>
          </p:cNvCxnSpPr>
          <p:nvPr/>
        </p:nvCxnSpPr>
        <p:spPr bwMode="auto">
          <a:xfrm>
            <a:off x="6440229" y="3681481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" name="Oval 88">
            <a:extLst>
              <a:ext uri="{FF2B5EF4-FFF2-40B4-BE49-F238E27FC236}">
                <a16:creationId xmlns:a16="http://schemas.microsoft.com/office/drawing/2014/main" id="{8A9E6037-C13E-4B00-8510-274A82612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582" y="3470187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11</a:t>
            </a:r>
          </a:p>
        </p:txBody>
      </p:sp>
      <p:cxnSp>
        <p:nvCxnSpPr>
          <p:cNvPr id="112" name="AutoShape 94">
            <a:extLst>
              <a:ext uri="{FF2B5EF4-FFF2-40B4-BE49-F238E27FC236}">
                <a16:creationId xmlns:a16="http://schemas.microsoft.com/office/drawing/2014/main" id="{A003396C-5F22-449E-BB3C-AF23ACDAB1EF}"/>
              </a:ext>
            </a:extLst>
          </p:cNvPr>
          <p:cNvCxnSpPr>
            <a:cxnSpLocks noChangeShapeType="1"/>
            <a:endCxn id="111" idx="0"/>
          </p:cNvCxnSpPr>
          <p:nvPr/>
        </p:nvCxnSpPr>
        <p:spPr bwMode="auto">
          <a:xfrm>
            <a:off x="3338820" y="3251683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88">
            <a:extLst>
              <a:ext uri="{FF2B5EF4-FFF2-40B4-BE49-F238E27FC236}">
                <a16:creationId xmlns:a16="http://schemas.microsoft.com/office/drawing/2014/main" id="{A13FA969-646A-478D-8504-843486D6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858" y="3953531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5</a:t>
            </a:r>
          </a:p>
        </p:txBody>
      </p:sp>
      <p:cxnSp>
        <p:nvCxnSpPr>
          <p:cNvPr id="114" name="AutoShape 94">
            <a:extLst>
              <a:ext uri="{FF2B5EF4-FFF2-40B4-BE49-F238E27FC236}">
                <a16:creationId xmlns:a16="http://schemas.microsoft.com/office/drawing/2014/main" id="{F3C07A0A-70C8-4E5D-AEE5-EA325075B227}"/>
              </a:ext>
            </a:extLst>
          </p:cNvPr>
          <p:cNvCxnSpPr>
            <a:cxnSpLocks noChangeShapeType="1"/>
            <a:endCxn id="113" idx="0"/>
          </p:cNvCxnSpPr>
          <p:nvPr/>
        </p:nvCxnSpPr>
        <p:spPr bwMode="auto">
          <a:xfrm>
            <a:off x="2863096" y="3735027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" name="Text Box 29">
            <a:extLst>
              <a:ext uri="{FF2B5EF4-FFF2-40B4-BE49-F238E27FC236}">
                <a16:creationId xmlns:a16="http://schemas.microsoft.com/office/drawing/2014/main" id="{4BB2B7CF-EA44-443A-AD10-FEAA85EB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733" y="165332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6" name="Text Box 29">
            <a:extLst>
              <a:ext uri="{FF2B5EF4-FFF2-40B4-BE49-F238E27FC236}">
                <a16:creationId xmlns:a16="http://schemas.microsoft.com/office/drawing/2014/main" id="{D6BF4948-0CE6-45AB-BAC5-16AA189C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724" y="238167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7" name="Text Box 29">
            <a:extLst>
              <a:ext uri="{FF2B5EF4-FFF2-40B4-BE49-F238E27FC236}">
                <a16:creationId xmlns:a16="http://schemas.microsoft.com/office/drawing/2014/main" id="{091FE91D-D92B-4D92-A101-5FF6C4DB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69" y="292662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8" name="Text Box 29">
            <a:extLst>
              <a:ext uri="{FF2B5EF4-FFF2-40B4-BE49-F238E27FC236}">
                <a16:creationId xmlns:a16="http://schemas.microsoft.com/office/drawing/2014/main" id="{3F81345F-C522-4215-B77F-BA185A4F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562" y="344216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9" name="Text Box 29">
            <a:extLst>
              <a:ext uri="{FF2B5EF4-FFF2-40B4-BE49-F238E27FC236}">
                <a16:creationId xmlns:a16="http://schemas.microsoft.com/office/drawing/2014/main" id="{2ACC5BA5-03E1-4B91-875F-7DB79D2B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160" y="23767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20" name="Text Box 29">
            <a:extLst>
              <a:ext uri="{FF2B5EF4-FFF2-40B4-BE49-F238E27FC236}">
                <a16:creationId xmlns:a16="http://schemas.microsoft.com/office/drawing/2014/main" id="{3039F4B3-4434-4A11-A918-B3A2DCF1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339" y="29910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21" name="Text Box 29">
            <a:extLst>
              <a:ext uri="{FF2B5EF4-FFF2-40B4-BE49-F238E27FC236}">
                <a16:creationId xmlns:a16="http://schemas.microsoft.com/office/drawing/2014/main" id="{F2DEB7E0-3FE2-43DA-B460-3990C822E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966" y="351541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22" name="Text Box 31">
            <a:extLst>
              <a:ext uri="{FF2B5EF4-FFF2-40B4-BE49-F238E27FC236}">
                <a16:creationId xmlns:a16="http://schemas.microsoft.com/office/drawing/2014/main" id="{EF344771-0A22-4024-BB1A-D3AEA581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171" y="1664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3" name="Text Box 31">
            <a:extLst>
              <a:ext uri="{FF2B5EF4-FFF2-40B4-BE49-F238E27FC236}">
                <a16:creationId xmlns:a16="http://schemas.microsoft.com/office/drawing/2014/main" id="{784E55B5-6A74-437D-8462-FB8453F16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162" y="240084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4" name="Text Box 31">
            <a:extLst>
              <a:ext uri="{FF2B5EF4-FFF2-40B4-BE49-F238E27FC236}">
                <a16:creationId xmlns:a16="http://schemas.microsoft.com/office/drawing/2014/main" id="{706C0337-85D8-4B85-A75F-94A2C37C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206" y="301298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" name="Text Box 31">
            <a:extLst>
              <a:ext uri="{FF2B5EF4-FFF2-40B4-BE49-F238E27FC236}">
                <a16:creationId xmlns:a16="http://schemas.microsoft.com/office/drawing/2014/main" id="{C3FD2B6F-65CD-42C9-9925-D630E8E04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190" y="350947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" name="Text Box 31">
            <a:extLst>
              <a:ext uri="{FF2B5EF4-FFF2-40B4-BE49-F238E27FC236}">
                <a16:creationId xmlns:a16="http://schemas.microsoft.com/office/drawing/2014/main" id="{41B25ECE-275E-4C26-BE0C-A0723990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110" y="243519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7" name="Text Box 31">
            <a:extLst>
              <a:ext uri="{FF2B5EF4-FFF2-40B4-BE49-F238E27FC236}">
                <a16:creationId xmlns:a16="http://schemas.microsoft.com/office/drawing/2014/main" id="{DFCBDE51-8054-438A-92E0-2347AB66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103" y="291672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8" name="Text Box 31">
            <a:extLst>
              <a:ext uri="{FF2B5EF4-FFF2-40B4-BE49-F238E27FC236}">
                <a16:creationId xmlns:a16="http://schemas.microsoft.com/office/drawing/2014/main" id="{0314746E-C61D-4572-B478-00E0D317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188" y="3452881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792625"/>
      </p:ext>
    </p:extLst>
  </p:cSld>
  <p:clrMapOvr>
    <a:masterClrMapping/>
  </p:clrMapOvr>
  <p:transition spd="slow">
    <p:comb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3840" y="28403"/>
            <a:ext cx="118333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华文中宋" pitchFamily="2" charset="-122"/>
              </a:rPr>
              <a:t> 译码 </a:t>
            </a:r>
            <a:endParaRPr lang="zh-CN" altLang="en-US" sz="2400" dirty="0">
              <a:ea typeface="华文中宋" pitchFamily="2" charset="-122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FA74D7C-F67F-4CD5-B0B8-D4EA9DCC2D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493757"/>
          <a:ext cx="5112570" cy="6276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val="1493055857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175804594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106726448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399138926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457381926"/>
                    </a:ext>
                  </a:extLst>
                </a:gridCol>
              </a:tblGrid>
              <a:tr h="621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数组</a:t>
                      </a:r>
                    </a:p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下标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权重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parent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704139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524338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56586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706779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508111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062006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910165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877653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3480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4469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773195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5379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511589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515403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51435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44046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552ED515-0278-4C19-ABB3-C739053DFF56}"/>
              </a:ext>
            </a:extLst>
          </p:cNvPr>
          <p:cNvSpPr/>
          <p:nvPr/>
        </p:nvSpPr>
        <p:spPr>
          <a:xfrm>
            <a:off x="1835696" y="6375240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FE5937-6765-4A3B-8A18-0359F0D3724B}"/>
              </a:ext>
            </a:extLst>
          </p:cNvPr>
          <p:cNvSpPr/>
          <p:nvPr/>
        </p:nvSpPr>
        <p:spPr>
          <a:xfrm>
            <a:off x="1835696" y="5661248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C291D0-D057-46CD-8FAC-94ADAD331C23}"/>
              </a:ext>
            </a:extLst>
          </p:cNvPr>
          <p:cNvSpPr/>
          <p:nvPr/>
        </p:nvSpPr>
        <p:spPr>
          <a:xfrm>
            <a:off x="1835696" y="4908849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8BC8A72-689B-41C6-AAB4-58695A175C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65796" y="-12786"/>
          <a:ext cx="2452370" cy="497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474">
                  <a:extLst>
                    <a:ext uri="{9D8B030D-6E8A-4147-A177-3AD203B41FA5}">
                      <a16:colId xmlns:a16="http://schemas.microsoft.com/office/drawing/2014/main" val="291714877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3556007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53012004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168031530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4140815097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666358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C9AB036B-CFD4-4379-A762-4CAE38444D81}"/>
              </a:ext>
            </a:extLst>
          </p:cNvPr>
          <p:cNvSpPr/>
          <p:nvPr/>
        </p:nvSpPr>
        <p:spPr>
          <a:xfrm>
            <a:off x="1835696" y="4137247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3167CF-59AB-4B49-BE60-DE07F52C8AA8}"/>
              </a:ext>
            </a:extLst>
          </p:cNvPr>
          <p:cNvSpPr/>
          <p:nvPr/>
        </p:nvSpPr>
        <p:spPr>
          <a:xfrm>
            <a:off x="1835696" y="1146440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星形: 六角 33">
            <a:extLst>
              <a:ext uri="{FF2B5EF4-FFF2-40B4-BE49-F238E27FC236}">
                <a16:creationId xmlns:a16="http://schemas.microsoft.com/office/drawing/2014/main" id="{2E2BBBBE-9C23-4B8C-837D-5B3A47C310F8}"/>
              </a:ext>
            </a:extLst>
          </p:cNvPr>
          <p:cNvSpPr/>
          <p:nvPr/>
        </p:nvSpPr>
        <p:spPr>
          <a:xfrm>
            <a:off x="5148064" y="1020105"/>
            <a:ext cx="576064" cy="648072"/>
          </a:xfrm>
          <a:prstGeom prst="star6">
            <a:avLst/>
          </a:prstGeom>
          <a:noFill/>
          <a:ln>
            <a:solidFill>
              <a:srgbClr val="17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902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11 00 011 10 00 10 10 11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95536" y="1412776"/>
            <a:ext cx="7696338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2400"/>
              <a:t>10 </a:t>
            </a:r>
          </a:p>
          <a:p>
            <a:pPr marL="228600" indent="-228600">
              <a:buAutoNum type="arabicPeriod"/>
            </a:pPr>
            <a:r>
              <a:rPr lang="zh-CN" altLang="en-US" sz="2400"/>
              <a:t>（ </a:t>
            </a:r>
            <a:r>
              <a:rPr lang="en-US" altLang="zh-CN" sz="2400"/>
              <a:t>131</a:t>
            </a:r>
            <a:r>
              <a:rPr lang="zh-CN" altLang="en-US" sz="2400"/>
              <a:t> ， </a:t>
            </a:r>
            <a:r>
              <a:rPr lang="en-US" altLang="zh-CN" sz="2400"/>
              <a:t>13 </a:t>
            </a:r>
            <a:r>
              <a:rPr lang="zh-CN" altLang="en-US" sz="2400"/>
              <a:t> ） </a:t>
            </a:r>
            <a:endParaRPr lang="en-US" altLang="zh-CN" sz="2400"/>
          </a:p>
          <a:p>
            <a:pPr marL="228600" indent="-228600">
              <a:buAutoNum type="arabicPeriod"/>
            </a:pPr>
            <a:r>
              <a:rPr lang="zh-CN" altLang="en-US" sz="2400"/>
              <a:t> </a:t>
            </a:r>
            <a:r>
              <a:rPr lang="en-US" altLang="zh-CN" sz="2400"/>
              <a:t>(2) a: 011  b:10  c: 00 d: 010  e: 11   (3) 60   (4) ecabcbbe   </a:t>
            </a:r>
          </a:p>
          <a:p>
            <a:pPr marL="228600" indent="-228600">
              <a:buAutoNum type="arabicPeriod"/>
            </a:pPr>
            <a:r>
              <a:rPr lang="en-US" altLang="zh-CN" sz="2400"/>
              <a:t>196    </a:t>
            </a:r>
          </a:p>
          <a:p>
            <a:pPr marL="228600" indent="-228600">
              <a:buAutoNum type="arabicPeriod"/>
            </a:pPr>
            <a:r>
              <a:rPr lang="en-US" altLang="zh-CN" sz="2400"/>
              <a:t> a: 01110    b: 01111   c: 0110   d: 010   e: 00    f: 10      g: 11</a:t>
            </a:r>
            <a:endParaRPr lang="zh-CN" altLang="zh-CN" sz="2400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41256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作业答案： </a:t>
            </a:r>
          </a:p>
        </p:txBody>
      </p:sp>
    </p:spTree>
    <p:extLst>
      <p:ext uri="{BB962C8B-B14F-4D97-AF65-F5344CB8AC3E}">
        <p14:creationId xmlns:p14="http://schemas.microsoft.com/office/powerpoint/2010/main" val="3448324561"/>
      </p:ext>
    </p:extLst>
  </p:cSld>
  <p:clrMapOvr>
    <a:masterClrMapping/>
  </p:clrMapOvr>
  <p:transition spd="slow">
    <p:comb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-27384"/>
            <a:ext cx="8118226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ClearTree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 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将树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InsertChild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c)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仿宋_GB2312"/>
                <a:ea typeface="楷体_GB2312"/>
              </a:rPr>
              <a:t>                                      </a:t>
            </a:r>
            <a:r>
              <a:rPr lang="zh-CN" altLang="en-US" sz="2400" dirty="0">
                <a:latin typeface="仿宋_GB2312"/>
                <a:ea typeface="楷体_GB2312"/>
              </a:rPr>
              <a:t>所指结点的度 </a:t>
            </a:r>
            <a:r>
              <a:rPr lang="en-US" altLang="zh-CN" sz="2400" dirty="0">
                <a:latin typeface="仿宋_GB2312"/>
                <a:ea typeface="楷体_GB2312"/>
              </a:rPr>
              <a:t>+ 1</a:t>
            </a:r>
            <a:r>
              <a:rPr lang="zh-CN" altLang="en-US" sz="2400" dirty="0">
                <a:latin typeface="仿宋_GB2312"/>
                <a:ea typeface="楷体_GB2312"/>
              </a:rPr>
              <a:t>，非空树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与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插入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为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</a:t>
            </a:r>
            <a:r>
              <a:rPr lang="zh-CN" altLang="en-US" sz="2400" dirty="0">
                <a:latin typeface="仿宋_GB2312"/>
                <a:ea typeface="楷体_GB231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77072"/>
            <a:ext cx="76658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DeleteChild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 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latin typeface="仿宋_GB2312"/>
                <a:ea typeface="楷体_GB2312"/>
              </a:rPr>
              <a:t>                               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  <a:r>
              <a:rPr lang="zh-CN" altLang="en-US" sz="2400" dirty="0">
                <a:latin typeface="仿宋_GB2312"/>
                <a:ea typeface="楷体_GB2312"/>
              </a:rPr>
              <a:t>所指结点的度。 </a:t>
            </a:r>
          </a:p>
          <a:p>
            <a:pPr lvl="1"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删除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所指结点的第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 </a:t>
            </a:r>
            <a:r>
              <a:rPr lang="zh-CN" altLang="en-US" sz="2400" dirty="0">
                <a:latin typeface="仿宋_GB2312"/>
                <a:ea typeface="楷体_GB2312"/>
              </a:rPr>
              <a:t>棵子树。  </a:t>
            </a:r>
            <a:endParaRPr lang="en-US" altLang="zh-CN" sz="2400" dirty="0">
              <a:latin typeface="仿宋_GB2312"/>
              <a:ea typeface="楷体_GB2312"/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}ADT  Tree  </a:t>
            </a:r>
          </a:p>
        </p:txBody>
      </p:sp>
    </p:spTree>
  </p:cSld>
  <p:clrMapOvr>
    <a:masterClrMapping/>
  </p:clrMapOvr>
  <p:transition spd="slow">
    <p:cover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013" y="2147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20"/>
              <a:ext cx="1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239" y="2144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131" y="2513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-27384"/>
            <a:ext cx="4851008" cy="22493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009379"/>
            <a:ext cx="8424101" cy="44653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-27384"/>
            <a:ext cx="9215984" cy="69249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6127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44624"/>
            <a:ext cx="8808822" cy="67403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8F16AF6-CF10-4386-B6FC-2F23325B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5" y="980728"/>
            <a:ext cx="8808822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  <p:extLst>
      <p:ext uri="{BB962C8B-B14F-4D97-AF65-F5344CB8AC3E}">
        <p14:creationId xmlns:p14="http://schemas.microsoft.com/office/powerpoint/2010/main" val="2380118399"/>
      </p:ext>
    </p:extLst>
  </p:cSld>
  <p:clrMapOvr>
    <a:masterClrMapping/>
  </p:clrMapOvr>
  <p:transition spd="slow"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3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70225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kumimoji="0" lang="en-US" altLang="zh-CN" sz="2400" dirty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en-US" altLang="zh-CN" sz="2400" i="1" dirty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</a:t>
            </a:r>
            <a:r>
              <a:rPr lang="zh-CN" altLang="en-US" sz="2400">
                <a:ea typeface="华文中宋" pitchFamily="2" charset="-122"/>
              </a:rPr>
              <a:t>，其左</a:t>
            </a:r>
            <a:r>
              <a:rPr lang="zh-CN" altLang="en-US" sz="2400" dirty="0">
                <a:ea typeface="华文中宋" pitchFamily="2" charset="-122"/>
              </a:rPr>
              <a:t>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2" name="椭圆 1">
            <a:hlinkClick r:id="rId3" action="ppaction://hlinksldjump"/>
            <a:extLst>
              <a:ext uri="{FF2B5EF4-FFF2-40B4-BE49-F238E27FC236}">
                <a16:creationId xmlns:a16="http://schemas.microsoft.com/office/drawing/2014/main" id="{74643D0A-E75E-48B0-9C82-F9AC84F8797D}"/>
              </a:ext>
            </a:extLst>
          </p:cNvPr>
          <p:cNvSpPr/>
          <p:nvPr/>
        </p:nvSpPr>
        <p:spPr>
          <a:xfrm>
            <a:off x="7740352" y="6237288"/>
            <a:ext cx="720080" cy="360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strips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椭圆 49">
            <a:hlinkClick r:id="rId4" action="ppaction://hlinksldjump"/>
            <a:extLst>
              <a:ext uri="{FF2B5EF4-FFF2-40B4-BE49-F238E27FC236}">
                <a16:creationId xmlns:a16="http://schemas.microsoft.com/office/drawing/2014/main" id="{1A2E6687-7DE2-4CCF-B2EF-EC908CBFBA14}"/>
              </a:ext>
            </a:extLst>
          </p:cNvPr>
          <p:cNvSpPr/>
          <p:nvPr/>
        </p:nvSpPr>
        <p:spPr>
          <a:xfrm>
            <a:off x="7740352" y="6237288"/>
            <a:ext cx="720080" cy="360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>
                <a:ea typeface="华文中宋" pitchFamily="2" charset="-122"/>
              </a:rPr>
              <a:t>                                                         //</a:t>
            </a: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683568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4AEEAD-C0A3-45E7-BDDE-DF45CFB0C7D9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A B D E G C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11396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8416430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中序遍历序列：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DA46F5-72BD-45B0-89C5-F0558A06469A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B  G  E  A  C 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0742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87787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后序遍历序列：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68485A-1D11-4A74-BD7F-86580EA04E4E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G  E  B  F  C  A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145049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A631D7-9E86-44F1-987D-3363CD168AAA}"/>
              </a:ext>
            </a:extLst>
          </p:cNvPr>
          <p:cNvSpPr txBox="1"/>
          <p:nvPr/>
        </p:nvSpPr>
        <p:spPr>
          <a:xfrm>
            <a:off x="804305" y="4776390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 </a:t>
            </a:r>
            <a:r>
              <a:rPr lang="zh-CN" altLang="en-US" sz="2400"/>
              <a:t>已知一颗二叉树后序序列为</a:t>
            </a:r>
            <a:r>
              <a:rPr lang="en-US" altLang="zh-CN" sz="2400"/>
              <a:t>DABEC</a:t>
            </a:r>
            <a:r>
              <a:rPr lang="zh-CN" altLang="en-US" sz="2400"/>
              <a:t>，中序序列为</a:t>
            </a:r>
            <a:r>
              <a:rPr lang="en-US" altLang="zh-CN" sz="2400"/>
              <a:t>DEBAC</a:t>
            </a:r>
            <a:r>
              <a:rPr lang="zh-CN" altLang="en-US" sz="2400"/>
              <a:t>，则先序序列为（    ）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A. ACBED	B. DECAB	C. DEABC	D. CEDBA</a:t>
            </a:r>
            <a:endParaRPr lang="zh-CN" altLang="en-US"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A0B5B4-5D68-4B03-AEBA-FD781710F684}"/>
              </a:ext>
            </a:extLst>
          </p:cNvPr>
          <p:cNvSpPr txBox="1"/>
          <p:nvPr/>
        </p:nvSpPr>
        <p:spPr>
          <a:xfrm>
            <a:off x="683568" y="3326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求先序序列</a:t>
            </a:r>
            <a:r>
              <a:rPr lang="en-US" altLang="zh-CN" sz="2400"/>
              <a:t>ABCDEFGHI</a:t>
            </a:r>
            <a:r>
              <a:rPr lang="zh-CN" altLang="en-US" sz="2400"/>
              <a:t>和中序序列</a:t>
            </a:r>
            <a:r>
              <a:rPr lang="en-US" altLang="zh-CN" sz="2400"/>
              <a:t>BCAEDGHFI</a:t>
            </a:r>
            <a:r>
              <a:rPr lang="zh-CN" altLang="en-US" sz="2400"/>
              <a:t>所确定的二叉树</a:t>
            </a:r>
            <a:endParaRPr lang="en-US" altLang="zh-CN" sz="2400"/>
          </a:p>
          <a:p>
            <a:endParaRPr lang="en-US" altLang="zh-CN" sz="2400"/>
          </a:p>
        </p:txBody>
      </p:sp>
      <p:grpSp>
        <p:nvGrpSpPr>
          <p:cNvPr id="43" name="Group 114">
            <a:extLst>
              <a:ext uri="{FF2B5EF4-FFF2-40B4-BE49-F238E27FC236}">
                <a16:creationId xmlns:a16="http://schemas.microsoft.com/office/drawing/2014/main" id="{B1AD9ECD-41CC-4951-8CF7-3FFB60C375D8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809224"/>
            <a:ext cx="4256087" cy="3967166"/>
            <a:chOff x="3224" y="1207"/>
            <a:chExt cx="2681" cy="2499"/>
          </a:xfrm>
        </p:grpSpPr>
        <p:sp>
          <p:nvSpPr>
            <p:cNvPr id="44" name="Oval 81">
              <a:extLst>
                <a:ext uri="{FF2B5EF4-FFF2-40B4-BE49-F238E27FC236}">
                  <a16:creationId xmlns:a16="http://schemas.microsoft.com/office/drawing/2014/main" id="{5B6D80E9-7B07-44D8-857B-8C0A7D6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82">
              <a:extLst>
                <a:ext uri="{FF2B5EF4-FFF2-40B4-BE49-F238E27FC236}">
                  <a16:creationId xmlns:a16="http://schemas.microsoft.com/office/drawing/2014/main" id="{FAA64888-177C-4261-8542-5E4FEBF2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9EE7C0FB-E161-46A3-94EA-122B4C2C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84">
              <a:extLst>
                <a:ext uri="{FF2B5EF4-FFF2-40B4-BE49-F238E27FC236}">
                  <a16:creationId xmlns:a16="http://schemas.microsoft.com/office/drawing/2014/main" id="{C32D258C-C32E-4822-A5E2-7EC19EAA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" y="337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85">
              <a:extLst>
                <a:ext uri="{FF2B5EF4-FFF2-40B4-BE49-F238E27FC236}">
                  <a16:creationId xmlns:a16="http://schemas.microsoft.com/office/drawing/2014/main" id="{E6AB0369-3136-4379-A5D3-2D1C409F7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86">
              <a:extLst>
                <a:ext uri="{FF2B5EF4-FFF2-40B4-BE49-F238E27FC236}">
                  <a16:creationId xmlns:a16="http://schemas.microsoft.com/office/drawing/2014/main" id="{375D9F88-6402-42B6-8DE4-BA1E6474A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87">
              <a:extLst>
                <a:ext uri="{FF2B5EF4-FFF2-40B4-BE49-F238E27FC236}">
                  <a16:creationId xmlns:a16="http://schemas.microsoft.com/office/drawing/2014/main" id="{84EF11EE-A07C-4295-B9EA-CE727111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8">
              <a:extLst>
                <a:ext uri="{FF2B5EF4-FFF2-40B4-BE49-F238E27FC236}">
                  <a16:creationId xmlns:a16="http://schemas.microsoft.com/office/drawing/2014/main" id="{6611219E-0E1A-4857-8515-129029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3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7119239F-1EBC-45B4-9CD0-71EB5FE5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90">
              <a:extLst>
                <a:ext uri="{FF2B5EF4-FFF2-40B4-BE49-F238E27FC236}">
                  <a16:creationId xmlns:a16="http://schemas.microsoft.com/office/drawing/2014/main" id="{45FECED7-5B5A-445A-AF23-8EA5ABC0E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4" name="Text Box 91">
              <a:extLst>
                <a:ext uri="{FF2B5EF4-FFF2-40B4-BE49-F238E27FC236}">
                  <a16:creationId xmlns:a16="http://schemas.microsoft.com/office/drawing/2014/main" id="{16B7FE2D-5151-4818-81F5-BCFBC5530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5" name="Text Box 92">
              <a:extLst>
                <a:ext uri="{FF2B5EF4-FFF2-40B4-BE49-F238E27FC236}">
                  <a16:creationId xmlns:a16="http://schemas.microsoft.com/office/drawing/2014/main" id="{06333C96-B3A2-4594-BDD0-25482711C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6" name="Text Box 93">
              <a:extLst>
                <a:ext uri="{FF2B5EF4-FFF2-40B4-BE49-F238E27FC236}">
                  <a16:creationId xmlns:a16="http://schemas.microsoft.com/office/drawing/2014/main" id="{DE6CE68F-142E-446D-95C7-94324DFF1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" y="3379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7" name="Text Box 94">
              <a:extLst>
                <a:ext uri="{FF2B5EF4-FFF2-40B4-BE49-F238E27FC236}">
                  <a16:creationId xmlns:a16="http://schemas.microsoft.com/office/drawing/2014/main" id="{B5534619-3240-4163-B95B-7EBE8941E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351"/>
              <a:ext cx="23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C</a:t>
              </a:r>
              <a:endParaRPr lang="en-US" altLang="zh-CN" b="0"/>
            </a:p>
          </p:txBody>
        </p:sp>
        <p:sp>
          <p:nvSpPr>
            <p:cNvPr id="58" name="Text Box 95">
              <a:extLst>
                <a:ext uri="{FF2B5EF4-FFF2-40B4-BE49-F238E27FC236}">
                  <a16:creationId xmlns:a16="http://schemas.microsoft.com/office/drawing/2014/main" id="{8AC678EA-2A66-4137-A4CC-8925D92FC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9" name="Text Box 96">
              <a:extLst>
                <a:ext uri="{FF2B5EF4-FFF2-40B4-BE49-F238E27FC236}">
                  <a16:creationId xmlns:a16="http://schemas.microsoft.com/office/drawing/2014/main" id="{75C784BE-24CD-47AF-B86F-3B105F3D7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0" y="2826"/>
              <a:ext cx="34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G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0" name="Text Box 97">
              <a:extLst>
                <a:ext uri="{FF2B5EF4-FFF2-40B4-BE49-F238E27FC236}">
                  <a16:creationId xmlns:a16="http://schemas.microsoft.com/office/drawing/2014/main" id="{8C0CA3D4-B137-43C6-A3BE-7F5BFC78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2827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1" name="Text Box 98">
              <a:extLst>
                <a:ext uri="{FF2B5EF4-FFF2-40B4-BE49-F238E27FC236}">
                  <a16:creationId xmlns:a16="http://schemas.microsoft.com/office/drawing/2014/main" id="{F2584CA0-991D-470B-8E71-B16763AA1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1" y="2282"/>
              <a:ext cx="25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F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62" name="AutoShape 106">
              <a:extLst>
                <a:ext uri="{FF2B5EF4-FFF2-40B4-BE49-F238E27FC236}">
                  <a16:creationId xmlns:a16="http://schemas.microsoft.com/office/drawing/2014/main" id="{34B1DD0E-1431-4106-8E5E-A3434293BFB9}"/>
                </a:ext>
              </a:extLst>
            </p:cNvPr>
            <p:cNvCxnSpPr>
              <a:cxnSpLocks noChangeShapeType="1"/>
              <a:stCxn id="44" idx="3"/>
              <a:endCxn id="4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07">
              <a:extLst>
                <a:ext uri="{FF2B5EF4-FFF2-40B4-BE49-F238E27FC236}">
                  <a16:creationId xmlns:a16="http://schemas.microsoft.com/office/drawing/2014/main" id="{3DD1B778-1CC5-40B6-B163-2554BF2D7F29}"/>
                </a:ext>
              </a:extLst>
            </p:cNvPr>
            <p:cNvCxnSpPr>
              <a:cxnSpLocks noChangeShapeType="1"/>
              <a:stCxn id="44" idx="5"/>
              <a:endCxn id="4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08">
              <a:extLst>
                <a:ext uri="{FF2B5EF4-FFF2-40B4-BE49-F238E27FC236}">
                  <a16:creationId xmlns:a16="http://schemas.microsoft.com/office/drawing/2014/main" id="{E6BA7365-8378-422F-8B07-A5A842BFA0F2}"/>
                </a:ext>
              </a:extLst>
            </p:cNvPr>
            <p:cNvCxnSpPr>
              <a:cxnSpLocks noChangeShapeType="1"/>
              <a:endCxn id="60" idx="0"/>
            </p:cNvCxnSpPr>
            <p:nvPr/>
          </p:nvCxnSpPr>
          <p:spPr bwMode="auto">
            <a:xfrm>
              <a:off x="5463" y="2597"/>
              <a:ext cx="266" cy="23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09">
              <a:extLst>
                <a:ext uri="{FF2B5EF4-FFF2-40B4-BE49-F238E27FC236}">
                  <a16:creationId xmlns:a16="http://schemas.microsoft.com/office/drawing/2014/main" id="{1E4A9656-4945-47D2-ABC6-75A79DB238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79" y="2041"/>
              <a:ext cx="248" cy="3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10">
              <a:extLst>
                <a:ext uri="{FF2B5EF4-FFF2-40B4-BE49-F238E27FC236}">
                  <a16:creationId xmlns:a16="http://schemas.microsoft.com/office/drawing/2014/main" id="{D2544520-21E1-41C3-8A54-688BE55A6C4E}"/>
                </a:ext>
              </a:extLst>
            </p:cNvPr>
            <p:cNvCxnSpPr>
              <a:cxnSpLocks noChangeShapeType="1"/>
              <a:stCxn id="46" idx="3"/>
              <a:endCxn id="4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11">
              <a:extLst>
                <a:ext uri="{FF2B5EF4-FFF2-40B4-BE49-F238E27FC236}">
                  <a16:creationId xmlns:a16="http://schemas.microsoft.com/office/drawing/2014/main" id="{03D24E46-252C-4839-9A1E-61DA34C86509}"/>
                </a:ext>
              </a:extLst>
            </p:cNvPr>
            <p:cNvCxnSpPr>
              <a:cxnSpLocks noChangeShapeType="1"/>
              <a:stCxn id="46" idx="5"/>
              <a:endCxn id="5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" name="AutoShape 112">
              <a:extLst>
                <a:ext uri="{FF2B5EF4-FFF2-40B4-BE49-F238E27FC236}">
                  <a16:creationId xmlns:a16="http://schemas.microsoft.com/office/drawing/2014/main" id="{B09BAC17-94D6-4338-8F0A-5A8C8A7118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23" y="3120"/>
              <a:ext cx="231" cy="25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" name="AutoShape 113">
              <a:extLst>
                <a:ext uri="{FF2B5EF4-FFF2-40B4-BE49-F238E27FC236}">
                  <a16:creationId xmlns:a16="http://schemas.microsoft.com/office/drawing/2014/main" id="{B340CD44-151B-42C2-86E4-47EAA1616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02" y="2607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1FD6869-B6E1-4BA7-A87B-61A5FCA0E83D}"/>
              </a:ext>
            </a:extLst>
          </p:cNvPr>
          <p:cNvSpPr txBox="1"/>
          <p:nvPr/>
        </p:nvSpPr>
        <p:spPr>
          <a:xfrm>
            <a:off x="4113237" y="511200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64994934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769620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分支结点（非终端结点）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内部结点（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树的度（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49" y="4432300"/>
            <a:ext cx="4159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1213756" y="4122737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858838" cy="88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91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431800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72494" y="5482999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685800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Text Box 20">
            <a:extLst>
              <a:ext uri="{FF2B5EF4-FFF2-40B4-BE49-F238E27FC236}">
                <a16:creationId xmlns:a16="http://schemas.microsoft.com/office/drawing/2014/main" id="{4C99B6F9-8ECA-4DB1-98DC-F5ED100DE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791" y="6314309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778DD1BF-20C1-46AC-9CE4-0075144A8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74929363-6746-4B29-8C39-47F6AE4F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33F4006F-900F-4DA7-A226-A900E263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4AAE3837-0CC2-4D89-8C55-8589FF42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3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81F74C7D-784C-41F4-A9FF-3A427C2D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5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7032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039813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29EC0142-4519-4765-AABF-23B3E8C4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02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2079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447801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41454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1CD7FBB1-7230-4532-A229-6C2EB836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10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7751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942977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  <p:extLst>
      <p:ext uri="{BB962C8B-B14F-4D97-AF65-F5344CB8AC3E}">
        <p14:creationId xmlns:p14="http://schemas.microsoft.com/office/powerpoint/2010/main" val="180066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6112"/>
            <a:ext cx="8110537" cy="4191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、结点的层次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根结点为第一层。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某结点在第 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 dirty="0">
                <a:solidFill>
                  <a:schemeClr val="tx2"/>
                </a:solidFill>
              </a:rPr>
              <a:t>i+1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树的深度</a:t>
            </a:r>
            <a:r>
              <a:rPr lang="en-US" altLang="zh-CN" sz="2400" dirty="0">
                <a:solidFill>
                  <a:schemeClr val="tx2"/>
                </a:solidFill>
              </a:rPr>
              <a:t>(depth)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堂兄弟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、有序树和无序树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852266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4220691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4220691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441845" y="5780112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5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057400" y="6248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114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495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876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3340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57912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15874" y="3898786"/>
            <a:ext cx="2133599" cy="3013075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A6DC5538-93A3-4070-9AA0-C06031802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879" y="5160962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EFD82DA7-936A-4923-A2B6-CB473C4C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495" y="552812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43904848-846D-4265-A6AA-8D92FAD7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</p:spTree>
    <p:extLst>
      <p:ext uri="{BB962C8B-B14F-4D97-AF65-F5344CB8AC3E}">
        <p14:creationId xmlns:p14="http://schemas.microsoft.com/office/powerpoint/2010/main" val="2873528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7" grpId="0" animBg="1"/>
      <p:bldP spid="30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468555" y="3054391"/>
            <a:ext cx="4463486" cy="3077903"/>
          </a:xfrm>
          <a:custGeom>
            <a:avLst/>
            <a:gdLst>
              <a:gd name="connsiteX0" fmla="*/ 0 w 9891"/>
              <a:gd name="connsiteY0" fmla="*/ 826 h 9397"/>
              <a:gd name="connsiteX1" fmla="*/ 8605 w 9891"/>
              <a:gd name="connsiteY1" fmla="*/ 826 h 9397"/>
              <a:gd name="connsiteX2" fmla="*/ 9874 w 9891"/>
              <a:gd name="connsiteY2" fmla="*/ 7950 h 9397"/>
              <a:gd name="connsiteX3" fmla="*/ 8372 w 9891"/>
              <a:gd name="connsiteY3" fmla="*/ 9397 h 9397"/>
              <a:gd name="connsiteX0" fmla="*/ 0 w 10000"/>
              <a:gd name="connsiteY0" fmla="*/ 879 h 9264"/>
              <a:gd name="connsiteX1" fmla="*/ 8700 w 10000"/>
              <a:gd name="connsiteY1" fmla="*/ 879 h 9264"/>
              <a:gd name="connsiteX2" fmla="*/ 9983 w 10000"/>
              <a:gd name="connsiteY2" fmla="*/ 8460 h 9264"/>
              <a:gd name="connsiteX3" fmla="*/ 5655 w 10000"/>
              <a:gd name="connsiteY3" fmla="*/ 8925 h 9264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5655 w 10000"/>
              <a:gd name="connsiteY4" fmla="*/ 9634 h 10933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6313 w 10000"/>
              <a:gd name="connsiteY4" fmla="*/ 9373 h 1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933">
                <a:moveTo>
                  <a:pt x="0" y="949"/>
                </a:moveTo>
                <a:cubicBezTo>
                  <a:pt x="3645" y="127"/>
                  <a:pt x="7288" y="-693"/>
                  <a:pt x="8700" y="949"/>
                </a:cubicBezTo>
                <a:cubicBezTo>
                  <a:pt x="10117" y="2530"/>
                  <a:pt x="10022" y="7492"/>
                  <a:pt x="9983" y="9132"/>
                </a:cubicBezTo>
                <a:cubicBezTo>
                  <a:pt x="9819" y="10631"/>
                  <a:pt x="8173" y="10846"/>
                  <a:pt x="7452" y="10930"/>
                </a:cubicBezTo>
                <a:cubicBezTo>
                  <a:pt x="6731" y="11014"/>
                  <a:pt x="6656" y="9425"/>
                  <a:pt x="6313" y="937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09A9FC59-9993-417C-AF32-D09C82AF4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376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04ECAD58-E47F-4DDB-A796-43F0A80B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9" y="6252831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9455D8C5-4A14-454D-BED1-40F6DCE0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3EBA89B0-9F1F-4727-8161-02D0BB1E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218F1FB0-1AFE-4DCD-B38E-E4025362D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4A4C2B02-C9FD-45B7-84B6-D32C00FC8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8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81B8F542-5217-426E-8056-578188FF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0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A760B686-53C1-4478-B45B-E4D49D597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2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9C71D48-69D6-48B0-8666-4F1ED8A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4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80771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320681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611560" y="2897212"/>
            <a:ext cx="4403353" cy="2589188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0DE0F89-2D16-4386-B084-698E2265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AF2A3A99-C01F-4E30-8FDD-B1FDDC19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34" y="5980906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39165420-28B1-443A-885E-17EC1C95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CDFA26E0-F3F7-4041-851D-0430A302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A32312F3-FC7D-4188-BC94-507B3FF4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1DD36DB6-6CF8-4EF4-B74B-1FD5CC36F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D48CE893-4DF2-47D5-9194-0617B79B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3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D5E9F0D6-29C6-48DF-85F9-9324B2E5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5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642B18D-6A86-4035-9E73-50CC9981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7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3753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410920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void preorder (BiTNode *root)  </a:t>
            </a:r>
            <a:r>
              <a:rPr kumimoji="1" lang="en-US" altLang="zh-CN" sz="2400" b="1">
                <a:latin typeface="Times New Roman" pitchFamily="18" charset="0"/>
              </a:rPr>
              <a:t>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77656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) { </a:t>
            </a:r>
            <a:endParaRPr lang="en-US" altLang="zh-CN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//        printf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</a:t>
            </a:r>
            <a:r>
              <a:rPr lang="en-US" altLang="zh-CN" sz="2400">
                <a:ea typeface="楷体_GB2312" pitchFamily="49" charset="-122"/>
              </a:rPr>
              <a:t>) { </a:t>
            </a:r>
            <a:endParaRPr lang="en-US" altLang="zh-CN" sz="2400" dirty="0"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   if(Visit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   if(</a:t>
            </a:r>
            <a:r>
              <a:rPr lang="en-US" altLang="zh-CN" sz="2400">
                <a:ea typeface="楷体_GB2312" pitchFamily="49" charset="-122"/>
              </a:rPr>
              <a:t>PreOrderTraverse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Visit))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        if(</a:t>
            </a:r>
            <a:r>
              <a:rPr lang="en-US" altLang="zh-CN" sz="2400">
                <a:ea typeface="楷体_GB2312" pitchFamily="49" charset="-122"/>
              </a:rPr>
              <a:t>PreOrderTraverse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Visit))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             return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OK;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return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if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if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}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if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if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else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err="1">
                <a:ea typeface="华文中宋" pitchFamily="2" charset="-122"/>
              </a:rPr>
              <a:t>gdbehfca</a:t>
            </a:r>
            <a:r>
              <a:rPr lang="en-US" altLang="zh-CN" sz="2000">
                <a:ea typeface="华文中宋" pitchFamily="2" charset="-122"/>
              </a:rPr>
              <a:t> 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C10DA7-96B6-4BE3-B732-FB359FF953D9}"/>
              </a:ext>
            </a:extLst>
          </p:cNvPr>
          <p:cNvSpPr/>
          <p:nvPr/>
        </p:nvSpPr>
        <p:spPr>
          <a:xfrm>
            <a:off x="2123728" y="119675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DF9EB0-93FE-48A3-A4C3-4EBA1B3DA0D9}"/>
              </a:ext>
            </a:extLst>
          </p:cNvPr>
          <p:cNvSpPr/>
          <p:nvPr/>
        </p:nvSpPr>
        <p:spPr>
          <a:xfrm>
            <a:off x="2131744" y="19168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1DF228-C36E-4052-9A28-813CD4E88560}"/>
              </a:ext>
            </a:extLst>
          </p:cNvPr>
          <p:cNvSpPr/>
          <p:nvPr/>
        </p:nvSpPr>
        <p:spPr>
          <a:xfrm>
            <a:off x="3131840" y="263691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9B340B-EFEB-48E4-9EEE-144CEE84E4B0}"/>
              </a:ext>
            </a:extLst>
          </p:cNvPr>
          <p:cNvSpPr/>
          <p:nvPr/>
        </p:nvSpPr>
        <p:spPr>
          <a:xfrm>
            <a:off x="6948264" y="371703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254795-41A0-4868-92A8-C3D587D4675E}"/>
              </a:ext>
            </a:extLst>
          </p:cNvPr>
          <p:cNvSpPr/>
          <p:nvPr/>
        </p:nvSpPr>
        <p:spPr>
          <a:xfrm>
            <a:off x="6228184" y="450912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DD094D-3F70-4947-832C-05373864CAD4}"/>
              </a:ext>
            </a:extLst>
          </p:cNvPr>
          <p:cNvSpPr/>
          <p:nvPr/>
        </p:nvSpPr>
        <p:spPr>
          <a:xfrm>
            <a:off x="7956376" y="558924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</a:t>
            </a:r>
            <a:r>
              <a:rPr lang="en-US" altLang="zh-CN" sz="2000">
                <a:ea typeface="楷体_GB2312" pitchFamily="49" charset="-122"/>
              </a:rPr>
              <a:t>)) { 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InitStack</a:t>
            </a:r>
            <a:r>
              <a:rPr lang="en-US" altLang="zh-CN" sz="2000" dirty="0">
                <a:ea typeface="楷体_GB2312" pitchFamily="49" charset="-122"/>
              </a:rPr>
              <a:t>(S</a:t>
            </a:r>
            <a:r>
              <a:rPr lang="en-US" altLang="zh-CN" sz="2000">
                <a:ea typeface="楷体_GB2312" pitchFamily="49" charset="-122"/>
              </a:rPr>
              <a:t>);      Push</a:t>
            </a:r>
            <a:r>
              <a:rPr lang="en-US" altLang="zh-CN" sz="2000" dirty="0">
                <a:ea typeface="楷体_GB2312" pitchFamily="49" charset="-122"/>
              </a:rPr>
              <a:t>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</a:t>
            </a:r>
            <a:r>
              <a:rPr lang="en-US" altLang="zh-CN" sz="2000">
                <a:ea typeface="楷体_GB2312" pitchFamily="49" charset="-122"/>
              </a:rPr>
              <a:t>)  Push </a:t>
            </a:r>
            <a:r>
              <a:rPr lang="en-US" altLang="zh-CN" sz="2000" dirty="0">
                <a:ea typeface="楷体_GB2312" pitchFamily="49" charset="-122"/>
              </a:rPr>
              <a:t>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en-US" altLang="zh-CN" sz="2000">
                <a:ea typeface="楷体_GB2312" pitchFamily="49" charset="-122"/>
              </a:rPr>
              <a:t>op </a:t>
            </a:r>
            <a:r>
              <a:rPr lang="en-US" altLang="zh-CN" sz="2000" dirty="0">
                <a:ea typeface="楷体_GB2312" pitchFamily="49" charset="-122"/>
              </a:rPr>
              <a:t>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en-US" altLang="zh-CN" sz="2000">
                <a:ea typeface="楷体_GB2312" pitchFamily="49" charset="-122"/>
              </a:rPr>
              <a:t>op </a:t>
            </a:r>
            <a:r>
              <a:rPr lang="en-US" altLang="zh-CN" sz="2000" dirty="0">
                <a:ea typeface="楷体_GB2312" pitchFamily="49" charset="-122"/>
              </a:rPr>
              <a:t>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  <a:sym typeface="Symbol" pitchFamily="18" charset="2"/>
              </a:rPr>
              <a:t>             Push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366781" y="6012389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35093" y="6035676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30282" y="602615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131" y="6007101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048724" cy="560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</a:t>
            </a:r>
            <a:r>
              <a:rPr lang="en-US" altLang="zh-CN" sz="2000">
                <a:ea typeface="楷体_GB2312" pitchFamily="49" charset="-122"/>
              </a:rPr>
              <a:t>)) {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</a:t>
            </a:r>
            <a:r>
              <a:rPr lang="en-US" altLang="zh-CN" sz="2000">
                <a:ea typeface="楷体_GB2312" pitchFamily="49" charset="-122"/>
              </a:rPr>
              <a:t>)) {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if </a:t>
            </a:r>
            <a:r>
              <a:rPr lang="en-US" altLang="zh-CN" sz="2000" dirty="0">
                <a:ea typeface="楷体_GB2312" pitchFamily="49" charset="-122"/>
              </a:rPr>
              <a:t>(p</a:t>
            </a:r>
            <a:r>
              <a:rPr lang="en-US" altLang="zh-CN" sz="2000">
                <a:ea typeface="楷体_GB2312" pitchFamily="49" charset="-122"/>
              </a:rPr>
              <a:t>) { 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Push</a:t>
            </a:r>
            <a:r>
              <a:rPr lang="en-US" altLang="zh-CN" sz="2000" dirty="0">
                <a:ea typeface="楷体_GB2312" pitchFamily="49" charset="-122"/>
              </a:rPr>
              <a:t>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>
                <a:ea typeface="楷体_GB2312" pitchFamily="49" charset="-122"/>
                <a:sym typeface="Symbol" pitchFamily="18" charset="2"/>
              </a:rPr>
              <a:t>;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  <a:sym typeface="Symbol" pitchFamily="18" charset="2"/>
              </a:rPr>
              <a:t>         </a:t>
            </a:r>
            <a:r>
              <a:rPr lang="en-US" altLang="zh-CN" sz="2000">
                <a:ea typeface="楷体_GB2312" pitchFamily="49" charset="-122"/>
                <a:sym typeface="Symbol" pitchFamily="18" charset="2"/>
              </a:rPr>
              <a:t>} else {</a:t>
            </a:r>
            <a:endParaRPr lang="en-US" altLang="zh-CN" sz="20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  <a:sym typeface="Symbol" pitchFamily="18" charset="2"/>
              </a:rPr>
              <a:t>             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en-US" altLang="zh-CN" sz="2000">
                <a:ea typeface="楷体_GB2312" pitchFamily="49" charset="-122"/>
              </a:rPr>
              <a:t>op </a:t>
            </a:r>
            <a:r>
              <a:rPr lang="en-US" altLang="zh-CN" sz="2000" dirty="0">
                <a:ea typeface="楷体_GB2312" pitchFamily="49" charset="-122"/>
              </a:rPr>
              <a:t>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     return ERROR;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37642" y="763357"/>
            <a:ext cx="6370655" cy="584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23528" y="1465650"/>
            <a:ext cx="8640960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实现此操作只需对二叉树“遍历”一遍，并在遍历过程中</a:t>
            </a:r>
            <a:r>
              <a:rPr lang="zh-CN" altLang="en-US" sz="2400">
                <a:ea typeface="楷体_GB2312" pitchFamily="49" charset="-122"/>
              </a:rPr>
              <a:t>对 “叶子结点计数”</a:t>
            </a:r>
            <a:r>
              <a:rPr lang="zh-CN" altLang="en-US" sz="2400" dirty="0">
                <a:ea typeface="楷体_GB2312" pitchFamily="49" charset="-122"/>
              </a:rPr>
              <a:t>即可。显然这个遍历的次序可以随意，只是</a:t>
            </a:r>
            <a:r>
              <a:rPr lang="zh-CN" altLang="en-US" sz="2400">
                <a:ea typeface="楷体_GB2312" pitchFamily="49" charset="-122"/>
              </a:rPr>
              <a:t>为 了</a:t>
            </a:r>
            <a:r>
              <a:rPr lang="zh-CN" altLang="en-US" sz="2400" dirty="0">
                <a:ea typeface="楷体_GB2312" pitchFamily="49" charset="-122"/>
              </a:rPr>
              <a:t>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79512" y="2942699"/>
            <a:ext cx="8346516" cy="37266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楷体_GB2312" pitchFamily="49" charset="-122"/>
              </a:rPr>
              <a:t>void CountLeaf (BiTree T, int &amp;count)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</a:t>
            </a:r>
            <a:r>
              <a:rPr lang="en-US" altLang="zh-CN" sz="2400">
                <a:ea typeface="楷体_GB2312" pitchFamily="49" charset="-122"/>
              </a:rPr>
              <a:t>{ // </a:t>
            </a:r>
            <a:r>
              <a:rPr lang="zh-CN" altLang="en-US" sz="2400">
                <a:ea typeface="楷体_GB2312" pitchFamily="49" charset="-122"/>
              </a:rPr>
              <a:t>先序遍历二叉树以 </a:t>
            </a:r>
            <a:r>
              <a:rPr lang="en-US" altLang="zh-CN" sz="2400">
                <a:ea typeface="楷体_GB2312" pitchFamily="49" charset="-122"/>
              </a:rPr>
              <a:t>count </a:t>
            </a:r>
            <a:r>
              <a:rPr lang="zh-CN" altLang="en-US" sz="2400">
                <a:ea typeface="楷体_GB2312" pitchFamily="49" charset="-122"/>
              </a:rPr>
              <a:t>返回二叉树中叶子结点的数目 </a:t>
            </a:r>
            <a:br>
              <a:rPr lang="zh-CN" altLang="en-US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</a:t>
            </a:r>
            <a:r>
              <a:rPr lang="en-US" altLang="zh-CN" sz="2400">
                <a:ea typeface="楷体_GB2312" pitchFamily="49" charset="-122"/>
              </a:rPr>
              <a:t>if ( T ) {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</a:t>
            </a:r>
            <a:r>
              <a:rPr lang="en-US" altLang="zh-CN" sz="2400">
                <a:ea typeface="楷体_GB2312" pitchFamily="49" charset="-122"/>
              </a:rPr>
              <a:t>if ((!T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Lchild) &amp;&amp; (!T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Rchild))  // </a:t>
            </a:r>
            <a:r>
              <a:rPr lang="zh-CN" altLang="en-US" sz="2400">
                <a:ea typeface="楷体_GB2312" pitchFamily="49" charset="-122"/>
              </a:rPr>
              <a:t>无左、右子树  </a:t>
            </a:r>
            <a:br>
              <a:rPr lang="zh-CN" altLang="en-US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　</a:t>
            </a:r>
            <a:r>
              <a:rPr lang="en-US" altLang="zh-CN" sz="2400">
                <a:ea typeface="楷体_GB2312" pitchFamily="49" charset="-122"/>
              </a:rPr>
              <a:t>count + +; </a:t>
            </a:r>
            <a:r>
              <a:rPr lang="zh-CN" altLang="en-US" sz="2400">
                <a:ea typeface="楷体_GB2312" pitchFamily="49" charset="-122"/>
              </a:rPr>
              <a:t>　　                     　　</a:t>
            </a:r>
            <a:r>
              <a:rPr lang="en-US" altLang="zh-CN" sz="2400">
                <a:ea typeface="楷体_GB2312" pitchFamily="49" charset="-122"/>
              </a:rPr>
              <a:t>// </a:t>
            </a:r>
            <a:r>
              <a:rPr lang="zh-CN" altLang="en-US" sz="2400">
                <a:ea typeface="楷体_GB2312" pitchFamily="49" charset="-122"/>
              </a:rPr>
              <a:t>对叶子结点计数  </a:t>
            </a:r>
            <a:br>
              <a:rPr lang="zh-CN" altLang="en-US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>
                <a:ea typeface="楷体_GB2312" pitchFamily="49" charset="-122"/>
              </a:rPr>
              <a:t> ( 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Lchild, count);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>
                <a:ea typeface="楷体_GB2312" pitchFamily="49" charset="-122"/>
              </a:rPr>
              <a:t> ( 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Rchild, count);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</a:t>
            </a:r>
            <a:r>
              <a:rPr lang="en-US" altLang="zh-CN" sz="2400">
                <a:ea typeface="楷体_GB2312" pitchFamily="49" charset="-122"/>
              </a:rPr>
              <a:t>} // if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</a:t>
            </a:r>
            <a:r>
              <a:rPr lang="en-US" altLang="zh-CN" sz="2400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6050374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楷体_GB2312" pitchFamily="49" charset="-122"/>
              </a:rPr>
              <a:t>int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zh-CN" altLang="en-US" sz="2400">
                <a:ea typeface="楷体_GB2312" pitchFamily="49" charset="-122"/>
              </a:rPr>
              <a:t>　 </a:t>
            </a:r>
            <a:r>
              <a:rPr lang="en-US" altLang="zh-CN" sz="240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>
                <a:ea typeface="楷体_GB2312" pitchFamily="49" charset="-122"/>
              </a:rPr>
              <a:t>　    </a:t>
            </a:r>
            <a:r>
              <a:rPr lang="en-US" altLang="zh-CN" sz="2400">
                <a:ea typeface="楷体_GB2312" pitchFamily="49" charset="-122"/>
              </a:rPr>
              <a:t>depthright </a:t>
            </a:r>
            <a:r>
              <a:rPr lang="en-US" altLang="zh-CN" sz="2400" dirty="0">
                <a:ea typeface="楷体_GB2312" pitchFamily="49" charset="-122"/>
              </a:rPr>
              <a:t>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>
                <a:ea typeface="楷体_GB2312" pitchFamily="49" charset="-122"/>
              </a:rPr>
              <a:t>             </a:t>
            </a:r>
            <a:r>
              <a:rPr lang="en-US" altLang="zh-CN" sz="2400" dirty="0">
                <a:ea typeface="楷体_GB2312" pitchFamily="49" charset="-122"/>
              </a:rPr>
              <a:t>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332656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383846" cy="44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</a:t>
            </a:r>
            <a:r>
              <a:rPr lang="en-US" altLang="zh-CN" sz="2000">
                <a:ea typeface="华文中宋" pitchFamily="2" charset="-122"/>
              </a:rPr>
              <a:t>(ch == ‘ ’)  </a:t>
            </a:r>
            <a:r>
              <a:rPr lang="en-US" altLang="zh-CN" sz="2000" dirty="0">
                <a:ea typeface="华文中宋" pitchFamily="2" charset="-122"/>
              </a:rPr>
              <a:t>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</a:t>
            </a:r>
            <a:r>
              <a:rPr lang="zh-CN" altLang="en-US">
                <a:ea typeface="楷体_GB2312" pitchFamily="49" charset="-122"/>
              </a:rPr>
              <a:t>顺序读入</a:t>
            </a:r>
            <a:r>
              <a:rPr lang="zh-CN" altLang="en-US" dirty="0">
                <a:ea typeface="楷体_GB2312" pitchFamily="49" charset="-122"/>
              </a:rPr>
              <a:t>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                           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</a:t>
            </a:r>
            <a:endParaRPr lang="en-US" altLang="zh-CN" sz="26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8141</TotalTime>
  <Words>16176</Words>
  <Application>Microsoft Office PowerPoint</Application>
  <PresentationFormat>全屏显示(4:3)</PresentationFormat>
  <Paragraphs>3776</Paragraphs>
  <Slides>151</Slides>
  <Notes>147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73" baseType="lpstr">
      <vt:lpstr>ˎ̥</vt:lpstr>
      <vt:lpstr>Arial Unicode MS</vt:lpstr>
      <vt:lpstr>Monotype Sorts</vt:lpstr>
      <vt:lpstr>等线</vt:lpstr>
      <vt:lpstr>仿宋_GB2312</vt:lpstr>
      <vt:lpstr>黑体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970</cp:revision>
  <dcterms:created xsi:type="dcterms:W3CDTF">2010-01-05T06:25:07Z</dcterms:created>
  <dcterms:modified xsi:type="dcterms:W3CDTF">2018-11-18T12:07:46Z</dcterms:modified>
</cp:coreProperties>
</file>