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59" r:id="rId63"/>
    <p:sldId id="460" r:id="rId64"/>
    <p:sldId id="464" r:id="rId65"/>
    <p:sldId id="462" r:id="rId66"/>
    <p:sldId id="463" r:id="rId67"/>
    <p:sldId id="418" r:id="rId68"/>
    <p:sldId id="420" r:id="rId69"/>
    <p:sldId id="421" r:id="rId70"/>
    <p:sldId id="422" r:id="rId71"/>
    <p:sldId id="423" r:id="rId72"/>
    <p:sldId id="424" r:id="rId73"/>
    <p:sldId id="425" r:id="rId74"/>
    <p:sldId id="439" r:id="rId75"/>
    <p:sldId id="427" r:id="rId76"/>
    <p:sldId id="428" r:id="rId77"/>
    <p:sldId id="429" r:id="rId78"/>
    <p:sldId id="430" r:id="rId79"/>
    <p:sldId id="431" r:id="rId80"/>
    <p:sldId id="432" r:id="rId81"/>
    <p:sldId id="433" r:id="rId82"/>
    <p:sldId id="434" r:id="rId83"/>
    <p:sldId id="435" r:id="rId84"/>
    <p:sldId id="436" r:id="rId85"/>
    <p:sldId id="437" r:id="rId86"/>
    <p:sldId id="440" r:id="rId87"/>
    <p:sldId id="441" r:id="rId88"/>
    <p:sldId id="438" r:id="rId89"/>
    <p:sldId id="303" r:id="rId90"/>
    <p:sldId id="304"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46" autoAdjust="0"/>
  </p:normalViewPr>
  <p:slideViewPr>
    <p:cSldViewPr>
      <p:cViewPr varScale="1">
        <p:scale>
          <a:sx n="113" d="100"/>
          <a:sy n="113" d="100"/>
        </p:scale>
        <p:origin x="155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8:40</a:t>
            </a:r>
            <a:r>
              <a:rPr lang="zh-CN" altLang="en-US"/>
              <a:t>    </a:t>
            </a:r>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a:t>
            </a:fld>
            <a:endParaRPr lang="zh-CN" altLang="en-US"/>
          </a:p>
        </p:txBody>
      </p:sp>
    </p:spTree>
    <p:extLst>
      <p:ext uri="{BB962C8B-B14F-4D97-AF65-F5344CB8AC3E}">
        <p14:creationId xmlns:p14="http://schemas.microsoft.com/office/powerpoint/2010/main" val="183826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9:25</a:t>
            </a:r>
            <a:r>
              <a:rPr lang="zh-CN" altLang="en-US"/>
              <a:t>结束</a:t>
            </a:r>
            <a:r>
              <a:rPr lang="en-US" altLang="zh-CN"/>
              <a:t>        6</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205129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7</a:t>
            </a:r>
            <a:r>
              <a:rPr lang="zh-CN" altLang="en-US"/>
              <a:t>分钟</a:t>
            </a:r>
            <a:r>
              <a:rPr lang="en-US" altLang="zh-CN"/>
              <a:t>         Ci</a:t>
            </a:r>
            <a:r>
              <a:rPr lang="zh-CN" altLang="en-US"/>
              <a:t>的求法            每颗子树，深度差值不超过</a:t>
            </a:r>
            <a:r>
              <a:rPr lang="en-US" altLang="zh-CN"/>
              <a:t>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182546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ASL</a:t>
            </a:r>
            <a:r>
              <a:rPr lang="en-US" altLang="zh-CN" baseline="-25000"/>
              <a:t>SS</a:t>
            </a:r>
            <a:r>
              <a:rPr lang="zh-CN" altLang="en-US"/>
              <a:t>是顺序查找的时间复杂度，</a:t>
            </a:r>
            <a:r>
              <a:rPr lang="en-US" altLang="zh-CN"/>
              <a:t>ASL</a:t>
            </a:r>
            <a:r>
              <a:rPr lang="en-US" altLang="zh-CN" baseline="-25000"/>
              <a:t>bs</a:t>
            </a:r>
            <a:r>
              <a:rPr lang="zh-CN" altLang="en-US"/>
              <a:t>是折半查找的时间复杂度</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4837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247221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左子树的所有结点都小于根节点：左子树是一颗有多层的树，不要和左孩子混淆。</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20</a:t>
            </a:fld>
            <a:endParaRPr lang="zh-CN" altLang="en-US"/>
          </a:p>
        </p:txBody>
      </p:sp>
    </p:spTree>
    <p:extLst>
      <p:ext uri="{BB962C8B-B14F-4D97-AF65-F5344CB8AC3E}">
        <p14:creationId xmlns:p14="http://schemas.microsoft.com/office/powerpoint/2010/main" val="390567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24</a:t>
            </a:fld>
            <a:endParaRPr lang="zh-CN" altLang="en-US"/>
          </a:p>
        </p:txBody>
      </p:sp>
    </p:spTree>
    <p:extLst>
      <p:ext uri="{BB962C8B-B14F-4D97-AF65-F5344CB8AC3E}">
        <p14:creationId xmlns:p14="http://schemas.microsoft.com/office/powerpoint/2010/main" val="731767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p(i)</a:t>
            </a:r>
            <a:r>
              <a:rPr lang="zh-CN" altLang="en-US"/>
              <a:t>为含有</a:t>
            </a:r>
            <a:r>
              <a:rPr lang="en-US" altLang="zh-CN"/>
              <a:t>i</a:t>
            </a:r>
            <a:r>
              <a:rPr lang="zh-CN" altLang="en-US"/>
              <a:t>个结点的二叉排序树的平均查找长度，则</a:t>
            </a:r>
            <a:r>
              <a:rPr lang="en-US" altLang="zh-CN"/>
              <a:t>p(i)+1</a:t>
            </a:r>
            <a:r>
              <a:rPr lang="zh-CN" altLang="en-US"/>
              <a:t>为查找左子树中每个关键字时所用比较次数的平均值</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33</a:t>
            </a:fld>
            <a:endParaRPr lang="zh-CN" altLang="en-US"/>
          </a:p>
        </p:txBody>
      </p:sp>
    </p:spTree>
    <p:extLst>
      <p:ext uri="{BB962C8B-B14F-4D97-AF65-F5344CB8AC3E}">
        <p14:creationId xmlns:p14="http://schemas.microsoft.com/office/powerpoint/2010/main" val="49049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推导过程见课本</a:t>
            </a:r>
            <a:r>
              <a:rPr lang="en-US" altLang="zh-CN"/>
              <a:t>P232</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34</a:t>
            </a:fld>
            <a:endParaRPr lang="zh-CN" altLang="en-US"/>
          </a:p>
        </p:txBody>
      </p:sp>
    </p:spTree>
    <p:extLst>
      <p:ext uri="{BB962C8B-B14F-4D97-AF65-F5344CB8AC3E}">
        <p14:creationId xmlns:p14="http://schemas.microsoft.com/office/powerpoint/2010/main" val="409821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3829067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850150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8:10</a:t>
            </a:r>
            <a:r>
              <a:rPr lang="zh-CN" altLang="en-US"/>
              <a:t>分结束</a:t>
            </a:r>
            <a:r>
              <a:rPr lang="en-US" altLang="zh-CN"/>
              <a:t>        3</a:t>
            </a:r>
            <a:r>
              <a:rPr lang="zh-CN" altLang="en-US"/>
              <a:t>分钟                 排序法</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40</a:t>
            </a:fld>
            <a:endParaRPr lang="zh-CN" altLang="en-US"/>
          </a:p>
        </p:txBody>
      </p:sp>
    </p:spTree>
    <p:extLst>
      <p:ext uri="{BB962C8B-B14F-4D97-AF65-F5344CB8AC3E}">
        <p14:creationId xmlns:p14="http://schemas.microsoft.com/office/powerpoint/2010/main" val="121642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41</a:t>
            </a:fld>
            <a:endParaRPr lang="zh-CN" altLang="en-US"/>
          </a:p>
        </p:txBody>
      </p:sp>
    </p:spTree>
    <p:extLst>
      <p:ext uri="{BB962C8B-B14F-4D97-AF65-F5344CB8AC3E}">
        <p14:creationId xmlns:p14="http://schemas.microsoft.com/office/powerpoint/2010/main" val="2540460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42</a:t>
            </a:fld>
            <a:endParaRPr lang="zh-CN" altLang="en-US"/>
          </a:p>
        </p:txBody>
      </p:sp>
    </p:spTree>
    <p:extLst>
      <p:ext uri="{BB962C8B-B14F-4D97-AF65-F5344CB8AC3E}">
        <p14:creationId xmlns:p14="http://schemas.microsoft.com/office/powerpoint/2010/main" val="2974374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8:23              4</a:t>
            </a:r>
            <a:r>
              <a:rPr lang="zh-CN" altLang="en-US"/>
              <a:t>分钟</a:t>
            </a:r>
            <a:r>
              <a:rPr lang="en-US" altLang="zh-CN"/>
              <a:t>           P235   </a:t>
            </a:r>
            <a:r>
              <a:rPr lang="zh-CN" altLang="en-US"/>
              <a:t>当平衡的二叉树因插入结点而失去平衡时，仅需对最小不平衡子树进行平衡旋转处理</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43</a:t>
            </a:fld>
            <a:endParaRPr lang="zh-CN" altLang="en-US"/>
          </a:p>
        </p:txBody>
      </p:sp>
    </p:spTree>
    <p:extLst>
      <p:ext uri="{BB962C8B-B14F-4D97-AF65-F5344CB8AC3E}">
        <p14:creationId xmlns:p14="http://schemas.microsoft.com/office/powerpoint/2010/main" val="188268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8:33             10</a:t>
            </a:r>
            <a:r>
              <a:rPr lang="zh-CN" altLang="en-US"/>
              <a:t>分钟               因为根节点至少有一个</a:t>
            </a:r>
            <a:r>
              <a:rPr lang="en-US" altLang="zh-CN"/>
              <a:t>key</a:t>
            </a:r>
            <a:r>
              <a:rPr lang="zh-CN" altLang="en-US"/>
              <a:t>值，因此至少有两颗子树     除根结点外，非终端结点至少含有</a:t>
            </a:r>
            <a:r>
              <a:rPr lang="zh-CN" altLang="en-US">
                <a:effectLst/>
              </a:rPr>
              <a:t>（</a:t>
            </a:r>
            <a:r>
              <a:rPr lang="en-US" altLang="zh-CN">
                <a:effectLst/>
              </a:rPr>
              <a:t>m/2</a:t>
            </a:r>
            <a:r>
              <a:rPr lang="zh-CN" altLang="en-US">
                <a:effectLst/>
              </a:rPr>
              <a:t>）向上取整</a:t>
            </a:r>
            <a:r>
              <a:rPr lang="en-US" altLang="zh-CN">
                <a:effectLst/>
              </a:rPr>
              <a:t>-1</a:t>
            </a:r>
            <a:r>
              <a:rPr lang="zh-CN" altLang="en-US">
                <a:effectLst/>
              </a:rPr>
              <a:t>个</a:t>
            </a:r>
            <a:r>
              <a:rPr lang="zh-CN" altLang="en-US" b="1">
                <a:effectLst/>
              </a:rPr>
              <a:t>关键字         </a:t>
            </a:r>
            <a:r>
              <a:rPr lang="zh-CN" altLang="en-US" b="0">
                <a:effectLst/>
              </a:rPr>
              <a:t>图中是</a:t>
            </a:r>
            <a:r>
              <a:rPr lang="en-US" altLang="zh-CN" b="1">
                <a:effectLst/>
              </a:rPr>
              <a:t>4</a:t>
            </a:r>
            <a:r>
              <a:rPr lang="zh-CN" altLang="en-US" b="1">
                <a:effectLst/>
              </a:rPr>
              <a:t>阶</a:t>
            </a:r>
            <a:r>
              <a:rPr lang="zh-CN" altLang="en-US" b="0">
                <a:effectLst/>
              </a:rPr>
              <a:t>的</a:t>
            </a:r>
            <a:r>
              <a:rPr lang="en-US" altLang="zh-CN" b="0">
                <a:effectLst/>
              </a:rPr>
              <a:t>B-</a:t>
            </a:r>
            <a:r>
              <a:rPr lang="zh-CN" altLang="en-US" b="0">
                <a:effectLst/>
              </a:rPr>
              <a:t>树</a:t>
            </a:r>
            <a:r>
              <a:rPr lang="zh-CN" altLang="en-US" b="1">
                <a:effectLst/>
              </a:rPr>
              <a:t>，深度</a:t>
            </a:r>
            <a:r>
              <a:rPr lang="zh-CN" altLang="en-US" b="0">
                <a:effectLst/>
              </a:rPr>
              <a:t>为</a:t>
            </a:r>
            <a:r>
              <a:rPr lang="en-US" altLang="zh-CN" b="0">
                <a:effectLst/>
              </a:rPr>
              <a:t>4    </a:t>
            </a:r>
            <a:endParaRPr lang="zh-CN" altLang="en-US" b="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44</a:t>
            </a:fld>
            <a:endParaRPr lang="zh-CN" altLang="en-US"/>
          </a:p>
        </p:txBody>
      </p:sp>
    </p:spTree>
    <p:extLst>
      <p:ext uri="{BB962C8B-B14F-4D97-AF65-F5344CB8AC3E}">
        <p14:creationId xmlns:p14="http://schemas.microsoft.com/office/powerpoint/2010/main" val="4091021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8:43             10</a:t>
            </a:r>
            <a:r>
              <a:rPr lang="zh-CN" altLang="en-US"/>
              <a:t>分钟     </a:t>
            </a:r>
            <a:r>
              <a:rPr lang="en-US" altLang="zh-CN"/>
              <a:t>m</a:t>
            </a:r>
            <a:r>
              <a:rPr lang="zh-CN" altLang="en-US"/>
              <a:t>阶指的是每个结点最多含有</a:t>
            </a:r>
            <a:r>
              <a:rPr lang="en-US" altLang="zh-CN"/>
              <a:t>m</a:t>
            </a:r>
            <a:r>
              <a:rPr lang="zh-CN" altLang="en-US"/>
              <a:t>颗子树</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45</a:t>
            </a:fld>
            <a:endParaRPr lang="zh-CN" altLang="en-US"/>
          </a:p>
        </p:txBody>
      </p:sp>
    </p:spTree>
    <p:extLst>
      <p:ext uri="{BB962C8B-B14F-4D97-AF65-F5344CB8AC3E}">
        <p14:creationId xmlns:p14="http://schemas.microsoft.com/office/powerpoint/2010/main" val="2233088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8:40           7</a:t>
            </a:r>
            <a:r>
              <a:rPr lang="zh-CN" altLang="en-US"/>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46</a:t>
            </a:fld>
            <a:endParaRPr lang="zh-CN" altLang="en-US"/>
          </a:p>
        </p:txBody>
      </p:sp>
    </p:spTree>
    <p:extLst>
      <p:ext uri="{BB962C8B-B14F-4D97-AF65-F5344CB8AC3E}">
        <p14:creationId xmlns:p14="http://schemas.microsoft.com/office/powerpoint/2010/main" val="826837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    记住</a:t>
            </a:r>
            <a:r>
              <a:rPr lang="en-US" altLang="zh-CN"/>
              <a:t>log</a:t>
            </a:r>
            <a:r>
              <a:rPr lang="zh-CN" altLang="en-US"/>
              <a:t>阶就行</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47</a:t>
            </a:fld>
            <a:endParaRPr lang="zh-CN" altLang="en-US"/>
          </a:p>
        </p:txBody>
      </p:sp>
    </p:spTree>
    <p:extLst>
      <p:ext uri="{BB962C8B-B14F-4D97-AF65-F5344CB8AC3E}">
        <p14:creationId xmlns:p14="http://schemas.microsoft.com/office/powerpoint/2010/main" val="327549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48</a:t>
            </a:fld>
            <a:endParaRPr lang="zh-CN" altLang="en-US"/>
          </a:p>
        </p:txBody>
      </p:sp>
    </p:spTree>
    <p:extLst>
      <p:ext uri="{BB962C8B-B14F-4D97-AF65-F5344CB8AC3E}">
        <p14:creationId xmlns:p14="http://schemas.microsoft.com/office/powerpoint/2010/main" val="15664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8:50               5</a:t>
            </a:r>
            <a:r>
              <a:rPr lang="zh-CN" altLang="en-US"/>
              <a:t>分钟      课本</a:t>
            </a:r>
            <a:r>
              <a:rPr lang="en-US" altLang="zh-CN"/>
              <a:t>P214</a:t>
            </a:r>
            <a:r>
              <a:rPr lang="zh-CN" altLang="en-US"/>
              <a:t>       成绩单可以看成一个查找表      几个重要的定义必须说一下    </a:t>
            </a:r>
            <a:r>
              <a:rPr lang="zh-CN" altLang="en-US" b="1"/>
              <a:t>数据元素</a:t>
            </a:r>
            <a:r>
              <a:rPr lang="zh-CN" altLang="en-US"/>
              <a:t>是数据的基本单位，一个数据元素由若干</a:t>
            </a:r>
            <a:r>
              <a:rPr lang="zh-CN" altLang="en-US" b="1"/>
              <a:t>数据项</a:t>
            </a:r>
            <a:r>
              <a:rPr lang="zh-CN" altLang="en-US"/>
              <a:t>组成。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64561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49</a:t>
            </a:fld>
            <a:endParaRPr lang="zh-CN" altLang="en-US"/>
          </a:p>
        </p:txBody>
      </p:sp>
    </p:spTree>
    <p:extLst>
      <p:ext uri="{BB962C8B-B14F-4D97-AF65-F5344CB8AC3E}">
        <p14:creationId xmlns:p14="http://schemas.microsoft.com/office/powerpoint/2010/main" val="3633331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t>2</a:t>
            </a:r>
            <a:r>
              <a:rPr lang="zh-CN" altLang="en-US" sz="1200"/>
              <a:t>分钟          </a:t>
            </a:r>
            <a:r>
              <a:rPr lang="zh-CN" altLang="en-US" sz="1200" b="1"/>
              <a:t>关键字个数</a:t>
            </a:r>
            <a:r>
              <a:rPr lang="en-US" altLang="zh-CN" sz="1200" b="1"/>
              <a:t> </a:t>
            </a:r>
            <a:r>
              <a:rPr lang="en-US" altLang="zh-CN" sz="1200"/>
              <a:t>&lt;= </a:t>
            </a:r>
            <a:r>
              <a:rPr lang="en-US" altLang="zh-CN" sz="1200">
                <a:solidFill>
                  <a:srgbClr val="FF3300"/>
                </a:solidFill>
              </a:rPr>
              <a:t>m-1  </a:t>
            </a:r>
            <a:r>
              <a:rPr lang="zh-CN" altLang="en-US" sz="1200">
                <a:solidFill>
                  <a:srgbClr val="FF3300"/>
                </a:solidFill>
              </a:rPr>
              <a:t>一旦取到</a:t>
            </a:r>
            <a:r>
              <a:rPr lang="en-US" altLang="zh-CN" sz="1200">
                <a:solidFill>
                  <a:srgbClr val="FF3300"/>
                </a:solidFill>
              </a:rPr>
              <a:t>m</a:t>
            </a:r>
            <a:r>
              <a:rPr lang="zh-CN" altLang="en-US" sz="1200">
                <a:solidFill>
                  <a:srgbClr val="FF3300"/>
                </a:solidFill>
              </a:rPr>
              <a:t>就分裂</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50</a:t>
            </a:fld>
            <a:endParaRPr lang="zh-CN" altLang="en-US"/>
          </a:p>
        </p:txBody>
      </p:sp>
    </p:spTree>
    <p:extLst>
      <p:ext uri="{BB962C8B-B14F-4D97-AF65-F5344CB8AC3E}">
        <p14:creationId xmlns:p14="http://schemas.microsoft.com/office/powerpoint/2010/main" val="1523482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51</a:t>
            </a:fld>
            <a:endParaRPr lang="zh-CN" altLang="en-US"/>
          </a:p>
        </p:txBody>
      </p:sp>
    </p:spTree>
    <p:extLst>
      <p:ext uri="{BB962C8B-B14F-4D97-AF65-F5344CB8AC3E}">
        <p14:creationId xmlns:p14="http://schemas.microsoft.com/office/powerpoint/2010/main" val="1059948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分中</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52</a:t>
            </a:fld>
            <a:endParaRPr lang="zh-CN" altLang="en-US"/>
          </a:p>
        </p:txBody>
      </p:sp>
    </p:spTree>
    <p:extLst>
      <p:ext uri="{BB962C8B-B14F-4D97-AF65-F5344CB8AC3E}">
        <p14:creationId xmlns:p14="http://schemas.microsoft.com/office/powerpoint/2010/main" val="306148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53</a:t>
            </a:fld>
            <a:endParaRPr lang="zh-CN" altLang="en-US"/>
          </a:p>
        </p:txBody>
      </p:sp>
    </p:spTree>
    <p:extLst>
      <p:ext uri="{BB962C8B-B14F-4D97-AF65-F5344CB8AC3E}">
        <p14:creationId xmlns:p14="http://schemas.microsoft.com/office/powerpoint/2010/main" val="949787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9:00         2</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54</a:t>
            </a:fld>
            <a:endParaRPr lang="zh-CN" altLang="en-US"/>
          </a:p>
        </p:txBody>
      </p:sp>
    </p:spTree>
    <p:extLst>
      <p:ext uri="{BB962C8B-B14F-4D97-AF65-F5344CB8AC3E}">
        <p14:creationId xmlns:p14="http://schemas.microsoft.com/office/powerpoint/2010/main" val="865718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55</a:t>
            </a:fld>
            <a:endParaRPr lang="zh-CN" altLang="en-US"/>
          </a:p>
        </p:txBody>
      </p:sp>
    </p:spTree>
    <p:extLst>
      <p:ext uri="{BB962C8B-B14F-4D97-AF65-F5344CB8AC3E}">
        <p14:creationId xmlns:p14="http://schemas.microsoft.com/office/powerpoint/2010/main" val="1788882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a:t>3</a:t>
            </a:r>
            <a:r>
              <a:rPr lang="zh-CN" altLang="en-US" sz="1200" b="1"/>
              <a:t>分钟   为什么要移动兄弟结点关键字？因为关键字的个数决定了分叉的个数                                   兄弟结点中的最小 </a:t>
            </a:r>
            <a:r>
              <a:rPr lang="en-US" altLang="zh-CN" sz="1200" b="1"/>
              <a:t>67                         </a:t>
            </a:r>
            <a:r>
              <a:rPr lang="zh-CN" altLang="en-US" sz="1200"/>
              <a:t>双亲结点</a:t>
            </a:r>
            <a:r>
              <a:rPr lang="zh-CN" altLang="en-US" sz="1200" b="1"/>
              <a:t>中小于且紧靠该上移关键字  </a:t>
            </a:r>
            <a:r>
              <a:rPr lang="en-US" altLang="zh-CN" sz="1200" b="1"/>
              <a:t>53</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56</a:t>
            </a:fld>
            <a:endParaRPr lang="zh-CN" altLang="en-US"/>
          </a:p>
        </p:txBody>
      </p:sp>
    </p:spTree>
    <p:extLst>
      <p:ext uri="{BB962C8B-B14F-4D97-AF65-F5344CB8AC3E}">
        <p14:creationId xmlns:p14="http://schemas.microsoft.com/office/powerpoint/2010/main" val="144881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结点构成 </a:t>
            </a:r>
            <a:r>
              <a:rPr lang="en-US" altLang="zh-CN"/>
              <a:t>P238</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57</a:t>
            </a:fld>
            <a:endParaRPr lang="zh-CN" altLang="en-US"/>
          </a:p>
        </p:txBody>
      </p:sp>
    </p:spTree>
    <p:extLst>
      <p:ext uri="{BB962C8B-B14F-4D97-AF65-F5344CB8AC3E}">
        <p14:creationId xmlns:p14="http://schemas.microsoft.com/office/powerpoint/2010/main" val="3006152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a:t> </a:t>
            </a:r>
            <a:r>
              <a:rPr lang="en-US" altLang="zh-CN" sz="1200"/>
              <a:t>9:15</a:t>
            </a:r>
            <a:r>
              <a:rPr lang="zh-CN" altLang="en-US" sz="1200"/>
              <a:t>        </a:t>
            </a:r>
            <a:r>
              <a:rPr lang="en-US" altLang="zh-CN" sz="1200"/>
              <a:t>3</a:t>
            </a:r>
            <a:r>
              <a:rPr lang="zh-CN" altLang="en-US" sz="1200"/>
              <a:t>分钟       兄弟结点中关键字数目等于</a:t>
            </a:r>
            <a:r>
              <a:rPr lang="zh-CN" altLang="en-US" sz="1200">
                <a:sym typeface="Symbol" pitchFamily="18" charset="2"/>
              </a:rPr>
              <a:t></a:t>
            </a:r>
            <a:r>
              <a:rPr lang="en-US" altLang="zh-CN" sz="1200"/>
              <a:t>m/2</a:t>
            </a:r>
            <a:r>
              <a:rPr lang="en-US" altLang="zh-CN" sz="1200">
                <a:sym typeface="Symbol" pitchFamily="18" charset="2"/>
              </a:rPr>
              <a:t> </a:t>
            </a:r>
            <a:r>
              <a:rPr lang="en-US" altLang="zh-CN" sz="1200"/>
              <a:t>- 1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58</a:t>
            </a:fld>
            <a:endParaRPr lang="zh-CN" altLang="en-US"/>
          </a:p>
        </p:txBody>
      </p:sp>
    </p:spTree>
    <p:extLst>
      <p:ext uri="{BB962C8B-B14F-4D97-AF65-F5344CB8AC3E}">
        <p14:creationId xmlns:p14="http://schemas.microsoft.com/office/powerpoint/2010/main" val="358096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r>
              <a:rPr lang="en-US" altLang="zh-CN"/>
              <a:t>         a</a:t>
            </a:r>
            <a:r>
              <a:rPr lang="zh-CN" altLang="en-US"/>
              <a:t>和</a:t>
            </a:r>
            <a:r>
              <a:rPr lang="en-US" altLang="zh-CN"/>
              <a:t>b</a:t>
            </a:r>
            <a:r>
              <a:rPr lang="zh-CN" altLang="en-US"/>
              <a:t>可以是内置数据类型也可以是结构体或者对象</a:t>
            </a:r>
            <a:r>
              <a:rPr lang="en-US" altLang="zh-CN"/>
              <a:t>           Less than</a:t>
            </a:r>
            <a:r>
              <a:rPr lang="zh-CN" altLang="en-US"/>
              <a:t>：小于      </a:t>
            </a:r>
            <a:r>
              <a:rPr lang="en-US" altLang="zh-CN"/>
              <a:t>Less than or equal to</a:t>
            </a:r>
            <a:r>
              <a:rPr lang="zh-CN" altLang="en-US"/>
              <a:t>：小于等于</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1873670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59</a:t>
            </a:fld>
            <a:endParaRPr lang="zh-CN" altLang="en-US"/>
          </a:p>
        </p:txBody>
      </p:sp>
    </p:spTree>
    <p:extLst>
      <p:ext uri="{BB962C8B-B14F-4D97-AF65-F5344CB8AC3E}">
        <p14:creationId xmlns:p14="http://schemas.microsoft.com/office/powerpoint/2010/main" val="3020469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60</a:t>
            </a:fld>
            <a:endParaRPr lang="zh-CN" altLang="en-US"/>
          </a:p>
        </p:txBody>
      </p:sp>
    </p:spTree>
    <p:extLst>
      <p:ext uri="{BB962C8B-B14F-4D97-AF65-F5344CB8AC3E}">
        <p14:creationId xmlns:p14="http://schemas.microsoft.com/office/powerpoint/2010/main" val="853555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ourier New" pitchFamily="49" charset="0"/>
                <a:ea typeface="+mn-ea"/>
                <a:cs typeface="Times New Roman" pitchFamily="18" charset="0"/>
              </a:rPr>
              <a:t>9:25     4</a:t>
            </a:r>
            <a:r>
              <a:rPr kumimoji="0" lang="zh-CN" altLang="en-US" sz="1200" b="0" i="0" u="none" strike="noStrike" cap="none" normalizeH="0" baseline="0">
                <a:ln>
                  <a:noFill/>
                </a:ln>
                <a:solidFill>
                  <a:schemeClr val="tx1"/>
                </a:solidFill>
                <a:effectLst/>
                <a:latin typeface="Courier New" pitchFamily="49" charset="0"/>
                <a:ea typeface="+mn-ea"/>
                <a:cs typeface="Times New Roman" pitchFamily="18" charset="0"/>
              </a:rPr>
              <a:t>分钟   所有叶子结点中包含了全部关键字的信息， 所有的非终端结点可以看成是索引部分，结点中仅含有其子树（根结点）中的最大（或最小）关键字</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61</a:t>
            </a:fld>
            <a:endParaRPr lang="zh-CN" altLang="en-US"/>
          </a:p>
        </p:txBody>
      </p:sp>
    </p:spTree>
    <p:extLst>
      <p:ext uri="{BB962C8B-B14F-4D97-AF65-F5344CB8AC3E}">
        <p14:creationId xmlns:p14="http://schemas.microsoft.com/office/powerpoint/2010/main" val="3413439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12</a:t>
            </a:r>
            <a:r>
              <a:rPr lang="zh-CN" altLang="en-US"/>
              <a:t>分钟                              查找成功</a:t>
            </a:r>
            <a:r>
              <a:rPr lang="en-US" altLang="zh-CN">
                <a:sym typeface="Wingdings" panose="05000000000000000000" pitchFamily="2" charset="2"/>
              </a:rPr>
              <a:t>:</a:t>
            </a:r>
            <a:r>
              <a:rPr lang="zh-CN" altLang="en-US">
                <a:sym typeface="Wingdings" panose="05000000000000000000" pitchFamily="2" charset="2"/>
              </a:rPr>
              <a:t> </a:t>
            </a:r>
            <a:r>
              <a:rPr lang="en-US" altLang="zh-CN">
                <a:sym typeface="Wingdings" panose="05000000000000000000" pitchFamily="2" charset="2"/>
              </a:rPr>
              <a:t>(1*1 + 2*2 + 3*4 + 4*3)/10 = 2.9            </a:t>
            </a:r>
            <a:r>
              <a:rPr lang="zh-CN" altLang="en-US">
                <a:sym typeface="Wingdings" panose="05000000000000000000" pitchFamily="2" charset="2"/>
              </a:rPr>
              <a:t>查找失败： </a:t>
            </a:r>
            <a:r>
              <a:rPr lang="en-US" altLang="zh-CN">
                <a:sym typeface="Wingdings" panose="05000000000000000000" pitchFamily="2" charset="2"/>
              </a:rPr>
              <a:t>(3 * 5 + 4 * 6)/11 = 39/11  </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62</a:t>
            </a:fld>
            <a:endParaRPr lang="zh-CN" altLang="en-US"/>
          </a:p>
        </p:txBody>
      </p:sp>
    </p:spTree>
    <p:extLst>
      <p:ext uri="{BB962C8B-B14F-4D97-AF65-F5344CB8AC3E}">
        <p14:creationId xmlns:p14="http://schemas.microsoft.com/office/powerpoint/2010/main" val="607739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63</a:t>
            </a:fld>
            <a:endParaRPr lang="zh-CN" altLang="en-US"/>
          </a:p>
        </p:txBody>
      </p:sp>
    </p:spTree>
    <p:extLst>
      <p:ext uri="{BB962C8B-B14F-4D97-AF65-F5344CB8AC3E}">
        <p14:creationId xmlns:p14="http://schemas.microsoft.com/office/powerpoint/2010/main" val="3649624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15</a:t>
            </a:r>
            <a:r>
              <a:rPr lang="zh-CN" altLang="en-US"/>
              <a:t>分钟                   </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64</a:t>
            </a:fld>
            <a:endParaRPr lang="zh-CN" altLang="en-US"/>
          </a:p>
        </p:txBody>
      </p:sp>
    </p:spTree>
    <p:extLst>
      <p:ext uri="{BB962C8B-B14F-4D97-AF65-F5344CB8AC3E}">
        <p14:creationId xmlns:p14="http://schemas.microsoft.com/office/powerpoint/2010/main" val="1724871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15</a:t>
            </a:r>
            <a:r>
              <a:rPr lang="zh-CN" altLang="en-US"/>
              <a:t>分钟               最后</a:t>
            </a:r>
            <a:r>
              <a:rPr lang="en-US" altLang="zh-CN"/>
              <a:t>3</a:t>
            </a:r>
            <a:r>
              <a:rPr lang="zh-CN" altLang="en-US"/>
              <a:t>个分别插入  </a:t>
            </a:r>
            <a:r>
              <a:rPr lang="en-US" altLang="zh-CN"/>
              <a:t>12    58    51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65</a:t>
            </a:fld>
            <a:endParaRPr lang="zh-CN" altLang="en-US"/>
          </a:p>
        </p:txBody>
      </p:sp>
    </p:spTree>
    <p:extLst>
      <p:ext uri="{BB962C8B-B14F-4D97-AF65-F5344CB8AC3E}">
        <p14:creationId xmlns:p14="http://schemas.microsoft.com/office/powerpoint/2010/main" val="630652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10:40</a:t>
            </a:r>
            <a:r>
              <a:rPr lang="zh-CN" altLang="en-US"/>
              <a:t>              该插入  </a:t>
            </a:r>
            <a:r>
              <a:rPr lang="en-US" altLang="zh-CN"/>
              <a:t>16    36</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66</a:t>
            </a:fld>
            <a:endParaRPr lang="zh-CN" altLang="en-US"/>
          </a:p>
        </p:txBody>
      </p:sp>
    </p:spTree>
    <p:extLst>
      <p:ext uri="{BB962C8B-B14F-4D97-AF65-F5344CB8AC3E}">
        <p14:creationId xmlns:p14="http://schemas.microsoft.com/office/powerpoint/2010/main" val="24643679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a:t>
            </a:r>
            <a:r>
              <a:rPr lang="zh-CN" altLang="en-US"/>
              <a:t>分钟   简单介绍     物理地址和逻辑地址</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67</a:t>
            </a:fld>
            <a:endParaRPr lang="zh-CN" altLang="en-US"/>
          </a:p>
        </p:txBody>
      </p:sp>
    </p:spTree>
    <p:extLst>
      <p:ext uri="{BB962C8B-B14F-4D97-AF65-F5344CB8AC3E}">
        <p14:creationId xmlns:p14="http://schemas.microsoft.com/office/powerpoint/2010/main" val="429417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10:45              3</a:t>
            </a:r>
            <a:r>
              <a:rPr lang="zh-CN" altLang="en-US"/>
              <a:t>分钟</a:t>
            </a:r>
            <a:r>
              <a:rPr lang="en-US" altLang="zh-CN"/>
              <a:t>                             A 65                      Z:90    Q:81   S:83   L :76  W: 87</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70</a:t>
            </a:fld>
            <a:endParaRPr lang="zh-CN" altLang="en-US"/>
          </a:p>
        </p:txBody>
      </p:sp>
    </p:spTree>
    <p:extLst>
      <p:ext uri="{BB962C8B-B14F-4D97-AF65-F5344CB8AC3E}">
        <p14:creationId xmlns:p14="http://schemas.microsoft.com/office/powerpoint/2010/main" val="36987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9:00        6</a:t>
            </a:r>
            <a:r>
              <a:rPr lang="zh-CN" altLang="en-US"/>
              <a:t>分钟</a:t>
            </a:r>
            <a:r>
              <a:rPr lang="en-US" altLang="zh-CN"/>
              <a:t>              P216    SSTable</a:t>
            </a:r>
            <a:r>
              <a:rPr lang="zh-CN" altLang="en-US"/>
              <a:t>：静态查找表       </a:t>
            </a:r>
            <a:r>
              <a:rPr lang="zh-CN" altLang="en-US" sz="1200" b="1">
                <a:latin typeface="Arial" pitchFamily="34" charset="0"/>
                <a:ea typeface="楷体_GB2312" pitchFamily="49" charset="-122"/>
              </a:rPr>
              <a:t>表的一端：一般是尾部</a:t>
            </a:r>
            <a:r>
              <a:rPr lang="zh-CN" altLang="en-US"/>
              <a:t>       </a:t>
            </a:r>
            <a:r>
              <a:rPr lang="en-US" altLang="zh-CN" sz="1200">
                <a:ea typeface="华文新魏" pitchFamily="2" charset="-122"/>
              </a:rPr>
              <a:t>elem</a:t>
            </a:r>
            <a:r>
              <a:rPr lang="zh-CN" altLang="en-US" sz="1200">
                <a:ea typeface="华文新魏" pitchFamily="2" charset="-122"/>
              </a:rPr>
              <a:t>指向空间的空间</a:t>
            </a:r>
            <a:r>
              <a:rPr lang="zh-CN" altLang="en-US" sz="1200" b="1">
                <a:ea typeface="华文新魏" pitchFamily="2" charset="-122"/>
              </a:rPr>
              <a:t>大小根据实际长度</a:t>
            </a:r>
            <a:r>
              <a:rPr lang="zh-CN" altLang="en-US" sz="1200">
                <a:ea typeface="华文新魏" pitchFamily="2" charset="-122"/>
              </a:rPr>
              <a:t>来定，因为不涉及</a:t>
            </a:r>
            <a:r>
              <a:rPr lang="zh-CN" altLang="en-US" sz="1200" b="1">
                <a:ea typeface="华文新魏" pitchFamily="2" charset="-122"/>
              </a:rPr>
              <a:t>插入</a:t>
            </a:r>
            <a:r>
              <a:rPr lang="zh-CN" altLang="en-US" sz="1200">
                <a:ea typeface="华文新魏" pitchFamily="2" charset="-122"/>
              </a:rPr>
              <a:t>和</a:t>
            </a:r>
            <a:r>
              <a:rPr lang="zh-CN" altLang="en-US" sz="1200" b="1">
                <a:ea typeface="华文新魏" pitchFamily="2" charset="-122"/>
              </a:rPr>
              <a:t>删除</a:t>
            </a:r>
            <a:r>
              <a:rPr lang="zh-CN" altLang="en-US" sz="1200">
                <a:ea typeface="华文新魏" pitchFamily="2" charset="-122"/>
              </a:rPr>
              <a:t>操作，</a:t>
            </a:r>
            <a:r>
              <a:rPr lang="en-US" altLang="zh-CN" sz="1200">
                <a:ea typeface="华文新魏" pitchFamily="2" charset="-122"/>
              </a:rPr>
              <a:t>0</a:t>
            </a:r>
            <a:r>
              <a:rPr lang="zh-CN" altLang="en-US" sz="1200">
                <a:ea typeface="华文新魏" pitchFamily="2" charset="-122"/>
              </a:rPr>
              <a:t>号位置不用，用来存放要查找的</a:t>
            </a:r>
            <a:r>
              <a:rPr lang="en-US" altLang="zh-CN" sz="1200">
                <a:ea typeface="华文新魏" pitchFamily="2" charset="-122"/>
              </a:rPr>
              <a:t>key</a:t>
            </a:r>
            <a:r>
              <a:rPr lang="zh-CN" altLang="en-US" sz="1200">
                <a:ea typeface="华文新魏" pitchFamily="2" charset="-122"/>
              </a:rPr>
              <a:t>值。</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a:t>
            </a:fld>
            <a:endParaRPr lang="zh-CN" altLang="en-US"/>
          </a:p>
        </p:txBody>
      </p:sp>
    </p:spTree>
    <p:extLst>
      <p:ext uri="{BB962C8B-B14F-4D97-AF65-F5344CB8AC3E}">
        <p14:creationId xmlns:p14="http://schemas.microsoft.com/office/powerpoint/2010/main" val="31377895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简单回顾  哈希表和哈希函数是在干什么</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72</a:t>
            </a:fld>
            <a:endParaRPr lang="zh-CN" altLang="en-US"/>
          </a:p>
        </p:txBody>
      </p:sp>
    </p:spTree>
    <p:extLst>
      <p:ext uri="{BB962C8B-B14F-4D97-AF65-F5344CB8AC3E}">
        <p14:creationId xmlns:p14="http://schemas.microsoft.com/office/powerpoint/2010/main" val="3122425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10:52           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73</a:t>
            </a:fld>
            <a:endParaRPr lang="zh-CN" altLang="en-US"/>
          </a:p>
        </p:txBody>
      </p:sp>
    </p:spTree>
    <p:extLst>
      <p:ext uri="{BB962C8B-B14F-4D97-AF65-F5344CB8AC3E}">
        <p14:creationId xmlns:p14="http://schemas.microsoft.com/office/powerpoint/2010/main" val="24439831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74</a:t>
            </a:fld>
            <a:endParaRPr lang="zh-CN" altLang="en-US"/>
          </a:p>
        </p:txBody>
      </p:sp>
    </p:spTree>
    <p:extLst>
      <p:ext uri="{BB962C8B-B14F-4D97-AF65-F5344CB8AC3E}">
        <p14:creationId xmlns:p14="http://schemas.microsoft.com/office/powerpoint/2010/main" val="986105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11:00             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75</a:t>
            </a:fld>
            <a:endParaRPr lang="zh-CN" altLang="en-US"/>
          </a:p>
        </p:txBody>
      </p:sp>
    </p:spTree>
    <p:extLst>
      <p:ext uri="{BB962C8B-B14F-4D97-AF65-F5344CB8AC3E}">
        <p14:creationId xmlns:p14="http://schemas.microsoft.com/office/powerpoint/2010/main" val="976828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76</a:t>
            </a:fld>
            <a:endParaRPr lang="zh-CN" altLang="en-US"/>
          </a:p>
        </p:txBody>
      </p:sp>
    </p:spTree>
    <p:extLst>
      <p:ext uri="{BB962C8B-B14F-4D97-AF65-F5344CB8AC3E}">
        <p14:creationId xmlns:p14="http://schemas.microsoft.com/office/powerpoint/2010/main" val="1435264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77</a:t>
            </a:fld>
            <a:endParaRPr lang="zh-CN" altLang="en-US"/>
          </a:p>
        </p:txBody>
      </p:sp>
    </p:spTree>
    <p:extLst>
      <p:ext uri="{BB962C8B-B14F-4D97-AF65-F5344CB8AC3E}">
        <p14:creationId xmlns:p14="http://schemas.microsoft.com/office/powerpoint/2010/main" val="471265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78</a:t>
            </a:fld>
            <a:endParaRPr lang="zh-CN" altLang="en-US"/>
          </a:p>
        </p:txBody>
      </p:sp>
    </p:spTree>
    <p:extLst>
      <p:ext uri="{BB962C8B-B14F-4D97-AF65-F5344CB8AC3E}">
        <p14:creationId xmlns:p14="http://schemas.microsoft.com/office/powerpoint/2010/main" val="6934715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11:15                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79</a:t>
            </a:fld>
            <a:endParaRPr lang="zh-CN" altLang="en-US"/>
          </a:p>
        </p:txBody>
      </p:sp>
    </p:spTree>
    <p:extLst>
      <p:ext uri="{BB962C8B-B14F-4D97-AF65-F5344CB8AC3E}">
        <p14:creationId xmlns:p14="http://schemas.microsoft.com/office/powerpoint/2010/main" val="2062100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80</a:t>
            </a:fld>
            <a:endParaRPr lang="zh-CN" altLang="en-US"/>
          </a:p>
        </p:txBody>
      </p:sp>
    </p:spTree>
    <p:extLst>
      <p:ext uri="{BB962C8B-B14F-4D97-AF65-F5344CB8AC3E}">
        <p14:creationId xmlns:p14="http://schemas.microsoft.com/office/powerpoint/2010/main" val="2309025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81</a:t>
            </a:fld>
            <a:endParaRPr lang="zh-CN" altLang="en-US"/>
          </a:p>
        </p:txBody>
      </p:sp>
    </p:spTree>
    <p:extLst>
      <p:ext uri="{BB962C8B-B14F-4D97-AF65-F5344CB8AC3E}">
        <p14:creationId xmlns:p14="http://schemas.microsoft.com/office/powerpoint/2010/main" val="423591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a:t>
            </a:r>
            <a:r>
              <a:rPr lang="zh-CN" altLang="en-US"/>
              <a:t>分钟    这个代码不难    </a:t>
            </a:r>
            <a:r>
              <a:rPr lang="en-US" altLang="zh-CN" b="1">
                <a:solidFill>
                  <a:srgbClr val="0000FF"/>
                </a:solidFill>
              </a:rPr>
              <a:t>elem[0]</a:t>
            </a:r>
            <a:r>
              <a:rPr lang="zh-CN" altLang="en-US" b="1">
                <a:solidFill>
                  <a:srgbClr val="0000FF"/>
                </a:solidFill>
              </a:rPr>
              <a:t>：哨兵作用    </a:t>
            </a:r>
            <a:r>
              <a:rPr lang="zh-CN" altLang="en-US" b="0">
                <a:solidFill>
                  <a:srgbClr val="0000FF"/>
                </a:solidFill>
              </a:rPr>
              <a:t>不用检查表是否完毕，提高了效率</a:t>
            </a:r>
            <a:endParaRPr lang="zh-CN" altLang="en-US" b="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9</a:t>
            </a:fld>
            <a:endParaRPr lang="zh-CN" altLang="en-US"/>
          </a:p>
        </p:txBody>
      </p:sp>
    </p:spTree>
    <p:extLst>
      <p:ext uri="{BB962C8B-B14F-4D97-AF65-F5344CB8AC3E}">
        <p14:creationId xmlns:p14="http://schemas.microsoft.com/office/powerpoint/2010/main" val="359545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11:35                  7</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82</a:t>
            </a:fld>
            <a:endParaRPr lang="zh-CN" altLang="en-US"/>
          </a:p>
        </p:txBody>
      </p:sp>
    </p:spTree>
    <p:extLst>
      <p:ext uri="{BB962C8B-B14F-4D97-AF65-F5344CB8AC3E}">
        <p14:creationId xmlns:p14="http://schemas.microsoft.com/office/powerpoint/2010/main" val="1745237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a:t>
            </a:r>
            <a:endParaRPr lang="en-US" altLang="zh-CN"/>
          </a:p>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83</a:t>
            </a:fld>
            <a:endParaRPr lang="zh-CN" altLang="en-US"/>
          </a:p>
        </p:txBody>
      </p:sp>
    </p:spTree>
    <p:extLst>
      <p:ext uri="{BB962C8B-B14F-4D97-AF65-F5344CB8AC3E}">
        <p14:creationId xmlns:p14="http://schemas.microsoft.com/office/powerpoint/2010/main" val="2188167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11:47             8</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84</a:t>
            </a:fld>
            <a:endParaRPr lang="zh-CN" altLang="en-US"/>
          </a:p>
        </p:txBody>
      </p:sp>
    </p:spTree>
    <p:extLst>
      <p:ext uri="{BB962C8B-B14F-4D97-AF65-F5344CB8AC3E}">
        <p14:creationId xmlns:p14="http://schemas.microsoft.com/office/powerpoint/2010/main" val="26113577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ct val="0"/>
              </a:spcBef>
              <a:buFontTx/>
              <a:buNone/>
            </a:pPr>
            <a:r>
              <a:rPr lang="en-US" altLang="zh-CN" sz="1200">
                <a:ea typeface="楷体_GB2312" pitchFamily="49" charset="-122"/>
              </a:rPr>
              <a:t>11:53              6</a:t>
            </a:r>
            <a:r>
              <a:rPr lang="zh-CN" altLang="en-US" sz="1200">
                <a:ea typeface="楷体_GB2312" pitchFamily="49" charset="-122"/>
              </a:rPr>
              <a:t>分钟</a:t>
            </a:r>
            <a:r>
              <a:rPr lang="en-US" altLang="zh-CN" sz="1200">
                <a:ea typeface="楷体_GB2312" pitchFamily="49" charset="-122"/>
              </a:rPr>
              <a:t>             P261 </a:t>
            </a:r>
            <a:r>
              <a:rPr lang="en-US" altLang="zh-CN" sz="1200">
                <a:solidFill>
                  <a:srgbClr val="FF3300"/>
                </a:solidFill>
                <a:effectLst>
                  <a:outerShdw blurRad="38100" dist="38100" dir="2700000" algn="tl">
                    <a:srgbClr val="000000"/>
                  </a:outerShdw>
                </a:effectLst>
                <a:ea typeface="楷体_GB2312" pitchFamily="49" charset="-122"/>
              </a:rPr>
              <a:t>1. </a:t>
            </a:r>
            <a:r>
              <a:rPr lang="zh-CN" altLang="en-US" sz="1200">
                <a:solidFill>
                  <a:srgbClr val="FF3300"/>
                </a:solidFill>
                <a:effectLst>
                  <a:outerShdw blurRad="38100" dist="38100" dir="2700000" algn="tl">
                    <a:srgbClr val="000000"/>
                  </a:outerShdw>
                </a:effectLst>
                <a:ea typeface="楷体_GB2312" pitchFamily="49" charset="-122"/>
              </a:rPr>
              <a:t>装载因子</a:t>
            </a:r>
            <a:r>
              <a:rPr lang="zh-CN" altLang="en-US" sz="1200">
                <a:ea typeface="楷体_GB2312" pitchFamily="49" charset="-122"/>
              </a:rPr>
              <a:t> ： </a:t>
            </a:r>
            <a:r>
              <a:rPr lang="zh-CN" altLang="en-US" sz="1200" i="1">
                <a:ea typeface="楷体_GB2312" pitchFamily="49" charset="-122"/>
                <a:sym typeface="Symbol" pitchFamily="18" charset="2"/>
              </a:rPr>
              <a:t> </a:t>
            </a:r>
            <a:r>
              <a:rPr lang="en-US" altLang="zh-CN" sz="1200">
                <a:ea typeface="楷体_GB2312" pitchFamily="49" charset="-122"/>
              </a:rPr>
              <a:t>= </a:t>
            </a:r>
            <a:r>
              <a:rPr lang="en-US" altLang="zh-CN" sz="1200" i="1">
                <a:ea typeface="楷体_GB2312" pitchFamily="49" charset="-122"/>
              </a:rPr>
              <a:t>n</a:t>
            </a:r>
            <a:r>
              <a:rPr lang="en-US" altLang="zh-CN" sz="1200">
                <a:ea typeface="楷体_GB2312" pitchFamily="49" charset="-122"/>
              </a:rPr>
              <a:t>/</a:t>
            </a:r>
            <a:r>
              <a:rPr lang="en-US" altLang="zh-CN" sz="1200" i="1">
                <a:ea typeface="楷体_GB2312" pitchFamily="49" charset="-122"/>
              </a:rPr>
              <a:t>m</a:t>
            </a:r>
            <a:r>
              <a:rPr lang="en-US" altLang="zh-CN" sz="1200">
                <a:ea typeface="楷体_GB2312" pitchFamily="49" charset="-122"/>
              </a:rPr>
              <a:t>  </a:t>
            </a:r>
            <a:r>
              <a:rPr lang="zh-CN" altLang="en-US" sz="1200">
                <a:ea typeface="楷体_GB2312" pitchFamily="49" charset="-122"/>
              </a:rPr>
              <a:t>。</a:t>
            </a:r>
            <a:r>
              <a:rPr lang="en-US" altLang="zh-CN" sz="1200">
                <a:ea typeface="楷体_GB2312" pitchFamily="49" charset="-122"/>
              </a:rPr>
              <a:t>   </a:t>
            </a:r>
            <a:r>
              <a:rPr lang="zh-CN" altLang="en-US" sz="1200">
                <a:ea typeface="楷体_GB2312" pitchFamily="49" charset="-122"/>
              </a:rPr>
              <a:t>标志哈希表的装满程度。直观地看， </a:t>
            </a:r>
            <a:r>
              <a:rPr lang="zh-CN" altLang="en-US" sz="1200" i="1">
                <a:ea typeface="楷体_GB2312" pitchFamily="49" charset="-122"/>
                <a:sym typeface="Symbol" pitchFamily="18" charset="2"/>
              </a:rPr>
              <a:t> </a:t>
            </a:r>
            <a:r>
              <a:rPr lang="zh-CN" altLang="en-US" sz="1200" b="0" i="0">
                <a:ea typeface="楷体_GB2312" pitchFamily="49" charset="-122"/>
                <a:sym typeface="Symbol" pitchFamily="18" charset="2"/>
              </a:rPr>
              <a:t>越小，发生冲突的可能性越小；反之，</a:t>
            </a:r>
            <a:r>
              <a:rPr lang="zh-CN" altLang="en-US" sz="1200" i="1">
                <a:ea typeface="楷体_GB2312" pitchFamily="49" charset="-122"/>
                <a:sym typeface="Symbol" pitchFamily="18" charset="2"/>
              </a:rPr>
              <a:t> </a:t>
            </a:r>
            <a:r>
              <a:rPr lang="zh-CN" altLang="en-US" sz="1200" b="0" i="0">
                <a:ea typeface="楷体_GB2312" pitchFamily="49" charset="-122"/>
                <a:sym typeface="Symbol" pitchFamily="18" charset="2"/>
              </a:rPr>
              <a:t>越大，表中填入的记录就越多，再填记录时，发生冲突的可能性越大。查找比较次数越多</a:t>
            </a:r>
            <a:endParaRPr lang="zh-CN" altLang="en-US" b="0" i="0"/>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85</a:t>
            </a:fld>
            <a:endParaRPr lang="zh-CN" altLang="en-US"/>
          </a:p>
        </p:txBody>
      </p:sp>
    </p:spTree>
    <p:extLst>
      <p:ext uri="{BB962C8B-B14F-4D97-AF65-F5344CB8AC3E}">
        <p14:creationId xmlns:p14="http://schemas.microsoft.com/office/powerpoint/2010/main" val="29715482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11:58        5</a:t>
            </a:r>
            <a:r>
              <a:rPr lang="zh-CN" altLang="en-US"/>
              <a:t>分钟</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86</a:t>
            </a:fld>
            <a:endParaRPr lang="zh-CN" altLang="en-US"/>
          </a:p>
        </p:txBody>
      </p:sp>
    </p:spTree>
    <p:extLst>
      <p:ext uri="{BB962C8B-B14F-4D97-AF65-F5344CB8AC3E}">
        <p14:creationId xmlns:p14="http://schemas.microsoft.com/office/powerpoint/2010/main" val="21373240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12:02         4</a:t>
            </a:r>
            <a:r>
              <a:rPr lang="zh-CN" altLang="en-US"/>
              <a:t>分钟    第一列比较一次   第二列 比较两次   第三列比较三次</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87</a:t>
            </a:fld>
            <a:endParaRPr lang="zh-CN" altLang="en-US"/>
          </a:p>
        </p:txBody>
      </p:sp>
    </p:spTree>
    <p:extLst>
      <p:ext uri="{BB962C8B-B14F-4D97-AF65-F5344CB8AC3E}">
        <p14:creationId xmlns:p14="http://schemas.microsoft.com/office/powerpoint/2010/main" val="23943385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12:06</a:t>
            </a:r>
            <a:r>
              <a:rPr lang="zh-CN" altLang="en-US"/>
              <a:t>             </a:t>
            </a:r>
            <a:r>
              <a:rPr lang="en-US" altLang="zh-CN"/>
              <a:t>4</a:t>
            </a:r>
            <a:r>
              <a:rPr lang="zh-CN" altLang="en-US"/>
              <a:t>分钟           给</a:t>
            </a:r>
            <a:r>
              <a:rPr lang="zh-CN" altLang="en-US" dirty="0"/>
              <a:t>出具体的哈希表计算</a:t>
            </a:r>
            <a:r>
              <a:rPr lang="en-US" altLang="zh-CN" dirty="0"/>
              <a:t>ASL</a:t>
            </a:r>
            <a:r>
              <a:rPr lang="zh-CN" altLang="en-US"/>
              <a:t>，跟装载因子没有关系。          </a:t>
            </a:r>
            <a:r>
              <a:rPr lang="zh-CN" altLang="en-US" sz="1200">
                <a:solidFill>
                  <a:srgbClr val="FF3300"/>
                </a:solidFill>
                <a:effectLst>
                  <a:outerShdw blurRad="38100" dist="38100" dir="2700000" algn="tl">
                    <a:srgbClr val="000000"/>
                  </a:outerShdw>
                </a:effectLst>
                <a:ea typeface="楷体_GB2312" pitchFamily="49" charset="-122"/>
              </a:rPr>
              <a:t>装载因子</a:t>
            </a:r>
            <a:r>
              <a:rPr lang="zh-CN" altLang="en-US" sz="1200">
                <a:ea typeface="楷体_GB2312" pitchFamily="49" charset="-122"/>
              </a:rPr>
              <a:t> ： </a:t>
            </a:r>
            <a:r>
              <a:rPr lang="zh-CN" altLang="en-US" sz="1200" i="1">
                <a:ea typeface="楷体_GB2312" pitchFamily="49" charset="-122"/>
                <a:sym typeface="Symbol" pitchFamily="18" charset="2"/>
              </a:rPr>
              <a:t> </a:t>
            </a:r>
            <a:r>
              <a:rPr lang="en-US" altLang="zh-CN" sz="1200">
                <a:ea typeface="楷体_GB2312" pitchFamily="49" charset="-122"/>
              </a:rPr>
              <a:t>= </a:t>
            </a:r>
            <a:r>
              <a:rPr lang="en-US" altLang="zh-CN" sz="1200" i="1">
                <a:ea typeface="楷体_GB2312" pitchFamily="49" charset="-122"/>
              </a:rPr>
              <a:t>n</a:t>
            </a:r>
            <a:r>
              <a:rPr lang="en-US" altLang="zh-CN" sz="1200">
                <a:ea typeface="楷体_GB2312" pitchFamily="49" charset="-122"/>
              </a:rPr>
              <a:t>/</a:t>
            </a:r>
            <a:r>
              <a:rPr lang="en-US" altLang="zh-CN" sz="1200" i="1">
                <a:ea typeface="楷体_GB2312" pitchFamily="49" charset="-122"/>
              </a:rPr>
              <a:t>m</a:t>
            </a:r>
            <a:r>
              <a:rPr lang="en-US" altLang="zh-CN" sz="1200">
                <a:ea typeface="楷体_GB2312" pitchFamily="49" charset="-122"/>
              </a:rPr>
              <a:t> </a:t>
            </a:r>
            <a:r>
              <a:rPr lang="zh-CN" altLang="en-US" sz="1200">
                <a:ea typeface="楷体_GB2312" pitchFamily="49" charset="-122"/>
              </a:rPr>
              <a:t>，平均每个空间放多少个</a:t>
            </a:r>
            <a:r>
              <a:rPr lang="en-US" altLang="zh-CN" sz="1200">
                <a:ea typeface="楷体_GB2312" pitchFamily="49" charset="-122"/>
              </a:rPr>
              <a:t>K</a:t>
            </a:r>
            <a:r>
              <a:rPr lang="zh-CN" altLang="en-US" sz="1200">
                <a:ea typeface="楷体_GB2312" pitchFamily="49" charset="-122"/>
              </a:rPr>
              <a:t>值。</a:t>
            </a:r>
            <a:endParaRPr lang="zh-CN" altLang="en-US"/>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解释</a:t>
            </a:r>
            <a:r>
              <a:rPr lang="en-US" altLang="zh-CN"/>
              <a:t>72</a:t>
            </a:r>
            <a:r>
              <a:rPr lang="zh-CN" altLang="en-US"/>
              <a:t>页</a:t>
            </a:r>
            <a:r>
              <a:rPr lang="en-US" altLang="zh-CN"/>
              <a:t>PPT         </a:t>
            </a:r>
            <a:r>
              <a:rPr lang="zh-CN" altLang="en-US"/>
              <a:t>简单回顾  哈希表和哈希函数是在干什么</a:t>
            </a:r>
          </a:p>
          <a:p>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89</a:t>
            </a:fld>
            <a:endParaRPr lang="zh-CN" altLang="en-US"/>
          </a:p>
        </p:txBody>
      </p:sp>
    </p:spTree>
    <p:extLst>
      <p:ext uri="{BB962C8B-B14F-4D97-AF65-F5344CB8AC3E}">
        <p14:creationId xmlns:p14="http://schemas.microsoft.com/office/powerpoint/2010/main" val="261543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solidFill>
                  <a:srgbClr val="0000FF"/>
                </a:solidFill>
                <a:ea typeface="华文中宋" pitchFamily="2" charset="-122"/>
              </a:rPr>
              <a:t>4</a:t>
            </a:r>
            <a:r>
              <a:rPr lang="zh-CN" altLang="en-US" sz="1200">
                <a:solidFill>
                  <a:srgbClr val="0000FF"/>
                </a:solidFill>
                <a:ea typeface="华文中宋" pitchFamily="2" charset="-122"/>
              </a:rPr>
              <a:t>分钟    平均查找长度（</a:t>
            </a:r>
            <a:r>
              <a:rPr lang="en-US" altLang="zh-CN" sz="1200">
                <a:solidFill>
                  <a:srgbClr val="0000FF"/>
                </a:solidFill>
                <a:ea typeface="华文中宋" pitchFamily="2" charset="-122"/>
              </a:rPr>
              <a:t>Average Search Length</a:t>
            </a:r>
            <a:r>
              <a:rPr lang="zh-CN" altLang="en-US" sz="1200">
                <a:solidFill>
                  <a:srgbClr val="0000FF"/>
                </a:solidFill>
                <a:ea typeface="华文中宋" pitchFamily="2" charset="-122"/>
              </a:rPr>
              <a:t>）        能查找成功每个数出现的概率均等，之和等于</a:t>
            </a:r>
            <a:r>
              <a:rPr lang="en-US" altLang="zh-CN" sz="1200">
                <a:solidFill>
                  <a:srgbClr val="0000FF"/>
                </a:solidFill>
                <a:ea typeface="华文中宋" pitchFamily="2" charset="-122"/>
              </a:rPr>
              <a:t>1</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10</a:t>
            </a:fld>
            <a:endParaRPr lang="zh-CN" altLang="en-US"/>
          </a:p>
        </p:txBody>
      </p:sp>
    </p:spTree>
    <p:extLst>
      <p:ext uri="{BB962C8B-B14F-4D97-AF65-F5344CB8AC3E}">
        <p14:creationId xmlns:p14="http://schemas.microsoft.com/office/powerpoint/2010/main" val="18199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分钟     查找成功的概率和查找不成功的概率各占</a:t>
            </a:r>
            <a:r>
              <a:rPr lang="en-US" altLang="zh-CN"/>
              <a:t>1/2</a:t>
            </a:r>
            <a:endParaRPr lang="zh-CN" altLang="en-US"/>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11</a:t>
            </a:fld>
            <a:endParaRPr lang="zh-CN" altLang="en-US"/>
          </a:p>
        </p:txBody>
      </p:sp>
    </p:spTree>
    <p:extLst>
      <p:ext uri="{BB962C8B-B14F-4D97-AF65-F5344CB8AC3E}">
        <p14:creationId xmlns:p14="http://schemas.microsoft.com/office/powerpoint/2010/main" val="416106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a:t>
            </a:r>
            <a:r>
              <a:rPr lang="zh-CN" altLang="en-US"/>
              <a:t>分钟                         重点是</a:t>
            </a:r>
            <a:r>
              <a:rPr lang="zh-CN" altLang="en-US" b="1"/>
              <a:t>有序表</a:t>
            </a:r>
            <a:r>
              <a:rPr lang="zh-CN" altLang="en-US"/>
              <a:t>，学会描述折半查找的过程</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5878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66.xml"/><Relationship Id="rId7"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7.emf"/><Relationship Id="rId4" Type="http://schemas.openxmlformats.org/officeDocument/2006/relationships/oleObject" Target="../embeddings/oleObject16.bin"/><Relationship Id="rId9" Type="http://schemas.openxmlformats.org/officeDocument/2006/relationships/image" Target="../media/image29.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532" name="公式" r:id="rId4" imgW="965160" imgH="431640" progId="Equation.3">
                  <p:embed/>
                </p:oleObj>
              </mc:Choice>
              <mc:Fallback>
                <p:oleObj name="公式" r:id="rId4" imgW="9651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295396" y="2444803"/>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533" name="公式" r:id="rId6" imgW="583920" imgH="431640" progId="Equation.3">
                  <p:embed/>
                </p:oleObj>
              </mc:Choice>
              <mc:Fallback>
                <p:oleObj name="公式" r:id="rId6" imgW="58392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534" name="公式" r:id="rId8" imgW="2616120" imgH="431640" progId="Equation.3">
                  <p:embed/>
                </p:oleObj>
              </mc:Choice>
              <mc:Fallback>
                <p:oleObj name="公式" r:id="rId8" imgW="261612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30441" y="668865"/>
            <a:ext cx="8878063" cy="1898448"/>
          </a:xfrm>
          <a:prstGeom prst="rect">
            <a:avLst/>
          </a:prstGeom>
          <a:noFill/>
          <a:ln w="25400" cap="sq">
            <a:noFill/>
            <a:miter lim="800000"/>
            <a:headEnd/>
            <a:tailEnd/>
          </a:ln>
          <a:effectLst/>
        </p:spPr>
        <p:txBody>
          <a:bodyPr wrap="square" lIns="91416" tIns="45710" rIns="91416" bIns="45710">
            <a:spAutoFit/>
          </a:bodyPr>
          <a:lstStyle/>
          <a:p>
            <a:pPr>
              <a:lnSpc>
                <a:spcPct val="170000"/>
              </a:lnSpc>
            </a:pPr>
            <a:r>
              <a:rPr lang="zh-CN" altLang="en-US" dirty="0">
                <a:solidFill>
                  <a:srgbClr val="0000FF"/>
                </a:solidFill>
                <a:ea typeface="华文中宋" pitchFamily="2" charset="-122"/>
              </a:rPr>
              <a:t> </a:t>
            </a:r>
            <a:r>
              <a:rPr lang="zh-CN" altLang="en-US" sz="2400" dirty="0">
                <a:solidFill>
                  <a:srgbClr val="0000FF"/>
                </a:solidFill>
                <a:ea typeface="华文中宋" pitchFamily="2" charset="-122"/>
              </a:rPr>
              <a:t>平均查找长度（</a:t>
            </a:r>
            <a:r>
              <a:rPr lang="en-US" altLang="zh-CN" sz="2400" dirty="0">
                <a:solidFill>
                  <a:srgbClr val="0000FF"/>
                </a:solidFill>
                <a:ea typeface="华文中宋" pitchFamily="2" charset="-122"/>
              </a:rPr>
              <a:t>ASL</a:t>
            </a:r>
            <a:r>
              <a:rPr lang="zh-CN" altLang="en-US" sz="2400" dirty="0">
                <a:solidFill>
                  <a:srgbClr val="0000FF"/>
                </a:solidFill>
                <a:ea typeface="华文中宋" pitchFamily="2" charset="-122"/>
              </a:rPr>
              <a:t>）</a:t>
            </a:r>
            <a:r>
              <a:rPr lang="zh-CN" altLang="en-US" sz="2400" dirty="0">
                <a:ea typeface="华文中宋" pitchFamily="2" charset="-122"/>
              </a:rPr>
              <a:t>为确定记录在查找表中的位置，需要和给定值进行比较</a:t>
            </a:r>
            <a:r>
              <a:rPr lang="zh-CN" altLang="en-US" sz="2400">
                <a:ea typeface="华文中宋" pitchFamily="2" charset="-122"/>
              </a:rPr>
              <a:t>的记录的</a:t>
            </a:r>
            <a:r>
              <a:rPr lang="zh-CN" altLang="en-US" sz="2400" dirty="0">
                <a:ea typeface="华文中宋" pitchFamily="2" charset="-122"/>
              </a:rPr>
              <a:t>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224" name="公式" r:id="rId4" imgW="2895480" imgH="431640" progId="Equation.3">
                  <p:embed/>
                </p:oleObj>
              </mc:Choice>
              <mc:Fallback>
                <p:oleObj name="公式" r:id="rId4" imgW="28954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E1B4E38C-D823-4450-AD9A-1A2C78B34F27}"/>
              </a:ext>
            </a:extLst>
          </p:cNvPr>
          <p:cNvGraphicFramePr>
            <a:graphicFrameLocks noGrp="1"/>
          </p:cNvGraphicFramePr>
          <p:nvPr>
            <p:extLst>
              <p:ext uri="{D42A27DB-BD31-4B8C-83A1-F6EECF244321}">
                <p14:modId xmlns:p14="http://schemas.microsoft.com/office/powerpoint/2010/main" val="1315690146"/>
              </p:ext>
            </p:extLst>
          </p:nvPr>
        </p:nvGraphicFramePr>
        <p:xfrm>
          <a:off x="1548144" y="2499597"/>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14" name="组合 13">
            <a:extLst>
              <a:ext uri="{FF2B5EF4-FFF2-40B4-BE49-F238E27FC236}">
                <a16:creationId xmlns:a16="http://schemas.microsoft.com/office/drawing/2014/main" id="{F0322F29-B963-4D33-B294-323DE796D6A9}"/>
              </a:ext>
            </a:extLst>
          </p:cNvPr>
          <p:cNvGrpSpPr/>
          <p:nvPr/>
        </p:nvGrpSpPr>
        <p:grpSpPr>
          <a:xfrm>
            <a:off x="1598612" y="1620839"/>
            <a:ext cx="6373814" cy="909638"/>
            <a:chOff x="1598612" y="1620839"/>
            <a:chExt cx="6373814" cy="909638"/>
          </a:xfrm>
        </p:grpSpPr>
        <p:sp>
          <p:nvSpPr>
            <p:cNvPr id="64571" name="AutoShape 59"/>
            <p:cNvSpPr>
              <a:spLocks noChangeArrowheads="1"/>
            </p:cNvSpPr>
            <p:nvPr/>
          </p:nvSpPr>
          <p:spPr bwMode="auto">
            <a:xfrm>
              <a:off x="3636962" y="1620839"/>
              <a:ext cx="1055688" cy="566738"/>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sp>
          <p:nvSpPr>
            <p:cNvPr id="64559" name="Text Box 47"/>
            <p:cNvSpPr txBox="1">
              <a:spLocks noChangeArrowheads="1"/>
            </p:cNvSpPr>
            <p:nvPr/>
          </p:nvSpPr>
          <p:spPr bwMode="auto">
            <a:xfrm>
              <a:off x="1598612" y="2130427"/>
              <a:ext cx="6373814" cy="4000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a:t>
              </a:r>
              <a:r>
                <a:rPr lang="en-US" altLang="zh-CN" sz="2000"/>
                <a:t>1        2        3        4        5        6       7        8        9       10    </a:t>
              </a:r>
              <a:r>
                <a:rPr lang="en-US" altLang="zh-CN" sz="2000" dirty="0"/>
                <a:t>11 </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557358" y="3141660"/>
            <a:ext cx="6373791" cy="956414"/>
            <a:chOff x="980" y="2488"/>
            <a:chExt cx="4016" cy="601"/>
          </a:xfrm>
        </p:grpSpPr>
        <p:sp>
          <p:nvSpPr>
            <p:cNvPr id="64620" name="Text Box 108"/>
            <p:cNvSpPr txBox="1">
              <a:spLocks noChangeArrowheads="1"/>
            </p:cNvSpPr>
            <p:nvPr/>
          </p:nvSpPr>
          <p:spPr bwMode="auto">
            <a:xfrm>
              <a:off x="980" y="2838"/>
              <a:ext cx="4016" cy="251"/>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70" name="表格 69">
            <a:extLst>
              <a:ext uri="{FF2B5EF4-FFF2-40B4-BE49-F238E27FC236}">
                <a16:creationId xmlns:a16="http://schemas.microsoft.com/office/drawing/2014/main" id="{94C5AAD7-ACF6-4DFC-B9AA-6EA113936C78}"/>
              </a:ext>
            </a:extLst>
          </p:cNvPr>
          <p:cNvGraphicFramePr>
            <a:graphicFrameLocks noGrp="1"/>
          </p:cNvGraphicFramePr>
          <p:nvPr>
            <p:extLst>
              <p:ext uri="{D42A27DB-BD31-4B8C-83A1-F6EECF244321}">
                <p14:modId xmlns:p14="http://schemas.microsoft.com/office/powerpoint/2010/main" val="1151183329"/>
              </p:ext>
            </p:extLst>
          </p:nvPr>
        </p:nvGraphicFramePr>
        <p:xfrm>
          <a:off x="1561718" y="4058966"/>
          <a:ext cx="6363929" cy="405799"/>
        </p:xfrm>
        <a:graphic>
          <a:graphicData uri="http://schemas.openxmlformats.org/drawingml/2006/table">
            <a:tbl>
              <a:tblPr firstRow="1" bandRow="1">
                <a:tableStyleId>{5C22544A-7EE6-4342-B048-85BDC9FD1C3A}</a:tableStyleId>
              </a:tblPr>
              <a:tblGrid>
                <a:gridCol w="578539">
                  <a:extLst>
                    <a:ext uri="{9D8B030D-6E8A-4147-A177-3AD203B41FA5}">
                      <a16:colId xmlns:a16="http://schemas.microsoft.com/office/drawing/2014/main" val="298955809"/>
                    </a:ext>
                  </a:extLst>
                </a:gridCol>
                <a:gridCol w="578539">
                  <a:extLst>
                    <a:ext uri="{9D8B030D-6E8A-4147-A177-3AD203B41FA5}">
                      <a16:colId xmlns:a16="http://schemas.microsoft.com/office/drawing/2014/main" val="1766512524"/>
                    </a:ext>
                  </a:extLst>
                </a:gridCol>
                <a:gridCol w="578539">
                  <a:extLst>
                    <a:ext uri="{9D8B030D-6E8A-4147-A177-3AD203B41FA5}">
                      <a16:colId xmlns:a16="http://schemas.microsoft.com/office/drawing/2014/main" val="3665263812"/>
                    </a:ext>
                  </a:extLst>
                </a:gridCol>
                <a:gridCol w="578539">
                  <a:extLst>
                    <a:ext uri="{9D8B030D-6E8A-4147-A177-3AD203B41FA5}">
                      <a16:colId xmlns:a16="http://schemas.microsoft.com/office/drawing/2014/main" val="3588213459"/>
                    </a:ext>
                  </a:extLst>
                </a:gridCol>
                <a:gridCol w="578539">
                  <a:extLst>
                    <a:ext uri="{9D8B030D-6E8A-4147-A177-3AD203B41FA5}">
                      <a16:colId xmlns:a16="http://schemas.microsoft.com/office/drawing/2014/main" val="883670835"/>
                    </a:ext>
                  </a:extLst>
                </a:gridCol>
                <a:gridCol w="578539">
                  <a:extLst>
                    <a:ext uri="{9D8B030D-6E8A-4147-A177-3AD203B41FA5}">
                      <a16:colId xmlns:a16="http://schemas.microsoft.com/office/drawing/2014/main" val="953996410"/>
                    </a:ext>
                  </a:extLst>
                </a:gridCol>
                <a:gridCol w="578539">
                  <a:extLst>
                    <a:ext uri="{9D8B030D-6E8A-4147-A177-3AD203B41FA5}">
                      <a16:colId xmlns:a16="http://schemas.microsoft.com/office/drawing/2014/main" val="3262755993"/>
                    </a:ext>
                  </a:extLst>
                </a:gridCol>
                <a:gridCol w="578539">
                  <a:extLst>
                    <a:ext uri="{9D8B030D-6E8A-4147-A177-3AD203B41FA5}">
                      <a16:colId xmlns:a16="http://schemas.microsoft.com/office/drawing/2014/main" val="3757205228"/>
                    </a:ext>
                  </a:extLst>
                </a:gridCol>
                <a:gridCol w="578539">
                  <a:extLst>
                    <a:ext uri="{9D8B030D-6E8A-4147-A177-3AD203B41FA5}">
                      <a16:colId xmlns:a16="http://schemas.microsoft.com/office/drawing/2014/main" val="1551028866"/>
                    </a:ext>
                  </a:extLst>
                </a:gridCol>
                <a:gridCol w="578539">
                  <a:extLst>
                    <a:ext uri="{9D8B030D-6E8A-4147-A177-3AD203B41FA5}">
                      <a16:colId xmlns:a16="http://schemas.microsoft.com/office/drawing/2014/main" val="1048100018"/>
                    </a:ext>
                  </a:extLst>
                </a:gridCol>
                <a:gridCol w="578539">
                  <a:extLst>
                    <a:ext uri="{9D8B030D-6E8A-4147-A177-3AD203B41FA5}">
                      <a16:colId xmlns:a16="http://schemas.microsoft.com/office/drawing/2014/main" val="2153564513"/>
                    </a:ext>
                  </a:extLst>
                </a:gridCol>
              </a:tblGrid>
              <a:tr h="405799">
                <a:tc>
                  <a:txBody>
                    <a:bodyPr/>
                    <a:lstStyle/>
                    <a:p>
                      <a:pPr algn="ctr"/>
                      <a:r>
                        <a:rPr lang="en-US" altLang="zh-CN" sz="1900" b="0" i="0" baseline="0">
                          <a:ln>
                            <a:solidFill>
                              <a:schemeClr val="tx1"/>
                            </a:solidFill>
                          </a:ln>
                          <a:solidFill>
                            <a:schemeClr val="tx1"/>
                          </a:solidFill>
                          <a:latin typeface="Times New Roman" panose="02020603050405020304" pitchFamily="18" charset="0"/>
                        </a:rPr>
                        <a:t>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13</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19</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21</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37</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56</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64</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75</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80</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baseline="0">
                          <a:ln>
                            <a:solidFill>
                              <a:schemeClr val="tx1"/>
                            </a:solidFill>
                          </a:ln>
                          <a:solidFill>
                            <a:schemeClr val="tx1"/>
                          </a:solidFill>
                          <a:latin typeface="Times New Roman" panose="02020603050405020304" pitchFamily="18" charset="0"/>
                        </a:rPr>
                        <a:t>88</a:t>
                      </a:r>
                      <a:endParaRPr lang="zh-CN" altLang="en-US" sz="1900" b="0" i="0" baseline="0">
                        <a:ln>
                          <a:solidFill>
                            <a:schemeClr val="tx1"/>
                          </a:solidFill>
                        </a:ln>
                        <a:solidFill>
                          <a:schemeClr val="tx1"/>
                        </a:solidFill>
                        <a:latin typeface="Times New Roman" panose="02020603050405020304" pitchFamily="18" charset="0"/>
                      </a:endParaRPr>
                    </a:p>
                  </a:txBody>
                  <a:tcPr>
                    <a:gradFill>
                      <a:gsLst>
                        <a:gs pos="0">
                          <a:srgbClr val="FF00FF"/>
                        </a:gs>
                        <a:gs pos="50000">
                          <a:srgbClr val="FFFFFF"/>
                        </a:gs>
                        <a:gs pos="100000">
                          <a:srgbClr val="FF00FF"/>
                        </a:gs>
                      </a:gsLst>
                      <a:lin ang="5400000" scaled="1"/>
                    </a:gradFill>
                  </a:tcPr>
                </a:tc>
                <a:tc>
                  <a:txBody>
                    <a:bodyPr/>
                    <a:lstStyle/>
                    <a:p>
                      <a:pPr algn="ctr"/>
                      <a:r>
                        <a:rPr lang="en-US" altLang="zh-CN" sz="1900" b="0" i="0" kern="1200" baseline="0">
                          <a:ln>
                            <a:solidFill>
                              <a:schemeClr val="tx1"/>
                            </a:solidFill>
                          </a:ln>
                          <a:solidFill>
                            <a:schemeClr val="tx1"/>
                          </a:solidFill>
                          <a:latin typeface="Times New Roman" panose="02020603050405020304" pitchFamily="18" charset="0"/>
                          <a:ea typeface="+mn-ea"/>
                          <a:cs typeface="+mn-cs"/>
                        </a:rPr>
                        <a:t>92</a:t>
                      </a:r>
                      <a:endParaRPr lang="zh-CN" altLang="en-US" sz="1900" b="0" i="0" kern="1200" baseline="0">
                        <a:ln>
                          <a:solidFill>
                            <a:schemeClr val="tx1"/>
                          </a:solidFill>
                        </a:ln>
                        <a:solidFill>
                          <a:schemeClr val="tx1"/>
                        </a:solidFill>
                        <a:latin typeface="Times New Roman" panose="02020603050405020304" pitchFamily="18" charset="0"/>
                        <a:ea typeface="+mn-ea"/>
                        <a:cs typeface="+mn-cs"/>
                      </a:endParaRPr>
                    </a:p>
                  </a:txBody>
                  <a:tcPr>
                    <a:gradFill>
                      <a:gsLst>
                        <a:gs pos="0">
                          <a:srgbClr val="FF00FF"/>
                        </a:gs>
                        <a:gs pos="50000">
                          <a:srgbClr val="FFFFFF"/>
                        </a:gs>
                        <a:gs pos="100000">
                          <a:srgbClr val="FF00FF"/>
                        </a:gs>
                      </a:gsLst>
                      <a:lin ang="5400000" scaled="1"/>
                    </a:gradFill>
                  </a:tcPr>
                </a:tc>
                <a:extLst>
                  <a:ext uri="{0D108BD9-81ED-4DB2-BD59-A6C34878D82A}">
                    <a16:rowId xmlns:a16="http://schemas.microsoft.com/office/drawing/2014/main" val="3198797750"/>
                  </a:ext>
                </a:extLst>
              </a:tr>
            </a:tbl>
          </a:graphicData>
        </a:graphic>
      </p:graphicFrame>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0.00046 L -0.38264 -0.00093 " pathEditMode="relative" rAng="0" ptsTypes="AA">
                                      <p:cBhvr>
                                        <p:cTn id="50" dur="2000" fill="hold"/>
                                        <p:tgtEl>
                                          <p:spTgt spid="5"/>
                                        </p:tgtEl>
                                        <p:attrNameLst>
                                          <p:attrName>ppt_x</p:attrName>
                                          <p:attrName>ppt_y</p:attrName>
                                        </p:attrNameLst>
                                      </p:cBhvr>
                                      <p:rCtr x="-191"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2.77778E-6 -1.11111E-6 L -0.18906 -1.11111E-6 " pathEditMode="relative" ptsTypes="AA">
                                      <p:cBhvr>
                                        <p:cTn id="54" dur="2000" fill="hold"/>
                                        <p:tgtEl>
                                          <p:spTgt spid="4"/>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8.33333E-7 2.22222E-6 L 0.18108 2.22222E-6 " pathEditMode="relative" ptsTypes="AA">
                                      <p:cBhvr>
                                        <p:cTn id="58" dur="2000" fill="hold"/>
                                        <p:tgtEl>
                                          <p:spTgt spid="3"/>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18907 -7.40741E-7 L -0.12483 0.07431 " pathEditMode="relative" rAng="0" ptsTypes="AA">
                                      <p:cBhvr>
                                        <p:cTn id="62" dur="2000" fill="hold"/>
                                        <p:tgtEl>
                                          <p:spTgt spid="4"/>
                                        </p:tgtEl>
                                        <p:attrNameLst>
                                          <p:attrName>ppt_x</p:attrName>
                                          <p:attrName>ppt_y</p:attrName>
                                        </p:attrNameLst>
                                      </p:cBhvr>
                                      <p:rCtr x="32" y="37"/>
                                    </p:animMotion>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
                                        </p:tgtEl>
                                      </p:cBhvr>
                                    </p:animEffect>
                                    <p:set>
                                      <p:cBhvr>
                                        <p:cTn id="67" dur="1" fill="hold">
                                          <p:stCondLst>
                                            <p:cond delay="499"/>
                                          </p:stCondLst>
                                        </p:cTn>
                                        <p:tgtEl>
                                          <p:spTgt spid="3"/>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4"/>
                                        </p:tgtEl>
                                      </p:cBhvr>
                                    </p:animEffect>
                                    <p:set>
                                      <p:cBhvr>
                                        <p:cTn id="70" dur="1" fill="hold">
                                          <p:stCondLst>
                                            <p:cond delay="499"/>
                                          </p:stCondLst>
                                        </p:cTn>
                                        <p:tgtEl>
                                          <p:spTgt spid="4"/>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17" presetClass="entr" presetSubtype="1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strVal val="#ppt_h"/>
                                          </p:val>
                                        </p:tav>
                                        <p:tav tm="100000">
                                          <p:val>
                                            <p:strVal val="#ppt_h"/>
                                          </p:val>
                                        </p:tav>
                                      </p:tavLst>
                                    </p:anim>
                                  </p:childTnLst>
                                </p:cTn>
                              </p:par>
                              <p:par>
                                <p:cTn id="78" presetID="42"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par>
                                <p:cTn id="88" presetID="22" presetClass="entr" presetSubtype="4"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down)">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wipe(down)">
                                      <p:cBhvr>
                                        <p:cTn id="95" dur="500"/>
                                        <p:tgtEl>
                                          <p:spTgt spid="9"/>
                                        </p:tgtEl>
                                      </p:cBhvr>
                                    </p:animEffec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nodeType="clickEffect">
                                  <p:stCondLst>
                                    <p:cond delay="0"/>
                                  </p:stCondLst>
                                  <p:childTnLst>
                                    <p:animMotion origin="layout" path="M -8.33333E-7 -7.40741E-7 L 0.37014 -7.40741E-7 " pathEditMode="relative" ptsTypes="AA">
                                      <p:cBhvr>
                                        <p:cTn id="99" dur="2000" fill="hold"/>
                                        <p:tgtEl>
                                          <p:spTgt spid="7"/>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nodeType="clickEffect">
                                  <p:stCondLst>
                                    <p:cond delay="0"/>
                                  </p:stCondLst>
                                  <p:childTnLst>
                                    <p:animMotion origin="layout" path="M 5.27778E-6 -3.7037E-6 L 0.1889 -3.7037E-6 " pathEditMode="relative" ptsTypes="AA">
                                      <p:cBhvr>
                                        <p:cTn id="103" dur="2000" fill="hold"/>
                                        <p:tgtEl>
                                          <p:spTgt spid="9"/>
                                        </p:tgtEl>
                                        <p:attrNameLst>
                                          <p:attrName>ppt_x</p:attrName>
                                          <p:attrName>ppt_y</p:attrName>
                                        </p:attrNameLst>
                                      </p:cBhvr>
                                    </p:animMotion>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3.05556E-6 4.81481E-6 L -0.19357 4.81481E-6 " pathEditMode="relative" rAng="0" ptsTypes="AA">
                                      <p:cBhvr>
                                        <p:cTn id="107" dur="2000" fill="hold"/>
                                        <p:tgtEl>
                                          <p:spTgt spid="8"/>
                                        </p:tgtEl>
                                        <p:attrNameLst>
                                          <p:attrName>ppt_x</p:attrName>
                                          <p:attrName>ppt_y</p:attrName>
                                        </p:attrNameLst>
                                      </p:cBhvr>
                                      <p:rCtr x="-97" y="0"/>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nodeType="clickEffect">
                                  <p:stCondLst>
                                    <p:cond delay="0"/>
                                  </p:stCondLst>
                                  <p:childTnLst>
                                    <p:animMotion origin="layout" path="M 0.18889 4.81481E-6 L 0.06337 0.07962 " pathEditMode="relative" rAng="0" ptsTypes="AA">
                                      <p:cBhvr>
                                        <p:cTn id="111" dur="2000" fill="hold"/>
                                        <p:tgtEl>
                                          <p:spTgt spid="9"/>
                                        </p:tgtEl>
                                        <p:attrNameLst>
                                          <p:attrName>ppt_x</p:attrName>
                                          <p:attrName>ppt_y</p:attrName>
                                        </p:attrNameLst>
                                      </p:cBhvr>
                                      <p:rCtr x="-63" y="40"/>
                                    </p:animMotion>
                                  </p:childTnLst>
                                </p:cTn>
                              </p:par>
                            </p:childTnLst>
                          </p:cTn>
                        </p:par>
                      </p:childTnLst>
                    </p:cTn>
                  </p:par>
                  <p:par>
                    <p:cTn id="112" fill="hold">
                      <p:stCondLst>
                        <p:cond delay="indefinite"/>
                      </p:stCondLst>
                      <p:childTnLst>
                        <p:par>
                          <p:cTn id="113" fill="hold">
                            <p:stCondLst>
                              <p:cond delay="0"/>
                            </p:stCondLst>
                            <p:childTnLst>
                              <p:par>
                                <p:cTn id="114" presetID="0" presetClass="path" presetSubtype="0" accel="50000" decel="50000" fill="hold" nodeType="clickEffect">
                                  <p:stCondLst>
                                    <p:cond delay="0"/>
                                  </p:stCondLst>
                                  <p:childTnLst>
                                    <p:animMotion origin="layout" path="M -0.20156 4.81481E-6 L -0.31962 4.81481E-6 " pathEditMode="relative" rAng="0" ptsTypes="AA">
                                      <p:cBhvr>
                                        <p:cTn id="115" dur="2000" fill="hold"/>
                                        <p:tgtEl>
                                          <p:spTgt spid="8"/>
                                        </p:tgtEl>
                                        <p:attrNameLst>
                                          <p:attrName>ppt_x</p:attrName>
                                          <p:attrName>ppt_y</p:attrName>
                                        </p:attrNameLst>
                                      </p:cBhvr>
                                      <p:rCtr x="-59" y="0"/>
                                    </p:animMotion>
                                  </p:childTnLst>
                                </p:cTn>
                              </p:par>
                            </p:childTnLst>
                          </p:cTn>
                        </p:par>
                      </p:childTnLst>
                    </p:cTn>
                  </p:par>
                  <p:par>
                    <p:cTn id="116" fill="hold">
                      <p:stCondLst>
                        <p:cond delay="indefinite"/>
                      </p:stCondLst>
                      <p:childTnLst>
                        <p:par>
                          <p:cTn id="117" fill="hold">
                            <p:stCondLst>
                              <p:cond delay="0"/>
                            </p:stCondLst>
                            <p:childTnLst>
                              <p:par>
                                <p:cTn id="118" presetID="35" presetClass="entr" presetSubtype="0" fill="hold" grpId="0" nodeType="clickEffect">
                                  <p:stCondLst>
                                    <p:cond delay="0"/>
                                  </p:stCondLst>
                                  <p:childTnLst>
                                    <p:set>
                                      <p:cBhvr>
                                        <p:cTn id="119" dur="1" fill="hold">
                                          <p:stCondLst>
                                            <p:cond delay="0"/>
                                          </p:stCondLst>
                                        </p:cTn>
                                        <p:tgtEl>
                                          <p:spTgt spid="64688"/>
                                        </p:tgtEl>
                                        <p:attrNameLst>
                                          <p:attrName>style.visibility</p:attrName>
                                        </p:attrNameLst>
                                      </p:cBhvr>
                                      <p:to>
                                        <p:strVal val="visible"/>
                                      </p:to>
                                    </p:set>
                                    <p:animEffect transition="in" filter="fade">
                                      <p:cBhvr>
                                        <p:cTn id="120" dur="2000"/>
                                        <p:tgtEl>
                                          <p:spTgt spid="64688"/>
                                        </p:tgtEl>
                                      </p:cBhvr>
                                    </p:animEffect>
                                    <p:anim calcmode="lin" valueType="num">
                                      <p:cBhvr>
                                        <p:cTn id="121" dur="2000" fill="hold"/>
                                        <p:tgtEl>
                                          <p:spTgt spid="64688"/>
                                        </p:tgtEl>
                                        <p:attrNameLst>
                                          <p:attrName>style.rotation</p:attrName>
                                        </p:attrNameLst>
                                      </p:cBhvr>
                                      <p:tavLst>
                                        <p:tav tm="0">
                                          <p:val>
                                            <p:fltVal val="720"/>
                                          </p:val>
                                        </p:tav>
                                        <p:tav tm="100000">
                                          <p:val>
                                            <p:fltVal val="0"/>
                                          </p:val>
                                        </p:tav>
                                      </p:tavLst>
                                    </p:anim>
                                    <p:anim calcmode="lin" valueType="num">
                                      <p:cBhvr>
                                        <p:cTn id="122" dur="2000" fill="hold"/>
                                        <p:tgtEl>
                                          <p:spTgt spid="64688"/>
                                        </p:tgtEl>
                                        <p:attrNameLst>
                                          <p:attrName>ppt_h</p:attrName>
                                        </p:attrNameLst>
                                      </p:cBhvr>
                                      <p:tavLst>
                                        <p:tav tm="0">
                                          <p:val>
                                            <p:fltVal val="0"/>
                                          </p:val>
                                        </p:tav>
                                        <p:tav tm="100000">
                                          <p:val>
                                            <p:strVal val="#ppt_h"/>
                                          </p:val>
                                        </p:tav>
                                      </p:tavLst>
                                    </p:anim>
                                    <p:anim calcmode="lin" valueType="num">
                                      <p:cBhvr>
                                        <p:cTn id="12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18"/>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5381133"/>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a:t>
            </a:r>
            <a:r>
              <a:rPr lang="en-US" altLang="zh-CN" sz="2400">
                <a:ea typeface="楷体_GB2312" pitchFamily="49" charset="-122"/>
              </a:rPr>
              <a:t>) {</a:t>
            </a:r>
            <a:endParaRPr lang="en-US" altLang="zh-CN" sz="2400" dirty="0">
              <a:ea typeface="楷体_GB2312" pitchFamily="49" charset="-122"/>
            </a:endParaRPr>
          </a:p>
          <a:p>
            <a:pPr>
              <a:lnSpc>
                <a:spcPct val="120000"/>
              </a:lnSpc>
              <a:spcBef>
                <a:spcPct val="0"/>
              </a:spcBef>
            </a:pPr>
            <a:r>
              <a:rPr lang="en-US" altLang="zh-CN" sz="2400">
                <a:ea typeface="楷体_GB2312" pitchFamily="49" charset="-122"/>
              </a:rPr>
              <a:t>     low </a:t>
            </a:r>
            <a:r>
              <a:rPr lang="en-US" altLang="zh-CN" sz="2400" dirty="0">
                <a:ea typeface="楷体_GB2312" pitchFamily="49" charset="-122"/>
              </a:rPr>
              <a:t>=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a:t>
            </a:r>
            <a:r>
              <a:rPr lang="en-US" altLang="zh-CN" sz="2400">
                <a:ea typeface="楷体_GB2312" pitchFamily="49" charset="-122"/>
              </a:rPr>
              <a:t>) {</a:t>
            </a:r>
            <a:endParaRPr lang="en-US" altLang="zh-CN" sz="2400" dirty="0">
              <a:ea typeface="楷体_GB2312" pitchFamily="49" charset="-122"/>
            </a:endParaRPr>
          </a:p>
          <a:p>
            <a:pPr>
              <a:lnSpc>
                <a:spcPct val="120000"/>
              </a:lnSpc>
              <a:spcBef>
                <a:spcPct val="0"/>
              </a:spcBef>
            </a:pPr>
            <a:r>
              <a:rPr lang="en-US" altLang="zh-CN" sz="2400">
                <a:solidFill>
                  <a:srgbClr val="0000FF"/>
                </a:solidFill>
                <a:ea typeface="楷体_GB2312" pitchFamily="49" charset="-122"/>
              </a:rPr>
              <a:t>         mid</a:t>
            </a:r>
            <a:r>
              <a:rPr lang="en-US" altLang="zh-CN" sz="2400">
                <a:ea typeface="楷体_GB2312" pitchFamily="49" charset="-122"/>
              </a:rPr>
              <a:t> </a:t>
            </a:r>
            <a:r>
              <a:rPr lang="en-US" altLang="zh-CN" sz="2400" dirty="0">
                <a:ea typeface="楷体_GB2312" pitchFamily="49" charset="-122"/>
              </a:rPr>
              <a:t>=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a:t>
            </a:r>
            <a:r>
              <a:rPr lang="en-US" altLang="zh-CN" sz="2400">
                <a:ea typeface="楷体_GB2312" pitchFamily="49" charset="-122"/>
              </a:rPr>
              <a:t>key </a:t>
            </a:r>
            <a:r>
              <a:rPr lang="en-US" altLang="zh-CN" sz="2400">
                <a:solidFill>
                  <a:srgbClr val="FF0000"/>
                </a:solidFill>
                <a:ea typeface="楷体_GB2312" pitchFamily="49" charset="-122"/>
              </a:rPr>
              <a:t>==</a:t>
            </a:r>
            <a:r>
              <a:rPr lang="en-US" altLang="zh-CN" sz="2400">
                <a:ea typeface="楷体_GB2312" pitchFamily="49" charset="-122"/>
              </a:rPr>
              <a:t> </a:t>
            </a:r>
            <a:r>
              <a:rPr lang="en-US" altLang="zh-CN" sz="2400" dirty="0">
                <a:ea typeface="楷体_GB2312" pitchFamily="49" charset="-122"/>
              </a:rPr>
              <a:t>key</a:t>
            </a:r>
            <a:r>
              <a:rPr lang="en-US" altLang="zh-CN" sz="2400">
                <a:ea typeface="楷体_GB2312" pitchFamily="49" charset="-122"/>
              </a:rPr>
              <a:t>)  </a:t>
            </a:r>
          </a:p>
          <a:p>
            <a:pPr>
              <a:lnSpc>
                <a:spcPct val="120000"/>
              </a:lnSpc>
              <a:spcBef>
                <a:spcPct val="0"/>
              </a:spcBef>
            </a:pPr>
            <a:r>
              <a:rPr lang="en-US" altLang="zh-CN" sz="2400">
                <a:ea typeface="楷体_GB2312" pitchFamily="49" charset="-122"/>
              </a:rPr>
              <a:t>                  </a:t>
            </a:r>
            <a:r>
              <a:rPr lang="en-US" altLang="zh-CN" sz="2400" dirty="0">
                <a:ea typeface="楷体_GB2312" pitchFamily="49" charset="-122"/>
              </a:rPr>
              <a:t>return </a:t>
            </a:r>
            <a:r>
              <a:rPr lang="en-US" altLang="zh-CN" sz="2400" dirty="0">
                <a:solidFill>
                  <a:srgbClr val="0000FF"/>
                </a:solidFill>
                <a:ea typeface="楷体_GB2312" pitchFamily="49" charset="-122"/>
              </a:rPr>
              <a:t>mid </a:t>
            </a:r>
            <a:r>
              <a:rPr lang="en-US" altLang="zh-CN" sz="2400">
                <a:ea typeface="楷体_GB2312" pitchFamily="49" charset="-122"/>
              </a:rPr>
              <a:t>;                      </a:t>
            </a:r>
            <a:r>
              <a:rPr lang="en-US" altLang="zh-CN" sz="2400" dirty="0">
                <a:ea typeface="楷体_GB2312" pitchFamily="49" charset="-122"/>
              </a:rPr>
              <a:t>//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zh-CN" altLang="en-US" sz="2400">
                <a:ea typeface="楷体_GB2312" pitchFamily="49" charset="-122"/>
              </a:rPr>
              <a:t>　</a:t>
            </a:r>
            <a:r>
              <a:rPr lang="en-US" altLang="zh-CN" sz="2400">
                <a:ea typeface="楷体_GB2312" pitchFamily="49" charset="-122"/>
              </a:rPr>
              <a:t>else </a:t>
            </a:r>
            <a:r>
              <a:rPr lang="en-US" altLang="zh-CN" sz="2400" dirty="0">
                <a:ea typeface="楷体_GB2312" pitchFamily="49" charset="-122"/>
              </a:rPr>
              <a:t>low = mid + 1</a:t>
            </a:r>
            <a:r>
              <a:rPr lang="en-US" altLang="zh-CN" sz="2400">
                <a:ea typeface="楷体_GB2312" pitchFamily="49" charset="-122"/>
              </a:rPr>
              <a:t>;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a:t>
            </a:r>
            <a:r>
              <a:rPr lang="en-US" altLang="zh-CN" sz="2400">
                <a:ea typeface="楷体_GB2312" pitchFamily="49" charset="-122"/>
              </a:rPr>
              <a:t>;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a:t>
              </a:r>
              <a:r>
                <a:rPr lang="en-US" altLang="zh-CN" sz="2000"/>
                <a:t>13     19      21      </a:t>
              </a:r>
              <a:r>
                <a:rPr lang="en-US" altLang="zh-CN" sz="2000" dirty="0"/>
                <a:t>37      56     </a:t>
              </a:r>
              <a:r>
                <a:rPr lang="en-US" altLang="zh-CN" sz="2000"/>
                <a:t>64      75      80       </a:t>
              </a:r>
              <a:r>
                <a:rPr lang="en-US" altLang="zh-CN" sz="2000" dirty="0"/>
                <a:t>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7" y="2043115"/>
            <a:ext cx="426890" cy="461963"/>
            <a:chOff x="3434" y="1026"/>
            <a:chExt cx="267" cy="291"/>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45" y="1026"/>
              <a:ext cx="256" cy="291"/>
            </a:xfrm>
            <a:prstGeom prst="rect">
              <a:avLst/>
            </a:prstGeom>
            <a:noFill/>
            <a:ln w="25400" cap="sq">
              <a:noFill/>
              <a:miter lim="800000"/>
              <a:headEnd/>
              <a:tailEnd/>
            </a:ln>
            <a:effectLst/>
          </p:spPr>
          <p:txBody>
            <a:bodyPr wrap="none" lIns="91416" tIns="45710" rIns="91416" bIns="45710">
              <a:spAutoFit/>
            </a:bodyPr>
            <a:lstStyle/>
            <a:p>
              <a:r>
                <a:rPr lang="en-US" altLang="zh-CN" sz="2400"/>
                <a:t>6 </a:t>
              </a:r>
            </a:p>
          </p:txBody>
        </p:sp>
      </p:grpSp>
      <p:grpSp>
        <p:nvGrpSpPr>
          <p:cNvPr id="4" name="Group 281"/>
          <p:cNvGrpSpPr>
            <a:grpSpLocks/>
          </p:cNvGrpSpPr>
          <p:nvPr/>
        </p:nvGrpSpPr>
        <p:grpSpPr bwMode="auto">
          <a:xfrm>
            <a:off x="4240205" y="2657477"/>
            <a:ext cx="418895" cy="461963"/>
            <a:chOff x="2474" y="1414"/>
            <a:chExt cx="262" cy="291"/>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0" y="1414"/>
              <a:ext cx="246" cy="291"/>
            </a:xfrm>
            <a:prstGeom prst="rect">
              <a:avLst/>
            </a:prstGeom>
            <a:noFill/>
            <a:ln w="25400" cap="sq">
              <a:noFill/>
              <a:miter lim="800000"/>
              <a:headEnd/>
              <a:tailEnd/>
            </a:ln>
            <a:effectLst/>
          </p:spPr>
          <p:txBody>
            <a:bodyPr wrap="none" lIns="91416" tIns="45710" rIns="91416" bIns="45710">
              <a:spAutoFit/>
            </a:bodyPr>
            <a:lstStyle/>
            <a:p>
              <a:r>
                <a:rPr lang="en-US" altLang="zh-CN" sz="2400"/>
                <a:t>3</a:t>
              </a:r>
              <a:r>
                <a:rPr lang="en-US" altLang="zh-CN"/>
                <a:t> </a:t>
              </a:r>
            </a:p>
          </p:txBody>
        </p:sp>
      </p:grpSp>
      <p:grpSp>
        <p:nvGrpSpPr>
          <p:cNvPr id="5" name="Group 265"/>
          <p:cNvGrpSpPr>
            <a:grpSpLocks/>
          </p:cNvGrpSpPr>
          <p:nvPr/>
        </p:nvGrpSpPr>
        <p:grpSpPr bwMode="auto">
          <a:xfrm>
            <a:off x="6838958" y="2665415"/>
            <a:ext cx="420688" cy="461963"/>
            <a:chOff x="4093" y="1419"/>
            <a:chExt cx="265" cy="291"/>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10" y="1419"/>
              <a:ext cx="248" cy="291"/>
            </a:xfrm>
            <a:prstGeom prst="rect">
              <a:avLst/>
            </a:prstGeom>
            <a:noFill/>
            <a:ln w="25400" cap="sq">
              <a:noFill/>
              <a:miter lim="800000"/>
              <a:headEnd/>
              <a:tailEnd/>
            </a:ln>
            <a:effectLst/>
          </p:spPr>
          <p:txBody>
            <a:bodyPr wrap="none" lIns="91416" tIns="45710" rIns="91416" bIns="45710">
              <a:spAutoFit/>
            </a:bodyPr>
            <a:lstStyle/>
            <a:p>
              <a:r>
                <a:rPr lang="en-US" altLang="zh-CN" sz="2400"/>
                <a:t>9</a:t>
              </a:r>
              <a:r>
                <a:rPr lang="en-US" altLang="zh-CN"/>
                <a:t>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8" y="3249558"/>
            <a:ext cx="392113" cy="461940"/>
            <a:chOff x="1658" y="1786"/>
            <a:chExt cx="247" cy="292"/>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86"/>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1</a:t>
              </a:r>
              <a:r>
                <a:rPr lang="en-US" altLang="zh-CN"/>
                <a:t> </a:t>
              </a:r>
            </a:p>
          </p:txBody>
        </p:sp>
      </p:grpSp>
      <p:grpSp>
        <p:nvGrpSpPr>
          <p:cNvPr id="7" name="Group 310"/>
          <p:cNvGrpSpPr>
            <a:grpSpLocks/>
          </p:cNvGrpSpPr>
          <p:nvPr/>
        </p:nvGrpSpPr>
        <p:grpSpPr bwMode="auto">
          <a:xfrm>
            <a:off x="4824413" y="3259137"/>
            <a:ext cx="425450" cy="461963"/>
            <a:chOff x="3039" y="2053"/>
            <a:chExt cx="268" cy="291"/>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49" y="2053"/>
              <a:ext cx="258" cy="291"/>
            </a:xfrm>
            <a:prstGeom prst="rect">
              <a:avLst/>
            </a:prstGeom>
            <a:noFill/>
            <a:ln w="25400" cap="sq">
              <a:noFill/>
              <a:miter lim="800000"/>
              <a:headEnd/>
              <a:tailEnd/>
            </a:ln>
            <a:effectLst/>
          </p:spPr>
          <p:txBody>
            <a:bodyPr wrap="none" lIns="91350" tIns="45677" rIns="91350" bIns="45677">
              <a:spAutoFit/>
            </a:bodyPr>
            <a:lstStyle/>
            <a:p>
              <a:r>
                <a:rPr lang="en-US" altLang="zh-CN" sz="2400"/>
                <a:t>4 </a:t>
              </a:r>
            </a:p>
          </p:txBody>
        </p:sp>
      </p:grpSp>
      <p:grpSp>
        <p:nvGrpSpPr>
          <p:cNvPr id="8" name="Group 268"/>
          <p:cNvGrpSpPr>
            <a:grpSpLocks/>
          </p:cNvGrpSpPr>
          <p:nvPr/>
        </p:nvGrpSpPr>
        <p:grpSpPr bwMode="auto">
          <a:xfrm>
            <a:off x="6175388" y="3259050"/>
            <a:ext cx="419101" cy="461940"/>
            <a:chOff x="3613" y="1792"/>
            <a:chExt cx="264" cy="292"/>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30" y="1792"/>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7</a:t>
              </a:r>
              <a:r>
                <a:rPr lang="en-US" altLang="zh-CN"/>
                <a:t> </a:t>
              </a:r>
            </a:p>
          </p:txBody>
        </p:sp>
      </p:grpSp>
      <p:grpSp>
        <p:nvGrpSpPr>
          <p:cNvPr id="9" name="Group 269"/>
          <p:cNvGrpSpPr>
            <a:grpSpLocks/>
          </p:cNvGrpSpPr>
          <p:nvPr/>
        </p:nvGrpSpPr>
        <p:grpSpPr bwMode="auto">
          <a:xfrm>
            <a:off x="7485063" y="3260632"/>
            <a:ext cx="565150" cy="461940"/>
            <a:chOff x="4536" y="1793"/>
            <a:chExt cx="356" cy="292"/>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36" y="1793"/>
              <a:ext cx="356" cy="292"/>
            </a:xfrm>
            <a:prstGeom prst="rect">
              <a:avLst/>
            </a:prstGeom>
            <a:noFill/>
            <a:ln w="25400" cap="sq">
              <a:noFill/>
              <a:miter lim="800000"/>
              <a:headEnd/>
              <a:tailEnd/>
            </a:ln>
            <a:effectLst/>
          </p:spPr>
          <p:txBody>
            <a:bodyPr wrap="none" lIns="91350" tIns="45677" rIns="91350" bIns="45677">
              <a:spAutoFit/>
            </a:bodyPr>
            <a:lstStyle/>
            <a:p>
              <a:r>
                <a:rPr lang="en-US" altLang="zh-CN" sz="2400"/>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p:cNvCxnSpPr>
          <p:nvPr/>
        </p:nvCxnSpPr>
        <p:spPr bwMode="auto">
          <a:xfrm>
            <a:off x="5149850" y="3662363"/>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96" y="4022632"/>
            <a:ext cx="409576" cy="461940"/>
            <a:chOff x="1898" y="2273"/>
            <a:chExt cx="258" cy="292"/>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909" y="2273"/>
              <a:ext cx="247" cy="292"/>
            </a:xfrm>
            <a:prstGeom prst="rect">
              <a:avLst/>
            </a:prstGeom>
            <a:noFill/>
            <a:ln w="25400" cap="sq">
              <a:noFill/>
              <a:miter lim="800000"/>
              <a:headEnd/>
              <a:tailEnd/>
            </a:ln>
            <a:effectLst/>
          </p:spPr>
          <p:txBody>
            <a:bodyPr wrap="none" lIns="91350" tIns="45677" rIns="91350" bIns="45677">
              <a:spAutoFit/>
            </a:bodyPr>
            <a:lstStyle/>
            <a:p>
              <a:r>
                <a:rPr lang="en-US" altLang="zh-CN" sz="2400"/>
                <a:t>2</a:t>
              </a:r>
              <a:r>
                <a:rPr lang="en-US" altLang="zh-CN"/>
                <a:t> </a:t>
              </a:r>
            </a:p>
          </p:txBody>
        </p:sp>
      </p:grpSp>
      <p:grpSp>
        <p:nvGrpSpPr>
          <p:cNvPr id="11" name="Group 271"/>
          <p:cNvGrpSpPr>
            <a:grpSpLocks/>
          </p:cNvGrpSpPr>
          <p:nvPr/>
        </p:nvGrpSpPr>
        <p:grpSpPr bwMode="auto">
          <a:xfrm>
            <a:off x="5168905" y="4030542"/>
            <a:ext cx="442913" cy="461940"/>
            <a:chOff x="2858" y="2278"/>
            <a:chExt cx="279" cy="292"/>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79" y="2278"/>
              <a:ext cx="258" cy="292"/>
            </a:xfrm>
            <a:prstGeom prst="rect">
              <a:avLst/>
            </a:prstGeom>
            <a:noFill/>
            <a:ln w="25400" cap="sq">
              <a:noFill/>
              <a:miter lim="800000"/>
              <a:headEnd/>
              <a:tailEnd/>
            </a:ln>
            <a:effectLst/>
          </p:spPr>
          <p:txBody>
            <a:bodyPr wrap="none" lIns="91350" tIns="45677" rIns="91350" bIns="45677">
              <a:spAutoFit/>
            </a:bodyPr>
            <a:lstStyle/>
            <a:p>
              <a:r>
                <a:rPr lang="en-US" altLang="zh-CN" sz="2400"/>
                <a:t>5 </a:t>
              </a:r>
            </a:p>
          </p:txBody>
        </p:sp>
      </p:grpSp>
      <p:grpSp>
        <p:nvGrpSpPr>
          <p:cNvPr id="12" name="Group 272"/>
          <p:cNvGrpSpPr>
            <a:grpSpLocks/>
          </p:cNvGrpSpPr>
          <p:nvPr/>
        </p:nvGrpSpPr>
        <p:grpSpPr bwMode="auto">
          <a:xfrm>
            <a:off x="6529395" y="4006812"/>
            <a:ext cx="436563" cy="461940"/>
            <a:chOff x="3853" y="2263"/>
            <a:chExt cx="275" cy="292"/>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70" y="2263"/>
              <a:ext cx="258" cy="292"/>
            </a:xfrm>
            <a:prstGeom prst="rect">
              <a:avLst/>
            </a:prstGeom>
            <a:noFill/>
            <a:ln w="25400" cap="sq">
              <a:noFill/>
              <a:miter lim="800000"/>
              <a:headEnd/>
              <a:tailEnd/>
            </a:ln>
            <a:effectLst/>
          </p:spPr>
          <p:txBody>
            <a:bodyPr wrap="square" lIns="91350" tIns="45677" rIns="91350" bIns="45677">
              <a:spAutoFit/>
            </a:bodyPr>
            <a:lstStyle/>
            <a:p>
              <a:r>
                <a:rPr lang="en-US" altLang="zh-CN" sz="2400"/>
                <a:t>8 </a:t>
              </a:r>
            </a:p>
          </p:txBody>
        </p:sp>
      </p:grpSp>
      <p:grpSp>
        <p:nvGrpSpPr>
          <p:cNvPr id="13" name="Group 273"/>
          <p:cNvGrpSpPr>
            <a:grpSpLocks/>
          </p:cNvGrpSpPr>
          <p:nvPr/>
        </p:nvGrpSpPr>
        <p:grpSpPr bwMode="auto">
          <a:xfrm>
            <a:off x="7864483" y="4003648"/>
            <a:ext cx="547688" cy="461940"/>
            <a:chOff x="4794" y="2261"/>
            <a:chExt cx="345" cy="292"/>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4" y="2261"/>
              <a:ext cx="345" cy="292"/>
            </a:xfrm>
            <a:prstGeom prst="rect">
              <a:avLst/>
            </a:prstGeom>
            <a:noFill/>
            <a:ln w="25400" cap="sq">
              <a:noFill/>
              <a:miter lim="800000"/>
              <a:headEnd/>
              <a:tailEnd/>
            </a:ln>
            <a:effectLst/>
          </p:spPr>
          <p:txBody>
            <a:bodyPr wrap="none" lIns="91350" tIns="45677" rIns="91350" bIns="45677">
              <a:spAutoFit/>
            </a:bodyPr>
            <a:lstStyle/>
            <a:p>
              <a:r>
                <a:rPr lang="en-US" altLang="zh-CN" sz="2400"/>
                <a:t>11</a:t>
              </a:r>
              <a:r>
                <a:rPr lang="en-US" altLang="zh-CN"/>
                <a:t>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3"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414" name="公式" r:id="rId4" imgW="2781000" imgH="1104840" progId="Equation.3">
                  <p:embed/>
                </p:oleObj>
              </mc:Choice>
              <mc:Fallback>
                <p:oleObj name="公式" r:id="rId4" imgW="2781000" imgH="1104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extLst>
              <p:ext uri="{D42A27DB-BD31-4B8C-83A1-F6EECF244321}">
                <p14:modId xmlns:p14="http://schemas.microsoft.com/office/powerpoint/2010/main" val="710721016"/>
              </p:ext>
            </p:extLst>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415" name="公式" r:id="rId6" imgW="914400" imgH="393480" progId="Equation.3">
                  <p:embed/>
                </p:oleObj>
              </mc:Choice>
              <mc:Fallback>
                <p:oleObj name="公式" r:id="rId6" imgW="91440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695699" y="2182813"/>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 grpId="0" autoUpdateAnimBg="0"/>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903629" y="905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8875"/>
          <a:ext cx="6553200" cy="881063"/>
        </p:xfrm>
        <a:graphic>
          <a:graphicData uri="http://schemas.openxmlformats.org/presentationml/2006/ole">
            <mc:AlternateContent xmlns:mc="http://schemas.openxmlformats.org/markup-compatibility/2006">
              <mc:Choice xmlns:v="urn:schemas-microsoft-com:vml" Requires="v">
                <p:oleObj spid="_x0000_s175604" name="公式" r:id="rId4" imgW="3263760" imgH="444240" progId="Equation.3">
                  <p:embed/>
                </p:oleObj>
              </mc:Choice>
              <mc:Fallback>
                <p:oleObj name="公式" r:id="rId4" imgW="32637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3698875"/>
                        <a:ext cx="65532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605" name="公式" r:id="rId6" imgW="2958840" imgH="406080" progId="Equation.3">
                  <p:embed/>
                </p:oleObj>
              </mc:Choice>
              <mc:Fallback>
                <p:oleObj name="公式" r:id="rId6" imgW="295884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606" name="公式" r:id="rId8" imgW="3225600" imgH="253800" progId="Equation.3">
                  <p:embed/>
                </p:oleObj>
              </mc:Choice>
              <mc:Fallback>
                <p:oleObj name="公式" r:id="rId8" imgW="3225600" imgH="253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3"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4"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937631"/>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a:t>
            </a:r>
            <a:r>
              <a:rPr lang="en-US" altLang="zh-CN" sz="2200">
                <a:ea typeface="华文中宋" pitchFamily="2" charset="-122"/>
              </a:rPr>
              <a:t>key </a:t>
            </a:r>
            <a:r>
              <a:rPr lang="en-US" altLang="zh-CN" sz="2200">
                <a:solidFill>
                  <a:srgbClr val="FF0000"/>
                </a:solidFill>
                <a:ea typeface="华文中宋" pitchFamily="2" charset="-122"/>
              </a:rPr>
              <a: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data.</a:t>
            </a:r>
            <a:r>
              <a:rPr lang="en-US" altLang="zh-CN" sz="2200" err="1">
                <a:ea typeface="华文中宋" pitchFamily="2" charset="-122"/>
              </a:rPr>
              <a:t>key</a:t>
            </a:r>
            <a:r>
              <a:rPr lang="en-US" altLang="zh-CN" sz="2200">
                <a:ea typeface="华文中宋" pitchFamily="2" charset="-122"/>
              </a:rPr>
              <a:t>)</a:t>
            </a:r>
          </a:p>
          <a:p>
            <a:pPr eaLnBrk="0" hangingPunct="0">
              <a:lnSpc>
                <a:spcPct val="120000"/>
              </a:lnSpc>
              <a:spcBef>
                <a:spcPct val="0"/>
              </a:spcBef>
            </a:pPr>
            <a:r>
              <a:rPr lang="en-US" altLang="zh-CN" sz="2200">
                <a:ea typeface="华文中宋" pitchFamily="2" charset="-122"/>
              </a:rPr>
              <a:t>          return 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a:ea typeface="华文中宋" pitchFamily="2" charset="-122"/>
              </a:rPr>
              <a:t>          return </a:t>
            </a:r>
            <a:r>
              <a:rPr lang="en-US" altLang="zh-CN" sz="2200" dirty="0">
                <a:ea typeface="华文中宋" pitchFamily="2" charset="-122"/>
              </a:rPr>
              <a:t>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lchild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a:ea typeface="华文中宋" pitchFamily="2" charset="-122"/>
              </a:rPr>
            </a:br>
            <a:r>
              <a:rPr lang="zh-CN" altLang="en-US" sz="2200">
                <a:ea typeface="华文中宋" pitchFamily="2" charset="-122"/>
              </a:rPr>
              <a:t> </a:t>
            </a:r>
            <a:r>
              <a:rPr lang="en-US" altLang="zh-CN" sz="2200">
                <a:ea typeface="华文中宋" pitchFamily="2" charset="-122"/>
              </a:rPr>
              <a:t>else return  </a:t>
            </a:r>
            <a:r>
              <a:rPr lang="en-US" altLang="zh-CN" sz="2200">
                <a:solidFill>
                  <a:srgbClr val="0000FF"/>
                </a:solidFill>
                <a:ea typeface="华文中宋" pitchFamily="2" charset="-122"/>
              </a:rPr>
              <a:t>SearchBST</a:t>
            </a:r>
            <a:r>
              <a:rPr lang="en-US" altLang="zh-CN" sz="2200">
                <a:ea typeface="华文中宋" pitchFamily="2" charset="-122"/>
              </a:rPr>
              <a:t> </a:t>
            </a:r>
            <a:r>
              <a:rPr lang="en-US" altLang="zh-CN" sz="2200" dirty="0">
                <a:ea typeface="华文中宋" pitchFamily="2" charset="-122"/>
              </a:rPr>
              <a:t>(T-&gt; </a:t>
            </a:r>
            <a:r>
              <a:rPr lang="en-US" altLang="zh-CN" sz="2200" dirty="0" err="1">
                <a:ea typeface="华文中宋" pitchFamily="2" charset="-122"/>
              </a:rPr>
              <a:t>rchild</a:t>
            </a:r>
            <a:r>
              <a:rPr lang="en-US" altLang="zh-CN" sz="2200" dirty="0">
                <a:ea typeface="华文中宋" pitchFamily="2" charset="-122"/>
              </a:rPr>
              <a:t>, </a:t>
            </a:r>
            <a:r>
              <a:rPr lang="en-US" altLang="zh-CN" sz="2200">
                <a:ea typeface="华文中宋" pitchFamily="2" charset="-122"/>
              </a:rPr>
              <a:t>key); </a:t>
            </a:r>
            <a:endParaRPr lang="en-US" altLang="zh-CN" sz="2200" dirty="0">
              <a:ea typeface="华文中宋" pitchFamily="2" charset="-122"/>
            </a:endParaRP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20921" y="4943476"/>
            <a:ext cx="501468" cy="400050"/>
            <a:chOff x="1210" y="3113"/>
            <a:chExt cx="315" cy="252"/>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10" y="3113"/>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40 </a:t>
              </a:r>
            </a:p>
          </p:txBody>
        </p:sp>
      </p:grpSp>
      <p:grpSp>
        <p:nvGrpSpPr>
          <p:cNvPr id="3" name="Group 384"/>
          <p:cNvGrpSpPr>
            <a:grpSpLocks/>
          </p:cNvGrpSpPr>
          <p:nvPr/>
        </p:nvGrpSpPr>
        <p:grpSpPr bwMode="auto">
          <a:xfrm>
            <a:off x="2532198" y="4395793"/>
            <a:ext cx="501467" cy="404813"/>
            <a:chOff x="1614" y="2769"/>
            <a:chExt cx="315" cy="255"/>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614" y="2769"/>
              <a:ext cx="315" cy="252"/>
            </a:xfrm>
            <a:prstGeom prst="rect">
              <a:avLst/>
            </a:prstGeom>
            <a:noFill/>
            <a:ln w="25400" cap="sq">
              <a:noFill/>
              <a:miter lim="800000"/>
              <a:headEnd/>
              <a:tailEnd/>
            </a:ln>
            <a:effectLst/>
          </p:spPr>
          <p:txBody>
            <a:bodyPr wrap="none" lIns="91416" tIns="45710" rIns="91416" bIns="45710">
              <a:spAutoFit/>
            </a:bodyPr>
            <a:lstStyle/>
            <a:p>
              <a:r>
                <a:rPr lang="en-US" altLang="zh-CN" sz="2000"/>
                <a:t>50 </a:t>
              </a:r>
            </a:p>
          </p:txBody>
        </p:sp>
      </p:grpSp>
      <p:grpSp>
        <p:nvGrpSpPr>
          <p:cNvPr id="4" name="Group 397"/>
          <p:cNvGrpSpPr>
            <a:grpSpLocks/>
          </p:cNvGrpSpPr>
          <p:nvPr/>
        </p:nvGrpSpPr>
        <p:grpSpPr bwMode="auto">
          <a:xfrm>
            <a:off x="423863" y="3263901"/>
            <a:ext cx="3851275" cy="3001963"/>
            <a:chOff x="267" y="2056"/>
            <a:chExt cx="2426" cy="1891"/>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79" y="205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11" y="2438"/>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12</a:t>
              </a:r>
              <a:r>
                <a:rPr lang="en-US" altLang="zh-CN"/>
                <a:t>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6" y="2438"/>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74"/>
              <a:ext cx="254" cy="252"/>
              <a:chOff x="1658" y="1813"/>
              <a:chExt cx="254" cy="251"/>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81" y="1813"/>
                <a:ext cx="231" cy="251"/>
              </a:xfrm>
              <a:prstGeom prst="rect">
                <a:avLst/>
              </a:prstGeom>
              <a:noFill/>
              <a:ln w="25400" cap="sq">
                <a:noFill/>
                <a:miter lim="800000"/>
                <a:headEnd/>
                <a:tailEnd/>
              </a:ln>
              <a:effectLst/>
            </p:spPr>
            <p:txBody>
              <a:bodyPr wrap="none" lIns="91123" tIns="45466" rIns="91123" bIns="45466">
                <a:spAutoFit/>
              </a:bodyPr>
              <a:lstStyle/>
              <a:p>
                <a:r>
                  <a:rPr lang="en-US" altLang="zh-CN" sz="2000"/>
                  <a:t>3</a:t>
                </a:r>
                <a:r>
                  <a:rPr lang="en-US" altLang="zh-CN"/>
                  <a:t>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20" y="276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37</a:t>
              </a:r>
              <a:r>
                <a:rPr lang="en-US" altLang="zh-CN"/>
                <a:t>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58" y="3111"/>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48" y="2773"/>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99</a:t>
              </a:r>
              <a:r>
                <a:rPr lang="en-US" altLang="zh-CN"/>
                <a:t>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515" y="3106"/>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13" cy="252"/>
            </a:xfrm>
            <a:prstGeom prst="rect">
              <a:avLst/>
            </a:prstGeom>
            <a:noFill/>
            <a:ln w="25400" cap="sq">
              <a:noFill/>
              <a:miter lim="800000"/>
              <a:headEnd/>
              <a:tailEnd/>
            </a:ln>
            <a:effectLst/>
          </p:spPr>
          <p:txBody>
            <a:bodyPr wrap="none" lIns="91123" tIns="45466" rIns="91123" bIns="45466">
              <a:spAutoFit/>
            </a:bodyPr>
            <a:lstStyle/>
            <a:p>
              <a:r>
                <a:rPr lang="en-US" altLang="zh-CN" sz="2000"/>
                <a:t>90</a:t>
              </a:r>
              <a:r>
                <a:rPr lang="en-US" altLang="zh-CN"/>
                <a:t>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95"/>
              <a:ext cx="316" cy="252"/>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if </a:t>
            </a:r>
            <a:r>
              <a:rPr lang="en-US" altLang="zh-CN" sz="2400" dirty="0">
                <a:ea typeface="华文中宋" pitchFamily="2" charset="-122"/>
              </a:rPr>
              <a:t>(!T)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if ( </a:t>
            </a:r>
            <a:r>
              <a:rPr lang="en-US" altLang="zh-CN" sz="2400">
                <a:ea typeface="华文中宋" pitchFamily="2" charset="-122"/>
              </a:rPr>
              <a:t>key </a:t>
            </a:r>
            <a:r>
              <a:rPr lang="en-US" altLang="zh-CN" sz="2400">
                <a:solidFill>
                  <a:srgbClr val="FF0000"/>
                </a:solidFill>
                <a:ea typeface="华文中宋" pitchFamily="2" charset="-122"/>
              </a:rPr>
              <a:t>==</a:t>
            </a:r>
            <a:r>
              <a:rPr lang="en-US" altLang="zh-CN" sz="2400">
                <a:ea typeface="华文中宋" pitchFamily="2" charset="-122"/>
              </a:rPr>
              <a:t> </a:t>
            </a:r>
            <a:r>
              <a:rPr lang="en-US" altLang="zh-CN" sz="2400" dirty="0">
                <a:ea typeface="华文中宋" pitchFamily="2" charset="-122"/>
              </a:rPr>
              <a:t>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a:ea typeface="华文中宋" pitchFamily="2" charset="-122"/>
              </a:rPr>
              <a:t>     	</a:t>
            </a:r>
            <a:r>
              <a:rPr lang="en-US" altLang="zh-CN" sz="2400">
                <a:solidFill>
                  <a:srgbClr val="0000FF"/>
                </a:solidFill>
                <a:ea typeface="华文中宋" pitchFamily="2" charset="-122"/>
              </a:rPr>
              <a:t>SearchBST</a:t>
            </a:r>
            <a:r>
              <a:rPr lang="en-US" altLang="zh-CN" sz="2400">
                <a:ea typeface="华文中宋" pitchFamily="2" charset="-122"/>
              </a:rPr>
              <a:t> </a:t>
            </a:r>
            <a:r>
              <a:rPr lang="en-US" altLang="zh-CN" sz="2400" dirty="0">
                <a:ea typeface="华文中宋" pitchFamily="2" charset="-122"/>
              </a:rPr>
              <a:t>(T -&gt; </a:t>
            </a:r>
            <a:r>
              <a:rPr lang="en-US" altLang="zh-CN" sz="2400" dirty="0" err="1">
                <a:ea typeface="华文中宋" pitchFamily="2" charset="-122"/>
              </a:rPr>
              <a:t>lchild</a:t>
            </a:r>
            <a:r>
              <a:rPr lang="en-US" altLang="zh-CN" sz="2400" dirty="0">
                <a:ea typeface="华文中宋" pitchFamily="2" charset="-122"/>
              </a:rPr>
              <a:t>, key, T, p </a:t>
            </a:r>
            <a:r>
              <a:rPr lang="en-US" altLang="zh-CN" sz="2400">
                <a:ea typeface="华文中宋" pitchFamily="2" charset="-122"/>
              </a:rPr>
              <a:t>);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a:ea typeface="华文中宋" pitchFamily="2" charset="-122"/>
              </a:rPr>
              <a:t>     </a:t>
            </a:r>
            <a:r>
              <a:rPr lang="en-US" altLang="zh-CN" sz="240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a:t>
            </a:r>
            <a:r>
              <a:rPr lang="en-US" altLang="zh-CN" sz="2400">
                <a:ea typeface="华文中宋" pitchFamily="2" charset="-122"/>
              </a:rPr>
              <a:t>); 	//</a:t>
            </a:r>
            <a:r>
              <a:rPr lang="en-US" altLang="zh-CN" sz="240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90829" cy="609825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s </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a:ea typeface="华文中宋" pitchFamily="2" charset="-122"/>
              </a:rPr>
              <a:t>    s </a:t>
            </a:r>
            <a:r>
              <a:rPr lang="en-US" altLang="zh-CN" sz="2400" dirty="0">
                <a:ea typeface="华文中宋" pitchFamily="2" charset="-122"/>
              </a:rPr>
              <a:t>-&gt;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a:ea typeface="华文中宋" pitchFamily="2" charset="-122"/>
              </a:rPr>
              <a:t>    if </a:t>
            </a:r>
            <a:r>
              <a:rPr lang="en-US" altLang="zh-CN" sz="2400" dirty="0">
                <a:ea typeface="华文中宋" pitchFamily="2" charset="-122"/>
              </a:rPr>
              <a:t>(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else  </a:t>
            </a:r>
            <a:r>
              <a:rPr lang="en-US" altLang="zh-CN" sz="2400" dirty="0">
                <a:ea typeface="华文中宋" pitchFamily="2" charset="-122"/>
              </a:rPr>
              <a:t>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a:ea typeface="华文中宋" pitchFamily="2" charset="-122"/>
              </a:rPr>
              <a:t>    </a:t>
            </a:r>
            <a:r>
              <a:rPr lang="en-US" altLang="zh-CN" sz="2400">
                <a:ea typeface="华文中宋" pitchFamily="2" charset="-122"/>
              </a:rPr>
              <a:t>return </a:t>
            </a:r>
            <a:r>
              <a:rPr lang="en-US" altLang="zh-CN" sz="2400" dirty="0">
                <a:ea typeface="华文中宋" pitchFamily="2" charset="-122"/>
              </a:rPr>
              <a:t>TRUE;</a:t>
            </a:r>
            <a:br>
              <a:rPr lang="en-US" altLang="zh-CN" sz="2400" dirty="0">
                <a:ea typeface="华文中宋" pitchFamily="2" charset="-122"/>
              </a:rPr>
            </a:br>
            <a:r>
              <a:rPr lang="en-US" altLang="zh-CN" sz="2400">
                <a:ea typeface="华文中宋" pitchFamily="2" charset="-122"/>
              </a:rPr>
              <a:t> }else </a:t>
            </a:r>
          </a:p>
          <a:p>
            <a:pPr>
              <a:lnSpc>
                <a:spcPct val="110000"/>
              </a:lnSpc>
              <a:spcBef>
                <a:spcPct val="0"/>
              </a:spcBef>
            </a:pPr>
            <a:r>
              <a:rPr lang="en-US" altLang="zh-CN" sz="2400">
                <a:ea typeface="华文中宋" pitchFamily="2" charset="-122"/>
              </a:rPr>
              <a:t>   return </a:t>
            </a:r>
            <a:r>
              <a:rPr lang="en-US" altLang="zh-CN" sz="2400" dirty="0">
                <a:ea typeface="华文中宋" pitchFamily="2" charset="-122"/>
              </a:rPr>
              <a:t>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293984"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a:t>
            </a:r>
            <a:r>
              <a:rPr lang="en-US" altLang="zh-CN" sz="2400">
                <a:ea typeface="楷体_GB2312" pitchFamily="49" charset="-122"/>
              </a:rPr>
              <a:t>(0 ≤ </a:t>
            </a:r>
            <a:r>
              <a:rPr lang="en-US" altLang="zh-CN" sz="2400" i="1">
                <a:ea typeface="楷体_GB2312" pitchFamily="49" charset="-122"/>
              </a:rPr>
              <a:t>i </a:t>
            </a:r>
            <a:r>
              <a:rPr lang="en-US" altLang="zh-CN" sz="240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mc:AlternateContent xmlns:mc="http://schemas.openxmlformats.org/markup-compatibility/2006" xmlns:a14="http://schemas.microsoft.com/office/drawing/2010/main">
        <mc:Choice Requires="a14">
          <p:sp>
            <p:nvSpPr>
              <p:cNvPr id="155649" name="Object 1"/>
              <p:cNvSpPr txBox="1"/>
              <p:nvPr/>
            </p:nvSpPr>
            <p:spPr bwMode="auto">
              <a:xfrm>
                <a:off x="608012" y="4491227"/>
                <a:ext cx="8572500" cy="611187"/>
              </a:xfrm>
              <a:prstGeom prst="rect">
                <a:avLst/>
              </a:prstGeom>
              <a:noFill/>
              <a:ln>
                <a:noFill/>
              </a:ln>
              <a:effectLst/>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𝑃</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𝑛</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𝑖</m:t>
                      </m:r>
                      <m:r>
                        <a:rPr lang="zh-CN" altLang="en-US" sz="2400"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𝑛</m:t>
                          </m:r>
                        </m:den>
                      </m:f>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−1)+1)]</m:t>
                      </m:r>
                    </m:oMath>
                  </m:oMathPara>
                </a14:m>
                <a:endParaRPr lang="zh-CN" altLang="en-US" sz="2400"/>
              </a:p>
            </p:txBody>
          </p:sp>
        </mc:Choice>
        <mc:Fallback xmlns="">
          <p:sp>
            <p:nvSpPr>
              <p:cNvPr id="155649" name="Object 1"/>
              <p:cNvSpPr txBox="1">
                <a:spLocks noRot="1" noChangeAspect="1" noMove="1" noResize="1" noEditPoints="1" noAdjustHandles="1" noChangeArrowheads="1" noChangeShapeType="1" noTextEdit="1"/>
              </p:cNvSpPr>
              <p:nvPr/>
            </p:nvSpPr>
            <p:spPr bwMode="auto">
              <a:xfrm>
                <a:off x="608012" y="4491227"/>
                <a:ext cx="8572500" cy="611187"/>
              </a:xfrm>
              <a:prstGeom prst="rect">
                <a:avLst/>
              </a:prstGeom>
              <a:blipFill>
                <a:blip r:embed="rId4"/>
                <a:stretch>
                  <a:fillRect b="-20000"/>
                </a:stretch>
              </a:blipFill>
              <a:ln>
                <a:noFill/>
              </a:ln>
              <a:effectLst/>
              <a:extLst/>
            </p:spPr>
            <p:txBody>
              <a:bodyPr/>
              <a:lstStyle/>
              <a:p>
                <a:r>
                  <a:rPr lang="zh-CN" altLang="en-US">
                    <a:noFill/>
                  </a:rPr>
                  <a:t> </a:t>
                </a:r>
              </a:p>
            </p:txBody>
          </p:sp>
        </mc:Fallback>
      </mc:AlternateContent>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6164"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Effect transition="in" filter="fade">
                                      <p:cBhvr>
                                        <p:cTn id="46" dur="1000"/>
                                        <p:tgtEl>
                                          <p:spTgt spid="155649"/>
                                        </p:tgtEl>
                                      </p:cBhvr>
                                    </p:animEffect>
                                    <p:anim calcmode="lin" valueType="num">
                                      <p:cBhvr>
                                        <p:cTn id="47" dur="1000" fill="hold"/>
                                        <p:tgtEl>
                                          <p:spTgt spid="155649"/>
                                        </p:tgtEl>
                                        <p:attrNameLst>
                                          <p:attrName>ppt_x</p:attrName>
                                        </p:attrNameLst>
                                      </p:cBhvr>
                                      <p:tavLst>
                                        <p:tav tm="0">
                                          <p:val>
                                            <p:strVal val="#ppt_x"/>
                                          </p:val>
                                        </p:tav>
                                        <p:tav tm="100000">
                                          <p:val>
                                            <p:strVal val="#ppt_x"/>
                                          </p:val>
                                        </p:tav>
                                      </p:tavLst>
                                    </p:anim>
                                    <p:anim calcmode="lin" valueType="num">
                                      <p:cBhvr>
                                        <p:cTn id="48" dur="1000" fill="hold"/>
                                        <p:tgtEl>
                                          <p:spTgt spid="15564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5651"/>
                                        </p:tgtEl>
                                        <p:attrNameLst>
                                          <p:attrName>style.visibility</p:attrName>
                                        </p:attrNameLst>
                                      </p:cBhvr>
                                      <p:to>
                                        <p:strVal val="visible"/>
                                      </p:to>
                                    </p:set>
                                    <p:anim calcmode="lin" valueType="num">
                                      <p:cBhvr additive="base">
                                        <p:cTn id="53" dur="500" fill="hold"/>
                                        <p:tgtEl>
                                          <p:spTgt spid="155651"/>
                                        </p:tgtEl>
                                        <p:attrNameLst>
                                          <p:attrName>ppt_x</p:attrName>
                                        </p:attrNameLst>
                                      </p:cBhvr>
                                      <p:tavLst>
                                        <p:tav tm="0">
                                          <p:val>
                                            <p:strVal val="#ppt_x"/>
                                          </p:val>
                                        </p:tav>
                                        <p:tav tm="100000">
                                          <p:val>
                                            <p:strVal val="#ppt_x"/>
                                          </p:val>
                                        </p:tav>
                                      </p:tavLst>
                                    </p:anim>
                                    <p:anim calcmode="lin" valueType="num">
                                      <p:cBhvr additive="base">
                                        <p:cTn id="54"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P spid="15564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5080" name="公式" r:id="rId4" imgW="1307880" imgH="406080" progId="Equation.3">
                  <p:embed/>
                </p:oleObj>
              </mc:Choice>
              <mc:Fallback>
                <p:oleObj name="公式" r:id="rId4" imgW="130788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336" name="VISIO" r:id="rId4" imgW="4478040" imgH="1397160" progId="Visio.Drawing.11">
                  <p:embed/>
                </p:oleObj>
              </mc:Choice>
              <mc:Fallback>
                <p:oleObj name="VISIO" r:id="rId4" imgW="4478040" imgH="1397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337" name="VISIO" r:id="rId6" imgW="4001040" imgH="1325160" progId="Visio.Drawing.11">
                  <p:embed/>
                </p:oleObj>
              </mc:Choice>
              <mc:Fallback>
                <p:oleObj name="VISIO" r:id="rId6" imgW="4001040" imgH="132516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194" name="VISIO" r:id="rId4" imgW="4300560" imgH="3246480" progId="Visio.Drawing.11">
                  <p:embed/>
                </p:oleObj>
              </mc:Choice>
              <mc:Fallback>
                <p:oleObj name="VISIO" r:id="rId4" imgW="4300560" imgH="324648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242" name="VISIO" r:id="rId4" imgW="4291560" imgH="3215160" progId="Visio.Drawing.11">
                  <p:embed/>
                </p:oleObj>
              </mc:Choice>
              <mc:Fallback>
                <p:oleObj name="VISIO" r:id="rId4" imgW="4291560" imgH="3215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dirty="0">
                <a:ea typeface="楷体_GB2312" pitchFamily="49" charset="-122"/>
              </a:rPr>
              <a:t>在</a:t>
            </a:r>
            <a:r>
              <a:rPr lang="zh-CN" altLang="en-US" sz="2000" i="1" dirty="0">
                <a:ea typeface="楷体_GB2312" pitchFamily="49" charset="-122"/>
              </a:rPr>
              <a:t> </a:t>
            </a:r>
            <a:r>
              <a:rPr lang="en-US" altLang="zh-CN" sz="200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阶的 </a:t>
            </a:r>
            <a:r>
              <a:rPr lang="en-US" altLang="zh-CN" sz="2000" dirty="0">
                <a:ea typeface="楷体_GB2312" pitchFamily="49" charset="-122"/>
              </a:rPr>
              <a:t>B- </a:t>
            </a:r>
            <a:r>
              <a:rPr lang="zh-CN" altLang="en-US" sz="2000" dirty="0">
                <a:ea typeface="楷体_GB2312" pitchFamily="49" charset="-122"/>
              </a:rPr>
              <a:t>树上，每个非终端结点可能含有： </a:t>
            </a:r>
          </a:p>
          <a:p>
            <a:pPr>
              <a:lnSpc>
                <a:spcPct val="150000"/>
              </a:lnSpc>
              <a:spcBef>
                <a:spcPct val="0"/>
              </a:spcBef>
            </a:pPr>
            <a:r>
              <a:rPr lang="zh-CN" altLang="en-US" sz="2000" i="1"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个关键字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1≤</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latin typeface="楷体_GB2312" pitchFamily="49" charset="-122"/>
                <a:ea typeface="楷体_GB2312" pitchFamily="49" charset="-122"/>
              </a:rPr>
              <a:t>）</a:t>
            </a:r>
            <a:r>
              <a:rPr lang="en-US" altLang="zh-CN" sz="2000" i="1" dirty="0">
                <a:ea typeface="楷体_GB2312" pitchFamily="49" charset="-122"/>
              </a:rPr>
              <a:t>n &lt; m </a:t>
            </a:r>
            <a:endParaRPr lang="en-US" altLang="zh-CN" sz="2000" dirty="0">
              <a:ea typeface="楷体_GB2312" pitchFamily="49" charset="-122"/>
            </a:endParaRPr>
          </a:p>
          <a:p>
            <a:pPr>
              <a:lnSpc>
                <a:spcPct val="150000"/>
              </a:lnSpc>
              <a:spcBef>
                <a:spcPct val="0"/>
              </a:spcBef>
            </a:pPr>
            <a:r>
              <a:rPr lang="en-US" altLang="zh-CN" sz="2000" i="1" dirty="0">
                <a:ea typeface="楷体_GB2312" pitchFamily="49" charset="-122"/>
              </a:rPr>
              <a:t> </a:t>
            </a:r>
            <a:r>
              <a:rPr lang="en-US" altLang="zh-CN" sz="2000" i="1" dirty="0">
                <a:solidFill>
                  <a:srgbClr val="0000FF"/>
                </a:solidFill>
                <a:ea typeface="楷体_GB2312" pitchFamily="49" charset="-122"/>
              </a:rPr>
              <a:t>n</a:t>
            </a: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个指向记录的指针 </a:t>
            </a:r>
            <a:r>
              <a:rPr lang="en-US" altLang="zh-CN" sz="2000" i="1" dirty="0">
                <a:solidFill>
                  <a:srgbClr val="0000FF"/>
                </a:solidFill>
                <a:ea typeface="楷体_GB2312" pitchFamily="49" charset="-122"/>
              </a:rPr>
              <a:t>D</a:t>
            </a:r>
            <a:r>
              <a:rPr lang="en-US" altLang="zh-CN" sz="2000" i="1" baseline="-25000" dirty="0">
                <a:solidFill>
                  <a:srgbClr val="0000FF"/>
                </a:solidFill>
                <a:ea typeface="楷体_GB2312" pitchFamily="49" charset="-122"/>
              </a:rPr>
              <a:t>i</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i="1" dirty="0">
                <a:solidFill>
                  <a:srgbClr val="0000FF"/>
                </a:solidFill>
                <a:ea typeface="楷体_GB2312" pitchFamily="49" charset="-122"/>
              </a:rPr>
              <a:t>i</a:t>
            </a:r>
            <a:r>
              <a:rPr lang="en-US" altLang="zh-CN" sz="2000" dirty="0">
                <a:solidFill>
                  <a:srgbClr val="0000FF"/>
                </a:solidFill>
                <a:ea typeface="楷体_GB2312" pitchFamily="49" charset="-122"/>
              </a:rPr>
              <a:t>≤</a:t>
            </a:r>
            <a:r>
              <a:rPr lang="en-US" altLang="zh-CN" sz="2000" i="1" dirty="0">
                <a:solidFill>
                  <a:srgbClr val="0000FF"/>
                </a:solidFill>
                <a:ea typeface="楷体_GB2312" pitchFamily="49" charset="-122"/>
              </a:rPr>
              <a:t>n</a:t>
            </a:r>
            <a:r>
              <a:rPr lang="zh-CN" altLang="en-US" sz="2000" dirty="0">
                <a:solidFill>
                  <a:srgbClr val="0000FF"/>
                </a:solidFill>
                <a:ea typeface="楷体_GB2312" pitchFamily="49" charset="-122"/>
              </a:rPr>
              <a:t>）</a:t>
            </a:r>
            <a:endParaRPr lang="zh-CN" altLang="en-US" sz="2000" baseline="-25000" dirty="0">
              <a:solidFill>
                <a:srgbClr val="0000FF"/>
              </a:solidFill>
              <a:ea typeface="楷体_GB2312" pitchFamily="49" charset="-122"/>
            </a:endParaRPr>
          </a:p>
          <a:p>
            <a:pPr>
              <a:lnSpc>
                <a:spcPct val="150000"/>
              </a:lnSpc>
              <a:spcBef>
                <a:spcPct val="0"/>
              </a:spcBef>
            </a:pPr>
            <a:r>
              <a:rPr lang="zh-CN" altLang="en-US" sz="2000"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1 </a:t>
            </a:r>
            <a:r>
              <a:rPr lang="zh-CN" altLang="en-US" sz="2000" dirty="0">
                <a:ea typeface="楷体_GB2312" pitchFamily="49" charset="-122"/>
              </a:rPr>
              <a:t>个指向子树的指针 </a:t>
            </a:r>
            <a:r>
              <a:rPr lang="en-US" altLang="zh-CN" sz="2000" i="1" dirty="0">
                <a:ea typeface="楷体_GB2312" pitchFamily="49" charset="-122"/>
              </a:rPr>
              <a:t>A</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0≤</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3"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a:t>
            </a:r>
            <a:r>
              <a:rPr lang="zh-CN" altLang="en-US" sz="2400" b="1" dirty="0"/>
              <a:t>若该结点的关键字个数不超过</a:t>
            </a:r>
            <a:r>
              <a:rPr lang="en-US" altLang="zh-CN" sz="2400" b="1" dirty="0"/>
              <a:t>m-1</a:t>
            </a:r>
            <a:r>
              <a:rPr lang="zh-CN" altLang="en-US" sz="2400" b="1" dirty="0"/>
              <a:t>，则插入完成；否则，若该结点的关键字个数已达到</a:t>
            </a:r>
            <a:r>
              <a:rPr lang="en-US" altLang="zh-CN" sz="2400" b="1" dirty="0"/>
              <a:t>m</a:t>
            </a:r>
            <a:r>
              <a:rPr lang="zh-CN" altLang="en-US" sz="2400" b="1" dirty="0"/>
              <a:t>个，这与</a:t>
            </a:r>
            <a:r>
              <a:rPr lang="en-US" altLang="zh-CN" sz="2400" b="1" dirty="0"/>
              <a:t>B-</a:t>
            </a:r>
            <a:r>
              <a:rPr lang="zh-CN" altLang="en-US" sz="2400" b="1"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a:t>
            </a:r>
            <a:r>
              <a:rPr lang="zh-CN" altLang="en-US" sz="2400" b="1" dirty="0"/>
              <a:t>合并</a:t>
            </a:r>
            <a:r>
              <a:rPr lang="zh-CN" altLang="en-US" sz="2400" dirty="0"/>
              <a:t>”结点的操作。可以按照下列两种情况进行处理：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a:t>
            </a:r>
            <a:r>
              <a:rPr lang="zh-CN" altLang="en-US" sz="2400" b="1" dirty="0"/>
              <a:t>兄弟结点中的最小</a:t>
            </a:r>
            <a:r>
              <a:rPr lang="zh-CN" altLang="en-US" sz="2400" dirty="0"/>
              <a:t>（或最大）的关键字上移至双亲结点中，而将双亲结点</a:t>
            </a:r>
            <a:r>
              <a:rPr lang="zh-CN" altLang="en-US" sz="2400" b="1" dirty="0"/>
              <a:t>中小于</a:t>
            </a:r>
            <a:r>
              <a:rPr lang="zh-CN" altLang="en-US" sz="2400" dirty="0"/>
              <a:t>（或大于）</a:t>
            </a:r>
            <a:r>
              <a:rPr lang="zh-CN" altLang="en-US" sz="2400" b="1" dirty="0"/>
              <a:t>且紧靠该上移关键字</a:t>
            </a:r>
            <a:r>
              <a:rPr lang="zh-CN" altLang="en-US" sz="2400" dirty="0"/>
              <a:t>的关键字下移至被删关键字所在结点。</a:t>
            </a:r>
            <a:r>
              <a:rPr lang="zh-CN" altLang="en-US" sz="2400" dirty="0">
                <a:hlinkClick r:id="rId3" action="ppaction://hlinksldjump"/>
              </a:rPr>
              <a:t>例如：</a:t>
            </a:r>
            <a:r>
              <a:rPr lang="zh-CN" altLang="en-US" dirty="0">
                <a:hlinkClick r:id="rId3"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3"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3"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，这个</a:t>
            </a:r>
            <a:r>
              <a:rPr lang="en-US" altLang="zh-CN"/>
              <a:t>X</a:t>
            </a:r>
            <a:r>
              <a:rPr lang="zh-CN" altLang="en-US"/>
              <a:t>在最底层结点上，然后，再删除关键字</a:t>
            </a:r>
            <a:r>
              <a:rPr lang="en-US" altLang="zh-CN"/>
              <a:t>X</a:t>
            </a:r>
            <a:r>
              <a:rPr lang="zh-CN" altLang="en-US"/>
              <a:t>，即转为第一种情形。</a:t>
            </a:r>
            <a:r>
              <a:rPr lang="zh-CN" altLang="en-US">
                <a:hlinkClick r:id="rId3"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a:t>
            </a:r>
            <a:r>
              <a:rPr lang="en-US" altLang="zh-CN"/>
              <a:t>float    KeyType ;</a:t>
            </a:r>
            <a:endParaRPr lang="en-US" altLang="zh-CN" dirty="0"/>
          </a:p>
          <a:p>
            <a:pPr>
              <a:buNone/>
            </a:pPr>
            <a:r>
              <a:rPr lang="en-US" altLang="zh-CN" dirty="0" err="1"/>
              <a:t>typedef</a:t>
            </a:r>
            <a:r>
              <a:rPr lang="en-US" altLang="zh-CN" dirty="0"/>
              <a:t>    </a:t>
            </a:r>
            <a:r>
              <a:rPr lang="en-US" altLang="zh-CN" err="1"/>
              <a:t>int</a:t>
            </a:r>
            <a:r>
              <a:rPr lang="en-US" altLang="zh-CN"/>
              <a:t>        KeyType ;</a:t>
            </a:r>
            <a:endParaRPr lang="en-US" altLang="zh-CN" dirty="0"/>
          </a:p>
          <a:p>
            <a:pPr>
              <a:buNone/>
            </a:pPr>
            <a:r>
              <a:rPr lang="en-US" altLang="zh-CN" dirty="0" err="1"/>
              <a:t>typedef</a:t>
            </a:r>
            <a:r>
              <a:rPr lang="en-US" altLang="zh-CN" dirty="0"/>
              <a:t>   char </a:t>
            </a:r>
            <a:r>
              <a:rPr lang="en-US" altLang="zh-CN"/>
              <a:t>*   KeyType ;</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a:t>};</a:t>
            </a:r>
            <a:endParaRPr lang="en-US" altLang="zh-CN" dirty="0"/>
          </a:p>
          <a:p>
            <a:pPr>
              <a:buNone/>
            </a:pPr>
            <a:r>
              <a:rPr lang="en-US" altLang="zh-CN" dirty="0"/>
              <a:t>#define   EQ(a ,b</a:t>
            </a:r>
            <a:r>
              <a:rPr lang="en-US" altLang="zh-CN"/>
              <a:t>)   ((</a:t>
            </a:r>
            <a:r>
              <a:rPr lang="en-US" altLang="zh-CN" dirty="0"/>
              <a:t>a)==(</a:t>
            </a:r>
            <a:r>
              <a:rPr lang="en-US" altLang="zh-CN"/>
              <a:t>b))    //</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a:t>)    ((</a:t>
            </a:r>
            <a:r>
              <a:rPr lang="en-US" altLang="zh-CN" dirty="0"/>
              <a:t>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3" cstate="print"/>
          <a:srcRect/>
          <a:stretch>
            <a:fillRect/>
          </a:stretch>
        </p:blipFill>
        <p:spPr bwMode="auto">
          <a:xfrm>
            <a:off x="0" y="692944"/>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EA1EDD8-FAE3-4AF6-A77D-5D2AD7AF6DA1}"/>
              </a:ext>
            </a:extLst>
          </p:cNvPr>
          <p:cNvSpPr>
            <a:spLocks noChangeArrowheads="1"/>
          </p:cNvSpPr>
          <p:nvPr/>
        </p:nvSpPr>
        <p:spPr bwMode="auto">
          <a:xfrm>
            <a:off x="395536" y="260648"/>
            <a:ext cx="8064896" cy="159377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1. </a:t>
            </a:r>
            <a:r>
              <a:rPr lang="zh-CN" altLang="en-US" sz="2400">
                <a:ea typeface="楷体_GB2312" pitchFamily="49" charset="-122"/>
              </a:rPr>
              <a:t>有一棵二叉排序树按先序遍历得到的序列为（</a:t>
            </a:r>
            <a:r>
              <a:rPr lang="en-US" altLang="zh-CN" sz="2400">
                <a:ea typeface="楷体_GB2312" pitchFamily="49" charset="-122"/>
              </a:rPr>
              <a:t>50,38,30,</a:t>
            </a:r>
          </a:p>
          <a:p>
            <a:pPr>
              <a:lnSpc>
                <a:spcPct val="140000"/>
              </a:lnSpc>
              <a:spcBef>
                <a:spcPct val="0"/>
              </a:spcBef>
            </a:pPr>
            <a:r>
              <a:rPr lang="en-US" altLang="zh-CN" sz="2400">
                <a:ea typeface="楷体_GB2312" pitchFamily="49" charset="-122"/>
              </a:rPr>
              <a:t>45,40,48,70,60,75,80</a:t>
            </a:r>
            <a:r>
              <a:rPr lang="zh-CN" altLang="en-US" sz="2400">
                <a:ea typeface="楷体_GB2312" pitchFamily="49" charset="-122"/>
              </a:rPr>
              <a:t>），试画出该平衡二叉树，并求出等概率下查找成功和查找失败的平均查找长度</a:t>
            </a:r>
            <a:endParaRPr lang="zh-CN" altLang="en-US" sz="2400" dirty="0">
              <a:solidFill>
                <a:srgbClr val="FF33CC"/>
              </a:solidFill>
              <a:ea typeface="楷体_GB2312" pitchFamily="49" charset="-122"/>
            </a:endParaRPr>
          </a:p>
        </p:txBody>
      </p:sp>
      <p:grpSp>
        <p:nvGrpSpPr>
          <p:cNvPr id="12" name="组合 11">
            <a:extLst>
              <a:ext uri="{FF2B5EF4-FFF2-40B4-BE49-F238E27FC236}">
                <a16:creationId xmlns:a16="http://schemas.microsoft.com/office/drawing/2014/main" id="{AEBB8090-BDD5-4CC7-8041-6DCF111D4717}"/>
              </a:ext>
            </a:extLst>
          </p:cNvPr>
          <p:cNvGrpSpPr/>
          <p:nvPr/>
        </p:nvGrpSpPr>
        <p:grpSpPr>
          <a:xfrm>
            <a:off x="1629480" y="1916832"/>
            <a:ext cx="5846616" cy="3381424"/>
            <a:chOff x="1629480" y="1916832"/>
            <a:chExt cx="5846616" cy="3381424"/>
          </a:xfrm>
        </p:grpSpPr>
        <p:sp>
          <p:nvSpPr>
            <p:cNvPr id="4" name="Oval 23">
              <a:extLst>
                <a:ext uri="{FF2B5EF4-FFF2-40B4-BE49-F238E27FC236}">
                  <a16:creationId xmlns:a16="http://schemas.microsoft.com/office/drawing/2014/main" id="{DDB9616E-CE85-4CDA-9B7D-76AD8DD7CB90}"/>
                </a:ext>
              </a:extLst>
            </p:cNvPr>
            <p:cNvSpPr>
              <a:spLocks noChangeArrowheads="1"/>
            </p:cNvSpPr>
            <p:nvPr/>
          </p:nvSpPr>
          <p:spPr bwMode="auto">
            <a:xfrm>
              <a:off x="5652120" y="294692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70</a:t>
              </a:r>
            </a:p>
          </p:txBody>
        </p:sp>
        <p:sp>
          <p:nvSpPr>
            <p:cNvPr id="5" name="Oval 25">
              <a:extLst>
                <a:ext uri="{FF2B5EF4-FFF2-40B4-BE49-F238E27FC236}">
                  <a16:creationId xmlns:a16="http://schemas.microsoft.com/office/drawing/2014/main" id="{83AB4987-ECCF-4398-9B04-F6A60924D77B}"/>
                </a:ext>
              </a:extLst>
            </p:cNvPr>
            <p:cNvSpPr>
              <a:spLocks noChangeArrowheads="1"/>
            </p:cNvSpPr>
            <p:nvPr/>
          </p:nvSpPr>
          <p:spPr bwMode="auto">
            <a:xfrm>
              <a:off x="3923928" y="1916832"/>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50</a:t>
              </a:r>
            </a:p>
          </p:txBody>
        </p:sp>
        <p:cxnSp>
          <p:nvCxnSpPr>
            <p:cNvPr id="6" name="AutoShape 38">
              <a:extLst>
                <a:ext uri="{FF2B5EF4-FFF2-40B4-BE49-F238E27FC236}">
                  <a16:creationId xmlns:a16="http://schemas.microsoft.com/office/drawing/2014/main" id="{C3210325-30C7-4BA8-8E61-AC557249BD54}"/>
                </a:ext>
              </a:extLst>
            </p:cNvPr>
            <p:cNvCxnSpPr>
              <a:cxnSpLocks noChangeShapeType="1"/>
              <a:stCxn id="4" idx="1"/>
              <a:endCxn id="5" idx="5"/>
            </p:cNvCxnSpPr>
            <p:nvPr/>
          </p:nvCxnSpPr>
          <p:spPr bwMode="auto">
            <a:xfrm flipH="1" flipV="1">
              <a:off x="4403041" y="2296722"/>
              <a:ext cx="1331282" cy="715381"/>
            </a:xfrm>
            <a:prstGeom prst="straightConnector1">
              <a:avLst/>
            </a:prstGeom>
            <a:noFill/>
            <a:ln w="9525" cap="sq">
              <a:solidFill>
                <a:schemeClr val="tx1"/>
              </a:solidFill>
              <a:round/>
              <a:headEnd/>
              <a:tailEnd/>
            </a:ln>
            <a:effectLst/>
          </p:spPr>
        </p:cxnSp>
        <p:sp>
          <p:nvSpPr>
            <p:cNvPr id="7" name="Oval 25">
              <a:extLst>
                <a:ext uri="{FF2B5EF4-FFF2-40B4-BE49-F238E27FC236}">
                  <a16:creationId xmlns:a16="http://schemas.microsoft.com/office/drawing/2014/main" id="{67C3330C-8959-40D8-8C54-807715EDD836}"/>
                </a:ext>
              </a:extLst>
            </p:cNvPr>
            <p:cNvSpPr>
              <a:spLocks noChangeArrowheads="1"/>
            </p:cNvSpPr>
            <p:nvPr/>
          </p:nvSpPr>
          <p:spPr bwMode="auto">
            <a:xfrm>
              <a:off x="2334931" y="295136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38</a:t>
              </a:r>
            </a:p>
          </p:txBody>
        </p:sp>
        <p:cxnSp>
          <p:nvCxnSpPr>
            <p:cNvPr id="8" name="AutoShape 38">
              <a:extLst>
                <a:ext uri="{FF2B5EF4-FFF2-40B4-BE49-F238E27FC236}">
                  <a16:creationId xmlns:a16="http://schemas.microsoft.com/office/drawing/2014/main" id="{35B9F9D3-FEC3-4DC9-A44A-C043475C4777}"/>
                </a:ext>
              </a:extLst>
            </p:cNvPr>
            <p:cNvCxnSpPr>
              <a:cxnSpLocks noChangeShapeType="1"/>
              <a:stCxn id="5" idx="3"/>
              <a:endCxn id="7" idx="0"/>
            </p:cNvCxnSpPr>
            <p:nvPr/>
          </p:nvCxnSpPr>
          <p:spPr bwMode="auto">
            <a:xfrm flipH="1">
              <a:off x="2615589" y="2296722"/>
              <a:ext cx="1390542" cy="654642"/>
            </a:xfrm>
            <a:prstGeom prst="straightConnector1">
              <a:avLst/>
            </a:prstGeom>
            <a:noFill/>
            <a:ln w="9525" cap="sq">
              <a:solidFill>
                <a:schemeClr val="tx1"/>
              </a:solidFill>
              <a:round/>
              <a:headEnd/>
              <a:tailEnd/>
            </a:ln>
            <a:effectLst/>
          </p:spPr>
        </p:cxnSp>
        <p:sp>
          <p:nvSpPr>
            <p:cNvPr id="9" name="Oval 30">
              <a:extLst>
                <a:ext uri="{FF2B5EF4-FFF2-40B4-BE49-F238E27FC236}">
                  <a16:creationId xmlns:a16="http://schemas.microsoft.com/office/drawing/2014/main" id="{E3023D29-4B41-4B4B-9E35-2EE3AC4A7E08}"/>
                </a:ext>
              </a:extLst>
            </p:cNvPr>
            <p:cNvSpPr>
              <a:spLocks noChangeArrowheads="1"/>
            </p:cNvSpPr>
            <p:nvPr/>
          </p:nvSpPr>
          <p:spPr bwMode="auto">
            <a:xfrm>
              <a:off x="6353464" y="387996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75</a:t>
              </a:r>
            </a:p>
          </p:txBody>
        </p:sp>
        <p:cxnSp>
          <p:nvCxnSpPr>
            <p:cNvPr id="10" name="AutoShape 37">
              <a:extLst>
                <a:ext uri="{FF2B5EF4-FFF2-40B4-BE49-F238E27FC236}">
                  <a16:creationId xmlns:a16="http://schemas.microsoft.com/office/drawing/2014/main" id="{97E9B5DB-5589-4F31-92BF-7BE108F3CBE3}"/>
                </a:ext>
              </a:extLst>
            </p:cNvPr>
            <p:cNvCxnSpPr>
              <a:cxnSpLocks noChangeShapeType="1"/>
              <a:stCxn id="4" idx="5"/>
              <a:endCxn id="9" idx="0"/>
            </p:cNvCxnSpPr>
            <p:nvPr/>
          </p:nvCxnSpPr>
          <p:spPr bwMode="auto">
            <a:xfrm>
              <a:off x="6131233" y="3326814"/>
              <a:ext cx="502889" cy="553153"/>
            </a:xfrm>
            <a:prstGeom prst="straightConnector1">
              <a:avLst/>
            </a:prstGeom>
            <a:noFill/>
            <a:ln w="9525" cap="sq">
              <a:solidFill>
                <a:schemeClr val="tx1"/>
              </a:solidFill>
              <a:round/>
              <a:headEnd/>
              <a:tailEnd/>
            </a:ln>
            <a:effectLst/>
          </p:spPr>
        </p:cxnSp>
        <p:sp>
          <p:nvSpPr>
            <p:cNvPr id="15" name="Oval 30">
              <a:extLst>
                <a:ext uri="{FF2B5EF4-FFF2-40B4-BE49-F238E27FC236}">
                  <a16:creationId xmlns:a16="http://schemas.microsoft.com/office/drawing/2014/main" id="{D5AE1970-8511-444A-929E-1A5EB85155D9}"/>
                </a:ext>
              </a:extLst>
            </p:cNvPr>
            <p:cNvSpPr>
              <a:spLocks noChangeArrowheads="1"/>
            </p:cNvSpPr>
            <p:nvPr/>
          </p:nvSpPr>
          <p:spPr bwMode="auto">
            <a:xfrm>
              <a:off x="2991929" y="390792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45</a:t>
              </a:r>
            </a:p>
          </p:txBody>
        </p:sp>
        <p:cxnSp>
          <p:nvCxnSpPr>
            <p:cNvPr id="16" name="AutoShape 37">
              <a:extLst>
                <a:ext uri="{FF2B5EF4-FFF2-40B4-BE49-F238E27FC236}">
                  <a16:creationId xmlns:a16="http://schemas.microsoft.com/office/drawing/2014/main" id="{BBFA975C-D7D4-4492-8931-49D5B84C67DC}"/>
                </a:ext>
              </a:extLst>
            </p:cNvPr>
            <p:cNvCxnSpPr>
              <a:cxnSpLocks noChangeShapeType="1"/>
              <a:stCxn id="7" idx="5"/>
              <a:endCxn id="15" idx="0"/>
            </p:cNvCxnSpPr>
            <p:nvPr/>
          </p:nvCxnSpPr>
          <p:spPr bwMode="auto">
            <a:xfrm>
              <a:off x="2814044" y="3331254"/>
              <a:ext cx="480652" cy="576670"/>
            </a:xfrm>
            <a:prstGeom prst="straightConnector1">
              <a:avLst/>
            </a:prstGeom>
            <a:noFill/>
            <a:ln w="9525" cap="sq">
              <a:solidFill>
                <a:schemeClr val="tx1"/>
              </a:solidFill>
              <a:round/>
              <a:headEnd/>
              <a:tailEnd/>
            </a:ln>
            <a:effectLst/>
          </p:spPr>
        </p:cxnSp>
        <p:sp>
          <p:nvSpPr>
            <p:cNvPr id="18" name="Oval 30">
              <a:extLst>
                <a:ext uri="{FF2B5EF4-FFF2-40B4-BE49-F238E27FC236}">
                  <a16:creationId xmlns:a16="http://schemas.microsoft.com/office/drawing/2014/main" id="{85F7827E-F11A-40EC-A6D1-63FE38F8FEBB}"/>
                </a:ext>
              </a:extLst>
            </p:cNvPr>
            <p:cNvSpPr>
              <a:spLocks noChangeArrowheads="1"/>
            </p:cNvSpPr>
            <p:nvPr/>
          </p:nvSpPr>
          <p:spPr bwMode="auto">
            <a:xfrm>
              <a:off x="1629480" y="3843423"/>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cxnSp>
          <p:nvCxnSpPr>
            <p:cNvPr id="19" name="AutoShape 37">
              <a:extLst>
                <a:ext uri="{FF2B5EF4-FFF2-40B4-BE49-F238E27FC236}">
                  <a16:creationId xmlns:a16="http://schemas.microsoft.com/office/drawing/2014/main" id="{3997A6B8-BBEB-4B3F-861B-EFF30A9E3DFF}"/>
                </a:ext>
              </a:extLst>
            </p:cNvPr>
            <p:cNvCxnSpPr>
              <a:cxnSpLocks noChangeShapeType="1"/>
              <a:stCxn id="7" idx="3"/>
              <a:endCxn id="18" idx="0"/>
            </p:cNvCxnSpPr>
            <p:nvPr/>
          </p:nvCxnSpPr>
          <p:spPr bwMode="auto">
            <a:xfrm flipH="1">
              <a:off x="1932247" y="3331254"/>
              <a:ext cx="484887" cy="512169"/>
            </a:xfrm>
            <a:prstGeom prst="straightConnector1">
              <a:avLst/>
            </a:prstGeom>
            <a:noFill/>
            <a:ln w="9525" cap="sq">
              <a:solidFill>
                <a:schemeClr val="tx1"/>
              </a:solidFill>
              <a:round/>
              <a:headEnd/>
              <a:tailEnd/>
            </a:ln>
            <a:effectLst/>
          </p:spPr>
        </p:cxnSp>
        <p:sp>
          <p:nvSpPr>
            <p:cNvPr id="21" name="Oval 30">
              <a:extLst>
                <a:ext uri="{FF2B5EF4-FFF2-40B4-BE49-F238E27FC236}">
                  <a16:creationId xmlns:a16="http://schemas.microsoft.com/office/drawing/2014/main" id="{B0A252AD-7DCD-4298-A24D-3599AE20C14E}"/>
                </a:ext>
              </a:extLst>
            </p:cNvPr>
            <p:cNvSpPr>
              <a:spLocks noChangeArrowheads="1"/>
            </p:cNvSpPr>
            <p:nvPr/>
          </p:nvSpPr>
          <p:spPr bwMode="auto">
            <a:xfrm>
              <a:off x="5105521" y="3891414"/>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60</a:t>
              </a:r>
            </a:p>
          </p:txBody>
        </p:sp>
        <p:cxnSp>
          <p:nvCxnSpPr>
            <p:cNvPr id="22" name="AutoShape 37">
              <a:extLst>
                <a:ext uri="{FF2B5EF4-FFF2-40B4-BE49-F238E27FC236}">
                  <a16:creationId xmlns:a16="http://schemas.microsoft.com/office/drawing/2014/main" id="{21403DB1-E3D0-4437-98BF-72DCCA07A487}"/>
                </a:ext>
              </a:extLst>
            </p:cNvPr>
            <p:cNvCxnSpPr>
              <a:cxnSpLocks noChangeShapeType="1"/>
              <a:stCxn id="4" idx="3"/>
              <a:endCxn id="21" idx="0"/>
            </p:cNvCxnSpPr>
            <p:nvPr/>
          </p:nvCxnSpPr>
          <p:spPr bwMode="auto">
            <a:xfrm flipH="1">
              <a:off x="5408288" y="3326814"/>
              <a:ext cx="326035" cy="564600"/>
            </a:xfrm>
            <a:prstGeom prst="straightConnector1">
              <a:avLst/>
            </a:prstGeom>
            <a:noFill/>
            <a:ln w="9525" cap="sq">
              <a:solidFill>
                <a:schemeClr val="tx1"/>
              </a:solidFill>
              <a:round/>
              <a:headEnd/>
              <a:tailEnd/>
            </a:ln>
            <a:effectLst/>
          </p:spPr>
        </p:cxnSp>
        <p:sp>
          <p:nvSpPr>
            <p:cNvPr id="24" name="Oval 30">
              <a:extLst>
                <a:ext uri="{FF2B5EF4-FFF2-40B4-BE49-F238E27FC236}">
                  <a16:creationId xmlns:a16="http://schemas.microsoft.com/office/drawing/2014/main" id="{CA0F3973-0FDD-40BD-8142-1BB9DDB2041E}"/>
                </a:ext>
              </a:extLst>
            </p:cNvPr>
            <p:cNvSpPr>
              <a:spLocks noChangeArrowheads="1"/>
            </p:cNvSpPr>
            <p:nvPr/>
          </p:nvSpPr>
          <p:spPr bwMode="auto">
            <a:xfrm>
              <a:off x="3634339" y="4840694"/>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48</a:t>
              </a:r>
            </a:p>
          </p:txBody>
        </p:sp>
        <p:cxnSp>
          <p:nvCxnSpPr>
            <p:cNvPr id="25" name="AutoShape 37">
              <a:extLst>
                <a:ext uri="{FF2B5EF4-FFF2-40B4-BE49-F238E27FC236}">
                  <a16:creationId xmlns:a16="http://schemas.microsoft.com/office/drawing/2014/main" id="{7A5BDF9B-5E2B-4D50-B240-E16346F40650}"/>
                </a:ext>
              </a:extLst>
            </p:cNvPr>
            <p:cNvCxnSpPr>
              <a:cxnSpLocks noChangeShapeType="1"/>
              <a:stCxn id="15" idx="5"/>
              <a:endCxn id="24" idx="0"/>
            </p:cNvCxnSpPr>
            <p:nvPr/>
          </p:nvCxnSpPr>
          <p:spPr bwMode="auto">
            <a:xfrm>
              <a:off x="3508784" y="4283860"/>
              <a:ext cx="406213" cy="556834"/>
            </a:xfrm>
            <a:prstGeom prst="straightConnector1">
              <a:avLst/>
            </a:prstGeom>
            <a:noFill/>
            <a:ln w="9525" cap="sq">
              <a:solidFill>
                <a:schemeClr val="tx1"/>
              </a:solidFill>
              <a:round/>
              <a:headEnd/>
              <a:tailEnd/>
            </a:ln>
            <a:effectLst/>
          </p:spPr>
        </p:cxnSp>
        <p:sp>
          <p:nvSpPr>
            <p:cNvPr id="26" name="Oval 30">
              <a:extLst>
                <a:ext uri="{FF2B5EF4-FFF2-40B4-BE49-F238E27FC236}">
                  <a16:creationId xmlns:a16="http://schemas.microsoft.com/office/drawing/2014/main" id="{BD4CE360-93A0-44DD-85B4-DF64E73AD8BD}"/>
                </a:ext>
              </a:extLst>
            </p:cNvPr>
            <p:cNvSpPr>
              <a:spLocks noChangeArrowheads="1"/>
            </p:cNvSpPr>
            <p:nvPr/>
          </p:nvSpPr>
          <p:spPr bwMode="auto">
            <a:xfrm>
              <a:off x="2386396" y="4852141"/>
              <a:ext cx="605533" cy="440437"/>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cxnSp>
          <p:nvCxnSpPr>
            <p:cNvPr id="27" name="AutoShape 37">
              <a:extLst>
                <a:ext uri="{FF2B5EF4-FFF2-40B4-BE49-F238E27FC236}">
                  <a16:creationId xmlns:a16="http://schemas.microsoft.com/office/drawing/2014/main" id="{B6E21BF0-11E0-4734-A54D-5AE5BA2C755B}"/>
                </a:ext>
              </a:extLst>
            </p:cNvPr>
            <p:cNvCxnSpPr>
              <a:cxnSpLocks noChangeShapeType="1"/>
              <a:stCxn id="15" idx="3"/>
              <a:endCxn id="26" idx="0"/>
            </p:cNvCxnSpPr>
            <p:nvPr/>
          </p:nvCxnSpPr>
          <p:spPr bwMode="auto">
            <a:xfrm flipH="1">
              <a:off x="2689163" y="4283860"/>
              <a:ext cx="391444" cy="568281"/>
            </a:xfrm>
            <a:prstGeom prst="straightConnector1">
              <a:avLst/>
            </a:prstGeom>
            <a:noFill/>
            <a:ln w="9525" cap="sq">
              <a:solidFill>
                <a:schemeClr val="tx1"/>
              </a:solidFill>
              <a:round/>
              <a:headEnd/>
              <a:tailEnd/>
            </a:ln>
            <a:effectLst/>
          </p:spPr>
        </p:cxnSp>
        <p:sp>
          <p:nvSpPr>
            <p:cNvPr id="36" name="Oval 30">
              <a:extLst>
                <a:ext uri="{FF2B5EF4-FFF2-40B4-BE49-F238E27FC236}">
                  <a16:creationId xmlns:a16="http://schemas.microsoft.com/office/drawing/2014/main" id="{C929FACA-EFD4-4CF3-BA3D-EAE89F16A282}"/>
                </a:ext>
              </a:extLst>
            </p:cNvPr>
            <p:cNvSpPr>
              <a:spLocks noChangeArrowheads="1"/>
            </p:cNvSpPr>
            <p:nvPr/>
          </p:nvSpPr>
          <p:spPr bwMode="auto">
            <a:xfrm>
              <a:off x="6914780" y="4853187"/>
              <a:ext cx="561316" cy="44506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cxnSp>
          <p:nvCxnSpPr>
            <p:cNvPr id="37" name="AutoShape 37">
              <a:extLst>
                <a:ext uri="{FF2B5EF4-FFF2-40B4-BE49-F238E27FC236}">
                  <a16:creationId xmlns:a16="http://schemas.microsoft.com/office/drawing/2014/main" id="{58A6D26E-5B8C-4A62-8D5F-ED42D7382F1A}"/>
                </a:ext>
              </a:extLst>
            </p:cNvPr>
            <p:cNvCxnSpPr>
              <a:cxnSpLocks noChangeShapeType="1"/>
              <a:endCxn id="36" idx="0"/>
            </p:cNvCxnSpPr>
            <p:nvPr/>
          </p:nvCxnSpPr>
          <p:spPr bwMode="auto">
            <a:xfrm>
              <a:off x="6789225" y="4296353"/>
              <a:ext cx="406213" cy="556834"/>
            </a:xfrm>
            <a:prstGeom prst="straightConnector1">
              <a:avLst/>
            </a:prstGeom>
            <a:noFill/>
            <a:ln w="9525" cap="sq">
              <a:solidFill>
                <a:schemeClr val="tx1"/>
              </a:solidFill>
              <a:round/>
              <a:headEnd/>
              <a:tailEnd/>
            </a:ln>
            <a:effectLst/>
          </p:spPr>
        </p:cxnSp>
      </p:grpSp>
      <p:sp>
        <p:nvSpPr>
          <p:cNvPr id="3" name="矩形 2">
            <a:extLst>
              <a:ext uri="{FF2B5EF4-FFF2-40B4-BE49-F238E27FC236}">
                <a16:creationId xmlns:a16="http://schemas.microsoft.com/office/drawing/2014/main" id="{EAFD44C2-7912-4938-BFC3-8CCA73099799}"/>
              </a:ext>
            </a:extLst>
          </p:cNvPr>
          <p:cNvSpPr/>
          <p:nvPr/>
        </p:nvSpPr>
        <p:spPr>
          <a:xfrm>
            <a:off x="395536" y="5579018"/>
            <a:ext cx="8590813" cy="553998"/>
          </a:xfrm>
          <a:prstGeom prst="rect">
            <a:avLst/>
          </a:prstGeom>
        </p:spPr>
        <p:txBody>
          <a:bodyPr wrap="none">
            <a:spAutoFit/>
          </a:bodyPr>
          <a:lstStyle/>
          <a:p>
            <a:r>
              <a:rPr lang="zh-CN" altLang="en-US" sz="3000"/>
              <a:t>查找成功</a:t>
            </a:r>
            <a:r>
              <a:rPr lang="en-US" altLang="zh-CN" sz="3000">
                <a:sym typeface="Wingdings" panose="05000000000000000000" pitchFamily="2" charset="2"/>
              </a:rPr>
              <a:t>:</a:t>
            </a:r>
            <a:r>
              <a:rPr lang="zh-CN" altLang="en-US" sz="3000">
                <a:sym typeface="Wingdings" panose="05000000000000000000" pitchFamily="2" charset="2"/>
              </a:rPr>
              <a:t> </a:t>
            </a:r>
            <a:r>
              <a:rPr lang="en-US" altLang="zh-CN" sz="3000">
                <a:sym typeface="Wingdings" panose="05000000000000000000" pitchFamily="2" charset="2"/>
              </a:rPr>
              <a:t>ASL = (1 * 1 + 2 * 2 + 3 * 4 + 4 * 3)/10 = 2.9</a:t>
            </a:r>
            <a:endParaRPr lang="zh-CN" altLang="en-US" sz="3000"/>
          </a:p>
        </p:txBody>
      </p:sp>
      <p:sp>
        <p:nvSpPr>
          <p:cNvPr id="11" name="矩形 10">
            <a:extLst>
              <a:ext uri="{FF2B5EF4-FFF2-40B4-BE49-F238E27FC236}">
                <a16:creationId xmlns:a16="http://schemas.microsoft.com/office/drawing/2014/main" id="{C04A0F3A-0CB0-4BCE-9279-3A458AFBCEDC}"/>
              </a:ext>
            </a:extLst>
          </p:cNvPr>
          <p:cNvSpPr/>
          <p:nvPr/>
        </p:nvSpPr>
        <p:spPr>
          <a:xfrm>
            <a:off x="752574" y="6133851"/>
            <a:ext cx="7221849" cy="553998"/>
          </a:xfrm>
          <a:prstGeom prst="rect">
            <a:avLst/>
          </a:prstGeom>
        </p:spPr>
        <p:txBody>
          <a:bodyPr wrap="none">
            <a:spAutoFit/>
          </a:bodyPr>
          <a:lstStyle/>
          <a:p>
            <a:r>
              <a:rPr lang="zh-CN" altLang="en-US" sz="3000">
                <a:sym typeface="Wingdings" panose="05000000000000000000" pitchFamily="2" charset="2"/>
              </a:rPr>
              <a:t>查找失败</a:t>
            </a:r>
            <a:r>
              <a:rPr lang="en-US" altLang="zh-CN" sz="3000">
                <a:sym typeface="Wingdings" panose="05000000000000000000" pitchFamily="2" charset="2"/>
              </a:rPr>
              <a:t>: ASL =</a:t>
            </a:r>
            <a:r>
              <a:rPr lang="zh-CN" altLang="en-US" sz="3000">
                <a:sym typeface="Wingdings" panose="05000000000000000000" pitchFamily="2" charset="2"/>
              </a:rPr>
              <a:t> </a:t>
            </a:r>
            <a:r>
              <a:rPr lang="en-US" altLang="zh-CN" sz="3000">
                <a:sym typeface="Wingdings" panose="05000000000000000000" pitchFamily="2" charset="2"/>
              </a:rPr>
              <a:t>(3 * 5 + 4 * 6) / 11 =  39/11  </a:t>
            </a:r>
            <a:endParaRPr lang="zh-CN" altLang="en-US" sz="3000"/>
          </a:p>
        </p:txBody>
      </p:sp>
    </p:spTree>
    <p:extLst>
      <p:ext uri="{BB962C8B-B14F-4D97-AF65-F5344CB8AC3E}">
        <p14:creationId xmlns:p14="http://schemas.microsoft.com/office/powerpoint/2010/main" val="38445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2110834"/>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）插入到初始状态为空的平衡二叉排序树中，使得在每次插入后保持该树仍然是平衡二叉树，请依次画出每次插入后所形成的平衡二叉排序树。</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704A329A-7D2D-4987-9465-C37FB5802537}"/>
              </a:ext>
            </a:extLst>
          </p:cNvPr>
          <p:cNvGrpSpPr/>
          <p:nvPr/>
        </p:nvGrpSpPr>
        <p:grpSpPr>
          <a:xfrm>
            <a:off x="400637" y="2164430"/>
            <a:ext cx="1730001" cy="1881161"/>
            <a:chOff x="400637" y="2164430"/>
            <a:chExt cx="1730001" cy="1881161"/>
          </a:xfrm>
        </p:grpSpPr>
        <p:sp>
          <p:nvSpPr>
            <p:cNvPr id="33" name="Oval 23">
              <a:extLst>
                <a:ext uri="{FF2B5EF4-FFF2-40B4-BE49-F238E27FC236}">
                  <a16:creationId xmlns:a16="http://schemas.microsoft.com/office/drawing/2014/main" id="{8780C9B3-6637-4EA9-BB99-714E2E148138}"/>
                </a:ext>
              </a:extLst>
            </p:cNvPr>
            <p:cNvSpPr>
              <a:spLocks noChangeArrowheads="1"/>
            </p:cNvSpPr>
            <p:nvPr/>
          </p:nvSpPr>
          <p:spPr bwMode="auto">
            <a:xfrm>
              <a:off x="1597238"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34" name="Oval 25">
              <a:extLst>
                <a:ext uri="{FF2B5EF4-FFF2-40B4-BE49-F238E27FC236}">
                  <a16:creationId xmlns:a16="http://schemas.microsoft.com/office/drawing/2014/main" id="{74E614D9-615A-4AE8-8CFB-66C8BC4DBAE5}"/>
                </a:ext>
              </a:extLst>
            </p:cNvPr>
            <p:cNvSpPr>
              <a:spLocks noChangeArrowheads="1"/>
            </p:cNvSpPr>
            <p:nvPr/>
          </p:nvSpPr>
          <p:spPr bwMode="auto">
            <a:xfrm>
              <a:off x="1063838" y="2929049"/>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35" name="AutoShape 38">
              <a:extLst>
                <a:ext uri="{FF2B5EF4-FFF2-40B4-BE49-F238E27FC236}">
                  <a16:creationId xmlns:a16="http://schemas.microsoft.com/office/drawing/2014/main" id="{D92F3DFF-BCBF-4850-8B40-D22B38569A50}"/>
                </a:ext>
              </a:extLst>
            </p:cNvPr>
            <p:cNvCxnSpPr>
              <a:cxnSpLocks noChangeShapeType="1"/>
              <a:stCxn id="33" idx="3"/>
              <a:endCxn id="34" idx="0"/>
            </p:cNvCxnSpPr>
            <p:nvPr/>
          </p:nvCxnSpPr>
          <p:spPr bwMode="auto">
            <a:xfrm flipH="1">
              <a:off x="1330538" y="2643299"/>
              <a:ext cx="344488" cy="285750"/>
            </a:xfrm>
            <a:prstGeom prst="straightConnector1">
              <a:avLst/>
            </a:prstGeom>
            <a:noFill/>
            <a:ln w="9525" cap="sq">
              <a:solidFill>
                <a:schemeClr val="tx1"/>
              </a:solidFill>
              <a:round/>
              <a:headEnd/>
              <a:tailEnd/>
            </a:ln>
            <a:effectLst/>
          </p:spPr>
        </p:cxnSp>
        <p:sp>
          <p:nvSpPr>
            <p:cNvPr id="36" name="Oval 25">
              <a:extLst>
                <a:ext uri="{FF2B5EF4-FFF2-40B4-BE49-F238E27FC236}">
                  <a16:creationId xmlns:a16="http://schemas.microsoft.com/office/drawing/2014/main" id="{5323ABBC-10A6-4327-8C19-666DC156B063}"/>
                </a:ext>
              </a:extLst>
            </p:cNvPr>
            <p:cNvSpPr>
              <a:spLocks noChangeArrowheads="1"/>
            </p:cNvSpPr>
            <p:nvPr/>
          </p:nvSpPr>
          <p:spPr bwMode="auto">
            <a:xfrm>
              <a:off x="498390" y="3588391"/>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37" name="AutoShape 38">
              <a:extLst>
                <a:ext uri="{FF2B5EF4-FFF2-40B4-BE49-F238E27FC236}">
                  <a16:creationId xmlns:a16="http://schemas.microsoft.com/office/drawing/2014/main" id="{A6B23B95-722D-4CFA-A628-BAF32BAFCF19}"/>
                </a:ext>
              </a:extLst>
            </p:cNvPr>
            <p:cNvCxnSpPr>
              <a:cxnSpLocks noChangeShapeType="1"/>
              <a:endCxn id="36" idx="0"/>
            </p:cNvCxnSpPr>
            <p:nvPr/>
          </p:nvCxnSpPr>
          <p:spPr bwMode="auto">
            <a:xfrm flipH="1">
              <a:off x="765090" y="3302641"/>
              <a:ext cx="344488" cy="285750"/>
            </a:xfrm>
            <a:prstGeom prst="straightConnector1">
              <a:avLst/>
            </a:prstGeom>
            <a:noFill/>
            <a:ln w="9525" cap="sq">
              <a:solidFill>
                <a:schemeClr val="tx1"/>
              </a:solidFill>
              <a:round/>
              <a:headEnd/>
              <a:tailEnd/>
            </a:ln>
            <a:effectLst/>
          </p:spPr>
        </p:cxnSp>
        <p:sp>
          <p:nvSpPr>
            <p:cNvPr id="53" name="文本框 52">
              <a:extLst>
                <a:ext uri="{FF2B5EF4-FFF2-40B4-BE49-F238E27FC236}">
                  <a16:creationId xmlns:a16="http://schemas.microsoft.com/office/drawing/2014/main" id="{2C1A4B37-9B98-40DE-B0C2-4D6AED50D298}"/>
                </a:ext>
              </a:extLst>
            </p:cNvPr>
            <p:cNvSpPr txBox="1"/>
            <p:nvPr/>
          </p:nvSpPr>
          <p:spPr>
            <a:xfrm>
              <a:off x="1295944" y="2164430"/>
              <a:ext cx="246657" cy="369332"/>
            </a:xfrm>
            <a:prstGeom prst="rect">
              <a:avLst/>
            </a:prstGeom>
            <a:noFill/>
          </p:spPr>
          <p:txBody>
            <a:bodyPr wrap="square" rtlCol="0">
              <a:spAutoFit/>
            </a:bodyPr>
            <a:lstStyle/>
            <a:p>
              <a:r>
                <a:rPr lang="en-US" altLang="zh-CN"/>
                <a:t>2</a:t>
              </a:r>
              <a:endParaRPr lang="zh-CN" altLang="en-US"/>
            </a:p>
          </p:txBody>
        </p:sp>
        <p:sp>
          <p:nvSpPr>
            <p:cNvPr id="54" name="文本框 53">
              <a:extLst>
                <a:ext uri="{FF2B5EF4-FFF2-40B4-BE49-F238E27FC236}">
                  <a16:creationId xmlns:a16="http://schemas.microsoft.com/office/drawing/2014/main" id="{FA8BE691-1D61-4C4B-8D1C-4CBF967A967C}"/>
                </a:ext>
              </a:extLst>
            </p:cNvPr>
            <p:cNvSpPr txBox="1"/>
            <p:nvPr/>
          </p:nvSpPr>
          <p:spPr>
            <a:xfrm>
              <a:off x="891629" y="2756631"/>
              <a:ext cx="246657" cy="369332"/>
            </a:xfrm>
            <a:prstGeom prst="rect">
              <a:avLst/>
            </a:prstGeom>
            <a:noFill/>
          </p:spPr>
          <p:txBody>
            <a:bodyPr wrap="square" rtlCol="0">
              <a:spAutoFit/>
            </a:bodyPr>
            <a:lstStyle/>
            <a:p>
              <a:r>
                <a:rPr lang="en-US" altLang="zh-CN"/>
                <a:t>1</a:t>
              </a:r>
              <a:endParaRPr lang="zh-CN" altLang="en-US"/>
            </a:p>
          </p:txBody>
        </p:sp>
        <p:sp>
          <p:nvSpPr>
            <p:cNvPr id="55" name="文本框 54">
              <a:extLst>
                <a:ext uri="{FF2B5EF4-FFF2-40B4-BE49-F238E27FC236}">
                  <a16:creationId xmlns:a16="http://schemas.microsoft.com/office/drawing/2014/main" id="{B28D72BE-3E07-488B-A306-BFEAD90C7775}"/>
                </a:ext>
              </a:extLst>
            </p:cNvPr>
            <p:cNvSpPr txBox="1"/>
            <p:nvPr/>
          </p:nvSpPr>
          <p:spPr>
            <a:xfrm>
              <a:off x="400637" y="3368369"/>
              <a:ext cx="246657"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DEB0AECB-DBEC-4F21-A1BD-C1F67FDF7948}"/>
              </a:ext>
            </a:extLst>
          </p:cNvPr>
          <p:cNvGrpSpPr/>
          <p:nvPr/>
        </p:nvGrpSpPr>
        <p:grpSpPr>
          <a:xfrm>
            <a:off x="2618134" y="2141179"/>
            <a:ext cx="1799084" cy="1311745"/>
            <a:chOff x="2618134" y="2141179"/>
            <a:chExt cx="1799084" cy="1311745"/>
          </a:xfrm>
        </p:grpSpPr>
        <p:sp>
          <p:nvSpPr>
            <p:cNvPr id="39" name="Oval 23">
              <a:extLst>
                <a:ext uri="{FF2B5EF4-FFF2-40B4-BE49-F238E27FC236}">
                  <a16:creationId xmlns:a16="http://schemas.microsoft.com/office/drawing/2014/main" id="{DE6A706E-DF78-477B-BF9A-BE80A416709E}"/>
                </a:ext>
              </a:extLst>
            </p:cNvPr>
            <p:cNvSpPr>
              <a:spLocks noChangeArrowheads="1"/>
            </p:cNvSpPr>
            <p:nvPr/>
          </p:nvSpPr>
          <p:spPr bwMode="auto">
            <a:xfrm>
              <a:off x="3883818"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0" name="Oval 25">
              <a:extLst>
                <a:ext uri="{FF2B5EF4-FFF2-40B4-BE49-F238E27FC236}">
                  <a16:creationId xmlns:a16="http://schemas.microsoft.com/office/drawing/2014/main" id="{16D96F9F-1D20-4167-9657-3D985BC6FE59}"/>
                </a:ext>
              </a:extLst>
            </p:cNvPr>
            <p:cNvSpPr>
              <a:spLocks noChangeArrowheads="1"/>
            </p:cNvSpPr>
            <p:nvPr/>
          </p:nvSpPr>
          <p:spPr bwMode="auto">
            <a:xfrm>
              <a:off x="3183582" y="2336382"/>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41" name="AutoShape 38">
              <a:extLst>
                <a:ext uri="{FF2B5EF4-FFF2-40B4-BE49-F238E27FC236}">
                  <a16:creationId xmlns:a16="http://schemas.microsoft.com/office/drawing/2014/main" id="{B9948781-7A27-41C3-B2F7-06E20882CBCD}"/>
                </a:ext>
              </a:extLst>
            </p:cNvPr>
            <p:cNvCxnSpPr>
              <a:cxnSpLocks noChangeShapeType="1"/>
              <a:stCxn id="39" idx="1"/>
              <a:endCxn id="40" idx="5"/>
            </p:cNvCxnSpPr>
            <p:nvPr/>
          </p:nvCxnSpPr>
          <p:spPr bwMode="auto">
            <a:xfrm flipH="1" flipV="1">
              <a:off x="3638867" y="2726627"/>
              <a:ext cx="323066" cy="336052"/>
            </a:xfrm>
            <a:prstGeom prst="straightConnector1">
              <a:avLst/>
            </a:prstGeom>
            <a:noFill/>
            <a:ln w="9525" cap="sq">
              <a:solidFill>
                <a:schemeClr val="tx1"/>
              </a:solidFill>
              <a:round/>
              <a:headEnd/>
              <a:tailEnd/>
            </a:ln>
            <a:effectLst/>
          </p:spPr>
        </p:cxnSp>
        <p:sp>
          <p:nvSpPr>
            <p:cNvPr id="42" name="Oval 25">
              <a:extLst>
                <a:ext uri="{FF2B5EF4-FFF2-40B4-BE49-F238E27FC236}">
                  <a16:creationId xmlns:a16="http://schemas.microsoft.com/office/drawing/2014/main" id="{CA81FD59-E5A6-469D-8D95-3F594C10FAF6}"/>
                </a:ext>
              </a:extLst>
            </p:cNvPr>
            <p:cNvSpPr>
              <a:spLocks noChangeArrowheads="1"/>
            </p:cNvSpPr>
            <p:nvPr/>
          </p:nvSpPr>
          <p:spPr bwMode="auto">
            <a:xfrm>
              <a:off x="2618134" y="299572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43" name="AutoShape 38">
              <a:extLst>
                <a:ext uri="{FF2B5EF4-FFF2-40B4-BE49-F238E27FC236}">
                  <a16:creationId xmlns:a16="http://schemas.microsoft.com/office/drawing/2014/main" id="{D8A61BCD-524B-40DD-B6FB-E13A83CB2A77}"/>
                </a:ext>
              </a:extLst>
            </p:cNvPr>
            <p:cNvCxnSpPr>
              <a:cxnSpLocks noChangeShapeType="1"/>
              <a:endCxn id="42" idx="0"/>
            </p:cNvCxnSpPr>
            <p:nvPr/>
          </p:nvCxnSpPr>
          <p:spPr bwMode="auto">
            <a:xfrm flipH="1">
              <a:off x="2884834" y="2709974"/>
              <a:ext cx="344488" cy="285750"/>
            </a:xfrm>
            <a:prstGeom prst="straightConnector1">
              <a:avLst/>
            </a:prstGeom>
            <a:noFill/>
            <a:ln w="9525" cap="sq">
              <a:solidFill>
                <a:schemeClr val="tx1"/>
              </a:solidFill>
              <a:round/>
              <a:headEnd/>
              <a:tailEnd/>
            </a:ln>
            <a:effectLst/>
          </p:spPr>
        </p:cxnSp>
        <p:sp>
          <p:nvSpPr>
            <p:cNvPr id="56" name="文本框 55">
              <a:extLst>
                <a:ext uri="{FF2B5EF4-FFF2-40B4-BE49-F238E27FC236}">
                  <a16:creationId xmlns:a16="http://schemas.microsoft.com/office/drawing/2014/main" id="{0A93777E-FE42-4CC8-9FB7-0AB8C5A3B286}"/>
                </a:ext>
              </a:extLst>
            </p:cNvPr>
            <p:cNvSpPr txBox="1"/>
            <p:nvPr/>
          </p:nvSpPr>
          <p:spPr>
            <a:xfrm>
              <a:off x="2984993" y="2141179"/>
              <a:ext cx="246657" cy="369332"/>
            </a:xfrm>
            <a:prstGeom prst="rect">
              <a:avLst/>
            </a:prstGeom>
            <a:noFill/>
          </p:spPr>
          <p:txBody>
            <a:bodyPr wrap="square" rtlCol="0">
              <a:spAutoFit/>
            </a:bodyPr>
            <a:lstStyle/>
            <a:p>
              <a:r>
                <a:rPr lang="en-US" altLang="zh-CN"/>
                <a:t>0</a:t>
              </a:r>
              <a:endParaRPr lang="zh-CN" altLang="en-US"/>
            </a:p>
          </p:txBody>
        </p:sp>
        <p:sp>
          <p:nvSpPr>
            <p:cNvPr id="57" name="文本框 56">
              <a:extLst>
                <a:ext uri="{FF2B5EF4-FFF2-40B4-BE49-F238E27FC236}">
                  <a16:creationId xmlns:a16="http://schemas.microsoft.com/office/drawing/2014/main" id="{80C1E58E-AF82-4D35-B217-D0819DF1DB1B}"/>
                </a:ext>
              </a:extLst>
            </p:cNvPr>
            <p:cNvSpPr txBox="1"/>
            <p:nvPr/>
          </p:nvSpPr>
          <p:spPr>
            <a:xfrm>
              <a:off x="2657673" y="2693347"/>
              <a:ext cx="246657" cy="369332"/>
            </a:xfrm>
            <a:prstGeom prst="rect">
              <a:avLst/>
            </a:prstGeom>
            <a:noFill/>
          </p:spPr>
          <p:txBody>
            <a:bodyPr wrap="square" rtlCol="0">
              <a:spAutoFit/>
            </a:bodyPr>
            <a:lstStyle/>
            <a:p>
              <a:r>
                <a:rPr lang="en-US" altLang="zh-CN"/>
                <a:t>0</a:t>
              </a:r>
              <a:endParaRPr lang="zh-CN" altLang="en-US"/>
            </a:p>
          </p:txBody>
        </p:sp>
        <p:sp>
          <p:nvSpPr>
            <p:cNvPr id="58" name="文本框 57">
              <a:extLst>
                <a:ext uri="{FF2B5EF4-FFF2-40B4-BE49-F238E27FC236}">
                  <a16:creationId xmlns:a16="http://schemas.microsoft.com/office/drawing/2014/main" id="{5F46CAB9-153C-4CD9-B2C5-17D95B0484A6}"/>
                </a:ext>
              </a:extLst>
            </p:cNvPr>
            <p:cNvSpPr txBox="1"/>
            <p:nvPr/>
          </p:nvSpPr>
          <p:spPr>
            <a:xfrm>
              <a:off x="3881665" y="2705910"/>
              <a:ext cx="154728"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E96BB7B8-7FEA-44DA-974A-3AABE63AC9D6}"/>
              </a:ext>
            </a:extLst>
          </p:cNvPr>
          <p:cNvGrpSpPr/>
          <p:nvPr/>
        </p:nvGrpSpPr>
        <p:grpSpPr>
          <a:xfrm>
            <a:off x="5000037" y="1943950"/>
            <a:ext cx="2741323" cy="2183107"/>
            <a:chOff x="5000037" y="1943950"/>
            <a:chExt cx="2741323" cy="2183107"/>
          </a:xfrm>
        </p:grpSpPr>
        <p:sp>
          <p:nvSpPr>
            <p:cNvPr id="48" name="Oval 23">
              <a:extLst>
                <a:ext uri="{FF2B5EF4-FFF2-40B4-BE49-F238E27FC236}">
                  <a16:creationId xmlns:a16="http://schemas.microsoft.com/office/drawing/2014/main" id="{684EBF71-361D-49AA-A649-B7A7F08AC615}"/>
                </a:ext>
              </a:extLst>
            </p:cNvPr>
            <p:cNvSpPr>
              <a:spLocks noChangeArrowheads="1"/>
            </p:cNvSpPr>
            <p:nvPr/>
          </p:nvSpPr>
          <p:spPr bwMode="auto">
            <a:xfrm>
              <a:off x="6427978" y="2898625"/>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49" name="Oval 25">
              <a:extLst>
                <a:ext uri="{FF2B5EF4-FFF2-40B4-BE49-F238E27FC236}">
                  <a16:creationId xmlns:a16="http://schemas.microsoft.com/office/drawing/2014/main" id="{EB27C3CF-6992-48B8-B903-94A350AF1A2E}"/>
                </a:ext>
              </a:extLst>
            </p:cNvPr>
            <p:cNvSpPr>
              <a:spLocks noChangeArrowheads="1"/>
            </p:cNvSpPr>
            <p:nvPr/>
          </p:nvSpPr>
          <p:spPr bwMode="auto">
            <a:xfrm>
              <a:off x="5693023" y="2252774"/>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50" name="AutoShape 38">
              <a:extLst>
                <a:ext uri="{FF2B5EF4-FFF2-40B4-BE49-F238E27FC236}">
                  <a16:creationId xmlns:a16="http://schemas.microsoft.com/office/drawing/2014/main" id="{3F86B893-925D-4AE3-B43A-9A8B59DFF8E4}"/>
                </a:ext>
              </a:extLst>
            </p:cNvPr>
            <p:cNvCxnSpPr>
              <a:cxnSpLocks noChangeShapeType="1"/>
              <a:stCxn id="48" idx="1"/>
              <a:endCxn id="49" idx="5"/>
            </p:cNvCxnSpPr>
            <p:nvPr/>
          </p:nvCxnSpPr>
          <p:spPr bwMode="auto">
            <a:xfrm flipH="1" flipV="1">
              <a:off x="6148308" y="2643019"/>
              <a:ext cx="357785" cy="322561"/>
            </a:xfrm>
            <a:prstGeom prst="straightConnector1">
              <a:avLst/>
            </a:prstGeom>
            <a:noFill/>
            <a:ln w="9525" cap="sq">
              <a:solidFill>
                <a:schemeClr val="tx1"/>
              </a:solidFill>
              <a:round/>
              <a:headEnd/>
              <a:tailEnd/>
            </a:ln>
            <a:effectLst/>
          </p:spPr>
        </p:cxnSp>
        <p:sp>
          <p:nvSpPr>
            <p:cNvPr id="51" name="Oval 25">
              <a:extLst>
                <a:ext uri="{FF2B5EF4-FFF2-40B4-BE49-F238E27FC236}">
                  <a16:creationId xmlns:a16="http://schemas.microsoft.com/office/drawing/2014/main" id="{42C646C2-E7A6-4090-86DC-2AD4A6D826EA}"/>
                </a:ext>
              </a:extLst>
            </p:cNvPr>
            <p:cNvSpPr>
              <a:spLocks noChangeArrowheads="1"/>
            </p:cNvSpPr>
            <p:nvPr/>
          </p:nvSpPr>
          <p:spPr bwMode="auto">
            <a:xfrm>
              <a:off x="5127575" y="2912116"/>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52" name="AutoShape 38">
              <a:extLst>
                <a:ext uri="{FF2B5EF4-FFF2-40B4-BE49-F238E27FC236}">
                  <a16:creationId xmlns:a16="http://schemas.microsoft.com/office/drawing/2014/main" id="{8F701270-4F6D-48A2-88DB-443738C846D2}"/>
                </a:ext>
              </a:extLst>
            </p:cNvPr>
            <p:cNvCxnSpPr>
              <a:cxnSpLocks noChangeShapeType="1"/>
              <a:endCxn id="51" idx="0"/>
            </p:cNvCxnSpPr>
            <p:nvPr/>
          </p:nvCxnSpPr>
          <p:spPr bwMode="auto">
            <a:xfrm flipH="1">
              <a:off x="5394275" y="2626366"/>
              <a:ext cx="344488" cy="285750"/>
            </a:xfrm>
            <a:prstGeom prst="straightConnector1">
              <a:avLst/>
            </a:prstGeom>
            <a:noFill/>
            <a:ln w="9525" cap="sq">
              <a:solidFill>
                <a:schemeClr val="tx1"/>
              </a:solidFill>
              <a:round/>
              <a:headEnd/>
              <a:tailEnd/>
            </a:ln>
            <a:effectLst/>
          </p:spPr>
        </p:cxnSp>
        <p:sp>
          <p:nvSpPr>
            <p:cNvPr id="59" name="Oval 30">
              <a:extLst>
                <a:ext uri="{FF2B5EF4-FFF2-40B4-BE49-F238E27FC236}">
                  <a16:creationId xmlns:a16="http://schemas.microsoft.com/office/drawing/2014/main" id="{149A516F-0304-4A46-AB9D-EE7886A9DA15}"/>
                </a:ext>
              </a:extLst>
            </p:cNvPr>
            <p:cNvSpPr>
              <a:spLocks noChangeArrowheads="1"/>
            </p:cNvSpPr>
            <p:nvPr/>
          </p:nvSpPr>
          <p:spPr bwMode="auto">
            <a:xfrm>
              <a:off x="7096835" y="3669857"/>
              <a:ext cx="533400" cy="457200"/>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60" name="AutoShape 37">
              <a:extLst>
                <a:ext uri="{FF2B5EF4-FFF2-40B4-BE49-F238E27FC236}">
                  <a16:creationId xmlns:a16="http://schemas.microsoft.com/office/drawing/2014/main" id="{E494CD84-D997-4D6F-B427-95F91578F218}"/>
                </a:ext>
              </a:extLst>
            </p:cNvPr>
            <p:cNvCxnSpPr>
              <a:cxnSpLocks noChangeShapeType="1"/>
              <a:stCxn id="48" idx="5"/>
              <a:endCxn id="59" idx="0"/>
            </p:cNvCxnSpPr>
            <p:nvPr/>
          </p:nvCxnSpPr>
          <p:spPr bwMode="auto">
            <a:xfrm>
              <a:off x="6883263" y="3288870"/>
              <a:ext cx="480272" cy="380987"/>
            </a:xfrm>
            <a:prstGeom prst="straightConnector1">
              <a:avLst/>
            </a:prstGeom>
            <a:noFill/>
            <a:ln w="9525" cap="sq">
              <a:solidFill>
                <a:schemeClr val="tx1"/>
              </a:solidFill>
              <a:round/>
              <a:headEnd/>
              <a:tailEnd/>
            </a:ln>
            <a:effectLst/>
          </p:spPr>
        </p:cxnSp>
        <p:sp>
          <p:nvSpPr>
            <p:cNvPr id="62" name="文本框 61">
              <a:extLst>
                <a:ext uri="{FF2B5EF4-FFF2-40B4-BE49-F238E27FC236}">
                  <a16:creationId xmlns:a16="http://schemas.microsoft.com/office/drawing/2014/main" id="{9C87F9D7-CD7D-4C28-B24A-74213639967E}"/>
                </a:ext>
              </a:extLst>
            </p:cNvPr>
            <p:cNvSpPr txBox="1"/>
            <p:nvPr/>
          </p:nvSpPr>
          <p:spPr>
            <a:xfrm>
              <a:off x="5854476" y="1943950"/>
              <a:ext cx="533400" cy="369332"/>
            </a:xfrm>
            <a:prstGeom prst="rect">
              <a:avLst/>
            </a:prstGeom>
            <a:noFill/>
          </p:spPr>
          <p:txBody>
            <a:bodyPr wrap="square" rtlCol="0">
              <a:spAutoFit/>
            </a:bodyPr>
            <a:lstStyle/>
            <a:p>
              <a:r>
                <a:rPr lang="en-US" altLang="zh-CN"/>
                <a:t>-1</a:t>
              </a:r>
              <a:endParaRPr lang="zh-CN" altLang="en-US"/>
            </a:p>
          </p:txBody>
        </p:sp>
        <p:sp>
          <p:nvSpPr>
            <p:cNvPr id="63" name="文本框 62">
              <a:extLst>
                <a:ext uri="{FF2B5EF4-FFF2-40B4-BE49-F238E27FC236}">
                  <a16:creationId xmlns:a16="http://schemas.microsoft.com/office/drawing/2014/main" id="{2CA90209-52A0-4773-854A-F48738C11632}"/>
                </a:ext>
              </a:extLst>
            </p:cNvPr>
            <p:cNvSpPr txBox="1"/>
            <p:nvPr/>
          </p:nvSpPr>
          <p:spPr>
            <a:xfrm>
              <a:off x="6751147" y="2508681"/>
              <a:ext cx="420463" cy="369332"/>
            </a:xfrm>
            <a:prstGeom prst="rect">
              <a:avLst/>
            </a:prstGeom>
            <a:noFill/>
          </p:spPr>
          <p:txBody>
            <a:bodyPr wrap="square" rtlCol="0">
              <a:spAutoFit/>
            </a:bodyPr>
            <a:lstStyle/>
            <a:p>
              <a:r>
                <a:rPr lang="en-US" altLang="zh-CN"/>
                <a:t>-1</a:t>
              </a:r>
              <a:endParaRPr lang="zh-CN" altLang="en-US"/>
            </a:p>
          </p:txBody>
        </p:sp>
        <p:sp>
          <p:nvSpPr>
            <p:cNvPr id="64" name="文本框 63">
              <a:extLst>
                <a:ext uri="{FF2B5EF4-FFF2-40B4-BE49-F238E27FC236}">
                  <a16:creationId xmlns:a16="http://schemas.microsoft.com/office/drawing/2014/main" id="{21DD625D-D07F-4C30-A655-F09D04CF2454}"/>
                </a:ext>
              </a:extLst>
            </p:cNvPr>
            <p:cNvSpPr txBox="1"/>
            <p:nvPr/>
          </p:nvSpPr>
          <p:spPr>
            <a:xfrm>
              <a:off x="7320897" y="3344459"/>
              <a:ext cx="420463" cy="369332"/>
            </a:xfrm>
            <a:prstGeom prst="rect">
              <a:avLst/>
            </a:prstGeom>
            <a:noFill/>
          </p:spPr>
          <p:txBody>
            <a:bodyPr wrap="square" rtlCol="0">
              <a:spAutoFit/>
            </a:bodyPr>
            <a:lstStyle/>
            <a:p>
              <a:r>
                <a:rPr lang="en-US" altLang="zh-CN"/>
                <a:t>0</a:t>
              </a:r>
              <a:endParaRPr lang="zh-CN" altLang="en-US"/>
            </a:p>
          </p:txBody>
        </p:sp>
        <p:sp>
          <p:nvSpPr>
            <p:cNvPr id="65" name="文本框 64">
              <a:extLst>
                <a:ext uri="{FF2B5EF4-FFF2-40B4-BE49-F238E27FC236}">
                  <a16:creationId xmlns:a16="http://schemas.microsoft.com/office/drawing/2014/main" id="{68781DC9-F857-4278-9931-8BCDA25E67A2}"/>
                </a:ext>
              </a:extLst>
            </p:cNvPr>
            <p:cNvSpPr txBox="1"/>
            <p:nvPr/>
          </p:nvSpPr>
          <p:spPr>
            <a:xfrm>
              <a:off x="5000037" y="2649328"/>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7D979715-1B84-45CB-B508-FE18209B2CC8}"/>
              </a:ext>
            </a:extLst>
          </p:cNvPr>
          <p:cNvGrpSpPr/>
          <p:nvPr/>
        </p:nvGrpSpPr>
        <p:grpSpPr>
          <a:xfrm>
            <a:off x="310536" y="3923835"/>
            <a:ext cx="3351433" cy="2817533"/>
            <a:chOff x="177351" y="4016472"/>
            <a:chExt cx="3351433" cy="2817533"/>
          </a:xfrm>
        </p:grpSpPr>
        <p:sp>
          <p:nvSpPr>
            <p:cNvPr id="66" name="Oval 23">
              <a:extLst>
                <a:ext uri="{FF2B5EF4-FFF2-40B4-BE49-F238E27FC236}">
                  <a16:creationId xmlns:a16="http://schemas.microsoft.com/office/drawing/2014/main" id="{B9F1E476-6CEA-46BB-8D84-2855E0D30A76}"/>
                </a:ext>
              </a:extLst>
            </p:cNvPr>
            <p:cNvSpPr>
              <a:spLocks noChangeArrowheads="1"/>
            </p:cNvSpPr>
            <p:nvPr/>
          </p:nvSpPr>
          <p:spPr bwMode="auto">
            <a:xfrm>
              <a:off x="1570573"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sp>
          <p:nvSpPr>
            <p:cNvPr id="67" name="Oval 25">
              <a:extLst>
                <a:ext uri="{FF2B5EF4-FFF2-40B4-BE49-F238E27FC236}">
                  <a16:creationId xmlns:a16="http://schemas.microsoft.com/office/drawing/2014/main" id="{46EFCA2B-08CE-4377-A3B6-DD4247109F4C}"/>
                </a:ext>
              </a:extLst>
            </p:cNvPr>
            <p:cNvSpPr>
              <a:spLocks noChangeArrowheads="1"/>
            </p:cNvSpPr>
            <p:nvPr/>
          </p:nvSpPr>
          <p:spPr bwMode="auto">
            <a:xfrm>
              <a:off x="870337" y="43504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68" name="AutoShape 38">
              <a:extLst>
                <a:ext uri="{FF2B5EF4-FFF2-40B4-BE49-F238E27FC236}">
                  <a16:creationId xmlns:a16="http://schemas.microsoft.com/office/drawing/2014/main" id="{09DD39ED-31AB-4B51-89CD-DF1872AC224D}"/>
                </a:ext>
              </a:extLst>
            </p:cNvPr>
            <p:cNvCxnSpPr>
              <a:cxnSpLocks noChangeShapeType="1"/>
              <a:stCxn id="66" idx="1"/>
              <a:endCxn id="67" idx="5"/>
            </p:cNvCxnSpPr>
            <p:nvPr/>
          </p:nvCxnSpPr>
          <p:spPr bwMode="auto">
            <a:xfrm flipH="1" flipV="1">
              <a:off x="1325622" y="4719223"/>
              <a:ext cx="323066" cy="353837"/>
            </a:xfrm>
            <a:prstGeom prst="straightConnector1">
              <a:avLst/>
            </a:prstGeom>
            <a:noFill/>
            <a:ln w="9525" cap="sq">
              <a:solidFill>
                <a:schemeClr val="tx1"/>
              </a:solidFill>
              <a:round/>
              <a:headEnd/>
              <a:tailEnd/>
            </a:ln>
            <a:effectLst/>
          </p:spPr>
        </p:cxnSp>
        <p:sp>
          <p:nvSpPr>
            <p:cNvPr id="69" name="Oval 25">
              <a:extLst>
                <a:ext uri="{FF2B5EF4-FFF2-40B4-BE49-F238E27FC236}">
                  <a16:creationId xmlns:a16="http://schemas.microsoft.com/office/drawing/2014/main" id="{B309DD4C-409F-431A-92A6-23AA46C61FAC}"/>
                </a:ext>
              </a:extLst>
            </p:cNvPr>
            <p:cNvSpPr>
              <a:spLocks noChangeArrowheads="1"/>
            </p:cNvSpPr>
            <p:nvPr/>
          </p:nvSpPr>
          <p:spPr bwMode="auto">
            <a:xfrm>
              <a:off x="304889" y="50097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70" name="AutoShape 38">
              <a:extLst>
                <a:ext uri="{FF2B5EF4-FFF2-40B4-BE49-F238E27FC236}">
                  <a16:creationId xmlns:a16="http://schemas.microsoft.com/office/drawing/2014/main" id="{70CE9935-3634-43B7-A9F1-5B262D9837C2}"/>
                </a:ext>
              </a:extLst>
            </p:cNvPr>
            <p:cNvCxnSpPr>
              <a:cxnSpLocks noChangeShapeType="1"/>
              <a:endCxn id="69" idx="0"/>
            </p:cNvCxnSpPr>
            <p:nvPr/>
          </p:nvCxnSpPr>
          <p:spPr bwMode="auto">
            <a:xfrm flipH="1">
              <a:off x="571589" y="4698888"/>
              <a:ext cx="344488" cy="310900"/>
            </a:xfrm>
            <a:prstGeom prst="straightConnector1">
              <a:avLst/>
            </a:prstGeom>
            <a:noFill/>
            <a:ln w="9525" cap="sq">
              <a:solidFill>
                <a:schemeClr val="tx1"/>
              </a:solidFill>
              <a:round/>
              <a:headEnd/>
              <a:tailEnd/>
            </a:ln>
            <a:effectLst/>
          </p:spPr>
        </p:cxnSp>
        <p:sp>
          <p:nvSpPr>
            <p:cNvPr id="71" name="Oval 30">
              <a:extLst>
                <a:ext uri="{FF2B5EF4-FFF2-40B4-BE49-F238E27FC236}">
                  <a16:creationId xmlns:a16="http://schemas.microsoft.com/office/drawing/2014/main" id="{237153BF-23C4-4A02-B9F8-CB5F1DF9DEBC}"/>
                </a:ext>
              </a:extLst>
            </p:cNvPr>
            <p:cNvSpPr>
              <a:spLocks noChangeArrowheads="1"/>
            </p:cNvSpPr>
            <p:nvPr/>
          </p:nvSpPr>
          <p:spPr bwMode="auto">
            <a:xfrm>
              <a:off x="2161059" y="574135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72" name="AutoShape 37">
              <a:extLst>
                <a:ext uri="{FF2B5EF4-FFF2-40B4-BE49-F238E27FC236}">
                  <a16:creationId xmlns:a16="http://schemas.microsoft.com/office/drawing/2014/main" id="{1F4FB350-F618-441B-9FDB-BC6A7D3D1E43}"/>
                </a:ext>
              </a:extLst>
            </p:cNvPr>
            <p:cNvCxnSpPr>
              <a:cxnSpLocks noChangeShapeType="1"/>
              <a:stCxn id="66" idx="5"/>
              <a:endCxn id="71" idx="0"/>
            </p:cNvCxnSpPr>
            <p:nvPr/>
          </p:nvCxnSpPr>
          <p:spPr bwMode="auto">
            <a:xfrm>
              <a:off x="2025858" y="5378565"/>
              <a:ext cx="401901" cy="362786"/>
            </a:xfrm>
            <a:prstGeom prst="straightConnector1">
              <a:avLst/>
            </a:prstGeom>
            <a:noFill/>
            <a:ln w="9525" cap="sq">
              <a:solidFill>
                <a:schemeClr val="tx1"/>
              </a:solidFill>
              <a:round/>
              <a:headEnd/>
              <a:tailEnd/>
            </a:ln>
            <a:effectLst/>
          </p:spPr>
        </p:cxnSp>
        <p:sp>
          <p:nvSpPr>
            <p:cNvPr id="73" name="文本框 72">
              <a:extLst>
                <a:ext uri="{FF2B5EF4-FFF2-40B4-BE49-F238E27FC236}">
                  <a16:creationId xmlns:a16="http://schemas.microsoft.com/office/drawing/2014/main" id="{66E1A48B-B1B9-408F-9336-9B23E4421239}"/>
                </a:ext>
              </a:extLst>
            </p:cNvPr>
            <p:cNvSpPr txBox="1"/>
            <p:nvPr/>
          </p:nvSpPr>
          <p:spPr>
            <a:xfrm>
              <a:off x="1031790" y="4016472"/>
              <a:ext cx="533400" cy="369332"/>
            </a:xfrm>
            <a:prstGeom prst="rect">
              <a:avLst/>
            </a:prstGeom>
            <a:noFill/>
          </p:spPr>
          <p:txBody>
            <a:bodyPr wrap="square" rtlCol="0">
              <a:spAutoFit/>
            </a:bodyPr>
            <a:lstStyle/>
            <a:p>
              <a:r>
                <a:rPr lang="en-US" altLang="zh-CN"/>
                <a:t>-2</a:t>
              </a:r>
              <a:endParaRPr lang="zh-CN" altLang="en-US"/>
            </a:p>
          </p:txBody>
        </p:sp>
        <p:sp>
          <p:nvSpPr>
            <p:cNvPr id="74" name="文本框 73">
              <a:extLst>
                <a:ext uri="{FF2B5EF4-FFF2-40B4-BE49-F238E27FC236}">
                  <a16:creationId xmlns:a16="http://schemas.microsoft.com/office/drawing/2014/main" id="{9C5BF757-0456-493D-AF74-30314C637469}"/>
                </a:ext>
              </a:extLst>
            </p:cNvPr>
            <p:cNvSpPr txBox="1"/>
            <p:nvPr/>
          </p:nvSpPr>
          <p:spPr>
            <a:xfrm>
              <a:off x="1928461" y="4581203"/>
              <a:ext cx="420463" cy="369332"/>
            </a:xfrm>
            <a:prstGeom prst="rect">
              <a:avLst/>
            </a:prstGeom>
            <a:noFill/>
          </p:spPr>
          <p:txBody>
            <a:bodyPr wrap="square" rtlCol="0">
              <a:spAutoFit/>
            </a:bodyPr>
            <a:lstStyle/>
            <a:p>
              <a:r>
                <a:rPr lang="en-US" altLang="zh-CN"/>
                <a:t>-2</a:t>
              </a:r>
              <a:endParaRPr lang="zh-CN" altLang="en-US"/>
            </a:p>
          </p:txBody>
        </p:sp>
        <p:sp>
          <p:nvSpPr>
            <p:cNvPr id="75" name="文本框 74">
              <a:extLst>
                <a:ext uri="{FF2B5EF4-FFF2-40B4-BE49-F238E27FC236}">
                  <a16:creationId xmlns:a16="http://schemas.microsoft.com/office/drawing/2014/main" id="{3001A475-5FD3-4959-BD8B-CEA5F77AA766}"/>
                </a:ext>
              </a:extLst>
            </p:cNvPr>
            <p:cNvSpPr txBox="1"/>
            <p:nvPr/>
          </p:nvSpPr>
          <p:spPr>
            <a:xfrm>
              <a:off x="2498211" y="5416981"/>
              <a:ext cx="420463" cy="369332"/>
            </a:xfrm>
            <a:prstGeom prst="rect">
              <a:avLst/>
            </a:prstGeom>
            <a:noFill/>
          </p:spPr>
          <p:txBody>
            <a:bodyPr wrap="square" rtlCol="0">
              <a:spAutoFit/>
            </a:bodyPr>
            <a:lstStyle/>
            <a:p>
              <a:r>
                <a:rPr lang="en-US" altLang="zh-CN"/>
                <a:t>-1</a:t>
              </a:r>
              <a:endParaRPr lang="zh-CN" altLang="en-US"/>
            </a:p>
          </p:txBody>
        </p:sp>
        <p:sp>
          <p:nvSpPr>
            <p:cNvPr id="76" name="文本框 75">
              <a:extLst>
                <a:ext uri="{FF2B5EF4-FFF2-40B4-BE49-F238E27FC236}">
                  <a16:creationId xmlns:a16="http://schemas.microsoft.com/office/drawing/2014/main" id="{1DF7C580-BD80-49FD-ADC9-020FF946577A}"/>
                </a:ext>
              </a:extLst>
            </p:cNvPr>
            <p:cNvSpPr txBox="1"/>
            <p:nvPr/>
          </p:nvSpPr>
          <p:spPr>
            <a:xfrm>
              <a:off x="177351" y="4721850"/>
              <a:ext cx="420463" cy="369332"/>
            </a:xfrm>
            <a:prstGeom prst="rect">
              <a:avLst/>
            </a:prstGeom>
            <a:noFill/>
          </p:spPr>
          <p:txBody>
            <a:bodyPr wrap="square" rtlCol="0">
              <a:spAutoFit/>
            </a:bodyPr>
            <a:lstStyle/>
            <a:p>
              <a:r>
                <a:rPr lang="en-US" altLang="zh-CN"/>
                <a:t>0</a:t>
              </a:r>
              <a:endParaRPr lang="zh-CN" altLang="en-US"/>
            </a:p>
          </p:txBody>
        </p:sp>
        <p:sp>
          <p:nvSpPr>
            <p:cNvPr id="77" name="Oval 30">
              <a:extLst>
                <a:ext uri="{FF2B5EF4-FFF2-40B4-BE49-F238E27FC236}">
                  <a16:creationId xmlns:a16="http://schemas.microsoft.com/office/drawing/2014/main" id="{25B346BB-3AF6-44D8-AF7A-6CE186FDB289}"/>
                </a:ext>
              </a:extLst>
            </p:cNvPr>
            <p:cNvSpPr>
              <a:spLocks noChangeArrowheads="1"/>
            </p:cNvSpPr>
            <p:nvPr/>
          </p:nvSpPr>
          <p:spPr bwMode="auto">
            <a:xfrm>
              <a:off x="2918674" y="64019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78" name="AutoShape 37">
              <a:extLst>
                <a:ext uri="{FF2B5EF4-FFF2-40B4-BE49-F238E27FC236}">
                  <a16:creationId xmlns:a16="http://schemas.microsoft.com/office/drawing/2014/main" id="{EE425DA0-755D-4E0E-A7FE-FABA4B787DBC}"/>
                </a:ext>
              </a:extLst>
            </p:cNvPr>
            <p:cNvCxnSpPr>
              <a:cxnSpLocks noChangeShapeType="1"/>
              <a:stCxn id="71" idx="5"/>
              <a:endCxn id="77" idx="0"/>
            </p:cNvCxnSpPr>
            <p:nvPr/>
          </p:nvCxnSpPr>
          <p:spPr bwMode="auto">
            <a:xfrm>
              <a:off x="2616344" y="6110128"/>
              <a:ext cx="569030" cy="291828"/>
            </a:xfrm>
            <a:prstGeom prst="straightConnector1">
              <a:avLst/>
            </a:prstGeom>
            <a:noFill/>
            <a:ln w="9525" cap="sq">
              <a:solidFill>
                <a:schemeClr val="tx1"/>
              </a:solidFill>
              <a:round/>
              <a:headEnd/>
              <a:tailEnd/>
            </a:ln>
            <a:effectLst/>
          </p:spPr>
        </p:cxnSp>
        <p:sp>
          <p:nvSpPr>
            <p:cNvPr id="79" name="文本框 78">
              <a:extLst>
                <a:ext uri="{FF2B5EF4-FFF2-40B4-BE49-F238E27FC236}">
                  <a16:creationId xmlns:a16="http://schemas.microsoft.com/office/drawing/2014/main" id="{E34D1F8F-3D36-48FD-8A4D-981E9DB6A39F}"/>
                </a:ext>
              </a:extLst>
            </p:cNvPr>
            <p:cNvSpPr txBox="1"/>
            <p:nvPr/>
          </p:nvSpPr>
          <p:spPr>
            <a:xfrm>
              <a:off x="3108321" y="6112267"/>
              <a:ext cx="420463" cy="369332"/>
            </a:xfrm>
            <a:prstGeom prst="rect">
              <a:avLst/>
            </a:prstGeom>
            <a:noFill/>
          </p:spPr>
          <p:txBody>
            <a:bodyPr wrap="square" rtlCol="0">
              <a:spAutoFit/>
            </a:bodyPr>
            <a:lstStyle/>
            <a:p>
              <a:r>
                <a:rPr lang="en-US" altLang="zh-CN"/>
                <a:t>0</a:t>
              </a:r>
              <a:endParaRPr lang="zh-CN" altLang="en-US"/>
            </a:p>
          </p:txBody>
        </p:sp>
        <p:sp>
          <p:nvSpPr>
            <p:cNvPr id="83" name="Freeform 50">
              <a:extLst>
                <a:ext uri="{FF2B5EF4-FFF2-40B4-BE49-F238E27FC236}">
                  <a16:creationId xmlns:a16="http://schemas.microsoft.com/office/drawing/2014/main" id="{859FB4F6-CF96-431A-969A-9D72969E315E}"/>
                </a:ext>
              </a:extLst>
            </p:cNvPr>
            <p:cNvSpPr>
              <a:spLocks/>
            </p:cNvSpPr>
            <p:nvPr/>
          </p:nvSpPr>
          <p:spPr bwMode="auto">
            <a:xfrm>
              <a:off x="953185" y="453439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grpSp>
      <p:grpSp>
        <p:nvGrpSpPr>
          <p:cNvPr id="7" name="组合 6">
            <a:extLst>
              <a:ext uri="{FF2B5EF4-FFF2-40B4-BE49-F238E27FC236}">
                <a16:creationId xmlns:a16="http://schemas.microsoft.com/office/drawing/2014/main" id="{B6C05FBC-871A-4087-9ACC-1C9AA8078D31}"/>
              </a:ext>
            </a:extLst>
          </p:cNvPr>
          <p:cNvGrpSpPr/>
          <p:nvPr/>
        </p:nvGrpSpPr>
        <p:grpSpPr>
          <a:xfrm>
            <a:off x="4339289" y="4221182"/>
            <a:ext cx="2741323" cy="2099375"/>
            <a:chOff x="4339289" y="422118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5732511"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5032275" y="455515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5487560" y="492393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4466827" y="52144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4733527" y="490359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6391562" y="588850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6187796" y="558327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5193728" y="422118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6080962" y="486906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6660149" y="562169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4339289" y="492656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5159662" y="588751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5426362" y="5583275"/>
              <a:ext cx="384264" cy="304242"/>
            </a:xfrm>
            <a:prstGeom prst="straightConnector1">
              <a:avLst/>
            </a:prstGeom>
            <a:noFill/>
            <a:ln w="9525" cap="sq">
              <a:solidFill>
                <a:schemeClr val="tx1"/>
              </a:solidFill>
              <a:round/>
              <a:headEnd/>
              <a:tailEnd/>
            </a:ln>
            <a:effectLst/>
          </p:spPr>
        </p:cxnSp>
        <p:sp>
          <p:nvSpPr>
            <p:cNvPr id="99" name="Freeform 50">
              <a:extLst>
                <a:ext uri="{FF2B5EF4-FFF2-40B4-BE49-F238E27FC236}">
                  <a16:creationId xmlns:a16="http://schemas.microsoft.com/office/drawing/2014/main" id="{74776E59-0A17-4A46-B451-B25114D699EA}"/>
                </a:ext>
              </a:extLst>
            </p:cNvPr>
            <p:cNvSpPr>
              <a:spLocks/>
            </p:cNvSpPr>
            <p:nvPr/>
          </p:nvSpPr>
          <p:spPr bwMode="auto">
            <a:xfrm>
              <a:off x="5115123" y="4739100"/>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01" name="文本框 100">
              <a:extLst>
                <a:ext uri="{FF2B5EF4-FFF2-40B4-BE49-F238E27FC236}">
                  <a16:creationId xmlns:a16="http://schemas.microsoft.com/office/drawing/2014/main" id="{5EF68BAB-10C2-4BCF-91F0-7F6D9E2D409A}"/>
                </a:ext>
              </a:extLst>
            </p:cNvPr>
            <p:cNvSpPr txBox="1"/>
            <p:nvPr/>
          </p:nvSpPr>
          <p:spPr>
            <a:xfrm>
              <a:off x="4914440" y="5802011"/>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11548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1A5A6747-E12C-4A2C-83DF-90405B2CEF6A}"/>
              </a:ext>
            </a:extLst>
          </p:cNvPr>
          <p:cNvSpPr>
            <a:spLocks noChangeArrowheads="1"/>
          </p:cNvSpPr>
          <p:nvPr/>
        </p:nvSpPr>
        <p:spPr bwMode="auto">
          <a:xfrm>
            <a:off x="539552" y="116632"/>
            <a:ext cx="8064896" cy="559640"/>
          </a:xfrm>
          <a:prstGeom prst="rect">
            <a:avLst/>
          </a:prstGeom>
          <a:noFill/>
          <a:ln w="9525">
            <a:noFill/>
            <a:miter lim="800000"/>
            <a:headEnd/>
            <a:tailEnd/>
          </a:ln>
          <a:effectLst/>
        </p:spPr>
        <p:txBody>
          <a:bodyPr wrap="square">
            <a:spAutoFit/>
          </a:bodyPr>
          <a:lstStyle/>
          <a:p>
            <a:pPr>
              <a:lnSpc>
                <a:spcPct val="140000"/>
              </a:lnSpc>
              <a:spcBef>
                <a:spcPct val="0"/>
              </a:spcBef>
            </a:pPr>
            <a:r>
              <a:rPr lang="en-US" altLang="zh-CN" sz="2400">
                <a:ea typeface="楷体_GB2312" pitchFamily="49" charset="-122"/>
              </a:rPr>
              <a:t>2. </a:t>
            </a:r>
            <a:r>
              <a:rPr lang="zh-CN" altLang="en-US" sz="2400">
                <a:ea typeface="楷体_GB2312" pitchFamily="49" charset="-122"/>
              </a:rPr>
              <a:t>依次把节点（</a:t>
            </a:r>
            <a:r>
              <a:rPr lang="en-US" altLang="zh-CN" sz="2400">
                <a:ea typeface="楷体_GB2312" pitchFamily="49" charset="-122"/>
              </a:rPr>
              <a:t>34,23,15,98,115,28,107</a:t>
            </a:r>
            <a:r>
              <a:rPr lang="zh-CN" altLang="en-US" sz="2400">
                <a:ea typeface="楷体_GB2312" pitchFamily="49" charset="-122"/>
              </a:rPr>
              <a:t>）插入到初始状态为</a:t>
            </a:r>
            <a:endParaRPr lang="zh-CN" altLang="en-US" sz="2400" dirty="0">
              <a:solidFill>
                <a:srgbClr val="FF33CC"/>
              </a:solidFill>
              <a:ea typeface="楷体_GB2312" pitchFamily="49" charset="-122"/>
            </a:endParaRPr>
          </a:p>
        </p:txBody>
      </p:sp>
      <p:grpSp>
        <p:nvGrpSpPr>
          <p:cNvPr id="2" name="组合 1">
            <a:extLst>
              <a:ext uri="{FF2B5EF4-FFF2-40B4-BE49-F238E27FC236}">
                <a16:creationId xmlns:a16="http://schemas.microsoft.com/office/drawing/2014/main" id="{C79DDE79-8A5F-45D4-8D36-BFBB9DB36C1A}"/>
              </a:ext>
            </a:extLst>
          </p:cNvPr>
          <p:cNvGrpSpPr/>
          <p:nvPr/>
        </p:nvGrpSpPr>
        <p:grpSpPr>
          <a:xfrm>
            <a:off x="117161" y="676272"/>
            <a:ext cx="2741323" cy="2099375"/>
            <a:chOff x="117161" y="676272"/>
            <a:chExt cx="2741323" cy="2099375"/>
          </a:xfrm>
        </p:grpSpPr>
        <p:sp>
          <p:nvSpPr>
            <p:cNvPr id="85" name="Oval 23">
              <a:extLst>
                <a:ext uri="{FF2B5EF4-FFF2-40B4-BE49-F238E27FC236}">
                  <a16:creationId xmlns:a16="http://schemas.microsoft.com/office/drawing/2014/main" id="{048D7AD3-13C9-4514-A4D2-B216CDC2856F}"/>
                </a:ext>
              </a:extLst>
            </p:cNvPr>
            <p:cNvSpPr>
              <a:spLocks noChangeArrowheads="1"/>
            </p:cNvSpPr>
            <p:nvPr/>
          </p:nvSpPr>
          <p:spPr bwMode="auto">
            <a:xfrm>
              <a:off x="1510383"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86" name="Oval 25">
              <a:extLst>
                <a:ext uri="{FF2B5EF4-FFF2-40B4-BE49-F238E27FC236}">
                  <a16:creationId xmlns:a16="http://schemas.microsoft.com/office/drawing/2014/main" id="{03C73D01-EC5F-470C-AB0C-C34348318275}"/>
                </a:ext>
              </a:extLst>
            </p:cNvPr>
            <p:cNvSpPr>
              <a:spLocks noChangeArrowheads="1"/>
            </p:cNvSpPr>
            <p:nvPr/>
          </p:nvSpPr>
          <p:spPr bwMode="auto">
            <a:xfrm>
              <a:off x="810147" y="101024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87" name="AutoShape 38">
              <a:extLst>
                <a:ext uri="{FF2B5EF4-FFF2-40B4-BE49-F238E27FC236}">
                  <a16:creationId xmlns:a16="http://schemas.microsoft.com/office/drawing/2014/main" id="{7CC589E6-99C2-46F3-B0D7-36968F700B2E}"/>
                </a:ext>
              </a:extLst>
            </p:cNvPr>
            <p:cNvCxnSpPr>
              <a:cxnSpLocks noChangeShapeType="1"/>
              <a:stCxn id="85" idx="1"/>
              <a:endCxn id="86" idx="5"/>
            </p:cNvCxnSpPr>
            <p:nvPr/>
          </p:nvCxnSpPr>
          <p:spPr bwMode="auto">
            <a:xfrm flipH="1" flipV="1">
              <a:off x="1265432" y="1379023"/>
              <a:ext cx="323066" cy="353837"/>
            </a:xfrm>
            <a:prstGeom prst="straightConnector1">
              <a:avLst/>
            </a:prstGeom>
            <a:noFill/>
            <a:ln w="9525" cap="sq">
              <a:solidFill>
                <a:schemeClr val="tx1"/>
              </a:solidFill>
              <a:round/>
              <a:headEnd/>
              <a:tailEnd/>
            </a:ln>
            <a:effectLst/>
          </p:spPr>
        </p:cxnSp>
        <p:sp>
          <p:nvSpPr>
            <p:cNvPr id="88" name="Oval 25">
              <a:extLst>
                <a:ext uri="{FF2B5EF4-FFF2-40B4-BE49-F238E27FC236}">
                  <a16:creationId xmlns:a16="http://schemas.microsoft.com/office/drawing/2014/main" id="{6B0F6D75-E239-4D9F-A18F-A2C234BEE81A}"/>
                </a:ext>
              </a:extLst>
            </p:cNvPr>
            <p:cNvSpPr>
              <a:spLocks noChangeArrowheads="1"/>
            </p:cNvSpPr>
            <p:nvPr/>
          </p:nvSpPr>
          <p:spPr bwMode="auto">
            <a:xfrm>
              <a:off x="244699" y="16695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89" name="AutoShape 38">
              <a:extLst>
                <a:ext uri="{FF2B5EF4-FFF2-40B4-BE49-F238E27FC236}">
                  <a16:creationId xmlns:a16="http://schemas.microsoft.com/office/drawing/2014/main" id="{EFCE9B74-F110-4BD5-A6C9-D41374144015}"/>
                </a:ext>
              </a:extLst>
            </p:cNvPr>
            <p:cNvCxnSpPr>
              <a:cxnSpLocks noChangeShapeType="1"/>
              <a:endCxn id="88" idx="0"/>
            </p:cNvCxnSpPr>
            <p:nvPr/>
          </p:nvCxnSpPr>
          <p:spPr bwMode="auto">
            <a:xfrm flipH="1">
              <a:off x="511399" y="1358688"/>
              <a:ext cx="344488" cy="310900"/>
            </a:xfrm>
            <a:prstGeom prst="straightConnector1">
              <a:avLst/>
            </a:prstGeom>
            <a:noFill/>
            <a:ln w="9525" cap="sq">
              <a:solidFill>
                <a:schemeClr val="tx1"/>
              </a:solidFill>
              <a:round/>
              <a:headEnd/>
              <a:tailEnd/>
            </a:ln>
            <a:effectLst/>
          </p:spPr>
        </p:cxnSp>
        <p:sp>
          <p:nvSpPr>
            <p:cNvPr id="90" name="Oval 30">
              <a:extLst>
                <a:ext uri="{FF2B5EF4-FFF2-40B4-BE49-F238E27FC236}">
                  <a16:creationId xmlns:a16="http://schemas.microsoft.com/office/drawing/2014/main" id="{12D9D76F-6EB6-478B-914F-29C9FDD59B3B}"/>
                </a:ext>
              </a:extLst>
            </p:cNvPr>
            <p:cNvSpPr>
              <a:spLocks noChangeArrowheads="1"/>
            </p:cNvSpPr>
            <p:nvPr/>
          </p:nvSpPr>
          <p:spPr bwMode="auto">
            <a:xfrm>
              <a:off x="2169434" y="234359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91" name="AutoShape 37">
              <a:extLst>
                <a:ext uri="{FF2B5EF4-FFF2-40B4-BE49-F238E27FC236}">
                  <a16:creationId xmlns:a16="http://schemas.microsoft.com/office/drawing/2014/main" id="{2BC1D46B-C38D-4C65-9202-72BDCC677593}"/>
                </a:ext>
              </a:extLst>
            </p:cNvPr>
            <p:cNvCxnSpPr>
              <a:cxnSpLocks noChangeShapeType="1"/>
              <a:stCxn id="85" idx="5"/>
              <a:endCxn id="90" idx="0"/>
            </p:cNvCxnSpPr>
            <p:nvPr/>
          </p:nvCxnSpPr>
          <p:spPr bwMode="auto">
            <a:xfrm>
              <a:off x="1965668" y="2038365"/>
              <a:ext cx="470466" cy="305233"/>
            </a:xfrm>
            <a:prstGeom prst="straightConnector1">
              <a:avLst/>
            </a:prstGeom>
            <a:noFill/>
            <a:ln w="9525" cap="sq">
              <a:solidFill>
                <a:schemeClr val="tx1"/>
              </a:solidFill>
              <a:round/>
              <a:headEnd/>
              <a:tailEnd/>
            </a:ln>
            <a:effectLst/>
          </p:spPr>
        </p:cxnSp>
        <p:sp>
          <p:nvSpPr>
            <p:cNvPr id="92" name="文本框 91">
              <a:extLst>
                <a:ext uri="{FF2B5EF4-FFF2-40B4-BE49-F238E27FC236}">
                  <a16:creationId xmlns:a16="http://schemas.microsoft.com/office/drawing/2014/main" id="{919551EA-FC18-488D-8FE4-34B44E96F9BB}"/>
                </a:ext>
              </a:extLst>
            </p:cNvPr>
            <p:cNvSpPr txBox="1"/>
            <p:nvPr/>
          </p:nvSpPr>
          <p:spPr>
            <a:xfrm>
              <a:off x="971600" y="676272"/>
              <a:ext cx="533400" cy="369332"/>
            </a:xfrm>
            <a:prstGeom prst="rect">
              <a:avLst/>
            </a:prstGeom>
            <a:noFill/>
          </p:spPr>
          <p:txBody>
            <a:bodyPr wrap="square" rtlCol="0">
              <a:spAutoFit/>
            </a:bodyPr>
            <a:lstStyle/>
            <a:p>
              <a:r>
                <a:rPr lang="en-US" altLang="zh-CN"/>
                <a:t>-1</a:t>
              </a:r>
              <a:endParaRPr lang="zh-CN" altLang="en-US"/>
            </a:p>
          </p:txBody>
        </p:sp>
        <p:sp>
          <p:nvSpPr>
            <p:cNvPr id="93" name="文本框 92">
              <a:extLst>
                <a:ext uri="{FF2B5EF4-FFF2-40B4-BE49-F238E27FC236}">
                  <a16:creationId xmlns:a16="http://schemas.microsoft.com/office/drawing/2014/main" id="{C5DB8F33-F833-40BE-9278-321771B09D44}"/>
                </a:ext>
              </a:extLst>
            </p:cNvPr>
            <p:cNvSpPr txBox="1"/>
            <p:nvPr/>
          </p:nvSpPr>
          <p:spPr>
            <a:xfrm>
              <a:off x="1858834" y="1324159"/>
              <a:ext cx="420463" cy="369332"/>
            </a:xfrm>
            <a:prstGeom prst="rect">
              <a:avLst/>
            </a:prstGeom>
            <a:noFill/>
          </p:spPr>
          <p:txBody>
            <a:bodyPr wrap="square" rtlCol="0">
              <a:spAutoFit/>
            </a:bodyPr>
            <a:lstStyle/>
            <a:p>
              <a:r>
                <a:rPr lang="en-US" altLang="zh-CN"/>
                <a:t>0</a:t>
              </a:r>
              <a:endParaRPr lang="zh-CN" altLang="en-US"/>
            </a:p>
          </p:txBody>
        </p:sp>
        <p:sp>
          <p:nvSpPr>
            <p:cNvPr id="94" name="文本框 93">
              <a:extLst>
                <a:ext uri="{FF2B5EF4-FFF2-40B4-BE49-F238E27FC236}">
                  <a16:creationId xmlns:a16="http://schemas.microsoft.com/office/drawing/2014/main" id="{F3FA3405-9D78-4A15-960B-FC757DB3760A}"/>
                </a:ext>
              </a:extLst>
            </p:cNvPr>
            <p:cNvSpPr txBox="1"/>
            <p:nvPr/>
          </p:nvSpPr>
          <p:spPr>
            <a:xfrm>
              <a:off x="2438021" y="2076781"/>
              <a:ext cx="420463" cy="369332"/>
            </a:xfrm>
            <a:prstGeom prst="rect">
              <a:avLst/>
            </a:prstGeom>
            <a:noFill/>
          </p:spPr>
          <p:txBody>
            <a:bodyPr wrap="square" rtlCol="0">
              <a:spAutoFit/>
            </a:bodyPr>
            <a:lstStyle/>
            <a:p>
              <a:r>
                <a:rPr lang="en-US" altLang="zh-CN"/>
                <a:t>0</a:t>
              </a:r>
              <a:endParaRPr lang="zh-CN" altLang="en-US"/>
            </a:p>
          </p:txBody>
        </p:sp>
        <p:sp>
          <p:nvSpPr>
            <p:cNvPr id="95" name="文本框 94">
              <a:extLst>
                <a:ext uri="{FF2B5EF4-FFF2-40B4-BE49-F238E27FC236}">
                  <a16:creationId xmlns:a16="http://schemas.microsoft.com/office/drawing/2014/main" id="{5629BDBC-AB90-45E0-BF84-BEB57AD5A25C}"/>
                </a:ext>
              </a:extLst>
            </p:cNvPr>
            <p:cNvSpPr txBox="1"/>
            <p:nvPr/>
          </p:nvSpPr>
          <p:spPr>
            <a:xfrm>
              <a:off x="117161" y="1381650"/>
              <a:ext cx="420463" cy="369332"/>
            </a:xfrm>
            <a:prstGeom prst="rect">
              <a:avLst/>
            </a:prstGeom>
            <a:noFill/>
          </p:spPr>
          <p:txBody>
            <a:bodyPr wrap="square" rtlCol="0">
              <a:spAutoFit/>
            </a:bodyPr>
            <a:lstStyle/>
            <a:p>
              <a:r>
                <a:rPr lang="en-US" altLang="zh-CN"/>
                <a:t>0</a:t>
              </a:r>
              <a:endParaRPr lang="zh-CN" altLang="en-US"/>
            </a:p>
          </p:txBody>
        </p:sp>
        <p:sp>
          <p:nvSpPr>
            <p:cNvPr id="96" name="Oval 30">
              <a:extLst>
                <a:ext uri="{FF2B5EF4-FFF2-40B4-BE49-F238E27FC236}">
                  <a16:creationId xmlns:a16="http://schemas.microsoft.com/office/drawing/2014/main" id="{029C6871-C0FD-457D-8304-95D95C0D3EE4}"/>
                </a:ext>
              </a:extLst>
            </p:cNvPr>
            <p:cNvSpPr>
              <a:spLocks noChangeArrowheads="1"/>
            </p:cNvSpPr>
            <p:nvPr/>
          </p:nvSpPr>
          <p:spPr bwMode="auto">
            <a:xfrm>
              <a:off x="937534" y="234260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97" name="AutoShape 37">
              <a:extLst>
                <a:ext uri="{FF2B5EF4-FFF2-40B4-BE49-F238E27FC236}">
                  <a16:creationId xmlns:a16="http://schemas.microsoft.com/office/drawing/2014/main" id="{35B36C5E-9E46-4BD7-B26E-B890E5B8490C}"/>
                </a:ext>
              </a:extLst>
            </p:cNvPr>
            <p:cNvCxnSpPr>
              <a:cxnSpLocks noChangeShapeType="1"/>
              <a:stCxn id="85" idx="3"/>
              <a:endCxn id="96" idx="0"/>
            </p:cNvCxnSpPr>
            <p:nvPr/>
          </p:nvCxnSpPr>
          <p:spPr bwMode="auto">
            <a:xfrm flipH="1">
              <a:off x="1204234" y="2038365"/>
              <a:ext cx="384264" cy="304242"/>
            </a:xfrm>
            <a:prstGeom prst="straightConnector1">
              <a:avLst/>
            </a:prstGeom>
            <a:noFill/>
            <a:ln w="9525" cap="sq">
              <a:solidFill>
                <a:schemeClr val="tx1"/>
              </a:solidFill>
              <a:round/>
              <a:headEnd/>
              <a:tailEnd/>
            </a:ln>
            <a:effectLst/>
          </p:spPr>
        </p:cxnSp>
        <p:sp>
          <p:nvSpPr>
            <p:cNvPr id="101" name="文本框 100">
              <a:extLst>
                <a:ext uri="{FF2B5EF4-FFF2-40B4-BE49-F238E27FC236}">
                  <a16:creationId xmlns:a16="http://schemas.microsoft.com/office/drawing/2014/main" id="{5EF68BAB-10C2-4BCF-91F0-7F6D9E2D409A}"/>
                </a:ext>
              </a:extLst>
            </p:cNvPr>
            <p:cNvSpPr txBox="1"/>
            <p:nvPr/>
          </p:nvSpPr>
          <p:spPr>
            <a:xfrm>
              <a:off x="692312" y="2257101"/>
              <a:ext cx="420463" cy="369332"/>
            </a:xfrm>
            <a:prstGeom prst="rect">
              <a:avLst/>
            </a:prstGeom>
            <a:noFill/>
          </p:spPr>
          <p:txBody>
            <a:bodyPr wrap="square" rtlCol="0">
              <a:spAutoFit/>
            </a:bodyPr>
            <a:lstStyle/>
            <a:p>
              <a:r>
                <a:rPr lang="en-US" altLang="zh-CN"/>
                <a:t>0</a:t>
              </a:r>
              <a:endParaRPr lang="zh-CN" altLang="en-US"/>
            </a:p>
          </p:txBody>
        </p:sp>
      </p:grpSp>
      <p:grpSp>
        <p:nvGrpSpPr>
          <p:cNvPr id="4" name="组合 3">
            <a:extLst>
              <a:ext uri="{FF2B5EF4-FFF2-40B4-BE49-F238E27FC236}">
                <a16:creationId xmlns:a16="http://schemas.microsoft.com/office/drawing/2014/main" id="{2132E008-72D0-4D78-AFD2-431405E34D42}"/>
              </a:ext>
            </a:extLst>
          </p:cNvPr>
          <p:cNvGrpSpPr/>
          <p:nvPr/>
        </p:nvGrpSpPr>
        <p:grpSpPr>
          <a:xfrm>
            <a:off x="3014205" y="641999"/>
            <a:ext cx="2740784" cy="2671135"/>
            <a:chOff x="3014205" y="641999"/>
            <a:chExt cx="2740784" cy="2671135"/>
          </a:xfrm>
        </p:grpSpPr>
        <p:sp>
          <p:nvSpPr>
            <p:cNvPr id="84" name="Oval 23">
              <a:extLst>
                <a:ext uri="{FF2B5EF4-FFF2-40B4-BE49-F238E27FC236}">
                  <a16:creationId xmlns:a16="http://schemas.microsoft.com/office/drawing/2014/main" id="{460F3A19-BE2F-47E2-B3B2-6CB80D952570}"/>
                </a:ext>
              </a:extLst>
            </p:cNvPr>
            <p:cNvSpPr>
              <a:spLocks noChangeArrowheads="1"/>
            </p:cNvSpPr>
            <p:nvPr/>
          </p:nvSpPr>
          <p:spPr bwMode="auto">
            <a:xfrm>
              <a:off x="4465688"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98" name="Oval 25">
              <a:extLst>
                <a:ext uri="{FF2B5EF4-FFF2-40B4-BE49-F238E27FC236}">
                  <a16:creationId xmlns:a16="http://schemas.microsoft.com/office/drawing/2014/main" id="{ECBB08A1-8CC5-4886-A5DE-F28A9E5ED3A6}"/>
                </a:ext>
              </a:extLst>
            </p:cNvPr>
            <p:cNvSpPr>
              <a:spLocks noChangeArrowheads="1"/>
            </p:cNvSpPr>
            <p:nvPr/>
          </p:nvSpPr>
          <p:spPr bwMode="auto">
            <a:xfrm>
              <a:off x="3765452" y="9748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00" name="AutoShape 38">
              <a:extLst>
                <a:ext uri="{FF2B5EF4-FFF2-40B4-BE49-F238E27FC236}">
                  <a16:creationId xmlns:a16="http://schemas.microsoft.com/office/drawing/2014/main" id="{70CDDD10-CB97-4E8F-91EE-5B1C36BDB18E}"/>
                </a:ext>
              </a:extLst>
            </p:cNvPr>
            <p:cNvCxnSpPr>
              <a:cxnSpLocks noChangeShapeType="1"/>
              <a:stCxn id="84" idx="1"/>
              <a:endCxn id="98" idx="5"/>
            </p:cNvCxnSpPr>
            <p:nvPr/>
          </p:nvCxnSpPr>
          <p:spPr bwMode="auto">
            <a:xfrm flipH="1" flipV="1">
              <a:off x="4220737" y="1343665"/>
              <a:ext cx="323066" cy="353837"/>
            </a:xfrm>
            <a:prstGeom prst="straightConnector1">
              <a:avLst/>
            </a:prstGeom>
            <a:noFill/>
            <a:ln w="9525" cap="sq">
              <a:solidFill>
                <a:schemeClr val="tx1"/>
              </a:solidFill>
              <a:round/>
              <a:headEnd/>
              <a:tailEnd/>
            </a:ln>
            <a:effectLst/>
          </p:spPr>
        </p:cxnSp>
        <p:sp>
          <p:nvSpPr>
            <p:cNvPr id="102" name="Oval 25">
              <a:extLst>
                <a:ext uri="{FF2B5EF4-FFF2-40B4-BE49-F238E27FC236}">
                  <a16:creationId xmlns:a16="http://schemas.microsoft.com/office/drawing/2014/main" id="{FD072EFA-C5A5-49D0-B7F2-76E2F7D937CF}"/>
                </a:ext>
              </a:extLst>
            </p:cNvPr>
            <p:cNvSpPr>
              <a:spLocks noChangeArrowheads="1"/>
            </p:cNvSpPr>
            <p:nvPr/>
          </p:nvSpPr>
          <p:spPr bwMode="auto">
            <a:xfrm>
              <a:off x="3200004" y="16342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15</a:t>
              </a:r>
            </a:p>
          </p:txBody>
        </p:sp>
        <p:cxnSp>
          <p:nvCxnSpPr>
            <p:cNvPr id="103" name="AutoShape 38">
              <a:extLst>
                <a:ext uri="{FF2B5EF4-FFF2-40B4-BE49-F238E27FC236}">
                  <a16:creationId xmlns:a16="http://schemas.microsoft.com/office/drawing/2014/main" id="{DD2A9BF6-1827-4DB1-900F-26100FBE9981}"/>
                </a:ext>
              </a:extLst>
            </p:cNvPr>
            <p:cNvCxnSpPr>
              <a:cxnSpLocks noChangeShapeType="1"/>
              <a:endCxn id="102" idx="0"/>
            </p:cNvCxnSpPr>
            <p:nvPr/>
          </p:nvCxnSpPr>
          <p:spPr bwMode="auto">
            <a:xfrm flipH="1">
              <a:off x="3466704" y="1323330"/>
              <a:ext cx="344488" cy="310900"/>
            </a:xfrm>
            <a:prstGeom prst="straightConnector1">
              <a:avLst/>
            </a:prstGeom>
            <a:noFill/>
            <a:ln w="9525" cap="sq">
              <a:solidFill>
                <a:schemeClr val="tx1"/>
              </a:solidFill>
              <a:round/>
              <a:headEnd/>
              <a:tailEnd/>
            </a:ln>
            <a:effectLst/>
          </p:spPr>
        </p:cxnSp>
        <p:sp>
          <p:nvSpPr>
            <p:cNvPr id="104" name="Oval 30">
              <a:extLst>
                <a:ext uri="{FF2B5EF4-FFF2-40B4-BE49-F238E27FC236}">
                  <a16:creationId xmlns:a16="http://schemas.microsoft.com/office/drawing/2014/main" id="{DC9539CC-19A7-45AD-AE8E-A441CE169C8B}"/>
                </a:ext>
              </a:extLst>
            </p:cNvPr>
            <p:cNvSpPr>
              <a:spLocks noChangeArrowheads="1"/>
            </p:cNvSpPr>
            <p:nvPr/>
          </p:nvSpPr>
          <p:spPr bwMode="auto">
            <a:xfrm>
              <a:off x="5124739" y="230824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05" name="AutoShape 37">
              <a:extLst>
                <a:ext uri="{FF2B5EF4-FFF2-40B4-BE49-F238E27FC236}">
                  <a16:creationId xmlns:a16="http://schemas.microsoft.com/office/drawing/2014/main" id="{548C2A6F-278E-446C-BA65-4C810AC18961}"/>
                </a:ext>
              </a:extLst>
            </p:cNvPr>
            <p:cNvCxnSpPr>
              <a:cxnSpLocks noChangeShapeType="1"/>
              <a:stCxn id="84" idx="5"/>
              <a:endCxn id="104" idx="0"/>
            </p:cNvCxnSpPr>
            <p:nvPr/>
          </p:nvCxnSpPr>
          <p:spPr bwMode="auto">
            <a:xfrm>
              <a:off x="4920973" y="2003007"/>
              <a:ext cx="470466" cy="305233"/>
            </a:xfrm>
            <a:prstGeom prst="straightConnector1">
              <a:avLst/>
            </a:prstGeom>
            <a:noFill/>
            <a:ln w="9525" cap="sq">
              <a:solidFill>
                <a:schemeClr val="tx1"/>
              </a:solidFill>
              <a:round/>
              <a:headEnd/>
              <a:tailEnd/>
            </a:ln>
            <a:effectLst/>
          </p:spPr>
        </p:cxnSp>
        <p:sp>
          <p:nvSpPr>
            <p:cNvPr id="106" name="文本框 105">
              <a:extLst>
                <a:ext uri="{FF2B5EF4-FFF2-40B4-BE49-F238E27FC236}">
                  <a16:creationId xmlns:a16="http://schemas.microsoft.com/office/drawing/2014/main" id="{C1242008-19A8-4928-93EC-4A6FCF90BC99}"/>
                </a:ext>
              </a:extLst>
            </p:cNvPr>
            <p:cNvSpPr txBox="1"/>
            <p:nvPr/>
          </p:nvSpPr>
          <p:spPr>
            <a:xfrm>
              <a:off x="3892839" y="641999"/>
              <a:ext cx="533400" cy="369332"/>
            </a:xfrm>
            <a:prstGeom prst="rect">
              <a:avLst/>
            </a:prstGeom>
            <a:noFill/>
          </p:spPr>
          <p:txBody>
            <a:bodyPr wrap="square" rtlCol="0">
              <a:spAutoFit/>
            </a:bodyPr>
            <a:lstStyle/>
            <a:p>
              <a:r>
                <a:rPr lang="en-US" altLang="zh-CN"/>
                <a:t>-2</a:t>
              </a:r>
              <a:endParaRPr lang="zh-CN" altLang="en-US"/>
            </a:p>
          </p:txBody>
        </p:sp>
        <p:sp>
          <p:nvSpPr>
            <p:cNvPr id="107" name="文本框 106">
              <a:extLst>
                <a:ext uri="{FF2B5EF4-FFF2-40B4-BE49-F238E27FC236}">
                  <a16:creationId xmlns:a16="http://schemas.microsoft.com/office/drawing/2014/main" id="{A7114EDB-ECB0-49A6-A89A-19B6AC69DED1}"/>
                </a:ext>
              </a:extLst>
            </p:cNvPr>
            <p:cNvSpPr txBox="1"/>
            <p:nvPr/>
          </p:nvSpPr>
          <p:spPr>
            <a:xfrm>
              <a:off x="4814139" y="1288801"/>
              <a:ext cx="420463" cy="369332"/>
            </a:xfrm>
            <a:prstGeom prst="rect">
              <a:avLst/>
            </a:prstGeom>
            <a:noFill/>
          </p:spPr>
          <p:txBody>
            <a:bodyPr wrap="square" rtlCol="0">
              <a:spAutoFit/>
            </a:bodyPr>
            <a:lstStyle/>
            <a:p>
              <a:r>
                <a:rPr lang="en-US" altLang="zh-CN"/>
                <a:t>1</a:t>
              </a:r>
              <a:endParaRPr lang="zh-CN" altLang="en-US"/>
            </a:p>
          </p:txBody>
        </p:sp>
        <p:sp>
          <p:nvSpPr>
            <p:cNvPr id="108" name="文本框 107">
              <a:extLst>
                <a:ext uri="{FF2B5EF4-FFF2-40B4-BE49-F238E27FC236}">
                  <a16:creationId xmlns:a16="http://schemas.microsoft.com/office/drawing/2014/main" id="{79AE609B-3BF8-4975-AA5B-760F9AC0903E}"/>
                </a:ext>
              </a:extLst>
            </p:cNvPr>
            <p:cNvSpPr txBox="1"/>
            <p:nvPr/>
          </p:nvSpPr>
          <p:spPr>
            <a:xfrm>
              <a:off x="5334526" y="1948742"/>
              <a:ext cx="420463" cy="369332"/>
            </a:xfrm>
            <a:prstGeom prst="rect">
              <a:avLst/>
            </a:prstGeom>
            <a:noFill/>
          </p:spPr>
          <p:txBody>
            <a:bodyPr wrap="square" rtlCol="0">
              <a:spAutoFit/>
            </a:bodyPr>
            <a:lstStyle/>
            <a:p>
              <a:r>
                <a:rPr lang="en-US" altLang="zh-CN"/>
                <a:t>0</a:t>
              </a:r>
              <a:endParaRPr lang="zh-CN" altLang="en-US"/>
            </a:p>
          </p:txBody>
        </p:sp>
        <p:sp>
          <p:nvSpPr>
            <p:cNvPr id="109" name="文本框 108">
              <a:extLst>
                <a:ext uri="{FF2B5EF4-FFF2-40B4-BE49-F238E27FC236}">
                  <a16:creationId xmlns:a16="http://schemas.microsoft.com/office/drawing/2014/main" id="{64E3C77C-CE4D-4479-99E0-11BEDF6F9FA3}"/>
                </a:ext>
              </a:extLst>
            </p:cNvPr>
            <p:cNvSpPr txBox="1"/>
            <p:nvPr/>
          </p:nvSpPr>
          <p:spPr>
            <a:xfrm>
              <a:off x="3072466" y="1346292"/>
              <a:ext cx="420463" cy="369332"/>
            </a:xfrm>
            <a:prstGeom prst="rect">
              <a:avLst/>
            </a:prstGeom>
            <a:noFill/>
          </p:spPr>
          <p:txBody>
            <a:bodyPr wrap="square" rtlCol="0">
              <a:spAutoFit/>
            </a:bodyPr>
            <a:lstStyle/>
            <a:p>
              <a:r>
                <a:rPr lang="en-US" altLang="zh-CN"/>
                <a:t>0</a:t>
              </a:r>
              <a:endParaRPr lang="zh-CN" altLang="en-US"/>
            </a:p>
          </p:txBody>
        </p:sp>
        <p:sp>
          <p:nvSpPr>
            <p:cNvPr id="110" name="Oval 30">
              <a:extLst>
                <a:ext uri="{FF2B5EF4-FFF2-40B4-BE49-F238E27FC236}">
                  <a16:creationId xmlns:a16="http://schemas.microsoft.com/office/drawing/2014/main" id="{7E698CB7-6F93-4212-93CB-E3477EC0173D}"/>
                </a:ext>
              </a:extLst>
            </p:cNvPr>
            <p:cNvSpPr>
              <a:spLocks noChangeArrowheads="1"/>
            </p:cNvSpPr>
            <p:nvPr/>
          </p:nvSpPr>
          <p:spPr bwMode="auto">
            <a:xfrm>
              <a:off x="3892839" y="2307249"/>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34</a:t>
              </a:r>
            </a:p>
          </p:txBody>
        </p:sp>
        <p:cxnSp>
          <p:nvCxnSpPr>
            <p:cNvPr id="111" name="AutoShape 37">
              <a:extLst>
                <a:ext uri="{FF2B5EF4-FFF2-40B4-BE49-F238E27FC236}">
                  <a16:creationId xmlns:a16="http://schemas.microsoft.com/office/drawing/2014/main" id="{0E381B9B-33DB-4AD1-A18A-4BA13756935B}"/>
                </a:ext>
              </a:extLst>
            </p:cNvPr>
            <p:cNvCxnSpPr>
              <a:cxnSpLocks noChangeShapeType="1"/>
              <a:stCxn id="84" idx="3"/>
              <a:endCxn id="110" idx="0"/>
            </p:cNvCxnSpPr>
            <p:nvPr/>
          </p:nvCxnSpPr>
          <p:spPr bwMode="auto">
            <a:xfrm flipH="1">
              <a:off x="4159539" y="2003007"/>
              <a:ext cx="384264" cy="304242"/>
            </a:xfrm>
            <a:prstGeom prst="straightConnector1">
              <a:avLst/>
            </a:prstGeom>
            <a:noFill/>
            <a:ln w="9525" cap="sq">
              <a:solidFill>
                <a:schemeClr val="tx1"/>
              </a:solidFill>
              <a:round/>
              <a:headEnd/>
              <a:tailEnd/>
            </a:ln>
            <a:effectLst/>
          </p:spPr>
        </p:cxnSp>
        <p:sp>
          <p:nvSpPr>
            <p:cNvPr id="112" name="文本框 111">
              <a:extLst>
                <a:ext uri="{FF2B5EF4-FFF2-40B4-BE49-F238E27FC236}">
                  <a16:creationId xmlns:a16="http://schemas.microsoft.com/office/drawing/2014/main" id="{70575014-F3F7-43C4-8D6D-C0370DFA79E6}"/>
                </a:ext>
              </a:extLst>
            </p:cNvPr>
            <p:cNvSpPr txBox="1"/>
            <p:nvPr/>
          </p:nvSpPr>
          <p:spPr>
            <a:xfrm>
              <a:off x="3647617" y="2221743"/>
              <a:ext cx="420463" cy="369332"/>
            </a:xfrm>
            <a:prstGeom prst="rect">
              <a:avLst/>
            </a:prstGeom>
            <a:noFill/>
          </p:spPr>
          <p:txBody>
            <a:bodyPr wrap="square" rtlCol="0">
              <a:spAutoFit/>
            </a:bodyPr>
            <a:lstStyle/>
            <a:p>
              <a:r>
                <a:rPr lang="en-US" altLang="zh-CN"/>
                <a:t>1</a:t>
              </a:r>
              <a:endParaRPr lang="zh-CN" altLang="en-US"/>
            </a:p>
          </p:txBody>
        </p:sp>
        <p:sp>
          <p:nvSpPr>
            <p:cNvPr id="116" name="Oval 30">
              <a:extLst>
                <a:ext uri="{FF2B5EF4-FFF2-40B4-BE49-F238E27FC236}">
                  <a16:creationId xmlns:a16="http://schemas.microsoft.com/office/drawing/2014/main" id="{1B15ACFA-CC7D-4442-8CAF-47F4AA159056}"/>
                </a:ext>
              </a:extLst>
            </p:cNvPr>
            <p:cNvSpPr>
              <a:spLocks noChangeArrowheads="1"/>
            </p:cNvSpPr>
            <p:nvPr/>
          </p:nvSpPr>
          <p:spPr bwMode="auto">
            <a:xfrm>
              <a:off x="3259427" y="288108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17" name="AutoShape 37">
              <a:extLst>
                <a:ext uri="{FF2B5EF4-FFF2-40B4-BE49-F238E27FC236}">
                  <a16:creationId xmlns:a16="http://schemas.microsoft.com/office/drawing/2014/main" id="{09873E41-EC26-4A0D-AF92-2ABEC870B2F4}"/>
                </a:ext>
              </a:extLst>
            </p:cNvPr>
            <p:cNvCxnSpPr>
              <a:cxnSpLocks noChangeShapeType="1"/>
              <a:endCxn id="116" idx="0"/>
            </p:cNvCxnSpPr>
            <p:nvPr/>
          </p:nvCxnSpPr>
          <p:spPr bwMode="auto">
            <a:xfrm flipH="1">
              <a:off x="3526127" y="2576843"/>
              <a:ext cx="384264" cy="304242"/>
            </a:xfrm>
            <a:prstGeom prst="straightConnector1">
              <a:avLst/>
            </a:prstGeom>
            <a:noFill/>
            <a:ln w="9525" cap="sq">
              <a:solidFill>
                <a:schemeClr val="tx1"/>
              </a:solidFill>
              <a:round/>
              <a:headEnd/>
              <a:tailEnd/>
            </a:ln>
            <a:effectLst/>
          </p:spPr>
        </p:cxnSp>
        <p:sp>
          <p:nvSpPr>
            <p:cNvPr id="118" name="文本框 117">
              <a:extLst>
                <a:ext uri="{FF2B5EF4-FFF2-40B4-BE49-F238E27FC236}">
                  <a16:creationId xmlns:a16="http://schemas.microsoft.com/office/drawing/2014/main" id="{97581F8F-FD72-4B86-A44A-2C5E3AF154B2}"/>
                </a:ext>
              </a:extLst>
            </p:cNvPr>
            <p:cNvSpPr txBox="1"/>
            <p:nvPr/>
          </p:nvSpPr>
          <p:spPr>
            <a:xfrm>
              <a:off x="3014205" y="2795579"/>
              <a:ext cx="420463" cy="369332"/>
            </a:xfrm>
            <a:prstGeom prst="rect">
              <a:avLst/>
            </a:prstGeom>
            <a:noFill/>
          </p:spPr>
          <p:txBody>
            <a:bodyPr wrap="square" rtlCol="0">
              <a:spAutoFit/>
            </a:bodyPr>
            <a:lstStyle/>
            <a:p>
              <a:r>
                <a:rPr lang="en-US" altLang="zh-CN"/>
                <a:t>0</a:t>
              </a:r>
              <a:endParaRPr lang="zh-CN" altLang="en-US"/>
            </a:p>
          </p:txBody>
        </p:sp>
      </p:grpSp>
      <p:grpSp>
        <p:nvGrpSpPr>
          <p:cNvPr id="5" name="组合 4">
            <a:extLst>
              <a:ext uri="{FF2B5EF4-FFF2-40B4-BE49-F238E27FC236}">
                <a16:creationId xmlns:a16="http://schemas.microsoft.com/office/drawing/2014/main" id="{F089580C-9365-4797-A306-1300E675F4FA}"/>
              </a:ext>
            </a:extLst>
          </p:cNvPr>
          <p:cNvGrpSpPr/>
          <p:nvPr/>
        </p:nvGrpSpPr>
        <p:grpSpPr>
          <a:xfrm>
            <a:off x="5841715" y="664308"/>
            <a:ext cx="3245163" cy="2121147"/>
            <a:chOff x="5841715" y="664308"/>
            <a:chExt cx="3245163" cy="2121147"/>
          </a:xfrm>
        </p:grpSpPr>
        <p:sp>
          <p:nvSpPr>
            <p:cNvPr id="119" name="Oval 23">
              <a:extLst>
                <a:ext uri="{FF2B5EF4-FFF2-40B4-BE49-F238E27FC236}">
                  <a16:creationId xmlns:a16="http://schemas.microsoft.com/office/drawing/2014/main" id="{F3F2C022-80CD-4519-8F8B-FA52078C37A8}"/>
                </a:ext>
              </a:extLst>
            </p:cNvPr>
            <p:cNvSpPr>
              <a:spLocks noChangeArrowheads="1"/>
            </p:cNvSpPr>
            <p:nvPr/>
          </p:nvSpPr>
          <p:spPr bwMode="auto">
            <a:xfrm>
              <a:off x="7777727"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20" name="Oval 25">
              <a:extLst>
                <a:ext uri="{FF2B5EF4-FFF2-40B4-BE49-F238E27FC236}">
                  <a16:creationId xmlns:a16="http://schemas.microsoft.com/office/drawing/2014/main" id="{71C2ED45-AD58-401C-822E-C3FD7D3E46EC}"/>
                </a:ext>
              </a:extLst>
            </p:cNvPr>
            <p:cNvSpPr>
              <a:spLocks noChangeArrowheads="1"/>
            </p:cNvSpPr>
            <p:nvPr/>
          </p:nvSpPr>
          <p:spPr bwMode="auto">
            <a:xfrm>
              <a:off x="7077491" y="996537"/>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21" name="AutoShape 38">
              <a:extLst>
                <a:ext uri="{FF2B5EF4-FFF2-40B4-BE49-F238E27FC236}">
                  <a16:creationId xmlns:a16="http://schemas.microsoft.com/office/drawing/2014/main" id="{5BA90E42-70F5-41EB-A217-7A59059CAE6D}"/>
                </a:ext>
              </a:extLst>
            </p:cNvPr>
            <p:cNvCxnSpPr>
              <a:cxnSpLocks noChangeShapeType="1"/>
              <a:stCxn id="119" idx="1"/>
              <a:endCxn id="120" idx="5"/>
            </p:cNvCxnSpPr>
            <p:nvPr/>
          </p:nvCxnSpPr>
          <p:spPr bwMode="auto">
            <a:xfrm flipH="1" flipV="1">
              <a:off x="7499530" y="1369192"/>
              <a:ext cx="350608" cy="350625"/>
            </a:xfrm>
            <a:prstGeom prst="straightConnector1">
              <a:avLst/>
            </a:prstGeom>
            <a:noFill/>
            <a:ln w="9525" cap="sq">
              <a:solidFill>
                <a:schemeClr val="tx1"/>
              </a:solidFill>
              <a:round/>
              <a:headEnd/>
              <a:tailEnd/>
            </a:ln>
            <a:effectLst/>
          </p:spPr>
        </p:cxnSp>
        <p:sp>
          <p:nvSpPr>
            <p:cNvPr id="122" name="Oval 25">
              <a:extLst>
                <a:ext uri="{FF2B5EF4-FFF2-40B4-BE49-F238E27FC236}">
                  <a16:creationId xmlns:a16="http://schemas.microsoft.com/office/drawing/2014/main" id="{80551AD8-CEA9-4429-8F3F-A6FA84087BCB}"/>
                </a:ext>
              </a:extLst>
            </p:cNvPr>
            <p:cNvSpPr>
              <a:spLocks noChangeArrowheads="1"/>
            </p:cNvSpPr>
            <p:nvPr/>
          </p:nvSpPr>
          <p:spPr bwMode="auto">
            <a:xfrm>
              <a:off x="6512043" y="165587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23" name="AutoShape 38">
              <a:extLst>
                <a:ext uri="{FF2B5EF4-FFF2-40B4-BE49-F238E27FC236}">
                  <a16:creationId xmlns:a16="http://schemas.microsoft.com/office/drawing/2014/main" id="{8D8E9B32-DDC3-465B-902F-553B250B3991}"/>
                </a:ext>
              </a:extLst>
            </p:cNvPr>
            <p:cNvCxnSpPr>
              <a:cxnSpLocks noChangeShapeType="1"/>
              <a:stCxn id="120" idx="3"/>
              <a:endCxn id="122" idx="0"/>
            </p:cNvCxnSpPr>
            <p:nvPr/>
          </p:nvCxnSpPr>
          <p:spPr bwMode="auto">
            <a:xfrm flipH="1">
              <a:off x="6759268" y="1369192"/>
              <a:ext cx="390634" cy="286687"/>
            </a:xfrm>
            <a:prstGeom prst="straightConnector1">
              <a:avLst/>
            </a:prstGeom>
            <a:noFill/>
            <a:ln w="9525" cap="sq">
              <a:solidFill>
                <a:schemeClr val="tx1"/>
              </a:solidFill>
              <a:round/>
              <a:headEnd/>
              <a:tailEnd/>
            </a:ln>
            <a:effectLst/>
          </p:spPr>
        </p:cxnSp>
        <p:sp>
          <p:nvSpPr>
            <p:cNvPr id="124" name="Oval 30">
              <a:extLst>
                <a:ext uri="{FF2B5EF4-FFF2-40B4-BE49-F238E27FC236}">
                  <a16:creationId xmlns:a16="http://schemas.microsoft.com/office/drawing/2014/main" id="{800BB0DE-2A0C-4820-B987-0BD2CCC9E0F6}"/>
                </a:ext>
              </a:extLst>
            </p:cNvPr>
            <p:cNvSpPr>
              <a:spLocks noChangeArrowheads="1"/>
            </p:cNvSpPr>
            <p:nvPr/>
          </p:nvSpPr>
          <p:spPr bwMode="auto">
            <a:xfrm>
              <a:off x="8436778" y="232988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25" name="AutoShape 37">
              <a:extLst>
                <a:ext uri="{FF2B5EF4-FFF2-40B4-BE49-F238E27FC236}">
                  <a16:creationId xmlns:a16="http://schemas.microsoft.com/office/drawing/2014/main" id="{4AE60D8E-0731-40EA-BCA7-77DD6826A494}"/>
                </a:ext>
              </a:extLst>
            </p:cNvPr>
            <p:cNvCxnSpPr>
              <a:cxnSpLocks noChangeShapeType="1"/>
              <a:stCxn id="119" idx="5"/>
              <a:endCxn id="124" idx="0"/>
            </p:cNvCxnSpPr>
            <p:nvPr/>
          </p:nvCxnSpPr>
          <p:spPr bwMode="auto">
            <a:xfrm>
              <a:off x="8199766" y="2028534"/>
              <a:ext cx="484237" cy="301355"/>
            </a:xfrm>
            <a:prstGeom prst="straightConnector1">
              <a:avLst/>
            </a:prstGeom>
            <a:noFill/>
            <a:ln w="9525" cap="sq">
              <a:solidFill>
                <a:schemeClr val="tx1"/>
              </a:solidFill>
              <a:round/>
              <a:headEnd/>
              <a:tailEnd/>
            </a:ln>
            <a:effectLst/>
          </p:spPr>
        </p:cxnSp>
        <p:sp>
          <p:nvSpPr>
            <p:cNvPr id="126" name="文本框 125">
              <a:extLst>
                <a:ext uri="{FF2B5EF4-FFF2-40B4-BE49-F238E27FC236}">
                  <a16:creationId xmlns:a16="http://schemas.microsoft.com/office/drawing/2014/main" id="{445EFAA9-D8EB-40B3-8B93-17E2C2F839C7}"/>
                </a:ext>
              </a:extLst>
            </p:cNvPr>
            <p:cNvSpPr txBox="1"/>
            <p:nvPr/>
          </p:nvSpPr>
          <p:spPr>
            <a:xfrm>
              <a:off x="7204878" y="664308"/>
              <a:ext cx="494450" cy="373216"/>
            </a:xfrm>
            <a:prstGeom prst="rect">
              <a:avLst/>
            </a:prstGeom>
            <a:noFill/>
          </p:spPr>
          <p:txBody>
            <a:bodyPr wrap="squar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0D720497-84E7-4BB3-A35B-CF6B6B5A1DB9}"/>
                </a:ext>
              </a:extLst>
            </p:cNvPr>
            <p:cNvSpPr txBox="1"/>
            <p:nvPr/>
          </p:nvSpPr>
          <p:spPr>
            <a:xfrm>
              <a:off x="8117931" y="1311110"/>
              <a:ext cx="389760" cy="373216"/>
            </a:xfrm>
            <a:prstGeom prst="rect">
              <a:avLst/>
            </a:prstGeom>
            <a:noFill/>
          </p:spPr>
          <p:txBody>
            <a:bodyPr wrap="squar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8E6CD953-6FFD-4650-A099-E68382342701}"/>
                </a:ext>
              </a:extLst>
            </p:cNvPr>
            <p:cNvSpPr txBox="1"/>
            <p:nvPr/>
          </p:nvSpPr>
          <p:spPr>
            <a:xfrm>
              <a:off x="8697118" y="2063732"/>
              <a:ext cx="389760" cy="373216"/>
            </a:xfrm>
            <a:prstGeom prst="rect">
              <a:avLst/>
            </a:prstGeom>
            <a:noFill/>
          </p:spPr>
          <p:txBody>
            <a:bodyPr wrap="square" rtlCol="0">
              <a:spAutoFit/>
            </a:bodyPr>
            <a:lstStyle/>
            <a:p>
              <a:r>
                <a:rPr lang="en-US" altLang="zh-CN"/>
                <a:t>0</a:t>
              </a:r>
              <a:endParaRPr lang="zh-CN" altLang="en-US"/>
            </a:p>
          </p:txBody>
        </p:sp>
        <p:sp>
          <p:nvSpPr>
            <p:cNvPr id="129" name="文本框 128">
              <a:extLst>
                <a:ext uri="{FF2B5EF4-FFF2-40B4-BE49-F238E27FC236}">
                  <a16:creationId xmlns:a16="http://schemas.microsoft.com/office/drawing/2014/main" id="{DB7C54A6-6E42-4B97-A42D-62D563864445}"/>
                </a:ext>
              </a:extLst>
            </p:cNvPr>
            <p:cNvSpPr txBox="1"/>
            <p:nvPr/>
          </p:nvSpPr>
          <p:spPr>
            <a:xfrm>
              <a:off x="6376258" y="1368601"/>
              <a:ext cx="389760" cy="373216"/>
            </a:xfrm>
            <a:prstGeom prst="rect">
              <a:avLst/>
            </a:prstGeom>
            <a:noFill/>
          </p:spPr>
          <p:txBody>
            <a:bodyPr wrap="square" rtlCol="0">
              <a:spAutoFit/>
            </a:bodyPr>
            <a:lstStyle/>
            <a:p>
              <a:r>
                <a:rPr lang="en-US" altLang="zh-CN"/>
                <a:t>0</a:t>
              </a:r>
              <a:endParaRPr lang="zh-CN" altLang="en-US"/>
            </a:p>
          </p:txBody>
        </p:sp>
        <p:sp>
          <p:nvSpPr>
            <p:cNvPr id="136" name="Oval 30">
              <a:extLst>
                <a:ext uri="{FF2B5EF4-FFF2-40B4-BE49-F238E27FC236}">
                  <a16:creationId xmlns:a16="http://schemas.microsoft.com/office/drawing/2014/main" id="{BAC65EA3-F47D-4320-94D7-48E63BB951B4}"/>
                </a:ext>
              </a:extLst>
            </p:cNvPr>
            <p:cNvSpPr>
              <a:spLocks noChangeArrowheads="1"/>
            </p:cNvSpPr>
            <p:nvPr/>
          </p:nvSpPr>
          <p:spPr bwMode="auto">
            <a:xfrm>
              <a:off x="7132015" y="2353406"/>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37" name="AutoShape 37">
              <a:extLst>
                <a:ext uri="{FF2B5EF4-FFF2-40B4-BE49-F238E27FC236}">
                  <a16:creationId xmlns:a16="http://schemas.microsoft.com/office/drawing/2014/main" id="{93A40935-232D-4B0F-9A8A-21872FD74B03}"/>
                </a:ext>
              </a:extLst>
            </p:cNvPr>
            <p:cNvCxnSpPr>
              <a:cxnSpLocks noChangeShapeType="1"/>
              <a:endCxn id="136" idx="0"/>
            </p:cNvCxnSpPr>
            <p:nvPr/>
          </p:nvCxnSpPr>
          <p:spPr bwMode="auto">
            <a:xfrm>
              <a:off x="6928249" y="2048173"/>
              <a:ext cx="470466" cy="305233"/>
            </a:xfrm>
            <a:prstGeom prst="straightConnector1">
              <a:avLst/>
            </a:prstGeom>
            <a:noFill/>
            <a:ln w="9525" cap="sq">
              <a:solidFill>
                <a:schemeClr val="tx1"/>
              </a:solidFill>
              <a:round/>
              <a:headEnd/>
              <a:tailEnd/>
            </a:ln>
            <a:effectLst/>
          </p:spPr>
        </p:cxnSp>
        <p:sp>
          <p:nvSpPr>
            <p:cNvPr id="138" name="文本框 137">
              <a:extLst>
                <a:ext uri="{FF2B5EF4-FFF2-40B4-BE49-F238E27FC236}">
                  <a16:creationId xmlns:a16="http://schemas.microsoft.com/office/drawing/2014/main" id="{C7DCB2CD-706B-4520-98B4-774C95913D41}"/>
                </a:ext>
              </a:extLst>
            </p:cNvPr>
            <p:cNvSpPr txBox="1"/>
            <p:nvPr/>
          </p:nvSpPr>
          <p:spPr>
            <a:xfrm>
              <a:off x="7400602" y="2086589"/>
              <a:ext cx="420463" cy="369332"/>
            </a:xfrm>
            <a:prstGeom prst="rect">
              <a:avLst/>
            </a:prstGeom>
            <a:noFill/>
          </p:spPr>
          <p:txBody>
            <a:bodyPr wrap="square" rtlCol="0">
              <a:spAutoFit/>
            </a:bodyPr>
            <a:lstStyle/>
            <a:p>
              <a:r>
                <a:rPr lang="en-US" altLang="zh-CN"/>
                <a:t>0</a:t>
              </a:r>
              <a:endParaRPr lang="zh-CN" altLang="en-US"/>
            </a:p>
          </p:txBody>
        </p:sp>
        <p:sp>
          <p:nvSpPr>
            <p:cNvPr id="139" name="Oval 30">
              <a:extLst>
                <a:ext uri="{FF2B5EF4-FFF2-40B4-BE49-F238E27FC236}">
                  <a16:creationId xmlns:a16="http://schemas.microsoft.com/office/drawing/2014/main" id="{D5583614-B9D5-4C8B-8CE6-E6A9DFD8FD70}"/>
                </a:ext>
              </a:extLst>
            </p:cNvPr>
            <p:cNvSpPr>
              <a:spLocks noChangeArrowheads="1"/>
            </p:cNvSpPr>
            <p:nvPr/>
          </p:nvSpPr>
          <p:spPr bwMode="auto">
            <a:xfrm>
              <a:off x="5900115" y="2352415"/>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40" name="AutoShape 37">
              <a:extLst>
                <a:ext uri="{FF2B5EF4-FFF2-40B4-BE49-F238E27FC236}">
                  <a16:creationId xmlns:a16="http://schemas.microsoft.com/office/drawing/2014/main" id="{37B31163-CB39-4A32-B185-A54F5C8CF849}"/>
                </a:ext>
              </a:extLst>
            </p:cNvPr>
            <p:cNvCxnSpPr>
              <a:cxnSpLocks noChangeShapeType="1"/>
              <a:endCxn id="139" idx="0"/>
            </p:cNvCxnSpPr>
            <p:nvPr/>
          </p:nvCxnSpPr>
          <p:spPr bwMode="auto">
            <a:xfrm flipH="1">
              <a:off x="6166815" y="2048173"/>
              <a:ext cx="384264" cy="304242"/>
            </a:xfrm>
            <a:prstGeom prst="straightConnector1">
              <a:avLst/>
            </a:prstGeom>
            <a:noFill/>
            <a:ln w="9525" cap="sq">
              <a:solidFill>
                <a:schemeClr val="tx1"/>
              </a:solidFill>
              <a:round/>
              <a:headEnd/>
              <a:tailEnd/>
            </a:ln>
            <a:effectLst/>
          </p:spPr>
        </p:cxnSp>
        <p:sp>
          <p:nvSpPr>
            <p:cNvPr id="141" name="文本框 140">
              <a:extLst>
                <a:ext uri="{FF2B5EF4-FFF2-40B4-BE49-F238E27FC236}">
                  <a16:creationId xmlns:a16="http://schemas.microsoft.com/office/drawing/2014/main" id="{A16F54FB-7452-4F00-B004-374B09E3F8DD}"/>
                </a:ext>
              </a:extLst>
            </p:cNvPr>
            <p:cNvSpPr txBox="1"/>
            <p:nvPr/>
          </p:nvSpPr>
          <p:spPr>
            <a:xfrm>
              <a:off x="5841715" y="2079719"/>
              <a:ext cx="420463" cy="369332"/>
            </a:xfrm>
            <a:prstGeom prst="rect">
              <a:avLst/>
            </a:prstGeom>
            <a:noFill/>
          </p:spPr>
          <p:txBody>
            <a:bodyPr wrap="square" rtlCol="0">
              <a:spAutoFit/>
            </a:bodyPr>
            <a:lstStyle/>
            <a:p>
              <a:r>
                <a:rPr lang="en-US" altLang="zh-CN"/>
                <a:t>0</a:t>
              </a:r>
              <a:endParaRPr lang="zh-CN" altLang="en-US"/>
            </a:p>
          </p:txBody>
        </p:sp>
      </p:grpSp>
      <p:grpSp>
        <p:nvGrpSpPr>
          <p:cNvPr id="6" name="组合 5">
            <a:extLst>
              <a:ext uri="{FF2B5EF4-FFF2-40B4-BE49-F238E27FC236}">
                <a16:creationId xmlns:a16="http://schemas.microsoft.com/office/drawing/2014/main" id="{4D791B39-AB80-4A89-89A3-23F7DC3E2649}"/>
              </a:ext>
            </a:extLst>
          </p:cNvPr>
          <p:cNvGrpSpPr/>
          <p:nvPr/>
        </p:nvGrpSpPr>
        <p:grpSpPr>
          <a:xfrm>
            <a:off x="108055" y="3626190"/>
            <a:ext cx="3245163" cy="2715441"/>
            <a:chOff x="108055" y="3626190"/>
            <a:chExt cx="3245163" cy="2715441"/>
          </a:xfrm>
        </p:grpSpPr>
        <p:sp>
          <p:nvSpPr>
            <p:cNvPr id="145" name="Oval 23">
              <a:extLst>
                <a:ext uri="{FF2B5EF4-FFF2-40B4-BE49-F238E27FC236}">
                  <a16:creationId xmlns:a16="http://schemas.microsoft.com/office/drawing/2014/main" id="{6FA1003E-F3C7-46C3-82A9-A888DB5D575F}"/>
                </a:ext>
              </a:extLst>
            </p:cNvPr>
            <p:cNvSpPr>
              <a:spLocks noChangeArrowheads="1"/>
            </p:cNvSpPr>
            <p:nvPr/>
          </p:nvSpPr>
          <p:spPr bwMode="auto">
            <a:xfrm>
              <a:off x="2044067"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98</a:t>
              </a:r>
            </a:p>
          </p:txBody>
        </p:sp>
        <p:sp>
          <p:nvSpPr>
            <p:cNvPr id="146" name="Oval 25">
              <a:extLst>
                <a:ext uri="{FF2B5EF4-FFF2-40B4-BE49-F238E27FC236}">
                  <a16:creationId xmlns:a16="http://schemas.microsoft.com/office/drawing/2014/main" id="{DFCD0877-0C41-4278-B885-F3C2044485AC}"/>
                </a:ext>
              </a:extLst>
            </p:cNvPr>
            <p:cNvSpPr>
              <a:spLocks noChangeArrowheads="1"/>
            </p:cNvSpPr>
            <p:nvPr/>
          </p:nvSpPr>
          <p:spPr bwMode="auto">
            <a:xfrm>
              <a:off x="1343831" y="3958419"/>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47" name="AutoShape 38">
              <a:extLst>
                <a:ext uri="{FF2B5EF4-FFF2-40B4-BE49-F238E27FC236}">
                  <a16:creationId xmlns:a16="http://schemas.microsoft.com/office/drawing/2014/main" id="{72BA8BBB-020C-43BA-BA1A-951BCB43DF15}"/>
                </a:ext>
              </a:extLst>
            </p:cNvPr>
            <p:cNvCxnSpPr>
              <a:cxnSpLocks noChangeShapeType="1"/>
              <a:stCxn id="145" idx="1"/>
              <a:endCxn id="146" idx="5"/>
            </p:cNvCxnSpPr>
            <p:nvPr/>
          </p:nvCxnSpPr>
          <p:spPr bwMode="auto">
            <a:xfrm flipH="1" flipV="1">
              <a:off x="1765870" y="4331074"/>
              <a:ext cx="350608" cy="350625"/>
            </a:xfrm>
            <a:prstGeom prst="straightConnector1">
              <a:avLst/>
            </a:prstGeom>
            <a:noFill/>
            <a:ln w="9525" cap="sq">
              <a:solidFill>
                <a:schemeClr val="tx1"/>
              </a:solidFill>
              <a:round/>
              <a:headEnd/>
              <a:tailEnd/>
            </a:ln>
            <a:effectLst/>
          </p:spPr>
        </p:cxnSp>
        <p:sp>
          <p:nvSpPr>
            <p:cNvPr id="148" name="Oval 25">
              <a:extLst>
                <a:ext uri="{FF2B5EF4-FFF2-40B4-BE49-F238E27FC236}">
                  <a16:creationId xmlns:a16="http://schemas.microsoft.com/office/drawing/2014/main" id="{B5C81531-178C-42F4-AE08-9B5AF5A962B9}"/>
                </a:ext>
              </a:extLst>
            </p:cNvPr>
            <p:cNvSpPr>
              <a:spLocks noChangeArrowheads="1"/>
            </p:cNvSpPr>
            <p:nvPr/>
          </p:nvSpPr>
          <p:spPr bwMode="auto">
            <a:xfrm>
              <a:off x="778383" y="461776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49" name="AutoShape 38">
              <a:extLst>
                <a:ext uri="{FF2B5EF4-FFF2-40B4-BE49-F238E27FC236}">
                  <a16:creationId xmlns:a16="http://schemas.microsoft.com/office/drawing/2014/main" id="{E9A3FC8E-4449-45E6-B13B-E86C546D1A2C}"/>
                </a:ext>
              </a:extLst>
            </p:cNvPr>
            <p:cNvCxnSpPr>
              <a:cxnSpLocks noChangeShapeType="1"/>
              <a:stCxn id="146" idx="3"/>
              <a:endCxn id="148" idx="0"/>
            </p:cNvCxnSpPr>
            <p:nvPr/>
          </p:nvCxnSpPr>
          <p:spPr bwMode="auto">
            <a:xfrm flipH="1">
              <a:off x="1025608" y="4331074"/>
              <a:ext cx="390634" cy="286687"/>
            </a:xfrm>
            <a:prstGeom prst="straightConnector1">
              <a:avLst/>
            </a:prstGeom>
            <a:noFill/>
            <a:ln w="9525" cap="sq">
              <a:solidFill>
                <a:schemeClr val="tx1"/>
              </a:solidFill>
              <a:round/>
              <a:headEnd/>
              <a:tailEnd/>
            </a:ln>
            <a:effectLst/>
          </p:spPr>
        </p:cxnSp>
        <p:sp>
          <p:nvSpPr>
            <p:cNvPr id="150" name="Oval 30">
              <a:extLst>
                <a:ext uri="{FF2B5EF4-FFF2-40B4-BE49-F238E27FC236}">
                  <a16:creationId xmlns:a16="http://schemas.microsoft.com/office/drawing/2014/main" id="{A770BF80-80EB-46D2-A782-E0EEEC1E7B00}"/>
                </a:ext>
              </a:extLst>
            </p:cNvPr>
            <p:cNvSpPr>
              <a:spLocks noChangeArrowheads="1"/>
            </p:cNvSpPr>
            <p:nvPr/>
          </p:nvSpPr>
          <p:spPr bwMode="auto">
            <a:xfrm>
              <a:off x="2703118" y="529177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51" name="AutoShape 37">
              <a:extLst>
                <a:ext uri="{FF2B5EF4-FFF2-40B4-BE49-F238E27FC236}">
                  <a16:creationId xmlns:a16="http://schemas.microsoft.com/office/drawing/2014/main" id="{1EB9F279-2CEA-4E73-8CFB-1F2AE714E87F}"/>
                </a:ext>
              </a:extLst>
            </p:cNvPr>
            <p:cNvCxnSpPr>
              <a:cxnSpLocks noChangeShapeType="1"/>
              <a:stCxn id="145" idx="5"/>
              <a:endCxn id="150" idx="0"/>
            </p:cNvCxnSpPr>
            <p:nvPr/>
          </p:nvCxnSpPr>
          <p:spPr bwMode="auto">
            <a:xfrm>
              <a:off x="2466106" y="4990416"/>
              <a:ext cx="484237" cy="301355"/>
            </a:xfrm>
            <a:prstGeom prst="straightConnector1">
              <a:avLst/>
            </a:prstGeom>
            <a:noFill/>
            <a:ln w="9525" cap="sq">
              <a:solidFill>
                <a:schemeClr val="tx1"/>
              </a:solidFill>
              <a:round/>
              <a:headEnd/>
              <a:tailEnd/>
            </a:ln>
            <a:effectLst/>
          </p:spPr>
        </p:cxnSp>
        <p:sp>
          <p:nvSpPr>
            <p:cNvPr id="152" name="文本框 151">
              <a:extLst>
                <a:ext uri="{FF2B5EF4-FFF2-40B4-BE49-F238E27FC236}">
                  <a16:creationId xmlns:a16="http://schemas.microsoft.com/office/drawing/2014/main" id="{A59752A2-A514-4076-932C-E662B837B9D5}"/>
                </a:ext>
              </a:extLst>
            </p:cNvPr>
            <p:cNvSpPr txBox="1"/>
            <p:nvPr/>
          </p:nvSpPr>
          <p:spPr>
            <a:xfrm>
              <a:off x="1471218" y="3626190"/>
              <a:ext cx="494450" cy="373216"/>
            </a:xfrm>
            <a:prstGeom prst="rect">
              <a:avLst/>
            </a:prstGeom>
            <a:noFill/>
          </p:spPr>
          <p:txBody>
            <a:bodyPr wrap="square" rtlCol="0">
              <a:spAutoFit/>
            </a:bodyPr>
            <a:lstStyle/>
            <a:p>
              <a:r>
                <a:rPr lang="en-US" altLang="zh-CN"/>
                <a:t>-1</a:t>
              </a:r>
              <a:endParaRPr lang="zh-CN" altLang="en-US"/>
            </a:p>
          </p:txBody>
        </p:sp>
        <p:sp>
          <p:nvSpPr>
            <p:cNvPr id="153" name="文本框 152">
              <a:extLst>
                <a:ext uri="{FF2B5EF4-FFF2-40B4-BE49-F238E27FC236}">
                  <a16:creationId xmlns:a16="http://schemas.microsoft.com/office/drawing/2014/main" id="{26EA7F9A-E347-4C72-9A7A-7F35D361D02A}"/>
                </a:ext>
              </a:extLst>
            </p:cNvPr>
            <p:cNvSpPr txBox="1"/>
            <p:nvPr/>
          </p:nvSpPr>
          <p:spPr>
            <a:xfrm>
              <a:off x="2384271" y="4272992"/>
              <a:ext cx="389760" cy="373216"/>
            </a:xfrm>
            <a:prstGeom prst="rect">
              <a:avLst/>
            </a:prstGeom>
            <a:noFill/>
          </p:spPr>
          <p:txBody>
            <a:bodyPr wrap="square" rtlCol="0">
              <a:spAutoFit/>
            </a:bodyPr>
            <a:lstStyle/>
            <a:p>
              <a:r>
                <a:rPr lang="en-US" altLang="zh-CN"/>
                <a:t>-2</a:t>
              </a:r>
              <a:endParaRPr lang="zh-CN" altLang="en-US"/>
            </a:p>
          </p:txBody>
        </p:sp>
        <p:sp>
          <p:nvSpPr>
            <p:cNvPr id="154" name="文本框 153">
              <a:extLst>
                <a:ext uri="{FF2B5EF4-FFF2-40B4-BE49-F238E27FC236}">
                  <a16:creationId xmlns:a16="http://schemas.microsoft.com/office/drawing/2014/main" id="{4E618CD6-B3C4-4E51-9127-D5ED4B9A1B9E}"/>
                </a:ext>
              </a:extLst>
            </p:cNvPr>
            <p:cNvSpPr txBox="1"/>
            <p:nvPr/>
          </p:nvSpPr>
          <p:spPr>
            <a:xfrm>
              <a:off x="2963458" y="5025614"/>
              <a:ext cx="389760" cy="373216"/>
            </a:xfrm>
            <a:prstGeom prst="rect">
              <a:avLst/>
            </a:prstGeom>
            <a:noFill/>
          </p:spPr>
          <p:txBody>
            <a:bodyPr wrap="square" rtlCol="0">
              <a:spAutoFit/>
            </a:bodyPr>
            <a:lstStyle/>
            <a:p>
              <a:r>
                <a:rPr lang="en-US" altLang="zh-CN"/>
                <a:t>1</a:t>
              </a:r>
              <a:endParaRPr lang="zh-CN" altLang="en-US"/>
            </a:p>
          </p:txBody>
        </p:sp>
        <p:sp>
          <p:nvSpPr>
            <p:cNvPr id="155" name="文本框 154">
              <a:extLst>
                <a:ext uri="{FF2B5EF4-FFF2-40B4-BE49-F238E27FC236}">
                  <a16:creationId xmlns:a16="http://schemas.microsoft.com/office/drawing/2014/main" id="{93982FA7-6B88-4B61-AC2D-09FB3C9A266E}"/>
                </a:ext>
              </a:extLst>
            </p:cNvPr>
            <p:cNvSpPr txBox="1"/>
            <p:nvPr/>
          </p:nvSpPr>
          <p:spPr>
            <a:xfrm>
              <a:off x="642598" y="4330483"/>
              <a:ext cx="389760" cy="373216"/>
            </a:xfrm>
            <a:prstGeom prst="rect">
              <a:avLst/>
            </a:prstGeom>
            <a:noFill/>
          </p:spPr>
          <p:txBody>
            <a:bodyPr wrap="square" rtlCol="0">
              <a:spAutoFit/>
            </a:bodyPr>
            <a:lstStyle/>
            <a:p>
              <a:r>
                <a:rPr lang="en-US" altLang="zh-CN"/>
                <a:t>0</a:t>
              </a:r>
              <a:endParaRPr lang="zh-CN" altLang="en-US"/>
            </a:p>
          </p:txBody>
        </p:sp>
        <p:sp>
          <p:nvSpPr>
            <p:cNvPr id="156" name="Oval 30">
              <a:extLst>
                <a:ext uri="{FF2B5EF4-FFF2-40B4-BE49-F238E27FC236}">
                  <a16:creationId xmlns:a16="http://schemas.microsoft.com/office/drawing/2014/main" id="{E3F6C7CC-5353-4FAD-BEBC-17213EFDB2A4}"/>
                </a:ext>
              </a:extLst>
            </p:cNvPr>
            <p:cNvSpPr>
              <a:spLocks noChangeArrowheads="1"/>
            </p:cNvSpPr>
            <p:nvPr/>
          </p:nvSpPr>
          <p:spPr bwMode="auto">
            <a:xfrm>
              <a:off x="1398355" y="5315288"/>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57" name="AutoShape 37">
              <a:extLst>
                <a:ext uri="{FF2B5EF4-FFF2-40B4-BE49-F238E27FC236}">
                  <a16:creationId xmlns:a16="http://schemas.microsoft.com/office/drawing/2014/main" id="{D87C16BD-8305-4728-B3E0-78CCA1D1BAED}"/>
                </a:ext>
              </a:extLst>
            </p:cNvPr>
            <p:cNvCxnSpPr>
              <a:cxnSpLocks noChangeShapeType="1"/>
              <a:endCxn id="156" idx="0"/>
            </p:cNvCxnSpPr>
            <p:nvPr/>
          </p:nvCxnSpPr>
          <p:spPr bwMode="auto">
            <a:xfrm>
              <a:off x="1194589" y="5010055"/>
              <a:ext cx="470466" cy="305233"/>
            </a:xfrm>
            <a:prstGeom prst="straightConnector1">
              <a:avLst/>
            </a:prstGeom>
            <a:noFill/>
            <a:ln w="9525" cap="sq">
              <a:solidFill>
                <a:schemeClr val="tx1"/>
              </a:solidFill>
              <a:round/>
              <a:headEnd/>
              <a:tailEnd/>
            </a:ln>
            <a:effectLst/>
          </p:spPr>
        </p:cxnSp>
        <p:sp>
          <p:nvSpPr>
            <p:cNvPr id="158" name="文本框 157">
              <a:extLst>
                <a:ext uri="{FF2B5EF4-FFF2-40B4-BE49-F238E27FC236}">
                  <a16:creationId xmlns:a16="http://schemas.microsoft.com/office/drawing/2014/main" id="{6D8F7F11-A5CF-4FB2-A1F3-95340F7EEE43}"/>
                </a:ext>
              </a:extLst>
            </p:cNvPr>
            <p:cNvSpPr txBox="1"/>
            <p:nvPr/>
          </p:nvSpPr>
          <p:spPr>
            <a:xfrm>
              <a:off x="1666942" y="5048471"/>
              <a:ext cx="420463" cy="369332"/>
            </a:xfrm>
            <a:prstGeom prst="rect">
              <a:avLst/>
            </a:prstGeom>
            <a:noFill/>
          </p:spPr>
          <p:txBody>
            <a:bodyPr wrap="square" rtlCol="0">
              <a:spAutoFit/>
            </a:bodyPr>
            <a:lstStyle/>
            <a:p>
              <a:r>
                <a:rPr lang="en-US" altLang="zh-CN"/>
                <a:t>0</a:t>
              </a:r>
              <a:endParaRPr lang="zh-CN" altLang="en-US"/>
            </a:p>
          </p:txBody>
        </p:sp>
        <p:sp>
          <p:nvSpPr>
            <p:cNvPr id="159" name="Oval 30">
              <a:extLst>
                <a:ext uri="{FF2B5EF4-FFF2-40B4-BE49-F238E27FC236}">
                  <a16:creationId xmlns:a16="http://schemas.microsoft.com/office/drawing/2014/main" id="{59A02704-66E8-4C98-930A-ADCDE7457509}"/>
                </a:ext>
              </a:extLst>
            </p:cNvPr>
            <p:cNvSpPr>
              <a:spLocks noChangeArrowheads="1"/>
            </p:cNvSpPr>
            <p:nvPr/>
          </p:nvSpPr>
          <p:spPr bwMode="auto">
            <a:xfrm>
              <a:off x="166455" y="5314297"/>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60" name="AutoShape 37">
              <a:extLst>
                <a:ext uri="{FF2B5EF4-FFF2-40B4-BE49-F238E27FC236}">
                  <a16:creationId xmlns:a16="http://schemas.microsoft.com/office/drawing/2014/main" id="{6152A153-91F6-42F7-A834-E7B6735ABD92}"/>
                </a:ext>
              </a:extLst>
            </p:cNvPr>
            <p:cNvCxnSpPr>
              <a:cxnSpLocks noChangeShapeType="1"/>
              <a:endCxn id="159" idx="0"/>
            </p:cNvCxnSpPr>
            <p:nvPr/>
          </p:nvCxnSpPr>
          <p:spPr bwMode="auto">
            <a:xfrm flipH="1">
              <a:off x="433155" y="5010055"/>
              <a:ext cx="384264" cy="304242"/>
            </a:xfrm>
            <a:prstGeom prst="straightConnector1">
              <a:avLst/>
            </a:prstGeom>
            <a:noFill/>
            <a:ln w="9525" cap="sq">
              <a:solidFill>
                <a:schemeClr val="tx1"/>
              </a:solidFill>
              <a:round/>
              <a:headEnd/>
              <a:tailEnd/>
            </a:ln>
            <a:effectLst/>
          </p:spPr>
        </p:cxnSp>
        <p:sp>
          <p:nvSpPr>
            <p:cNvPr id="161" name="文本框 160">
              <a:extLst>
                <a:ext uri="{FF2B5EF4-FFF2-40B4-BE49-F238E27FC236}">
                  <a16:creationId xmlns:a16="http://schemas.microsoft.com/office/drawing/2014/main" id="{C378FDAF-D0C7-4D10-A14D-718DD225C469}"/>
                </a:ext>
              </a:extLst>
            </p:cNvPr>
            <p:cNvSpPr txBox="1"/>
            <p:nvPr/>
          </p:nvSpPr>
          <p:spPr>
            <a:xfrm>
              <a:off x="108055" y="5041601"/>
              <a:ext cx="420463" cy="369332"/>
            </a:xfrm>
            <a:prstGeom prst="rect">
              <a:avLst/>
            </a:prstGeom>
            <a:noFill/>
          </p:spPr>
          <p:txBody>
            <a:bodyPr wrap="square" rtlCol="0">
              <a:spAutoFit/>
            </a:bodyPr>
            <a:lstStyle/>
            <a:p>
              <a:r>
                <a:rPr lang="en-US" altLang="zh-CN"/>
                <a:t>0</a:t>
              </a:r>
              <a:endParaRPr lang="zh-CN" altLang="en-US"/>
            </a:p>
          </p:txBody>
        </p:sp>
        <p:sp>
          <p:nvSpPr>
            <p:cNvPr id="162" name="Oval 30">
              <a:extLst>
                <a:ext uri="{FF2B5EF4-FFF2-40B4-BE49-F238E27FC236}">
                  <a16:creationId xmlns:a16="http://schemas.microsoft.com/office/drawing/2014/main" id="{4BC2F61F-15F5-45B3-88F9-F0BE32CAF001}"/>
                </a:ext>
              </a:extLst>
            </p:cNvPr>
            <p:cNvSpPr>
              <a:spLocks noChangeArrowheads="1"/>
            </p:cNvSpPr>
            <p:nvPr/>
          </p:nvSpPr>
          <p:spPr bwMode="auto">
            <a:xfrm>
              <a:off x="2094674" y="5909582"/>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107</a:t>
              </a:r>
            </a:p>
          </p:txBody>
        </p:sp>
        <p:cxnSp>
          <p:nvCxnSpPr>
            <p:cNvPr id="163" name="AutoShape 37">
              <a:extLst>
                <a:ext uri="{FF2B5EF4-FFF2-40B4-BE49-F238E27FC236}">
                  <a16:creationId xmlns:a16="http://schemas.microsoft.com/office/drawing/2014/main" id="{99B15E3F-1828-4108-BA4B-28CA1AF843D2}"/>
                </a:ext>
              </a:extLst>
            </p:cNvPr>
            <p:cNvCxnSpPr>
              <a:cxnSpLocks noChangeShapeType="1"/>
              <a:endCxn id="162" idx="0"/>
            </p:cNvCxnSpPr>
            <p:nvPr/>
          </p:nvCxnSpPr>
          <p:spPr bwMode="auto">
            <a:xfrm flipH="1">
              <a:off x="2361374" y="5605340"/>
              <a:ext cx="384264" cy="304242"/>
            </a:xfrm>
            <a:prstGeom prst="straightConnector1">
              <a:avLst/>
            </a:prstGeom>
            <a:noFill/>
            <a:ln w="9525" cap="sq">
              <a:solidFill>
                <a:schemeClr val="tx1"/>
              </a:solidFill>
              <a:round/>
              <a:headEnd/>
              <a:tailEnd/>
            </a:ln>
            <a:effectLst/>
          </p:spPr>
        </p:cxnSp>
        <p:sp>
          <p:nvSpPr>
            <p:cNvPr id="164" name="文本框 163">
              <a:extLst>
                <a:ext uri="{FF2B5EF4-FFF2-40B4-BE49-F238E27FC236}">
                  <a16:creationId xmlns:a16="http://schemas.microsoft.com/office/drawing/2014/main" id="{D773CF32-3400-455C-B5D4-298FADCD017B}"/>
                </a:ext>
              </a:extLst>
            </p:cNvPr>
            <p:cNvSpPr txBox="1"/>
            <p:nvPr/>
          </p:nvSpPr>
          <p:spPr>
            <a:xfrm>
              <a:off x="2036274" y="5636886"/>
              <a:ext cx="420463" cy="369332"/>
            </a:xfrm>
            <a:prstGeom prst="rect">
              <a:avLst/>
            </a:prstGeom>
            <a:noFill/>
          </p:spPr>
          <p:txBody>
            <a:bodyPr wrap="square" rtlCol="0">
              <a:spAutoFit/>
            </a:bodyPr>
            <a:lstStyle/>
            <a:p>
              <a:r>
                <a:rPr lang="en-US" altLang="zh-CN"/>
                <a:t>0</a:t>
              </a:r>
              <a:endParaRPr lang="zh-CN" altLang="en-US"/>
            </a:p>
          </p:txBody>
        </p:sp>
      </p:grpSp>
      <p:grpSp>
        <p:nvGrpSpPr>
          <p:cNvPr id="7" name="组合 6">
            <a:extLst>
              <a:ext uri="{FF2B5EF4-FFF2-40B4-BE49-F238E27FC236}">
                <a16:creationId xmlns:a16="http://schemas.microsoft.com/office/drawing/2014/main" id="{02C27395-0A56-4AC0-8317-F5113066B2A8}"/>
              </a:ext>
            </a:extLst>
          </p:cNvPr>
          <p:cNvGrpSpPr/>
          <p:nvPr/>
        </p:nvGrpSpPr>
        <p:grpSpPr>
          <a:xfrm>
            <a:off x="4747872" y="3336405"/>
            <a:ext cx="3975606" cy="2382265"/>
            <a:chOff x="4747872" y="3336405"/>
            <a:chExt cx="3975606" cy="2382265"/>
          </a:xfrm>
        </p:grpSpPr>
        <p:sp>
          <p:nvSpPr>
            <p:cNvPr id="165" name="Oval 23">
              <a:extLst>
                <a:ext uri="{FF2B5EF4-FFF2-40B4-BE49-F238E27FC236}">
                  <a16:creationId xmlns:a16="http://schemas.microsoft.com/office/drawing/2014/main" id="{8B01C31C-BBBB-497E-9299-2515940B77D3}"/>
                </a:ext>
              </a:extLst>
            </p:cNvPr>
            <p:cNvSpPr>
              <a:spLocks noChangeArrowheads="1"/>
            </p:cNvSpPr>
            <p:nvPr/>
          </p:nvSpPr>
          <p:spPr bwMode="auto">
            <a:xfrm>
              <a:off x="7414327" y="458931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107</a:t>
              </a:r>
            </a:p>
          </p:txBody>
        </p:sp>
        <p:sp>
          <p:nvSpPr>
            <p:cNvPr id="166" name="Oval 25">
              <a:extLst>
                <a:ext uri="{FF2B5EF4-FFF2-40B4-BE49-F238E27FC236}">
                  <a16:creationId xmlns:a16="http://schemas.microsoft.com/office/drawing/2014/main" id="{6D9DBCE0-5034-42B4-A519-15CA0B93840A}"/>
                </a:ext>
              </a:extLst>
            </p:cNvPr>
            <p:cNvSpPr>
              <a:spLocks noChangeArrowheads="1"/>
            </p:cNvSpPr>
            <p:nvPr/>
          </p:nvSpPr>
          <p:spPr bwMode="auto">
            <a:xfrm>
              <a:off x="6306412" y="3687621"/>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34</a:t>
              </a:r>
            </a:p>
          </p:txBody>
        </p:sp>
        <p:cxnSp>
          <p:nvCxnSpPr>
            <p:cNvPr id="167" name="AutoShape 38">
              <a:extLst>
                <a:ext uri="{FF2B5EF4-FFF2-40B4-BE49-F238E27FC236}">
                  <a16:creationId xmlns:a16="http://schemas.microsoft.com/office/drawing/2014/main" id="{B2333715-F0BE-4DFD-A521-078E0D67B1E1}"/>
                </a:ext>
              </a:extLst>
            </p:cNvPr>
            <p:cNvCxnSpPr>
              <a:cxnSpLocks noChangeShapeType="1"/>
              <a:stCxn id="165" idx="1"/>
              <a:endCxn id="166" idx="5"/>
            </p:cNvCxnSpPr>
            <p:nvPr/>
          </p:nvCxnSpPr>
          <p:spPr bwMode="auto">
            <a:xfrm flipH="1" flipV="1">
              <a:off x="6728451" y="4060276"/>
              <a:ext cx="758287" cy="592976"/>
            </a:xfrm>
            <a:prstGeom prst="straightConnector1">
              <a:avLst/>
            </a:prstGeom>
            <a:noFill/>
            <a:ln w="9525" cap="sq">
              <a:solidFill>
                <a:schemeClr val="tx1"/>
              </a:solidFill>
              <a:round/>
              <a:headEnd/>
              <a:tailEnd/>
            </a:ln>
            <a:effectLst/>
          </p:spPr>
        </p:cxnSp>
        <p:sp>
          <p:nvSpPr>
            <p:cNvPr id="168" name="Oval 25">
              <a:extLst>
                <a:ext uri="{FF2B5EF4-FFF2-40B4-BE49-F238E27FC236}">
                  <a16:creationId xmlns:a16="http://schemas.microsoft.com/office/drawing/2014/main" id="{B92BCAC2-4311-48EE-B407-BE7780F11282}"/>
                </a:ext>
              </a:extLst>
            </p:cNvPr>
            <p:cNvSpPr>
              <a:spLocks noChangeArrowheads="1"/>
            </p:cNvSpPr>
            <p:nvPr/>
          </p:nvSpPr>
          <p:spPr bwMode="auto">
            <a:xfrm>
              <a:off x="5418200" y="458909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sz="2000"/>
                <a:t>23</a:t>
              </a:r>
            </a:p>
          </p:txBody>
        </p:sp>
        <p:cxnSp>
          <p:nvCxnSpPr>
            <p:cNvPr id="169" name="AutoShape 38">
              <a:extLst>
                <a:ext uri="{FF2B5EF4-FFF2-40B4-BE49-F238E27FC236}">
                  <a16:creationId xmlns:a16="http://schemas.microsoft.com/office/drawing/2014/main" id="{C9330353-5DAB-4E62-A92A-3EA67EC1A357}"/>
                </a:ext>
              </a:extLst>
            </p:cNvPr>
            <p:cNvCxnSpPr>
              <a:cxnSpLocks noChangeShapeType="1"/>
              <a:stCxn id="166" idx="3"/>
              <a:endCxn id="168" idx="0"/>
            </p:cNvCxnSpPr>
            <p:nvPr/>
          </p:nvCxnSpPr>
          <p:spPr bwMode="auto">
            <a:xfrm flipH="1">
              <a:off x="5665425" y="4060276"/>
              <a:ext cx="713398" cy="528818"/>
            </a:xfrm>
            <a:prstGeom prst="straightConnector1">
              <a:avLst/>
            </a:prstGeom>
            <a:noFill/>
            <a:ln w="9525" cap="sq">
              <a:solidFill>
                <a:schemeClr val="tx1"/>
              </a:solidFill>
              <a:round/>
              <a:headEnd/>
              <a:tailEnd/>
            </a:ln>
            <a:effectLst/>
          </p:spPr>
        </p:cxnSp>
        <p:sp>
          <p:nvSpPr>
            <p:cNvPr id="170" name="Oval 30">
              <a:extLst>
                <a:ext uri="{FF2B5EF4-FFF2-40B4-BE49-F238E27FC236}">
                  <a16:creationId xmlns:a16="http://schemas.microsoft.com/office/drawing/2014/main" id="{E2E9101D-C26B-4CD8-A435-8A17CC149CB2}"/>
                </a:ext>
              </a:extLst>
            </p:cNvPr>
            <p:cNvSpPr>
              <a:spLocks noChangeArrowheads="1"/>
            </p:cNvSpPr>
            <p:nvPr/>
          </p:nvSpPr>
          <p:spPr bwMode="auto">
            <a:xfrm>
              <a:off x="8073378" y="5263324"/>
              <a:ext cx="494450" cy="436593"/>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115</a:t>
              </a:r>
            </a:p>
          </p:txBody>
        </p:sp>
        <p:cxnSp>
          <p:nvCxnSpPr>
            <p:cNvPr id="171" name="AutoShape 37">
              <a:extLst>
                <a:ext uri="{FF2B5EF4-FFF2-40B4-BE49-F238E27FC236}">
                  <a16:creationId xmlns:a16="http://schemas.microsoft.com/office/drawing/2014/main" id="{38D17596-E796-46F5-8928-E0538AF91AB4}"/>
                </a:ext>
              </a:extLst>
            </p:cNvPr>
            <p:cNvCxnSpPr>
              <a:cxnSpLocks noChangeShapeType="1"/>
              <a:stCxn id="165" idx="5"/>
              <a:endCxn id="170" idx="0"/>
            </p:cNvCxnSpPr>
            <p:nvPr/>
          </p:nvCxnSpPr>
          <p:spPr bwMode="auto">
            <a:xfrm>
              <a:off x="7836366" y="4961969"/>
              <a:ext cx="484237" cy="301355"/>
            </a:xfrm>
            <a:prstGeom prst="straightConnector1">
              <a:avLst/>
            </a:prstGeom>
            <a:noFill/>
            <a:ln w="9525" cap="sq">
              <a:solidFill>
                <a:schemeClr val="tx1"/>
              </a:solidFill>
              <a:round/>
              <a:headEnd/>
              <a:tailEnd/>
            </a:ln>
            <a:effectLst/>
          </p:spPr>
        </p:cxnSp>
        <p:sp>
          <p:nvSpPr>
            <p:cNvPr id="172" name="文本框 171">
              <a:extLst>
                <a:ext uri="{FF2B5EF4-FFF2-40B4-BE49-F238E27FC236}">
                  <a16:creationId xmlns:a16="http://schemas.microsoft.com/office/drawing/2014/main" id="{A7640127-8693-4060-A7F3-270D09C578E8}"/>
                </a:ext>
              </a:extLst>
            </p:cNvPr>
            <p:cNvSpPr txBox="1"/>
            <p:nvPr/>
          </p:nvSpPr>
          <p:spPr>
            <a:xfrm>
              <a:off x="6433799" y="3336405"/>
              <a:ext cx="494450" cy="373216"/>
            </a:xfrm>
            <a:prstGeom prst="rect">
              <a:avLst/>
            </a:prstGeom>
            <a:noFill/>
          </p:spPr>
          <p:txBody>
            <a:bodyPr wrap="square" rtlCol="0">
              <a:spAutoFit/>
            </a:bodyPr>
            <a:lstStyle/>
            <a:p>
              <a:r>
                <a:rPr lang="en-US" altLang="zh-CN"/>
                <a:t>0</a:t>
              </a:r>
              <a:endParaRPr lang="zh-CN" altLang="en-US"/>
            </a:p>
          </p:txBody>
        </p:sp>
        <p:sp>
          <p:nvSpPr>
            <p:cNvPr id="173" name="文本框 172">
              <a:extLst>
                <a:ext uri="{FF2B5EF4-FFF2-40B4-BE49-F238E27FC236}">
                  <a16:creationId xmlns:a16="http://schemas.microsoft.com/office/drawing/2014/main" id="{50580FDD-BE96-4924-ABF8-98BEEB201D09}"/>
                </a:ext>
              </a:extLst>
            </p:cNvPr>
            <p:cNvSpPr txBox="1"/>
            <p:nvPr/>
          </p:nvSpPr>
          <p:spPr>
            <a:xfrm>
              <a:off x="7754531" y="4244545"/>
              <a:ext cx="389760" cy="373216"/>
            </a:xfrm>
            <a:prstGeom prst="rect">
              <a:avLst/>
            </a:prstGeom>
            <a:noFill/>
          </p:spPr>
          <p:txBody>
            <a:bodyPr wrap="square" rtlCol="0">
              <a:spAutoFit/>
            </a:bodyPr>
            <a:lstStyle/>
            <a:p>
              <a:r>
                <a:rPr lang="en-US" altLang="zh-CN"/>
                <a:t>0</a:t>
              </a:r>
              <a:endParaRPr lang="zh-CN" altLang="en-US"/>
            </a:p>
          </p:txBody>
        </p:sp>
        <p:sp>
          <p:nvSpPr>
            <p:cNvPr id="174" name="文本框 173">
              <a:extLst>
                <a:ext uri="{FF2B5EF4-FFF2-40B4-BE49-F238E27FC236}">
                  <a16:creationId xmlns:a16="http://schemas.microsoft.com/office/drawing/2014/main" id="{C3941E38-3FDF-428F-8D93-03F3ECE96B37}"/>
                </a:ext>
              </a:extLst>
            </p:cNvPr>
            <p:cNvSpPr txBox="1"/>
            <p:nvPr/>
          </p:nvSpPr>
          <p:spPr>
            <a:xfrm>
              <a:off x="8333718" y="4997167"/>
              <a:ext cx="389760" cy="373216"/>
            </a:xfrm>
            <a:prstGeom prst="rect">
              <a:avLst/>
            </a:prstGeom>
            <a:noFill/>
          </p:spPr>
          <p:txBody>
            <a:bodyPr wrap="square" rtlCol="0">
              <a:spAutoFit/>
            </a:bodyPr>
            <a:lstStyle/>
            <a:p>
              <a:r>
                <a:rPr lang="en-US" altLang="zh-CN"/>
                <a:t>0</a:t>
              </a:r>
              <a:endParaRPr lang="zh-CN" altLang="en-US"/>
            </a:p>
          </p:txBody>
        </p:sp>
        <p:sp>
          <p:nvSpPr>
            <p:cNvPr id="175" name="文本框 174">
              <a:extLst>
                <a:ext uri="{FF2B5EF4-FFF2-40B4-BE49-F238E27FC236}">
                  <a16:creationId xmlns:a16="http://schemas.microsoft.com/office/drawing/2014/main" id="{30AF3604-655B-49D8-BB57-3EE1193C24FB}"/>
                </a:ext>
              </a:extLst>
            </p:cNvPr>
            <p:cNvSpPr txBox="1"/>
            <p:nvPr/>
          </p:nvSpPr>
          <p:spPr>
            <a:xfrm>
              <a:off x="5282415" y="4301816"/>
              <a:ext cx="389760" cy="373216"/>
            </a:xfrm>
            <a:prstGeom prst="rect">
              <a:avLst/>
            </a:prstGeom>
            <a:noFill/>
          </p:spPr>
          <p:txBody>
            <a:bodyPr wrap="square" rtlCol="0">
              <a:spAutoFit/>
            </a:bodyPr>
            <a:lstStyle/>
            <a:p>
              <a:r>
                <a:rPr lang="en-US" altLang="zh-CN"/>
                <a:t>0</a:t>
              </a:r>
              <a:endParaRPr lang="zh-CN" altLang="en-US"/>
            </a:p>
          </p:txBody>
        </p:sp>
        <p:sp>
          <p:nvSpPr>
            <p:cNvPr id="176" name="Oval 30">
              <a:extLst>
                <a:ext uri="{FF2B5EF4-FFF2-40B4-BE49-F238E27FC236}">
                  <a16:creationId xmlns:a16="http://schemas.microsoft.com/office/drawing/2014/main" id="{9B1EEA45-94BE-4978-A95A-04F9C88EFBE5}"/>
                </a:ext>
              </a:extLst>
            </p:cNvPr>
            <p:cNvSpPr>
              <a:spLocks noChangeArrowheads="1"/>
            </p:cNvSpPr>
            <p:nvPr/>
          </p:nvSpPr>
          <p:spPr bwMode="auto">
            <a:xfrm>
              <a:off x="6038172" y="528662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28</a:t>
              </a:r>
            </a:p>
          </p:txBody>
        </p:sp>
        <p:cxnSp>
          <p:nvCxnSpPr>
            <p:cNvPr id="177" name="AutoShape 37">
              <a:extLst>
                <a:ext uri="{FF2B5EF4-FFF2-40B4-BE49-F238E27FC236}">
                  <a16:creationId xmlns:a16="http://schemas.microsoft.com/office/drawing/2014/main" id="{A9C3D02A-E21B-445E-AC4A-6E19C0F06A1D}"/>
                </a:ext>
              </a:extLst>
            </p:cNvPr>
            <p:cNvCxnSpPr>
              <a:cxnSpLocks noChangeShapeType="1"/>
              <a:endCxn id="176" idx="0"/>
            </p:cNvCxnSpPr>
            <p:nvPr/>
          </p:nvCxnSpPr>
          <p:spPr bwMode="auto">
            <a:xfrm>
              <a:off x="5834406" y="4981388"/>
              <a:ext cx="470466" cy="305233"/>
            </a:xfrm>
            <a:prstGeom prst="straightConnector1">
              <a:avLst/>
            </a:prstGeom>
            <a:noFill/>
            <a:ln w="9525" cap="sq">
              <a:solidFill>
                <a:schemeClr val="tx1"/>
              </a:solidFill>
              <a:round/>
              <a:headEnd/>
              <a:tailEnd/>
            </a:ln>
            <a:effectLst/>
          </p:spPr>
        </p:cxnSp>
        <p:sp>
          <p:nvSpPr>
            <p:cNvPr id="178" name="文本框 177">
              <a:extLst>
                <a:ext uri="{FF2B5EF4-FFF2-40B4-BE49-F238E27FC236}">
                  <a16:creationId xmlns:a16="http://schemas.microsoft.com/office/drawing/2014/main" id="{8CF63434-DF5A-430A-BF58-98BA93ABA200}"/>
                </a:ext>
              </a:extLst>
            </p:cNvPr>
            <p:cNvSpPr txBox="1"/>
            <p:nvPr/>
          </p:nvSpPr>
          <p:spPr>
            <a:xfrm>
              <a:off x="6306759" y="5019804"/>
              <a:ext cx="420463" cy="369332"/>
            </a:xfrm>
            <a:prstGeom prst="rect">
              <a:avLst/>
            </a:prstGeom>
            <a:noFill/>
          </p:spPr>
          <p:txBody>
            <a:bodyPr wrap="square" rtlCol="0">
              <a:spAutoFit/>
            </a:bodyPr>
            <a:lstStyle/>
            <a:p>
              <a:r>
                <a:rPr lang="en-US" altLang="zh-CN"/>
                <a:t>0</a:t>
              </a:r>
              <a:endParaRPr lang="zh-CN" altLang="en-US"/>
            </a:p>
          </p:txBody>
        </p:sp>
        <p:sp>
          <p:nvSpPr>
            <p:cNvPr id="179" name="Oval 30">
              <a:extLst>
                <a:ext uri="{FF2B5EF4-FFF2-40B4-BE49-F238E27FC236}">
                  <a16:creationId xmlns:a16="http://schemas.microsoft.com/office/drawing/2014/main" id="{1F1FF295-D036-4146-B14F-F2AD2776177D}"/>
                </a:ext>
              </a:extLst>
            </p:cNvPr>
            <p:cNvSpPr>
              <a:spLocks noChangeArrowheads="1"/>
            </p:cNvSpPr>
            <p:nvPr/>
          </p:nvSpPr>
          <p:spPr bwMode="auto">
            <a:xfrm>
              <a:off x="4806272" y="5285630"/>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15</a:t>
              </a:r>
            </a:p>
          </p:txBody>
        </p:sp>
        <p:cxnSp>
          <p:nvCxnSpPr>
            <p:cNvPr id="180" name="AutoShape 37">
              <a:extLst>
                <a:ext uri="{FF2B5EF4-FFF2-40B4-BE49-F238E27FC236}">
                  <a16:creationId xmlns:a16="http://schemas.microsoft.com/office/drawing/2014/main" id="{1BF0CD8A-E4DD-467E-B7D2-D807969DB13D}"/>
                </a:ext>
              </a:extLst>
            </p:cNvPr>
            <p:cNvCxnSpPr>
              <a:cxnSpLocks noChangeShapeType="1"/>
              <a:endCxn id="179" idx="0"/>
            </p:cNvCxnSpPr>
            <p:nvPr/>
          </p:nvCxnSpPr>
          <p:spPr bwMode="auto">
            <a:xfrm flipH="1">
              <a:off x="5072972" y="4981388"/>
              <a:ext cx="384264" cy="304242"/>
            </a:xfrm>
            <a:prstGeom prst="straightConnector1">
              <a:avLst/>
            </a:prstGeom>
            <a:noFill/>
            <a:ln w="9525" cap="sq">
              <a:solidFill>
                <a:schemeClr val="tx1"/>
              </a:solidFill>
              <a:round/>
              <a:headEnd/>
              <a:tailEnd/>
            </a:ln>
            <a:effectLst/>
          </p:spPr>
        </p:cxnSp>
        <p:sp>
          <p:nvSpPr>
            <p:cNvPr id="181" name="文本框 180">
              <a:extLst>
                <a:ext uri="{FF2B5EF4-FFF2-40B4-BE49-F238E27FC236}">
                  <a16:creationId xmlns:a16="http://schemas.microsoft.com/office/drawing/2014/main" id="{050EA971-4DB9-4522-827B-F8BA7D7C2D53}"/>
                </a:ext>
              </a:extLst>
            </p:cNvPr>
            <p:cNvSpPr txBox="1"/>
            <p:nvPr/>
          </p:nvSpPr>
          <p:spPr>
            <a:xfrm>
              <a:off x="4747872" y="5012934"/>
              <a:ext cx="420463" cy="369332"/>
            </a:xfrm>
            <a:prstGeom prst="rect">
              <a:avLst/>
            </a:prstGeom>
            <a:noFill/>
          </p:spPr>
          <p:txBody>
            <a:bodyPr wrap="square" rtlCol="0">
              <a:spAutoFit/>
            </a:bodyPr>
            <a:lstStyle/>
            <a:p>
              <a:r>
                <a:rPr lang="en-US" altLang="zh-CN"/>
                <a:t>0</a:t>
              </a:r>
              <a:endParaRPr lang="zh-CN" altLang="en-US"/>
            </a:p>
          </p:txBody>
        </p:sp>
        <p:sp>
          <p:nvSpPr>
            <p:cNvPr id="182" name="Oval 30">
              <a:extLst>
                <a:ext uri="{FF2B5EF4-FFF2-40B4-BE49-F238E27FC236}">
                  <a16:creationId xmlns:a16="http://schemas.microsoft.com/office/drawing/2014/main" id="{9960C666-102E-4140-9C68-1BC6B9BFD2A6}"/>
                </a:ext>
              </a:extLst>
            </p:cNvPr>
            <p:cNvSpPr>
              <a:spLocks noChangeArrowheads="1"/>
            </p:cNvSpPr>
            <p:nvPr/>
          </p:nvSpPr>
          <p:spPr bwMode="auto">
            <a:xfrm>
              <a:off x="6830702" y="5274771"/>
              <a:ext cx="533400" cy="432049"/>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98</a:t>
              </a:r>
            </a:p>
          </p:txBody>
        </p:sp>
        <p:cxnSp>
          <p:nvCxnSpPr>
            <p:cNvPr id="183" name="AutoShape 37">
              <a:extLst>
                <a:ext uri="{FF2B5EF4-FFF2-40B4-BE49-F238E27FC236}">
                  <a16:creationId xmlns:a16="http://schemas.microsoft.com/office/drawing/2014/main" id="{0D086AB0-69A7-4D7F-A862-1D8153119202}"/>
                </a:ext>
              </a:extLst>
            </p:cNvPr>
            <p:cNvCxnSpPr>
              <a:cxnSpLocks noChangeShapeType="1"/>
              <a:endCxn id="182" idx="0"/>
            </p:cNvCxnSpPr>
            <p:nvPr/>
          </p:nvCxnSpPr>
          <p:spPr bwMode="auto">
            <a:xfrm flipH="1">
              <a:off x="7097402" y="4970529"/>
              <a:ext cx="384264" cy="304242"/>
            </a:xfrm>
            <a:prstGeom prst="straightConnector1">
              <a:avLst/>
            </a:prstGeom>
            <a:noFill/>
            <a:ln w="9525" cap="sq">
              <a:solidFill>
                <a:schemeClr val="tx1"/>
              </a:solidFill>
              <a:round/>
              <a:headEnd/>
              <a:tailEnd/>
            </a:ln>
            <a:effectLst/>
          </p:spPr>
        </p:cxnSp>
        <p:sp>
          <p:nvSpPr>
            <p:cNvPr id="184" name="文本框 183">
              <a:extLst>
                <a:ext uri="{FF2B5EF4-FFF2-40B4-BE49-F238E27FC236}">
                  <a16:creationId xmlns:a16="http://schemas.microsoft.com/office/drawing/2014/main" id="{FCF8DFB2-C777-4C1D-9FE0-5274BB9D6076}"/>
                </a:ext>
              </a:extLst>
            </p:cNvPr>
            <p:cNvSpPr txBox="1"/>
            <p:nvPr/>
          </p:nvSpPr>
          <p:spPr>
            <a:xfrm>
              <a:off x="6772302" y="5002075"/>
              <a:ext cx="420463" cy="369332"/>
            </a:xfrm>
            <a:prstGeom prst="rect">
              <a:avLst/>
            </a:prstGeom>
            <a:noFill/>
          </p:spPr>
          <p:txBody>
            <a:bodyPr wrap="square" rtlCol="0">
              <a:spAutoFit/>
            </a:bodyPr>
            <a:lstStyle/>
            <a:p>
              <a:r>
                <a:rPr lang="en-US" altLang="zh-CN"/>
                <a:t>0</a:t>
              </a:r>
              <a:endParaRPr lang="zh-CN" altLang="en-US"/>
            </a:p>
          </p:txBody>
        </p:sp>
      </p:grpSp>
    </p:spTree>
    <p:extLst>
      <p:ext uri="{BB962C8B-B14F-4D97-AF65-F5344CB8AC3E}">
        <p14:creationId xmlns:p14="http://schemas.microsoft.com/office/powerpoint/2010/main" val="407581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3839E1-C74B-438E-BB09-460EEF15A756}"/>
              </a:ext>
            </a:extLst>
          </p:cNvPr>
          <p:cNvSpPr/>
          <p:nvPr/>
        </p:nvSpPr>
        <p:spPr>
          <a:xfrm>
            <a:off x="359532" y="188640"/>
            <a:ext cx="8424936" cy="3359061"/>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dirty="0"/>
              <a:t>68,40,25,21,33,12,58,51,16,36</a:t>
            </a:r>
            <a:r>
              <a:rPr lang="zh-CN" altLang="en-US" sz="2400" b="1" dirty="0"/>
              <a:t>），请完成下列要求。</a:t>
            </a:r>
            <a:endParaRPr lang="en-US" altLang="zh-CN" sz="2400" b="1" dirty="0"/>
          </a:p>
          <a:p>
            <a:pPr>
              <a:lnSpc>
                <a:spcPct val="150000"/>
              </a:lnSpc>
            </a:pPr>
            <a:r>
              <a:rPr lang="zh-CN" altLang="en-US" sz="2400" b="1" dirty="0"/>
              <a:t>要求：（</a:t>
            </a:r>
            <a:r>
              <a:rPr lang="en-US" altLang="zh-CN" sz="2400" b="1" dirty="0"/>
              <a:t>1</a:t>
            </a:r>
            <a:r>
              <a:rPr lang="zh-CN" altLang="en-US" sz="2400" b="1" dirty="0"/>
              <a:t>）画出根据数据序列建立的</a:t>
            </a:r>
            <a:r>
              <a:rPr lang="en-US" altLang="zh-CN" sz="2400" b="1" dirty="0"/>
              <a:t>3</a:t>
            </a:r>
            <a:r>
              <a:rPr lang="zh-CN" altLang="en-US" sz="2400" b="1" dirty="0"/>
              <a:t>阶</a:t>
            </a:r>
            <a:r>
              <a:rPr lang="en-US" altLang="zh-CN" sz="2400" b="1" dirty="0"/>
              <a:t>B_</a:t>
            </a:r>
            <a:r>
              <a:rPr lang="zh-CN" altLang="en-US" sz="2400" b="1" dirty="0"/>
              <a:t>树示意图。（</a:t>
            </a:r>
            <a:r>
              <a:rPr lang="en-US" altLang="zh-CN" sz="2400" b="1" dirty="0"/>
              <a:t>5</a:t>
            </a:r>
            <a:r>
              <a:rPr lang="zh-CN" altLang="en-US" sz="2400" b="1" dirty="0"/>
              <a:t>分）</a:t>
            </a:r>
            <a:r>
              <a:rPr lang="en-US" altLang="zh-CN" sz="2400" b="1" dirty="0"/>
              <a:t>	</a:t>
            </a:r>
            <a:r>
              <a:rPr lang="zh-CN" altLang="en-US" sz="2400" b="1" dirty="0"/>
              <a:t>（</a:t>
            </a:r>
            <a:r>
              <a:rPr lang="en-US" altLang="zh-CN" sz="2400" b="1" dirty="0"/>
              <a:t>2</a:t>
            </a:r>
            <a:r>
              <a:rPr lang="zh-CN" altLang="en-US" sz="2400" b="1" dirty="0"/>
              <a:t>）画出删除</a:t>
            </a:r>
            <a:r>
              <a:rPr lang="en-US" altLang="zh-CN" sz="2400" b="1" dirty="0"/>
              <a:t>51</a:t>
            </a:r>
            <a:r>
              <a:rPr lang="zh-CN" altLang="en-US" sz="2400" b="1" dirty="0"/>
              <a:t>后的</a:t>
            </a:r>
            <a:r>
              <a:rPr lang="en-US" altLang="zh-CN" sz="2400" b="1" dirty="0"/>
              <a:t>B_</a:t>
            </a:r>
            <a:r>
              <a:rPr lang="zh-CN" altLang="en-US" sz="2400" b="1" dirty="0"/>
              <a:t>树示例图。（</a:t>
            </a:r>
            <a:r>
              <a:rPr lang="en-US" altLang="zh-CN" sz="2400" b="1" dirty="0"/>
              <a:t>5</a:t>
            </a:r>
            <a:r>
              <a:rPr lang="zh-CN" altLang="en-US" sz="2400" b="1" dirty="0"/>
              <a:t>分）</a:t>
            </a:r>
            <a:endParaRPr lang="en-US" altLang="zh-CN" sz="2400" b="1" dirty="0"/>
          </a:p>
          <a:p>
            <a:pPr>
              <a:lnSpc>
                <a:spcPct val="150000"/>
              </a:lnSpc>
            </a:pPr>
            <a:endParaRPr lang="en-US" altLang="zh-CN" sz="2400" b="1" dirty="0"/>
          </a:p>
          <a:p>
            <a:pPr>
              <a:lnSpc>
                <a:spcPct val="150000"/>
              </a:lnSpc>
            </a:pPr>
            <a:endParaRPr lang="en-US" altLang="zh-CN" sz="2400" b="1" dirty="0"/>
          </a:p>
        </p:txBody>
      </p:sp>
      <p:sp>
        <p:nvSpPr>
          <p:cNvPr id="5" name="椭圆 4">
            <a:extLst>
              <a:ext uri="{FF2B5EF4-FFF2-40B4-BE49-F238E27FC236}">
                <a16:creationId xmlns:a16="http://schemas.microsoft.com/office/drawing/2014/main" id="{572116A5-4F3D-492E-800C-B2F744C14190}"/>
              </a:ext>
            </a:extLst>
          </p:cNvPr>
          <p:cNvSpPr/>
          <p:nvPr/>
        </p:nvSpPr>
        <p:spPr>
          <a:xfrm>
            <a:off x="611560" y="263691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sp>
        <p:nvSpPr>
          <p:cNvPr id="6" name="椭圆 5">
            <a:extLst>
              <a:ext uri="{FF2B5EF4-FFF2-40B4-BE49-F238E27FC236}">
                <a16:creationId xmlns:a16="http://schemas.microsoft.com/office/drawing/2014/main" id="{DB76CE65-58A1-49F8-AA53-6C159716C58F}"/>
              </a:ext>
            </a:extLst>
          </p:cNvPr>
          <p:cNvSpPr/>
          <p:nvPr/>
        </p:nvSpPr>
        <p:spPr>
          <a:xfrm>
            <a:off x="1691680" y="263691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40,68</a:t>
            </a:r>
            <a:endParaRPr lang="zh-CN" altLang="en-US" b="1" dirty="0">
              <a:solidFill>
                <a:schemeClr val="tx1"/>
              </a:solidFill>
            </a:endParaRPr>
          </a:p>
        </p:txBody>
      </p:sp>
      <p:sp>
        <p:nvSpPr>
          <p:cNvPr id="7" name="椭圆 6">
            <a:extLst>
              <a:ext uri="{FF2B5EF4-FFF2-40B4-BE49-F238E27FC236}">
                <a16:creationId xmlns:a16="http://schemas.microsoft.com/office/drawing/2014/main" id="{E6DEF8CD-19B9-421A-9E5A-7D0719C3CA13}"/>
              </a:ext>
            </a:extLst>
          </p:cNvPr>
          <p:cNvSpPr/>
          <p:nvPr/>
        </p:nvSpPr>
        <p:spPr>
          <a:xfrm>
            <a:off x="3131840" y="263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8" name="椭圆 7">
            <a:extLst>
              <a:ext uri="{FF2B5EF4-FFF2-40B4-BE49-F238E27FC236}">
                <a16:creationId xmlns:a16="http://schemas.microsoft.com/office/drawing/2014/main" id="{10F6CCB7-B020-4349-BF0B-15F68179E53F}"/>
              </a:ext>
            </a:extLst>
          </p:cNvPr>
          <p:cNvSpPr/>
          <p:nvPr/>
        </p:nvSpPr>
        <p:spPr>
          <a:xfrm>
            <a:off x="2699792" y="342214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9" name="椭圆 8">
            <a:extLst>
              <a:ext uri="{FF2B5EF4-FFF2-40B4-BE49-F238E27FC236}">
                <a16:creationId xmlns:a16="http://schemas.microsoft.com/office/drawing/2014/main" id="{9ECE77EB-3C15-4FBD-BC62-44CE74B1A9C3}"/>
              </a:ext>
            </a:extLst>
          </p:cNvPr>
          <p:cNvSpPr/>
          <p:nvPr/>
        </p:nvSpPr>
        <p:spPr>
          <a:xfrm>
            <a:off x="3491880" y="343549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1" name="直接连接符 10">
            <a:extLst>
              <a:ext uri="{FF2B5EF4-FFF2-40B4-BE49-F238E27FC236}">
                <a16:creationId xmlns:a16="http://schemas.microsoft.com/office/drawing/2014/main" id="{42D7152C-E0FE-45B8-92F8-B649BDD483FE}"/>
              </a:ext>
            </a:extLst>
          </p:cNvPr>
          <p:cNvCxnSpPr>
            <a:cxnSpLocks/>
            <a:endCxn id="8" idx="0"/>
          </p:cNvCxnSpPr>
          <p:nvPr/>
        </p:nvCxnSpPr>
        <p:spPr>
          <a:xfrm flipH="1">
            <a:off x="3023828" y="3140968"/>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28390325-09FE-4A3C-A4A2-AEB9149268C2}"/>
              </a:ext>
            </a:extLst>
          </p:cNvPr>
          <p:cNvCxnSpPr>
            <a:cxnSpLocks/>
            <a:endCxn id="9" idx="0"/>
          </p:cNvCxnSpPr>
          <p:nvPr/>
        </p:nvCxnSpPr>
        <p:spPr>
          <a:xfrm>
            <a:off x="3509882" y="3140968"/>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F9F4BD55-6775-40F5-BD8D-55712EF2844A}"/>
              </a:ext>
            </a:extLst>
          </p:cNvPr>
          <p:cNvSpPr/>
          <p:nvPr/>
        </p:nvSpPr>
        <p:spPr>
          <a:xfrm>
            <a:off x="5328084" y="263520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7" name="椭圆 16">
            <a:extLst>
              <a:ext uri="{FF2B5EF4-FFF2-40B4-BE49-F238E27FC236}">
                <a16:creationId xmlns:a16="http://schemas.microsoft.com/office/drawing/2014/main" id="{2D7A4055-6D53-4F4B-BE3B-1AC5DD879C23}"/>
              </a:ext>
            </a:extLst>
          </p:cNvPr>
          <p:cNvSpPr/>
          <p:nvPr/>
        </p:nvSpPr>
        <p:spPr>
          <a:xfrm>
            <a:off x="5688124" y="343226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8" name="直接连接符 17">
            <a:extLst>
              <a:ext uri="{FF2B5EF4-FFF2-40B4-BE49-F238E27FC236}">
                <a16:creationId xmlns:a16="http://schemas.microsoft.com/office/drawing/2014/main" id="{F514C71A-233F-4541-BEEC-BA48662790C3}"/>
              </a:ext>
            </a:extLst>
          </p:cNvPr>
          <p:cNvCxnSpPr>
            <a:cxnSpLocks/>
          </p:cNvCxnSpPr>
          <p:nvPr/>
        </p:nvCxnSpPr>
        <p:spPr>
          <a:xfrm flipH="1">
            <a:off x="5220072" y="3137734"/>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8A5CBF-1C47-4582-AA44-089AD205FD93}"/>
              </a:ext>
            </a:extLst>
          </p:cNvPr>
          <p:cNvCxnSpPr>
            <a:cxnSpLocks/>
            <a:endCxn id="17" idx="0"/>
          </p:cNvCxnSpPr>
          <p:nvPr/>
        </p:nvCxnSpPr>
        <p:spPr>
          <a:xfrm>
            <a:off x="5706126" y="3137734"/>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2DDA018C-78F8-4AC9-A060-48E087671267}"/>
              </a:ext>
            </a:extLst>
          </p:cNvPr>
          <p:cNvSpPr/>
          <p:nvPr/>
        </p:nvSpPr>
        <p:spPr>
          <a:xfrm>
            <a:off x="4612505" y="3442174"/>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21,25</a:t>
            </a:r>
            <a:endParaRPr lang="zh-CN" altLang="en-US" b="1" dirty="0">
              <a:solidFill>
                <a:schemeClr val="tx1"/>
              </a:solidFill>
            </a:endParaRPr>
          </a:p>
        </p:txBody>
      </p:sp>
      <p:sp>
        <p:nvSpPr>
          <p:cNvPr id="23" name="椭圆 22">
            <a:extLst>
              <a:ext uri="{FF2B5EF4-FFF2-40B4-BE49-F238E27FC236}">
                <a16:creationId xmlns:a16="http://schemas.microsoft.com/office/drawing/2014/main" id="{86EAD557-62B3-4C34-898A-0BD6721C80F2}"/>
              </a:ext>
            </a:extLst>
          </p:cNvPr>
          <p:cNvSpPr/>
          <p:nvPr/>
        </p:nvSpPr>
        <p:spPr>
          <a:xfrm>
            <a:off x="6723239" y="343468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24" name="椭圆 23">
            <a:extLst>
              <a:ext uri="{FF2B5EF4-FFF2-40B4-BE49-F238E27FC236}">
                <a16:creationId xmlns:a16="http://schemas.microsoft.com/office/drawing/2014/main" id="{D321B309-2FE3-41C4-9BC2-364110B46125}"/>
              </a:ext>
            </a:extLst>
          </p:cNvPr>
          <p:cNvSpPr/>
          <p:nvPr/>
        </p:nvSpPr>
        <p:spPr>
          <a:xfrm>
            <a:off x="8319117" y="342900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25" name="直接连接符 24">
            <a:extLst>
              <a:ext uri="{FF2B5EF4-FFF2-40B4-BE49-F238E27FC236}">
                <a16:creationId xmlns:a16="http://schemas.microsoft.com/office/drawing/2014/main" id="{C6AA76B1-A464-4790-BE28-FDA0DEBB9E8F}"/>
              </a:ext>
            </a:extLst>
          </p:cNvPr>
          <p:cNvCxnSpPr>
            <a:cxnSpLocks/>
            <a:stCxn id="27" idx="3"/>
            <a:endCxn id="23" idx="0"/>
          </p:cNvCxnSpPr>
          <p:nvPr/>
        </p:nvCxnSpPr>
        <p:spPr>
          <a:xfrm flipH="1">
            <a:off x="7047275" y="3065445"/>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2C64D91-B9CC-4B58-95BD-4BD6F57D7369}"/>
              </a:ext>
            </a:extLst>
          </p:cNvPr>
          <p:cNvCxnSpPr>
            <a:cxnSpLocks/>
            <a:stCxn id="27" idx="5"/>
            <a:endCxn id="24" idx="0"/>
          </p:cNvCxnSpPr>
          <p:nvPr/>
        </p:nvCxnSpPr>
        <p:spPr>
          <a:xfrm>
            <a:off x="8258791" y="3065445"/>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4ECA1E12-75FF-45CD-B54B-BA8EAB6A076F}"/>
              </a:ext>
            </a:extLst>
          </p:cNvPr>
          <p:cNvSpPr/>
          <p:nvPr/>
        </p:nvSpPr>
        <p:spPr>
          <a:xfrm>
            <a:off x="7398314" y="2635206"/>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0" name="椭圆 29">
            <a:extLst>
              <a:ext uri="{FF2B5EF4-FFF2-40B4-BE49-F238E27FC236}">
                <a16:creationId xmlns:a16="http://schemas.microsoft.com/office/drawing/2014/main" id="{A50577CA-C739-4D11-81EB-12563BD62E1F}"/>
              </a:ext>
            </a:extLst>
          </p:cNvPr>
          <p:cNvSpPr/>
          <p:nvPr/>
        </p:nvSpPr>
        <p:spPr>
          <a:xfrm>
            <a:off x="7549235" y="344217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31" name="直接连接符 30">
            <a:extLst>
              <a:ext uri="{FF2B5EF4-FFF2-40B4-BE49-F238E27FC236}">
                <a16:creationId xmlns:a16="http://schemas.microsoft.com/office/drawing/2014/main" id="{8DBF8B9B-616C-4AD9-BA0D-138A97C9223D}"/>
              </a:ext>
            </a:extLst>
          </p:cNvPr>
          <p:cNvCxnSpPr>
            <a:cxnSpLocks/>
            <a:endCxn id="30" idx="0"/>
          </p:cNvCxnSpPr>
          <p:nvPr/>
        </p:nvCxnSpPr>
        <p:spPr>
          <a:xfrm flipH="1">
            <a:off x="7873271" y="3137734"/>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02AB6FE-461F-43D0-9438-D2F0A6C7EBCB}"/>
              </a:ext>
            </a:extLst>
          </p:cNvPr>
          <p:cNvSpPr/>
          <p:nvPr/>
        </p:nvSpPr>
        <p:spPr>
          <a:xfrm>
            <a:off x="1883402" y="548257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C041AB9-5FB4-4B06-98D0-7BC2DD66228B}"/>
              </a:ext>
            </a:extLst>
          </p:cNvPr>
          <p:cNvCxnSpPr>
            <a:cxnSpLocks/>
            <a:stCxn id="38" idx="3"/>
          </p:cNvCxnSpPr>
          <p:nvPr/>
        </p:nvCxnSpPr>
        <p:spPr>
          <a:xfrm flipH="1">
            <a:off x="611560" y="5119024"/>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DF9D0C38-2565-4FEF-9082-5612EDFF9D66}"/>
              </a:ext>
            </a:extLst>
          </p:cNvPr>
          <p:cNvCxnSpPr>
            <a:cxnSpLocks/>
            <a:stCxn id="38" idx="5"/>
            <a:endCxn id="35" idx="0"/>
          </p:cNvCxnSpPr>
          <p:nvPr/>
        </p:nvCxnSpPr>
        <p:spPr>
          <a:xfrm>
            <a:off x="1823076" y="5119024"/>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8C5A0837-95C2-40BD-881A-2830A8227C58}"/>
              </a:ext>
            </a:extLst>
          </p:cNvPr>
          <p:cNvSpPr/>
          <p:nvPr/>
        </p:nvSpPr>
        <p:spPr>
          <a:xfrm>
            <a:off x="962599" y="468878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9" name="椭圆 38">
            <a:extLst>
              <a:ext uri="{FF2B5EF4-FFF2-40B4-BE49-F238E27FC236}">
                <a16:creationId xmlns:a16="http://schemas.microsoft.com/office/drawing/2014/main" id="{4AF1C6C5-C4A8-4771-8D8A-862FD69E8D8F}"/>
              </a:ext>
            </a:extLst>
          </p:cNvPr>
          <p:cNvSpPr/>
          <p:nvPr/>
        </p:nvSpPr>
        <p:spPr>
          <a:xfrm>
            <a:off x="1113520" y="549575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78C4C045-14F7-4DDF-AB7E-863FA73E1226}"/>
              </a:ext>
            </a:extLst>
          </p:cNvPr>
          <p:cNvCxnSpPr>
            <a:cxnSpLocks/>
            <a:endCxn id="39" idx="0"/>
          </p:cNvCxnSpPr>
          <p:nvPr/>
        </p:nvCxnSpPr>
        <p:spPr>
          <a:xfrm flipH="1">
            <a:off x="1437556" y="5191313"/>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A2CF5F88-2527-40E2-83B6-42AF9F899EF7}"/>
              </a:ext>
            </a:extLst>
          </p:cNvPr>
          <p:cNvSpPr/>
          <p:nvPr/>
        </p:nvSpPr>
        <p:spPr>
          <a:xfrm>
            <a:off x="44503" y="5495753"/>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cxnSp>
        <p:nvCxnSpPr>
          <p:cNvPr id="43" name="直接连接符 42">
            <a:extLst>
              <a:ext uri="{FF2B5EF4-FFF2-40B4-BE49-F238E27FC236}">
                <a16:creationId xmlns:a16="http://schemas.microsoft.com/office/drawing/2014/main" id="{022F70C3-856F-43C2-ABF7-4C79A16A49C9}"/>
              </a:ext>
            </a:extLst>
          </p:cNvPr>
          <p:cNvCxnSpPr>
            <a:cxnSpLocks/>
            <a:stCxn id="45" idx="3"/>
          </p:cNvCxnSpPr>
          <p:nvPr/>
        </p:nvCxnSpPr>
        <p:spPr>
          <a:xfrm flipH="1">
            <a:off x="3190971" y="5105236"/>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CCF363C-7C8C-4E9B-A2C0-93C34C1C8A6D}"/>
              </a:ext>
            </a:extLst>
          </p:cNvPr>
          <p:cNvCxnSpPr>
            <a:cxnSpLocks/>
            <a:stCxn id="45" idx="5"/>
            <a:endCxn id="49" idx="0"/>
          </p:cNvCxnSpPr>
          <p:nvPr/>
        </p:nvCxnSpPr>
        <p:spPr>
          <a:xfrm>
            <a:off x="4402487" y="5105236"/>
            <a:ext cx="487850" cy="411996"/>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AB4CAE39-8FEA-4928-9D64-7E1282C02497}"/>
              </a:ext>
            </a:extLst>
          </p:cNvPr>
          <p:cNvSpPr/>
          <p:nvPr/>
        </p:nvSpPr>
        <p:spPr>
          <a:xfrm>
            <a:off x="3542010" y="4674997"/>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46" name="椭圆 45">
            <a:extLst>
              <a:ext uri="{FF2B5EF4-FFF2-40B4-BE49-F238E27FC236}">
                <a16:creationId xmlns:a16="http://schemas.microsoft.com/office/drawing/2014/main" id="{B7FFBE18-0774-417E-9DE1-895318922347}"/>
              </a:ext>
            </a:extLst>
          </p:cNvPr>
          <p:cNvSpPr/>
          <p:nvPr/>
        </p:nvSpPr>
        <p:spPr>
          <a:xfrm>
            <a:off x="3692931" y="548196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7" name="直接连接符 46">
            <a:extLst>
              <a:ext uri="{FF2B5EF4-FFF2-40B4-BE49-F238E27FC236}">
                <a16:creationId xmlns:a16="http://schemas.microsoft.com/office/drawing/2014/main" id="{293D7622-1E58-4737-8485-C9289ACDB394}"/>
              </a:ext>
            </a:extLst>
          </p:cNvPr>
          <p:cNvCxnSpPr>
            <a:cxnSpLocks/>
            <a:endCxn id="46" idx="0"/>
          </p:cNvCxnSpPr>
          <p:nvPr/>
        </p:nvCxnSpPr>
        <p:spPr>
          <a:xfrm flipH="1">
            <a:off x="4016967" y="5177525"/>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8" name="椭圆 47">
            <a:extLst>
              <a:ext uri="{FF2B5EF4-FFF2-40B4-BE49-F238E27FC236}">
                <a16:creationId xmlns:a16="http://schemas.microsoft.com/office/drawing/2014/main" id="{2064EA48-4866-487C-BB13-B3F9285DA35C}"/>
              </a:ext>
            </a:extLst>
          </p:cNvPr>
          <p:cNvSpPr/>
          <p:nvPr/>
        </p:nvSpPr>
        <p:spPr>
          <a:xfrm>
            <a:off x="2623914" y="548196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49" name="椭圆 48">
            <a:extLst>
              <a:ext uri="{FF2B5EF4-FFF2-40B4-BE49-F238E27FC236}">
                <a16:creationId xmlns:a16="http://schemas.microsoft.com/office/drawing/2014/main" id="{46DB2D90-DF43-4EC8-992E-04AB858DD662}"/>
              </a:ext>
            </a:extLst>
          </p:cNvPr>
          <p:cNvSpPr/>
          <p:nvPr/>
        </p:nvSpPr>
        <p:spPr>
          <a:xfrm>
            <a:off x="4386281" y="551723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sp>
        <p:nvSpPr>
          <p:cNvPr id="51" name="椭圆 50">
            <a:extLst>
              <a:ext uri="{FF2B5EF4-FFF2-40B4-BE49-F238E27FC236}">
                <a16:creationId xmlns:a16="http://schemas.microsoft.com/office/drawing/2014/main" id="{A24C7C69-5B9E-4CB9-A8FA-EC36EBD1F5B5}"/>
              </a:ext>
            </a:extLst>
          </p:cNvPr>
          <p:cNvSpPr/>
          <p:nvPr/>
        </p:nvSpPr>
        <p:spPr>
          <a:xfrm>
            <a:off x="6960884" y="412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2" name="椭圆 51">
            <a:extLst>
              <a:ext uri="{FF2B5EF4-FFF2-40B4-BE49-F238E27FC236}">
                <a16:creationId xmlns:a16="http://schemas.microsoft.com/office/drawing/2014/main" id="{9BC133A7-D7E3-458F-9750-537307A66ECE}"/>
              </a:ext>
            </a:extLst>
          </p:cNvPr>
          <p:cNvSpPr/>
          <p:nvPr/>
        </p:nvSpPr>
        <p:spPr>
          <a:xfrm>
            <a:off x="6289190" y="491956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53" name="椭圆 52">
            <a:extLst>
              <a:ext uri="{FF2B5EF4-FFF2-40B4-BE49-F238E27FC236}">
                <a16:creationId xmlns:a16="http://schemas.microsoft.com/office/drawing/2014/main" id="{112BF400-2704-46D8-BB01-DD302C87B52C}"/>
              </a:ext>
            </a:extLst>
          </p:cNvPr>
          <p:cNvSpPr/>
          <p:nvPr/>
        </p:nvSpPr>
        <p:spPr>
          <a:xfrm>
            <a:off x="7614811" y="493928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54" name="直接连接符 53">
            <a:extLst>
              <a:ext uri="{FF2B5EF4-FFF2-40B4-BE49-F238E27FC236}">
                <a16:creationId xmlns:a16="http://schemas.microsoft.com/office/drawing/2014/main" id="{0641F3AE-7114-4841-B2B5-4FC9459EFA41}"/>
              </a:ext>
            </a:extLst>
          </p:cNvPr>
          <p:cNvCxnSpPr>
            <a:cxnSpLocks/>
            <a:stCxn id="51" idx="4"/>
            <a:endCxn id="52" idx="0"/>
          </p:cNvCxnSpPr>
          <p:nvPr/>
        </p:nvCxnSpPr>
        <p:spPr>
          <a:xfrm flipH="1">
            <a:off x="6613226" y="4632496"/>
            <a:ext cx="671694" cy="287066"/>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633F2A14-F633-4503-BE9F-757877F598F6}"/>
              </a:ext>
            </a:extLst>
          </p:cNvPr>
          <p:cNvCxnSpPr>
            <a:cxnSpLocks/>
            <a:endCxn id="53" idx="0"/>
          </p:cNvCxnSpPr>
          <p:nvPr/>
        </p:nvCxnSpPr>
        <p:spPr>
          <a:xfrm>
            <a:off x="7284920" y="4665672"/>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084B3F5F-3BA0-40DD-B386-FB56AB81646C}"/>
              </a:ext>
            </a:extLst>
          </p:cNvPr>
          <p:cNvCxnSpPr>
            <a:cxnSpLocks/>
            <a:stCxn id="52" idx="4"/>
            <a:endCxn id="57" idx="0"/>
          </p:cNvCxnSpPr>
          <p:nvPr/>
        </p:nvCxnSpPr>
        <p:spPr>
          <a:xfrm flipH="1">
            <a:off x="5848148" y="5423618"/>
            <a:ext cx="765078" cy="562403"/>
          </a:xfrm>
          <a:prstGeom prst="line">
            <a:avLst/>
          </a:prstGeom>
          <a:ln w="28575"/>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5DF0386F-F3A4-434C-BE9D-FFEBE63CE1B4}"/>
              </a:ext>
            </a:extLst>
          </p:cNvPr>
          <p:cNvSpPr/>
          <p:nvPr/>
        </p:nvSpPr>
        <p:spPr>
          <a:xfrm>
            <a:off x="5344092" y="5986021"/>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58" name="椭圆 57">
            <a:extLst>
              <a:ext uri="{FF2B5EF4-FFF2-40B4-BE49-F238E27FC236}">
                <a16:creationId xmlns:a16="http://schemas.microsoft.com/office/drawing/2014/main" id="{B1D7D14D-DEF3-4083-B51D-EE188AC4C920}"/>
              </a:ext>
            </a:extLst>
          </p:cNvPr>
          <p:cNvSpPr/>
          <p:nvPr/>
        </p:nvSpPr>
        <p:spPr>
          <a:xfrm>
            <a:off x="6696052"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59" name="直接连接符 58">
            <a:extLst>
              <a:ext uri="{FF2B5EF4-FFF2-40B4-BE49-F238E27FC236}">
                <a16:creationId xmlns:a16="http://schemas.microsoft.com/office/drawing/2014/main" id="{94C59393-FBDD-415F-9E41-AEDB84197DAF}"/>
              </a:ext>
            </a:extLst>
          </p:cNvPr>
          <p:cNvCxnSpPr>
            <a:cxnSpLocks/>
            <a:stCxn id="52" idx="4"/>
            <a:endCxn id="58" idx="0"/>
          </p:cNvCxnSpPr>
          <p:nvPr/>
        </p:nvCxnSpPr>
        <p:spPr>
          <a:xfrm>
            <a:off x="6613226" y="5423618"/>
            <a:ext cx="406862" cy="599458"/>
          </a:xfrm>
          <a:prstGeom prst="line">
            <a:avLst/>
          </a:prstGeom>
          <a:ln w="28575"/>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E3BCFF0C-777C-4637-8EBF-EC77B6B65286}"/>
              </a:ext>
            </a:extLst>
          </p:cNvPr>
          <p:cNvSpPr/>
          <p:nvPr/>
        </p:nvSpPr>
        <p:spPr>
          <a:xfrm>
            <a:off x="8082390" y="605377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68" name="直接连接符 67">
            <a:extLst>
              <a:ext uri="{FF2B5EF4-FFF2-40B4-BE49-F238E27FC236}">
                <a16:creationId xmlns:a16="http://schemas.microsoft.com/office/drawing/2014/main" id="{1AF180A6-D6BC-4BB9-B674-2BF2937A4418}"/>
              </a:ext>
            </a:extLst>
          </p:cNvPr>
          <p:cNvCxnSpPr>
            <a:cxnSpLocks/>
            <a:stCxn id="53" idx="4"/>
            <a:endCxn id="67" idx="0"/>
          </p:cNvCxnSpPr>
          <p:nvPr/>
        </p:nvCxnSpPr>
        <p:spPr>
          <a:xfrm>
            <a:off x="7938847" y="5443341"/>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E807B00C-56BC-4D72-A5AF-2F538238E2F9}"/>
              </a:ext>
            </a:extLst>
          </p:cNvPr>
          <p:cNvSpPr/>
          <p:nvPr/>
        </p:nvSpPr>
        <p:spPr>
          <a:xfrm>
            <a:off x="7376751"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143FDDFA-BF06-4B15-A3FA-126170CE10FD}"/>
              </a:ext>
            </a:extLst>
          </p:cNvPr>
          <p:cNvCxnSpPr>
            <a:cxnSpLocks/>
            <a:stCxn id="53" idx="4"/>
            <a:endCxn id="69" idx="0"/>
          </p:cNvCxnSpPr>
          <p:nvPr/>
        </p:nvCxnSpPr>
        <p:spPr>
          <a:xfrm flipH="1">
            <a:off x="7700787" y="5443341"/>
            <a:ext cx="238060" cy="57973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93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ppt_x"/>
                                          </p:val>
                                        </p:tav>
                                        <p:tav tm="100000">
                                          <p:val>
                                            <p:strVal val="#ppt_x"/>
                                          </p:val>
                                        </p:tav>
                                      </p:tavLst>
                                    </p:anim>
                                    <p:anim calcmode="lin" valueType="num">
                                      <p:cBhvr additive="base">
                                        <p:cTn id="110" dur="500" fill="hold"/>
                                        <p:tgtEl>
                                          <p:spTgt spid="3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ppt_x"/>
                                          </p:val>
                                        </p:tav>
                                        <p:tav tm="100000">
                                          <p:val>
                                            <p:strVal val="#ppt_x"/>
                                          </p:val>
                                        </p:tav>
                                      </p:tavLst>
                                    </p:anim>
                                    <p:anim calcmode="lin" valueType="num">
                                      <p:cBhvr additive="base">
                                        <p:cTn id="1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 calcmode="lin" valueType="num">
                                      <p:cBhvr additive="base">
                                        <p:cTn id="135" dur="500" fill="hold"/>
                                        <p:tgtEl>
                                          <p:spTgt spid="44"/>
                                        </p:tgtEl>
                                        <p:attrNameLst>
                                          <p:attrName>ppt_x</p:attrName>
                                        </p:attrNameLst>
                                      </p:cBhvr>
                                      <p:tavLst>
                                        <p:tav tm="0">
                                          <p:val>
                                            <p:strVal val="#ppt_x"/>
                                          </p:val>
                                        </p:tav>
                                        <p:tav tm="100000">
                                          <p:val>
                                            <p:strVal val="#ppt_x"/>
                                          </p:val>
                                        </p:tav>
                                      </p:tavLst>
                                    </p:anim>
                                    <p:anim calcmode="lin" valueType="num">
                                      <p:cBhvr additive="base">
                                        <p:cTn id="136" dur="500" fill="hold"/>
                                        <p:tgtEl>
                                          <p:spTgt spid="4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 calcmode="lin" valueType="num">
                                      <p:cBhvr additive="base">
                                        <p:cTn id="143" dur="500" fill="hold"/>
                                        <p:tgtEl>
                                          <p:spTgt spid="46"/>
                                        </p:tgtEl>
                                        <p:attrNameLst>
                                          <p:attrName>ppt_x</p:attrName>
                                        </p:attrNameLst>
                                      </p:cBhvr>
                                      <p:tavLst>
                                        <p:tav tm="0">
                                          <p:val>
                                            <p:strVal val="#ppt_x"/>
                                          </p:val>
                                        </p:tav>
                                        <p:tav tm="100000">
                                          <p:val>
                                            <p:strVal val="#ppt_x"/>
                                          </p:val>
                                        </p:tav>
                                      </p:tavLst>
                                    </p:anim>
                                    <p:anim calcmode="lin" valueType="num">
                                      <p:cBhvr additive="base">
                                        <p:cTn id="144" dur="500" fill="hold"/>
                                        <p:tgtEl>
                                          <p:spTgt spid="4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additive="base">
                                        <p:cTn id="147" dur="500" fill="hold"/>
                                        <p:tgtEl>
                                          <p:spTgt spid="48"/>
                                        </p:tgtEl>
                                        <p:attrNameLst>
                                          <p:attrName>ppt_x</p:attrName>
                                        </p:attrNameLst>
                                      </p:cBhvr>
                                      <p:tavLst>
                                        <p:tav tm="0">
                                          <p:val>
                                            <p:strVal val="#ppt_x"/>
                                          </p:val>
                                        </p:tav>
                                        <p:tav tm="100000">
                                          <p:val>
                                            <p:strVal val="#ppt_x"/>
                                          </p:val>
                                        </p:tav>
                                      </p:tavLst>
                                    </p:anim>
                                    <p:anim calcmode="lin" valueType="num">
                                      <p:cBhvr additive="base">
                                        <p:cTn id="1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1"/>
                                        </p:tgtEl>
                                        <p:attrNameLst>
                                          <p:attrName>style.visibility</p:attrName>
                                        </p:attrNameLst>
                                      </p:cBhvr>
                                      <p:to>
                                        <p:strVal val="visible"/>
                                      </p:to>
                                    </p:set>
                                    <p:anim calcmode="lin" valueType="num">
                                      <p:cBhvr additive="base">
                                        <p:cTn id="153" dur="500" fill="hold"/>
                                        <p:tgtEl>
                                          <p:spTgt spid="51"/>
                                        </p:tgtEl>
                                        <p:attrNameLst>
                                          <p:attrName>ppt_x</p:attrName>
                                        </p:attrNameLst>
                                      </p:cBhvr>
                                      <p:tavLst>
                                        <p:tav tm="0">
                                          <p:val>
                                            <p:strVal val="#ppt_x"/>
                                          </p:val>
                                        </p:tav>
                                        <p:tav tm="100000">
                                          <p:val>
                                            <p:strVal val="#ppt_x"/>
                                          </p:val>
                                        </p:tav>
                                      </p:tavLst>
                                    </p:anim>
                                    <p:anim calcmode="lin" valueType="num">
                                      <p:cBhvr additive="base">
                                        <p:cTn id="154" dur="500" fill="hold"/>
                                        <p:tgtEl>
                                          <p:spTgt spid="51"/>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 calcmode="lin" valueType="num">
                                      <p:cBhvr additive="base">
                                        <p:cTn id="157" dur="500" fill="hold"/>
                                        <p:tgtEl>
                                          <p:spTgt spid="54"/>
                                        </p:tgtEl>
                                        <p:attrNameLst>
                                          <p:attrName>ppt_x</p:attrName>
                                        </p:attrNameLst>
                                      </p:cBhvr>
                                      <p:tavLst>
                                        <p:tav tm="0">
                                          <p:val>
                                            <p:strVal val="#ppt_x"/>
                                          </p:val>
                                        </p:tav>
                                        <p:tav tm="100000">
                                          <p:val>
                                            <p:strVal val="#ppt_x"/>
                                          </p:val>
                                        </p:tav>
                                      </p:tavLst>
                                    </p:anim>
                                    <p:anim calcmode="lin" valueType="num">
                                      <p:cBhvr additive="base">
                                        <p:cTn id="158" dur="500" fill="hold"/>
                                        <p:tgtEl>
                                          <p:spTgt spid="54"/>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55"/>
                                        </p:tgtEl>
                                        <p:attrNameLst>
                                          <p:attrName>style.visibility</p:attrName>
                                        </p:attrNameLst>
                                      </p:cBhvr>
                                      <p:to>
                                        <p:strVal val="visible"/>
                                      </p:to>
                                    </p:set>
                                    <p:anim calcmode="lin" valueType="num">
                                      <p:cBhvr additive="base">
                                        <p:cTn id="161" dur="500" fill="hold"/>
                                        <p:tgtEl>
                                          <p:spTgt spid="55"/>
                                        </p:tgtEl>
                                        <p:attrNameLst>
                                          <p:attrName>ppt_x</p:attrName>
                                        </p:attrNameLst>
                                      </p:cBhvr>
                                      <p:tavLst>
                                        <p:tav tm="0">
                                          <p:val>
                                            <p:strVal val="#ppt_x"/>
                                          </p:val>
                                        </p:tav>
                                        <p:tav tm="100000">
                                          <p:val>
                                            <p:strVal val="#ppt_x"/>
                                          </p:val>
                                        </p:tav>
                                      </p:tavLst>
                                    </p:anim>
                                    <p:anim calcmode="lin" valueType="num">
                                      <p:cBhvr additive="base">
                                        <p:cTn id="162" dur="500" fill="hold"/>
                                        <p:tgtEl>
                                          <p:spTgt spid="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anim calcmode="lin" valueType="num">
                                      <p:cBhvr additive="base">
                                        <p:cTn id="169" dur="500" fill="hold"/>
                                        <p:tgtEl>
                                          <p:spTgt spid="53"/>
                                        </p:tgtEl>
                                        <p:attrNameLst>
                                          <p:attrName>ppt_x</p:attrName>
                                        </p:attrNameLst>
                                      </p:cBhvr>
                                      <p:tavLst>
                                        <p:tav tm="0">
                                          <p:val>
                                            <p:strVal val="#ppt_x"/>
                                          </p:val>
                                        </p:tav>
                                        <p:tav tm="100000">
                                          <p:val>
                                            <p:strVal val="#ppt_x"/>
                                          </p:val>
                                        </p:tav>
                                      </p:tavLst>
                                    </p:anim>
                                    <p:anim calcmode="lin" valueType="num">
                                      <p:cBhvr additive="base">
                                        <p:cTn id="170" dur="500" fill="hold"/>
                                        <p:tgtEl>
                                          <p:spTgt spid="5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6"/>
                                        </p:tgtEl>
                                        <p:attrNameLst>
                                          <p:attrName>style.visibility</p:attrName>
                                        </p:attrNameLst>
                                      </p:cBhvr>
                                      <p:to>
                                        <p:strVal val="visible"/>
                                      </p:to>
                                    </p:set>
                                    <p:anim calcmode="lin" valueType="num">
                                      <p:cBhvr additive="base">
                                        <p:cTn id="173" dur="500" fill="hold"/>
                                        <p:tgtEl>
                                          <p:spTgt spid="56"/>
                                        </p:tgtEl>
                                        <p:attrNameLst>
                                          <p:attrName>ppt_x</p:attrName>
                                        </p:attrNameLst>
                                      </p:cBhvr>
                                      <p:tavLst>
                                        <p:tav tm="0">
                                          <p:val>
                                            <p:strVal val="#ppt_x"/>
                                          </p:val>
                                        </p:tav>
                                        <p:tav tm="100000">
                                          <p:val>
                                            <p:strVal val="#ppt_x"/>
                                          </p:val>
                                        </p:tav>
                                      </p:tavLst>
                                    </p:anim>
                                    <p:anim calcmode="lin" valueType="num">
                                      <p:cBhvr additive="base">
                                        <p:cTn id="174" dur="500" fill="hold"/>
                                        <p:tgtEl>
                                          <p:spTgt spid="56"/>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 calcmode="lin" valueType="num">
                                      <p:cBhvr additive="base">
                                        <p:cTn id="177" dur="500" fill="hold"/>
                                        <p:tgtEl>
                                          <p:spTgt spid="59"/>
                                        </p:tgtEl>
                                        <p:attrNameLst>
                                          <p:attrName>ppt_x</p:attrName>
                                        </p:attrNameLst>
                                      </p:cBhvr>
                                      <p:tavLst>
                                        <p:tav tm="0">
                                          <p:val>
                                            <p:strVal val="#ppt_x"/>
                                          </p:val>
                                        </p:tav>
                                        <p:tav tm="100000">
                                          <p:val>
                                            <p:strVal val="#ppt_x"/>
                                          </p:val>
                                        </p:tav>
                                      </p:tavLst>
                                    </p:anim>
                                    <p:anim calcmode="lin" valueType="num">
                                      <p:cBhvr additive="base">
                                        <p:cTn id="178" dur="500" fill="hold"/>
                                        <p:tgtEl>
                                          <p:spTgt spid="5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fill="hold"/>
                                        <p:tgtEl>
                                          <p:spTgt spid="70"/>
                                        </p:tgtEl>
                                        <p:attrNameLst>
                                          <p:attrName>ppt_x</p:attrName>
                                        </p:attrNameLst>
                                      </p:cBhvr>
                                      <p:tavLst>
                                        <p:tav tm="0">
                                          <p:val>
                                            <p:strVal val="#ppt_x"/>
                                          </p:val>
                                        </p:tav>
                                        <p:tav tm="100000">
                                          <p:val>
                                            <p:strVal val="#ppt_x"/>
                                          </p:val>
                                        </p:tav>
                                      </p:tavLst>
                                    </p:anim>
                                    <p:anim calcmode="lin" valueType="num">
                                      <p:cBhvr additive="base">
                                        <p:cTn id="182" dur="500" fill="hold"/>
                                        <p:tgtEl>
                                          <p:spTgt spid="7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7"/>
                                        </p:tgtEl>
                                        <p:attrNameLst>
                                          <p:attrName>style.visibility</p:attrName>
                                        </p:attrNameLst>
                                      </p:cBhvr>
                                      <p:to>
                                        <p:strVal val="visible"/>
                                      </p:to>
                                    </p:set>
                                    <p:anim calcmode="lin" valueType="num">
                                      <p:cBhvr additive="base">
                                        <p:cTn id="189" dur="500" fill="hold"/>
                                        <p:tgtEl>
                                          <p:spTgt spid="57"/>
                                        </p:tgtEl>
                                        <p:attrNameLst>
                                          <p:attrName>ppt_x</p:attrName>
                                        </p:attrNameLst>
                                      </p:cBhvr>
                                      <p:tavLst>
                                        <p:tav tm="0">
                                          <p:val>
                                            <p:strVal val="#ppt_x"/>
                                          </p:val>
                                        </p:tav>
                                        <p:tav tm="100000">
                                          <p:val>
                                            <p:strVal val="#ppt_x"/>
                                          </p:val>
                                        </p:tav>
                                      </p:tavLst>
                                    </p:anim>
                                    <p:anim calcmode="lin" valueType="num">
                                      <p:cBhvr additive="base">
                                        <p:cTn id="190" dur="500" fill="hold"/>
                                        <p:tgtEl>
                                          <p:spTgt spid="5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8"/>
                                        </p:tgtEl>
                                        <p:attrNameLst>
                                          <p:attrName>style.visibility</p:attrName>
                                        </p:attrNameLst>
                                      </p:cBhvr>
                                      <p:to>
                                        <p:strVal val="visible"/>
                                      </p:to>
                                    </p:set>
                                    <p:anim calcmode="lin" valueType="num">
                                      <p:cBhvr additive="base">
                                        <p:cTn id="193" dur="500" fill="hold"/>
                                        <p:tgtEl>
                                          <p:spTgt spid="58"/>
                                        </p:tgtEl>
                                        <p:attrNameLst>
                                          <p:attrName>ppt_x</p:attrName>
                                        </p:attrNameLst>
                                      </p:cBhvr>
                                      <p:tavLst>
                                        <p:tav tm="0">
                                          <p:val>
                                            <p:strVal val="#ppt_x"/>
                                          </p:val>
                                        </p:tav>
                                        <p:tav tm="100000">
                                          <p:val>
                                            <p:strVal val="#ppt_x"/>
                                          </p:val>
                                        </p:tav>
                                      </p:tavLst>
                                    </p:anim>
                                    <p:anim calcmode="lin" valueType="num">
                                      <p:cBhvr additive="base">
                                        <p:cTn id="194" dur="500" fill="hold"/>
                                        <p:tgtEl>
                                          <p:spTgt spid="5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69"/>
                                        </p:tgtEl>
                                        <p:attrNameLst>
                                          <p:attrName>style.visibility</p:attrName>
                                        </p:attrNameLst>
                                      </p:cBhvr>
                                      <p:to>
                                        <p:strVal val="visible"/>
                                      </p:to>
                                    </p:set>
                                    <p:anim calcmode="lin" valueType="num">
                                      <p:cBhvr additive="base">
                                        <p:cTn id="197" dur="500" fill="hold"/>
                                        <p:tgtEl>
                                          <p:spTgt spid="69"/>
                                        </p:tgtEl>
                                        <p:attrNameLst>
                                          <p:attrName>ppt_x</p:attrName>
                                        </p:attrNameLst>
                                      </p:cBhvr>
                                      <p:tavLst>
                                        <p:tav tm="0">
                                          <p:val>
                                            <p:strVal val="#ppt_x"/>
                                          </p:val>
                                        </p:tav>
                                        <p:tav tm="100000">
                                          <p:val>
                                            <p:strVal val="#ppt_x"/>
                                          </p:val>
                                        </p:tav>
                                      </p:tavLst>
                                    </p:anim>
                                    <p:anim calcmode="lin" valueType="num">
                                      <p:cBhvr additive="base">
                                        <p:cTn id="198" dur="500" fill="hold"/>
                                        <p:tgtEl>
                                          <p:spTgt spid="6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7"/>
                                        </p:tgtEl>
                                        <p:attrNameLst>
                                          <p:attrName>style.visibility</p:attrName>
                                        </p:attrNameLst>
                                      </p:cBhvr>
                                      <p:to>
                                        <p:strVal val="visible"/>
                                      </p:to>
                                    </p:set>
                                    <p:anim calcmode="lin" valueType="num">
                                      <p:cBhvr additive="base">
                                        <p:cTn id="201" dur="500" fill="hold"/>
                                        <p:tgtEl>
                                          <p:spTgt spid="67"/>
                                        </p:tgtEl>
                                        <p:attrNameLst>
                                          <p:attrName>ppt_x</p:attrName>
                                        </p:attrNameLst>
                                      </p:cBhvr>
                                      <p:tavLst>
                                        <p:tav tm="0">
                                          <p:val>
                                            <p:strVal val="#ppt_x"/>
                                          </p:val>
                                        </p:tav>
                                        <p:tav tm="100000">
                                          <p:val>
                                            <p:strVal val="#ppt_x"/>
                                          </p:val>
                                        </p:tav>
                                      </p:tavLst>
                                    </p:anim>
                                    <p:anim calcmode="lin" valueType="num">
                                      <p:cBhvr additive="base">
                                        <p:cTn id="20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7" grpId="0" animBg="1"/>
      <p:bldP spid="20" grpId="0" animBg="1"/>
      <p:bldP spid="23" grpId="0" animBg="1"/>
      <p:bldP spid="24" grpId="0" animBg="1"/>
      <p:bldP spid="27" grpId="0" animBg="1"/>
      <p:bldP spid="30" grpId="0" animBg="1"/>
      <p:bldP spid="35" grpId="0" animBg="1"/>
      <p:bldP spid="38" grpId="0" animBg="1"/>
      <p:bldP spid="39" grpId="0" animBg="1"/>
      <p:bldP spid="41" grpId="0" animBg="1"/>
      <p:bldP spid="45" grpId="0" animBg="1"/>
      <p:bldP spid="46" grpId="0" animBg="1"/>
      <p:bldP spid="48" grpId="0" animBg="1"/>
      <p:bldP spid="49" grpId="0" animBg="1"/>
      <p:bldP spid="51" grpId="0" animBg="1"/>
      <p:bldP spid="52" grpId="0" animBg="1"/>
      <p:bldP spid="53" grpId="0" animBg="1"/>
      <p:bldP spid="57" grpId="0" animBg="1"/>
      <p:bldP spid="58" grpId="0" animBg="1"/>
      <p:bldP spid="67" grpId="0"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AA084F12-F68E-4763-97A4-09336168A4FF}"/>
              </a:ext>
            </a:extLst>
          </p:cNvPr>
          <p:cNvSpPr/>
          <p:nvPr/>
        </p:nvSpPr>
        <p:spPr>
          <a:xfrm>
            <a:off x="1979712" y="76470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 name="椭圆 4">
            <a:extLst>
              <a:ext uri="{FF2B5EF4-FFF2-40B4-BE49-F238E27FC236}">
                <a16:creationId xmlns:a16="http://schemas.microsoft.com/office/drawing/2014/main" id="{0A17EB6D-AB36-43F3-9EE2-E5E0B6A92300}"/>
              </a:ext>
            </a:extLst>
          </p:cNvPr>
          <p:cNvSpPr/>
          <p:nvPr/>
        </p:nvSpPr>
        <p:spPr>
          <a:xfrm>
            <a:off x="943742" y="155994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6" name="椭圆 5">
            <a:extLst>
              <a:ext uri="{FF2B5EF4-FFF2-40B4-BE49-F238E27FC236}">
                <a16:creationId xmlns:a16="http://schemas.microsoft.com/office/drawing/2014/main" id="{BDDF5D3D-9608-48DE-A436-73E4D158B0B9}"/>
              </a:ext>
            </a:extLst>
          </p:cNvPr>
          <p:cNvSpPr/>
          <p:nvPr/>
        </p:nvSpPr>
        <p:spPr>
          <a:xfrm>
            <a:off x="2633639" y="157554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7" name="直接连接符 6">
            <a:extLst>
              <a:ext uri="{FF2B5EF4-FFF2-40B4-BE49-F238E27FC236}">
                <a16:creationId xmlns:a16="http://schemas.microsoft.com/office/drawing/2014/main" id="{E9FE80E3-1E36-413E-8219-03B7FCBB5B36}"/>
              </a:ext>
            </a:extLst>
          </p:cNvPr>
          <p:cNvCxnSpPr>
            <a:cxnSpLocks/>
            <a:stCxn id="4" idx="4"/>
            <a:endCxn id="5" idx="0"/>
          </p:cNvCxnSpPr>
          <p:nvPr/>
        </p:nvCxnSpPr>
        <p:spPr>
          <a:xfrm flipH="1">
            <a:off x="1466037" y="1268760"/>
            <a:ext cx="837711" cy="29118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07B276-6654-49BE-BA57-50EFA9178DDD}"/>
              </a:ext>
            </a:extLst>
          </p:cNvPr>
          <p:cNvCxnSpPr>
            <a:cxnSpLocks/>
            <a:endCxn id="6" idx="0"/>
          </p:cNvCxnSpPr>
          <p:nvPr/>
        </p:nvCxnSpPr>
        <p:spPr>
          <a:xfrm>
            <a:off x="2303748" y="1301936"/>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8402899-279E-4C3B-9D15-86BB5424A717}"/>
              </a:ext>
            </a:extLst>
          </p:cNvPr>
          <p:cNvCxnSpPr>
            <a:cxnSpLocks/>
            <a:stCxn id="5" idx="4"/>
            <a:endCxn id="26" idx="0"/>
          </p:cNvCxnSpPr>
          <p:nvPr/>
        </p:nvCxnSpPr>
        <p:spPr>
          <a:xfrm flipH="1">
            <a:off x="642610" y="2063999"/>
            <a:ext cx="823427" cy="560324"/>
          </a:xfrm>
          <a:prstGeom prst="line">
            <a:avLst/>
          </a:prstGeom>
          <a:ln w="28575"/>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35B42E2E-984F-42B3-B34A-7E7627B42011}"/>
              </a:ext>
            </a:extLst>
          </p:cNvPr>
          <p:cNvSpPr/>
          <p:nvPr/>
        </p:nvSpPr>
        <p:spPr>
          <a:xfrm>
            <a:off x="1714880"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12" name="直接连接符 11">
            <a:extLst>
              <a:ext uri="{FF2B5EF4-FFF2-40B4-BE49-F238E27FC236}">
                <a16:creationId xmlns:a16="http://schemas.microsoft.com/office/drawing/2014/main" id="{E067D695-EF2D-49C6-8232-2E3AADD3D830}"/>
              </a:ext>
            </a:extLst>
          </p:cNvPr>
          <p:cNvCxnSpPr>
            <a:cxnSpLocks/>
            <a:stCxn id="5" idx="4"/>
            <a:endCxn id="11" idx="0"/>
          </p:cNvCxnSpPr>
          <p:nvPr/>
        </p:nvCxnSpPr>
        <p:spPr>
          <a:xfrm>
            <a:off x="1466037" y="2063999"/>
            <a:ext cx="572879" cy="595341"/>
          </a:xfrm>
          <a:prstGeom prst="line">
            <a:avLst/>
          </a:prstGeom>
          <a:ln w="28575"/>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BD33C03A-3F87-4F35-B254-B9B30D9E684D}"/>
              </a:ext>
            </a:extLst>
          </p:cNvPr>
          <p:cNvSpPr/>
          <p:nvPr/>
        </p:nvSpPr>
        <p:spPr>
          <a:xfrm>
            <a:off x="3101218" y="2690041"/>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4" name="直接连接符 13">
            <a:extLst>
              <a:ext uri="{FF2B5EF4-FFF2-40B4-BE49-F238E27FC236}">
                <a16:creationId xmlns:a16="http://schemas.microsoft.com/office/drawing/2014/main" id="{D90FB7FC-2E34-49B2-89FC-9970629B3E89}"/>
              </a:ext>
            </a:extLst>
          </p:cNvPr>
          <p:cNvCxnSpPr>
            <a:cxnSpLocks/>
            <a:stCxn id="6" idx="4"/>
            <a:endCxn id="13" idx="0"/>
          </p:cNvCxnSpPr>
          <p:nvPr/>
        </p:nvCxnSpPr>
        <p:spPr>
          <a:xfrm>
            <a:off x="2957675" y="2079605"/>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CF8F7E16-FB47-470D-9133-A93F636C8A3D}"/>
              </a:ext>
            </a:extLst>
          </p:cNvPr>
          <p:cNvSpPr/>
          <p:nvPr/>
        </p:nvSpPr>
        <p:spPr>
          <a:xfrm>
            <a:off x="2395579"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16" name="直接连接符 15">
            <a:extLst>
              <a:ext uri="{FF2B5EF4-FFF2-40B4-BE49-F238E27FC236}">
                <a16:creationId xmlns:a16="http://schemas.microsoft.com/office/drawing/2014/main" id="{571768AB-43F1-4DFC-BD65-3BA361E61C03}"/>
              </a:ext>
            </a:extLst>
          </p:cNvPr>
          <p:cNvCxnSpPr>
            <a:cxnSpLocks/>
            <a:stCxn id="6" idx="4"/>
            <a:endCxn id="15" idx="0"/>
          </p:cNvCxnSpPr>
          <p:nvPr/>
        </p:nvCxnSpPr>
        <p:spPr>
          <a:xfrm flipH="1">
            <a:off x="2719615" y="2079605"/>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F739AFCF-F871-4605-8582-968DA7000FBB}"/>
              </a:ext>
            </a:extLst>
          </p:cNvPr>
          <p:cNvSpPr/>
          <p:nvPr/>
        </p:nvSpPr>
        <p:spPr>
          <a:xfrm>
            <a:off x="318574" y="262432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29" name="直接连接符 28">
            <a:extLst>
              <a:ext uri="{FF2B5EF4-FFF2-40B4-BE49-F238E27FC236}">
                <a16:creationId xmlns:a16="http://schemas.microsoft.com/office/drawing/2014/main" id="{AF85880E-5C76-4305-BE92-A9E8BF01C1B1}"/>
              </a:ext>
            </a:extLst>
          </p:cNvPr>
          <p:cNvCxnSpPr>
            <a:cxnSpLocks/>
            <a:stCxn id="5" idx="4"/>
            <a:endCxn id="30" idx="0"/>
          </p:cNvCxnSpPr>
          <p:nvPr/>
        </p:nvCxnSpPr>
        <p:spPr>
          <a:xfrm flipH="1">
            <a:off x="1304900" y="2063999"/>
            <a:ext cx="161137" cy="547926"/>
          </a:xfrm>
          <a:prstGeom prst="line">
            <a:avLst/>
          </a:prstGeom>
          <a:ln w="28575"/>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443CE616-921E-43BB-A211-0711FE66DC98}"/>
              </a:ext>
            </a:extLst>
          </p:cNvPr>
          <p:cNvSpPr/>
          <p:nvPr/>
        </p:nvSpPr>
        <p:spPr>
          <a:xfrm>
            <a:off x="980864"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33" name="椭圆 32">
            <a:extLst>
              <a:ext uri="{FF2B5EF4-FFF2-40B4-BE49-F238E27FC236}">
                <a16:creationId xmlns:a16="http://schemas.microsoft.com/office/drawing/2014/main" id="{614FA798-7E62-41AA-8F2C-DC336E4C4BD2}"/>
              </a:ext>
            </a:extLst>
          </p:cNvPr>
          <p:cNvSpPr/>
          <p:nvPr/>
        </p:nvSpPr>
        <p:spPr>
          <a:xfrm>
            <a:off x="6775161" y="686588"/>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34" name="椭圆 33">
            <a:extLst>
              <a:ext uri="{FF2B5EF4-FFF2-40B4-BE49-F238E27FC236}">
                <a16:creationId xmlns:a16="http://schemas.microsoft.com/office/drawing/2014/main" id="{B6507A22-BD70-43C1-9896-75156C035055}"/>
              </a:ext>
            </a:extLst>
          </p:cNvPr>
          <p:cNvSpPr/>
          <p:nvPr/>
        </p:nvSpPr>
        <p:spPr>
          <a:xfrm>
            <a:off x="5339996" y="141229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35" name="椭圆 34">
            <a:extLst>
              <a:ext uri="{FF2B5EF4-FFF2-40B4-BE49-F238E27FC236}">
                <a16:creationId xmlns:a16="http://schemas.microsoft.com/office/drawing/2014/main" id="{484DC5FA-3E35-410E-9053-2842EC3E5F4F}"/>
              </a:ext>
            </a:extLst>
          </p:cNvPr>
          <p:cNvSpPr/>
          <p:nvPr/>
        </p:nvSpPr>
        <p:spPr>
          <a:xfrm>
            <a:off x="7429088" y="149743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5A6EE02-E9BE-4723-849F-1AB283C35405}"/>
              </a:ext>
            </a:extLst>
          </p:cNvPr>
          <p:cNvCxnSpPr>
            <a:cxnSpLocks/>
            <a:stCxn id="33" idx="4"/>
            <a:endCxn id="34" idx="0"/>
          </p:cNvCxnSpPr>
          <p:nvPr/>
        </p:nvCxnSpPr>
        <p:spPr>
          <a:xfrm flipH="1">
            <a:off x="5862291" y="1190644"/>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7111764-1061-47F5-BCEB-75CCF53247A5}"/>
              </a:ext>
            </a:extLst>
          </p:cNvPr>
          <p:cNvCxnSpPr>
            <a:cxnSpLocks/>
            <a:stCxn id="33" idx="4"/>
            <a:endCxn id="35" idx="0"/>
          </p:cNvCxnSpPr>
          <p:nvPr/>
        </p:nvCxnSpPr>
        <p:spPr>
          <a:xfrm>
            <a:off x="7099197" y="1190644"/>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9BE1DCE-9F02-4FFA-A176-EE3E39CE1F08}"/>
              </a:ext>
            </a:extLst>
          </p:cNvPr>
          <p:cNvCxnSpPr>
            <a:cxnSpLocks/>
            <a:stCxn id="34" idx="4"/>
            <a:endCxn id="45" idx="0"/>
          </p:cNvCxnSpPr>
          <p:nvPr/>
        </p:nvCxnSpPr>
        <p:spPr>
          <a:xfrm flipH="1">
            <a:off x="5124825" y="1916349"/>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BEBCA301-5B7F-4BEF-BEAA-1AC1FEE50F1C}"/>
              </a:ext>
            </a:extLst>
          </p:cNvPr>
          <p:cNvSpPr/>
          <p:nvPr/>
        </p:nvSpPr>
        <p:spPr>
          <a:xfrm>
            <a:off x="6111150" y="2583487"/>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D5D2DA16-707A-44F9-9B8D-177D5B394D5E}"/>
              </a:ext>
            </a:extLst>
          </p:cNvPr>
          <p:cNvCxnSpPr>
            <a:cxnSpLocks/>
            <a:stCxn id="34" idx="4"/>
            <a:endCxn id="39" idx="0"/>
          </p:cNvCxnSpPr>
          <p:nvPr/>
        </p:nvCxnSpPr>
        <p:spPr>
          <a:xfrm>
            <a:off x="5862291" y="1916349"/>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170199C5-8E41-4ED3-9A28-5D1160485D0D}"/>
              </a:ext>
            </a:extLst>
          </p:cNvPr>
          <p:cNvSpPr/>
          <p:nvPr/>
        </p:nvSpPr>
        <p:spPr>
          <a:xfrm>
            <a:off x="7896667"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42" name="直接连接符 41">
            <a:extLst>
              <a:ext uri="{FF2B5EF4-FFF2-40B4-BE49-F238E27FC236}">
                <a16:creationId xmlns:a16="http://schemas.microsoft.com/office/drawing/2014/main" id="{8CA42F38-16D0-46B8-87E6-D0AE835E2066}"/>
              </a:ext>
            </a:extLst>
          </p:cNvPr>
          <p:cNvCxnSpPr>
            <a:cxnSpLocks/>
            <a:stCxn id="35" idx="4"/>
            <a:endCxn id="41" idx="0"/>
          </p:cNvCxnSpPr>
          <p:nvPr/>
        </p:nvCxnSpPr>
        <p:spPr>
          <a:xfrm>
            <a:off x="7753124" y="2001489"/>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3EF1376D-3215-419F-8CF9-BE9980CCAE9C}"/>
              </a:ext>
            </a:extLst>
          </p:cNvPr>
          <p:cNvSpPr/>
          <p:nvPr/>
        </p:nvSpPr>
        <p:spPr>
          <a:xfrm>
            <a:off x="7191028" y="258122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44" name="直接连接符 43">
            <a:extLst>
              <a:ext uri="{FF2B5EF4-FFF2-40B4-BE49-F238E27FC236}">
                <a16:creationId xmlns:a16="http://schemas.microsoft.com/office/drawing/2014/main" id="{C92FB5D6-8F30-4B47-BCA3-B14B7912176F}"/>
              </a:ext>
            </a:extLst>
          </p:cNvPr>
          <p:cNvCxnSpPr>
            <a:cxnSpLocks/>
            <a:stCxn id="35" idx="4"/>
            <a:endCxn id="43" idx="0"/>
          </p:cNvCxnSpPr>
          <p:nvPr/>
        </p:nvCxnSpPr>
        <p:spPr>
          <a:xfrm flipH="1">
            <a:off x="7515064" y="2001489"/>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550543EF-3CC5-4A7E-AA89-93895A0FABA1}"/>
              </a:ext>
            </a:extLst>
          </p:cNvPr>
          <p:cNvSpPr/>
          <p:nvPr/>
        </p:nvSpPr>
        <p:spPr>
          <a:xfrm>
            <a:off x="4800789" y="254847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46" name="直接连接符 45">
            <a:extLst>
              <a:ext uri="{FF2B5EF4-FFF2-40B4-BE49-F238E27FC236}">
                <a16:creationId xmlns:a16="http://schemas.microsoft.com/office/drawing/2014/main" id="{3CA5405E-6C23-4E0F-BBEF-A9EAF3B83C09}"/>
              </a:ext>
            </a:extLst>
          </p:cNvPr>
          <p:cNvCxnSpPr>
            <a:cxnSpLocks/>
            <a:stCxn id="34" idx="4"/>
            <a:endCxn id="47" idx="0"/>
          </p:cNvCxnSpPr>
          <p:nvPr/>
        </p:nvCxnSpPr>
        <p:spPr>
          <a:xfrm flipH="1">
            <a:off x="5787115" y="1916349"/>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47" name="椭圆 46">
            <a:extLst>
              <a:ext uri="{FF2B5EF4-FFF2-40B4-BE49-F238E27FC236}">
                <a16:creationId xmlns:a16="http://schemas.microsoft.com/office/drawing/2014/main" id="{40DD7B91-97A6-46FE-BE47-EC180CC755F4}"/>
              </a:ext>
            </a:extLst>
          </p:cNvPr>
          <p:cNvSpPr/>
          <p:nvPr/>
        </p:nvSpPr>
        <p:spPr>
          <a:xfrm>
            <a:off x="5463079" y="253607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63" name="椭圆 62">
            <a:extLst>
              <a:ext uri="{FF2B5EF4-FFF2-40B4-BE49-F238E27FC236}">
                <a16:creationId xmlns:a16="http://schemas.microsoft.com/office/drawing/2014/main" id="{DF894FE5-972D-4DAF-938D-A0BA9BC14B58}"/>
              </a:ext>
            </a:extLst>
          </p:cNvPr>
          <p:cNvSpPr/>
          <p:nvPr/>
        </p:nvSpPr>
        <p:spPr>
          <a:xfrm>
            <a:off x="6365883" y="370414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64" name="椭圆 63">
            <a:extLst>
              <a:ext uri="{FF2B5EF4-FFF2-40B4-BE49-F238E27FC236}">
                <a16:creationId xmlns:a16="http://schemas.microsoft.com/office/drawing/2014/main" id="{6CC24B6A-2B87-4185-8C39-DD0C5D7DE2C3}"/>
              </a:ext>
            </a:extLst>
          </p:cNvPr>
          <p:cNvSpPr/>
          <p:nvPr/>
        </p:nvSpPr>
        <p:spPr>
          <a:xfrm>
            <a:off x="5453107" y="4514991"/>
            <a:ext cx="648073"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a:t>
            </a:r>
            <a:endParaRPr lang="zh-CN" altLang="en-US" b="1" dirty="0">
              <a:solidFill>
                <a:schemeClr val="tx1"/>
              </a:solidFill>
            </a:endParaRPr>
          </a:p>
        </p:txBody>
      </p:sp>
      <p:sp>
        <p:nvSpPr>
          <p:cNvPr id="65" name="椭圆 64">
            <a:extLst>
              <a:ext uri="{FF2B5EF4-FFF2-40B4-BE49-F238E27FC236}">
                <a16:creationId xmlns:a16="http://schemas.microsoft.com/office/drawing/2014/main" id="{B97EC575-9B61-437A-A3F8-35A67CD5AE35}"/>
              </a:ext>
            </a:extLst>
          </p:cNvPr>
          <p:cNvSpPr/>
          <p:nvPr/>
        </p:nvSpPr>
        <p:spPr>
          <a:xfrm>
            <a:off x="7343846" y="459101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cxnSp>
        <p:nvCxnSpPr>
          <p:cNvPr id="66" name="直接连接符 65">
            <a:extLst>
              <a:ext uri="{FF2B5EF4-FFF2-40B4-BE49-F238E27FC236}">
                <a16:creationId xmlns:a16="http://schemas.microsoft.com/office/drawing/2014/main" id="{51A7A56C-A8D6-46ED-BB3D-6D74C2FA39BF}"/>
              </a:ext>
            </a:extLst>
          </p:cNvPr>
          <p:cNvCxnSpPr>
            <a:cxnSpLocks/>
            <a:stCxn id="63" idx="4"/>
            <a:endCxn id="64" idx="0"/>
          </p:cNvCxnSpPr>
          <p:nvPr/>
        </p:nvCxnSpPr>
        <p:spPr>
          <a:xfrm flipH="1">
            <a:off x="5777144" y="4208202"/>
            <a:ext cx="912775"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AE9DB240-E341-4AB9-ABF9-B82EF341DD1B}"/>
              </a:ext>
            </a:extLst>
          </p:cNvPr>
          <p:cNvCxnSpPr>
            <a:cxnSpLocks/>
            <a:stCxn id="63" idx="4"/>
            <a:endCxn id="65" idx="0"/>
          </p:cNvCxnSpPr>
          <p:nvPr/>
        </p:nvCxnSpPr>
        <p:spPr>
          <a:xfrm>
            <a:off x="6689919" y="4208202"/>
            <a:ext cx="977963" cy="38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31BF5B57-342C-4993-BFEF-B742CB6D11CF}"/>
              </a:ext>
            </a:extLst>
          </p:cNvPr>
          <p:cNvCxnSpPr>
            <a:cxnSpLocks/>
            <a:stCxn id="64" idx="4"/>
            <a:endCxn id="75" idx="0"/>
          </p:cNvCxnSpPr>
          <p:nvPr/>
        </p:nvCxnSpPr>
        <p:spPr>
          <a:xfrm flipH="1">
            <a:off x="5249645" y="5019047"/>
            <a:ext cx="527499" cy="61842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8B250573-D26B-4C4A-A7A7-16CB510376DC}"/>
              </a:ext>
            </a:extLst>
          </p:cNvPr>
          <p:cNvSpPr/>
          <p:nvPr/>
        </p:nvSpPr>
        <p:spPr>
          <a:xfrm>
            <a:off x="6564189" y="5638093"/>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B65C27F1-0E2F-42B6-932E-3B6ABF664EEE}"/>
              </a:ext>
            </a:extLst>
          </p:cNvPr>
          <p:cNvCxnSpPr>
            <a:cxnSpLocks/>
            <a:stCxn id="65" idx="4"/>
            <a:endCxn id="69" idx="0"/>
          </p:cNvCxnSpPr>
          <p:nvPr/>
        </p:nvCxnSpPr>
        <p:spPr>
          <a:xfrm flipH="1">
            <a:off x="7104128" y="5095070"/>
            <a:ext cx="563754"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7E13B4E0-65F5-4E16-B97D-8834B5D65C09}"/>
              </a:ext>
            </a:extLst>
          </p:cNvPr>
          <p:cNvSpPr/>
          <p:nvPr/>
        </p:nvSpPr>
        <p:spPr>
          <a:xfrm>
            <a:off x="7896667" y="5638093"/>
            <a:ext cx="1018244"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72" name="直接连接符 71">
            <a:extLst>
              <a:ext uri="{FF2B5EF4-FFF2-40B4-BE49-F238E27FC236}">
                <a16:creationId xmlns:a16="http://schemas.microsoft.com/office/drawing/2014/main" id="{C7398DFD-9572-4853-A812-62AD0FA4ACA5}"/>
              </a:ext>
            </a:extLst>
          </p:cNvPr>
          <p:cNvCxnSpPr>
            <a:cxnSpLocks/>
            <a:stCxn id="65" idx="4"/>
            <a:endCxn id="71" idx="0"/>
          </p:cNvCxnSpPr>
          <p:nvPr/>
        </p:nvCxnSpPr>
        <p:spPr>
          <a:xfrm>
            <a:off x="7667882" y="5095070"/>
            <a:ext cx="737907"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5" name="椭圆 74">
            <a:extLst>
              <a:ext uri="{FF2B5EF4-FFF2-40B4-BE49-F238E27FC236}">
                <a16:creationId xmlns:a16="http://schemas.microsoft.com/office/drawing/2014/main" id="{0F6367B9-112D-47F2-A8DB-A1D6E4ABF668}"/>
              </a:ext>
            </a:extLst>
          </p:cNvPr>
          <p:cNvSpPr/>
          <p:nvPr/>
        </p:nvSpPr>
        <p:spPr>
          <a:xfrm>
            <a:off x="4925609"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76" name="直接连接符 75">
            <a:extLst>
              <a:ext uri="{FF2B5EF4-FFF2-40B4-BE49-F238E27FC236}">
                <a16:creationId xmlns:a16="http://schemas.microsoft.com/office/drawing/2014/main" id="{2A6C6D72-28A1-427E-BBEF-253B0DA12B9B}"/>
              </a:ext>
            </a:extLst>
          </p:cNvPr>
          <p:cNvCxnSpPr>
            <a:cxnSpLocks/>
            <a:stCxn id="64" idx="4"/>
            <a:endCxn id="77" idx="0"/>
          </p:cNvCxnSpPr>
          <p:nvPr/>
        </p:nvCxnSpPr>
        <p:spPr>
          <a:xfrm>
            <a:off x="5777144" y="5019047"/>
            <a:ext cx="373174" cy="618426"/>
          </a:xfrm>
          <a:prstGeom prst="line">
            <a:avLst/>
          </a:prstGeom>
          <a:ln w="28575"/>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B400B2E5-A79A-4A2E-A3B4-DD56DD939B07}"/>
              </a:ext>
            </a:extLst>
          </p:cNvPr>
          <p:cNvSpPr/>
          <p:nvPr/>
        </p:nvSpPr>
        <p:spPr>
          <a:xfrm>
            <a:off x="5826282"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107" name="椭圆 106">
            <a:extLst>
              <a:ext uri="{FF2B5EF4-FFF2-40B4-BE49-F238E27FC236}">
                <a16:creationId xmlns:a16="http://schemas.microsoft.com/office/drawing/2014/main" id="{54FE247E-930D-440E-9778-883431586DCB}"/>
              </a:ext>
            </a:extLst>
          </p:cNvPr>
          <p:cNvSpPr/>
          <p:nvPr/>
        </p:nvSpPr>
        <p:spPr>
          <a:xfrm>
            <a:off x="2042831" y="370498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08" name="椭圆 107">
            <a:extLst>
              <a:ext uri="{FF2B5EF4-FFF2-40B4-BE49-F238E27FC236}">
                <a16:creationId xmlns:a16="http://schemas.microsoft.com/office/drawing/2014/main" id="{95993659-1026-47CE-A453-9421D198758F}"/>
              </a:ext>
            </a:extLst>
          </p:cNvPr>
          <p:cNvSpPr/>
          <p:nvPr/>
        </p:nvSpPr>
        <p:spPr>
          <a:xfrm>
            <a:off x="607666" y="4430687"/>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109" name="椭圆 108">
            <a:extLst>
              <a:ext uri="{FF2B5EF4-FFF2-40B4-BE49-F238E27FC236}">
                <a16:creationId xmlns:a16="http://schemas.microsoft.com/office/drawing/2014/main" id="{311E7189-0274-488F-A42B-9DF2F3EFF49E}"/>
              </a:ext>
            </a:extLst>
          </p:cNvPr>
          <p:cNvSpPr/>
          <p:nvPr/>
        </p:nvSpPr>
        <p:spPr>
          <a:xfrm>
            <a:off x="2696758" y="451582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10" name="直接连接符 109">
            <a:extLst>
              <a:ext uri="{FF2B5EF4-FFF2-40B4-BE49-F238E27FC236}">
                <a16:creationId xmlns:a16="http://schemas.microsoft.com/office/drawing/2014/main" id="{B00F37C3-7249-425A-9994-1B6482D984D9}"/>
              </a:ext>
            </a:extLst>
          </p:cNvPr>
          <p:cNvCxnSpPr>
            <a:cxnSpLocks/>
            <a:stCxn id="107" idx="4"/>
            <a:endCxn id="108" idx="0"/>
          </p:cNvCxnSpPr>
          <p:nvPr/>
        </p:nvCxnSpPr>
        <p:spPr>
          <a:xfrm flipH="1">
            <a:off x="1129961" y="4209038"/>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B8B550FE-64E8-420D-A699-A42A83C317DF}"/>
              </a:ext>
            </a:extLst>
          </p:cNvPr>
          <p:cNvCxnSpPr>
            <a:cxnSpLocks/>
            <a:stCxn id="107" idx="4"/>
            <a:endCxn id="109" idx="0"/>
          </p:cNvCxnSpPr>
          <p:nvPr/>
        </p:nvCxnSpPr>
        <p:spPr>
          <a:xfrm>
            <a:off x="2366867" y="4209038"/>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19F92A5D-2408-4E3F-B666-EE2327723518}"/>
              </a:ext>
            </a:extLst>
          </p:cNvPr>
          <p:cNvCxnSpPr>
            <a:cxnSpLocks/>
            <a:stCxn id="108" idx="4"/>
            <a:endCxn id="119" idx="0"/>
          </p:cNvCxnSpPr>
          <p:nvPr/>
        </p:nvCxnSpPr>
        <p:spPr>
          <a:xfrm flipH="1">
            <a:off x="392495" y="4934743"/>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113" name="椭圆 112">
            <a:extLst>
              <a:ext uri="{FF2B5EF4-FFF2-40B4-BE49-F238E27FC236}">
                <a16:creationId xmlns:a16="http://schemas.microsoft.com/office/drawing/2014/main" id="{33219C33-7925-4BF8-8958-0AB38C91EDBC}"/>
              </a:ext>
            </a:extLst>
          </p:cNvPr>
          <p:cNvSpPr/>
          <p:nvPr/>
        </p:nvSpPr>
        <p:spPr>
          <a:xfrm>
            <a:off x="1378820" y="5601881"/>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114" name="直接连接符 113">
            <a:extLst>
              <a:ext uri="{FF2B5EF4-FFF2-40B4-BE49-F238E27FC236}">
                <a16:creationId xmlns:a16="http://schemas.microsoft.com/office/drawing/2014/main" id="{9CAEE3C4-E3C7-4B0B-9113-6FEA1A80CC42}"/>
              </a:ext>
            </a:extLst>
          </p:cNvPr>
          <p:cNvCxnSpPr>
            <a:cxnSpLocks/>
            <a:stCxn id="108" idx="4"/>
            <a:endCxn id="113" idx="0"/>
          </p:cNvCxnSpPr>
          <p:nvPr/>
        </p:nvCxnSpPr>
        <p:spPr>
          <a:xfrm>
            <a:off x="1129961" y="4934743"/>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115" name="椭圆 114">
            <a:extLst>
              <a:ext uri="{FF2B5EF4-FFF2-40B4-BE49-F238E27FC236}">
                <a16:creationId xmlns:a16="http://schemas.microsoft.com/office/drawing/2014/main" id="{3E4F4A47-8033-4099-9888-01E8B2A3685B}"/>
              </a:ext>
            </a:extLst>
          </p:cNvPr>
          <p:cNvSpPr/>
          <p:nvPr/>
        </p:nvSpPr>
        <p:spPr>
          <a:xfrm>
            <a:off x="2482513" y="5630319"/>
            <a:ext cx="1079876"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116" name="直接连接符 115">
            <a:extLst>
              <a:ext uri="{FF2B5EF4-FFF2-40B4-BE49-F238E27FC236}">
                <a16:creationId xmlns:a16="http://schemas.microsoft.com/office/drawing/2014/main" id="{A9CD7C6E-BDDB-41B6-89F4-CAE428D7EE0A}"/>
              </a:ext>
            </a:extLst>
          </p:cNvPr>
          <p:cNvCxnSpPr>
            <a:cxnSpLocks/>
            <a:stCxn id="109" idx="4"/>
            <a:endCxn id="115" idx="0"/>
          </p:cNvCxnSpPr>
          <p:nvPr/>
        </p:nvCxnSpPr>
        <p:spPr>
          <a:xfrm>
            <a:off x="3020794" y="5019883"/>
            <a:ext cx="1657"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19" name="椭圆 118">
            <a:extLst>
              <a:ext uri="{FF2B5EF4-FFF2-40B4-BE49-F238E27FC236}">
                <a16:creationId xmlns:a16="http://schemas.microsoft.com/office/drawing/2014/main" id="{D54D6687-D545-409D-B119-049EB2FD590C}"/>
              </a:ext>
            </a:extLst>
          </p:cNvPr>
          <p:cNvSpPr/>
          <p:nvPr/>
        </p:nvSpPr>
        <p:spPr>
          <a:xfrm>
            <a:off x="68459" y="556686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120" name="直接连接符 119">
            <a:extLst>
              <a:ext uri="{FF2B5EF4-FFF2-40B4-BE49-F238E27FC236}">
                <a16:creationId xmlns:a16="http://schemas.microsoft.com/office/drawing/2014/main" id="{62A58697-D0D9-426A-9B97-82FF25B45176}"/>
              </a:ext>
            </a:extLst>
          </p:cNvPr>
          <p:cNvCxnSpPr>
            <a:cxnSpLocks/>
            <a:stCxn id="108" idx="4"/>
            <a:endCxn id="121" idx="0"/>
          </p:cNvCxnSpPr>
          <p:nvPr/>
        </p:nvCxnSpPr>
        <p:spPr>
          <a:xfrm flipH="1">
            <a:off x="1054785" y="4934743"/>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60F3260F-3F42-409B-A3F5-DFD9ED88568D}"/>
              </a:ext>
            </a:extLst>
          </p:cNvPr>
          <p:cNvSpPr/>
          <p:nvPr/>
        </p:nvSpPr>
        <p:spPr>
          <a:xfrm>
            <a:off x="730749" y="555446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58" name="矩形 57">
            <a:extLst>
              <a:ext uri="{FF2B5EF4-FFF2-40B4-BE49-F238E27FC236}">
                <a16:creationId xmlns:a16="http://schemas.microsoft.com/office/drawing/2014/main" id="{7128263A-EE6A-47B7-BFA5-4830B578D730}"/>
              </a:ext>
            </a:extLst>
          </p:cNvPr>
          <p:cNvSpPr/>
          <p:nvPr/>
        </p:nvSpPr>
        <p:spPr>
          <a:xfrm>
            <a:off x="489810" y="-90454"/>
            <a:ext cx="8424936" cy="583108"/>
          </a:xfrm>
          <a:prstGeom prst="rect">
            <a:avLst/>
          </a:prstGeom>
        </p:spPr>
        <p:txBody>
          <a:bodyPr wrap="square">
            <a:spAutoFit/>
          </a:bodyPr>
          <a:lstStyle/>
          <a:p>
            <a:pPr>
              <a:lnSpc>
                <a:spcPct val="150000"/>
              </a:lnSpc>
            </a:pPr>
            <a:r>
              <a:rPr lang="zh-CN" altLang="en-US" sz="2400" b="1"/>
              <a:t>已知</a:t>
            </a:r>
            <a:r>
              <a:rPr lang="zh-CN" altLang="en-US" sz="2400" b="1" dirty="0"/>
              <a:t>输入数据序列为（</a:t>
            </a:r>
            <a:r>
              <a:rPr lang="en-US" altLang="zh-CN" sz="2400" b="1"/>
              <a:t>68,40,25,21,33,12,58,51,16,36</a:t>
            </a:r>
            <a:r>
              <a:rPr lang="zh-CN" altLang="en-US" sz="2400" b="1"/>
              <a:t>）</a:t>
            </a:r>
            <a:endParaRPr lang="en-US" altLang="zh-CN" sz="2400" b="1" dirty="0"/>
          </a:p>
        </p:txBody>
      </p:sp>
    </p:spTree>
    <p:extLst>
      <p:ext uri="{BB962C8B-B14F-4D97-AF65-F5344CB8AC3E}">
        <p14:creationId xmlns:p14="http://schemas.microsoft.com/office/powerpoint/2010/main" val="9678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fill="hold"/>
                                        <p:tgtEl>
                                          <p:spTgt spid="46"/>
                                        </p:tgtEl>
                                        <p:attrNameLst>
                                          <p:attrName>ppt_x</p:attrName>
                                        </p:attrNameLst>
                                      </p:cBhvr>
                                      <p:tavLst>
                                        <p:tav tm="0">
                                          <p:val>
                                            <p:strVal val="#ppt_x"/>
                                          </p:val>
                                        </p:tav>
                                        <p:tav tm="100000">
                                          <p:val>
                                            <p:strVal val="#ppt_x"/>
                                          </p:val>
                                        </p:tav>
                                      </p:tavLst>
                                    </p:anim>
                                    <p:anim calcmode="lin" valueType="num">
                                      <p:cBhvr additive="base">
                                        <p:cTn id="94" dur="500" fill="hold"/>
                                        <p:tgtEl>
                                          <p:spTgt spid="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ppt_x"/>
                                          </p:val>
                                        </p:tav>
                                        <p:tav tm="100000">
                                          <p:val>
                                            <p:strVal val="#ppt_x"/>
                                          </p:val>
                                        </p:tav>
                                      </p:tavLst>
                                    </p:anim>
                                    <p:anim calcmode="lin" valueType="num">
                                      <p:cBhvr additive="base">
                                        <p:cTn id="102" dur="500" fill="hold"/>
                                        <p:tgtEl>
                                          <p:spTgt spid="4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ppt_x"/>
                                          </p:val>
                                        </p:tav>
                                        <p:tav tm="100000">
                                          <p:val>
                                            <p:strVal val="#ppt_x"/>
                                          </p:val>
                                        </p:tav>
                                      </p:tavLst>
                                    </p:anim>
                                    <p:anim calcmode="lin" valueType="num">
                                      <p:cBhvr additive="base">
                                        <p:cTn id="114" dur="500" fill="hold"/>
                                        <p:tgtEl>
                                          <p:spTgt spid="4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ppt_x"/>
                                          </p:val>
                                        </p:tav>
                                        <p:tav tm="100000">
                                          <p:val>
                                            <p:strVal val="#ppt_x"/>
                                          </p:val>
                                        </p:tav>
                                      </p:tavLst>
                                    </p:anim>
                                    <p:anim calcmode="lin" valueType="num">
                                      <p:cBhvr additive="base">
                                        <p:cTn id="118" dur="500" fill="hold"/>
                                        <p:tgtEl>
                                          <p:spTgt spid="3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 calcmode="lin" valueType="num">
                                      <p:cBhvr additive="base">
                                        <p:cTn id="125" dur="500" fill="hold"/>
                                        <p:tgtEl>
                                          <p:spTgt spid="41"/>
                                        </p:tgtEl>
                                        <p:attrNameLst>
                                          <p:attrName>ppt_x</p:attrName>
                                        </p:attrNameLst>
                                      </p:cBhvr>
                                      <p:tavLst>
                                        <p:tav tm="0">
                                          <p:val>
                                            <p:strVal val="#ppt_x"/>
                                          </p:val>
                                        </p:tav>
                                        <p:tav tm="100000">
                                          <p:val>
                                            <p:strVal val="#ppt_x"/>
                                          </p:val>
                                        </p:tav>
                                      </p:tavLst>
                                    </p:anim>
                                    <p:anim calcmode="lin" valueType="num">
                                      <p:cBhvr additive="base">
                                        <p:cTn id="1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ppt_x"/>
                                          </p:val>
                                        </p:tav>
                                        <p:tav tm="100000">
                                          <p:val>
                                            <p:strVal val="#ppt_x"/>
                                          </p:val>
                                        </p:tav>
                                      </p:tavLst>
                                    </p:anim>
                                    <p:anim calcmode="lin" valueType="num">
                                      <p:cBhvr additive="base">
                                        <p:cTn id="132" dur="500" fill="hold"/>
                                        <p:tgtEl>
                                          <p:spTgt spid="10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ppt_x"/>
                                          </p:val>
                                        </p:tav>
                                        <p:tav tm="100000">
                                          <p:val>
                                            <p:strVal val="#ppt_x"/>
                                          </p:val>
                                        </p:tav>
                                      </p:tavLst>
                                    </p:anim>
                                    <p:anim calcmode="lin" valueType="num">
                                      <p:cBhvr additive="base">
                                        <p:cTn id="136" dur="500" fill="hold"/>
                                        <p:tgtEl>
                                          <p:spTgt spid="10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 calcmode="lin" valueType="num">
                                      <p:cBhvr additive="base">
                                        <p:cTn id="139" dur="500" fill="hold"/>
                                        <p:tgtEl>
                                          <p:spTgt spid="110"/>
                                        </p:tgtEl>
                                        <p:attrNameLst>
                                          <p:attrName>ppt_x</p:attrName>
                                        </p:attrNameLst>
                                      </p:cBhvr>
                                      <p:tavLst>
                                        <p:tav tm="0">
                                          <p:val>
                                            <p:strVal val="#ppt_x"/>
                                          </p:val>
                                        </p:tav>
                                        <p:tav tm="100000">
                                          <p:val>
                                            <p:strVal val="#ppt_x"/>
                                          </p:val>
                                        </p:tav>
                                      </p:tavLst>
                                    </p:anim>
                                    <p:anim calcmode="lin" valueType="num">
                                      <p:cBhvr additive="base">
                                        <p:cTn id="140" dur="500" fill="hold"/>
                                        <p:tgtEl>
                                          <p:spTgt spid="11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11"/>
                                        </p:tgtEl>
                                        <p:attrNameLst>
                                          <p:attrName>style.visibility</p:attrName>
                                        </p:attrNameLst>
                                      </p:cBhvr>
                                      <p:to>
                                        <p:strVal val="visible"/>
                                      </p:to>
                                    </p:set>
                                    <p:anim calcmode="lin" valueType="num">
                                      <p:cBhvr additive="base">
                                        <p:cTn id="143" dur="500" fill="hold"/>
                                        <p:tgtEl>
                                          <p:spTgt spid="111"/>
                                        </p:tgtEl>
                                        <p:attrNameLst>
                                          <p:attrName>ppt_x</p:attrName>
                                        </p:attrNameLst>
                                      </p:cBhvr>
                                      <p:tavLst>
                                        <p:tav tm="0">
                                          <p:val>
                                            <p:strVal val="#ppt_x"/>
                                          </p:val>
                                        </p:tav>
                                        <p:tav tm="100000">
                                          <p:val>
                                            <p:strVal val="#ppt_x"/>
                                          </p:val>
                                        </p:tav>
                                      </p:tavLst>
                                    </p:anim>
                                    <p:anim calcmode="lin" valueType="num">
                                      <p:cBhvr additive="base">
                                        <p:cTn id="144" dur="500" fill="hold"/>
                                        <p:tgtEl>
                                          <p:spTgt spid="11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 calcmode="lin" valueType="num">
                                      <p:cBhvr additive="base">
                                        <p:cTn id="147" dur="500" fill="hold"/>
                                        <p:tgtEl>
                                          <p:spTgt spid="109"/>
                                        </p:tgtEl>
                                        <p:attrNameLst>
                                          <p:attrName>ppt_x</p:attrName>
                                        </p:attrNameLst>
                                      </p:cBhvr>
                                      <p:tavLst>
                                        <p:tav tm="0">
                                          <p:val>
                                            <p:strVal val="#ppt_x"/>
                                          </p:val>
                                        </p:tav>
                                        <p:tav tm="100000">
                                          <p:val>
                                            <p:strVal val="#ppt_x"/>
                                          </p:val>
                                        </p:tav>
                                      </p:tavLst>
                                    </p:anim>
                                    <p:anim calcmode="lin" valueType="num">
                                      <p:cBhvr additive="base">
                                        <p:cTn id="148" dur="500" fill="hold"/>
                                        <p:tgtEl>
                                          <p:spTgt spid="109"/>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12"/>
                                        </p:tgtEl>
                                        <p:attrNameLst>
                                          <p:attrName>style.visibility</p:attrName>
                                        </p:attrNameLst>
                                      </p:cBhvr>
                                      <p:to>
                                        <p:strVal val="visible"/>
                                      </p:to>
                                    </p:set>
                                    <p:anim calcmode="lin" valueType="num">
                                      <p:cBhvr additive="base">
                                        <p:cTn id="151" dur="500" fill="hold"/>
                                        <p:tgtEl>
                                          <p:spTgt spid="112"/>
                                        </p:tgtEl>
                                        <p:attrNameLst>
                                          <p:attrName>ppt_x</p:attrName>
                                        </p:attrNameLst>
                                      </p:cBhvr>
                                      <p:tavLst>
                                        <p:tav tm="0">
                                          <p:val>
                                            <p:strVal val="#ppt_x"/>
                                          </p:val>
                                        </p:tav>
                                        <p:tav tm="100000">
                                          <p:val>
                                            <p:strVal val="#ppt_x"/>
                                          </p:val>
                                        </p:tav>
                                      </p:tavLst>
                                    </p:anim>
                                    <p:anim calcmode="lin" valueType="num">
                                      <p:cBhvr additive="base">
                                        <p:cTn id="152" dur="500" fill="hold"/>
                                        <p:tgtEl>
                                          <p:spTgt spid="11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20"/>
                                        </p:tgtEl>
                                        <p:attrNameLst>
                                          <p:attrName>style.visibility</p:attrName>
                                        </p:attrNameLst>
                                      </p:cBhvr>
                                      <p:to>
                                        <p:strVal val="visible"/>
                                      </p:to>
                                    </p:set>
                                    <p:anim calcmode="lin" valueType="num">
                                      <p:cBhvr additive="base">
                                        <p:cTn id="155" dur="500" fill="hold"/>
                                        <p:tgtEl>
                                          <p:spTgt spid="120"/>
                                        </p:tgtEl>
                                        <p:attrNameLst>
                                          <p:attrName>ppt_x</p:attrName>
                                        </p:attrNameLst>
                                      </p:cBhvr>
                                      <p:tavLst>
                                        <p:tav tm="0">
                                          <p:val>
                                            <p:strVal val="#ppt_x"/>
                                          </p:val>
                                        </p:tav>
                                        <p:tav tm="100000">
                                          <p:val>
                                            <p:strVal val="#ppt_x"/>
                                          </p:val>
                                        </p:tav>
                                      </p:tavLst>
                                    </p:anim>
                                    <p:anim calcmode="lin" valueType="num">
                                      <p:cBhvr additive="base">
                                        <p:cTn id="156" dur="500" fill="hold"/>
                                        <p:tgtEl>
                                          <p:spTgt spid="120"/>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14"/>
                                        </p:tgtEl>
                                        <p:attrNameLst>
                                          <p:attrName>style.visibility</p:attrName>
                                        </p:attrNameLst>
                                      </p:cBhvr>
                                      <p:to>
                                        <p:strVal val="visible"/>
                                      </p:to>
                                    </p:set>
                                    <p:anim calcmode="lin" valueType="num">
                                      <p:cBhvr additive="base">
                                        <p:cTn id="159" dur="500" fill="hold"/>
                                        <p:tgtEl>
                                          <p:spTgt spid="114"/>
                                        </p:tgtEl>
                                        <p:attrNameLst>
                                          <p:attrName>ppt_x</p:attrName>
                                        </p:attrNameLst>
                                      </p:cBhvr>
                                      <p:tavLst>
                                        <p:tav tm="0">
                                          <p:val>
                                            <p:strVal val="#ppt_x"/>
                                          </p:val>
                                        </p:tav>
                                        <p:tav tm="100000">
                                          <p:val>
                                            <p:strVal val="#ppt_x"/>
                                          </p:val>
                                        </p:tav>
                                      </p:tavLst>
                                    </p:anim>
                                    <p:anim calcmode="lin" valueType="num">
                                      <p:cBhvr additive="base">
                                        <p:cTn id="160" dur="500" fill="hold"/>
                                        <p:tgtEl>
                                          <p:spTgt spid="11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16"/>
                                        </p:tgtEl>
                                        <p:attrNameLst>
                                          <p:attrName>style.visibility</p:attrName>
                                        </p:attrNameLst>
                                      </p:cBhvr>
                                      <p:to>
                                        <p:strVal val="visible"/>
                                      </p:to>
                                    </p:set>
                                    <p:anim calcmode="lin" valueType="num">
                                      <p:cBhvr additive="base">
                                        <p:cTn id="163" dur="500" fill="hold"/>
                                        <p:tgtEl>
                                          <p:spTgt spid="116"/>
                                        </p:tgtEl>
                                        <p:attrNameLst>
                                          <p:attrName>ppt_x</p:attrName>
                                        </p:attrNameLst>
                                      </p:cBhvr>
                                      <p:tavLst>
                                        <p:tav tm="0">
                                          <p:val>
                                            <p:strVal val="#ppt_x"/>
                                          </p:val>
                                        </p:tav>
                                        <p:tav tm="100000">
                                          <p:val>
                                            <p:strVal val="#ppt_x"/>
                                          </p:val>
                                        </p:tav>
                                      </p:tavLst>
                                    </p:anim>
                                    <p:anim calcmode="lin" valueType="num">
                                      <p:cBhvr additive="base">
                                        <p:cTn id="164" dur="500" fill="hold"/>
                                        <p:tgtEl>
                                          <p:spTgt spid="11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 calcmode="lin" valueType="num">
                                      <p:cBhvr additive="base">
                                        <p:cTn id="167" dur="500" fill="hold"/>
                                        <p:tgtEl>
                                          <p:spTgt spid="119"/>
                                        </p:tgtEl>
                                        <p:attrNameLst>
                                          <p:attrName>ppt_x</p:attrName>
                                        </p:attrNameLst>
                                      </p:cBhvr>
                                      <p:tavLst>
                                        <p:tav tm="0">
                                          <p:val>
                                            <p:strVal val="#ppt_x"/>
                                          </p:val>
                                        </p:tav>
                                        <p:tav tm="100000">
                                          <p:val>
                                            <p:strVal val="#ppt_x"/>
                                          </p:val>
                                        </p:tav>
                                      </p:tavLst>
                                    </p:anim>
                                    <p:anim calcmode="lin" valueType="num">
                                      <p:cBhvr additive="base">
                                        <p:cTn id="168" dur="500" fill="hold"/>
                                        <p:tgtEl>
                                          <p:spTgt spid="11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ppt_x"/>
                                          </p:val>
                                        </p:tav>
                                        <p:tav tm="100000">
                                          <p:val>
                                            <p:strVal val="#ppt_x"/>
                                          </p:val>
                                        </p:tav>
                                      </p:tavLst>
                                    </p:anim>
                                    <p:anim calcmode="lin" valueType="num">
                                      <p:cBhvr additive="base">
                                        <p:cTn id="172" dur="500" fill="hold"/>
                                        <p:tgtEl>
                                          <p:spTgt spid="12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anim calcmode="lin" valueType="num">
                                      <p:cBhvr additive="base">
                                        <p:cTn id="175" dur="500" fill="hold"/>
                                        <p:tgtEl>
                                          <p:spTgt spid="113"/>
                                        </p:tgtEl>
                                        <p:attrNameLst>
                                          <p:attrName>ppt_x</p:attrName>
                                        </p:attrNameLst>
                                      </p:cBhvr>
                                      <p:tavLst>
                                        <p:tav tm="0">
                                          <p:val>
                                            <p:strVal val="#ppt_x"/>
                                          </p:val>
                                        </p:tav>
                                        <p:tav tm="100000">
                                          <p:val>
                                            <p:strVal val="#ppt_x"/>
                                          </p:val>
                                        </p:tav>
                                      </p:tavLst>
                                    </p:anim>
                                    <p:anim calcmode="lin" valueType="num">
                                      <p:cBhvr additive="base">
                                        <p:cTn id="176" dur="500" fill="hold"/>
                                        <p:tgtEl>
                                          <p:spTgt spid="11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anim calcmode="lin" valueType="num">
                                      <p:cBhvr additive="base">
                                        <p:cTn id="179" dur="500" fill="hold"/>
                                        <p:tgtEl>
                                          <p:spTgt spid="115"/>
                                        </p:tgtEl>
                                        <p:attrNameLst>
                                          <p:attrName>ppt_x</p:attrName>
                                        </p:attrNameLst>
                                      </p:cBhvr>
                                      <p:tavLst>
                                        <p:tav tm="0">
                                          <p:val>
                                            <p:strVal val="#ppt_x"/>
                                          </p:val>
                                        </p:tav>
                                        <p:tav tm="100000">
                                          <p:val>
                                            <p:strVal val="#ppt_x"/>
                                          </p:val>
                                        </p:tav>
                                      </p:tavLst>
                                    </p:anim>
                                    <p:anim calcmode="lin" valueType="num">
                                      <p:cBhvr additive="base">
                                        <p:cTn id="18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 calcmode="lin" valueType="num">
                                      <p:cBhvr additive="base">
                                        <p:cTn id="185" dur="500" fill="hold"/>
                                        <p:tgtEl>
                                          <p:spTgt spid="63"/>
                                        </p:tgtEl>
                                        <p:attrNameLst>
                                          <p:attrName>ppt_x</p:attrName>
                                        </p:attrNameLst>
                                      </p:cBhvr>
                                      <p:tavLst>
                                        <p:tav tm="0">
                                          <p:val>
                                            <p:strVal val="#ppt_x"/>
                                          </p:val>
                                        </p:tav>
                                        <p:tav tm="100000">
                                          <p:val>
                                            <p:strVal val="#ppt_x"/>
                                          </p:val>
                                        </p:tav>
                                      </p:tavLst>
                                    </p:anim>
                                    <p:anim calcmode="lin" valueType="num">
                                      <p:cBhvr additive="base">
                                        <p:cTn id="186" dur="500" fill="hold"/>
                                        <p:tgtEl>
                                          <p:spTgt spid="6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 calcmode="lin" valueType="num">
                                      <p:cBhvr additive="base">
                                        <p:cTn id="189" dur="500" fill="hold"/>
                                        <p:tgtEl>
                                          <p:spTgt spid="64"/>
                                        </p:tgtEl>
                                        <p:attrNameLst>
                                          <p:attrName>ppt_x</p:attrName>
                                        </p:attrNameLst>
                                      </p:cBhvr>
                                      <p:tavLst>
                                        <p:tav tm="0">
                                          <p:val>
                                            <p:strVal val="#ppt_x"/>
                                          </p:val>
                                        </p:tav>
                                        <p:tav tm="100000">
                                          <p:val>
                                            <p:strVal val="#ppt_x"/>
                                          </p:val>
                                        </p:tav>
                                      </p:tavLst>
                                    </p:anim>
                                    <p:anim calcmode="lin" valueType="num">
                                      <p:cBhvr additive="base">
                                        <p:cTn id="190" dur="500" fill="hold"/>
                                        <p:tgtEl>
                                          <p:spTgt spid="64"/>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 calcmode="lin" valueType="num">
                                      <p:cBhvr additive="base">
                                        <p:cTn id="193" dur="500" fill="hold"/>
                                        <p:tgtEl>
                                          <p:spTgt spid="66"/>
                                        </p:tgtEl>
                                        <p:attrNameLst>
                                          <p:attrName>ppt_x</p:attrName>
                                        </p:attrNameLst>
                                      </p:cBhvr>
                                      <p:tavLst>
                                        <p:tav tm="0">
                                          <p:val>
                                            <p:strVal val="#ppt_x"/>
                                          </p:val>
                                        </p:tav>
                                        <p:tav tm="100000">
                                          <p:val>
                                            <p:strVal val="#ppt_x"/>
                                          </p:val>
                                        </p:tav>
                                      </p:tavLst>
                                    </p:anim>
                                    <p:anim calcmode="lin" valueType="num">
                                      <p:cBhvr additive="base">
                                        <p:cTn id="194" dur="500" fill="hold"/>
                                        <p:tgtEl>
                                          <p:spTgt spid="66"/>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67"/>
                                        </p:tgtEl>
                                        <p:attrNameLst>
                                          <p:attrName>style.visibility</p:attrName>
                                        </p:attrNameLst>
                                      </p:cBhvr>
                                      <p:to>
                                        <p:strVal val="visible"/>
                                      </p:to>
                                    </p:set>
                                    <p:anim calcmode="lin" valueType="num">
                                      <p:cBhvr additive="base">
                                        <p:cTn id="197" dur="500" fill="hold"/>
                                        <p:tgtEl>
                                          <p:spTgt spid="67"/>
                                        </p:tgtEl>
                                        <p:attrNameLst>
                                          <p:attrName>ppt_x</p:attrName>
                                        </p:attrNameLst>
                                      </p:cBhvr>
                                      <p:tavLst>
                                        <p:tav tm="0">
                                          <p:val>
                                            <p:strVal val="#ppt_x"/>
                                          </p:val>
                                        </p:tav>
                                        <p:tav tm="100000">
                                          <p:val>
                                            <p:strVal val="#ppt_x"/>
                                          </p:val>
                                        </p:tav>
                                      </p:tavLst>
                                    </p:anim>
                                    <p:anim calcmode="lin" valueType="num">
                                      <p:cBhvr additive="base">
                                        <p:cTn id="198" dur="500" fill="hold"/>
                                        <p:tgtEl>
                                          <p:spTgt spid="67"/>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8"/>
                                        </p:tgtEl>
                                        <p:attrNameLst>
                                          <p:attrName>style.visibility</p:attrName>
                                        </p:attrNameLst>
                                      </p:cBhvr>
                                      <p:to>
                                        <p:strVal val="visible"/>
                                      </p:to>
                                    </p:set>
                                    <p:anim calcmode="lin" valueType="num">
                                      <p:cBhvr additive="base">
                                        <p:cTn id="205" dur="500" fill="hold"/>
                                        <p:tgtEl>
                                          <p:spTgt spid="68"/>
                                        </p:tgtEl>
                                        <p:attrNameLst>
                                          <p:attrName>ppt_x</p:attrName>
                                        </p:attrNameLst>
                                      </p:cBhvr>
                                      <p:tavLst>
                                        <p:tav tm="0">
                                          <p:val>
                                            <p:strVal val="#ppt_x"/>
                                          </p:val>
                                        </p:tav>
                                        <p:tav tm="100000">
                                          <p:val>
                                            <p:strVal val="#ppt_x"/>
                                          </p:val>
                                        </p:tav>
                                      </p:tavLst>
                                    </p:anim>
                                    <p:anim calcmode="lin" valueType="num">
                                      <p:cBhvr additive="base">
                                        <p:cTn id="206" dur="500" fill="hold"/>
                                        <p:tgtEl>
                                          <p:spTgt spid="68"/>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76"/>
                                        </p:tgtEl>
                                        <p:attrNameLst>
                                          <p:attrName>style.visibility</p:attrName>
                                        </p:attrNameLst>
                                      </p:cBhvr>
                                      <p:to>
                                        <p:strVal val="visible"/>
                                      </p:to>
                                    </p:set>
                                    <p:anim calcmode="lin" valueType="num">
                                      <p:cBhvr additive="base">
                                        <p:cTn id="209" dur="500" fill="hold"/>
                                        <p:tgtEl>
                                          <p:spTgt spid="76"/>
                                        </p:tgtEl>
                                        <p:attrNameLst>
                                          <p:attrName>ppt_x</p:attrName>
                                        </p:attrNameLst>
                                      </p:cBhvr>
                                      <p:tavLst>
                                        <p:tav tm="0">
                                          <p:val>
                                            <p:strVal val="#ppt_x"/>
                                          </p:val>
                                        </p:tav>
                                        <p:tav tm="100000">
                                          <p:val>
                                            <p:strVal val="#ppt_x"/>
                                          </p:val>
                                        </p:tav>
                                      </p:tavLst>
                                    </p:anim>
                                    <p:anim calcmode="lin" valueType="num">
                                      <p:cBhvr additive="base">
                                        <p:cTn id="210" dur="500" fill="hold"/>
                                        <p:tgtEl>
                                          <p:spTgt spid="76"/>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0"/>
                                        </p:tgtEl>
                                        <p:attrNameLst>
                                          <p:attrName>style.visibility</p:attrName>
                                        </p:attrNameLst>
                                      </p:cBhvr>
                                      <p:to>
                                        <p:strVal val="visible"/>
                                      </p:to>
                                    </p:set>
                                    <p:anim calcmode="lin" valueType="num">
                                      <p:cBhvr additive="base">
                                        <p:cTn id="213" dur="500" fill="hold"/>
                                        <p:tgtEl>
                                          <p:spTgt spid="70"/>
                                        </p:tgtEl>
                                        <p:attrNameLst>
                                          <p:attrName>ppt_x</p:attrName>
                                        </p:attrNameLst>
                                      </p:cBhvr>
                                      <p:tavLst>
                                        <p:tav tm="0">
                                          <p:val>
                                            <p:strVal val="#ppt_x"/>
                                          </p:val>
                                        </p:tav>
                                        <p:tav tm="100000">
                                          <p:val>
                                            <p:strVal val="#ppt_x"/>
                                          </p:val>
                                        </p:tav>
                                      </p:tavLst>
                                    </p:anim>
                                    <p:anim calcmode="lin" valueType="num">
                                      <p:cBhvr additive="base">
                                        <p:cTn id="214" dur="500" fill="hold"/>
                                        <p:tgtEl>
                                          <p:spTgt spid="70"/>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 calcmode="lin" valueType="num">
                                      <p:cBhvr additive="base">
                                        <p:cTn id="217" dur="500" fill="hold"/>
                                        <p:tgtEl>
                                          <p:spTgt spid="72"/>
                                        </p:tgtEl>
                                        <p:attrNameLst>
                                          <p:attrName>ppt_x</p:attrName>
                                        </p:attrNameLst>
                                      </p:cBhvr>
                                      <p:tavLst>
                                        <p:tav tm="0">
                                          <p:val>
                                            <p:strVal val="#ppt_x"/>
                                          </p:val>
                                        </p:tav>
                                        <p:tav tm="100000">
                                          <p:val>
                                            <p:strVal val="#ppt_x"/>
                                          </p:val>
                                        </p:tav>
                                      </p:tavLst>
                                    </p:anim>
                                    <p:anim calcmode="lin" valueType="num">
                                      <p:cBhvr additive="base">
                                        <p:cTn id="218" dur="500" fill="hold"/>
                                        <p:tgtEl>
                                          <p:spTgt spid="72"/>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77"/>
                                        </p:tgtEl>
                                        <p:attrNameLst>
                                          <p:attrName>style.visibility</p:attrName>
                                        </p:attrNameLst>
                                      </p:cBhvr>
                                      <p:to>
                                        <p:strVal val="visible"/>
                                      </p:to>
                                    </p:set>
                                    <p:anim calcmode="lin" valueType="num">
                                      <p:cBhvr additive="base">
                                        <p:cTn id="225" dur="500" fill="hold"/>
                                        <p:tgtEl>
                                          <p:spTgt spid="77"/>
                                        </p:tgtEl>
                                        <p:attrNameLst>
                                          <p:attrName>ppt_x</p:attrName>
                                        </p:attrNameLst>
                                      </p:cBhvr>
                                      <p:tavLst>
                                        <p:tav tm="0">
                                          <p:val>
                                            <p:strVal val="#ppt_x"/>
                                          </p:val>
                                        </p:tav>
                                        <p:tav tm="100000">
                                          <p:val>
                                            <p:strVal val="#ppt_x"/>
                                          </p:val>
                                        </p:tav>
                                      </p:tavLst>
                                    </p:anim>
                                    <p:anim calcmode="lin" valueType="num">
                                      <p:cBhvr additive="base">
                                        <p:cTn id="226" dur="500" fill="hold"/>
                                        <p:tgtEl>
                                          <p:spTgt spid="7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69"/>
                                        </p:tgtEl>
                                        <p:attrNameLst>
                                          <p:attrName>style.visibility</p:attrName>
                                        </p:attrNameLst>
                                      </p:cBhvr>
                                      <p:to>
                                        <p:strVal val="visible"/>
                                      </p:to>
                                    </p:set>
                                    <p:anim calcmode="lin" valueType="num">
                                      <p:cBhvr additive="base">
                                        <p:cTn id="229" dur="500" fill="hold"/>
                                        <p:tgtEl>
                                          <p:spTgt spid="69"/>
                                        </p:tgtEl>
                                        <p:attrNameLst>
                                          <p:attrName>ppt_x</p:attrName>
                                        </p:attrNameLst>
                                      </p:cBhvr>
                                      <p:tavLst>
                                        <p:tav tm="0">
                                          <p:val>
                                            <p:strVal val="#ppt_x"/>
                                          </p:val>
                                        </p:tav>
                                        <p:tav tm="100000">
                                          <p:val>
                                            <p:strVal val="#ppt_x"/>
                                          </p:val>
                                        </p:tav>
                                      </p:tavLst>
                                    </p:anim>
                                    <p:anim calcmode="lin" valueType="num">
                                      <p:cBhvr additive="base">
                                        <p:cTn id="230" dur="500" fill="hold"/>
                                        <p:tgtEl>
                                          <p:spTgt spid="6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 calcmode="lin" valueType="num">
                                      <p:cBhvr additive="base">
                                        <p:cTn id="233" dur="500" fill="hold"/>
                                        <p:tgtEl>
                                          <p:spTgt spid="71"/>
                                        </p:tgtEl>
                                        <p:attrNameLst>
                                          <p:attrName>ppt_x</p:attrName>
                                        </p:attrNameLst>
                                      </p:cBhvr>
                                      <p:tavLst>
                                        <p:tav tm="0">
                                          <p:val>
                                            <p:strVal val="#ppt_x"/>
                                          </p:val>
                                        </p:tav>
                                        <p:tav tm="100000">
                                          <p:val>
                                            <p:strVal val="#ppt_x"/>
                                          </p:val>
                                        </p:tav>
                                      </p:tavLst>
                                    </p:anim>
                                    <p:anim calcmode="lin" valueType="num">
                                      <p:cBhvr additive="base">
                                        <p:cTn id="23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5" grpId="0" animBg="1"/>
      <p:bldP spid="26" grpId="0" animBg="1"/>
      <p:bldP spid="30" grpId="0" animBg="1"/>
      <p:bldP spid="33" grpId="0" animBg="1"/>
      <p:bldP spid="34" grpId="0" animBg="1"/>
      <p:bldP spid="35" grpId="0" animBg="1"/>
      <p:bldP spid="39" grpId="0" animBg="1"/>
      <p:bldP spid="41" grpId="0" animBg="1"/>
      <p:bldP spid="43" grpId="0" animBg="1"/>
      <p:bldP spid="45" grpId="0" animBg="1"/>
      <p:bldP spid="47" grpId="0" animBg="1"/>
      <p:bldP spid="63" grpId="0" animBg="1"/>
      <p:bldP spid="64" grpId="0" animBg="1"/>
      <p:bldP spid="65" grpId="0" animBg="1"/>
      <p:bldP spid="69" grpId="0" animBg="1"/>
      <p:bldP spid="71" grpId="0" animBg="1"/>
      <p:bldP spid="75" grpId="0" animBg="1"/>
      <p:bldP spid="77" grpId="0" animBg="1"/>
      <p:bldP spid="107" grpId="0" animBg="1"/>
      <p:bldP spid="108" grpId="0" animBg="1"/>
      <p:bldP spid="109" grpId="0" animBg="1"/>
      <p:bldP spid="113" grpId="0" animBg="1"/>
      <p:bldP spid="115" grpId="0" animBg="1"/>
      <p:bldP spid="119" grpId="0" animBg="1"/>
      <p:bldP spid="1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3"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3"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4"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267428" y="5780654"/>
            <a:ext cx="8685343" cy="476704"/>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zh-CN" altLang="en-US" sz="2200">
                <a:ea typeface="华文中宋" pitchFamily="2" charset="-122"/>
              </a:rPr>
              <a:t>众人经验：</a:t>
            </a:r>
            <a:r>
              <a:rPr lang="en-US" altLang="zh-CN" sz="2200">
                <a:ea typeface="华文中宋" pitchFamily="2" charset="-122"/>
              </a:rPr>
              <a:t>  </a:t>
            </a:r>
            <a:r>
              <a:rPr lang="en-US" altLang="zh-CN" sz="2200" i="1">
                <a:ea typeface="华文中宋" pitchFamily="2" charset="-122"/>
              </a:rPr>
              <a:t>p</a:t>
            </a:r>
            <a:r>
              <a:rPr lang="en-US" altLang="zh-CN" sz="2200">
                <a:ea typeface="华文中宋" pitchFamily="2" charset="-122"/>
              </a:rPr>
              <a:t> </a:t>
            </a:r>
            <a:r>
              <a:rPr lang="zh-CN" altLang="en-US" sz="2200">
                <a:ea typeface="华文中宋" pitchFamily="2" charset="-122"/>
              </a:rPr>
              <a:t>应为不大于 </a:t>
            </a:r>
            <a:r>
              <a:rPr lang="en-US" altLang="zh-CN" sz="2200" i="1">
                <a:ea typeface="华文中宋" pitchFamily="2" charset="-122"/>
              </a:rPr>
              <a:t>m</a:t>
            </a:r>
            <a:r>
              <a:rPr lang="en-US" altLang="zh-CN" sz="2200">
                <a:ea typeface="华文中宋" pitchFamily="2" charset="-122"/>
              </a:rPr>
              <a:t> </a:t>
            </a:r>
            <a:r>
              <a:rPr lang="zh-CN" altLang="en-US" sz="2200">
                <a:ea typeface="华文中宋" pitchFamily="2" charset="-122"/>
              </a:rPr>
              <a:t>的质数或不含 </a:t>
            </a:r>
            <a:r>
              <a:rPr lang="en-US" altLang="zh-CN" sz="2200">
                <a:ea typeface="华文中宋" pitchFamily="2" charset="-122"/>
              </a:rPr>
              <a:t>20 </a:t>
            </a:r>
            <a:r>
              <a:rPr lang="zh-CN" altLang="en-US" sz="2200">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8120831" cy="1081943"/>
          </a:xfrm>
          <a:prstGeom prst="rect">
            <a:avLst/>
          </a:prstGeom>
          <a:noFill/>
          <a:ln w="25400" cap="sq">
            <a:noFill/>
            <a:miter lim="800000"/>
            <a:headEnd/>
            <a:tailEnd/>
          </a:ln>
          <a:effectLst/>
        </p:spPr>
        <p:txBody>
          <a:bodyPr wrap="squar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a:t>
            </a:r>
            <a:r>
              <a:rPr lang="zh-CN" altLang="en-US" sz="2800">
                <a:latin typeface="Arial" pitchFamily="34" charset="0"/>
                <a:ea typeface="楷体_GB2312" pitchFamily="49" charset="-122"/>
              </a:rPr>
              <a:t>表的一端</a:t>
            </a:r>
            <a:r>
              <a:rPr lang="zh-CN" altLang="en-US" sz="2800" dirty="0">
                <a:latin typeface="Arial" pitchFamily="34" charset="0"/>
                <a:ea typeface="楷体_GB2312" pitchFamily="49" charset="-122"/>
              </a:rPr>
              <a:t>开始，逐个进行</a:t>
            </a:r>
            <a:r>
              <a:rPr lang="zh-CN" altLang="en-US" sz="2800">
                <a:latin typeface="Arial" pitchFamily="34" charset="0"/>
                <a:ea typeface="楷体_GB2312" pitchFamily="49" charset="-122"/>
              </a:rPr>
              <a:t>记录的关键  </a:t>
            </a:r>
            <a:r>
              <a:rPr lang="en-US" altLang="zh-CN" sz="2800">
                <a:latin typeface="Arial" pitchFamily="34" charset="0"/>
                <a:ea typeface="楷体_GB2312" pitchFamily="49" charset="-122"/>
              </a:rPr>
              <a:t>	        </a:t>
            </a:r>
            <a:r>
              <a:rPr lang="zh-CN" altLang="en-US" sz="2800">
                <a:latin typeface="Arial" pitchFamily="34" charset="0"/>
                <a:ea typeface="楷体_GB2312" pitchFamily="49" charset="-122"/>
              </a:rPr>
              <a:t>字</a:t>
            </a:r>
            <a:r>
              <a:rPr lang="zh-CN" altLang="en-US" sz="2800" dirty="0">
                <a:latin typeface="Arial" pitchFamily="34" charset="0"/>
                <a:ea typeface="楷体_GB2312" pitchFamily="49" charset="-122"/>
              </a:rPr>
              <a:t>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3"/>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3"/>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3"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4"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3"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543"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544"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545"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a:t>   </a:t>
            </a:r>
            <a:r>
              <a:rPr lang="en-US" altLang="zh-CN" sz="200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7201</TotalTime>
  <Words>8936</Words>
  <Application>Microsoft Office PowerPoint</Application>
  <PresentationFormat>全屏显示(4:3)</PresentationFormat>
  <Paragraphs>1558</Paragraphs>
  <Slides>90</Slides>
  <Notes>67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8" baseType="lpstr">
      <vt:lpstr>Arial Unicode MS</vt:lpstr>
      <vt:lpstr>华文行楷</vt:lpstr>
      <vt:lpstr>华文楷体</vt:lpstr>
      <vt:lpstr>华文宋体</vt:lpstr>
      <vt:lpstr>华文新魏</vt:lpstr>
      <vt:lpstr>华文中宋</vt:lpstr>
      <vt:lpstr>楷体_GB2312</vt:lpstr>
      <vt:lpstr>隶书</vt:lpstr>
      <vt:lpstr>宋体</vt:lpstr>
      <vt:lpstr>Arial</vt:lpstr>
      <vt:lpstr>Calibri</vt:lpstr>
      <vt:lpstr>Cambria Math</vt:lpstr>
      <vt:lpstr>Courier New</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772</cp:revision>
  <dcterms:created xsi:type="dcterms:W3CDTF">2010-01-05T06:25:07Z</dcterms:created>
  <dcterms:modified xsi:type="dcterms:W3CDTF">2018-12-14T01:11:56Z</dcterms:modified>
</cp:coreProperties>
</file>