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0"/>
  </p:notesMasterIdLst>
  <p:sldIdLst>
    <p:sldId id="348" r:id="rId2"/>
    <p:sldId id="284" r:id="rId3"/>
    <p:sldId id="351" r:id="rId4"/>
    <p:sldId id="349" r:id="rId5"/>
    <p:sldId id="352" r:id="rId6"/>
    <p:sldId id="361" r:id="rId7"/>
    <p:sldId id="363" r:id="rId8"/>
    <p:sldId id="362" r:id="rId9"/>
    <p:sldId id="375" r:id="rId10"/>
    <p:sldId id="366" r:id="rId11"/>
    <p:sldId id="372" r:id="rId12"/>
    <p:sldId id="371" r:id="rId13"/>
    <p:sldId id="373" r:id="rId14"/>
    <p:sldId id="374" r:id="rId15"/>
    <p:sldId id="377" r:id="rId16"/>
    <p:sldId id="378" r:id="rId17"/>
    <p:sldId id="379" r:id="rId18"/>
    <p:sldId id="30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3129" autoAdjust="0"/>
  </p:normalViewPr>
  <p:slideViewPr>
    <p:cSldViewPr>
      <p:cViewPr varScale="1">
        <p:scale>
          <a:sx n="115" d="100"/>
          <a:sy n="115" d="100"/>
        </p:scale>
        <p:origin x="142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1000</a:t>
            </a:r>
            <a:r>
              <a:rPr lang="zh-CN" altLang="en-US" dirty="0"/>
              <a:t>为链表的最大长度，包含头结点在内，能从</a:t>
            </a:r>
            <a:r>
              <a:rPr lang="en-US" altLang="zh-CN" dirty="0"/>
              <a:t>space</a:t>
            </a:r>
            <a:r>
              <a:rPr lang="zh-CN" altLang="en-US" dirty="0"/>
              <a:t>申请空间的最多是</a:t>
            </a:r>
            <a:r>
              <a:rPr lang="en-US" altLang="zh-CN" dirty="0"/>
              <a:t>1000-1-1 = 998  </a:t>
            </a:r>
            <a:r>
              <a:rPr lang="zh-CN" altLang="en-US" dirty="0"/>
              <a:t>备用链表的头结点，一个正用链表的头结点（可以有多个正用链表）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69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579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备用链表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中各分量链成一个备用链表，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space[0].cur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为备用链表头指针   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其余链表构成备用链表    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备用链表最后一个元素置空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2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初始化备用链表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828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若备用空间链表非空，则返回分配的结点下标，否则返回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0  //</a:t>
            </a:r>
            <a:r>
              <a:rPr lang="zh-CN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如果</a:t>
            </a:r>
            <a:r>
              <a:rPr lang="en-US" altLang="zh-CN" sz="1200" dirty="0" err="1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i</a:t>
            </a:r>
            <a:r>
              <a:rPr lang="zh-CN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不为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，说明还有空间    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//0-&gt;next = </a:t>
            </a:r>
            <a:r>
              <a:rPr lang="en-US" altLang="zh-CN" sz="1200" dirty="0" err="1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-&gt;next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170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创建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S</a:t>
            </a:r>
            <a:r>
              <a:rPr lang="zh-CN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的头结点         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既然将第</a:t>
            </a:r>
            <a:r>
              <a:rPr lang="en-US" altLang="zh-CN" sz="1200" dirty="0" err="1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i</a:t>
            </a:r>
            <a:r>
              <a:rPr lang="zh-CN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个结点给出去，那么就将它的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Cur</a:t>
            </a:r>
            <a:r>
              <a:rPr lang="zh-CN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域置为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0         //</a:t>
            </a:r>
            <a:r>
              <a:rPr lang="zh-CN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如果没这一步，创建头结点会出错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922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简单分析原理，下一页是代码角度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894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space[s].data =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;     space[s].cur = space[p].cur;    space[p].cur = s;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393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将下标为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k</a:t>
            </a:r>
            <a:r>
              <a:rPr lang="zh-CN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的空闲结点回收到备用链表         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// k-&gt;next = 0-&gt;next         // 0-&gt;next = 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583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空间可以不连续的，也可以连续的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93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84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22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44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2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17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79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91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29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40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50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70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71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静态链表</a:t>
            </a:r>
            <a:r>
              <a:rPr lang="en-US" altLang="zh-CN" b="1" dirty="0"/>
              <a:t>C</a:t>
            </a:r>
            <a:r>
              <a:rPr lang="zh-CN" altLang="en-US" b="1" dirty="0"/>
              <a:t>语言表示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271644-1F23-46DF-9220-25D7873FEA44}"/>
              </a:ext>
            </a:extLst>
          </p:cNvPr>
          <p:cNvSpPr/>
          <p:nvPr/>
        </p:nvSpPr>
        <p:spPr>
          <a:xfrm>
            <a:off x="615152" y="2305615"/>
            <a:ext cx="7886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>
              <a:solidFill>
                <a:srgbClr val="0000FF"/>
              </a:solidFill>
              <a:highlight>
                <a:srgbClr val="FFFFFF"/>
              </a:highlight>
              <a:latin typeface="DejaVu Sans Mono" panose="020B0609030804020204" pitchFamily="49" charset="0"/>
            </a:endParaRPr>
          </a:p>
          <a:p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typedef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struct</a:t>
            </a:r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latin typeface="DejaVu Sans Mono" panose="020B0609030804020204" pitchFamily="49" charset="0"/>
            </a:endParaRP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{</a:t>
            </a: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   </a:t>
            </a:r>
            <a:r>
              <a:rPr lang="en-US" altLang="zh-CN" sz="2800" dirty="0" err="1">
                <a:solidFill>
                  <a:srgbClr val="6F008A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ElemType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data;</a:t>
            </a: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   </a:t>
            </a:r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cur;</a:t>
            </a: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}</a:t>
            </a:r>
            <a:r>
              <a:rPr lang="en-US" altLang="zh-CN" sz="2800" dirty="0">
                <a:solidFill>
                  <a:srgbClr val="2B91AF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component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, 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SLinkList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[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MAXSIZE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];</a:t>
            </a:r>
            <a:endParaRPr lang="zh-CN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E10E32-0A4F-45F9-A5D5-9F6643C1649F}"/>
              </a:ext>
            </a:extLst>
          </p:cNvPr>
          <p:cNvSpPr/>
          <p:nvPr/>
        </p:nvSpPr>
        <p:spPr>
          <a:xfrm>
            <a:off x="601761" y="2120949"/>
            <a:ext cx="5594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#define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MAXSIZE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    1000 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静态链表插入</a:t>
            </a:r>
          </a:p>
        </p:txBody>
      </p:sp>
      <p:graphicFrame>
        <p:nvGraphicFramePr>
          <p:cNvPr id="14" name="内容占位符 5">
            <a:extLst>
              <a:ext uri="{FF2B5EF4-FFF2-40B4-BE49-F238E27FC236}">
                <a16:creationId xmlns:a16="http://schemas.microsoft.com/office/drawing/2014/main" id="{04D98EF2-ABD6-402D-B7DE-282C2020CB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9657918"/>
              </p:ext>
            </p:extLst>
          </p:nvPr>
        </p:nvGraphicFramePr>
        <p:xfrm>
          <a:off x="964168" y="2397662"/>
          <a:ext cx="8070019" cy="1607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03701"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3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2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3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4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5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6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7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0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EFC04ED7-A36C-48CA-A623-4C524069A3D5}"/>
              </a:ext>
            </a:extLst>
          </p:cNvPr>
          <p:cNvSpPr txBox="1"/>
          <p:nvPr/>
        </p:nvSpPr>
        <p:spPr>
          <a:xfrm>
            <a:off x="-42926" y="1868632"/>
            <a:ext cx="142832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下标</a:t>
            </a:r>
            <a:endParaRPr lang="en-US" altLang="zh-CN" sz="2800" dirty="0"/>
          </a:p>
          <a:p>
            <a:endParaRPr lang="en-US" altLang="zh-CN" sz="1200" dirty="0"/>
          </a:p>
          <a:p>
            <a:r>
              <a:rPr lang="en-US" altLang="zh-CN" sz="4000" dirty="0"/>
              <a:t>data</a:t>
            </a:r>
          </a:p>
          <a:p>
            <a:r>
              <a:rPr lang="en-US" altLang="zh-CN" sz="4000" dirty="0"/>
              <a:t>cur</a:t>
            </a:r>
            <a:endParaRPr lang="zh-CN" altLang="en-US" sz="4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DAF0D1D-CB5B-42EA-81EC-C54833891FC0}"/>
              </a:ext>
            </a:extLst>
          </p:cNvPr>
          <p:cNvSpPr txBox="1"/>
          <p:nvPr/>
        </p:nvSpPr>
        <p:spPr>
          <a:xfrm>
            <a:off x="1244868" y="1837614"/>
            <a:ext cx="7791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0        1        2         3          4        5         6          7</a:t>
            </a:r>
            <a:endParaRPr lang="zh-CN" altLang="en-US" sz="3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E8F630-A37E-42FA-B5C6-B66761C5AF67}"/>
              </a:ext>
            </a:extLst>
          </p:cNvPr>
          <p:cNvSpPr txBox="1"/>
          <p:nvPr/>
        </p:nvSpPr>
        <p:spPr>
          <a:xfrm>
            <a:off x="1006810" y="3248894"/>
            <a:ext cx="853443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FF0000"/>
                </a:solidFill>
              </a:rPr>
              <a:t>4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graphicFrame>
        <p:nvGraphicFramePr>
          <p:cNvPr id="18" name="表格 18">
            <a:extLst>
              <a:ext uri="{FF2B5EF4-FFF2-40B4-BE49-F238E27FC236}">
                <a16:creationId xmlns:a16="http://schemas.microsoft.com/office/drawing/2014/main" id="{1ED40F9D-DFD1-42A7-B3A7-541FA6BC3D0C}"/>
              </a:ext>
            </a:extLst>
          </p:cNvPr>
          <p:cNvGraphicFramePr>
            <a:graphicFrameLocks noGrp="1"/>
          </p:cNvGraphicFramePr>
          <p:nvPr/>
        </p:nvGraphicFramePr>
        <p:xfrm>
          <a:off x="1865072" y="2397661"/>
          <a:ext cx="1050744" cy="1609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744">
                  <a:extLst>
                    <a:ext uri="{9D8B030D-6E8A-4147-A177-3AD203B41FA5}">
                      <a16:colId xmlns:a16="http://schemas.microsoft.com/office/drawing/2014/main" val="218223857"/>
                    </a:ext>
                  </a:extLst>
                </a:gridCol>
              </a:tblGrid>
              <a:tr h="80453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961665"/>
                  </a:ext>
                </a:extLst>
              </a:tr>
              <a:tr h="804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2</a:t>
                      </a:r>
                      <a:endParaRPr lang="zh-CN" altLang="en-US" sz="4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846077"/>
                  </a:ext>
                </a:extLst>
              </a:tr>
            </a:tbl>
          </a:graphicData>
        </a:graphic>
      </p:graphicFrame>
      <p:graphicFrame>
        <p:nvGraphicFramePr>
          <p:cNvPr id="9" name="表格 18">
            <a:extLst>
              <a:ext uri="{FF2B5EF4-FFF2-40B4-BE49-F238E27FC236}">
                <a16:creationId xmlns:a16="http://schemas.microsoft.com/office/drawing/2014/main" id="{80257EEF-EAF5-49A0-8E2D-19DE72A88165}"/>
              </a:ext>
            </a:extLst>
          </p:cNvPr>
          <p:cNvGraphicFramePr>
            <a:graphicFrameLocks noGrp="1"/>
          </p:cNvGraphicFramePr>
          <p:nvPr/>
        </p:nvGraphicFramePr>
        <p:xfrm>
          <a:off x="1865072" y="2395991"/>
          <a:ext cx="1050744" cy="1607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744">
                  <a:extLst>
                    <a:ext uri="{9D8B030D-6E8A-4147-A177-3AD203B41FA5}">
                      <a16:colId xmlns:a16="http://schemas.microsoft.com/office/drawing/2014/main" val="218223857"/>
                    </a:ext>
                  </a:extLst>
                </a:gridCol>
              </a:tblGrid>
              <a:tr h="8037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961665"/>
                  </a:ext>
                </a:extLst>
              </a:tr>
              <a:tr h="803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0</a:t>
                      </a:r>
                      <a:endParaRPr lang="zh-CN" altLang="en-US" sz="4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846077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66E9647-F2C8-451D-AAA9-05F70AB1D8FB}"/>
              </a:ext>
            </a:extLst>
          </p:cNvPr>
          <p:cNvSpPr txBox="1"/>
          <p:nvPr/>
        </p:nvSpPr>
        <p:spPr>
          <a:xfrm>
            <a:off x="1706368" y="5373216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L</a:t>
            </a:r>
            <a:r>
              <a:rPr lang="zh-CN" altLang="en-US" sz="4800" dirty="0"/>
              <a:t> </a:t>
            </a:r>
            <a:r>
              <a:rPr lang="en-US" altLang="zh-CN" sz="4800" dirty="0"/>
              <a:t>=</a:t>
            </a:r>
            <a:r>
              <a:rPr lang="zh-CN" altLang="en-US" sz="4800" dirty="0"/>
              <a:t> </a:t>
            </a:r>
            <a:r>
              <a:rPr lang="en-US" altLang="zh-CN" sz="4800" dirty="0"/>
              <a:t>1</a:t>
            </a:r>
            <a:endParaRPr lang="zh-CN" altLang="en-US" sz="48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89910FD-ABA8-4016-9311-BC08B26321A9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390444" y="4003393"/>
            <a:ext cx="0" cy="1369823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8">
            <a:extLst>
              <a:ext uri="{FF2B5EF4-FFF2-40B4-BE49-F238E27FC236}">
                <a16:creationId xmlns:a16="http://schemas.microsoft.com/office/drawing/2014/main" id="{F2FF6F6C-5965-487B-8690-F3253CECA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787419"/>
              </p:ext>
            </p:extLst>
          </p:nvPr>
        </p:nvGraphicFramePr>
        <p:xfrm>
          <a:off x="2915816" y="2391434"/>
          <a:ext cx="1050744" cy="1607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744">
                  <a:extLst>
                    <a:ext uri="{9D8B030D-6E8A-4147-A177-3AD203B41FA5}">
                      <a16:colId xmlns:a16="http://schemas.microsoft.com/office/drawing/2014/main" val="218223857"/>
                    </a:ext>
                  </a:extLst>
                </a:gridCol>
              </a:tblGrid>
              <a:tr h="80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961665"/>
                  </a:ext>
                </a:extLst>
              </a:tr>
              <a:tr h="803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0</a:t>
                      </a:r>
                      <a:endParaRPr lang="zh-CN" altLang="en-US" sz="4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846077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7168DF0A-A319-49BE-8324-18A2BCAFA083}"/>
              </a:ext>
            </a:extLst>
          </p:cNvPr>
          <p:cNvSpPr txBox="1"/>
          <p:nvPr/>
        </p:nvSpPr>
        <p:spPr>
          <a:xfrm>
            <a:off x="1872971" y="3206837"/>
            <a:ext cx="1044000" cy="792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zh-CN" sz="4000" dirty="0"/>
              <a:t>2</a:t>
            </a:r>
            <a:endParaRPr lang="zh-CN" altLang="en-US" sz="4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394AC5-46D8-4614-931E-496877A277B6}"/>
              </a:ext>
            </a:extLst>
          </p:cNvPr>
          <p:cNvSpPr txBox="1"/>
          <p:nvPr/>
        </p:nvSpPr>
        <p:spPr>
          <a:xfrm>
            <a:off x="2951936" y="3249064"/>
            <a:ext cx="1044000" cy="756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zh-CN" sz="4000" dirty="0"/>
              <a:t>3</a:t>
            </a:r>
            <a:endParaRPr lang="zh-CN" altLang="en-US" sz="4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F7458DE-3A32-47EF-A62C-C397DC949327}"/>
              </a:ext>
            </a:extLst>
          </p:cNvPr>
          <p:cNvSpPr txBox="1"/>
          <p:nvPr/>
        </p:nvSpPr>
        <p:spPr>
          <a:xfrm>
            <a:off x="2931005" y="2395991"/>
            <a:ext cx="1044000" cy="792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zh-CN" sz="4000" dirty="0"/>
              <a:t>A</a:t>
            </a:r>
            <a:endParaRPr lang="zh-CN" altLang="en-US" sz="4000" dirty="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8FCCD85D-843A-4FB9-918F-0EBB625E9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657501"/>
              </p:ext>
            </p:extLst>
          </p:nvPr>
        </p:nvGraphicFramePr>
        <p:xfrm>
          <a:off x="3975005" y="2397662"/>
          <a:ext cx="1050744" cy="1607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744">
                  <a:extLst>
                    <a:ext uri="{9D8B030D-6E8A-4147-A177-3AD203B41FA5}">
                      <a16:colId xmlns:a16="http://schemas.microsoft.com/office/drawing/2014/main" val="218223857"/>
                    </a:ext>
                  </a:extLst>
                </a:gridCol>
              </a:tblGrid>
              <a:tr h="80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961665"/>
                  </a:ext>
                </a:extLst>
              </a:tr>
              <a:tr h="803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4</a:t>
                      </a:r>
                      <a:endParaRPr lang="zh-CN" altLang="en-US" sz="4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846077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B814F308-44F4-4BA6-9DE0-004C33343754}"/>
              </a:ext>
            </a:extLst>
          </p:cNvPr>
          <p:cNvSpPr txBox="1"/>
          <p:nvPr/>
        </p:nvSpPr>
        <p:spPr>
          <a:xfrm>
            <a:off x="4001405" y="3214735"/>
            <a:ext cx="1008000" cy="792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zh-CN" sz="4000" dirty="0"/>
              <a:t>0</a:t>
            </a:r>
            <a:endParaRPr lang="zh-CN" altLang="en-US" sz="4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D7E24ED-B267-426E-A046-2613D8345ECF}"/>
              </a:ext>
            </a:extLst>
          </p:cNvPr>
          <p:cNvSpPr txBox="1"/>
          <p:nvPr/>
        </p:nvSpPr>
        <p:spPr>
          <a:xfrm>
            <a:off x="3980334" y="2403135"/>
            <a:ext cx="1044000" cy="792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zh-CN" sz="4000" dirty="0"/>
              <a:t>B</a:t>
            </a:r>
            <a:endParaRPr lang="zh-CN" altLang="en-US" sz="4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F36A16-EF96-47D9-A9E6-8184FE4A8139}"/>
              </a:ext>
            </a:extLst>
          </p:cNvPr>
          <p:cNvSpPr/>
          <p:nvPr/>
        </p:nvSpPr>
        <p:spPr>
          <a:xfrm>
            <a:off x="3659968" y="4941168"/>
            <a:ext cx="55441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space[s].data = </a:t>
            </a:r>
            <a:r>
              <a:rPr lang="en-US" altLang="zh-CN" sz="2400" dirty="0">
                <a:solidFill>
                  <a:srgbClr val="80808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;</a:t>
            </a: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space[s].cur = space[p].cur;</a:t>
            </a: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space[p].cur = s;</a:t>
            </a:r>
            <a:endParaRPr lang="zh-CN" altLang="en-US" sz="2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6D604C9-3BC6-4452-ADE3-7E467F458450}"/>
              </a:ext>
            </a:extLst>
          </p:cNvPr>
          <p:cNvSpPr txBox="1"/>
          <p:nvPr/>
        </p:nvSpPr>
        <p:spPr>
          <a:xfrm>
            <a:off x="5499150" y="301004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s</a:t>
            </a:r>
            <a:endParaRPr lang="zh-CN" altLang="en-US" sz="48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C472FDC-1D64-4CB9-B76D-1AB1673AD0A9}"/>
              </a:ext>
            </a:extLst>
          </p:cNvPr>
          <p:cNvCxnSpPr>
            <a:cxnSpLocks/>
          </p:cNvCxnSpPr>
          <p:nvPr/>
        </p:nvCxnSpPr>
        <p:spPr>
          <a:xfrm flipH="1">
            <a:off x="4563046" y="881980"/>
            <a:ext cx="936104" cy="953678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2F21A01-D865-4F1D-B1EA-70AAB6170B4A}"/>
              </a:ext>
            </a:extLst>
          </p:cNvPr>
          <p:cNvSpPr txBox="1"/>
          <p:nvPr/>
        </p:nvSpPr>
        <p:spPr>
          <a:xfrm>
            <a:off x="4325329" y="341399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p</a:t>
            </a:r>
            <a:endParaRPr lang="zh-CN" altLang="en-US" sz="48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468347E-C8E2-496A-A3E0-1BEC166500C7}"/>
              </a:ext>
            </a:extLst>
          </p:cNvPr>
          <p:cNvCxnSpPr>
            <a:cxnSpLocks/>
          </p:cNvCxnSpPr>
          <p:nvPr/>
        </p:nvCxnSpPr>
        <p:spPr>
          <a:xfrm flipH="1">
            <a:off x="3389225" y="922375"/>
            <a:ext cx="936104" cy="953678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9AEE687-6D94-4C80-BD67-30C115254C56}"/>
              </a:ext>
            </a:extLst>
          </p:cNvPr>
          <p:cNvSpPr txBox="1"/>
          <p:nvPr/>
        </p:nvSpPr>
        <p:spPr>
          <a:xfrm>
            <a:off x="179512" y="5354172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/>
              <a:t>i</a:t>
            </a:r>
            <a:r>
              <a:rPr lang="zh-CN" altLang="en-US" sz="4800" dirty="0"/>
              <a:t> </a:t>
            </a:r>
            <a:r>
              <a:rPr lang="en-US" altLang="zh-CN" sz="4800" dirty="0"/>
              <a:t>=</a:t>
            </a:r>
            <a:r>
              <a:rPr lang="zh-CN" altLang="en-US" sz="4800" dirty="0"/>
              <a:t> </a:t>
            </a:r>
            <a:r>
              <a:rPr lang="en-US" altLang="zh-CN" sz="4800" dirty="0"/>
              <a:t>2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1110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20" grpId="0" animBg="1"/>
      <p:bldP spid="21" grpId="0" animBg="1"/>
      <p:bldP spid="4" grpId="0"/>
      <p:bldP spid="22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静态链表插入</a:t>
            </a:r>
          </a:p>
        </p:txBody>
      </p:sp>
      <p:graphicFrame>
        <p:nvGraphicFramePr>
          <p:cNvPr id="14" name="内容占位符 5">
            <a:extLst>
              <a:ext uri="{FF2B5EF4-FFF2-40B4-BE49-F238E27FC236}">
                <a16:creationId xmlns:a16="http://schemas.microsoft.com/office/drawing/2014/main" id="{04D98EF2-ABD6-402D-B7DE-282C2020CB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8981430"/>
              </p:ext>
            </p:extLst>
          </p:nvPr>
        </p:nvGraphicFramePr>
        <p:xfrm>
          <a:off x="964168" y="2397662"/>
          <a:ext cx="8070019" cy="1607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03701"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40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B </a:t>
                      </a:r>
                      <a:endParaRPr lang="zh-CN" altLang="en-US" sz="40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40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40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6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2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3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4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5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0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7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0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EFC04ED7-A36C-48CA-A623-4C524069A3D5}"/>
              </a:ext>
            </a:extLst>
          </p:cNvPr>
          <p:cNvSpPr txBox="1"/>
          <p:nvPr/>
        </p:nvSpPr>
        <p:spPr>
          <a:xfrm>
            <a:off x="-42926" y="1868632"/>
            <a:ext cx="142832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下标</a:t>
            </a:r>
            <a:endParaRPr lang="en-US" altLang="zh-CN" sz="2800" dirty="0"/>
          </a:p>
          <a:p>
            <a:endParaRPr lang="en-US" altLang="zh-CN" sz="1200" dirty="0"/>
          </a:p>
          <a:p>
            <a:r>
              <a:rPr lang="en-US" altLang="zh-CN" sz="4000" dirty="0"/>
              <a:t>data</a:t>
            </a:r>
          </a:p>
          <a:p>
            <a:r>
              <a:rPr lang="en-US" altLang="zh-CN" sz="4000" dirty="0"/>
              <a:t>cur</a:t>
            </a:r>
            <a:endParaRPr lang="zh-CN" altLang="en-US" sz="4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DAF0D1D-CB5B-42EA-81EC-C54833891FC0}"/>
              </a:ext>
            </a:extLst>
          </p:cNvPr>
          <p:cNvSpPr txBox="1"/>
          <p:nvPr/>
        </p:nvSpPr>
        <p:spPr>
          <a:xfrm>
            <a:off x="1244868" y="1837614"/>
            <a:ext cx="7791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0        1        2         3          4        5         6          7</a:t>
            </a:r>
            <a:endParaRPr lang="zh-CN" altLang="en-US" sz="3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6E9647-F2C8-451D-AAA9-05F70AB1D8FB}"/>
              </a:ext>
            </a:extLst>
          </p:cNvPr>
          <p:cNvSpPr txBox="1"/>
          <p:nvPr/>
        </p:nvSpPr>
        <p:spPr>
          <a:xfrm>
            <a:off x="1706368" y="5373216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L</a:t>
            </a:r>
            <a:r>
              <a:rPr lang="zh-CN" altLang="en-US" sz="4800" dirty="0"/>
              <a:t> </a:t>
            </a:r>
            <a:r>
              <a:rPr lang="en-US" altLang="zh-CN" sz="4800" dirty="0"/>
              <a:t>=</a:t>
            </a:r>
            <a:r>
              <a:rPr lang="zh-CN" altLang="en-US" sz="4800" dirty="0"/>
              <a:t> </a:t>
            </a:r>
            <a:r>
              <a:rPr lang="en-US" altLang="zh-CN" sz="4800" dirty="0"/>
              <a:t>1</a:t>
            </a:r>
            <a:endParaRPr lang="zh-CN" altLang="en-US" sz="48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89910FD-ABA8-4016-9311-BC08B26321A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390444" y="4003393"/>
            <a:ext cx="0" cy="1369823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068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释放空间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2E4171-B2C2-4120-A05E-B4A0770B253D}"/>
              </a:ext>
            </a:extLst>
          </p:cNvPr>
          <p:cNvSpPr/>
          <p:nvPr/>
        </p:nvSpPr>
        <p:spPr>
          <a:xfrm>
            <a:off x="15877" y="1556792"/>
            <a:ext cx="101531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// 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算法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2.16  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DejaVu Sans Mono" panose="020B0609030804020204" pitchFamily="49" charset="0"/>
            </a:endParaRPr>
          </a:p>
          <a:p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void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Free_SL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(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SLinkList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&amp;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space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, 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LinkList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)</a:t>
            </a:r>
          </a:p>
          <a:p>
            <a:r>
              <a:rPr lang="zh-CN" altLang="en-US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   </a:t>
            </a: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{</a:t>
            </a: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   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space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[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].cur = 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space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[0].cur;  </a:t>
            </a: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   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space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[0].cur = 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;            </a:t>
            </a: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4389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FC04ED7-A36C-48CA-A623-4C524069A3D5}"/>
              </a:ext>
            </a:extLst>
          </p:cNvPr>
          <p:cNvSpPr txBox="1"/>
          <p:nvPr/>
        </p:nvSpPr>
        <p:spPr>
          <a:xfrm>
            <a:off x="-42925" y="1868632"/>
            <a:ext cx="123055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下标</a:t>
            </a:r>
            <a:endParaRPr lang="en-US" altLang="zh-CN" sz="2800" dirty="0"/>
          </a:p>
          <a:p>
            <a:endParaRPr lang="en-US" altLang="zh-CN" sz="1200" dirty="0"/>
          </a:p>
          <a:p>
            <a:r>
              <a:rPr lang="en-US" altLang="zh-CN" sz="4000" dirty="0"/>
              <a:t>data</a:t>
            </a:r>
          </a:p>
          <a:p>
            <a:r>
              <a:rPr lang="en-US" altLang="zh-CN" sz="4000" dirty="0"/>
              <a:t>cur</a:t>
            </a:r>
            <a:endParaRPr lang="zh-CN" altLang="en-US" sz="4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释放空间</a:t>
            </a:r>
          </a:p>
        </p:txBody>
      </p:sp>
      <p:graphicFrame>
        <p:nvGraphicFramePr>
          <p:cNvPr id="14" name="内容占位符 5">
            <a:extLst>
              <a:ext uri="{FF2B5EF4-FFF2-40B4-BE49-F238E27FC236}">
                <a16:creationId xmlns:a16="http://schemas.microsoft.com/office/drawing/2014/main" id="{04D98EF2-ABD6-402D-B7DE-282C2020CB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8490162"/>
              </p:ext>
            </p:extLst>
          </p:nvPr>
        </p:nvGraphicFramePr>
        <p:xfrm>
          <a:off x="964168" y="2397662"/>
          <a:ext cx="8070019" cy="1607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03701"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40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B </a:t>
                      </a:r>
                      <a:endParaRPr lang="zh-CN" altLang="en-US" sz="40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40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40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6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2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3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4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5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0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7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0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2DAF0D1D-CB5B-42EA-81EC-C54833891FC0}"/>
              </a:ext>
            </a:extLst>
          </p:cNvPr>
          <p:cNvSpPr txBox="1"/>
          <p:nvPr/>
        </p:nvSpPr>
        <p:spPr>
          <a:xfrm>
            <a:off x="1244868" y="1837614"/>
            <a:ext cx="7791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0        1        2         3          4        5         6          7</a:t>
            </a:r>
            <a:endParaRPr lang="zh-CN" altLang="en-US" sz="3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6E9647-F2C8-451D-AAA9-05F70AB1D8FB}"/>
              </a:ext>
            </a:extLst>
          </p:cNvPr>
          <p:cNvSpPr txBox="1"/>
          <p:nvPr/>
        </p:nvSpPr>
        <p:spPr>
          <a:xfrm>
            <a:off x="1706368" y="5373216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L</a:t>
            </a:r>
            <a:r>
              <a:rPr lang="zh-CN" altLang="en-US" sz="4800" dirty="0"/>
              <a:t> </a:t>
            </a:r>
            <a:r>
              <a:rPr lang="en-US" altLang="zh-CN" sz="4800" dirty="0"/>
              <a:t>=</a:t>
            </a:r>
            <a:r>
              <a:rPr lang="zh-CN" altLang="en-US" sz="4800" dirty="0"/>
              <a:t> </a:t>
            </a:r>
            <a:r>
              <a:rPr lang="en-US" altLang="zh-CN" sz="4800" dirty="0"/>
              <a:t>1</a:t>
            </a:r>
            <a:endParaRPr lang="zh-CN" altLang="en-US" sz="48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89910FD-ABA8-4016-9311-BC08B26321A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390444" y="4003393"/>
            <a:ext cx="0" cy="1369823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006B75F-8A56-428B-AF7F-7A35C60FEB5A}"/>
              </a:ext>
            </a:extLst>
          </p:cNvPr>
          <p:cNvCxnSpPr>
            <a:cxnSpLocks/>
          </p:cNvCxnSpPr>
          <p:nvPr/>
        </p:nvCxnSpPr>
        <p:spPr>
          <a:xfrm flipH="1">
            <a:off x="5529594" y="717211"/>
            <a:ext cx="648072" cy="1224136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58B841C-8BC5-4ADF-B0AC-8BC156FFDED3}"/>
              </a:ext>
            </a:extLst>
          </p:cNvPr>
          <p:cNvSpPr txBox="1"/>
          <p:nvPr/>
        </p:nvSpPr>
        <p:spPr>
          <a:xfrm>
            <a:off x="6156176" y="144795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k</a:t>
            </a:r>
            <a:r>
              <a:rPr lang="zh-CN" altLang="en-US" sz="4800" dirty="0"/>
              <a:t> </a:t>
            </a:r>
            <a:r>
              <a:rPr lang="en-US" altLang="zh-CN" sz="4800" dirty="0"/>
              <a:t>=</a:t>
            </a:r>
            <a:r>
              <a:rPr lang="zh-CN" altLang="en-US" sz="4800" dirty="0"/>
              <a:t> </a:t>
            </a:r>
            <a:r>
              <a:rPr lang="en-US" altLang="zh-CN" sz="4800" dirty="0"/>
              <a:t>4</a:t>
            </a:r>
            <a:endParaRPr lang="zh-CN" altLang="en-US" sz="4800" dirty="0"/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042F17C6-61C7-4CC5-9833-2FEAF6B57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107435"/>
              </p:ext>
            </p:extLst>
          </p:nvPr>
        </p:nvGraphicFramePr>
        <p:xfrm>
          <a:off x="4968000" y="2413689"/>
          <a:ext cx="1008112" cy="158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1749850619"/>
                    </a:ext>
                  </a:extLst>
                </a:gridCol>
              </a:tblGrid>
              <a:tr h="794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4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04725"/>
                  </a:ext>
                </a:extLst>
              </a:tr>
              <a:tr h="794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6</a:t>
                      </a:r>
                      <a:endParaRPr lang="zh-CN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485821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24AD7182-9864-4303-8188-10570DDD8316}"/>
              </a:ext>
            </a:extLst>
          </p:cNvPr>
          <p:cNvSpPr txBox="1"/>
          <p:nvPr/>
        </p:nvSpPr>
        <p:spPr>
          <a:xfrm>
            <a:off x="1043608" y="3250030"/>
            <a:ext cx="705309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4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2327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静态链表删除</a:t>
            </a:r>
          </a:p>
        </p:txBody>
      </p:sp>
      <p:graphicFrame>
        <p:nvGraphicFramePr>
          <p:cNvPr id="14" name="内容占位符 5">
            <a:extLst>
              <a:ext uri="{FF2B5EF4-FFF2-40B4-BE49-F238E27FC236}">
                <a16:creationId xmlns:a16="http://schemas.microsoft.com/office/drawing/2014/main" id="{04D98EF2-ABD6-402D-B7DE-282C2020CB6A}"/>
              </a:ext>
            </a:extLst>
          </p:cNvPr>
          <p:cNvGraphicFramePr>
            <a:graphicFrameLocks/>
          </p:cNvGraphicFramePr>
          <p:nvPr/>
        </p:nvGraphicFramePr>
        <p:xfrm>
          <a:off x="964168" y="2397662"/>
          <a:ext cx="8070019" cy="1607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03701"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40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B </a:t>
                      </a:r>
                      <a:endParaRPr lang="zh-CN" altLang="en-US" sz="40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40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40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6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2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3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4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5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0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7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0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EFC04ED7-A36C-48CA-A623-4C524069A3D5}"/>
              </a:ext>
            </a:extLst>
          </p:cNvPr>
          <p:cNvSpPr txBox="1"/>
          <p:nvPr/>
        </p:nvSpPr>
        <p:spPr>
          <a:xfrm>
            <a:off x="-42926" y="1868632"/>
            <a:ext cx="142832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下标</a:t>
            </a:r>
            <a:endParaRPr lang="en-US" altLang="zh-CN" sz="2800" dirty="0"/>
          </a:p>
          <a:p>
            <a:endParaRPr lang="en-US" altLang="zh-CN" sz="1200" dirty="0"/>
          </a:p>
          <a:p>
            <a:r>
              <a:rPr lang="en-US" altLang="zh-CN" sz="4000" dirty="0"/>
              <a:t>data</a:t>
            </a:r>
          </a:p>
          <a:p>
            <a:r>
              <a:rPr lang="en-US" altLang="zh-CN" sz="4000" dirty="0"/>
              <a:t>cur</a:t>
            </a:r>
            <a:endParaRPr lang="zh-CN" altLang="en-US" sz="4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DAF0D1D-CB5B-42EA-81EC-C54833891FC0}"/>
              </a:ext>
            </a:extLst>
          </p:cNvPr>
          <p:cNvSpPr txBox="1"/>
          <p:nvPr/>
        </p:nvSpPr>
        <p:spPr>
          <a:xfrm>
            <a:off x="1244868" y="1837614"/>
            <a:ext cx="7791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0        1        2         3          4        5         6          7</a:t>
            </a:r>
            <a:endParaRPr lang="zh-CN" altLang="en-US" sz="3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6E9647-F2C8-451D-AAA9-05F70AB1D8FB}"/>
              </a:ext>
            </a:extLst>
          </p:cNvPr>
          <p:cNvSpPr txBox="1"/>
          <p:nvPr/>
        </p:nvSpPr>
        <p:spPr>
          <a:xfrm>
            <a:off x="1706368" y="5373216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L</a:t>
            </a:r>
            <a:r>
              <a:rPr lang="zh-CN" altLang="en-US" sz="4800" dirty="0"/>
              <a:t> </a:t>
            </a:r>
            <a:r>
              <a:rPr lang="en-US" altLang="zh-CN" sz="4800" dirty="0"/>
              <a:t>=</a:t>
            </a:r>
            <a:r>
              <a:rPr lang="zh-CN" altLang="en-US" sz="4800" dirty="0"/>
              <a:t> </a:t>
            </a:r>
            <a:r>
              <a:rPr lang="en-US" altLang="zh-CN" sz="4800" dirty="0"/>
              <a:t>1</a:t>
            </a:r>
            <a:endParaRPr lang="zh-CN" altLang="en-US" sz="48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89910FD-ABA8-4016-9311-BC08B26321A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390444" y="4003393"/>
            <a:ext cx="0" cy="1369823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22C41E6-3A9E-4C71-BC5C-AA5E6C7544CC}"/>
              </a:ext>
            </a:extLst>
          </p:cNvPr>
          <p:cNvCxnSpPr>
            <a:cxnSpLocks/>
          </p:cNvCxnSpPr>
          <p:nvPr/>
        </p:nvCxnSpPr>
        <p:spPr>
          <a:xfrm flipH="1">
            <a:off x="5529594" y="620688"/>
            <a:ext cx="648072" cy="1224136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3C102F0-C681-45CA-BA75-F826A75C0C15}"/>
              </a:ext>
            </a:extLst>
          </p:cNvPr>
          <p:cNvSpPr txBox="1"/>
          <p:nvPr/>
        </p:nvSpPr>
        <p:spPr>
          <a:xfrm>
            <a:off x="6156176" y="-27384"/>
            <a:ext cx="684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q</a:t>
            </a:r>
            <a:endParaRPr lang="zh-CN" altLang="en-US" sz="48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D71374D-8BF2-4340-8C5A-A8A639FDE0BF}"/>
              </a:ext>
            </a:extLst>
          </p:cNvPr>
          <p:cNvCxnSpPr>
            <a:cxnSpLocks/>
          </p:cNvCxnSpPr>
          <p:nvPr/>
        </p:nvCxnSpPr>
        <p:spPr>
          <a:xfrm flipH="1">
            <a:off x="4218936" y="607295"/>
            <a:ext cx="648072" cy="1224136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B8A84F7-9C8F-41C9-B1A3-22EE1A1EA2E7}"/>
              </a:ext>
            </a:extLst>
          </p:cNvPr>
          <p:cNvSpPr txBox="1"/>
          <p:nvPr/>
        </p:nvSpPr>
        <p:spPr>
          <a:xfrm>
            <a:off x="4845518" y="34879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p</a:t>
            </a:r>
            <a:endParaRPr lang="zh-CN" altLang="en-US" sz="4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BEDA556-2CC4-45AE-AF49-789684D9E9D8}"/>
              </a:ext>
            </a:extLst>
          </p:cNvPr>
          <p:cNvSpPr/>
          <p:nvPr/>
        </p:nvSpPr>
        <p:spPr>
          <a:xfrm>
            <a:off x="3057536" y="4973105"/>
            <a:ext cx="597665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	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q = space[p].cur;</a:t>
            </a:r>
          </a:p>
          <a:p>
            <a:r>
              <a:rPr lang="fr-FR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   space[p].cur = space[q].cur;</a:t>
            </a: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   </a:t>
            </a:r>
            <a:r>
              <a:rPr lang="en-US" altLang="zh-CN" sz="2400" dirty="0">
                <a:solidFill>
                  <a:srgbClr val="80808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= space[q].data;</a:t>
            </a: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Free_SL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(space, q);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59BED1E-4A8A-4787-9E50-50F4C1169C4A}"/>
              </a:ext>
            </a:extLst>
          </p:cNvPr>
          <p:cNvSpPr txBox="1"/>
          <p:nvPr/>
        </p:nvSpPr>
        <p:spPr>
          <a:xfrm>
            <a:off x="179512" y="5373215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/>
              <a:t>i</a:t>
            </a:r>
            <a:r>
              <a:rPr lang="zh-CN" altLang="en-US" sz="4800" dirty="0"/>
              <a:t> </a:t>
            </a:r>
            <a:r>
              <a:rPr lang="en-US" altLang="zh-CN" sz="4800" dirty="0"/>
              <a:t>=</a:t>
            </a:r>
            <a:r>
              <a:rPr lang="zh-CN" altLang="en-US" sz="4800" dirty="0"/>
              <a:t> </a:t>
            </a:r>
            <a:r>
              <a:rPr lang="en-US" altLang="zh-CN" sz="4800" dirty="0"/>
              <a:t>3</a:t>
            </a:r>
            <a:endParaRPr lang="zh-CN" altLang="en-US" sz="48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8174C5-F841-4904-96C2-EEA974392268}"/>
              </a:ext>
            </a:extLst>
          </p:cNvPr>
          <p:cNvSpPr txBox="1"/>
          <p:nvPr/>
        </p:nvSpPr>
        <p:spPr>
          <a:xfrm>
            <a:off x="3995936" y="3236071"/>
            <a:ext cx="920143" cy="756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zh-CN" sz="4000" dirty="0"/>
              <a:t>5</a:t>
            </a:r>
            <a:endParaRPr lang="zh-CN" altLang="en-US" sz="4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3844ED-136D-4D14-B1BD-67776FAC1649}"/>
              </a:ext>
            </a:extLst>
          </p:cNvPr>
          <p:cNvSpPr txBox="1"/>
          <p:nvPr/>
        </p:nvSpPr>
        <p:spPr>
          <a:xfrm>
            <a:off x="7565109" y="4224255"/>
            <a:ext cx="920143" cy="756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noAutofit/>
          </a:bodyPr>
          <a:lstStyle/>
          <a:p>
            <a:pPr algn="ctr"/>
            <a:endParaRPr lang="zh-CN" altLang="en-US" sz="4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7A5511F-F4E3-4A6F-88D1-68FA6F97E07C}"/>
              </a:ext>
            </a:extLst>
          </p:cNvPr>
          <p:cNvSpPr txBox="1"/>
          <p:nvPr/>
        </p:nvSpPr>
        <p:spPr>
          <a:xfrm>
            <a:off x="6898018" y="4142108"/>
            <a:ext cx="770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e</a:t>
            </a:r>
            <a:endParaRPr lang="zh-CN" altLang="en-US" sz="4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B5D5A62-34B8-4553-88A4-677DC1D5206D}"/>
              </a:ext>
            </a:extLst>
          </p:cNvPr>
          <p:cNvSpPr txBox="1"/>
          <p:nvPr/>
        </p:nvSpPr>
        <p:spPr>
          <a:xfrm>
            <a:off x="7565109" y="4209955"/>
            <a:ext cx="920143" cy="756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zh-CN" sz="4000" dirty="0"/>
              <a:t>C</a:t>
            </a:r>
            <a:endParaRPr lang="zh-CN" altLang="en-US" sz="4000" dirty="0"/>
          </a:p>
        </p:txBody>
      </p:sp>
      <p:graphicFrame>
        <p:nvGraphicFramePr>
          <p:cNvPr id="22" name="表格 8">
            <a:extLst>
              <a:ext uri="{FF2B5EF4-FFF2-40B4-BE49-F238E27FC236}">
                <a16:creationId xmlns:a16="http://schemas.microsoft.com/office/drawing/2014/main" id="{F82DF210-FDF8-4F6E-926A-A6D84A6C0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071927"/>
              </p:ext>
            </p:extLst>
          </p:nvPr>
        </p:nvGraphicFramePr>
        <p:xfrm>
          <a:off x="4965605" y="2397651"/>
          <a:ext cx="1008112" cy="158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1749850619"/>
                    </a:ext>
                  </a:extLst>
                </a:gridCol>
              </a:tblGrid>
              <a:tr h="794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4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04725"/>
                  </a:ext>
                </a:extLst>
              </a:tr>
              <a:tr h="794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6</a:t>
                      </a:r>
                      <a:endParaRPr lang="zh-CN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48582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53399862-018B-480E-A3F2-CA32ADC9546B}"/>
              </a:ext>
            </a:extLst>
          </p:cNvPr>
          <p:cNvSpPr txBox="1"/>
          <p:nvPr/>
        </p:nvSpPr>
        <p:spPr>
          <a:xfrm>
            <a:off x="1043608" y="3250030"/>
            <a:ext cx="705309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4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7204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18" grpId="0" animBg="1"/>
      <p:bldP spid="21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静态链表删除</a:t>
            </a:r>
          </a:p>
        </p:txBody>
      </p:sp>
      <p:graphicFrame>
        <p:nvGraphicFramePr>
          <p:cNvPr id="14" name="内容占位符 5">
            <a:extLst>
              <a:ext uri="{FF2B5EF4-FFF2-40B4-BE49-F238E27FC236}">
                <a16:creationId xmlns:a16="http://schemas.microsoft.com/office/drawing/2014/main" id="{04D98EF2-ABD6-402D-B7DE-282C2020CB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4957582"/>
              </p:ext>
            </p:extLst>
          </p:nvPr>
        </p:nvGraphicFramePr>
        <p:xfrm>
          <a:off x="964168" y="2397662"/>
          <a:ext cx="8070019" cy="1607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03701"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40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B </a:t>
                      </a:r>
                      <a:endParaRPr lang="zh-CN" altLang="en-US" sz="40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40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40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6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3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3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4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5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0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7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0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EFC04ED7-A36C-48CA-A623-4C524069A3D5}"/>
              </a:ext>
            </a:extLst>
          </p:cNvPr>
          <p:cNvSpPr txBox="1"/>
          <p:nvPr/>
        </p:nvSpPr>
        <p:spPr>
          <a:xfrm>
            <a:off x="-42926" y="1868632"/>
            <a:ext cx="142832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下标</a:t>
            </a:r>
            <a:endParaRPr lang="en-US" altLang="zh-CN" sz="2800" dirty="0"/>
          </a:p>
          <a:p>
            <a:endParaRPr lang="en-US" altLang="zh-CN" sz="1200" dirty="0"/>
          </a:p>
          <a:p>
            <a:r>
              <a:rPr lang="en-US" altLang="zh-CN" sz="4000" dirty="0"/>
              <a:t>data</a:t>
            </a:r>
          </a:p>
          <a:p>
            <a:r>
              <a:rPr lang="en-US" altLang="zh-CN" sz="4000" dirty="0"/>
              <a:t>cur</a:t>
            </a:r>
            <a:endParaRPr lang="zh-CN" altLang="en-US" sz="4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DAF0D1D-CB5B-42EA-81EC-C54833891FC0}"/>
              </a:ext>
            </a:extLst>
          </p:cNvPr>
          <p:cNvSpPr txBox="1"/>
          <p:nvPr/>
        </p:nvSpPr>
        <p:spPr>
          <a:xfrm>
            <a:off x="1244868" y="1837614"/>
            <a:ext cx="7791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0        1        2         3          4        5         6          7</a:t>
            </a:r>
            <a:endParaRPr lang="zh-CN" altLang="en-US" sz="3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6E9647-F2C8-451D-AAA9-05F70AB1D8FB}"/>
              </a:ext>
            </a:extLst>
          </p:cNvPr>
          <p:cNvSpPr txBox="1"/>
          <p:nvPr/>
        </p:nvSpPr>
        <p:spPr>
          <a:xfrm>
            <a:off x="1706368" y="5373216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L</a:t>
            </a:r>
            <a:r>
              <a:rPr lang="zh-CN" altLang="en-US" sz="4800" dirty="0"/>
              <a:t> </a:t>
            </a:r>
            <a:r>
              <a:rPr lang="en-US" altLang="zh-CN" sz="4800" dirty="0"/>
              <a:t>=</a:t>
            </a:r>
            <a:r>
              <a:rPr lang="zh-CN" altLang="en-US" sz="4800" dirty="0"/>
              <a:t> </a:t>
            </a:r>
            <a:r>
              <a:rPr lang="en-US" altLang="zh-CN" sz="4800" dirty="0"/>
              <a:t>1</a:t>
            </a:r>
            <a:endParaRPr lang="zh-CN" altLang="en-US" sz="48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89910FD-ABA8-4016-9311-BC08B26321A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390444" y="4003393"/>
            <a:ext cx="0" cy="1369823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F8174C5-F841-4904-96C2-EEA974392268}"/>
              </a:ext>
            </a:extLst>
          </p:cNvPr>
          <p:cNvSpPr txBox="1"/>
          <p:nvPr/>
        </p:nvSpPr>
        <p:spPr>
          <a:xfrm>
            <a:off x="3995936" y="3236071"/>
            <a:ext cx="920143" cy="756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zh-CN" sz="4000" dirty="0"/>
              <a:t>5</a:t>
            </a:r>
            <a:endParaRPr lang="zh-CN" altLang="en-US" sz="4000" dirty="0"/>
          </a:p>
        </p:txBody>
      </p:sp>
      <p:graphicFrame>
        <p:nvGraphicFramePr>
          <p:cNvPr id="22" name="表格 8">
            <a:extLst>
              <a:ext uri="{FF2B5EF4-FFF2-40B4-BE49-F238E27FC236}">
                <a16:creationId xmlns:a16="http://schemas.microsoft.com/office/drawing/2014/main" id="{F82DF210-FDF8-4F6E-926A-A6D84A6C0564}"/>
              </a:ext>
            </a:extLst>
          </p:cNvPr>
          <p:cNvGraphicFramePr>
            <a:graphicFrameLocks noGrp="1"/>
          </p:cNvGraphicFramePr>
          <p:nvPr/>
        </p:nvGraphicFramePr>
        <p:xfrm>
          <a:off x="4965605" y="2397651"/>
          <a:ext cx="1008112" cy="158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1749850619"/>
                    </a:ext>
                  </a:extLst>
                </a:gridCol>
              </a:tblGrid>
              <a:tr h="794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4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04725"/>
                  </a:ext>
                </a:extLst>
              </a:tr>
              <a:tr h="794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6</a:t>
                      </a:r>
                      <a:endParaRPr lang="zh-CN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48582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53399862-018B-480E-A3F2-CA32ADC9546B}"/>
              </a:ext>
            </a:extLst>
          </p:cNvPr>
          <p:cNvSpPr txBox="1"/>
          <p:nvPr/>
        </p:nvSpPr>
        <p:spPr>
          <a:xfrm>
            <a:off x="1043608" y="3250030"/>
            <a:ext cx="705309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2</a:t>
            </a:r>
            <a:endParaRPr lang="zh-CN" altLang="en-US" sz="4000" dirty="0"/>
          </a:p>
        </p:txBody>
      </p:sp>
      <p:graphicFrame>
        <p:nvGraphicFramePr>
          <p:cNvPr id="24" name="表格 8">
            <a:extLst>
              <a:ext uri="{FF2B5EF4-FFF2-40B4-BE49-F238E27FC236}">
                <a16:creationId xmlns:a16="http://schemas.microsoft.com/office/drawing/2014/main" id="{84D7D52D-E1D3-499F-BDB6-2853F43FA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798453"/>
              </p:ext>
            </p:extLst>
          </p:nvPr>
        </p:nvGraphicFramePr>
        <p:xfrm>
          <a:off x="2912568" y="2410020"/>
          <a:ext cx="1008112" cy="158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1749850619"/>
                    </a:ext>
                  </a:extLst>
                </a:gridCol>
              </a:tblGrid>
              <a:tr h="794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4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04725"/>
                  </a:ext>
                </a:extLst>
              </a:tr>
              <a:tr h="794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4</a:t>
                      </a:r>
                      <a:endParaRPr lang="zh-CN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485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439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FC04ED7-A36C-48CA-A623-4C524069A3D5}"/>
              </a:ext>
            </a:extLst>
          </p:cNvPr>
          <p:cNvSpPr txBox="1"/>
          <p:nvPr/>
        </p:nvSpPr>
        <p:spPr>
          <a:xfrm>
            <a:off x="-42926" y="1868632"/>
            <a:ext cx="142832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下标</a:t>
            </a:r>
            <a:endParaRPr lang="en-US" altLang="zh-CN" sz="2800" dirty="0"/>
          </a:p>
          <a:p>
            <a:endParaRPr lang="en-US" altLang="zh-CN" sz="1200" dirty="0"/>
          </a:p>
          <a:p>
            <a:r>
              <a:rPr lang="en-US" altLang="zh-CN" sz="4000" dirty="0"/>
              <a:t>data</a:t>
            </a:r>
          </a:p>
          <a:p>
            <a:r>
              <a:rPr lang="en-US" altLang="zh-CN" sz="4000" dirty="0"/>
              <a:t>cur</a:t>
            </a:r>
            <a:endParaRPr lang="zh-CN" altLang="en-US" sz="4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静态链表插入</a:t>
            </a:r>
          </a:p>
        </p:txBody>
      </p:sp>
      <p:graphicFrame>
        <p:nvGraphicFramePr>
          <p:cNvPr id="14" name="内容占位符 5">
            <a:extLst>
              <a:ext uri="{FF2B5EF4-FFF2-40B4-BE49-F238E27FC236}">
                <a16:creationId xmlns:a16="http://schemas.microsoft.com/office/drawing/2014/main" id="{04D98EF2-ABD6-402D-B7DE-282C2020CB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6365949"/>
              </p:ext>
            </p:extLst>
          </p:nvPr>
        </p:nvGraphicFramePr>
        <p:xfrm>
          <a:off x="964168" y="2397662"/>
          <a:ext cx="8070019" cy="1607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03701"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40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40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40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40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2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3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4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5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6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0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7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0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2DAF0D1D-CB5B-42EA-81EC-C54833891FC0}"/>
              </a:ext>
            </a:extLst>
          </p:cNvPr>
          <p:cNvSpPr txBox="1"/>
          <p:nvPr/>
        </p:nvSpPr>
        <p:spPr>
          <a:xfrm>
            <a:off x="1244868" y="1837614"/>
            <a:ext cx="7791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0        1        2         3          4        5         6          7</a:t>
            </a:r>
            <a:endParaRPr lang="zh-CN" altLang="en-US" sz="3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6E9647-F2C8-451D-AAA9-05F70AB1D8FB}"/>
              </a:ext>
            </a:extLst>
          </p:cNvPr>
          <p:cNvSpPr txBox="1"/>
          <p:nvPr/>
        </p:nvSpPr>
        <p:spPr>
          <a:xfrm>
            <a:off x="1706368" y="5373216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L</a:t>
            </a:r>
            <a:r>
              <a:rPr lang="zh-CN" altLang="en-US" sz="4800" dirty="0"/>
              <a:t> </a:t>
            </a:r>
            <a:r>
              <a:rPr lang="en-US" altLang="zh-CN" sz="4800" dirty="0"/>
              <a:t>=</a:t>
            </a:r>
            <a:r>
              <a:rPr lang="zh-CN" altLang="en-US" sz="4800" dirty="0"/>
              <a:t> </a:t>
            </a:r>
            <a:r>
              <a:rPr lang="en-US" altLang="zh-CN" sz="4800" dirty="0"/>
              <a:t>1</a:t>
            </a:r>
            <a:endParaRPr lang="zh-CN" altLang="en-US" sz="48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89910FD-ABA8-4016-9311-BC08B26321A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390444" y="4003393"/>
            <a:ext cx="0" cy="1369823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00F36A16-EF96-47D9-A9E6-8184FE4A8139}"/>
              </a:ext>
            </a:extLst>
          </p:cNvPr>
          <p:cNvSpPr/>
          <p:nvPr/>
        </p:nvSpPr>
        <p:spPr>
          <a:xfrm>
            <a:off x="3659968" y="4941168"/>
            <a:ext cx="55441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space[s].data = </a:t>
            </a:r>
            <a:r>
              <a:rPr lang="en-US" altLang="zh-CN" sz="2400" dirty="0">
                <a:solidFill>
                  <a:srgbClr val="80808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;</a:t>
            </a: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space[s].cur = space[p].cur;</a:t>
            </a: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space[p].cur = s;</a:t>
            </a:r>
            <a:endParaRPr lang="zh-CN" altLang="en-US" sz="2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6D604C9-3BC6-4452-ADE3-7E467F458450}"/>
              </a:ext>
            </a:extLst>
          </p:cNvPr>
          <p:cNvSpPr txBox="1"/>
          <p:nvPr/>
        </p:nvSpPr>
        <p:spPr>
          <a:xfrm>
            <a:off x="4315101" y="264399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s</a:t>
            </a:r>
            <a:endParaRPr lang="zh-CN" altLang="en-US" sz="48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C472FDC-1D64-4CB9-B76D-1AB1673AD0A9}"/>
              </a:ext>
            </a:extLst>
          </p:cNvPr>
          <p:cNvCxnSpPr>
            <a:cxnSpLocks/>
          </p:cNvCxnSpPr>
          <p:nvPr/>
        </p:nvCxnSpPr>
        <p:spPr>
          <a:xfrm flipH="1">
            <a:off x="3470704" y="931724"/>
            <a:ext cx="936104" cy="953678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2F21A01-D865-4F1D-B1EA-70AAB6170B4A}"/>
              </a:ext>
            </a:extLst>
          </p:cNvPr>
          <p:cNvSpPr txBox="1"/>
          <p:nvPr/>
        </p:nvSpPr>
        <p:spPr>
          <a:xfrm>
            <a:off x="5342912" y="350748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p</a:t>
            </a:r>
            <a:endParaRPr lang="zh-CN" altLang="en-US" sz="48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468347E-C8E2-496A-A3E0-1BEC166500C7}"/>
              </a:ext>
            </a:extLst>
          </p:cNvPr>
          <p:cNvCxnSpPr>
            <a:cxnSpLocks/>
          </p:cNvCxnSpPr>
          <p:nvPr/>
        </p:nvCxnSpPr>
        <p:spPr>
          <a:xfrm flipH="1">
            <a:off x="4406808" y="931724"/>
            <a:ext cx="936104" cy="953678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9AEE687-6D94-4C80-BD67-30C115254C56}"/>
              </a:ext>
            </a:extLst>
          </p:cNvPr>
          <p:cNvSpPr txBox="1"/>
          <p:nvPr/>
        </p:nvSpPr>
        <p:spPr>
          <a:xfrm>
            <a:off x="179512" y="5354172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/>
              <a:t>i</a:t>
            </a:r>
            <a:r>
              <a:rPr lang="zh-CN" altLang="en-US" sz="4800" dirty="0"/>
              <a:t> </a:t>
            </a:r>
            <a:r>
              <a:rPr lang="en-US" altLang="zh-CN" sz="4800" dirty="0"/>
              <a:t>=</a:t>
            </a:r>
            <a:r>
              <a:rPr lang="zh-CN" altLang="en-US" sz="4800" dirty="0"/>
              <a:t> </a:t>
            </a:r>
            <a:r>
              <a:rPr lang="en-US" altLang="zh-CN" sz="4800" dirty="0"/>
              <a:t>2</a:t>
            </a:r>
            <a:endParaRPr lang="zh-CN" altLang="en-US" sz="4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05D3E72-D45D-460E-9B78-193249D9F301}"/>
              </a:ext>
            </a:extLst>
          </p:cNvPr>
          <p:cNvSpPr txBox="1"/>
          <p:nvPr/>
        </p:nvSpPr>
        <p:spPr>
          <a:xfrm>
            <a:off x="975680" y="3264642"/>
            <a:ext cx="853443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FF0000"/>
                </a:solidFill>
              </a:rPr>
              <a:t>4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graphicFrame>
        <p:nvGraphicFramePr>
          <p:cNvPr id="31" name="表格 18">
            <a:extLst>
              <a:ext uri="{FF2B5EF4-FFF2-40B4-BE49-F238E27FC236}">
                <a16:creationId xmlns:a16="http://schemas.microsoft.com/office/drawing/2014/main" id="{DFACB05D-A876-4214-877C-1ED26CE31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75088"/>
              </p:ext>
            </p:extLst>
          </p:nvPr>
        </p:nvGraphicFramePr>
        <p:xfrm>
          <a:off x="2911607" y="2397502"/>
          <a:ext cx="1050744" cy="1607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744">
                  <a:extLst>
                    <a:ext uri="{9D8B030D-6E8A-4147-A177-3AD203B41FA5}">
                      <a16:colId xmlns:a16="http://schemas.microsoft.com/office/drawing/2014/main" val="218223857"/>
                    </a:ext>
                  </a:extLst>
                </a:gridCol>
              </a:tblGrid>
              <a:tr h="80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961665"/>
                  </a:ext>
                </a:extLst>
              </a:tr>
              <a:tr h="803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4</a:t>
                      </a:r>
                      <a:endParaRPr lang="zh-CN" altLang="en-US" sz="4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846077"/>
                  </a:ext>
                </a:extLst>
              </a:tr>
            </a:tbl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ADA0CD14-D921-4637-AB1D-EDFDD6008A5C}"/>
              </a:ext>
            </a:extLst>
          </p:cNvPr>
          <p:cNvSpPr txBox="1"/>
          <p:nvPr/>
        </p:nvSpPr>
        <p:spPr>
          <a:xfrm>
            <a:off x="2932979" y="2397342"/>
            <a:ext cx="1008000" cy="792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zh-CN" sz="4000" dirty="0"/>
              <a:t>E</a:t>
            </a:r>
            <a:endParaRPr lang="zh-CN" altLang="en-US" sz="4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F8A67D1-FFEC-4DA1-B953-A87490AC25BF}"/>
              </a:ext>
            </a:extLst>
          </p:cNvPr>
          <p:cNvSpPr txBox="1"/>
          <p:nvPr/>
        </p:nvSpPr>
        <p:spPr>
          <a:xfrm>
            <a:off x="3970216" y="3201363"/>
            <a:ext cx="960805" cy="792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zh-CN" sz="4000" dirty="0"/>
              <a:t>2</a:t>
            </a:r>
            <a:endParaRPr lang="zh-CN" altLang="en-US" sz="40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EF6C52C-8B47-4711-A77F-6FD364B093EF}"/>
              </a:ext>
            </a:extLst>
          </p:cNvPr>
          <p:cNvSpPr txBox="1"/>
          <p:nvPr/>
        </p:nvSpPr>
        <p:spPr>
          <a:xfrm>
            <a:off x="2919473" y="3213064"/>
            <a:ext cx="1001240" cy="792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zh-CN" sz="4000" dirty="0"/>
              <a:t>5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9462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/>
      <p:bldP spid="24" grpId="0"/>
      <p:bldP spid="27" grpId="0" animBg="1"/>
      <p:bldP spid="29" grpId="0" animBg="1"/>
      <p:bldP spid="30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总结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F738EE2-3CC4-494B-8442-1CA930BC8E34}"/>
              </a:ext>
            </a:extLst>
          </p:cNvPr>
          <p:cNvSpPr/>
          <p:nvPr/>
        </p:nvSpPr>
        <p:spPr>
          <a:xfrm>
            <a:off x="628650" y="1628800"/>
            <a:ext cx="7886700" cy="2971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highlight>
                  <a:srgbClr val="FFFFFF"/>
                </a:highlight>
                <a:latin typeface="DejaVu Sans Mono" panose="020B0609030804020204" pitchFamily="49" charset="0"/>
              </a:rPr>
              <a:t>space</a:t>
            </a:r>
            <a:r>
              <a:rPr lang="zh-CN" altLang="en-US" sz="3200" dirty="0">
                <a:highlight>
                  <a:srgbClr val="FFFFFF"/>
                </a:highlight>
                <a:latin typeface="DejaVu Sans Mono" panose="020B0609030804020204" pitchFamily="49" charset="0"/>
              </a:rPr>
              <a:t>是备用链表，也是一个内存空间；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highlight>
                  <a:srgbClr val="FFFFFF"/>
                </a:highlight>
                <a:latin typeface="DejaVu Sans Mono" panose="020B0609030804020204" pitchFamily="49" charset="0"/>
              </a:rPr>
              <a:t>下标就是指针</a:t>
            </a:r>
            <a:r>
              <a:rPr lang="en-US" altLang="zh-CN" sz="3200" dirty="0">
                <a:highlight>
                  <a:srgbClr val="FFFFFF"/>
                </a:highlight>
                <a:latin typeface="DejaVu Sans Mono" panose="020B0609030804020204" pitchFamily="49" charset="0"/>
              </a:rPr>
              <a:t>;</a:t>
            </a:r>
            <a:endParaRPr lang="zh-CN" altLang="en-US" sz="3200" dirty="0">
              <a:highlight>
                <a:srgbClr val="FFFFFF"/>
              </a:highlight>
              <a:latin typeface="DejaVu Sans Mono" panose="020B0609030804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highlight>
                  <a:srgbClr val="FFFFFF"/>
                </a:highlight>
                <a:latin typeface="DejaVu Sans Mono" panose="020B0609030804020204" pitchFamily="49" charset="0"/>
              </a:rPr>
              <a:t>头指针就是</a:t>
            </a:r>
            <a:r>
              <a:rPr lang="en-US" altLang="zh-CN" sz="3200" dirty="0">
                <a:highlight>
                  <a:srgbClr val="FFFFFF"/>
                </a:highlight>
                <a:latin typeface="DejaVu Sans Mono" panose="020B0609030804020204" pitchFamily="49" charset="0"/>
              </a:rPr>
              <a:t>int</a:t>
            </a:r>
            <a:r>
              <a:rPr lang="zh-CN" altLang="en-US" sz="3200" dirty="0">
                <a:highlight>
                  <a:srgbClr val="FFFFFF"/>
                </a:highlight>
                <a:latin typeface="DejaVu Sans Mono" panose="020B0609030804020204" pitchFamily="49" charset="0"/>
              </a:rPr>
              <a:t>类型的下标，可以用来给静态链表起名字。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10202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1763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 panose="020B0604020202020204"/>
                <a:cs typeface="Arial" panose="020B0604020202020204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静态链表</a:t>
            </a:r>
            <a:endParaRPr lang="zh-CN" altLang="en-US" dirty="0"/>
          </a:p>
        </p:txBody>
      </p:sp>
      <p:pic>
        <p:nvPicPr>
          <p:cNvPr id="5" name="Picture 4" descr="000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87365" y="1340768"/>
            <a:ext cx="7568841" cy="4752528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394743"/>
            <a:ext cx="396044" cy="41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备用链表初始化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5F6542-3188-490A-B8EE-3DAD90F751FD}"/>
              </a:ext>
            </a:extLst>
          </p:cNvPr>
          <p:cNvSpPr/>
          <p:nvPr/>
        </p:nvSpPr>
        <p:spPr>
          <a:xfrm>
            <a:off x="656395" y="1916832"/>
            <a:ext cx="82089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算法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2.14 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DejaVu Sans Mono" panose="020B0609030804020204" pitchFamily="49" charset="0"/>
            </a:endParaRPr>
          </a:p>
          <a:p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void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InitSpace_SL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(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SLinkList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&amp;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space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)</a:t>
            </a: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{</a:t>
            </a: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   </a:t>
            </a:r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;</a:t>
            </a: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   </a:t>
            </a:r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for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= 0;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&lt;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MAXSIZE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- 1; ++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)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DejaVu Sans Mono" panose="020B0609030804020204" pitchFamily="49" charset="0"/>
            </a:endParaRPr>
          </a:p>
          <a:p>
            <a:r>
              <a:rPr lang="it-IT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       </a:t>
            </a:r>
            <a:r>
              <a:rPr lang="it-IT" altLang="zh-CN" sz="2800" dirty="0">
                <a:solidFill>
                  <a:srgbClr val="80808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space</a:t>
            </a:r>
            <a:r>
              <a:rPr lang="it-IT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[i].cur = i + 1;</a:t>
            </a: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   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space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[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MAXSIZE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-1].cur = 0;    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DejaVu Sans Mono" panose="020B0609030804020204" pitchFamily="49" charset="0"/>
            </a:endParaRP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}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备用链表初始化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120545"/>
              </p:ext>
            </p:extLst>
          </p:nvPr>
        </p:nvGraphicFramePr>
        <p:xfrm>
          <a:off x="1007094" y="2764913"/>
          <a:ext cx="8136906" cy="165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0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0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06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06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28092"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0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1</a:t>
                      </a:r>
                      <a:endParaRPr lang="zh-CN" altLang="en-US" sz="4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2</a:t>
                      </a:r>
                      <a:endParaRPr lang="zh-CN" altLang="en-US" sz="4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3</a:t>
                      </a:r>
                      <a:endParaRPr lang="zh-CN" altLang="en-US" sz="4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4</a:t>
                      </a:r>
                      <a:endParaRPr lang="zh-CN" altLang="en-US" sz="4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5</a:t>
                      </a:r>
                      <a:endParaRPr lang="zh-CN" altLang="en-US" sz="4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6</a:t>
                      </a:r>
                      <a:endParaRPr lang="zh-CN" altLang="en-US" sz="4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7</a:t>
                      </a:r>
                      <a:endParaRPr lang="zh-CN" altLang="en-US" sz="4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0</a:t>
                      </a:r>
                      <a:endParaRPr lang="zh-CN" altLang="en-US" sz="4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0" y="2235883"/>
            <a:ext cx="144016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下标</a:t>
            </a:r>
            <a:endParaRPr lang="en-US" altLang="zh-CN" sz="2800" dirty="0"/>
          </a:p>
          <a:p>
            <a:r>
              <a:rPr lang="en-US" altLang="zh-CN" sz="3600" dirty="0"/>
              <a:t>data</a:t>
            </a:r>
          </a:p>
          <a:p>
            <a:endParaRPr lang="en-US" altLang="zh-CN" sz="3600" dirty="0"/>
          </a:p>
          <a:p>
            <a:r>
              <a:rPr lang="en-US" altLang="zh-CN" sz="3600" dirty="0"/>
              <a:t>cur</a:t>
            </a:r>
            <a:endParaRPr lang="zh-CN" altLang="en-US" sz="3600" dirty="0"/>
          </a:p>
        </p:txBody>
      </p:sp>
      <p:sp>
        <p:nvSpPr>
          <p:cNvPr id="9" name="文本框 8"/>
          <p:cNvSpPr txBox="1"/>
          <p:nvPr/>
        </p:nvSpPr>
        <p:spPr>
          <a:xfrm>
            <a:off x="1287794" y="2204864"/>
            <a:ext cx="7856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0        1        2         3          4        5         6          7</a:t>
            </a:r>
            <a:endParaRPr lang="zh-CN" altLang="en-US" sz="3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" name="Text Box 35">
            <a:extLst>
              <a:ext uri="{FF2B5EF4-FFF2-40B4-BE49-F238E27FC236}">
                <a16:creationId xmlns:a16="http://schemas.microsoft.com/office/drawing/2014/main" id="{D098EFD6-5230-4B97-8E83-11120E080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680" y="5010436"/>
            <a:ext cx="479618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0" name="Line 36">
            <a:extLst>
              <a:ext uri="{FF2B5EF4-FFF2-40B4-BE49-F238E27FC236}">
                <a16:creationId xmlns:a16="http://schemas.microsoft.com/office/drawing/2014/main" id="{6272FAAF-1343-4586-B36F-9A9A7E47AF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1720" y="4675484"/>
            <a:ext cx="504056" cy="549286"/>
          </a:xfrm>
          <a:prstGeom prst="line">
            <a:avLst/>
          </a:prstGeom>
          <a:ln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6A26C8A-15F3-4398-88D3-7B7CAD19FC5E}"/>
              </a:ext>
            </a:extLst>
          </p:cNvPr>
          <p:cNvSpPr txBox="1"/>
          <p:nvPr/>
        </p:nvSpPr>
        <p:spPr>
          <a:xfrm>
            <a:off x="4410364" y="5373216"/>
            <a:ext cx="4507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p</a:t>
            </a:r>
            <a:r>
              <a:rPr lang="zh-CN" altLang="en-US" sz="4800" dirty="0"/>
              <a:t> </a:t>
            </a:r>
            <a:r>
              <a:rPr lang="en-US" altLang="zh-CN" sz="4800" dirty="0"/>
              <a:t>=</a:t>
            </a:r>
            <a:r>
              <a:rPr lang="zh-CN" altLang="en-US" sz="4800" dirty="0"/>
              <a:t> </a:t>
            </a:r>
            <a:r>
              <a:rPr lang="en-US" altLang="zh-CN" sz="4800" dirty="0"/>
              <a:t>space[p].cur</a:t>
            </a:r>
            <a:endParaRPr lang="zh-CN" altLang="en-US" sz="4800" dirty="0"/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BA173B8D-C0A8-42C5-9D1A-FDBB8C813330}"/>
              </a:ext>
            </a:extLst>
          </p:cNvPr>
          <p:cNvSpPr/>
          <p:nvPr/>
        </p:nvSpPr>
        <p:spPr>
          <a:xfrm>
            <a:off x="226240" y="6107336"/>
            <a:ext cx="3769695" cy="646331"/>
          </a:xfrm>
          <a:prstGeom prst="wedgeRoundRectCallout">
            <a:avLst>
              <a:gd name="adj1" fmla="val -4453"/>
              <a:gd name="adj2" fmla="val -11227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如何向后移动</a:t>
            </a:r>
            <a:r>
              <a:rPr lang="en-US" altLang="zh-CN" sz="3600" dirty="0">
                <a:solidFill>
                  <a:schemeClr val="tx1"/>
                </a:solidFill>
              </a:rPr>
              <a:t>p</a:t>
            </a:r>
            <a:r>
              <a:rPr lang="zh-CN" altLang="en-US" sz="3600" dirty="0">
                <a:solidFill>
                  <a:schemeClr val="tx1"/>
                </a:solidFill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申请空间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81C288-20EF-4146-BFB8-D09C2D677952}"/>
              </a:ext>
            </a:extLst>
          </p:cNvPr>
          <p:cNvSpPr/>
          <p:nvPr/>
        </p:nvSpPr>
        <p:spPr>
          <a:xfrm>
            <a:off x="628650" y="1844824"/>
            <a:ext cx="85153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// 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算法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2.15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DejaVu Sans Mono" panose="020B0609030804020204" pitchFamily="49" charset="0"/>
            </a:endParaRPr>
          </a:p>
          <a:p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Malloc_SL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(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SLinkList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&amp;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space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)</a:t>
            </a: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{</a:t>
            </a:r>
          </a:p>
          <a:p>
            <a:r>
              <a:rPr lang="it-IT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   </a:t>
            </a:r>
            <a:r>
              <a:rPr lang="it-IT" altLang="zh-CN" sz="2800" dirty="0">
                <a:solidFill>
                  <a:srgbClr val="0000FF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int</a:t>
            </a:r>
            <a:r>
              <a:rPr lang="it-IT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i = </a:t>
            </a:r>
            <a:r>
              <a:rPr lang="it-IT" altLang="zh-CN" sz="2800" dirty="0">
                <a:solidFill>
                  <a:srgbClr val="80808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space</a:t>
            </a:r>
            <a:r>
              <a:rPr lang="it-IT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[0].cur;</a:t>
            </a: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   </a:t>
            </a:r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if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)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DejaVu Sans Mono" panose="020B0609030804020204" pitchFamily="49" charset="0"/>
            </a:endParaRP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       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space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[0].cur = 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space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[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].cur;  </a:t>
            </a: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   </a:t>
            </a:r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;</a:t>
            </a: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}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申请空间</a:t>
            </a:r>
          </a:p>
        </p:txBody>
      </p:sp>
      <p:graphicFrame>
        <p:nvGraphicFramePr>
          <p:cNvPr id="14" name="内容占位符 5">
            <a:extLst>
              <a:ext uri="{FF2B5EF4-FFF2-40B4-BE49-F238E27FC236}">
                <a16:creationId xmlns:a16="http://schemas.microsoft.com/office/drawing/2014/main" id="{04D98EF2-ABD6-402D-B7DE-282C2020CB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3137273"/>
              </p:ext>
            </p:extLst>
          </p:nvPr>
        </p:nvGraphicFramePr>
        <p:xfrm>
          <a:off x="964168" y="2397662"/>
          <a:ext cx="8070019" cy="1607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03701"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1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2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3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4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5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6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7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0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EFC04ED7-A36C-48CA-A623-4C524069A3D5}"/>
              </a:ext>
            </a:extLst>
          </p:cNvPr>
          <p:cNvSpPr txBox="1"/>
          <p:nvPr/>
        </p:nvSpPr>
        <p:spPr>
          <a:xfrm>
            <a:off x="-42926" y="1868632"/>
            <a:ext cx="142832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下标</a:t>
            </a:r>
            <a:endParaRPr lang="en-US" altLang="zh-CN" sz="2800" dirty="0"/>
          </a:p>
          <a:p>
            <a:endParaRPr lang="en-US" altLang="zh-CN" sz="1200" dirty="0"/>
          </a:p>
          <a:p>
            <a:r>
              <a:rPr lang="en-US" altLang="zh-CN" sz="4000" dirty="0"/>
              <a:t>data</a:t>
            </a:r>
          </a:p>
          <a:p>
            <a:r>
              <a:rPr lang="en-US" altLang="zh-CN" sz="4000" dirty="0"/>
              <a:t>cur</a:t>
            </a:r>
            <a:endParaRPr lang="zh-CN" altLang="en-US" sz="4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DAF0D1D-CB5B-42EA-81EC-C54833891FC0}"/>
              </a:ext>
            </a:extLst>
          </p:cNvPr>
          <p:cNvSpPr txBox="1"/>
          <p:nvPr/>
        </p:nvSpPr>
        <p:spPr>
          <a:xfrm>
            <a:off x="1244868" y="1837614"/>
            <a:ext cx="7791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0        1        2         3          4        5         6          7</a:t>
            </a:r>
            <a:endParaRPr lang="zh-CN" altLang="en-US" sz="3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E8F630-A37E-42FA-B5C6-B66761C5AF67}"/>
              </a:ext>
            </a:extLst>
          </p:cNvPr>
          <p:cNvSpPr txBox="1"/>
          <p:nvPr/>
        </p:nvSpPr>
        <p:spPr>
          <a:xfrm>
            <a:off x="1010453" y="3241231"/>
            <a:ext cx="853443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FF0000"/>
                </a:solidFill>
              </a:rPr>
              <a:t>2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08BFC7-FA5E-4B7E-82B5-59B03EB3E244}"/>
              </a:ext>
            </a:extLst>
          </p:cNvPr>
          <p:cNvSpPr/>
          <p:nvPr/>
        </p:nvSpPr>
        <p:spPr>
          <a:xfrm>
            <a:off x="628650" y="4272724"/>
            <a:ext cx="51155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Malloc_SL</a:t>
            </a:r>
            <a:r>
              <a:rPr lang="zh-CN" altLang="en-US" sz="320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函数返回下标</a:t>
            </a:r>
            <a:r>
              <a:rPr lang="en-US" altLang="zh-CN" sz="320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1</a:t>
            </a:r>
            <a:endParaRPr lang="zh-CN" altLang="en-US" sz="3200" dirty="0"/>
          </a:p>
        </p:txBody>
      </p:sp>
      <p:graphicFrame>
        <p:nvGraphicFramePr>
          <p:cNvPr id="18" name="表格 18">
            <a:extLst>
              <a:ext uri="{FF2B5EF4-FFF2-40B4-BE49-F238E27FC236}">
                <a16:creationId xmlns:a16="http://schemas.microsoft.com/office/drawing/2014/main" id="{1ED40F9D-DFD1-42A7-B3A7-541FA6BC3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758690"/>
              </p:ext>
            </p:extLst>
          </p:nvPr>
        </p:nvGraphicFramePr>
        <p:xfrm>
          <a:off x="1865072" y="2397661"/>
          <a:ext cx="1050744" cy="1609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744">
                  <a:extLst>
                    <a:ext uri="{9D8B030D-6E8A-4147-A177-3AD203B41FA5}">
                      <a16:colId xmlns:a16="http://schemas.microsoft.com/office/drawing/2014/main" val="218223857"/>
                    </a:ext>
                  </a:extLst>
                </a:gridCol>
              </a:tblGrid>
              <a:tr h="80453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961665"/>
                  </a:ext>
                </a:extLst>
              </a:tr>
              <a:tr h="804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2</a:t>
                      </a:r>
                      <a:endParaRPr lang="zh-CN" altLang="en-US" sz="4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846077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69A4B74A-263A-4686-96CB-A534EEE03445}"/>
              </a:ext>
            </a:extLst>
          </p:cNvPr>
          <p:cNvSpPr/>
          <p:nvPr/>
        </p:nvSpPr>
        <p:spPr>
          <a:xfrm>
            <a:off x="827584" y="5157192"/>
            <a:ext cx="77597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CN" sz="2400" dirty="0">
                <a:solidFill>
                  <a:srgbClr val="0000FF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int</a:t>
            </a:r>
            <a:r>
              <a:rPr lang="it-IT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i = </a:t>
            </a:r>
            <a:r>
              <a:rPr lang="it-IT" altLang="zh-CN" sz="2400" dirty="0">
                <a:solidFill>
                  <a:srgbClr val="80808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space</a:t>
            </a:r>
            <a:r>
              <a:rPr lang="it-IT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[0].cur;</a:t>
            </a: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if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)</a:t>
            </a:r>
            <a:endParaRPr lang="zh-CN" altLang="en-US" sz="2400" dirty="0">
              <a:solidFill>
                <a:srgbClr val="000000"/>
              </a:solidFill>
              <a:highlight>
                <a:srgbClr val="FFFFFF"/>
              </a:highlight>
              <a:latin typeface="DejaVu Sans Mono" panose="020B060903080402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       </a:t>
            </a:r>
            <a:r>
              <a:rPr lang="en-US" altLang="zh-CN" sz="2400" dirty="0">
                <a:solidFill>
                  <a:srgbClr val="80808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space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[0].cur = </a:t>
            </a:r>
            <a:r>
              <a:rPr lang="en-US" altLang="zh-CN" sz="2400" dirty="0">
                <a:solidFill>
                  <a:srgbClr val="80808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space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].cur;  </a:t>
            </a:r>
          </a:p>
        </p:txBody>
      </p:sp>
    </p:spTree>
    <p:extLst>
      <p:ext uri="{BB962C8B-B14F-4D97-AF65-F5344CB8AC3E}">
        <p14:creationId xmlns:p14="http://schemas.microsoft.com/office/powerpoint/2010/main" val="177017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正用链表初始化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A2896B3-E9B0-4A82-A585-3390CF580BDE}"/>
              </a:ext>
            </a:extLst>
          </p:cNvPr>
          <p:cNvSpPr/>
          <p:nvPr/>
        </p:nvSpPr>
        <p:spPr>
          <a:xfrm>
            <a:off x="628650" y="1443841"/>
            <a:ext cx="85153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Status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InitLinkList_SL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(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LinkList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&amp;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L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)</a:t>
            </a: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{</a:t>
            </a: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   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L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=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Malloc_SL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(space);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DejaVu Sans Mono" panose="020B0609030804020204" pitchFamily="49" charset="0"/>
            </a:endParaRP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   </a:t>
            </a:r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if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(!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L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)</a:t>
            </a: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       </a:t>
            </a:r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ERROR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;</a:t>
            </a:r>
          </a:p>
          <a:p>
            <a:r>
              <a:rPr lang="zh-CN" altLang="en-US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   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space[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L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].cur = 0;   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DejaVu Sans Mono" panose="020B0609030804020204" pitchFamily="49" charset="0"/>
            </a:endParaRPr>
          </a:p>
          <a:p>
            <a:r>
              <a:rPr lang="zh-CN" altLang="en-US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                       </a:t>
            </a: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   </a:t>
            </a:r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OK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;</a:t>
            </a: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288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正用链表初始化</a:t>
            </a:r>
          </a:p>
        </p:txBody>
      </p:sp>
      <p:graphicFrame>
        <p:nvGraphicFramePr>
          <p:cNvPr id="14" name="内容占位符 5">
            <a:extLst>
              <a:ext uri="{FF2B5EF4-FFF2-40B4-BE49-F238E27FC236}">
                <a16:creationId xmlns:a16="http://schemas.microsoft.com/office/drawing/2014/main" id="{04D98EF2-ABD6-402D-B7DE-282C2020CB6A}"/>
              </a:ext>
            </a:extLst>
          </p:cNvPr>
          <p:cNvGraphicFramePr>
            <a:graphicFrameLocks/>
          </p:cNvGraphicFramePr>
          <p:nvPr/>
        </p:nvGraphicFramePr>
        <p:xfrm>
          <a:off x="964168" y="2397662"/>
          <a:ext cx="8070019" cy="1607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03701"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1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2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3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4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5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6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7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0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EFC04ED7-A36C-48CA-A623-4C524069A3D5}"/>
              </a:ext>
            </a:extLst>
          </p:cNvPr>
          <p:cNvSpPr txBox="1"/>
          <p:nvPr/>
        </p:nvSpPr>
        <p:spPr>
          <a:xfrm>
            <a:off x="-42926" y="1868632"/>
            <a:ext cx="142832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下标</a:t>
            </a:r>
            <a:endParaRPr lang="en-US" altLang="zh-CN" sz="2800" dirty="0"/>
          </a:p>
          <a:p>
            <a:endParaRPr lang="en-US" altLang="zh-CN" sz="1200" dirty="0"/>
          </a:p>
          <a:p>
            <a:r>
              <a:rPr lang="en-US" altLang="zh-CN" sz="4000" dirty="0"/>
              <a:t>data</a:t>
            </a:r>
          </a:p>
          <a:p>
            <a:r>
              <a:rPr lang="en-US" altLang="zh-CN" sz="4000" dirty="0"/>
              <a:t>cur</a:t>
            </a:r>
            <a:endParaRPr lang="zh-CN" altLang="en-US" sz="4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DAF0D1D-CB5B-42EA-81EC-C54833891FC0}"/>
              </a:ext>
            </a:extLst>
          </p:cNvPr>
          <p:cNvSpPr txBox="1"/>
          <p:nvPr/>
        </p:nvSpPr>
        <p:spPr>
          <a:xfrm>
            <a:off x="1244868" y="1837614"/>
            <a:ext cx="7791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0        1        2         3          4        5         6          7</a:t>
            </a:r>
            <a:endParaRPr lang="zh-CN" altLang="en-US" sz="3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E8F630-A37E-42FA-B5C6-B66761C5AF67}"/>
              </a:ext>
            </a:extLst>
          </p:cNvPr>
          <p:cNvSpPr txBox="1"/>
          <p:nvPr/>
        </p:nvSpPr>
        <p:spPr>
          <a:xfrm>
            <a:off x="1010453" y="3241231"/>
            <a:ext cx="853443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FF0000"/>
                </a:solidFill>
              </a:rPr>
              <a:t>2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graphicFrame>
        <p:nvGraphicFramePr>
          <p:cNvPr id="18" name="表格 18">
            <a:extLst>
              <a:ext uri="{FF2B5EF4-FFF2-40B4-BE49-F238E27FC236}">
                <a16:creationId xmlns:a16="http://schemas.microsoft.com/office/drawing/2014/main" id="{1ED40F9D-DFD1-42A7-B3A7-541FA6BC3D0C}"/>
              </a:ext>
            </a:extLst>
          </p:cNvPr>
          <p:cNvGraphicFramePr>
            <a:graphicFrameLocks noGrp="1"/>
          </p:cNvGraphicFramePr>
          <p:nvPr/>
        </p:nvGraphicFramePr>
        <p:xfrm>
          <a:off x="1865072" y="2397661"/>
          <a:ext cx="1050744" cy="1609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744">
                  <a:extLst>
                    <a:ext uri="{9D8B030D-6E8A-4147-A177-3AD203B41FA5}">
                      <a16:colId xmlns:a16="http://schemas.microsoft.com/office/drawing/2014/main" val="218223857"/>
                    </a:ext>
                  </a:extLst>
                </a:gridCol>
              </a:tblGrid>
              <a:tr h="80453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961665"/>
                  </a:ext>
                </a:extLst>
              </a:tr>
              <a:tr h="804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2</a:t>
                      </a:r>
                      <a:endParaRPr lang="zh-CN" altLang="en-US" sz="4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846077"/>
                  </a:ext>
                </a:extLst>
              </a:tr>
            </a:tbl>
          </a:graphicData>
        </a:graphic>
      </p:graphicFrame>
      <p:graphicFrame>
        <p:nvGraphicFramePr>
          <p:cNvPr id="9" name="表格 18">
            <a:extLst>
              <a:ext uri="{FF2B5EF4-FFF2-40B4-BE49-F238E27FC236}">
                <a16:creationId xmlns:a16="http://schemas.microsoft.com/office/drawing/2014/main" id="{80257EEF-EAF5-49A0-8E2D-19DE72A88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919574"/>
              </p:ext>
            </p:extLst>
          </p:nvPr>
        </p:nvGraphicFramePr>
        <p:xfrm>
          <a:off x="1865072" y="2395991"/>
          <a:ext cx="1050744" cy="1607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744">
                  <a:extLst>
                    <a:ext uri="{9D8B030D-6E8A-4147-A177-3AD203B41FA5}">
                      <a16:colId xmlns:a16="http://schemas.microsoft.com/office/drawing/2014/main" val="218223857"/>
                    </a:ext>
                  </a:extLst>
                </a:gridCol>
              </a:tblGrid>
              <a:tr h="8037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961665"/>
                  </a:ext>
                </a:extLst>
              </a:tr>
              <a:tr h="803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0</a:t>
                      </a:r>
                      <a:endParaRPr lang="zh-CN" altLang="en-US" sz="4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846077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66E9647-F2C8-451D-AAA9-05F70AB1D8FB}"/>
              </a:ext>
            </a:extLst>
          </p:cNvPr>
          <p:cNvSpPr txBox="1"/>
          <p:nvPr/>
        </p:nvSpPr>
        <p:spPr>
          <a:xfrm>
            <a:off x="1706368" y="5373216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L</a:t>
            </a:r>
            <a:r>
              <a:rPr lang="zh-CN" altLang="en-US" sz="4800" dirty="0"/>
              <a:t> </a:t>
            </a:r>
            <a:r>
              <a:rPr lang="en-US" altLang="zh-CN" sz="4800" dirty="0"/>
              <a:t>=</a:t>
            </a:r>
            <a:r>
              <a:rPr lang="zh-CN" altLang="en-US" sz="4800" dirty="0"/>
              <a:t> </a:t>
            </a:r>
            <a:r>
              <a:rPr lang="en-US" altLang="zh-CN" sz="4800" dirty="0"/>
              <a:t>1</a:t>
            </a:r>
            <a:endParaRPr lang="zh-CN" altLang="en-US" sz="48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89910FD-ABA8-4016-9311-BC08B26321A9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390444" y="4003393"/>
            <a:ext cx="0" cy="1369823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4A51533A-9B4A-4207-9CB5-F0ADF83DAE4E}"/>
              </a:ext>
            </a:extLst>
          </p:cNvPr>
          <p:cNvSpPr/>
          <p:nvPr/>
        </p:nvSpPr>
        <p:spPr>
          <a:xfrm>
            <a:off x="3758597" y="4760278"/>
            <a:ext cx="51338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L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=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Malloc_SL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(space);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DejaVu Sans Mono" panose="020B0609030804020204" pitchFamily="49" charset="0"/>
            </a:endParaRPr>
          </a:p>
          <a:p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if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(!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L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)</a:t>
            </a:r>
          </a:p>
          <a:p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	return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ERROR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;</a:t>
            </a: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space[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L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].cur = 0;   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79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静态链表插入</a:t>
            </a:r>
          </a:p>
        </p:txBody>
      </p:sp>
      <p:graphicFrame>
        <p:nvGraphicFramePr>
          <p:cNvPr id="14" name="内容占位符 5">
            <a:extLst>
              <a:ext uri="{FF2B5EF4-FFF2-40B4-BE49-F238E27FC236}">
                <a16:creationId xmlns:a16="http://schemas.microsoft.com/office/drawing/2014/main" id="{04D98EF2-ABD6-402D-B7DE-282C2020CB6A}"/>
              </a:ext>
            </a:extLst>
          </p:cNvPr>
          <p:cNvGraphicFramePr>
            <a:graphicFrameLocks/>
          </p:cNvGraphicFramePr>
          <p:nvPr/>
        </p:nvGraphicFramePr>
        <p:xfrm>
          <a:off x="964168" y="2397662"/>
          <a:ext cx="8070019" cy="1607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03701"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2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2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3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4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5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6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7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aseline="0" dirty="0"/>
                        <a:t>0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EFC04ED7-A36C-48CA-A623-4C524069A3D5}"/>
              </a:ext>
            </a:extLst>
          </p:cNvPr>
          <p:cNvSpPr txBox="1"/>
          <p:nvPr/>
        </p:nvSpPr>
        <p:spPr>
          <a:xfrm>
            <a:off x="-42926" y="1868632"/>
            <a:ext cx="142832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下标</a:t>
            </a:r>
            <a:endParaRPr lang="en-US" altLang="zh-CN" sz="2800" dirty="0"/>
          </a:p>
          <a:p>
            <a:endParaRPr lang="en-US" altLang="zh-CN" sz="1200" dirty="0"/>
          </a:p>
          <a:p>
            <a:r>
              <a:rPr lang="en-US" altLang="zh-CN" sz="4000" dirty="0"/>
              <a:t>data</a:t>
            </a:r>
          </a:p>
          <a:p>
            <a:r>
              <a:rPr lang="en-US" altLang="zh-CN" sz="4000" dirty="0"/>
              <a:t>cur</a:t>
            </a:r>
            <a:endParaRPr lang="zh-CN" altLang="en-US" sz="4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DAF0D1D-CB5B-42EA-81EC-C54833891FC0}"/>
              </a:ext>
            </a:extLst>
          </p:cNvPr>
          <p:cNvSpPr txBox="1"/>
          <p:nvPr/>
        </p:nvSpPr>
        <p:spPr>
          <a:xfrm>
            <a:off x="1244868" y="1837614"/>
            <a:ext cx="7791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0        1        2         3          4        5         6          7</a:t>
            </a:r>
            <a:endParaRPr lang="zh-CN" altLang="en-US" sz="3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E8F630-A37E-42FA-B5C6-B66761C5AF67}"/>
              </a:ext>
            </a:extLst>
          </p:cNvPr>
          <p:cNvSpPr txBox="1"/>
          <p:nvPr/>
        </p:nvSpPr>
        <p:spPr>
          <a:xfrm>
            <a:off x="958675" y="3269730"/>
            <a:ext cx="853443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FF0000"/>
                </a:solidFill>
              </a:rPr>
              <a:t>3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graphicFrame>
        <p:nvGraphicFramePr>
          <p:cNvPr id="18" name="表格 18">
            <a:extLst>
              <a:ext uri="{FF2B5EF4-FFF2-40B4-BE49-F238E27FC236}">
                <a16:creationId xmlns:a16="http://schemas.microsoft.com/office/drawing/2014/main" id="{1ED40F9D-DFD1-42A7-B3A7-541FA6BC3D0C}"/>
              </a:ext>
            </a:extLst>
          </p:cNvPr>
          <p:cNvGraphicFramePr>
            <a:graphicFrameLocks noGrp="1"/>
          </p:cNvGraphicFramePr>
          <p:nvPr/>
        </p:nvGraphicFramePr>
        <p:xfrm>
          <a:off x="1865072" y="2397661"/>
          <a:ext cx="1050744" cy="1609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744">
                  <a:extLst>
                    <a:ext uri="{9D8B030D-6E8A-4147-A177-3AD203B41FA5}">
                      <a16:colId xmlns:a16="http://schemas.microsoft.com/office/drawing/2014/main" val="218223857"/>
                    </a:ext>
                  </a:extLst>
                </a:gridCol>
              </a:tblGrid>
              <a:tr h="80453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961665"/>
                  </a:ext>
                </a:extLst>
              </a:tr>
              <a:tr h="804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2</a:t>
                      </a:r>
                      <a:endParaRPr lang="zh-CN" altLang="en-US" sz="4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846077"/>
                  </a:ext>
                </a:extLst>
              </a:tr>
            </a:tbl>
          </a:graphicData>
        </a:graphic>
      </p:graphicFrame>
      <p:graphicFrame>
        <p:nvGraphicFramePr>
          <p:cNvPr id="9" name="表格 18">
            <a:extLst>
              <a:ext uri="{FF2B5EF4-FFF2-40B4-BE49-F238E27FC236}">
                <a16:creationId xmlns:a16="http://schemas.microsoft.com/office/drawing/2014/main" id="{80257EEF-EAF5-49A0-8E2D-19DE72A88165}"/>
              </a:ext>
            </a:extLst>
          </p:cNvPr>
          <p:cNvGraphicFramePr>
            <a:graphicFrameLocks noGrp="1"/>
          </p:cNvGraphicFramePr>
          <p:nvPr/>
        </p:nvGraphicFramePr>
        <p:xfrm>
          <a:off x="1865072" y="2395991"/>
          <a:ext cx="1050744" cy="1607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744">
                  <a:extLst>
                    <a:ext uri="{9D8B030D-6E8A-4147-A177-3AD203B41FA5}">
                      <a16:colId xmlns:a16="http://schemas.microsoft.com/office/drawing/2014/main" val="218223857"/>
                    </a:ext>
                  </a:extLst>
                </a:gridCol>
              </a:tblGrid>
              <a:tr h="8037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961665"/>
                  </a:ext>
                </a:extLst>
              </a:tr>
              <a:tr h="803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0</a:t>
                      </a:r>
                      <a:endParaRPr lang="zh-CN" altLang="en-US" sz="4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846077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66E9647-F2C8-451D-AAA9-05F70AB1D8FB}"/>
              </a:ext>
            </a:extLst>
          </p:cNvPr>
          <p:cNvSpPr txBox="1"/>
          <p:nvPr/>
        </p:nvSpPr>
        <p:spPr>
          <a:xfrm>
            <a:off x="1706368" y="5373216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L</a:t>
            </a:r>
            <a:r>
              <a:rPr lang="zh-CN" altLang="en-US" sz="4800" dirty="0"/>
              <a:t> </a:t>
            </a:r>
            <a:r>
              <a:rPr lang="en-US" altLang="zh-CN" sz="4800" dirty="0"/>
              <a:t>=</a:t>
            </a:r>
            <a:r>
              <a:rPr lang="zh-CN" altLang="en-US" sz="4800" dirty="0"/>
              <a:t> </a:t>
            </a:r>
            <a:r>
              <a:rPr lang="en-US" altLang="zh-CN" sz="4800" dirty="0"/>
              <a:t>1</a:t>
            </a:r>
            <a:endParaRPr lang="zh-CN" altLang="en-US" sz="48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89910FD-ABA8-4016-9311-BC08B26321A9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390444" y="4003393"/>
            <a:ext cx="0" cy="1369823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8">
            <a:extLst>
              <a:ext uri="{FF2B5EF4-FFF2-40B4-BE49-F238E27FC236}">
                <a16:creationId xmlns:a16="http://schemas.microsoft.com/office/drawing/2014/main" id="{F2FF6F6C-5965-487B-8690-F3253CECA306}"/>
              </a:ext>
            </a:extLst>
          </p:cNvPr>
          <p:cNvGraphicFramePr>
            <a:graphicFrameLocks noGrp="1"/>
          </p:cNvGraphicFramePr>
          <p:nvPr/>
        </p:nvGraphicFramePr>
        <p:xfrm>
          <a:off x="2915816" y="2391434"/>
          <a:ext cx="1050744" cy="1607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744">
                  <a:extLst>
                    <a:ext uri="{9D8B030D-6E8A-4147-A177-3AD203B41FA5}">
                      <a16:colId xmlns:a16="http://schemas.microsoft.com/office/drawing/2014/main" val="218223857"/>
                    </a:ext>
                  </a:extLst>
                </a:gridCol>
              </a:tblGrid>
              <a:tr h="80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961665"/>
                  </a:ext>
                </a:extLst>
              </a:tr>
              <a:tr h="803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3</a:t>
                      </a:r>
                      <a:endParaRPr lang="zh-CN" altLang="en-US" sz="4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846077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7168DF0A-A319-49BE-8324-18A2BCAFA083}"/>
              </a:ext>
            </a:extLst>
          </p:cNvPr>
          <p:cNvSpPr txBox="1"/>
          <p:nvPr/>
        </p:nvSpPr>
        <p:spPr>
          <a:xfrm>
            <a:off x="1872971" y="3206837"/>
            <a:ext cx="1044000" cy="792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zh-CN" sz="4000" dirty="0"/>
              <a:t>2</a:t>
            </a:r>
            <a:endParaRPr lang="zh-CN" altLang="en-US" sz="4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394AC5-46D8-4614-931E-496877A277B6}"/>
              </a:ext>
            </a:extLst>
          </p:cNvPr>
          <p:cNvSpPr txBox="1"/>
          <p:nvPr/>
        </p:nvSpPr>
        <p:spPr>
          <a:xfrm>
            <a:off x="2934000" y="3214735"/>
            <a:ext cx="1008000" cy="792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zh-CN" sz="4000" dirty="0"/>
              <a:t>0</a:t>
            </a:r>
            <a:endParaRPr lang="zh-CN" altLang="en-US" sz="4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F7458DE-3A32-47EF-A62C-C397DC949327}"/>
              </a:ext>
            </a:extLst>
          </p:cNvPr>
          <p:cNvSpPr txBox="1"/>
          <p:nvPr/>
        </p:nvSpPr>
        <p:spPr>
          <a:xfrm>
            <a:off x="2915816" y="2394641"/>
            <a:ext cx="1044000" cy="792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zh-CN" sz="4000" dirty="0"/>
              <a:t>A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4707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</TotalTime>
  <Words>949</Words>
  <Application>Microsoft Office PowerPoint</Application>
  <PresentationFormat>全屏显示(4:3)</PresentationFormat>
  <Paragraphs>311</Paragraphs>
  <Slides>18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DejaVu Sans Mono</vt:lpstr>
      <vt:lpstr>Wingdings</vt:lpstr>
      <vt:lpstr>Office 主题</vt:lpstr>
      <vt:lpstr>静态链表C语言表示</vt:lpstr>
      <vt:lpstr>静态链表</vt:lpstr>
      <vt:lpstr>备用链表初始化</vt:lpstr>
      <vt:lpstr>备用链表初始化</vt:lpstr>
      <vt:lpstr>申请空间</vt:lpstr>
      <vt:lpstr>申请空间</vt:lpstr>
      <vt:lpstr>正用链表初始化</vt:lpstr>
      <vt:lpstr>正用链表初始化</vt:lpstr>
      <vt:lpstr>静态链表插入</vt:lpstr>
      <vt:lpstr>静态链表插入</vt:lpstr>
      <vt:lpstr>静态链表插入</vt:lpstr>
      <vt:lpstr>释放空间</vt:lpstr>
      <vt:lpstr>释放空间</vt:lpstr>
      <vt:lpstr>静态链表删除</vt:lpstr>
      <vt:lpstr>静态链表删除</vt:lpstr>
      <vt:lpstr>静态链表插入</vt:lpstr>
      <vt:lpstr>总结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Yang Weida</cp:lastModifiedBy>
  <cp:revision>499</cp:revision>
  <dcterms:created xsi:type="dcterms:W3CDTF">2010-01-05T06:25:00Z</dcterms:created>
  <dcterms:modified xsi:type="dcterms:W3CDTF">2019-09-25T06:52:48Z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