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21" r:id="rId54"/>
    <p:sldId id="412" r:id="rId55"/>
    <p:sldId id="413" r:id="rId56"/>
    <p:sldId id="422" r:id="rId57"/>
    <p:sldId id="284" r:id="rId58"/>
    <p:sldId id="387" r:id="rId59"/>
    <p:sldId id="374" r:id="rId60"/>
    <p:sldId id="375" r:id="rId61"/>
    <p:sldId id="376" r:id="rId62"/>
    <p:sldId id="270" r:id="rId63"/>
    <p:sldId id="377" r:id="rId64"/>
    <p:sldId id="288" r:id="rId65"/>
    <p:sldId id="378" r:id="rId66"/>
    <p:sldId id="379" r:id="rId67"/>
    <p:sldId id="380" r:id="rId68"/>
    <p:sldId id="381" r:id="rId69"/>
    <p:sldId id="382" r:id="rId70"/>
    <p:sldId id="383" r:id="rId71"/>
    <p:sldId id="388" r:id="rId72"/>
    <p:sldId id="384" r:id="rId73"/>
    <p:sldId id="385" r:id="rId74"/>
    <p:sldId id="386" r:id="rId75"/>
    <p:sldId id="389" r:id="rId76"/>
    <p:sldId id="390" r:id="rId77"/>
    <p:sldId id="391" r:id="rId78"/>
    <p:sldId id="392" r:id="rId79"/>
    <p:sldId id="394" r:id="rId80"/>
    <p:sldId id="393" r:id="rId81"/>
    <p:sldId id="395" r:id="rId82"/>
    <p:sldId id="398" r:id="rId83"/>
    <p:sldId id="423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88924" autoAdjust="0"/>
  </p:normalViewPr>
  <p:slideViewPr>
    <p:cSldViewPr>
      <p:cViewPr varScale="1">
        <p:scale>
          <a:sx n="86" d="100"/>
          <a:sy n="86" d="100"/>
        </p:scale>
        <p:origin x="84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15:50       1</a:t>
            </a:r>
            <a:r>
              <a:rPr lang="zh-CN" altLang="en-US" dirty="0"/>
              <a:t>分钟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分钟            仅有孤立结点组成的图称为零图；     仅有一个孤立点构成的图称为平凡图        含有平行边的任何一张图称为多重图，不含有平行边和环的图称作简单图。我们研究的图都是简单图。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分钟      注意括号变化             小括号表示边，尖括号表示弧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&lt;A, B&gt;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是不同的结点对。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仅有孤立结点组成的图称为零图  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完全图基于简单图的前提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3</a:t>
            </a:r>
            <a:r>
              <a:rPr lang="zh-CN" altLang="en-US"/>
              <a:t>分钟            我们遇到的图多数都是稀疏图 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　　　　对于稀疏图和稠密图理解和系数矩阵一样，有个比例关系 边个数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 &lt; nlog n   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这个来历和</a:t>
            </a:r>
            <a:r>
              <a:rPr kumimoji="1" lang="zh-CN" altLang="en-US" sz="1200" b="1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堆优化的迪杰斯特拉算法的时间复杂度有关。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：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05         3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分钟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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包含于    该图本身是自身的子图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分钟   </a:t>
            </a:r>
            <a:r>
              <a:rPr lang="en-US" altLang="zh-CN"/>
              <a:t>e</a:t>
            </a:r>
            <a:r>
              <a:rPr lang="zh-CN" altLang="en-US"/>
              <a:t>代表 边（或者 弧）  每个边（或弧）都有两头  代表入度或者出度                以边为例讲解：但拿出每一个边有两个顶点；但拿出图中每个顶点，它有几个关联边度就是几；讲所有顶点对应的度相加，是不是就找了所有边顶点总数，再除以</a:t>
            </a:r>
            <a:r>
              <a:rPr lang="en-US" altLang="zh-CN"/>
              <a:t>2</a:t>
            </a:r>
            <a:r>
              <a:rPr lang="zh-CN" altLang="en-US"/>
              <a:t>，就是边数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是顶点关系的集合  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表示顶点序列中相邻顶点肯定有边（或弧）   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回路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：序列可重复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16:15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     4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分钟             路径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  <a:r>
              <a:rPr lang="zh-CN" altLang="en-US" b="1" dirty="0">
                <a:solidFill>
                  <a:schemeClr val="tx1"/>
                </a:solidFill>
                <a:effectLst/>
                <a:ea typeface="楷体_GB2312" pitchFamily="49" charset="-122"/>
              </a:rPr>
              <a:t>。        出第一个顶点和最后一个顶点之外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，其余顶点不重复出现的回路称为</a:t>
            </a:r>
            <a:r>
              <a:rPr lang="zh-CN" altLang="en-US" b="1" dirty="0">
                <a:solidFill>
                  <a:schemeClr val="tx1"/>
                </a:solidFill>
                <a:effectLst/>
                <a:ea typeface="楷体_GB2312" pitchFamily="49" charset="-122"/>
              </a:rPr>
              <a:t>简单回路或简单环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   有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个顶点，如果把它变成连通图，最少需要多少边？依次连线     注意边是双向的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4</a:t>
            </a:r>
            <a:r>
              <a:rPr lang="zh-CN" altLang="en-US" b="1"/>
              <a:t>分钟           连通分量是无向图中。           强连通图指有向图。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</a:t>
            </a:r>
            <a:r>
              <a:rPr lang="zh-CN" altLang="en-US" b="1"/>
              <a:t>本页针对连通图                 </a:t>
            </a:r>
            <a:r>
              <a:rPr lang="zh-CN" altLang="en-US"/>
              <a:t>针对一个连通图，生成树是极小连通子树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9:17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对于有向图我们只存储出度信息，这样找出度容易，找入度难。     对于无向图我们结点的度是几，就定义几个指针域。但是对于多重链表的存储方式，由于各个结点度数各不相同，最大的度和最小的度可能相差很大，因此浪费空间，我们一般不采用这种存储方式。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有向网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10:05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           15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  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分钟思考 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分钟写 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            vexnun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顶点个数必须有   </a:t>
            </a:r>
            <a:r>
              <a:rPr lang="en-US" altLang="zh-CN" sz="1200">
                <a:solidFill>
                  <a:schemeClr val="tx1"/>
                </a:solidFill>
                <a:effectLst/>
                <a:ea typeface="楷体_GB2312" pitchFamily="49" charset="-122"/>
              </a:rPr>
              <a:t>, arcnum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为了操作方便     邻接矩阵实际上是表示弧和边的关系    一点一点的推，从一个无向图情况，推到四种情况变化     </a:t>
            </a:r>
            <a:r>
              <a:rPr lang="zh-CN" altLang="en-US" sz="1200" b="1">
                <a:solidFill>
                  <a:schemeClr val="tx1"/>
                </a:solidFill>
                <a:effectLst/>
                <a:ea typeface="楷体_GB2312" pitchFamily="49" charset="-122"/>
              </a:rPr>
              <a:t>创建图函数打开</a:t>
            </a:r>
            <a:r>
              <a:rPr lang="en-US" altLang="zh-CN" sz="1200" b="1">
                <a:solidFill>
                  <a:schemeClr val="tx1"/>
                </a:solidFill>
                <a:effectLst/>
                <a:ea typeface="楷体_GB2312" pitchFamily="49" charset="-122"/>
              </a:rPr>
              <a:t>VS  </a:t>
            </a:r>
            <a:r>
              <a:rPr lang="zh-CN" altLang="en-US" sz="1200">
                <a:solidFill>
                  <a:schemeClr val="tx1"/>
                </a:solidFill>
                <a:effectLst/>
                <a:ea typeface="楷体_GB2312" pitchFamily="49" charset="-122"/>
              </a:rPr>
              <a:t>说一下？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6</a:t>
            </a:r>
            <a:r>
              <a:rPr lang="zh-CN" altLang="en-US"/>
              <a:t>分钟</a:t>
            </a:r>
            <a:r>
              <a:rPr lang="en-US" altLang="zh-CN"/>
              <a:t>      info</a:t>
            </a:r>
            <a:r>
              <a:rPr lang="zh-CN" altLang="en-US"/>
              <a:t>：书上是如权值等  ，如果是个实际问题，比如求带限制条件的最短路径或者最小生成树，那么就可加上</a:t>
            </a:r>
            <a:r>
              <a:rPr lang="en-US" altLang="zh-CN"/>
              <a:t>Info</a:t>
            </a:r>
            <a:r>
              <a:rPr lang="zh-CN" altLang="en-US"/>
              <a:t>信息。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          本章节和离散数学上的第</a:t>
            </a:r>
            <a:r>
              <a:rPr lang="en-US" altLang="zh-CN"/>
              <a:t>7</a:t>
            </a:r>
            <a:r>
              <a:rPr lang="zh-CN" altLang="en-US"/>
              <a:t>章对应，很多概念和离散表达略有区别，意思上是一样。                和树的区别是：树的结点是</a:t>
            </a:r>
            <a:r>
              <a:rPr lang="en-US" altLang="zh-CN"/>
              <a:t>1</a:t>
            </a:r>
            <a:r>
              <a:rPr lang="zh-CN" altLang="en-US"/>
              <a:t>对多的关系；每个结点可以有</a:t>
            </a:r>
            <a:r>
              <a:rPr lang="en-US" altLang="zh-CN"/>
              <a:t>n</a:t>
            </a:r>
            <a:r>
              <a:rPr lang="zh-CN" altLang="en-US"/>
              <a:t>个孩子结点，但是每个孩子结点只对应一个双亲。             比如：放假你去北京玩，玩完了感觉没玩够，你就想去其他地方看看。你可以借助一下交通枢纽图。开封</a:t>
            </a:r>
            <a:r>
              <a:rPr lang="en-US" altLang="zh-CN"/>
              <a:t>——</a:t>
            </a:r>
            <a:r>
              <a:rPr lang="zh-CN" altLang="en-US"/>
              <a:t>北京  多对多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7</a:t>
            </a:r>
            <a:r>
              <a:rPr lang="zh-CN" altLang="en-US"/>
              <a:t>分钟   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的下标</a:t>
            </a:r>
            <a:r>
              <a:rPr lang="en-US" altLang="zh-CN"/>
              <a:t>I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   如果是从</a:t>
            </a:r>
            <a:r>
              <a:rPr lang="en-US" altLang="zh-CN"/>
              <a:t>0</a:t>
            </a:r>
            <a:r>
              <a:rPr lang="zh-CN" altLang="en-US"/>
              <a:t>开始则不一样</a:t>
            </a:r>
            <a:r>
              <a:rPr lang="en-US" altLang="zh-CN"/>
              <a:t>     </a:t>
            </a:r>
            <a:r>
              <a:rPr lang="zh-CN" altLang="en-US"/>
              <a:t>让学生们写一下这个结构                       存出度还是存入度？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10:35  15</a:t>
            </a:r>
            <a:r>
              <a:rPr lang="zh-CN" altLang="en-US"/>
              <a:t>分钟     让学生手写一下试试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        有向图的邻接表表示法和逆邻接表表示法结合存储入度和出度     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域存储和顶点相关的信息，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firstin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域存储第一条入弧，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firstout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域存储第一条出弧。弧结点有四个域，尾域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tailvex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和头域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headvex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分别指示弧尾和弧头这两个顶点在图中的位置，链域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hlink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指向弧头相同的下一条弧，链域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tlink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指向弧尾相同的下一条弧，还有</a:t>
            </a:r>
            <a:r>
              <a:rPr lang="en-US" altLang="zh-CN" sz="12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info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域指向该弧的相关信息。</a:t>
            </a:r>
            <a:r>
              <a:rPr kumimoji="1" lang="en-US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           </a:t>
            </a:r>
            <a:r>
              <a:rPr kumimoji="1" lang="en-US" altLang="zh-C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个弧</a:t>
            </a:r>
            <a:r>
              <a:rPr kumimoji="1" lang="en-US" altLang="zh-CN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1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个结点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10:45</a:t>
            </a:r>
            <a:r>
              <a:rPr lang="zh-CN" altLang="en-US"/>
              <a:t>分</a:t>
            </a:r>
            <a:r>
              <a:rPr lang="en-US" altLang="zh-CN"/>
              <a:t>    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不讲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     是否执行第</a:t>
            </a:r>
            <a:r>
              <a:rPr lang="en-US" altLang="zh-CN"/>
              <a:t>3</a:t>
            </a:r>
            <a:r>
              <a:rPr lang="zh-CN" altLang="en-US"/>
              <a:t>步  和是否是连通图有关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  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r>
              <a:rPr lang="en-US" altLang="zh-CN"/>
              <a:t>           15</a:t>
            </a:r>
            <a:r>
              <a:rPr lang="zh-CN" altLang="en-US"/>
              <a:t>分钟    头结点构成的数组，或者叫表头数组                    表结点       谁调用了</a:t>
            </a:r>
            <a:r>
              <a:rPr lang="en-US" altLang="zh-CN"/>
              <a:t>DFS</a:t>
            </a:r>
            <a:r>
              <a:rPr lang="zh-CN" altLang="en-US"/>
              <a:t>谁就入栈     调用完毕后出栈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11:20  </a:t>
            </a:r>
            <a:r>
              <a:rPr lang="zh-CN" altLang="en-US"/>
              <a:t>开始    </a:t>
            </a:r>
            <a:r>
              <a:rPr lang="en-US" altLang="zh-CN"/>
              <a:t>4</a:t>
            </a:r>
            <a:r>
              <a:rPr lang="zh-CN" altLang="en-US"/>
              <a:t>分钟             注意里面的</a:t>
            </a:r>
            <a:r>
              <a:rPr lang="en-US" altLang="zh-CN"/>
              <a:t>v5</a:t>
            </a:r>
            <a:r>
              <a:rPr lang="zh-CN" altLang="en-US"/>
              <a:t>是第二次的第</a:t>
            </a:r>
            <a:r>
              <a:rPr lang="en-US" altLang="zh-CN"/>
              <a:t>3</a:t>
            </a:r>
            <a:r>
              <a:rPr lang="zh-CN" altLang="en-US"/>
              <a:t>步         有不连通    旁边的栈来指示递归调用的过程      </a:t>
            </a:r>
            <a:r>
              <a:rPr lang="zh-CN" altLang="en-US" b="1"/>
              <a:t>对于有向图来说，无法通过刚才的方法来判断，有向图的强连通性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11:33    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11:48      15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8:15                           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分钟        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       </a:t>
            </a:r>
            <a:r>
              <a:rPr lang="zh-CN" altLang="en-US" b="1">
                <a:solidFill>
                  <a:schemeClr val="tx1"/>
                </a:solidFill>
                <a:effectLst/>
                <a:ea typeface="楷体_GB2312" pitchFamily="49" charset="-122"/>
              </a:rPr>
              <a:t>一条性质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  布设电缆的费用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35      4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分钟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v∈V-U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指的是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属于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，但是不属于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8:55</a:t>
            </a:r>
            <a:r>
              <a:rPr lang="zh-CN" altLang="en-US"/>
              <a:t>     </a:t>
            </a:r>
            <a:r>
              <a:rPr lang="en-US" altLang="zh-CN"/>
              <a:t>4</a:t>
            </a:r>
            <a:r>
              <a:rPr lang="zh-CN" altLang="en-US"/>
              <a:t>分钟讲算法      </a:t>
            </a:r>
            <a:r>
              <a:rPr lang="en-US" altLang="zh-CN"/>
              <a:t>10</a:t>
            </a:r>
            <a:r>
              <a:rPr lang="zh-CN" altLang="en-US"/>
              <a:t>分钟画表格     </a:t>
            </a:r>
            <a:r>
              <a:rPr lang="en-US" altLang="zh-CN"/>
              <a:t> 4</a:t>
            </a:r>
            <a:r>
              <a:rPr lang="zh-CN" altLang="en-US"/>
              <a:t>分钟说代码                        选起始点</a:t>
            </a:r>
            <a:r>
              <a:rPr lang="en-US" altLang="zh-CN"/>
              <a:t>V1    </a:t>
            </a:r>
            <a:r>
              <a:rPr lang="zh-CN" altLang="en-US"/>
              <a:t>找未连通的代价最小的边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8:20              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       4</a:t>
            </a:r>
            <a:r>
              <a:rPr lang="zh-CN" altLang="en-US"/>
              <a:t>分钟      </a:t>
            </a:r>
            <a:r>
              <a:rPr lang="en-US" altLang="zh-CN"/>
              <a:t>7</a:t>
            </a:r>
            <a:r>
              <a:rPr lang="zh-CN" altLang="en-US"/>
              <a:t>分钟说算法实现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9:55</a:t>
            </a:r>
            <a:r>
              <a:rPr lang="zh-CN" altLang="en-US"/>
              <a:t>  </a:t>
            </a:r>
            <a:r>
              <a:rPr lang="en-US" altLang="zh-CN"/>
              <a:t>5</a:t>
            </a:r>
            <a:r>
              <a:rPr lang="zh-CN" altLang="en-US"/>
              <a:t>分钟         网的存储采用邻接表的画法</a:t>
            </a:r>
            <a:r>
              <a:rPr lang="en-US" altLang="zh-CN"/>
              <a:t>                     1. n-1  2. m/2  3.                       </a:t>
            </a:r>
            <a:r>
              <a:rPr lang="zh-CN" altLang="en-US"/>
              <a:t>普里姆算法和克鲁斯科尔算法区别：克鲁斯卡尔需要对所有的边排序，时间复杂度和边有关系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eloge</a:t>
            </a:r>
            <a:r>
              <a:rPr lang="zh-CN" altLang="en-US"/>
              <a:t>），这个不适用于稠密图，普里姆算法他需要嵌套扫描顶点，更新最小代价 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n*n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10</a:t>
            </a:r>
            <a:r>
              <a:rPr lang="zh-CN" altLang="en-US"/>
              <a:t>分 结束</a:t>
            </a:r>
            <a:r>
              <a:rPr lang="en-US" altLang="zh-CN"/>
              <a:t>           12</a:t>
            </a:r>
            <a:r>
              <a:rPr lang="zh-CN" altLang="en-US"/>
              <a:t>分钟</a:t>
            </a:r>
            <a:r>
              <a:rPr lang="en-US" altLang="zh-CN"/>
              <a:t>               4. </a:t>
            </a:r>
            <a:r>
              <a:rPr lang="zh-CN" altLang="en-US"/>
              <a:t>深度： </a:t>
            </a:r>
            <a:r>
              <a:rPr lang="en-US" altLang="zh-CN"/>
              <a:t>v2 v1 v3 v4 v5 v6       </a:t>
            </a:r>
            <a:r>
              <a:rPr lang="zh-CN" altLang="en-US"/>
              <a:t>广度： </a:t>
            </a:r>
            <a:r>
              <a:rPr lang="en-US" altLang="zh-CN"/>
              <a:t>v2 v1 v3 v6 v4 v5                5. v1 v3 v4 v5 v2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C  2. B  3. C  4. 6  5. A()   6.  C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7. D   8. A   C       9. A     10.   C</a:t>
            </a:r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分钟              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讲下       练习题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课程就是事件    箭头是他们间的相互制约关系</a:t>
            </a:r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正常的</a:t>
            </a:r>
            <a:r>
              <a:rPr lang="en-US" altLang="zh-CN"/>
              <a:t>AOV</a:t>
            </a:r>
            <a:r>
              <a:rPr lang="zh-CN" altLang="en-US"/>
              <a:t>网是没有回路的</a:t>
            </a:r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10:20 </a:t>
            </a:r>
            <a:r>
              <a:rPr lang="zh-CN" altLang="en-US" dirty="0"/>
              <a:t>结束</a:t>
            </a:r>
            <a:r>
              <a:rPr lang="en-US" altLang="zh-CN" dirty="0"/>
              <a:t>           6</a:t>
            </a:r>
            <a:r>
              <a:rPr lang="zh-CN" altLang="en-US" dirty="0"/>
              <a:t>分钟算法      </a:t>
            </a:r>
            <a:r>
              <a:rPr lang="en-US" altLang="zh-CN" dirty="0"/>
              <a:t>7</a:t>
            </a:r>
            <a:r>
              <a:rPr lang="zh-CN" altLang="en-US" dirty="0"/>
              <a:t>分钟实现写写代码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整个工程只有一个一个开始点，一个完成点，故在正常情况（无环）下，网中只有一个入度为零的点和一个出度为零的点。顶点表示事件：比如</a:t>
            </a:r>
            <a:r>
              <a:rPr lang="en-US" altLang="zh-CN"/>
              <a:t>v2</a:t>
            </a:r>
            <a:r>
              <a:rPr lang="zh-CN" altLang="en-US"/>
              <a:t>表示活动</a:t>
            </a:r>
            <a:r>
              <a:rPr lang="en-US" altLang="zh-CN"/>
              <a:t>a1</a:t>
            </a:r>
            <a:r>
              <a:rPr lang="zh-CN" altLang="en-US"/>
              <a:t>已经完成，</a:t>
            </a:r>
            <a:r>
              <a:rPr lang="en-US" altLang="zh-CN"/>
              <a:t>a4</a:t>
            </a:r>
            <a:r>
              <a:rPr lang="zh-CN" altLang="en-US"/>
              <a:t>可以开始</a:t>
            </a:r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dirty="0"/>
              <a:t>5</a:t>
            </a:r>
            <a:r>
              <a:rPr lang="zh-CN" altLang="en-US" dirty="0"/>
              <a:t>分钟              事件的最早发生时间，决定了以该事件为尾的弧表示的活动最早开始时间。  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最迟：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Latest    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最早：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Earliest</a:t>
            </a:r>
            <a:r>
              <a:rPr lang="zh-CN" altLang="en-US" dirty="0"/>
              <a:t>       最迟发生时间是在不推迟整个工程完成的前提下，活动 </a:t>
            </a:r>
            <a:r>
              <a:rPr lang="en-US" altLang="zh-CN" dirty="0"/>
              <a:t>a</a:t>
            </a:r>
            <a:r>
              <a:rPr lang="en-US" altLang="zh-CN" baseline="-25000" dirty="0"/>
              <a:t>i </a:t>
            </a:r>
            <a:r>
              <a:rPr lang="zh-CN" altLang="en-US" dirty="0"/>
              <a:t>最迟必须开始的时间     关键活动是</a:t>
            </a:r>
            <a:r>
              <a:rPr lang="zh-CN" altLang="en-US" b="1" dirty="0"/>
              <a:t>没有时间弹性</a:t>
            </a:r>
            <a:r>
              <a:rPr lang="zh-CN" altLang="en-US" dirty="0"/>
              <a:t>的活动   如果延误了，整个工程就延误了，如果加快了，那么整个工程就加快了     从</a:t>
            </a:r>
            <a:r>
              <a:rPr lang="en-US" altLang="zh-CN" dirty="0"/>
              <a:t>v1-v9</a:t>
            </a:r>
            <a:r>
              <a:rPr lang="zh-CN" altLang="en-US" dirty="0"/>
              <a:t>最长路径长度是</a:t>
            </a:r>
            <a:r>
              <a:rPr lang="en-US" altLang="zh-CN" dirty="0"/>
              <a:t>18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分钟       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）以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为例       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）以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为例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最晚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开始时间：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最晚开始时间是所有以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为弧尾的弧的集合中最小值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，因为从截止日期递推，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时间有：第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天开始和第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天开始两种情况，若在第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天开始，有个工期不能在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天内完成，所以采用第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天，采取最小值       怎么求？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递推的次序问题？ 拓扑排序       </a:t>
            </a:r>
            <a:endParaRPr lang="zh-CN" altLang="zh-CN" b="1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10:45      10</a:t>
            </a:r>
            <a:r>
              <a:rPr lang="zh-CN" altLang="en-US" dirty="0"/>
              <a:t>分钟 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00         5 </a:t>
            </a:r>
            <a:r>
              <a:rPr lang="zh-CN" altLang="en-US"/>
              <a:t>分钟    代码  </a:t>
            </a:r>
            <a:r>
              <a:rPr lang="en-US" altLang="zh-CN"/>
              <a:t>10  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举例子出去玩 去万达</a:t>
            </a:r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下课   </a:t>
            </a:r>
            <a:r>
              <a:rPr lang="en-US" altLang="zh-CN"/>
              <a:t>3 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       </a:t>
            </a:r>
            <a:r>
              <a:rPr lang="zh-CN" altLang="en-US" b="1" dirty="0"/>
              <a:t>重点解释第</a:t>
            </a:r>
            <a:r>
              <a:rPr lang="en-US" altLang="zh-CN" b="1" dirty="0"/>
              <a:t>2</a:t>
            </a:r>
            <a:r>
              <a:rPr lang="zh-CN" altLang="en-US" b="1" dirty="0"/>
              <a:t>条  后面道理都一样   </a:t>
            </a:r>
            <a:r>
              <a:rPr lang="zh-CN" altLang="en-US" dirty="0"/>
              <a:t>讲清楚为什么</a:t>
            </a:r>
            <a:r>
              <a:rPr lang="en-US" altLang="zh-CN" dirty="0"/>
              <a:t>V-S</a:t>
            </a:r>
            <a:r>
              <a:rPr lang="zh-CN" altLang="en-US" dirty="0"/>
              <a:t>中最小权值的点，有中转点的话，一定在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讲清楚为什么</a:t>
            </a:r>
            <a:r>
              <a:rPr lang="en-US" altLang="zh-CN"/>
              <a:t>V-S</a:t>
            </a:r>
            <a:r>
              <a:rPr lang="zh-CN" altLang="en-US"/>
              <a:t>中最小权值的点，有中转点的话，一定在</a:t>
            </a:r>
            <a:r>
              <a:rPr lang="en-US" altLang="zh-CN"/>
              <a:t>S</a:t>
            </a:r>
            <a:r>
              <a:rPr lang="zh-CN" altLang="en-US"/>
              <a:t>中</a:t>
            </a:r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11:35    3</a:t>
            </a:r>
            <a:r>
              <a:rPr lang="zh-CN" altLang="en-US"/>
              <a:t>分钟   和以上道理一样</a:t>
            </a:r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分钟         （</a:t>
            </a:r>
            <a:r>
              <a:rPr lang="en-US" altLang="zh-CN" dirty="0"/>
              <a:t>1</a:t>
            </a:r>
            <a:r>
              <a:rPr lang="zh-CN" altLang="en-US" dirty="0"/>
              <a:t>）保证</a:t>
            </a:r>
            <a:r>
              <a:rPr lang="en-US" altLang="zh-CN" dirty="0"/>
              <a:t>T</a:t>
            </a:r>
            <a:r>
              <a:rPr lang="zh-CN" altLang="en-US" dirty="0"/>
              <a:t>中都是满足权值最小的点        </a:t>
            </a:r>
            <a:endParaRPr lang="en-US" altLang="zh-CN" dirty="0"/>
          </a:p>
          <a:p>
            <a:r>
              <a:rPr lang="en-US" altLang="zh-CN" dirty="0"/>
              <a:t>              </a:t>
            </a:r>
            <a:r>
              <a:rPr lang="en-US" altLang="zh-CN" b="1" dirty="0"/>
              <a:t>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）不用细讲 见下一页    </a:t>
            </a:r>
            <a:r>
              <a:rPr lang="zh-CN" altLang="en-US" dirty="0"/>
              <a:t>路径中中转点在</a:t>
            </a:r>
            <a:r>
              <a:rPr lang="en-US" altLang="zh-CN" dirty="0"/>
              <a:t>S</a:t>
            </a:r>
            <a:r>
              <a:rPr lang="zh-CN" altLang="en-US" dirty="0"/>
              <a:t>中     保证以上两点即可求出</a:t>
            </a:r>
            <a:r>
              <a:rPr lang="en-US" altLang="zh-CN" dirty="0"/>
              <a:t>v0</a:t>
            </a:r>
            <a:r>
              <a:rPr lang="zh-CN" altLang="en-US" dirty="0"/>
              <a:t>的单源点最短路径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</a:t>
            </a:r>
            <a:r>
              <a:rPr lang="en-US" altLang="zh-CN"/>
              <a:t>     7</a:t>
            </a:r>
            <a:r>
              <a:rPr lang="zh-CN" altLang="en-US"/>
              <a:t>分钟          代码</a:t>
            </a:r>
            <a:r>
              <a:rPr lang="en-US" altLang="zh-CN"/>
              <a:t>15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</a:t>
            </a:r>
            <a:r>
              <a:rPr lang="zh-CN" altLang="en-US"/>
              <a:t> </a:t>
            </a:r>
            <a:r>
              <a:rPr lang="en-US" altLang="zh-CN"/>
              <a:t>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              7</a:t>
            </a:r>
            <a:r>
              <a:rPr lang="zh-CN" altLang="en-US"/>
              <a:t>分钟    对没有加入</a:t>
            </a:r>
            <a:r>
              <a:rPr lang="en-US" altLang="zh-CN"/>
              <a:t>A</a:t>
            </a:r>
            <a:r>
              <a:rPr lang="zh-CN" altLang="en-US"/>
              <a:t>顶点的  加入</a:t>
            </a:r>
            <a:r>
              <a:rPr lang="en-US" altLang="zh-CN"/>
              <a:t>A  </a:t>
            </a:r>
            <a:r>
              <a:rPr lang="zh-CN" altLang="en-US"/>
              <a:t>即可      </a:t>
            </a:r>
            <a:r>
              <a:rPr lang="en-US" altLang="zh-CN"/>
              <a:t>A</a:t>
            </a:r>
            <a:r>
              <a:rPr lang="zh-CN" altLang="en-US"/>
              <a:t>所在的行列肯定不用考虑</a:t>
            </a:r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dirty="0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4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5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´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4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、图的存储结构（邻接矩阵、邻接表、十字链表）；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 dirty="0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 dirty="0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0F9B50-2651-4920-A44E-EC26A6ED77FA}"/>
              </a:ext>
            </a:extLst>
          </p:cNvPr>
          <p:cNvGrpSpPr/>
          <p:nvPr/>
        </p:nvGrpSpPr>
        <p:grpSpPr>
          <a:xfrm>
            <a:off x="5584825" y="4013200"/>
            <a:ext cx="2425700" cy="1995488"/>
            <a:chOff x="5584825" y="4013200"/>
            <a:chExt cx="2425700" cy="1995488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6454775" y="481012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6454775" y="4759325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6002338" y="40386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6016625" y="4013200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7386638" y="411480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7391400" y="4086225"/>
              <a:ext cx="404813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5591175" y="4830763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5584825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5591175" y="5602288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5591175" y="5551488"/>
              <a:ext cx="3873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7381875" y="4857750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7391400" y="4805363"/>
              <a:ext cx="438150" cy="457200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6327775" y="4364038"/>
              <a:ext cx="317500" cy="44608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7572375" y="4495800"/>
              <a:ext cx="4763" cy="36195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7896225" y="4830763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5781675" y="5211763"/>
              <a:ext cx="0" cy="3905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5781675" y="4364038"/>
              <a:ext cx="276225" cy="4667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837B1FF-EF87-48C9-9E0D-605E40EEC486}"/>
                </a:ext>
              </a:extLst>
            </p:cNvPr>
            <p:cNvSpPr txBox="1"/>
            <p:nvPr/>
          </p:nvSpPr>
          <p:spPr>
            <a:xfrm>
              <a:off x="7796213" y="4676775"/>
              <a:ext cx="2143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5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0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94275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Depth_First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Search——DFS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 dirty="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Breadth_Frist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Search——BFS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一个访问之，转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；反之，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</a:t>
            </a:r>
            <a:endParaRPr lang="en-US" altLang="zh-CN" dirty="0">
              <a:solidFill>
                <a:schemeClr val="tx1"/>
              </a:solidFill>
              <a:effectLst/>
              <a:ea typeface="华文新魏" pitchFamily="2" charset="-122"/>
            </a:endParaRPr>
          </a:p>
          <a:p>
            <a:pPr>
              <a:lnSpc>
                <a:spcPct val="5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	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直到与起始顶点相通的全部顶点都访问完毕；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31421" cy="30184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R =  VR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w∈V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P(v, w) , 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P(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v,w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5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0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9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00"/>
                            </p:stCondLst>
                            <p:childTnLst>
                              <p:par>
                                <p:cTn id="3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4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0"/>
                            </p:stCondLst>
                            <p:childTnLst>
                              <p:par>
                                <p:cTn id="3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00"/>
                            </p:stCondLst>
                            <p:childTnLst>
                              <p:par>
                                <p:cTn id="3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0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3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 dirty="0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 dirty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63737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E)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 dirty="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1813282"/>
            <a:ext cx="5416868" cy="258917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n-1  2. m/2  3.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深度：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v4 v5 v6  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广度： </a:t>
            </a: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v2 v1 v3 v6 v4 v5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5. v1 v3 v4 v5 v2 </a:t>
            </a:r>
            <a:r>
              <a:rPr lang="pt-BR" altLang="zh-CN" sz="32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endParaRPr lang="zh-CN" altLang="en-US" sz="32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69050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3600">
                <a:solidFill>
                  <a:schemeClr val="tx1"/>
                </a:solidFill>
                <a:effectLst/>
              </a:rPr>
              <a:t> C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2. B    3. C       4.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A</a:t>
            </a:r>
            <a:r>
              <a:rPr lang="pt-BR" altLang="zh-CN" sz="3600">
                <a:solidFill>
                  <a:schemeClr val="tx1"/>
                </a:solidFill>
                <a:effectLst/>
              </a:rPr>
              <a:t>     5. A</a:t>
            </a:r>
          </a:p>
          <a:p>
            <a:r>
              <a:rPr lang="pt-BR" altLang="zh-CN" sz="3600">
                <a:solidFill>
                  <a:schemeClr val="tx1"/>
                </a:solidFill>
                <a:effectLst/>
              </a:rPr>
              <a:t>6.  C  7. D   8. A   C   9. A     10.   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C</a:t>
            </a:r>
            <a:endParaRPr lang="pt-BR" altLang="zh-CN" sz="3600">
              <a:solidFill>
                <a:schemeClr val="tx1"/>
              </a:solidFill>
              <a:effectLst/>
            </a:endParaRPr>
          </a:p>
          <a:p>
            <a:pPr marL="457200" indent="-457200">
              <a:buAutoNum type="arabicPeriod"/>
            </a:pPr>
            <a:endParaRPr lang="pt-BR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DAG (Directed </a:t>
            </a:r>
            <a:r>
              <a:rPr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Acycline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Graph)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8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 dirty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705074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02574"/>
            <a:ext cx="7881610" cy="4009791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若在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19326552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20154356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772216" y="1499995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开始向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前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递推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09" name="Object 17"/>
              <p:cNvSpPr txBox="1"/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𝒗𝒆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𝑴𝒂𝒙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𝒊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𝒗𝒆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𝒅𝒖𝒕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e>
                      </m:d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</m:oMath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为头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0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463" y="3635375"/>
                <a:ext cx="8094662" cy="1017588"/>
              </a:xfrm>
              <a:prstGeom prst="rect">
                <a:avLst/>
              </a:prstGeom>
              <a:blipFill>
                <a:blip r:embed="rId3"/>
                <a:stretch>
                  <a:fillRect l="-678" b="-1198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开始向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后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递推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212" name="Object 20"/>
              <p:cNvSpPr txBox="1"/>
              <p:nvPr/>
            </p:nvSpPr>
            <p:spPr bwMode="auto">
              <a:xfrm>
                <a:off x="527745" y="5250118"/>
                <a:ext cx="8593335" cy="10620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𝒗𝒍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𝑴𝒊𝒏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𝒋</m:t>
                          </m:r>
                        </m:lim>
                      </m:limLow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𝒗𝒍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𝒅𝒖𝒕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&gt;)},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&gt;∈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是所有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为尾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的弧的集合。</m:t>
                      </m:r>
                    </m:oMath>
                  </m:oMathPara>
                </a14:m>
                <a:endParaRPr lang="zh-CN" altLang="en-US">
                  <a:effectLst/>
                </a:endParaRPr>
              </a:p>
            </p:txBody>
          </p:sp>
        </mc:Choice>
        <mc:Fallback xmlns="">
          <p:sp>
            <p:nvSpPr>
              <p:cNvPr id="13621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745" y="5250118"/>
                <a:ext cx="8593335" cy="1062037"/>
              </a:xfrm>
              <a:prstGeom prst="rect">
                <a:avLst/>
              </a:prstGeom>
              <a:blipFill>
                <a:blip r:embed="rId4"/>
                <a:stretch>
                  <a:fillRect l="-639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02821F-600A-4603-87F4-9192D0A8F636}"/>
              </a:ext>
            </a:extLst>
          </p:cNvPr>
          <p:cNvGrpSpPr/>
          <p:nvPr/>
        </p:nvGrpSpPr>
        <p:grpSpPr>
          <a:xfrm>
            <a:off x="4625096" y="582901"/>
            <a:ext cx="4522453" cy="2846099"/>
            <a:chOff x="8108331" y="1485879"/>
            <a:chExt cx="4522453" cy="2846099"/>
          </a:xfrm>
        </p:grpSpPr>
        <p:sp useBgFill="1">
          <p:nvSpPr>
            <p:cNvPr id="57" name="Rectangle 74">
              <a:extLst>
                <a:ext uri="{FF2B5EF4-FFF2-40B4-BE49-F238E27FC236}">
                  <a16:creationId xmlns:a16="http://schemas.microsoft.com/office/drawing/2014/main" id="{15DABC75-28BD-4BF7-A08C-E3B23CDA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0222" y="1485879"/>
              <a:ext cx="4500562" cy="2736851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7F9D8C7-EFE4-46E5-A5C4-BC31C4F92A8D}"/>
                </a:ext>
              </a:extLst>
            </p:cNvPr>
            <p:cNvGrpSpPr/>
            <p:nvPr/>
          </p:nvGrpSpPr>
          <p:grpSpPr>
            <a:xfrm>
              <a:off x="8108331" y="1666565"/>
              <a:ext cx="4387577" cy="2665413"/>
              <a:chOff x="4623596" y="820810"/>
              <a:chExt cx="4387577" cy="2665413"/>
            </a:xfrm>
          </p:grpSpPr>
          <p:sp>
            <p:nvSpPr>
              <p:cNvPr id="60" name="Text Box 44">
                <a:extLst>
                  <a:ext uri="{FF2B5EF4-FFF2-40B4-BE49-F238E27FC236}">
                    <a16:creationId xmlns:a16="http://schemas.microsoft.com/office/drawing/2014/main" id="{E3584681-3AF5-4DC8-BE4F-2AED34D4B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26552">
                <a:off x="6775964" y="243027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61" name="Text Box 45">
                <a:extLst>
                  <a:ext uri="{FF2B5EF4-FFF2-40B4-BE49-F238E27FC236}">
                    <a16:creationId xmlns:a16="http://schemas.microsoft.com/office/drawing/2014/main" id="{6975E876-58C5-47B7-83F5-CA89B53EF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46009">
                <a:off x="7944604" y="911414"/>
                <a:ext cx="83579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62" name="Text Box 46">
                <a:extLst>
                  <a:ext uri="{FF2B5EF4-FFF2-40B4-BE49-F238E27FC236}">
                    <a16:creationId xmlns:a16="http://schemas.microsoft.com/office/drawing/2014/main" id="{E3275AD8-BEE5-4708-9AB4-87F7D9EFB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06523">
                <a:off x="7977149" y="1978897"/>
                <a:ext cx="837279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63" name="Text Box 47">
                <a:extLst>
                  <a:ext uri="{FF2B5EF4-FFF2-40B4-BE49-F238E27FC236}">
                    <a16:creationId xmlns:a16="http://schemas.microsoft.com/office/drawing/2014/main" id="{708B6C63-FC1B-4073-B69E-5B144C7A9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690247">
                <a:off x="6838095" y="1082739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64" name="Text Box 48">
                <a:extLst>
                  <a:ext uri="{FF2B5EF4-FFF2-40B4-BE49-F238E27FC236}">
                    <a16:creationId xmlns:a16="http://schemas.microsoft.com/office/drawing/2014/main" id="{3F5FADA4-D6A4-4A3C-8F46-2460274BB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10140">
                <a:off x="6122118" y="1058028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65" name="Text Box 49">
                <a:extLst>
                  <a:ext uri="{FF2B5EF4-FFF2-40B4-BE49-F238E27FC236}">
                    <a16:creationId xmlns:a16="http://schemas.microsoft.com/office/drawing/2014/main" id="{8A68D704-8A44-4A4A-8D7E-58155E818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0154356">
                <a:off x="5907621" y="1792747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66" name="Text Box 50">
                <a:extLst>
                  <a:ext uri="{FF2B5EF4-FFF2-40B4-BE49-F238E27FC236}">
                    <a16:creationId xmlns:a16="http://schemas.microsoft.com/office/drawing/2014/main" id="{82AD0417-69AF-46F7-A7AA-2ED656754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0106" y="2851993"/>
                <a:ext cx="710060" cy="395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67" name="Text Box 51">
                <a:extLst>
                  <a:ext uri="{FF2B5EF4-FFF2-40B4-BE49-F238E27FC236}">
                    <a16:creationId xmlns:a16="http://schemas.microsoft.com/office/drawing/2014/main" id="{5A24F260-E6F2-4016-9D5F-7852AACFF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789981">
                <a:off x="5049632" y="1621422"/>
                <a:ext cx="70858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68" name="Text Box 52">
                <a:extLst>
                  <a:ext uri="{FF2B5EF4-FFF2-40B4-BE49-F238E27FC236}">
                    <a16:creationId xmlns:a16="http://schemas.microsoft.com/office/drawing/2014/main" id="{3C91F9E7-4520-4306-9378-7465A4CB0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174218">
                <a:off x="4820342" y="1006961"/>
                <a:ext cx="710060" cy="397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69" name="Oval 53">
                <a:extLst>
                  <a:ext uri="{FF2B5EF4-FFF2-40B4-BE49-F238E27FC236}">
                    <a16:creationId xmlns:a16="http://schemas.microsoft.com/office/drawing/2014/main" id="{4E9B3C2D-25C3-4832-9B06-FCF71AD2F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5137" y="1418798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70" name="Oval 54">
                <a:extLst>
                  <a:ext uri="{FF2B5EF4-FFF2-40B4-BE49-F238E27FC236}">
                    <a16:creationId xmlns:a16="http://schemas.microsoft.com/office/drawing/2014/main" id="{7058E5BB-E673-4F8B-AFF7-CB29289C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9693" y="20151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71" name="Oval 55">
                <a:extLst>
                  <a:ext uri="{FF2B5EF4-FFF2-40B4-BE49-F238E27FC236}">
                    <a16:creationId xmlns:a16="http://schemas.microsoft.com/office/drawing/2014/main" id="{32AF0409-6EE7-40AB-A09E-233AA33D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7503" y="820810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72" name="Oval 56">
                <a:extLst>
                  <a:ext uri="{FF2B5EF4-FFF2-40B4-BE49-F238E27FC236}">
                    <a16:creationId xmlns:a16="http://schemas.microsoft.com/office/drawing/2014/main" id="{8DA40F70-C970-4E91-B7E6-D9B656E43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284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73" name="Oval 57">
                <a:extLst>
                  <a:ext uri="{FF2B5EF4-FFF2-40B4-BE49-F238E27FC236}">
                    <a16:creationId xmlns:a16="http://schemas.microsoft.com/office/drawing/2014/main" id="{58D60339-4A70-4946-892A-AA42EAF06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2591" y="2970602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74" name="Oval 58">
                <a:extLst>
                  <a:ext uri="{FF2B5EF4-FFF2-40B4-BE49-F238E27FC236}">
                    <a16:creationId xmlns:a16="http://schemas.microsoft.com/office/drawing/2014/main" id="{B2F21732-8F9E-400C-BF7C-DFC21B19F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201" y="1568707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75" name="Oval 59">
                <a:extLst>
                  <a:ext uri="{FF2B5EF4-FFF2-40B4-BE49-F238E27FC236}">
                    <a16:creationId xmlns:a16="http://schemas.microsoft.com/office/drawing/2014/main" id="{4E732774-8950-44A2-96B7-150D4937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301" y="2092565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76" name="Oval 60">
                <a:extLst>
                  <a:ext uri="{FF2B5EF4-FFF2-40B4-BE49-F238E27FC236}">
                    <a16:creationId xmlns:a16="http://schemas.microsoft.com/office/drawing/2014/main" id="{40BDED4D-267D-408E-8B69-8024A95DF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111" y="85869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77" name="Oval 61">
                <a:extLst>
                  <a:ext uri="{FF2B5EF4-FFF2-40B4-BE49-F238E27FC236}">
                    <a16:creationId xmlns:a16="http://schemas.microsoft.com/office/drawing/2014/main" id="{DC63EA27-0FBD-4636-BBCE-8FEF037AB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3596" y="1548939"/>
                <a:ext cx="426036" cy="51562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78" name="Text Box 62">
                <a:extLst>
                  <a:ext uri="{FF2B5EF4-FFF2-40B4-BE49-F238E27FC236}">
                    <a16:creationId xmlns:a16="http://schemas.microsoft.com/office/drawing/2014/main" id="{4BB5138F-74F0-4379-AE7A-25A35A6DB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3580605">
                <a:off x="4744268" y="2386897"/>
                <a:ext cx="708361" cy="396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79" name="AutoShape 63">
                <a:extLst>
                  <a:ext uri="{FF2B5EF4-FFF2-40B4-BE49-F238E27FC236}">
                    <a16:creationId xmlns:a16="http://schemas.microsoft.com/office/drawing/2014/main" id="{DF2AA287-5B6A-4DDC-B4A9-5722AD26C173}"/>
                  </a:ext>
                </a:extLst>
              </p:cNvPr>
              <p:cNvCxnSpPr>
                <a:cxnSpLocks noChangeShapeType="1"/>
                <a:stCxn id="77" idx="7"/>
                <a:endCxn id="76" idx="2"/>
              </p:cNvCxnSpPr>
              <p:nvPr/>
            </p:nvCxnSpPr>
            <p:spPr bwMode="auto">
              <a:xfrm flipV="1">
                <a:off x="4987502" y="1117333"/>
                <a:ext cx="563610" cy="507384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0" name="AutoShape 64">
                <a:extLst>
                  <a:ext uri="{FF2B5EF4-FFF2-40B4-BE49-F238E27FC236}">
                    <a16:creationId xmlns:a16="http://schemas.microsoft.com/office/drawing/2014/main" id="{6303BFDC-3DF3-40E5-811B-C34491383735}"/>
                  </a:ext>
                </a:extLst>
              </p:cNvPr>
              <p:cNvCxnSpPr>
                <a:cxnSpLocks noChangeShapeType="1"/>
                <a:stCxn id="77" idx="6"/>
                <a:endCxn id="75" idx="1"/>
              </p:cNvCxnSpPr>
              <p:nvPr/>
            </p:nvCxnSpPr>
            <p:spPr bwMode="auto">
              <a:xfrm>
                <a:off x="5049632" y="1807573"/>
                <a:ext cx="585799" cy="36077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1" name="AutoShape 65">
                <a:extLst>
                  <a:ext uri="{FF2B5EF4-FFF2-40B4-BE49-F238E27FC236}">
                    <a16:creationId xmlns:a16="http://schemas.microsoft.com/office/drawing/2014/main" id="{AFB18804-16EB-4F7A-A9CE-2B3D1D7CCEBB}"/>
                  </a:ext>
                </a:extLst>
              </p:cNvPr>
              <p:cNvCxnSpPr>
                <a:cxnSpLocks noChangeShapeType="1"/>
                <a:stCxn id="77" idx="5"/>
                <a:endCxn id="73" idx="1"/>
              </p:cNvCxnSpPr>
              <p:nvPr/>
            </p:nvCxnSpPr>
            <p:spPr bwMode="auto">
              <a:xfrm>
                <a:off x="4987502" y="1988782"/>
                <a:ext cx="627219" cy="10575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2" name="AutoShape 66">
                <a:extLst>
                  <a:ext uri="{FF2B5EF4-FFF2-40B4-BE49-F238E27FC236}">
                    <a16:creationId xmlns:a16="http://schemas.microsoft.com/office/drawing/2014/main" id="{88A6EF7D-EE3B-466E-873D-7F3896D6DA08}"/>
                  </a:ext>
                </a:extLst>
              </p:cNvPr>
              <p:cNvCxnSpPr>
                <a:cxnSpLocks noChangeShapeType="1"/>
                <a:stCxn id="73" idx="6"/>
                <a:endCxn id="72" idx="2"/>
              </p:cNvCxnSpPr>
              <p:nvPr/>
            </p:nvCxnSpPr>
            <p:spPr bwMode="auto">
              <a:xfrm>
                <a:off x="5978627" y="3229236"/>
                <a:ext cx="63165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" name="AutoShape 67">
                <a:extLst>
                  <a:ext uri="{FF2B5EF4-FFF2-40B4-BE49-F238E27FC236}">
                    <a16:creationId xmlns:a16="http://schemas.microsoft.com/office/drawing/2014/main" id="{B8646111-5AE7-4513-A961-5B9CBA0CA747}"/>
                  </a:ext>
                </a:extLst>
              </p:cNvPr>
              <p:cNvCxnSpPr>
                <a:cxnSpLocks noChangeShapeType="1"/>
                <a:stCxn id="75" idx="6"/>
                <a:endCxn id="74" idx="3"/>
              </p:cNvCxnSpPr>
              <p:nvPr/>
            </p:nvCxnSpPr>
            <p:spPr bwMode="auto">
              <a:xfrm flipV="1">
                <a:off x="5999337" y="2008550"/>
                <a:ext cx="678995" cy="34264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4" name="AutoShape 68">
                <a:extLst>
                  <a:ext uri="{FF2B5EF4-FFF2-40B4-BE49-F238E27FC236}">
                    <a16:creationId xmlns:a16="http://schemas.microsoft.com/office/drawing/2014/main" id="{21C3D393-76C0-40DD-9A17-142729202196}"/>
                  </a:ext>
                </a:extLst>
              </p:cNvPr>
              <p:cNvCxnSpPr>
                <a:cxnSpLocks noChangeShapeType="1"/>
                <a:stCxn id="76" idx="6"/>
                <a:endCxn id="74" idx="1"/>
              </p:cNvCxnSpPr>
              <p:nvPr/>
            </p:nvCxnSpPr>
            <p:spPr bwMode="auto">
              <a:xfrm>
                <a:off x="5977147" y="1117333"/>
                <a:ext cx="701184" cy="5271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5" name="AutoShape 69">
                <a:extLst>
                  <a:ext uri="{FF2B5EF4-FFF2-40B4-BE49-F238E27FC236}">
                    <a16:creationId xmlns:a16="http://schemas.microsoft.com/office/drawing/2014/main" id="{960A8F52-5B6C-4407-84C3-0A795FB58C4B}"/>
                  </a:ext>
                </a:extLst>
              </p:cNvPr>
              <p:cNvCxnSpPr>
                <a:cxnSpLocks noChangeShapeType="1"/>
                <a:stCxn id="74" idx="7"/>
                <a:endCxn id="71" idx="3"/>
              </p:cNvCxnSpPr>
              <p:nvPr/>
            </p:nvCxnSpPr>
            <p:spPr bwMode="auto">
              <a:xfrm flipV="1">
                <a:off x="6980107" y="1260653"/>
                <a:ext cx="569527" cy="3838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6" name="AutoShape 70">
                <a:extLst>
                  <a:ext uri="{FF2B5EF4-FFF2-40B4-BE49-F238E27FC236}">
                    <a16:creationId xmlns:a16="http://schemas.microsoft.com/office/drawing/2014/main" id="{BFB43B73-5DE6-43FE-8A2A-4A187854A6AB}"/>
                  </a:ext>
                </a:extLst>
              </p:cNvPr>
              <p:cNvCxnSpPr>
                <a:cxnSpLocks noChangeShapeType="1"/>
                <a:stCxn id="71" idx="6"/>
                <a:endCxn id="69" idx="1"/>
              </p:cNvCxnSpPr>
              <p:nvPr/>
            </p:nvCxnSpPr>
            <p:spPr bwMode="auto">
              <a:xfrm>
                <a:off x="7913539" y="1079444"/>
                <a:ext cx="733728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7" name="AutoShape 71">
                <a:extLst>
                  <a:ext uri="{FF2B5EF4-FFF2-40B4-BE49-F238E27FC236}">
                    <a16:creationId xmlns:a16="http://schemas.microsoft.com/office/drawing/2014/main" id="{A1E0336D-378E-4134-8982-2AF43D8B1E03}"/>
                  </a:ext>
                </a:extLst>
              </p:cNvPr>
              <p:cNvCxnSpPr>
                <a:cxnSpLocks noChangeShapeType="1"/>
                <a:stCxn id="72" idx="7"/>
                <a:endCxn id="70" idx="3"/>
              </p:cNvCxnSpPr>
              <p:nvPr/>
            </p:nvCxnSpPr>
            <p:spPr bwMode="auto">
              <a:xfrm flipV="1">
                <a:off x="6974189" y="2454982"/>
                <a:ext cx="597634" cy="59139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8" name="AutoShape 72">
                <a:extLst>
                  <a:ext uri="{FF2B5EF4-FFF2-40B4-BE49-F238E27FC236}">
                    <a16:creationId xmlns:a16="http://schemas.microsoft.com/office/drawing/2014/main" id="{D2A5C792-D958-4746-AEDE-BD84E103E982}"/>
                  </a:ext>
                </a:extLst>
              </p:cNvPr>
              <p:cNvCxnSpPr>
                <a:cxnSpLocks noChangeShapeType="1"/>
                <a:stCxn id="70" idx="6"/>
                <a:endCxn id="69" idx="3"/>
              </p:cNvCxnSpPr>
              <p:nvPr/>
            </p:nvCxnSpPr>
            <p:spPr bwMode="auto">
              <a:xfrm flipV="1">
                <a:off x="7935728" y="1858641"/>
                <a:ext cx="711539" cy="41513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9" name="AutoShape 73">
                <a:extLst>
                  <a:ext uri="{FF2B5EF4-FFF2-40B4-BE49-F238E27FC236}">
                    <a16:creationId xmlns:a16="http://schemas.microsoft.com/office/drawing/2014/main" id="{4821932F-BC25-4153-BFAD-E978144D8865}"/>
                  </a:ext>
                </a:extLst>
              </p:cNvPr>
              <p:cNvCxnSpPr>
                <a:cxnSpLocks noChangeShapeType="1"/>
                <a:stCxn id="74" idx="5"/>
                <a:endCxn id="70" idx="2"/>
              </p:cNvCxnSpPr>
              <p:nvPr/>
            </p:nvCxnSpPr>
            <p:spPr bwMode="auto">
              <a:xfrm>
                <a:off x="6980107" y="2008550"/>
                <a:ext cx="529586" cy="26522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92" name="Text Box 43">
            <a:extLst>
              <a:ext uri="{FF2B5EF4-FFF2-40B4-BE49-F238E27FC236}">
                <a16:creationId xmlns:a16="http://schemas.microsoft.com/office/drawing/2014/main" id="{B1CC9FB7-A873-4F51-9D48-6EB342827D49}"/>
              </a:ext>
            </a:extLst>
          </p:cNvPr>
          <p:cNvSpPr txBox="1">
            <a:spLocks noChangeArrowheads="1"/>
          </p:cNvSpPr>
          <p:nvPr/>
        </p:nvSpPr>
        <p:spPr bwMode="auto">
          <a:xfrm rot="1468616">
            <a:off x="6961300" y="1737222"/>
            <a:ext cx="715977" cy="4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8=6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09" grpId="0"/>
      <p:bldP spid="136211" grpId="0"/>
      <p:bldP spid="136212" grpId="0"/>
      <p:bldP spid="136233" grpId="0"/>
      <p:bldP spid="9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 dirty="0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 dirty="0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 dirty="0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 dirty="0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 dirty="0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rgbClr val="0000FF"/>
                </a:solidFill>
                <a:effectLst/>
              </a:rPr>
              <a:t>1</a:t>
            </a:r>
            <a:r>
              <a:rPr lang="en-US" altLang="zh-CN" dirty="0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 dirty="0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4)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、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（</a:t>
            </a:r>
            <a:r>
              <a:rPr lang="zh-CN" altLang="en-US" dirty="0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 dirty="0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 dirty="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 dirty="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 dirty="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7102"/>
              </p:ext>
            </p:extLst>
          </p:nvPr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88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 dirty="0" err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 dirty="0" err="1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5871D86D-2B59-4567-B626-77D8CD1E096A}"/>
              </a:ext>
            </a:extLst>
          </p:cNvPr>
          <p:cNvGrpSpPr/>
          <p:nvPr/>
        </p:nvGrpSpPr>
        <p:grpSpPr>
          <a:xfrm>
            <a:off x="467544" y="908720"/>
            <a:ext cx="8494509" cy="4529521"/>
            <a:chOff x="210150" y="965746"/>
            <a:chExt cx="8494509" cy="4529521"/>
          </a:xfrm>
        </p:grpSpPr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6F5B5FF5-8616-4B20-9664-B9B3001F1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071" y="2184902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2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EF13F3A7-CAF3-4539-8868-B8E279963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787" y="96574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cxnSp>
          <p:nvCxnSpPr>
            <p:cNvPr id="25" name="AutoShape 29">
              <a:extLst>
                <a:ext uri="{FF2B5EF4-FFF2-40B4-BE49-F238E27FC236}">
                  <a16:creationId xmlns:a16="http://schemas.microsoft.com/office/drawing/2014/main" id="{424D74C5-E903-443D-9E61-6382E209EAE2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3579416" y="1195086"/>
              <a:ext cx="1712664" cy="28783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EEC3E621-B76D-44B5-AEB6-2F0FAC50A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566" y="969661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9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A24962F0-431A-4786-919F-95D62EC0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080" y="125749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8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C6195EA1-DC47-458C-9AF4-DC8750C99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655" y="2233067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5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88663253-A0C6-47F6-AE2F-5FC22EA77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972" y="2809131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8" name="AutoShape 29">
              <a:extLst>
                <a:ext uri="{FF2B5EF4-FFF2-40B4-BE49-F238E27FC236}">
                  <a16:creationId xmlns:a16="http://schemas.microsoft.com/office/drawing/2014/main" id="{68FD4AF6-402B-490E-AAD5-07DDBBBB8CAA}"/>
                </a:ext>
              </a:extLst>
            </p:cNvPr>
            <p:cNvCxnSpPr>
              <a:cxnSpLocks noChangeShapeType="1"/>
              <a:stCxn id="32" idx="4"/>
              <a:endCxn id="8" idx="1"/>
            </p:cNvCxnSpPr>
            <p:nvPr/>
          </p:nvCxnSpPr>
          <p:spPr bwMode="auto">
            <a:xfrm>
              <a:off x="3353991" y="1420511"/>
              <a:ext cx="113105" cy="8304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1" name="AutoShape 29">
              <a:extLst>
                <a:ext uri="{FF2B5EF4-FFF2-40B4-BE49-F238E27FC236}">
                  <a16:creationId xmlns:a16="http://schemas.microsoft.com/office/drawing/2014/main" id="{2B3023DF-B3C8-4275-9F8F-1F487D88D1AB}"/>
                </a:ext>
              </a:extLst>
            </p:cNvPr>
            <p:cNvCxnSpPr>
              <a:cxnSpLocks noChangeShapeType="1"/>
              <a:stCxn id="8" idx="6"/>
              <a:endCxn id="34" idx="2"/>
            </p:cNvCxnSpPr>
            <p:nvPr/>
          </p:nvCxnSpPr>
          <p:spPr bwMode="auto">
            <a:xfrm>
              <a:off x="3851921" y="2410327"/>
              <a:ext cx="1214734" cy="48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4" name="AutoShape 29">
              <a:extLst>
                <a:ext uri="{FF2B5EF4-FFF2-40B4-BE49-F238E27FC236}">
                  <a16:creationId xmlns:a16="http://schemas.microsoft.com/office/drawing/2014/main" id="{069853CA-B34F-4219-9BA9-07882AFF295B}"/>
                </a:ext>
              </a:extLst>
            </p:cNvPr>
            <p:cNvCxnSpPr>
              <a:cxnSpLocks noChangeShapeType="1"/>
              <a:stCxn id="34" idx="0"/>
              <a:endCxn id="33" idx="4"/>
            </p:cNvCxnSpPr>
            <p:nvPr/>
          </p:nvCxnSpPr>
          <p:spPr bwMode="auto">
            <a:xfrm flipV="1">
              <a:off x="5292080" y="1708349"/>
              <a:ext cx="225425" cy="52471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AutoShape 29">
              <a:extLst>
                <a:ext uri="{FF2B5EF4-FFF2-40B4-BE49-F238E27FC236}">
                  <a16:creationId xmlns:a16="http://schemas.microsoft.com/office/drawing/2014/main" id="{4EEC20F5-3AB9-413A-BC55-E6027E61173D}"/>
                </a:ext>
              </a:extLst>
            </p:cNvPr>
            <p:cNvCxnSpPr>
              <a:cxnSpLocks noChangeShapeType="1"/>
              <a:stCxn id="8" idx="4"/>
              <a:endCxn id="35" idx="2"/>
            </p:cNvCxnSpPr>
            <p:nvPr/>
          </p:nvCxnSpPr>
          <p:spPr bwMode="auto">
            <a:xfrm>
              <a:off x="3626496" y="2635752"/>
              <a:ext cx="693476" cy="39880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0" name="AutoShape 29">
              <a:extLst>
                <a:ext uri="{FF2B5EF4-FFF2-40B4-BE49-F238E27FC236}">
                  <a16:creationId xmlns:a16="http://schemas.microsoft.com/office/drawing/2014/main" id="{088E06DB-0ECF-4D31-94C2-B7CD0D08D65F}"/>
                </a:ext>
              </a:extLst>
            </p:cNvPr>
            <p:cNvCxnSpPr>
              <a:cxnSpLocks noChangeShapeType="1"/>
              <a:stCxn id="35" idx="7"/>
              <a:endCxn id="34" idx="3"/>
            </p:cNvCxnSpPr>
            <p:nvPr/>
          </p:nvCxnSpPr>
          <p:spPr bwMode="auto">
            <a:xfrm flipV="1">
              <a:off x="4704797" y="2617892"/>
              <a:ext cx="427883" cy="25726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12">
              <a:extLst>
                <a:ext uri="{FF2B5EF4-FFF2-40B4-BE49-F238E27FC236}">
                  <a16:creationId xmlns:a16="http://schemas.microsoft.com/office/drawing/2014/main" id="{45E361E9-0ADA-416C-8AAD-54E18573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705" y="2408386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7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4" name="AutoShape 29">
              <a:extLst>
                <a:ext uri="{FF2B5EF4-FFF2-40B4-BE49-F238E27FC236}">
                  <a16:creationId xmlns:a16="http://schemas.microsoft.com/office/drawing/2014/main" id="{C7BAE40C-1FB1-40BC-B549-5905DA0CF7DD}"/>
                </a:ext>
              </a:extLst>
            </p:cNvPr>
            <p:cNvCxnSpPr>
              <a:cxnSpLocks noChangeShapeType="1"/>
              <a:stCxn id="34" idx="6"/>
              <a:endCxn id="53" idx="2"/>
            </p:cNvCxnSpPr>
            <p:nvPr/>
          </p:nvCxnSpPr>
          <p:spPr bwMode="auto">
            <a:xfrm>
              <a:off x="5517505" y="2458492"/>
              <a:ext cx="1800200" cy="175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12">
              <a:extLst>
                <a:ext uri="{FF2B5EF4-FFF2-40B4-BE49-F238E27FC236}">
                  <a16:creationId xmlns:a16="http://schemas.microsoft.com/office/drawing/2014/main" id="{93C5E309-C728-4A87-82F1-6C4D3FA1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147" y="3275123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4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8" name="AutoShape 29">
              <a:extLst>
                <a:ext uri="{FF2B5EF4-FFF2-40B4-BE49-F238E27FC236}">
                  <a16:creationId xmlns:a16="http://schemas.microsoft.com/office/drawing/2014/main" id="{10FEA51B-B392-4AB1-94AD-73E3052C67D6}"/>
                </a:ext>
              </a:extLst>
            </p:cNvPr>
            <p:cNvCxnSpPr>
              <a:cxnSpLocks noChangeShapeType="1"/>
              <a:stCxn id="57" idx="0"/>
              <a:endCxn id="34" idx="4"/>
            </p:cNvCxnSpPr>
            <p:nvPr/>
          </p:nvCxnSpPr>
          <p:spPr bwMode="auto">
            <a:xfrm flipH="1" flipV="1">
              <a:off x="5292080" y="2683917"/>
              <a:ext cx="160492" cy="59120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AutoShape 29">
              <a:extLst>
                <a:ext uri="{FF2B5EF4-FFF2-40B4-BE49-F238E27FC236}">
                  <a16:creationId xmlns:a16="http://schemas.microsoft.com/office/drawing/2014/main" id="{A50C14CC-D0B7-435A-ABD1-8390A1FCF859}"/>
                </a:ext>
              </a:extLst>
            </p:cNvPr>
            <p:cNvCxnSpPr>
              <a:cxnSpLocks noChangeShapeType="1"/>
              <a:stCxn id="35" idx="5"/>
              <a:endCxn id="57" idx="1"/>
            </p:cNvCxnSpPr>
            <p:nvPr/>
          </p:nvCxnSpPr>
          <p:spPr bwMode="auto">
            <a:xfrm>
              <a:off x="4704797" y="3193956"/>
              <a:ext cx="588375" cy="147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85AC2BFC-F681-4D7F-860D-4DA642910406}"/>
                </a:ext>
              </a:extLst>
            </p:cNvPr>
            <p:cNvCxnSpPr>
              <a:cxnSpLocks noChangeShapeType="1"/>
              <a:stCxn id="57" idx="7"/>
              <a:endCxn id="53" idx="3"/>
            </p:cNvCxnSpPr>
            <p:nvPr/>
          </p:nvCxnSpPr>
          <p:spPr bwMode="auto">
            <a:xfrm flipV="1">
              <a:off x="5611972" y="2793211"/>
              <a:ext cx="1771758" cy="5479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12">
              <a:extLst>
                <a:ext uri="{FF2B5EF4-FFF2-40B4-BE49-F238E27FC236}">
                  <a16:creationId xmlns:a16="http://schemas.microsoft.com/office/drawing/2014/main" id="{F3DB8C1F-CA45-413C-A7FD-BE2BC9B0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3809" y="353649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18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Oval 12">
              <a:extLst>
                <a:ext uri="{FF2B5EF4-FFF2-40B4-BE49-F238E27FC236}">
                  <a16:creationId xmlns:a16="http://schemas.microsoft.com/office/drawing/2014/main" id="{50A7EA2E-8BF5-46C6-9023-D97F18C7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0629" y="3264632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6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6" name="AutoShape 29">
              <a:extLst>
                <a:ext uri="{FF2B5EF4-FFF2-40B4-BE49-F238E27FC236}">
                  <a16:creationId xmlns:a16="http://schemas.microsoft.com/office/drawing/2014/main" id="{E182C23B-B38B-486F-96C7-4D569E4239FF}"/>
                </a:ext>
              </a:extLst>
            </p:cNvPr>
            <p:cNvCxnSpPr>
              <a:cxnSpLocks noChangeShapeType="1"/>
              <a:stCxn id="57" idx="6"/>
              <a:endCxn id="75" idx="2"/>
            </p:cNvCxnSpPr>
            <p:nvPr/>
          </p:nvCxnSpPr>
          <p:spPr bwMode="auto">
            <a:xfrm flipV="1">
              <a:off x="5677997" y="3490057"/>
              <a:ext cx="1042632" cy="104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0" name="AutoShape 29">
              <a:extLst>
                <a:ext uri="{FF2B5EF4-FFF2-40B4-BE49-F238E27FC236}">
                  <a16:creationId xmlns:a16="http://schemas.microsoft.com/office/drawing/2014/main" id="{8D676415-4476-42A2-9B80-1D7DB84CB95E}"/>
                </a:ext>
              </a:extLst>
            </p:cNvPr>
            <p:cNvCxnSpPr>
              <a:cxnSpLocks noChangeShapeType="1"/>
              <a:stCxn id="75" idx="6"/>
              <a:endCxn id="74" idx="2"/>
            </p:cNvCxnSpPr>
            <p:nvPr/>
          </p:nvCxnSpPr>
          <p:spPr bwMode="auto">
            <a:xfrm>
              <a:off x="7171479" y="3490057"/>
              <a:ext cx="1082330" cy="27186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3" name="AutoShape 29">
              <a:extLst>
                <a:ext uri="{FF2B5EF4-FFF2-40B4-BE49-F238E27FC236}">
                  <a16:creationId xmlns:a16="http://schemas.microsoft.com/office/drawing/2014/main" id="{035BBD3A-4136-429F-A894-693E910978E5}"/>
                </a:ext>
              </a:extLst>
            </p:cNvPr>
            <p:cNvCxnSpPr>
              <a:cxnSpLocks noChangeShapeType="1"/>
              <a:stCxn id="53" idx="5"/>
              <a:endCxn id="74" idx="1"/>
            </p:cNvCxnSpPr>
            <p:nvPr/>
          </p:nvCxnSpPr>
          <p:spPr bwMode="auto">
            <a:xfrm>
              <a:off x="7702530" y="2793211"/>
              <a:ext cx="617304" cy="80931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6" name="AutoShape 29">
              <a:extLst>
                <a:ext uri="{FF2B5EF4-FFF2-40B4-BE49-F238E27FC236}">
                  <a16:creationId xmlns:a16="http://schemas.microsoft.com/office/drawing/2014/main" id="{CCEF2F22-BA98-4F35-BBAB-BEAEBF507FDE}"/>
                </a:ext>
              </a:extLst>
            </p:cNvPr>
            <p:cNvCxnSpPr>
              <a:cxnSpLocks noChangeShapeType="1"/>
              <a:stCxn id="87" idx="7"/>
              <a:endCxn id="74" idx="4"/>
            </p:cNvCxnSpPr>
            <p:nvPr/>
          </p:nvCxnSpPr>
          <p:spPr bwMode="auto">
            <a:xfrm flipV="1">
              <a:off x="8087355" y="3987349"/>
              <a:ext cx="391879" cy="50110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0FD5EC38-2C01-449A-9F07-C017CB3D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530" y="442242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17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Oval 12">
              <a:extLst>
                <a:ext uri="{FF2B5EF4-FFF2-40B4-BE49-F238E27FC236}">
                  <a16:creationId xmlns:a16="http://schemas.microsoft.com/office/drawing/2014/main" id="{787C0894-80E6-4260-8FC6-48656788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705" y="4140113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16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1" name="AutoShape 29">
              <a:extLst>
                <a:ext uri="{FF2B5EF4-FFF2-40B4-BE49-F238E27FC236}">
                  <a16:creationId xmlns:a16="http://schemas.microsoft.com/office/drawing/2014/main" id="{BA4BE8B3-A1AF-4681-B6CC-9B879A6347F4}"/>
                </a:ext>
              </a:extLst>
            </p:cNvPr>
            <p:cNvCxnSpPr>
              <a:cxnSpLocks noChangeShapeType="1"/>
              <a:stCxn id="90" idx="1"/>
              <a:endCxn id="57" idx="5"/>
            </p:cNvCxnSpPr>
            <p:nvPr/>
          </p:nvCxnSpPr>
          <p:spPr bwMode="auto">
            <a:xfrm flipH="1" flipV="1">
              <a:off x="5611972" y="3659948"/>
              <a:ext cx="608758" cy="5461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4" name="AutoShape 29">
              <a:extLst>
                <a:ext uri="{FF2B5EF4-FFF2-40B4-BE49-F238E27FC236}">
                  <a16:creationId xmlns:a16="http://schemas.microsoft.com/office/drawing/2014/main" id="{2C57EA61-F0C9-4917-A35B-76EEB8568AC5}"/>
                </a:ext>
              </a:extLst>
            </p:cNvPr>
            <p:cNvCxnSpPr>
              <a:cxnSpLocks noChangeShapeType="1"/>
              <a:stCxn id="87" idx="2"/>
              <a:endCxn id="90" idx="6"/>
            </p:cNvCxnSpPr>
            <p:nvPr/>
          </p:nvCxnSpPr>
          <p:spPr bwMode="auto">
            <a:xfrm flipH="1" flipV="1">
              <a:off x="6605555" y="4365538"/>
              <a:ext cx="1096975" cy="2823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Oval 12">
              <a:extLst>
                <a:ext uri="{FF2B5EF4-FFF2-40B4-BE49-F238E27FC236}">
                  <a16:creationId xmlns:a16="http://schemas.microsoft.com/office/drawing/2014/main" id="{1FEFA43A-8519-4BE2-B3C6-51646D07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123" y="458182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14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Oval 12">
              <a:extLst>
                <a:ext uri="{FF2B5EF4-FFF2-40B4-BE49-F238E27FC236}">
                  <a16:creationId xmlns:a16="http://schemas.microsoft.com/office/drawing/2014/main" id="{EADDFD8D-A8B8-4870-8E86-0E58940B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680" y="5044417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15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99" name="AutoShape 29">
              <a:extLst>
                <a:ext uri="{FF2B5EF4-FFF2-40B4-BE49-F238E27FC236}">
                  <a16:creationId xmlns:a16="http://schemas.microsoft.com/office/drawing/2014/main" id="{4E45EC8E-B6CC-4868-8AEC-F4FF968E35B3}"/>
                </a:ext>
              </a:extLst>
            </p:cNvPr>
            <p:cNvCxnSpPr>
              <a:cxnSpLocks noChangeShapeType="1"/>
              <a:stCxn id="87" idx="3"/>
              <a:endCxn id="98" idx="6"/>
            </p:cNvCxnSpPr>
            <p:nvPr/>
          </p:nvCxnSpPr>
          <p:spPr bwMode="auto">
            <a:xfrm flipH="1">
              <a:off x="5336530" y="4807254"/>
              <a:ext cx="2432025" cy="4625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AutoShape 29">
              <a:extLst>
                <a:ext uri="{FF2B5EF4-FFF2-40B4-BE49-F238E27FC236}">
                  <a16:creationId xmlns:a16="http://schemas.microsoft.com/office/drawing/2014/main" id="{94D67AEE-8DFB-4610-8666-7D8FBE7E9874}"/>
                </a:ext>
              </a:extLst>
            </p:cNvPr>
            <p:cNvCxnSpPr>
              <a:cxnSpLocks noChangeShapeType="1"/>
              <a:stCxn id="90" idx="2"/>
              <a:endCxn id="98" idx="7"/>
            </p:cNvCxnSpPr>
            <p:nvPr/>
          </p:nvCxnSpPr>
          <p:spPr bwMode="auto">
            <a:xfrm flipH="1">
              <a:off x="5270505" y="4365538"/>
              <a:ext cx="884200" cy="74490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06" name="Oval 12">
              <a:extLst>
                <a:ext uri="{FF2B5EF4-FFF2-40B4-BE49-F238E27FC236}">
                  <a16:creationId xmlns:a16="http://schemas.microsoft.com/office/drawing/2014/main" id="{EF7D2EDE-9B85-4341-B2A8-33680B2C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070" y="3436559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3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07" name="AutoShape 29">
              <a:extLst>
                <a:ext uri="{FF2B5EF4-FFF2-40B4-BE49-F238E27FC236}">
                  <a16:creationId xmlns:a16="http://schemas.microsoft.com/office/drawing/2014/main" id="{5AF59642-6812-4BAC-A2D5-E8D7C8280F11}"/>
                </a:ext>
              </a:extLst>
            </p:cNvPr>
            <p:cNvCxnSpPr>
              <a:cxnSpLocks noChangeShapeType="1"/>
              <a:stCxn id="35" idx="3"/>
              <a:endCxn id="106" idx="7"/>
            </p:cNvCxnSpPr>
            <p:nvPr/>
          </p:nvCxnSpPr>
          <p:spPr bwMode="auto">
            <a:xfrm flipH="1">
              <a:off x="3999895" y="3193956"/>
              <a:ext cx="386102" cy="3086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AutoShape 29">
              <a:extLst>
                <a:ext uri="{FF2B5EF4-FFF2-40B4-BE49-F238E27FC236}">
                  <a16:creationId xmlns:a16="http://schemas.microsoft.com/office/drawing/2014/main" id="{DA06BB76-905D-4942-8947-B710F7E275D5}"/>
                </a:ext>
              </a:extLst>
            </p:cNvPr>
            <p:cNvCxnSpPr>
              <a:cxnSpLocks noChangeShapeType="1"/>
              <a:stCxn id="106" idx="4"/>
              <a:endCxn id="97" idx="0"/>
            </p:cNvCxnSpPr>
            <p:nvPr/>
          </p:nvCxnSpPr>
          <p:spPr bwMode="auto">
            <a:xfrm flipH="1">
              <a:off x="3198548" y="3887409"/>
              <a:ext cx="641947" cy="6944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4" name="AutoShape 29">
              <a:extLst>
                <a:ext uri="{FF2B5EF4-FFF2-40B4-BE49-F238E27FC236}">
                  <a16:creationId xmlns:a16="http://schemas.microsoft.com/office/drawing/2014/main" id="{70D7E3E3-F8AC-4F5D-86C2-FF175EB41B14}"/>
                </a:ext>
              </a:extLst>
            </p:cNvPr>
            <p:cNvCxnSpPr>
              <a:cxnSpLocks noChangeShapeType="1"/>
              <a:stCxn id="98" idx="2"/>
              <a:endCxn id="97" idx="5"/>
            </p:cNvCxnSpPr>
            <p:nvPr/>
          </p:nvCxnSpPr>
          <p:spPr bwMode="auto">
            <a:xfrm flipH="1" flipV="1">
              <a:off x="3357948" y="4966654"/>
              <a:ext cx="1527732" cy="303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3" name="Oval 12">
              <a:extLst>
                <a:ext uri="{FF2B5EF4-FFF2-40B4-BE49-F238E27FC236}">
                  <a16:creationId xmlns:a16="http://schemas.microsoft.com/office/drawing/2014/main" id="{E9682EBD-6809-4152-AC91-8CB24A59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50" y="4647854"/>
              <a:ext cx="450850" cy="45085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13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4" name="Oval 12">
              <a:extLst>
                <a:ext uri="{FF2B5EF4-FFF2-40B4-BE49-F238E27FC236}">
                  <a16:creationId xmlns:a16="http://schemas.microsoft.com/office/drawing/2014/main" id="{F59ECFB3-79B5-45C7-BCC8-5FE27414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405" y="3755288"/>
              <a:ext cx="450850" cy="45085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12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5" name="Oval 12">
              <a:extLst>
                <a:ext uri="{FF2B5EF4-FFF2-40B4-BE49-F238E27FC236}">
                  <a16:creationId xmlns:a16="http://schemas.microsoft.com/office/drawing/2014/main" id="{44A5ACDC-852D-42DB-9EF9-6F4879887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25" y="2875156"/>
              <a:ext cx="450850" cy="44693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11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6" name="Oval 12">
              <a:extLst>
                <a:ext uri="{FF2B5EF4-FFF2-40B4-BE49-F238E27FC236}">
                  <a16:creationId xmlns:a16="http://schemas.microsoft.com/office/drawing/2014/main" id="{D2ADE630-2E35-41CE-883C-F9248A3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39" y="1851410"/>
              <a:ext cx="450850" cy="44693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10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7" name="AutoShape 29">
              <a:extLst>
                <a:ext uri="{FF2B5EF4-FFF2-40B4-BE49-F238E27FC236}">
                  <a16:creationId xmlns:a16="http://schemas.microsoft.com/office/drawing/2014/main" id="{16DE2508-FAAC-4BCA-9161-7B55CC989713}"/>
                </a:ext>
              </a:extLst>
            </p:cNvPr>
            <p:cNvCxnSpPr>
              <a:cxnSpLocks noChangeShapeType="1"/>
              <a:stCxn id="8" idx="2"/>
              <a:endCxn id="126" idx="6"/>
            </p:cNvCxnSpPr>
            <p:nvPr/>
          </p:nvCxnSpPr>
          <p:spPr bwMode="auto">
            <a:xfrm flipH="1" flipV="1">
              <a:off x="1773089" y="2074879"/>
              <a:ext cx="1627982" cy="3354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0" name="AutoShape 29">
              <a:extLst>
                <a:ext uri="{FF2B5EF4-FFF2-40B4-BE49-F238E27FC236}">
                  <a16:creationId xmlns:a16="http://schemas.microsoft.com/office/drawing/2014/main" id="{4D1D7D8B-26C3-439F-9372-8A57E302C441}"/>
                </a:ext>
              </a:extLst>
            </p:cNvPr>
            <p:cNvCxnSpPr>
              <a:cxnSpLocks noChangeShapeType="1"/>
              <a:stCxn id="126" idx="3"/>
              <a:endCxn id="125" idx="0"/>
            </p:cNvCxnSpPr>
            <p:nvPr/>
          </p:nvCxnSpPr>
          <p:spPr bwMode="auto">
            <a:xfrm flipH="1">
              <a:off x="528950" y="2232895"/>
              <a:ext cx="859314" cy="642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3" name="AutoShape 29">
              <a:extLst>
                <a:ext uri="{FF2B5EF4-FFF2-40B4-BE49-F238E27FC236}">
                  <a16:creationId xmlns:a16="http://schemas.microsoft.com/office/drawing/2014/main" id="{A392E3D0-CE8A-45D0-8A16-7A8211338CD9}"/>
                </a:ext>
              </a:extLst>
            </p:cNvPr>
            <p:cNvCxnSpPr>
              <a:cxnSpLocks noChangeShapeType="1"/>
              <a:stCxn id="8" idx="2"/>
              <a:endCxn id="125" idx="6"/>
            </p:cNvCxnSpPr>
            <p:nvPr/>
          </p:nvCxnSpPr>
          <p:spPr bwMode="auto">
            <a:xfrm flipH="1">
              <a:off x="754375" y="2410327"/>
              <a:ext cx="2646696" cy="68829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6" name="AutoShape 29">
              <a:extLst>
                <a:ext uri="{FF2B5EF4-FFF2-40B4-BE49-F238E27FC236}">
                  <a16:creationId xmlns:a16="http://schemas.microsoft.com/office/drawing/2014/main" id="{13674A61-2137-4FD5-B90C-147CB8C9402D}"/>
                </a:ext>
              </a:extLst>
            </p:cNvPr>
            <p:cNvCxnSpPr>
              <a:cxnSpLocks noChangeShapeType="1"/>
              <a:stCxn id="124" idx="2"/>
              <a:endCxn id="125" idx="5"/>
            </p:cNvCxnSpPr>
            <p:nvPr/>
          </p:nvCxnSpPr>
          <p:spPr bwMode="auto">
            <a:xfrm flipH="1" flipV="1">
              <a:off x="688350" y="3256641"/>
              <a:ext cx="1195055" cy="7240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0" name="AutoShape 29">
              <a:extLst>
                <a:ext uri="{FF2B5EF4-FFF2-40B4-BE49-F238E27FC236}">
                  <a16:creationId xmlns:a16="http://schemas.microsoft.com/office/drawing/2014/main" id="{24DE1F99-29D1-47C5-BA92-6B4B90BF79C3}"/>
                </a:ext>
              </a:extLst>
            </p:cNvPr>
            <p:cNvCxnSpPr>
              <a:cxnSpLocks noChangeShapeType="1"/>
              <a:stCxn id="8" idx="3"/>
              <a:endCxn id="124" idx="7"/>
            </p:cNvCxnSpPr>
            <p:nvPr/>
          </p:nvCxnSpPr>
          <p:spPr bwMode="auto">
            <a:xfrm flipH="1">
              <a:off x="2268230" y="2569727"/>
              <a:ext cx="1198866" cy="12515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3" name="AutoShape 29">
              <a:extLst>
                <a:ext uri="{FF2B5EF4-FFF2-40B4-BE49-F238E27FC236}">
                  <a16:creationId xmlns:a16="http://schemas.microsoft.com/office/drawing/2014/main" id="{7E03B904-4137-4BCD-8F68-3ECE1314E870}"/>
                </a:ext>
              </a:extLst>
            </p:cNvPr>
            <p:cNvCxnSpPr>
              <a:cxnSpLocks noChangeShapeType="1"/>
              <a:stCxn id="106" idx="2"/>
              <a:endCxn id="124" idx="6"/>
            </p:cNvCxnSpPr>
            <p:nvPr/>
          </p:nvCxnSpPr>
          <p:spPr bwMode="auto">
            <a:xfrm flipH="1">
              <a:off x="2334255" y="3661984"/>
              <a:ext cx="1280815" cy="31872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7" name="AutoShape 29">
              <a:extLst>
                <a:ext uri="{FF2B5EF4-FFF2-40B4-BE49-F238E27FC236}">
                  <a16:creationId xmlns:a16="http://schemas.microsoft.com/office/drawing/2014/main" id="{98607D41-23DC-41AF-B87B-8050F0366AF1}"/>
                </a:ext>
              </a:extLst>
            </p:cNvPr>
            <p:cNvCxnSpPr>
              <a:cxnSpLocks noChangeShapeType="1"/>
              <a:stCxn id="125" idx="4"/>
              <a:endCxn id="123" idx="0"/>
            </p:cNvCxnSpPr>
            <p:nvPr/>
          </p:nvCxnSpPr>
          <p:spPr bwMode="auto">
            <a:xfrm>
              <a:off x="528950" y="3322094"/>
              <a:ext cx="225425" cy="13257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AutoShape 29">
              <a:extLst>
                <a:ext uri="{FF2B5EF4-FFF2-40B4-BE49-F238E27FC236}">
                  <a16:creationId xmlns:a16="http://schemas.microsoft.com/office/drawing/2014/main" id="{72E82621-E560-444F-860D-7148DF575946}"/>
                </a:ext>
              </a:extLst>
            </p:cNvPr>
            <p:cNvCxnSpPr>
              <a:cxnSpLocks noChangeShapeType="1"/>
              <a:stCxn id="124" idx="3"/>
              <a:endCxn id="123" idx="6"/>
            </p:cNvCxnSpPr>
            <p:nvPr/>
          </p:nvCxnSpPr>
          <p:spPr bwMode="auto">
            <a:xfrm flipH="1">
              <a:off x="979800" y="4140113"/>
              <a:ext cx="969630" cy="733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AutoShape 29">
              <a:extLst>
                <a:ext uri="{FF2B5EF4-FFF2-40B4-BE49-F238E27FC236}">
                  <a16:creationId xmlns:a16="http://schemas.microsoft.com/office/drawing/2014/main" id="{6E9962B6-FEB6-4DBF-B7F6-BB1C022D2D9F}"/>
                </a:ext>
              </a:extLst>
            </p:cNvPr>
            <p:cNvCxnSpPr>
              <a:cxnSpLocks noChangeShapeType="1"/>
              <a:stCxn id="97" idx="3"/>
              <a:endCxn id="123" idx="5"/>
            </p:cNvCxnSpPr>
            <p:nvPr/>
          </p:nvCxnSpPr>
          <p:spPr bwMode="auto">
            <a:xfrm flipH="1">
              <a:off x="913775" y="4966654"/>
              <a:ext cx="2125373" cy="660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7" name="Text Box 22">
              <a:extLst>
                <a:ext uri="{FF2B5EF4-FFF2-40B4-BE49-F238E27FC236}">
                  <a16:creationId xmlns:a16="http://schemas.microsoft.com/office/drawing/2014/main" id="{11548AB3-617A-4C5E-A559-0BB9D51F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2692" y="173266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288C95B4-BB6D-4008-B02A-1FFE1C4C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47" y="217632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38</a:t>
              </a:r>
            </a:p>
          </p:txBody>
        </p:sp>
        <p:sp>
          <p:nvSpPr>
            <p:cNvPr id="159" name="Text Box 22">
              <a:extLst>
                <a:ext uri="{FF2B5EF4-FFF2-40B4-BE49-F238E27FC236}">
                  <a16:creationId xmlns:a16="http://schemas.microsoft.com/office/drawing/2014/main" id="{2D100D73-C90C-480D-BBB8-8D1363E0F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1109" y="291961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34</a:t>
              </a:r>
            </a:p>
          </p:txBody>
        </p:sp>
        <p:sp>
          <p:nvSpPr>
            <p:cNvPr id="160" name="Text Box 22">
              <a:extLst>
                <a:ext uri="{FF2B5EF4-FFF2-40B4-BE49-F238E27FC236}">
                  <a16:creationId xmlns:a16="http://schemas.microsoft.com/office/drawing/2014/main" id="{063C442C-B1C3-4441-9BAF-DE5450AB4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800" y="273229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50</a:t>
              </a:r>
            </a:p>
          </p:txBody>
        </p:sp>
        <p:sp>
          <p:nvSpPr>
            <p:cNvPr id="161" name="Text Box 22">
              <a:extLst>
                <a:ext uri="{FF2B5EF4-FFF2-40B4-BE49-F238E27FC236}">
                  <a16:creationId xmlns:a16="http://schemas.microsoft.com/office/drawing/2014/main" id="{4E197039-14E7-405C-B89C-F03C784D0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4135" y="349809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sp>
          <p:nvSpPr>
            <p:cNvPr id="162" name="Text Box 22">
              <a:extLst>
                <a:ext uri="{FF2B5EF4-FFF2-40B4-BE49-F238E27FC236}">
                  <a16:creationId xmlns:a16="http://schemas.microsoft.com/office/drawing/2014/main" id="{9EEBB095-20C6-42D6-B781-EA2C37F3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696" y="335872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65" name="Text Box 22">
              <a:extLst>
                <a:ext uri="{FF2B5EF4-FFF2-40B4-BE49-F238E27FC236}">
                  <a16:creationId xmlns:a16="http://schemas.microsoft.com/office/drawing/2014/main" id="{FA1C9202-902C-4B84-B15C-A4889DDB5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39" y="372045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66" name="Text Box 22">
              <a:extLst>
                <a:ext uri="{FF2B5EF4-FFF2-40B4-BE49-F238E27FC236}">
                  <a16:creationId xmlns:a16="http://schemas.microsoft.com/office/drawing/2014/main" id="{5C471ED5-0B2F-40B2-9F51-F8C47EC4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287" y="414674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167" name="Text Box 22">
              <a:extLst>
                <a:ext uri="{FF2B5EF4-FFF2-40B4-BE49-F238E27FC236}">
                  <a16:creationId xmlns:a16="http://schemas.microsoft.com/office/drawing/2014/main" id="{66643000-53FC-433B-9D26-BC94ECEE0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8954" y="444909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24</a:t>
              </a:r>
            </a:p>
          </p:txBody>
        </p:sp>
        <p:sp>
          <p:nvSpPr>
            <p:cNvPr id="168" name="Text Box 22">
              <a:extLst>
                <a:ext uri="{FF2B5EF4-FFF2-40B4-BE49-F238E27FC236}">
                  <a16:creationId xmlns:a16="http://schemas.microsoft.com/office/drawing/2014/main" id="{FA10C618-7C1E-4B86-BB30-50556C3D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878" y="4996742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36</a:t>
              </a:r>
            </a:p>
          </p:txBody>
        </p:sp>
        <p:sp>
          <p:nvSpPr>
            <p:cNvPr id="169" name="Text Box 22">
              <a:extLst>
                <a:ext uri="{FF2B5EF4-FFF2-40B4-BE49-F238E27FC236}">
                  <a16:creationId xmlns:a16="http://schemas.microsoft.com/office/drawing/2014/main" id="{1636446C-C04B-44B3-A9D3-E7E5495A3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344" y="503267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34</a:t>
              </a:r>
            </a:p>
          </p:txBody>
        </p:sp>
        <p:sp>
          <p:nvSpPr>
            <p:cNvPr id="170" name="Text Box 22">
              <a:extLst>
                <a:ext uri="{FF2B5EF4-FFF2-40B4-BE49-F238E27FC236}">
                  <a16:creationId xmlns:a16="http://schemas.microsoft.com/office/drawing/2014/main" id="{19D86B07-0FF1-4501-8E98-4AB662AA7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7421" y="412252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  <p:sp>
          <p:nvSpPr>
            <p:cNvPr id="171" name="Text Box 22">
              <a:extLst>
                <a:ext uri="{FF2B5EF4-FFF2-40B4-BE49-F238E27FC236}">
                  <a16:creationId xmlns:a16="http://schemas.microsoft.com/office/drawing/2014/main" id="{808A4606-8AFD-442E-9CC1-6D2FEFEAA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473" y="363445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80" name="Text Box 22">
              <a:extLst>
                <a:ext uri="{FF2B5EF4-FFF2-40B4-BE49-F238E27FC236}">
                  <a16:creationId xmlns:a16="http://schemas.microsoft.com/office/drawing/2014/main" id="{00E23815-6F59-4C50-BF9A-5B648CAE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051" y="2674783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3137CC45-460D-476E-AF15-48A7AF4A5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343" y="311743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sp>
          <p:nvSpPr>
            <p:cNvPr id="182" name="Text Box 22">
              <a:extLst>
                <a:ext uri="{FF2B5EF4-FFF2-40B4-BE49-F238E27FC236}">
                  <a16:creationId xmlns:a16="http://schemas.microsoft.com/office/drawing/2014/main" id="{C81136A5-D3C1-4D1A-B5D5-40F6D6496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922" y="258370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89" name="Text Box 22">
              <a:extLst>
                <a:ext uri="{FF2B5EF4-FFF2-40B4-BE49-F238E27FC236}">
                  <a16:creationId xmlns:a16="http://schemas.microsoft.com/office/drawing/2014/main" id="{777AEF0A-1509-4541-ADDC-E28A883BE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177" y="2074142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190" name="Text Box 22">
              <a:extLst>
                <a:ext uri="{FF2B5EF4-FFF2-40B4-BE49-F238E27FC236}">
                  <a16:creationId xmlns:a16="http://schemas.microsoft.com/office/drawing/2014/main" id="{98D4C164-6CEB-4E7C-A5A3-30523182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156" y="182577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9E95D88C-990E-4A32-AD41-82DF725C0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415" y="1508718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cxnSp>
          <p:nvCxnSpPr>
            <p:cNvPr id="196" name="AutoShape 29">
              <a:extLst>
                <a:ext uri="{FF2B5EF4-FFF2-40B4-BE49-F238E27FC236}">
                  <a16:creationId xmlns:a16="http://schemas.microsoft.com/office/drawing/2014/main" id="{2C9802F8-2DDA-46CF-B302-16878343DC71}"/>
                </a:ext>
              </a:extLst>
            </p:cNvPr>
            <p:cNvCxnSpPr>
              <a:cxnSpLocks noChangeShapeType="1"/>
              <a:stCxn id="57" idx="3"/>
              <a:endCxn id="106" idx="5"/>
            </p:cNvCxnSpPr>
            <p:nvPr/>
          </p:nvCxnSpPr>
          <p:spPr bwMode="auto">
            <a:xfrm flipH="1">
              <a:off x="3999895" y="3659948"/>
              <a:ext cx="1293277" cy="1614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0" name="Text Box 22">
              <a:extLst>
                <a:ext uri="{FF2B5EF4-FFF2-40B4-BE49-F238E27FC236}">
                  <a16:creationId xmlns:a16="http://schemas.microsoft.com/office/drawing/2014/main" id="{796463D9-D88C-4375-8794-E76D9A12F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755" y="368508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204" name="Text Box 22">
              <a:extLst>
                <a:ext uri="{FF2B5EF4-FFF2-40B4-BE49-F238E27FC236}">
                  <a16:creationId xmlns:a16="http://schemas.microsoft.com/office/drawing/2014/main" id="{E18D22A4-DBE1-4FA3-BE08-717950B49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252" y="488741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205" name="Text Box 22">
              <a:extLst>
                <a:ext uri="{FF2B5EF4-FFF2-40B4-BE49-F238E27FC236}">
                  <a16:creationId xmlns:a16="http://schemas.microsoft.com/office/drawing/2014/main" id="{23693D3B-170D-4BC1-897E-E3EDAE298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178" y="432586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28</a:t>
              </a:r>
            </a:p>
          </p:txBody>
        </p:sp>
        <p:sp>
          <p:nvSpPr>
            <p:cNvPr id="206" name="Text Box 22">
              <a:extLst>
                <a:ext uri="{FF2B5EF4-FFF2-40B4-BE49-F238E27FC236}">
                  <a16:creationId xmlns:a16="http://schemas.microsoft.com/office/drawing/2014/main" id="{10A7AAA1-7EBB-44A1-A396-18DCF087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137" y="3464228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  <p:sp>
          <p:nvSpPr>
            <p:cNvPr id="207" name="Text Box 22">
              <a:extLst>
                <a:ext uri="{FF2B5EF4-FFF2-40B4-BE49-F238E27FC236}">
                  <a16:creationId xmlns:a16="http://schemas.microsoft.com/office/drawing/2014/main" id="{F96F6ADA-7C03-4E92-91CA-948569446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50" y="375414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208" name="Text Box 22">
              <a:extLst>
                <a:ext uri="{FF2B5EF4-FFF2-40B4-BE49-F238E27FC236}">
                  <a16:creationId xmlns:a16="http://schemas.microsoft.com/office/drawing/2014/main" id="{D79C5F54-BC3F-416E-A860-33304D7A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475" y="2128886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09" name="Text Box 22">
              <a:extLst>
                <a:ext uri="{FF2B5EF4-FFF2-40B4-BE49-F238E27FC236}">
                  <a16:creationId xmlns:a16="http://schemas.microsoft.com/office/drawing/2014/main" id="{3A049E37-9331-4086-8853-086C42645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208" y="269747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10" name="Text Box 22">
              <a:extLst>
                <a:ext uri="{FF2B5EF4-FFF2-40B4-BE49-F238E27FC236}">
                  <a16:creationId xmlns:a16="http://schemas.microsoft.com/office/drawing/2014/main" id="{79A16228-A5AC-4892-A12C-66963797B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331" y="296128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211" name="Text Box 22">
              <a:extLst>
                <a:ext uri="{FF2B5EF4-FFF2-40B4-BE49-F238E27FC236}">
                  <a16:creationId xmlns:a16="http://schemas.microsoft.com/office/drawing/2014/main" id="{379458E4-579A-46F9-99BC-B44B8876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786" y="2592269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212" name="Text Box 22">
              <a:extLst>
                <a:ext uri="{FF2B5EF4-FFF2-40B4-BE49-F238E27FC236}">
                  <a16:creationId xmlns:a16="http://schemas.microsoft.com/office/drawing/2014/main" id="{E282E6BE-4635-4D72-951D-10DFCAD8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882" y="317805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18</a:t>
              </a:r>
            </a:p>
          </p:txBody>
        </p:sp>
        <p:cxnSp>
          <p:nvCxnSpPr>
            <p:cNvPr id="213" name="AutoShape 29">
              <a:extLst>
                <a:ext uri="{FF2B5EF4-FFF2-40B4-BE49-F238E27FC236}">
                  <a16:creationId xmlns:a16="http://schemas.microsoft.com/office/drawing/2014/main" id="{D08EA8C9-303B-488B-9B4F-1181FC470FB7}"/>
                </a:ext>
              </a:extLst>
            </p:cNvPr>
            <p:cNvCxnSpPr>
              <a:cxnSpLocks noChangeShapeType="1"/>
              <a:stCxn id="8" idx="4"/>
              <a:endCxn id="106" idx="1"/>
            </p:cNvCxnSpPr>
            <p:nvPr/>
          </p:nvCxnSpPr>
          <p:spPr bwMode="auto">
            <a:xfrm>
              <a:off x="3626496" y="2635752"/>
              <a:ext cx="54599" cy="8668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5" name="Text Box 22">
              <a:extLst>
                <a:ext uri="{FF2B5EF4-FFF2-40B4-BE49-F238E27FC236}">
                  <a16:creationId xmlns:a16="http://schemas.microsoft.com/office/drawing/2014/main" id="{D7F792EE-20B4-48CF-BBDC-15EBBFEDF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680" y="2941427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26</a:t>
              </a:r>
            </a:p>
          </p:txBody>
        </p:sp>
      </p:grpSp>
      <p:sp>
        <p:nvSpPr>
          <p:cNvPr id="218" name="Text Box 22">
            <a:extLst>
              <a:ext uri="{FF2B5EF4-FFF2-40B4-BE49-F238E27FC236}">
                <a16:creationId xmlns:a16="http://schemas.microsoft.com/office/drawing/2014/main" id="{9C795281-C255-4BE8-BD27-9F9A4600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610" y="402109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96233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12700" cap="sq">
          <a:solidFill>
            <a:schemeClr val="tx1"/>
          </a:solidFill>
          <a:round/>
          <a:headEnd/>
          <a:tailEnd type="triangl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25912</TotalTime>
  <Words>11925</Words>
  <Application>Microsoft Office PowerPoint</Application>
  <PresentationFormat>全屏显示(4:3)</PresentationFormat>
  <Paragraphs>2381</Paragraphs>
  <Slides>83</Slides>
  <Notes>82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4" baseType="lpstr">
      <vt:lpstr>华文新魏</vt:lpstr>
      <vt:lpstr>华文中宋</vt:lpstr>
      <vt:lpstr>楷体_GB2312</vt:lpstr>
      <vt:lpstr>隶书</vt:lpstr>
      <vt:lpstr>Arial</vt:lpstr>
      <vt:lpstr>Cambria Math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Yang Weida</cp:lastModifiedBy>
  <cp:revision>1788</cp:revision>
  <dcterms:created xsi:type="dcterms:W3CDTF">2004-01-29T07:02:12Z</dcterms:created>
  <dcterms:modified xsi:type="dcterms:W3CDTF">2019-12-24T02:02:27Z</dcterms:modified>
</cp:coreProperties>
</file>