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268" r:id="rId2"/>
    <p:sldId id="305" r:id="rId3"/>
    <p:sldId id="269" r:id="rId4"/>
    <p:sldId id="369" r:id="rId5"/>
    <p:sldId id="307" r:id="rId6"/>
    <p:sldId id="370" r:id="rId7"/>
    <p:sldId id="371" r:id="rId8"/>
    <p:sldId id="372" r:id="rId9"/>
    <p:sldId id="373" r:id="rId10"/>
    <p:sldId id="375" r:id="rId11"/>
    <p:sldId id="376" r:id="rId12"/>
    <p:sldId id="377" r:id="rId13"/>
    <p:sldId id="378" r:id="rId14"/>
    <p:sldId id="379" r:id="rId15"/>
    <p:sldId id="380" r:id="rId16"/>
    <p:sldId id="381" r:id="rId17"/>
    <p:sldId id="382" r:id="rId18"/>
    <p:sldId id="383" r:id="rId19"/>
    <p:sldId id="384" r:id="rId20"/>
    <p:sldId id="308" r:id="rId21"/>
    <p:sldId id="385" r:id="rId22"/>
    <p:sldId id="386" r:id="rId23"/>
    <p:sldId id="387" r:id="rId24"/>
    <p:sldId id="388" r:id="rId25"/>
    <p:sldId id="389" r:id="rId26"/>
    <p:sldId id="390" r:id="rId27"/>
    <p:sldId id="391" r:id="rId28"/>
    <p:sldId id="392" r:id="rId29"/>
    <p:sldId id="393" r:id="rId30"/>
    <p:sldId id="394" r:id="rId31"/>
    <p:sldId id="395" r:id="rId32"/>
    <p:sldId id="397" r:id="rId33"/>
    <p:sldId id="402" r:id="rId34"/>
    <p:sldId id="401" r:id="rId35"/>
    <p:sldId id="403" r:id="rId36"/>
    <p:sldId id="404" r:id="rId37"/>
    <p:sldId id="405" r:id="rId38"/>
    <p:sldId id="406" r:id="rId39"/>
    <p:sldId id="443" r:id="rId40"/>
    <p:sldId id="442" r:id="rId41"/>
    <p:sldId id="444" r:id="rId42"/>
    <p:sldId id="445" r:id="rId43"/>
    <p:sldId id="408" r:id="rId44"/>
    <p:sldId id="409" r:id="rId45"/>
    <p:sldId id="410" r:id="rId46"/>
    <p:sldId id="411" r:id="rId47"/>
    <p:sldId id="412" r:id="rId48"/>
    <p:sldId id="446" r:id="rId49"/>
    <p:sldId id="447" r:id="rId50"/>
    <p:sldId id="448" r:id="rId51"/>
    <p:sldId id="449" r:id="rId52"/>
    <p:sldId id="450" r:id="rId53"/>
    <p:sldId id="451" r:id="rId54"/>
    <p:sldId id="452" r:id="rId55"/>
    <p:sldId id="453" r:id="rId56"/>
    <p:sldId id="454" r:id="rId57"/>
    <p:sldId id="455" r:id="rId58"/>
    <p:sldId id="456" r:id="rId59"/>
    <p:sldId id="457" r:id="rId60"/>
    <p:sldId id="458" r:id="rId61"/>
    <p:sldId id="419" r:id="rId62"/>
    <p:sldId id="459" r:id="rId63"/>
    <p:sldId id="460" r:id="rId64"/>
    <p:sldId id="464" r:id="rId65"/>
    <p:sldId id="462" r:id="rId66"/>
    <p:sldId id="463" r:id="rId67"/>
    <p:sldId id="418" r:id="rId68"/>
    <p:sldId id="420" r:id="rId69"/>
    <p:sldId id="421" r:id="rId70"/>
    <p:sldId id="422" r:id="rId71"/>
    <p:sldId id="423" r:id="rId72"/>
    <p:sldId id="424" r:id="rId73"/>
    <p:sldId id="425" r:id="rId74"/>
    <p:sldId id="439" r:id="rId75"/>
    <p:sldId id="427" r:id="rId76"/>
    <p:sldId id="428" r:id="rId77"/>
    <p:sldId id="429" r:id="rId78"/>
    <p:sldId id="430" r:id="rId79"/>
    <p:sldId id="431" r:id="rId80"/>
    <p:sldId id="432" r:id="rId81"/>
    <p:sldId id="433" r:id="rId82"/>
    <p:sldId id="434" r:id="rId83"/>
    <p:sldId id="435" r:id="rId84"/>
    <p:sldId id="436" r:id="rId85"/>
    <p:sldId id="437" r:id="rId86"/>
    <p:sldId id="440" r:id="rId87"/>
    <p:sldId id="441" r:id="rId88"/>
    <p:sldId id="438" r:id="rId89"/>
    <p:sldId id="303" r:id="rId90"/>
    <p:sldId id="304" r:id="rId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4590" autoAdjust="0"/>
  </p:normalViewPr>
  <p:slideViewPr>
    <p:cSldViewPr>
      <p:cViewPr varScale="1">
        <p:scale>
          <a:sx n="85" d="100"/>
          <a:sy n="85" d="100"/>
        </p:scale>
        <p:origin x="84" y="7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2019/12/24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36738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a:t>
            </a:fld>
            <a:endParaRPr lang="zh-CN" altLang="en-US"/>
          </a:p>
        </p:txBody>
      </p:sp>
    </p:spTree>
    <p:extLst>
      <p:ext uri="{BB962C8B-B14F-4D97-AF65-F5344CB8AC3E}">
        <p14:creationId xmlns:p14="http://schemas.microsoft.com/office/powerpoint/2010/main" val="2413280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6</a:t>
            </a:r>
            <a:r>
              <a:rPr lang="zh-CN" altLang="en-US"/>
              <a:t>分钟                         重点是</a:t>
            </a:r>
            <a:r>
              <a:rPr lang="zh-CN" altLang="en-US" b="1"/>
              <a:t>有序表</a:t>
            </a:r>
            <a:r>
              <a:rPr lang="zh-CN" altLang="en-US"/>
              <a:t>，学会描述折半查找的过程</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12</a:t>
            </a:fld>
            <a:endParaRPr lang="zh-CN" altLang="en-US"/>
          </a:p>
        </p:txBody>
      </p:sp>
    </p:spTree>
    <p:extLst>
      <p:ext uri="{BB962C8B-B14F-4D97-AF65-F5344CB8AC3E}">
        <p14:creationId xmlns:p14="http://schemas.microsoft.com/office/powerpoint/2010/main" val="3858789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9:25</a:t>
            </a:r>
            <a:r>
              <a:rPr lang="zh-CN" altLang="en-US"/>
              <a:t>结束</a:t>
            </a:r>
            <a:r>
              <a:rPr lang="en-US" altLang="zh-CN"/>
              <a:t>        6</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13</a:t>
            </a:fld>
            <a:endParaRPr lang="zh-CN" altLang="en-US"/>
          </a:p>
        </p:txBody>
      </p:sp>
    </p:spTree>
    <p:extLst>
      <p:ext uri="{BB962C8B-B14F-4D97-AF65-F5344CB8AC3E}">
        <p14:creationId xmlns:p14="http://schemas.microsoft.com/office/powerpoint/2010/main" val="2051297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7</a:t>
            </a:r>
            <a:r>
              <a:rPr lang="zh-CN" altLang="en-US"/>
              <a:t>分钟</a:t>
            </a:r>
            <a:r>
              <a:rPr lang="en-US" altLang="zh-CN"/>
              <a:t>         Ci</a:t>
            </a:r>
            <a:r>
              <a:rPr lang="zh-CN" altLang="en-US"/>
              <a:t>的求法            每颗子树，深度差值不超过</a:t>
            </a:r>
            <a:r>
              <a:rPr lang="en-US" altLang="zh-CN"/>
              <a:t>1</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14</a:t>
            </a:fld>
            <a:endParaRPr lang="zh-CN" altLang="en-US"/>
          </a:p>
        </p:txBody>
      </p:sp>
    </p:spTree>
    <p:extLst>
      <p:ext uri="{BB962C8B-B14F-4D97-AF65-F5344CB8AC3E}">
        <p14:creationId xmlns:p14="http://schemas.microsoft.com/office/powerpoint/2010/main" val="1825462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ASL</a:t>
            </a:r>
            <a:r>
              <a:rPr lang="en-US" altLang="zh-CN" baseline="-25000"/>
              <a:t>SS</a:t>
            </a:r>
            <a:r>
              <a:rPr lang="zh-CN" altLang="en-US"/>
              <a:t>是顺序查找的时间复杂度，</a:t>
            </a:r>
            <a:r>
              <a:rPr lang="en-US" altLang="zh-CN"/>
              <a:t>ASL</a:t>
            </a:r>
            <a:r>
              <a:rPr lang="en-US" altLang="zh-CN" baseline="-25000"/>
              <a:t>bs</a:t>
            </a:r>
            <a:r>
              <a:rPr lang="zh-CN" altLang="en-US"/>
              <a:t>是折半查找的时间复杂度</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15</a:t>
            </a:fld>
            <a:endParaRPr lang="zh-CN" altLang="en-US"/>
          </a:p>
        </p:txBody>
      </p:sp>
    </p:spTree>
    <p:extLst>
      <p:ext uri="{BB962C8B-B14F-4D97-AF65-F5344CB8AC3E}">
        <p14:creationId xmlns:p14="http://schemas.microsoft.com/office/powerpoint/2010/main" val="48375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17</a:t>
            </a:fld>
            <a:endParaRPr lang="zh-CN" altLang="en-US"/>
          </a:p>
        </p:txBody>
      </p:sp>
    </p:spTree>
    <p:extLst>
      <p:ext uri="{BB962C8B-B14F-4D97-AF65-F5344CB8AC3E}">
        <p14:creationId xmlns:p14="http://schemas.microsoft.com/office/powerpoint/2010/main" val="2472218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针对等概率情况，如果不等概率，折半未必</a:t>
            </a:r>
            <a:r>
              <a:rPr lang="en-US" altLang="zh-CN" dirty="0"/>
              <a:t>ASL</a:t>
            </a:r>
            <a:r>
              <a:rPr lang="zh-CN" altLang="en-US" dirty="0"/>
              <a:t>小，因为其排序是按照元素，不能按照概率排序。</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左子树的所有结点都小于根节点：左子树是一颗有多层的树，不要和左孩子混淆。</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20</a:t>
            </a:fld>
            <a:endParaRPr lang="zh-CN" altLang="en-US"/>
          </a:p>
        </p:txBody>
      </p:sp>
    </p:spTree>
    <p:extLst>
      <p:ext uri="{BB962C8B-B14F-4D97-AF65-F5344CB8AC3E}">
        <p14:creationId xmlns:p14="http://schemas.microsoft.com/office/powerpoint/2010/main" val="3905672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24</a:t>
            </a:fld>
            <a:endParaRPr lang="zh-CN" altLang="en-US"/>
          </a:p>
        </p:txBody>
      </p:sp>
    </p:spTree>
    <p:extLst>
      <p:ext uri="{BB962C8B-B14F-4D97-AF65-F5344CB8AC3E}">
        <p14:creationId xmlns:p14="http://schemas.microsoft.com/office/powerpoint/2010/main" val="731767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t>
            </a:r>
            <a:r>
              <a:rPr lang="en-US" altLang="zh-CN" dirty="0" err="1"/>
              <a:t>i</a:t>
            </a:r>
            <a:r>
              <a:rPr lang="en-US" altLang="zh-CN" dirty="0"/>
              <a:t>)</a:t>
            </a:r>
            <a:r>
              <a:rPr lang="zh-CN" altLang="en-US" dirty="0"/>
              <a:t>为含有</a:t>
            </a:r>
            <a:r>
              <a:rPr lang="en-US" altLang="zh-CN" dirty="0" err="1"/>
              <a:t>i</a:t>
            </a:r>
            <a:r>
              <a:rPr lang="zh-CN" altLang="en-US" dirty="0"/>
              <a:t>个结点的二叉排序树的平均查找长度，则</a:t>
            </a:r>
            <a:r>
              <a:rPr lang="en-US" altLang="zh-CN" dirty="0"/>
              <a:t>p(</a:t>
            </a:r>
            <a:r>
              <a:rPr lang="en-US" altLang="zh-CN" dirty="0" err="1"/>
              <a:t>i</a:t>
            </a:r>
            <a:r>
              <a:rPr lang="en-US" altLang="zh-CN" dirty="0"/>
              <a:t>)+1</a:t>
            </a:r>
            <a:r>
              <a:rPr lang="zh-CN" altLang="en-US" dirty="0"/>
              <a:t>为查找左子树中每个关键字时所用比较次数的平均值</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33</a:t>
            </a:fld>
            <a:endParaRPr lang="zh-CN" altLang="en-US"/>
          </a:p>
        </p:txBody>
      </p:sp>
    </p:spTree>
    <p:extLst>
      <p:ext uri="{BB962C8B-B14F-4D97-AF65-F5344CB8AC3E}">
        <p14:creationId xmlns:p14="http://schemas.microsoft.com/office/powerpoint/2010/main" val="490495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推导过程见课本</a:t>
            </a:r>
            <a:r>
              <a:rPr lang="en-US" altLang="zh-CN"/>
              <a:t>P232</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34</a:t>
            </a:fld>
            <a:endParaRPr lang="zh-CN" altLang="en-US"/>
          </a:p>
        </p:txBody>
      </p:sp>
    </p:spTree>
    <p:extLst>
      <p:ext uri="{BB962C8B-B14F-4D97-AF65-F5344CB8AC3E}">
        <p14:creationId xmlns:p14="http://schemas.microsoft.com/office/powerpoint/2010/main" val="409821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8:40</a:t>
            </a:r>
            <a:r>
              <a:rPr lang="zh-CN" altLang="en-US"/>
              <a:t>    </a:t>
            </a:r>
            <a:r>
              <a:rPr lang="en-US" altLang="zh-CN"/>
              <a:t>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2</a:t>
            </a:fld>
            <a:endParaRPr lang="zh-CN" altLang="en-US"/>
          </a:p>
        </p:txBody>
      </p:sp>
    </p:spTree>
    <p:extLst>
      <p:ext uri="{BB962C8B-B14F-4D97-AF65-F5344CB8AC3E}">
        <p14:creationId xmlns:p14="http://schemas.microsoft.com/office/powerpoint/2010/main" val="1838260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平衡二叉树不一定都是在二叉排序树的基础上研究，如一年考研题只让判断，看平衡因子就好。</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35</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39</a:t>
            </a:fld>
            <a:endParaRPr lang="zh-CN" altLang="en-US"/>
          </a:p>
        </p:txBody>
      </p:sp>
    </p:spTree>
    <p:extLst>
      <p:ext uri="{BB962C8B-B14F-4D97-AF65-F5344CB8AC3E}">
        <p14:creationId xmlns:p14="http://schemas.microsoft.com/office/powerpoint/2010/main" val="850150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8:10</a:t>
            </a:r>
            <a:r>
              <a:rPr lang="zh-CN" altLang="en-US"/>
              <a:t>分结束</a:t>
            </a:r>
            <a:r>
              <a:rPr lang="en-US" altLang="zh-CN"/>
              <a:t>        3</a:t>
            </a:r>
            <a:r>
              <a:rPr lang="zh-CN" altLang="en-US"/>
              <a:t>分钟                 排序法</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40</a:t>
            </a:fld>
            <a:endParaRPr lang="zh-CN" altLang="en-US"/>
          </a:p>
        </p:txBody>
      </p:sp>
    </p:spTree>
    <p:extLst>
      <p:ext uri="{BB962C8B-B14F-4D97-AF65-F5344CB8AC3E}">
        <p14:creationId xmlns:p14="http://schemas.microsoft.com/office/powerpoint/2010/main" val="1216422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41</a:t>
            </a:fld>
            <a:endParaRPr lang="zh-CN" altLang="en-US"/>
          </a:p>
        </p:txBody>
      </p:sp>
    </p:spTree>
    <p:extLst>
      <p:ext uri="{BB962C8B-B14F-4D97-AF65-F5344CB8AC3E}">
        <p14:creationId xmlns:p14="http://schemas.microsoft.com/office/powerpoint/2010/main" val="2540460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42</a:t>
            </a:fld>
            <a:endParaRPr lang="zh-CN" altLang="en-US"/>
          </a:p>
        </p:txBody>
      </p:sp>
    </p:spTree>
    <p:extLst>
      <p:ext uri="{BB962C8B-B14F-4D97-AF65-F5344CB8AC3E}">
        <p14:creationId xmlns:p14="http://schemas.microsoft.com/office/powerpoint/2010/main" val="2974374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8:23              4</a:t>
            </a:r>
            <a:r>
              <a:rPr lang="zh-CN" altLang="en-US"/>
              <a:t>分钟</a:t>
            </a:r>
            <a:r>
              <a:rPr lang="en-US" altLang="zh-CN"/>
              <a:t>           P235   </a:t>
            </a:r>
            <a:r>
              <a:rPr lang="zh-CN" altLang="en-US"/>
              <a:t>当平衡的二叉树因插入结点而失去平衡时，仅需对最小不平衡子树进行平衡旋转处理</a:t>
            </a:r>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43</a:t>
            </a:fld>
            <a:endParaRPr lang="zh-CN" altLang="en-US"/>
          </a:p>
        </p:txBody>
      </p:sp>
    </p:spTree>
    <p:extLst>
      <p:ext uri="{BB962C8B-B14F-4D97-AF65-F5344CB8AC3E}">
        <p14:creationId xmlns:p14="http://schemas.microsoft.com/office/powerpoint/2010/main" val="1882687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8:33             10</a:t>
            </a:r>
            <a:r>
              <a:rPr lang="zh-CN" altLang="en-US"/>
              <a:t>分钟               因为根节点至少有一个</a:t>
            </a:r>
            <a:r>
              <a:rPr lang="en-US" altLang="zh-CN"/>
              <a:t>key</a:t>
            </a:r>
            <a:r>
              <a:rPr lang="zh-CN" altLang="en-US"/>
              <a:t>值，因此至少有两颗子树     除根结点外，非终端结点至少含有</a:t>
            </a:r>
            <a:r>
              <a:rPr lang="zh-CN" altLang="en-US">
                <a:effectLst/>
              </a:rPr>
              <a:t>（</a:t>
            </a:r>
            <a:r>
              <a:rPr lang="en-US" altLang="zh-CN">
                <a:effectLst/>
              </a:rPr>
              <a:t>m/2</a:t>
            </a:r>
            <a:r>
              <a:rPr lang="zh-CN" altLang="en-US">
                <a:effectLst/>
              </a:rPr>
              <a:t>）向上取整</a:t>
            </a:r>
            <a:r>
              <a:rPr lang="en-US" altLang="zh-CN">
                <a:effectLst/>
              </a:rPr>
              <a:t>-1</a:t>
            </a:r>
            <a:r>
              <a:rPr lang="zh-CN" altLang="en-US">
                <a:effectLst/>
              </a:rPr>
              <a:t>个</a:t>
            </a:r>
            <a:r>
              <a:rPr lang="zh-CN" altLang="en-US" b="1">
                <a:effectLst/>
              </a:rPr>
              <a:t>关键字         </a:t>
            </a:r>
            <a:r>
              <a:rPr lang="zh-CN" altLang="en-US" b="0">
                <a:effectLst/>
              </a:rPr>
              <a:t>图中是</a:t>
            </a:r>
            <a:r>
              <a:rPr lang="en-US" altLang="zh-CN" b="1">
                <a:effectLst/>
              </a:rPr>
              <a:t>4</a:t>
            </a:r>
            <a:r>
              <a:rPr lang="zh-CN" altLang="en-US" b="1">
                <a:effectLst/>
              </a:rPr>
              <a:t>阶</a:t>
            </a:r>
            <a:r>
              <a:rPr lang="zh-CN" altLang="en-US" b="0">
                <a:effectLst/>
              </a:rPr>
              <a:t>的</a:t>
            </a:r>
            <a:r>
              <a:rPr lang="en-US" altLang="zh-CN" b="0">
                <a:effectLst/>
              </a:rPr>
              <a:t>B-</a:t>
            </a:r>
            <a:r>
              <a:rPr lang="zh-CN" altLang="en-US" b="0">
                <a:effectLst/>
              </a:rPr>
              <a:t>树</a:t>
            </a:r>
            <a:r>
              <a:rPr lang="zh-CN" altLang="en-US" b="1">
                <a:effectLst/>
              </a:rPr>
              <a:t>，深度</a:t>
            </a:r>
            <a:r>
              <a:rPr lang="zh-CN" altLang="en-US" b="0">
                <a:effectLst/>
              </a:rPr>
              <a:t>为</a:t>
            </a:r>
            <a:r>
              <a:rPr lang="en-US" altLang="zh-CN" b="0">
                <a:effectLst/>
              </a:rPr>
              <a:t>4    </a:t>
            </a:r>
            <a:endParaRPr lang="zh-CN" altLang="en-US" b="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44</a:t>
            </a:fld>
            <a:endParaRPr lang="zh-CN" altLang="en-US"/>
          </a:p>
        </p:txBody>
      </p:sp>
    </p:spTree>
    <p:extLst>
      <p:ext uri="{BB962C8B-B14F-4D97-AF65-F5344CB8AC3E}">
        <p14:creationId xmlns:p14="http://schemas.microsoft.com/office/powerpoint/2010/main" val="4091021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8:43             10</a:t>
            </a:r>
            <a:r>
              <a:rPr lang="zh-CN" altLang="en-US"/>
              <a:t>分钟     </a:t>
            </a:r>
            <a:r>
              <a:rPr lang="en-US" altLang="zh-CN"/>
              <a:t>m</a:t>
            </a:r>
            <a:r>
              <a:rPr lang="zh-CN" altLang="en-US"/>
              <a:t>阶指的是每个结点最多含有</a:t>
            </a:r>
            <a:r>
              <a:rPr lang="en-US" altLang="zh-CN"/>
              <a:t>m</a:t>
            </a:r>
            <a:r>
              <a:rPr lang="zh-CN" altLang="en-US"/>
              <a:t>颗子树</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45</a:t>
            </a:fld>
            <a:endParaRPr lang="zh-CN" altLang="en-US"/>
          </a:p>
        </p:txBody>
      </p:sp>
    </p:spTree>
    <p:extLst>
      <p:ext uri="{BB962C8B-B14F-4D97-AF65-F5344CB8AC3E}">
        <p14:creationId xmlns:p14="http://schemas.microsoft.com/office/powerpoint/2010/main" val="2233088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8:40           7</a:t>
            </a:r>
            <a:r>
              <a:rPr lang="zh-CN" altLang="en-US"/>
              <a:t>分钟 </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46</a:t>
            </a:fld>
            <a:endParaRPr lang="zh-CN" altLang="en-US"/>
          </a:p>
        </p:txBody>
      </p:sp>
    </p:spTree>
    <p:extLst>
      <p:ext uri="{BB962C8B-B14F-4D97-AF65-F5344CB8AC3E}">
        <p14:creationId xmlns:p14="http://schemas.microsoft.com/office/powerpoint/2010/main" val="826837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a:t>
            </a:r>
            <a:r>
              <a:rPr lang="zh-CN" altLang="en-US"/>
              <a:t>分钟    记住</a:t>
            </a:r>
            <a:r>
              <a:rPr lang="en-US" altLang="zh-CN"/>
              <a:t>log</a:t>
            </a:r>
            <a:r>
              <a:rPr lang="zh-CN" altLang="en-US"/>
              <a:t>阶就行</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47</a:t>
            </a:fld>
            <a:endParaRPr lang="zh-CN" altLang="en-US"/>
          </a:p>
        </p:txBody>
      </p:sp>
    </p:spTree>
    <p:extLst>
      <p:ext uri="{BB962C8B-B14F-4D97-AF65-F5344CB8AC3E}">
        <p14:creationId xmlns:p14="http://schemas.microsoft.com/office/powerpoint/2010/main" val="3275490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2</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a:t>
            </a:fld>
            <a:endParaRPr lang="zh-CN" altLang="en-US"/>
          </a:p>
        </p:txBody>
      </p:sp>
    </p:spTree>
    <p:extLst>
      <p:ext uri="{BB962C8B-B14F-4D97-AF65-F5344CB8AC3E}">
        <p14:creationId xmlns:p14="http://schemas.microsoft.com/office/powerpoint/2010/main" val="3829067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48</a:t>
            </a:fld>
            <a:endParaRPr lang="zh-CN" altLang="en-US"/>
          </a:p>
        </p:txBody>
      </p:sp>
    </p:spTree>
    <p:extLst>
      <p:ext uri="{BB962C8B-B14F-4D97-AF65-F5344CB8AC3E}">
        <p14:creationId xmlns:p14="http://schemas.microsoft.com/office/powerpoint/2010/main" val="1566465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a:t>
            </a:r>
            <a:r>
              <a:rPr lang="zh-CN" altLang="en-US" dirty="0"/>
              <a:t>分钟  若</a:t>
            </a:r>
            <a:r>
              <a:rPr lang="en-US" altLang="zh-CN" dirty="0"/>
              <a:t>m</a:t>
            </a:r>
            <a:r>
              <a:rPr lang="zh-CN" altLang="en-US" dirty="0"/>
              <a:t>为偶数，则前面为等于    后面为大于   中间一个关键字  </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49</a:t>
            </a:fld>
            <a:endParaRPr lang="zh-CN" altLang="en-US"/>
          </a:p>
        </p:txBody>
      </p:sp>
    </p:spTree>
    <p:extLst>
      <p:ext uri="{BB962C8B-B14F-4D97-AF65-F5344CB8AC3E}">
        <p14:creationId xmlns:p14="http://schemas.microsoft.com/office/powerpoint/2010/main" val="3633331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a:t>2</a:t>
            </a:r>
            <a:r>
              <a:rPr lang="zh-CN" altLang="en-US" sz="1200"/>
              <a:t>分钟          </a:t>
            </a:r>
            <a:r>
              <a:rPr lang="zh-CN" altLang="en-US" sz="1200" b="1"/>
              <a:t>关键字个数</a:t>
            </a:r>
            <a:r>
              <a:rPr lang="en-US" altLang="zh-CN" sz="1200" b="1"/>
              <a:t> </a:t>
            </a:r>
            <a:r>
              <a:rPr lang="en-US" altLang="zh-CN" sz="1200"/>
              <a:t>&lt;= </a:t>
            </a:r>
            <a:r>
              <a:rPr lang="en-US" altLang="zh-CN" sz="1200">
                <a:solidFill>
                  <a:srgbClr val="FF3300"/>
                </a:solidFill>
              </a:rPr>
              <a:t>m-1  </a:t>
            </a:r>
            <a:r>
              <a:rPr lang="zh-CN" altLang="en-US" sz="1200">
                <a:solidFill>
                  <a:srgbClr val="FF3300"/>
                </a:solidFill>
              </a:rPr>
              <a:t>一旦取到</a:t>
            </a:r>
            <a:r>
              <a:rPr lang="en-US" altLang="zh-CN" sz="1200">
                <a:solidFill>
                  <a:srgbClr val="FF3300"/>
                </a:solidFill>
              </a:rPr>
              <a:t>m</a:t>
            </a:r>
            <a:r>
              <a:rPr lang="zh-CN" altLang="en-US" sz="1200">
                <a:solidFill>
                  <a:srgbClr val="FF3300"/>
                </a:solidFill>
              </a:rPr>
              <a:t>就分裂</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50</a:t>
            </a:fld>
            <a:endParaRPr lang="zh-CN" altLang="en-US"/>
          </a:p>
        </p:txBody>
      </p:sp>
    </p:spTree>
    <p:extLst>
      <p:ext uri="{BB962C8B-B14F-4D97-AF65-F5344CB8AC3E}">
        <p14:creationId xmlns:p14="http://schemas.microsoft.com/office/powerpoint/2010/main" val="15234820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51</a:t>
            </a:fld>
            <a:endParaRPr lang="zh-CN" altLang="en-US"/>
          </a:p>
        </p:txBody>
      </p:sp>
    </p:spTree>
    <p:extLst>
      <p:ext uri="{BB962C8B-B14F-4D97-AF65-F5344CB8AC3E}">
        <p14:creationId xmlns:p14="http://schemas.microsoft.com/office/powerpoint/2010/main" val="10599485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a:t>
            </a:r>
            <a:r>
              <a:rPr lang="zh-CN" altLang="en-US"/>
              <a:t>分中</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52</a:t>
            </a:fld>
            <a:endParaRPr lang="zh-CN" altLang="en-US"/>
          </a:p>
        </p:txBody>
      </p:sp>
    </p:spTree>
    <p:extLst>
      <p:ext uri="{BB962C8B-B14F-4D97-AF65-F5344CB8AC3E}">
        <p14:creationId xmlns:p14="http://schemas.microsoft.com/office/powerpoint/2010/main" val="306148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53</a:t>
            </a:fld>
            <a:endParaRPr lang="zh-CN" altLang="en-US"/>
          </a:p>
        </p:txBody>
      </p:sp>
    </p:spTree>
    <p:extLst>
      <p:ext uri="{BB962C8B-B14F-4D97-AF65-F5344CB8AC3E}">
        <p14:creationId xmlns:p14="http://schemas.microsoft.com/office/powerpoint/2010/main" val="949787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9:00         2</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54</a:t>
            </a:fld>
            <a:endParaRPr lang="zh-CN" altLang="en-US"/>
          </a:p>
        </p:txBody>
      </p:sp>
    </p:spTree>
    <p:extLst>
      <p:ext uri="{BB962C8B-B14F-4D97-AF65-F5344CB8AC3E}">
        <p14:creationId xmlns:p14="http://schemas.microsoft.com/office/powerpoint/2010/main" val="8657181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a:t>
            </a:r>
            <a:r>
              <a:rPr lang="zh-CN" altLang="en-US" dirty="0"/>
              <a:t>分钟         借兄弟的 </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55</a:t>
            </a:fld>
            <a:endParaRPr lang="zh-CN" altLang="en-US"/>
          </a:p>
        </p:txBody>
      </p:sp>
    </p:spTree>
    <p:extLst>
      <p:ext uri="{BB962C8B-B14F-4D97-AF65-F5344CB8AC3E}">
        <p14:creationId xmlns:p14="http://schemas.microsoft.com/office/powerpoint/2010/main" val="17888822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a:t>3</a:t>
            </a:r>
            <a:r>
              <a:rPr lang="zh-CN" altLang="en-US" sz="1200" b="1"/>
              <a:t>分钟   为什么要移动兄弟结点关键字？因为关键字的个数决定了分叉的个数                                   兄弟结点中的最小 </a:t>
            </a:r>
            <a:r>
              <a:rPr lang="en-US" altLang="zh-CN" sz="1200" b="1"/>
              <a:t>67                         </a:t>
            </a:r>
            <a:r>
              <a:rPr lang="zh-CN" altLang="en-US" sz="1200"/>
              <a:t>双亲结点</a:t>
            </a:r>
            <a:r>
              <a:rPr lang="zh-CN" altLang="en-US" sz="1200" b="1"/>
              <a:t>中小于且紧靠该上移关键字  </a:t>
            </a:r>
            <a:r>
              <a:rPr lang="en-US" altLang="zh-CN" sz="1200" b="1"/>
              <a:t>53</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56</a:t>
            </a:fld>
            <a:endParaRPr lang="zh-CN" altLang="en-US"/>
          </a:p>
        </p:txBody>
      </p:sp>
    </p:spTree>
    <p:extLst>
      <p:ext uri="{BB962C8B-B14F-4D97-AF65-F5344CB8AC3E}">
        <p14:creationId xmlns:p14="http://schemas.microsoft.com/office/powerpoint/2010/main" val="1448813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a:t>
            </a:r>
            <a:r>
              <a:rPr lang="zh-CN" altLang="en-US"/>
              <a:t>分钟  结点构成 </a:t>
            </a:r>
            <a:r>
              <a:rPr lang="en-US" altLang="zh-CN"/>
              <a:t>P238</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57</a:t>
            </a:fld>
            <a:endParaRPr lang="zh-CN" altLang="en-US"/>
          </a:p>
        </p:txBody>
      </p:sp>
    </p:spTree>
    <p:extLst>
      <p:ext uri="{BB962C8B-B14F-4D97-AF65-F5344CB8AC3E}">
        <p14:creationId xmlns:p14="http://schemas.microsoft.com/office/powerpoint/2010/main" val="3006152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8:50               5</a:t>
            </a:r>
            <a:r>
              <a:rPr lang="zh-CN" altLang="en-US"/>
              <a:t>分钟      课本</a:t>
            </a:r>
            <a:r>
              <a:rPr lang="en-US" altLang="zh-CN"/>
              <a:t>P214</a:t>
            </a:r>
            <a:r>
              <a:rPr lang="zh-CN" altLang="en-US"/>
              <a:t>       成绩单可以看成一个查找表      几个重要的定义必须说一下    </a:t>
            </a:r>
            <a:r>
              <a:rPr lang="zh-CN" altLang="en-US" b="1"/>
              <a:t>数据元素</a:t>
            </a:r>
            <a:r>
              <a:rPr lang="zh-CN" altLang="en-US"/>
              <a:t>是数据的基本单位，一个数据元素由若干</a:t>
            </a:r>
            <a:r>
              <a:rPr lang="zh-CN" altLang="en-US" b="1"/>
              <a:t>数据项</a:t>
            </a:r>
            <a:r>
              <a:rPr lang="zh-CN" altLang="en-US"/>
              <a:t>组成。   </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a:t>
            </a:fld>
            <a:endParaRPr lang="zh-CN" altLang="en-US"/>
          </a:p>
        </p:txBody>
      </p:sp>
    </p:spTree>
    <p:extLst>
      <p:ext uri="{BB962C8B-B14F-4D97-AF65-F5344CB8AC3E}">
        <p14:creationId xmlns:p14="http://schemas.microsoft.com/office/powerpoint/2010/main" val="645610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a:t> </a:t>
            </a:r>
            <a:r>
              <a:rPr lang="en-US" altLang="zh-CN" sz="1200"/>
              <a:t>9:15</a:t>
            </a:r>
            <a:r>
              <a:rPr lang="zh-CN" altLang="en-US" sz="1200"/>
              <a:t>        </a:t>
            </a:r>
            <a:r>
              <a:rPr lang="en-US" altLang="zh-CN" sz="1200"/>
              <a:t>3</a:t>
            </a:r>
            <a:r>
              <a:rPr lang="zh-CN" altLang="en-US" sz="1200"/>
              <a:t>分钟       兄弟结点中关键字数目等于</a:t>
            </a:r>
            <a:r>
              <a:rPr lang="zh-CN" altLang="en-US" sz="1200">
                <a:sym typeface="Symbol" pitchFamily="18" charset="2"/>
              </a:rPr>
              <a:t></a:t>
            </a:r>
            <a:r>
              <a:rPr lang="en-US" altLang="zh-CN" sz="1200"/>
              <a:t>m/2</a:t>
            </a:r>
            <a:r>
              <a:rPr lang="en-US" altLang="zh-CN" sz="1200">
                <a:sym typeface="Symbol" pitchFamily="18" charset="2"/>
              </a:rPr>
              <a:t> </a:t>
            </a:r>
            <a:r>
              <a:rPr lang="en-US" altLang="zh-CN" sz="1200"/>
              <a:t>- 1</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58</a:t>
            </a:fld>
            <a:endParaRPr lang="zh-CN" altLang="en-US"/>
          </a:p>
        </p:txBody>
      </p:sp>
    </p:spTree>
    <p:extLst>
      <p:ext uri="{BB962C8B-B14F-4D97-AF65-F5344CB8AC3E}">
        <p14:creationId xmlns:p14="http://schemas.microsoft.com/office/powerpoint/2010/main" val="3580964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59</a:t>
            </a:fld>
            <a:endParaRPr lang="zh-CN" altLang="en-US"/>
          </a:p>
        </p:txBody>
      </p:sp>
    </p:spTree>
    <p:extLst>
      <p:ext uri="{BB962C8B-B14F-4D97-AF65-F5344CB8AC3E}">
        <p14:creationId xmlns:p14="http://schemas.microsoft.com/office/powerpoint/2010/main" val="30204697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60</a:t>
            </a:fld>
            <a:endParaRPr lang="zh-CN" altLang="en-US"/>
          </a:p>
        </p:txBody>
      </p:sp>
    </p:spTree>
    <p:extLst>
      <p:ext uri="{BB962C8B-B14F-4D97-AF65-F5344CB8AC3E}">
        <p14:creationId xmlns:p14="http://schemas.microsoft.com/office/powerpoint/2010/main" val="8535555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ourier New" pitchFamily="49" charset="0"/>
                <a:ea typeface="+mn-ea"/>
                <a:cs typeface="Times New Roman" pitchFamily="18" charset="0"/>
              </a:rPr>
              <a:t>9:25     4</a:t>
            </a:r>
            <a:r>
              <a:rPr kumimoji="0" lang="zh-CN" altLang="en-US" sz="1200" b="0" i="0" u="none" strike="noStrike" cap="none" normalizeH="0" baseline="0">
                <a:ln>
                  <a:noFill/>
                </a:ln>
                <a:solidFill>
                  <a:schemeClr val="tx1"/>
                </a:solidFill>
                <a:effectLst/>
                <a:latin typeface="Courier New" pitchFamily="49" charset="0"/>
                <a:ea typeface="+mn-ea"/>
                <a:cs typeface="Times New Roman" pitchFamily="18" charset="0"/>
              </a:rPr>
              <a:t>分钟   所有叶子结点中包含了全部关键字的信息， 所有的非终端结点可以看成是索引部分，结点中仅含有其子树（根结点）中的最大（或最小）关键字</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61</a:t>
            </a:fld>
            <a:endParaRPr lang="zh-CN" altLang="en-US"/>
          </a:p>
        </p:txBody>
      </p:sp>
    </p:spTree>
    <p:extLst>
      <p:ext uri="{BB962C8B-B14F-4D97-AF65-F5344CB8AC3E}">
        <p14:creationId xmlns:p14="http://schemas.microsoft.com/office/powerpoint/2010/main" val="3413439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12</a:t>
            </a:r>
            <a:r>
              <a:rPr lang="zh-CN" altLang="en-US"/>
              <a:t>分钟                              查找成功</a:t>
            </a:r>
            <a:r>
              <a:rPr lang="en-US" altLang="zh-CN">
                <a:sym typeface="Wingdings" panose="05000000000000000000" pitchFamily="2" charset="2"/>
              </a:rPr>
              <a:t>:</a:t>
            </a:r>
            <a:r>
              <a:rPr lang="zh-CN" altLang="en-US">
                <a:sym typeface="Wingdings" panose="05000000000000000000" pitchFamily="2" charset="2"/>
              </a:rPr>
              <a:t> </a:t>
            </a:r>
            <a:r>
              <a:rPr lang="en-US" altLang="zh-CN">
                <a:sym typeface="Wingdings" panose="05000000000000000000" pitchFamily="2" charset="2"/>
              </a:rPr>
              <a:t>(1*1 + 2*2 + 3*4 + 4*3)/10 = 2.9            </a:t>
            </a:r>
            <a:r>
              <a:rPr lang="zh-CN" altLang="en-US">
                <a:sym typeface="Wingdings" panose="05000000000000000000" pitchFamily="2" charset="2"/>
              </a:rPr>
              <a:t>查找失败： </a:t>
            </a:r>
            <a:r>
              <a:rPr lang="en-US" altLang="zh-CN">
                <a:sym typeface="Wingdings" panose="05000000000000000000" pitchFamily="2" charset="2"/>
              </a:rPr>
              <a:t>(3 * 5 + 4 * 6)/11 = 39/11  </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62</a:t>
            </a:fld>
            <a:endParaRPr lang="zh-CN" altLang="en-US"/>
          </a:p>
        </p:txBody>
      </p:sp>
    </p:spTree>
    <p:extLst>
      <p:ext uri="{BB962C8B-B14F-4D97-AF65-F5344CB8AC3E}">
        <p14:creationId xmlns:p14="http://schemas.microsoft.com/office/powerpoint/2010/main" val="6077396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63</a:t>
            </a:fld>
            <a:endParaRPr lang="zh-CN" altLang="en-US"/>
          </a:p>
        </p:txBody>
      </p:sp>
    </p:spTree>
    <p:extLst>
      <p:ext uri="{BB962C8B-B14F-4D97-AF65-F5344CB8AC3E}">
        <p14:creationId xmlns:p14="http://schemas.microsoft.com/office/powerpoint/2010/main" val="36496242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15</a:t>
            </a:r>
            <a:r>
              <a:rPr lang="zh-CN" altLang="en-US"/>
              <a:t>分钟                   </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64</a:t>
            </a:fld>
            <a:endParaRPr lang="zh-CN" altLang="en-US"/>
          </a:p>
        </p:txBody>
      </p:sp>
    </p:spTree>
    <p:extLst>
      <p:ext uri="{BB962C8B-B14F-4D97-AF65-F5344CB8AC3E}">
        <p14:creationId xmlns:p14="http://schemas.microsoft.com/office/powerpoint/2010/main" val="17248710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15</a:t>
            </a:r>
            <a:r>
              <a:rPr lang="zh-CN" altLang="en-US"/>
              <a:t>分钟               最后</a:t>
            </a:r>
            <a:r>
              <a:rPr lang="en-US" altLang="zh-CN"/>
              <a:t>3</a:t>
            </a:r>
            <a:r>
              <a:rPr lang="zh-CN" altLang="en-US"/>
              <a:t>个分别插入  </a:t>
            </a:r>
            <a:r>
              <a:rPr lang="en-US" altLang="zh-CN"/>
              <a:t>12    58    51</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65</a:t>
            </a:fld>
            <a:endParaRPr lang="zh-CN" altLang="en-US"/>
          </a:p>
        </p:txBody>
      </p:sp>
    </p:spTree>
    <p:extLst>
      <p:ext uri="{BB962C8B-B14F-4D97-AF65-F5344CB8AC3E}">
        <p14:creationId xmlns:p14="http://schemas.microsoft.com/office/powerpoint/2010/main" val="6306524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10:40</a:t>
            </a:r>
            <a:r>
              <a:rPr lang="zh-CN" altLang="en-US"/>
              <a:t>              该插入  </a:t>
            </a:r>
            <a:r>
              <a:rPr lang="en-US" altLang="zh-CN"/>
              <a:t>16    36</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66</a:t>
            </a:fld>
            <a:endParaRPr lang="zh-CN" altLang="en-US"/>
          </a:p>
        </p:txBody>
      </p:sp>
    </p:spTree>
    <p:extLst>
      <p:ext uri="{BB962C8B-B14F-4D97-AF65-F5344CB8AC3E}">
        <p14:creationId xmlns:p14="http://schemas.microsoft.com/office/powerpoint/2010/main" val="24643679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a:t>
            </a:r>
            <a:r>
              <a:rPr lang="zh-CN" altLang="en-US"/>
              <a:t>分钟   简单介绍     物理地址和逻辑地址</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67</a:t>
            </a:fld>
            <a:endParaRPr lang="zh-CN" altLang="en-US"/>
          </a:p>
        </p:txBody>
      </p:sp>
    </p:spTree>
    <p:extLst>
      <p:ext uri="{BB962C8B-B14F-4D97-AF65-F5344CB8AC3E}">
        <p14:creationId xmlns:p14="http://schemas.microsoft.com/office/powerpoint/2010/main" val="429417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a:t>
            </a:r>
            <a:r>
              <a:rPr lang="zh-CN" altLang="en-US"/>
              <a:t>分钟</a:t>
            </a:r>
            <a:r>
              <a:rPr lang="en-US" altLang="zh-CN"/>
              <a:t>         a</a:t>
            </a:r>
            <a:r>
              <a:rPr lang="zh-CN" altLang="en-US"/>
              <a:t>和</a:t>
            </a:r>
            <a:r>
              <a:rPr lang="en-US" altLang="zh-CN"/>
              <a:t>b</a:t>
            </a:r>
            <a:r>
              <a:rPr lang="zh-CN" altLang="en-US"/>
              <a:t>可以是内置数据类型也可以是结构体或者对象</a:t>
            </a:r>
            <a:r>
              <a:rPr lang="en-US" altLang="zh-CN"/>
              <a:t>           Less than</a:t>
            </a:r>
            <a:r>
              <a:rPr lang="zh-CN" altLang="en-US"/>
              <a:t>：小于      </a:t>
            </a:r>
            <a:r>
              <a:rPr lang="en-US" altLang="zh-CN"/>
              <a:t>Less than or equal to</a:t>
            </a:r>
            <a:r>
              <a:rPr lang="zh-CN" altLang="en-US"/>
              <a:t>：小于等于</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a:t>
            </a:fld>
            <a:endParaRPr lang="zh-CN" altLang="en-US"/>
          </a:p>
        </p:txBody>
      </p:sp>
    </p:spTree>
    <p:extLst>
      <p:ext uri="{BB962C8B-B14F-4D97-AF65-F5344CB8AC3E}">
        <p14:creationId xmlns:p14="http://schemas.microsoft.com/office/powerpoint/2010/main" val="18736700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10:45              3</a:t>
            </a:r>
            <a:r>
              <a:rPr lang="zh-CN" altLang="en-US" dirty="0"/>
              <a:t>分钟</a:t>
            </a:r>
            <a:r>
              <a:rPr lang="en-US" altLang="zh-CN" dirty="0"/>
              <a:t>             26</a:t>
            </a:r>
            <a:r>
              <a:rPr lang="zh-CN" altLang="en-US" dirty="0"/>
              <a:t>个英文字母</a:t>
            </a:r>
            <a:r>
              <a:rPr lang="en-US" altLang="zh-CN" dirty="0"/>
              <a:t>                A 65                      Z:90    Q:81   S:83   L :76  W: 87</a:t>
            </a:r>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70</a:t>
            </a:fld>
            <a:endParaRPr lang="zh-CN" altLang="en-US"/>
          </a:p>
        </p:txBody>
      </p:sp>
    </p:spTree>
    <p:extLst>
      <p:ext uri="{BB962C8B-B14F-4D97-AF65-F5344CB8AC3E}">
        <p14:creationId xmlns:p14="http://schemas.microsoft.com/office/powerpoint/2010/main" val="3698766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a:t>
            </a:r>
            <a:r>
              <a:rPr lang="zh-CN" altLang="en-US"/>
              <a:t>分钟                  简单回顾  哈希表和哈希函数是在干什么</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72</a:t>
            </a:fld>
            <a:endParaRPr lang="zh-CN" altLang="en-US"/>
          </a:p>
        </p:txBody>
      </p:sp>
    </p:spTree>
    <p:extLst>
      <p:ext uri="{BB962C8B-B14F-4D97-AF65-F5344CB8AC3E}">
        <p14:creationId xmlns:p14="http://schemas.microsoft.com/office/powerpoint/2010/main" val="31224250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10:52           3</a:t>
            </a:r>
            <a:r>
              <a:rPr lang="zh-CN" altLang="en-US" dirty="0"/>
              <a:t>分钟   </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73</a:t>
            </a:fld>
            <a:endParaRPr lang="zh-CN" altLang="en-US"/>
          </a:p>
        </p:txBody>
      </p:sp>
    </p:spTree>
    <p:extLst>
      <p:ext uri="{BB962C8B-B14F-4D97-AF65-F5344CB8AC3E}">
        <p14:creationId xmlns:p14="http://schemas.microsoft.com/office/powerpoint/2010/main" val="24439831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a:t>
            </a:r>
            <a:r>
              <a:rPr lang="zh-CN" altLang="en-US" dirty="0"/>
              <a:t>分钟   </a:t>
            </a:r>
            <a:r>
              <a:rPr lang="zh-CN" altLang="en-US" sz="1200" b="1" dirty="0">
                <a:ea typeface="楷体_GB2312" pitchFamily="49" charset="-122"/>
                <a:sym typeface="Wingdings" pitchFamily="2" charset="2"/>
              </a:rPr>
              <a:t>叠加：求和后舍去进位</a:t>
            </a:r>
            <a:endParaRPr lang="zh-CN" altLang="en-US" b="1"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74</a:t>
            </a:fld>
            <a:endParaRPr lang="zh-CN" altLang="en-US"/>
          </a:p>
        </p:txBody>
      </p:sp>
    </p:spTree>
    <p:extLst>
      <p:ext uri="{BB962C8B-B14F-4D97-AF65-F5344CB8AC3E}">
        <p14:creationId xmlns:p14="http://schemas.microsoft.com/office/powerpoint/2010/main" val="9861050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11:00             5</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75</a:t>
            </a:fld>
            <a:endParaRPr lang="zh-CN" altLang="en-US"/>
          </a:p>
        </p:txBody>
      </p:sp>
    </p:spTree>
    <p:extLst>
      <p:ext uri="{BB962C8B-B14F-4D97-AF65-F5344CB8AC3E}">
        <p14:creationId xmlns:p14="http://schemas.microsoft.com/office/powerpoint/2010/main" val="9768287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a:t>
            </a:r>
            <a:r>
              <a:rPr lang="zh-CN" altLang="en-US" dirty="0"/>
              <a:t>分钟     </a:t>
            </a:r>
            <a:r>
              <a:rPr lang="en-US" altLang="zh-CN" b="1" dirty="0"/>
              <a:t>P255</a:t>
            </a:r>
            <a:endParaRPr lang="zh-CN" altLang="en-US" b="1"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76</a:t>
            </a:fld>
            <a:endParaRPr lang="zh-CN" altLang="en-US"/>
          </a:p>
        </p:txBody>
      </p:sp>
    </p:spTree>
    <p:extLst>
      <p:ext uri="{BB962C8B-B14F-4D97-AF65-F5344CB8AC3E}">
        <p14:creationId xmlns:p14="http://schemas.microsoft.com/office/powerpoint/2010/main" val="14352649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77</a:t>
            </a:fld>
            <a:endParaRPr lang="zh-CN" altLang="en-US"/>
          </a:p>
        </p:txBody>
      </p:sp>
    </p:spTree>
    <p:extLst>
      <p:ext uri="{BB962C8B-B14F-4D97-AF65-F5344CB8AC3E}">
        <p14:creationId xmlns:p14="http://schemas.microsoft.com/office/powerpoint/2010/main" val="4712659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78</a:t>
            </a:fld>
            <a:endParaRPr lang="zh-CN" altLang="en-US"/>
          </a:p>
        </p:txBody>
      </p:sp>
    </p:spTree>
    <p:extLst>
      <p:ext uri="{BB962C8B-B14F-4D97-AF65-F5344CB8AC3E}">
        <p14:creationId xmlns:p14="http://schemas.microsoft.com/office/powerpoint/2010/main" val="6934715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11:15                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79</a:t>
            </a:fld>
            <a:endParaRPr lang="zh-CN" altLang="en-US"/>
          </a:p>
        </p:txBody>
      </p:sp>
    </p:spTree>
    <p:extLst>
      <p:ext uri="{BB962C8B-B14F-4D97-AF65-F5344CB8AC3E}">
        <p14:creationId xmlns:p14="http://schemas.microsoft.com/office/powerpoint/2010/main" val="20621000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80</a:t>
            </a:fld>
            <a:endParaRPr lang="zh-CN" altLang="en-US"/>
          </a:p>
        </p:txBody>
      </p:sp>
    </p:spTree>
    <p:extLst>
      <p:ext uri="{BB962C8B-B14F-4D97-AF65-F5344CB8AC3E}">
        <p14:creationId xmlns:p14="http://schemas.microsoft.com/office/powerpoint/2010/main" val="230902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9:00        6</a:t>
            </a:r>
            <a:r>
              <a:rPr lang="zh-CN" altLang="en-US"/>
              <a:t>分钟</a:t>
            </a:r>
            <a:r>
              <a:rPr lang="en-US" altLang="zh-CN"/>
              <a:t>              P216    SSTable</a:t>
            </a:r>
            <a:r>
              <a:rPr lang="zh-CN" altLang="en-US"/>
              <a:t>：静态查找表       </a:t>
            </a:r>
            <a:r>
              <a:rPr lang="zh-CN" altLang="en-US" sz="1200" b="1">
                <a:latin typeface="Arial" pitchFamily="34" charset="0"/>
                <a:ea typeface="楷体_GB2312" pitchFamily="49" charset="-122"/>
              </a:rPr>
              <a:t>表的一端：一般是尾部</a:t>
            </a:r>
            <a:r>
              <a:rPr lang="zh-CN" altLang="en-US"/>
              <a:t>       </a:t>
            </a:r>
            <a:r>
              <a:rPr lang="en-US" altLang="zh-CN" sz="1200">
                <a:ea typeface="华文新魏" pitchFamily="2" charset="-122"/>
              </a:rPr>
              <a:t>elem</a:t>
            </a:r>
            <a:r>
              <a:rPr lang="zh-CN" altLang="en-US" sz="1200">
                <a:ea typeface="华文新魏" pitchFamily="2" charset="-122"/>
              </a:rPr>
              <a:t>指向空间的空间</a:t>
            </a:r>
            <a:r>
              <a:rPr lang="zh-CN" altLang="en-US" sz="1200" b="1">
                <a:ea typeface="华文新魏" pitchFamily="2" charset="-122"/>
              </a:rPr>
              <a:t>大小根据实际长度</a:t>
            </a:r>
            <a:r>
              <a:rPr lang="zh-CN" altLang="en-US" sz="1200">
                <a:ea typeface="华文新魏" pitchFamily="2" charset="-122"/>
              </a:rPr>
              <a:t>来定，因为不涉及</a:t>
            </a:r>
            <a:r>
              <a:rPr lang="zh-CN" altLang="en-US" sz="1200" b="1">
                <a:ea typeface="华文新魏" pitchFamily="2" charset="-122"/>
              </a:rPr>
              <a:t>插入</a:t>
            </a:r>
            <a:r>
              <a:rPr lang="zh-CN" altLang="en-US" sz="1200">
                <a:ea typeface="华文新魏" pitchFamily="2" charset="-122"/>
              </a:rPr>
              <a:t>和</a:t>
            </a:r>
            <a:r>
              <a:rPr lang="zh-CN" altLang="en-US" sz="1200" b="1">
                <a:ea typeface="华文新魏" pitchFamily="2" charset="-122"/>
              </a:rPr>
              <a:t>删除</a:t>
            </a:r>
            <a:r>
              <a:rPr lang="zh-CN" altLang="en-US" sz="1200">
                <a:ea typeface="华文新魏" pitchFamily="2" charset="-122"/>
              </a:rPr>
              <a:t>操作，</a:t>
            </a:r>
            <a:r>
              <a:rPr lang="en-US" altLang="zh-CN" sz="1200">
                <a:ea typeface="华文新魏" pitchFamily="2" charset="-122"/>
              </a:rPr>
              <a:t>0</a:t>
            </a:r>
            <a:r>
              <a:rPr lang="zh-CN" altLang="en-US" sz="1200">
                <a:ea typeface="华文新魏" pitchFamily="2" charset="-122"/>
              </a:rPr>
              <a:t>号位置不用，用来存放要查找的</a:t>
            </a:r>
            <a:r>
              <a:rPr lang="en-US" altLang="zh-CN" sz="1200">
                <a:ea typeface="华文新魏" pitchFamily="2" charset="-122"/>
              </a:rPr>
              <a:t>key</a:t>
            </a:r>
            <a:r>
              <a:rPr lang="zh-CN" altLang="en-US" sz="1200">
                <a:ea typeface="华文新魏" pitchFamily="2" charset="-122"/>
              </a:rPr>
              <a:t>值。</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a:t>
            </a:fld>
            <a:endParaRPr lang="zh-CN" altLang="en-US"/>
          </a:p>
        </p:txBody>
      </p:sp>
    </p:spTree>
    <p:extLst>
      <p:ext uri="{BB962C8B-B14F-4D97-AF65-F5344CB8AC3E}">
        <p14:creationId xmlns:p14="http://schemas.microsoft.com/office/powerpoint/2010/main" val="31377895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81</a:t>
            </a:fld>
            <a:endParaRPr lang="zh-CN" altLang="en-US"/>
          </a:p>
        </p:txBody>
      </p:sp>
    </p:spTree>
    <p:extLst>
      <p:ext uri="{BB962C8B-B14F-4D97-AF65-F5344CB8AC3E}">
        <p14:creationId xmlns:p14="http://schemas.microsoft.com/office/powerpoint/2010/main" val="42359197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11:35                  7</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82</a:t>
            </a:fld>
            <a:endParaRPr lang="zh-CN" altLang="en-US"/>
          </a:p>
        </p:txBody>
      </p:sp>
    </p:spTree>
    <p:extLst>
      <p:ext uri="{BB962C8B-B14F-4D97-AF65-F5344CB8AC3E}">
        <p14:creationId xmlns:p14="http://schemas.microsoft.com/office/powerpoint/2010/main" val="1745237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a:t>
            </a:r>
            <a:r>
              <a:rPr lang="zh-CN" altLang="en-US"/>
              <a:t>分钟</a:t>
            </a:r>
            <a:endParaRPr lang="en-US" altLang="zh-CN"/>
          </a:p>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83</a:t>
            </a:fld>
            <a:endParaRPr lang="zh-CN" altLang="en-US"/>
          </a:p>
        </p:txBody>
      </p:sp>
    </p:spTree>
    <p:extLst>
      <p:ext uri="{BB962C8B-B14F-4D97-AF65-F5344CB8AC3E}">
        <p14:creationId xmlns:p14="http://schemas.microsoft.com/office/powerpoint/2010/main" val="21881678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11:47             8</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84</a:t>
            </a:fld>
            <a:endParaRPr lang="zh-CN" altLang="en-US"/>
          </a:p>
        </p:txBody>
      </p:sp>
    </p:spTree>
    <p:extLst>
      <p:ext uri="{BB962C8B-B14F-4D97-AF65-F5344CB8AC3E}">
        <p14:creationId xmlns:p14="http://schemas.microsoft.com/office/powerpoint/2010/main" val="26113577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20000"/>
              </a:lnSpc>
              <a:spcBef>
                <a:spcPct val="0"/>
              </a:spcBef>
              <a:buFontTx/>
              <a:buNone/>
            </a:pPr>
            <a:r>
              <a:rPr lang="en-US" altLang="zh-CN" sz="1200">
                <a:ea typeface="楷体_GB2312" pitchFamily="49" charset="-122"/>
              </a:rPr>
              <a:t>11:53              6</a:t>
            </a:r>
            <a:r>
              <a:rPr lang="zh-CN" altLang="en-US" sz="1200">
                <a:ea typeface="楷体_GB2312" pitchFamily="49" charset="-122"/>
              </a:rPr>
              <a:t>分钟</a:t>
            </a:r>
            <a:r>
              <a:rPr lang="en-US" altLang="zh-CN" sz="1200">
                <a:ea typeface="楷体_GB2312" pitchFamily="49" charset="-122"/>
              </a:rPr>
              <a:t>             P261 </a:t>
            </a:r>
            <a:r>
              <a:rPr lang="en-US" altLang="zh-CN" sz="1200">
                <a:solidFill>
                  <a:srgbClr val="FF3300"/>
                </a:solidFill>
                <a:effectLst>
                  <a:outerShdw blurRad="38100" dist="38100" dir="2700000" algn="tl">
                    <a:srgbClr val="000000"/>
                  </a:outerShdw>
                </a:effectLst>
                <a:ea typeface="楷体_GB2312" pitchFamily="49" charset="-122"/>
              </a:rPr>
              <a:t>1. </a:t>
            </a:r>
            <a:r>
              <a:rPr lang="zh-CN" altLang="en-US" sz="1200">
                <a:solidFill>
                  <a:srgbClr val="FF3300"/>
                </a:solidFill>
                <a:effectLst>
                  <a:outerShdw blurRad="38100" dist="38100" dir="2700000" algn="tl">
                    <a:srgbClr val="000000"/>
                  </a:outerShdw>
                </a:effectLst>
                <a:ea typeface="楷体_GB2312" pitchFamily="49" charset="-122"/>
              </a:rPr>
              <a:t>装载因子</a:t>
            </a:r>
            <a:r>
              <a:rPr lang="zh-CN" altLang="en-US" sz="1200">
                <a:ea typeface="楷体_GB2312" pitchFamily="49" charset="-122"/>
              </a:rPr>
              <a:t> ： </a:t>
            </a:r>
            <a:r>
              <a:rPr lang="zh-CN" altLang="en-US" sz="1200" i="1">
                <a:ea typeface="楷体_GB2312" pitchFamily="49" charset="-122"/>
                <a:sym typeface="Symbol" pitchFamily="18" charset="2"/>
              </a:rPr>
              <a:t> </a:t>
            </a:r>
            <a:r>
              <a:rPr lang="en-US" altLang="zh-CN" sz="1200">
                <a:ea typeface="楷体_GB2312" pitchFamily="49" charset="-122"/>
              </a:rPr>
              <a:t>= </a:t>
            </a:r>
            <a:r>
              <a:rPr lang="en-US" altLang="zh-CN" sz="1200" i="1">
                <a:ea typeface="楷体_GB2312" pitchFamily="49" charset="-122"/>
              </a:rPr>
              <a:t>n</a:t>
            </a:r>
            <a:r>
              <a:rPr lang="en-US" altLang="zh-CN" sz="1200">
                <a:ea typeface="楷体_GB2312" pitchFamily="49" charset="-122"/>
              </a:rPr>
              <a:t>/</a:t>
            </a:r>
            <a:r>
              <a:rPr lang="en-US" altLang="zh-CN" sz="1200" i="1">
                <a:ea typeface="楷体_GB2312" pitchFamily="49" charset="-122"/>
              </a:rPr>
              <a:t>m</a:t>
            </a:r>
            <a:r>
              <a:rPr lang="en-US" altLang="zh-CN" sz="1200">
                <a:ea typeface="楷体_GB2312" pitchFamily="49" charset="-122"/>
              </a:rPr>
              <a:t>  </a:t>
            </a:r>
            <a:r>
              <a:rPr lang="zh-CN" altLang="en-US" sz="1200">
                <a:ea typeface="楷体_GB2312" pitchFamily="49" charset="-122"/>
              </a:rPr>
              <a:t>。</a:t>
            </a:r>
            <a:r>
              <a:rPr lang="en-US" altLang="zh-CN" sz="1200">
                <a:ea typeface="楷体_GB2312" pitchFamily="49" charset="-122"/>
              </a:rPr>
              <a:t>   </a:t>
            </a:r>
            <a:r>
              <a:rPr lang="zh-CN" altLang="en-US" sz="1200">
                <a:ea typeface="楷体_GB2312" pitchFamily="49" charset="-122"/>
              </a:rPr>
              <a:t>标志哈希表的装满程度。直观地看， </a:t>
            </a:r>
            <a:r>
              <a:rPr lang="zh-CN" altLang="en-US" sz="1200" i="1">
                <a:ea typeface="楷体_GB2312" pitchFamily="49" charset="-122"/>
                <a:sym typeface="Symbol" pitchFamily="18" charset="2"/>
              </a:rPr>
              <a:t> </a:t>
            </a:r>
            <a:r>
              <a:rPr lang="zh-CN" altLang="en-US" sz="1200" b="0" i="0">
                <a:ea typeface="楷体_GB2312" pitchFamily="49" charset="-122"/>
                <a:sym typeface="Symbol" pitchFamily="18" charset="2"/>
              </a:rPr>
              <a:t>越小，发生冲突的可能性越小；反之，</a:t>
            </a:r>
            <a:r>
              <a:rPr lang="zh-CN" altLang="en-US" sz="1200" i="1">
                <a:ea typeface="楷体_GB2312" pitchFamily="49" charset="-122"/>
                <a:sym typeface="Symbol" pitchFamily="18" charset="2"/>
              </a:rPr>
              <a:t> </a:t>
            </a:r>
            <a:r>
              <a:rPr lang="zh-CN" altLang="en-US" sz="1200" b="0" i="0">
                <a:ea typeface="楷体_GB2312" pitchFamily="49" charset="-122"/>
                <a:sym typeface="Symbol" pitchFamily="18" charset="2"/>
              </a:rPr>
              <a:t>越大，表中填入的记录就越多，再填记录时，发生冲突的可能性越大。查找比较次数越多</a:t>
            </a:r>
            <a:endParaRPr lang="zh-CN" altLang="en-US" b="0" i="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85</a:t>
            </a:fld>
            <a:endParaRPr lang="zh-CN" altLang="en-US"/>
          </a:p>
        </p:txBody>
      </p:sp>
    </p:spTree>
    <p:extLst>
      <p:ext uri="{BB962C8B-B14F-4D97-AF65-F5344CB8AC3E}">
        <p14:creationId xmlns:p14="http://schemas.microsoft.com/office/powerpoint/2010/main" val="29715482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11:58        5</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86</a:t>
            </a:fld>
            <a:endParaRPr lang="zh-CN" altLang="en-US"/>
          </a:p>
        </p:txBody>
      </p:sp>
    </p:spTree>
    <p:extLst>
      <p:ext uri="{BB962C8B-B14F-4D97-AF65-F5344CB8AC3E}">
        <p14:creationId xmlns:p14="http://schemas.microsoft.com/office/powerpoint/2010/main" val="21373240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12:02         4</a:t>
            </a:r>
            <a:r>
              <a:rPr lang="zh-CN" altLang="en-US"/>
              <a:t>分钟    第一列比较一次   第二列 比较两次   第三列比较三次</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87</a:t>
            </a:fld>
            <a:endParaRPr lang="zh-CN" altLang="en-US"/>
          </a:p>
        </p:txBody>
      </p:sp>
    </p:spTree>
    <p:extLst>
      <p:ext uri="{BB962C8B-B14F-4D97-AF65-F5344CB8AC3E}">
        <p14:creationId xmlns:p14="http://schemas.microsoft.com/office/powerpoint/2010/main" val="23943385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12:06</a:t>
            </a:r>
            <a:r>
              <a:rPr lang="zh-CN" altLang="en-US"/>
              <a:t>             </a:t>
            </a:r>
            <a:r>
              <a:rPr lang="en-US" altLang="zh-CN"/>
              <a:t>4</a:t>
            </a:r>
            <a:r>
              <a:rPr lang="zh-CN" altLang="en-US"/>
              <a:t>分钟           给</a:t>
            </a:r>
            <a:r>
              <a:rPr lang="zh-CN" altLang="en-US" dirty="0"/>
              <a:t>出具体的哈希表计算</a:t>
            </a:r>
            <a:r>
              <a:rPr lang="en-US" altLang="zh-CN" dirty="0"/>
              <a:t>ASL</a:t>
            </a:r>
            <a:r>
              <a:rPr lang="zh-CN" altLang="en-US"/>
              <a:t>，跟装载因子没有关系。          </a:t>
            </a:r>
            <a:r>
              <a:rPr lang="zh-CN" altLang="en-US" sz="1200">
                <a:solidFill>
                  <a:srgbClr val="FF3300"/>
                </a:solidFill>
                <a:effectLst>
                  <a:outerShdw blurRad="38100" dist="38100" dir="2700000" algn="tl">
                    <a:srgbClr val="000000"/>
                  </a:outerShdw>
                </a:effectLst>
                <a:ea typeface="楷体_GB2312" pitchFamily="49" charset="-122"/>
              </a:rPr>
              <a:t>装载因子</a:t>
            </a:r>
            <a:r>
              <a:rPr lang="zh-CN" altLang="en-US" sz="1200">
                <a:ea typeface="楷体_GB2312" pitchFamily="49" charset="-122"/>
              </a:rPr>
              <a:t> ： </a:t>
            </a:r>
            <a:r>
              <a:rPr lang="zh-CN" altLang="en-US" sz="1200" i="1">
                <a:ea typeface="楷体_GB2312" pitchFamily="49" charset="-122"/>
                <a:sym typeface="Symbol" pitchFamily="18" charset="2"/>
              </a:rPr>
              <a:t> </a:t>
            </a:r>
            <a:r>
              <a:rPr lang="en-US" altLang="zh-CN" sz="1200">
                <a:ea typeface="楷体_GB2312" pitchFamily="49" charset="-122"/>
              </a:rPr>
              <a:t>= </a:t>
            </a:r>
            <a:r>
              <a:rPr lang="en-US" altLang="zh-CN" sz="1200" i="1">
                <a:ea typeface="楷体_GB2312" pitchFamily="49" charset="-122"/>
              </a:rPr>
              <a:t>n</a:t>
            </a:r>
            <a:r>
              <a:rPr lang="en-US" altLang="zh-CN" sz="1200">
                <a:ea typeface="楷体_GB2312" pitchFamily="49" charset="-122"/>
              </a:rPr>
              <a:t>/</a:t>
            </a:r>
            <a:r>
              <a:rPr lang="en-US" altLang="zh-CN" sz="1200" i="1">
                <a:ea typeface="楷体_GB2312" pitchFamily="49" charset="-122"/>
              </a:rPr>
              <a:t>m</a:t>
            </a:r>
            <a:r>
              <a:rPr lang="en-US" altLang="zh-CN" sz="1200">
                <a:ea typeface="楷体_GB2312" pitchFamily="49" charset="-122"/>
              </a:rPr>
              <a:t> </a:t>
            </a:r>
            <a:r>
              <a:rPr lang="zh-CN" altLang="en-US" sz="1200">
                <a:ea typeface="楷体_GB2312" pitchFamily="49" charset="-122"/>
              </a:rPr>
              <a:t>，平均每个空间放多少个</a:t>
            </a:r>
            <a:r>
              <a:rPr lang="en-US" altLang="zh-CN" sz="1200">
                <a:ea typeface="楷体_GB2312" pitchFamily="49" charset="-122"/>
              </a:rPr>
              <a:t>K</a:t>
            </a:r>
            <a:r>
              <a:rPr lang="zh-CN" altLang="en-US" sz="1200">
                <a:ea typeface="楷体_GB2312" pitchFamily="49" charset="-122"/>
              </a:rPr>
              <a:t>值。</a:t>
            </a:r>
            <a:endParaRPr lang="zh-CN" altLang="en-US"/>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88</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解释</a:t>
            </a:r>
            <a:r>
              <a:rPr lang="en-US" altLang="zh-CN"/>
              <a:t>72</a:t>
            </a:r>
            <a:r>
              <a:rPr lang="zh-CN" altLang="en-US"/>
              <a:t>页</a:t>
            </a:r>
            <a:r>
              <a:rPr lang="en-US" altLang="zh-CN"/>
              <a:t>PPT         </a:t>
            </a:r>
            <a:r>
              <a:rPr lang="zh-CN" altLang="en-US"/>
              <a:t>简单回顾  哈希表和哈希函数是在干什么</a:t>
            </a:r>
          </a:p>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89</a:t>
            </a:fld>
            <a:endParaRPr lang="zh-CN" altLang="en-US"/>
          </a:p>
        </p:txBody>
      </p:sp>
    </p:spTree>
    <p:extLst>
      <p:ext uri="{BB962C8B-B14F-4D97-AF65-F5344CB8AC3E}">
        <p14:creationId xmlns:p14="http://schemas.microsoft.com/office/powerpoint/2010/main" val="2615436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a:t>
            </a:r>
            <a:r>
              <a:rPr lang="zh-CN" altLang="en-US" dirty="0"/>
              <a:t>分钟    这个代码不难    </a:t>
            </a:r>
            <a:r>
              <a:rPr lang="en-US" altLang="zh-CN" b="1" dirty="0" err="1">
                <a:solidFill>
                  <a:srgbClr val="0000FF"/>
                </a:solidFill>
              </a:rPr>
              <a:t>elem</a:t>
            </a:r>
            <a:r>
              <a:rPr lang="en-US" altLang="zh-CN" b="1" dirty="0">
                <a:solidFill>
                  <a:srgbClr val="0000FF"/>
                </a:solidFill>
              </a:rPr>
              <a:t>[0]</a:t>
            </a:r>
            <a:r>
              <a:rPr lang="zh-CN" altLang="en-US" b="1" dirty="0">
                <a:solidFill>
                  <a:srgbClr val="0000FF"/>
                </a:solidFill>
              </a:rPr>
              <a:t>：哨兵作用    </a:t>
            </a:r>
            <a:r>
              <a:rPr lang="zh-CN" altLang="en-US" b="0" dirty="0">
                <a:solidFill>
                  <a:srgbClr val="0000FF"/>
                </a:solidFill>
              </a:rPr>
              <a:t>不用检查表是否完毕，提高了效率</a:t>
            </a:r>
            <a:endParaRPr lang="zh-CN" altLang="en-US" b="0"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9</a:t>
            </a:fld>
            <a:endParaRPr lang="zh-CN" altLang="en-US"/>
          </a:p>
        </p:txBody>
      </p:sp>
    </p:spTree>
    <p:extLst>
      <p:ext uri="{BB962C8B-B14F-4D97-AF65-F5344CB8AC3E}">
        <p14:creationId xmlns:p14="http://schemas.microsoft.com/office/powerpoint/2010/main" val="359545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0000FF"/>
                </a:solidFill>
                <a:ea typeface="华文中宋" pitchFamily="2" charset="-122"/>
              </a:rPr>
              <a:t>4</a:t>
            </a:r>
            <a:r>
              <a:rPr lang="zh-CN" altLang="en-US" sz="1200" dirty="0">
                <a:solidFill>
                  <a:srgbClr val="0000FF"/>
                </a:solidFill>
                <a:ea typeface="华文中宋" pitchFamily="2" charset="-122"/>
              </a:rPr>
              <a:t>分钟    平均查找长度（</a:t>
            </a:r>
            <a:r>
              <a:rPr lang="en-US" altLang="zh-CN" sz="1200" dirty="0">
                <a:solidFill>
                  <a:srgbClr val="0000FF"/>
                </a:solidFill>
                <a:ea typeface="华文中宋" pitchFamily="2" charset="-122"/>
              </a:rPr>
              <a:t>Average Search Length</a:t>
            </a:r>
            <a:r>
              <a:rPr lang="zh-CN" altLang="en-US" sz="1200" dirty="0">
                <a:solidFill>
                  <a:srgbClr val="0000FF"/>
                </a:solidFill>
                <a:ea typeface="华文中宋" pitchFamily="2" charset="-122"/>
              </a:rPr>
              <a:t>）        能查找成功每个数出现的概率均等，之和等于</a:t>
            </a:r>
            <a:r>
              <a:rPr lang="en-US" altLang="zh-CN" sz="1200" dirty="0">
                <a:solidFill>
                  <a:srgbClr val="0000FF"/>
                </a:solidFill>
                <a:ea typeface="华文中宋" pitchFamily="2" charset="-122"/>
              </a:rPr>
              <a:t>1</a:t>
            </a:r>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10</a:t>
            </a:fld>
            <a:endParaRPr lang="zh-CN" altLang="en-US"/>
          </a:p>
        </p:txBody>
      </p:sp>
    </p:spTree>
    <p:extLst>
      <p:ext uri="{BB962C8B-B14F-4D97-AF65-F5344CB8AC3E}">
        <p14:creationId xmlns:p14="http://schemas.microsoft.com/office/powerpoint/2010/main" val="18199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a:t>
            </a:r>
            <a:r>
              <a:rPr lang="zh-CN" altLang="en-US"/>
              <a:t>分钟     查找成功的概率和查找不成功的概率各占</a:t>
            </a:r>
            <a:r>
              <a:rPr lang="en-US" altLang="zh-CN"/>
              <a:t>1/2</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11</a:t>
            </a:fld>
            <a:endParaRPr lang="zh-CN" altLang="en-US"/>
          </a:p>
        </p:txBody>
      </p:sp>
    </p:spTree>
    <p:extLst>
      <p:ext uri="{BB962C8B-B14F-4D97-AF65-F5344CB8AC3E}">
        <p14:creationId xmlns:p14="http://schemas.microsoft.com/office/powerpoint/2010/main" val="4161067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2019/12/24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2019/12/24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2019/12/24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2019/12/24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2019/12/24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2019/12/24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2019/12/24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8.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4.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9.wmf"/><Relationship Id="rId4" Type="http://schemas.openxmlformats.org/officeDocument/2006/relationships/oleObject" Target="../embeddings/oleObject7.bin"/><Relationship Id="rId9" Type="http://schemas.openxmlformats.org/officeDocument/2006/relationships/image" Target="../media/image11.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8.wmf"/><Relationship Id="rId4" Type="http://schemas.openxmlformats.org/officeDocument/2006/relationships/oleObject" Target="../embeddings/oleObject15.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 Target="slide74.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 Target="slide88.xml"/><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88.xml"/><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slide" Target="slide2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67.xml"/><Relationship Id="rId7" Type="http://schemas.openxmlformats.org/officeDocument/2006/relationships/image" Target="../media/image27.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26.emf"/><Relationship Id="rId4" Type="http://schemas.openxmlformats.org/officeDocument/2006/relationships/oleObject" Target="../embeddings/oleObject16.bin"/><Relationship Id="rId9" Type="http://schemas.openxmlformats.org/officeDocument/2006/relationships/image" Target="../media/image28.e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266851" y="3068960"/>
            <a:ext cx="4897437" cy="641350"/>
          </a:xfrm>
          <a:prstGeom prst="rect">
            <a:avLst/>
          </a:prstGeom>
          <a:noFill/>
          <a:ln w="9525">
            <a:noFill/>
            <a:miter lim="800000"/>
            <a:headEnd/>
            <a:tailEnd/>
          </a:ln>
        </p:spPr>
        <p:txBody>
          <a:bodyPr>
            <a:spAutoFit/>
          </a:bodyPr>
          <a:lstStyle/>
          <a:p>
            <a:r>
              <a:rPr kumimoji="0" lang="zh-CN" altLang="en-US" sz="3600" dirty="0"/>
              <a:t>查找表</a:t>
            </a:r>
            <a:r>
              <a:rPr kumimoji="0" lang="en-US" altLang="zh-CN" sz="3600" dirty="0"/>
              <a:t>—Searching  </a:t>
            </a:r>
            <a:endParaRPr kumimoji="0" lang="en-US" altLang="zh-CN" sz="3600" b="1" i="1" dirty="0"/>
          </a:p>
        </p:txBody>
      </p:sp>
      <p:sp>
        <p:nvSpPr>
          <p:cNvPr id="8" name="Text Box 5"/>
          <p:cNvSpPr txBox="1">
            <a:spLocks noChangeArrowheads="1"/>
          </p:cNvSpPr>
          <p:nvPr/>
        </p:nvSpPr>
        <p:spPr bwMode="auto">
          <a:xfrm>
            <a:off x="3073381" y="2196153"/>
            <a:ext cx="2592387" cy="584775"/>
          </a:xfrm>
          <a:prstGeom prst="rect">
            <a:avLst/>
          </a:prstGeom>
          <a:noFill/>
          <a:ln w="9525">
            <a:noFill/>
            <a:miter lim="800000"/>
            <a:headEnd/>
            <a:tailEnd/>
          </a:ln>
        </p:spPr>
        <p:txBody>
          <a:bodyPr>
            <a:spAutoFit/>
          </a:bodyPr>
          <a:lstStyle/>
          <a:p>
            <a:r>
              <a:rPr lang="en-US" altLang="zh-CN" sz="3200" dirty="0">
                <a:solidFill>
                  <a:srgbClr val="0000CC"/>
                </a:solidFill>
              </a:rPr>
              <a:t>DS</a:t>
            </a:r>
            <a:r>
              <a:rPr lang="en-US" altLang="zh-CN" sz="3200" dirty="0">
                <a:solidFill>
                  <a:srgbClr val="0000CC"/>
                </a:solidFill>
                <a:latin typeface="Times New Roman" pitchFamily="18" charset="0"/>
              </a:rPr>
              <a:t>—</a:t>
            </a:r>
            <a:r>
              <a:rPr lang="zh-CN" altLang="en-US" sz="3200" dirty="0">
                <a:solidFill>
                  <a:srgbClr val="0000CC"/>
                </a:solidFill>
              </a:rPr>
              <a:t>第九章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2" name="AutoShape 4"/>
          <p:cNvSpPr>
            <a:spLocks noChangeArrowheads="1"/>
          </p:cNvSpPr>
          <p:nvPr/>
        </p:nvSpPr>
        <p:spPr bwMode="auto">
          <a:xfrm>
            <a:off x="3708598" y="3142382"/>
            <a:ext cx="288925" cy="360362"/>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145413" name="AutoShape 5"/>
          <p:cNvSpPr>
            <a:spLocks noChangeArrowheads="1"/>
          </p:cNvSpPr>
          <p:nvPr/>
        </p:nvSpPr>
        <p:spPr bwMode="auto">
          <a:xfrm>
            <a:off x="4034035" y="3142382"/>
            <a:ext cx="323850" cy="360362"/>
          </a:xfrm>
          <a:prstGeom prst="roundRect">
            <a:avLst>
              <a:gd name="adj" fmla="val 16667"/>
            </a:avLst>
          </a:prstGeom>
          <a:solidFill>
            <a:srgbClr val="FF00FF"/>
          </a:solidFill>
          <a:ln w="25400" cap="sq">
            <a:noFill/>
            <a:round/>
            <a:headEnd/>
            <a:tailEnd/>
          </a:ln>
          <a:effectLst/>
        </p:spPr>
        <p:txBody>
          <a:bodyPr anchor="ctr">
            <a:spAutoFit/>
          </a:bodyPr>
          <a:lstStyle/>
          <a:p>
            <a:endParaRPr lang="zh-CN" altLang="en-US"/>
          </a:p>
        </p:txBody>
      </p:sp>
      <p:sp>
        <p:nvSpPr>
          <p:cNvPr id="145414" name="Text Box 6"/>
          <p:cNvSpPr txBox="1">
            <a:spLocks noChangeArrowheads="1"/>
          </p:cNvSpPr>
          <p:nvPr/>
        </p:nvSpPr>
        <p:spPr bwMode="auto">
          <a:xfrm>
            <a:off x="5989835" y="2350219"/>
            <a:ext cx="2470150" cy="822325"/>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a:ea typeface="华文新魏" pitchFamily="2" charset="-122"/>
              </a:rPr>
              <a:t>找到第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 </a:t>
            </a:r>
          </a:p>
          <a:p>
            <a:pPr>
              <a:lnSpc>
                <a:spcPct val="60000"/>
              </a:lnSpc>
            </a:pPr>
            <a:r>
              <a:rPr lang="zh-CN" altLang="en-US">
                <a:ea typeface="华文新魏" pitchFamily="2" charset="-122"/>
              </a:rPr>
              <a:t>需比较的次数。  </a:t>
            </a:r>
          </a:p>
        </p:txBody>
      </p:sp>
      <p:graphicFrame>
        <p:nvGraphicFramePr>
          <p:cNvPr id="145415" name="Object 7"/>
          <p:cNvGraphicFramePr>
            <a:graphicFrameLocks noChangeAspect="1"/>
          </p:cNvGraphicFramePr>
          <p:nvPr/>
        </p:nvGraphicFramePr>
        <p:xfrm>
          <a:off x="2340173" y="2858219"/>
          <a:ext cx="2082800" cy="931863"/>
        </p:xfrm>
        <a:graphic>
          <a:graphicData uri="http://schemas.openxmlformats.org/presentationml/2006/ole">
            <mc:AlternateContent xmlns:mc="http://schemas.openxmlformats.org/markup-compatibility/2006">
              <mc:Choice xmlns:v="urn:schemas-microsoft-com:vml" Requires="v">
                <p:oleObj spid="_x0000_s172583" name="公式" r:id="rId4" imgW="965160" imgH="431640" progId="Equation.3">
                  <p:embed/>
                </p:oleObj>
              </mc:Choice>
              <mc:Fallback>
                <p:oleObj name="公式" r:id="rId4" imgW="96516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0173" y="2858219"/>
                        <a:ext cx="20828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6" name="Text Box 8"/>
          <p:cNvSpPr txBox="1">
            <a:spLocks noChangeArrowheads="1"/>
          </p:cNvSpPr>
          <p:nvPr/>
        </p:nvSpPr>
        <p:spPr bwMode="auto">
          <a:xfrm>
            <a:off x="295307" y="2297679"/>
            <a:ext cx="4774015" cy="636308"/>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a:solidFill>
                  <a:srgbClr val="0000FF"/>
                </a:solidFill>
                <a:ea typeface="华文中宋" pitchFamily="2" charset="-122"/>
              </a:rPr>
              <a:t>对含有 </a:t>
            </a:r>
            <a:r>
              <a:rPr lang="en-US" altLang="zh-CN" dirty="0">
                <a:solidFill>
                  <a:srgbClr val="0000FF"/>
                </a:solidFill>
                <a:ea typeface="华文中宋" pitchFamily="2" charset="-122"/>
              </a:rPr>
              <a:t>n </a:t>
            </a:r>
            <a:r>
              <a:rPr lang="zh-CN" altLang="en-US" dirty="0">
                <a:solidFill>
                  <a:srgbClr val="0000FF"/>
                </a:solidFill>
                <a:ea typeface="华文中宋" pitchFamily="2" charset="-122"/>
              </a:rPr>
              <a:t>个记录的表，（</a:t>
            </a:r>
            <a:r>
              <a:rPr lang="zh-CN" altLang="en-US" sz="2400" dirty="0">
                <a:solidFill>
                  <a:srgbClr val="FF0000"/>
                </a:solidFill>
                <a:ea typeface="华文中宋" pitchFamily="2" charset="-122"/>
              </a:rPr>
              <a:t>查找成功时</a:t>
            </a:r>
            <a:r>
              <a:rPr lang="zh-CN" altLang="en-US" dirty="0">
                <a:solidFill>
                  <a:srgbClr val="0000FF"/>
                </a:solidFill>
                <a:ea typeface="华文中宋" pitchFamily="2" charset="-122"/>
              </a:rPr>
              <a:t>）： </a:t>
            </a:r>
          </a:p>
        </p:txBody>
      </p:sp>
      <p:sp>
        <p:nvSpPr>
          <p:cNvPr id="145417" name="Text Box 9"/>
          <p:cNvSpPr txBox="1">
            <a:spLocks noChangeArrowheads="1"/>
          </p:cNvSpPr>
          <p:nvPr/>
        </p:nvSpPr>
        <p:spPr bwMode="auto">
          <a:xfrm>
            <a:off x="5075435" y="3437657"/>
            <a:ext cx="2089150" cy="712787"/>
          </a:xfrm>
          <a:prstGeom prst="rect">
            <a:avLst/>
          </a:prstGeom>
          <a:noFill/>
          <a:ln w="25400" cap="sq">
            <a:noFill/>
            <a:miter lim="800000"/>
            <a:headEnd/>
            <a:tailEnd/>
          </a:ln>
          <a:effectLst/>
        </p:spPr>
        <p:txBody>
          <a:bodyPr wrap="none" lIns="91416" tIns="45710" rIns="91416" bIns="45710">
            <a:spAutoFit/>
          </a:bodyPr>
          <a:lstStyle/>
          <a:p>
            <a:pPr>
              <a:lnSpc>
                <a:spcPct val="60000"/>
              </a:lnSpc>
            </a:pPr>
            <a:r>
              <a:rPr lang="zh-CN" altLang="en-US">
                <a:ea typeface="华文新魏" pitchFamily="2" charset="-122"/>
              </a:rPr>
              <a:t>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个记录被 </a:t>
            </a:r>
          </a:p>
          <a:p>
            <a:pPr>
              <a:lnSpc>
                <a:spcPct val="60000"/>
              </a:lnSpc>
            </a:pPr>
            <a:r>
              <a:rPr lang="zh-CN" altLang="en-US">
                <a:ea typeface="华文新魏" pitchFamily="2" charset="-122"/>
              </a:rPr>
              <a:t>查找的概率。 </a:t>
            </a:r>
          </a:p>
        </p:txBody>
      </p:sp>
      <p:graphicFrame>
        <p:nvGraphicFramePr>
          <p:cNvPr id="145418" name="Object 10"/>
          <p:cNvGraphicFramePr>
            <a:graphicFrameLocks noChangeAspect="1"/>
          </p:cNvGraphicFramePr>
          <p:nvPr/>
        </p:nvGraphicFramePr>
        <p:xfrm>
          <a:off x="7343973" y="3290019"/>
          <a:ext cx="1260475" cy="931863"/>
        </p:xfrm>
        <a:graphic>
          <a:graphicData uri="http://schemas.openxmlformats.org/presentationml/2006/ole">
            <mc:AlternateContent xmlns:mc="http://schemas.openxmlformats.org/markup-compatibility/2006">
              <mc:Choice xmlns:v="urn:schemas-microsoft-com:vml" Requires="v">
                <p:oleObj spid="_x0000_s172584" name="公式" r:id="rId6" imgW="583920" imgH="431640" progId="Equation.3">
                  <p:embed/>
                </p:oleObj>
              </mc:Choice>
              <mc:Fallback>
                <p:oleObj name="公式" r:id="rId6" imgW="58392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3973" y="3290019"/>
                        <a:ext cx="1260475"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5419" name="AutoShape 11"/>
          <p:cNvCxnSpPr>
            <a:cxnSpLocks noChangeShapeType="1"/>
            <a:stCxn id="145413" idx="0"/>
            <a:endCxn id="145414" idx="1"/>
          </p:cNvCxnSpPr>
          <p:nvPr/>
        </p:nvCxnSpPr>
        <p:spPr bwMode="auto">
          <a:xfrm rot="16200000">
            <a:off x="4902398" y="2054944"/>
            <a:ext cx="381000" cy="1793875"/>
          </a:xfrm>
          <a:prstGeom prst="curvedConnector2">
            <a:avLst/>
          </a:prstGeom>
          <a:noFill/>
          <a:ln w="25400" cap="sq">
            <a:solidFill>
              <a:srgbClr val="0000FF"/>
            </a:solidFill>
            <a:round/>
            <a:headEnd/>
            <a:tailEnd type="triangle" w="med" len="med"/>
          </a:ln>
          <a:effectLst/>
        </p:spPr>
      </p:cxnSp>
      <p:cxnSp>
        <p:nvCxnSpPr>
          <p:cNvPr id="145420" name="AutoShape 12"/>
          <p:cNvCxnSpPr>
            <a:cxnSpLocks noChangeShapeType="1"/>
            <a:stCxn id="145412" idx="2"/>
            <a:endCxn id="145417" idx="1"/>
          </p:cNvCxnSpPr>
          <p:nvPr/>
        </p:nvCxnSpPr>
        <p:spPr bwMode="auto">
          <a:xfrm rot="16200000" flipH="1">
            <a:off x="4318198" y="3037606"/>
            <a:ext cx="292100" cy="1222375"/>
          </a:xfrm>
          <a:prstGeom prst="curvedConnector2">
            <a:avLst/>
          </a:prstGeom>
          <a:noFill/>
          <a:ln w="25400" cap="sq">
            <a:solidFill>
              <a:srgbClr val="0000FF"/>
            </a:solidFill>
            <a:round/>
            <a:headEnd/>
            <a:tailEnd type="triangle" w="med" len="med"/>
          </a:ln>
          <a:effectLst/>
        </p:spPr>
      </p:cxnSp>
      <p:sp>
        <p:nvSpPr>
          <p:cNvPr id="145436" name="Text Box 28"/>
          <p:cNvSpPr txBox="1">
            <a:spLocks noChangeArrowheads="1"/>
          </p:cNvSpPr>
          <p:nvPr/>
        </p:nvSpPr>
        <p:spPr bwMode="auto">
          <a:xfrm>
            <a:off x="323528" y="4038183"/>
            <a:ext cx="5493763"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顺序查找的平均查找长度：  </a:t>
            </a:r>
          </a:p>
          <a:p>
            <a:r>
              <a:rPr lang="zh-CN" altLang="en-US" sz="2400" dirty="0">
                <a:ea typeface="华文中宋" pitchFamily="2" charset="-122"/>
              </a:rPr>
              <a:t>                    </a:t>
            </a:r>
            <a:r>
              <a:rPr lang="en-US" altLang="zh-CN" sz="2400" i="1" dirty="0">
                <a:ea typeface="华文中宋" pitchFamily="2" charset="-122"/>
              </a:rPr>
              <a:t>ASL</a:t>
            </a:r>
            <a:r>
              <a:rPr lang="en-US" altLang="zh-CN" sz="2400" dirty="0">
                <a:ea typeface="华文中宋" pitchFamily="2" charset="-122"/>
              </a:rPr>
              <a:t>=</a:t>
            </a:r>
            <a:r>
              <a:rPr lang="en-US" altLang="zh-CN" sz="2400" i="1" dirty="0">
                <a:ea typeface="华文中宋" pitchFamily="2" charset="-122"/>
              </a:rPr>
              <a:t>nP</a:t>
            </a:r>
            <a:r>
              <a:rPr lang="en-US" altLang="zh-CN" sz="2400" baseline="-25000" dirty="0">
                <a:ea typeface="华文中宋" pitchFamily="2" charset="-122"/>
              </a:rPr>
              <a:t>1</a:t>
            </a:r>
            <a:r>
              <a:rPr lang="en-US" altLang="zh-CN" sz="2400" dirty="0">
                <a:ea typeface="华文中宋" pitchFamily="2" charset="-122"/>
              </a:rPr>
              <a:t>+ (</a:t>
            </a:r>
            <a:r>
              <a:rPr lang="en-US" altLang="zh-CN" sz="2400" i="1" dirty="0">
                <a:ea typeface="华文中宋" pitchFamily="2" charset="-122"/>
              </a:rPr>
              <a:t>n</a:t>
            </a:r>
            <a:r>
              <a:rPr lang="en-US" altLang="zh-CN" sz="2400" dirty="0">
                <a:ea typeface="华文中宋" pitchFamily="2" charset="-122"/>
              </a:rPr>
              <a:t>-1)</a:t>
            </a:r>
            <a:r>
              <a:rPr lang="en-US" altLang="zh-CN" sz="2400" i="1" dirty="0">
                <a:ea typeface="华文中宋" pitchFamily="2" charset="-122"/>
              </a:rPr>
              <a:t>P</a:t>
            </a:r>
            <a:r>
              <a:rPr lang="en-US" altLang="zh-CN" sz="2400" baseline="-25000" dirty="0">
                <a:ea typeface="华文中宋" pitchFamily="2" charset="-122"/>
              </a:rPr>
              <a:t>2</a:t>
            </a:r>
            <a:r>
              <a:rPr lang="en-US" altLang="zh-CN" sz="2400" dirty="0">
                <a:ea typeface="华文中宋" pitchFamily="2" charset="-122"/>
              </a:rPr>
              <a:t>+…+ 2</a:t>
            </a:r>
            <a:r>
              <a:rPr lang="en-US" altLang="zh-CN" sz="2400" i="1" dirty="0">
                <a:ea typeface="华文中宋" pitchFamily="2" charset="-122"/>
              </a:rPr>
              <a:t>P</a:t>
            </a:r>
            <a:r>
              <a:rPr lang="en-US" altLang="zh-CN" sz="2400" i="1" baseline="-25000" dirty="0">
                <a:ea typeface="华文中宋" pitchFamily="2" charset="-122"/>
              </a:rPr>
              <a:t>n</a:t>
            </a:r>
            <a:r>
              <a:rPr lang="en-US" altLang="zh-CN" sz="2400" baseline="-25000" dirty="0">
                <a:ea typeface="华文中宋" pitchFamily="2" charset="-122"/>
              </a:rPr>
              <a:t>-1 </a:t>
            </a:r>
            <a:r>
              <a:rPr lang="en-US" altLang="zh-CN" sz="2400" dirty="0">
                <a:ea typeface="华文中宋" pitchFamily="2" charset="-122"/>
              </a:rPr>
              <a:t>+</a:t>
            </a:r>
            <a:r>
              <a:rPr lang="en-US" altLang="zh-CN" sz="2400" i="1" dirty="0" err="1">
                <a:ea typeface="华文中宋" pitchFamily="2" charset="-122"/>
              </a:rPr>
              <a:t>P</a:t>
            </a:r>
            <a:r>
              <a:rPr lang="en-US" altLang="zh-CN" sz="2400" i="1" baseline="-25000" dirty="0" err="1">
                <a:ea typeface="华文中宋" pitchFamily="2" charset="-122"/>
              </a:rPr>
              <a:t>n</a:t>
            </a:r>
            <a:r>
              <a:rPr lang="en-US" altLang="zh-CN" sz="2400" i="1" baseline="-25000" dirty="0">
                <a:ea typeface="华文中宋" pitchFamily="2" charset="-122"/>
              </a:rPr>
              <a:t>    </a:t>
            </a:r>
          </a:p>
        </p:txBody>
      </p:sp>
      <p:sp>
        <p:nvSpPr>
          <p:cNvPr id="145437" name="Text Box 29"/>
          <p:cNvSpPr txBox="1">
            <a:spLocks noChangeArrowheads="1"/>
          </p:cNvSpPr>
          <p:nvPr/>
        </p:nvSpPr>
        <p:spPr bwMode="auto">
          <a:xfrm>
            <a:off x="323528" y="5017219"/>
            <a:ext cx="5424835" cy="1012052"/>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zh-CN" altLang="en-US" sz="2400" dirty="0">
                <a:ea typeface="华文中宋" pitchFamily="2" charset="-122"/>
              </a:rPr>
              <a:t>假设每个记录的查找概率相等：</a:t>
            </a:r>
            <a:r>
              <a:rPr lang="en-US" altLang="zh-CN" sz="2400" i="1" dirty="0">
                <a:ea typeface="华文中宋" pitchFamily="2" charset="-122"/>
              </a:rPr>
              <a:t>P</a:t>
            </a:r>
            <a:r>
              <a:rPr lang="en-US" altLang="zh-CN" sz="2400" i="1" baseline="-25000" dirty="0">
                <a:ea typeface="华文中宋" pitchFamily="2" charset="-122"/>
              </a:rPr>
              <a:t>i </a:t>
            </a:r>
            <a:r>
              <a:rPr lang="en-US" altLang="zh-CN" sz="2400" dirty="0">
                <a:ea typeface="华文中宋" pitchFamily="2" charset="-122"/>
              </a:rPr>
              <a:t>=1/</a:t>
            </a:r>
            <a:r>
              <a:rPr lang="en-US" altLang="zh-CN" sz="2400" i="1" dirty="0">
                <a:ea typeface="华文中宋" pitchFamily="2" charset="-122"/>
              </a:rPr>
              <a:t>n</a:t>
            </a:r>
            <a:r>
              <a:rPr lang="en-US" altLang="zh-CN" sz="2400" i="1" baseline="-25000" dirty="0">
                <a:ea typeface="华文中宋" pitchFamily="2" charset="-122"/>
              </a:rPr>
              <a:t>  </a:t>
            </a:r>
          </a:p>
          <a:p>
            <a:pPr>
              <a:lnSpc>
                <a:spcPct val="130000"/>
              </a:lnSpc>
            </a:pPr>
            <a:r>
              <a:rPr lang="zh-CN" altLang="en-US" sz="2400" dirty="0">
                <a:ea typeface="华文中宋" pitchFamily="2" charset="-122"/>
              </a:rPr>
              <a:t>则： </a:t>
            </a:r>
          </a:p>
        </p:txBody>
      </p:sp>
      <p:graphicFrame>
        <p:nvGraphicFramePr>
          <p:cNvPr id="145438" name="Object 30"/>
          <p:cNvGraphicFramePr>
            <a:graphicFrameLocks noChangeAspect="1"/>
          </p:cNvGraphicFramePr>
          <p:nvPr/>
        </p:nvGraphicFramePr>
        <p:xfrm>
          <a:off x="1446213" y="5665788"/>
          <a:ext cx="5646737" cy="931862"/>
        </p:xfrm>
        <a:graphic>
          <a:graphicData uri="http://schemas.openxmlformats.org/presentationml/2006/ole">
            <mc:AlternateContent xmlns:mc="http://schemas.openxmlformats.org/markup-compatibility/2006">
              <mc:Choice xmlns:v="urn:schemas-microsoft-com:vml" Requires="v">
                <p:oleObj spid="_x0000_s172585" name="公式" r:id="rId8" imgW="2616120" imgH="431640" progId="Equation.3">
                  <p:embed/>
                </p:oleObj>
              </mc:Choice>
              <mc:Fallback>
                <p:oleObj name="公式" r:id="rId8" imgW="2616120" imgH="4316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6213" y="5665788"/>
                        <a:ext cx="5646737"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188"/>
          <p:cNvSpPr txBox="1">
            <a:spLocks noChangeArrowheads="1"/>
          </p:cNvSpPr>
          <p:nvPr/>
        </p:nvSpPr>
        <p:spPr bwMode="auto">
          <a:xfrm>
            <a:off x="230441" y="668865"/>
            <a:ext cx="8878063" cy="1898448"/>
          </a:xfrm>
          <a:prstGeom prst="rect">
            <a:avLst/>
          </a:prstGeom>
          <a:noFill/>
          <a:ln w="25400" cap="sq">
            <a:noFill/>
            <a:miter lim="800000"/>
            <a:headEnd/>
            <a:tailEnd/>
          </a:ln>
          <a:effectLst/>
        </p:spPr>
        <p:txBody>
          <a:bodyPr wrap="square" lIns="91416" tIns="45710" rIns="91416" bIns="45710">
            <a:spAutoFit/>
          </a:bodyPr>
          <a:lstStyle/>
          <a:p>
            <a:pPr>
              <a:lnSpc>
                <a:spcPct val="170000"/>
              </a:lnSpc>
            </a:pPr>
            <a:r>
              <a:rPr lang="zh-CN" altLang="en-US" dirty="0">
                <a:solidFill>
                  <a:srgbClr val="0000FF"/>
                </a:solidFill>
                <a:ea typeface="华文中宋" pitchFamily="2" charset="-122"/>
              </a:rPr>
              <a:t> </a:t>
            </a:r>
            <a:r>
              <a:rPr lang="zh-CN" altLang="en-US" sz="2400" dirty="0">
                <a:solidFill>
                  <a:srgbClr val="0000FF"/>
                </a:solidFill>
                <a:ea typeface="华文中宋" pitchFamily="2" charset="-122"/>
              </a:rPr>
              <a:t>平均查找长度（</a:t>
            </a:r>
            <a:r>
              <a:rPr lang="en-US" altLang="zh-CN" sz="2400" dirty="0">
                <a:solidFill>
                  <a:srgbClr val="0000FF"/>
                </a:solidFill>
                <a:ea typeface="华文中宋" pitchFamily="2" charset="-122"/>
              </a:rPr>
              <a:t>ASL</a:t>
            </a:r>
            <a:r>
              <a:rPr lang="zh-CN" altLang="en-US" sz="2400" dirty="0">
                <a:solidFill>
                  <a:srgbClr val="0000FF"/>
                </a:solidFill>
                <a:ea typeface="华文中宋" pitchFamily="2" charset="-122"/>
              </a:rPr>
              <a:t>）</a:t>
            </a:r>
            <a:r>
              <a:rPr lang="zh-CN" altLang="en-US" sz="2400" dirty="0">
                <a:ea typeface="华文中宋" pitchFamily="2" charset="-122"/>
              </a:rPr>
              <a:t>为确定记录在查找表中的位置，需要和给定值进行比较的记录的个数的期望值称为算法在查找成功时的平均查找长度。 衡量查找算法好坏的依据。  </a:t>
            </a:r>
          </a:p>
        </p:txBody>
      </p:sp>
      <p:sp>
        <p:nvSpPr>
          <p:cNvPr id="31" name="标题 1"/>
          <p:cNvSpPr txBox="1">
            <a:spLocks/>
          </p:cNvSpPr>
          <p:nvPr/>
        </p:nvSpPr>
        <p:spPr>
          <a:xfrm>
            <a:off x="302840" y="19776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 calcmode="lin" valueType="num">
                                      <p:cBhvr>
                                        <p:cTn id="7" dur="1000" fill="hold"/>
                                        <p:tgtEl>
                                          <p:spTgt spid="145413"/>
                                        </p:tgtEl>
                                        <p:attrNameLst>
                                          <p:attrName>ppt_w</p:attrName>
                                        </p:attrNameLst>
                                      </p:cBhvr>
                                      <p:tavLst>
                                        <p:tav tm="0">
                                          <p:val>
                                            <p:fltVal val="0"/>
                                          </p:val>
                                        </p:tav>
                                        <p:tav tm="100000">
                                          <p:val>
                                            <p:strVal val="#ppt_w"/>
                                          </p:val>
                                        </p:tav>
                                      </p:tavLst>
                                    </p:anim>
                                    <p:anim calcmode="lin" valueType="num">
                                      <p:cBhvr>
                                        <p:cTn id="8" dur="1000" fill="hold"/>
                                        <p:tgtEl>
                                          <p:spTgt spid="14541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145419"/>
                                        </p:tgtEl>
                                        <p:attrNameLst>
                                          <p:attrName>style.visibility</p:attrName>
                                        </p:attrNameLst>
                                      </p:cBhvr>
                                      <p:to>
                                        <p:strVal val="visible"/>
                                      </p:to>
                                    </p:set>
                                    <p:animEffect transition="in" filter="wipe(left)">
                                      <p:cBhvr>
                                        <p:cTn id="12" dur="500"/>
                                        <p:tgtEl>
                                          <p:spTgt spid="145419"/>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45414"/>
                                        </p:tgtEl>
                                        <p:attrNameLst>
                                          <p:attrName>style.visibility</p:attrName>
                                        </p:attrNameLst>
                                      </p:cBhvr>
                                      <p:to>
                                        <p:strVal val="visible"/>
                                      </p:to>
                                    </p:set>
                                    <p:animEffect transition="in" filter="wipe(left)">
                                      <p:cBhvr>
                                        <p:cTn id="16" dur="500"/>
                                        <p:tgtEl>
                                          <p:spTgt spid="145414"/>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45412"/>
                                        </p:tgtEl>
                                        <p:attrNameLst>
                                          <p:attrName>style.visibility</p:attrName>
                                        </p:attrNameLst>
                                      </p:cBhvr>
                                      <p:to>
                                        <p:strVal val="visible"/>
                                      </p:to>
                                    </p:set>
                                    <p:anim calcmode="lin" valueType="num">
                                      <p:cBhvr>
                                        <p:cTn id="21" dur="1000" fill="hold"/>
                                        <p:tgtEl>
                                          <p:spTgt spid="145412"/>
                                        </p:tgtEl>
                                        <p:attrNameLst>
                                          <p:attrName>ppt_w</p:attrName>
                                        </p:attrNameLst>
                                      </p:cBhvr>
                                      <p:tavLst>
                                        <p:tav tm="0">
                                          <p:val>
                                            <p:fltVal val="0"/>
                                          </p:val>
                                        </p:tav>
                                        <p:tav tm="100000">
                                          <p:val>
                                            <p:strVal val="#ppt_w"/>
                                          </p:val>
                                        </p:tav>
                                      </p:tavLst>
                                    </p:anim>
                                    <p:anim calcmode="lin" valueType="num">
                                      <p:cBhvr>
                                        <p:cTn id="22" dur="1000" fill="hold"/>
                                        <p:tgtEl>
                                          <p:spTgt spid="145412"/>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45420"/>
                                        </p:tgtEl>
                                        <p:attrNameLst>
                                          <p:attrName>style.visibility</p:attrName>
                                        </p:attrNameLst>
                                      </p:cBhvr>
                                      <p:to>
                                        <p:strVal val="visible"/>
                                      </p:to>
                                    </p:set>
                                    <p:animEffect transition="in" filter="wipe(left)">
                                      <p:cBhvr>
                                        <p:cTn id="26" dur="500"/>
                                        <p:tgtEl>
                                          <p:spTgt spid="145420"/>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45417"/>
                                        </p:tgtEl>
                                        <p:attrNameLst>
                                          <p:attrName>style.visibility</p:attrName>
                                        </p:attrNameLst>
                                      </p:cBhvr>
                                      <p:to>
                                        <p:strVal val="visible"/>
                                      </p:to>
                                    </p:set>
                                    <p:animEffect transition="in" filter="wipe(left)">
                                      <p:cBhvr>
                                        <p:cTn id="30" dur="500"/>
                                        <p:tgtEl>
                                          <p:spTgt spid="1454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5418"/>
                                        </p:tgtEl>
                                        <p:attrNameLst>
                                          <p:attrName>style.visibility</p:attrName>
                                        </p:attrNameLst>
                                      </p:cBhvr>
                                      <p:to>
                                        <p:strVal val="visible"/>
                                      </p:to>
                                    </p:set>
                                    <p:animEffect transition="in" filter="wipe(left)">
                                      <p:cBhvr>
                                        <p:cTn id="35" dur="500"/>
                                        <p:tgtEl>
                                          <p:spTgt spid="145418"/>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45436"/>
                                        </p:tgtEl>
                                        <p:attrNameLst>
                                          <p:attrName>style.visibility</p:attrName>
                                        </p:attrNameLst>
                                      </p:cBhvr>
                                      <p:to>
                                        <p:strVal val="visible"/>
                                      </p:to>
                                    </p:set>
                                    <p:animEffect transition="in" filter="strips(downRight)">
                                      <p:cBhvr>
                                        <p:cTn id="40" dur="500"/>
                                        <p:tgtEl>
                                          <p:spTgt spid="145436"/>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45437"/>
                                        </p:tgtEl>
                                        <p:attrNameLst>
                                          <p:attrName>style.visibility</p:attrName>
                                        </p:attrNameLst>
                                      </p:cBhvr>
                                      <p:to>
                                        <p:strVal val="visible"/>
                                      </p:to>
                                    </p:set>
                                    <p:animEffect transition="in" filter="strips(downRight)">
                                      <p:cBhvr>
                                        <p:cTn id="45" dur="500"/>
                                        <p:tgtEl>
                                          <p:spTgt spid="1454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5438"/>
                                        </p:tgtEl>
                                        <p:attrNameLst>
                                          <p:attrName>style.visibility</p:attrName>
                                        </p:attrNameLst>
                                      </p:cBhvr>
                                      <p:to>
                                        <p:strVal val="visible"/>
                                      </p:to>
                                    </p:set>
                                    <p:animEffect transition="in" filter="wipe(left)">
                                      <p:cBhvr>
                                        <p:cTn id="50" dur="500"/>
                                        <p:tgtEl>
                                          <p:spTgt spid="145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P spid="145414" grpId="0"/>
      <p:bldP spid="145417" grpId="0"/>
      <p:bldP spid="145436" grpId="0"/>
      <p:bldP spid="1454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35" name="Text Box 147"/>
          <p:cNvSpPr txBox="1">
            <a:spLocks noChangeArrowheads="1"/>
          </p:cNvSpPr>
          <p:nvPr/>
        </p:nvSpPr>
        <p:spPr bwMode="auto">
          <a:xfrm>
            <a:off x="76200" y="1747664"/>
            <a:ext cx="7613650" cy="457200"/>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查找</a:t>
            </a:r>
            <a:r>
              <a:rPr lang="zh-CN" altLang="en-US" sz="2400" dirty="0">
                <a:solidFill>
                  <a:srgbClr val="FF3300"/>
                </a:solidFill>
                <a:effectLst>
                  <a:outerShdw blurRad="38100" dist="38100" dir="2700000" algn="tl">
                    <a:srgbClr val="000000"/>
                  </a:outerShdw>
                </a:effectLst>
                <a:ea typeface="华文中宋" pitchFamily="2" charset="-122"/>
              </a:rPr>
              <a:t>不成功</a:t>
            </a:r>
            <a:r>
              <a:rPr lang="zh-CN" altLang="en-US" sz="2400" dirty="0">
                <a:ea typeface="华文中宋" pitchFamily="2" charset="-122"/>
              </a:rPr>
              <a:t>时，关键字的比较次数总是 </a:t>
            </a:r>
            <a:r>
              <a:rPr lang="en-US" altLang="zh-CN" sz="2400" i="1" dirty="0">
                <a:ea typeface="华文中宋" pitchFamily="2" charset="-122"/>
              </a:rPr>
              <a:t>n </a:t>
            </a:r>
            <a:r>
              <a:rPr lang="en-US" altLang="zh-CN" sz="2400" dirty="0">
                <a:ea typeface="华文中宋" pitchFamily="2" charset="-122"/>
              </a:rPr>
              <a:t>+ 1 </a:t>
            </a:r>
            <a:r>
              <a:rPr lang="zh-CN" altLang="en-US" sz="2400" dirty="0">
                <a:ea typeface="华文中宋" pitchFamily="2" charset="-122"/>
              </a:rPr>
              <a:t>次。   </a:t>
            </a:r>
          </a:p>
        </p:txBody>
      </p:sp>
      <p:sp>
        <p:nvSpPr>
          <p:cNvPr id="63653" name="Text Box 165"/>
          <p:cNvSpPr txBox="1">
            <a:spLocks noChangeArrowheads="1"/>
          </p:cNvSpPr>
          <p:nvPr/>
        </p:nvSpPr>
        <p:spPr bwMode="auto">
          <a:xfrm>
            <a:off x="-36512" y="2413785"/>
            <a:ext cx="6500497" cy="943207"/>
          </a:xfrm>
          <a:prstGeom prst="rect">
            <a:avLst/>
          </a:prstGeom>
          <a:noFill/>
          <a:ln w="25400" cap="sq">
            <a:noFill/>
            <a:miter lim="800000"/>
            <a:headEnd/>
            <a:tailEnd/>
          </a:ln>
          <a:effectLst/>
        </p:spPr>
        <p:txBody>
          <a:bodyPr wrap="none">
            <a:spAutoFit/>
          </a:bodyPr>
          <a:lstStyle/>
          <a:p>
            <a:pPr>
              <a:lnSpc>
                <a:spcPct val="120000"/>
              </a:lnSpc>
            </a:pPr>
            <a:r>
              <a:rPr lang="en-US" altLang="zh-CN" sz="2400" dirty="0">
                <a:ea typeface="华文中宋" pitchFamily="2" charset="-122"/>
              </a:rPr>
              <a:t>        </a:t>
            </a:r>
            <a:r>
              <a:rPr lang="zh-CN" altLang="en-US" sz="2400" dirty="0">
                <a:ea typeface="华文中宋" pitchFamily="2" charset="-122"/>
              </a:rPr>
              <a:t>假设：</a:t>
            </a:r>
            <a:r>
              <a:rPr lang="en-US" altLang="zh-CN" sz="2400" dirty="0">
                <a:ea typeface="楷体_GB2312" pitchFamily="49" charset="-122"/>
              </a:rPr>
              <a:t>1</a:t>
            </a:r>
            <a:r>
              <a:rPr lang="zh-CN" altLang="en-US" sz="2400" dirty="0">
                <a:ea typeface="楷体_GB2312" pitchFamily="49" charset="-122"/>
              </a:rPr>
              <a:t>、查找成功与不成功的</a:t>
            </a:r>
            <a:r>
              <a:rPr lang="zh-CN" altLang="en-US" sz="2400" dirty="0">
                <a:solidFill>
                  <a:srgbClr val="0000FF"/>
                </a:solidFill>
                <a:ea typeface="楷体_GB2312" pitchFamily="49" charset="-122"/>
              </a:rPr>
              <a:t>概率相同</a:t>
            </a:r>
            <a:r>
              <a:rPr lang="zh-CN" altLang="en-US" sz="2400" dirty="0">
                <a:ea typeface="楷体_GB2312" pitchFamily="49" charset="-122"/>
              </a:rPr>
              <a:t>。 </a:t>
            </a:r>
          </a:p>
          <a:p>
            <a:pPr>
              <a:lnSpc>
                <a:spcPct val="120000"/>
              </a:lnSpc>
            </a:pPr>
            <a:r>
              <a:rPr lang="zh-CN" altLang="en-US" sz="2400"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、每个记录被查找的</a:t>
            </a:r>
            <a:r>
              <a:rPr lang="zh-CN" altLang="en-US" sz="2400" dirty="0">
                <a:solidFill>
                  <a:srgbClr val="0000FF"/>
                </a:solidFill>
                <a:ea typeface="楷体_GB2312" pitchFamily="49" charset="-122"/>
              </a:rPr>
              <a:t>概率相同</a:t>
            </a:r>
            <a:r>
              <a:rPr lang="zh-CN" altLang="en-US" sz="2400" dirty="0">
                <a:ea typeface="楷体_GB2312" pitchFamily="49" charset="-122"/>
              </a:rPr>
              <a:t>。 </a:t>
            </a:r>
            <a:endParaRPr lang="zh-CN" altLang="en-US" sz="2400" dirty="0">
              <a:ea typeface="华文中宋" pitchFamily="2" charset="-122"/>
            </a:endParaRPr>
          </a:p>
        </p:txBody>
      </p:sp>
      <p:sp>
        <p:nvSpPr>
          <p:cNvPr id="63654" name="Text Box 166"/>
          <p:cNvSpPr txBox="1">
            <a:spLocks noChangeArrowheads="1"/>
          </p:cNvSpPr>
          <p:nvPr/>
        </p:nvSpPr>
        <p:spPr bwMode="auto">
          <a:xfrm>
            <a:off x="107950" y="3717677"/>
            <a:ext cx="8371202" cy="757130"/>
          </a:xfrm>
          <a:prstGeom prst="rect">
            <a:avLst/>
          </a:prstGeom>
          <a:noFill/>
          <a:ln w="25400" cap="sq">
            <a:noFill/>
            <a:miter lim="800000"/>
            <a:headEnd/>
            <a:tailEnd/>
          </a:ln>
          <a:effectLst/>
        </p:spPr>
        <p:txBody>
          <a:bodyPr wrap="none">
            <a:spAutoFit/>
          </a:bodyPr>
          <a:lstStyle/>
          <a:p>
            <a:pPr>
              <a:lnSpc>
                <a:spcPct val="90000"/>
              </a:lnSpc>
            </a:pPr>
            <a:r>
              <a:rPr lang="en-US" altLang="zh-CN" dirty="0">
                <a:ea typeface="华文中宋" pitchFamily="2" charset="-122"/>
              </a:rPr>
              <a:t>        </a:t>
            </a:r>
            <a:r>
              <a:rPr lang="zh-CN" altLang="en-US" sz="2400" dirty="0">
                <a:ea typeface="华文中宋" pitchFamily="2" charset="-122"/>
              </a:rPr>
              <a:t>则：</a:t>
            </a:r>
            <a:r>
              <a:rPr lang="zh-CN" altLang="en-US" sz="2400" dirty="0">
                <a:ea typeface="楷体_GB2312" pitchFamily="49" charset="-122"/>
              </a:rPr>
              <a:t>平均查找长度（成功与不成功的平均查找长度之和） </a:t>
            </a:r>
          </a:p>
          <a:p>
            <a:pPr>
              <a:lnSpc>
                <a:spcPct val="90000"/>
              </a:lnSpc>
            </a:pPr>
            <a:r>
              <a:rPr lang="zh-CN" altLang="en-US" sz="2400" dirty="0">
                <a:ea typeface="楷体_GB2312" pitchFamily="49" charset="-122"/>
              </a:rPr>
              <a:t>                为 </a:t>
            </a:r>
          </a:p>
        </p:txBody>
      </p:sp>
      <p:graphicFrame>
        <p:nvGraphicFramePr>
          <p:cNvPr id="63655" name="Object 167"/>
          <p:cNvGraphicFramePr>
            <a:graphicFrameLocks noChangeAspect="1"/>
          </p:cNvGraphicFramePr>
          <p:nvPr/>
        </p:nvGraphicFramePr>
        <p:xfrm>
          <a:off x="1763688" y="4369346"/>
          <a:ext cx="6249987" cy="931862"/>
        </p:xfrm>
        <a:graphic>
          <a:graphicData uri="http://schemas.openxmlformats.org/presentationml/2006/ole">
            <mc:AlternateContent xmlns:mc="http://schemas.openxmlformats.org/markup-compatibility/2006">
              <mc:Choice xmlns:v="urn:schemas-microsoft-com:vml" Requires="v">
                <p:oleObj spid="_x0000_s173240" name="公式" r:id="rId4" imgW="2895480" imgH="431640" progId="Equation.3">
                  <p:embed/>
                </p:oleObj>
              </mc:Choice>
              <mc:Fallback>
                <p:oleObj name="公式" r:id="rId4" imgW="289548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4369346"/>
                        <a:ext cx="6249987"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标题 1"/>
          <p:cNvSpPr txBox="1">
            <a:spLocks/>
          </p:cNvSpPr>
          <p:nvPr/>
        </p:nvSpPr>
        <p:spPr>
          <a:xfrm>
            <a:off x="302840" y="116632"/>
            <a:ext cx="8229600" cy="1143000"/>
          </a:xfrm>
          <a:prstGeom prst="rect">
            <a:avLst/>
          </a:prstGeom>
        </p:spPr>
        <p:txBody>
          <a:bodyPr>
            <a:normAutofit/>
          </a:bodyPr>
          <a:lstStyle/>
          <a:p>
            <a:pPr lvl="0" algn="ctr">
              <a:spcBef>
                <a:spcPct val="0"/>
              </a:spcBef>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lang="en-US" altLang="zh-CN" sz="4400" dirty="0">
                <a:solidFill>
                  <a:srgbClr val="0000CC"/>
                </a:solidFill>
                <a:latin typeface="华文行楷" pitchFamily="2" charset="-122"/>
                <a:ea typeface="华文行楷" pitchFamily="2" charset="-122"/>
              </a:rPr>
              <a:t>(</a:t>
            </a:r>
            <a:r>
              <a:rPr lang="zh-CN" altLang="en-US" sz="4400" dirty="0">
                <a:solidFill>
                  <a:srgbClr val="0000CC"/>
                </a:solidFill>
                <a:latin typeface="华文行楷" pitchFamily="2" charset="-122"/>
                <a:ea typeface="华文行楷" pitchFamily="2" charset="-122"/>
              </a:rPr>
              <a:t>续</a:t>
            </a:r>
            <a:r>
              <a:rPr lang="en-US" altLang="zh-CN" sz="4400" dirty="0">
                <a:solidFill>
                  <a:srgbClr val="0000CC"/>
                </a:solidFill>
                <a:latin typeface="华文行楷" pitchFamily="2" charset="-122"/>
                <a:ea typeface="华文行楷" pitchFamily="2" charset="-122"/>
              </a:rPr>
              <a:t>)</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TextBox 22"/>
          <p:cNvSpPr txBox="1"/>
          <p:nvPr/>
        </p:nvSpPr>
        <p:spPr>
          <a:xfrm>
            <a:off x="467544" y="1124744"/>
            <a:ext cx="4896544" cy="461665"/>
          </a:xfrm>
          <a:prstGeom prst="rect">
            <a:avLst/>
          </a:prstGeom>
          <a:noFill/>
        </p:spPr>
        <p:txBody>
          <a:bodyPr wrap="square" rtlCol="0">
            <a:spAutoFit/>
          </a:bodyPr>
          <a:lstStyle/>
          <a:p>
            <a:r>
              <a:rPr lang="zh-CN" altLang="en-US" sz="2400" dirty="0"/>
              <a:t>若将查找不成功的情况也考虑在内</a:t>
            </a:r>
          </a:p>
        </p:txBody>
      </p:sp>
      <p:sp>
        <p:nvSpPr>
          <p:cNvPr id="24" name="TextBox 23"/>
          <p:cNvSpPr txBox="1"/>
          <p:nvPr/>
        </p:nvSpPr>
        <p:spPr>
          <a:xfrm>
            <a:off x="619944" y="5517232"/>
            <a:ext cx="7696472" cy="1007840"/>
          </a:xfrm>
          <a:prstGeom prst="rect">
            <a:avLst/>
          </a:prstGeom>
          <a:noFill/>
        </p:spPr>
        <p:txBody>
          <a:bodyPr wrap="square" rtlCol="0">
            <a:spAutoFit/>
          </a:bodyPr>
          <a:lstStyle/>
          <a:p>
            <a:pPr>
              <a:lnSpc>
                <a:spcPct val="130000"/>
              </a:lnSpc>
            </a:pPr>
            <a:r>
              <a:rPr lang="zh-CN" altLang="en-US" sz="2400" dirty="0"/>
              <a:t>         </a:t>
            </a:r>
            <a:r>
              <a:rPr lang="zh-CN" altLang="en-US" sz="2400" dirty="0">
                <a:ea typeface="楷体_GB2312" pitchFamily="49" charset="-122"/>
              </a:rPr>
              <a:t>以后我们仅讨论查找成功时的平均查找长度和查找不成功时的比较次数。</a:t>
            </a:r>
          </a:p>
        </p:txBody>
      </p:sp>
    </p:spTree>
  </p:cSld>
  <p:clrMapOvr>
    <a:masterClrMapping/>
  </p:clrMapOvr>
  <p:transition spd="slow">
    <p:check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E1B4E38C-D823-4450-AD9A-1A2C78B34F27}"/>
              </a:ext>
            </a:extLst>
          </p:cNvPr>
          <p:cNvGraphicFramePr>
            <a:graphicFrameLocks noGrp="1"/>
          </p:cNvGraphicFramePr>
          <p:nvPr>
            <p:extLst>
              <p:ext uri="{D42A27DB-BD31-4B8C-83A1-F6EECF244321}">
                <p14:modId xmlns:p14="http://schemas.microsoft.com/office/powerpoint/2010/main" val="1315690146"/>
              </p:ext>
            </p:extLst>
          </p:nvPr>
        </p:nvGraphicFramePr>
        <p:xfrm>
          <a:off x="1548144" y="2499597"/>
          <a:ext cx="6363929" cy="405799"/>
        </p:xfrm>
        <a:graphic>
          <a:graphicData uri="http://schemas.openxmlformats.org/drawingml/2006/table">
            <a:tbl>
              <a:tblPr firstRow="1" bandRow="1">
                <a:tableStyleId>{5C22544A-7EE6-4342-B048-85BDC9FD1C3A}</a:tableStyleId>
              </a:tblPr>
              <a:tblGrid>
                <a:gridCol w="578539">
                  <a:extLst>
                    <a:ext uri="{9D8B030D-6E8A-4147-A177-3AD203B41FA5}">
                      <a16:colId xmlns:a16="http://schemas.microsoft.com/office/drawing/2014/main" val="298955809"/>
                    </a:ext>
                  </a:extLst>
                </a:gridCol>
                <a:gridCol w="578539">
                  <a:extLst>
                    <a:ext uri="{9D8B030D-6E8A-4147-A177-3AD203B41FA5}">
                      <a16:colId xmlns:a16="http://schemas.microsoft.com/office/drawing/2014/main" val="1766512524"/>
                    </a:ext>
                  </a:extLst>
                </a:gridCol>
                <a:gridCol w="578539">
                  <a:extLst>
                    <a:ext uri="{9D8B030D-6E8A-4147-A177-3AD203B41FA5}">
                      <a16:colId xmlns:a16="http://schemas.microsoft.com/office/drawing/2014/main" val="3665263812"/>
                    </a:ext>
                  </a:extLst>
                </a:gridCol>
                <a:gridCol w="578539">
                  <a:extLst>
                    <a:ext uri="{9D8B030D-6E8A-4147-A177-3AD203B41FA5}">
                      <a16:colId xmlns:a16="http://schemas.microsoft.com/office/drawing/2014/main" val="3588213459"/>
                    </a:ext>
                  </a:extLst>
                </a:gridCol>
                <a:gridCol w="578539">
                  <a:extLst>
                    <a:ext uri="{9D8B030D-6E8A-4147-A177-3AD203B41FA5}">
                      <a16:colId xmlns:a16="http://schemas.microsoft.com/office/drawing/2014/main" val="883670835"/>
                    </a:ext>
                  </a:extLst>
                </a:gridCol>
                <a:gridCol w="578539">
                  <a:extLst>
                    <a:ext uri="{9D8B030D-6E8A-4147-A177-3AD203B41FA5}">
                      <a16:colId xmlns:a16="http://schemas.microsoft.com/office/drawing/2014/main" val="953996410"/>
                    </a:ext>
                  </a:extLst>
                </a:gridCol>
                <a:gridCol w="578539">
                  <a:extLst>
                    <a:ext uri="{9D8B030D-6E8A-4147-A177-3AD203B41FA5}">
                      <a16:colId xmlns:a16="http://schemas.microsoft.com/office/drawing/2014/main" val="3262755993"/>
                    </a:ext>
                  </a:extLst>
                </a:gridCol>
                <a:gridCol w="578539">
                  <a:extLst>
                    <a:ext uri="{9D8B030D-6E8A-4147-A177-3AD203B41FA5}">
                      <a16:colId xmlns:a16="http://schemas.microsoft.com/office/drawing/2014/main" val="3757205228"/>
                    </a:ext>
                  </a:extLst>
                </a:gridCol>
                <a:gridCol w="578539">
                  <a:extLst>
                    <a:ext uri="{9D8B030D-6E8A-4147-A177-3AD203B41FA5}">
                      <a16:colId xmlns:a16="http://schemas.microsoft.com/office/drawing/2014/main" val="1551028866"/>
                    </a:ext>
                  </a:extLst>
                </a:gridCol>
                <a:gridCol w="578539">
                  <a:extLst>
                    <a:ext uri="{9D8B030D-6E8A-4147-A177-3AD203B41FA5}">
                      <a16:colId xmlns:a16="http://schemas.microsoft.com/office/drawing/2014/main" val="1048100018"/>
                    </a:ext>
                  </a:extLst>
                </a:gridCol>
                <a:gridCol w="578539">
                  <a:extLst>
                    <a:ext uri="{9D8B030D-6E8A-4147-A177-3AD203B41FA5}">
                      <a16:colId xmlns:a16="http://schemas.microsoft.com/office/drawing/2014/main" val="2153564513"/>
                    </a:ext>
                  </a:extLst>
                </a:gridCol>
              </a:tblGrid>
              <a:tr h="405799">
                <a:tc>
                  <a:txBody>
                    <a:bodyPr/>
                    <a:lstStyle/>
                    <a:p>
                      <a:pPr algn="ctr"/>
                      <a:r>
                        <a:rPr lang="en-US" altLang="zh-CN" sz="1900" b="0" i="0" baseline="0">
                          <a:ln>
                            <a:solidFill>
                              <a:schemeClr val="tx1"/>
                            </a:solidFill>
                          </a:ln>
                          <a:solidFill>
                            <a:schemeClr val="tx1"/>
                          </a:solidFill>
                          <a:latin typeface="Times New Roman" panose="02020603050405020304" pitchFamily="18" charset="0"/>
                        </a:rPr>
                        <a:t>5</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13</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19</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21</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37</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56</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64</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75</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80</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88</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kern="1200" baseline="0">
                          <a:ln>
                            <a:solidFill>
                              <a:schemeClr val="tx1"/>
                            </a:solidFill>
                          </a:ln>
                          <a:solidFill>
                            <a:schemeClr val="tx1"/>
                          </a:solidFill>
                          <a:latin typeface="Times New Roman" panose="02020603050405020304" pitchFamily="18" charset="0"/>
                          <a:ea typeface="+mn-ea"/>
                          <a:cs typeface="+mn-cs"/>
                        </a:rPr>
                        <a:t>92</a:t>
                      </a:r>
                      <a:endParaRPr lang="zh-CN" altLang="en-US" sz="1900" b="0" i="0" kern="1200" baseline="0">
                        <a:ln>
                          <a:solidFill>
                            <a:schemeClr val="tx1"/>
                          </a:solidFill>
                        </a:ln>
                        <a:solidFill>
                          <a:schemeClr val="tx1"/>
                        </a:solidFill>
                        <a:latin typeface="Times New Roman" panose="02020603050405020304" pitchFamily="18" charset="0"/>
                        <a:ea typeface="+mn-ea"/>
                        <a:cs typeface="+mn-cs"/>
                      </a:endParaRPr>
                    </a:p>
                  </a:txBody>
                  <a:tcPr>
                    <a:gradFill>
                      <a:gsLst>
                        <a:gs pos="0">
                          <a:srgbClr val="FF00FF"/>
                        </a:gs>
                        <a:gs pos="50000">
                          <a:srgbClr val="FFFFFF"/>
                        </a:gs>
                        <a:gs pos="100000">
                          <a:srgbClr val="FF00FF"/>
                        </a:gs>
                      </a:gsLst>
                      <a:lin ang="5400000" scaled="1"/>
                    </a:gradFill>
                  </a:tcPr>
                </a:tc>
                <a:extLst>
                  <a:ext uri="{0D108BD9-81ED-4DB2-BD59-A6C34878D82A}">
                    <a16:rowId xmlns:a16="http://schemas.microsoft.com/office/drawing/2014/main" val="3198797750"/>
                  </a:ext>
                </a:extLst>
              </a:tr>
            </a:tbl>
          </a:graphicData>
        </a:graphic>
      </p:graphicFrame>
      <p:sp>
        <p:nvSpPr>
          <p:cNvPr id="64553" name="Text Box 41"/>
          <p:cNvSpPr txBox="1">
            <a:spLocks noChangeArrowheads="1"/>
          </p:cNvSpPr>
          <p:nvPr/>
        </p:nvSpPr>
        <p:spPr bwMode="auto">
          <a:xfrm>
            <a:off x="530225" y="1022350"/>
            <a:ext cx="3977322" cy="523200"/>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800" b="1" dirty="0">
                <a:solidFill>
                  <a:srgbClr val="FF0000"/>
                </a:solidFill>
                <a:ea typeface="华文中宋" pitchFamily="2" charset="-122"/>
              </a:rPr>
              <a:t>有序表</a:t>
            </a:r>
            <a:r>
              <a:rPr lang="zh-CN" altLang="en-US" sz="2400" dirty="0">
                <a:ea typeface="华文中宋" pitchFamily="2" charset="-122"/>
              </a:rPr>
              <a:t>表示静态查找表  </a:t>
            </a:r>
            <a:endParaRPr lang="zh-CN" altLang="en-US" dirty="0">
              <a:ea typeface="华文中宋" pitchFamily="2" charset="-122"/>
            </a:endParaRPr>
          </a:p>
        </p:txBody>
      </p:sp>
      <p:sp>
        <p:nvSpPr>
          <p:cNvPr id="64555" name="Text Box 43"/>
          <p:cNvSpPr txBox="1">
            <a:spLocks noChangeArrowheads="1"/>
          </p:cNvSpPr>
          <p:nvPr/>
        </p:nvSpPr>
        <p:spPr bwMode="auto">
          <a:xfrm>
            <a:off x="530225" y="17049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dirty="0">
                <a:ea typeface="华文中宋" pitchFamily="2" charset="-122"/>
              </a:rPr>
              <a:t>查找过程： </a:t>
            </a:r>
          </a:p>
        </p:txBody>
      </p:sp>
      <p:grpSp>
        <p:nvGrpSpPr>
          <p:cNvPr id="14" name="组合 13">
            <a:extLst>
              <a:ext uri="{FF2B5EF4-FFF2-40B4-BE49-F238E27FC236}">
                <a16:creationId xmlns:a16="http://schemas.microsoft.com/office/drawing/2014/main" id="{F0322F29-B963-4D33-B294-323DE796D6A9}"/>
              </a:ext>
            </a:extLst>
          </p:cNvPr>
          <p:cNvGrpSpPr/>
          <p:nvPr/>
        </p:nvGrpSpPr>
        <p:grpSpPr>
          <a:xfrm>
            <a:off x="1598612" y="1620839"/>
            <a:ext cx="6373814" cy="909638"/>
            <a:chOff x="1598612" y="1620839"/>
            <a:chExt cx="6373814" cy="909638"/>
          </a:xfrm>
        </p:grpSpPr>
        <p:sp>
          <p:nvSpPr>
            <p:cNvPr id="64571" name="AutoShape 59"/>
            <p:cNvSpPr>
              <a:spLocks noChangeArrowheads="1"/>
            </p:cNvSpPr>
            <p:nvPr/>
          </p:nvSpPr>
          <p:spPr bwMode="auto">
            <a:xfrm>
              <a:off x="3636962" y="1620839"/>
              <a:ext cx="1055688" cy="566738"/>
            </a:xfrm>
            <a:prstGeom prst="wedgeEllipseCallout">
              <a:avLst>
                <a:gd name="adj1" fmla="val -43736"/>
                <a:gd name="adj2" fmla="val 129583"/>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lnSpc>
                  <a:spcPct val="90000"/>
                </a:lnSpc>
                <a:spcBef>
                  <a:spcPct val="0"/>
                </a:spcBef>
              </a:pPr>
              <a:r>
                <a:rPr lang="zh-CN" altLang="en-US">
                  <a:ea typeface="华文中宋" pitchFamily="2" charset="-122"/>
                </a:rPr>
                <a:t>找</a:t>
              </a:r>
              <a:r>
                <a:rPr lang="en-US" altLang="zh-CN">
                  <a:ea typeface="华文中宋" pitchFamily="2" charset="-122"/>
                </a:rPr>
                <a:t>21</a:t>
              </a:r>
            </a:p>
          </p:txBody>
        </p:sp>
        <p:sp>
          <p:nvSpPr>
            <p:cNvPr id="64559" name="Text Box 47"/>
            <p:cNvSpPr txBox="1">
              <a:spLocks noChangeArrowheads="1"/>
            </p:cNvSpPr>
            <p:nvPr/>
          </p:nvSpPr>
          <p:spPr bwMode="auto">
            <a:xfrm>
              <a:off x="1598612" y="2130427"/>
              <a:ext cx="6373814" cy="400050"/>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dirty="0"/>
                <a:t>  </a:t>
              </a:r>
              <a:r>
                <a:rPr lang="en-US" altLang="zh-CN" sz="2000"/>
                <a:t>1        2        3        4        5        6       7        8        9       10    </a:t>
              </a:r>
              <a:r>
                <a:rPr lang="en-US" altLang="zh-CN" sz="2000" dirty="0"/>
                <a:t>11 </a:t>
              </a:r>
            </a:p>
          </p:txBody>
        </p:sp>
      </p:grpSp>
      <p:grpSp>
        <p:nvGrpSpPr>
          <p:cNvPr id="3" name="Group 62"/>
          <p:cNvGrpSpPr>
            <a:grpSpLocks/>
          </p:cNvGrpSpPr>
          <p:nvPr/>
        </p:nvGrpSpPr>
        <p:grpSpPr bwMode="auto">
          <a:xfrm>
            <a:off x="1677988" y="2968625"/>
            <a:ext cx="566737" cy="622300"/>
            <a:chOff x="975" y="1167"/>
            <a:chExt cx="356" cy="390"/>
          </a:xfrm>
        </p:grpSpPr>
        <p:sp>
          <p:nvSpPr>
            <p:cNvPr id="64575" name="Line 63"/>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76" name="Text Box 64"/>
            <p:cNvSpPr txBox="1">
              <a:spLocks noChangeArrowheads="1"/>
            </p:cNvSpPr>
            <p:nvPr/>
          </p:nvSpPr>
          <p:spPr bwMode="auto">
            <a:xfrm>
              <a:off x="975" y="1307"/>
              <a:ext cx="356"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4" name="Group 68"/>
          <p:cNvGrpSpPr>
            <a:grpSpLocks/>
          </p:cNvGrpSpPr>
          <p:nvPr/>
        </p:nvGrpSpPr>
        <p:grpSpPr bwMode="auto">
          <a:xfrm>
            <a:off x="4487863" y="2968625"/>
            <a:ext cx="579437" cy="622300"/>
            <a:chOff x="975" y="1167"/>
            <a:chExt cx="364" cy="390"/>
          </a:xfrm>
        </p:grpSpPr>
        <p:sp>
          <p:nvSpPr>
            <p:cNvPr id="64581" name="Line 6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82" name="Text Box 70"/>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grpSp>
        <p:nvGrpSpPr>
          <p:cNvPr id="5" name="Group 78"/>
          <p:cNvGrpSpPr>
            <a:grpSpLocks/>
          </p:cNvGrpSpPr>
          <p:nvPr/>
        </p:nvGrpSpPr>
        <p:grpSpPr bwMode="auto">
          <a:xfrm>
            <a:off x="7392988" y="2979738"/>
            <a:ext cx="635000" cy="617537"/>
            <a:chOff x="975" y="1167"/>
            <a:chExt cx="400" cy="390"/>
          </a:xfrm>
        </p:grpSpPr>
        <p:sp>
          <p:nvSpPr>
            <p:cNvPr id="64591" name="Line 7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92" name="Text Box 80"/>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6" name="Group 121"/>
          <p:cNvGrpSpPr>
            <a:grpSpLocks/>
          </p:cNvGrpSpPr>
          <p:nvPr/>
        </p:nvGrpSpPr>
        <p:grpSpPr bwMode="auto">
          <a:xfrm>
            <a:off x="1557358" y="3141660"/>
            <a:ext cx="6373791" cy="956414"/>
            <a:chOff x="980" y="2488"/>
            <a:chExt cx="4016" cy="601"/>
          </a:xfrm>
        </p:grpSpPr>
        <p:sp>
          <p:nvSpPr>
            <p:cNvPr id="64620" name="Text Box 108"/>
            <p:cNvSpPr txBox="1">
              <a:spLocks noChangeArrowheads="1"/>
            </p:cNvSpPr>
            <p:nvPr/>
          </p:nvSpPr>
          <p:spPr bwMode="auto">
            <a:xfrm>
              <a:off x="980" y="2838"/>
              <a:ext cx="4016" cy="251"/>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a:t>  1        2        3       4        5         6        7       8       9        10     11 </a:t>
              </a:r>
            </a:p>
          </p:txBody>
        </p:sp>
        <p:sp>
          <p:nvSpPr>
            <p:cNvPr id="64632" name="AutoShape 120"/>
            <p:cNvSpPr>
              <a:spLocks noChangeArrowheads="1"/>
            </p:cNvSpPr>
            <p:nvPr/>
          </p:nvSpPr>
          <p:spPr bwMode="auto">
            <a:xfrm>
              <a:off x="3250" y="2488"/>
              <a:ext cx="733" cy="388"/>
            </a:xfrm>
            <a:prstGeom prst="wedgeEllipseCallout">
              <a:avLst>
                <a:gd name="adj1" fmla="val -41282"/>
                <a:gd name="adj2" fmla="val 21130"/>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spcBef>
                  <a:spcPct val="0"/>
                </a:spcBef>
              </a:pPr>
              <a:r>
                <a:rPr lang="zh-CN" altLang="en-US">
                  <a:ea typeface="华文中宋" pitchFamily="2" charset="-122"/>
                </a:rPr>
                <a:t>找</a:t>
              </a:r>
              <a:r>
                <a:rPr lang="en-US" altLang="zh-CN"/>
                <a:t>63 </a:t>
              </a:r>
            </a:p>
          </p:txBody>
        </p:sp>
      </p:grpSp>
      <p:grpSp>
        <p:nvGrpSpPr>
          <p:cNvPr id="7" name="Group 147"/>
          <p:cNvGrpSpPr>
            <a:grpSpLocks/>
          </p:cNvGrpSpPr>
          <p:nvPr/>
        </p:nvGrpSpPr>
        <p:grpSpPr bwMode="auto">
          <a:xfrm>
            <a:off x="1677988" y="4508500"/>
            <a:ext cx="565150" cy="620713"/>
            <a:chOff x="975" y="1167"/>
            <a:chExt cx="355" cy="388"/>
          </a:xfrm>
        </p:grpSpPr>
        <p:sp>
          <p:nvSpPr>
            <p:cNvPr id="64660" name="Line 148"/>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1" name="Text Box 149"/>
            <p:cNvSpPr txBox="1">
              <a:spLocks noChangeArrowheads="1"/>
            </p:cNvSpPr>
            <p:nvPr/>
          </p:nvSpPr>
          <p:spPr bwMode="auto">
            <a:xfrm>
              <a:off x="975" y="1307"/>
              <a:ext cx="355" cy="24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8" name="Group 150"/>
          <p:cNvGrpSpPr>
            <a:grpSpLocks/>
          </p:cNvGrpSpPr>
          <p:nvPr/>
        </p:nvGrpSpPr>
        <p:grpSpPr bwMode="auto">
          <a:xfrm>
            <a:off x="7392988" y="4519613"/>
            <a:ext cx="635000" cy="617537"/>
            <a:chOff x="975" y="1167"/>
            <a:chExt cx="400" cy="390"/>
          </a:xfrm>
        </p:grpSpPr>
        <p:sp>
          <p:nvSpPr>
            <p:cNvPr id="64663" name="Line 151"/>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4" name="Text Box 152"/>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9" name="Group 153"/>
          <p:cNvGrpSpPr>
            <a:grpSpLocks/>
          </p:cNvGrpSpPr>
          <p:nvPr/>
        </p:nvGrpSpPr>
        <p:grpSpPr bwMode="auto">
          <a:xfrm>
            <a:off x="4497388" y="4519613"/>
            <a:ext cx="576262" cy="617537"/>
            <a:chOff x="975" y="1167"/>
            <a:chExt cx="364" cy="390"/>
          </a:xfrm>
        </p:grpSpPr>
        <p:sp>
          <p:nvSpPr>
            <p:cNvPr id="64666" name="Line 154"/>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7" name="Text Box 155"/>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sp>
        <p:nvSpPr>
          <p:cNvPr id="64688" name="Text Box 176"/>
          <p:cNvSpPr txBox="1">
            <a:spLocks noChangeArrowheads="1"/>
          </p:cNvSpPr>
          <p:nvPr/>
        </p:nvSpPr>
        <p:spPr bwMode="auto">
          <a:xfrm>
            <a:off x="2363788" y="5176838"/>
            <a:ext cx="1685925" cy="457200"/>
          </a:xfrm>
          <a:prstGeom prst="rect">
            <a:avLst/>
          </a:prstGeom>
          <a:noFill/>
          <a:ln w="25400" cap="sq">
            <a:noFill/>
            <a:miter lim="800000"/>
            <a:headEnd/>
            <a:tailEnd/>
          </a:ln>
          <a:effectLst/>
        </p:spPr>
        <p:txBody>
          <a:bodyPr wrap="none" lIns="91416" tIns="45710" rIns="91416" bIns="45710">
            <a:spAutoFit/>
          </a:bodyPr>
          <a:lstStyle/>
          <a:p>
            <a:r>
              <a:rPr lang="en-US" altLang="zh-CN" dirty="0">
                <a:solidFill>
                  <a:srgbClr val="0000FF"/>
                </a:solidFill>
              </a:rPr>
              <a:t>High &lt; low </a:t>
            </a:r>
          </a:p>
        </p:txBody>
      </p:sp>
      <p:sp>
        <p:nvSpPr>
          <p:cNvPr id="64691" name="AutoShape 179"/>
          <p:cNvSpPr>
            <a:spLocks noChangeArrowheads="1"/>
          </p:cNvSpPr>
          <p:nvPr/>
        </p:nvSpPr>
        <p:spPr bwMode="auto">
          <a:xfrm>
            <a:off x="4521200" y="1116013"/>
            <a:ext cx="976313" cy="331787"/>
          </a:xfrm>
          <a:prstGeom prst="notchedRightArrow">
            <a:avLst>
              <a:gd name="adj1" fmla="val 50000"/>
              <a:gd name="adj2" fmla="val 73565"/>
            </a:avLst>
          </a:prstGeom>
          <a:solidFill>
            <a:srgbClr val="FF00FF"/>
          </a:solidFill>
          <a:ln w="9525" cap="sq">
            <a:solidFill>
              <a:schemeClr val="tx1"/>
            </a:solidFill>
            <a:miter lim="800000"/>
            <a:headEnd/>
            <a:tailEnd/>
          </a:ln>
          <a:effectLst/>
        </p:spPr>
        <p:txBody>
          <a:bodyPr anchor="ctr">
            <a:spAutoFit/>
          </a:bodyPr>
          <a:lstStyle/>
          <a:p>
            <a:endParaRPr lang="zh-CN" altLang="en-US"/>
          </a:p>
        </p:txBody>
      </p:sp>
      <p:sp>
        <p:nvSpPr>
          <p:cNvPr id="64692" name="Text Box 180"/>
          <p:cNvSpPr txBox="1">
            <a:spLocks noChangeArrowheads="1"/>
          </p:cNvSpPr>
          <p:nvPr/>
        </p:nvSpPr>
        <p:spPr bwMode="auto">
          <a:xfrm>
            <a:off x="5538788" y="965200"/>
            <a:ext cx="1792287" cy="519113"/>
          </a:xfrm>
          <a:prstGeom prst="rect">
            <a:avLst/>
          </a:prstGeom>
          <a:noFill/>
          <a:ln w="25400" cap="sq">
            <a:noFill/>
            <a:miter lim="800000"/>
            <a:headEnd/>
            <a:tailEnd/>
          </a:ln>
          <a:effectLst/>
        </p:spPr>
        <p:txBody>
          <a:bodyPr wrap="none">
            <a:spAutoFit/>
          </a:bodyPr>
          <a:lstStyle/>
          <a:p>
            <a:r>
              <a:rPr lang="zh-CN" altLang="en-US" sz="2800">
                <a:latin typeface="隶书" pitchFamily="49" charset="-122"/>
                <a:ea typeface="隶书" pitchFamily="49" charset="-122"/>
              </a:rPr>
              <a:t>折半查找 </a:t>
            </a:r>
          </a:p>
        </p:txBody>
      </p:sp>
      <p:sp>
        <p:nvSpPr>
          <p:cNvPr id="54"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400" dirty="0">
                <a:solidFill>
                  <a:srgbClr val="0000CC"/>
                </a:solidFill>
                <a:latin typeface="华文行楷" pitchFamily="2" charset="-122"/>
                <a:ea typeface="华文行楷" pitchFamily="2" charset="-122"/>
                <a:cs typeface="+mj-cs"/>
              </a:rPr>
              <a:t>折半</a:t>
            </a: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查找</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70" name="表格 69">
            <a:extLst>
              <a:ext uri="{FF2B5EF4-FFF2-40B4-BE49-F238E27FC236}">
                <a16:creationId xmlns:a16="http://schemas.microsoft.com/office/drawing/2014/main" id="{94C5AAD7-ACF6-4DFC-B9AA-6EA113936C78}"/>
              </a:ext>
            </a:extLst>
          </p:cNvPr>
          <p:cNvGraphicFramePr>
            <a:graphicFrameLocks noGrp="1"/>
          </p:cNvGraphicFramePr>
          <p:nvPr>
            <p:extLst>
              <p:ext uri="{D42A27DB-BD31-4B8C-83A1-F6EECF244321}">
                <p14:modId xmlns:p14="http://schemas.microsoft.com/office/powerpoint/2010/main" val="1151183329"/>
              </p:ext>
            </p:extLst>
          </p:nvPr>
        </p:nvGraphicFramePr>
        <p:xfrm>
          <a:off x="1561718" y="4058966"/>
          <a:ext cx="6363929" cy="405799"/>
        </p:xfrm>
        <a:graphic>
          <a:graphicData uri="http://schemas.openxmlformats.org/drawingml/2006/table">
            <a:tbl>
              <a:tblPr firstRow="1" bandRow="1">
                <a:tableStyleId>{5C22544A-7EE6-4342-B048-85BDC9FD1C3A}</a:tableStyleId>
              </a:tblPr>
              <a:tblGrid>
                <a:gridCol w="578539">
                  <a:extLst>
                    <a:ext uri="{9D8B030D-6E8A-4147-A177-3AD203B41FA5}">
                      <a16:colId xmlns:a16="http://schemas.microsoft.com/office/drawing/2014/main" val="298955809"/>
                    </a:ext>
                  </a:extLst>
                </a:gridCol>
                <a:gridCol w="578539">
                  <a:extLst>
                    <a:ext uri="{9D8B030D-6E8A-4147-A177-3AD203B41FA5}">
                      <a16:colId xmlns:a16="http://schemas.microsoft.com/office/drawing/2014/main" val="1766512524"/>
                    </a:ext>
                  </a:extLst>
                </a:gridCol>
                <a:gridCol w="578539">
                  <a:extLst>
                    <a:ext uri="{9D8B030D-6E8A-4147-A177-3AD203B41FA5}">
                      <a16:colId xmlns:a16="http://schemas.microsoft.com/office/drawing/2014/main" val="3665263812"/>
                    </a:ext>
                  </a:extLst>
                </a:gridCol>
                <a:gridCol w="578539">
                  <a:extLst>
                    <a:ext uri="{9D8B030D-6E8A-4147-A177-3AD203B41FA5}">
                      <a16:colId xmlns:a16="http://schemas.microsoft.com/office/drawing/2014/main" val="3588213459"/>
                    </a:ext>
                  </a:extLst>
                </a:gridCol>
                <a:gridCol w="578539">
                  <a:extLst>
                    <a:ext uri="{9D8B030D-6E8A-4147-A177-3AD203B41FA5}">
                      <a16:colId xmlns:a16="http://schemas.microsoft.com/office/drawing/2014/main" val="883670835"/>
                    </a:ext>
                  </a:extLst>
                </a:gridCol>
                <a:gridCol w="578539">
                  <a:extLst>
                    <a:ext uri="{9D8B030D-6E8A-4147-A177-3AD203B41FA5}">
                      <a16:colId xmlns:a16="http://schemas.microsoft.com/office/drawing/2014/main" val="953996410"/>
                    </a:ext>
                  </a:extLst>
                </a:gridCol>
                <a:gridCol w="578539">
                  <a:extLst>
                    <a:ext uri="{9D8B030D-6E8A-4147-A177-3AD203B41FA5}">
                      <a16:colId xmlns:a16="http://schemas.microsoft.com/office/drawing/2014/main" val="3262755993"/>
                    </a:ext>
                  </a:extLst>
                </a:gridCol>
                <a:gridCol w="578539">
                  <a:extLst>
                    <a:ext uri="{9D8B030D-6E8A-4147-A177-3AD203B41FA5}">
                      <a16:colId xmlns:a16="http://schemas.microsoft.com/office/drawing/2014/main" val="3757205228"/>
                    </a:ext>
                  </a:extLst>
                </a:gridCol>
                <a:gridCol w="578539">
                  <a:extLst>
                    <a:ext uri="{9D8B030D-6E8A-4147-A177-3AD203B41FA5}">
                      <a16:colId xmlns:a16="http://schemas.microsoft.com/office/drawing/2014/main" val="1551028866"/>
                    </a:ext>
                  </a:extLst>
                </a:gridCol>
                <a:gridCol w="578539">
                  <a:extLst>
                    <a:ext uri="{9D8B030D-6E8A-4147-A177-3AD203B41FA5}">
                      <a16:colId xmlns:a16="http://schemas.microsoft.com/office/drawing/2014/main" val="1048100018"/>
                    </a:ext>
                  </a:extLst>
                </a:gridCol>
                <a:gridCol w="578539">
                  <a:extLst>
                    <a:ext uri="{9D8B030D-6E8A-4147-A177-3AD203B41FA5}">
                      <a16:colId xmlns:a16="http://schemas.microsoft.com/office/drawing/2014/main" val="2153564513"/>
                    </a:ext>
                  </a:extLst>
                </a:gridCol>
              </a:tblGrid>
              <a:tr h="405799">
                <a:tc>
                  <a:txBody>
                    <a:bodyPr/>
                    <a:lstStyle/>
                    <a:p>
                      <a:pPr algn="ctr"/>
                      <a:r>
                        <a:rPr lang="en-US" altLang="zh-CN" sz="1900" b="0" i="0" baseline="0">
                          <a:ln>
                            <a:solidFill>
                              <a:schemeClr val="tx1"/>
                            </a:solidFill>
                          </a:ln>
                          <a:solidFill>
                            <a:schemeClr val="tx1"/>
                          </a:solidFill>
                          <a:latin typeface="Times New Roman" panose="02020603050405020304" pitchFamily="18" charset="0"/>
                        </a:rPr>
                        <a:t>5</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13</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19</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21</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37</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56</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64</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75</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80</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88</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kern="1200" baseline="0">
                          <a:ln>
                            <a:solidFill>
                              <a:schemeClr val="tx1"/>
                            </a:solidFill>
                          </a:ln>
                          <a:solidFill>
                            <a:schemeClr val="tx1"/>
                          </a:solidFill>
                          <a:latin typeface="Times New Roman" panose="02020603050405020304" pitchFamily="18" charset="0"/>
                          <a:ea typeface="+mn-ea"/>
                          <a:cs typeface="+mn-cs"/>
                        </a:rPr>
                        <a:t>92</a:t>
                      </a:r>
                      <a:endParaRPr lang="zh-CN" altLang="en-US" sz="1900" b="0" i="0" kern="1200" baseline="0">
                        <a:ln>
                          <a:solidFill>
                            <a:schemeClr val="tx1"/>
                          </a:solidFill>
                        </a:ln>
                        <a:solidFill>
                          <a:schemeClr val="tx1"/>
                        </a:solidFill>
                        <a:latin typeface="Times New Roman" panose="02020603050405020304" pitchFamily="18" charset="0"/>
                        <a:ea typeface="+mn-ea"/>
                        <a:cs typeface="+mn-cs"/>
                      </a:endParaRPr>
                    </a:p>
                  </a:txBody>
                  <a:tcPr>
                    <a:gradFill>
                      <a:gsLst>
                        <a:gs pos="0">
                          <a:srgbClr val="FF00FF"/>
                        </a:gs>
                        <a:gs pos="50000">
                          <a:srgbClr val="FFFFFF"/>
                        </a:gs>
                        <a:gs pos="100000">
                          <a:srgbClr val="FF00FF"/>
                        </a:gs>
                      </a:gsLst>
                      <a:lin ang="5400000" scaled="1"/>
                    </a:gradFill>
                  </a:tcPr>
                </a:tc>
                <a:extLst>
                  <a:ext uri="{0D108BD9-81ED-4DB2-BD59-A6C34878D82A}">
                    <a16:rowId xmlns:a16="http://schemas.microsoft.com/office/drawing/2014/main" val="3198797750"/>
                  </a:ext>
                </a:extLst>
              </a:tr>
            </a:tbl>
          </a:graphicData>
        </a:graphic>
      </p:graphicFrame>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53"/>
                                        </p:tgtEl>
                                        <p:attrNameLst>
                                          <p:attrName>style.visibility</p:attrName>
                                        </p:attrNameLst>
                                      </p:cBhvr>
                                      <p:to>
                                        <p:strVal val="visible"/>
                                      </p:to>
                                    </p:set>
                                    <p:animEffect transition="in" filter="wipe(left)">
                                      <p:cBhvr>
                                        <p:cTn id="7" dur="500"/>
                                        <p:tgtEl>
                                          <p:spTgt spid="645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91"/>
                                        </p:tgtEl>
                                        <p:attrNameLst>
                                          <p:attrName>style.visibility</p:attrName>
                                        </p:attrNameLst>
                                      </p:cBhvr>
                                      <p:to>
                                        <p:strVal val="visible"/>
                                      </p:to>
                                    </p:set>
                                    <p:animEffect transition="in" filter="wipe(left)">
                                      <p:cBhvr>
                                        <p:cTn id="12" dur="500"/>
                                        <p:tgtEl>
                                          <p:spTgt spid="64691"/>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64692"/>
                                        </p:tgtEl>
                                        <p:attrNameLst>
                                          <p:attrName>style.visibility</p:attrName>
                                        </p:attrNameLst>
                                      </p:cBhvr>
                                      <p:to>
                                        <p:strVal val="visible"/>
                                      </p:to>
                                    </p:set>
                                    <p:anim calcmode="lin" valueType="num">
                                      <p:cBhvr>
                                        <p:cTn id="16" dur="1000" fill="hold"/>
                                        <p:tgtEl>
                                          <p:spTgt spid="64692"/>
                                        </p:tgtEl>
                                        <p:attrNameLst>
                                          <p:attrName>ppt_w</p:attrName>
                                        </p:attrNameLst>
                                      </p:cBhvr>
                                      <p:tavLst>
                                        <p:tav tm="0">
                                          <p:val>
                                            <p:fltVal val="0"/>
                                          </p:val>
                                        </p:tav>
                                        <p:tav tm="100000">
                                          <p:val>
                                            <p:strVal val="#ppt_w"/>
                                          </p:val>
                                        </p:tav>
                                      </p:tavLst>
                                    </p:anim>
                                    <p:anim calcmode="lin" valueType="num">
                                      <p:cBhvr>
                                        <p:cTn id="17" dur="1000" fill="hold"/>
                                        <p:tgtEl>
                                          <p:spTgt spid="6469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55"/>
                                        </p:tgtEl>
                                        <p:attrNameLst>
                                          <p:attrName>style.visibility</p:attrName>
                                        </p:attrNameLst>
                                      </p:cBhvr>
                                      <p:to>
                                        <p:strVal val="visible"/>
                                      </p:to>
                                    </p:set>
                                    <p:animEffect transition="in" filter="wipe(left)">
                                      <p:cBhvr>
                                        <p:cTn id="22" dur="500"/>
                                        <p:tgtEl>
                                          <p:spTgt spid="645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500"/>
                            </p:stCondLst>
                            <p:childTnLst>
                              <p:par>
                                <p:cTn id="29" presetID="42"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down)">
                                      <p:cBhvr>
                                        <p:cTn id="38" dur="500"/>
                                        <p:tgtEl>
                                          <p:spTgt spid="3"/>
                                        </p:tgtEl>
                                      </p:cBhvr>
                                    </p:animEffect>
                                  </p:childTnLst>
                                </p:cTn>
                              </p:par>
                              <p:par>
                                <p:cTn id="39" presetID="2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down)">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8.33333E-7 -0.00046 L -0.38264 -0.00093 " pathEditMode="relative" rAng="0" ptsTypes="AA">
                                      <p:cBhvr>
                                        <p:cTn id="50" dur="2000" fill="hold"/>
                                        <p:tgtEl>
                                          <p:spTgt spid="5"/>
                                        </p:tgtEl>
                                        <p:attrNameLst>
                                          <p:attrName>ppt_x</p:attrName>
                                          <p:attrName>ppt_y</p:attrName>
                                        </p:attrNameLst>
                                      </p:cBhvr>
                                      <p:rCtr x="-191" y="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2.77778E-6 -1.11111E-6 L -0.18906 -1.11111E-6 " pathEditMode="relative" ptsTypes="AA">
                                      <p:cBhvr>
                                        <p:cTn id="54" dur="2000" fill="hold"/>
                                        <p:tgtEl>
                                          <p:spTgt spid="4"/>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8.33333E-7 2.22222E-6 L 0.18108 2.22222E-6 " pathEditMode="relative" ptsTypes="AA">
                                      <p:cBhvr>
                                        <p:cTn id="58" dur="2000" fill="hold"/>
                                        <p:tgtEl>
                                          <p:spTgt spid="3"/>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0.18907 -7.40741E-7 L -0.12483 0.07431 " pathEditMode="relative" rAng="0" ptsTypes="AA">
                                      <p:cBhvr>
                                        <p:cTn id="62" dur="2000" fill="hold"/>
                                        <p:tgtEl>
                                          <p:spTgt spid="4"/>
                                        </p:tgtEl>
                                        <p:attrNameLst>
                                          <p:attrName>ppt_x</p:attrName>
                                          <p:attrName>ppt_y</p:attrName>
                                        </p:attrNameLst>
                                      </p:cBhvr>
                                      <p:rCtr x="32" y="37"/>
                                    </p:animMotion>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nodeType="clickEffect">
                                  <p:stCondLst>
                                    <p:cond delay="0"/>
                                  </p:stCondLst>
                                  <p:childTnLst>
                                    <p:animEffect transition="out" filter="wipe(down)">
                                      <p:cBhvr>
                                        <p:cTn id="66" dur="500"/>
                                        <p:tgtEl>
                                          <p:spTgt spid="3"/>
                                        </p:tgtEl>
                                      </p:cBhvr>
                                    </p:animEffect>
                                    <p:set>
                                      <p:cBhvr>
                                        <p:cTn id="67" dur="1" fill="hold">
                                          <p:stCondLst>
                                            <p:cond delay="499"/>
                                          </p:stCondLst>
                                        </p:cTn>
                                        <p:tgtEl>
                                          <p:spTgt spid="3"/>
                                        </p:tgtEl>
                                        <p:attrNameLst>
                                          <p:attrName>style.visibility</p:attrName>
                                        </p:attrNameLst>
                                      </p:cBhvr>
                                      <p:to>
                                        <p:strVal val="hidden"/>
                                      </p:to>
                                    </p:set>
                                  </p:childTnLst>
                                </p:cTn>
                              </p:par>
                              <p:par>
                                <p:cTn id="68" presetID="22" presetClass="exit" presetSubtype="4" fill="hold" nodeType="withEffect">
                                  <p:stCondLst>
                                    <p:cond delay="0"/>
                                  </p:stCondLst>
                                  <p:childTnLst>
                                    <p:animEffect transition="out" filter="wipe(down)">
                                      <p:cBhvr>
                                        <p:cTn id="69" dur="500"/>
                                        <p:tgtEl>
                                          <p:spTgt spid="4"/>
                                        </p:tgtEl>
                                      </p:cBhvr>
                                    </p:animEffect>
                                    <p:set>
                                      <p:cBhvr>
                                        <p:cTn id="70" dur="1" fill="hold">
                                          <p:stCondLst>
                                            <p:cond delay="499"/>
                                          </p:stCondLst>
                                        </p:cTn>
                                        <p:tgtEl>
                                          <p:spTgt spid="4"/>
                                        </p:tgtEl>
                                        <p:attrNameLst>
                                          <p:attrName>style.visibility</p:attrName>
                                        </p:attrNameLst>
                                      </p:cBhvr>
                                      <p:to>
                                        <p:strVal val="hidden"/>
                                      </p:to>
                                    </p:set>
                                  </p:childTnLst>
                                </p:cTn>
                              </p:par>
                              <p:par>
                                <p:cTn id="71" presetID="22" presetClass="exit" presetSubtype="4" fill="hold" nodeType="withEffect">
                                  <p:stCondLst>
                                    <p:cond delay="0"/>
                                  </p:stCondLst>
                                  <p:childTnLst>
                                    <p:animEffect transition="out" filter="wipe(down)">
                                      <p:cBhvr>
                                        <p:cTn id="72" dur="500"/>
                                        <p:tgtEl>
                                          <p:spTgt spid="5"/>
                                        </p:tgtEl>
                                      </p:cBhvr>
                                    </p:animEffect>
                                    <p:set>
                                      <p:cBhvr>
                                        <p:cTn id="73" dur="1" fill="hold">
                                          <p:stCondLst>
                                            <p:cond delay="499"/>
                                          </p:stCondLst>
                                        </p:cTn>
                                        <p:tgtEl>
                                          <p:spTgt spid="5"/>
                                        </p:tgtEl>
                                        <p:attrNameLst>
                                          <p:attrName>style.visibility</p:attrName>
                                        </p:attrNameLst>
                                      </p:cBhvr>
                                      <p:to>
                                        <p:strVal val="hidden"/>
                                      </p:to>
                                    </p:set>
                                  </p:childTnLst>
                                </p:cTn>
                              </p:par>
                              <p:par>
                                <p:cTn id="74" presetID="17" presetClass="entr" presetSubtype="10"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 calcmode="lin" valueType="num">
                                      <p:cBhvr>
                                        <p:cTn id="76" dur="500" fill="hold"/>
                                        <p:tgtEl>
                                          <p:spTgt spid="6"/>
                                        </p:tgtEl>
                                        <p:attrNameLst>
                                          <p:attrName>ppt_w</p:attrName>
                                        </p:attrNameLst>
                                      </p:cBhvr>
                                      <p:tavLst>
                                        <p:tav tm="0">
                                          <p:val>
                                            <p:fltVal val="0"/>
                                          </p:val>
                                        </p:tav>
                                        <p:tav tm="100000">
                                          <p:val>
                                            <p:strVal val="#ppt_w"/>
                                          </p:val>
                                        </p:tav>
                                      </p:tavLst>
                                    </p:anim>
                                    <p:anim calcmode="lin" valueType="num">
                                      <p:cBhvr>
                                        <p:cTn id="77" dur="500" fill="hold"/>
                                        <p:tgtEl>
                                          <p:spTgt spid="6"/>
                                        </p:tgtEl>
                                        <p:attrNameLst>
                                          <p:attrName>ppt_h</p:attrName>
                                        </p:attrNameLst>
                                      </p:cBhvr>
                                      <p:tavLst>
                                        <p:tav tm="0">
                                          <p:val>
                                            <p:strVal val="#ppt_h"/>
                                          </p:val>
                                        </p:tav>
                                        <p:tav tm="100000">
                                          <p:val>
                                            <p:strVal val="#ppt_h"/>
                                          </p:val>
                                        </p:tav>
                                      </p:tavLst>
                                    </p:anim>
                                  </p:childTnLst>
                                </p:cTn>
                              </p:par>
                              <p:par>
                                <p:cTn id="78" presetID="42" presetClass="entr" presetSubtype="0" fill="hold" nodeType="with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1000"/>
                                        <p:tgtEl>
                                          <p:spTgt spid="70"/>
                                        </p:tgtEl>
                                      </p:cBhvr>
                                    </p:animEffect>
                                    <p:anim calcmode="lin" valueType="num">
                                      <p:cBhvr>
                                        <p:cTn id="81" dur="1000" fill="hold"/>
                                        <p:tgtEl>
                                          <p:spTgt spid="70"/>
                                        </p:tgtEl>
                                        <p:attrNameLst>
                                          <p:attrName>ppt_x</p:attrName>
                                        </p:attrNameLst>
                                      </p:cBhvr>
                                      <p:tavLst>
                                        <p:tav tm="0">
                                          <p:val>
                                            <p:strVal val="#ppt_x"/>
                                          </p:val>
                                        </p:tav>
                                        <p:tav tm="100000">
                                          <p:val>
                                            <p:strVal val="#ppt_x"/>
                                          </p:val>
                                        </p:tav>
                                      </p:tavLst>
                                    </p:anim>
                                    <p:anim calcmode="lin" valueType="num">
                                      <p:cBhvr>
                                        <p:cTn id="82"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down)">
                                      <p:cBhvr>
                                        <p:cTn id="87" dur="500"/>
                                        <p:tgtEl>
                                          <p:spTgt spid="7"/>
                                        </p:tgtEl>
                                      </p:cBhvr>
                                    </p:animEffect>
                                  </p:childTnLst>
                                </p:cTn>
                              </p:par>
                              <p:par>
                                <p:cTn id="88" presetID="22" presetClass="entr" presetSubtype="4" fill="hold" nodeType="withEffect">
                                  <p:stCondLst>
                                    <p:cond delay="0"/>
                                  </p:stCondLst>
                                  <p:childTnLst>
                                    <p:set>
                                      <p:cBhvr>
                                        <p:cTn id="89" dur="1" fill="hold">
                                          <p:stCondLst>
                                            <p:cond delay="0"/>
                                          </p:stCondLst>
                                        </p:cTn>
                                        <p:tgtEl>
                                          <p:spTgt spid="8"/>
                                        </p:tgtEl>
                                        <p:attrNameLst>
                                          <p:attrName>style.visibility</p:attrName>
                                        </p:attrNameLst>
                                      </p:cBhvr>
                                      <p:to>
                                        <p:strVal val="visible"/>
                                      </p:to>
                                    </p:set>
                                    <p:animEffect transition="in" filter="wipe(down)">
                                      <p:cBhvr>
                                        <p:cTn id="90" dur="500"/>
                                        <p:tgtEl>
                                          <p:spTgt spid="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9"/>
                                        </p:tgtEl>
                                        <p:attrNameLst>
                                          <p:attrName>style.visibility</p:attrName>
                                        </p:attrNameLst>
                                      </p:cBhvr>
                                      <p:to>
                                        <p:strVal val="visible"/>
                                      </p:to>
                                    </p:set>
                                    <p:animEffect transition="in" filter="wipe(down)">
                                      <p:cBhvr>
                                        <p:cTn id="95" dur="500"/>
                                        <p:tgtEl>
                                          <p:spTgt spid="9"/>
                                        </p:tgtEl>
                                      </p:cBhvr>
                                    </p:animEffect>
                                  </p:childTnLst>
                                </p:cTn>
                              </p:par>
                            </p:childTnLst>
                          </p:cTn>
                        </p:par>
                      </p:childTnLst>
                    </p:cTn>
                  </p:par>
                  <p:par>
                    <p:cTn id="96" fill="hold">
                      <p:stCondLst>
                        <p:cond delay="indefinite"/>
                      </p:stCondLst>
                      <p:childTnLst>
                        <p:par>
                          <p:cTn id="97" fill="hold">
                            <p:stCondLst>
                              <p:cond delay="0"/>
                            </p:stCondLst>
                            <p:childTnLst>
                              <p:par>
                                <p:cTn id="98" presetID="0" presetClass="path" presetSubtype="0" accel="50000" decel="50000" fill="hold" nodeType="clickEffect">
                                  <p:stCondLst>
                                    <p:cond delay="0"/>
                                  </p:stCondLst>
                                  <p:childTnLst>
                                    <p:animMotion origin="layout" path="M -8.33333E-7 -7.40741E-7 L 0.37014 -7.40741E-7 " pathEditMode="relative" ptsTypes="AA">
                                      <p:cBhvr>
                                        <p:cTn id="99" dur="2000" fill="hold"/>
                                        <p:tgtEl>
                                          <p:spTgt spid="7"/>
                                        </p:tgtEl>
                                        <p:attrNameLst>
                                          <p:attrName>ppt_x</p:attrName>
                                          <p:attrName>ppt_y</p:attrName>
                                        </p:attrNameLst>
                                      </p:cBhvr>
                                    </p:animMotion>
                                  </p:childTnLst>
                                </p:cTn>
                              </p:par>
                            </p:childTnLst>
                          </p:cTn>
                        </p:par>
                      </p:childTnLst>
                    </p:cTn>
                  </p:par>
                  <p:par>
                    <p:cTn id="100" fill="hold">
                      <p:stCondLst>
                        <p:cond delay="indefinite"/>
                      </p:stCondLst>
                      <p:childTnLst>
                        <p:par>
                          <p:cTn id="101" fill="hold">
                            <p:stCondLst>
                              <p:cond delay="0"/>
                            </p:stCondLst>
                            <p:childTnLst>
                              <p:par>
                                <p:cTn id="102" presetID="0" presetClass="path" presetSubtype="0" accel="50000" decel="50000" fill="hold" nodeType="clickEffect">
                                  <p:stCondLst>
                                    <p:cond delay="0"/>
                                  </p:stCondLst>
                                  <p:childTnLst>
                                    <p:animMotion origin="layout" path="M 5.27778E-6 -3.7037E-6 L 0.1889 -3.7037E-6 " pathEditMode="relative" ptsTypes="AA">
                                      <p:cBhvr>
                                        <p:cTn id="103" dur="2000" fill="hold"/>
                                        <p:tgtEl>
                                          <p:spTgt spid="9"/>
                                        </p:tgtEl>
                                        <p:attrNameLst>
                                          <p:attrName>ppt_x</p:attrName>
                                          <p:attrName>ppt_y</p:attrName>
                                        </p:attrNameLst>
                                      </p:cBhvr>
                                    </p:animMotion>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nodeType="clickEffect">
                                  <p:stCondLst>
                                    <p:cond delay="0"/>
                                  </p:stCondLst>
                                  <p:childTnLst>
                                    <p:animMotion origin="layout" path="M -3.05556E-6 4.81481E-6 L -0.19357 4.81481E-6 " pathEditMode="relative" rAng="0" ptsTypes="AA">
                                      <p:cBhvr>
                                        <p:cTn id="107" dur="2000" fill="hold"/>
                                        <p:tgtEl>
                                          <p:spTgt spid="8"/>
                                        </p:tgtEl>
                                        <p:attrNameLst>
                                          <p:attrName>ppt_x</p:attrName>
                                          <p:attrName>ppt_y</p:attrName>
                                        </p:attrNameLst>
                                      </p:cBhvr>
                                      <p:rCtr x="-97" y="0"/>
                                    </p:animMotion>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nodeType="clickEffect">
                                  <p:stCondLst>
                                    <p:cond delay="0"/>
                                  </p:stCondLst>
                                  <p:childTnLst>
                                    <p:animMotion origin="layout" path="M 0.18889 4.81481E-6 L 0.06337 0.07962 " pathEditMode="relative" rAng="0" ptsTypes="AA">
                                      <p:cBhvr>
                                        <p:cTn id="111" dur="2000" fill="hold"/>
                                        <p:tgtEl>
                                          <p:spTgt spid="9"/>
                                        </p:tgtEl>
                                        <p:attrNameLst>
                                          <p:attrName>ppt_x</p:attrName>
                                          <p:attrName>ppt_y</p:attrName>
                                        </p:attrNameLst>
                                      </p:cBhvr>
                                      <p:rCtr x="-63" y="40"/>
                                    </p:animMotion>
                                  </p:childTnLst>
                                </p:cTn>
                              </p:par>
                            </p:childTnLst>
                          </p:cTn>
                        </p:par>
                      </p:childTnLst>
                    </p:cTn>
                  </p:par>
                  <p:par>
                    <p:cTn id="112" fill="hold">
                      <p:stCondLst>
                        <p:cond delay="indefinite"/>
                      </p:stCondLst>
                      <p:childTnLst>
                        <p:par>
                          <p:cTn id="113" fill="hold">
                            <p:stCondLst>
                              <p:cond delay="0"/>
                            </p:stCondLst>
                            <p:childTnLst>
                              <p:par>
                                <p:cTn id="114" presetID="0" presetClass="path" presetSubtype="0" accel="50000" decel="50000" fill="hold" nodeType="clickEffect">
                                  <p:stCondLst>
                                    <p:cond delay="0"/>
                                  </p:stCondLst>
                                  <p:childTnLst>
                                    <p:animMotion origin="layout" path="M -0.20156 4.81481E-6 L -0.31962 4.81481E-6 " pathEditMode="relative" rAng="0" ptsTypes="AA">
                                      <p:cBhvr>
                                        <p:cTn id="115" dur="2000" fill="hold"/>
                                        <p:tgtEl>
                                          <p:spTgt spid="8"/>
                                        </p:tgtEl>
                                        <p:attrNameLst>
                                          <p:attrName>ppt_x</p:attrName>
                                          <p:attrName>ppt_y</p:attrName>
                                        </p:attrNameLst>
                                      </p:cBhvr>
                                      <p:rCtr x="-59" y="0"/>
                                    </p:animMotion>
                                  </p:childTnLst>
                                </p:cTn>
                              </p:par>
                            </p:childTnLst>
                          </p:cTn>
                        </p:par>
                      </p:childTnLst>
                    </p:cTn>
                  </p:par>
                  <p:par>
                    <p:cTn id="116" fill="hold">
                      <p:stCondLst>
                        <p:cond delay="indefinite"/>
                      </p:stCondLst>
                      <p:childTnLst>
                        <p:par>
                          <p:cTn id="117" fill="hold">
                            <p:stCondLst>
                              <p:cond delay="0"/>
                            </p:stCondLst>
                            <p:childTnLst>
                              <p:par>
                                <p:cTn id="118" presetID="35" presetClass="entr" presetSubtype="0" fill="hold" grpId="0" nodeType="clickEffect">
                                  <p:stCondLst>
                                    <p:cond delay="0"/>
                                  </p:stCondLst>
                                  <p:childTnLst>
                                    <p:set>
                                      <p:cBhvr>
                                        <p:cTn id="119" dur="1" fill="hold">
                                          <p:stCondLst>
                                            <p:cond delay="0"/>
                                          </p:stCondLst>
                                        </p:cTn>
                                        <p:tgtEl>
                                          <p:spTgt spid="64688"/>
                                        </p:tgtEl>
                                        <p:attrNameLst>
                                          <p:attrName>style.visibility</p:attrName>
                                        </p:attrNameLst>
                                      </p:cBhvr>
                                      <p:to>
                                        <p:strVal val="visible"/>
                                      </p:to>
                                    </p:set>
                                    <p:animEffect transition="in" filter="fade">
                                      <p:cBhvr>
                                        <p:cTn id="120" dur="2000"/>
                                        <p:tgtEl>
                                          <p:spTgt spid="64688"/>
                                        </p:tgtEl>
                                      </p:cBhvr>
                                    </p:animEffect>
                                    <p:anim calcmode="lin" valueType="num">
                                      <p:cBhvr>
                                        <p:cTn id="121" dur="2000" fill="hold"/>
                                        <p:tgtEl>
                                          <p:spTgt spid="64688"/>
                                        </p:tgtEl>
                                        <p:attrNameLst>
                                          <p:attrName>style.rotation</p:attrName>
                                        </p:attrNameLst>
                                      </p:cBhvr>
                                      <p:tavLst>
                                        <p:tav tm="0">
                                          <p:val>
                                            <p:fltVal val="720"/>
                                          </p:val>
                                        </p:tav>
                                        <p:tav tm="100000">
                                          <p:val>
                                            <p:fltVal val="0"/>
                                          </p:val>
                                        </p:tav>
                                      </p:tavLst>
                                    </p:anim>
                                    <p:anim calcmode="lin" valueType="num">
                                      <p:cBhvr>
                                        <p:cTn id="122" dur="2000" fill="hold"/>
                                        <p:tgtEl>
                                          <p:spTgt spid="64688"/>
                                        </p:tgtEl>
                                        <p:attrNameLst>
                                          <p:attrName>ppt_h</p:attrName>
                                        </p:attrNameLst>
                                      </p:cBhvr>
                                      <p:tavLst>
                                        <p:tav tm="0">
                                          <p:val>
                                            <p:fltVal val="0"/>
                                          </p:val>
                                        </p:tav>
                                        <p:tav tm="100000">
                                          <p:val>
                                            <p:strVal val="#ppt_h"/>
                                          </p:val>
                                        </p:tav>
                                      </p:tavLst>
                                    </p:anim>
                                    <p:anim calcmode="lin" valueType="num">
                                      <p:cBhvr>
                                        <p:cTn id="123" dur="2000" fill="hold"/>
                                        <p:tgtEl>
                                          <p:spTgt spid="64688"/>
                                        </p:tgtEl>
                                        <p:attrNameLst>
                                          <p:attrName>ppt_w</p:attrName>
                                        </p:attrNameLst>
                                      </p:cBhvr>
                                      <p:tavLst>
                                        <p:tav tm="0">
                                          <p:val>
                                            <p:fltVal val="0"/>
                                          </p:val>
                                        </p:tav>
                                        <p:tav tm="100000">
                                          <p:val>
                                            <p:strVal val="#ppt_w"/>
                                          </p:val>
                                        </p:tav>
                                      </p:tavLst>
                                    </p:anim>
                                  </p:childTnLst>
                                  <p:subTnLst>
                                    <p:audio>
                                      <p:cMediaNode>
                                        <p:cTn display="0" masterRel="sameClick">
                                          <p:stCondLst>
                                            <p:cond evt="begin" delay="0">
                                              <p:tn val="118"/>
                                            </p:cond>
                                          </p:stCondLst>
                                          <p:endCondLst>
                                            <p:cond evt="onStopAudio" delay="0">
                                              <p:tgtEl>
                                                <p:sldTgt/>
                                              </p:tgtEl>
                                            </p:cond>
                                          </p:endCondLst>
                                        </p:cTn>
                                        <p:tgtEl>
                                          <p:sndTgt r:embed="rId3"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3" grpId="0" autoUpdateAnimBg="0"/>
      <p:bldP spid="64555" grpId="0" autoUpdateAnimBg="0"/>
      <p:bldP spid="64688" grpId="0" autoUpdateAnimBg="0"/>
      <p:bldP spid="64691" grpId="0" animBg="1"/>
      <p:bldP spid="6469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610" name="Text Box 74"/>
          <p:cNvSpPr txBox="1">
            <a:spLocks noChangeArrowheads="1"/>
          </p:cNvSpPr>
          <p:nvPr/>
        </p:nvSpPr>
        <p:spPr bwMode="auto">
          <a:xfrm>
            <a:off x="342900" y="476672"/>
            <a:ext cx="1785938"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算法描述： </a:t>
            </a:r>
          </a:p>
        </p:txBody>
      </p:sp>
      <p:sp>
        <p:nvSpPr>
          <p:cNvPr id="65611" name="Text Box 75"/>
          <p:cNvSpPr txBox="1">
            <a:spLocks noChangeArrowheads="1"/>
          </p:cNvSpPr>
          <p:nvPr/>
        </p:nvSpPr>
        <p:spPr bwMode="auto">
          <a:xfrm>
            <a:off x="419100" y="1038225"/>
            <a:ext cx="8113340" cy="5381133"/>
          </a:xfrm>
          <a:prstGeom prst="rect">
            <a:avLst/>
          </a:prstGeom>
          <a:noFill/>
          <a:ln w="25400" cap="sq">
            <a:noFill/>
            <a:miter lim="800000"/>
            <a:headEnd/>
            <a:tailEnd/>
          </a:ln>
          <a:effectLst/>
        </p:spPr>
        <p:txBody>
          <a:bodyPr wrap="square" lIns="91416" tIns="45710" rIns="91416" bIns="45710">
            <a:spAutoFit/>
          </a:bodyPr>
          <a:lstStyle/>
          <a:p>
            <a:pPr>
              <a:lnSpc>
                <a:spcPct val="120000"/>
              </a:lnSpc>
              <a:spcBef>
                <a:spcPct val="0"/>
              </a:spcBef>
            </a:pPr>
            <a:r>
              <a:rPr lang="en-US" altLang="zh-CN" sz="2400" dirty="0">
                <a:ea typeface="楷体_GB2312" pitchFamily="49" charset="-122"/>
              </a:rPr>
              <a:t>int </a:t>
            </a:r>
            <a:r>
              <a:rPr lang="en-US" altLang="zh-CN" sz="2400" dirty="0" err="1">
                <a:ea typeface="楷体_GB2312" pitchFamily="49" charset="-122"/>
              </a:rPr>
              <a:t>Search_Bin</a:t>
            </a:r>
            <a:r>
              <a:rPr lang="en-US" altLang="zh-CN" sz="2400" dirty="0">
                <a:ea typeface="楷体_GB2312" pitchFamily="49" charset="-122"/>
              </a:rPr>
              <a:t> ( </a:t>
            </a:r>
            <a:r>
              <a:rPr lang="en-US" altLang="zh-CN" sz="2400" dirty="0" err="1">
                <a:ea typeface="楷体_GB2312" pitchFamily="49" charset="-122"/>
              </a:rPr>
              <a:t>SSTable</a:t>
            </a:r>
            <a:r>
              <a:rPr lang="en-US" altLang="zh-CN" sz="2400" dirty="0">
                <a:ea typeface="楷体_GB2312" pitchFamily="49" charset="-122"/>
              </a:rPr>
              <a:t> ST,  </a:t>
            </a:r>
            <a:r>
              <a:rPr lang="en-US" altLang="zh-CN" sz="2400" dirty="0" err="1">
                <a:ea typeface="楷体_GB2312" pitchFamily="49" charset="-122"/>
              </a:rPr>
              <a:t>KeyType</a:t>
            </a:r>
            <a:r>
              <a:rPr lang="en-US" altLang="zh-CN" sz="2400" dirty="0">
                <a:ea typeface="楷体_GB2312" pitchFamily="49" charset="-122"/>
              </a:rPr>
              <a:t> key ) {</a:t>
            </a:r>
          </a:p>
          <a:p>
            <a:pPr>
              <a:lnSpc>
                <a:spcPct val="120000"/>
              </a:lnSpc>
              <a:spcBef>
                <a:spcPct val="0"/>
              </a:spcBef>
            </a:pPr>
            <a:r>
              <a:rPr lang="en-US" altLang="zh-CN" sz="2400" dirty="0">
                <a:ea typeface="楷体_GB2312" pitchFamily="49" charset="-122"/>
              </a:rPr>
              <a:t>     low = 1 ;       high = </a:t>
            </a:r>
            <a:r>
              <a:rPr lang="en-US" altLang="zh-CN" sz="2400" dirty="0" err="1">
                <a:ea typeface="楷体_GB2312" pitchFamily="49" charset="-122"/>
              </a:rPr>
              <a:t>ST.length</a:t>
            </a:r>
            <a:r>
              <a:rPr lang="en-US" altLang="zh-CN" sz="2400" dirty="0">
                <a:ea typeface="楷体_GB2312" pitchFamily="49" charset="-122"/>
              </a:rPr>
              <a:t> ;        // </a:t>
            </a:r>
            <a:r>
              <a:rPr lang="zh-CN" altLang="en-US" sz="2400" dirty="0">
                <a:ea typeface="楷体_GB2312" pitchFamily="49" charset="-122"/>
              </a:rPr>
              <a:t>置区间初值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while (low &lt;= high) {</a:t>
            </a:r>
          </a:p>
          <a:p>
            <a:pPr>
              <a:lnSpc>
                <a:spcPct val="120000"/>
              </a:lnSpc>
              <a:spcBef>
                <a:spcPct val="0"/>
              </a:spcBef>
            </a:pPr>
            <a:r>
              <a:rPr lang="en-US" altLang="zh-CN" sz="2400" dirty="0">
                <a:solidFill>
                  <a:srgbClr val="0000FF"/>
                </a:solidFill>
                <a:ea typeface="楷体_GB2312" pitchFamily="49" charset="-122"/>
              </a:rPr>
              <a:t>         mid</a:t>
            </a:r>
            <a:r>
              <a:rPr lang="en-US" altLang="zh-CN" sz="2400" dirty="0">
                <a:ea typeface="楷体_GB2312" pitchFamily="49" charset="-122"/>
              </a:rPr>
              <a:t> = (low + high) / 2 ;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if (</a:t>
            </a:r>
            <a:r>
              <a:rPr lang="en-US" altLang="zh-CN" sz="2400" dirty="0" err="1">
                <a:ea typeface="楷体_GB2312" pitchFamily="49" charset="-122"/>
              </a:rPr>
              <a:t>ST.elem</a:t>
            </a:r>
            <a:r>
              <a:rPr lang="en-US" altLang="zh-CN" sz="2400" dirty="0">
                <a:ea typeface="楷体_GB2312" pitchFamily="49" charset="-122"/>
              </a:rPr>
              <a:t>[</a:t>
            </a:r>
            <a:r>
              <a:rPr lang="en-US" altLang="zh-CN" sz="2400" dirty="0">
                <a:solidFill>
                  <a:srgbClr val="0000FF"/>
                </a:solidFill>
                <a:ea typeface="楷体_GB2312" pitchFamily="49" charset="-122"/>
              </a:rPr>
              <a:t>mid</a:t>
            </a:r>
            <a:r>
              <a:rPr lang="en-US" altLang="zh-CN" sz="2400" dirty="0">
                <a:ea typeface="楷体_GB2312" pitchFamily="49" charset="-122"/>
              </a:rPr>
              <a:t>].key </a:t>
            </a:r>
            <a:r>
              <a:rPr lang="en-US" altLang="zh-CN" sz="2400" dirty="0">
                <a:solidFill>
                  <a:srgbClr val="FF0000"/>
                </a:solidFill>
                <a:ea typeface="楷体_GB2312" pitchFamily="49" charset="-122"/>
              </a:rPr>
              <a:t>==</a:t>
            </a:r>
            <a:r>
              <a:rPr lang="en-US" altLang="zh-CN" sz="2400" dirty="0">
                <a:ea typeface="楷体_GB2312" pitchFamily="49" charset="-122"/>
              </a:rPr>
              <a:t> key)  </a:t>
            </a:r>
          </a:p>
          <a:p>
            <a:pPr>
              <a:lnSpc>
                <a:spcPct val="120000"/>
              </a:lnSpc>
              <a:spcBef>
                <a:spcPct val="0"/>
              </a:spcBef>
            </a:pPr>
            <a:r>
              <a:rPr lang="en-US" altLang="zh-CN" sz="2400" dirty="0">
                <a:ea typeface="楷体_GB2312" pitchFamily="49" charset="-122"/>
              </a:rPr>
              <a:t>                  return </a:t>
            </a:r>
            <a:r>
              <a:rPr lang="en-US" altLang="zh-CN" sz="2400" dirty="0">
                <a:solidFill>
                  <a:srgbClr val="0000FF"/>
                </a:solidFill>
                <a:ea typeface="楷体_GB2312" pitchFamily="49" charset="-122"/>
              </a:rPr>
              <a:t>mid </a:t>
            </a:r>
            <a:r>
              <a:rPr lang="en-US" altLang="zh-CN" sz="2400" dirty="0">
                <a:ea typeface="楷体_GB2312" pitchFamily="49" charset="-122"/>
              </a:rPr>
              <a:t>;                      // </a:t>
            </a:r>
            <a:r>
              <a:rPr lang="zh-CN" altLang="en-US" sz="2400" dirty="0">
                <a:ea typeface="楷体_GB2312" pitchFamily="49" charset="-122"/>
              </a:rPr>
              <a:t>找到待查元素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if (key &lt; </a:t>
            </a:r>
            <a:r>
              <a:rPr lang="en-US" altLang="zh-CN" sz="2400" dirty="0" err="1">
                <a:ea typeface="楷体_GB2312" pitchFamily="49" charset="-122"/>
              </a:rPr>
              <a:t>ST.elem</a:t>
            </a:r>
            <a:r>
              <a:rPr lang="en-US" altLang="zh-CN" sz="2400" dirty="0">
                <a:ea typeface="楷体_GB2312" pitchFamily="49" charset="-122"/>
              </a:rPr>
              <a:t>[mid].key) </a:t>
            </a:r>
            <a:br>
              <a:rPr lang="en-US" altLang="zh-CN" sz="2400" dirty="0">
                <a:ea typeface="楷体_GB2312" pitchFamily="49" charset="-122"/>
              </a:rPr>
            </a:br>
            <a:r>
              <a:rPr lang="en-US"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high = mid - 1;       // </a:t>
            </a:r>
            <a:r>
              <a:rPr lang="zh-CN" altLang="en-US" sz="2400" dirty="0">
                <a:ea typeface="楷体_GB2312" pitchFamily="49" charset="-122"/>
              </a:rPr>
              <a:t>继续在前半区间进行查找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low = mid + 1;             // </a:t>
            </a:r>
            <a:r>
              <a:rPr lang="zh-CN" altLang="en-US" sz="2400" dirty="0">
                <a:ea typeface="楷体_GB2312" pitchFamily="49" charset="-122"/>
              </a:rPr>
              <a:t>继续在后半区间进行查找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return 0 ;          		// </a:t>
            </a:r>
            <a:r>
              <a:rPr lang="zh-CN" altLang="en-US" sz="2400" dirty="0">
                <a:ea typeface="楷体_GB2312" pitchFamily="49" charset="-122"/>
              </a:rPr>
              <a:t>顺序表中不存在待查元素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 </a:t>
            </a:r>
            <a:r>
              <a:rPr lang="en-US" altLang="zh-CN" sz="2400" dirty="0" err="1">
                <a:ea typeface="楷体_GB2312" pitchFamily="49" charset="-122"/>
              </a:rPr>
              <a:t>Search_Bin</a:t>
            </a:r>
            <a:r>
              <a:rPr lang="en-US" altLang="zh-CN" sz="2400" dirty="0">
                <a:ea typeface="楷体_GB2312" pitchFamily="49" charset="-122"/>
              </a:rPr>
              <a:t> </a:t>
            </a:r>
          </a:p>
        </p:txBody>
      </p:sp>
    </p:spTree>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869" name="Text Box 173"/>
          <p:cNvSpPr txBox="1">
            <a:spLocks noChangeArrowheads="1"/>
          </p:cNvSpPr>
          <p:nvPr/>
        </p:nvSpPr>
        <p:spPr bwMode="auto">
          <a:xfrm>
            <a:off x="338138" y="504825"/>
            <a:ext cx="1785937"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性能分析： </a:t>
            </a:r>
          </a:p>
        </p:txBody>
      </p:sp>
      <p:grpSp>
        <p:nvGrpSpPr>
          <p:cNvPr id="2" name="Group 188"/>
          <p:cNvGrpSpPr>
            <a:grpSpLocks/>
          </p:cNvGrpSpPr>
          <p:nvPr/>
        </p:nvGrpSpPr>
        <p:grpSpPr bwMode="auto">
          <a:xfrm>
            <a:off x="2243138" y="482597"/>
            <a:ext cx="6373770" cy="755650"/>
            <a:chOff x="1032" y="2736"/>
            <a:chExt cx="4017" cy="476"/>
          </a:xfrm>
        </p:grpSpPr>
        <p:sp>
          <p:nvSpPr>
            <p:cNvPr id="29871" name="Text Box 175"/>
            <p:cNvSpPr txBox="1">
              <a:spLocks noChangeArrowheads="1"/>
            </p:cNvSpPr>
            <p:nvPr/>
          </p:nvSpPr>
          <p:spPr bwMode="auto">
            <a:xfrm>
              <a:off x="1056" y="2736"/>
              <a:ext cx="3944" cy="252"/>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1      2       3        4        5        6        7        8        9       10     11 </a:t>
              </a:r>
            </a:p>
          </p:txBody>
        </p:sp>
        <p:sp>
          <p:nvSpPr>
            <p:cNvPr id="29872" name="Rectangle 176"/>
            <p:cNvSpPr>
              <a:spLocks noChangeArrowheads="1"/>
            </p:cNvSpPr>
            <p:nvPr/>
          </p:nvSpPr>
          <p:spPr bwMode="auto">
            <a:xfrm>
              <a:off x="1032" y="2957"/>
              <a:ext cx="4017" cy="252"/>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a:t>
              </a:r>
              <a:r>
                <a:rPr lang="en-US" altLang="zh-CN" sz="2000"/>
                <a:t>13     19      21      </a:t>
              </a:r>
              <a:r>
                <a:rPr lang="en-US" altLang="zh-CN" sz="2000" dirty="0"/>
                <a:t>37      56     </a:t>
              </a:r>
              <a:r>
                <a:rPr lang="en-US" altLang="zh-CN" sz="2000"/>
                <a:t>64      75      80       </a:t>
              </a:r>
              <a:r>
                <a:rPr lang="en-US" altLang="zh-CN" sz="2000" dirty="0"/>
                <a:t>88     92  </a:t>
              </a:r>
            </a:p>
          </p:txBody>
        </p:sp>
        <p:sp>
          <p:nvSpPr>
            <p:cNvPr id="29873" name="Line 17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4" name="Line 17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5" name="Line 17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6" name="Line 18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7" name="Line 18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8" name="Line 18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9" name="Line 18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0" name="Line 18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1" name="Line 18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2" name="Line 18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29885" name="Text Box 189"/>
          <p:cNvSpPr txBox="1">
            <a:spLocks noChangeArrowheads="1"/>
          </p:cNvSpPr>
          <p:nvPr/>
        </p:nvSpPr>
        <p:spPr bwMode="auto">
          <a:xfrm>
            <a:off x="5149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1 </a:t>
            </a:r>
          </a:p>
        </p:txBody>
      </p:sp>
      <p:sp>
        <p:nvSpPr>
          <p:cNvPr id="29886" name="Text Box 190"/>
          <p:cNvSpPr txBox="1">
            <a:spLocks noChangeArrowheads="1"/>
          </p:cNvSpPr>
          <p:nvPr/>
        </p:nvSpPr>
        <p:spPr bwMode="auto">
          <a:xfrm>
            <a:off x="3465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7" name="Text Box 191"/>
          <p:cNvSpPr txBox="1">
            <a:spLocks noChangeArrowheads="1"/>
          </p:cNvSpPr>
          <p:nvPr/>
        </p:nvSpPr>
        <p:spPr bwMode="auto">
          <a:xfrm>
            <a:off x="69024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8" name="Text Box 192"/>
          <p:cNvSpPr txBox="1">
            <a:spLocks noChangeArrowheads="1"/>
          </p:cNvSpPr>
          <p:nvPr/>
        </p:nvSpPr>
        <p:spPr bwMode="auto">
          <a:xfrm>
            <a:off x="23987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89" name="Text Box 193"/>
          <p:cNvSpPr txBox="1">
            <a:spLocks noChangeArrowheads="1"/>
          </p:cNvSpPr>
          <p:nvPr/>
        </p:nvSpPr>
        <p:spPr bwMode="auto">
          <a:xfrm>
            <a:off x="40751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0" name="Text Box 194"/>
          <p:cNvSpPr txBox="1">
            <a:spLocks noChangeArrowheads="1"/>
          </p:cNvSpPr>
          <p:nvPr/>
        </p:nvSpPr>
        <p:spPr bwMode="auto">
          <a:xfrm>
            <a:off x="5751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1" name="Text Box 195"/>
          <p:cNvSpPr txBox="1">
            <a:spLocks noChangeArrowheads="1"/>
          </p:cNvSpPr>
          <p:nvPr/>
        </p:nvSpPr>
        <p:spPr bwMode="auto">
          <a:xfrm>
            <a:off x="75120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2" name="Text Box 196"/>
          <p:cNvSpPr txBox="1">
            <a:spLocks noChangeArrowheads="1"/>
          </p:cNvSpPr>
          <p:nvPr/>
        </p:nvSpPr>
        <p:spPr bwMode="auto">
          <a:xfrm>
            <a:off x="8037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3" name="Text Box 197"/>
          <p:cNvSpPr txBox="1">
            <a:spLocks noChangeArrowheads="1"/>
          </p:cNvSpPr>
          <p:nvPr/>
        </p:nvSpPr>
        <p:spPr bwMode="auto">
          <a:xfrm>
            <a:off x="62849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4" name="Text Box 198"/>
          <p:cNvSpPr txBox="1">
            <a:spLocks noChangeArrowheads="1"/>
          </p:cNvSpPr>
          <p:nvPr/>
        </p:nvSpPr>
        <p:spPr bwMode="auto">
          <a:xfrm>
            <a:off x="4608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5" name="Text Box 199"/>
          <p:cNvSpPr txBox="1">
            <a:spLocks noChangeArrowheads="1"/>
          </p:cNvSpPr>
          <p:nvPr/>
        </p:nvSpPr>
        <p:spPr bwMode="auto">
          <a:xfrm>
            <a:off x="2863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6" name="Text Box 200"/>
          <p:cNvSpPr txBox="1">
            <a:spLocks noChangeArrowheads="1"/>
          </p:cNvSpPr>
          <p:nvPr/>
        </p:nvSpPr>
        <p:spPr bwMode="auto">
          <a:xfrm>
            <a:off x="1878013" y="1190625"/>
            <a:ext cx="520700" cy="457200"/>
          </a:xfrm>
          <a:prstGeom prst="rect">
            <a:avLst/>
          </a:prstGeom>
          <a:noFill/>
          <a:ln w="25400" cap="sq">
            <a:noFill/>
            <a:miter lim="800000"/>
            <a:headEnd/>
            <a:tailEnd/>
          </a:ln>
          <a:effectLst/>
        </p:spPr>
        <p:txBody>
          <a:bodyPr wrap="none" lIns="91416" tIns="45710" rIns="91416" bIns="45710">
            <a:spAutoFit/>
          </a:bodyPr>
          <a:lstStyle/>
          <a:p>
            <a:r>
              <a:rPr lang="en-US" altLang="zh-CN" i="1"/>
              <a:t>C</a:t>
            </a:r>
            <a:r>
              <a:rPr lang="en-US" altLang="zh-CN" i="1" baseline="-25000"/>
              <a:t>i</a:t>
            </a:r>
            <a:r>
              <a:rPr lang="en-US" altLang="zh-CN"/>
              <a:t> </a:t>
            </a:r>
          </a:p>
        </p:txBody>
      </p:sp>
      <p:sp>
        <p:nvSpPr>
          <p:cNvPr id="29897" name="Text Box 201"/>
          <p:cNvSpPr txBox="1">
            <a:spLocks noChangeArrowheads="1"/>
          </p:cNvSpPr>
          <p:nvPr/>
        </p:nvSpPr>
        <p:spPr bwMode="auto">
          <a:xfrm>
            <a:off x="1978025" y="476250"/>
            <a:ext cx="344488" cy="457200"/>
          </a:xfrm>
          <a:prstGeom prst="rect">
            <a:avLst/>
          </a:prstGeom>
          <a:noFill/>
          <a:ln w="25400" cap="sq">
            <a:noFill/>
            <a:miter lim="800000"/>
            <a:headEnd/>
            <a:tailEnd/>
          </a:ln>
          <a:effectLst/>
        </p:spPr>
        <p:txBody>
          <a:bodyPr wrap="none" lIns="91416" tIns="45710" rIns="91416" bIns="45710">
            <a:spAutoFit/>
          </a:bodyPr>
          <a:lstStyle/>
          <a:p>
            <a:r>
              <a:rPr lang="en-US" altLang="zh-CN" i="1"/>
              <a:t>i</a:t>
            </a:r>
            <a:r>
              <a:rPr lang="en-US" altLang="zh-CN"/>
              <a:t> </a:t>
            </a:r>
          </a:p>
        </p:txBody>
      </p:sp>
      <p:cxnSp>
        <p:nvCxnSpPr>
          <p:cNvPr id="29914" name="AutoShape 218"/>
          <p:cNvCxnSpPr>
            <a:cxnSpLocks noChangeShapeType="1"/>
            <a:stCxn id="29903" idx="3"/>
            <a:endCxn id="29900" idx="0"/>
          </p:cNvCxnSpPr>
          <p:nvPr/>
        </p:nvCxnSpPr>
        <p:spPr bwMode="auto">
          <a:xfrm flipH="1">
            <a:off x="4432300" y="2416175"/>
            <a:ext cx="1187450" cy="282575"/>
          </a:xfrm>
          <a:prstGeom prst="straightConnector1">
            <a:avLst/>
          </a:prstGeom>
          <a:noFill/>
          <a:ln w="9525" cap="sq">
            <a:solidFill>
              <a:schemeClr val="tx1"/>
            </a:solidFill>
            <a:round/>
            <a:headEnd/>
            <a:tailEnd/>
          </a:ln>
          <a:effectLst/>
        </p:spPr>
      </p:cxnSp>
      <p:cxnSp>
        <p:nvCxnSpPr>
          <p:cNvPr id="29915" name="AutoShape 219"/>
          <p:cNvCxnSpPr>
            <a:cxnSpLocks noChangeShapeType="1"/>
            <a:stCxn id="29903" idx="5"/>
            <a:endCxn id="29901" idx="0"/>
          </p:cNvCxnSpPr>
          <p:nvPr/>
        </p:nvCxnSpPr>
        <p:spPr bwMode="auto">
          <a:xfrm>
            <a:off x="5892800" y="2416175"/>
            <a:ext cx="1136650" cy="282575"/>
          </a:xfrm>
          <a:prstGeom prst="straightConnector1">
            <a:avLst/>
          </a:prstGeom>
          <a:noFill/>
          <a:ln w="9525" cap="sq">
            <a:solidFill>
              <a:schemeClr val="tx1"/>
            </a:solidFill>
            <a:round/>
            <a:headEnd/>
            <a:tailEnd/>
          </a:ln>
          <a:effectLst/>
        </p:spPr>
      </p:cxnSp>
      <p:grpSp>
        <p:nvGrpSpPr>
          <p:cNvPr id="3" name="Group 280"/>
          <p:cNvGrpSpPr>
            <a:grpSpLocks/>
          </p:cNvGrpSpPr>
          <p:nvPr/>
        </p:nvGrpSpPr>
        <p:grpSpPr bwMode="auto">
          <a:xfrm>
            <a:off x="5564187" y="2043115"/>
            <a:ext cx="426890" cy="461963"/>
            <a:chOff x="3434" y="1026"/>
            <a:chExt cx="267" cy="291"/>
          </a:xfrm>
        </p:grpSpPr>
        <p:sp>
          <p:nvSpPr>
            <p:cNvPr id="29903" name="Oval 207"/>
            <p:cNvSpPr>
              <a:spLocks noChangeArrowheads="1"/>
            </p:cNvSpPr>
            <p:nvPr/>
          </p:nvSpPr>
          <p:spPr bwMode="auto">
            <a:xfrm>
              <a:off x="3434" y="105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8" name="Text Box 252"/>
            <p:cNvSpPr txBox="1">
              <a:spLocks noChangeArrowheads="1"/>
            </p:cNvSpPr>
            <p:nvPr/>
          </p:nvSpPr>
          <p:spPr bwMode="auto">
            <a:xfrm>
              <a:off x="3445" y="1026"/>
              <a:ext cx="256" cy="291"/>
            </a:xfrm>
            <a:prstGeom prst="rect">
              <a:avLst/>
            </a:prstGeom>
            <a:noFill/>
            <a:ln w="25400" cap="sq">
              <a:noFill/>
              <a:miter lim="800000"/>
              <a:headEnd/>
              <a:tailEnd/>
            </a:ln>
            <a:effectLst/>
          </p:spPr>
          <p:txBody>
            <a:bodyPr wrap="none" lIns="91416" tIns="45710" rIns="91416" bIns="45710">
              <a:spAutoFit/>
            </a:bodyPr>
            <a:lstStyle/>
            <a:p>
              <a:r>
                <a:rPr lang="en-US" altLang="zh-CN" sz="2400"/>
                <a:t>6 </a:t>
              </a:r>
            </a:p>
          </p:txBody>
        </p:sp>
      </p:grpSp>
      <p:grpSp>
        <p:nvGrpSpPr>
          <p:cNvPr id="4" name="Group 281"/>
          <p:cNvGrpSpPr>
            <a:grpSpLocks/>
          </p:cNvGrpSpPr>
          <p:nvPr/>
        </p:nvGrpSpPr>
        <p:grpSpPr bwMode="auto">
          <a:xfrm>
            <a:off x="4240205" y="2657477"/>
            <a:ext cx="418895" cy="461963"/>
            <a:chOff x="2474" y="1414"/>
            <a:chExt cx="262" cy="291"/>
          </a:xfrm>
        </p:grpSpPr>
        <p:sp>
          <p:nvSpPr>
            <p:cNvPr id="29900" name="Oval 204"/>
            <p:cNvSpPr>
              <a:spLocks noChangeArrowheads="1"/>
            </p:cNvSpPr>
            <p:nvPr/>
          </p:nvSpPr>
          <p:spPr bwMode="auto">
            <a:xfrm>
              <a:off x="2474"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9" name="Text Box 253"/>
            <p:cNvSpPr txBox="1">
              <a:spLocks noChangeArrowheads="1"/>
            </p:cNvSpPr>
            <p:nvPr/>
          </p:nvSpPr>
          <p:spPr bwMode="auto">
            <a:xfrm>
              <a:off x="2490" y="1414"/>
              <a:ext cx="246" cy="291"/>
            </a:xfrm>
            <a:prstGeom prst="rect">
              <a:avLst/>
            </a:prstGeom>
            <a:noFill/>
            <a:ln w="25400" cap="sq">
              <a:noFill/>
              <a:miter lim="800000"/>
              <a:headEnd/>
              <a:tailEnd/>
            </a:ln>
            <a:effectLst/>
          </p:spPr>
          <p:txBody>
            <a:bodyPr wrap="none" lIns="91416" tIns="45710" rIns="91416" bIns="45710">
              <a:spAutoFit/>
            </a:bodyPr>
            <a:lstStyle/>
            <a:p>
              <a:r>
                <a:rPr lang="en-US" altLang="zh-CN" sz="2400"/>
                <a:t>3</a:t>
              </a:r>
              <a:r>
                <a:rPr lang="en-US" altLang="zh-CN"/>
                <a:t> </a:t>
              </a:r>
            </a:p>
          </p:txBody>
        </p:sp>
      </p:grpSp>
      <p:grpSp>
        <p:nvGrpSpPr>
          <p:cNvPr id="5" name="Group 265"/>
          <p:cNvGrpSpPr>
            <a:grpSpLocks/>
          </p:cNvGrpSpPr>
          <p:nvPr/>
        </p:nvGrpSpPr>
        <p:grpSpPr bwMode="auto">
          <a:xfrm>
            <a:off x="6838958" y="2665415"/>
            <a:ext cx="420688" cy="461963"/>
            <a:chOff x="4093" y="1419"/>
            <a:chExt cx="265" cy="291"/>
          </a:xfrm>
        </p:grpSpPr>
        <p:sp>
          <p:nvSpPr>
            <p:cNvPr id="29901" name="Oval 205"/>
            <p:cNvSpPr>
              <a:spLocks noChangeArrowheads="1"/>
            </p:cNvSpPr>
            <p:nvPr/>
          </p:nvSpPr>
          <p:spPr bwMode="auto">
            <a:xfrm>
              <a:off x="4093"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50" name="Text Box 254"/>
            <p:cNvSpPr txBox="1">
              <a:spLocks noChangeArrowheads="1"/>
            </p:cNvSpPr>
            <p:nvPr/>
          </p:nvSpPr>
          <p:spPr bwMode="auto">
            <a:xfrm>
              <a:off x="4110" y="1419"/>
              <a:ext cx="248" cy="291"/>
            </a:xfrm>
            <a:prstGeom prst="rect">
              <a:avLst/>
            </a:prstGeom>
            <a:noFill/>
            <a:ln w="25400" cap="sq">
              <a:noFill/>
              <a:miter lim="800000"/>
              <a:headEnd/>
              <a:tailEnd/>
            </a:ln>
            <a:effectLst/>
          </p:spPr>
          <p:txBody>
            <a:bodyPr wrap="none" lIns="91416" tIns="45710" rIns="91416" bIns="45710">
              <a:spAutoFit/>
            </a:bodyPr>
            <a:lstStyle/>
            <a:p>
              <a:r>
                <a:rPr lang="en-US" altLang="zh-CN" sz="2400"/>
                <a:t>9</a:t>
              </a:r>
              <a:r>
                <a:rPr lang="en-US" altLang="zh-CN"/>
                <a:t> </a:t>
              </a:r>
            </a:p>
          </p:txBody>
        </p:sp>
      </p:grpSp>
      <p:cxnSp>
        <p:nvCxnSpPr>
          <p:cNvPr id="29916" name="AutoShape 220"/>
          <p:cNvCxnSpPr>
            <a:cxnSpLocks noChangeShapeType="1"/>
            <a:stCxn id="29900" idx="3"/>
            <a:endCxn id="29902" idx="0"/>
          </p:cNvCxnSpPr>
          <p:nvPr/>
        </p:nvCxnSpPr>
        <p:spPr bwMode="auto">
          <a:xfrm flipH="1">
            <a:off x="3781425" y="3024188"/>
            <a:ext cx="514350" cy="285750"/>
          </a:xfrm>
          <a:prstGeom prst="straightConnector1">
            <a:avLst/>
          </a:prstGeom>
          <a:noFill/>
          <a:ln w="9525" cap="sq">
            <a:solidFill>
              <a:schemeClr val="tx1"/>
            </a:solidFill>
            <a:round/>
            <a:headEnd/>
            <a:tailEnd/>
          </a:ln>
          <a:effectLst/>
        </p:spPr>
      </p:cxnSp>
      <p:cxnSp>
        <p:nvCxnSpPr>
          <p:cNvPr id="29917" name="AutoShape 221"/>
          <p:cNvCxnSpPr>
            <a:cxnSpLocks noChangeShapeType="1"/>
            <a:stCxn id="29900" idx="5"/>
            <a:endCxn id="29899" idx="0"/>
          </p:cNvCxnSpPr>
          <p:nvPr/>
        </p:nvCxnSpPr>
        <p:spPr bwMode="auto">
          <a:xfrm>
            <a:off x="4568825" y="3024188"/>
            <a:ext cx="446088" cy="285750"/>
          </a:xfrm>
          <a:prstGeom prst="straightConnector1">
            <a:avLst/>
          </a:prstGeom>
          <a:noFill/>
          <a:ln w="9525" cap="sq">
            <a:solidFill>
              <a:schemeClr val="tx1"/>
            </a:solidFill>
            <a:round/>
            <a:headEnd/>
            <a:tailEnd/>
          </a:ln>
          <a:effectLst/>
        </p:spPr>
      </p:cxnSp>
      <p:cxnSp>
        <p:nvCxnSpPr>
          <p:cNvPr id="29922" name="AutoShape 226"/>
          <p:cNvCxnSpPr>
            <a:cxnSpLocks noChangeShapeType="1"/>
            <a:stCxn id="29901" idx="5"/>
            <a:endCxn id="29905" idx="0"/>
          </p:cNvCxnSpPr>
          <p:nvPr/>
        </p:nvCxnSpPr>
        <p:spPr bwMode="auto">
          <a:xfrm>
            <a:off x="7164388" y="3024188"/>
            <a:ext cx="569912" cy="285750"/>
          </a:xfrm>
          <a:prstGeom prst="straightConnector1">
            <a:avLst/>
          </a:prstGeom>
          <a:noFill/>
          <a:ln w="9525" cap="sq">
            <a:solidFill>
              <a:schemeClr val="tx1"/>
            </a:solidFill>
            <a:round/>
            <a:headEnd/>
            <a:tailEnd/>
          </a:ln>
          <a:effectLst/>
        </p:spPr>
      </p:cxnSp>
      <p:cxnSp>
        <p:nvCxnSpPr>
          <p:cNvPr id="29923" name="AutoShape 227"/>
          <p:cNvCxnSpPr>
            <a:cxnSpLocks noChangeShapeType="1"/>
            <a:stCxn id="29901" idx="3"/>
            <a:endCxn id="29904" idx="0"/>
          </p:cNvCxnSpPr>
          <p:nvPr/>
        </p:nvCxnSpPr>
        <p:spPr bwMode="auto">
          <a:xfrm flipH="1">
            <a:off x="6365875" y="3024188"/>
            <a:ext cx="528638" cy="285750"/>
          </a:xfrm>
          <a:prstGeom prst="straightConnector1">
            <a:avLst/>
          </a:prstGeom>
          <a:noFill/>
          <a:ln w="9525" cap="sq">
            <a:solidFill>
              <a:schemeClr val="tx1"/>
            </a:solidFill>
            <a:round/>
            <a:headEnd/>
            <a:tailEnd/>
          </a:ln>
          <a:effectLst/>
        </p:spPr>
      </p:cxnSp>
      <p:grpSp>
        <p:nvGrpSpPr>
          <p:cNvPr id="6" name="Group 266"/>
          <p:cNvGrpSpPr>
            <a:grpSpLocks/>
          </p:cNvGrpSpPr>
          <p:nvPr/>
        </p:nvGrpSpPr>
        <p:grpSpPr bwMode="auto">
          <a:xfrm>
            <a:off x="3590928" y="3249558"/>
            <a:ext cx="392113" cy="461940"/>
            <a:chOff x="1658" y="1786"/>
            <a:chExt cx="247" cy="292"/>
          </a:xfrm>
        </p:grpSpPr>
        <p:sp>
          <p:nvSpPr>
            <p:cNvPr id="29902" name="Oval 206"/>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1" name="Text Box 255"/>
            <p:cNvSpPr txBox="1">
              <a:spLocks noChangeArrowheads="1"/>
            </p:cNvSpPr>
            <p:nvPr/>
          </p:nvSpPr>
          <p:spPr bwMode="auto">
            <a:xfrm>
              <a:off x="1658" y="1786"/>
              <a:ext cx="247" cy="292"/>
            </a:xfrm>
            <a:prstGeom prst="rect">
              <a:avLst/>
            </a:prstGeom>
            <a:noFill/>
            <a:ln w="25400" cap="sq">
              <a:noFill/>
              <a:miter lim="800000"/>
              <a:headEnd/>
              <a:tailEnd/>
            </a:ln>
            <a:effectLst/>
          </p:spPr>
          <p:txBody>
            <a:bodyPr wrap="none" lIns="91350" tIns="45677" rIns="91350" bIns="45677">
              <a:spAutoFit/>
            </a:bodyPr>
            <a:lstStyle/>
            <a:p>
              <a:r>
                <a:rPr lang="en-US" altLang="zh-CN" sz="2400"/>
                <a:t>1</a:t>
              </a:r>
              <a:r>
                <a:rPr lang="en-US" altLang="zh-CN"/>
                <a:t> </a:t>
              </a:r>
            </a:p>
          </p:txBody>
        </p:sp>
      </p:grpSp>
      <p:grpSp>
        <p:nvGrpSpPr>
          <p:cNvPr id="7" name="Group 310"/>
          <p:cNvGrpSpPr>
            <a:grpSpLocks/>
          </p:cNvGrpSpPr>
          <p:nvPr/>
        </p:nvGrpSpPr>
        <p:grpSpPr bwMode="auto">
          <a:xfrm>
            <a:off x="4824413" y="3259137"/>
            <a:ext cx="425450" cy="461963"/>
            <a:chOff x="3039" y="2053"/>
            <a:chExt cx="268" cy="291"/>
          </a:xfrm>
        </p:grpSpPr>
        <p:sp>
          <p:nvSpPr>
            <p:cNvPr id="29899" name="Oval 203"/>
            <p:cNvSpPr>
              <a:spLocks noChangeArrowheads="1"/>
            </p:cNvSpPr>
            <p:nvPr/>
          </p:nvSpPr>
          <p:spPr bwMode="auto">
            <a:xfrm>
              <a:off x="3039" y="2085"/>
              <a:ext cx="240" cy="239"/>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2" name="Text Box 256"/>
            <p:cNvSpPr txBox="1">
              <a:spLocks noChangeArrowheads="1"/>
            </p:cNvSpPr>
            <p:nvPr/>
          </p:nvSpPr>
          <p:spPr bwMode="auto">
            <a:xfrm>
              <a:off x="3049" y="2053"/>
              <a:ext cx="258" cy="291"/>
            </a:xfrm>
            <a:prstGeom prst="rect">
              <a:avLst/>
            </a:prstGeom>
            <a:noFill/>
            <a:ln w="25400" cap="sq">
              <a:noFill/>
              <a:miter lim="800000"/>
              <a:headEnd/>
              <a:tailEnd/>
            </a:ln>
            <a:effectLst/>
          </p:spPr>
          <p:txBody>
            <a:bodyPr wrap="none" lIns="91350" tIns="45677" rIns="91350" bIns="45677">
              <a:spAutoFit/>
            </a:bodyPr>
            <a:lstStyle/>
            <a:p>
              <a:r>
                <a:rPr lang="en-US" altLang="zh-CN" sz="2400"/>
                <a:t>4 </a:t>
              </a:r>
            </a:p>
          </p:txBody>
        </p:sp>
      </p:grpSp>
      <p:grpSp>
        <p:nvGrpSpPr>
          <p:cNvPr id="8" name="Group 268"/>
          <p:cNvGrpSpPr>
            <a:grpSpLocks/>
          </p:cNvGrpSpPr>
          <p:nvPr/>
        </p:nvGrpSpPr>
        <p:grpSpPr bwMode="auto">
          <a:xfrm>
            <a:off x="6175388" y="3259050"/>
            <a:ext cx="419101" cy="461940"/>
            <a:chOff x="3613" y="1792"/>
            <a:chExt cx="264" cy="292"/>
          </a:xfrm>
        </p:grpSpPr>
        <p:sp>
          <p:nvSpPr>
            <p:cNvPr id="29904" name="Oval 208"/>
            <p:cNvSpPr>
              <a:spLocks noChangeArrowheads="1"/>
            </p:cNvSpPr>
            <p:nvPr/>
          </p:nvSpPr>
          <p:spPr bwMode="auto">
            <a:xfrm>
              <a:off x="361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3" name="Text Box 257"/>
            <p:cNvSpPr txBox="1">
              <a:spLocks noChangeArrowheads="1"/>
            </p:cNvSpPr>
            <p:nvPr/>
          </p:nvSpPr>
          <p:spPr bwMode="auto">
            <a:xfrm>
              <a:off x="3630" y="1792"/>
              <a:ext cx="247" cy="292"/>
            </a:xfrm>
            <a:prstGeom prst="rect">
              <a:avLst/>
            </a:prstGeom>
            <a:noFill/>
            <a:ln w="25400" cap="sq">
              <a:noFill/>
              <a:miter lim="800000"/>
              <a:headEnd/>
              <a:tailEnd/>
            </a:ln>
            <a:effectLst/>
          </p:spPr>
          <p:txBody>
            <a:bodyPr wrap="none" lIns="91350" tIns="45677" rIns="91350" bIns="45677">
              <a:spAutoFit/>
            </a:bodyPr>
            <a:lstStyle/>
            <a:p>
              <a:r>
                <a:rPr lang="en-US" altLang="zh-CN" sz="2400"/>
                <a:t>7</a:t>
              </a:r>
              <a:r>
                <a:rPr lang="en-US" altLang="zh-CN"/>
                <a:t> </a:t>
              </a:r>
            </a:p>
          </p:txBody>
        </p:sp>
      </p:grpSp>
      <p:grpSp>
        <p:nvGrpSpPr>
          <p:cNvPr id="9" name="Group 269"/>
          <p:cNvGrpSpPr>
            <a:grpSpLocks/>
          </p:cNvGrpSpPr>
          <p:nvPr/>
        </p:nvGrpSpPr>
        <p:grpSpPr bwMode="auto">
          <a:xfrm>
            <a:off x="7485063" y="3260632"/>
            <a:ext cx="565150" cy="461940"/>
            <a:chOff x="4536" y="1793"/>
            <a:chExt cx="356" cy="292"/>
          </a:xfrm>
        </p:grpSpPr>
        <p:sp>
          <p:nvSpPr>
            <p:cNvPr id="29905" name="Oval 209"/>
            <p:cNvSpPr>
              <a:spLocks noChangeArrowheads="1"/>
            </p:cNvSpPr>
            <p:nvPr/>
          </p:nvSpPr>
          <p:spPr bwMode="auto">
            <a:xfrm>
              <a:off x="457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4" name="Text Box 258"/>
            <p:cNvSpPr txBox="1">
              <a:spLocks noChangeArrowheads="1"/>
            </p:cNvSpPr>
            <p:nvPr/>
          </p:nvSpPr>
          <p:spPr bwMode="auto">
            <a:xfrm>
              <a:off x="4536" y="1793"/>
              <a:ext cx="356" cy="292"/>
            </a:xfrm>
            <a:prstGeom prst="rect">
              <a:avLst/>
            </a:prstGeom>
            <a:noFill/>
            <a:ln w="25400" cap="sq">
              <a:noFill/>
              <a:miter lim="800000"/>
              <a:headEnd/>
              <a:tailEnd/>
            </a:ln>
            <a:effectLst/>
          </p:spPr>
          <p:txBody>
            <a:bodyPr wrap="none" lIns="91350" tIns="45677" rIns="91350" bIns="45677">
              <a:spAutoFit/>
            </a:bodyPr>
            <a:lstStyle/>
            <a:p>
              <a:r>
                <a:rPr lang="en-US" altLang="zh-CN" sz="2400"/>
                <a:t>10 </a:t>
              </a:r>
            </a:p>
          </p:txBody>
        </p:sp>
      </p:grpSp>
      <p:cxnSp>
        <p:nvCxnSpPr>
          <p:cNvPr id="29918" name="AutoShape 222"/>
          <p:cNvCxnSpPr>
            <a:cxnSpLocks noChangeShapeType="1"/>
            <a:stCxn id="29902" idx="5"/>
            <a:endCxn id="29908" idx="0"/>
          </p:cNvCxnSpPr>
          <p:nvPr/>
        </p:nvCxnSpPr>
        <p:spPr bwMode="auto">
          <a:xfrm>
            <a:off x="3916363" y="3633788"/>
            <a:ext cx="161925" cy="438150"/>
          </a:xfrm>
          <a:prstGeom prst="straightConnector1">
            <a:avLst/>
          </a:prstGeom>
          <a:noFill/>
          <a:ln w="9525" cap="sq">
            <a:solidFill>
              <a:schemeClr val="tx1"/>
            </a:solidFill>
            <a:round/>
            <a:headEnd/>
            <a:tailEnd/>
          </a:ln>
          <a:effectLst/>
        </p:spPr>
      </p:cxnSp>
      <p:cxnSp>
        <p:nvCxnSpPr>
          <p:cNvPr id="29919" name="AutoShape 223"/>
          <p:cNvCxnSpPr>
            <a:cxnSpLocks noChangeShapeType="1"/>
          </p:cNvCxnSpPr>
          <p:nvPr/>
        </p:nvCxnSpPr>
        <p:spPr bwMode="auto">
          <a:xfrm>
            <a:off x="5149850" y="3662363"/>
            <a:ext cx="209550" cy="438150"/>
          </a:xfrm>
          <a:prstGeom prst="straightConnector1">
            <a:avLst/>
          </a:prstGeom>
          <a:noFill/>
          <a:ln w="9525" cap="sq">
            <a:solidFill>
              <a:schemeClr val="tx1"/>
            </a:solidFill>
            <a:round/>
            <a:headEnd/>
            <a:tailEnd/>
          </a:ln>
          <a:effectLst/>
        </p:spPr>
      </p:cxnSp>
      <p:cxnSp>
        <p:nvCxnSpPr>
          <p:cNvPr id="29920" name="AutoShape 224"/>
          <p:cNvCxnSpPr>
            <a:cxnSpLocks noChangeShapeType="1"/>
            <a:stCxn id="29904" idx="5"/>
            <a:endCxn id="29912" idx="0"/>
          </p:cNvCxnSpPr>
          <p:nvPr/>
        </p:nvCxnSpPr>
        <p:spPr bwMode="auto">
          <a:xfrm>
            <a:off x="6500813" y="3633788"/>
            <a:ext cx="219075" cy="438150"/>
          </a:xfrm>
          <a:prstGeom prst="straightConnector1">
            <a:avLst/>
          </a:prstGeom>
          <a:noFill/>
          <a:ln w="9525" cap="sq">
            <a:solidFill>
              <a:schemeClr val="tx1"/>
            </a:solidFill>
            <a:round/>
            <a:headEnd/>
            <a:tailEnd/>
          </a:ln>
          <a:effectLst/>
        </p:spPr>
      </p:cxnSp>
      <p:cxnSp>
        <p:nvCxnSpPr>
          <p:cNvPr id="29921" name="AutoShape 225"/>
          <p:cNvCxnSpPr>
            <a:cxnSpLocks noChangeShapeType="1"/>
            <a:stCxn id="29905" idx="5"/>
            <a:endCxn id="29913" idx="0"/>
          </p:cNvCxnSpPr>
          <p:nvPr/>
        </p:nvCxnSpPr>
        <p:spPr bwMode="auto">
          <a:xfrm>
            <a:off x="7869238" y="3633788"/>
            <a:ext cx="215900" cy="438150"/>
          </a:xfrm>
          <a:prstGeom prst="straightConnector1">
            <a:avLst/>
          </a:prstGeom>
          <a:noFill/>
          <a:ln w="9525" cap="sq">
            <a:solidFill>
              <a:schemeClr val="tx1"/>
            </a:solidFill>
            <a:round/>
            <a:headEnd/>
            <a:tailEnd/>
          </a:ln>
          <a:effectLst/>
        </p:spPr>
      </p:cxnSp>
      <p:grpSp>
        <p:nvGrpSpPr>
          <p:cNvPr id="10" name="Group 270"/>
          <p:cNvGrpSpPr>
            <a:grpSpLocks/>
          </p:cNvGrpSpPr>
          <p:nvPr/>
        </p:nvGrpSpPr>
        <p:grpSpPr bwMode="auto">
          <a:xfrm>
            <a:off x="3887796" y="4022632"/>
            <a:ext cx="409576" cy="461940"/>
            <a:chOff x="1898" y="2273"/>
            <a:chExt cx="258" cy="292"/>
          </a:xfrm>
        </p:grpSpPr>
        <p:sp>
          <p:nvSpPr>
            <p:cNvPr id="29908" name="Oval 212"/>
            <p:cNvSpPr>
              <a:spLocks noChangeArrowheads="1"/>
            </p:cNvSpPr>
            <p:nvPr/>
          </p:nvSpPr>
          <p:spPr bwMode="auto">
            <a:xfrm>
              <a:off x="189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5" name="Text Box 259"/>
            <p:cNvSpPr txBox="1">
              <a:spLocks noChangeArrowheads="1"/>
            </p:cNvSpPr>
            <p:nvPr/>
          </p:nvSpPr>
          <p:spPr bwMode="auto">
            <a:xfrm>
              <a:off x="1909" y="2273"/>
              <a:ext cx="247" cy="292"/>
            </a:xfrm>
            <a:prstGeom prst="rect">
              <a:avLst/>
            </a:prstGeom>
            <a:noFill/>
            <a:ln w="25400" cap="sq">
              <a:noFill/>
              <a:miter lim="800000"/>
              <a:headEnd/>
              <a:tailEnd/>
            </a:ln>
            <a:effectLst/>
          </p:spPr>
          <p:txBody>
            <a:bodyPr wrap="none" lIns="91350" tIns="45677" rIns="91350" bIns="45677">
              <a:spAutoFit/>
            </a:bodyPr>
            <a:lstStyle/>
            <a:p>
              <a:r>
                <a:rPr lang="en-US" altLang="zh-CN" sz="2400"/>
                <a:t>2</a:t>
              </a:r>
              <a:r>
                <a:rPr lang="en-US" altLang="zh-CN"/>
                <a:t> </a:t>
              </a:r>
            </a:p>
          </p:txBody>
        </p:sp>
      </p:grpSp>
      <p:grpSp>
        <p:nvGrpSpPr>
          <p:cNvPr id="11" name="Group 271"/>
          <p:cNvGrpSpPr>
            <a:grpSpLocks/>
          </p:cNvGrpSpPr>
          <p:nvPr/>
        </p:nvGrpSpPr>
        <p:grpSpPr bwMode="auto">
          <a:xfrm>
            <a:off x="5168905" y="4030542"/>
            <a:ext cx="442913" cy="461940"/>
            <a:chOff x="2858" y="2278"/>
            <a:chExt cx="279" cy="292"/>
          </a:xfrm>
        </p:grpSpPr>
        <p:sp>
          <p:nvSpPr>
            <p:cNvPr id="29910" name="Oval 214"/>
            <p:cNvSpPr>
              <a:spLocks noChangeArrowheads="1"/>
            </p:cNvSpPr>
            <p:nvPr/>
          </p:nvSpPr>
          <p:spPr bwMode="auto">
            <a:xfrm>
              <a:off x="285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6" name="Text Box 260"/>
            <p:cNvSpPr txBox="1">
              <a:spLocks noChangeArrowheads="1"/>
            </p:cNvSpPr>
            <p:nvPr/>
          </p:nvSpPr>
          <p:spPr bwMode="auto">
            <a:xfrm>
              <a:off x="2879" y="2278"/>
              <a:ext cx="258" cy="292"/>
            </a:xfrm>
            <a:prstGeom prst="rect">
              <a:avLst/>
            </a:prstGeom>
            <a:noFill/>
            <a:ln w="25400" cap="sq">
              <a:noFill/>
              <a:miter lim="800000"/>
              <a:headEnd/>
              <a:tailEnd/>
            </a:ln>
            <a:effectLst/>
          </p:spPr>
          <p:txBody>
            <a:bodyPr wrap="none" lIns="91350" tIns="45677" rIns="91350" bIns="45677">
              <a:spAutoFit/>
            </a:bodyPr>
            <a:lstStyle/>
            <a:p>
              <a:r>
                <a:rPr lang="en-US" altLang="zh-CN" sz="2400"/>
                <a:t>5 </a:t>
              </a:r>
            </a:p>
          </p:txBody>
        </p:sp>
      </p:grpSp>
      <p:grpSp>
        <p:nvGrpSpPr>
          <p:cNvPr id="12" name="Group 272"/>
          <p:cNvGrpSpPr>
            <a:grpSpLocks/>
          </p:cNvGrpSpPr>
          <p:nvPr/>
        </p:nvGrpSpPr>
        <p:grpSpPr bwMode="auto">
          <a:xfrm>
            <a:off x="6529395" y="4006812"/>
            <a:ext cx="436563" cy="461940"/>
            <a:chOff x="3853" y="2263"/>
            <a:chExt cx="275" cy="292"/>
          </a:xfrm>
        </p:grpSpPr>
        <p:sp>
          <p:nvSpPr>
            <p:cNvPr id="29912" name="Oval 216"/>
            <p:cNvSpPr>
              <a:spLocks noChangeArrowheads="1"/>
            </p:cNvSpPr>
            <p:nvPr/>
          </p:nvSpPr>
          <p:spPr bwMode="auto">
            <a:xfrm>
              <a:off x="385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7" name="Text Box 261"/>
            <p:cNvSpPr txBox="1">
              <a:spLocks noChangeArrowheads="1"/>
            </p:cNvSpPr>
            <p:nvPr/>
          </p:nvSpPr>
          <p:spPr bwMode="auto">
            <a:xfrm>
              <a:off x="3870" y="2263"/>
              <a:ext cx="258" cy="292"/>
            </a:xfrm>
            <a:prstGeom prst="rect">
              <a:avLst/>
            </a:prstGeom>
            <a:noFill/>
            <a:ln w="25400" cap="sq">
              <a:noFill/>
              <a:miter lim="800000"/>
              <a:headEnd/>
              <a:tailEnd/>
            </a:ln>
            <a:effectLst/>
          </p:spPr>
          <p:txBody>
            <a:bodyPr wrap="square" lIns="91350" tIns="45677" rIns="91350" bIns="45677">
              <a:spAutoFit/>
            </a:bodyPr>
            <a:lstStyle/>
            <a:p>
              <a:r>
                <a:rPr lang="en-US" altLang="zh-CN" sz="2400"/>
                <a:t>8 </a:t>
              </a:r>
            </a:p>
          </p:txBody>
        </p:sp>
      </p:grpSp>
      <p:grpSp>
        <p:nvGrpSpPr>
          <p:cNvPr id="13" name="Group 273"/>
          <p:cNvGrpSpPr>
            <a:grpSpLocks/>
          </p:cNvGrpSpPr>
          <p:nvPr/>
        </p:nvGrpSpPr>
        <p:grpSpPr bwMode="auto">
          <a:xfrm>
            <a:off x="7864483" y="4003648"/>
            <a:ext cx="547688" cy="461940"/>
            <a:chOff x="4794" y="2261"/>
            <a:chExt cx="345" cy="292"/>
          </a:xfrm>
        </p:grpSpPr>
        <p:sp>
          <p:nvSpPr>
            <p:cNvPr id="29913" name="Oval 217"/>
            <p:cNvSpPr>
              <a:spLocks noChangeArrowheads="1"/>
            </p:cNvSpPr>
            <p:nvPr/>
          </p:nvSpPr>
          <p:spPr bwMode="auto">
            <a:xfrm>
              <a:off x="481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8" name="Text Box 262"/>
            <p:cNvSpPr txBox="1">
              <a:spLocks noChangeArrowheads="1"/>
            </p:cNvSpPr>
            <p:nvPr/>
          </p:nvSpPr>
          <p:spPr bwMode="auto">
            <a:xfrm>
              <a:off x="4794" y="2261"/>
              <a:ext cx="345" cy="292"/>
            </a:xfrm>
            <a:prstGeom prst="rect">
              <a:avLst/>
            </a:prstGeom>
            <a:noFill/>
            <a:ln w="25400" cap="sq">
              <a:noFill/>
              <a:miter lim="800000"/>
              <a:headEnd/>
              <a:tailEnd/>
            </a:ln>
            <a:effectLst/>
          </p:spPr>
          <p:txBody>
            <a:bodyPr wrap="none" lIns="91350" tIns="45677" rIns="91350" bIns="45677">
              <a:spAutoFit/>
            </a:bodyPr>
            <a:lstStyle/>
            <a:p>
              <a:r>
                <a:rPr lang="en-US" altLang="zh-CN" sz="2400"/>
                <a:t>11</a:t>
              </a:r>
              <a:r>
                <a:rPr lang="en-US" altLang="zh-CN"/>
                <a:t> </a:t>
              </a:r>
            </a:p>
          </p:txBody>
        </p:sp>
      </p:grpSp>
      <p:sp>
        <p:nvSpPr>
          <p:cNvPr id="29970" name="Text Box 274"/>
          <p:cNvSpPr txBox="1">
            <a:spLocks noChangeArrowheads="1"/>
          </p:cNvSpPr>
          <p:nvPr/>
        </p:nvSpPr>
        <p:spPr bwMode="auto">
          <a:xfrm>
            <a:off x="5219700" y="2684463"/>
            <a:ext cx="1198563"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判定树 </a:t>
            </a:r>
          </a:p>
        </p:txBody>
      </p:sp>
      <p:sp>
        <p:nvSpPr>
          <p:cNvPr id="29971" name="Text Box 275"/>
          <p:cNvSpPr txBox="1">
            <a:spLocks noChangeArrowheads="1"/>
          </p:cNvSpPr>
          <p:nvPr/>
        </p:nvSpPr>
        <p:spPr bwMode="auto">
          <a:xfrm>
            <a:off x="6659563" y="2014538"/>
            <a:ext cx="2087562" cy="457200"/>
          </a:xfrm>
          <a:prstGeom prst="rect">
            <a:avLst/>
          </a:prstGeom>
          <a:solidFill>
            <a:srgbClr val="FFFFCC"/>
          </a:solidFill>
          <a:ln w="25400" cap="sq">
            <a:noFill/>
            <a:miter lim="800000"/>
            <a:headEnd/>
            <a:tailEnd/>
          </a:ln>
          <a:effectLst/>
        </p:spPr>
        <p:txBody>
          <a:bodyPr wrap="none" lIns="91416" tIns="45710" rIns="91416" bIns="45710">
            <a:spAutoFit/>
          </a:bodyPr>
          <a:lstStyle/>
          <a:p>
            <a:r>
              <a:rPr lang="zh-CN" altLang="en-US">
                <a:latin typeface="华文新魏" pitchFamily="2" charset="-122"/>
                <a:ea typeface="华文新魏" pitchFamily="2" charset="-122"/>
              </a:rPr>
              <a:t>表中一个记录 </a:t>
            </a:r>
          </a:p>
        </p:txBody>
      </p:sp>
      <p:sp>
        <p:nvSpPr>
          <p:cNvPr id="29972" name="AutoShape 276"/>
          <p:cNvSpPr>
            <a:spLocks noChangeArrowheads="1"/>
          </p:cNvSpPr>
          <p:nvPr/>
        </p:nvSpPr>
        <p:spPr bwMode="auto">
          <a:xfrm>
            <a:off x="6011863" y="2205038"/>
            <a:ext cx="644525" cy="111125"/>
          </a:xfrm>
          <a:prstGeom prst="notchedRightArrow">
            <a:avLst>
              <a:gd name="adj1" fmla="val 50000"/>
              <a:gd name="adj2" fmla="val 145000"/>
            </a:avLst>
          </a:prstGeom>
          <a:solidFill>
            <a:srgbClr val="0000FF"/>
          </a:solidFill>
          <a:ln w="25400" cap="sq">
            <a:noFill/>
            <a:miter lim="800000"/>
            <a:headEnd/>
            <a:tailEnd/>
          </a:ln>
          <a:effectLst/>
        </p:spPr>
        <p:txBody>
          <a:bodyPr anchor="ctr">
            <a:spAutoFit/>
          </a:bodyPr>
          <a:lstStyle/>
          <a:p>
            <a:endParaRPr lang="zh-CN" altLang="en-US"/>
          </a:p>
        </p:txBody>
      </p:sp>
      <p:cxnSp>
        <p:nvCxnSpPr>
          <p:cNvPr id="29974" name="AutoShape 278"/>
          <p:cNvCxnSpPr>
            <a:cxnSpLocks noChangeShapeType="1"/>
            <a:stCxn id="29903" idx="3"/>
            <a:endCxn id="29900" idx="0"/>
          </p:cNvCxnSpPr>
          <p:nvPr/>
        </p:nvCxnSpPr>
        <p:spPr bwMode="auto">
          <a:xfrm flipH="1">
            <a:off x="4432300" y="2416175"/>
            <a:ext cx="1187450" cy="282575"/>
          </a:xfrm>
          <a:prstGeom prst="straightConnector1">
            <a:avLst/>
          </a:prstGeom>
          <a:noFill/>
          <a:ln w="25400" cap="sq">
            <a:solidFill>
              <a:srgbClr val="FFFF00"/>
            </a:solidFill>
            <a:round/>
            <a:headEnd/>
            <a:tailEnd/>
          </a:ln>
          <a:effectLst/>
        </p:spPr>
      </p:cxnSp>
      <p:cxnSp>
        <p:nvCxnSpPr>
          <p:cNvPr id="29975" name="AutoShape 279"/>
          <p:cNvCxnSpPr>
            <a:cxnSpLocks noChangeShapeType="1"/>
            <a:stCxn id="29899" idx="0"/>
            <a:endCxn id="29900" idx="5"/>
          </p:cNvCxnSpPr>
          <p:nvPr/>
        </p:nvCxnSpPr>
        <p:spPr bwMode="auto">
          <a:xfrm flipH="1" flipV="1">
            <a:off x="4568825" y="3024188"/>
            <a:ext cx="446088" cy="285750"/>
          </a:xfrm>
          <a:prstGeom prst="straightConnector1">
            <a:avLst/>
          </a:prstGeom>
          <a:noFill/>
          <a:ln w="25400" cap="sq">
            <a:solidFill>
              <a:srgbClr val="FFFF00"/>
            </a:solidFill>
            <a:round/>
            <a:headEnd/>
            <a:tailEnd/>
          </a:ln>
          <a:effectLst/>
        </p:spPr>
      </p:cxnSp>
      <p:sp>
        <p:nvSpPr>
          <p:cNvPr id="29981" name="Text Box 285"/>
          <p:cNvSpPr txBox="1">
            <a:spLocks noChangeArrowheads="1"/>
          </p:cNvSpPr>
          <p:nvPr/>
        </p:nvSpPr>
        <p:spPr bwMode="auto">
          <a:xfrm>
            <a:off x="339725" y="2071688"/>
            <a:ext cx="39560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路径上的结点数 </a:t>
            </a:r>
          </a:p>
        </p:txBody>
      </p:sp>
      <p:sp>
        <p:nvSpPr>
          <p:cNvPr id="29982" name="Text Box 286"/>
          <p:cNvSpPr txBox="1">
            <a:spLocks noChangeArrowheads="1"/>
          </p:cNvSpPr>
          <p:nvPr/>
        </p:nvSpPr>
        <p:spPr bwMode="auto">
          <a:xfrm>
            <a:off x="339725" y="2540000"/>
            <a:ext cx="2571489" cy="369312"/>
          </a:xfrm>
          <a:prstGeom prst="rect">
            <a:avLst/>
          </a:prstGeom>
          <a:noFill/>
          <a:ln w="25400" cap="sq">
            <a:noFill/>
            <a:miter lim="800000"/>
            <a:headEnd/>
            <a:tailEnd/>
          </a:ln>
          <a:effectLst/>
        </p:spPr>
        <p:txBody>
          <a:bodyPr wrap="none" lIns="91416" tIns="45710" rIns="91416" bIns="45710">
            <a:spAutoFit/>
          </a:bodyPr>
          <a:lstStyle/>
          <a:p>
            <a:r>
              <a:rPr lang="zh-CN" altLang="en-US" dirty="0">
                <a:ea typeface="楷体_GB2312" pitchFamily="49" charset="-122"/>
              </a:rPr>
              <a:t>比较次数 </a:t>
            </a:r>
            <a:r>
              <a:rPr lang="en-US" altLang="zh-CN" dirty="0">
                <a:ea typeface="楷体_GB2312" pitchFamily="49" charset="-122"/>
              </a:rPr>
              <a:t>= </a:t>
            </a:r>
            <a:r>
              <a:rPr lang="zh-CN" altLang="en-US" dirty="0">
                <a:ea typeface="楷体_GB2312" pitchFamily="49" charset="-122"/>
              </a:rPr>
              <a:t>结点的层数 </a:t>
            </a:r>
          </a:p>
        </p:txBody>
      </p:sp>
      <p:sp>
        <p:nvSpPr>
          <p:cNvPr id="29983" name="Text Box 287"/>
          <p:cNvSpPr txBox="1">
            <a:spLocks noChangeArrowheads="1"/>
          </p:cNvSpPr>
          <p:nvPr/>
        </p:nvSpPr>
        <p:spPr bwMode="auto">
          <a:xfrm>
            <a:off x="887413" y="3043238"/>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p>
        </p:txBody>
      </p:sp>
      <p:sp>
        <p:nvSpPr>
          <p:cNvPr id="29984" name="Rectangle 288"/>
          <p:cNvSpPr>
            <a:spLocks noChangeArrowheads="1"/>
          </p:cNvSpPr>
          <p:nvPr/>
        </p:nvSpPr>
        <p:spPr bwMode="auto">
          <a:xfrm>
            <a:off x="887413" y="3835400"/>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树的深度 </a:t>
            </a:r>
          </a:p>
        </p:txBody>
      </p:sp>
      <p:sp>
        <p:nvSpPr>
          <p:cNvPr id="29985" name="Rectangle 289"/>
          <p:cNvSpPr>
            <a:spLocks noChangeArrowheads="1"/>
          </p:cNvSpPr>
          <p:nvPr/>
        </p:nvSpPr>
        <p:spPr bwMode="auto">
          <a:xfrm rot="5400000">
            <a:off x="1322388" y="3440112"/>
            <a:ext cx="541338" cy="519113"/>
          </a:xfrm>
          <a:prstGeom prst="rect">
            <a:avLst/>
          </a:prstGeom>
          <a:noFill/>
          <a:ln w="25400" cap="sq">
            <a:noFill/>
            <a:miter lim="800000"/>
            <a:headEnd/>
            <a:tailEnd/>
          </a:ln>
          <a:effectLst/>
        </p:spPr>
        <p:txBody>
          <a:bodyPr wrap="none" lIns="91416" tIns="45710" rIns="91416" bIns="45710">
            <a:spAutoFit/>
          </a:bodyPr>
          <a:lstStyle/>
          <a:p>
            <a:r>
              <a:rPr lang="en-US" altLang="zh-CN" sz="2800">
                <a:latin typeface="Arial" pitchFamily="34" charset="0"/>
                <a:ea typeface="黑体" pitchFamily="2" charset="-122"/>
              </a:rPr>
              <a:t>≤</a:t>
            </a:r>
          </a:p>
        </p:txBody>
      </p:sp>
      <p:sp>
        <p:nvSpPr>
          <p:cNvPr id="29987" name="Text Box 291"/>
          <p:cNvSpPr txBox="1">
            <a:spLocks noChangeArrowheads="1"/>
          </p:cNvSpPr>
          <p:nvPr/>
        </p:nvSpPr>
        <p:spPr bwMode="auto">
          <a:xfrm>
            <a:off x="811213" y="4556125"/>
            <a:ext cx="1633537" cy="457200"/>
          </a:xfrm>
          <a:prstGeom prst="rect">
            <a:avLst/>
          </a:prstGeom>
          <a:noFill/>
          <a:ln w="25400" cap="sq">
            <a:noFill/>
            <a:miter lim="800000"/>
            <a:headEnd/>
            <a:tailEnd/>
          </a:ln>
          <a:effectLst/>
        </p:spPr>
        <p:txBody>
          <a:bodyPr wrap="none" lIns="91416" tIns="45710" rIns="91416" bIns="45710">
            <a:spAutoFit/>
          </a:bodyPr>
          <a:lstStyle/>
          <a:p>
            <a:r>
              <a:rPr lang="en-US" altLang="zh-CN" dirty="0">
                <a:sym typeface="Symbol" pitchFamily="18" charset="2"/>
              </a:rPr>
              <a:t>log</a:t>
            </a:r>
            <a:r>
              <a:rPr lang="en-US" altLang="zh-CN" baseline="-25000" dirty="0">
                <a:sym typeface="Symbol" pitchFamily="18" charset="2"/>
              </a:rPr>
              <a:t>2</a:t>
            </a:r>
            <a:r>
              <a:rPr lang="en-US" altLang="zh-CN" i="1" dirty="0">
                <a:sym typeface="Symbol" pitchFamily="18" charset="2"/>
              </a:rPr>
              <a:t>n</a:t>
            </a:r>
            <a:r>
              <a:rPr lang="en-US" altLang="zh-CN" dirty="0">
                <a:sym typeface="Symbol" pitchFamily="18" charset="2"/>
              </a:rPr>
              <a:t> +1  </a:t>
            </a:r>
            <a:endParaRPr lang="en-US" altLang="zh-CN" dirty="0"/>
          </a:p>
        </p:txBody>
      </p:sp>
      <p:sp>
        <p:nvSpPr>
          <p:cNvPr id="29988" name="Rectangle 292"/>
          <p:cNvSpPr>
            <a:spLocks noChangeArrowheads="1"/>
          </p:cNvSpPr>
          <p:nvPr/>
        </p:nvSpPr>
        <p:spPr bwMode="auto">
          <a:xfrm rot="5400000" flipH="1">
            <a:off x="1327150" y="4237038"/>
            <a:ext cx="4921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黑体" pitchFamily="2" charset="-122"/>
              </a:rPr>
              <a:t>＝</a:t>
            </a:r>
          </a:p>
        </p:txBody>
      </p:sp>
      <p:sp>
        <p:nvSpPr>
          <p:cNvPr id="29990" name="Rectangle 294"/>
          <p:cNvSpPr>
            <a:spLocks noChangeArrowheads="1"/>
          </p:cNvSpPr>
          <p:nvPr/>
        </p:nvSpPr>
        <p:spPr bwMode="auto">
          <a:xfrm>
            <a:off x="339725" y="1570038"/>
            <a:ext cx="18065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查找成功：</a:t>
            </a:r>
            <a:r>
              <a:rPr lang="zh-CN" altLang="en-US">
                <a:latin typeface="华文中宋" pitchFamily="2" charset="-122"/>
                <a:ea typeface="华文中宋" pitchFamily="2" charset="-122"/>
              </a:rPr>
              <a:t> </a:t>
            </a:r>
          </a:p>
        </p:txBody>
      </p:sp>
      <p:sp>
        <p:nvSpPr>
          <p:cNvPr id="29991" name="Rectangle 295"/>
          <p:cNvSpPr>
            <a:spLocks noChangeArrowheads="1"/>
          </p:cNvSpPr>
          <p:nvPr/>
        </p:nvSpPr>
        <p:spPr bwMode="auto">
          <a:xfrm>
            <a:off x="387350" y="5084763"/>
            <a:ext cx="21113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查找不成功：</a:t>
            </a:r>
            <a:r>
              <a:rPr lang="zh-CN" altLang="en-US">
                <a:latin typeface="华文中宋" pitchFamily="2" charset="-122"/>
                <a:ea typeface="华文中宋" pitchFamily="2" charset="-122"/>
              </a:rPr>
              <a:t> </a:t>
            </a:r>
          </a:p>
        </p:txBody>
      </p:sp>
      <p:sp>
        <p:nvSpPr>
          <p:cNvPr id="29992" name="Text Box 296"/>
          <p:cNvSpPr txBox="1">
            <a:spLocks noChangeArrowheads="1"/>
          </p:cNvSpPr>
          <p:nvPr/>
        </p:nvSpPr>
        <p:spPr bwMode="auto">
          <a:xfrm>
            <a:off x="387350" y="5589588"/>
            <a:ext cx="4568825" cy="457200"/>
          </a:xfrm>
          <a:prstGeom prst="rect">
            <a:avLst/>
          </a:prstGeom>
          <a:noFill/>
          <a:ln w="25400" cap="sq">
            <a:noFill/>
            <a:miter lim="800000"/>
            <a:headEnd/>
            <a:tailEnd/>
          </a:ln>
          <a:effectLst/>
        </p:spPr>
        <p:txBody>
          <a:bodyPr wrap="none" lIns="91416" tIns="45710" rIns="91416" bIns="45710">
            <a:spAutoFit/>
          </a:bodyPr>
          <a:lstStyle/>
          <a:p>
            <a:r>
              <a:rPr lang="zh-CN" altLang="en-US" dirty="0">
                <a:ea typeface="楷体_GB2312" pitchFamily="49" charset="-122"/>
              </a:rPr>
              <a:t>比较次数 </a:t>
            </a:r>
            <a:r>
              <a:rPr lang="en-US" altLang="zh-CN" dirty="0">
                <a:ea typeface="楷体_GB2312" pitchFamily="49" charset="-122"/>
              </a:rPr>
              <a:t>= </a:t>
            </a:r>
            <a:r>
              <a:rPr lang="zh-CN" altLang="en-US" dirty="0">
                <a:ea typeface="楷体_GB2312" pitchFamily="49" charset="-122"/>
              </a:rPr>
              <a:t>路径上的内部结点数 </a:t>
            </a:r>
          </a:p>
        </p:txBody>
      </p:sp>
      <p:sp>
        <p:nvSpPr>
          <p:cNvPr id="29993" name="Text Box 297"/>
          <p:cNvSpPr txBox="1">
            <a:spLocks noChangeArrowheads="1"/>
          </p:cNvSpPr>
          <p:nvPr/>
        </p:nvSpPr>
        <p:spPr bwMode="auto">
          <a:xfrm>
            <a:off x="5286375" y="5589588"/>
            <a:ext cx="33178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 </a:t>
            </a:r>
            <a:r>
              <a:rPr lang="zh-CN" altLang="en-US">
                <a:ea typeface="楷体_GB2312" pitchFamily="49" charset="-122"/>
                <a:sym typeface="Symbol" pitchFamily="18" charset="2"/>
              </a:rPr>
              <a:t></a:t>
            </a:r>
            <a:r>
              <a:rPr lang="en-US" altLang="zh-CN">
                <a:ea typeface="楷体_GB2312" pitchFamily="49" charset="-122"/>
                <a:sym typeface="Symbol" pitchFamily="18" charset="2"/>
              </a:rPr>
              <a:t>log</a:t>
            </a:r>
            <a:r>
              <a:rPr lang="en-US" altLang="zh-CN" baseline="-25000">
                <a:ea typeface="楷体_GB2312" pitchFamily="49" charset="-122"/>
                <a:sym typeface="Symbol" pitchFamily="18" charset="2"/>
              </a:rPr>
              <a:t>2</a:t>
            </a:r>
            <a:r>
              <a:rPr lang="en-US" altLang="zh-CN" i="1">
                <a:ea typeface="楷体_GB2312" pitchFamily="49" charset="-122"/>
                <a:sym typeface="Symbol" pitchFamily="18" charset="2"/>
              </a:rPr>
              <a:t>n</a:t>
            </a:r>
            <a:r>
              <a:rPr lang="en-US" altLang="zh-CN">
                <a:ea typeface="楷体_GB2312" pitchFamily="49" charset="-122"/>
                <a:sym typeface="Symbol" pitchFamily="18" charset="2"/>
              </a:rPr>
              <a:t> +1  </a:t>
            </a:r>
            <a:endParaRPr lang="en-US" altLang="zh-CN">
              <a:ea typeface="楷体_GB2312" pitchFamily="49" charset="-122"/>
            </a:endParaRPr>
          </a:p>
        </p:txBody>
      </p:sp>
      <p:sp>
        <p:nvSpPr>
          <p:cNvPr id="29924" name="Rectangle 228"/>
          <p:cNvSpPr>
            <a:spLocks noChangeArrowheads="1"/>
          </p:cNvSpPr>
          <p:nvPr/>
        </p:nvSpPr>
        <p:spPr bwMode="auto">
          <a:xfrm>
            <a:off x="3132138" y="4041775"/>
            <a:ext cx="4587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 -1</a:t>
            </a:r>
          </a:p>
        </p:txBody>
      </p:sp>
      <p:cxnSp>
        <p:nvCxnSpPr>
          <p:cNvPr id="29925" name="AutoShape 229"/>
          <p:cNvCxnSpPr>
            <a:cxnSpLocks noChangeShapeType="1"/>
            <a:stCxn id="29902" idx="3"/>
            <a:endCxn id="29924" idx="0"/>
          </p:cNvCxnSpPr>
          <p:nvPr/>
        </p:nvCxnSpPr>
        <p:spPr bwMode="auto">
          <a:xfrm flipH="1">
            <a:off x="3362325" y="3633788"/>
            <a:ext cx="284163" cy="407987"/>
          </a:xfrm>
          <a:prstGeom prst="straightConnector1">
            <a:avLst/>
          </a:prstGeom>
          <a:noFill/>
          <a:ln w="9525" cap="sq">
            <a:solidFill>
              <a:schemeClr val="tx1"/>
            </a:solidFill>
            <a:round/>
            <a:headEnd/>
            <a:tailEnd/>
          </a:ln>
          <a:effectLst/>
        </p:spPr>
      </p:cxnSp>
      <p:cxnSp>
        <p:nvCxnSpPr>
          <p:cNvPr id="29927" name="AutoShape 231"/>
          <p:cNvCxnSpPr>
            <a:cxnSpLocks noChangeShapeType="1"/>
            <a:stCxn id="29899" idx="3"/>
            <a:endCxn id="29994" idx="0"/>
          </p:cNvCxnSpPr>
          <p:nvPr/>
        </p:nvCxnSpPr>
        <p:spPr bwMode="auto">
          <a:xfrm flipH="1">
            <a:off x="4691063" y="3633788"/>
            <a:ext cx="188912" cy="407987"/>
          </a:xfrm>
          <a:prstGeom prst="straightConnector1">
            <a:avLst/>
          </a:prstGeom>
          <a:noFill/>
          <a:ln w="9525" cap="sq">
            <a:solidFill>
              <a:schemeClr val="tx1"/>
            </a:solidFill>
            <a:round/>
            <a:headEnd/>
            <a:tailEnd/>
          </a:ln>
          <a:effectLst/>
        </p:spPr>
      </p:cxnSp>
      <p:cxnSp>
        <p:nvCxnSpPr>
          <p:cNvPr id="29929" name="AutoShape 233"/>
          <p:cNvCxnSpPr>
            <a:cxnSpLocks noChangeShapeType="1"/>
            <a:stCxn id="29904" idx="3"/>
            <a:endCxn id="29995" idx="0"/>
          </p:cNvCxnSpPr>
          <p:nvPr/>
        </p:nvCxnSpPr>
        <p:spPr bwMode="auto">
          <a:xfrm flipH="1">
            <a:off x="6040438" y="3633788"/>
            <a:ext cx="190500" cy="407987"/>
          </a:xfrm>
          <a:prstGeom prst="straightConnector1">
            <a:avLst/>
          </a:prstGeom>
          <a:noFill/>
          <a:ln w="9525" cap="sq">
            <a:solidFill>
              <a:schemeClr val="tx1"/>
            </a:solidFill>
            <a:round/>
            <a:headEnd/>
            <a:tailEnd/>
          </a:ln>
          <a:effectLst/>
        </p:spPr>
      </p:cxnSp>
      <p:cxnSp>
        <p:nvCxnSpPr>
          <p:cNvPr id="29931" name="AutoShape 235"/>
          <p:cNvCxnSpPr>
            <a:cxnSpLocks noChangeShapeType="1"/>
            <a:stCxn id="29905" idx="3"/>
            <a:endCxn id="29996" idx="0"/>
          </p:cNvCxnSpPr>
          <p:nvPr/>
        </p:nvCxnSpPr>
        <p:spPr bwMode="auto">
          <a:xfrm flipH="1">
            <a:off x="7456488" y="3633788"/>
            <a:ext cx="142875" cy="407987"/>
          </a:xfrm>
          <a:prstGeom prst="straightConnector1">
            <a:avLst/>
          </a:prstGeom>
          <a:noFill/>
          <a:ln w="9525" cap="sq">
            <a:solidFill>
              <a:schemeClr val="tx1"/>
            </a:solidFill>
            <a:round/>
            <a:headEnd/>
            <a:tailEnd/>
          </a:ln>
          <a:effectLst/>
        </p:spPr>
      </p:cxnSp>
      <p:cxnSp>
        <p:nvCxnSpPr>
          <p:cNvPr id="29933" name="AutoShape 237"/>
          <p:cNvCxnSpPr>
            <a:cxnSpLocks noChangeShapeType="1"/>
            <a:stCxn id="29912" idx="3"/>
            <a:endCxn id="30001" idx="0"/>
          </p:cNvCxnSpPr>
          <p:nvPr/>
        </p:nvCxnSpPr>
        <p:spPr bwMode="auto">
          <a:xfrm flipH="1">
            <a:off x="6418263" y="4395788"/>
            <a:ext cx="166687" cy="330200"/>
          </a:xfrm>
          <a:prstGeom prst="straightConnector1">
            <a:avLst/>
          </a:prstGeom>
          <a:noFill/>
          <a:ln w="9525" cap="sq">
            <a:solidFill>
              <a:schemeClr val="tx1"/>
            </a:solidFill>
            <a:round/>
            <a:headEnd/>
            <a:tailEnd/>
          </a:ln>
          <a:effectLst/>
        </p:spPr>
      </p:cxnSp>
      <p:cxnSp>
        <p:nvCxnSpPr>
          <p:cNvPr id="29935" name="AutoShape 239"/>
          <p:cNvCxnSpPr>
            <a:cxnSpLocks noChangeShapeType="1"/>
            <a:stCxn id="29913" idx="3"/>
            <a:endCxn id="30003" idx="0"/>
          </p:cNvCxnSpPr>
          <p:nvPr/>
        </p:nvCxnSpPr>
        <p:spPr bwMode="auto">
          <a:xfrm flipH="1">
            <a:off x="7769225" y="4395788"/>
            <a:ext cx="180975" cy="330200"/>
          </a:xfrm>
          <a:prstGeom prst="straightConnector1">
            <a:avLst/>
          </a:prstGeom>
          <a:noFill/>
          <a:ln w="9525" cap="sq">
            <a:solidFill>
              <a:schemeClr val="tx1"/>
            </a:solidFill>
            <a:round/>
            <a:headEnd/>
            <a:tailEnd/>
          </a:ln>
          <a:effectLst/>
        </p:spPr>
      </p:cxnSp>
      <p:cxnSp>
        <p:nvCxnSpPr>
          <p:cNvPr id="29937" name="AutoShape 241"/>
          <p:cNvCxnSpPr>
            <a:cxnSpLocks noChangeShapeType="1"/>
            <a:stCxn id="29910" idx="3"/>
            <a:endCxn id="29999" idx="0"/>
          </p:cNvCxnSpPr>
          <p:nvPr/>
        </p:nvCxnSpPr>
        <p:spPr bwMode="auto">
          <a:xfrm flipH="1">
            <a:off x="5051425" y="4395788"/>
            <a:ext cx="173038" cy="330200"/>
          </a:xfrm>
          <a:prstGeom prst="straightConnector1">
            <a:avLst/>
          </a:prstGeom>
          <a:noFill/>
          <a:ln w="9525" cap="sq">
            <a:solidFill>
              <a:schemeClr val="tx1"/>
            </a:solidFill>
            <a:round/>
            <a:headEnd/>
            <a:tailEnd/>
          </a:ln>
          <a:effectLst/>
        </p:spPr>
      </p:cxnSp>
      <p:cxnSp>
        <p:nvCxnSpPr>
          <p:cNvPr id="29939" name="AutoShape 243"/>
          <p:cNvCxnSpPr>
            <a:cxnSpLocks noChangeShapeType="1"/>
            <a:stCxn id="29908" idx="3"/>
            <a:endCxn id="29997" idx="0"/>
          </p:cNvCxnSpPr>
          <p:nvPr/>
        </p:nvCxnSpPr>
        <p:spPr bwMode="auto">
          <a:xfrm flipH="1">
            <a:off x="3763963" y="4395788"/>
            <a:ext cx="179387" cy="330200"/>
          </a:xfrm>
          <a:prstGeom prst="straightConnector1">
            <a:avLst/>
          </a:prstGeom>
          <a:noFill/>
          <a:ln w="9525" cap="sq">
            <a:solidFill>
              <a:schemeClr val="tx1"/>
            </a:solidFill>
            <a:round/>
            <a:headEnd/>
            <a:tailEnd/>
          </a:ln>
          <a:effectLst/>
        </p:spPr>
      </p:cxnSp>
      <p:cxnSp>
        <p:nvCxnSpPr>
          <p:cNvPr id="29941" name="AutoShape 245"/>
          <p:cNvCxnSpPr>
            <a:cxnSpLocks noChangeShapeType="1"/>
            <a:stCxn id="29908" idx="5"/>
            <a:endCxn id="29998" idx="0"/>
          </p:cNvCxnSpPr>
          <p:nvPr/>
        </p:nvCxnSpPr>
        <p:spPr bwMode="auto">
          <a:xfrm>
            <a:off x="4213225" y="4395788"/>
            <a:ext cx="198438" cy="330200"/>
          </a:xfrm>
          <a:prstGeom prst="straightConnector1">
            <a:avLst/>
          </a:prstGeom>
          <a:noFill/>
          <a:ln w="9525" cap="sq">
            <a:solidFill>
              <a:schemeClr val="tx1"/>
            </a:solidFill>
            <a:round/>
            <a:headEnd/>
            <a:tailEnd/>
          </a:ln>
          <a:effectLst/>
        </p:spPr>
      </p:cxnSp>
      <p:cxnSp>
        <p:nvCxnSpPr>
          <p:cNvPr id="29943" name="AutoShape 247"/>
          <p:cNvCxnSpPr>
            <a:cxnSpLocks noChangeShapeType="1"/>
            <a:stCxn id="29910" idx="5"/>
            <a:endCxn id="30000" idx="0"/>
          </p:cNvCxnSpPr>
          <p:nvPr/>
        </p:nvCxnSpPr>
        <p:spPr bwMode="auto">
          <a:xfrm>
            <a:off x="5494338" y="4395788"/>
            <a:ext cx="185737" cy="330200"/>
          </a:xfrm>
          <a:prstGeom prst="straightConnector1">
            <a:avLst/>
          </a:prstGeom>
          <a:noFill/>
          <a:ln w="9525" cap="sq">
            <a:solidFill>
              <a:schemeClr val="tx1"/>
            </a:solidFill>
            <a:round/>
            <a:headEnd/>
            <a:tailEnd/>
          </a:ln>
          <a:effectLst/>
        </p:spPr>
      </p:cxnSp>
      <p:cxnSp>
        <p:nvCxnSpPr>
          <p:cNvPr id="29945" name="AutoShape 249"/>
          <p:cNvCxnSpPr>
            <a:cxnSpLocks noChangeShapeType="1"/>
            <a:stCxn id="29912" idx="5"/>
            <a:endCxn id="30002" idx="0"/>
          </p:cNvCxnSpPr>
          <p:nvPr/>
        </p:nvCxnSpPr>
        <p:spPr bwMode="auto">
          <a:xfrm>
            <a:off x="6854825" y="4395788"/>
            <a:ext cx="157163" cy="330200"/>
          </a:xfrm>
          <a:prstGeom prst="straightConnector1">
            <a:avLst/>
          </a:prstGeom>
          <a:noFill/>
          <a:ln w="9525" cap="sq">
            <a:solidFill>
              <a:schemeClr val="tx1"/>
            </a:solidFill>
            <a:round/>
            <a:headEnd/>
            <a:tailEnd/>
          </a:ln>
          <a:effectLst/>
        </p:spPr>
      </p:cxnSp>
      <p:cxnSp>
        <p:nvCxnSpPr>
          <p:cNvPr id="29947" name="AutoShape 251"/>
          <p:cNvCxnSpPr>
            <a:cxnSpLocks noChangeShapeType="1"/>
            <a:stCxn id="29913" idx="5"/>
            <a:endCxn id="30004" idx="0"/>
          </p:cNvCxnSpPr>
          <p:nvPr/>
        </p:nvCxnSpPr>
        <p:spPr bwMode="auto">
          <a:xfrm>
            <a:off x="8220075" y="4395788"/>
            <a:ext cx="271463" cy="330200"/>
          </a:xfrm>
          <a:prstGeom prst="straightConnector1">
            <a:avLst/>
          </a:prstGeom>
          <a:noFill/>
          <a:ln w="9525" cap="sq">
            <a:solidFill>
              <a:schemeClr val="tx1"/>
            </a:solidFill>
            <a:round/>
            <a:headEnd/>
            <a:tailEnd/>
          </a:ln>
          <a:effectLst/>
        </p:spPr>
      </p:cxnSp>
      <p:sp>
        <p:nvSpPr>
          <p:cNvPr id="29994" name="Rectangle 298"/>
          <p:cNvSpPr>
            <a:spLocks noChangeArrowheads="1"/>
          </p:cNvSpPr>
          <p:nvPr/>
        </p:nvSpPr>
        <p:spPr bwMode="auto">
          <a:xfrm>
            <a:off x="4429125"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3-4</a:t>
            </a:r>
          </a:p>
        </p:txBody>
      </p:sp>
      <p:sp>
        <p:nvSpPr>
          <p:cNvPr id="29995" name="Rectangle 299"/>
          <p:cNvSpPr>
            <a:spLocks noChangeArrowheads="1"/>
          </p:cNvSpPr>
          <p:nvPr/>
        </p:nvSpPr>
        <p:spPr bwMode="auto">
          <a:xfrm>
            <a:off x="5778500"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6-7</a:t>
            </a:r>
          </a:p>
        </p:txBody>
      </p:sp>
      <p:sp>
        <p:nvSpPr>
          <p:cNvPr id="29996" name="Rectangle 300"/>
          <p:cNvSpPr>
            <a:spLocks noChangeArrowheads="1"/>
          </p:cNvSpPr>
          <p:nvPr/>
        </p:nvSpPr>
        <p:spPr bwMode="auto">
          <a:xfrm>
            <a:off x="7099300" y="4041775"/>
            <a:ext cx="7127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9-10 </a:t>
            </a:r>
          </a:p>
        </p:txBody>
      </p:sp>
      <p:sp>
        <p:nvSpPr>
          <p:cNvPr id="29997" name="Rectangle 301"/>
          <p:cNvSpPr>
            <a:spLocks noChangeArrowheads="1"/>
          </p:cNvSpPr>
          <p:nvPr/>
        </p:nvSpPr>
        <p:spPr bwMode="auto">
          <a:xfrm>
            <a:off x="35020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1-2</a:t>
            </a:r>
          </a:p>
        </p:txBody>
      </p:sp>
      <p:sp>
        <p:nvSpPr>
          <p:cNvPr id="29998" name="Rectangle 302"/>
          <p:cNvSpPr>
            <a:spLocks noChangeArrowheads="1"/>
          </p:cNvSpPr>
          <p:nvPr/>
        </p:nvSpPr>
        <p:spPr bwMode="auto">
          <a:xfrm>
            <a:off x="41497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2-3</a:t>
            </a:r>
          </a:p>
        </p:txBody>
      </p:sp>
      <p:sp>
        <p:nvSpPr>
          <p:cNvPr id="29999" name="Rectangle 303"/>
          <p:cNvSpPr>
            <a:spLocks noChangeArrowheads="1"/>
          </p:cNvSpPr>
          <p:nvPr/>
        </p:nvSpPr>
        <p:spPr bwMode="auto">
          <a:xfrm>
            <a:off x="478948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4-5</a:t>
            </a:r>
          </a:p>
        </p:txBody>
      </p:sp>
      <p:sp>
        <p:nvSpPr>
          <p:cNvPr id="30000" name="Rectangle 304"/>
          <p:cNvSpPr>
            <a:spLocks noChangeArrowheads="1"/>
          </p:cNvSpPr>
          <p:nvPr/>
        </p:nvSpPr>
        <p:spPr bwMode="auto">
          <a:xfrm>
            <a:off x="541813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5-6</a:t>
            </a:r>
          </a:p>
        </p:txBody>
      </p:sp>
      <p:sp>
        <p:nvSpPr>
          <p:cNvPr id="30001" name="Rectangle 305"/>
          <p:cNvSpPr>
            <a:spLocks noChangeArrowheads="1"/>
          </p:cNvSpPr>
          <p:nvPr/>
        </p:nvSpPr>
        <p:spPr bwMode="auto">
          <a:xfrm>
            <a:off x="61563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7-8</a:t>
            </a:r>
          </a:p>
        </p:txBody>
      </p:sp>
      <p:sp>
        <p:nvSpPr>
          <p:cNvPr id="30002" name="Rectangle 306"/>
          <p:cNvSpPr>
            <a:spLocks noChangeArrowheads="1"/>
          </p:cNvSpPr>
          <p:nvPr/>
        </p:nvSpPr>
        <p:spPr bwMode="auto">
          <a:xfrm>
            <a:off x="675005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8-9</a:t>
            </a:r>
          </a:p>
        </p:txBody>
      </p:sp>
      <p:sp>
        <p:nvSpPr>
          <p:cNvPr id="30003" name="Rectangle 307"/>
          <p:cNvSpPr>
            <a:spLocks noChangeArrowheads="1"/>
          </p:cNvSpPr>
          <p:nvPr/>
        </p:nvSpPr>
        <p:spPr bwMode="auto">
          <a:xfrm>
            <a:off x="7380288" y="4725988"/>
            <a:ext cx="776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10-11</a:t>
            </a:r>
          </a:p>
        </p:txBody>
      </p:sp>
      <p:sp>
        <p:nvSpPr>
          <p:cNvPr id="30004" name="Rectangle 308"/>
          <p:cNvSpPr>
            <a:spLocks noChangeArrowheads="1"/>
          </p:cNvSpPr>
          <p:nvPr/>
        </p:nvSpPr>
        <p:spPr bwMode="auto">
          <a:xfrm>
            <a:off x="822960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11-</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9897"/>
                                        </p:tgtEl>
                                        <p:attrNameLst>
                                          <p:attrName>style.visibility</p:attrName>
                                        </p:attrNameLst>
                                      </p:cBhvr>
                                      <p:to>
                                        <p:strVal val="visible"/>
                                      </p:to>
                                    </p:set>
                                    <p:animEffect transition="in" filter="dissolve">
                                      <p:cBhvr>
                                        <p:cTn id="13" dur="500"/>
                                        <p:tgtEl>
                                          <p:spTgt spid="2989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896"/>
                                        </p:tgtEl>
                                        <p:attrNameLst>
                                          <p:attrName>style.visibility</p:attrName>
                                        </p:attrNameLst>
                                      </p:cBhvr>
                                      <p:to>
                                        <p:strVal val="visible"/>
                                      </p:to>
                                    </p:set>
                                    <p:animEffect transition="in" filter="dissolve">
                                      <p:cBhvr>
                                        <p:cTn id="18" dur="500"/>
                                        <p:tgtEl>
                                          <p:spTgt spid="2989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885"/>
                                        </p:tgtEl>
                                        <p:attrNameLst>
                                          <p:attrName>style.visibility</p:attrName>
                                        </p:attrNameLst>
                                      </p:cBhvr>
                                      <p:to>
                                        <p:strVal val="visible"/>
                                      </p:to>
                                    </p:set>
                                    <p:animEffect transition="in" filter="dissolve">
                                      <p:cBhvr>
                                        <p:cTn id="23" dur="500"/>
                                        <p:tgtEl>
                                          <p:spTgt spid="2988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886"/>
                                        </p:tgtEl>
                                        <p:attrNameLst>
                                          <p:attrName>style.visibility</p:attrName>
                                        </p:attrNameLst>
                                      </p:cBhvr>
                                      <p:to>
                                        <p:strVal val="visible"/>
                                      </p:to>
                                    </p:set>
                                    <p:animEffect transition="in" filter="dissolve">
                                      <p:cBhvr>
                                        <p:cTn id="28" dur="500"/>
                                        <p:tgtEl>
                                          <p:spTgt spid="29886"/>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9887"/>
                                        </p:tgtEl>
                                        <p:attrNameLst>
                                          <p:attrName>style.visibility</p:attrName>
                                        </p:attrNameLst>
                                      </p:cBhvr>
                                      <p:to>
                                        <p:strVal val="visible"/>
                                      </p:to>
                                    </p:set>
                                    <p:animEffect transition="in" filter="dissolve">
                                      <p:cBhvr>
                                        <p:cTn id="32" dur="500"/>
                                        <p:tgtEl>
                                          <p:spTgt spid="2988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888"/>
                                        </p:tgtEl>
                                        <p:attrNameLst>
                                          <p:attrName>style.visibility</p:attrName>
                                        </p:attrNameLst>
                                      </p:cBhvr>
                                      <p:to>
                                        <p:strVal val="visible"/>
                                      </p:to>
                                    </p:set>
                                    <p:animEffect transition="in" filter="dissolve">
                                      <p:cBhvr>
                                        <p:cTn id="37" dur="500"/>
                                        <p:tgtEl>
                                          <p:spTgt spid="29888"/>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9889"/>
                                        </p:tgtEl>
                                        <p:attrNameLst>
                                          <p:attrName>style.visibility</p:attrName>
                                        </p:attrNameLst>
                                      </p:cBhvr>
                                      <p:to>
                                        <p:strVal val="visible"/>
                                      </p:to>
                                    </p:set>
                                    <p:animEffect transition="in" filter="dissolve">
                                      <p:cBhvr>
                                        <p:cTn id="41" dur="500"/>
                                        <p:tgtEl>
                                          <p:spTgt spid="29889"/>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29890"/>
                                        </p:tgtEl>
                                        <p:attrNameLst>
                                          <p:attrName>style.visibility</p:attrName>
                                        </p:attrNameLst>
                                      </p:cBhvr>
                                      <p:to>
                                        <p:strVal val="visible"/>
                                      </p:to>
                                    </p:set>
                                    <p:animEffect transition="in" filter="dissolve">
                                      <p:cBhvr>
                                        <p:cTn id="45" dur="500"/>
                                        <p:tgtEl>
                                          <p:spTgt spid="29890"/>
                                        </p:tgtEl>
                                      </p:cBhvr>
                                    </p:animEffect>
                                  </p:childTnLst>
                                </p:cTn>
                              </p:par>
                            </p:childTnLst>
                          </p:cTn>
                        </p:par>
                        <p:par>
                          <p:cTn id="46" fill="hold">
                            <p:stCondLst>
                              <p:cond delay="1500"/>
                            </p:stCondLst>
                            <p:childTnLst>
                              <p:par>
                                <p:cTn id="47" presetID="9" presetClass="entr" presetSubtype="0" fill="hold" grpId="0" nodeType="afterEffect">
                                  <p:stCondLst>
                                    <p:cond delay="0"/>
                                  </p:stCondLst>
                                  <p:childTnLst>
                                    <p:set>
                                      <p:cBhvr>
                                        <p:cTn id="48" dur="1" fill="hold">
                                          <p:stCondLst>
                                            <p:cond delay="0"/>
                                          </p:stCondLst>
                                        </p:cTn>
                                        <p:tgtEl>
                                          <p:spTgt spid="29891"/>
                                        </p:tgtEl>
                                        <p:attrNameLst>
                                          <p:attrName>style.visibility</p:attrName>
                                        </p:attrNameLst>
                                      </p:cBhvr>
                                      <p:to>
                                        <p:strVal val="visible"/>
                                      </p:to>
                                    </p:set>
                                    <p:animEffect transition="in" filter="dissolve">
                                      <p:cBhvr>
                                        <p:cTn id="49" dur="500"/>
                                        <p:tgtEl>
                                          <p:spTgt spid="2989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9895"/>
                                        </p:tgtEl>
                                        <p:attrNameLst>
                                          <p:attrName>style.visibility</p:attrName>
                                        </p:attrNameLst>
                                      </p:cBhvr>
                                      <p:to>
                                        <p:strVal val="visible"/>
                                      </p:to>
                                    </p:set>
                                    <p:animEffect transition="in" filter="dissolve">
                                      <p:cBhvr>
                                        <p:cTn id="54" dur="500"/>
                                        <p:tgtEl>
                                          <p:spTgt spid="29895"/>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9894"/>
                                        </p:tgtEl>
                                        <p:attrNameLst>
                                          <p:attrName>style.visibility</p:attrName>
                                        </p:attrNameLst>
                                      </p:cBhvr>
                                      <p:to>
                                        <p:strVal val="visible"/>
                                      </p:to>
                                    </p:set>
                                    <p:animEffect transition="in" filter="dissolve">
                                      <p:cBhvr>
                                        <p:cTn id="58" dur="500"/>
                                        <p:tgtEl>
                                          <p:spTgt spid="29894"/>
                                        </p:tgtEl>
                                      </p:cBhvr>
                                    </p:animEffect>
                                  </p:childTnLst>
                                </p:cTn>
                              </p:par>
                            </p:childTnLst>
                          </p:cTn>
                        </p:par>
                        <p:par>
                          <p:cTn id="59" fill="hold">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29893"/>
                                        </p:tgtEl>
                                        <p:attrNameLst>
                                          <p:attrName>style.visibility</p:attrName>
                                        </p:attrNameLst>
                                      </p:cBhvr>
                                      <p:to>
                                        <p:strVal val="visible"/>
                                      </p:to>
                                    </p:set>
                                    <p:animEffect transition="in" filter="dissolve">
                                      <p:cBhvr>
                                        <p:cTn id="62" dur="500"/>
                                        <p:tgtEl>
                                          <p:spTgt spid="29893"/>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9892"/>
                                        </p:tgtEl>
                                        <p:attrNameLst>
                                          <p:attrName>style.visibility</p:attrName>
                                        </p:attrNameLst>
                                      </p:cBhvr>
                                      <p:to>
                                        <p:strVal val="visible"/>
                                      </p:to>
                                    </p:set>
                                    <p:animEffect transition="in" filter="dissolve">
                                      <p:cBhvr>
                                        <p:cTn id="66" dur="500"/>
                                        <p:tgtEl>
                                          <p:spTgt spid="2989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box(out)">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9972"/>
                                        </p:tgtEl>
                                        <p:attrNameLst>
                                          <p:attrName>style.visibility</p:attrName>
                                        </p:attrNameLst>
                                      </p:cBhvr>
                                      <p:to>
                                        <p:strVal val="visible"/>
                                      </p:to>
                                    </p:set>
                                    <p:animEffect transition="in" filter="wipe(left)">
                                      <p:cBhvr>
                                        <p:cTn id="76" dur="500"/>
                                        <p:tgtEl>
                                          <p:spTgt spid="29972"/>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9971"/>
                                        </p:tgtEl>
                                        <p:attrNameLst>
                                          <p:attrName>style.visibility</p:attrName>
                                        </p:attrNameLst>
                                      </p:cBhvr>
                                      <p:to>
                                        <p:strVal val="visible"/>
                                      </p:to>
                                    </p:set>
                                    <p:animEffect transition="in" filter="wipe(left)">
                                      <p:cBhvr>
                                        <p:cTn id="80" dur="500"/>
                                        <p:tgtEl>
                                          <p:spTgt spid="29971"/>
                                        </p:tgtEl>
                                      </p:cBhvr>
                                    </p:animEffect>
                                  </p:childTnLst>
                                </p:cTn>
                              </p:par>
                            </p:childTnLst>
                          </p:cTn>
                        </p:par>
                      </p:childTnLst>
                    </p:cTn>
                  </p:par>
                  <p:par>
                    <p:cTn id="81" fill="hold">
                      <p:stCondLst>
                        <p:cond delay="indefinite"/>
                      </p:stCondLst>
                      <p:childTnLst>
                        <p:par>
                          <p:cTn id="82" fill="hold">
                            <p:stCondLst>
                              <p:cond delay="0"/>
                            </p:stCondLst>
                            <p:childTnLst>
                              <p:par>
                                <p:cTn id="83" presetID="17" presetClass="entr" presetSubtype="1" fill="hold" nodeType="clickEffect">
                                  <p:stCondLst>
                                    <p:cond delay="0"/>
                                  </p:stCondLst>
                                  <p:childTnLst>
                                    <p:set>
                                      <p:cBhvr>
                                        <p:cTn id="84" dur="1" fill="hold">
                                          <p:stCondLst>
                                            <p:cond delay="0"/>
                                          </p:stCondLst>
                                        </p:cTn>
                                        <p:tgtEl>
                                          <p:spTgt spid="29914"/>
                                        </p:tgtEl>
                                        <p:attrNameLst>
                                          <p:attrName>style.visibility</p:attrName>
                                        </p:attrNameLst>
                                      </p:cBhvr>
                                      <p:to>
                                        <p:strVal val="visible"/>
                                      </p:to>
                                    </p:set>
                                    <p:anim calcmode="lin" valueType="num">
                                      <p:cBhvr>
                                        <p:cTn id="85" dur="500" fill="hold"/>
                                        <p:tgtEl>
                                          <p:spTgt spid="29914"/>
                                        </p:tgtEl>
                                        <p:attrNameLst>
                                          <p:attrName>ppt_x</p:attrName>
                                        </p:attrNameLst>
                                      </p:cBhvr>
                                      <p:tavLst>
                                        <p:tav tm="0">
                                          <p:val>
                                            <p:strVal val="#ppt_x"/>
                                          </p:val>
                                        </p:tav>
                                        <p:tav tm="100000">
                                          <p:val>
                                            <p:strVal val="#ppt_x"/>
                                          </p:val>
                                        </p:tav>
                                      </p:tavLst>
                                    </p:anim>
                                    <p:anim calcmode="lin" valueType="num">
                                      <p:cBhvr>
                                        <p:cTn id="86" dur="500" fill="hold"/>
                                        <p:tgtEl>
                                          <p:spTgt spid="29914"/>
                                        </p:tgtEl>
                                        <p:attrNameLst>
                                          <p:attrName>ppt_y</p:attrName>
                                        </p:attrNameLst>
                                      </p:cBhvr>
                                      <p:tavLst>
                                        <p:tav tm="0">
                                          <p:val>
                                            <p:strVal val="#ppt_y-#ppt_h/2"/>
                                          </p:val>
                                        </p:tav>
                                        <p:tav tm="100000">
                                          <p:val>
                                            <p:strVal val="#ppt_y"/>
                                          </p:val>
                                        </p:tav>
                                      </p:tavLst>
                                    </p:anim>
                                    <p:anim calcmode="lin" valueType="num">
                                      <p:cBhvr>
                                        <p:cTn id="87" dur="500" fill="hold"/>
                                        <p:tgtEl>
                                          <p:spTgt spid="29914"/>
                                        </p:tgtEl>
                                        <p:attrNameLst>
                                          <p:attrName>ppt_w</p:attrName>
                                        </p:attrNameLst>
                                      </p:cBhvr>
                                      <p:tavLst>
                                        <p:tav tm="0">
                                          <p:val>
                                            <p:strVal val="#ppt_w"/>
                                          </p:val>
                                        </p:tav>
                                        <p:tav tm="100000">
                                          <p:val>
                                            <p:strVal val="#ppt_w"/>
                                          </p:val>
                                        </p:tav>
                                      </p:tavLst>
                                    </p:anim>
                                    <p:anim calcmode="lin" valueType="num">
                                      <p:cBhvr>
                                        <p:cTn id="88" dur="500" fill="hold"/>
                                        <p:tgtEl>
                                          <p:spTgt spid="29914"/>
                                        </p:tgtEl>
                                        <p:attrNameLst>
                                          <p:attrName>ppt_h</p:attrName>
                                        </p:attrNameLst>
                                      </p:cBhvr>
                                      <p:tavLst>
                                        <p:tav tm="0">
                                          <p:val>
                                            <p:fltVal val="0"/>
                                          </p:val>
                                        </p:tav>
                                        <p:tav tm="100000">
                                          <p:val>
                                            <p:strVal val="#ppt_h"/>
                                          </p:val>
                                        </p:tav>
                                      </p:tavLst>
                                    </p:anim>
                                  </p:childTnLst>
                                </p:cTn>
                              </p:par>
                            </p:childTnLst>
                          </p:cTn>
                        </p:par>
                        <p:par>
                          <p:cTn id="89" fill="hold">
                            <p:stCondLst>
                              <p:cond delay="500"/>
                            </p:stCondLst>
                            <p:childTnLst>
                              <p:par>
                                <p:cTn id="90" presetID="4" presetClass="entr" presetSubtype="32" fill="hold" nodeType="after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box(out)">
                                      <p:cBhvr>
                                        <p:cTn id="92" dur="500"/>
                                        <p:tgtEl>
                                          <p:spTgt spid="4"/>
                                        </p:tgtEl>
                                      </p:cBhvr>
                                    </p:animEffect>
                                  </p:childTnLst>
                                </p:cTn>
                              </p:par>
                            </p:childTnLst>
                          </p:cTn>
                        </p:par>
                        <p:par>
                          <p:cTn id="93" fill="hold">
                            <p:stCondLst>
                              <p:cond delay="1000"/>
                            </p:stCondLst>
                            <p:childTnLst>
                              <p:par>
                                <p:cTn id="94" presetID="17" presetClass="entr" presetSubtype="1" fill="hold" nodeType="afterEffect">
                                  <p:stCondLst>
                                    <p:cond delay="0"/>
                                  </p:stCondLst>
                                  <p:childTnLst>
                                    <p:set>
                                      <p:cBhvr>
                                        <p:cTn id="95" dur="1" fill="hold">
                                          <p:stCondLst>
                                            <p:cond delay="0"/>
                                          </p:stCondLst>
                                        </p:cTn>
                                        <p:tgtEl>
                                          <p:spTgt spid="29915"/>
                                        </p:tgtEl>
                                        <p:attrNameLst>
                                          <p:attrName>style.visibility</p:attrName>
                                        </p:attrNameLst>
                                      </p:cBhvr>
                                      <p:to>
                                        <p:strVal val="visible"/>
                                      </p:to>
                                    </p:set>
                                    <p:anim calcmode="lin" valueType="num">
                                      <p:cBhvr>
                                        <p:cTn id="96" dur="500" fill="hold"/>
                                        <p:tgtEl>
                                          <p:spTgt spid="29915"/>
                                        </p:tgtEl>
                                        <p:attrNameLst>
                                          <p:attrName>ppt_x</p:attrName>
                                        </p:attrNameLst>
                                      </p:cBhvr>
                                      <p:tavLst>
                                        <p:tav tm="0">
                                          <p:val>
                                            <p:strVal val="#ppt_x"/>
                                          </p:val>
                                        </p:tav>
                                        <p:tav tm="100000">
                                          <p:val>
                                            <p:strVal val="#ppt_x"/>
                                          </p:val>
                                        </p:tav>
                                      </p:tavLst>
                                    </p:anim>
                                    <p:anim calcmode="lin" valueType="num">
                                      <p:cBhvr>
                                        <p:cTn id="97" dur="500" fill="hold"/>
                                        <p:tgtEl>
                                          <p:spTgt spid="29915"/>
                                        </p:tgtEl>
                                        <p:attrNameLst>
                                          <p:attrName>ppt_y</p:attrName>
                                        </p:attrNameLst>
                                      </p:cBhvr>
                                      <p:tavLst>
                                        <p:tav tm="0">
                                          <p:val>
                                            <p:strVal val="#ppt_y-#ppt_h/2"/>
                                          </p:val>
                                        </p:tav>
                                        <p:tav tm="100000">
                                          <p:val>
                                            <p:strVal val="#ppt_y"/>
                                          </p:val>
                                        </p:tav>
                                      </p:tavLst>
                                    </p:anim>
                                    <p:anim calcmode="lin" valueType="num">
                                      <p:cBhvr>
                                        <p:cTn id="98" dur="500" fill="hold"/>
                                        <p:tgtEl>
                                          <p:spTgt spid="29915"/>
                                        </p:tgtEl>
                                        <p:attrNameLst>
                                          <p:attrName>ppt_w</p:attrName>
                                        </p:attrNameLst>
                                      </p:cBhvr>
                                      <p:tavLst>
                                        <p:tav tm="0">
                                          <p:val>
                                            <p:strVal val="#ppt_w"/>
                                          </p:val>
                                        </p:tav>
                                        <p:tav tm="100000">
                                          <p:val>
                                            <p:strVal val="#ppt_w"/>
                                          </p:val>
                                        </p:tav>
                                      </p:tavLst>
                                    </p:anim>
                                    <p:anim calcmode="lin" valueType="num">
                                      <p:cBhvr>
                                        <p:cTn id="99" dur="500" fill="hold"/>
                                        <p:tgtEl>
                                          <p:spTgt spid="29915"/>
                                        </p:tgtEl>
                                        <p:attrNameLst>
                                          <p:attrName>ppt_h</p:attrName>
                                        </p:attrNameLst>
                                      </p:cBhvr>
                                      <p:tavLst>
                                        <p:tav tm="0">
                                          <p:val>
                                            <p:fltVal val="0"/>
                                          </p:val>
                                        </p:tav>
                                        <p:tav tm="100000">
                                          <p:val>
                                            <p:strVal val="#ppt_h"/>
                                          </p:val>
                                        </p:tav>
                                      </p:tavLst>
                                    </p:anim>
                                  </p:childTnLst>
                                </p:cTn>
                              </p:par>
                            </p:childTnLst>
                          </p:cTn>
                        </p:par>
                        <p:par>
                          <p:cTn id="100" fill="hold">
                            <p:stCondLst>
                              <p:cond delay="1500"/>
                            </p:stCondLst>
                            <p:childTnLst>
                              <p:par>
                                <p:cTn id="101" presetID="4" presetClass="entr" presetSubtype="32" fill="hold" nodeType="after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box(out)">
                                      <p:cBhvr>
                                        <p:cTn id="103" dur="500"/>
                                        <p:tgtEl>
                                          <p:spTgt spid="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29916"/>
                                        </p:tgtEl>
                                        <p:attrNameLst>
                                          <p:attrName>style.visibility</p:attrName>
                                        </p:attrNameLst>
                                      </p:cBhvr>
                                      <p:to>
                                        <p:strVal val="visible"/>
                                      </p:to>
                                    </p:set>
                                    <p:animEffect transition="in" filter="wipe(up)">
                                      <p:cBhvr>
                                        <p:cTn id="108" dur="500"/>
                                        <p:tgtEl>
                                          <p:spTgt spid="29916"/>
                                        </p:tgtEl>
                                      </p:cBhvr>
                                    </p:animEffect>
                                  </p:childTnLst>
                                </p:cTn>
                              </p:par>
                              <p:par>
                                <p:cTn id="109" presetID="22" presetClass="entr" presetSubtype="1" fill="hold" nodeType="withEffect">
                                  <p:stCondLst>
                                    <p:cond delay="0"/>
                                  </p:stCondLst>
                                  <p:childTnLst>
                                    <p:set>
                                      <p:cBhvr>
                                        <p:cTn id="110" dur="1" fill="hold">
                                          <p:stCondLst>
                                            <p:cond delay="0"/>
                                          </p:stCondLst>
                                        </p:cTn>
                                        <p:tgtEl>
                                          <p:spTgt spid="29917"/>
                                        </p:tgtEl>
                                        <p:attrNameLst>
                                          <p:attrName>style.visibility</p:attrName>
                                        </p:attrNameLst>
                                      </p:cBhvr>
                                      <p:to>
                                        <p:strVal val="visible"/>
                                      </p:to>
                                    </p:set>
                                    <p:animEffect transition="in" filter="wipe(up)">
                                      <p:cBhvr>
                                        <p:cTn id="111" dur="500"/>
                                        <p:tgtEl>
                                          <p:spTgt spid="29917"/>
                                        </p:tgtEl>
                                      </p:cBhvr>
                                    </p:animEffect>
                                  </p:childTnLst>
                                </p:cTn>
                              </p:par>
                              <p:par>
                                <p:cTn id="112" presetID="22" presetClass="entr" presetSubtype="1" fill="hold" nodeType="withEffect">
                                  <p:stCondLst>
                                    <p:cond delay="0"/>
                                  </p:stCondLst>
                                  <p:childTnLst>
                                    <p:set>
                                      <p:cBhvr>
                                        <p:cTn id="113" dur="1" fill="hold">
                                          <p:stCondLst>
                                            <p:cond delay="0"/>
                                          </p:stCondLst>
                                        </p:cTn>
                                        <p:tgtEl>
                                          <p:spTgt spid="29923"/>
                                        </p:tgtEl>
                                        <p:attrNameLst>
                                          <p:attrName>style.visibility</p:attrName>
                                        </p:attrNameLst>
                                      </p:cBhvr>
                                      <p:to>
                                        <p:strVal val="visible"/>
                                      </p:to>
                                    </p:set>
                                    <p:animEffect transition="in" filter="wipe(up)">
                                      <p:cBhvr>
                                        <p:cTn id="114" dur="500"/>
                                        <p:tgtEl>
                                          <p:spTgt spid="29923"/>
                                        </p:tgtEl>
                                      </p:cBhvr>
                                    </p:animEffect>
                                  </p:childTnLst>
                                </p:cTn>
                              </p:par>
                              <p:par>
                                <p:cTn id="115" presetID="22" presetClass="entr" presetSubtype="1" fill="hold" nodeType="withEffect">
                                  <p:stCondLst>
                                    <p:cond delay="0"/>
                                  </p:stCondLst>
                                  <p:childTnLst>
                                    <p:set>
                                      <p:cBhvr>
                                        <p:cTn id="116" dur="1" fill="hold">
                                          <p:stCondLst>
                                            <p:cond delay="0"/>
                                          </p:stCondLst>
                                        </p:cTn>
                                        <p:tgtEl>
                                          <p:spTgt spid="29922"/>
                                        </p:tgtEl>
                                        <p:attrNameLst>
                                          <p:attrName>style.visibility</p:attrName>
                                        </p:attrNameLst>
                                      </p:cBhvr>
                                      <p:to>
                                        <p:strVal val="visible"/>
                                      </p:to>
                                    </p:set>
                                    <p:animEffect transition="in" filter="wipe(up)">
                                      <p:cBhvr>
                                        <p:cTn id="117" dur="500"/>
                                        <p:tgtEl>
                                          <p:spTgt spid="29922"/>
                                        </p:tgtEl>
                                      </p:cBhvr>
                                    </p:animEffect>
                                  </p:childTnLst>
                                </p:cTn>
                              </p:par>
                            </p:childTnLst>
                          </p:cTn>
                        </p:par>
                        <p:par>
                          <p:cTn id="118" fill="hold">
                            <p:stCondLst>
                              <p:cond delay="500"/>
                            </p:stCondLst>
                            <p:childTnLst>
                              <p:par>
                                <p:cTn id="119" presetID="22" presetClass="entr" presetSubtype="1" fill="hold" nodeType="after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wipe(up)">
                                      <p:cBhvr>
                                        <p:cTn id="121" dur="500"/>
                                        <p:tgtEl>
                                          <p:spTgt spid="6"/>
                                        </p:tgtEl>
                                      </p:cBhvr>
                                    </p:animEffect>
                                  </p:childTnLst>
                                </p:cTn>
                              </p:par>
                              <p:par>
                                <p:cTn id="122" presetID="22" presetClass="entr" presetSubtype="1" fill="hold" nodeType="withEffect">
                                  <p:stCondLst>
                                    <p:cond delay="0"/>
                                  </p:stCondLst>
                                  <p:childTnLst>
                                    <p:set>
                                      <p:cBhvr>
                                        <p:cTn id="123" dur="1" fill="hold">
                                          <p:stCondLst>
                                            <p:cond delay="0"/>
                                          </p:stCondLst>
                                        </p:cTn>
                                        <p:tgtEl>
                                          <p:spTgt spid="7"/>
                                        </p:tgtEl>
                                        <p:attrNameLst>
                                          <p:attrName>style.visibility</p:attrName>
                                        </p:attrNameLst>
                                      </p:cBhvr>
                                      <p:to>
                                        <p:strVal val="visible"/>
                                      </p:to>
                                    </p:set>
                                    <p:animEffect transition="in" filter="wipe(up)">
                                      <p:cBhvr>
                                        <p:cTn id="124" dur="500"/>
                                        <p:tgtEl>
                                          <p:spTgt spid="7"/>
                                        </p:tgtEl>
                                      </p:cBhvr>
                                    </p:animEffect>
                                  </p:childTnLst>
                                </p:cTn>
                              </p:par>
                              <p:par>
                                <p:cTn id="125" presetID="22" presetClass="entr" presetSubtype="1" fill="hold" nodeType="with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wipe(up)">
                                      <p:cBhvr>
                                        <p:cTn id="127" dur="500"/>
                                        <p:tgtEl>
                                          <p:spTgt spid="8"/>
                                        </p:tgtEl>
                                      </p:cBhvr>
                                    </p:animEffect>
                                  </p:childTnLst>
                                </p:cTn>
                              </p:par>
                              <p:par>
                                <p:cTn id="128" presetID="22" presetClass="entr" presetSubtype="1" fill="hold" nodeType="with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500"/>
                                        <p:tgtEl>
                                          <p:spTgt spid="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29918"/>
                                        </p:tgtEl>
                                        <p:attrNameLst>
                                          <p:attrName>style.visibility</p:attrName>
                                        </p:attrNameLst>
                                      </p:cBhvr>
                                      <p:to>
                                        <p:strVal val="visible"/>
                                      </p:to>
                                    </p:set>
                                    <p:animEffect transition="in" filter="wipe(up)">
                                      <p:cBhvr>
                                        <p:cTn id="135" dur="500"/>
                                        <p:tgtEl>
                                          <p:spTgt spid="29918"/>
                                        </p:tgtEl>
                                      </p:cBhvr>
                                    </p:animEffect>
                                  </p:childTnLst>
                                </p:cTn>
                              </p:par>
                              <p:par>
                                <p:cTn id="136" presetID="22" presetClass="entr" presetSubtype="1" fill="hold" nodeType="withEffect">
                                  <p:stCondLst>
                                    <p:cond delay="0"/>
                                  </p:stCondLst>
                                  <p:childTnLst>
                                    <p:set>
                                      <p:cBhvr>
                                        <p:cTn id="137" dur="1" fill="hold">
                                          <p:stCondLst>
                                            <p:cond delay="0"/>
                                          </p:stCondLst>
                                        </p:cTn>
                                        <p:tgtEl>
                                          <p:spTgt spid="29919"/>
                                        </p:tgtEl>
                                        <p:attrNameLst>
                                          <p:attrName>style.visibility</p:attrName>
                                        </p:attrNameLst>
                                      </p:cBhvr>
                                      <p:to>
                                        <p:strVal val="visible"/>
                                      </p:to>
                                    </p:set>
                                    <p:animEffect transition="in" filter="wipe(up)">
                                      <p:cBhvr>
                                        <p:cTn id="138" dur="500"/>
                                        <p:tgtEl>
                                          <p:spTgt spid="29919"/>
                                        </p:tgtEl>
                                      </p:cBhvr>
                                    </p:animEffect>
                                  </p:childTnLst>
                                </p:cTn>
                              </p:par>
                              <p:par>
                                <p:cTn id="139" presetID="22" presetClass="entr" presetSubtype="1" fill="hold" nodeType="withEffect">
                                  <p:stCondLst>
                                    <p:cond delay="0"/>
                                  </p:stCondLst>
                                  <p:childTnLst>
                                    <p:set>
                                      <p:cBhvr>
                                        <p:cTn id="140" dur="1" fill="hold">
                                          <p:stCondLst>
                                            <p:cond delay="0"/>
                                          </p:stCondLst>
                                        </p:cTn>
                                        <p:tgtEl>
                                          <p:spTgt spid="29920"/>
                                        </p:tgtEl>
                                        <p:attrNameLst>
                                          <p:attrName>style.visibility</p:attrName>
                                        </p:attrNameLst>
                                      </p:cBhvr>
                                      <p:to>
                                        <p:strVal val="visible"/>
                                      </p:to>
                                    </p:set>
                                    <p:animEffect transition="in" filter="wipe(up)">
                                      <p:cBhvr>
                                        <p:cTn id="141" dur="500"/>
                                        <p:tgtEl>
                                          <p:spTgt spid="29920"/>
                                        </p:tgtEl>
                                      </p:cBhvr>
                                    </p:animEffect>
                                  </p:childTnLst>
                                </p:cTn>
                              </p:par>
                              <p:par>
                                <p:cTn id="142" presetID="22" presetClass="entr" presetSubtype="1" fill="hold" nodeType="withEffect">
                                  <p:stCondLst>
                                    <p:cond delay="0"/>
                                  </p:stCondLst>
                                  <p:childTnLst>
                                    <p:set>
                                      <p:cBhvr>
                                        <p:cTn id="143" dur="1" fill="hold">
                                          <p:stCondLst>
                                            <p:cond delay="0"/>
                                          </p:stCondLst>
                                        </p:cTn>
                                        <p:tgtEl>
                                          <p:spTgt spid="29921"/>
                                        </p:tgtEl>
                                        <p:attrNameLst>
                                          <p:attrName>style.visibility</p:attrName>
                                        </p:attrNameLst>
                                      </p:cBhvr>
                                      <p:to>
                                        <p:strVal val="visible"/>
                                      </p:to>
                                    </p:set>
                                    <p:animEffect transition="in" filter="wipe(up)">
                                      <p:cBhvr>
                                        <p:cTn id="144" dur="500"/>
                                        <p:tgtEl>
                                          <p:spTgt spid="29921"/>
                                        </p:tgtEl>
                                      </p:cBhvr>
                                    </p:animEffect>
                                  </p:childTnLst>
                                </p:cTn>
                              </p:par>
                            </p:childTnLst>
                          </p:cTn>
                        </p:par>
                        <p:par>
                          <p:cTn id="145" fill="hold">
                            <p:stCondLst>
                              <p:cond delay="500"/>
                            </p:stCondLst>
                            <p:childTnLst>
                              <p:par>
                                <p:cTn id="146" presetID="22" presetClass="entr" presetSubtype="1" fill="hold" nodeType="afterEffect">
                                  <p:stCondLst>
                                    <p:cond delay="0"/>
                                  </p:stCondLst>
                                  <p:childTnLst>
                                    <p:set>
                                      <p:cBhvr>
                                        <p:cTn id="147" dur="1" fill="hold">
                                          <p:stCondLst>
                                            <p:cond delay="0"/>
                                          </p:stCondLst>
                                        </p:cTn>
                                        <p:tgtEl>
                                          <p:spTgt spid="10"/>
                                        </p:tgtEl>
                                        <p:attrNameLst>
                                          <p:attrName>style.visibility</p:attrName>
                                        </p:attrNameLst>
                                      </p:cBhvr>
                                      <p:to>
                                        <p:strVal val="visible"/>
                                      </p:to>
                                    </p:set>
                                    <p:animEffect transition="in" filter="wipe(up)">
                                      <p:cBhvr>
                                        <p:cTn id="148" dur="500"/>
                                        <p:tgtEl>
                                          <p:spTgt spid="10"/>
                                        </p:tgtEl>
                                      </p:cBhvr>
                                    </p:animEffect>
                                  </p:childTnLst>
                                </p:cTn>
                              </p:par>
                              <p:par>
                                <p:cTn id="149" presetID="22" presetClass="entr" presetSubtype="1" fill="hold" nodeType="withEffect">
                                  <p:stCondLst>
                                    <p:cond delay="0"/>
                                  </p:stCondLst>
                                  <p:childTnLst>
                                    <p:set>
                                      <p:cBhvr>
                                        <p:cTn id="150" dur="1" fill="hold">
                                          <p:stCondLst>
                                            <p:cond delay="0"/>
                                          </p:stCondLst>
                                        </p:cTn>
                                        <p:tgtEl>
                                          <p:spTgt spid="11"/>
                                        </p:tgtEl>
                                        <p:attrNameLst>
                                          <p:attrName>style.visibility</p:attrName>
                                        </p:attrNameLst>
                                      </p:cBhvr>
                                      <p:to>
                                        <p:strVal val="visible"/>
                                      </p:to>
                                    </p:set>
                                    <p:animEffect transition="in" filter="wipe(up)">
                                      <p:cBhvr>
                                        <p:cTn id="151" dur="500"/>
                                        <p:tgtEl>
                                          <p:spTgt spid="11"/>
                                        </p:tgtEl>
                                      </p:cBhvr>
                                    </p:animEffect>
                                  </p:childTnLst>
                                </p:cTn>
                              </p:par>
                              <p:par>
                                <p:cTn id="152" presetID="22" presetClass="entr" presetSubtype="1" fill="hold" nodeType="with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wipe(up)">
                                      <p:cBhvr>
                                        <p:cTn id="154" dur="500"/>
                                        <p:tgtEl>
                                          <p:spTgt spid="12"/>
                                        </p:tgtEl>
                                      </p:cBhvr>
                                    </p:animEffect>
                                  </p:childTnLst>
                                </p:cTn>
                              </p:par>
                              <p:par>
                                <p:cTn id="155" presetID="22" presetClass="entr" presetSubtype="1" fill="hold" nodeType="withEffect">
                                  <p:stCondLst>
                                    <p:cond delay="0"/>
                                  </p:stCondLst>
                                  <p:childTnLst>
                                    <p:set>
                                      <p:cBhvr>
                                        <p:cTn id="156" dur="1" fill="hold">
                                          <p:stCondLst>
                                            <p:cond delay="0"/>
                                          </p:stCondLst>
                                        </p:cTn>
                                        <p:tgtEl>
                                          <p:spTgt spid="13"/>
                                        </p:tgtEl>
                                        <p:attrNameLst>
                                          <p:attrName>style.visibility</p:attrName>
                                        </p:attrNameLst>
                                      </p:cBhvr>
                                      <p:to>
                                        <p:strVal val="visible"/>
                                      </p:to>
                                    </p:set>
                                    <p:animEffect transition="in" filter="wipe(up)">
                                      <p:cBhvr>
                                        <p:cTn id="157" dur="500"/>
                                        <p:tgtEl>
                                          <p:spTgt spid="13"/>
                                        </p:tgtEl>
                                      </p:cBhvr>
                                    </p:animEffect>
                                  </p:childTnLst>
                                </p:cTn>
                              </p:par>
                            </p:childTnLst>
                          </p:cTn>
                        </p:par>
                      </p:childTnLst>
                    </p:cTn>
                  </p:par>
                  <p:par>
                    <p:cTn id="158" fill="hold">
                      <p:stCondLst>
                        <p:cond delay="indefinite"/>
                      </p:stCondLst>
                      <p:childTnLst>
                        <p:par>
                          <p:cTn id="159" fill="hold">
                            <p:stCondLst>
                              <p:cond delay="0"/>
                            </p:stCondLst>
                            <p:childTnLst>
                              <p:par>
                                <p:cTn id="160" presetID="17" presetClass="entr" presetSubtype="10" fill="hold" grpId="0" nodeType="clickEffect">
                                  <p:stCondLst>
                                    <p:cond delay="0"/>
                                  </p:stCondLst>
                                  <p:childTnLst>
                                    <p:set>
                                      <p:cBhvr>
                                        <p:cTn id="161" dur="1" fill="hold">
                                          <p:stCondLst>
                                            <p:cond delay="0"/>
                                          </p:stCondLst>
                                        </p:cTn>
                                        <p:tgtEl>
                                          <p:spTgt spid="29970"/>
                                        </p:tgtEl>
                                        <p:attrNameLst>
                                          <p:attrName>style.visibility</p:attrName>
                                        </p:attrNameLst>
                                      </p:cBhvr>
                                      <p:to>
                                        <p:strVal val="visible"/>
                                      </p:to>
                                    </p:set>
                                    <p:anim calcmode="lin" valueType="num">
                                      <p:cBhvr>
                                        <p:cTn id="162" dur="500" fill="hold"/>
                                        <p:tgtEl>
                                          <p:spTgt spid="29970"/>
                                        </p:tgtEl>
                                        <p:attrNameLst>
                                          <p:attrName>ppt_w</p:attrName>
                                        </p:attrNameLst>
                                      </p:cBhvr>
                                      <p:tavLst>
                                        <p:tav tm="0">
                                          <p:val>
                                            <p:fltVal val="0"/>
                                          </p:val>
                                        </p:tav>
                                        <p:tav tm="100000">
                                          <p:val>
                                            <p:strVal val="#ppt_w"/>
                                          </p:val>
                                        </p:tav>
                                      </p:tavLst>
                                    </p:anim>
                                    <p:anim calcmode="lin" valueType="num">
                                      <p:cBhvr>
                                        <p:cTn id="163" dur="500" fill="hold"/>
                                        <p:tgtEl>
                                          <p:spTgt spid="29970"/>
                                        </p:tgtEl>
                                        <p:attrNameLst>
                                          <p:attrName>ppt_h</p:attrName>
                                        </p:attrNameLst>
                                      </p:cBhvr>
                                      <p:tavLst>
                                        <p:tav tm="0">
                                          <p:val>
                                            <p:strVal val="#ppt_h"/>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29974"/>
                                        </p:tgtEl>
                                        <p:attrNameLst>
                                          <p:attrName>style.visibility</p:attrName>
                                        </p:attrNameLst>
                                      </p:cBhvr>
                                      <p:to>
                                        <p:strVal val="visible"/>
                                      </p:to>
                                    </p:set>
                                    <p:animEffect transition="in" filter="wipe(right)">
                                      <p:cBhvr>
                                        <p:cTn id="168" dur="500"/>
                                        <p:tgtEl>
                                          <p:spTgt spid="29974"/>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29975"/>
                                        </p:tgtEl>
                                        <p:attrNameLst>
                                          <p:attrName>style.visibility</p:attrName>
                                        </p:attrNameLst>
                                      </p:cBhvr>
                                      <p:to>
                                        <p:strVal val="visible"/>
                                      </p:to>
                                    </p:set>
                                    <p:animEffect transition="in" filter="wipe(left)">
                                      <p:cBhvr>
                                        <p:cTn id="173" dur="500"/>
                                        <p:tgtEl>
                                          <p:spTgt spid="2997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29990"/>
                                        </p:tgtEl>
                                        <p:attrNameLst>
                                          <p:attrName>style.visibility</p:attrName>
                                        </p:attrNameLst>
                                      </p:cBhvr>
                                      <p:to>
                                        <p:strVal val="visible"/>
                                      </p:to>
                                    </p:set>
                                    <p:animEffect transition="in" filter="wipe(left)">
                                      <p:cBhvr>
                                        <p:cTn id="178" dur="500"/>
                                        <p:tgtEl>
                                          <p:spTgt spid="29990"/>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29981"/>
                                        </p:tgtEl>
                                        <p:attrNameLst>
                                          <p:attrName>style.visibility</p:attrName>
                                        </p:attrNameLst>
                                      </p:cBhvr>
                                      <p:to>
                                        <p:strVal val="visible"/>
                                      </p:to>
                                    </p:set>
                                    <p:animEffect transition="in" filter="wipe(left)">
                                      <p:cBhvr>
                                        <p:cTn id="183" dur="500"/>
                                        <p:tgtEl>
                                          <p:spTgt spid="29981"/>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29982"/>
                                        </p:tgtEl>
                                        <p:attrNameLst>
                                          <p:attrName>style.visibility</p:attrName>
                                        </p:attrNameLst>
                                      </p:cBhvr>
                                      <p:to>
                                        <p:strVal val="visible"/>
                                      </p:to>
                                    </p:set>
                                    <p:animEffect transition="in" filter="wipe(left)">
                                      <p:cBhvr>
                                        <p:cTn id="188" dur="500"/>
                                        <p:tgtEl>
                                          <p:spTgt spid="29982"/>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29983"/>
                                        </p:tgtEl>
                                        <p:attrNameLst>
                                          <p:attrName>style.visibility</p:attrName>
                                        </p:attrNameLst>
                                      </p:cBhvr>
                                      <p:to>
                                        <p:strVal val="visible"/>
                                      </p:to>
                                    </p:set>
                                    <p:animEffect transition="in" filter="wipe(left)">
                                      <p:cBhvr>
                                        <p:cTn id="193" dur="500"/>
                                        <p:tgtEl>
                                          <p:spTgt spid="29983"/>
                                        </p:tgtEl>
                                      </p:cBhvr>
                                    </p:animEffect>
                                  </p:childTnLst>
                                </p:cTn>
                              </p:par>
                            </p:childTnLst>
                          </p:cTn>
                        </p:par>
                      </p:childTnLst>
                    </p:cTn>
                  </p:par>
                  <p:par>
                    <p:cTn id="194" fill="hold">
                      <p:stCondLst>
                        <p:cond delay="indefinite"/>
                      </p:stCondLst>
                      <p:childTnLst>
                        <p:par>
                          <p:cTn id="195" fill="hold">
                            <p:stCondLst>
                              <p:cond delay="0"/>
                            </p:stCondLst>
                            <p:childTnLst>
                              <p:par>
                                <p:cTn id="196" presetID="17" presetClass="entr" presetSubtype="10" fill="hold" grpId="0" nodeType="clickEffect">
                                  <p:stCondLst>
                                    <p:cond delay="0"/>
                                  </p:stCondLst>
                                  <p:childTnLst>
                                    <p:set>
                                      <p:cBhvr>
                                        <p:cTn id="197" dur="1" fill="hold">
                                          <p:stCondLst>
                                            <p:cond delay="0"/>
                                          </p:stCondLst>
                                        </p:cTn>
                                        <p:tgtEl>
                                          <p:spTgt spid="29984"/>
                                        </p:tgtEl>
                                        <p:attrNameLst>
                                          <p:attrName>style.visibility</p:attrName>
                                        </p:attrNameLst>
                                      </p:cBhvr>
                                      <p:to>
                                        <p:strVal val="visible"/>
                                      </p:to>
                                    </p:set>
                                    <p:anim calcmode="lin" valueType="num">
                                      <p:cBhvr>
                                        <p:cTn id="198" dur="500" fill="hold"/>
                                        <p:tgtEl>
                                          <p:spTgt spid="29984"/>
                                        </p:tgtEl>
                                        <p:attrNameLst>
                                          <p:attrName>ppt_w</p:attrName>
                                        </p:attrNameLst>
                                      </p:cBhvr>
                                      <p:tavLst>
                                        <p:tav tm="0">
                                          <p:val>
                                            <p:fltVal val="0"/>
                                          </p:val>
                                        </p:tav>
                                        <p:tav tm="100000">
                                          <p:val>
                                            <p:strVal val="#ppt_w"/>
                                          </p:val>
                                        </p:tav>
                                      </p:tavLst>
                                    </p:anim>
                                    <p:anim calcmode="lin" valueType="num">
                                      <p:cBhvr>
                                        <p:cTn id="199" dur="500" fill="hold"/>
                                        <p:tgtEl>
                                          <p:spTgt spid="29984"/>
                                        </p:tgtEl>
                                        <p:attrNameLst>
                                          <p:attrName>ppt_h</p:attrName>
                                        </p:attrNameLst>
                                      </p:cBhvr>
                                      <p:tavLst>
                                        <p:tav tm="0">
                                          <p:val>
                                            <p:strVal val="#ppt_h"/>
                                          </p:val>
                                        </p:tav>
                                        <p:tav tm="100000">
                                          <p:val>
                                            <p:strVal val="#ppt_h"/>
                                          </p:val>
                                        </p:tav>
                                      </p:tavLst>
                                    </p:anim>
                                  </p:childTnLst>
                                </p:cTn>
                              </p:par>
                            </p:childTnLst>
                          </p:cTn>
                        </p:par>
                      </p:childTnLst>
                    </p:cTn>
                  </p:par>
                  <p:par>
                    <p:cTn id="200" fill="hold">
                      <p:stCondLst>
                        <p:cond delay="indefinite"/>
                      </p:stCondLst>
                      <p:childTnLst>
                        <p:par>
                          <p:cTn id="201" fill="hold">
                            <p:stCondLst>
                              <p:cond delay="0"/>
                            </p:stCondLst>
                            <p:childTnLst>
                              <p:par>
                                <p:cTn id="202" presetID="17" presetClass="entr" presetSubtype="10" fill="hold" grpId="0" nodeType="clickEffect">
                                  <p:stCondLst>
                                    <p:cond delay="0"/>
                                  </p:stCondLst>
                                  <p:childTnLst>
                                    <p:set>
                                      <p:cBhvr>
                                        <p:cTn id="203" dur="1" fill="hold">
                                          <p:stCondLst>
                                            <p:cond delay="0"/>
                                          </p:stCondLst>
                                        </p:cTn>
                                        <p:tgtEl>
                                          <p:spTgt spid="29985"/>
                                        </p:tgtEl>
                                        <p:attrNameLst>
                                          <p:attrName>style.visibility</p:attrName>
                                        </p:attrNameLst>
                                      </p:cBhvr>
                                      <p:to>
                                        <p:strVal val="visible"/>
                                      </p:to>
                                    </p:set>
                                    <p:anim calcmode="lin" valueType="num">
                                      <p:cBhvr>
                                        <p:cTn id="204" dur="1000" fill="hold"/>
                                        <p:tgtEl>
                                          <p:spTgt spid="29985"/>
                                        </p:tgtEl>
                                        <p:attrNameLst>
                                          <p:attrName>ppt_w</p:attrName>
                                        </p:attrNameLst>
                                      </p:cBhvr>
                                      <p:tavLst>
                                        <p:tav tm="0">
                                          <p:val>
                                            <p:fltVal val="0"/>
                                          </p:val>
                                        </p:tav>
                                        <p:tav tm="100000">
                                          <p:val>
                                            <p:strVal val="#ppt_w"/>
                                          </p:val>
                                        </p:tav>
                                      </p:tavLst>
                                    </p:anim>
                                    <p:anim calcmode="lin" valueType="num">
                                      <p:cBhvr>
                                        <p:cTn id="205" dur="1000" fill="hold"/>
                                        <p:tgtEl>
                                          <p:spTgt spid="2998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02"/>
                                            </p:cond>
                                          </p:stCondLst>
                                          <p:endCondLst>
                                            <p:cond evt="onStopAudio" delay="0">
                                              <p:tgtEl>
                                                <p:sldTgt/>
                                              </p:tgtEl>
                                            </p:cond>
                                          </p:endCondLst>
                                        </p:cTn>
                                        <p:tgtEl>
                                          <p:sndTgt r:embed="rId3" name="chimes.wav"/>
                                        </p:tgtEl>
                                      </p:cMediaNode>
                                    </p:audio>
                                  </p:sub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29988"/>
                                        </p:tgtEl>
                                        <p:attrNameLst>
                                          <p:attrName>style.visibility</p:attrName>
                                        </p:attrNameLst>
                                      </p:cBhvr>
                                      <p:to>
                                        <p:strVal val="visible"/>
                                      </p:to>
                                    </p:set>
                                    <p:animEffect transition="in" filter="wipe(up)">
                                      <p:cBhvr>
                                        <p:cTn id="210" dur="500"/>
                                        <p:tgtEl>
                                          <p:spTgt spid="29988"/>
                                        </p:tgtEl>
                                      </p:cBhvr>
                                    </p:animEffect>
                                  </p:childTnLst>
                                </p:cTn>
                              </p:par>
                            </p:childTnLst>
                          </p:cTn>
                        </p:par>
                        <p:par>
                          <p:cTn id="211" fill="hold">
                            <p:stCondLst>
                              <p:cond delay="500"/>
                            </p:stCondLst>
                            <p:childTnLst>
                              <p:par>
                                <p:cTn id="212" presetID="17" presetClass="entr" presetSubtype="10" fill="hold" grpId="0" nodeType="afterEffect">
                                  <p:stCondLst>
                                    <p:cond delay="0"/>
                                  </p:stCondLst>
                                  <p:childTnLst>
                                    <p:set>
                                      <p:cBhvr>
                                        <p:cTn id="213" dur="1" fill="hold">
                                          <p:stCondLst>
                                            <p:cond delay="0"/>
                                          </p:stCondLst>
                                        </p:cTn>
                                        <p:tgtEl>
                                          <p:spTgt spid="29987"/>
                                        </p:tgtEl>
                                        <p:attrNameLst>
                                          <p:attrName>style.visibility</p:attrName>
                                        </p:attrNameLst>
                                      </p:cBhvr>
                                      <p:to>
                                        <p:strVal val="visible"/>
                                      </p:to>
                                    </p:set>
                                    <p:anim calcmode="lin" valueType="num">
                                      <p:cBhvr>
                                        <p:cTn id="214" dur="500" fill="hold"/>
                                        <p:tgtEl>
                                          <p:spTgt spid="29987"/>
                                        </p:tgtEl>
                                        <p:attrNameLst>
                                          <p:attrName>ppt_w</p:attrName>
                                        </p:attrNameLst>
                                      </p:cBhvr>
                                      <p:tavLst>
                                        <p:tav tm="0">
                                          <p:val>
                                            <p:fltVal val="0"/>
                                          </p:val>
                                        </p:tav>
                                        <p:tav tm="100000">
                                          <p:val>
                                            <p:strVal val="#ppt_w"/>
                                          </p:val>
                                        </p:tav>
                                      </p:tavLst>
                                    </p:anim>
                                    <p:anim calcmode="lin" valueType="num">
                                      <p:cBhvr>
                                        <p:cTn id="215" dur="500" fill="hold"/>
                                        <p:tgtEl>
                                          <p:spTgt spid="29987"/>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nodeType="clickEffect">
                                  <p:stCondLst>
                                    <p:cond delay="0"/>
                                  </p:stCondLst>
                                  <p:childTnLst>
                                    <p:set>
                                      <p:cBhvr>
                                        <p:cTn id="219" dur="1" fill="hold">
                                          <p:stCondLst>
                                            <p:cond delay="0"/>
                                          </p:stCondLst>
                                        </p:cTn>
                                        <p:tgtEl>
                                          <p:spTgt spid="29925"/>
                                        </p:tgtEl>
                                        <p:attrNameLst>
                                          <p:attrName>style.visibility</p:attrName>
                                        </p:attrNameLst>
                                      </p:cBhvr>
                                      <p:to>
                                        <p:strVal val="visible"/>
                                      </p:to>
                                    </p:set>
                                    <p:animEffect transition="in" filter="wipe(up)">
                                      <p:cBhvr>
                                        <p:cTn id="220" dur="500"/>
                                        <p:tgtEl>
                                          <p:spTgt spid="29925"/>
                                        </p:tgtEl>
                                      </p:cBhvr>
                                    </p:animEffect>
                                  </p:childTnLst>
                                </p:cTn>
                              </p:par>
                              <p:par>
                                <p:cTn id="221" presetID="22" presetClass="entr" presetSubtype="1" fill="hold" nodeType="withEffect">
                                  <p:stCondLst>
                                    <p:cond delay="0"/>
                                  </p:stCondLst>
                                  <p:childTnLst>
                                    <p:set>
                                      <p:cBhvr>
                                        <p:cTn id="222" dur="1" fill="hold">
                                          <p:stCondLst>
                                            <p:cond delay="0"/>
                                          </p:stCondLst>
                                        </p:cTn>
                                        <p:tgtEl>
                                          <p:spTgt spid="29927"/>
                                        </p:tgtEl>
                                        <p:attrNameLst>
                                          <p:attrName>style.visibility</p:attrName>
                                        </p:attrNameLst>
                                      </p:cBhvr>
                                      <p:to>
                                        <p:strVal val="visible"/>
                                      </p:to>
                                    </p:set>
                                    <p:animEffect transition="in" filter="wipe(up)">
                                      <p:cBhvr>
                                        <p:cTn id="223" dur="500"/>
                                        <p:tgtEl>
                                          <p:spTgt spid="29927"/>
                                        </p:tgtEl>
                                      </p:cBhvr>
                                    </p:animEffect>
                                  </p:childTnLst>
                                </p:cTn>
                              </p:par>
                              <p:par>
                                <p:cTn id="224" presetID="22" presetClass="entr" presetSubtype="1" fill="hold" nodeType="withEffect">
                                  <p:stCondLst>
                                    <p:cond delay="0"/>
                                  </p:stCondLst>
                                  <p:childTnLst>
                                    <p:set>
                                      <p:cBhvr>
                                        <p:cTn id="225" dur="1" fill="hold">
                                          <p:stCondLst>
                                            <p:cond delay="0"/>
                                          </p:stCondLst>
                                        </p:cTn>
                                        <p:tgtEl>
                                          <p:spTgt spid="29929"/>
                                        </p:tgtEl>
                                        <p:attrNameLst>
                                          <p:attrName>style.visibility</p:attrName>
                                        </p:attrNameLst>
                                      </p:cBhvr>
                                      <p:to>
                                        <p:strVal val="visible"/>
                                      </p:to>
                                    </p:set>
                                    <p:animEffect transition="in" filter="wipe(up)">
                                      <p:cBhvr>
                                        <p:cTn id="226" dur="500"/>
                                        <p:tgtEl>
                                          <p:spTgt spid="29929"/>
                                        </p:tgtEl>
                                      </p:cBhvr>
                                    </p:animEffect>
                                  </p:childTnLst>
                                </p:cTn>
                              </p:par>
                              <p:par>
                                <p:cTn id="227" presetID="22" presetClass="entr" presetSubtype="1" fill="hold" nodeType="withEffect">
                                  <p:stCondLst>
                                    <p:cond delay="0"/>
                                  </p:stCondLst>
                                  <p:childTnLst>
                                    <p:set>
                                      <p:cBhvr>
                                        <p:cTn id="228" dur="1" fill="hold">
                                          <p:stCondLst>
                                            <p:cond delay="0"/>
                                          </p:stCondLst>
                                        </p:cTn>
                                        <p:tgtEl>
                                          <p:spTgt spid="29931"/>
                                        </p:tgtEl>
                                        <p:attrNameLst>
                                          <p:attrName>style.visibility</p:attrName>
                                        </p:attrNameLst>
                                      </p:cBhvr>
                                      <p:to>
                                        <p:strVal val="visible"/>
                                      </p:to>
                                    </p:set>
                                    <p:animEffect transition="in" filter="wipe(up)">
                                      <p:cBhvr>
                                        <p:cTn id="229" dur="500"/>
                                        <p:tgtEl>
                                          <p:spTgt spid="29931"/>
                                        </p:tgtEl>
                                      </p:cBhvr>
                                    </p:animEffect>
                                  </p:childTnLst>
                                </p:cTn>
                              </p:par>
                            </p:childTnLst>
                          </p:cTn>
                        </p:par>
                        <p:par>
                          <p:cTn id="230" fill="hold">
                            <p:stCondLst>
                              <p:cond delay="500"/>
                            </p:stCondLst>
                            <p:childTnLst>
                              <p:par>
                                <p:cTn id="231" presetID="22" presetClass="entr" presetSubtype="1" fill="hold" grpId="0" nodeType="afterEffect">
                                  <p:stCondLst>
                                    <p:cond delay="0"/>
                                  </p:stCondLst>
                                  <p:childTnLst>
                                    <p:set>
                                      <p:cBhvr>
                                        <p:cTn id="232" dur="1" fill="hold">
                                          <p:stCondLst>
                                            <p:cond delay="0"/>
                                          </p:stCondLst>
                                        </p:cTn>
                                        <p:tgtEl>
                                          <p:spTgt spid="29924"/>
                                        </p:tgtEl>
                                        <p:attrNameLst>
                                          <p:attrName>style.visibility</p:attrName>
                                        </p:attrNameLst>
                                      </p:cBhvr>
                                      <p:to>
                                        <p:strVal val="visible"/>
                                      </p:to>
                                    </p:set>
                                    <p:animEffect transition="in" filter="wipe(up)">
                                      <p:cBhvr>
                                        <p:cTn id="233" dur="500"/>
                                        <p:tgtEl>
                                          <p:spTgt spid="29924"/>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29994"/>
                                        </p:tgtEl>
                                        <p:attrNameLst>
                                          <p:attrName>style.visibility</p:attrName>
                                        </p:attrNameLst>
                                      </p:cBhvr>
                                      <p:to>
                                        <p:strVal val="visible"/>
                                      </p:to>
                                    </p:set>
                                    <p:animEffect transition="in" filter="wipe(up)">
                                      <p:cBhvr>
                                        <p:cTn id="236" dur="500"/>
                                        <p:tgtEl>
                                          <p:spTgt spid="29994"/>
                                        </p:tgtEl>
                                      </p:cBhvr>
                                    </p:animEffect>
                                  </p:childTnLst>
                                </p:cTn>
                              </p:par>
                              <p:par>
                                <p:cTn id="237" presetID="22" presetClass="entr" presetSubtype="1" fill="hold" grpId="0" nodeType="withEffect">
                                  <p:stCondLst>
                                    <p:cond delay="0"/>
                                  </p:stCondLst>
                                  <p:childTnLst>
                                    <p:set>
                                      <p:cBhvr>
                                        <p:cTn id="238" dur="1" fill="hold">
                                          <p:stCondLst>
                                            <p:cond delay="0"/>
                                          </p:stCondLst>
                                        </p:cTn>
                                        <p:tgtEl>
                                          <p:spTgt spid="29995"/>
                                        </p:tgtEl>
                                        <p:attrNameLst>
                                          <p:attrName>style.visibility</p:attrName>
                                        </p:attrNameLst>
                                      </p:cBhvr>
                                      <p:to>
                                        <p:strVal val="visible"/>
                                      </p:to>
                                    </p:set>
                                    <p:animEffect transition="in" filter="wipe(up)">
                                      <p:cBhvr>
                                        <p:cTn id="239" dur="500"/>
                                        <p:tgtEl>
                                          <p:spTgt spid="29995"/>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29996"/>
                                        </p:tgtEl>
                                        <p:attrNameLst>
                                          <p:attrName>style.visibility</p:attrName>
                                        </p:attrNameLst>
                                      </p:cBhvr>
                                      <p:to>
                                        <p:strVal val="visible"/>
                                      </p:to>
                                    </p:set>
                                    <p:animEffect transition="in" filter="wipe(up)">
                                      <p:cBhvr>
                                        <p:cTn id="242" dur="500"/>
                                        <p:tgtEl>
                                          <p:spTgt spid="29996"/>
                                        </p:tgtEl>
                                      </p:cBhvr>
                                    </p:animEffect>
                                  </p:childTnLst>
                                </p:cTn>
                              </p:par>
                            </p:childTnLst>
                          </p:cTn>
                        </p:par>
                        <p:par>
                          <p:cTn id="243" fill="hold">
                            <p:stCondLst>
                              <p:cond delay="1000"/>
                            </p:stCondLst>
                            <p:childTnLst>
                              <p:par>
                                <p:cTn id="244" presetID="22" presetClass="entr" presetSubtype="1" fill="hold" nodeType="afterEffect">
                                  <p:stCondLst>
                                    <p:cond delay="0"/>
                                  </p:stCondLst>
                                  <p:childTnLst>
                                    <p:set>
                                      <p:cBhvr>
                                        <p:cTn id="245" dur="1" fill="hold">
                                          <p:stCondLst>
                                            <p:cond delay="0"/>
                                          </p:stCondLst>
                                        </p:cTn>
                                        <p:tgtEl>
                                          <p:spTgt spid="29939"/>
                                        </p:tgtEl>
                                        <p:attrNameLst>
                                          <p:attrName>style.visibility</p:attrName>
                                        </p:attrNameLst>
                                      </p:cBhvr>
                                      <p:to>
                                        <p:strVal val="visible"/>
                                      </p:to>
                                    </p:set>
                                    <p:animEffect transition="in" filter="wipe(up)">
                                      <p:cBhvr>
                                        <p:cTn id="246" dur="500"/>
                                        <p:tgtEl>
                                          <p:spTgt spid="29939"/>
                                        </p:tgtEl>
                                      </p:cBhvr>
                                    </p:animEffect>
                                  </p:childTnLst>
                                </p:cTn>
                              </p:par>
                              <p:par>
                                <p:cTn id="247" presetID="22" presetClass="entr" presetSubtype="1" fill="hold" nodeType="withEffect">
                                  <p:stCondLst>
                                    <p:cond delay="0"/>
                                  </p:stCondLst>
                                  <p:childTnLst>
                                    <p:set>
                                      <p:cBhvr>
                                        <p:cTn id="248" dur="1" fill="hold">
                                          <p:stCondLst>
                                            <p:cond delay="0"/>
                                          </p:stCondLst>
                                        </p:cTn>
                                        <p:tgtEl>
                                          <p:spTgt spid="29941"/>
                                        </p:tgtEl>
                                        <p:attrNameLst>
                                          <p:attrName>style.visibility</p:attrName>
                                        </p:attrNameLst>
                                      </p:cBhvr>
                                      <p:to>
                                        <p:strVal val="visible"/>
                                      </p:to>
                                    </p:set>
                                    <p:animEffect transition="in" filter="wipe(up)">
                                      <p:cBhvr>
                                        <p:cTn id="249" dur="500"/>
                                        <p:tgtEl>
                                          <p:spTgt spid="29941"/>
                                        </p:tgtEl>
                                      </p:cBhvr>
                                    </p:animEffect>
                                  </p:childTnLst>
                                </p:cTn>
                              </p:par>
                              <p:par>
                                <p:cTn id="250" presetID="22" presetClass="entr" presetSubtype="1" fill="hold" nodeType="withEffect">
                                  <p:stCondLst>
                                    <p:cond delay="0"/>
                                  </p:stCondLst>
                                  <p:childTnLst>
                                    <p:set>
                                      <p:cBhvr>
                                        <p:cTn id="251" dur="1" fill="hold">
                                          <p:stCondLst>
                                            <p:cond delay="0"/>
                                          </p:stCondLst>
                                        </p:cTn>
                                        <p:tgtEl>
                                          <p:spTgt spid="29937"/>
                                        </p:tgtEl>
                                        <p:attrNameLst>
                                          <p:attrName>style.visibility</p:attrName>
                                        </p:attrNameLst>
                                      </p:cBhvr>
                                      <p:to>
                                        <p:strVal val="visible"/>
                                      </p:to>
                                    </p:set>
                                    <p:animEffect transition="in" filter="wipe(up)">
                                      <p:cBhvr>
                                        <p:cTn id="252" dur="500"/>
                                        <p:tgtEl>
                                          <p:spTgt spid="29937"/>
                                        </p:tgtEl>
                                      </p:cBhvr>
                                    </p:animEffect>
                                  </p:childTnLst>
                                </p:cTn>
                              </p:par>
                              <p:par>
                                <p:cTn id="253" presetID="22" presetClass="entr" presetSubtype="1" fill="hold" nodeType="withEffect">
                                  <p:stCondLst>
                                    <p:cond delay="0"/>
                                  </p:stCondLst>
                                  <p:childTnLst>
                                    <p:set>
                                      <p:cBhvr>
                                        <p:cTn id="254" dur="1" fill="hold">
                                          <p:stCondLst>
                                            <p:cond delay="0"/>
                                          </p:stCondLst>
                                        </p:cTn>
                                        <p:tgtEl>
                                          <p:spTgt spid="29943"/>
                                        </p:tgtEl>
                                        <p:attrNameLst>
                                          <p:attrName>style.visibility</p:attrName>
                                        </p:attrNameLst>
                                      </p:cBhvr>
                                      <p:to>
                                        <p:strVal val="visible"/>
                                      </p:to>
                                    </p:set>
                                    <p:animEffect transition="in" filter="wipe(up)">
                                      <p:cBhvr>
                                        <p:cTn id="255" dur="500"/>
                                        <p:tgtEl>
                                          <p:spTgt spid="29943"/>
                                        </p:tgtEl>
                                      </p:cBhvr>
                                    </p:animEffect>
                                  </p:childTnLst>
                                </p:cTn>
                              </p:par>
                              <p:par>
                                <p:cTn id="256" presetID="22" presetClass="entr" presetSubtype="1" fill="hold" nodeType="withEffect">
                                  <p:stCondLst>
                                    <p:cond delay="0"/>
                                  </p:stCondLst>
                                  <p:childTnLst>
                                    <p:set>
                                      <p:cBhvr>
                                        <p:cTn id="257" dur="1" fill="hold">
                                          <p:stCondLst>
                                            <p:cond delay="0"/>
                                          </p:stCondLst>
                                        </p:cTn>
                                        <p:tgtEl>
                                          <p:spTgt spid="29933"/>
                                        </p:tgtEl>
                                        <p:attrNameLst>
                                          <p:attrName>style.visibility</p:attrName>
                                        </p:attrNameLst>
                                      </p:cBhvr>
                                      <p:to>
                                        <p:strVal val="visible"/>
                                      </p:to>
                                    </p:set>
                                    <p:animEffect transition="in" filter="wipe(up)">
                                      <p:cBhvr>
                                        <p:cTn id="258" dur="500"/>
                                        <p:tgtEl>
                                          <p:spTgt spid="29933"/>
                                        </p:tgtEl>
                                      </p:cBhvr>
                                    </p:animEffect>
                                  </p:childTnLst>
                                </p:cTn>
                              </p:par>
                              <p:par>
                                <p:cTn id="259" presetID="22" presetClass="entr" presetSubtype="1" fill="hold" nodeType="withEffect">
                                  <p:stCondLst>
                                    <p:cond delay="0"/>
                                  </p:stCondLst>
                                  <p:childTnLst>
                                    <p:set>
                                      <p:cBhvr>
                                        <p:cTn id="260" dur="1" fill="hold">
                                          <p:stCondLst>
                                            <p:cond delay="0"/>
                                          </p:stCondLst>
                                        </p:cTn>
                                        <p:tgtEl>
                                          <p:spTgt spid="29945"/>
                                        </p:tgtEl>
                                        <p:attrNameLst>
                                          <p:attrName>style.visibility</p:attrName>
                                        </p:attrNameLst>
                                      </p:cBhvr>
                                      <p:to>
                                        <p:strVal val="visible"/>
                                      </p:to>
                                    </p:set>
                                    <p:animEffect transition="in" filter="wipe(up)">
                                      <p:cBhvr>
                                        <p:cTn id="261" dur="500"/>
                                        <p:tgtEl>
                                          <p:spTgt spid="29945"/>
                                        </p:tgtEl>
                                      </p:cBhvr>
                                    </p:animEffect>
                                  </p:childTnLst>
                                </p:cTn>
                              </p:par>
                              <p:par>
                                <p:cTn id="262" presetID="22" presetClass="entr" presetSubtype="1" fill="hold" nodeType="withEffect">
                                  <p:stCondLst>
                                    <p:cond delay="0"/>
                                  </p:stCondLst>
                                  <p:childTnLst>
                                    <p:set>
                                      <p:cBhvr>
                                        <p:cTn id="263" dur="1" fill="hold">
                                          <p:stCondLst>
                                            <p:cond delay="0"/>
                                          </p:stCondLst>
                                        </p:cTn>
                                        <p:tgtEl>
                                          <p:spTgt spid="29935"/>
                                        </p:tgtEl>
                                        <p:attrNameLst>
                                          <p:attrName>style.visibility</p:attrName>
                                        </p:attrNameLst>
                                      </p:cBhvr>
                                      <p:to>
                                        <p:strVal val="visible"/>
                                      </p:to>
                                    </p:set>
                                    <p:animEffect transition="in" filter="wipe(up)">
                                      <p:cBhvr>
                                        <p:cTn id="264" dur="500"/>
                                        <p:tgtEl>
                                          <p:spTgt spid="29935"/>
                                        </p:tgtEl>
                                      </p:cBhvr>
                                    </p:animEffect>
                                  </p:childTnLst>
                                </p:cTn>
                              </p:par>
                              <p:par>
                                <p:cTn id="265" presetID="22" presetClass="entr" presetSubtype="1" fill="hold" nodeType="withEffect">
                                  <p:stCondLst>
                                    <p:cond delay="0"/>
                                  </p:stCondLst>
                                  <p:childTnLst>
                                    <p:set>
                                      <p:cBhvr>
                                        <p:cTn id="266" dur="1" fill="hold">
                                          <p:stCondLst>
                                            <p:cond delay="0"/>
                                          </p:stCondLst>
                                        </p:cTn>
                                        <p:tgtEl>
                                          <p:spTgt spid="29947"/>
                                        </p:tgtEl>
                                        <p:attrNameLst>
                                          <p:attrName>style.visibility</p:attrName>
                                        </p:attrNameLst>
                                      </p:cBhvr>
                                      <p:to>
                                        <p:strVal val="visible"/>
                                      </p:to>
                                    </p:set>
                                    <p:animEffect transition="in" filter="wipe(up)">
                                      <p:cBhvr>
                                        <p:cTn id="267" dur="500"/>
                                        <p:tgtEl>
                                          <p:spTgt spid="29947"/>
                                        </p:tgtEl>
                                      </p:cBhvr>
                                    </p:animEffect>
                                  </p:childTnLst>
                                </p:cTn>
                              </p:par>
                            </p:childTnLst>
                          </p:cTn>
                        </p:par>
                        <p:par>
                          <p:cTn id="268" fill="hold">
                            <p:stCondLst>
                              <p:cond delay="1500"/>
                            </p:stCondLst>
                            <p:childTnLst>
                              <p:par>
                                <p:cTn id="269" presetID="22" presetClass="entr" presetSubtype="1" fill="hold" grpId="0" nodeType="afterEffect">
                                  <p:stCondLst>
                                    <p:cond delay="0"/>
                                  </p:stCondLst>
                                  <p:childTnLst>
                                    <p:set>
                                      <p:cBhvr>
                                        <p:cTn id="270" dur="1" fill="hold">
                                          <p:stCondLst>
                                            <p:cond delay="0"/>
                                          </p:stCondLst>
                                        </p:cTn>
                                        <p:tgtEl>
                                          <p:spTgt spid="29997"/>
                                        </p:tgtEl>
                                        <p:attrNameLst>
                                          <p:attrName>style.visibility</p:attrName>
                                        </p:attrNameLst>
                                      </p:cBhvr>
                                      <p:to>
                                        <p:strVal val="visible"/>
                                      </p:to>
                                    </p:set>
                                    <p:animEffect transition="in" filter="wipe(up)">
                                      <p:cBhvr>
                                        <p:cTn id="271" dur="500"/>
                                        <p:tgtEl>
                                          <p:spTgt spid="29997"/>
                                        </p:tgtEl>
                                      </p:cBhvr>
                                    </p:animEffect>
                                  </p:childTnLst>
                                </p:cTn>
                              </p:par>
                              <p:par>
                                <p:cTn id="272" presetID="22" presetClass="entr" presetSubtype="1" fill="hold" grpId="0" nodeType="withEffect">
                                  <p:stCondLst>
                                    <p:cond delay="0"/>
                                  </p:stCondLst>
                                  <p:childTnLst>
                                    <p:set>
                                      <p:cBhvr>
                                        <p:cTn id="273" dur="1" fill="hold">
                                          <p:stCondLst>
                                            <p:cond delay="0"/>
                                          </p:stCondLst>
                                        </p:cTn>
                                        <p:tgtEl>
                                          <p:spTgt spid="29998"/>
                                        </p:tgtEl>
                                        <p:attrNameLst>
                                          <p:attrName>style.visibility</p:attrName>
                                        </p:attrNameLst>
                                      </p:cBhvr>
                                      <p:to>
                                        <p:strVal val="visible"/>
                                      </p:to>
                                    </p:set>
                                    <p:animEffect transition="in" filter="wipe(up)">
                                      <p:cBhvr>
                                        <p:cTn id="274" dur="500"/>
                                        <p:tgtEl>
                                          <p:spTgt spid="29998"/>
                                        </p:tgtEl>
                                      </p:cBhvr>
                                    </p:animEffect>
                                  </p:childTnLst>
                                </p:cTn>
                              </p:par>
                              <p:par>
                                <p:cTn id="275" presetID="22" presetClass="entr" presetSubtype="1" fill="hold" grpId="0" nodeType="withEffect">
                                  <p:stCondLst>
                                    <p:cond delay="0"/>
                                  </p:stCondLst>
                                  <p:childTnLst>
                                    <p:set>
                                      <p:cBhvr>
                                        <p:cTn id="276" dur="1" fill="hold">
                                          <p:stCondLst>
                                            <p:cond delay="0"/>
                                          </p:stCondLst>
                                        </p:cTn>
                                        <p:tgtEl>
                                          <p:spTgt spid="29999"/>
                                        </p:tgtEl>
                                        <p:attrNameLst>
                                          <p:attrName>style.visibility</p:attrName>
                                        </p:attrNameLst>
                                      </p:cBhvr>
                                      <p:to>
                                        <p:strVal val="visible"/>
                                      </p:to>
                                    </p:set>
                                    <p:animEffect transition="in" filter="wipe(up)">
                                      <p:cBhvr>
                                        <p:cTn id="277" dur="500"/>
                                        <p:tgtEl>
                                          <p:spTgt spid="29999"/>
                                        </p:tgtEl>
                                      </p:cBhvr>
                                    </p:animEffect>
                                  </p:childTnLst>
                                </p:cTn>
                              </p:par>
                              <p:par>
                                <p:cTn id="278" presetID="22" presetClass="entr" presetSubtype="1" fill="hold" grpId="0" nodeType="withEffect">
                                  <p:stCondLst>
                                    <p:cond delay="0"/>
                                  </p:stCondLst>
                                  <p:childTnLst>
                                    <p:set>
                                      <p:cBhvr>
                                        <p:cTn id="279" dur="1" fill="hold">
                                          <p:stCondLst>
                                            <p:cond delay="0"/>
                                          </p:stCondLst>
                                        </p:cTn>
                                        <p:tgtEl>
                                          <p:spTgt spid="30000"/>
                                        </p:tgtEl>
                                        <p:attrNameLst>
                                          <p:attrName>style.visibility</p:attrName>
                                        </p:attrNameLst>
                                      </p:cBhvr>
                                      <p:to>
                                        <p:strVal val="visible"/>
                                      </p:to>
                                    </p:set>
                                    <p:animEffect transition="in" filter="wipe(up)">
                                      <p:cBhvr>
                                        <p:cTn id="280" dur="500"/>
                                        <p:tgtEl>
                                          <p:spTgt spid="30000"/>
                                        </p:tgtEl>
                                      </p:cBhvr>
                                    </p:animEffect>
                                  </p:childTnLst>
                                </p:cTn>
                              </p:par>
                              <p:par>
                                <p:cTn id="281" presetID="22" presetClass="entr" presetSubtype="1" fill="hold" grpId="0" nodeType="withEffect">
                                  <p:stCondLst>
                                    <p:cond delay="0"/>
                                  </p:stCondLst>
                                  <p:childTnLst>
                                    <p:set>
                                      <p:cBhvr>
                                        <p:cTn id="282" dur="1" fill="hold">
                                          <p:stCondLst>
                                            <p:cond delay="0"/>
                                          </p:stCondLst>
                                        </p:cTn>
                                        <p:tgtEl>
                                          <p:spTgt spid="30001"/>
                                        </p:tgtEl>
                                        <p:attrNameLst>
                                          <p:attrName>style.visibility</p:attrName>
                                        </p:attrNameLst>
                                      </p:cBhvr>
                                      <p:to>
                                        <p:strVal val="visible"/>
                                      </p:to>
                                    </p:set>
                                    <p:animEffect transition="in" filter="wipe(up)">
                                      <p:cBhvr>
                                        <p:cTn id="283" dur="500"/>
                                        <p:tgtEl>
                                          <p:spTgt spid="30001"/>
                                        </p:tgtEl>
                                      </p:cBhvr>
                                    </p:animEffect>
                                  </p:childTnLst>
                                </p:cTn>
                              </p:par>
                              <p:par>
                                <p:cTn id="284" presetID="22" presetClass="entr" presetSubtype="1" fill="hold" grpId="0" nodeType="withEffect">
                                  <p:stCondLst>
                                    <p:cond delay="0"/>
                                  </p:stCondLst>
                                  <p:childTnLst>
                                    <p:set>
                                      <p:cBhvr>
                                        <p:cTn id="285" dur="1" fill="hold">
                                          <p:stCondLst>
                                            <p:cond delay="0"/>
                                          </p:stCondLst>
                                        </p:cTn>
                                        <p:tgtEl>
                                          <p:spTgt spid="30002"/>
                                        </p:tgtEl>
                                        <p:attrNameLst>
                                          <p:attrName>style.visibility</p:attrName>
                                        </p:attrNameLst>
                                      </p:cBhvr>
                                      <p:to>
                                        <p:strVal val="visible"/>
                                      </p:to>
                                    </p:set>
                                    <p:animEffect transition="in" filter="wipe(up)">
                                      <p:cBhvr>
                                        <p:cTn id="286" dur="500"/>
                                        <p:tgtEl>
                                          <p:spTgt spid="30002"/>
                                        </p:tgtEl>
                                      </p:cBhvr>
                                    </p:animEffect>
                                  </p:childTnLst>
                                </p:cTn>
                              </p:par>
                              <p:par>
                                <p:cTn id="287" presetID="22" presetClass="entr" presetSubtype="1" fill="hold" grpId="0" nodeType="withEffect">
                                  <p:stCondLst>
                                    <p:cond delay="0"/>
                                  </p:stCondLst>
                                  <p:childTnLst>
                                    <p:set>
                                      <p:cBhvr>
                                        <p:cTn id="288" dur="1" fill="hold">
                                          <p:stCondLst>
                                            <p:cond delay="0"/>
                                          </p:stCondLst>
                                        </p:cTn>
                                        <p:tgtEl>
                                          <p:spTgt spid="30003"/>
                                        </p:tgtEl>
                                        <p:attrNameLst>
                                          <p:attrName>style.visibility</p:attrName>
                                        </p:attrNameLst>
                                      </p:cBhvr>
                                      <p:to>
                                        <p:strVal val="visible"/>
                                      </p:to>
                                    </p:set>
                                    <p:animEffect transition="in" filter="wipe(up)">
                                      <p:cBhvr>
                                        <p:cTn id="289" dur="500"/>
                                        <p:tgtEl>
                                          <p:spTgt spid="30003"/>
                                        </p:tgtEl>
                                      </p:cBhvr>
                                    </p:animEffect>
                                  </p:childTnLst>
                                </p:cTn>
                              </p:par>
                              <p:par>
                                <p:cTn id="290" presetID="22" presetClass="entr" presetSubtype="1" fill="hold" grpId="0" nodeType="withEffect">
                                  <p:stCondLst>
                                    <p:cond delay="0"/>
                                  </p:stCondLst>
                                  <p:childTnLst>
                                    <p:set>
                                      <p:cBhvr>
                                        <p:cTn id="291" dur="1" fill="hold">
                                          <p:stCondLst>
                                            <p:cond delay="0"/>
                                          </p:stCondLst>
                                        </p:cTn>
                                        <p:tgtEl>
                                          <p:spTgt spid="30004"/>
                                        </p:tgtEl>
                                        <p:attrNameLst>
                                          <p:attrName>style.visibility</p:attrName>
                                        </p:attrNameLst>
                                      </p:cBhvr>
                                      <p:to>
                                        <p:strVal val="visible"/>
                                      </p:to>
                                    </p:set>
                                    <p:animEffect transition="in" filter="wipe(up)">
                                      <p:cBhvr>
                                        <p:cTn id="292" dur="500"/>
                                        <p:tgtEl>
                                          <p:spTgt spid="30004"/>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29991"/>
                                        </p:tgtEl>
                                        <p:attrNameLst>
                                          <p:attrName>style.visibility</p:attrName>
                                        </p:attrNameLst>
                                      </p:cBhvr>
                                      <p:to>
                                        <p:strVal val="visible"/>
                                      </p:to>
                                    </p:set>
                                    <p:animEffect transition="in" filter="wipe(left)">
                                      <p:cBhvr>
                                        <p:cTn id="297" dur="500"/>
                                        <p:tgtEl>
                                          <p:spTgt spid="29991"/>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29992"/>
                                        </p:tgtEl>
                                        <p:attrNameLst>
                                          <p:attrName>style.visibility</p:attrName>
                                        </p:attrNameLst>
                                      </p:cBhvr>
                                      <p:to>
                                        <p:strVal val="visible"/>
                                      </p:to>
                                    </p:set>
                                    <p:animEffect transition="in" filter="wipe(left)">
                                      <p:cBhvr>
                                        <p:cTn id="302" dur="500"/>
                                        <p:tgtEl>
                                          <p:spTgt spid="29992"/>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29993"/>
                                        </p:tgtEl>
                                        <p:attrNameLst>
                                          <p:attrName>style.visibility</p:attrName>
                                        </p:attrNameLst>
                                      </p:cBhvr>
                                      <p:to>
                                        <p:strVal val="visible"/>
                                      </p:to>
                                    </p:set>
                                    <p:animEffect transition="in" filter="wipe(left)">
                                      <p:cBhvr>
                                        <p:cTn id="307" dur="500"/>
                                        <p:tgtEl>
                                          <p:spTgt spid="29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85" grpId="0" autoUpdateAnimBg="0"/>
      <p:bldP spid="29886" grpId="0" autoUpdateAnimBg="0"/>
      <p:bldP spid="29887" grpId="0" autoUpdateAnimBg="0"/>
      <p:bldP spid="29888" grpId="0" autoUpdateAnimBg="0"/>
      <p:bldP spid="29889" grpId="0" autoUpdateAnimBg="0"/>
      <p:bldP spid="29890" grpId="0" autoUpdateAnimBg="0"/>
      <p:bldP spid="29891" grpId="0" autoUpdateAnimBg="0"/>
      <p:bldP spid="29892" grpId="0" autoUpdateAnimBg="0"/>
      <p:bldP spid="29893" grpId="0" autoUpdateAnimBg="0"/>
      <p:bldP spid="29894" grpId="0" autoUpdateAnimBg="0"/>
      <p:bldP spid="29895" grpId="0" autoUpdateAnimBg="0"/>
      <p:bldP spid="29896" grpId="0" autoUpdateAnimBg="0"/>
      <p:bldP spid="29897" grpId="0" autoUpdateAnimBg="0"/>
      <p:bldP spid="29970" grpId="0" autoUpdateAnimBg="0"/>
      <p:bldP spid="29971" grpId="0" animBg="1" autoUpdateAnimBg="0"/>
      <p:bldP spid="29972" grpId="0" animBg="1"/>
      <p:bldP spid="29981" grpId="0" autoUpdateAnimBg="0"/>
      <p:bldP spid="29982" grpId="0" autoUpdateAnimBg="0"/>
      <p:bldP spid="29983" grpId="0" autoUpdateAnimBg="0"/>
      <p:bldP spid="29984" grpId="0" autoUpdateAnimBg="0"/>
      <p:bldP spid="29985" grpId="0" autoUpdateAnimBg="0"/>
      <p:bldP spid="29987" grpId="0" autoUpdateAnimBg="0"/>
      <p:bldP spid="29988" grpId="0" autoUpdateAnimBg="0"/>
      <p:bldP spid="29990" grpId="0" autoUpdateAnimBg="0"/>
      <p:bldP spid="29991" grpId="0" autoUpdateAnimBg="0"/>
      <p:bldP spid="29992" grpId="0" autoUpdateAnimBg="0"/>
      <p:bldP spid="29993" grpId="0" autoUpdateAnimBg="0"/>
      <p:bldP spid="29924" grpId="0" animBg="1"/>
      <p:bldP spid="29994" grpId="0" animBg="1"/>
      <p:bldP spid="29995" grpId="0" animBg="1"/>
      <p:bldP spid="29996" grpId="0" animBg="1"/>
      <p:bldP spid="29997" grpId="0" animBg="1"/>
      <p:bldP spid="29998" grpId="0" animBg="1"/>
      <p:bldP spid="29999" grpId="0" animBg="1"/>
      <p:bldP spid="30000" grpId="0" animBg="1"/>
      <p:bldP spid="30001" grpId="0" animBg="1"/>
      <p:bldP spid="30002" grpId="0" animBg="1"/>
      <p:bldP spid="30003" grpId="0" animBg="1"/>
      <p:bldP spid="30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3" name="Rectangle 131"/>
          <p:cNvSpPr>
            <a:spLocks noChangeArrowheads="1"/>
          </p:cNvSpPr>
          <p:nvPr/>
        </p:nvSpPr>
        <p:spPr bwMode="auto">
          <a:xfrm>
            <a:off x="6338888" y="2797175"/>
            <a:ext cx="609600" cy="457200"/>
          </a:xfrm>
          <a:prstGeom prst="rect">
            <a:avLst/>
          </a:prstGeom>
          <a:solidFill>
            <a:srgbClr val="FF00FF"/>
          </a:solidFill>
          <a:ln w="25400" cap="sq">
            <a:noFill/>
            <a:miter lim="800000"/>
            <a:headEnd/>
            <a:tailEnd/>
          </a:ln>
          <a:effectLst/>
        </p:spPr>
        <p:txBody>
          <a:bodyPr anchor="ctr">
            <a:spAutoFit/>
          </a:bodyPr>
          <a:lstStyle/>
          <a:p>
            <a:endParaRPr lang="zh-CN" altLang="en-US"/>
          </a:p>
        </p:txBody>
      </p:sp>
      <p:sp>
        <p:nvSpPr>
          <p:cNvPr id="3200" name="Rectangle 128"/>
          <p:cNvSpPr>
            <a:spLocks noChangeArrowheads="1"/>
          </p:cNvSpPr>
          <p:nvPr/>
        </p:nvSpPr>
        <p:spPr bwMode="auto">
          <a:xfrm>
            <a:off x="5957888" y="2871788"/>
            <a:ext cx="304800" cy="382587"/>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3197" name="Text Box 125"/>
          <p:cNvSpPr txBox="1">
            <a:spLocks noChangeArrowheads="1"/>
          </p:cNvSpPr>
          <p:nvPr/>
        </p:nvSpPr>
        <p:spPr bwMode="auto">
          <a:xfrm>
            <a:off x="439738" y="667544"/>
            <a:ext cx="4511675" cy="461645"/>
          </a:xfrm>
          <a:prstGeom prst="rect">
            <a:avLst/>
          </a:prstGeom>
          <a:noFill/>
          <a:ln w="25400" cap="sq">
            <a:noFill/>
            <a:miter lim="800000"/>
            <a:headEnd/>
            <a:tailEnd/>
          </a:ln>
          <a:effectLst/>
        </p:spPr>
        <p:txBody>
          <a:bodyPr lIns="91416" tIns="45710" rIns="91416" bIns="45710">
            <a:spAutoFit/>
          </a:bodyPr>
          <a:lstStyle/>
          <a:p>
            <a:r>
              <a:rPr lang="zh-CN" altLang="en-US" dirty="0">
                <a:ea typeface="华文中宋" pitchFamily="2" charset="-122"/>
              </a:rPr>
              <a:t>平均查找长度</a:t>
            </a:r>
            <a:r>
              <a:rPr lang="en-US" altLang="zh-CN" dirty="0">
                <a:ea typeface="华文中宋" pitchFamily="2" charset="-122"/>
              </a:rPr>
              <a:t>ASL</a:t>
            </a:r>
            <a:r>
              <a:rPr lang="zh-CN" altLang="en-US" dirty="0">
                <a:ea typeface="华文中宋" pitchFamily="2" charset="-122"/>
              </a:rPr>
              <a:t>（</a:t>
            </a:r>
            <a:r>
              <a:rPr lang="zh-CN" altLang="en-US" sz="2400" dirty="0">
                <a:solidFill>
                  <a:srgbClr val="FF0000"/>
                </a:solidFill>
                <a:ea typeface="华文中宋" pitchFamily="2" charset="-122"/>
              </a:rPr>
              <a:t>成功时</a:t>
            </a:r>
            <a:r>
              <a:rPr lang="zh-CN" altLang="en-US" dirty="0">
                <a:ea typeface="华文中宋" pitchFamily="2" charset="-122"/>
              </a:rPr>
              <a:t>）：  </a:t>
            </a:r>
          </a:p>
        </p:txBody>
      </p:sp>
      <p:graphicFrame>
        <p:nvGraphicFramePr>
          <p:cNvPr id="3198" name="Object 126"/>
          <p:cNvGraphicFramePr>
            <a:graphicFrameLocks noChangeAspect="1"/>
          </p:cNvGraphicFramePr>
          <p:nvPr/>
        </p:nvGraphicFramePr>
        <p:xfrm>
          <a:off x="471488" y="2568575"/>
          <a:ext cx="6553200" cy="2400300"/>
        </p:xfrm>
        <a:graphic>
          <a:graphicData uri="http://schemas.openxmlformats.org/presentationml/2006/ole">
            <mc:AlternateContent xmlns:mc="http://schemas.openxmlformats.org/markup-compatibility/2006">
              <mc:Choice xmlns:v="urn:schemas-microsoft-com:vml" Requires="v">
                <p:oleObj spid="_x0000_s174452" name="公式" r:id="rId4" imgW="2781000" imgH="1104840" progId="Equation.3">
                  <p:embed/>
                </p:oleObj>
              </mc:Choice>
              <mc:Fallback>
                <p:oleObj name="公式" r:id="rId4" imgW="2781000" imgH="11048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8" y="2568575"/>
                        <a:ext cx="6553200" cy="240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9" name="Text Box 127"/>
          <p:cNvSpPr txBox="1">
            <a:spLocks noChangeArrowheads="1"/>
          </p:cNvSpPr>
          <p:nvPr/>
        </p:nvSpPr>
        <p:spPr bwMode="auto">
          <a:xfrm>
            <a:off x="439738" y="1123950"/>
            <a:ext cx="7952770"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设表长 </a:t>
            </a:r>
            <a:r>
              <a:rPr lang="en-US" altLang="zh-CN" sz="2400" i="1" dirty="0">
                <a:ea typeface="华文新魏" pitchFamily="2" charset="-122"/>
              </a:rPr>
              <a:t>n</a:t>
            </a:r>
            <a:r>
              <a:rPr lang="en-US" altLang="zh-CN" sz="2400" dirty="0">
                <a:ea typeface="华文新魏" pitchFamily="2" charset="-122"/>
              </a:rPr>
              <a:t> = 2</a:t>
            </a:r>
            <a:r>
              <a:rPr lang="en-US" altLang="zh-CN" sz="2400" i="1" baseline="30000" dirty="0">
                <a:ea typeface="华文新魏" pitchFamily="2" charset="-122"/>
              </a:rPr>
              <a:t>h</a:t>
            </a:r>
            <a:r>
              <a:rPr lang="en-US" altLang="zh-CN" sz="2400" dirty="0">
                <a:ea typeface="华文新魏" pitchFamily="2" charset="-122"/>
              </a:rPr>
              <a:t> – 1</a:t>
            </a:r>
            <a:r>
              <a:rPr lang="zh-CN" altLang="en-US" sz="2400" dirty="0">
                <a:ea typeface="华文新魏" pitchFamily="2" charset="-122"/>
              </a:rPr>
              <a:t>，则 </a:t>
            </a:r>
            <a:r>
              <a:rPr lang="en-US" altLang="zh-CN" sz="2400" i="1" dirty="0">
                <a:ea typeface="华文新魏" pitchFamily="2" charset="-122"/>
              </a:rPr>
              <a:t>h</a:t>
            </a:r>
            <a:r>
              <a:rPr lang="en-US" altLang="zh-CN" sz="2400" dirty="0">
                <a:ea typeface="华文新魏" pitchFamily="2" charset="-122"/>
              </a:rPr>
              <a:t> = log</a:t>
            </a:r>
            <a:r>
              <a:rPr lang="en-US" altLang="zh-CN" sz="2400" baseline="-25000" dirty="0">
                <a:ea typeface="华文新魏" pitchFamily="2" charset="-122"/>
              </a:rPr>
              <a:t>2</a:t>
            </a:r>
            <a:r>
              <a:rPr lang="en-US" altLang="zh-CN" sz="2400" dirty="0">
                <a:ea typeface="华文新魏" pitchFamily="2" charset="-122"/>
              </a:rPr>
              <a:t>(</a:t>
            </a:r>
            <a:r>
              <a:rPr lang="en-US" altLang="zh-CN" sz="2400" i="1" dirty="0">
                <a:ea typeface="华文新魏" pitchFamily="2" charset="-122"/>
              </a:rPr>
              <a:t>n </a:t>
            </a:r>
            <a:r>
              <a:rPr lang="en-US" altLang="zh-CN" sz="2400" dirty="0">
                <a:ea typeface="华文新魏" pitchFamily="2" charset="-122"/>
              </a:rPr>
              <a:t>+1)</a:t>
            </a:r>
            <a:r>
              <a:rPr lang="zh-CN" altLang="en-US" sz="2400" dirty="0">
                <a:ea typeface="华文新魏" pitchFamily="2" charset="-122"/>
              </a:rPr>
              <a:t>（此时，判定树为 </a:t>
            </a:r>
          </a:p>
          <a:p>
            <a:r>
              <a:rPr lang="zh-CN" altLang="en-US" sz="2400" dirty="0">
                <a:ea typeface="华文新魏" pitchFamily="2" charset="-122"/>
              </a:rPr>
              <a:t>深度</a:t>
            </a:r>
            <a:r>
              <a:rPr lang="en-US" altLang="zh-CN" sz="2400" dirty="0">
                <a:ea typeface="华文新魏" pitchFamily="2" charset="-122"/>
              </a:rPr>
              <a:t>= </a:t>
            </a:r>
            <a:r>
              <a:rPr lang="en-US" altLang="zh-CN" sz="2400" i="1" dirty="0">
                <a:ea typeface="华文新魏" pitchFamily="2" charset="-122"/>
              </a:rPr>
              <a:t>h</a:t>
            </a:r>
            <a:r>
              <a:rPr lang="zh-CN" altLang="en-US" sz="2400" dirty="0">
                <a:ea typeface="华文新魏" pitchFamily="2" charset="-122"/>
              </a:rPr>
              <a:t>的满二叉树），且表中每个记录的查找概率相等：</a:t>
            </a:r>
          </a:p>
          <a:p>
            <a:r>
              <a:rPr lang="zh-CN" altLang="en-US" sz="2400" dirty="0">
                <a:ea typeface="华文新魏" pitchFamily="2" charset="-122"/>
              </a:rPr>
              <a:t> </a:t>
            </a:r>
            <a:r>
              <a:rPr lang="en-US" altLang="zh-CN" sz="2400" i="1" dirty="0">
                <a:ea typeface="华文新魏" pitchFamily="2" charset="-122"/>
              </a:rPr>
              <a:t>P</a:t>
            </a:r>
            <a:r>
              <a:rPr lang="en-US" altLang="zh-CN" sz="2400" i="1" baseline="-25000" dirty="0">
                <a:ea typeface="华文新魏" pitchFamily="2" charset="-122"/>
              </a:rPr>
              <a:t>i</a:t>
            </a:r>
            <a:r>
              <a:rPr lang="en-US" altLang="zh-CN" sz="2400" dirty="0">
                <a:ea typeface="华文新魏" pitchFamily="2" charset="-122"/>
              </a:rPr>
              <a:t> = 1/</a:t>
            </a:r>
            <a:r>
              <a:rPr lang="en-US" altLang="zh-CN" sz="2400" i="1" dirty="0">
                <a:ea typeface="华文新魏" pitchFamily="2" charset="-122"/>
              </a:rPr>
              <a:t>n</a:t>
            </a:r>
            <a:r>
              <a:rPr lang="zh-CN" altLang="en-US" sz="2400" dirty="0">
                <a:ea typeface="华文新魏" pitchFamily="2" charset="-122"/>
              </a:rPr>
              <a:t>。  </a:t>
            </a:r>
          </a:p>
        </p:txBody>
      </p:sp>
      <p:sp>
        <p:nvSpPr>
          <p:cNvPr id="3201" name="Text Box 129"/>
          <p:cNvSpPr txBox="1">
            <a:spLocks noChangeArrowheads="1"/>
          </p:cNvSpPr>
          <p:nvPr/>
        </p:nvSpPr>
        <p:spPr bwMode="auto">
          <a:xfrm>
            <a:off x="4124325" y="2035175"/>
            <a:ext cx="4479925"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第 </a:t>
            </a:r>
            <a:r>
              <a:rPr lang="en-US" altLang="zh-CN" sz="2400" i="1" dirty="0">
                <a:ea typeface="楷体_GB2312" pitchFamily="49" charset="-122"/>
              </a:rPr>
              <a:t>j </a:t>
            </a:r>
            <a:r>
              <a:rPr lang="zh-CN" altLang="en-US" sz="2400" dirty="0">
                <a:ea typeface="楷体_GB2312" pitchFamily="49" charset="-122"/>
              </a:rPr>
              <a:t>层的每个结点要比较的次数 </a:t>
            </a:r>
          </a:p>
        </p:txBody>
      </p:sp>
      <p:sp>
        <p:nvSpPr>
          <p:cNvPr id="3202" name="Line 130"/>
          <p:cNvSpPr>
            <a:spLocks noChangeShapeType="1"/>
          </p:cNvSpPr>
          <p:nvPr/>
        </p:nvSpPr>
        <p:spPr bwMode="auto">
          <a:xfrm flipV="1">
            <a:off x="6110288" y="2419350"/>
            <a:ext cx="120650" cy="452438"/>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4" name="Line 132"/>
          <p:cNvSpPr>
            <a:spLocks noChangeShapeType="1"/>
          </p:cNvSpPr>
          <p:nvPr/>
        </p:nvSpPr>
        <p:spPr bwMode="auto">
          <a:xfrm>
            <a:off x="6948488" y="3025775"/>
            <a:ext cx="457200" cy="0"/>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5" name="Text Box 133"/>
          <p:cNvSpPr txBox="1">
            <a:spLocks noChangeArrowheads="1"/>
          </p:cNvSpPr>
          <p:nvPr/>
        </p:nvSpPr>
        <p:spPr bwMode="auto">
          <a:xfrm>
            <a:off x="7313613" y="2620963"/>
            <a:ext cx="992531" cy="646311"/>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楷体_GB2312" pitchFamily="49" charset="-122"/>
                <a:ea typeface="楷体_GB2312" pitchFamily="49" charset="-122"/>
              </a:rPr>
              <a:t>第</a:t>
            </a:r>
            <a:r>
              <a:rPr lang="zh-CN" altLang="en-US" i="1" dirty="0">
                <a:ea typeface="楷体_GB2312" pitchFamily="49" charset="-122"/>
              </a:rPr>
              <a:t> </a:t>
            </a:r>
            <a:r>
              <a:rPr lang="en-US" altLang="zh-CN" i="1" dirty="0">
                <a:ea typeface="楷体_GB2312" pitchFamily="49" charset="-122"/>
              </a:rPr>
              <a:t>j </a:t>
            </a:r>
            <a:r>
              <a:rPr lang="zh-CN" altLang="en-US" dirty="0">
                <a:latin typeface="楷体_GB2312" pitchFamily="49" charset="-122"/>
                <a:ea typeface="楷体_GB2312" pitchFamily="49" charset="-122"/>
              </a:rPr>
              <a:t>层 </a:t>
            </a:r>
          </a:p>
          <a:p>
            <a:r>
              <a:rPr lang="zh-CN" altLang="en-US" dirty="0">
                <a:latin typeface="楷体_GB2312" pitchFamily="49" charset="-122"/>
                <a:ea typeface="楷体_GB2312" pitchFamily="49" charset="-122"/>
              </a:rPr>
              <a:t>结点数 </a:t>
            </a:r>
          </a:p>
        </p:txBody>
      </p:sp>
      <p:sp>
        <p:nvSpPr>
          <p:cNvPr id="3206" name="AutoShape 134"/>
          <p:cNvSpPr>
            <a:spLocks/>
          </p:cNvSpPr>
          <p:nvPr/>
        </p:nvSpPr>
        <p:spPr bwMode="auto">
          <a:xfrm rot="5400000">
            <a:off x="6414294" y="2948782"/>
            <a:ext cx="153987" cy="914400"/>
          </a:xfrm>
          <a:prstGeom prst="rightBrace">
            <a:avLst>
              <a:gd name="adj1" fmla="val 49485"/>
              <a:gd name="adj2" fmla="val 50000"/>
            </a:avLst>
          </a:prstGeom>
          <a:noFill/>
          <a:ln w="25400" cap="sq">
            <a:solidFill>
              <a:srgbClr val="FF3300"/>
            </a:solidFill>
            <a:round/>
            <a:headEnd/>
            <a:tailEnd/>
          </a:ln>
          <a:effectLst/>
        </p:spPr>
        <p:txBody>
          <a:bodyPr wrap="none" anchor="ctr">
            <a:spAutoFit/>
          </a:bodyPr>
          <a:lstStyle/>
          <a:p>
            <a:endParaRPr lang="zh-CN" altLang="en-US"/>
          </a:p>
        </p:txBody>
      </p:sp>
      <p:sp>
        <p:nvSpPr>
          <p:cNvPr id="3207" name="Line 135"/>
          <p:cNvSpPr>
            <a:spLocks noChangeShapeType="1"/>
          </p:cNvSpPr>
          <p:nvPr/>
        </p:nvSpPr>
        <p:spPr bwMode="auto">
          <a:xfrm>
            <a:off x="6491288" y="3482975"/>
            <a:ext cx="0" cy="160338"/>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3208" name="Text Box 136"/>
          <p:cNvSpPr txBox="1">
            <a:spLocks noChangeArrowheads="1"/>
          </p:cNvSpPr>
          <p:nvPr/>
        </p:nvSpPr>
        <p:spPr bwMode="auto">
          <a:xfrm>
            <a:off x="6262688" y="3570288"/>
            <a:ext cx="1391679" cy="646311"/>
          </a:xfrm>
          <a:prstGeom prst="rect">
            <a:avLst/>
          </a:prstGeom>
          <a:noFill/>
          <a:ln w="25400" cap="sq">
            <a:noFill/>
            <a:miter lim="800000"/>
            <a:headEnd/>
            <a:tailEnd/>
          </a:ln>
          <a:effectLst/>
        </p:spPr>
        <p:txBody>
          <a:bodyPr wrap="none" lIns="91416" tIns="45710" rIns="91416" bIns="45710">
            <a:spAutoFit/>
          </a:bodyPr>
          <a:lstStyle/>
          <a:p>
            <a:r>
              <a:rPr lang="zh-CN" altLang="en-US" dirty="0">
                <a:ea typeface="楷体_GB2312" pitchFamily="49" charset="-122"/>
              </a:rPr>
              <a:t>第 </a:t>
            </a:r>
            <a:r>
              <a:rPr lang="en-US" altLang="zh-CN" i="1" dirty="0">
                <a:ea typeface="楷体_GB2312" pitchFamily="49" charset="-122"/>
              </a:rPr>
              <a:t>j </a:t>
            </a:r>
            <a:r>
              <a:rPr lang="zh-CN" altLang="en-US" dirty="0">
                <a:ea typeface="楷体_GB2312" pitchFamily="49" charset="-122"/>
              </a:rPr>
              <a:t>层要比 </a:t>
            </a:r>
          </a:p>
          <a:p>
            <a:r>
              <a:rPr lang="zh-CN" altLang="en-US" dirty="0">
                <a:ea typeface="楷体_GB2312" pitchFamily="49" charset="-122"/>
              </a:rPr>
              <a:t>较的总次数 </a:t>
            </a:r>
          </a:p>
        </p:txBody>
      </p:sp>
      <p:graphicFrame>
        <p:nvGraphicFramePr>
          <p:cNvPr id="3214" name="Object 142"/>
          <p:cNvGraphicFramePr>
            <a:graphicFrameLocks noChangeAspect="1"/>
          </p:cNvGraphicFramePr>
          <p:nvPr>
            <p:extLst>
              <p:ext uri="{D42A27DB-BD31-4B8C-83A1-F6EECF244321}">
                <p14:modId xmlns:p14="http://schemas.microsoft.com/office/powerpoint/2010/main" val="710721016"/>
              </p:ext>
            </p:extLst>
          </p:nvPr>
        </p:nvGraphicFramePr>
        <p:xfrm>
          <a:off x="6372225" y="4365625"/>
          <a:ext cx="1974850" cy="850900"/>
        </p:xfrm>
        <a:graphic>
          <a:graphicData uri="http://schemas.openxmlformats.org/presentationml/2006/ole">
            <mc:AlternateContent xmlns:mc="http://schemas.openxmlformats.org/markup-compatibility/2006">
              <mc:Choice xmlns:v="urn:schemas-microsoft-com:vml" Requires="v">
                <p:oleObj spid="_x0000_s174453" name="公式" r:id="rId6" imgW="914400" imgH="393480" progId="Equation.3">
                  <p:embed/>
                </p:oleObj>
              </mc:Choice>
              <mc:Fallback>
                <p:oleObj name="公式" r:id="rId6" imgW="914400" imgH="3934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25" y="4365625"/>
                        <a:ext cx="197485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6" name="Rectangle 144"/>
          <p:cNvSpPr>
            <a:spLocks noChangeArrowheads="1"/>
          </p:cNvSpPr>
          <p:nvPr/>
        </p:nvSpPr>
        <p:spPr bwMode="auto">
          <a:xfrm>
            <a:off x="439738" y="5204048"/>
            <a:ext cx="5173662"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优点</a:t>
            </a:r>
            <a:r>
              <a:rPr lang="zh-CN" altLang="en-US" sz="2400" dirty="0">
                <a:latin typeface="华文中宋" pitchFamily="2" charset="-122"/>
                <a:ea typeface="华文中宋" pitchFamily="2" charset="-122"/>
              </a:rPr>
              <a:t>：</a:t>
            </a:r>
            <a:r>
              <a:rPr lang="zh-CN" altLang="en-US" sz="2400" dirty="0">
                <a:latin typeface="楷体_GB2312" pitchFamily="49" charset="-122"/>
                <a:ea typeface="楷体_GB2312" pitchFamily="49" charset="-122"/>
              </a:rPr>
              <a:t>效率比顺序查找高。</a:t>
            </a:r>
            <a:r>
              <a:rPr lang="zh-CN" altLang="en-US" sz="2400" dirty="0">
                <a:latin typeface="华文中宋" pitchFamily="2" charset="-122"/>
                <a:ea typeface="华文中宋" pitchFamily="2" charset="-122"/>
              </a:rPr>
              <a:t> </a:t>
            </a:r>
          </a:p>
        </p:txBody>
      </p:sp>
      <p:sp>
        <p:nvSpPr>
          <p:cNvPr id="3217" name="Rectangle 145"/>
          <p:cNvSpPr>
            <a:spLocks noChangeArrowheads="1"/>
          </p:cNvSpPr>
          <p:nvPr/>
        </p:nvSpPr>
        <p:spPr bwMode="auto">
          <a:xfrm>
            <a:off x="439738" y="5925145"/>
            <a:ext cx="7931150" cy="384175"/>
          </a:xfrm>
          <a:prstGeom prst="rect">
            <a:avLst/>
          </a:prstGeom>
          <a:noFill/>
          <a:ln w="25400" cap="sq">
            <a:noFill/>
            <a:miter lim="800000"/>
            <a:headEnd/>
            <a:tailEnd/>
          </a:ln>
          <a:effectLst/>
        </p:spPr>
        <p:txBody>
          <a:bodyPr wrap="none" lIns="91416" tIns="45710" rIns="91416" bIns="45710">
            <a:spAutoFit/>
          </a:bodyPr>
          <a:lstStyle/>
          <a:p>
            <a:pPr>
              <a:lnSpc>
                <a:spcPct val="80000"/>
              </a:lnSpc>
            </a:pPr>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缺点</a:t>
            </a:r>
            <a:r>
              <a:rPr lang="zh-CN" altLang="en-US" sz="2400" dirty="0">
                <a:latin typeface="华文中宋" pitchFamily="2" charset="-122"/>
                <a:ea typeface="华文中宋" pitchFamily="2" charset="-122"/>
              </a:rPr>
              <a:t>：</a:t>
            </a:r>
            <a:r>
              <a:rPr lang="zh-CN" altLang="en-US" sz="2400" dirty="0">
                <a:ea typeface="楷体_GB2312" pitchFamily="49" charset="-122"/>
              </a:rPr>
              <a:t>只适用于</a:t>
            </a:r>
            <a:r>
              <a:rPr lang="zh-CN" altLang="en-US" sz="2400" dirty="0">
                <a:solidFill>
                  <a:srgbClr val="FF3300"/>
                </a:solidFill>
                <a:effectLst>
                  <a:outerShdw blurRad="38100" dist="38100" dir="2700000" algn="tl">
                    <a:srgbClr val="000000"/>
                  </a:outerShdw>
                </a:effectLst>
                <a:ea typeface="楷体_GB2312" pitchFamily="49" charset="-122"/>
              </a:rPr>
              <a:t>有序表</a:t>
            </a:r>
            <a:r>
              <a:rPr lang="zh-CN" altLang="en-US" sz="2400" dirty="0">
                <a:ea typeface="楷体_GB2312" pitchFamily="49" charset="-122"/>
              </a:rPr>
              <a:t>，且限于</a:t>
            </a:r>
            <a:r>
              <a:rPr lang="zh-CN" altLang="en-US" sz="2400" dirty="0">
                <a:solidFill>
                  <a:srgbClr val="FF3300"/>
                </a:solidFill>
                <a:effectLst>
                  <a:outerShdw blurRad="38100" dist="38100" dir="2700000" algn="tl">
                    <a:srgbClr val="000000"/>
                  </a:outerShdw>
                </a:effectLst>
                <a:ea typeface="楷体_GB2312" pitchFamily="49" charset="-122"/>
              </a:rPr>
              <a:t>顺序存储结构</a:t>
            </a:r>
            <a:r>
              <a:rPr lang="zh-CN" altLang="en-US" sz="2400" dirty="0">
                <a:ea typeface="楷体_GB2312" pitchFamily="49" charset="-122"/>
              </a:rPr>
              <a:t>。</a:t>
            </a:r>
            <a:r>
              <a:rPr lang="zh-CN" altLang="en-US" sz="2400" dirty="0">
                <a:latin typeface="华文中宋" pitchFamily="2" charset="-122"/>
                <a:ea typeface="华文中宋" pitchFamily="2" charset="-122"/>
              </a:rPr>
              <a:t> </a:t>
            </a:r>
          </a:p>
        </p:txBody>
      </p:sp>
      <p:sp>
        <p:nvSpPr>
          <p:cNvPr id="17" name="标题 1"/>
          <p:cNvSpPr txBox="1">
            <a:spLocks/>
          </p:cNvSpPr>
          <p:nvPr/>
        </p:nvSpPr>
        <p:spPr>
          <a:xfrm>
            <a:off x="590872" y="44624"/>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99"/>
                                        </p:tgtEl>
                                        <p:attrNameLst>
                                          <p:attrName>style.visibility</p:attrName>
                                        </p:attrNameLst>
                                      </p:cBhvr>
                                      <p:to>
                                        <p:strVal val="visible"/>
                                      </p:to>
                                    </p:set>
                                    <p:animEffect transition="in" filter="blinds(vertical)">
                                      <p:cBhvr>
                                        <p:cTn id="7" dur="500"/>
                                        <p:tgtEl>
                                          <p:spTgt spid="319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3198"/>
                                        </p:tgtEl>
                                        <p:attrNameLst>
                                          <p:attrName>style.visibility</p:attrName>
                                        </p:attrNameLst>
                                      </p:cBhvr>
                                      <p:to>
                                        <p:strVal val="visible"/>
                                      </p:to>
                                    </p:set>
                                    <p:anim calcmode="lin" valueType="num">
                                      <p:cBhvr>
                                        <p:cTn id="12" dur="1000" fill="hold"/>
                                        <p:tgtEl>
                                          <p:spTgt spid="3198"/>
                                        </p:tgtEl>
                                        <p:attrNameLst>
                                          <p:attrName>ppt_w</p:attrName>
                                        </p:attrNameLst>
                                      </p:cBhvr>
                                      <p:tavLst>
                                        <p:tav tm="0">
                                          <p:val>
                                            <p:fltVal val="0"/>
                                          </p:val>
                                        </p:tav>
                                        <p:tav tm="100000">
                                          <p:val>
                                            <p:strVal val="#ppt_w"/>
                                          </p:val>
                                        </p:tav>
                                      </p:tavLst>
                                    </p:anim>
                                    <p:anim calcmode="lin" valueType="num">
                                      <p:cBhvr>
                                        <p:cTn id="13" dur="1000" fill="hold"/>
                                        <p:tgtEl>
                                          <p:spTgt spid="3198"/>
                                        </p:tgtEl>
                                        <p:attrNameLst>
                                          <p:attrName>ppt_h</p:attrName>
                                        </p:attrNameLst>
                                      </p:cBhvr>
                                      <p:tavLst>
                                        <p:tav tm="0">
                                          <p:val>
                                            <p:fltVal val="0"/>
                                          </p:val>
                                        </p:tav>
                                        <p:tav tm="100000">
                                          <p:val>
                                            <p:strVal val="#ppt_h"/>
                                          </p:val>
                                        </p:tav>
                                      </p:tavLst>
                                    </p:anim>
                                    <p:anim calcmode="lin" valueType="num">
                                      <p:cBhvr>
                                        <p:cTn id="14" dur="1000" fill="hold"/>
                                        <p:tgtEl>
                                          <p:spTgt spid="3198"/>
                                        </p:tgtEl>
                                        <p:attrNameLst>
                                          <p:attrName>ppt_x</p:attrName>
                                        </p:attrNameLst>
                                      </p:cBhvr>
                                      <p:tavLst>
                                        <p:tav tm="0">
                                          <p:val>
                                            <p:fltVal val="0.5"/>
                                          </p:val>
                                        </p:tav>
                                        <p:tav tm="100000">
                                          <p:val>
                                            <p:strVal val="#ppt_x"/>
                                          </p:val>
                                        </p:tav>
                                      </p:tavLst>
                                    </p:anim>
                                    <p:anim calcmode="lin" valueType="num">
                                      <p:cBhvr>
                                        <p:cTn id="15" dur="1000" fill="hold"/>
                                        <p:tgtEl>
                                          <p:spTgt spid="3198"/>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200"/>
                                        </p:tgtEl>
                                        <p:attrNameLst>
                                          <p:attrName>style.visibility</p:attrName>
                                        </p:attrNameLst>
                                      </p:cBhvr>
                                      <p:to>
                                        <p:strVal val="visible"/>
                                      </p:to>
                                    </p:set>
                                    <p:animEffect transition="in" filter="box(out)">
                                      <p:cBhvr>
                                        <p:cTn id="20" dur="500"/>
                                        <p:tgtEl>
                                          <p:spTgt spid="3200"/>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202"/>
                                        </p:tgtEl>
                                        <p:attrNameLst>
                                          <p:attrName>style.visibility</p:attrName>
                                        </p:attrNameLst>
                                      </p:cBhvr>
                                      <p:to>
                                        <p:strVal val="visible"/>
                                      </p:to>
                                    </p:set>
                                    <p:animEffect transition="in" filter="wipe(down)">
                                      <p:cBhvr>
                                        <p:cTn id="24" dur="500"/>
                                        <p:tgtEl>
                                          <p:spTgt spid="3202"/>
                                        </p:tgtEl>
                                      </p:cBhvr>
                                    </p:animEffect>
                                  </p:childTnLst>
                                </p:cTn>
                              </p:par>
                            </p:childTnLst>
                          </p:cTn>
                        </p:par>
                        <p:par>
                          <p:cTn id="25" fill="hold">
                            <p:stCondLst>
                              <p:cond delay="1000"/>
                            </p:stCondLst>
                            <p:childTnLst>
                              <p:par>
                                <p:cTn id="26" presetID="17" presetClass="entr" presetSubtype="10" fill="hold" grpId="0" nodeType="afterEffect">
                                  <p:stCondLst>
                                    <p:cond delay="0"/>
                                  </p:stCondLst>
                                  <p:childTnLst>
                                    <p:set>
                                      <p:cBhvr>
                                        <p:cTn id="27" dur="1" fill="hold">
                                          <p:stCondLst>
                                            <p:cond delay="0"/>
                                          </p:stCondLst>
                                        </p:cTn>
                                        <p:tgtEl>
                                          <p:spTgt spid="3201"/>
                                        </p:tgtEl>
                                        <p:attrNameLst>
                                          <p:attrName>style.visibility</p:attrName>
                                        </p:attrNameLst>
                                      </p:cBhvr>
                                      <p:to>
                                        <p:strVal val="visible"/>
                                      </p:to>
                                    </p:set>
                                    <p:anim calcmode="lin" valueType="num">
                                      <p:cBhvr>
                                        <p:cTn id="28" dur="500" fill="hold"/>
                                        <p:tgtEl>
                                          <p:spTgt spid="3201"/>
                                        </p:tgtEl>
                                        <p:attrNameLst>
                                          <p:attrName>ppt_w</p:attrName>
                                        </p:attrNameLst>
                                      </p:cBhvr>
                                      <p:tavLst>
                                        <p:tav tm="0">
                                          <p:val>
                                            <p:fltVal val="0"/>
                                          </p:val>
                                        </p:tav>
                                        <p:tav tm="100000">
                                          <p:val>
                                            <p:strVal val="#ppt_w"/>
                                          </p:val>
                                        </p:tav>
                                      </p:tavLst>
                                    </p:anim>
                                    <p:anim calcmode="lin" valueType="num">
                                      <p:cBhvr>
                                        <p:cTn id="29" dur="500" fill="hold"/>
                                        <p:tgtEl>
                                          <p:spTgt spid="3201"/>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203"/>
                                        </p:tgtEl>
                                        <p:attrNameLst>
                                          <p:attrName>style.visibility</p:attrName>
                                        </p:attrNameLst>
                                      </p:cBhvr>
                                      <p:to>
                                        <p:strVal val="visible"/>
                                      </p:to>
                                    </p:set>
                                    <p:animEffect transition="in" filter="box(in)">
                                      <p:cBhvr>
                                        <p:cTn id="34" dur="500"/>
                                        <p:tgtEl>
                                          <p:spTgt spid="320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204"/>
                                        </p:tgtEl>
                                        <p:attrNameLst>
                                          <p:attrName>style.visibility</p:attrName>
                                        </p:attrNameLst>
                                      </p:cBhvr>
                                      <p:to>
                                        <p:strVal val="visible"/>
                                      </p:to>
                                    </p:set>
                                    <p:animEffect transition="in" filter="wipe(left)">
                                      <p:cBhvr>
                                        <p:cTn id="38" dur="500"/>
                                        <p:tgtEl>
                                          <p:spTgt spid="3204"/>
                                        </p:tgtEl>
                                      </p:cBhvr>
                                    </p:animEffect>
                                  </p:childTnLst>
                                </p:cTn>
                              </p:par>
                            </p:childTnLst>
                          </p:cTn>
                        </p:par>
                        <p:par>
                          <p:cTn id="39" fill="hold">
                            <p:stCondLst>
                              <p:cond delay="1000"/>
                            </p:stCondLst>
                            <p:childTnLst>
                              <p:par>
                                <p:cTn id="40" presetID="2" presetClass="entr" presetSubtype="2" fill="hold" grpId="0" nodeType="afterEffect">
                                  <p:stCondLst>
                                    <p:cond delay="0"/>
                                  </p:stCondLst>
                                  <p:childTnLst>
                                    <p:set>
                                      <p:cBhvr>
                                        <p:cTn id="41" dur="1" fill="hold">
                                          <p:stCondLst>
                                            <p:cond delay="0"/>
                                          </p:stCondLst>
                                        </p:cTn>
                                        <p:tgtEl>
                                          <p:spTgt spid="3205"/>
                                        </p:tgtEl>
                                        <p:attrNameLst>
                                          <p:attrName>style.visibility</p:attrName>
                                        </p:attrNameLst>
                                      </p:cBhvr>
                                      <p:to>
                                        <p:strVal val="visible"/>
                                      </p:to>
                                    </p:set>
                                    <p:anim calcmode="lin" valueType="num">
                                      <p:cBhvr additive="base">
                                        <p:cTn id="42" dur="500" fill="hold"/>
                                        <p:tgtEl>
                                          <p:spTgt spid="3205"/>
                                        </p:tgtEl>
                                        <p:attrNameLst>
                                          <p:attrName>ppt_x</p:attrName>
                                        </p:attrNameLst>
                                      </p:cBhvr>
                                      <p:tavLst>
                                        <p:tav tm="0">
                                          <p:val>
                                            <p:strVal val="1+#ppt_w/2"/>
                                          </p:val>
                                        </p:tav>
                                        <p:tav tm="100000">
                                          <p:val>
                                            <p:strVal val="#ppt_x"/>
                                          </p:val>
                                        </p:tav>
                                      </p:tavLst>
                                    </p:anim>
                                    <p:anim calcmode="lin" valueType="num">
                                      <p:cBhvr additive="base">
                                        <p:cTn id="43" dur="500" fill="hold"/>
                                        <p:tgtEl>
                                          <p:spTgt spid="320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3206"/>
                                        </p:tgtEl>
                                        <p:attrNameLst>
                                          <p:attrName>style.visibility</p:attrName>
                                        </p:attrNameLst>
                                      </p:cBhvr>
                                      <p:to>
                                        <p:strVal val="visible"/>
                                      </p:to>
                                    </p:set>
                                    <p:animEffect transition="in" filter="barn(outVertical)">
                                      <p:cBhvr>
                                        <p:cTn id="48" dur="500"/>
                                        <p:tgtEl>
                                          <p:spTgt spid="3206"/>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207"/>
                                        </p:tgtEl>
                                        <p:attrNameLst>
                                          <p:attrName>style.visibility</p:attrName>
                                        </p:attrNameLst>
                                      </p:cBhvr>
                                      <p:to>
                                        <p:strVal val="visible"/>
                                      </p:to>
                                    </p:set>
                                    <p:animEffect transition="in" filter="wipe(up)">
                                      <p:cBhvr>
                                        <p:cTn id="52" dur="500"/>
                                        <p:tgtEl>
                                          <p:spTgt spid="3207"/>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3208"/>
                                        </p:tgtEl>
                                        <p:attrNameLst>
                                          <p:attrName>style.visibility</p:attrName>
                                        </p:attrNameLst>
                                      </p:cBhvr>
                                      <p:to>
                                        <p:strVal val="visible"/>
                                      </p:to>
                                    </p:set>
                                    <p:animEffect transition="in" filter="wipe(up)">
                                      <p:cBhvr>
                                        <p:cTn id="56" dur="500"/>
                                        <p:tgtEl>
                                          <p:spTgt spid="3208"/>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3214"/>
                                        </p:tgtEl>
                                        <p:attrNameLst>
                                          <p:attrName>style.visibility</p:attrName>
                                        </p:attrNameLst>
                                      </p:cBhvr>
                                      <p:to>
                                        <p:strVal val="visible"/>
                                      </p:to>
                                    </p:set>
                                    <p:anim calcmode="lin" valueType="num">
                                      <p:cBhvr>
                                        <p:cTn id="61" dur="3000" fill="hold"/>
                                        <p:tgtEl>
                                          <p:spTgt spid="3214"/>
                                        </p:tgtEl>
                                        <p:attrNameLst>
                                          <p:attrName>ppt_w</p:attrName>
                                        </p:attrNameLst>
                                      </p:cBhvr>
                                      <p:tavLst>
                                        <p:tav tm="0">
                                          <p:val>
                                            <p:fltVal val="0"/>
                                          </p:val>
                                        </p:tav>
                                        <p:tav tm="100000">
                                          <p:val>
                                            <p:strVal val="#ppt_w"/>
                                          </p:val>
                                        </p:tav>
                                      </p:tavLst>
                                    </p:anim>
                                    <p:anim calcmode="lin" valueType="num">
                                      <p:cBhvr>
                                        <p:cTn id="62" dur="3000" fill="hold"/>
                                        <p:tgtEl>
                                          <p:spTgt spid="321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216"/>
                                        </p:tgtEl>
                                        <p:attrNameLst>
                                          <p:attrName>style.visibility</p:attrName>
                                        </p:attrNameLst>
                                      </p:cBhvr>
                                      <p:to>
                                        <p:strVal val="visible"/>
                                      </p:to>
                                    </p:set>
                                    <p:animEffect transition="in" filter="wipe(left)">
                                      <p:cBhvr>
                                        <p:cTn id="67" dur="500"/>
                                        <p:tgtEl>
                                          <p:spTgt spid="3216"/>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217"/>
                                        </p:tgtEl>
                                        <p:attrNameLst>
                                          <p:attrName>style.visibility</p:attrName>
                                        </p:attrNameLst>
                                      </p:cBhvr>
                                      <p:to>
                                        <p:strVal val="visible"/>
                                      </p:to>
                                    </p:set>
                                    <p:anim calcmode="lin" valueType="num">
                                      <p:cBhvr additive="base">
                                        <p:cTn id="72" dur="500" fill="hold"/>
                                        <p:tgtEl>
                                          <p:spTgt spid="3217"/>
                                        </p:tgtEl>
                                        <p:attrNameLst>
                                          <p:attrName>ppt_x</p:attrName>
                                        </p:attrNameLst>
                                      </p:cBhvr>
                                      <p:tavLst>
                                        <p:tav tm="0">
                                          <p:val>
                                            <p:strVal val="#ppt_x"/>
                                          </p:val>
                                        </p:tav>
                                        <p:tav tm="100000">
                                          <p:val>
                                            <p:strVal val="#ppt_x"/>
                                          </p:val>
                                        </p:tav>
                                      </p:tavLst>
                                    </p:anim>
                                    <p:anim calcmode="lin" valueType="num">
                                      <p:cBhvr additive="base">
                                        <p:cTn id="73" dur="500" fill="hold"/>
                                        <p:tgtEl>
                                          <p:spTgt spid="3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3" grpId="0" animBg="1"/>
      <p:bldP spid="3200" grpId="0" animBg="1"/>
      <p:bldP spid="3199" grpId="0" autoUpdateAnimBg="0"/>
      <p:bldP spid="3201" grpId="0" autoUpdateAnimBg="0"/>
      <p:bldP spid="3202" grpId="0" animBg="1"/>
      <p:bldP spid="3204" grpId="0" animBg="1"/>
      <p:bldP spid="3205" grpId="0" autoUpdateAnimBg="0"/>
      <p:bldP spid="3206" grpId="0" animBg="1"/>
      <p:bldP spid="3207" grpId="0" animBg="1"/>
      <p:bldP spid="3208" grpId="0" autoUpdateAnimBg="0"/>
      <p:bldP spid="3216" grpId="0" autoUpdateAnimBg="0"/>
      <p:bldP spid="321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48" name="Text Box 256"/>
          <p:cNvSpPr txBox="1">
            <a:spLocks noChangeArrowheads="1"/>
          </p:cNvSpPr>
          <p:nvPr/>
        </p:nvSpPr>
        <p:spPr bwMode="auto">
          <a:xfrm>
            <a:off x="697784" y="1597025"/>
            <a:ext cx="8122688"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、建立“索引表”（每个结点含有最大关键字域和指 </a:t>
            </a:r>
          </a:p>
          <a:p>
            <a:r>
              <a:rPr lang="zh-CN" altLang="en-US" sz="2400" dirty="0">
                <a:ea typeface="楷体_GB2312" pitchFamily="49" charset="-122"/>
              </a:rPr>
              <a:t>                  向本块第一个结点的指针，且按关键字有序）。 </a:t>
            </a:r>
          </a:p>
        </p:txBody>
      </p:sp>
      <p:sp>
        <p:nvSpPr>
          <p:cNvPr id="8451" name="Rectangle 259"/>
          <p:cNvSpPr>
            <a:spLocks noChangeArrowheads="1"/>
          </p:cNvSpPr>
          <p:nvPr/>
        </p:nvSpPr>
        <p:spPr bwMode="auto">
          <a:xfrm>
            <a:off x="3636963" y="5445125"/>
            <a:ext cx="2303462" cy="431800"/>
          </a:xfrm>
          <a:prstGeom prst="rect">
            <a:avLst/>
          </a:prstGeom>
          <a:gradFill rotWithShape="1">
            <a:gsLst>
              <a:gs pos="0">
                <a:schemeClr val="accent1"/>
              </a:gs>
              <a:gs pos="50000">
                <a:srgbClr val="FFFFCC"/>
              </a:gs>
              <a:gs pos="100000">
                <a:schemeClr val="accent1"/>
              </a:gs>
            </a:gsLst>
            <a:lin ang="5400000" scaled="1"/>
          </a:gradFill>
          <a:ln w="25400" cap="sq">
            <a:noFill/>
            <a:miter lim="800000"/>
            <a:headEnd/>
            <a:tailEnd/>
          </a:ln>
          <a:effectLst/>
        </p:spPr>
        <p:txBody>
          <a:bodyPr anchor="ctr">
            <a:spAutoFit/>
          </a:bodyPr>
          <a:lstStyle/>
          <a:p>
            <a:endParaRPr lang="zh-CN" altLang="en-US"/>
          </a:p>
        </p:txBody>
      </p:sp>
      <p:sp>
        <p:nvSpPr>
          <p:cNvPr id="8452" name="Rectangle 260"/>
          <p:cNvSpPr>
            <a:spLocks noChangeArrowheads="1"/>
          </p:cNvSpPr>
          <p:nvPr/>
        </p:nvSpPr>
        <p:spPr bwMode="auto">
          <a:xfrm>
            <a:off x="5927297" y="5445125"/>
            <a:ext cx="2303463" cy="431800"/>
          </a:xfrm>
          <a:prstGeom prst="rect">
            <a:avLst/>
          </a:prstGeom>
          <a:gradFill rotWithShape="1">
            <a:gsLst>
              <a:gs pos="0">
                <a:srgbClr val="FF3300"/>
              </a:gs>
              <a:gs pos="50000">
                <a:srgbClr val="FFFFFF"/>
              </a:gs>
              <a:gs pos="100000">
                <a:srgbClr val="FF3300"/>
              </a:gs>
            </a:gsLst>
            <a:lin ang="5400000" scaled="1"/>
          </a:gradFill>
          <a:ln w="25400" cap="sq">
            <a:noFill/>
            <a:miter lim="800000"/>
            <a:headEnd/>
            <a:tailEnd/>
          </a:ln>
          <a:effectLst/>
        </p:spPr>
        <p:txBody>
          <a:bodyPr anchor="ctr">
            <a:spAutoFit/>
          </a:bodyPr>
          <a:lstStyle/>
          <a:p>
            <a:endParaRPr lang="zh-CN" altLang="en-US"/>
          </a:p>
        </p:txBody>
      </p:sp>
      <p:sp>
        <p:nvSpPr>
          <p:cNvPr id="8450" name="Rectangle 258"/>
          <p:cNvSpPr>
            <a:spLocks noChangeArrowheads="1"/>
          </p:cNvSpPr>
          <p:nvPr/>
        </p:nvSpPr>
        <p:spPr bwMode="auto">
          <a:xfrm>
            <a:off x="1331913" y="5445125"/>
            <a:ext cx="2303462" cy="431800"/>
          </a:xfrm>
          <a:prstGeom prst="rect">
            <a:avLst/>
          </a:prstGeom>
          <a:gradFill rotWithShape="1">
            <a:gsLst>
              <a:gs pos="0">
                <a:srgbClr val="FF00FF"/>
              </a:gs>
              <a:gs pos="50000">
                <a:srgbClr val="FFFFCC"/>
              </a:gs>
              <a:gs pos="100000">
                <a:srgbClr val="FF00FF"/>
              </a:gs>
            </a:gsLst>
            <a:lin ang="5400000" scaled="1"/>
          </a:gradFill>
          <a:ln w="25400" cap="sq">
            <a:noFill/>
            <a:miter lim="800000"/>
            <a:headEnd/>
            <a:tailEnd/>
          </a:ln>
          <a:effectLst/>
        </p:spPr>
        <p:txBody>
          <a:bodyPr wrap="none" anchor="ctr">
            <a:spAutoFit/>
          </a:bodyPr>
          <a:lstStyle/>
          <a:p>
            <a:endParaRPr lang="zh-CN" altLang="en-US"/>
          </a:p>
        </p:txBody>
      </p:sp>
      <p:sp>
        <p:nvSpPr>
          <p:cNvPr id="8418" name="AutoShape 226"/>
          <p:cNvSpPr>
            <a:spLocks noChangeArrowheads="1"/>
          </p:cNvSpPr>
          <p:nvPr/>
        </p:nvSpPr>
        <p:spPr bwMode="auto">
          <a:xfrm>
            <a:off x="6389688" y="3357563"/>
            <a:ext cx="1371600" cy="914400"/>
          </a:xfrm>
          <a:prstGeom prst="wedgeEllipseCallout">
            <a:avLst>
              <a:gd name="adj1" fmla="val -142245"/>
              <a:gd name="adj2" fmla="val 164236"/>
            </a:avLst>
          </a:prstGeom>
          <a:gradFill rotWithShape="0">
            <a:gsLst>
              <a:gs pos="0">
                <a:srgbClr val="FF00FF"/>
              </a:gs>
              <a:gs pos="50000">
                <a:srgbClr val="FFFFFF"/>
              </a:gs>
              <a:gs pos="100000">
                <a:srgbClr val="FF00FF"/>
              </a:gs>
            </a:gsLst>
            <a:lin ang="18900000" scaled="1"/>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sz="2800">
                <a:ea typeface="华文中宋" pitchFamily="2" charset="-122"/>
              </a:rPr>
              <a:t>查</a:t>
            </a:r>
            <a:r>
              <a:rPr lang="en-US" altLang="zh-CN" sz="2800">
                <a:ea typeface="华文中宋" pitchFamily="2" charset="-122"/>
              </a:rPr>
              <a:t>38</a:t>
            </a:r>
          </a:p>
        </p:txBody>
      </p:sp>
      <p:sp>
        <p:nvSpPr>
          <p:cNvPr id="8374" name="Text Box 182"/>
          <p:cNvSpPr txBox="1">
            <a:spLocks noChangeArrowheads="1"/>
          </p:cNvSpPr>
          <p:nvPr/>
        </p:nvSpPr>
        <p:spPr bwMode="auto">
          <a:xfrm>
            <a:off x="1565440" y="139299"/>
            <a:ext cx="61029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索引查找（分块查找）  </a:t>
            </a:r>
          </a:p>
        </p:txBody>
      </p:sp>
      <p:sp>
        <p:nvSpPr>
          <p:cNvPr id="8375" name="Text Box 183"/>
          <p:cNvSpPr txBox="1">
            <a:spLocks noChangeArrowheads="1"/>
          </p:cNvSpPr>
          <p:nvPr/>
        </p:nvSpPr>
        <p:spPr bwMode="auto">
          <a:xfrm>
            <a:off x="395536" y="1052736"/>
            <a:ext cx="8142287"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solidFill>
                  <a:srgbClr val="FF3300"/>
                </a:solidFill>
                <a:effectLst>
                  <a:outerShdw blurRad="38100" dist="38100" dir="2700000" algn="tl">
                    <a:srgbClr val="000000"/>
                  </a:outerShdw>
                </a:effectLst>
                <a:ea typeface="华文中宋" pitchFamily="2" charset="-122"/>
              </a:rPr>
              <a:t>条件：</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将表分成几块，且表或者有序，或者</a:t>
            </a:r>
            <a:r>
              <a:rPr lang="zh-CN" altLang="en-US" sz="2400" dirty="0">
                <a:solidFill>
                  <a:srgbClr val="FF3300"/>
                </a:solidFill>
                <a:effectLst>
                  <a:outerShdw blurRad="38100" dist="38100" dir="2700000" algn="tl">
                    <a:srgbClr val="000000"/>
                  </a:outerShdw>
                </a:effectLst>
                <a:ea typeface="楷体_GB2312" pitchFamily="49" charset="-122"/>
              </a:rPr>
              <a:t>分块有序</a:t>
            </a:r>
            <a:r>
              <a:rPr lang="zh-CN" altLang="en-US" sz="2400" dirty="0">
                <a:ea typeface="楷体_GB2312" pitchFamily="49" charset="-122"/>
              </a:rPr>
              <a:t>；  </a:t>
            </a:r>
          </a:p>
        </p:txBody>
      </p:sp>
      <p:grpSp>
        <p:nvGrpSpPr>
          <p:cNvPr id="2" name="Group 254"/>
          <p:cNvGrpSpPr>
            <a:grpSpLocks/>
          </p:cNvGrpSpPr>
          <p:nvPr/>
        </p:nvGrpSpPr>
        <p:grpSpPr bwMode="auto">
          <a:xfrm>
            <a:off x="3706813" y="3446463"/>
            <a:ext cx="1639887" cy="795337"/>
            <a:chOff x="2198" y="2409"/>
            <a:chExt cx="1033" cy="501"/>
          </a:xfrm>
        </p:grpSpPr>
        <p:sp>
          <p:nvSpPr>
            <p:cNvPr id="8407" name="Text Box 215"/>
            <p:cNvSpPr txBox="1">
              <a:spLocks noChangeArrowheads="1"/>
            </p:cNvSpPr>
            <p:nvPr/>
          </p:nvSpPr>
          <p:spPr bwMode="auto">
            <a:xfrm>
              <a:off x="2198" y="2659"/>
              <a:ext cx="1033" cy="250"/>
            </a:xfrm>
            <a:prstGeom prst="rect">
              <a:avLst/>
            </a:prstGeom>
            <a:gradFill rotWithShape="0">
              <a:gsLst>
                <a:gs pos="0">
                  <a:schemeClr val="accent1"/>
                </a:gs>
                <a:gs pos="50000">
                  <a:srgbClr val="FFFFFF"/>
                </a:gs>
                <a:gs pos="100000">
                  <a:schemeClr val="accent1"/>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 1       7      13</a:t>
              </a:r>
            </a:p>
          </p:txBody>
        </p:sp>
        <p:sp>
          <p:nvSpPr>
            <p:cNvPr id="8404" name="Text Box 212"/>
            <p:cNvSpPr txBox="1">
              <a:spLocks noChangeArrowheads="1"/>
            </p:cNvSpPr>
            <p:nvPr/>
          </p:nvSpPr>
          <p:spPr bwMode="auto">
            <a:xfrm>
              <a:off x="2198" y="2409"/>
              <a:ext cx="1033" cy="250"/>
            </a:xfrm>
            <a:prstGeom prst="rect">
              <a:avLst/>
            </a:prstGeom>
            <a:gradFill rotWithShape="0">
              <a:gsLst>
                <a:gs pos="0">
                  <a:srgbClr val="FF00FF"/>
                </a:gs>
                <a:gs pos="50000">
                  <a:srgbClr val="FFFFCC"/>
                </a:gs>
                <a:gs pos="100000">
                  <a:srgbClr val="FF00FF"/>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22     48     86</a:t>
              </a:r>
            </a:p>
          </p:txBody>
        </p:sp>
        <p:sp>
          <p:nvSpPr>
            <p:cNvPr id="8405" name="Line 213"/>
            <p:cNvSpPr>
              <a:spLocks noChangeShapeType="1"/>
            </p:cNvSpPr>
            <p:nvPr/>
          </p:nvSpPr>
          <p:spPr bwMode="auto">
            <a:xfrm>
              <a:off x="2520"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sp>
          <p:nvSpPr>
            <p:cNvPr id="8406" name="Line 214"/>
            <p:cNvSpPr>
              <a:spLocks noChangeShapeType="1"/>
            </p:cNvSpPr>
            <p:nvPr/>
          </p:nvSpPr>
          <p:spPr bwMode="auto">
            <a:xfrm>
              <a:off x="2919"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grpSp>
      <p:sp>
        <p:nvSpPr>
          <p:cNvPr id="8408" name="Line 216"/>
          <p:cNvSpPr>
            <a:spLocks noChangeShapeType="1"/>
          </p:cNvSpPr>
          <p:nvPr/>
        </p:nvSpPr>
        <p:spPr bwMode="auto">
          <a:xfrm>
            <a:off x="3844925" y="4243388"/>
            <a:ext cx="0" cy="263525"/>
          </a:xfrm>
          <a:prstGeom prst="line">
            <a:avLst/>
          </a:prstGeom>
          <a:noFill/>
          <a:ln w="9525">
            <a:solidFill>
              <a:schemeClr val="tx1"/>
            </a:solidFill>
            <a:round/>
            <a:headEnd/>
            <a:tailEnd/>
          </a:ln>
          <a:effectLst/>
        </p:spPr>
        <p:txBody>
          <a:bodyPr wrap="none" anchor="ctr"/>
          <a:lstStyle/>
          <a:p>
            <a:endParaRPr lang="zh-CN" altLang="en-US"/>
          </a:p>
        </p:txBody>
      </p:sp>
      <p:sp>
        <p:nvSpPr>
          <p:cNvPr id="8409" name="Line 217"/>
          <p:cNvSpPr>
            <a:spLocks noChangeShapeType="1"/>
          </p:cNvSpPr>
          <p:nvPr/>
        </p:nvSpPr>
        <p:spPr bwMode="auto">
          <a:xfrm flipH="1">
            <a:off x="1622425" y="4506913"/>
            <a:ext cx="2222500" cy="0"/>
          </a:xfrm>
          <a:prstGeom prst="line">
            <a:avLst/>
          </a:prstGeom>
          <a:noFill/>
          <a:ln w="9525">
            <a:solidFill>
              <a:schemeClr val="tx1"/>
            </a:solidFill>
            <a:round/>
            <a:headEnd/>
            <a:tailEnd/>
          </a:ln>
          <a:effectLst/>
        </p:spPr>
        <p:txBody>
          <a:bodyPr wrap="none" anchor="ctr"/>
          <a:lstStyle/>
          <a:p>
            <a:endParaRPr lang="zh-CN" altLang="en-US"/>
          </a:p>
        </p:txBody>
      </p:sp>
      <p:sp>
        <p:nvSpPr>
          <p:cNvPr id="8410" name="Line 218"/>
          <p:cNvSpPr>
            <a:spLocks noChangeShapeType="1"/>
          </p:cNvSpPr>
          <p:nvPr/>
        </p:nvSpPr>
        <p:spPr bwMode="auto">
          <a:xfrm>
            <a:off x="1620838" y="4506913"/>
            <a:ext cx="0" cy="5651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1" name="Line 219"/>
          <p:cNvSpPr>
            <a:spLocks noChangeShapeType="1"/>
          </p:cNvSpPr>
          <p:nvPr/>
        </p:nvSpPr>
        <p:spPr bwMode="auto">
          <a:xfrm>
            <a:off x="4497388" y="4243388"/>
            <a:ext cx="0" cy="536575"/>
          </a:xfrm>
          <a:prstGeom prst="line">
            <a:avLst/>
          </a:prstGeom>
          <a:noFill/>
          <a:ln w="9525">
            <a:solidFill>
              <a:schemeClr val="tx1"/>
            </a:solidFill>
            <a:round/>
            <a:headEnd/>
            <a:tailEnd/>
          </a:ln>
          <a:effectLst/>
        </p:spPr>
        <p:txBody>
          <a:bodyPr wrap="none" anchor="ctr"/>
          <a:lstStyle/>
          <a:p>
            <a:endParaRPr lang="zh-CN" altLang="en-US"/>
          </a:p>
        </p:txBody>
      </p:sp>
      <p:sp>
        <p:nvSpPr>
          <p:cNvPr id="8412" name="Line 220"/>
          <p:cNvSpPr>
            <a:spLocks noChangeShapeType="1"/>
          </p:cNvSpPr>
          <p:nvPr/>
        </p:nvSpPr>
        <p:spPr bwMode="auto">
          <a:xfrm flipH="1">
            <a:off x="3852863" y="4779963"/>
            <a:ext cx="649287" cy="0"/>
          </a:xfrm>
          <a:prstGeom prst="line">
            <a:avLst/>
          </a:prstGeom>
          <a:noFill/>
          <a:ln w="9525">
            <a:solidFill>
              <a:schemeClr val="tx1"/>
            </a:solidFill>
            <a:round/>
            <a:headEnd/>
            <a:tailEnd/>
          </a:ln>
          <a:effectLst/>
        </p:spPr>
        <p:txBody>
          <a:bodyPr wrap="none" anchor="ctr"/>
          <a:lstStyle/>
          <a:p>
            <a:endParaRPr lang="zh-CN" altLang="en-US"/>
          </a:p>
        </p:txBody>
      </p:sp>
      <p:sp>
        <p:nvSpPr>
          <p:cNvPr id="8413" name="Line 221"/>
          <p:cNvSpPr>
            <a:spLocks noChangeShapeType="1"/>
          </p:cNvSpPr>
          <p:nvPr/>
        </p:nvSpPr>
        <p:spPr bwMode="auto">
          <a:xfrm>
            <a:off x="3852863" y="4779963"/>
            <a:ext cx="0" cy="3778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4" name="Line 222"/>
          <p:cNvSpPr>
            <a:spLocks noChangeShapeType="1"/>
          </p:cNvSpPr>
          <p:nvPr/>
        </p:nvSpPr>
        <p:spPr bwMode="auto">
          <a:xfrm>
            <a:off x="5184775" y="4243388"/>
            <a:ext cx="0" cy="350837"/>
          </a:xfrm>
          <a:prstGeom prst="line">
            <a:avLst/>
          </a:prstGeom>
          <a:noFill/>
          <a:ln w="9525">
            <a:solidFill>
              <a:schemeClr val="tx1"/>
            </a:solidFill>
            <a:round/>
            <a:headEnd/>
            <a:tailEnd/>
          </a:ln>
          <a:effectLst/>
        </p:spPr>
        <p:txBody>
          <a:bodyPr wrap="none" anchor="ctr"/>
          <a:lstStyle/>
          <a:p>
            <a:endParaRPr lang="zh-CN" altLang="en-US"/>
          </a:p>
        </p:txBody>
      </p:sp>
      <p:sp>
        <p:nvSpPr>
          <p:cNvPr id="8415" name="Line 223"/>
          <p:cNvSpPr>
            <a:spLocks noChangeShapeType="1"/>
          </p:cNvSpPr>
          <p:nvPr/>
        </p:nvSpPr>
        <p:spPr bwMode="auto">
          <a:xfrm>
            <a:off x="5184775" y="4594225"/>
            <a:ext cx="847725" cy="0"/>
          </a:xfrm>
          <a:prstGeom prst="line">
            <a:avLst/>
          </a:prstGeom>
          <a:noFill/>
          <a:ln w="9525">
            <a:solidFill>
              <a:schemeClr val="tx1"/>
            </a:solidFill>
            <a:round/>
            <a:headEnd/>
            <a:tailEnd/>
          </a:ln>
          <a:effectLst/>
        </p:spPr>
        <p:txBody>
          <a:bodyPr wrap="none" anchor="ctr"/>
          <a:lstStyle/>
          <a:p>
            <a:endParaRPr lang="zh-CN" altLang="en-US"/>
          </a:p>
        </p:txBody>
      </p:sp>
      <p:sp>
        <p:nvSpPr>
          <p:cNvPr id="8416" name="Line 224"/>
          <p:cNvSpPr>
            <a:spLocks noChangeShapeType="1"/>
          </p:cNvSpPr>
          <p:nvPr/>
        </p:nvSpPr>
        <p:spPr bwMode="auto">
          <a:xfrm>
            <a:off x="6051550" y="4594225"/>
            <a:ext cx="0" cy="5302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7" name="Text Box 225"/>
          <p:cNvSpPr txBox="1">
            <a:spLocks noChangeArrowheads="1"/>
          </p:cNvSpPr>
          <p:nvPr/>
        </p:nvSpPr>
        <p:spPr bwMode="auto">
          <a:xfrm>
            <a:off x="2427288" y="3660775"/>
            <a:ext cx="11763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新魏" pitchFamily="2" charset="-122"/>
              </a:rPr>
              <a:t>索引表</a:t>
            </a:r>
            <a:r>
              <a:rPr lang="zh-CN" altLang="en-US" dirty="0">
                <a:ea typeface="华文新魏" pitchFamily="2" charset="-122"/>
              </a:rPr>
              <a:t> </a:t>
            </a:r>
          </a:p>
        </p:txBody>
      </p:sp>
      <p:grpSp>
        <p:nvGrpSpPr>
          <p:cNvPr id="3" name="Group 261"/>
          <p:cNvGrpSpPr>
            <a:grpSpLocks/>
          </p:cNvGrpSpPr>
          <p:nvPr/>
        </p:nvGrpSpPr>
        <p:grpSpPr bwMode="auto">
          <a:xfrm>
            <a:off x="1349375" y="5049838"/>
            <a:ext cx="6950075" cy="819150"/>
            <a:chOff x="850" y="3181"/>
            <a:chExt cx="4378" cy="516"/>
          </a:xfrm>
        </p:grpSpPr>
        <p:sp>
          <p:nvSpPr>
            <p:cNvPr id="8381" name="Text Box 189"/>
            <p:cNvSpPr txBox="1">
              <a:spLocks noChangeArrowheads="1"/>
            </p:cNvSpPr>
            <p:nvPr/>
          </p:nvSpPr>
          <p:spPr bwMode="auto">
            <a:xfrm>
              <a:off x="904" y="3181"/>
              <a:ext cx="4324" cy="252"/>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dirty="0"/>
                <a:t>1    2    3    4     5     6    7    8    9    10  11   12  13  14  15  16  17  18</a:t>
              </a:r>
            </a:p>
          </p:txBody>
        </p:sp>
        <p:grpSp>
          <p:nvGrpSpPr>
            <p:cNvPr id="4" name="Group 236"/>
            <p:cNvGrpSpPr>
              <a:grpSpLocks/>
            </p:cNvGrpSpPr>
            <p:nvPr/>
          </p:nvGrpSpPr>
          <p:grpSpPr bwMode="auto">
            <a:xfrm>
              <a:off x="850" y="3430"/>
              <a:ext cx="1440" cy="267"/>
              <a:chOff x="528" y="3669"/>
              <a:chExt cx="1440" cy="267"/>
            </a:xfrm>
          </p:grpSpPr>
          <p:sp>
            <p:nvSpPr>
              <p:cNvPr id="8422" name="Rectangle 230"/>
              <p:cNvSpPr>
                <a:spLocks noChangeArrowheads="1"/>
              </p:cNvSpPr>
              <p:nvPr/>
            </p:nvSpPr>
            <p:spPr bwMode="auto">
              <a:xfrm>
                <a:off x="528"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solidFill>
                      <a:srgbClr val="0000FF"/>
                    </a:solidFill>
                  </a:rPr>
                  <a:t>22</a:t>
                </a:r>
                <a:r>
                  <a:rPr lang="en-US" altLang="zh-CN" sz="2000"/>
                  <a:t>  12 </a:t>
                </a:r>
                <a:r>
                  <a:rPr lang="en-US" altLang="zh-CN" sz="2000" baseline="30000"/>
                  <a:t> </a:t>
                </a:r>
                <a:r>
                  <a:rPr lang="en-US" altLang="zh-CN" sz="2000"/>
                  <a:t>13   8    9    20  </a:t>
                </a:r>
              </a:p>
            </p:txBody>
          </p:sp>
          <p:sp>
            <p:nvSpPr>
              <p:cNvPr id="8423" name="Line 231"/>
              <p:cNvSpPr>
                <a:spLocks noChangeShapeType="1"/>
              </p:cNvSpPr>
              <p:nvPr/>
            </p:nvSpPr>
            <p:spPr bwMode="auto">
              <a:xfrm>
                <a:off x="783"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4" name="Line 232"/>
              <p:cNvSpPr>
                <a:spLocks noChangeShapeType="1"/>
              </p:cNvSpPr>
              <p:nvPr/>
            </p:nvSpPr>
            <p:spPr bwMode="auto">
              <a:xfrm>
                <a:off x="1015"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5" name="Line 233"/>
              <p:cNvSpPr>
                <a:spLocks noChangeShapeType="1"/>
              </p:cNvSpPr>
              <p:nvPr/>
            </p:nvSpPr>
            <p:spPr bwMode="auto">
              <a:xfrm>
                <a:off x="1247"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6" name="Line 234"/>
              <p:cNvSpPr>
                <a:spLocks noChangeShapeType="1"/>
              </p:cNvSpPr>
              <p:nvPr/>
            </p:nvSpPr>
            <p:spPr bwMode="auto">
              <a:xfrm>
                <a:off x="147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7" name="Line 235"/>
              <p:cNvSpPr>
                <a:spLocks noChangeShapeType="1"/>
              </p:cNvSpPr>
              <p:nvPr/>
            </p:nvSpPr>
            <p:spPr bwMode="auto">
              <a:xfrm>
                <a:off x="1711"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5" name="Group 250"/>
            <p:cNvGrpSpPr>
              <a:grpSpLocks/>
            </p:cNvGrpSpPr>
            <p:nvPr/>
          </p:nvGrpSpPr>
          <p:grpSpPr bwMode="auto">
            <a:xfrm>
              <a:off x="2290" y="3430"/>
              <a:ext cx="1440" cy="267"/>
              <a:chOff x="2064" y="3669"/>
              <a:chExt cx="1440" cy="267"/>
            </a:xfrm>
          </p:grpSpPr>
          <p:sp>
            <p:nvSpPr>
              <p:cNvPr id="8434" name="Rectangle 242"/>
              <p:cNvSpPr>
                <a:spLocks noChangeArrowheads="1"/>
              </p:cNvSpPr>
              <p:nvPr/>
            </p:nvSpPr>
            <p:spPr bwMode="auto">
              <a:xfrm>
                <a:off x="2064"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33  42</a:t>
                </a:r>
                <a:r>
                  <a:rPr lang="en-US" altLang="zh-CN" sz="2000" baseline="30000"/>
                  <a:t> </a:t>
                </a:r>
                <a:r>
                  <a:rPr lang="en-US" altLang="zh-CN" sz="2000"/>
                  <a:t> 44  38  24  </a:t>
                </a:r>
                <a:r>
                  <a:rPr lang="en-US" altLang="zh-CN" sz="2000">
                    <a:solidFill>
                      <a:srgbClr val="0000FF"/>
                    </a:solidFill>
                  </a:rPr>
                  <a:t>48</a:t>
                </a:r>
                <a:r>
                  <a:rPr lang="en-US" altLang="zh-CN" sz="2000"/>
                  <a:t>  </a:t>
                </a:r>
              </a:p>
            </p:txBody>
          </p:sp>
          <p:sp>
            <p:nvSpPr>
              <p:cNvPr id="8429" name="Line 237"/>
              <p:cNvSpPr>
                <a:spLocks noChangeShapeType="1"/>
              </p:cNvSpPr>
              <p:nvPr/>
            </p:nvSpPr>
            <p:spPr bwMode="auto">
              <a:xfrm>
                <a:off x="2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0" name="Line 238"/>
              <p:cNvSpPr>
                <a:spLocks noChangeShapeType="1"/>
              </p:cNvSpPr>
              <p:nvPr/>
            </p:nvSpPr>
            <p:spPr bwMode="auto">
              <a:xfrm>
                <a:off x="254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1" name="Line 239"/>
              <p:cNvSpPr>
                <a:spLocks noChangeShapeType="1"/>
              </p:cNvSpPr>
              <p:nvPr/>
            </p:nvSpPr>
            <p:spPr bwMode="auto">
              <a:xfrm>
                <a:off x="2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2" name="Line 240"/>
              <p:cNvSpPr>
                <a:spLocks noChangeShapeType="1"/>
              </p:cNvSpPr>
              <p:nvPr/>
            </p:nvSpPr>
            <p:spPr bwMode="auto">
              <a:xfrm>
                <a:off x="302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3" name="Line 241"/>
              <p:cNvSpPr>
                <a:spLocks noChangeShapeType="1"/>
              </p:cNvSpPr>
              <p:nvPr/>
            </p:nvSpPr>
            <p:spPr bwMode="auto">
              <a:xfrm>
                <a:off x="326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6" name="Group 249"/>
            <p:cNvGrpSpPr>
              <a:grpSpLocks/>
            </p:cNvGrpSpPr>
            <p:nvPr/>
          </p:nvGrpSpPr>
          <p:grpSpPr bwMode="auto">
            <a:xfrm>
              <a:off x="3742" y="3430"/>
              <a:ext cx="1440" cy="267"/>
              <a:chOff x="3600" y="3669"/>
              <a:chExt cx="1440" cy="267"/>
            </a:xfrm>
          </p:grpSpPr>
          <p:sp>
            <p:nvSpPr>
              <p:cNvPr id="8440" name="Rectangle 248"/>
              <p:cNvSpPr>
                <a:spLocks noChangeArrowheads="1"/>
              </p:cNvSpPr>
              <p:nvPr/>
            </p:nvSpPr>
            <p:spPr bwMode="auto">
              <a:xfrm>
                <a:off x="3600"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60 </a:t>
                </a:r>
                <a:r>
                  <a:rPr lang="en-US" altLang="zh-CN" sz="2000" baseline="30000"/>
                  <a:t> </a:t>
                </a:r>
                <a:r>
                  <a:rPr lang="en-US" altLang="zh-CN" sz="2000"/>
                  <a:t>58</a:t>
                </a:r>
                <a:r>
                  <a:rPr lang="en-US" altLang="zh-CN" sz="2000" baseline="30000"/>
                  <a:t>  </a:t>
                </a:r>
                <a:r>
                  <a:rPr lang="en-US" altLang="zh-CN" sz="2000"/>
                  <a:t>74 </a:t>
                </a:r>
                <a:r>
                  <a:rPr lang="en-US" altLang="zh-CN" sz="2000" baseline="30000"/>
                  <a:t> </a:t>
                </a:r>
                <a:r>
                  <a:rPr lang="en-US" altLang="zh-CN" sz="2000"/>
                  <a:t>57  </a:t>
                </a:r>
                <a:r>
                  <a:rPr lang="en-US" altLang="zh-CN" sz="2000">
                    <a:solidFill>
                      <a:srgbClr val="0000FF"/>
                    </a:solidFill>
                  </a:rPr>
                  <a:t>86</a:t>
                </a:r>
                <a:r>
                  <a:rPr lang="en-US" altLang="zh-CN" sz="2000"/>
                  <a:t>  53</a:t>
                </a:r>
              </a:p>
            </p:txBody>
          </p:sp>
          <p:sp>
            <p:nvSpPr>
              <p:cNvPr id="8435" name="Line 243"/>
              <p:cNvSpPr>
                <a:spLocks noChangeShapeType="1"/>
              </p:cNvSpPr>
              <p:nvPr/>
            </p:nvSpPr>
            <p:spPr bwMode="auto">
              <a:xfrm>
                <a:off x="3840"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6" name="Line 244"/>
              <p:cNvSpPr>
                <a:spLocks noChangeShapeType="1"/>
              </p:cNvSpPr>
              <p:nvPr/>
            </p:nvSpPr>
            <p:spPr bwMode="auto">
              <a:xfrm>
                <a:off x="4072"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7" name="Line 245"/>
              <p:cNvSpPr>
                <a:spLocks noChangeShapeType="1"/>
              </p:cNvSpPr>
              <p:nvPr/>
            </p:nvSpPr>
            <p:spPr bwMode="auto">
              <a:xfrm>
                <a:off x="4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8" name="Line 246"/>
              <p:cNvSpPr>
                <a:spLocks noChangeShapeType="1"/>
              </p:cNvSpPr>
              <p:nvPr/>
            </p:nvSpPr>
            <p:spPr bwMode="auto">
              <a:xfrm>
                <a:off x="4536"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9" name="Line 247"/>
              <p:cNvSpPr>
                <a:spLocks noChangeShapeType="1"/>
              </p:cNvSpPr>
              <p:nvPr/>
            </p:nvSpPr>
            <p:spPr bwMode="auto">
              <a:xfrm>
                <a:off x="4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8445" name="Text Box 253"/>
          <p:cNvSpPr txBox="1">
            <a:spLocks noChangeArrowheads="1"/>
          </p:cNvSpPr>
          <p:nvPr/>
        </p:nvSpPr>
        <p:spPr bwMode="auto">
          <a:xfrm>
            <a:off x="468313" y="2562225"/>
            <a:ext cx="7947961"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查找过程：</a:t>
            </a:r>
            <a:r>
              <a:rPr lang="zh-CN" altLang="en-US" sz="2400" dirty="0">
                <a:ea typeface="楷体_GB2312" pitchFamily="49" charset="-122"/>
              </a:rPr>
              <a:t>先确定待查记录所在块（顺序或折半查找）， </a:t>
            </a:r>
          </a:p>
          <a:p>
            <a:r>
              <a:rPr lang="zh-CN" altLang="en-US" sz="2400" dirty="0">
                <a:ea typeface="楷体_GB2312" pitchFamily="49" charset="-122"/>
              </a:rPr>
              <a:t>                    再在块内查找（顺序查找）。 </a:t>
            </a:r>
          </a:p>
        </p:txBody>
      </p:sp>
      <p:sp>
        <p:nvSpPr>
          <p:cNvPr id="8447" name="AutoShape 255"/>
          <p:cNvSpPr>
            <a:spLocks noChangeArrowheads="1"/>
          </p:cNvSpPr>
          <p:nvPr/>
        </p:nvSpPr>
        <p:spPr bwMode="auto">
          <a:xfrm>
            <a:off x="3695699" y="2182813"/>
            <a:ext cx="3600450" cy="1800225"/>
          </a:xfrm>
          <a:prstGeom prst="wedgeRoundRectCallout">
            <a:avLst>
              <a:gd name="adj1" fmla="val 52053"/>
              <a:gd name="adj2" fmla="val -87194"/>
              <a:gd name="adj3" fmla="val 16667"/>
            </a:avLst>
          </a:prstGeom>
          <a:solidFill>
            <a:srgbClr val="FFFFCC"/>
          </a:solidFill>
          <a:ln w="12700" cap="sq">
            <a:solidFill>
              <a:schemeClr val="tx1"/>
            </a:solidFill>
            <a:miter lim="800000"/>
            <a:headEnd/>
            <a:tailEnd/>
          </a:ln>
          <a:effectLst/>
        </p:spPr>
        <p:txBody>
          <a:bodyPr/>
          <a:lstStyle/>
          <a:p>
            <a:pPr>
              <a:lnSpc>
                <a:spcPct val="140000"/>
              </a:lnSpc>
            </a:pPr>
            <a:r>
              <a:rPr lang="zh-CN" altLang="en-US" sz="2400" dirty="0">
                <a:ea typeface="楷体_GB2312" pitchFamily="49" charset="-122"/>
              </a:rPr>
              <a:t>若 </a:t>
            </a:r>
            <a:r>
              <a:rPr lang="en-US" altLang="zh-CN" sz="2400" i="1" dirty="0" err="1">
                <a:ea typeface="楷体_GB2312" pitchFamily="49" charset="-122"/>
              </a:rPr>
              <a:t>i</a:t>
            </a:r>
            <a:r>
              <a:rPr lang="en-US" altLang="zh-CN" sz="2400" dirty="0">
                <a:ea typeface="楷体_GB2312" pitchFamily="49" charset="-122"/>
              </a:rPr>
              <a:t>  &lt; </a:t>
            </a:r>
            <a:r>
              <a:rPr lang="en-US" altLang="zh-CN" sz="2400" i="1" dirty="0">
                <a:ea typeface="楷体_GB2312" pitchFamily="49" charset="-122"/>
              </a:rPr>
              <a:t>j</a:t>
            </a:r>
            <a:r>
              <a:rPr lang="zh-CN" altLang="en-US" sz="2400" dirty="0">
                <a:ea typeface="楷体_GB2312" pitchFamily="49" charset="-122"/>
              </a:rPr>
              <a:t>，则第 </a:t>
            </a:r>
            <a:r>
              <a:rPr lang="en-US" altLang="zh-CN" sz="2400" i="1" dirty="0">
                <a:ea typeface="楷体_GB2312" pitchFamily="49" charset="-122"/>
              </a:rPr>
              <a:t>j </a:t>
            </a:r>
            <a:r>
              <a:rPr lang="zh-CN" altLang="en-US" sz="2400" dirty="0">
                <a:ea typeface="楷体_GB2312" pitchFamily="49" charset="-122"/>
              </a:rPr>
              <a:t>块中所 </a:t>
            </a:r>
          </a:p>
          <a:p>
            <a:pPr>
              <a:lnSpc>
                <a:spcPct val="90000"/>
              </a:lnSpc>
            </a:pPr>
            <a:r>
              <a:rPr lang="zh-CN" altLang="en-US" sz="2400" dirty="0">
                <a:ea typeface="楷体_GB2312" pitchFamily="49" charset="-122"/>
              </a:rPr>
              <a:t>有记录的关键字均大于 </a:t>
            </a:r>
          </a:p>
          <a:p>
            <a:pPr>
              <a:lnSpc>
                <a:spcPct val="90000"/>
              </a:lnSpc>
            </a:pPr>
            <a:r>
              <a:rPr lang="zh-CN" altLang="en-US" sz="2400" dirty="0">
                <a:ea typeface="楷体_GB2312" pitchFamily="49" charset="-122"/>
              </a:rPr>
              <a:t>第 </a:t>
            </a:r>
            <a:r>
              <a:rPr lang="en-US" altLang="zh-CN" sz="2400" i="1" dirty="0" err="1">
                <a:ea typeface="楷体_GB2312" pitchFamily="49" charset="-122"/>
              </a:rPr>
              <a:t>i</a:t>
            </a:r>
            <a:r>
              <a:rPr lang="en-US" altLang="zh-CN" sz="2400" i="1" dirty="0">
                <a:ea typeface="楷体_GB2312" pitchFamily="49" charset="-122"/>
              </a:rPr>
              <a:t>  </a:t>
            </a:r>
            <a:r>
              <a:rPr lang="zh-CN" altLang="en-US" sz="2400" dirty="0">
                <a:ea typeface="楷体_GB2312" pitchFamily="49" charset="-122"/>
              </a:rPr>
              <a:t>块中的最大关键字</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75"/>
                                        </p:tgtEl>
                                        <p:attrNameLst>
                                          <p:attrName>style.visibility</p:attrName>
                                        </p:attrNameLst>
                                      </p:cBhvr>
                                      <p:to>
                                        <p:strVal val="visible"/>
                                      </p:to>
                                    </p:set>
                                    <p:animEffect transition="in" filter="blinds(horizontal)">
                                      <p:cBhvr>
                                        <p:cTn id="7" dur="500"/>
                                        <p:tgtEl>
                                          <p:spTgt spid="837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8447"/>
                                        </p:tgtEl>
                                        <p:attrNameLst>
                                          <p:attrName>style.visibility</p:attrName>
                                        </p:attrNameLst>
                                      </p:cBhvr>
                                      <p:to>
                                        <p:strVal val="visible"/>
                                      </p:to>
                                    </p:set>
                                    <p:animEffect transition="in" filter="strips(upRight)">
                                      <p:cBhvr>
                                        <p:cTn id="18" dur="1000"/>
                                        <p:tgtEl>
                                          <p:spTgt spid="8447"/>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450"/>
                                        </p:tgtEl>
                                        <p:attrNameLst>
                                          <p:attrName>style.visibility</p:attrName>
                                        </p:attrNameLst>
                                      </p:cBhvr>
                                      <p:to>
                                        <p:strVal val="visible"/>
                                      </p:to>
                                    </p:set>
                                    <p:anim calcmode="lin" valueType="num">
                                      <p:cBhvr>
                                        <p:cTn id="23" dur="500" fill="hold"/>
                                        <p:tgtEl>
                                          <p:spTgt spid="8450"/>
                                        </p:tgtEl>
                                        <p:attrNameLst>
                                          <p:attrName>ppt_w</p:attrName>
                                        </p:attrNameLst>
                                      </p:cBhvr>
                                      <p:tavLst>
                                        <p:tav tm="0">
                                          <p:val>
                                            <p:fltVal val="0"/>
                                          </p:val>
                                        </p:tav>
                                        <p:tav tm="100000">
                                          <p:val>
                                            <p:strVal val="#ppt_w"/>
                                          </p:val>
                                        </p:tav>
                                      </p:tavLst>
                                    </p:anim>
                                    <p:anim calcmode="lin" valueType="num">
                                      <p:cBhvr>
                                        <p:cTn id="24" dur="500" fill="hold"/>
                                        <p:tgtEl>
                                          <p:spTgt spid="8450"/>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451"/>
                                        </p:tgtEl>
                                        <p:attrNameLst>
                                          <p:attrName>style.visibility</p:attrName>
                                        </p:attrNameLst>
                                      </p:cBhvr>
                                      <p:to>
                                        <p:strVal val="visible"/>
                                      </p:to>
                                    </p:set>
                                    <p:anim calcmode="lin" valueType="num">
                                      <p:cBhvr>
                                        <p:cTn id="29" dur="500" fill="hold"/>
                                        <p:tgtEl>
                                          <p:spTgt spid="8451"/>
                                        </p:tgtEl>
                                        <p:attrNameLst>
                                          <p:attrName>ppt_w</p:attrName>
                                        </p:attrNameLst>
                                      </p:cBhvr>
                                      <p:tavLst>
                                        <p:tav tm="0">
                                          <p:val>
                                            <p:fltVal val="0"/>
                                          </p:val>
                                        </p:tav>
                                        <p:tav tm="100000">
                                          <p:val>
                                            <p:strVal val="#ppt_w"/>
                                          </p:val>
                                        </p:tav>
                                      </p:tavLst>
                                    </p:anim>
                                    <p:anim calcmode="lin" valueType="num">
                                      <p:cBhvr>
                                        <p:cTn id="30" dur="500" fill="hold"/>
                                        <p:tgtEl>
                                          <p:spTgt spid="845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452"/>
                                        </p:tgtEl>
                                        <p:attrNameLst>
                                          <p:attrName>style.visibility</p:attrName>
                                        </p:attrNameLst>
                                      </p:cBhvr>
                                      <p:to>
                                        <p:strVal val="visible"/>
                                      </p:to>
                                    </p:set>
                                    <p:anim calcmode="lin" valueType="num">
                                      <p:cBhvr>
                                        <p:cTn id="35" dur="500" fill="hold"/>
                                        <p:tgtEl>
                                          <p:spTgt spid="8452"/>
                                        </p:tgtEl>
                                        <p:attrNameLst>
                                          <p:attrName>ppt_w</p:attrName>
                                        </p:attrNameLst>
                                      </p:cBhvr>
                                      <p:tavLst>
                                        <p:tav tm="0">
                                          <p:val>
                                            <p:fltVal val="0"/>
                                          </p:val>
                                        </p:tav>
                                        <p:tav tm="100000">
                                          <p:val>
                                            <p:strVal val="#ppt_w"/>
                                          </p:val>
                                        </p:tav>
                                      </p:tavLst>
                                    </p:anim>
                                    <p:anim calcmode="lin" valueType="num">
                                      <p:cBhvr>
                                        <p:cTn id="36" dur="500" fill="hold"/>
                                        <p:tgtEl>
                                          <p:spTgt spid="8452"/>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2000"/>
                                        <p:tgtEl>
                                          <p:spTgt spid="8447"/>
                                        </p:tgtEl>
                                      </p:cBhvr>
                                    </p:animEffect>
                                    <p:set>
                                      <p:cBhvr>
                                        <p:cTn id="41" dur="1" fill="hold">
                                          <p:stCondLst>
                                            <p:cond delay="1999"/>
                                          </p:stCondLst>
                                        </p:cTn>
                                        <p:tgtEl>
                                          <p:spTgt spid="8447"/>
                                        </p:tgtEl>
                                        <p:attrNameLst>
                                          <p:attrName>style.visibility</p:attrName>
                                        </p:attrNameLst>
                                      </p:cBhvr>
                                      <p:to>
                                        <p:strVal val="hidden"/>
                                      </p:to>
                                    </p:set>
                                  </p:childTnLst>
                                </p:cTn>
                              </p:par>
                            </p:childTnLst>
                          </p:cTn>
                        </p:par>
                        <p:par>
                          <p:cTn id="42" fill="hold">
                            <p:stCondLst>
                              <p:cond delay="2000"/>
                            </p:stCondLst>
                            <p:childTnLst>
                              <p:par>
                                <p:cTn id="43" presetID="3" presetClass="entr" presetSubtype="10" fill="hold" grpId="0" nodeType="afterEffect">
                                  <p:stCondLst>
                                    <p:cond delay="0"/>
                                  </p:stCondLst>
                                  <p:childTnLst>
                                    <p:set>
                                      <p:cBhvr>
                                        <p:cTn id="44" dur="1" fill="hold">
                                          <p:stCondLst>
                                            <p:cond delay="0"/>
                                          </p:stCondLst>
                                        </p:cTn>
                                        <p:tgtEl>
                                          <p:spTgt spid="8448"/>
                                        </p:tgtEl>
                                        <p:attrNameLst>
                                          <p:attrName>style.visibility</p:attrName>
                                        </p:attrNameLst>
                                      </p:cBhvr>
                                      <p:to>
                                        <p:strVal val="visible"/>
                                      </p:to>
                                    </p:set>
                                    <p:animEffect transition="in" filter="blinds(horizontal)">
                                      <p:cBhvr>
                                        <p:cTn id="45" dur="500"/>
                                        <p:tgtEl>
                                          <p:spTgt spid="8448"/>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8417"/>
                                        </p:tgtEl>
                                        <p:attrNameLst>
                                          <p:attrName>style.visibility</p:attrName>
                                        </p:attrNameLst>
                                      </p:cBhvr>
                                      <p:to>
                                        <p:strVal val="visible"/>
                                      </p:to>
                                    </p:set>
                                    <p:anim calcmode="lin" valueType="num">
                                      <p:cBhvr>
                                        <p:cTn id="50" dur="500" fill="hold"/>
                                        <p:tgtEl>
                                          <p:spTgt spid="8417"/>
                                        </p:tgtEl>
                                        <p:attrNameLst>
                                          <p:attrName>ppt_w</p:attrName>
                                        </p:attrNameLst>
                                      </p:cBhvr>
                                      <p:tavLst>
                                        <p:tav tm="0">
                                          <p:val>
                                            <p:fltVal val="0"/>
                                          </p:val>
                                        </p:tav>
                                        <p:tav tm="100000">
                                          <p:val>
                                            <p:strVal val="#ppt_w"/>
                                          </p:val>
                                        </p:tav>
                                      </p:tavLst>
                                    </p:anim>
                                    <p:anim calcmode="lin" valueType="num">
                                      <p:cBhvr>
                                        <p:cTn id="51" dur="500" fill="hold"/>
                                        <p:tgtEl>
                                          <p:spTgt spid="8417"/>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20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408"/>
                                        </p:tgtEl>
                                        <p:attrNameLst>
                                          <p:attrName>style.visibility</p:attrName>
                                        </p:attrNameLst>
                                      </p:cBhvr>
                                      <p:to>
                                        <p:strVal val="visible"/>
                                      </p:to>
                                    </p:set>
                                    <p:animEffect transition="in" filter="wipe(up)">
                                      <p:cBhvr>
                                        <p:cTn id="61" dur="500"/>
                                        <p:tgtEl>
                                          <p:spTgt spid="8408"/>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8409"/>
                                        </p:tgtEl>
                                        <p:attrNameLst>
                                          <p:attrName>style.visibility</p:attrName>
                                        </p:attrNameLst>
                                      </p:cBhvr>
                                      <p:to>
                                        <p:strVal val="visible"/>
                                      </p:to>
                                    </p:set>
                                    <p:animEffect transition="in" filter="wipe(right)">
                                      <p:cBhvr>
                                        <p:cTn id="65" dur="500"/>
                                        <p:tgtEl>
                                          <p:spTgt spid="8409"/>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410"/>
                                        </p:tgtEl>
                                        <p:attrNameLst>
                                          <p:attrName>style.visibility</p:attrName>
                                        </p:attrNameLst>
                                      </p:cBhvr>
                                      <p:to>
                                        <p:strVal val="visible"/>
                                      </p:to>
                                    </p:set>
                                    <p:animEffect transition="in" filter="wipe(up)">
                                      <p:cBhvr>
                                        <p:cTn id="69" dur="500"/>
                                        <p:tgtEl>
                                          <p:spTgt spid="841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8411"/>
                                        </p:tgtEl>
                                        <p:attrNameLst>
                                          <p:attrName>style.visibility</p:attrName>
                                        </p:attrNameLst>
                                      </p:cBhvr>
                                      <p:to>
                                        <p:strVal val="visible"/>
                                      </p:to>
                                    </p:set>
                                    <p:animEffect transition="in" filter="wipe(up)">
                                      <p:cBhvr>
                                        <p:cTn id="74" dur="500"/>
                                        <p:tgtEl>
                                          <p:spTgt spid="8411"/>
                                        </p:tgtEl>
                                      </p:cBhvr>
                                    </p:animEffect>
                                  </p:childTnLst>
                                </p:cTn>
                              </p:par>
                            </p:childTnLst>
                          </p:cTn>
                        </p:par>
                        <p:par>
                          <p:cTn id="75" fill="hold">
                            <p:stCondLst>
                              <p:cond delay="500"/>
                            </p:stCondLst>
                            <p:childTnLst>
                              <p:par>
                                <p:cTn id="76" presetID="22" presetClass="entr" presetSubtype="2" fill="hold" grpId="0" nodeType="afterEffect">
                                  <p:stCondLst>
                                    <p:cond delay="0"/>
                                  </p:stCondLst>
                                  <p:childTnLst>
                                    <p:set>
                                      <p:cBhvr>
                                        <p:cTn id="77" dur="1" fill="hold">
                                          <p:stCondLst>
                                            <p:cond delay="0"/>
                                          </p:stCondLst>
                                        </p:cTn>
                                        <p:tgtEl>
                                          <p:spTgt spid="8412"/>
                                        </p:tgtEl>
                                        <p:attrNameLst>
                                          <p:attrName>style.visibility</p:attrName>
                                        </p:attrNameLst>
                                      </p:cBhvr>
                                      <p:to>
                                        <p:strVal val="visible"/>
                                      </p:to>
                                    </p:set>
                                    <p:animEffect transition="in" filter="wipe(right)">
                                      <p:cBhvr>
                                        <p:cTn id="78" dur="500"/>
                                        <p:tgtEl>
                                          <p:spTgt spid="8412"/>
                                        </p:tgtEl>
                                      </p:cBhvr>
                                    </p:animEffect>
                                  </p:childTnLst>
                                </p:cTn>
                              </p:par>
                            </p:childTnLst>
                          </p:cTn>
                        </p:par>
                        <p:par>
                          <p:cTn id="79" fill="hold">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8413"/>
                                        </p:tgtEl>
                                        <p:attrNameLst>
                                          <p:attrName>style.visibility</p:attrName>
                                        </p:attrNameLst>
                                      </p:cBhvr>
                                      <p:to>
                                        <p:strVal val="visible"/>
                                      </p:to>
                                    </p:set>
                                    <p:animEffect transition="in" filter="wipe(up)">
                                      <p:cBhvr>
                                        <p:cTn id="82" dur="500"/>
                                        <p:tgtEl>
                                          <p:spTgt spid="841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8414"/>
                                        </p:tgtEl>
                                        <p:attrNameLst>
                                          <p:attrName>style.visibility</p:attrName>
                                        </p:attrNameLst>
                                      </p:cBhvr>
                                      <p:to>
                                        <p:strVal val="visible"/>
                                      </p:to>
                                    </p:set>
                                    <p:animEffect transition="in" filter="wipe(up)">
                                      <p:cBhvr>
                                        <p:cTn id="87" dur="500"/>
                                        <p:tgtEl>
                                          <p:spTgt spid="8414"/>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8415"/>
                                        </p:tgtEl>
                                        <p:attrNameLst>
                                          <p:attrName>style.visibility</p:attrName>
                                        </p:attrNameLst>
                                      </p:cBhvr>
                                      <p:to>
                                        <p:strVal val="visible"/>
                                      </p:to>
                                    </p:set>
                                    <p:animEffect transition="in" filter="wipe(left)">
                                      <p:cBhvr>
                                        <p:cTn id="91" dur="500"/>
                                        <p:tgtEl>
                                          <p:spTgt spid="8415"/>
                                        </p:tgtEl>
                                      </p:cBhvr>
                                    </p:animEffect>
                                  </p:childTnLst>
                                </p:cTn>
                              </p:par>
                            </p:childTnLst>
                          </p:cTn>
                        </p:par>
                        <p:par>
                          <p:cTn id="92" fill="hold">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8416"/>
                                        </p:tgtEl>
                                        <p:attrNameLst>
                                          <p:attrName>style.visibility</p:attrName>
                                        </p:attrNameLst>
                                      </p:cBhvr>
                                      <p:to>
                                        <p:strVal val="visible"/>
                                      </p:to>
                                    </p:set>
                                    <p:animEffect transition="in" filter="wipe(up)">
                                      <p:cBhvr>
                                        <p:cTn id="95" dur="500"/>
                                        <p:tgtEl>
                                          <p:spTgt spid="841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5" fill="hold" grpId="0" nodeType="clickEffect">
                                  <p:stCondLst>
                                    <p:cond delay="0"/>
                                  </p:stCondLst>
                                  <p:childTnLst>
                                    <p:set>
                                      <p:cBhvr>
                                        <p:cTn id="99" dur="1" fill="hold">
                                          <p:stCondLst>
                                            <p:cond delay="0"/>
                                          </p:stCondLst>
                                        </p:cTn>
                                        <p:tgtEl>
                                          <p:spTgt spid="8445"/>
                                        </p:tgtEl>
                                        <p:attrNameLst>
                                          <p:attrName>style.visibility</p:attrName>
                                        </p:attrNameLst>
                                      </p:cBhvr>
                                      <p:to>
                                        <p:strVal val="visible"/>
                                      </p:to>
                                    </p:set>
                                    <p:animEffect transition="in" filter="blinds(vertical)">
                                      <p:cBhvr>
                                        <p:cTn id="100" dur="500"/>
                                        <p:tgtEl>
                                          <p:spTgt spid="8445"/>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8418"/>
                                        </p:tgtEl>
                                        <p:attrNameLst>
                                          <p:attrName>style.visibility</p:attrName>
                                        </p:attrNameLst>
                                      </p:cBhvr>
                                      <p:to>
                                        <p:strVal val="visible"/>
                                      </p:to>
                                    </p:set>
                                    <p:animEffect transition="in" filter="strips(downLeft)">
                                      <p:cBhvr>
                                        <p:cTn id="105" dur="500"/>
                                        <p:tgtEl>
                                          <p:spTgt spid="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 grpId="0" autoUpdateAnimBg="0"/>
      <p:bldP spid="8451" grpId="0" animBg="1"/>
      <p:bldP spid="8452" grpId="0" animBg="1"/>
      <p:bldP spid="8450" grpId="0" animBg="1"/>
      <p:bldP spid="8418" grpId="0" animBg="1" autoUpdateAnimBg="0"/>
      <p:bldP spid="8375" grpId="0" autoUpdateAnimBg="0"/>
      <p:bldP spid="8408" grpId="0" animBg="1"/>
      <p:bldP spid="8409" grpId="0" animBg="1"/>
      <p:bldP spid="8410" grpId="0" animBg="1"/>
      <p:bldP spid="8411" grpId="0" animBg="1"/>
      <p:bldP spid="8412" grpId="0" animBg="1"/>
      <p:bldP spid="8413" grpId="0" animBg="1"/>
      <p:bldP spid="8414" grpId="0" animBg="1"/>
      <p:bldP spid="8415" grpId="0" animBg="1"/>
      <p:bldP spid="8416" grpId="0" animBg="1"/>
      <p:bldP spid="8417" grpId="0" autoUpdateAnimBg="0"/>
      <p:bldP spid="8445" grpId="0" autoUpdateAnimBg="0"/>
      <p:bldP spid="8447" grpId="0" animBg="1"/>
      <p:bldP spid="844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7" name="AutoShape 211"/>
          <p:cNvSpPr>
            <a:spLocks noChangeArrowheads="1"/>
          </p:cNvSpPr>
          <p:nvPr/>
        </p:nvSpPr>
        <p:spPr bwMode="auto">
          <a:xfrm>
            <a:off x="6880225" y="39991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6" name="AutoShape 210"/>
          <p:cNvSpPr>
            <a:spLocks noChangeArrowheads="1"/>
          </p:cNvSpPr>
          <p:nvPr/>
        </p:nvSpPr>
        <p:spPr bwMode="auto">
          <a:xfrm>
            <a:off x="6423025" y="42277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5" name="AutoShape 209"/>
          <p:cNvSpPr>
            <a:spLocks noChangeArrowheads="1"/>
          </p:cNvSpPr>
          <p:nvPr/>
        </p:nvSpPr>
        <p:spPr bwMode="auto">
          <a:xfrm>
            <a:off x="6423025" y="37705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17" name="AutoShape 201"/>
          <p:cNvSpPr>
            <a:spLocks noChangeArrowheads="1"/>
          </p:cNvSpPr>
          <p:nvPr/>
        </p:nvSpPr>
        <p:spPr bwMode="auto">
          <a:xfrm>
            <a:off x="41370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8" name="AutoShape 202"/>
          <p:cNvSpPr>
            <a:spLocks noChangeArrowheads="1"/>
          </p:cNvSpPr>
          <p:nvPr/>
        </p:nvSpPr>
        <p:spPr bwMode="auto">
          <a:xfrm>
            <a:off x="35274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3" name="Text Box 197"/>
          <p:cNvSpPr txBox="1">
            <a:spLocks noChangeArrowheads="1"/>
          </p:cNvSpPr>
          <p:nvPr/>
        </p:nvSpPr>
        <p:spPr bwMode="auto">
          <a:xfrm>
            <a:off x="2903629" y="90547"/>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性能分析 </a:t>
            </a:r>
          </a:p>
        </p:txBody>
      </p:sp>
      <p:sp>
        <p:nvSpPr>
          <p:cNvPr id="9414" name="Text Box 198"/>
          <p:cNvSpPr txBox="1">
            <a:spLocks noChangeArrowheads="1"/>
          </p:cNvSpPr>
          <p:nvPr/>
        </p:nvSpPr>
        <p:spPr bwMode="auto">
          <a:xfrm>
            <a:off x="467544" y="1268760"/>
            <a:ext cx="4148588" cy="461645"/>
          </a:xfrm>
          <a:prstGeom prst="rect">
            <a:avLst/>
          </a:prstGeom>
          <a:noFill/>
          <a:ln w="25400" cap="sq">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平均查找长度： </a:t>
            </a:r>
            <a:r>
              <a:rPr lang="en-US" altLang="zh-CN" sz="2400" i="1" dirty="0" err="1">
                <a:ea typeface="华文中宋" pitchFamily="2" charset="-122"/>
              </a:rPr>
              <a:t>ASL</a:t>
            </a:r>
            <a:r>
              <a:rPr lang="en-US" altLang="zh-CN" sz="2400" i="1" baseline="-25000" dirty="0" err="1">
                <a:ea typeface="华文中宋" pitchFamily="2" charset="-122"/>
              </a:rPr>
              <a:t>bs</a:t>
            </a:r>
            <a:r>
              <a:rPr lang="en-US" altLang="zh-CN" sz="2400" dirty="0">
                <a:ea typeface="华文中宋" pitchFamily="2" charset="-122"/>
              </a:rPr>
              <a:t>= </a:t>
            </a:r>
            <a:r>
              <a:rPr lang="en-US" altLang="zh-CN" sz="2400" i="1" dirty="0">
                <a:ea typeface="华文中宋" pitchFamily="2" charset="-122"/>
              </a:rPr>
              <a:t>L</a:t>
            </a:r>
            <a:r>
              <a:rPr lang="en-US" altLang="zh-CN" sz="2400" i="1" baseline="-25000" dirty="0">
                <a:ea typeface="华文中宋" pitchFamily="2" charset="-122"/>
              </a:rPr>
              <a:t>b</a:t>
            </a:r>
            <a:r>
              <a:rPr lang="en-US" altLang="zh-CN" sz="2400" i="1" dirty="0">
                <a:ea typeface="华文中宋" pitchFamily="2" charset="-122"/>
              </a:rPr>
              <a:t> </a:t>
            </a:r>
            <a:r>
              <a:rPr lang="en-US" altLang="zh-CN" sz="2400" dirty="0">
                <a:ea typeface="华文中宋" pitchFamily="2" charset="-122"/>
              </a:rPr>
              <a:t>+ </a:t>
            </a:r>
            <a:r>
              <a:rPr lang="en-US" altLang="zh-CN" sz="2400" i="1" dirty="0" err="1">
                <a:ea typeface="华文中宋" pitchFamily="2" charset="-122"/>
              </a:rPr>
              <a:t>L</a:t>
            </a:r>
            <a:r>
              <a:rPr lang="en-US" altLang="zh-CN" sz="2400" i="1" baseline="-25000" dirty="0" err="1">
                <a:ea typeface="华文中宋" pitchFamily="2" charset="-122"/>
              </a:rPr>
              <a:t>w</a:t>
            </a:r>
            <a:r>
              <a:rPr lang="en-US" altLang="zh-CN" sz="2400" i="1" baseline="-25000" dirty="0">
                <a:ea typeface="华文中宋" pitchFamily="2" charset="-122"/>
              </a:rPr>
              <a:t>  </a:t>
            </a:r>
            <a:endParaRPr lang="en-US" altLang="zh-CN" sz="2400" dirty="0">
              <a:ea typeface="华文中宋" pitchFamily="2" charset="-122"/>
            </a:endParaRPr>
          </a:p>
        </p:txBody>
      </p:sp>
      <p:sp>
        <p:nvSpPr>
          <p:cNvPr id="9416" name="Rectangle 200"/>
          <p:cNvSpPr>
            <a:spLocks noChangeArrowheads="1"/>
          </p:cNvSpPr>
          <p:nvPr/>
        </p:nvSpPr>
        <p:spPr bwMode="auto">
          <a:xfrm>
            <a:off x="5051425" y="1381398"/>
            <a:ext cx="3825875" cy="398462"/>
          </a:xfrm>
          <a:prstGeom prst="rect">
            <a:avLst/>
          </a:prstGeom>
          <a:noFill/>
          <a:ln w="25400" cap="sq">
            <a:noFill/>
            <a:miter lim="800000"/>
            <a:headEnd/>
            <a:tailEnd/>
          </a:ln>
          <a:effectLst/>
        </p:spPr>
        <p:txBody>
          <a:bodyPr wrap="none" lIns="91416" tIns="45710" rIns="91416" bIns="45710">
            <a:spAutoFit/>
          </a:bodyPr>
          <a:lstStyle/>
          <a:p>
            <a:r>
              <a:rPr lang="zh-CN" altLang="en-US" sz="2000" dirty="0">
                <a:ea typeface="楷体_GB2312" pitchFamily="49" charset="-122"/>
              </a:rPr>
              <a:t>在块中查找元素的平均查找长度 </a:t>
            </a:r>
          </a:p>
        </p:txBody>
      </p:sp>
      <p:sp>
        <p:nvSpPr>
          <p:cNvPr id="9419" name="Line 203"/>
          <p:cNvSpPr>
            <a:spLocks noChangeShapeType="1"/>
          </p:cNvSpPr>
          <p:nvPr/>
        </p:nvSpPr>
        <p:spPr bwMode="auto">
          <a:xfrm>
            <a:off x="4518025" y="1562373"/>
            <a:ext cx="609600" cy="0"/>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9420" name="Rectangle 204"/>
          <p:cNvSpPr>
            <a:spLocks noChangeArrowheads="1"/>
          </p:cNvSpPr>
          <p:nvPr/>
        </p:nvSpPr>
        <p:spPr bwMode="auto">
          <a:xfrm>
            <a:off x="4289425" y="859110"/>
            <a:ext cx="4724400" cy="396875"/>
          </a:xfrm>
          <a:prstGeom prst="rect">
            <a:avLst/>
          </a:prstGeom>
          <a:noFill/>
          <a:ln w="25400" cap="sq">
            <a:noFill/>
            <a:miter lim="800000"/>
            <a:headEnd/>
            <a:tailEnd/>
          </a:ln>
          <a:effectLst/>
        </p:spPr>
        <p:txBody>
          <a:bodyPr lIns="91416" tIns="45710" rIns="91416" bIns="45710">
            <a:spAutoFit/>
          </a:bodyPr>
          <a:lstStyle/>
          <a:p>
            <a:r>
              <a:rPr lang="zh-CN" altLang="en-US" sz="2000" dirty="0">
                <a:ea typeface="楷体_GB2312" pitchFamily="49" charset="-122"/>
              </a:rPr>
              <a:t>在索引表中查找所在块的平均查找长度 </a:t>
            </a:r>
          </a:p>
        </p:txBody>
      </p:sp>
      <p:sp>
        <p:nvSpPr>
          <p:cNvPr id="9421" name="Line 205"/>
          <p:cNvSpPr>
            <a:spLocks noChangeShapeType="1"/>
          </p:cNvSpPr>
          <p:nvPr/>
        </p:nvSpPr>
        <p:spPr bwMode="auto">
          <a:xfrm flipV="1">
            <a:off x="3756025" y="1105173"/>
            <a:ext cx="609600" cy="228600"/>
          </a:xfrm>
          <a:prstGeom prst="line">
            <a:avLst/>
          </a:prstGeom>
          <a:noFill/>
          <a:ln w="38100" cap="sq">
            <a:solidFill>
              <a:srgbClr val="FF3300"/>
            </a:solidFill>
            <a:round/>
            <a:headEnd/>
            <a:tailEnd type="triangle" w="med" len="med"/>
          </a:ln>
          <a:effectLst/>
        </p:spPr>
        <p:txBody>
          <a:bodyPr>
            <a:spAutoFit/>
          </a:bodyPr>
          <a:lstStyle/>
          <a:p>
            <a:endParaRPr lang="zh-CN" altLang="en-US"/>
          </a:p>
        </p:txBody>
      </p:sp>
      <p:graphicFrame>
        <p:nvGraphicFramePr>
          <p:cNvPr id="9422" name="Object 206"/>
          <p:cNvGraphicFramePr>
            <a:graphicFrameLocks noChangeAspect="1"/>
          </p:cNvGraphicFramePr>
          <p:nvPr/>
        </p:nvGraphicFramePr>
        <p:xfrm>
          <a:off x="1073150" y="3698875"/>
          <a:ext cx="6553200" cy="881063"/>
        </p:xfrm>
        <a:graphic>
          <a:graphicData uri="http://schemas.openxmlformats.org/presentationml/2006/ole">
            <mc:AlternateContent xmlns:mc="http://schemas.openxmlformats.org/markup-compatibility/2006">
              <mc:Choice xmlns:v="urn:schemas-microsoft-com:vml" Requires="v">
                <p:oleObj spid="_x0000_s175655" name="公式" r:id="rId4" imgW="3263760" imgH="444240" progId="Equation.3">
                  <p:embed/>
                </p:oleObj>
              </mc:Choice>
              <mc:Fallback>
                <p:oleObj name="公式" r:id="rId4" imgW="3263760" imgH="4442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150" y="3698875"/>
                        <a:ext cx="6553200"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 name="Text Box 207"/>
          <p:cNvSpPr txBox="1">
            <a:spLocks noChangeArrowheads="1"/>
          </p:cNvSpPr>
          <p:nvPr/>
        </p:nvSpPr>
        <p:spPr bwMode="auto">
          <a:xfrm>
            <a:off x="250825" y="1868652"/>
            <a:ext cx="8844039"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若将长度为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的表均分成 </a:t>
            </a:r>
            <a:r>
              <a:rPr lang="en-US" altLang="zh-CN" sz="2400" i="1" dirty="0">
                <a:ea typeface="楷体_GB2312" pitchFamily="49" charset="-122"/>
              </a:rPr>
              <a:t>b</a:t>
            </a:r>
            <a:r>
              <a:rPr lang="en-US" altLang="zh-CN" sz="2400" dirty="0">
                <a:ea typeface="楷体_GB2312" pitchFamily="49" charset="-122"/>
              </a:rPr>
              <a:t> </a:t>
            </a:r>
            <a:r>
              <a:rPr lang="zh-CN" altLang="en-US" sz="2400" dirty="0">
                <a:ea typeface="楷体_GB2312" pitchFamily="49" charset="-122"/>
              </a:rPr>
              <a:t>块，每块含 </a:t>
            </a:r>
            <a:r>
              <a:rPr lang="en-US" altLang="zh-CN" sz="2400" i="1" dirty="0">
                <a:ea typeface="楷体_GB2312" pitchFamily="49" charset="-122"/>
              </a:rPr>
              <a:t>s</a:t>
            </a:r>
            <a:r>
              <a:rPr lang="en-US" altLang="zh-CN" sz="2400" dirty="0">
                <a:ea typeface="楷体_GB2312" pitchFamily="49" charset="-122"/>
              </a:rPr>
              <a:t> </a:t>
            </a:r>
            <a:r>
              <a:rPr lang="zh-CN" altLang="en-US" sz="2400" dirty="0">
                <a:ea typeface="楷体_GB2312" pitchFamily="49" charset="-122"/>
              </a:rPr>
              <a:t>个记录 </a:t>
            </a:r>
            <a:r>
              <a:rPr lang="en-US" altLang="zh-CN" sz="2400" dirty="0">
                <a:ea typeface="楷体_GB2312" pitchFamily="49" charset="-122"/>
              </a:rPr>
              <a:t>(</a:t>
            </a:r>
            <a:r>
              <a:rPr lang="en-US" altLang="zh-CN" sz="2400" i="1" dirty="0">
                <a:ea typeface="楷体_GB2312" pitchFamily="49" charset="-122"/>
              </a:rPr>
              <a:t>b </a:t>
            </a:r>
            <a:r>
              <a:rPr lang="en-US" altLang="zh-CN" sz="2400" dirty="0">
                <a:ea typeface="楷体_GB2312" pitchFamily="49" charset="-122"/>
              </a:rPr>
              <a:t>= </a:t>
            </a:r>
            <a:r>
              <a:rPr lang="en-US" altLang="zh-CN" sz="2400" dirty="0">
                <a:ea typeface="楷体_GB2312" pitchFamily="49" charset="-122"/>
                <a:sym typeface="Symbol" pitchFamily="18" charset="2"/>
              </a:rPr>
              <a:t></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s</a:t>
            </a:r>
            <a:r>
              <a:rPr lang="en-US" altLang="zh-CN" sz="2400" dirty="0">
                <a:ea typeface="楷体_GB2312" pitchFamily="49" charset="-122"/>
                <a:sym typeface="Symbol" pitchFamily="18" charset="2"/>
              </a:rPr>
              <a:t>)</a:t>
            </a:r>
            <a:r>
              <a:rPr lang="zh-CN" altLang="en-US" sz="2400" dirty="0">
                <a:ea typeface="楷体_GB2312" pitchFamily="49" charset="-122"/>
                <a:sym typeface="Symbol" pitchFamily="18" charset="2"/>
              </a:rPr>
              <a:t>； </a:t>
            </a:r>
          </a:p>
          <a:p>
            <a:r>
              <a:rPr lang="zh-CN" altLang="en-US" sz="2400" dirty="0">
                <a:ea typeface="楷体_GB2312" pitchFamily="49" charset="-122"/>
                <a:sym typeface="Symbol" pitchFamily="18" charset="2"/>
              </a:rPr>
              <a:t>并设表中每个记录的查找概率相等，则每块查找的概率为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b</a:t>
            </a:r>
            <a:r>
              <a:rPr lang="zh-CN" altLang="en-US" sz="2400" dirty="0">
                <a:ea typeface="楷体_GB2312" pitchFamily="49" charset="-122"/>
                <a:sym typeface="Symbol" pitchFamily="18" charset="2"/>
              </a:rPr>
              <a:t>，</a:t>
            </a:r>
            <a:r>
              <a:rPr lang="zh-CN" altLang="en-US" sz="2400" dirty="0">
                <a:ea typeface="楷体_GB2312" pitchFamily="49" charset="-122"/>
              </a:rPr>
              <a:t> </a:t>
            </a:r>
          </a:p>
          <a:p>
            <a:r>
              <a:rPr lang="zh-CN" altLang="en-US" sz="2400" dirty="0">
                <a:ea typeface="楷体_GB2312" pitchFamily="49" charset="-122"/>
              </a:rPr>
              <a:t>块中</a:t>
            </a:r>
            <a:r>
              <a:rPr lang="zh-CN" altLang="en-US" sz="2400" dirty="0">
                <a:ea typeface="楷体_GB2312" pitchFamily="49" charset="-122"/>
                <a:sym typeface="Symbol" pitchFamily="18" charset="2"/>
              </a:rPr>
              <a:t>每个记录的查找概率为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s</a:t>
            </a:r>
            <a:r>
              <a:rPr lang="zh-CN" altLang="en-US" sz="2400" dirty="0">
                <a:ea typeface="楷体_GB2312" pitchFamily="49" charset="-122"/>
                <a:sym typeface="Symbol" pitchFamily="18" charset="2"/>
              </a:rPr>
              <a:t>。 </a:t>
            </a:r>
          </a:p>
        </p:txBody>
      </p:sp>
      <p:graphicFrame>
        <p:nvGraphicFramePr>
          <p:cNvPr id="9424" name="Object 208"/>
          <p:cNvGraphicFramePr>
            <a:graphicFrameLocks noChangeAspect="1"/>
          </p:cNvGraphicFramePr>
          <p:nvPr/>
        </p:nvGraphicFramePr>
        <p:xfrm>
          <a:off x="1119188" y="5858148"/>
          <a:ext cx="6148387" cy="811212"/>
        </p:xfrm>
        <a:graphic>
          <a:graphicData uri="http://schemas.openxmlformats.org/presentationml/2006/ole">
            <mc:AlternateContent xmlns:mc="http://schemas.openxmlformats.org/markup-compatibility/2006">
              <mc:Choice xmlns:v="urn:schemas-microsoft-com:vml" Requires="v">
                <p:oleObj spid="_x0000_s175656" name="公式" r:id="rId6" imgW="2958840" imgH="406080" progId="Equation.3">
                  <p:embed/>
                </p:oleObj>
              </mc:Choice>
              <mc:Fallback>
                <p:oleObj name="公式" r:id="rId6" imgW="2958840" imgH="4060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9188" y="5858148"/>
                        <a:ext cx="6148387"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9" name="Object 213"/>
          <p:cNvGraphicFramePr>
            <a:graphicFrameLocks noChangeAspect="1"/>
          </p:cNvGraphicFramePr>
          <p:nvPr/>
        </p:nvGraphicFramePr>
        <p:xfrm>
          <a:off x="327025" y="4762773"/>
          <a:ext cx="6705600" cy="509587"/>
        </p:xfrm>
        <a:graphic>
          <a:graphicData uri="http://schemas.openxmlformats.org/presentationml/2006/ole">
            <mc:AlternateContent xmlns:mc="http://schemas.openxmlformats.org/markup-compatibility/2006">
              <mc:Choice xmlns:v="urn:schemas-microsoft-com:vml" Requires="v">
                <p:oleObj spid="_x0000_s175657" name="公式" r:id="rId8" imgW="3225600" imgH="253800" progId="Equation.3">
                  <p:embed/>
                </p:oleObj>
              </mc:Choice>
              <mc:Fallback>
                <p:oleObj name="公式" r:id="rId8" imgW="3225600" imgH="2538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025" y="4762773"/>
                        <a:ext cx="670560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7"/>
          <p:cNvGrpSpPr>
            <a:grpSpLocks/>
          </p:cNvGrpSpPr>
          <p:nvPr/>
        </p:nvGrpSpPr>
        <p:grpSpPr bwMode="auto">
          <a:xfrm>
            <a:off x="7113588" y="4500835"/>
            <a:ext cx="1822450" cy="1100138"/>
            <a:chOff x="4372" y="2618"/>
            <a:chExt cx="1147" cy="695"/>
          </a:xfrm>
        </p:grpSpPr>
        <p:sp>
          <p:nvSpPr>
            <p:cNvPr id="9430" name="Text Box 214"/>
            <p:cNvSpPr txBox="1">
              <a:spLocks noChangeArrowheads="1"/>
            </p:cNvSpPr>
            <p:nvPr/>
          </p:nvSpPr>
          <p:spPr bwMode="auto">
            <a:xfrm>
              <a:off x="4372" y="2618"/>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比顺序查好 </a:t>
              </a:r>
            </a:p>
          </p:txBody>
        </p:sp>
        <p:sp>
          <p:nvSpPr>
            <p:cNvPr id="9431" name="Text Box 215"/>
            <p:cNvSpPr txBox="1">
              <a:spLocks noChangeArrowheads="1"/>
            </p:cNvSpPr>
            <p:nvPr/>
          </p:nvSpPr>
          <p:spPr bwMode="auto">
            <a:xfrm>
              <a:off x="4382" y="3024"/>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比折半查差 </a:t>
              </a:r>
            </a:p>
          </p:txBody>
        </p:sp>
      </p:grpSp>
      <p:sp>
        <p:nvSpPr>
          <p:cNvPr id="9432" name="AutoShape 216"/>
          <p:cNvSpPr>
            <a:spLocks/>
          </p:cNvSpPr>
          <p:nvPr/>
        </p:nvSpPr>
        <p:spPr bwMode="auto">
          <a:xfrm>
            <a:off x="7032625" y="4684985"/>
            <a:ext cx="152400" cy="763588"/>
          </a:xfrm>
          <a:prstGeom prst="leftBrace">
            <a:avLst>
              <a:gd name="adj1" fmla="val 41753"/>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9434" name="Text Box 218"/>
          <p:cNvSpPr txBox="1">
            <a:spLocks noChangeArrowheads="1"/>
          </p:cNvSpPr>
          <p:nvPr/>
        </p:nvSpPr>
        <p:spPr bwMode="auto">
          <a:xfrm>
            <a:off x="282575" y="3194323"/>
            <a:ext cx="4273550" cy="457200"/>
          </a:xfrm>
          <a:prstGeom prst="rect">
            <a:avLst/>
          </a:prstGeom>
          <a:noFill/>
          <a:ln w="25400" cap="sq">
            <a:noFill/>
            <a:miter lim="800000"/>
            <a:headEnd/>
            <a:tailEnd/>
          </a:ln>
          <a:effectLst/>
        </p:spPr>
        <p:txBody>
          <a:bodyPr wrap="none">
            <a:spAutoFit/>
          </a:bodyPr>
          <a:lstStyle/>
          <a:p>
            <a:r>
              <a:rPr lang="en-US" altLang="zh-CN" dirty="0">
                <a:ea typeface="华文中宋" pitchFamily="2" charset="-122"/>
              </a:rPr>
              <a:t>(1)</a:t>
            </a:r>
            <a:r>
              <a:rPr lang="zh-CN" altLang="en-US" dirty="0">
                <a:ea typeface="华文中宋" pitchFamily="2" charset="-122"/>
              </a:rPr>
              <a:t>、用顺序查找确定所在块： </a:t>
            </a:r>
          </a:p>
        </p:txBody>
      </p:sp>
      <p:sp>
        <p:nvSpPr>
          <p:cNvPr id="9435" name="Text Box 219"/>
          <p:cNvSpPr txBox="1">
            <a:spLocks noChangeArrowheads="1"/>
          </p:cNvSpPr>
          <p:nvPr/>
        </p:nvSpPr>
        <p:spPr bwMode="auto">
          <a:xfrm>
            <a:off x="282575" y="5400948"/>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(2)</a:t>
            </a:r>
            <a:r>
              <a:rPr lang="zh-CN" altLang="en-US">
                <a:ea typeface="华文中宋" pitchFamily="2" charset="-122"/>
              </a:rPr>
              <a:t>、用折半查找确定所在块： </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14"/>
                                        </p:tgtEl>
                                        <p:attrNameLst>
                                          <p:attrName>style.visibility</p:attrName>
                                        </p:attrNameLst>
                                      </p:cBhvr>
                                      <p:to>
                                        <p:strVal val="visible"/>
                                      </p:to>
                                    </p:set>
                                    <p:animEffect transition="in" filter="wipe(left)">
                                      <p:cBhvr>
                                        <p:cTn id="7" dur="500"/>
                                        <p:tgtEl>
                                          <p:spTgt spid="94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418"/>
                                        </p:tgtEl>
                                        <p:attrNameLst>
                                          <p:attrName>style.visibility</p:attrName>
                                        </p:attrNameLst>
                                      </p:cBhvr>
                                      <p:to>
                                        <p:strVal val="visible"/>
                                      </p:to>
                                    </p:set>
                                    <p:animEffect transition="in" filter="box(out)">
                                      <p:cBhvr>
                                        <p:cTn id="12" dur="500"/>
                                        <p:tgtEl>
                                          <p:spTgt spid="941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421"/>
                                        </p:tgtEl>
                                        <p:attrNameLst>
                                          <p:attrName>style.visibility</p:attrName>
                                        </p:attrNameLst>
                                      </p:cBhvr>
                                      <p:to>
                                        <p:strVal val="visible"/>
                                      </p:to>
                                    </p:set>
                                    <p:animEffect transition="in" filter="wipe(left)">
                                      <p:cBhvr>
                                        <p:cTn id="16" dur="500"/>
                                        <p:tgtEl>
                                          <p:spTgt spid="942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420"/>
                                        </p:tgtEl>
                                        <p:attrNameLst>
                                          <p:attrName>style.visibility</p:attrName>
                                        </p:attrNameLst>
                                      </p:cBhvr>
                                      <p:to>
                                        <p:strVal val="visible"/>
                                      </p:to>
                                    </p:set>
                                    <p:animEffect transition="in" filter="wipe(left)">
                                      <p:cBhvr>
                                        <p:cTn id="20" dur="500"/>
                                        <p:tgtEl>
                                          <p:spTgt spid="942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417"/>
                                        </p:tgtEl>
                                        <p:attrNameLst>
                                          <p:attrName>style.visibility</p:attrName>
                                        </p:attrNameLst>
                                      </p:cBhvr>
                                      <p:to>
                                        <p:strVal val="visible"/>
                                      </p:to>
                                    </p:set>
                                    <p:animEffect transition="in" filter="box(in)">
                                      <p:cBhvr>
                                        <p:cTn id="25" dur="500"/>
                                        <p:tgtEl>
                                          <p:spTgt spid="9417"/>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419"/>
                                        </p:tgtEl>
                                        <p:attrNameLst>
                                          <p:attrName>style.visibility</p:attrName>
                                        </p:attrNameLst>
                                      </p:cBhvr>
                                      <p:to>
                                        <p:strVal val="visible"/>
                                      </p:to>
                                    </p:set>
                                    <p:animEffect transition="in" filter="wipe(left)">
                                      <p:cBhvr>
                                        <p:cTn id="29" dur="500"/>
                                        <p:tgtEl>
                                          <p:spTgt spid="941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416"/>
                                        </p:tgtEl>
                                        <p:attrNameLst>
                                          <p:attrName>style.visibility</p:attrName>
                                        </p:attrNameLst>
                                      </p:cBhvr>
                                      <p:to>
                                        <p:strVal val="visible"/>
                                      </p:to>
                                    </p:set>
                                    <p:animEffect transition="in" filter="wipe(left)">
                                      <p:cBhvr>
                                        <p:cTn id="33" dur="500"/>
                                        <p:tgtEl>
                                          <p:spTgt spid="941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423"/>
                                        </p:tgtEl>
                                        <p:attrNameLst>
                                          <p:attrName>style.visibility</p:attrName>
                                        </p:attrNameLst>
                                      </p:cBhvr>
                                      <p:to>
                                        <p:strVal val="visible"/>
                                      </p:to>
                                    </p:set>
                                    <p:animEffect transition="in" filter="blinds(horizontal)">
                                      <p:cBhvr>
                                        <p:cTn id="38" dur="500"/>
                                        <p:tgtEl>
                                          <p:spTgt spid="94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434"/>
                                        </p:tgtEl>
                                        <p:attrNameLst>
                                          <p:attrName>style.visibility</p:attrName>
                                        </p:attrNameLst>
                                      </p:cBhvr>
                                      <p:to>
                                        <p:strVal val="visible"/>
                                      </p:to>
                                    </p:set>
                                    <p:animEffect transition="in" filter="wipe(left)">
                                      <p:cBhvr>
                                        <p:cTn id="43" dur="1000"/>
                                        <p:tgtEl>
                                          <p:spTgt spid="9434"/>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nodeType="clickEffect">
                                  <p:stCondLst>
                                    <p:cond delay="0"/>
                                  </p:stCondLst>
                                  <p:childTnLst>
                                    <p:set>
                                      <p:cBhvr>
                                        <p:cTn id="47" dur="1" fill="hold">
                                          <p:stCondLst>
                                            <p:cond delay="0"/>
                                          </p:stCondLst>
                                        </p:cTn>
                                        <p:tgtEl>
                                          <p:spTgt spid="9422"/>
                                        </p:tgtEl>
                                        <p:attrNameLst>
                                          <p:attrName>style.visibility</p:attrName>
                                        </p:attrNameLst>
                                      </p:cBhvr>
                                      <p:to>
                                        <p:strVal val="visible"/>
                                      </p:to>
                                    </p:set>
                                    <p:anim calcmode="lin" valueType="num">
                                      <p:cBhvr>
                                        <p:cTn id="48" dur="500" fill="hold"/>
                                        <p:tgtEl>
                                          <p:spTgt spid="9422"/>
                                        </p:tgtEl>
                                        <p:attrNameLst>
                                          <p:attrName>ppt_x</p:attrName>
                                        </p:attrNameLst>
                                      </p:cBhvr>
                                      <p:tavLst>
                                        <p:tav tm="0">
                                          <p:val>
                                            <p:strVal val="#ppt_x-#ppt_w/2"/>
                                          </p:val>
                                        </p:tav>
                                        <p:tav tm="100000">
                                          <p:val>
                                            <p:strVal val="#ppt_x"/>
                                          </p:val>
                                        </p:tav>
                                      </p:tavLst>
                                    </p:anim>
                                    <p:anim calcmode="lin" valueType="num">
                                      <p:cBhvr>
                                        <p:cTn id="49" dur="500" fill="hold"/>
                                        <p:tgtEl>
                                          <p:spTgt spid="9422"/>
                                        </p:tgtEl>
                                        <p:attrNameLst>
                                          <p:attrName>ppt_y</p:attrName>
                                        </p:attrNameLst>
                                      </p:cBhvr>
                                      <p:tavLst>
                                        <p:tav tm="0">
                                          <p:val>
                                            <p:strVal val="#ppt_y"/>
                                          </p:val>
                                        </p:tav>
                                        <p:tav tm="100000">
                                          <p:val>
                                            <p:strVal val="#ppt_y"/>
                                          </p:val>
                                        </p:tav>
                                      </p:tavLst>
                                    </p:anim>
                                    <p:anim calcmode="lin" valueType="num">
                                      <p:cBhvr>
                                        <p:cTn id="50" dur="500" fill="hold"/>
                                        <p:tgtEl>
                                          <p:spTgt spid="9422"/>
                                        </p:tgtEl>
                                        <p:attrNameLst>
                                          <p:attrName>ppt_w</p:attrName>
                                        </p:attrNameLst>
                                      </p:cBhvr>
                                      <p:tavLst>
                                        <p:tav tm="0">
                                          <p:val>
                                            <p:fltVal val="0"/>
                                          </p:val>
                                        </p:tav>
                                        <p:tav tm="100000">
                                          <p:val>
                                            <p:strVal val="#ppt_w"/>
                                          </p:val>
                                        </p:tav>
                                      </p:tavLst>
                                    </p:anim>
                                    <p:anim calcmode="lin" valueType="num">
                                      <p:cBhvr>
                                        <p:cTn id="51" dur="500" fill="hold"/>
                                        <p:tgtEl>
                                          <p:spTgt spid="9422"/>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9425"/>
                                        </p:tgtEl>
                                        <p:attrNameLst>
                                          <p:attrName>style.visibility</p:attrName>
                                        </p:attrNameLst>
                                      </p:cBhvr>
                                      <p:to>
                                        <p:strVal val="visible"/>
                                      </p:to>
                                    </p:set>
                                    <p:animEffect transition="in" filter="box(out)">
                                      <p:cBhvr>
                                        <p:cTn id="56" dur="500"/>
                                        <p:tgtEl>
                                          <p:spTgt spid="9425"/>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9426"/>
                                        </p:tgtEl>
                                        <p:attrNameLst>
                                          <p:attrName>style.visibility</p:attrName>
                                        </p:attrNameLst>
                                      </p:cBhvr>
                                      <p:to>
                                        <p:strVal val="visible"/>
                                      </p:to>
                                    </p:set>
                                    <p:animEffect transition="in" filter="box(in)">
                                      <p:cBhvr>
                                        <p:cTn id="61" dur="500"/>
                                        <p:tgtEl>
                                          <p:spTgt spid="9426"/>
                                        </p:tgtEl>
                                      </p:cBhvr>
                                    </p:animEffect>
                                  </p:childTnLst>
                                </p:cTn>
                              </p:par>
                            </p:childTnLst>
                          </p:cTn>
                        </p:par>
                        <p:par>
                          <p:cTn id="62" fill="hold">
                            <p:stCondLst>
                              <p:cond delay="500"/>
                            </p:stCondLst>
                            <p:childTnLst>
                              <p:par>
                                <p:cTn id="63" presetID="4" presetClass="entr" presetSubtype="16" fill="hold" grpId="0" nodeType="afterEffect">
                                  <p:stCondLst>
                                    <p:cond delay="0"/>
                                  </p:stCondLst>
                                  <p:childTnLst>
                                    <p:set>
                                      <p:cBhvr>
                                        <p:cTn id="64" dur="1" fill="hold">
                                          <p:stCondLst>
                                            <p:cond delay="0"/>
                                          </p:stCondLst>
                                        </p:cTn>
                                        <p:tgtEl>
                                          <p:spTgt spid="9427"/>
                                        </p:tgtEl>
                                        <p:attrNameLst>
                                          <p:attrName>style.visibility</p:attrName>
                                        </p:attrNameLst>
                                      </p:cBhvr>
                                      <p:to>
                                        <p:strVal val="visible"/>
                                      </p:to>
                                    </p:set>
                                    <p:animEffect transition="in" filter="box(in)">
                                      <p:cBhvr>
                                        <p:cTn id="65" dur="500"/>
                                        <p:tgtEl>
                                          <p:spTgt spid="94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9429"/>
                                        </p:tgtEl>
                                        <p:attrNameLst>
                                          <p:attrName>style.visibility</p:attrName>
                                        </p:attrNameLst>
                                      </p:cBhvr>
                                      <p:to>
                                        <p:strVal val="visible"/>
                                      </p:to>
                                    </p:set>
                                    <p:animEffect transition="in" filter="wipe(left)">
                                      <p:cBhvr>
                                        <p:cTn id="70" dur="500"/>
                                        <p:tgtEl>
                                          <p:spTgt spid="9429"/>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42" fill="hold" grpId="0" nodeType="clickEffect">
                                  <p:stCondLst>
                                    <p:cond delay="0"/>
                                  </p:stCondLst>
                                  <p:childTnLst>
                                    <p:set>
                                      <p:cBhvr>
                                        <p:cTn id="74" dur="1" fill="hold">
                                          <p:stCondLst>
                                            <p:cond delay="0"/>
                                          </p:stCondLst>
                                        </p:cTn>
                                        <p:tgtEl>
                                          <p:spTgt spid="9432"/>
                                        </p:tgtEl>
                                        <p:attrNameLst>
                                          <p:attrName>style.visibility</p:attrName>
                                        </p:attrNameLst>
                                      </p:cBhvr>
                                      <p:to>
                                        <p:strVal val="visible"/>
                                      </p:to>
                                    </p:set>
                                    <p:animEffect transition="in" filter="barn(outHorizontal)">
                                      <p:cBhvr>
                                        <p:cTn id="75" dur="500"/>
                                        <p:tgtEl>
                                          <p:spTgt spid="9432"/>
                                        </p:tgtEl>
                                      </p:cBhvr>
                                    </p:animEffect>
                                  </p:childTnLst>
                                </p:cTn>
                              </p:par>
                            </p:childTnLst>
                          </p:cTn>
                        </p:par>
                        <p:par>
                          <p:cTn id="76" fill="hold">
                            <p:stCondLst>
                              <p:cond delay="500"/>
                            </p:stCondLst>
                            <p:childTnLst>
                              <p:par>
                                <p:cTn id="77" presetID="12" presetClass="entr" presetSubtype="2" fill="hold" nodeType="after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slide(fromRight)">
                                      <p:cBhvr>
                                        <p:cTn id="79" dur="500"/>
                                        <p:tgtEl>
                                          <p:spTgt spid="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9435"/>
                                        </p:tgtEl>
                                        <p:attrNameLst>
                                          <p:attrName>style.visibility</p:attrName>
                                        </p:attrNameLst>
                                      </p:cBhvr>
                                      <p:to>
                                        <p:strVal val="visible"/>
                                      </p:to>
                                    </p:set>
                                    <p:animEffect transition="in" filter="wipe(left)">
                                      <p:cBhvr>
                                        <p:cTn id="84" dur="1000"/>
                                        <p:tgtEl>
                                          <p:spTgt spid="9435"/>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9424"/>
                                        </p:tgtEl>
                                        <p:attrNameLst>
                                          <p:attrName>style.visibility</p:attrName>
                                        </p:attrNameLst>
                                      </p:cBhvr>
                                      <p:to>
                                        <p:strVal val="visible"/>
                                      </p:to>
                                    </p:set>
                                    <p:anim calcmode="lin" valueType="num">
                                      <p:cBhvr additive="base">
                                        <p:cTn id="89" dur="500" fill="hold"/>
                                        <p:tgtEl>
                                          <p:spTgt spid="9424"/>
                                        </p:tgtEl>
                                        <p:attrNameLst>
                                          <p:attrName>ppt_x</p:attrName>
                                        </p:attrNameLst>
                                      </p:cBhvr>
                                      <p:tavLst>
                                        <p:tav tm="0">
                                          <p:val>
                                            <p:strVal val="#ppt_x"/>
                                          </p:val>
                                        </p:tav>
                                        <p:tav tm="100000">
                                          <p:val>
                                            <p:strVal val="#ppt_x"/>
                                          </p:val>
                                        </p:tav>
                                      </p:tavLst>
                                    </p:anim>
                                    <p:anim calcmode="lin" valueType="num">
                                      <p:cBhvr additive="base">
                                        <p:cTn id="90" dur="500" fill="hold"/>
                                        <p:tgtEl>
                                          <p:spTgt spid="94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7" grpId="0" animBg="1"/>
      <p:bldP spid="9426" grpId="0" animBg="1"/>
      <p:bldP spid="9425" grpId="0" animBg="1"/>
      <p:bldP spid="9417" grpId="0" animBg="1"/>
      <p:bldP spid="9418" grpId="0" animBg="1"/>
      <p:bldP spid="9414" grpId="0" autoUpdateAnimBg="0"/>
      <p:bldP spid="9416" grpId="0" autoUpdateAnimBg="0"/>
      <p:bldP spid="9419" grpId="0" animBg="1"/>
      <p:bldP spid="9420" grpId="0" autoUpdateAnimBg="0"/>
      <p:bldP spid="9421" grpId="0" animBg="1"/>
      <p:bldP spid="9423" grpId="0" autoUpdateAnimBg="0"/>
      <p:bldP spid="9432" grpId="0" animBg="1"/>
      <p:bldP spid="9434" grpId="0"/>
      <p:bldP spid="943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25" name="Text Box 261"/>
          <p:cNvSpPr txBox="1">
            <a:spLocks noChangeArrowheads="1"/>
          </p:cNvSpPr>
          <p:nvPr/>
        </p:nvSpPr>
        <p:spPr bwMode="auto">
          <a:xfrm>
            <a:off x="1403648" y="427331"/>
            <a:ext cx="690440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查找方法比较</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静态查找表</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 </a:t>
            </a:r>
          </a:p>
        </p:txBody>
      </p:sp>
      <p:graphicFrame>
        <p:nvGraphicFramePr>
          <p:cNvPr id="11728" name="Group 464"/>
          <p:cNvGraphicFramePr>
            <a:graphicFrameLocks noGrp="1"/>
          </p:cNvGraphicFramePr>
          <p:nvPr/>
        </p:nvGraphicFramePr>
        <p:xfrm>
          <a:off x="449263" y="1524000"/>
          <a:ext cx="8370887" cy="4343400"/>
        </p:xfrm>
        <a:graphic>
          <a:graphicData uri="http://schemas.openxmlformats.org/drawingml/2006/table">
            <a:tbl>
              <a:tblPr/>
              <a:tblGrid>
                <a:gridCol w="1408112">
                  <a:extLst>
                    <a:ext uri="{9D8B030D-6E8A-4147-A177-3AD203B41FA5}">
                      <a16:colId xmlns:a16="http://schemas.microsoft.com/office/drawing/2014/main" val="20000"/>
                    </a:ext>
                  </a:extLst>
                </a:gridCol>
                <a:gridCol w="2814638">
                  <a:extLst>
                    <a:ext uri="{9D8B030D-6E8A-4147-A177-3AD203B41FA5}">
                      <a16:colId xmlns:a16="http://schemas.microsoft.com/office/drawing/2014/main" val="20001"/>
                    </a:ext>
                  </a:extLst>
                </a:gridCol>
                <a:gridCol w="1481137">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华文中宋"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顺序查找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折半查找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分块查找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en-US" altLang="zh-CN" sz="2400" b="1" i="1" u="none" strike="noStrike" cap="none" normalizeH="0" baseline="0">
                          <a:ln>
                            <a:noFill/>
                          </a:ln>
                          <a:solidFill>
                            <a:schemeClr val="tx1"/>
                          </a:solidFill>
                          <a:effectLst/>
                          <a:latin typeface="Times New Roman" pitchFamily="18" charset="0"/>
                          <a:ea typeface="华文中宋" pitchFamily="2" charset="-122"/>
                        </a:rPr>
                        <a:t>ASL</a:t>
                      </a:r>
                      <a:r>
                        <a:rPr kumimoji="1" lang="en-US" altLang="zh-CN" sz="2400" b="1" i="0" u="none" strike="noStrike" cap="none" normalizeH="0" baseline="0">
                          <a:ln>
                            <a:noFill/>
                          </a:ln>
                          <a:solidFill>
                            <a:schemeClr val="tx1"/>
                          </a:solidFill>
                          <a:effectLst/>
                          <a:latin typeface="Times New Roman" pitchFamily="18" charset="0"/>
                          <a:ea typeface="华文中宋" pitchFamily="2" charset="-122"/>
                        </a:rPr>
                        <a:t> </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最大</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中间</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rPr>
                        <a:t>有序表、无序表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有序表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分块有序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存储结构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spli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第七章回顾</a:t>
            </a:r>
          </a:p>
        </p:txBody>
      </p:sp>
      <p:sp>
        <p:nvSpPr>
          <p:cNvPr id="6" name="Text Box 4"/>
          <p:cNvSpPr txBox="1">
            <a:spLocks noChangeArrowheads="1"/>
          </p:cNvSpPr>
          <p:nvPr/>
        </p:nvSpPr>
        <p:spPr bwMode="auto">
          <a:xfrm>
            <a:off x="395536" y="1389890"/>
            <a:ext cx="8424862" cy="3961149"/>
          </a:xfrm>
          <a:prstGeom prst="rect">
            <a:avLst/>
          </a:prstGeom>
          <a:noFill/>
          <a:ln w="12700">
            <a:noFill/>
            <a:miter lim="800000"/>
            <a:headEnd/>
            <a:tailEnd/>
          </a:ln>
          <a:effectLst/>
        </p:spPr>
        <p:txBody>
          <a:bodyPr>
            <a:spAutoFit/>
          </a:bodyPr>
          <a:lstStyle/>
          <a:p>
            <a:pPr>
              <a:lnSpc>
                <a:spcPct val="130000"/>
              </a:lnSpc>
            </a:pPr>
            <a:r>
              <a:rPr kumimoji="0" lang="en-US" altLang="zh-CN" sz="2800" dirty="0">
                <a:solidFill>
                  <a:schemeClr val="tx1"/>
                </a:solidFill>
                <a:effectLst/>
                <a:ea typeface="楷体_GB2312" pitchFamily="49" charset="-122"/>
              </a:rPr>
              <a:t>1</a:t>
            </a:r>
            <a:r>
              <a:rPr kumimoji="0" lang="zh-CN" altLang="en-US" sz="2800" dirty="0">
                <a:solidFill>
                  <a:schemeClr val="tx1"/>
                </a:solidFill>
                <a:effectLst/>
                <a:ea typeface="楷体_GB2312" pitchFamily="49" charset="-122"/>
              </a:rPr>
              <a:t>、了解图的基本概念，掌握图的邻接矩阵、邻接表这两种存储结构及其构造方法； </a:t>
            </a:r>
          </a:p>
          <a:p>
            <a:pPr>
              <a:lnSpc>
                <a:spcPct val="130000"/>
              </a:lnSpc>
            </a:pPr>
            <a:r>
              <a:rPr kumimoji="0" lang="en-US" altLang="zh-CN" sz="2800" dirty="0">
                <a:solidFill>
                  <a:schemeClr val="tx1"/>
                </a:solidFill>
                <a:effectLst/>
                <a:ea typeface="楷体_GB2312" pitchFamily="49" charset="-122"/>
              </a:rPr>
              <a:t>2</a:t>
            </a:r>
            <a:r>
              <a:rPr kumimoji="0" lang="zh-CN" altLang="en-US" sz="2800" dirty="0">
                <a:solidFill>
                  <a:schemeClr val="tx1"/>
                </a:solidFill>
                <a:effectLst/>
                <a:ea typeface="楷体_GB2312" pitchFamily="49" charset="-122"/>
              </a:rPr>
              <a:t>、熟练掌握图的两种遍历方法； </a:t>
            </a:r>
          </a:p>
          <a:p>
            <a:pPr>
              <a:lnSpc>
                <a:spcPct val="130000"/>
              </a:lnSpc>
            </a:pPr>
            <a:r>
              <a:rPr kumimoji="0" lang="en-US" altLang="zh-CN" sz="2800" dirty="0">
                <a:solidFill>
                  <a:schemeClr val="tx1"/>
                </a:solidFill>
                <a:effectLst/>
                <a:ea typeface="楷体_GB2312" pitchFamily="49" charset="-122"/>
              </a:rPr>
              <a:t>3</a:t>
            </a:r>
            <a:r>
              <a:rPr kumimoji="0" lang="zh-CN" altLang="en-US" sz="2800" dirty="0">
                <a:solidFill>
                  <a:schemeClr val="tx1"/>
                </a:solidFill>
                <a:effectLst/>
                <a:ea typeface="楷体_GB2312" pitchFamily="49" charset="-122"/>
              </a:rPr>
              <a:t>、熟练掌握构造最小生成树的方法，并理解算法； </a:t>
            </a:r>
          </a:p>
          <a:p>
            <a:pPr>
              <a:lnSpc>
                <a:spcPct val="130000"/>
              </a:lnSpc>
            </a:pPr>
            <a:r>
              <a:rPr kumimoji="0" lang="en-US" altLang="zh-CN" sz="2800" dirty="0">
                <a:solidFill>
                  <a:schemeClr val="tx1"/>
                </a:solidFill>
                <a:effectLst/>
                <a:ea typeface="楷体_GB2312" pitchFamily="49" charset="-122"/>
              </a:rPr>
              <a:t>4</a:t>
            </a:r>
            <a:r>
              <a:rPr kumimoji="0" lang="zh-CN" altLang="en-US" sz="2800" dirty="0">
                <a:solidFill>
                  <a:schemeClr val="tx1"/>
                </a:solidFill>
                <a:effectLst/>
                <a:ea typeface="楷体_GB2312" pitchFamily="49" charset="-122"/>
              </a:rPr>
              <a:t>、掌握 </a:t>
            </a:r>
            <a:r>
              <a:rPr kumimoji="0" lang="en-US" altLang="zh-CN" sz="2800" dirty="0">
                <a:solidFill>
                  <a:schemeClr val="tx1"/>
                </a:solidFill>
                <a:effectLst/>
                <a:ea typeface="楷体_GB2312" pitchFamily="49" charset="-122"/>
              </a:rPr>
              <a:t>AOV </a:t>
            </a:r>
            <a:r>
              <a:rPr kumimoji="0" lang="zh-CN" altLang="en-US" sz="2800" dirty="0">
                <a:solidFill>
                  <a:schemeClr val="tx1"/>
                </a:solidFill>
                <a:effectLst/>
                <a:ea typeface="楷体_GB2312" pitchFamily="49" charset="-122"/>
              </a:rPr>
              <a:t>网的拓扑排序方法，并理解算法； </a:t>
            </a:r>
          </a:p>
          <a:p>
            <a:pPr>
              <a:lnSpc>
                <a:spcPct val="130000"/>
              </a:lnSpc>
            </a:pPr>
            <a:r>
              <a:rPr kumimoji="0" lang="en-US" altLang="zh-CN" sz="2800" dirty="0">
                <a:solidFill>
                  <a:schemeClr val="tx1"/>
                </a:solidFill>
                <a:effectLst/>
                <a:ea typeface="楷体_GB2312" pitchFamily="49" charset="-122"/>
              </a:rPr>
              <a:t>5</a:t>
            </a:r>
            <a:r>
              <a:rPr kumimoji="0" lang="zh-CN" altLang="en-US" sz="2800" dirty="0">
                <a:solidFill>
                  <a:schemeClr val="tx1"/>
                </a:solidFill>
                <a:effectLst/>
                <a:ea typeface="楷体_GB2312" pitchFamily="49" charset="-122"/>
              </a:rPr>
              <a:t>、掌握求解关键路径的方法； </a:t>
            </a:r>
          </a:p>
          <a:p>
            <a:pPr>
              <a:lnSpc>
                <a:spcPct val="130000"/>
              </a:lnSpc>
            </a:pPr>
            <a:r>
              <a:rPr kumimoji="0" lang="en-US" altLang="zh-CN" sz="2800" dirty="0">
                <a:solidFill>
                  <a:schemeClr val="tx1"/>
                </a:solidFill>
                <a:effectLst/>
                <a:ea typeface="楷体_GB2312" pitchFamily="49" charset="-122"/>
              </a:rPr>
              <a:t>6</a:t>
            </a:r>
            <a:r>
              <a:rPr kumimoji="0" lang="zh-CN" altLang="en-US" sz="2800" dirty="0">
                <a:solidFill>
                  <a:schemeClr val="tx1"/>
                </a:solidFill>
                <a:effectLst/>
                <a:ea typeface="楷体_GB2312" pitchFamily="49" charset="-122"/>
              </a:rPr>
              <a:t>、理解用 </a:t>
            </a:r>
            <a:r>
              <a:rPr kumimoji="0" lang="en-US" altLang="zh-CN" sz="2800" dirty="0" err="1">
                <a:solidFill>
                  <a:schemeClr val="tx1"/>
                </a:solidFill>
                <a:effectLst/>
                <a:ea typeface="楷体_GB2312" pitchFamily="49" charset="-122"/>
              </a:rPr>
              <a:t>Dijkstra</a:t>
            </a:r>
            <a:r>
              <a:rPr kumimoji="0" lang="en-US" altLang="zh-CN" sz="2800" dirty="0">
                <a:solidFill>
                  <a:schemeClr val="tx1"/>
                </a:solidFill>
                <a:effectLst/>
                <a:ea typeface="楷体_GB2312" pitchFamily="49" charset="-122"/>
              </a:rPr>
              <a:t> </a:t>
            </a:r>
            <a:r>
              <a:rPr kumimoji="0" lang="zh-CN" altLang="en-US" sz="2800" dirty="0">
                <a:solidFill>
                  <a:schemeClr val="tx1"/>
                </a:solidFill>
                <a:effectLst/>
                <a:ea typeface="楷体_GB2312" pitchFamily="49" charset="-122"/>
              </a:rPr>
              <a:t>方法求解单源点最短路径问题。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zh-CN" altLang="en-US" dirty="0">
                <a:solidFill>
                  <a:srgbClr val="0000CC"/>
                </a:solidFill>
                <a:latin typeface="华文行楷" pitchFamily="2" charset="-122"/>
                <a:ea typeface="华文行楷" pitchFamily="2" charset="-122"/>
              </a:rPr>
              <a:t>二叉排序树</a:t>
            </a:r>
          </a:p>
        </p:txBody>
      </p:sp>
      <p:sp>
        <p:nvSpPr>
          <p:cNvPr id="3" name="矩形 2">
            <a:extLst>
              <a:ext uri="{FF2B5EF4-FFF2-40B4-BE49-F238E27FC236}">
                <a16:creationId xmlns:a16="http://schemas.microsoft.com/office/drawing/2014/main" id="{2258FF93-44BB-4ADB-9144-C1801516E475}"/>
              </a:ext>
            </a:extLst>
          </p:cNvPr>
          <p:cNvSpPr/>
          <p:nvPr/>
        </p:nvSpPr>
        <p:spPr>
          <a:xfrm>
            <a:off x="611560" y="908720"/>
            <a:ext cx="8075240" cy="3108543"/>
          </a:xfrm>
          <a:prstGeom prst="rect">
            <a:avLst/>
          </a:prstGeom>
        </p:spPr>
        <p:txBody>
          <a:bodyPr wrap="square">
            <a:spAutoFit/>
          </a:bodyPr>
          <a:lstStyle/>
          <a:p>
            <a:r>
              <a:rPr lang="zh-CN" altLang="en-US" sz="2800" dirty="0">
                <a:ea typeface="华文新魏" pitchFamily="2" charset="-122"/>
              </a:rPr>
              <a:t>二叉排序树或者是一颗空树；或者是具有下列性质的二叉树：   </a:t>
            </a:r>
          </a:p>
          <a:p>
            <a:r>
              <a:rPr lang="zh-CN" altLang="en-US" sz="2800" dirty="0">
                <a:ea typeface="华文新魏" pitchFamily="2" charset="-122"/>
              </a:rPr>
              <a:t>1. 若它的左子树不空，则左子树上的所有结点的值，均小于它的根结点的值；    </a:t>
            </a:r>
          </a:p>
          <a:p>
            <a:r>
              <a:rPr lang="zh-CN" altLang="en-US" sz="2800" dirty="0">
                <a:ea typeface="华文新魏" pitchFamily="2" charset="-122"/>
              </a:rPr>
              <a:t>2. 若它的右子树不空，则右子树上所有结点均大于它的根结点的值；   </a:t>
            </a:r>
          </a:p>
          <a:p>
            <a:r>
              <a:rPr lang="zh-CN" altLang="en-US" sz="2800" dirty="0">
                <a:ea typeface="华文新魏" pitchFamily="2" charset="-122"/>
              </a:rPr>
              <a:t>3. 它的左右子树也分别为二叉排序树 </a:t>
            </a:r>
          </a:p>
        </p:txBody>
      </p:sp>
      <p:pic>
        <p:nvPicPr>
          <p:cNvPr id="221188" name="Picture 4"/>
          <p:cNvPicPr>
            <a:picLocks noChangeAspect="1" noChangeArrowheads="1"/>
          </p:cNvPicPr>
          <p:nvPr/>
        </p:nvPicPr>
        <p:blipFill>
          <a:blip r:embed="rId3" cstate="print"/>
          <a:srcRect/>
          <a:stretch>
            <a:fillRect/>
          </a:stretch>
        </p:blipFill>
        <p:spPr bwMode="auto">
          <a:xfrm>
            <a:off x="611560" y="809027"/>
            <a:ext cx="8121429" cy="6021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box(in)">
                                      <p:cBhvr>
                                        <p:cTn id="7" dur="5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81" name="Text Box 421"/>
          <p:cNvSpPr txBox="1">
            <a:spLocks noChangeArrowheads="1"/>
          </p:cNvSpPr>
          <p:nvPr/>
        </p:nvSpPr>
        <p:spPr bwMode="auto">
          <a:xfrm>
            <a:off x="76200" y="764704"/>
            <a:ext cx="8888413" cy="1569640"/>
          </a:xfrm>
          <a:prstGeom prst="rect">
            <a:avLst/>
          </a:prstGeom>
          <a:noFill/>
          <a:ln w="25400" cap="sq">
            <a:noFill/>
            <a:miter lim="800000"/>
            <a:headEnd/>
            <a:tailEnd/>
          </a:ln>
          <a:effectLst/>
        </p:spPr>
        <p:txBody>
          <a:bodyPr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若二叉排序树为空，则查找不成功；否则 </a:t>
            </a:r>
          </a:p>
          <a:p>
            <a:r>
              <a:rPr lang="en-US" altLang="zh-CN" sz="2400" dirty="0">
                <a:ea typeface="楷体_GB2312" pitchFamily="49" charset="-122"/>
              </a:rPr>
              <a:t>1) </a:t>
            </a:r>
            <a:r>
              <a:rPr lang="zh-CN" altLang="en-US" sz="2400" dirty="0">
                <a:ea typeface="楷体_GB2312" pitchFamily="49" charset="-122"/>
              </a:rPr>
              <a:t>若给定值等于根结点的关键字，则查找成功； </a:t>
            </a:r>
          </a:p>
          <a:p>
            <a:r>
              <a:rPr lang="en-US" altLang="zh-CN" sz="2400" dirty="0">
                <a:ea typeface="楷体_GB2312" pitchFamily="49" charset="-122"/>
              </a:rPr>
              <a:t>2) </a:t>
            </a:r>
            <a:r>
              <a:rPr lang="zh-CN" altLang="en-US" sz="2400" dirty="0">
                <a:ea typeface="楷体_GB2312" pitchFamily="49" charset="-122"/>
              </a:rPr>
              <a:t>若给定值小于根结点的关键字，则继续在左子树上进行查找； </a:t>
            </a:r>
          </a:p>
          <a:p>
            <a:r>
              <a:rPr lang="en-US" altLang="zh-CN" sz="2400" dirty="0">
                <a:ea typeface="楷体_GB2312" pitchFamily="49" charset="-122"/>
              </a:rPr>
              <a:t>3) </a:t>
            </a:r>
            <a:r>
              <a:rPr lang="zh-CN" altLang="en-US" sz="2400" dirty="0">
                <a:ea typeface="楷体_GB2312" pitchFamily="49" charset="-122"/>
              </a:rPr>
              <a:t>若给定值大于根结点的关键字，则继续在右子树上进行查找。 </a:t>
            </a:r>
          </a:p>
        </p:txBody>
      </p:sp>
      <p:sp>
        <p:nvSpPr>
          <p:cNvPr id="15802" name="Freeform 442"/>
          <p:cNvSpPr>
            <a:spLocks/>
          </p:cNvSpPr>
          <p:nvPr/>
        </p:nvSpPr>
        <p:spPr bwMode="auto">
          <a:xfrm>
            <a:off x="4114800" y="2743200"/>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468"/>
          <p:cNvGrpSpPr>
            <a:grpSpLocks/>
          </p:cNvGrpSpPr>
          <p:nvPr/>
        </p:nvGrpSpPr>
        <p:grpSpPr bwMode="auto">
          <a:xfrm>
            <a:off x="2286000" y="3049588"/>
            <a:ext cx="3581400" cy="3200400"/>
            <a:chOff x="1680" y="1968"/>
            <a:chExt cx="2256" cy="2016"/>
          </a:xfrm>
        </p:grpSpPr>
        <p:sp>
          <p:nvSpPr>
            <p:cNvPr id="15784" name="Oval 424"/>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5785" name="Oval 425"/>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5786" name="Oval 426"/>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5787" name="Oval 427"/>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5788" name="Oval 428"/>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5789" name="Oval 429"/>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5790" name="Oval 430"/>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5791" name="Oval 431"/>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5800" name="Oval 440"/>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5812" name="Oval 45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5819" name="AutoShape 459"/>
            <p:cNvCxnSpPr>
              <a:cxnSpLocks noChangeShapeType="1"/>
              <a:stCxn id="15812" idx="3"/>
              <a:endCxn id="15784"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5820" name="AutoShape 460"/>
            <p:cNvCxnSpPr>
              <a:cxnSpLocks noChangeShapeType="1"/>
              <a:stCxn id="15812" idx="5"/>
              <a:endCxn id="15785"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5821" name="AutoShape 461"/>
            <p:cNvCxnSpPr>
              <a:cxnSpLocks noChangeShapeType="1"/>
              <a:stCxn id="15785" idx="5"/>
              <a:endCxn id="15787"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5822" name="AutoShape 462"/>
            <p:cNvCxnSpPr>
              <a:cxnSpLocks noChangeShapeType="1"/>
              <a:stCxn id="15787" idx="3"/>
              <a:endCxn id="15788"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5823" name="AutoShape 463"/>
            <p:cNvCxnSpPr>
              <a:cxnSpLocks noChangeShapeType="1"/>
              <a:stCxn id="15788" idx="5"/>
              <a:endCxn id="15791"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5824" name="AutoShape 464"/>
            <p:cNvCxnSpPr>
              <a:cxnSpLocks noChangeShapeType="1"/>
              <a:stCxn id="15784" idx="3"/>
              <a:endCxn id="15786"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5825" name="AutoShape 465"/>
            <p:cNvCxnSpPr>
              <a:cxnSpLocks noChangeShapeType="1"/>
              <a:stCxn id="15784" idx="5"/>
              <a:endCxn id="15789"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5826" name="AutoShape 466"/>
            <p:cNvCxnSpPr>
              <a:cxnSpLocks noChangeShapeType="1"/>
              <a:stCxn id="15789" idx="3"/>
              <a:endCxn id="15790"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5827" name="AutoShape 467"/>
            <p:cNvCxnSpPr>
              <a:cxnSpLocks noChangeShapeType="1"/>
              <a:stCxn id="15790" idx="3"/>
              <a:endCxn id="15800"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5829" name="Text Box 469"/>
          <p:cNvSpPr txBox="1">
            <a:spLocks noChangeArrowheads="1"/>
          </p:cNvSpPr>
          <p:nvPr/>
        </p:nvSpPr>
        <p:spPr bwMode="auto">
          <a:xfrm>
            <a:off x="4953000" y="2895600"/>
            <a:ext cx="408940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50,  35,  90,  95  </a:t>
            </a:r>
          </a:p>
        </p:txBody>
      </p:sp>
      <p:sp>
        <p:nvSpPr>
          <p:cNvPr id="15815" name="Oval 455"/>
          <p:cNvSpPr>
            <a:spLocks noChangeArrowheads="1"/>
          </p:cNvSpPr>
          <p:nvPr/>
        </p:nvSpPr>
        <p:spPr bwMode="auto">
          <a:xfrm>
            <a:off x="3657600" y="3049588"/>
            <a:ext cx="533400" cy="457200"/>
          </a:xfrm>
          <a:prstGeom prst="ellipse">
            <a:avLst/>
          </a:prstGeom>
          <a:gradFill rotWithShape="0">
            <a:gsLst>
              <a:gs pos="0">
                <a:srgbClr val="FF3300"/>
              </a:gs>
              <a:gs pos="100000">
                <a:srgbClr val="FFFFCC"/>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0000FF"/>
                </a:solidFill>
              </a:rPr>
              <a:t>50</a:t>
            </a:r>
          </a:p>
        </p:txBody>
      </p:sp>
      <p:cxnSp>
        <p:nvCxnSpPr>
          <p:cNvPr id="15834" name="AutoShape 474"/>
          <p:cNvCxnSpPr>
            <a:cxnSpLocks noChangeShapeType="1"/>
            <a:stCxn id="15815" idx="3"/>
            <a:endCxn id="15784" idx="0"/>
          </p:cNvCxnSpPr>
          <p:nvPr/>
        </p:nvCxnSpPr>
        <p:spPr bwMode="auto">
          <a:xfrm flipH="1">
            <a:off x="3086100" y="3440113"/>
            <a:ext cx="649288" cy="219075"/>
          </a:xfrm>
          <a:prstGeom prst="straightConnector1">
            <a:avLst/>
          </a:prstGeom>
          <a:noFill/>
          <a:ln w="25400" cap="sq">
            <a:solidFill>
              <a:srgbClr val="0000FF"/>
            </a:solidFill>
            <a:round/>
            <a:headEnd/>
            <a:tailEnd type="triangle" w="med" len="med"/>
          </a:ln>
          <a:effectLst/>
        </p:spPr>
      </p:cxnSp>
      <p:cxnSp>
        <p:nvCxnSpPr>
          <p:cNvPr id="15835" name="AutoShape 475"/>
          <p:cNvCxnSpPr>
            <a:cxnSpLocks noChangeShapeType="1"/>
            <a:stCxn id="15784" idx="5"/>
            <a:endCxn id="15789" idx="0"/>
          </p:cNvCxnSpPr>
          <p:nvPr/>
        </p:nvCxnSpPr>
        <p:spPr bwMode="auto">
          <a:xfrm>
            <a:off x="3275013" y="4049713"/>
            <a:ext cx="420687" cy="295275"/>
          </a:xfrm>
          <a:prstGeom prst="straightConnector1">
            <a:avLst/>
          </a:prstGeom>
          <a:noFill/>
          <a:ln w="25400" cap="sq">
            <a:solidFill>
              <a:srgbClr val="0000FF"/>
            </a:solidFill>
            <a:round/>
            <a:headEnd/>
            <a:tailEnd type="triangle" w="med" len="med"/>
          </a:ln>
          <a:effectLst/>
        </p:spPr>
      </p:cxnSp>
      <p:cxnSp>
        <p:nvCxnSpPr>
          <p:cNvPr id="15836" name="AutoShape 476"/>
          <p:cNvCxnSpPr>
            <a:cxnSpLocks noChangeShapeType="1"/>
            <a:stCxn id="15789" idx="3"/>
            <a:endCxn id="15790" idx="0"/>
          </p:cNvCxnSpPr>
          <p:nvPr/>
        </p:nvCxnSpPr>
        <p:spPr bwMode="auto">
          <a:xfrm flipH="1">
            <a:off x="3162300" y="4735513"/>
            <a:ext cx="344488" cy="295275"/>
          </a:xfrm>
          <a:prstGeom prst="straightConnector1">
            <a:avLst/>
          </a:prstGeom>
          <a:noFill/>
          <a:ln w="25400" cap="sq">
            <a:solidFill>
              <a:srgbClr val="0000FF"/>
            </a:solidFill>
            <a:round/>
            <a:headEnd/>
            <a:tailEnd type="triangle" w="med" len="med"/>
          </a:ln>
          <a:effectLst/>
        </p:spPr>
      </p:cxnSp>
      <p:sp>
        <p:nvSpPr>
          <p:cNvPr id="15811" name="Oval 451"/>
          <p:cNvSpPr>
            <a:spLocks noChangeArrowheads="1"/>
          </p:cNvSpPr>
          <p:nvPr/>
        </p:nvSpPr>
        <p:spPr bwMode="auto">
          <a:xfrm>
            <a:off x="2895600" y="5029200"/>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cxnSp>
        <p:nvCxnSpPr>
          <p:cNvPr id="15837" name="AutoShape 477"/>
          <p:cNvCxnSpPr>
            <a:cxnSpLocks noChangeShapeType="1"/>
            <a:stCxn id="15815" idx="5"/>
            <a:endCxn id="15785" idx="0"/>
          </p:cNvCxnSpPr>
          <p:nvPr/>
        </p:nvCxnSpPr>
        <p:spPr bwMode="auto">
          <a:xfrm>
            <a:off x="4113213" y="3440113"/>
            <a:ext cx="649287" cy="219075"/>
          </a:xfrm>
          <a:prstGeom prst="straightConnector1">
            <a:avLst/>
          </a:prstGeom>
          <a:noFill/>
          <a:ln w="38100" cap="sq">
            <a:solidFill>
              <a:srgbClr val="000000"/>
            </a:solidFill>
            <a:round/>
            <a:headEnd/>
            <a:tailEnd type="triangle" w="med" len="med"/>
          </a:ln>
          <a:effectLst/>
        </p:spPr>
      </p:cxnSp>
      <p:cxnSp>
        <p:nvCxnSpPr>
          <p:cNvPr id="15838" name="AutoShape 478"/>
          <p:cNvCxnSpPr>
            <a:cxnSpLocks noChangeShapeType="1"/>
            <a:stCxn id="15785" idx="5"/>
            <a:endCxn id="15787" idx="0"/>
          </p:cNvCxnSpPr>
          <p:nvPr/>
        </p:nvCxnSpPr>
        <p:spPr bwMode="auto">
          <a:xfrm>
            <a:off x="4951413" y="4049713"/>
            <a:ext cx="496887" cy="285750"/>
          </a:xfrm>
          <a:prstGeom prst="straightConnector1">
            <a:avLst/>
          </a:prstGeom>
          <a:noFill/>
          <a:ln w="38100" cap="sq">
            <a:solidFill>
              <a:srgbClr val="000000"/>
            </a:solidFill>
            <a:round/>
            <a:headEnd/>
            <a:tailEnd type="triangle" w="med" len="med"/>
          </a:ln>
          <a:effectLst/>
        </p:spPr>
      </p:cxnSp>
      <p:sp>
        <p:nvSpPr>
          <p:cNvPr id="15817" name="Oval 457"/>
          <p:cNvSpPr>
            <a:spLocks noChangeArrowheads="1"/>
          </p:cNvSpPr>
          <p:nvPr/>
        </p:nvSpPr>
        <p:spPr bwMode="auto">
          <a:xfrm>
            <a:off x="5181600" y="4335463"/>
            <a:ext cx="533400" cy="457200"/>
          </a:xfrm>
          <a:prstGeom prst="ellipse">
            <a:avLst/>
          </a:prstGeom>
          <a:gradFill rotWithShape="0">
            <a:gsLst>
              <a:gs pos="0">
                <a:srgbClr val="FFFFFF"/>
              </a:gs>
              <a:gs pos="100000">
                <a:schemeClr val="accent1"/>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FF3300"/>
                </a:solidFill>
              </a:rPr>
              <a:t>90</a:t>
            </a:r>
          </a:p>
        </p:txBody>
      </p:sp>
      <p:cxnSp>
        <p:nvCxnSpPr>
          <p:cNvPr id="15839" name="AutoShape 479"/>
          <p:cNvCxnSpPr>
            <a:cxnSpLocks noChangeShapeType="1"/>
            <a:stCxn id="15817" idx="5"/>
          </p:cNvCxnSpPr>
          <p:nvPr/>
        </p:nvCxnSpPr>
        <p:spPr bwMode="auto">
          <a:xfrm>
            <a:off x="5637213" y="4725988"/>
            <a:ext cx="534987" cy="295275"/>
          </a:xfrm>
          <a:prstGeom prst="straightConnector1">
            <a:avLst/>
          </a:prstGeom>
          <a:noFill/>
          <a:ln w="25400" cap="sq">
            <a:solidFill>
              <a:srgbClr val="0000FF"/>
            </a:solidFill>
            <a:round/>
            <a:headEnd/>
            <a:tailEnd type="triangle" w="med" len="med"/>
          </a:ln>
          <a:effectLst/>
        </p:spPr>
      </p:cxnSp>
      <p:sp>
        <p:nvSpPr>
          <p:cNvPr id="15840" name="Text Box 480"/>
          <p:cNvSpPr txBox="1">
            <a:spLocks noChangeArrowheads="1"/>
          </p:cNvSpPr>
          <p:nvPr/>
        </p:nvSpPr>
        <p:spPr bwMode="auto">
          <a:xfrm>
            <a:off x="76200" y="2895600"/>
            <a:ext cx="876300"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例： </a:t>
            </a:r>
          </a:p>
        </p:txBody>
      </p:sp>
      <p:sp>
        <p:nvSpPr>
          <p:cNvPr id="15841" name="Text Box 481"/>
          <p:cNvSpPr txBox="1">
            <a:spLocks noChangeArrowheads="1"/>
          </p:cNvSpPr>
          <p:nvPr/>
        </p:nvSpPr>
        <p:spPr bwMode="auto">
          <a:xfrm>
            <a:off x="76200" y="3375025"/>
            <a:ext cx="2133600" cy="3160713"/>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 </a:t>
            </a:r>
          </a:p>
          <a:p>
            <a:pPr>
              <a:lnSpc>
                <a:spcPct val="120000"/>
              </a:lnSpc>
              <a:spcBef>
                <a:spcPct val="0"/>
              </a:spcBef>
            </a:pPr>
            <a:r>
              <a:rPr lang="zh-CN" altLang="en-US" sz="2400" dirty="0">
                <a:ea typeface="楷体_GB2312" pitchFamily="49" charset="-122"/>
              </a:rPr>
              <a:t>出发，沿着左 </a:t>
            </a:r>
          </a:p>
          <a:p>
            <a:pPr>
              <a:lnSpc>
                <a:spcPct val="120000"/>
              </a:lnSpc>
              <a:spcBef>
                <a:spcPct val="0"/>
              </a:spcBef>
            </a:pPr>
            <a:r>
              <a:rPr lang="zh-CN" altLang="en-US" sz="2400" dirty="0">
                <a:ea typeface="楷体_GB2312" pitchFamily="49" charset="-122"/>
              </a:rPr>
              <a:t>分支或右分支 </a:t>
            </a:r>
          </a:p>
          <a:p>
            <a:pPr>
              <a:lnSpc>
                <a:spcPct val="120000"/>
              </a:lnSpc>
              <a:spcBef>
                <a:spcPct val="0"/>
              </a:spcBef>
            </a:pPr>
            <a:r>
              <a:rPr lang="zh-CN" altLang="en-US" sz="2400" dirty="0">
                <a:ea typeface="楷体_GB2312" pitchFamily="49" charset="-122"/>
              </a:rPr>
              <a:t>逐层向下直至 </a:t>
            </a:r>
          </a:p>
          <a:p>
            <a:pPr>
              <a:lnSpc>
                <a:spcPct val="120000"/>
              </a:lnSpc>
              <a:spcBef>
                <a:spcPct val="0"/>
              </a:spcBef>
            </a:pPr>
            <a:r>
              <a:rPr lang="zh-CN" altLang="en-US" sz="2400" dirty="0">
                <a:ea typeface="楷体_GB2312" pitchFamily="49" charset="-122"/>
              </a:rPr>
              <a:t>关键字等于给 </a:t>
            </a:r>
          </a:p>
          <a:p>
            <a:pPr>
              <a:lnSpc>
                <a:spcPct val="120000"/>
              </a:lnSpc>
              <a:spcBef>
                <a:spcPct val="0"/>
              </a:spcBef>
            </a:pPr>
            <a:r>
              <a:rPr lang="zh-CN" altLang="en-US" sz="2400" dirty="0">
                <a:ea typeface="楷体_GB2312" pitchFamily="49" charset="-122"/>
              </a:rPr>
              <a:t>定值的结点。 </a:t>
            </a:r>
          </a:p>
          <a:p>
            <a:pPr>
              <a:lnSpc>
                <a:spcPct val="120000"/>
              </a:lnSpc>
              <a:spcBef>
                <a:spcPct val="0"/>
              </a:spcBef>
            </a:pPr>
            <a:r>
              <a:rPr lang="en-US" altLang="zh-CN" sz="2400" dirty="0">
                <a:ea typeface="楷体_GB2312" pitchFamily="49" charset="-122"/>
              </a:rPr>
              <a:t>——</a:t>
            </a:r>
            <a:r>
              <a:rPr lang="zh-CN" altLang="en-US" sz="2400" dirty="0">
                <a:solidFill>
                  <a:srgbClr val="0000FF"/>
                </a:solidFill>
                <a:ea typeface="楷体_GB2312" pitchFamily="49" charset="-122"/>
              </a:rPr>
              <a:t>查找成功</a:t>
            </a:r>
            <a:r>
              <a:rPr lang="zh-CN" altLang="en-US" sz="2400" dirty="0">
                <a:ea typeface="楷体_GB2312" pitchFamily="49" charset="-122"/>
              </a:rPr>
              <a:t>  </a:t>
            </a:r>
          </a:p>
        </p:txBody>
      </p:sp>
      <p:sp>
        <p:nvSpPr>
          <p:cNvPr id="15842" name="Text Box 482"/>
          <p:cNvSpPr txBox="1">
            <a:spLocks noChangeArrowheads="1"/>
          </p:cNvSpPr>
          <p:nvPr/>
        </p:nvSpPr>
        <p:spPr bwMode="auto">
          <a:xfrm>
            <a:off x="6291263" y="3810000"/>
            <a:ext cx="2624137" cy="2720975"/>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从根结点出 </a:t>
            </a:r>
          </a:p>
          <a:p>
            <a:pPr>
              <a:lnSpc>
                <a:spcPct val="120000"/>
              </a:lnSpc>
              <a:spcBef>
                <a:spcPct val="0"/>
              </a:spcBef>
            </a:pPr>
            <a:r>
              <a:rPr lang="zh-CN" altLang="en-US" sz="2400" dirty="0">
                <a:ea typeface="楷体_GB2312" pitchFamily="49" charset="-122"/>
              </a:rPr>
              <a:t>发，沿着左分支 </a:t>
            </a:r>
          </a:p>
          <a:p>
            <a:pPr>
              <a:lnSpc>
                <a:spcPct val="120000"/>
              </a:lnSpc>
              <a:spcBef>
                <a:spcPct val="0"/>
              </a:spcBef>
            </a:pPr>
            <a:r>
              <a:rPr lang="zh-CN" altLang="en-US" sz="2400" dirty="0">
                <a:ea typeface="楷体_GB2312" pitchFamily="49" charset="-122"/>
              </a:rPr>
              <a:t>或右分支逐层向 </a:t>
            </a:r>
          </a:p>
          <a:p>
            <a:pPr>
              <a:lnSpc>
                <a:spcPct val="120000"/>
              </a:lnSpc>
              <a:spcBef>
                <a:spcPct val="0"/>
              </a:spcBef>
            </a:pPr>
            <a:r>
              <a:rPr lang="zh-CN" altLang="en-US" sz="2400" dirty="0">
                <a:ea typeface="楷体_GB2312" pitchFamily="49" charset="-122"/>
              </a:rPr>
              <a:t>下直至指针指向 </a:t>
            </a:r>
          </a:p>
          <a:p>
            <a:pPr>
              <a:lnSpc>
                <a:spcPct val="120000"/>
              </a:lnSpc>
              <a:spcBef>
                <a:spcPct val="0"/>
              </a:spcBef>
            </a:pPr>
            <a:r>
              <a:rPr lang="zh-CN" altLang="en-US" sz="2400" dirty="0">
                <a:ea typeface="楷体_GB2312" pitchFamily="49" charset="-122"/>
              </a:rPr>
              <a:t>空树为止。 </a:t>
            </a:r>
          </a:p>
          <a:p>
            <a:pPr>
              <a:lnSpc>
                <a:spcPct val="120000"/>
              </a:lnSpc>
              <a:spcBef>
                <a:spcPct val="0"/>
              </a:spcBef>
            </a:pPr>
            <a:r>
              <a:rPr lang="en-US" altLang="zh-CN" sz="2400" dirty="0">
                <a:ea typeface="楷体_GB2312" pitchFamily="49" charset="-122"/>
              </a:rPr>
              <a:t>——</a:t>
            </a:r>
            <a:r>
              <a:rPr lang="zh-CN" altLang="en-US" sz="2400" dirty="0">
                <a:solidFill>
                  <a:srgbClr val="FF3300"/>
                </a:solidFill>
                <a:effectLst>
                  <a:outerShdw blurRad="38100" dist="38100" dir="2700000" algn="tl">
                    <a:srgbClr val="000000"/>
                  </a:outerShdw>
                </a:effectLst>
                <a:ea typeface="楷体_GB2312" pitchFamily="49" charset="-122"/>
              </a:rPr>
              <a:t>查找失败</a:t>
            </a:r>
          </a:p>
        </p:txBody>
      </p:sp>
      <p:sp>
        <p:nvSpPr>
          <p:cNvPr id="38" name="标题 1"/>
          <p:cNvSpPr txBox="1">
            <a:spLocks/>
          </p:cNvSpPr>
          <p:nvPr/>
        </p:nvSpPr>
        <p:spPr>
          <a:xfrm>
            <a:off x="457200"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二叉排序树的查找过程</a:t>
            </a: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781"/>
                                        </p:tgtEl>
                                        <p:attrNameLst>
                                          <p:attrName>style.visibility</p:attrName>
                                        </p:attrNameLst>
                                      </p:cBhvr>
                                      <p:to>
                                        <p:strVal val="visible"/>
                                      </p:to>
                                    </p:set>
                                    <p:anim calcmode="lin" valueType="num">
                                      <p:cBhvr>
                                        <p:cTn id="7" dur="500" fill="hold"/>
                                        <p:tgtEl>
                                          <p:spTgt spid="15781"/>
                                        </p:tgtEl>
                                        <p:attrNameLst>
                                          <p:attrName>ppt_w</p:attrName>
                                        </p:attrNameLst>
                                      </p:cBhvr>
                                      <p:tavLst>
                                        <p:tav tm="0">
                                          <p:val>
                                            <p:fltVal val="0"/>
                                          </p:val>
                                        </p:tav>
                                        <p:tav tm="100000">
                                          <p:val>
                                            <p:strVal val="#ppt_w"/>
                                          </p:val>
                                        </p:tav>
                                      </p:tavLst>
                                    </p:anim>
                                    <p:anim calcmode="lin" valueType="num">
                                      <p:cBhvr>
                                        <p:cTn id="8" dur="500" fill="hold"/>
                                        <p:tgtEl>
                                          <p:spTgt spid="1578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840"/>
                                        </p:tgtEl>
                                        <p:attrNameLst>
                                          <p:attrName>style.visibility</p:attrName>
                                        </p:attrNameLst>
                                      </p:cBhvr>
                                      <p:to>
                                        <p:strVal val="visible"/>
                                      </p:to>
                                    </p:set>
                                    <p:animEffect transition="in" filter="wipe(left)">
                                      <p:cBhvr>
                                        <p:cTn id="13" dur="500"/>
                                        <p:tgtEl>
                                          <p:spTgt spid="15840"/>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5829"/>
                                        </p:tgtEl>
                                        <p:attrNameLst>
                                          <p:attrName>style.visibility</p:attrName>
                                        </p:attrNameLst>
                                      </p:cBhvr>
                                      <p:to>
                                        <p:strVal val="visible"/>
                                      </p:to>
                                    </p:set>
                                    <p:animEffect transition="in" filter="wipe(left)">
                                      <p:cBhvr>
                                        <p:cTn id="21" dur="500"/>
                                        <p:tgtEl>
                                          <p:spTgt spid="158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802"/>
                                        </p:tgtEl>
                                        <p:attrNameLst>
                                          <p:attrName>style.visibility</p:attrName>
                                        </p:attrNameLst>
                                      </p:cBhvr>
                                      <p:to>
                                        <p:strVal val="visible"/>
                                      </p:to>
                                    </p:set>
                                    <p:animEffect transition="in" filter="wipe(up)">
                                      <p:cBhvr>
                                        <p:cTn id="26" dur="500"/>
                                        <p:tgtEl>
                                          <p:spTgt spid="15802"/>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5815"/>
                                        </p:tgtEl>
                                        <p:attrNameLst>
                                          <p:attrName>style.visibility</p:attrName>
                                        </p:attrNameLst>
                                      </p:cBhvr>
                                      <p:to>
                                        <p:strVal val="visible"/>
                                      </p:to>
                                    </p:set>
                                    <p:anim calcmode="lin" valueType="num">
                                      <p:cBhvr>
                                        <p:cTn id="31" dur="500" fill="hold"/>
                                        <p:tgtEl>
                                          <p:spTgt spid="15815"/>
                                        </p:tgtEl>
                                        <p:attrNameLst>
                                          <p:attrName>ppt_w</p:attrName>
                                        </p:attrNameLst>
                                      </p:cBhvr>
                                      <p:tavLst>
                                        <p:tav tm="0">
                                          <p:val>
                                            <p:fltVal val="0"/>
                                          </p:val>
                                        </p:tav>
                                        <p:tav tm="100000">
                                          <p:val>
                                            <p:strVal val="#ppt_w"/>
                                          </p:val>
                                        </p:tav>
                                      </p:tavLst>
                                    </p:anim>
                                    <p:anim calcmode="lin" valueType="num">
                                      <p:cBhvr>
                                        <p:cTn id="32" dur="500" fill="hold"/>
                                        <p:tgtEl>
                                          <p:spTgt spid="158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5834"/>
                                        </p:tgtEl>
                                        <p:attrNameLst>
                                          <p:attrName>style.visibility</p:attrName>
                                        </p:attrNameLst>
                                      </p:cBhvr>
                                      <p:to>
                                        <p:strVal val="visible"/>
                                      </p:to>
                                    </p:set>
                                    <p:animEffect transition="in" filter="wipe(right)">
                                      <p:cBhvr>
                                        <p:cTn id="37" dur="500"/>
                                        <p:tgtEl>
                                          <p:spTgt spid="158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835"/>
                                        </p:tgtEl>
                                        <p:attrNameLst>
                                          <p:attrName>style.visibility</p:attrName>
                                        </p:attrNameLst>
                                      </p:cBhvr>
                                      <p:to>
                                        <p:strVal val="visible"/>
                                      </p:to>
                                    </p:set>
                                    <p:animEffect transition="in" filter="wipe(up)">
                                      <p:cBhvr>
                                        <p:cTn id="42" dur="500"/>
                                        <p:tgtEl>
                                          <p:spTgt spid="158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836"/>
                                        </p:tgtEl>
                                        <p:attrNameLst>
                                          <p:attrName>style.visibility</p:attrName>
                                        </p:attrNameLst>
                                      </p:cBhvr>
                                      <p:to>
                                        <p:strVal val="visible"/>
                                      </p:to>
                                    </p:set>
                                    <p:animEffect transition="in" filter="wipe(up)">
                                      <p:cBhvr>
                                        <p:cTn id="47" dur="500"/>
                                        <p:tgtEl>
                                          <p:spTgt spid="15836"/>
                                        </p:tgtEl>
                                      </p:cBhvr>
                                    </p:animEffect>
                                  </p:childTnLst>
                                </p:cTn>
                              </p:par>
                            </p:childTnLst>
                          </p:cTn>
                        </p:par>
                        <p:par>
                          <p:cTn id="48" fill="hold">
                            <p:stCondLst>
                              <p:cond delay="500"/>
                            </p:stCondLst>
                            <p:childTnLst>
                              <p:par>
                                <p:cTn id="49" presetID="23" presetClass="entr" presetSubtype="16" fill="hold" grpId="0" nodeType="afterEffect">
                                  <p:stCondLst>
                                    <p:cond delay="0"/>
                                  </p:stCondLst>
                                  <p:childTnLst>
                                    <p:set>
                                      <p:cBhvr>
                                        <p:cTn id="50" dur="1" fill="hold">
                                          <p:stCondLst>
                                            <p:cond delay="0"/>
                                          </p:stCondLst>
                                        </p:cTn>
                                        <p:tgtEl>
                                          <p:spTgt spid="15811"/>
                                        </p:tgtEl>
                                        <p:attrNameLst>
                                          <p:attrName>style.visibility</p:attrName>
                                        </p:attrNameLst>
                                      </p:cBhvr>
                                      <p:to>
                                        <p:strVal val="visible"/>
                                      </p:to>
                                    </p:set>
                                    <p:anim calcmode="lin" valueType="num">
                                      <p:cBhvr>
                                        <p:cTn id="51" dur="500" fill="hold"/>
                                        <p:tgtEl>
                                          <p:spTgt spid="15811"/>
                                        </p:tgtEl>
                                        <p:attrNameLst>
                                          <p:attrName>ppt_w</p:attrName>
                                        </p:attrNameLst>
                                      </p:cBhvr>
                                      <p:tavLst>
                                        <p:tav tm="0">
                                          <p:val>
                                            <p:fltVal val="0"/>
                                          </p:val>
                                        </p:tav>
                                        <p:tav tm="100000">
                                          <p:val>
                                            <p:strVal val="#ppt_w"/>
                                          </p:val>
                                        </p:tav>
                                      </p:tavLst>
                                    </p:anim>
                                    <p:anim calcmode="lin" valueType="num">
                                      <p:cBhvr>
                                        <p:cTn id="52" dur="500" fill="hold"/>
                                        <p:tgtEl>
                                          <p:spTgt spid="1581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3" name="CHIMES.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837"/>
                                        </p:tgtEl>
                                        <p:attrNameLst>
                                          <p:attrName>style.visibility</p:attrName>
                                        </p:attrNameLst>
                                      </p:cBhvr>
                                      <p:to>
                                        <p:strVal val="visible"/>
                                      </p:to>
                                    </p:set>
                                    <p:animEffect transition="in" filter="wipe(left)">
                                      <p:cBhvr>
                                        <p:cTn id="57" dur="500"/>
                                        <p:tgtEl>
                                          <p:spTgt spid="158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838"/>
                                        </p:tgtEl>
                                        <p:attrNameLst>
                                          <p:attrName>style.visibility</p:attrName>
                                        </p:attrNameLst>
                                      </p:cBhvr>
                                      <p:to>
                                        <p:strVal val="visible"/>
                                      </p:to>
                                    </p:set>
                                    <p:animEffect transition="in" filter="wipe(left)">
                                      <p:cBhvr>
                                        <p:cTn id="62" dur="500"/>
                                        <p:tgtEl>
                                          <p:spTgt spid="15838"/>
                                        </p:tgtEl>
                                      </p:cBhvr>
                                    </p:animEffect>
                                  </p:childTnLst>
                                </p:cTn>
                              </p:par>
                            </p:childTnLst>
                          </p:cTn>
                        </p:par>
                        <p:par>
                          <p:cTn id="63" fill="hold">
                            <p:stCondLst>
                              <p:cond delay="500"/>
                            </p:stCondLst>
                            <p:childTnLst>
                              <p:par>
                                <p:cTn id="64" presetID="23" presetClass="entr" presetSubtype="16" fill="hold" grpId="0" nodeType="afterEffect">
                                  <p:stCondLst>
                                    <p:cond delay="0"/>
                                  </p:stCondLst>
                                  <p:childTnLst>
                                    <p:set>
                                      <p:cBhvr>
                                        <p:cTn id="65" dur="1" fill="hold">
                                          <p:stCondLst>
                                            <p:cond delay="0"/>
                                          </p:stCondLst>
                                        </p:cTn>
                                        <p:tgtEl>
                                          <p:spTgt spid="15817"/>
                                        </p:tgtEl>
                                        <p:attrNameLst>
                                          <p:attrName>style.visibility</p:attrName>
                                        </p:attrNameLst>
                                      </p:cBhvr>
                                      <p:to>
                                        <p:strVal val="visible"/>
                                      </p:to>
                                    </p:set>
                                    <p:anim calcmode="lin" valueType="num">
                                      <p:cBhvr>
                                        <p:cTn id="66" dur="500" fill="hold"/>
                                        <p:tgtEl>
                                          <p:spTgt spid="15817"/>
                                        </p:tgtEl>
                                        <p:attrNameLst>
                                          <p:attrName>ppt_w</p:attrName>
                                        </p:attrNameLst>
                                      </p:cBhvr>
                                      <p:tavLst>
                                        <p:tav tm="0">
                                          <p:val>
                                            <p:fltVal val="0"/>
                                          </p:val>
                                        </p:tav>
                                        <p:tav tm="100000">
                                          <p:val>
                                            <p:strVal val="#ppt_w"/>
                                          </p:val>
                                        </p:tav>
                                      </p:tavLst>
                                    </p:anim>
                                    <p:anim calcmode="lin" valueType="num">
                                      <p:cBhvr>
                                        <p:cTn id="67" dur="500" fill="hold"/>
                                        <p:tgtEl>
                                          <p:spTgt spid="158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4"/>
                                            </p:cond>
                                          </p:stCondLst>
                                          <p:endCondLst>
                                            <p:cond evt="onStopAudio" delay="0">
                                              <p:tgtEl>
                                                <p:sldTgt/>
                                              </p:tgtEl>
                                            </p:cond>
                                          </p:endCondLst>
                                        </p:cTn>
                                        <p:tgtEl>
                                          <p:sndTgt r:embed="rId3" name="CHIMES.WAV"/>
                                        </p:tgtEl>
                                      </p:cMediaNode>
                                    </p:audio>
                                  </p:sub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15841"/>
                                        </p:tgtEl>
                                        <p:attrNameLst>
                                          <p:attrName>style.visibility</p:attrName>
                                        </p:attrNameLst>
                                      </p:cBhvr>
                                      <p:to>
                                        <p:strVal val="visible"/>
                                      </p:to>
                                    </p:set>
                                    <p:animEffect transition="in" filter="slide(fromLeft)">
                                      <p:cBhvr>
                                        <p:cTn id="72" dur="500"/>
                                        <p:tgtEl>
                                          <p:spTgt spid="1584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5839"/>
                                        </p:tgtEl>
                                        <p:attrNameLst>
                                          <p:attrName>style.visibility</p:attrName>
                                        </p:attrNameLst>
                                      </p:cBhvr>
                                      <p:to>
                                        <p:strVal val="visible"/>
                                      </p:to>
                                    </p:set>
                                    <p:animEffect transition="in" filter="wipe(left)">
                                      <p:cBhvr>
                                        <p:cTn id="77" dur="500"/>
                                        <p:tgtEl>
                                          <p:spTgt spid="15839"/>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2" fill="hold" grpId="0" nodeType="clickEffect">
                                  <p:stCondLst>
                                    <p:cond delay="0"/>
                                  </p:stCondLst>
                                  <p:childTnLst>
                                    <p:set>
                                      <p:cBhvr>
                                        <p:cTn id="81" dur="1" fill="hold">
                                          <p:stCondLst>
                                            <p:cond delay="0"/>
                                          </p:stCondLst>
                                        </p:cTn>
                                        <p:tgtEl>
                                          <p:spTgt spid="15842"/>
                                        </p:tgtEl>
                                        <p:attrNameLst>
                                          <p:attrName>style.visibility</p:attrName>
                                        </p:attrNameLst>
                                      </p:cBhvr>
                                      <p:to>
                                        <p:strVal val="visible"/>
                                      </p:to>
                                    </p:set>
                                    <p:animEffect transition="in" filter="slide(fromRight)">
                                      <p:cBhvr>
                                        <p:cTn id="82" dur="500"/>
                                        <p:tgtEl>
                                          <p:spTgt spid="1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81" grpId="0" autoUpdateAnimBg="0"/>
      <p:bldP spid="15802" grpId="0" animBg="1"/>
      <p:bldP spid="15829" grpId="0" autoUpdateAnimBg="0"/>
      <p:bldP spid="15815" grpId="0" animBg="1" autoUpdateAnimBg="0"/>
      <p:bldP spid="15811" grpId="0" animBg="1" autoUpdateAnimBg="0"/>
      <p:bldP spid="15817" grpId="0" animBg="1" autoUpdateAnimBg="0"/>
      <p:bldP spid="15840" grpId="0" autoUpdateAnimBg="0"/>
      <p:bldP spid="15841" grpId="0" autoUpdateAnimBg="0"/>
      <p:bldP spid="1584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37" name="Text Box 129"/>
          <p:cNvSpPr txBox="1">
            <a:spLocks noChangeArrowheads="1"/>
          </p:cNvSpPr>
          <p:nvPr/>
        </p:nvSpPr>
        <p:spPr bwMode="auto">
          <a:xfrm>
            <a:off x="136525" y="457200"/>
            <a:ext cx="8664503" cy="5937631"/>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zh-CN" altLang="en-US" sz="3200" dirty="0">
                <a:solidFill>
                  <a:srgbClr val="0000CC"/>
                </a:solidFill>
                <a:latin typeface="华文行楷" pitchFamily="2" charset="-122"/>
                <a:ea typeface="华文行楷" pitchFamily="2" charset="-122"/>
                <a:cs typeface="+mj-cs"/>
              </a:rPr>
              <a:t>算法描述</a:t>
            </a:r>
            <a:r>
              <a:rPr lang="en-US" altLang="zh-CN" sz="3200" dirty="0">
                <a:solidFill>
                  <a:srgbClr val="0000CC"/>
                </a:solidFill>
                <a:latin typeface="华文行楷" pitchFamily="2" charset="-122"/>
                <a:ea typeface="华文行楷" pitchFamily="2" charset="-122"/>
                <a:cs typeface="+mj-cs"/>
              </a:rPr>
              <a:t>(</a:t>
            </a:r>
            <a:r>
              <a:rPr lang="zh-CN" altLang="en-US" sz="3200" dirty="0">
                <a:solidFill>
                  <a:srgbClr val="0000CC"/>
                </a:solidFill>
                <a:latin typeface="华文行楷" pitchFamily="2" charset="-122"/>
                <a:ea typeface="华文行楷" pitchFamily="2" charset="-122"/>
                <a:cs typeface="+mj-cs"/>
              </a:rPr>
              <a:t>用二叉链表作二叉排序树的存储结构</a:t>
            </a:r>
            <a:r>
              <a:rPr lang="en-US" altLang="zh-CN" sz="3200" dirty="0">
                <a:solidFill>
                  <a:srgbClr val="0000CC"/>
                </a:solidFill>
                <a:latin typeface="华文行楷" pitchFamily="2" charset="-122"/>
                <a:ea typeface="华文行楷" pitchFamily="2" charset="-122"/>
                <a:cs typeface="+mj-cs"/>
              </a:rPr>
              <a:t>)</a:t>
            </a:r>
            <a:br>
              <a:rPr lang="zh-CN" altLang="en-US" dirty="0">
                <a:ea typeface="华文中宋" pitchFamily="2" charset="-122"/>
              </a:rPr>
            </a:br>
            <a:r>
              <a:rPr lang="en-US" altLang="zh-CN" sz="2200" dirty="0" err="1">
                <a:ea typeface="华文中宋" pitchFamily="2" charset="-122"/>
              </a:rPr>
              <a:t>BiTree</a:t>
            </a:r>
            <a:r>
              <a:rPr lang="en-US" altLang="zh-CN" sz="2200" dirty="0">
                <a:ea typeface="华文中宋" pitchFamily="2" charset="-122"/>
              </a:rPr>
              <a:t> </a:t>
            </a:r>
            <a:r>
              <a:rPr lang="en-US" altLang="zh-CN" sz="2200" dirty="0" err="1">
                <a:solidFill>
                  <a:srgbClr val="0000FF"/>
                </a:solidFill>
                <a:ea typeface="华文中宋" pitchFamily="2" charset="-122"/>
              </a:rPr>
              <a:t>SearchBST</a:t>
            </a:r>
            <a:r>
              <a:rPr lang="en-US" altLang="zh-CN" sz="2200" dirty="0">
                <a:ea typeface="华文中宋" pitchFamily="2" charset="-122"/>
              </a:rPr>
              <a:t>(</a:t>
            </a:r>
            <a:r>
              <a:rPr lang="en-US" altLang="zh-CN" sz="2200" dirty="0" err="1">
                <a:ea typeface="华文中宋" pitchFamily="2" charset="-122"/>
              </a:rPr>
              <a:t>BiTree</a:t>
            </a:r>
            <a:r>
              <a:rPr lang="en-US" altLang="zh-CN" sz="2200" dirty="0">
                <a:ea typeface="华文中宋" pitchFamily="2" charset="-122"/>
              </a:rPr>
              <a:t> T, </a:t>
            </a:r>
            <a:r>
              <a:rPr lang="en-US" altLang="zh-CN" sz="2200" dirty="0" err="1">
                <a:ea typeface="华文中宋" pitchFamily="2" charset="-122"/>
              </a:rPr>
              <a:t>KeyType</a:t>
            </a:r>
            <a:r>
              <a:rPr lang="en-US" altLang="zh-CN" sz="2200" dirty="0">
                <a:ea typeface="华文中宋" pitchFamily="2" charset="-122"/>
              </a:rPr>
              <a:t> key)</a:t>
            </a:r>
          </a:p>
          <a:p>
            <a:pPr eaLnBrk="0" hangingPunct="0">
              <a:lnSpc>
                <a:spcPct val="120000"/>
              </a:lnSpc>
              <a:spcBef>
                <a:spcPct val="0"/>
              </a:spcBef>
            </a:pP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a:t>
            </a:r>
            <a:r>
              <a:rPr lang="en-US" altLang="zh-CN" sz="2200" dirty="0">
                <a:ea typeface="楷体_GB2312" pitchFamily="49" charset="-122"/>
              </a:rPr>
              <a:t>// </a:t>
            </a:r>
            <a:r>
              <a:rPr lang="zh-CN" altLang="en-US" sz="2200" dirty="0">
                <a:ea typeface="楷体_GB2312" pitchFamily="49" charset="-122"/>
              </a:rPr>
              <a:t>在根指针 </a:t>
            </a:r>
            <a:r>
              <a:rPr lang="en-US" altLang="zh-CN" sz="2200" dirty="0">
                <a:ea typeface="楷体_GB2312" pitchFamily="49" charset="-122"/>
              </a:rPr>
              <a:t>T </a:t>
            </a:r>
            <a:r>
              <a:rPr lang="zh-CN" altLang="en-US" sz="2200" dirty="0">
                <a:ea typeface="楷体_GB2312" pitchFamily="49" charset="-122"/>
              </a:rPr>
              <a:t>所指二叉排序树中递归地查找某关键字等于 </a:t>
            </a:r>
            <a:r>
              <a:rPr lang="en-US" altLang="zh-CN" sz="2200" dirty="0">
                <a:ea typeface="楷体_GB2312" pitchFamily="49" charset="-122"/>
              </a:rPr>
              <a:t>key  </a:t>
            </a:r>
          </a:p>
          <a:p>
            <a:pPr eaLnBrk="0" hangingPunct="0">
              <a:lnSpc>
                <a:spcPct val="120000"/>
              </a:lnSpc>
              <a:spcBef>
                <a:spcPct val="0"/>
              </a:spcBef>
            </a:pPr>
            <a:r>
              <a:rPr lang="en-US" altLang="zh-CN" sz="2200" dirty="0">
                <a:ea typeface="楷体_GB2312" pitchFamily="49" charset="-122"/>
              </a:rPr>
              <a:t>  // </a:t>
            </a:r>
            <a:r>
              <a:rPr lang="zh-CN" altLang="en-US" sz="2200" dirty="0">
                <a:ea typeface="楷体_GB2312" pitchFamily="49" charset="-122"/>
              </a:rPr>
              <a:t>的数据元素。若查找成功，则返回指向该数据元素结点的指 </a:t>
            </a:r>
          </a:p>
          <a:p>
            <a:pPr eaLnBrk="0" hangingPunct="0">
              <a:lnSpc>
                <a:spcPct val="120000"/>
              </a:lnSpc>
              <a:spcBef>
                <a:spcPct val="0"/>
              </a:spcBef>
            </a:pPr>
            <a:r>
              <a:rPr lang="zh-CN" altLang="en-US" sz="2200" dirty="0">
                <a:ea typeface="楷体_GB2312" pitchFamily="49" charset="-122"/>
              </a:rPr>
              <a:t>  </a:t>
            </a:r>
            <a:r>
              <a:rPr lang="en-US" altLang="zh-CN" sz="2200" dirty="0">
                <a:ea typeface="楷体_GB2312" pitchFamily="49" charset="-122"/>
              </a:rPr>
              <a:t>// </a:t>
            </a:r>
            <a:r>
              <a:rPr lang="zh-CN" altLang="en-US" sz="2200" dirty="0">
                <a:ea typeface="楷体_GB2312" pitchFamily="49" charset="-122"/>
              </a:rPr>
              <a:t>针，否则返回空指针。  </a:t>
            </a:r>
            <a:br>
              <a:rPr lang="zh-CN" altLang="en-US" sz="2200" dirty="0">
                <a:ea typeface="楷体_GB2312" pitchFamily="49" charset="-122"/>
              </a:rPr>
            </a:br>
            <a:r>
              <a:rPr lang="zh-CN" altLang="en-US" sz="2200" dirty="0">
                <a:ea typeface="楷体_GB2312" pitchFamily="49" charset="-122"/>
              </a:rPr>
              <a:t> </a:t>
            </a:r>
            <a:r>
              <a:rPr lang="en-US" altLang="zh-CN" sz="2200" dirty="0">
                <a:ea typeface="华文中宋" pitchFamily="2" charset="-122"/>
              </a:rPr>
              <a:t>if ((!T) || </a:t>
            </a:r>
            <a:r>
              <a:rPr lang="en-US" altLang="zh-CN" sz="2200">
                <a:ea typeface="华文中宋" pitchFamily="2" charset="-122"/>
              </a:rPr>
              <a:t>key </a:t>
            </a:r>
            <a:r>
              <a:rPr lang="en-US" altLang="zh-CN" sz="2200">
                <a:solidFill>
                  <a:srgbClr val="FF0000"/>
                </a:solidFill>
                <a:ea typeface="华文中宋" pitchFamily="2" charset="-122"/>
              </a:rPr>
              <a:t>==</a:t>
            </a:r>
            <a:r>
              <a:rPr lang="en-US" altLang="zh-CN" sz="2200">
                <a:ea typeface="华文中宋" pitchFamily="2" charset="-122"/>
              </a:rPr>
              <a:t> </a:t>
            </a:r>
            <a:r>
              <a:rPr lang="en-US" altLang="zh-CN" sz="2200" dirty="0">
                <a:ea typeface="华文中宋" pitchFamily="2" charset="-122"/>
              </a:rPr>
              <a:t>T-&gt; </a:t>
            </a:r>
            <a:r>
              <a:rPr lang="en-US" altLang="zh-CN" sz="2200" dirty="0" err="1">
                <a:ea typeface="华文中宋" pitchFamily="2" charset="-122"/>
              </a:rPr>
              <a:t>data.</a:t>
            </a:r>
            <a:r>
              <a:rPr lang="en-US" altLang="zh-CN" sz="2200" err="1">
                <a:ea typeface="华文中宋" pitchFamily="2" charset="-122"/>
              </a:rPr>
              <a:t>key</a:t>
            </a:r>
            <a:r>
              <a:rPr lang="en-US" altLang="zh-CN" sz="2200">
                <a:ea typeface="华文中宋" pitchFamily="2" charset="-122"/>
              </a:rPr>
              <a:t>)</a:t>
            </a:r>
          </a:p>
          <a:p>
            <a:pPr eaLnBrk="0" hangingPunct="0">
              <a:lnSpc>
                <a:spcPct val="120000"/>
              </a:lnSpc>
              <a:spcBef>
                <a:spcPct val="0"/>
              </a:spcBef>
            </a:pPr>
            <a:r>
              <a:rPr lang="en-US" altLang="zh-CN" sz="2200">
                <a:ea typeface="华文中宋" pitchFamily="2" charset="-122"/>
              </a:rPr>
              <a:t>          return T;</a:t>
            </a:r>
            <a:br>
              <a:rPr lang="en-US" altLang="zh-CN" sz="2200" dirty="0">
                <a:ea typeface="华文中宋" pitchFamily="2" charset="-122"/>
              </a:rPr>
            </a:br>
            <a:r>
              <a:rPr lang="en-US" altLang="zh-CN" sz="2200" dirty="0">
                <a:ea typeface="华文中宋" pitchFamily="2" charset="-122"/>
              </a:rPr>
              <a:t> else if ( key &lt; T-&gt; </a:t>
            </a:r>
            <a:r>
              <a:rPr lang="en-US" altLang="zh-CN" sz="2200" dirty="0" err="1">
                <a:ea typeface="华文中宋" pitchFamily="2" charset="-122"/>
              </a:rPr>
              <a:t>data.key</a:t>
            </a:r>
            <a:r>
              <a:rPr lang="en-US" altLang="zh-CN" sz="2200" dirty="0">
                <a:ea typeface="华文中宋" pitchFamily="2" charset="-122"/>
              </a:rPr>
              <a:t>)</a:t>
            </a:r>
            <a:br>
              <a:rPr lang="en-US" altLang="zh-CN" sz="2200" dirty="0">
                <a:ea typeface="华文中宋" pitchFamily="2" charset="-122"/>
              </a:rPr>
            </a:br>
            <a:r>
              <a:rPr lang="en-US" altLang="zh-CN" sz="2200">
                <a:ea typeface="华文中宋" pitchFamily="2" charset="-122"/>
              </a:rPr>
              <a:t>          return </a:t>
            </a:r>
            <a:r>
              <a:rPr lang="en-US" altLang="zh-CN" sz="2200" dirty="0">
                <a:ea typeface="华文中宋" pitchFamily="2" charset="-122"/>
              </a:rPr>
              <a:t> </a:t>
            </a:r>
            <a:r>
              <a:rPr lang="en-US" altLang="zh-CN" sz="2200">
                <a:solidFill>
                  <a:srgbClr val="0000FF"/>
                </a:solidFill>
                <a:ea typeface="华文中宋" pitchFamily="2" charset="-122"/>
              </a:rPr>
              <a:t>SearchBST</a:t>
            </a:r>
            <a:r>
              <a:rPr lang="en-US" altLang="zh-CN" sz="2200">
                <a:ea typeface="华文中宋" pitchFamily="2" charset="-122"/>
              </a:rPr>
              <a:t> </a:t>
            </a:r>
            <a:r>
              <a:rPr lang="en-US" altLang="zh-CN" sz="2200" dirty="0">
                <a:ea typeface="华文中宋" pitchFamily="2" charset="-122"/>
              </a:rPr>
              <a:t>(T-&gt; </a:t>
            </a:r>
            <a:r>
              <a:rPr lang="en-US" altLang="zh-CN" sz="2200" dirty="0" err="1">
                <a:ea typeface="华文中宋" pitchFamily="2" charset="-122"/>
              </a:rPr>
              <a:t>lchild</a:t>
            </a:r>
            <a:r>
              <a:rPr lang="en-US" altLang="zh-CN" sz="2200" dirty="0">
                <a:ea typeface="华文中宋" pitchFamily="2" charset="-122"/>
              </a:rPr>
              <a:t>, </a:t>
            </a:r>
            <a:r>
              <a:rPr lang="en-US" altLang="zh-CN" sz="2200">
                <a:ea typeface="华文中宋" pitchFamily="2" charset="-122"/>
              </a:rPr>
              <a:t>key); </a:t>
            </a:r>
            <a:endParaRPr lang="en-US" altLang="zh-CN" sz="2200" dirty="0">
              <a:ea typeface="华文中宋" pitchFamily="2" charset="-122"/>
            </a:endParaRPr>
          </a:p>
          <a:p>
            <a:pPr eaLnBrk="0" hangingPunct="0">
              <a:lnSpc>
                <a:spcPct val="120000"/>
              </a:lnSpc>
              <a:spcBef>
                <a:spcPct val="0"/>
              </a:spcBef>
            </a:pPr>
            <a:r>
              <a:rPr lang="en-US" altLang="zh-CN" sz="2200" dirty="0">
                <a:ea typeface="华文中宋" pitchFamily="2" charset="-122"/>
              </a:rPr>
              <a:t>                       // </a:t>
            </a:r>
            <a:r>
              <a:rPr lang="zh-CN" altLang="en-US" sz="2200" dirty="0">
                <a:ea typeface="楷体_GB2312" pitchFamily="49" charset="-122"/>
              </a:rPr>
              <a:t>在左子树中继续查找</a:t>
            </a:r>
            <a:r>
              <a:rPr lang="zh-CN" altLang="en-US" sz="2200" dirty="0">
                <a:solidFill>
                  <a:srgbClr val="0000FF"/>
                </a:solidFill>
                <a:ea typeface="华文中宋" pitchFamily="2" charset="-122"/>
              </a:rPr>
              <a:t> </a:t>
            </a:r>
            <a:br>
              <a:rPr lang="zh-CN" altLang="en-US" sz="2200">
                <a:ea typeface="华文中宋" pitchFamily="2" charset="-122"/>
              </a:rPr>
            </a:br>
            <a:r>
              <a:rPr lang="zh-CN" altLang="en-US" sz="2200">
                <a:ea typeface="华文中宋" pitchFamily="2" charset="-122"/>
              </a:rPr>
              <a:t> </a:t>
            </a:r>
            <a:r>
              <a:rPr lang="en-US" altLang="zh-CN" sz="2200">
                <a:ea typeface="华文中宋" pitchFamily="2" charset="-122"/>
              </a:rPr>
              <a:t>else return  </a:t>
            </a:r>
            <a:r>
              <a:rPr lang="en-US" altLang="zh-CN" sz="2200">
                <a:solidFill>
                  <a:srgbClr val="0000FF"/>
                </a:solidFill>
                <a:ea typeface="华文中宋" pitchFamily="2" charset="-122"/>
              </a:rPr>
              <a:t>SearchBST</a:t>
            </a:r>
            <a:r>
              <a:rPr lang="en-US" altLang="zh-CN" sz="2200">
                <a:ea typeface="华文中宋" pitchFamily="2" charset="-122"/>
              </a:rPr>
              <a:t> </a:t>
            </a:r>
            <a:r>
              <a:rPr lang="en-US" altLang="zh-CN" sz="2200" dirty="0">
                <a:ea typeface="华文中宋" pitchFamily="2" charset="-122"/>
              </a:rPr>
              <a:t>(T-&gt; </a:t>
            </a:r>
            <a:r>
              <a:rPr lang="en-US" altLang="zh-CN" sz="2200" dirty="0" err="1">
                <a:ea typeface="华文中宋" pitchFamily="2" charset="-122"/>
              </a:rPr>
              <a:t>rchild</a:t>
            </a:r>
            <a:r>
              <a:rPr lang="en-US" altLang="zh-CN" sz="2200" dirty="0">
                <a:ea typeface="华文中宋" pitchFamily="2" charset="-122"/>
              </a:rPr>
              <a:t>, </a:t>
            </a:r>
            <a:r>
              <a:rPr lang="en-US" altLang="zh-CN" sz="2200">
                <a:ea typeface="华文中宋" pitchFamily="2" charset="-122"/>
              </a:rPr>
              <a:t>key); </a:t>
            </a:r>
            <a:endParaRPr lang="en-US" altLang="zh-CN" sz="2200" dirty="0">
              <a:ea typeface="华文中宋" pitchFamily="2" charset="-122"/>
            </a:endParaRPr>
          </a:p>
          <a:p>
            <a:pPr eaLnBrk="0" hangingPunct="0">
              <a:lnSpc>
                <a:spcPct val="120000"/>
              </a:lnSpc>
              <a:spcBef>
                <a:spcPct val="0"/>
              </a:spcBef>
            </a:pPr>
            <a:r>
              <a:rPr lang="en-US" altLang="zh-CN" sz="2200" dirty="0">
                <a:ea typeface="华文中宋" pitchFamily="2" charset="-122"/>
              </a:rPr>
              <a:t>                       //</a:t>
            </a:r>
            <a:r>
              <a:rPr lang="en-US" altLang="zh-CN" sz="2200" dirty="0">
                <a:solidFill>
                  <a:srgbClr val="0000FF"/>
                </a:solidFill>
                <a:ea typeface="华文中宋" pitchFamily="2" charset="-122"/>
              </a:rPr>
              <a:t> </a:t>
            </a:r>
            <a:r>
              <a:rPr lang="zh-CN" altLang="en-US" sz="2200" dirty="0">
                <a:ea typeface="楷体_GB2312" pitchFamily="49" charset="-122"/>
              </a:rPr>
              <a:t>在右子树中继续查找</a:t>
            </a:r>
            <a:br>
              <a:rPr lang="zh-CN" altLang="en-US" sz="2200" dirty="0">
                <a:ea typeface="华文中宋" pitchFamily="2" charset="-122"/>
              </a:rPr>
            </a:br>
            <a:r>
              <a:rPr lang="en-US" altLang="zh-CN" sz="2200" dirty="0">
                <a:ea typeface="华文中宋" pitchFamily="2" charset="-122"/>
              </a:rPr>
              <a:t>} // </a:t>
            </a:r>
            <a:r>
              <a:rPr lang="en-US" altLang="zh-CN" sz="2200" dirty="0" err="1">
                <a:ea typeface="华文中宋" pitchFamily="2" charset="-122"/>
              </a:rPr>
              <a:t>SearchBST</a:t>
            </a:r>
            <a:endParaRPr lang="en-US" altLang="zh-CN" sz="2200" dirty="0">
              <a:ea typeface="华文中宋" pitchFamily="2" charset="-122"/>
            </a:endParaRPr>
          </a:p>
        </p:txBody>
      </p:sp>
    </p:spTree>
  </p:cSld>
  <p:clrMapOvr>
    <a:masterClrMapping/>
  </p:clrMapOvr>
  <p:transition spd="slow">
    <p:strips dir="rd"/>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77" name="Text Box 345"/>
          <p:cNvSpPr txBox="1">
            <a:spLocks noChangeArrowheads="1"/>
          </p:cNvSpPr>
          <p:nvPr/>
        </p:nvSpPr>
        <p:spPr bwMode="auto">
          <a:xfrm>
            <a:off x="76200" y="1023736"/>
            <a:ext cx="8888413" cy="1757192"/>
          </a:xfrm>
          <a:prstGeom prst="rect">
            <a:avLst/>
          </a:prstGeom>
          <a:noFill/>
          <a:ln w="25400" cap="sq">
            <a:noFill/>
            <a:miter lim="800000"/>
            <a:headEnd/>
            <a:tailEnd/>
          </a:ln>
          <a:effectLst/>
        </p:spPr>
        <p:txBody>
          <a:bodyPr lIns="91416" tIns="45710" rIns="91416" bIns="45710">
            <a:spAutoFit/>
          </a:bodyPr>
          <a:lstStyle/>
          <a:p>
            <a:pPr>
              <a:lnSpc>
                <a:spcPct val="120000"/>
              </a:lnSpc>
              <a:spcBef>
                <a:spcPct val="0"/>
              </a:spcBef>
            </a:pPr>
            <a:r>
              <a:rPr lang="en-US" altLang="zh-CN" sz="2300" dirty="0">
                <a:ea typeface="楷体_GB2312" pitchFamily="49" charset="-122"/>
              </a:rPr>
              <a:t>    1)</a:t>
            </a:r>
            <a:r>
              <a:rPr lang="zh-CN" altLang="en-US" sz="2300" dirty="0">
                <a:ea typeface="楷体_GB2312" pitchFamily="49" charset="-122"/>
              </a:rPr>
              <a:t>、若二叉排序树为空树，则新插入的结点为根结点； </a:t>
            </a:r>
          </a:p>
          <a:p>
            <a:pPr>
              <a:lnSpc>
                <a:spcPct val="120000"/>
              </a:lnSpc>
              <a:spcBef>
                <a:spcPct val="0"/>
              </a:spcBef>
            </a:pPr>
            <a:r>
              <a:rPr lang="zh-CN" altLang="en-US" sz="2300" dirty="0">
                <a:ea typeface="楷体_GB2312" pitchFamily="49" charset="-122"/>
              </a:rPr>
              <a:t>    </a:t>
            </a:r>
            <a:r>
              <a:rPr lang="en-US" altLang="zh-CN" sz="2300" dirty="0">
                <a:ea typeface="楷体_GB2312" pitchFamily="49" charset="-122"/>
              </a:rPr>
              <a:t>2)</a:t>
            </a:r>
            <a:r>
              <a:rPr lang="zh-CN" altLang="en-US" sz="2300" dirty="0">
                <a:ea typeface="楷体_GB2312" pitchFamily="49" charset="-122"/>
              </a:rPr>
              <a:t>、若二叉排序树非空，则新插入的结点必为一个新的叶子结 </a:t>
            </a:r>
          </a:p>
          <a:p>
            <a:pPr>
              <a:lnSpc>
                <a:spcPct val="120000"/>
              </a:lnSpc>
              <a:spcBef>
                <a:spcPct val="0"/>
              </a:spcBef>
            </a:pPr>
            <a:r>
              <a:rPr lang="zh-CN" altLang="en-US" sz="2300" dirty="0">
                <a:ea typeface="楷体_GB2312" pitchFamily="49" charset="-122"/>
              </a:rPr>
              <a:t>           点，并且是查找不成功时查找路径上访问的最后一个结点 </a:t>
            </a:r>
          </a:p>
          <a:p>
            <a:pPr>
              <a:lnSpc>
                <a:spcPct val="120000"/>
              </a:lnSpc>
              <a:spcBef>
                <a:spcPct val="0"/>
              </a:spcBef>
            </a:pPr>
            <a:r>
              <a:rPr lang="zh-CN" altLang="en-US" sz="2300" dirty="0">
                <a:ea typeface="楷体_GB2312" pitchFamily="49" charset="-122"/>
              </a:rPr>
              <a:t>           的左孩子或右孩子结点。 </a:t>
            </a:r>
          </a:p>
        </p:txBody>
      </p:sp>
      <p:sp>
        <p:nvSpPr>
          <p:cNvPr id="18809" name="Text Box 377"/>
          <p:cNvSpPr txBox="1">
            <a:spLocks noChangeArrowheads="1"/>
          </p:cNvSpPr>
          <p:nvPr/>
        </p:nvSpPr>
        <p:spPr bwMode="auto">
          <a:xfrm>
            <a:off x="76200" y="3221038"/>
            <a:ext cx="892175"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例： </a:t>
            </a:r>
          </a:p>
        </p:txBody>
      </p:sp>
      <p:sp>
        <p:nvSpPr>
          <p:cNvPr id="18810" name="Text Box 378"/>
          <p:cNvSpPr txBox="1">
            <a:spLocks noChangeArrowheads="1"/>
          </p:cNvSpPr>
          <p:nvPr/>
        </p:nvSpPr>
        <p:spPr bwMode="auto">
          <a:xfrm>
            <a:off x="4737100" y="37338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40</a:t>
            </a:r>
            <a:r>
              <a:rPr lang="zh-CN" altLang="en-US" sz="2200" dirty="0">
                <a:ea typeface="楷体_GB2312" pitchFamily="49" charset="-122"/>
              </a:rPr>
              <a:t>， </a:t>
            </a:r>
          </a:p>
        </p:txBody>
      </p:sp>
      <p:sp>
        <p:nvSpPr>
          <p:cNvPr id="18811" name="Text Box 379"/>
          <p:cNvSpPr txBox="1">
            <a:spLocks noChangeArrowheads="1"/>
          </p:cNvSpPr>
          <p:nvPr/>
        </p:nvSpPr>
        <p:spPr bwMode="auto">
          <a:xfrm>
            <a:off x="4737100" y="48006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50</a:t>
            </a:r>
            <a:r>
              <a:rPr lang="zh-CN" altLang="en-US" sz="2200" dirty="0">
                <a:ea typeface="楷体_GB2312" pitchFamily="49" charset="-122"/>
              </a:rPr>
              <a:t>， </a:t>
            </a:r>
          </a:p>
        </p:txBody>
      </p:sp>
      <p:grpSp>
        <p:nvGrpSpPr>
          <p:cNvPr id="2" name="Group 380"/>
          <p:cNvGrpSpPr>
            <a:grpSpLocks/>
          </p:cNvGrpSpPr>
          <p:nvPr/>
        </p:nvGrpSpPr>
        <p:grpSpPr bwMode="auto">
          <a:xfrm>
            <a:off x="1920921" y="4943476"/>
            <a:ext cx="501468" cy="400050"/>
            <a:chOff x="1210" y="3113"/>
            <a:chExt cx="315" cy="252"/>
          </a:xfrm>
        </p:grpSpPr>
        <p:sp>
          <p:nvSpPr>
            <p:cNvPr id="18813" name="Oval 381"/>
            <p:cNvSpPr>
              <a:spLocks noChangeArrowheads="1"/>
            </p:cNvSpPr>
            <p:nvPr/>
          </p:nvSpPr>
          <p:spPr bwMode="auto">
            <a:xfrm>
              <a:off x="1228" y="3120"/>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4" name="Text Box 382"/>
            <p:cNvSpPr txBox="1">
              <a:spLocks noChangeArrowheads="1"/>
            </p:cNvSpPr>
            <p:nvPr/>
          </p:nvSpPr>
          <p:spPr bwMode="auto">
            <a:xfrm>
              <a:off x="1210" y="3113"/>
              <a:ext cx="315" cy="252"/>
            </a:xfrm>
            <a:prstGeom prst="rect">
              <a:avLst/>
            </a:prstGeom>
            <a:noFill/>
            <a:ln w="25400" cap="sq">
              <a:noFill/>
              <a:miter lim="800000"/>
              <a:headEnd/>
              <a:tailEnd/>
            </a:ln>
            <a:effectLst/>
          </p:spPr>
          <p:txBody>
            <a:bodyPr wrap="none" lIns="91416" tIns="45710" rIns="91416" bIns="45710">
              <a:spAutoFit/>
            </a:bodyPr>
            <a:lstStyle/>
            <a:p>
              <a:r>
                <a:rPr lang="en-US" altLang="zh-CN" sz="2000"/>
                <a:t>40 </a:t>
              </a:r>
            </a:p>
          </p:txBody>
        </p:sp>
      </p:grpSp>
      <p:grpSp>
        <p:nvGrpSpPr>
          <p:cNvPr id="3" name="Group 384"/>
          <p:cNvGrpSpPr>
            <a:grpSpLocks/>
          </p:cNvGrpSpPr>
          <p:nvPr/>
        </p:nvGrpSpPr>
        <p:grpSpPr bwMode="auto">
          <a:xfrm>
            <a:off x="2532198" y="4395793"/>
            <a:ext cx="501467" cy="404813"/>
            <a:chOff x="1614" y="2769"/>
            <a:chExt cx="315" cy="255"/>
          </a:xfrm>
        </p:grpSpPr>
        <p:sp>
          <p:nvSpPr>
            <p:cNvPr id="18817" name="Oval 385"/>
            <p:cNvSpPr>
              <a:spLocks noChangeArrowheads="1"/>
            </p:cNvSpPr>
            <p:nvPr/>
          </p:nvSpPr>
          <p:spPr bwMode="auto">
            <a:xfrm>
              <a:off x="1632" y="2784"/>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8" name="Text Box 386"/>
            <p:cNvSpPr txBox="1">
              <a:spLocks noChangeArrowheads="1"/>
            </p:cNvSpPr>
            <p:nvPr/>
          </p:nvSpPr>
          <p:spPr bwMode="auto">
            <a:xfrm>
              <a:off x="1614" y="2769"/>
              <a:ext cx="315" cy="252"/>
            </a:xfrm>
            <a:prstGeom prst="rect">
              <a:avLst/>
            </a:prstGeom>
            <a:noFill/>
            <a:ln w="25400" cap="sq">
              <a:noFill/>
              <a:miter lim="800000"/>
              <a:headEnd/>
              <a:tailEnd/>
            </a:ln>
            <a:effectLst/>
          </p:spPr>
          <p:txBody>
            <a:bodyPr wrap="none" lIns="91416" tIns="45710" rIns="91416" bIns="45710">
              <a:spAutoFit/>
            </a:bodyPr>
            <a:lstStyle/>
            <a:p>
              <a:r>
                <a:rPr lang="en-US" altLang="zh-CN" sz="2000"/>
                <a:t>50 </a:t>
              </a:r>
            </a:p>
          </p:txBody>
        </p:sp>
      </p:grpSp>
      <p:grpSp>
        <p:nvGrpSpPr>
          <p:cNvPr id="4" name="Group 397"/>
          <p:cNvGrpSpPr>
            <a:grpSpLocks/>
          </p:cNvGrpSpPr>
          <p:nvPr/>
        </p:nvGrpSpPr>
        <p:grpSpPr bwMode="auto">
          <a:xfrm>
            <a:off x="423863" y="3263901"/>
            <a:ext cx="3851275" cy="3001963"/>
            <a:chOff x="267" y="2056"/>
            <a:chExt cx="2426" cy="1891"/>
          </a:xfrm>
        </p:grpSpPr>
        <p:cxnSp>
          <p:nvCxnSpPr>
            <p:cNvPr id="18787" name="AutoShape 355"/>
            <p:cNvCxnSpPr>
              <a:cxnSpLocks noChangeShapeType="1"/>
              <a:stCxn id="18782" idx="5"/>
              <a:endCxn id="18793" idx="0"/>
            </p:cNvCxnSpPr>
            <p:nvPr/>
          </p:nvCxnSpPr>
          <p:spPr bwMode="auto">
            <a:xfrm>
              <a:off x="740" y="2653"/>
              <a:ext cx="223" cy="131"/>
            </a:xfrm>
            <a:prstGeom prst="straightConnector1">
              <a:avLst/>
            </a:prstGeom>
            <a:noFill/>
            <a:ln w="9525" cap="sq">
              <a:solidFill>
                <a:schemeClr val="tx1"/>
              </a:solidFill>
              <a:round/>
              <a:headEnd/>
              <a:tailEnd/>
            </a:ln>
            <a:effectLst/>
          </p:spPr>
        </p:cxnSp>
        <p:cxnSp>
          <p:nvCxnSpPr>
            <p:cNvPr id="18779" name="AutoShape 347"/>
            <p:cNvCxnSpPr>
              <a:cxnSpLocks noChangeShapeType="1"/>
              <a:stCxn id="18780" idx="5"/>
              <a:endCxn id="18784" idx="0"/>
            </p:cNvCxnSpPr>
            <p:nvPr/>
          </p:nvCxnSpPr>
          <p:spPr bwMode="auto">
            <a:xfrm>
              <a:off x="1500" y="2269"/>
              <a:ext cx="651" cy="179"/>
            </a:xfrm>
            <a:prstGeom prst="straightConnector1">
              <a:avLst/>
            </a:prstGeom>
            <a:noFill/>
            <a:ln w="9525" cap="sq">
              <a:solidFill>
                <a:schemeClr val="tx1"/>
              </a:solidFill>
              <a:round/>
              <a:headEnd/>
              <a:tailEnd/>
            </a:ln>
            <a:effectLst/>
          </p:spPr>
        </p:cxnSp>
        <p:sp>
          <p:nvSpPr>
            <p:cNvPr id="18780" name="Oval 348"/>
            <p:cNvSpPr>
              <a:spLocks noChangeArrowheads="1"/>
            </p:cNvSpPr>
            <p:nvPr/>
          </p:nvSpPr>
          <p:spPr bwMode="auto">
            <a:xfrm>
              <a:off x="1295" y="2064"/>
              <a:ext cx="241"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1" name="Text Box 349"/>
            <p:cNvSpPr txBox="1">
              <a:spLocks noChangeArrowheads="1"/>
            </p:cNvSpPr>
            <p:nvPr/>
          </p:nvSpPr>
          <p:spPr bwMode="auto">
            <a:xfrm>
              <a:off x="1279" y="2056"/>
              <a:ext cx="316" cy="252"/>
            </a:xfrm>
            <a:prstGeom prst="rect">
              <a:avLst/>
            </a:prstGeom>
            <a:noFill/>
            <a:ln w="25400" cap="sq">
              <a:noFill/>
              <a:miter lim="800000"/>
              <a:headEnd/>
              <a:tailEnd/>
            </a:ln>
            <a:effectLst/>
          </p:spPr>
          <p:txBody>
            <a:bodyPr wrap="none" lIns="91123" tIns="45466" rIns="91123" bIns="45466">
              <a:spAutoFit/>
            </a:bodyPr>
            <a:lstStyle/>
            <a:p>
              <a:r>
                <a:rPr lang="en-US" altLang="zh-CN" sz="2000"/>
                <a:t>45 </a:t>
              </a:r>
            </a:p>
          </p:txBody>
        </p:sp>
        <p:sp>
          <p:nvSpPr>
            <p:cNvPr id="18782" name="Oval 350"/>
            <p:cNvSpPr>
              <a:spLocks noChangeArrowheads="1"/>
            </p:cNvSpPr>
            <p:nvPr/>
          </p:nvSpPr>
          <p:spPr bwMode="auto">
            <a:xfrm>
              <a:off x="535"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3" name="Text Box 351"/>
            <p:cNvSpPr txBox="1">
              <a:spLocks noChangeArrowheads="1"/>
            </p:cNvSpPr>
            <p:nvPr/>
          </p:nvSpPr>
          <p:spPr bwMode="auto">
            <a:xfrm>
              <a:off x="511" y="2438"/>
              <a:ext cx="313" cy="252"/>
            </a:xfrm>
            <a:prstGeom prst="rect">
              <a:avLst/>
            </a:prstGeom>
            <a:noFill/>
            <a:ln w="25400" cap="sq">
              <a:noFill/>
              <a:miter lim="800000"/>
              <a:headEnd/>
              <a:tailEnd/>
            </a:ln>
            <a:effectLst/>
          </p:spPr>
          <p:txBody>
            <a:bodyPr wrap="none" lIns="91123" tIns="45466" rIns="91123" bIns="45466">
              <a:spAutoFit/>
            </a:bodyPr>
            <a:lstStyle/>
            <a:p>
              <a:r>
                <a:rPr lang="en-US" altLang="zh-CN" sz="2000"/>
                <a:t>12</a:t>
              </a:r>
              <a:r>
                <a:rPr lang="en-US" altLang="zh-CN"/>
                <a:t> </a:t>
              </a:r>
            </a:p>
          </p:txBody>
        </p:sp>
        <p:sp>
          <p:nvSpPr>
            <p:cNvPr id="18784" name="Oval 352"/>
            <p:cNvSpPr>
              <a:spLocks noChangeArrowheads="1"/>
            </p:cNvSpPr>
            <p:nvPr/>
          </p:nvSpPr>
          <p:spPr bwMode="auto">
            <a:xfrm>
              <a:off x="2031"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5" name="Text Box 353"/>
            <p:cNvSpPr txBox="1">
              <a:spLocks noChangeArrowheads="1"/>
            </p:cNvSpPr>
            <p:nvPr/>
          </p:nvSpPr>
          <p:spPr bwMode="auto">
            <a:xfrm>
              <a:off x="2016" y="2438"/>
              <a:ext cx="316" cy="252"/>
            </a:xfrm>
            <a:prstGeom prst="rect">
              <a:avLst/>
            </a:prstGeom>
            <a:noFill/>
            <a:ln w="25400" cap="sq">
              <a:noFill/>
              <a:miter lim="800000"/>
              <a:headEnd/>
              <a:tailEnd/>
            </a:ln>
            <a:effectLst/>
          </p:spPr>
          <p:txBody>
            <a:bodyPr wrap="none" lIns="91123" tIns="45466" rIns="91123" bIns="45466">
              <a:spAutoFit/>
            </a:bodyPr>
            <a:lstStyle/>
            <a:p>
              <a:r>
                <a:rPr lang="en-US" altLang="zh-CN" sz="2000" dirty="0"/>
                <a:t>53 </a:t>
              </a:r>
            </a:p>
          </p:txBody>
        </p:sp>
        <p:cxnSp>
          <p:nvCxnSpPr>
            <p:cNvPr id="18786" name="AutoShape 354"/>
            <p:cNvCxnSpPr>
              <a:cxnSpLocks noChangeShapeType="1"/>
              <a:stCxn id="18782" idx="3"/>
              <a:endCxn id="18791" idx="0"/>
            </p:cNvCxnSpPr>
            <p:nvPr/>
          </p:nvCxnSpPr>
          <p:spPr bwMode="auto">
            <a:xfrm flipH="1">
              <a:off x="387" y="2653"/>
              <a:ext cx="183" cy="131"/>
            </a:xfrm>
            <a:prstGeom prst="straightConnector1">
              <a:avLst/>
            </a:prstGeom>
            <a:noFill/>
            <a:ln w="9525" cap="sq">
              <a:solidFill>
                <a:schemeClr val="tx1"/>
              </a:solidFill>
              <a:round/>
              <a:headEnd/>
              <a:tailEnd/>
            </a:ln>
            <a:effectLst/>
          </p:spPr>
        </p:cxnSp>
        <p:cxnSp>
          <p:nvCxnSpPr>
            <p:cNvPr id="18788" name="AutoShape 356"/>
            <p:cNvCxnSpPr>
              <a:cxnSpLocks noChangeShapeType="1"/>
              <a:stCxn id="18784" idx="5"/>
              <a:endCxn id="18797" idx="0"/>
            </p:cNvCxnSpPr>
            <p:nvPr/>
          </p:nvCxnSpPr>
          <p:spPr bwMode="auto">
            <a:xfrm>
              <a:off x="2236" y="2653"/>
              <a:ext cx="251" cy="131"/>
            </a:xfrm>
            <a:prstGeom prst="straightConnector1">
              <a:avLst/>
            </a:prstGeom>
            <a:noFill/>
            <a:ln w="9525" cap="sq">
              <a:solidFill>
                <a:schemeClr val="tx1"/>
              </a:solidFill>
              <a:round/>
              <a:headEnd/>
              <a:tailEnd/>
            </a:ln>
            <a:effectLst/>
          </p:spPr>
        </p:cxnSp>
        <p:cxnSp>
          <p:nvCxnSpPr>
            <p:cNvPr id="18789" name="AutoShape 357"/>
            <p:cNvCxnSpPr>
              <a:cxnSpLocks noChangeShapeType="1"/>
              <a:stCxn id="18797" idx="3"/>
              <a:endCxn id="18795" idx="0"/>
            </p:cNvCxnSpPr>
            <p:nvPr/>
          </p:nvCxnSpPr>
          <p:spPr bwMode="auto">
            <a:xfrm flipH="1">
              <a:off x="2192" y="2990"/>
              <a:ext cx="210" cy="131"/>
            </a:xfrm>
            <a:prstGeom prst="straightConnector1">
              <a:avLst/>
            </a:prstGeom>
            <a:noFill/>
            <a:ln w="9525" cap="sq">
              <a:solidFill>
                <a:schemeClr val="tx1"/>
              </a:solidFill>
              <a:round/>
              <a:headEnd/>
              <a:tailEnd/>
            </a:ln>
            <a:effectLst/>
          </p:spPr>
        </p:cxnSp>
        <p:grpSp>
          <p:nvGrpSpPr>
            <p:cNvPr id="5" name="Group 358"/>
            <p:cNvGrpSpPr>
              <a:grpSpLocks/>
            </p:cNvGrpSpPr>
            <p:nvPr/>
          </p:nvGrpSpPr>
          <p:grpSpPr bwMode="auto">
            <a:xfrm>
              <a:off x="267" y="2774"/>
              <a:ext cx="254" cy="252"/>
              <a:chOff x="1658" y="1813"/>
              <a:chExt cx="254" cy="251"/>
            </a:xfrm>
          </p:grpSpPr>
          <p:sp>
            <p:nvSpPr>
              <p:cNvPr id="18791" name="Oval 359"/>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2" name="Text Box 360"/>
              <p:cNvSpPr txBox="1">
                <a:spLocks noChangeArrowheads="1"/>
              </p:cNvSpPr>
              <p:nvPr/>
            </p:nvSpPr>
            <p:spPr bwMode="auto">
              <a:xfrm>
                <a:off x="1681" y="1813"/>
                <a:ext cx="231" cy="251"/>
              </a:xfrm>
              <a:prstGeom prst="rect">
                <a:avLst/>
              </a:prstGeom>
              <a:noFill/>
              <a:ln w="25400" cap="sq">
                <a:noFill/>
                <a:miter lim="800000"/>
                <a:headEnd/>
                <a:tailEnd/>
              </a:ln>
              <a:effectLst/>
            </p:spPr>
            <p:txBody>
              <a:bodyPr wrap="none" lIns="91123" tIns="45466" rIns="91123" bIns="45466">
                <a:spAutoFit/>
              </a:bodyPr>
              <a:lstStyle/>
              <a:p>
                <a:r>
                  <a:rPr lang="en-US" altLang="zh-CN" sz="2000"/>
                  <a:t>3</a:t>
                </a:r>
                <a:r>
                  <a:rPr lang="en-US" altLang="zh-CN"/>
                  <a:t> </a:t>
                </a:r>
              </a:p>
            </p:txBody>
          </p:sp>
        </p:grpSp>
        <p:sp>
          <p:nvSpPr>
            <p:cNvPr id="18793" name="Oval 361"/>
            <p:cNvSpPr>
              <a:spLocks noChangeArrowheads="1"/>
            </p:cNvSpPr>
            <p:nvPr/>
          </p:nvSpPr>
          <p:spPr bwMode="auto">
            <a:xfrm>
              <a:off x="843"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4" name="Text Box 362"/>
            <p:cNvSpPr txBox="1">
              <a:spLocks noChangeArrowheads="1"/>
            </p:cNvSpPr>
            <p:nvPr/>
          </p:nvSpPr>
          <p:spPr bwMode="auto">
            <a:xfrm>
              <a:off x="820" y="2769"/>
              <a:ext cx="313" cy="252"/>
            </a:xfrm>
            <a:prstGeom prst="rect">
              <a:avLst/>
            </a:prstGeom>
            <a:noFill/>
            <a:ln w="25400" cap="sq">
              <a:noFill/>
              <a:miter lim="800000"/>
              <a:headEnd/>
              <a:tailEnd/>
            </a:ln>
            <a:effectLst/>
          </p:spPr>
          <p:txBody>
            <a:bodyPr wrap="none" lIns="91123" tIns="45466" rIns="91123" bIns="45466">
              <a:spAutoFit/>
            </a:bodyPr>
            <a:lstStyle/>
            <a:p>
              <a:r>
                <a:rPr lang="en-US" altLang="zh-CN" sz="2000"/>
                <a:t>37</a:t>
              </a:r>
              <a:r>
                <a:rPr lang="en-US" altLang="zh-CN"/>
                <a:t> </a:t>
              </a:r>
            </a:p>
          </p:txBody>
        </p:sp>
        <p:sp>
          <p:nvSpPr>
            <p:cNvPr id="18795" name="Oval 363"/>
            <p:cNvSpPr>
              <a:spLocks noChangeArrowheads="1"/>
            </p:cNvSpPr>
            <p:nvPr/>
          </p:nvSpPr>
          <p:spPr bwMode="auto">
            <a:xfrm>
              <a:off x="2072"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6" name="Text Box 364"/>
            <p:cNvSpPr txBox="1">
              <a:spLocks noChangeArrowheads="1"/>
            </p:cNvSpPr>
            <p:nvPr/>
          </p:nvSpPr>
          <p:spPr bwMode="auto">
            <a:xfrm>
              <a:off x="2058" y="3111"/>
              <a:ext cx="316" cy="252"/>
            </a:xfrm>
            <a:prstGeom prst="rect">
              <a:avLst/>
            </a:prstGeom>
            <a:noFill/>
            <a:ln w="25400" cap="sq">
              <a:noFill/>
              <a:miter lim="800000"/>
              <a:headEnd/>
              <a:tailEnd/>
            </a:ln>
            <a:effectLst/>
          </p:spPr>
          <p:txBody>
            <a:bodyPr wrap="none" lIns="91123" tIns="45466" rIns="91123" bIns="45466">
              <a:spAutoFit/>
            </a:bodyPr>
            <a:lstStyle/>
            <a:p>
              <a:r>
                <a:rPr lang="en-US" altLang="zh-CN" sz="2000"/>
                <a:t>61 </a:t>
              </a:r>
            </a:p>
          </p:txBody>
        </p:sp>
        <p:sp>
          <p:nvSpPr>
            <p:cNvPr id="18797" name="Oval 365"/>
            <p:cNvSpPr>
              <a:spLocks noChangeArrowheads="1"/>
            </p:cNvSpPr>
            <p:nvPr/>
          </p:nvSpPr>
          <p:spPr bwMode="auto">
            <a:xfrm>
              <a:off x="2367"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8" name="Text Box 366"/>
            <p:cNvSpPr txBox="1">
              <a:spLocks noChangeArrowheads="1"/>
            </p:cNvSpPr>
            <p:nvPr/>
          </p:nvSpPr>
          <p:spPr bwMode="auto">
            <a:xfrm>
              <a:off x="2348" y="2773"/>
              <a:ext cx="313" cy="252"/>
            </a:xfrm>
            <a:prstGeom prst="rect">
              <a:avLst/>
            </a:prstGeom>
            <a:noFill/>
            <a:ln w="25400" cap="sq">
              <a:noFill/>
              <a:miter lim="800000"/>
              <a:headEnd/>
              <a:tailEnd/>
            </a:ln>
            <a:effectLst/>
          </p:spPr>
          <p:txBody>
            <a:bodyPr wrap="none" lIns="91123" tIns="45466" rIns="91123" bIns="45466">
              <a:spAutoFit/>
            </a:bodyPr>
            <a:lstStyle/>
            <a:p>
              <a:r>
                <a:rPr lang="en-US" altLang="zh-CN" sz="2000"/>
                <a:t>99</a:t>
              </a:r>
              <a:r>
                <a:rPr lang="en-US" altLang="zh-CN"/>
                <a:t> </a:t>
              </a:r>
            </a:p>
          </p:txBody>
        </p:sp>
        <p:cxnSp>
          <p:nvCxnSpPr>
            <p:cNvPr id="18799" name="AutoShape 367"/>
            <p:cNvCxnSpPr>
              <a:cxnSpLocks noChangeShapeType="1"/>
              <a:stCxn id="18793" idx="3"/>
              <a:endCxn id="18801" idx="0"/>
            </p:cNvCxnSpPr>
            <p:nvPr/>
          </p:nvCxnSpPr>
          <p:spPr bwMode="auto">
            <a:xfrm flipH="1">
              <a:off x="655" y="2990"/>
              <a:ext cx="223" cy="131"/>
            </a:xfrm>
            <a:prstGeom prst="straightConnector1">
              <a:avLst/>
            </a:prstGeom>
            <a:noFill/>
            <a:ln w="9525" cap="sq">
              <a:solidFill>
                <a:schemeClr val="tx1"/>
              </a:solidFill>
              <a:round/>
              <a:headEnd/>
              <a:tailEnd/>
            </a:ln>
            <a:effectLst/>
          </p:spPr>
        </p:cxnSp>
        <p:cxnSp>
          <p:nvCxnSpPr>
            <p:cNvPr id="18800" name="AutoShape 368"/>
            <p:cNvCxnSpPr>
              <a:cxnSpLocks noChangeShapeType="1"/>
              <a:stCxn id="18795" idx="5"/>
              <a:endCxn id="18803" idx="0"/>
            </p:cNvCxnSpPr>
            <p:nvPr/>
          </p:nvCxnSpPr>
          <p:spPr bwMode="auto">
            <a:xfrm>
              <a:off x="2277" y="3326"/>
              <a:ext cx="251" cy="83"/>
            </a:xfrm>
            <a:prstGeom prst="straightConnector1">
              <a:avLst/>
            </a:prstGeom>
            <a:noFill/>
            <a:ln w="9525" cap="sq">
              <a:solidFill>
                <a:schemeClr val="tx1"/>
              </a:solidFill>
              <a:round/>
              <a:headEnd/>
              <a:tailEnd/>
            </a:ln>
            <a:effectLst/>
          </p:spPr>
        </p:cxnSp>
        <p:sp>
          <p:nvSpPr>
            <p:cNvPr id="18801" name="Oval 369"/>
            <p:cNvSpPr>
              <a:spLocks noChangeArrowheads="1"/>
            </p:cNvSpPr>
            <p:nvPr/>
          </p:nvSpPr>
          <p:spPr bwMode="auto">
            <a:xfrm>
              <a:off x="535"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2" name="Text Box 370"/>
            <p:cNvSpPr txBox="1">
              <a:spLocks noChangeArrowheads="1"/>
            </p:cNvSpPr>
            <p:nvPr/>
          </p:nvSpPr>
          <p:spPr bwMode="auto">
            <a:xfrm>
              <a:off x="515" y="3106"/>
              <a:ext cx="316" cy="252"/>
            </a:xfrm>
            <a:prstGeom prst="rect">
              <a:avLst/>
            </a:prstGeom>
            <a:noFill/>
            <a:ln w="25400" cap="sq">
              <a:noFill/>
              <a:miter lim="800000"/>
              <a:headEnd/>
              <a:tailEnd/>
            </a:ln>
            <a:effectLst/>
          </p:spPr>
          <p:txBody>
            <a:bodyPr wrap="none" lIns="91123" tIns="45466" rIns="91123" bIns="45466">
              <a:spAutoFit/>
            </a:bodyPr>
            <a:lstStyle/>
            <a:p>
              <a:r>
                <a:rPr lang="en-US" altLang="zh-CN" sz="2000"/>
                <a:t>24 </a:t>
              </a:r>
            </a:p>
          </p:txBody>
        </p:sp>
        <p:sp>
          <p:nvSpPr>
            <p:cNvPr id="18803" name="Oval 371"/>
            <p:cNvSpPr>
              <a:spLocks noChangeArrowheads="1"/>
            </p:cNvSpPr>
            <p:nvPr/>
          </p:nvSpPr>
          <p:spPr bwMode="auto">
            <a:xfrm>
              <a:off x="2408" y="3409"/>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4" name="Text Box 372"/>
            <p:cNvSpPr txBox="1">
              <a:spLocks noChangeArrowheads="1"/>
            </p:cNvSpPr>
            <p:nvPr/>
          </p:nvSpPr>
          <p:spPr bwMode="auto">
            <a:xfrm>
              <a:off x="2380" y="3409"/>
              <a:ext cx="313" cy="252"/>
            </a:xfrm>
            <a:prstGeom prst="rect">
              <a:avLst/>
            </a:prstGeom>
            <a:noFill/>
            <a:ln w="25400" cap="sq">
              <a:noFill/>
              <a:miter lim="800000"/>
              <a:headEnd/>
              <a:tailEnd/>
            </a:ln>
            <a:effectLst/>
          </p:spPr>
          <p:txBody>
            <a:bodyPr wrap="none" lIns="91123" tIns="45466" rIns="91123" bIns="45466">
              <a:spAutoFit/>
            </a:bodyPr>
            <a:lstStyle/>
            <a:p>
              <a:r>
                <a:rPr lang="en-US" altLang="zh-CN" sz="2000"/>
                <a:t>90</a:t>
              </a:r>
              <a:r>
                <a:rPr lang="en-US" altLang="zh-CN"/>
                <a:t> </a:t>
              </a:r>
            </a:p>
          </p:txBody>
        </p:sp>
        <p:cxnSp>
          <p:nvCxnSpPr>
            <p:cNvPr id="18805" name="AutoShape 373"/>
            <p:cNvCxnSpPr>
              <a:cxnSpLocks noChangeShapeType="1"/>
              <a:stCxn id="18780" idx="3"/>
              <a:endCxn id="18782" idx="0"/>
            </p:cNvCxnSpPr>
            <p:nvPr/>
          </p:nvCxnSpPr>
          <p:spPr bwMode="auto">
            <a:xfrm flipH="1">
              <a:off x="655" y="2269"/>
              <a:ext cx="675" cy="179"/>
            </a:xfrm>
            <a:prstGeom prst="straightConnector1">
              <a:avLst/>
            </a:prstGeom>
            <a:noFill/>
            <a:ln w="6350" cap="sq">
              <a:solidFill>
                <a:schemeClr val="tx1"/>
              </a:solidFill>
              <a:round/>
              <a:headEnd/>
              <a:tailEnd/>
            </a:ln>
            <a:effectLst/>
          </p:spPr>
        </p:cxnSp>
        <p:sp>
          <p:nvSpPr>
            <p:cNvPr id="18806" name="Oval 374"/>
            <p:cNvSpPr>
              <a:spLocks noChangeArrowheads="1"/>
            </p:cNvSpPr>
            <p:nvPr/>
          </p:nvSpPr>
          <p:spPr bwMode="auto">
            <a:xfrm>
              <a:off x="2100" y="3697"/>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7" name="Text Box 375"/>
            <p:cNvSpPr txBox="1">
              <a:spLocks noChangeArrowheads="1"/>
            </p:cNvSpPr>
            <p:nvPr/>
          </p:nvSpPr>
          <p:spPr bwMode="auto">
            <a:xfrm>
              <a:off x="2072" y="3695"/>
              <a:ext cx="316" cy="252"/>
            </a:xfrm>
            <a:prstGeom prst="rect">
              <a:avLst/>
            </a:prstGeom>
            <a:noFill/>
            <a:ln w="25400" cap="sq">
              <a:noFill/>
              <a:miter lim="800000"/>
              <a:headEnd/>
              <a:tailEnd/>
            </a:ln>
            <a:effectLst/>
          </p:spPr>
          <p:txBody>
            <a:bodyPr wrap="none" lIns="91123" tIns="45466" rIns="91123" bIns="45466">
              <a:spAutoFit/>
            </a:bodyPr>
            <a:lstStyle/>
            <a:p>
              <a:r>
                <a:rPr lang="en-US" altLang="zh-CN" sz="2000"/>
                <a:t>78 </a:t>
              </a:r>
            </a:p>
          </p:txBody>
        </p:sp>
        <p:cxnSp>
          <p:nvCxnSpPr>
            <p:cNvPr id="18808" name="AutoShape 376"/>
            <p:cNvCxnSpPr>
              <a:cxnSpLocks noChangeShapeType="1"/>
              <a:stCxn id="18803" idx="3"/>
              <a:endCxn id="18806" idx="0"/>
            </p:cNvCxnSpPr>
            <p:nvPr/>
          </p:nvCxnSpPr>
          <p:spPr bwMode="auto">
            <a:xfrm flipH="1">
              <a:off x="2220" y="3614"/>
              <a:ext cx="223" cy="83"/>
            </a:xfrm>
            <a:prstGeom prst="straightConnector1">
              <a:avLst/>
            </a:prstGeom>
            <a:noFill/>
            <a:ln w="9525" cap="sq">
              <a:solidFill>
                <a:schemeClr val="tx1"/>
              </a:solidFill>
              <a:round/>
              <a:headEnd/>
              <a:tailEnd/>
            </a:ln>
            <a:effectLst/>
          </p:spPr>
        </p:cxnSp>
      </p:grpSp>
      <p:cxnSp>
        <p:nvCxnSpPr>
          <p:cNvPr id="18815" name="AutoShape 383"/>
          <p:cNvCxnSpPr>
            <a:cxnSpLocks noChangeShapeType="1"/>
            <a:stCxn id="18793" idx="5"/>
            <a:endCxn id="18813" idx="0"/>
          </p:cNvCxnSpPr>
          <p:nvPr/>
        </p:nvCxnSpPr>
        <p:spPr bwMode="auto">
          <a:xfrm>
            <a:off x="1663700" y="4746625"/>
            <a:ext cx="477838" cy="207963"/>
          </a:xfrm>
          <a:prstGeom prst="straightConnector1">
            <a:avLst/>
          </a:prstGeom>
          <a:noFill/>
          <a:ln w="28575" cap="sq">
            <a:solidFill>
              <a:srgbClr val="FFFF00"/>
            </a:solidFill>
            <a:round/>
            <a:headEnd/>
            <a:tailEnd/>
          </a:ln>
          <a:effectLst/>
        </p:spPr>
      </p:cxnSp>
      <p:cxnSp>
        <p:nvCxnSpPr>
          <p:cNvPr id="18819" name="AutoShape 387"/>
          <p:cNvCxnSpPr>
            <a:cxnSpLocks noChangeShapeType="1"/>
            <a:stCxn id="18784" idx="3"/>
            <a:endCxn id="18817" idx="0"/>
          </p:cNvCxnSpPr>
          <p:nvPr/>
        </p:nvCxnSpPr>
        <p:spPr bwMode="auto">
          <a:xfrm flipH="1">
            <a:off x="2752725" y="4211638"/>
            <a:ext cx="527050" cy="207962"/>
          </a:xfrm>
          <a:prstGeom prst="straightConnector1">
            <a:avLst/>
          </a:prstGeom>
          <a:noFill/>
          <a:ln w="28575" cap="sq">
            <a:solidFill>
              <a:srgbClr val="FFFF00"/>
            </a:solidFill>
            <a:round/>
            <a:headEnd/>
            <a:tailEnd/>
          </a:ln>
          <a:effectLst/>
        </p:spPr>
      </p:cxnSp>
      <p:sp>
        <p:nvSpPr>
          <p:cNvPr id="18820" name="Text Box 388"/>
          <p:cNvSpPr txBox="1">
            <a:spLocks noChangeArrowheads="1"/>
          </p:cNvSpPr>
          <p:nvPr/>
        </p:nvSpPr>
        <p:spPr bwMode="auto">
          <a:xfrm>
            <a:off x="1907704" y="139299"/>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a:solidFill>
                  <a:srgbClr val="0000CC"/>
                </a:solidFill>
                <a:latin typeface="华文行楷" pitchFamily="2" charset="-122"/>
                <a:ea typeface="华文行楷" pitchFamily="2" charset="-122"/>
                <a:cs typeface="+mj-cs"/>
              </a:rPr>
              <a:t>二叉排序树的插入  </a:t>
            </a:r>
          </a:p>
        </p:txBody>
      </p:sp>
      <p:sp>
        <p:nvSpPr>
          <p:cNvPr id="18821" name="Rectangle 389"/>
          <p:cNvSpPr>
            <a:spLocks noChangeArrowheads="1"/>
          </p:cNvSpPr>
          <p:nvPr/>
        </p:nvSpPr>
        <p:spPr bwMode="auto">
          <a:xfrm>
            <a:off x="6121400" y="37338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37 </a:t>
            </a:r>
            <a:r>
              <a:rPr lang="zh-CN" altLang="en-US" sz="2200" dirty="0">
                <a:ea typeface="楷体_GB2312" pitchFamily="49" charset="-122"/>
              </a:rPr>
              <a:t>的右孩子。 </a:t>
            </a:r>
          </a:p>
        </p:txBody>
      </p:sp>
      <p:sp>
        <p:nvSpPr>
          <p:cNvPr id="18822" name="Rectangle 390"/>
          <p:cNvSpPr>
            <a:spLocks noChangeArrowheads="1"/>
          </p:cNvSpPr>
          <p:nvPr/>
        </p:nvSpPr>
        <p:spPr bwMode="auto">
          <a:xfrm>
            <a:off x="6121400" y="48006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53 </a:t>
            </a:r>
            <a:r>
              <a:rPr lang="zh-CN" altLang="en-US" sz="2200" dirty="0">
                <a:ea typeface="楷体_GB2312" pitchFamily="49" charset="-122"/>
              </a:rPr>
              <a:t>的左孩子。 </a:t>
            </a:r>
          </a:p>
        </p:txBody>
      </p:sp>
      <p:sp>
        <p:nvSpPr>
          <p:cNvPr id="18823" name="Freeform 391"/>
          <p:cNvSpPr>
            <a:spLocks/>
          </p:cNvSpPr>
          <p:nvPr/>
        </p:nvSpPr>
        <p:spPr bwMode="auto">
          <a:xfrm>
            <a:off x="2411413" y="3119438"/>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cxnSp>
        <p:nvCxnSpPr>
          <p:cNvPr id="18824" name="AutoShape 392"/>
          <p:cNvCxnSpPr>
            <a:cxnSpLocks noChangeShapeType="1"/>
            <a:stCxn id="18780" idx="3"/>
            <a:endCxn id="18782" idx="0"/>
          </p:cNvCxnSpPr>
          <p:nvPr/>
        </p:nvCxnSpPr>
        <p:spPr bwMode="auto">
          <a:xfrm flipH="1">
            <a:off x="1039813" y="3602038"/>
            <a:ext cx="1071562" cy="284162"/>
          </a:xfrm>
          <a:prstGeom prst="straightConnector1">
            <a:avLst/>
          </a:prstGeom>
          <a:noFill/>
          <a:ln w="28575" cap="sq">
            <a:solidFill>
              <a:srgbClr val="FFFF00"/>
            </a:solidFill>
            <a:round/>
            <a:headEnd/>
            <a:tailEnd/>
          </a:ln>
          <a:effectLst/>
        </p:spPr>
      </p:cxnSp>
      <p:cxnSp>
        <p:nvCxnSpPr>
          <p:cNvPr id="18825" name="AutoShape 393"/>
          <p:cNvCxnSpPr>
            <a:cxnSpLocks noChangeShapeType="1"/>
            <a:stCxn id="18793" idx="0"/>
            <a:endCxn id="18782" idx="5"/>
          </p:cNvCxnSpPr>
          <p:nvPr/>
        </p:nvCxnSpPr>
        <p:spPr bwMode="auto">
          <a:xfrm flipH="1" flipV="1">
            <a:off x="1174750" y="4211638"/>
            <a:ext cx="354013" cy="207962"/>
          </a:xfrm>
          <a:prstGeom prst="straightConnector1">
            <a:avLst/>
          </a:prstGeom>
          <a:noFill/>
          <a:ln w="28575" cap="sq">
            <a:solidFill>
              <a:srgbClr val="FFFF00"/>
            </a:solidFill>
            <a:round/>
            <a:headEnd/>
            <a:tailEnd/>
          </a:ln>
          <a:effectLst/>
        </p:spPr>
      </p:cxnSp>
      <p:cxnSp>
        <p:nvCxnSpPr>
          <p:cNvPr id="18826" name="AutoShape 394"/>
          <p:cNvCxnSpPr>
            <a:cxnSpLocks noChangeShapeType="1"/>
            <a:stCxn id="18780" idx="5"/>
            <a:endCxn id="18784" idx="0"/>
          </p:cNvCxnSpPr>
          <p:nvPr/>
        </p:nvCxnSpPr>
        <p:spPr bwMode="auto">
          <a:xfrm>
            <a:off x="2382838" y="3602038"/>
            <a:ext cx="1031875" cy="284162"/>
          </a:xfrm>
          <a:prstGeom prst="straightConnector1">
            <a:avLst/>
          </a:prstGeom>
          <a:noFill/>
          <a:ln w="28575" cap="sq">
            <a:solidFill>
              <a:srgbClr val="FFFF00"/>
            </a:solidFill>
            <a:round/>
            <a:headEnd/>
            <a:tailEnd/>
          </a:ln>
          <a:effectLst/>
        </p:spPr>
      </p:cxn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20"/>
                                        </p:tgtEl>
                                        <p:attrNameLst>
                                          <p:attrName>style.visibility</p:attrName>
                                        </p:attrNameLst>
                                      </p:cBhvr>
                                      <p:to>
                                        <p:strVal val="visible"/>
                                      </p:to>
                                    </p:set>
                                    <p:animEffect transition="in" filter="wipe(left)">
                                      <p:cBhvr>
                                        <p:cTn id="7" dur="500"/>
                                        <p:tgtEl>
                                          <p:spTgt spid="18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777"/>
                                        </p:tgtEl>
                                        <p:attrNameLst>
                                          <p:attrName>style.visibility</p:attrName>
                                        </p:attrNameLst>
                                      </p:cBhvr>
                                      <p:to>
                                        <p:strVal val="visible"/>
                                      </p:to>
                                    </p:set>
                                    <p:animEffect transition="in" filter="blinds(horizontal)">
                                      <p:cBhvr>
                                        <p:cTn id="12" dur="500"/>
                                        <p:tgtEl>
                                          <p:spTgt spid="187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09"/>
                                        </p:tgtEl>
                                        <p:attrNameLst>
                                          <p:attrName>style.visibility</p:attrName>
                                        </p:attrNameLst>
                                      </p:cBhvr>
                                      <p:to>
                                        <p:strVal val="visible"/>
                                      </p:to>
                                    </p:set>
                                    <p:animEffect transition="in" filter="wipe(left)">
                                      <p:cBhvr>
                                        <p:cTn id="17" dur="500"/>
                                        <p:tgtEl>
                                          <p:spTgt spid="18809"/>
                                        </p:tgtEl>
                                      </p:cBhvr>
                                    </p:animEffect>
                                  </p:childTnLst>
                                </p:cTn>
                              </p:par>
                            </p:childTnLst>
                          </p:cTn>
                        </p:par>
                        <p:par>
                          <p:cTn id="18" fill="hold">
                            <p:stCondLst>
                              <p:cond delay="500"/>
                            </p:stCondLst>
                            <p:childTnLst>
                              <p:par>
                                <p:cTn id="19" presetID="17"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10"/>
                                        </p:tgtEl>
                                        <p:attrNameLst>
                                          <p:attrName>style.visibility</p:attrName>
                                        </p:attrNameLst>
                                      </p:cBhvr>
                                      <p:to>
                                        <p:strVal val="visible"/>
                                      </p:to>
                                    </p:set>
                                    <p:animEffect transition="in" filter="wipe(left)">
                                      <p:cBhvr>
                                        <p:cTn id="27" dur="500"/>
                                        <p:tgtEl>
                                          <p:spTgt spid="188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823"/>
                                        </p:tgtEl>
                                        <p:attrNameLst>
                                          <p:attrName>style.visibility</p:attrName>
                                        </p:attrNameLst>
                                      </p:cBhvr>
                                      <p:to>
                                        <p:strVal val="visible"/>
                                      </p:to>
                                    </p:set>
                                    <p:animEffect transition="in" filter="wipe(up)">
                                      <p:cBhvr>
                                        <p:cTn id="32" dur="500"/>
                                        <p:tgtEl>
                                          <p:spTgt spid="188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8824"/>
                                        </p:tgtEl>
                                        <p:attrNameLst>
                                          <p:attrName>style.visibility</p:attrName>
                                        </p:attrNameLst>
                                      </p:cBhvr>
                                      <p:to>
                                        <p:strVal val="visible"/>
                                      </p:to>
                                    </p:set>
                                    <p:animEffect transition="in" filter="wipe(right)">
                                      <p:cBhvr>
                                        <p:cTn id="37" dur="1000"/>
                                        <p:tgtEl>
                                          <p:spTgt spid="188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825"/>
                                        </p:tgtEl>
                                        <p:attrNameLst>
                                          <p:attrName>style.visibility</p:attrName>
                                        </p:attrNameLst>
                                      </p:cBhvr>
                                      <p:to>
                                        <p:strVal val="visible"/>
                                      </p:to>
                                    </p:set>
                                    <p:animEffect transition="in" filter="wipe(left)">
                                      <p:cBhvr>
                                        <p:cTn id="42" dur="1000"/>
                                        <p:tgtEl>
                                          <p:spTgt spid="188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815"/>
                                        </p:tgtEl>
                                        <p:attrNameLst>
                                          <p:attrName>style.visibility</p:attrName>
                                        </p:attrNameLst>
                                      </p:cBhvr>
                                      <p:to>
                                        <p:strVal val="visible"/>
                                      </p:to>
                                    </p:set>
                                    <p:animEffect transition="in" filter="wipe(left)">
                                      <p:cBhvr>
                                        <p:cTn id="47" dur="1000"/>
                                        <p:tgtEl>
                                          <p:spTgt spid="18815"/>
                                        </p:tgtEl>
                                      </p:cBhvr>
                                    </p:animEffect>
                                  </p:childTnLst>
                                </p:cTn>
                              </p:par>
                            </p:childTnLst>
                          </p:cTn>
                        </p:par>
                        <p:par>
                          <p:cTn id="48" fill="hold">
                            <p:stCondLst>
                              <p:cond delay="10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821"/>
                                        </p:tgtEl>
                                        <p:attrNameLst>
                                          <p:attrName>style.visibility</p:attrName>
                                        </p:attrNameLst>
                                      </p:cBhvr>
                                      <p:to>
                                        <p:strVal val="visible"/>
                                      </p:to>
                                    </p:set>
                                    <p:animEffect transition="in" filter="wipe(left)">
                                      <p:cBhvr>
                                        <p:cTn id="56" dur="500"/>
                                        <p:tgtEl>
                                          <p:spTgt spid="1882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811"/>
                                        </p:tgtEl>
                                        <p:attrNameLst>
                                          <p:attrName>style.visibility</p:attrName>
                                        </p:attrNameLst>
                                      </p:cBhvr>
                                      <p:to>
                                        <p:strVal val="visible"/>
                                      </p:to>
                                    </p:set>
                                    <p:animEffect transition="in" filter="wipe(left)">
                                      <p:cBhvr>
                                        <p:cTn id="61" dur="500"/>
                                        <p:tgtEl>
                                          <p:spTgt spid="188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8826"/>
                                        </p:tgtEl>
                                        <p:attrNameLst>
                                          <p:attrName>style.visibility</p:attrName>
                                        </p:attrNameLst>
                                      </p:cBhvr>
                                      <p:to>
                                        <p:strVal val="visible"/>
                                      </p:to>
                                    </p:set>
                                    <p:animEffect transition="in" filter="wipe(left)">
                                      <p:cBhvr>
                                        <p:cTn id="66" dur="1000"/>
                                        <p:tgtEl>
                                          <p:spTgt spid="1882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8819"/>
                                        </p:tgtEl>
                                        <p:attrNameLst>
                                          <p:attrName>style.visibility</p:attrName>
                                        </p:attrNameLst>
                                      </p:cBhvr>
                                      <p:to>
                                        <p:strVal val="visible"/>
                                      </p:to>
                                    </p:set>
                                    <p:animEffect transition="in" filter="wipe(right)">
                                      <p:cBhvr>
                                        <p:cTn id="71" dur="1000"/>
                                        <p:tgtEl>
                                          <p:spTgt spid="18819"/>
                                        </p:tgtEl>
                                      </p:cBhvr>
                                    </p:animEffect>
                                  </p:childTnLst>
                                </p:cTn>
                              </p:par>
                            </p:childTnLst>
                          </p:cTn>
                        </p:par>
                        <p:par>
                          <p:cTn id="72" fill="hold">
                            <p:stCondLst>
                              <p:cond delay="1000"/>
                            </p:stCondLst>
                            <p:childTnLst>
                              <p:par>
                                <p:cTn id="73" presetID="9" presetClass="entr" presetSubtype="0" fill="hold" nodeType="after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8822"/>
                                        </p:tgtEl>
                                        <p:attrNameLst>
                                          <p:attrName>style.visibility</p:attrName>
                                        </p:attrNameLst>
                                      </p:cBhvr>
                                      <p:to>
                                        <p:strVal val="visible"/>
                                      </p:to>
                                    </p:set>
                                    <p:animEffect transition="in" filter="wipe(left)">
                                      <p:cBhvr>
                                        <p:cTn id="80" dur="500"/>
                                        <p:tgtEl>
                                          <p:spTgt spid="18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7" grpId="0" autoUpdateAnimBg="0"/>
      <p:bldP spid="18809" grpId="0" autoUpdateAnimBg="0"/>
      <p:bldP spid="18810" grpId="0" autoUpdateAnimBg="0"/>
      <p:bldP spid="18811" grpId="0" autoUpdateAnimBg="0"/>
      <p:bldP spid="18820" grpId="0" autoUpdateAnimBg="0"/>
      <p:bldP spid="18821" grpId="0" autoUpdateAnimBg="0"/>
      <p:bldP spid="18822" grpId="0" autoUpdateAnimBg="0"/>
      <p:bldP spid="188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5" name="Text Box 285"/>
          <p:cNvSpPr txBox="1">
            <a:spLocks noChangeArrowheads="1"/>
          </p:cNvSpPr>
          <p:nvPr/>
        </p:nvSpPr>
        <p:spPr bwMode="auto">
          <a:xfrm>
            <a:off x="134875" y="332656"/>
            <a:ext cx="8829613" cy="6193663"/>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en-US" altLang="zh-CN" sz="4400" dirty="0">
                <a:solidFill>
                  <a:srgbClr val="0000CC"/>
                </a:solidFill>
                <a:latin typeface="华文行楷" pitchFamily="2" charset="-122"/>
                <a:ea typeface="华文行楷" pitchFamily="2" charset="-122"/>
                <a:cs typeface="+mj-cs"/>
              </a:rPr>
              <a:t>		</a:t>
            </a:r>
            <a:r>
              <a:rPr lang="zh-CN" altLang="en-US" sz="4400" dirty="0">
                <a:solidFill>
                  <a:srgbClr val="0000CC"/>
                </a:solidFill>
                <a:latin typeface="华文行楷" pitchFamily="2" charset="-122"/>
                <a:ea typeface="华文行楷" pitchFamily="2" charset="-122"/>
                <a:cs typeface="+mj-cs"/>
              </a:rPr>
              <a:t>查找算法（修改版）</a:t>
            </a:r>
            <a:br>
              <a:rPr lang="zh-CN" altLang="en-US" dirty="0">
                <a:ea typeface="华文中宋" pitchFamily="2" charset="-122"/>
              </a:rPr>
            </a:br>
            <a:r>
              <a:rPr lang="en-US" altLang="zh-CN" sz="2400" dirty="0">
                <a:ea typeface="华文中宋" pitchFamily="2" charset="-122"/>
              </a:rPr>
              <a:t>Status </a:t>
            </a:r>
            <a:r>
              <a:rPr lang="en-US" altLang="zh-CN" sz="2400" dirty="0" err="1">
                <a:solidFill>
                  <a:srgbClr val="0000FF"/>
                </a:solidFill>
                <a:ea typeface="华文中宋" pitchFamily="2" charset="-122"/>
              </a:rPr>
              <a:t>SearchBST</a:t>
            </a:r>
            <a:r>
              <a:rPr lang="en-US" altLang="zh-CN" sz="2400" dirty="0">
                <a:ea typeface="华文中宋" pitchFamily="2" charset="-122"/>
              </a:rPr>
              <a:t> (</a:t>
            </a:r>
            <a:r>
              <a:rPr lang="en-US" altLang="zh-CN" sz="2400" dirty="0" err="1">
                <a:ea typeface="华文中宋" pitchFamily="2" charset="-122"/>
              </a:rPr>
              <a:t>BiTree</a:t>
            </a:r>
            <a:r>
              <a:rPr lang="en-US" altLang="zh-CN" sz="2400" dirty="0">
                <a:ea typeface="华文中宋" pitchFamily="2" charset="-122"/>
              </a:rPr>
              <a:t> T, </a:t>
            </a:r>
            <a:r>
              <a:rPr lang="en-US" altLang="zh-CN" sz="2400" dirty="0" err="1">
                <a:ea typeface="华文中宋" pitchFamily="2" charset="-122"/>
              </a:rPr>
              <a:t>KeyType</a:t>
            </a:r>
            <a:r>
              <a:rPr lang="en-US" altLang="zh-CN" sz="2400" dirty="0">
                <a:ea typeface="华文中宋" pitchFamily="2" charset="-122"/>
              </a:rPr>
              <a:t> key, </a:t>
            </a:r>
            <a:r>
              <a:rPr lang="en-US" altLang="zh-CN" sz="2400" dirty="0" err="1">
                <a:ea typeface="华文中宋" pitchFamily="2" charset="-122"/>
              </a:rPr>
              <a:t>BiTree</a:t>
            </a:r>
            <a:r>
              <a:rPr lang="en-US" altLang="zh-CN" sz="2400" dirty="0">
                <a:ea typeface="华文中宋" pitchFamily="2" charset="-122"/>
              </a:rPr>
              <a:t> f, </a:t>
            </a:r>
            <a:r>
              <a:rPr lang="en-US" altLang="zh-CN" sz="2400" dirty="0" err="1">
                <a:ea typeface="华文中宋" pitchFamily="2" charset="-122"/>
              </a:rPr>
              <a:t>BiTree</a:t>
            </a:r>
            <a:r>
              <a:rPr lang="en-US" altLang="zh-CN" sz="2400" dirty="0">
                <a:ea typeface="华文中宋" pitchFamily="2" charset="-122"/>
              </a:rPr>
              <a:t> &amp;p )  </a:t>
            </a:r>
          </a:p>
          <a:p>
            <a:pPr eaLnBrk="0" hangingPunct="0">
              <a:lnSpc>
                <a:spcPct val="120000"/>
              </a:lnSpc>
              <a:spcBef>
                <a:spcPct val="0"/>
              </a:spcBef>
            </a:pPr>
            <a:r>
              <a:rPr lang="en-US" altLang="zh-CN" sz="2400" dirty="0">
                <a:ea typeface="华文中宋" pitchFamily="2" charset="-122"/>
              </a:rPr>
              <a:t>{  </a:t>
            </a:r>
            <a:r>
              <a:rPr lang="en-US" altLang="zh-CN" sz="2400" dirty="0">
                <a:ea typeface="楷体_GB2312" pitchFamily="49" charset="-122"/>
              </a:rPr>
              <a:t>// </a:t>
            </a:r>
            <a:r>
              <a:rPr lang="zh-CN" altLang="en-US" sz="2400" dirty="0">
                <a:ea typeface="楷体_GB2312" pitchFamily="49" charset="-122"/>
              </a:rPr>
              <a:t>在根指针 </a:t>
            </a:r>
            <a:r>
              <a:rPr lang="en-US" altLang="zh-CN" sz="2400" dirty="0">
                <a:ea typeface="楷体_GB2312" pitchFamily="49" charset="-122"/>
              </a:rPr>
              <a:t>T </a:t>
            </a:r>
            <a:r>
              <a:rPr lang="zh-CN" altLang="en-US" sz="2400" dirty="0">
                <a:ea typeface="楷体_GB2312" pitchFamily="49" charset="-122"/>
              </a:rPr>
              <a:t>所指二叉排序树中递归地查找其关键字等于 </a:t>
            </a:r>
            <a:r>
              <a:rPr lang="en-US" altLang="zh-CN" sz="2400" dirty="0">
                <a:ea typeface="楷体_GB2312" pitchFamily="49" charset="-122"/>
              </a:rPr>
              <a:t>key </a:t>
            </a:r>
          </a:p>
          <a:p>
            <a:pPr eaLnBrk="0" hangingPunct="0">
              <a:lnSpc>
                <a:spcPct val="120000"/>
              </a:lnSpc>
              <a:spcBef>
                <a:spcPct val="0"/>
              </a:spcBef>
            </a:pPr>
            <a:r>
              <a:rPr lang="en-US" altLang="zh-CN" sz="2400" dirty="0">
                <a:ea typeface="楷体_GB2312" pitchFamily="49" charset="-122"/>
              </a:rPr>
              <a:t>    // </a:t>
            </a:r>
            <a:r>
              <a:rPr lang="zh-CN" altLang="en-US" sz="2400" dirty="0">
                <a:ea typeface="楷体_GB2312" pitchFamily="49" charset="-122"/>
              </a:rPr>
              <a:t>的数据元素，若查找成功，则指针 </a:t>
            </a:r>
            <a:r>
              <a:rPr lang="en-US" altLang="zh-CN" sz="2400" dirty="0">
                <a:ea typeface="楷体_GB2312" pitchFamily="49" charset="-122"/>
              </a:rPr>
              <a:t>p </a:t>
            </a:r>
            <a:r>
              <a:rPr lang="zh-CN" altLang="en-US" sz="2400" dirty="0">
                <a:ea typeface="楷体_GB2312" pitchFamily="49" charset="-122"/>
              </a:rPr>
              <a:t>指向该数据元素结点，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，否则指针 </a:t>
            </a:r>
            <a:r>
              <a:rPr lang="en-US" altLang="zh-CN" sz="2400" dirty="0">
                <a:ea typeface="楷体_GB2312" pitchFamily="49" charset="-122"/>
              </a:rPr>
              <a:t>p </a:t>
            </a:r>
            <a:r>
              <a:rPr lang="zh-CN" altLang="en-US" sz="2400" dirty="0">
                <a:ea typeface="楷体_GB2312" pitchFamily="49" charset="-122"/>
              </a:rPr>
              <a:t>指向查找路径上访问的最后一个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结点并返回 </a:t>
            </a:r>
            <a:r>
              <a:rPr lang="en-US" altLang="zh-CN" sz="2400" dirty="0">
                <a:ea typeface="楷体_GB2312" pitchFamily="49" charset="-122"/>
              </a:rPr>
              <a:t>FALSE</a:t>
            </a:r>
            <a:r>
              <a:rPr lang="zh-CN" altLang="en-US" sz="2400" dirty="0">
                <a:ea typeface="楷体_GB2312" pitchFamily="49" charset="-122"/>
              </a:rPr>
              <a:t>，指针 </a:t>
            </a:r>
            <a:r>
              <a:rPr lang="en-US" altLang="zh-CN" sz="2400" dirty="0">
                <a:ea typeface="楷体_GB2312" pitchFamily="49" charset="-122"/>
              </a:rPr>
              <a:t>f </a:t>
            </a:r>
            <a:r>
              <a:rPr lang="zh-CN" altLang="en-US" sz="2400" dirty="0">
                <a:ea typeface="楷体_GB2312" pitchFamily="49" charset="-122"/>
              </a:rPr>
              <a:t>指向 </a:t>
            </a:r>
            <a:r>
              <a:rPr lang="en-US" altLang="zh-CN" sz="2400" dirty="0">
                <a:ea typeface="楷体_GB2312" pitchFamily="49" charset="-122"/>
              </a:rPr>
              <a:t>T </a:t>
            </a:r>
            <a:r>
              <a:rPr lang="zh-CN" altLang="en-US" sz="2400" dirty="0">
                <a:ea typeface="楷体_GB2312" pitchFamily="49" charset="-122"/>
              </a:rPr>
              <a:t>的双亲，其初始调用值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为</a:t>
            </a:r>
            <a:r>
              <a:rPr lang="en-US" altLang="zh-CN" sz="2400" dirty="0">
                <a:ea typeface="楷体_GB2312" pitchFamily="49" charset="-122"/>
              </a:rPr>
              <a:t>NULL</a:t>
            </a:r>
            <a:r>
              <a:rPr lang="zh-CN" altLang="en-US" sz="2400" dirty="0">
                <a:ea typeface="楷体_GB2312" pitchFamily="49" charset="-122"/>
              </a:rPr>
              <a:t>。</a:t>
            </a:r>
            <a:r>
              <a:rPr lang="zh-CN" altLang="en-US" sz="2400" dirty="0">
                <a:solidFill>
                  <a:srgbClr val="0000FF"/>
                </a:solidFill>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if (!T) { p = f; return FALSE; }  // </a:t>
            </a:r>
            <a:r>
              <a:rPr lang="zh-CN" altLang="en-US" sz="2400" dirty="0">
                <a:ea typeface="楷体_GB2312" pitchFamily="49" charset="-122"/>
              </a:rPr>
              <a:t>查找不成功</a:t>
            </a:r>
            <a:r>
              <a:rPr lang="zh-CN" altLang="en-US" sz="2400" dirty="0">
                <a:solidFill>
                  <a:srgbClr val="0000FF"/>
                </a:solidFill>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a:t>
            </a:r>
            <a:r>
              <a:rPr lang="en-US" altLang="zh-CN" sz="2400" dirty="0">
                <a:solidFill>
                  <a:srgbClr val="FF0000"/>
                </a:solidFill>
                <a:ea typeface="华文中宋" pitchFamily="2" charset="-122"/>
              </a:rPr>
              <a:t>==</a:t>
            </a:r>
            <a:r>
              <a:rPr lang="en-US" altLang="zh-CN" sz="2400" dirty="0">
                <a:ea typeface="华文中宋" pitchFamily="2" charset="-122"/>
              </a:rPr>
              <a:t> T-&gt; </a:t>
            </a:r>
            <a:r>
              <a:rPr lang="en-US" altLang="zh-CN" sz="2400" dirty="0" err="1">
                <a:ea typeface="华文中宋" pitchFamily="2" charset="-122"/>
              </a:rPr>
              <a:t>data.key</a:t>
            </a:r>
            <a:r>
              <a:rPr lang="en-US" altLang="zh-CN" sz="2400" dirty="0">
                <a:ea typeface="华文中宋" pitchFamily="2" charset="-122"/>
              </a:rPr>
              <a:t> ) { p = T;  return TRUE; }  // </a:t>
            </a:r>
            <a:r>
              <a:rPr lang="zh-CN" altLang="en-US" sz="2400" dirty="0">
                <a:ea typeface="楷体_GB2312" pitchFamily="49" charset="-122"/>
              </a:rPr>
              <a:t>查找成功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&lt; T-&gt; </a:t>
            </a:r>
            <a:r>
              <a:rPr lang="en-US" altLang="zh-CN" sz="2400" dirty="0" err="1">
                <a:ea typeface="华文中宋" pitchFamily="2" charset="-122"/>
              </a:rPr>
              <a:t>data.key</a:t>
            </a:r>
            <a:r>
              <a:rPr lang="en-US" altLang="zh-CN" sz="2400" dirty="0">
                <a:ea typeface="华文中宋" pitchFamily="2" charset="-122"/>
              </a:rPr>
              <a:t> )</a:t>
            </a:r>
          </a:p>
          <a:p>
            <a:pPr eaLnBrk="0" hangingPunct="0">
              <a:lnSpc>
                <a:spcPct val="120000"/>
              </a:lnSpc>
              <a:spcBef>
                <a:spcPct val="0"/>
              </a:spcBef>
            </a:pPr>
            <a:r>
              <a:rPr lang="en-US" altLang="zh-CN" sz="2400" dirty="0">
                <a:ea typeface="华文中宋" pitchFamily="2" charset="-122"/>
              </a:rPr>
              <a:t>     	</a:t>
            </a:r>
            <a:r>
              <a:rPr lang="en-US" altLang="zh-CN" sz="2400" dirty="0" err="1">
                <a:solidFill>
                  <a:srgbClr val="0000FF"/>
                </a:solidFill>
                <a:ea typeface="华文中宋" pitchFamily="2" charset="-122"/>
              </a:rPr>
              <a:t>SearchBST</a:t>
            </a:r>
            <a:r>
              <a:rPr lang="en-US" altLang="zh-CN" sz="2400" dirty="0">
                <a:ea typeface="华文中宋" pitchFamily="2" charset="-122"/>
              </a:rPr>
              <a:t> (T -&gt; </a:t>
            </a:r>
            <a:r>
              <a:rPr lang="en-US" altLang="zh-CN" sz="2400" dirty="0" err="1">
                <a:ea typeface="华文中宋" pitchFamily="2" charset="-122"/>
              </a:rPr>
              <a:t>lchild</a:t>
            </a:r>
            <a:r>
              <a:rPr lang="en-US" altLang="zh-CN" sz="2400" dirty="0">
                <a:ea typeface="华文中宋" pitchFamily="2" charset="-122"/>
              </a:rPr>
              <a:t>, key, T, p ); 	// </a:t>
            </a:r>
            <a:r>
              <a:rPr lang="zh-CN" altLang="en-US" sz="2400" dirty="0">
                <a:ea typeface="楷体_GB2312" pitchFamily="49" charset="-122"/>
              </a:rPr>
              <a:t>在左子树中查找</a:t>
            </a:r>
            <a:r>
              <a:rPr lang="zh-CN" altLang="en-US" sz="2400" dirty="0">
                <a:solidFill>
                  <a:srgbClr val="0000FF"/>
                </a:solidFill>
                <a:ea typeface="楷体_GB2312" pitchFamily="49" charset="-122"/>
              </a:rPr>
              <a:t> </a:t>
            </a:r>
          </a:p>
          <a:p>
            <a:pPr eaLnBrk="0" hangingPunct="0">
              <a:lnSpc>
                <a:spcPct val="120000"/>
              </a:lnSpc>
              <a:spcBef>
                <a:spcPct val="0"/>
              </a:spcBef>
            </a:pPr>
            <a:r>
              <a:rPr lang="zh-CN" altLang="en-US" sz="2400" dirty="0">
                <a:ea typeface="华文中宋" pitchFamily="2" charset="-122"/>
              </a:rPr>
              <a:t>     </a:t>
            </a:r>
            <a:r>
              <a:rPr lang="en-US" altLang="zh-CN" sz="2400" dirty="0">
                <a:ea typeface="华文中宋" pitchFamily="2" charset="-122"/>
              </a:rPr>
              <a:t>else </a:t>
            </a:r>
            <a:r>
              <a:rPr lang="en-US" altLang="zh-CN" sz="2400" dirty="0" err="1">
                <a:solidFill>
                  <a:srgbClr val="0000FF"/>
                </a:solidFill>
                <a:ea typeface="华文中宋" pitchFamily="2" charset="-122"/>
              </a:rPr>
              <a:t>SearchBST</a:t>
            </a:r>
            <a:r>
              <a:rPr lang="en-US" altLang="zh-CN" sz="2400" dirty="0">
                <a:ea typeface="华文中宋" pitchFamily="2" charset="-122"/>
              </a:rPr>
              <a:t> (T-&gt; </a:t>
            </a:r>
            <a:r>
              <a:rPr lang="en-US" altLang="zh-CN" sz="2400" dirty="0" err="1">
                <a:ea typeface="华文中宋" pitchFamily="2" charset="-122"/>
              </a:rPr>
              <a:t>rchild</a:t>
            </a:r>
            <a:r>
              <a:rPr lang="en-US" altLang="zh-CN" sz="2400" dirty="0">
                <a:ea typeface="华文中宋" pitchFamily="2" charset="-122"/>
              </a:rPr>
              <a:t>, key, T, p ); 	//</a:t>
            </a:r>
            <a:r>
              <a:rPr lang="en-US" altLang="zh-CN" sz="2400" dirty="0">
                <a:solidFill>
                  <a:srgbClr val="0000FF"/>
                </a:solidFill>
                <a:ea typeface="华文中宋" pitchFamily="2" charset="-122"/>
              </a:rPr>
              <a:t> </a:t>
            </a:r>
            <a:r>
              <a:rPr lang="zh-CN" altLang="en-US" sz="2400" dirty="0">
                <a:ea typeface="楷体_GB2312" pitchFamily="49" charset="-122"/>
              </a:rPr>
              <a:t>在右子树中查找</a:t>
            </a:r>
            <a:r>
              <a:rPr lang="zh-CN" altLang="en-US" sz="2400" dirty="0">
                <a:solidFill>
                  <a:srgbClr val="0000FF"/>
                </a:solidFill>
                <a:ea typeface="楷体_GB2312" pitchFamily="49" charset="-122"/>
              </a:rPr>
              <a:t> </a:t>
            </a:r>
            <a:br>
              <a:rPr lang="zh-CN" altLang="en-US" sz="2400" dirty="0">
                <a:ea typeface="华文中宋" pitchFamily="2" charset="-122"/>
              </a:rPr>
            </a:br>
            <a:r>
              <a:rPr lang="en-US" altLang="zh-CN" sz="2400" dirty="0">
                <a:ea typeface="华文中宋" pitchFamily="2" charset="-122"/>
              </a:rPr>
              <a:t>} // </a:t>
            </a:r>
            <a:r>
              <a:rPr lang="en-US" altLang="zh-CN" sz="2400" dirty="0" err="1">
                <a:ea typeface="华文中宋" pitchFamily="2" charset="-122"/>
              </a:rPr>
              <a:t>SearchBST</a:t>
            </a:r>
            <a:r>
              <a:rPr lang="en-US" altLang="zh-CN" sz="2400" dirty="0">
                <a:ea typeface="华文中宋" pitchFamily="2" charset="-122"/>
              </a:rPr>
              <a:t> </a:t>
            </a:r>
          </a:p>
        </p:txBody>
      </p:sp>
    </p:spTree>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75" name="Text Box 419"/>
          <p:cNvSpPr txBox="1">
            <a:spLocks noChangeArrowheads="1"/>
          </p:cNvSpPr>
          <p:nvPr/>
        </p:nvSpPr>
        <p:spPr bwMode="auto">
          <a:xfrm>
            <a:off x="226564" y="332656"/>
            <a:ext cx="8590829" cy="6098252"/>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4400" dirty="0">
                <a:solidFill>
                  <a:srgbClr val="0000CC"/>
                </a:solidFill>
                <a:latin typeface="华文行楷" pitchFamily="2" charset="-122"/>
                <a:ea typeface="华文行楷" pitchFamily="2" charset="-122"/>
                <a:cs typeface="+mj-cs"/>
              </a:rPr>
              <a:t>			</a:t>
            </a:r>
            <a:r>
              <a:rPr lang="zh-CN" altLang="en-US" sz="4400" dirty="0">
                <a:solidFill>
                  <a:srgbClr val="0000CC"/>
                </a:solidFill>
                <a:latin typeface="华文行楷" pitchFamily="2" charset="-122"/>
                <a:ea typeface="华文行楷" pitchFamily="2" charset="-122"/>
                <a:cs typeface="+mj-cs"/>
              </a:rPr>
              <a:t>插入算法</a:t>
            </a:r>
          </a:p>
          <a:p>
            <a:pPr>
              <a:lnSpc>
                <a:spcPct val="110000"/>
              </a:lnSpc>
              <a:spcBef>
                <a:spcPct val="0"/>
              </a:spcBef>
            </a:pPr>
            <a:r>
              <a:rPr lang="en-US" altLang="zh-CN" sz="2400" dirty="0">
                <a:ea typeface="华文中宋" pitchFamily="2" charset="-122"/>
              </a:rPr>
              <a:t>Status Insert BST(</a:t>
            </a:r>
            <a:r>
              <a:rPr lang="en-US" altLang="zh-CN" sz="2400" dirty="0" err="1">
                <a:ea typeface="华文中宋" pitchFamily="2" charset="-122"/>
              </a:rPr>
              <a:t>BiTree</a:t>
            </a:r>
            <a:r>
              <a:rPr lang="en-US" altLang="zh-CN" sz="2400" dirty="0">
                <a:ea typeface="华文中宋" pitchFamily="2" charset="-122"/>
              </a:rPr>
              <a:t> &amp;T, </a:t>
            </a:r>
            <a:r>
              <a:rPr lang="en-US" altLang="zh-CN" sz="2400" dirty="0" err="1">
                <a:ea typeface="华文中宋" pitchFamily="2" charset="-122"/>
              </a:rPr>
              <a:t>ElemType</a:t>
            </a:r>
            <a:r>
              <a:rPr lang="en-US" altLang="zh-CN" sz="2400" dirty="0">
                <a:ea typeface="华文中宋" pitchFamily="2" charset="-122"/>
              </a:rPr>
              <a:t> e ) {</a:t>
            </a:r>
            <a:br>
              <a:rPr lang="en-US" altLang="zh-CN" sz="2400" dirty="0">
                <a:ea typeface="华文中宋" pitchFamily="2" charset="-122"/>
              </a:rPr>
            </a:br>
            <a:r>
              <a:rPr lang="en-US" altLang="zh-CN" sz="2400" dirty="0">
                <a:ea typeface="华文中宋" pitchFamily="2" charset="-122"/>
              </a:rPr>
              <a:t>// </a:t>
            </a:r>
            <a:r>
              <a:rPr lang="zh-CN" altLang="en-US" sz="2400" dirty="0">
                <a:ea typeface="楷体_GB2312" pitchFamily="49" charset="-122"/>
              </a:rPr>
              <a:t>当二叉排序树 </a:t>
            </a:r>
            <a:r>
              <a:rPr lang="en-US" altLang="zh-CN" sz="2400" dirty="0">
                <a:ea typeface="楷体_GB2312" pitchFamily="49" charset="-122"/>
              </a:rPr>
              <a:t>T </a:t>
            </a:r>
            <a:r>
              <a:rPr lang="zh-CN" altLang="en-US" sz="2400" dirty="0">
                <a:ea typeface="楷体_GB2312" pitchFamily="49" charset="-122"/>
              </a:rPr>
              <a:t>中不存在关键字等于 </a:t>
            </a:r>
            <a:r>
              <a:rPr lang="en-US" altLang="zh-CN" sz="2400" dirty="0" err="1">
                <a:ea typeface="楷体_GB2312" pitchFamily="49" charset="-122"/>
              </a:rPr>
              <a:t>e.key</a:t>
            </a:r>
            <a:r>
              <a:rPr lang="en-US" altLang="zh-CN" sz="2400" dirty="0">
                <a:ea typeface="楷体_GB2312" pitchFamily="49" charset="-122"/>
              </a:rPr>
              <a:t> </a:t>
            </a:r>
            <a:r>
              <a:rPr lang="zh-CN" altLang="en-US" sz="2400" dirty="0">
                <a:ea typeface="楷体_GB2312" pitchFamily="49" charset="-122"/>
              </a:rPr>
              <a:t>的数据元素时， </a:t>
            </a:r>
          </a:p>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e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，否则返回 </a:t>
            </a:r>
            <a:r>
              <a:rPr lang="en-US" altLang="zh-CN" sz="2400" dirty="0">
                <a:ea typeface="楷体_GB2312" pitchFamily="49" charset="-122"/>
              </a:rPr>
              <a:t>FALSE</a:t>
            </a:r>
            <a:br>
              <a:rPr lang="en-US" altLang="zh-CN" sz="2400" dirty="0">
                <a:ea typeface="楷体_GB2312" pitchFamily="49" charset="-122"/>
              </a:rPr>
            </a:br>
            <a:r>
              <a:rPr lang="en-US" altLang="zh-CN" sz="2400" dirty="0">
                <a:ea typeface="华文中宋" pitchFamily="2" charset="-122"/>
              </a:rPr>
              <a:t>if (!</a:t>
            </a:r>
            <a:r>
              <a:rPr lang="en-US" altLang="zh-CN" sz="2400" dirty="0" err="1">
                <a:ea typeface="华文中宋" pitchFamily="2" charset="-122"/>
              </a:rPr>
              <a:t>SearchBST</a:t>
            </a:r>
            <a:r>
              <a:rPr lang="en-US" altLang="zh-CN" sz="2400" dirty="0">
                <a:ea typeface="华文中宋" pitchFamily="2" charset="-122"/>
              </a:rPr>
              <a:t> ( T, </a:t>
            </a:r>
            <a:r>
              <a:rPr lang="en-US" altLang="zh-CN" sz="2400" dirty="0" err="1">
                <a:ea typeface="华文中宋" pitchFamily="2" charset="-122"/>
              </a:rPr>
              <a:t>e.key</a:t>
            </a:r>
            <a:r>
              <a:rPr lang="en-US" altLang="zh-CN" sz="2400" dirty="0">
                <a:ea typeface="华文中宋" pitchFamily="2" charset="-122"/>
              </a:rPr>
              <a:t>, NULL, p )) {  // </a:t>
            </a:r>
            <a:r>
              <a:rPr lang="zh-CN" altLang="en-US" sz="2400" dirty="0">
                <a:ea typeface="楷体_GB2312" pitchFamily="49" charset="-122"/>
              </a:rPr>
              <a:t>查找不成功</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s = (</a:t>
            </a:r>
            <a:r>
              <a:rPr lang="en-US" altLang="zh-CN" sz="2400" dirty="0" err="1">
                <a:ea typeface="华文中宋" pitchFamily="2" charset="-122"/>
              </a:rPr>
              <a:t>BiTree</a:t>
            </a:r>
            <a:r>
              <a:rPr lang="en-US" altLang="zh-CN" sz="2400" dirty="0">
                <a:ea typeface="华文中宋" pitchFamily="2" charset="-122"/>
              </a:rPr>
              <a:t>) malloc (</a:t>
            </a:r>
            <a:r>
              <a:rPr lang="en-US" altLang="zh-CN" sz="2400" dirty="0" err="1">
                <a:ea typeface="华文中宋" pitchFamily="2" charset="-122"/>
              </a:rPr>
              <a:t>sizeof</a:t>
            </a:r>
            <a:r>
              <a:rPr lang="en-US" altLang="zh-CN" sz="2400" dirty="0">
                <a:ea typeface="华文中宋" pitchFamily="2" charset="-122"/>
              </a:rPr>
              <a:t> (</a:t>
            </a:r>
            <a:r>
              <a:rPr lang="en-US" altLang="zh-CN" sz="2400" dirty="0" err="1">
                <a:ea typeface="华文中宋" pitchFamily="2" charset="-122"/>
              </a:rPr>
              <a:t>BiTNode</a:t>
            </a:r>
            <a:r>
              <a:rPr lang="en-US" altLang="zh-CN" sz="2400" dirty="0">
                <a:ea typeface="华文中宋" pitchFamily="2" charset="-122"/>
              </a:rPr>
              <a:t>));</a:t>
            </a:r>
            <a:br>
              <a:rPr lang="en-US" altLang="zh-CN" sz="2400" dirty="0">
                <a:ea typeface="华文中宋" pitchFamily="2" charset="-122"/>
              </a:rPr>
            </a:br>
            <a:r>
              <a:rPr lang="en-US" altLang="zh-CN" sz="2400" dirty="0">
                <a:ea typeface="华文中宋" pitchFamily="2" charset="-122"/>
              </a:rPr>
              <a:t>    s -&gt; data = e;  s -&gt; </a:t>
            </a:r>
            <a:r>
              <a:rPr lang="en-US" altLang="zh-CN" sz="2400" dirty="0" err="1">
                <a:ea typeface="华文中宋" pitchFamily="2" charset="-122"/>
              </a:rPr>
              <a:t>lchild</a:t>
            </a:r>
            <a:r>
              <a:rPr lang="en-US" altLang="zh-CN" sz="2400" dirty="0">
                <a:ea typeface="华文中宋" pitchFamily="2" charset="-122"/>
              </a:rPr>
              <a:t> = s -&gt; </a:t>
            </a:r>
            <a:r>
              <a:rPr lang="en-US" altLang="zh-CN" sz="2400" dirty="0" err="1">
                <a:ea typeface="华文中宋" pitchFamily="2" charset="-122"/>
              </a:rPr>
              <a:t>rchild</a:t>
            </a:r>
            <a:r>
              <a:rPr lang="en-US" altLang="zh-CN" sz="2400" dirty="0">
                <a:ea typeface="华文中宋" pitchFamily="2" charset="-122"/>
              </a:rPr>
              <a:t> = NULL; </a:t>
            </a:r>
            <a:br>
              <a:rPr lang="en-US" altLang="zh-CN" sz="2400" dirty="0">
                <a:ea typeface="华文中宋" pitchFamily="2" charset="-122"/>
              </a:rPr>
            </a:br>
            <a:r>
              <a:rPr lang="en-US" altLang="zh-CN" sz="2400" dirty="0">
                <a:ea typeface="华文中宋" pitchFamily="2" charset="-122"/>
              </a:rPr>
              <a:t>    if ( !p )   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为新的根结点</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a:t>
            </a:r>
            <a:r>
              <a:rPr lang="en-US" altLang="zh-CN" sz="2400" dirty="0" err="1">
                <a:ea typeface="华文中宋" pitchFamily="2" charset="-122"/>
              </a:rPr>
              <a:t>e.key</a:t>
            </a:r>
            <a:r>
              <a:rPr lang="en-US" altLang="zh-CN" sz="2400" dirty="0">
                <a:ea typeface="华文中宋" pitchFamily="2" charset="-122"/>
              </a:rPr>
              <a:t> &lt; p -&gt; </a:t>
            </a:r>
            <a:r>
              <a:rPr lang="en-US" altLang="zh-CN" sz="2400" dirty="0" err="1">
                <a:ea typeface="华文中宋" pitchFamily="2" charset="-122"/>
              </a:rPr>
              <a:t>data.key</a:t>
            </a:r>
            <a:r>
              <a:rPr lang="en-US" altLang="zh-CN" sz="2400" dirty="0">
                <a:ea typeface="华文中宋" pitchFamily="2" charset="-122"/>
              </a:rPr>
              <a:t> )  p -&gt; </a:t>
            </a:r>
            <a:r>
              <a:rPr lang="en-US" altLang="zh-CN" sz="2400" dirty="0" err="1">
                <a:ea typeface="华文中宋" pitchFamily="2" charset="-122"/>
              </a:rPr>
              <a:t>lchild</a:t>
            </a:r>
            <a:r>
              <a:rPr lang="en-US" altLang="zh-CN" sz="2400" dirty="0">
                <a:ea typeface="华文中宋" pitchFamily="2" charset="-122"/>
              </a:rPr>
              <a: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为左孩子</a:t>
            </a:r>
            <a:r>
              <a:rPr lang="zh-CN" altLang="en-US" sz="2400" dirty="0">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p -&gt; </a:t>
            </a:r>
            <a:r>
              <a:rPr lang="en-US" altLang="zh-CN" sz="2400" dirty="0" err="1">
                <a:ea typeface="华文中宋" pitchFamily="2" charset="-122"/>
              </a:rPr>
              <a:t>rchild</a:t>
            </a:r>
            <a:r>
              <a:rPr lang="en-US" altLang="zh-CN" sz="2400" dirty="0">
                <a:ea typeface="华文中宋" pitchFamily="2" charset="-122"/>
              </a:rPr>
              <a:t> = s;    //</a:t>
            </a: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为右孩子</a:t>
            </a:r>
            <a:r>
              <a:rPr lang="zh-CN" altLang="en-US" sz="2400" dirty="0">
                <a:solidFill>
                  <a:srgbClr val="0000FF"/>
                </a:solidFill>
                <a:ea typeface="楷体_GB2312" pitchFamily="49"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return TRUE;</a:t>
            </a:r>
            <a:br>
              <a:rPr lang="en-US" altLang="zh-CN" sz="2400" dirty="0">
                <a:ea typeface="华文中宋" pitchFamily="2" charset="-122"/>
              </a:rPr>
            </a:br>
            <a:r>
              <a:rPr lang="en-US" altLang="zh-CN" sz="2400" dirty="0">
                <a:ea typeface="华文中宋" pitchFamily="2" charset="-122"/>
              </a:rPr>
              <a:t> }else </a:t>
            </a:r>
          </a:p>
          <a:p>
            <a:pPr>
              <a:lnSpc>
                <a:spcPct val="110000"/>
              </a:lnSpc>
              <a:spcBef>
                <a:spcPct val="0"/>
              </a:spcBef>
            </a:pPr>
            <a:r>
              <a:rPr lang="en-US" altLang="zh-CN" sz="2400" dirty="0">
                <a:ea typeface="华文中宋" pitchFamily="2" charset="-122"/>
              </a:rPr>
              <a:t>   return FALSE;   // </a:t>
            </a:r>
            <a:r>
              <a:rPr lang="zh-CN" altLang="en-US" sz="2400" dirty="0">
                <a:ea typeface="楷体_GB2312" pitchFamily="49" charset="-122"/>
              </a:rPr>
              <a:t>树中已有关键字相同的结点，不再插入 </a:t>
            </a:r>
            <a:br>
              <a:rPr lang="zh-CN" altLang="en-US" sz="2400" dirty="0">
                <a:ea typeface="华文中宋" pitchFamily="2" charset="-122"/>
              </a:rPr>
            </a:br>
            <a:r>
              <a:rPr lang="en-US" altLang="zh-CN" sz="2400" dirty="0">
                <a:ea typeface="华文中宋" pitchFamily="2" charset="-122"/>
              </a:rPr>
              <a:t>} // Insert BST </a:t>
            </a: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36" name="Text Box 456"/>
          <p:cNvSpPr txBox="1">
            <a:spLocks noChangeArrowheads="1"/>
          </p:cNvSpPr>
          <p:nvPr/>
        </p:nvSpPr>
        <p:spPr bwMode="auto">
          <a:xfrm>
            <a:off x="34445" y="1400240"/>
            <a:ext cx="7705907" cy="80462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dirty="0">
                <a:ea typeface="楷体_GB2312" pitchFamily="49" charset="-122"/>
              </a:rPr>
              <a:t>例：</a:t>
            </a:r>
            <a:r>
              <a:rPr lang="zh-CN" altLang="en-US" sz="2200" dirty="0">
                <a:ea typeface="楷体_GB2312" pitchFamily="49" charset="-122"/>
              </a:rPr>
              <a:t>设查找的关键字序列为 </a:t>
            </a:r>
            <a:r>
              <a:rPr lang="en-US" altLang="zh-CN" sz="2200" dirty="0">
                <a:ea typeface="楷体_GB2312" pitchFamily="49" charset="-122"/>
              </a:rPr>
              <a:t>{45, 24, 53, 45, 12, 24, 90}</a:t>
            </a:r>
            <a:r>
              <a:rPr lang="zh-CN" altLang="en-US" sz="2200" dirty="0">
                <a:ea typeface="楷体_GB2312" pitchFamily="49" charset="-122"/>
              </a:rPr>
              <a:t>，可生成 </a:t>
            </a:r>
          </a:p>
          <a:p>
            <a:pPr>
              <a:lnSpc>
                <a:spcPct val="120000"/>
              </a:lnSpc>
              <a:spcBef>
                <a:spcPct val="0"/>
              </a:spcBef>
            </a:pPr>
            <a:r>
              <a:rPr lang="zh-CN" altLang="en-US" sz="2200" dirty="0">
                <a:ea typeface="楷体_GB2312" pitchFamily="49" charset="-122"/>
              </a:rPr>
              <a:t>        二叉排序树如下： </a:t>
            </a:r>
          </a:p>
        </p:txBody>
      </p:sp>
      <p:sp>
        <p:nvSpPr>
          <p:cNvPr id="20937" name="Text Box 457"/>
          <p:cNvSpPr txBox="1">
            <a:spLocks noChangeArrowheads="1"/>
          </p:cNvSpPr>
          <p:nvPr/>
        </p:nvSpPr>
        <p:spPr bwMode="auto">
          <a:xfrm>
            <a:off x="76200" y="3278188"/>
            <a:ext cx="7881938" cy="457200"/>
          </a:xfrm>
          <a:prstGeom prst="rect">
            <a:avLst/>
          </a:prstGeom>
          <a:noFill/>
          <a:ln w="38100">
            <a:noFill/>
            <a:miter lim="800000"/>
            <a:headEnd/>
            <a:tailEnd/>
          </a:ln>
          <a:effectLst/>
        </p:spPr>
        <p:txBody>
          <a:bodyPr wrap="none" lIns="91416" tIns="45710" rIns="91416" bIns="45710" anchor="ctr">
            <a:spAutoFit/>
          </a:bodyPr>
          <a:lstStyle/>
          <a:p>
            <a:pPr>
              <a:spcBef>
                <a:spcPct val="0"/>
              </a:spcBef>
            </a:pPr>
            <a:r>
              <a:rPr lang="en-US" altLang="zh-CN" sz="2400" dirty="0">
                <a:ea typeface="华文中宋" pitchFamily="2" charset="-122"/>
              </a:rPr>
              <a:t>        </a:t>
            </a:r>
            <a:r>
              <a:rPr lang="zh-CN" altLang="en-US" sz="2400" dirty="0">
                <a:solidFill>
                  <a:srgbClr val="0000FF"/>
                </a:solidFill>
                <a:ea typeface="华文中宋" pitchFamily="2" charset="-122"/>
              </a:rPr>
              <a:t>中序遍历</a:t>
            </a:r>
            <a:r>
              <a:rPr lang="zh-CN" altLang="en-US" sz="2400" dirty="0">
                <a:ea typeface="华文中宋" pitchFamily="2" charset="-122"/>
              </a:rPr>
              <a:t>二叉排序树</a:t>
            </a:r>
            <a:r>
              <a:rPr lang="zh-CN" altLang="en-US" sz="2400" dirty="0">
                <a:solidFill>
                  <a:srgbClr val="0000FF"/>
                </a:solidFill>
                <a:ea typeface="华文中宋" pitchFamily="2" charset="-122"/>
              </a:rPr>
              <a:t>可得到</a:t>
            </a:r>
            <a:r>
              <a:rPr lang="zh-CN" altLang="en-US" sz="2400" dirty="0">
                <a:ea typeface="华文中宋" pitchFamily="2" charset="-122"/>
              </a:rPr>
              <a:t>一个关键字的</a:t>
            </a:r>
            <a:r>
              <a:rPr lang="zh-CN" altLang="en-US" sz="2400" dirty="0">
                <a:solidFill>
                  <a:srgbClr val="0000FF"/>
                </a:solidFill>
                <a:ea typeface="华文中宋" pitchFamily="2" charset="-122"/>
              </a:rPr>
              <a:t>有序序列</a:t>
            </a:r>
            <a:r>
              <a:rPr lang="zh-CN" altLang="en-US" sz="2400" dirty="0">
                <a:ea typeface="华文中宋" pitchFamily="2" charset="-122"/>
              </a:rPr>
              <a:t>。 </a:t>
            </a:r>
          </a:p>
        </p:txBody>
      </p:sp>
      <p:sp>
        <p:nvSpPr>
          <p:cNvPr id="20938" name="Text Box 458"/>
          <p:cNvSpPr txBox="1">
            <a:spLocks noChangeArrowheads="1"/>
          </p:cNvSpPr>
          <p:nvPr/>
        </p:nvSpPr>
        <p:spPr bwMode="auto">
          <a:xfrm>
            <a:off x="0" y="620688"/>
            <a:ext cx="8388424" cy="830977"/>
          </a:xfrm>
          <a:prstGeom prst="rect">
            <a:avLst/>
          </a:prstGeom>
          <a:noFill/>
          <a:ln w="25400" cap="sq">
            <a:noFill/>
            <a:miter lim="800000"/>
            <a:headEnd/>
            <a:tailEnd/>
          </a:ln>
          <a:effectLst/>
        </p:spPr>
        <p:txBody>
          <a:bodyPr wrap="square" lIns="91416" tIns="45710" rIns="91416" bIns="45710">
            <a:spAutoFit/>
          </a:bodyPr>
          <a:lstStyle/>
          <a:p>
            <a:r>
              <a:rPr lang="zh-CN" altLang="en-US" sz="2400" dirty="0">
                <a:ea typeface="楷体_GB2312" pitchFamily="49" charset="-122"/>
              </a:rPr>
              <a:t>         从空树出发，经过一系列的查找、插入操作 之后，可生成一棵二叉排序树。 </a:t>
            </a:r>
          </a:p>
        </p:txBody>
      </p:sp>
      <p:sp>
        <p:nvSpPr>
          <p:cNvPr id="20939" name="Oval 459"/>
          <p:cNvSpPr>
            <a:spLocks noChangeArrowheads="1"/>
          </p:cNvSpPr>
          <p:nvPr/>
        </p:nvSpPr>
        <p:spPr bwMode="auto">
          <a:xfrm>
            <a:off x="4114800" y="18288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45</a:t>
            </a:r>
          </a:p>
        </p:txBody>
      </p:sp>
      <p:sp>
        <p:nvSpPr>
          <p:cNvPr id="20940" name="Oval 460"/>
          <p:cNvSpPr>
            <a:spLocks noChangeArrowheads="1"/>
          </p:cNvSpPr>
          <p:nvPr/>
        </p:nvSpPr>
        <p:spPr bwMode="auto">
          <a:xfrm>
            <a:off x="46482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53</a:t>
            </a:r>
          </a:p>
        </p:txBody>
      </p:sp>
      <p:cxnSp>
        <p:nvCxnSpPr>
          <p:cNvPr id="20941" name="AutoShape 461"/>
          <p:cNvCxnSpPr>
            <a:cxnSpLocks noChangeShapeType="1"/>
            <a:stCxn id="20939" idx="5"/>
            <a:endCxn id="20940" idx="1"/>
          </p:cNvCxnSpPr>
          <p:nvPr/>
        </p:nvCxnSpPr>
        <p:spPr bwMode="auto">
          <a:xfrm>
            <a:off x="4452938" y="2187575"/>
            <a:ext cx="254000" cy="160338"/>
          </a:xfrm>
          <a:prstGeom prst="straightConnector1">
            <a:avLst/>
          </a:prstGeom>
          <a:noFill/>
          <a:ln w="12700" cap="sq">
            <a:solidFill>
              <a:schemeClr val="tx1"/>
            </a:solidFill>
            <a:round/>
            <a:headEnd/>
            <a:tailEnd/>
          </a:ln>
          <a:effectLst/>
        </p:spPr>
      </p:cxnSp>
      <p:sp>
        <p:nvSpPr>
          <p:cNvPr id="20942" name="Oval 462"/>
          <p:cNvSpPr>
            <a:spLocks noChangeArrowheads="1"/>
          </p:cNvSpPr>
          <p:nvPr/>
        </p:nvSpPr>
        <p:spPr bwMode="auto">
          <a:xfrm>
            <a:off x="35814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24</a:t>
            </a:r>
          </a:p>
        </p:txBody>
      </p:sp>
      <p:cxnSp>
        <p:nvCxnSpPr>
          <p:cNvPr id="20943" name="AutoShape 463"/>
          <p:cNvCxnSpPr>
            <a:cxnSpLocks noChangeShapeType="1"/>
            <a:stCxn id="20939" idx="3"/>
            <a:endCxn id="20942" idx="7"/>
          </p:cNvCxnSpPr>
          <p:nvPr/>
        </p:nvCxnSpPr>
        <p:spPr bwMode="auto">
          <a:xfrm flipH="1">
            <a:off x="3919538" y="2187575"/>
            <a:ext cx="254000" cy="160338"/>
          </a:xfrm>
          <a:prstGeom prst="straightConnector1">
            <a:avLst/>
          </a:prstGeom>
          <a:noFill/>
          <a:ln w="12700" cap="sq">
            <a:solidFill>
              <a:schemeClr val="tx1"/>
            </a:solidFill>
            <a:round/>
            <a:headEnd/>
            <a:tailEnd/>
          </a:ln>
          <a:effectLst/>
        </p:spPr>
      </p:cxnSp>
      <p:sp>
        <p:nvSpPr>
          <p:cNvPr id="20944" name="Oval 464"/>
          <p:cNvSpPr>
            <a:spLocks noChangeArrowheads="1"/>
          </p:cNvSpPr>
          <p:nvPr/>
        </p:nvSpPr>
        <p:spPr bwMode="auto">
          <a:xfrm>
            <a:off x="5241925"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90</a:t>
            </a:r>
          </a:p>
        </p:txBody>
      </p:sp>
      <p:cxnSp>
        <p:nvCxnSpPr>
          <p:cNvPr id="20945" name="AutoShape 465"/>
          <p:cNvCxnSpPr>
            <a:cxnSpLocks noChangeShapeType="1"/>
            <a:stCxn id="20940" idx="5"/>
            <a:endCxn id="20944" idx="1"/>
          </p:cNvCxnSpPr>
          <p:nvPr/>
        </p:nvCxnSpPr>
        <p:spPr bwMode="auto">
          <a:xfrm>
            <a:off x="4986338" y="2644775"/>
            <a:ext cx="314325" cy="238125"/>
          </a:xfrm>
          <a:prstGeom prst="straightConnector1">
            <a:avLst/>
          </a:prstGeom>
          <a:noFill/>
          <a:ln w="12700" cap="sq">
            <a:solidFill>
              <a:schemeClr val="tx1"/>
            </a:solidFill>
            <a:round/>
            <a:headEnd/>
            <a:tailEnd/>
          </a:ln>
          <a:effectLst/>
        </p:spPr>
      </p:cxnSp>
      <p:sp>
        <p:nvSpPr>
          <p:cNvPr id="20946" name="Oval 466"/>
          <p:cNvSpPr>
            <a:spLocks noChangeArrowheads="1"/>
          </p:cNvSpPr>
          <p:nvPr/>
        </p:nvSpPr>
        <p:spPr bwMode="auto">
          <a:xfrm>
            <a:off x="2971800"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12</a:t>
            </a:r>
          </a:p>
        </p:txBody>
      </p:sp>
      <p:cxnSp>
        <p:nvCxnSpPr>
          <p:cNvPr id="20947" name="AutoShape 467"/>
          <p:cNvCxnSpPr>
            <a:cxnSpLocks noChangeShapeType="1"/>
            <a:stCxn id="20942" idx="3"/>
            <a:endCxn id="20946" idx="7"/>
          </p:cNvCxnSpPr>
          <p:nvPr/>
        </p:nvCxnSpPr>
        <p:spPr bwMode="auto">
          <a:xfrm flipH="1">
            <a:off x="3309938" y="2644775"/>
            <a:ext cx="330200" cy="238125"/>
          </a:xfrm>
          <a:prstGeom prst="straightConnector1">
            <a:avLst/>
          </a:prstGeom>
          <a:noFill/>
          <a:ln w="12700" cap="sq">
            <a:solidFill>
              <a:schemeClr val="tx1"/>
            </a:solidFill>
            <a:round/>
            <a:headEnd/>
            <a:tailEnd/>
          </a:ln>
          <a:effectLst/>
        </p:spPr>
      </p:cxnSp>
      <p:sp>
        <p:nvSpPr>
          <p:cNvPr id="20948" name="Text Box 468"/>
          <p:cNvSpPr txBox="1">
            <a:spLocks noChangeArrowheads="1"/>
          </p:cNvSpPr>
          <p:nvPr/>
        </p:nvSpPr>
        <p:spPr bwMode="auto">
          <a:xfrm>
            <a:off x="76200" y="3684588"/>
            <a:ext cx="8912225"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sz="2400" dirty="0">
                <a:ea typeface="楷体_GB2312" pitchFamily="49" charset="-122"/>
              </a:rPr>
              <a:t>        </a:t>
            </a:r>
            <a:r>
              <a:rPr lang="zh-CN" altLang="en-US" sz="2400" dirty="0">
                <a:ea typeface="楷体_GB2312" pitchFamily="49" charset="-122"/>
              </a:rPr>
              <a:t>一个无序序列可通过构造二叉排序树而变成一个有序序列。  </a:t>
            </a:r>
          </a:p>
          <a:p>
            <a:pPr>
              <a:lnSpc>
                <a:spcPct val="120000"/>
              </a:lnSpc>
              <a:spcBef>
                <a:spcPct val="0"/>
              </a:spcBef>
            </a:pPr>
            <a:r>
              <a:rPr lang="zh-CN" altLang="en-US" sz="2400" dirty="0">
                <a:ea typeface="楷体_GB2312" pitchFamily="49" charset="-122"/>
              </a:rPr>
              <a:t>构造树的过程就是对无序序列进行排序的过程。 </a:t>
            </a:r>
          </a:p>
        </p:txBody>
      </p:sp>
      <p:sp>
        <p:nvSpPr>
          <p:cNvPr id="20949" name="Text Box 469"/>
          <p:cNvSpPr txBox="1">
            <a:spLocks noChangeArrowheads="1"/>
          </p:cNvSpPr>
          <p:nvPr/>
        </p:nvSpPr>
        <p:spPr bwMode="auto">
          <a:xfrm>
            <a:off x="76200" y="4572000"/>
            <a:ext cx="8794750"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新魏" pitchFamily="2" charset="-122"/>
              </a:rPr>
              <a:t>        </a:t>
            </a:r>
            <a:r>
              <a:rPr lang="zh-CN" altLang="en-US" sz="2400" dirty="0">
                <a:ea typeface="华文新魏" pitchFamily="2" charset="-122"/>
              </a:rPr>
              <a:t>插入的结点均为叶子结点，故无需移动其他结点。相当于</a:t>
            </a:r>
            <a:r>
              <a:rPr lang="zh-CN" altLang="en-US" sz="2400" dirty="0">
                <a:solidFill>
                  <a:srgbClr val="0000FF"/>
                </a:solidFill>
                <a:ea typeface="华文新魏" pitchFamily="2" charset="-122"/>
              </a:rPr>
              <a:t>在 </a:t>
            </a:r>
          </a:p>
          <a:p>
            <a:pPr>
              <a:lnSpc>
                <a:spcPct val="120000"/>
              </a:lnSpc>
              <a:spcBef>
                <a:spcPct val="0"/>
              </a:spcBef>
            </a:pPr>
            <a:r>
              <a:rPr lang="zh-CN" altLang="en-US" sz="2400" dirty="0">
                <a:solidFill>
                  <a:srgbClr val="0000FF"/>
                </a:solidFill>
                <a:ea typeface="华文新魏" pitchFamily="2" charset="-122"/>
              </a:rPr>
              <a:t>有序序列上插入记录而无需移动其他记录</a:t>
            </a:r>
            <a:r>
              <a:rPr lang="zh-CN" altLang="en-US" sz="2400" dirty="0">
                <a:ea typeface="华文新魏" pitchFamily="2" charset="-122"/>
              </a:rPr>
              <a:t>。 </a:t>
            </a:r>
          </a:p>
        </p:txBody>
      </p:sp>
      <p:sp>
        <p:nvSpPr>
          <p:cNvPr id="20950" name="Text Box 470"/>
          <p:cNvSpPr txBox="1">
            <a:spLocks noChangeArrowheads="1"/>
          </p:cNvSpPr>
          <p:nvPr/>
        </p:nvSpPr>
        <p:spPr bwMode="auto">
          <a:xfrm>
            <a:off x="76200" y="5486400"/>
            <a:ext cx="8791575" cy="969963"/>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二叉排序树既有类似于折半查找的特性，又采用了链表作存 </a:t>
            </a:r>
          </a:p>
          <a:p>
            <a:pPr>
              <a:lnSpc>
                <a:spcPct val="120000"/>
              </a:lnSpc>
              <a:spcBef>
                <a:spcPct val="0"/>
              </a:spcBef>
            </a:pPr>
            <a:r>
              <a:rPr lang="zh-CN" altLang="en-US" sz="2400" dirty="0">
                <a:ea typeface="华文中宋" pitchFamily="2" charset="-122"/>
              </a:rPr>
              <a:t>储结构。 </a:t>
            </a:r>
          </a:p>
        </p:txBody>
      </p:sp>
      <p:sp>
        <p:nvSpPr>
          <p:cNvPr id="17" name="矩形 16"/>
          <p:cNvSpPr/>
          <p:nvPr/>
        </p:nvSpPr>
        <p:spPr>
          <a:xfrm>
            <a:off x="2699792" y="44624"/>
            <a:ext cx="3416320" cy="646331"/>
          </a:xfrm>
          <a:prstGeom prst="rect">
            <a:avLst/>
          </a:prstGeom>
        </p:spPr>
        <p:txBody>
          <a:bodyPr wrap="none">
            <a:spAutoFit/>
          </a:bodyPr>
          <a:lstStyle/>
          <a:p>
            <a:r>
              <a:rPr lang="zh-CN" altLang="en-US" sz="3600" dirty="0">
                <a:solidFill>
                  <a:srgbClr val="0000CC"/>
                </a:solidFill>
                <a:latin typeface="华文行楷" pitchFamily="2" charset="-122"/>
                <a:ea typeface="华文行楷" pitchFamily="2" charset="-122"/>
              </a:rPr>
              <a:t>二叉排序树生成</a:t>
            </a:r>
            <a:endParaRPr lang="zh-CN" altLang="en-US" sz="36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936"/>
                                        </p:tgtEl>
                                        <p:attrNameLst>
                                          <p:attrName>style.visibility</p:attrName>
                                        </p:attrNameLst>
                                      </p:cBhvr>
                                      <p:to>
                                        <p:strVal val="visible"/>
                                      </p:to>
                                    </p:set>
                                    <p:animEffect transition="in" filter="blinds(vertical)">
                                      <p:cBhvr>
                                        <p:cTn id="7" dur="500"/>
                                        <p:tgtEl>
                                          <p:spTgt spid="209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939"/>
                                        </p:tgtEl>
                                        <p:attrNameLst>
                                          <p:attrName>style.visibility</p:attrName>
                                        </p:attrNameLst>
                                      </p:cBhvr>
                                      <p:to>
                                        <p:strVal val="visible"/>
                                      </p:to>
                                    </p:set>
                                    <p:animEffect transition="in" filter="dissolve">
                                      <p:cBhvr>
                                        <p:cTn id="12" dur="500"/>
                                        <p:tgtEl>
                                          <p:spTgt spid="2093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20943"/>
                                        </p:tgtEl>
                                        <p:attrNameLst>
                                          <p:attrName>style.visibility</p:attrName>
                                        </p:attrNameLst>
                                      </p:cBhvr>
                                      <p:to>
                                        <p:strVal val="visible"/>
                                      </p:to>
                                    </p:set>
                                    <p:anim calcmode="lin" valueType="num">
                                      <p:cBhvr>
                                        <p:cTn id="17" dur="500" fill="hold"/>
                                        <p:tgtEl>
                                          <p:spTgt spid="20943"/>
                                        </p:tgtEl>
                                        <p:attrNameLst>
                                          <p:attrName>ppt_x</p:attrName>
                                        </p:attrNameLst>
                                      </p:cBhvr>
                                      <p:tavLst>
                                        <p:tav tm="0">
                                          <p:val>
                                            <p:strVal val="#ppt_x"/>
                                          </p:val>
                                        </p:tav>
                                        <p:tav tm="100000">
                                          <p:val>
                                            <p:strVal val="#ppt_x"/>
                                          </p:val>
                                        </p:tav>
                                      </p:tavLst>
                                    </p:anim>
                                    <p:anim calcmode="lin" valueType="num">
                                      <p:cBhvr>
                                        <p:cTn id="18" dur="500" fill="hold"/>
                                        <p:tgtEl>
                                          <p:spTgt spid="20943"/>
                                        </p:tgtEl>
                                        <p:attrNameLst>
                                          <p:attrName>ppt_y</p:attrName>
                                        </p:attrNameLst>
                                      </p:cBhvr>
                                      <p:tavLst>
                                        <p:tav tm="0">
                                          <p:val>
                                            <p:strVal val="#ppt_y-#ppt_h/2"/>
                                          </p:val>
                                        </p:tav>
                                        <p:tav tm="100000">
                                          <p:val>
                                            <p:strVal val="#ppt_y"/>
                                          </p:val>
                                        </p:tav>
                                      </p:tavLst>
                                    </p:anim>
                                    <p:anim calcmode="lin" valueType="num">
                                      <p:cBhvr>
                                        <p:cTn id="19" dur="500" fill="hold"/>
                                        <p:tgtEl>
                                          <p:spTgt spid="20943"/>
                                        </p:tgtEl>
                                        <p:attrNameLst>
                                          <p:attrName>ppt_w</p:attrName>
                                        </p:attrNameLst>
                                      </p:cBhvr>
                                      <p:tavLst>
                                        <p:tav tm="0">
                                          <p:val>
                                            <p:strVal val="#ppt_w"/>
                                          </p:val>
                                        </p:tav>
                                        <p:tav tm="100000">
                                          <p:val>
                                            <p:strVal val="#ppt_w"/>
                                          </p:val>
                                        </p:tav>
                                      </p:tavLst>
                                    </p:anim>
                                    <p:anim calcmode="lin" valueType="num">
                                      <p:cBhvr>
                                        <p:cTn id="20" dur="500" fill="hold"/>
                                        <p:tgtEl>
                                          <p:spTgt spid="20943"/>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0942"/>
                                        </p:tgtEl>
                                        <p:attrNameLst>
                                          <p:attrName>style.visibility</p:attrName>
                                        </p:attrNameLst>
                                      </p:cBhvr>
                                      <p:to>
                                        <p:strVal val="visible"/>
                                      </p:to>
                                    </p:set>
                                    <p:animEffect transition="in" filter="dissolve">
                                      <p:cBhvr>
                                        <p:cTn id="24" dur="500"/>
                                        <p:tgtEl>
                                          <p:spTgt spid="20942"/>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nodeType="clickEffect">
                                  <p:stCondLst>
                                    <p:cond delay="0"/>
                                  </p:stCondLst>
                                  <p:childTnLst>
                                    <p:set>
                                      <p:cBhvr>
                                        <p:cTn id="28" dur="1" fill="hold">
                                          <p:stCondLst>
                                            <p:cond delay="0"/>
                                          </p:stCondLst>
                                        </p:cTn>
                                        <p:tgtEl>
                                          <p:spTgt spid="20941"/>
                                        </p:tgtEl>
                                        <p:attrNameLst>
                                          <p:attrName>style.visibility</p:attrName>
                                        </p:attrNameLst>
                                      </p:cBhvr>
                                      <p:to>
                                        <p:strVal val="visible"/>
                                      </p:to>
                                    </p:set>
                                    <p:anim calcmode="lin" valueType="num">
                                      <p:cBhvr>
                                        <p:cTn id="29" dur="500" fill="hold"/>
                                        <p:tgtEl>
                                          <p:spTgt spid="20941"/>
                                        </p:tgtEl>
                                        <p:attrNameLst>
                                          <p:attrName>ppt_x</p:attrName>
                                        </p:attrNameLst>
                                      </p:cBhvr>
                                      <p:tavLst>
                                        <p:tav tm="0">
                                          <p:val>
                                            <p:strVal val="#ppt_x"/>
                                          </p:val>
                                        </p:tav>
                                        <p:tav tm="100000">
                                          <p:val>
                                            <p:strVal val="#ppt_x"/>
                                          </p:val>
                                        </p:tav>
                                      </p:tavLst>
                                    </p:anim>
                                    <p:anim calcmode="lin" valueType="num">
                                      <p:cBhvr>
                                        <p:cTn id="30" dur="500" fill="hold"/>
                                        <p:tgtEl>
                                          <p:spTgt spid="20941"/>
                                        </p:tgtEl>
                                        <p:attrNameLst>
                                          <p:attrName>ppt_y</p:attrName>
                                        </p:attrNameLst>
                                      </p:cBhvr>
                                      <p:tavLst>
                                        <p:tav tm="0">
                                          <p:val>
                                            <p:strVal val="#ppt_y-#ppt_h/2"/>
                                          </p:val>
                                        </p:tav>
                                        <p:tav tm="100000">
                                          <p:val>
                                            <p:strVal val="#ppt_y"/>
                                          </p:val>
                                        </p:tav>
                                      </p:tavLst>
                                    </p:anim>
                                    <p:anim calcmode="lin" valueType="num">
                                      <p:cBhvr>
                                        <p:cTn id="31" dur="500" fill="hold"/>
                                        <p:tgtEl>
                                          <p:spTgt spid="20941"/>
                                        </p:tgtEl>
                                        <p:attrNameLst>
                                          <p:attrName>ppt_w</p:attrName>
                                        </p:attrNameLst>
                                      </p:cBhvr>
                                      <p:tavLst>
                                        <p:tav tm="0">
                                          <p:val>
                                            <p:strVal val="#ppt_w"/>
                                          </p:val>
                                        </p:tav>
                                        <p:tav tm="100000">
                                          <p:val>
                                            <p:strVal val="#ppt_w"/>
                                          </p:val>
                                        </p:tav>
                                      </p:tavLst>
                                    </p:anim>
                                    <p:anim calcmode="lin" valueType="num">
                                      <p:cBhvr>
                                        <p:cTn id="32" dur="500" fill="hold"/>
                                        <p:tgtEl>
                                          <p:spTgt spid="20941"/>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20940"/>
                                        </p:tgtEl>
                                        <p:attrNameLst>
                                          <p:attrName>style.visibility</p:attrName>
                                        </p:attrNameLst>
                                      </p:cBhvr>
                                      <p:to>
                                        <p:strVal val="visible"/>
                                      </p:to>
                                    </p:set>
                                    <p:animEffect transition="in" filter="dissolve">
                                      <p:cBhvr>
                                        <p:cTn id="36" dur="500"/>
                                        <p:tgtEl>
                                          <p:spTgt spid="20940"/>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20947"/>
                                        </p:tgtEl>
                                        <p:attrNameLst>
                                          <p:attrName>style.visibility</p:attrName>
                                        </p:attrNameLst>
                                      </p:cBhvr>
                                      <p:to>
                                        <p:strVal val="visible"/>
                                      </p:to>
                                    </p:set>
                                    <p:anim calcmode="lin" valueType="num">
                                      <p:cBhvr>
                                        <p:cTn id="41" dur="500" fill="hold"/>
                                        <p:tgtEl>
                                          <p:spTgt spid="20947"/>
                                        </p:tgtEl>
                                        <p:attrNameLst>
                                          <p:attrName>ppt_x</p:attrName>
                                        </p:attrNameLst>
                                      </p:cBhvr>
                                      <p:tavLst>
                                        <p:tav tm="0">
                                          <p:val>
                                            <p:strVal val="#ppt_x"/>
                                          </p:val>
                                        </p:tav>
                                        <p:tav tm="100000">
                                          <p:val>
                                            <p:strVal val="#ppt_x"/>
                                          </p:val>
                                        </p:tav>
                                      </p:tavLst>
                                    </p:anim>
                                    <p:anim calcmode="lin" valueType="num">
                                      <p:cBhvr>
                                        <p:cTn id="42" dur="500" fill="hold"/>
                                        <p:tgtEl>
                                          <p:spTgt spid="20947"/>
                                        </p:tgtEl>
                                        <p:attrNameLst>
                                          <p:attrName>ppt_y</p:attrName>
                                        </p:attrNameLst>
                                      </p:cBhvr>
                                      <p:tavLst>
                                        <p:tav tm="0">
                                          <p:val>
                                            <p:strVal val="#ppt_y-#ppt_h/2"/>
                                          </p:val>
                                        </p:tav>
                                        <p:tav tm="100000">
                                          <p:val>
                                            <p:strVal val="#ppt_y"/>
                                          </p:val>
                                        </p:tav>
                                      </p:tavLst>
                                    </p:anim>
                                    <p:anim calcmode="lin" valueType="num">
                                      <p:cBhvr>
                                        <p:cTn id="43" dur="500" fill="hold"/>
                                        <p:tgtEl>
                                          <p:spTgt spid="20947"/>
                                        </p:tgtEl>
                                        <p:attrNameLst>
                                          <p:attrName>ppt_w</p:attrName>
                                        </p:attrNameLst>
                                      </p:cBhvr>
                                      <p:tavLst>
                                        <p:tav tm="0">
                                          <p:val>
                                            <p:strVal val="#ppt_w"/>
                                          </p:val>
                                        </p:tav>
                                        <p:tav tm="100000">
                                          <p:val>
                                            <p:strVal val="#ppt_w"/>
                                          </p:val>
                                        </p:tav>
                                      </p:tavLst>
                                    </p:anim>
                                    <p:anim calcmode="lin" valueType="num">
                                      <p:cBhvr>
                                        <p:cTn id="44" dur="500" fill="hold"/>
                                        <p:tgtEl>
                                          <p:spTgt spid="20947"/>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0946"/>
                                        </p:tgtEl>
                                        <p:attrNameLst>
                                          <p:attrName>style.visibility</p:attrName>
                                        </p:attrNameLst>
                                      </p:cBhvr>
                                      <p:to>
                                        <p:strVal val="visible"/>
                                      </p:to>
                                    </p:set>
                                    <p:animEffect transition="in" filter="dissolve">
                                      <p:cBhvr>
                                        <p:cTn id="48" dur="500"/>
                                        <p:tgtEl>
                                          <p:spTgt spid="20946"/>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nodeType="clickEffect">
                                  <p:stCondLst>
                                    <p:cond delay="0"/>
                                  </p:stCondLst>
                                  <p:childTnLst>
                                    <p:set>
                                      <p:cBhvr>
                                        <p:cTn id="52" dur="1" fill="hold">
                                          <p:stCondLst>
                                            <p:cond delay="0"/>
                                          </p:stCondLst>
                                        </p:cTn>
                                        <p:tgtEl>
                                          <p:spTgt spid="20945"/>
                                        </p:tgtEl>
                                        <p:attrNameLst>
                                          <p:attrName>style.visibility</p:attrName>
                                        </p:attrNameLst>
                                      </p:cBhvr>
                                      <p:to>
                                        <p:strVal val="visible"/>
                                      </p:to>
                                    </p:set>
                                    <p:anim calcmode="lin" valueType="num">
                                      <p:cBhvr>
                                        <p:cTn id="53" dur="500" fill="hold"/>
                                        <p:tgtEl>
                                          <p:spTgt spid="20945"/>
                                        </p:tgtEl>
                                        <p:attrNameLst>
                                          <p:attrName>ppt_x</p:attrName>
                                        </p:attrNameLst>
                                      </p:cBhvr>
                                      <p:tavLst>
                                        <p:tav tm="0">
                                          <p:val>
                                            <p:strVal val="#ppt_x"/>
                                          </p:val>
                                        </p:tav>
                                        <p:tav tm="100000">
                                          <p:val>
                                            <p:strVal val="#ppt_x"/>
                                          </p:val>
                                        </p:tav>
                                      </p:tavLst>
                                    </p:anim>
                                    <p:anim calcmode="lin" valueType="num">
                                      <p:cBhvr>
                                        <p:cTn id="54" dur="500" fill="hold"/>
                                        <p:tgtEl>
                                          <p:spTgt spid="20945"/>
                                        </p:tgtEl>
                                        <p:attrNameLst>
                                          <p:attrName>ppt_y</p:attrName>
                                        </p:attrNameLst>
                                      </p:cBhvr>
                                      <p:tavLst>
                                        <p:tav tm="0">
                                          <p:val>
                                            <p:strVal val="#ppt_y-#ppt_h/2"/>
                                          </p:val>
                                        </p:tav>
                                        <p:tav tm="100000">
                                          <p:val>
                                            <p:strVal val="#ppt_y"/>
                                          </p:val>
                                        </p:tav>
                                      </p:tavLst>
                                    </p:anim>
                                    <p:anim calcmode="lin" valueType="num">
                                      <p:cBhvr>
                                        <p:cTn id="55" dur="500" fill="hold"/>
                                        <p:tgtEl>
                                          <p:spTgt spid="20945"/>
                                        </p:tgtEl>
                                        <p:attrNameLst>
                                          <p:attrName>ppt_w</p:attrName>
                                        </p:attrNameLst>
                                      </p:cBhvr>
                                      <p:tavLst>
                                        <p:tav tm="0">
                                          <p:val>
                                            <p:strVal val="#ppt_w"/>
                                          </p:val>
                                        </p:tav>
                                        <p:tav tm="100000">
                                          <p:val>
                                            <p:strVal val="#ppt_w"/>
                                          </p:val>
                                        </p:tav>
                                      </p:tavLst>
                                    </p:anim>
                                    <p:anim calcmode="lin" valueType="num">
                                      <p:cBhvr>
                                        <p:cTn id="56" dur="500" fill="hold"/>
                                        <p:tgtEl>
                                          <p:spTgt spid="20945"/>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20944"/>
                                        </p:tgtEl>
                                        <p:attrNameLst>
                                          <p:attrName>style.visibility</p:attrName>
                                        </p:attrNameLst>
                                      </p:cBhvr>
                                      <p:to>
                                        <p:strVal val="visible"/>
                                      </p:to>
                                    </p:set>
                                    <p:animEffect transition="in" filter="dissolve">
                                      <p:cBhvr>
                                        <p:cTn id="60" dur="500"/>
                                        <p:tgtEl>
                                          <p:spTgt spid="2094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0937"/>
                                        </p:tgtEl>
                                        <p:attrNameLst>
                                          <p:attrName>style.visibility</p:attrName>
                                        </p:attrNameLst>
                                      </p:cBhvr>
                                      <p:to>
                                        <p:strVal val="visible"/>
                                      </p:to>
                                    </p:set>
                                    <p:animEffect transition="in" filter="wipe(left)">
                                      <p:cBhvr>
                                        <p:cTn id="65" dur="500"/>
                                        <p:tgtEl>
                                          <p:spTgt spid="2093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0948"/>
                                        </p:tgtEl>
                                        <p:attrNameLst>
                                          <p:attrName>style.visibility</p:attrName>
                                        </p:attrNameLst>
                                      </p:cBhvr>
                                      <p:to>
                                        <p:strVal val="visible"/>
                                      </p:to>
                                    </p:set>
                                    <p:animEffect transition="in" filter="blinds(horizontal)">
                                      <p:cBhvr>
                                        <p:cTn id="70" dur="500"/>
                                        <p:tgtEl>
                                          <p:spTgt spid="209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5" fill="hold" grpId="0" nodeType="clickEffect">
                                  <p:stCondLst>
                                    <p:cond delay="0"/>
                                  </p:stCondLst>
                                  <p:childTnLst>
                                    <p:set>
                                      <p:cBhvr>
                                        <p:cTn id="74" dur="1" fill="hold">
                                          <p:stCondLst>
                                            <p:cond delay="0"/>
                                          </p:stCondLst>
                                        </p:cTn>
                                        <p:tgtEl>
                                          <p:spTgt spid="20949"/>
                                        </p:tgtEl>
                                        <p:attrNameLst>
                                          <p:attrName>style.visibility</p:attrName>
                                        </p:attrNameLst>
                                      </p:cBhvr>
                                      <p:to>
                                        <p:strVal val="visible"/>
                                      </p:to>
                                    </p:set>
                                    <p:animEffect transition="in" filter="blinds(vertical)">
                                      <p:cBhvr>
                                        <p:cTn id="75" dur="500"/>
                                        <p:tgtEl>
                                          <p:spTgt spid="2094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0950"/>
                                        </p:tgtEl>
                                        <p:attrNameLst>
                                          <p:attrName>style.visibility</p:attrName>
                                        </p:attrNameLst>
                                      </p:cBhvr>
                                      <p:to>
                                        <p:strVal val="visible"/>
                                      </p:to>
                                    </p:set>
                                    <p:anim calcmode="lin" valueType="num">
                                      <p:cBhvr additive="base">
                                        <p:cTn id="80" dur="500" fill="hold"/>
                                        <p:tgtEl>
                                          <p:spTgt spid="20950"/>
                                        </p:tgtEl>
                                        <p:attrNameLst>
                                          <p:attrName>ppt_x</p:attrName>
                                        </p:attrNameLst>
                                      </p:cBhvr>
                                      <p:tavLst>
                                        <p:tav tm="0">
                                          <p:val>
                                            <p:strVal val="#ppt_x"/>
                                          </p:val>
                                        </p:tav>
                                        <p:tav tm="100000">
                                          <p:val>
                                            <p:strVal val="#ppt_x"/>
                                          </p:val>
                                        </p:tav>
                                      </p:tavLst>
                                    </p:anim>
                                    <p:anim calcmode="lin" valueType="num">
                                      <p:cBhvr additive="base">
                                        <p:cTn id="81" dur="500" fill="hold"/>
                                        <p:tgtEl>
                                          <p:spTgt spid="20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36" grpId="0" autoUpdateAnimBg="0"/>
      <p:bldP spid="20937" grpId="0" autoUpdateAnimBg="0"/>
      <p:bldP spid="20939" grpId="0" animBg="1" autoUpdateAnimBg="0"/>
      <p:bldP spid="20940" grpId="0" animBg="1" autoUpdateAnimBg="0"/>
      <p:bldP spid="20942" grpId="0" animBg="1" autoUpdateAnimBg="0"/>
      <p:bldP spid="20944" grpId="0" animBg="1" autoUpdateAnimBg="0"/>
      <p:bldP spid="20946" grpId="0" animBg="1" autoUpdateAnimBg="0"/>
      <p:bldP spid="20948" grpId="0" autoUpdateAnimBg="0"/>
      <p:bldP spid="20949" grpId="0" autoUpdateAnimBg="0"/>
      <p:bldP spid="2095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73" name="Text Box 669"/>
          <p:cNvSpPr txBox="1">
            <a:spLocks noChangeArrowheads="1"/>
          </p:cNvSpPr>
          <p:nvPr/>
        </p:nvSpPr>
        <p:spPr bwMode="auto">
          <a:xfrm>
            <a:off x="2267744" y="67291"/>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a:solidFill>
                  <a:srgbClr val="0000CC"/>
                </a:solidFill>
                <a:latin typeface="华文行楷" pitchFamily="2" charset="-122"/>
                <a:ea typeface="华文行楷" pitchFamily="2" charset="-122"/>
                <a:cs typeface="+mj-cs"/>
              </a:rPr>
              <a:t>二叉排序树的删除  </a:t>
            </a:r>
          </a:p>
        </p:txBody>
      </p:sp>
      <p:sp>
        <p:nvSpPr>
          <p:cNvPr id="22174" name="Text Box 670"/>
          <p:cNvSpPr txBox="1">
            <a:spLocks noChangeArrowheads="1"/>
          </p:cNvSpPr>
          <p:nvPr/>
        </p:nvSpPr>
        <p:spPr bwMode="auto">
          <a:xfrm>
            <a:off x="76200" y="838200"/>
            <a:ext cx="8807171" cy="472289"/>
          </a:xfrm>
          <a:prstGeom prst="rect">
            <a:avLst/>
          </a:prstGeom>
          <a:noFill/>
          <a:ln w="25400" cap="sq">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要求：</a:t>
            </a:r>
            <a:r>
              <a:rPr lang="zh-CN" altLang="en-US" sz="2400" dirty="0">
                <a:ea typeface="楷体_GB2312" pitchFamily="49" charset="-122"/>
              </a:rPr>
              <a:t>在删除某个结点之后，仍然保持二叉排序树的特性。</a:t>
            </a:r>
            <a:r>
              <a:rPr lang="zh-CN" altLang="en-US" sz="2400" dirty="0">
                <a:ea typeface="华文中宋" pitchFamily="2" charset="-122"/>
              </a:rPr>
              <a:t> </a:t>
            </a:r>
          </a:p>
        </p:txBody>
      </p:sp>
      <p:sp>
        <p:nvSpPr>
          <p:cNvPr id="22175" name="Text Box 671"/>
          <p:cNvSpPr txBox="1">
            <a:spLocks noChangeArrowheads="1"/>
          </p:cNvSpPr>
          <p:nvPr/>
        </p:nvSpPr>
        <p:spPr bwMode="auto">
          <a:xfrm>
            <a:off x="169478" y="1371600"/>
            <a:ext cx="7354850" cy="475110"/>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dirty="0">
                <a:ea typeface="华文中宋" pitchFamily="2" charset="-122"/>
              </a:rPr>
              <a:t>        </a:t>
            </a:r>
            <a:r>
              <a:rPr lang="zh-CN" altLang="en-US" sz="2400" dirty="0">
                <a:ea typeface="华文中宋" pitchFamily="2" charset="-122"/>
              </a:rPr>
              <a:t>删除二叉排序树中的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结点，分三种情况讨论：</a:t>
            </a:r>
            <a:r>
              <a:rPr lang="zh-CN" altLang="en-US" sz="2400" dirty="0">
                <a:ea typeface="华文中宋" pitchFamily="2" charset="-122"/>
              </a:rPr>
              <a:t>  </a:t>
            </a:r>
          </a:p>
        </p:txBody>
      </p:sp>
      <p:sp>
        <p:nvSpPr>
          <p:cNvPr id="22176" name="Text Box 672"/>
          <p:cNvSpPr txBox="1">
            <a:spLocks noChangeArrowheads="1"/>
          </p:cNvSpPr>
          <p:nvPr/>
        </p:nvSpPr>
        <p:spPr bwMode="auto">
          <a:xfrm>
            <a:off x="66675" y="1988840"/>
            <a:ext cx="8749463"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en-US" altLang="zh-CN" sz="2400" dirty="0">
                <a:ea typeface="华文中宋" pitchFamily="2" charset="-122"/>
              </a:rPr>
              <a:t>1)</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为叶子结点。</a:t>
            </a:r>
            <a:r>
              <a:rPr lang="zh-CN" altLang="zh-CN" sz="2400" dirty="0">
                <a:ea typeface="楷体_GB2312" pitchFamily="49" charset="-122"/>
              </a:rPr>
              <a:t>因删除叶子结点不破坏树的结构，</a:t>
            </a:r>
            <a:r>
              <a:rPr lang="zh-CN" altLang="en-US" sz="2400" dirty="0">
                <a:ea typeface="楷体_GB2312" pitchFamily="49" charset="-122"/>
              </a:rPr>
              <a:t>故</a:t>
            </a:r>
            <a:r>
              <a:rPr lang="zh-CN" altLang="zh-CN" sz="2400" dirty="0">
                <a:ea typeface="楷体_GB2312" pitchFamily="49" charset="-122"/>
              </a:rPr>
              <a:t>只</a:t>
            </a:r>
            <a:r>
              <a:rPr lang="zh-CN" altLang="en-US" sz="2400" dirty="0">
                <a:ea typeface="楷体_GB2312" pitchFamily="49" charset="-122"/>
              </a:rPr>
              <a:t> </a:t>
            </a:r>
          </a:p>
          <a:p>
            <a:r>
              <a:rPr lang="zh-CN" altLang="zh-CN" sz="2400" dirty="0">
                <a:ea typeface="楷体_GB2312" pitchFamily="49" charset="-122"/>
              </a:rPr>
              <a:t>需修改</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zh-CN" sz="2400" dirty="0">
                <a:ea typeface="楷体_GB2312" pitchFamily="49" charset="-122"/>
              </a:rPr>
              <a:t>双亲</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f </a:t>
            </a:r>
            <a:r>
              <a:rPr lang="zh-CN" altLang="zh-CN" sz="2400" dirty="0">
                <a:ea typeface="楷体_GB2312" pitchFamily="49" charset="-122"/>
              </a:rPr>
              <a:t>的指针：</a:t>
            </a:r>
            <a:r>
              <a:rPr lang="en-US" altLang="zh-CN" sz="2400" dirty="0">
                <a:ea typeface="楷体_GB2312" pitchFamily="49" charset="-122"/>
              </a:rPr>
              <a:t>f -&gt; </a:t>
            </a:r>
            <a:r>
              <a:rPr lang="en-US" altLang="zh-CN" sz="2400" dirty="0" err="1">
                <a:ea typeface="楷体_GB2312" pitchFamily="49" charset="-122"/>
              </a:rPr>
              <a:t>lchild</a:t>
            </a:r>
            <a:r>
              <a:rPr lang="en-US" altLang="zh-CN" sz="2400" dirty="0">
                <a:ea typeface="楷体_GB2312" pitchFamily="49" charset="-122"/>
              </a:rPr>
              <a:t>=NULL  </a:t>
            </a:r>
            <a:r>
              <a:rPr lang="zh-CN" altLang="en-US" sz="2400" dirty="0">
                <a:ea typeface="楷体_GB2312" pitchFamily="49" charset="-122"/>
              </a:rPr>
              <a:t>或 </a:t>
            </a:r>
            <a:r>
              <a:rPr lang="en-US" altLang="zh-CN" sz="2400" dirty="0">
                <a:ea typeface="楷体_GB2312" pitchFamily="49" charset="-122"/>
              </a:rPr>
              <a:t>f-&gt;</a:t>
            </a:r>
            <a:r>
              <a:rPr lang="en-US" altLang="zh-CN" sz="2400" dirty="0" err="1">
                <a:ea typeface="楷体_GB2312" pitchFamily="49" charset="-122"/>
              </a:rPr>
              <a:t>rchild</a:t>
            </a:r>
            <a:r>
              <a:rPr lang="en-US" altLang="zh-CN" sz="2400" dirty="0">
                <a:ea typeface="楷体_GB2312" pitchFamily="49" charset="-122"/>
              </a:rPr>
              <a:t>=NULL</a:t>
            </a:r>
            <a:r>
              <a:rPr lang="en-US" altLang="zh-CN" sz="2400" dirty="0">
                <a:ea typeface="华文中宋" pitchFamily="2" charset="-122"/>
              </a:rPr>
              <a:t> </a:t>
            </a:r>
          </a:p>
        </p:txBody>
      </p:sp>
      <p:sp>
        <p:nvSpPr>
          <p:cNvPr id="22177" name="Text Box 673"/>
          <p:cNvSpPr txBox="1">
            <a:spLocks noChangeArrowheads="1"/>
          </p:cNvSpPr>
          <p:nvPr/>
        </p:nvSpPr>
        <p:spPr bwMode="auto">
          <a:xfrm>
            <a:off x="-108520" y="2780928"/>
            <a:ext cx="7042264"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2)</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只有左子树或右子树：</a:t>
            </a:r>
            <a:endParaRPr lang="zh-CN" altLang="en-US" sz="2400" dirty="0">
              <a:ea typeface="华文中宋" pitchFamily="2" charset="-122"/>
            </a:endParaRPr>
          </a:p>
          <a:p>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的左孩子代替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r>
              <a:rPr lang="zh-CN" altLang="en-US" sz="2400" b="0" dirty="0">
                <a:latin typeface="Arial" pitchFamily="34" charset="0"/>
                <a:ea typeface="隶书" pitchFamily="49" charset="-122"/>
              </a:rPr>
              <a:t> </a:t>
            </a:r>
            <a:endParaRPr lang="zh-CN" altLang="en-US" sz="2400" dirty="0">
              <a:ea typeface="华文中宋" pitchFamily="2" charset="-122"/>
            </a:endParaRPr>
          </a:p>
        </p:txBody>
      </p:sp>
      <p:sp>
        <p:nvSpPr>
          <p:cNvPr id="22178" name="Text Box 674"/>
          <p:cNvSpPr txBox="1">
            <a:spLocks noChangeArrowheads="1"/>
          </p:cNvSpPr>
          <p:nvPr/>
        </p:nvSpPr>
        <p:spPr bwMode="auto">
          <a:xfrm>
            <a:off x="76200" y="58959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S  Q </a:t>
            </a:r>
          </a:p>
        </p:txBody>
      </p:sp>
      <p:sp>
        <p:nvSpPr>
          <p:cNvPr id="22179" name="Text Box 675"/>
          <p:cNvSpPr txBox="1">
            <a:spLocks noChangeArrowheads="1"/>
          </p:cNvSpPr>
          <p:nvPr/>
        </p:nvSpPr>
        <p:spPr bwMode="auto">
          <a:xfrm>
            <a:off x="3046413" y="5502275"/>
            <a:ext cx="1509712" cy="793750"/>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30000"/>
              </a:lnSpc>
              <a:spcBef>
                <a:spcPct val="0"/>
              </a:spcBef>
            </a:pPr>
            <a:r>
              <a:rPr lang="zh-CN" altLang="en-US" sz="2000">
                <a:ea typeface="华文中宋" pitchFamily="2" charset="-122"/>
              </a:rPr>
              <a:t> </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S  Q </a:t>
            </a:r>
          </a:p>
        </p:txBody>
      </p:sp>
      <p:sp>
        <p:nvSpPr>
          <p:cNvPr id="22180" name="AutoShape 676"/>
          <p:cNvSpPr>
            <a:spLocks noChangeArrowheads="1"/>
          </p:cNvSpPr>
          <p:nvPr/>
        </p:nvSpPr>
        <p:spPr bwMode="auto">
          <a:xfrm>
            <a:off x="2209800" y="4891088"/>
            <a:ext cx="830263"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2" name="Group 677"/>
          <p:cNvGrpSpPr>
            <a:grpSpLocks/>
          </p:cNvGrpSpPr>
          <p:nvPr/>
        </p:nvGrpSpPr>
        <p:grpSpPr bwMode="auto">
          <a:xfrm>
            <a:off x="677863" y="4154488"/>
            <a:ext cx="1373187" cy="1651000"/>
            <a:chOff x="430" y="2617"/>
            <a:chExt cx="866" cy="1040"/>
          </a:xfrm>
        </p:grpSpPr>
        <p:sp>
          <p:nvSpPr>
            <p:cNvPr id="22182" name="Oval 678"/>
            <p:cNvSpPr>
              <a:spLocks noChangeArrowheads="1"/>
            </p:cNvSpPr>
            <p:nvPr/>
          </p:nvSpPr>
          <p:spPr bwMode="auto">
            <a:xfrm>
              <a:off x="884"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183" name="Oval 679"/>
            <p:cNvSpPr>
              <a:spLocks noChangeArrowheads="1"/>
            </p:cNvSpPr>
            <p:nvPr/>
          </p:nvSpPr>
          <p:spPr bwMode="auto">
            <a:xfrm>
              <a:off x="624"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184" name="Oval 680"/>
            <p:cNvSpPr>
              <a:spLocks noChangeArrowheads="1"/>
            </p:cNvSpPr>
            <p:nvPr/>
          </p:nvSpPr>
          <p:spPr bwMode="auto">
            <a:xfrm>
              <a:off x="430" y="3405"/>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185" name="Oval 681"/>
            <p:cNvSpPr>
              <a:spLocks noChangeArrowheads="1"/>
            </p:cNvSpPr>
            <p:nvPr/>
          </p:nvSpPr>
          <p:spPr bwMode="auto">
            <a:xfrm>
              <a:off x="1054"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186" name="AutoShape 682"/>
            <p:cNvCxnSpPr>
              <a:cxnSpLocks noChangeShapeType="1"/>
              <a:stCxn id="22182" idx="3"/>
              <a:endCxn id="22183" idx="0"/>
            </p:cNvCxnSpPr>
            <p:nvPr/>
          </p:nvCxnSpPr>
          <p:spPr bwMode="auto">
            <a:xfrm flipH="1">
              <a:off x="745" y="2832"/>
              <a:ext cx="174" cy="201"/>
            </a:xfrm>
            <a:prstGeom prst="straightConnector1">
              <a:avLst/>
            </a:prstGeom>
            <a:noFill/>
            <a:ln w="9525" cap="sq">
              <a:solidFill>
                <a:schemeClr val="tx1"/>
              </a:solidFill>
              <a:round/>
              <a:headEnd/>
              <a:tailEnd/>
            </a:ln>
            <a:effectLst/>
          </p:spPr>
        </p:cxnSp>
        <p:cxnSp>
          <p:nvCxnSpPr>
            <p:cNvPr id="22187" name="AutoShape 683"/>
            <p:cNvCxnSpPr>
              <a:cxnSpLocks noChangeShapeType="1"/>
              <a:stCxn id="22182" idx="5"/>
              <a:endCxn id="22185" idx="0"/>
            </p:cNvCxnSpPr>
            <p:nvPr/>
          </p:nvCxnSpPr>
          <p:spPr bwMode="auto">
            <a:xfrm>
              <a:off x="1091" y="2832"/>
              <a:ext cx="84" cy="201"/>
            </a:xfrm>
            <a:prstGeom prst="straightConnector1">
              <a:avLst/>
            </a:prstGeom>
            <a:noFill/>
            <a:ln w="9525" cap="sq">
              <a:solidFill>
                <a:schemeClr val="tx1"/>
              </a:solidFill>
              <a:round/>
              <a:headEnd/>
              <a:tailEnd/>
            </a:ln>
            <a:effectLst/>
          </p:spPr>
        </p:cxnSp>
        <p:cxnSp>
          <p:nvCxnSpPr>
            <p:cNvPr id="22188" name="AutoShape 684"/>
            <p:cNvCxnSpPr>
              <a:cxnSpLocks noChangeShapeType="1"/>
              <a:stCxn id="22183" idx="3"/>
              <a:endCxn id="22184" idx="0"/>
            </p:cNvCxnSpPr>
            <p:nvPr/>
          </p:nvCxnSpPr>
          <p:spPr bwMode="auto">
            <a:xfrm flipH="1">
              <a:off x="551" y="3248"/>
              <a:ext cx="108" cy="157"/>
            </a:xfrm>
            <a:prstGeom prst="straightConnector1">
              <a:avLst/>
            </a:prstGeom>
            <a:noFill/>
            <a:ln w="9525" cap="sq">
              <a:solidFill>
                <a:schemeClr val="tx1"/>
              </a:solidFill>
              <a:round/>
              <a:headEnd/>
              <a:tailEnd/>
            </a:ln>
            <a:effectLst/>
          </p:spPr>
        </p:cxnSp>
      </p:grpSp>
      <p:grpSp>
        <p:nvGrpSpPr>
          <p:cNvPr id="3" name="Group 685"/>
          <p:cNvGrpSpPr>
            <a:grpSpLocks/>
          </p:cNvGrpSpPr>
          <p:nvPr/>
        </p:nvGrpSpPr>
        <p:grpSpPr bwMode="auto">
          <a:xfrm>
            <a:off x="3124200" y="4203700"/>
            <a:ext cx="1143000" cy="1069975"/>
            <a:chOff x="1968" y="2647"/>
            <a:chExt cx="720" cy="674"/>
          </a:xfrm>
        </p:grpSpPr>
        <p:sp>
          <p:nvSpPr>
            <p:cNvPr id="22190" name="Oval 686"/>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191" name="Oval 687"/>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192" name="Oval 688"/>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193" name="AutoShape 689"/>
            <p:cNvCxnSpPr>
              <a:cxnSpLocks noChangeShapeType="1"/>
              <a:stCxn id="22190" idx="3"/>
              <a:endCxn id="22191"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194" name="AutoShape 690"/>
            <p:cNvCxnSpPr>
              <a:cxnSpLocks noChangeShapeType="1"/>
              <a:stCxn id="22190" idx="5"/>
              <a:endCxn id="22192"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195" name="Text Box 691"/>
          <p:cNvSpPr txBox="1">
            <a:spLocks noChangeArrowheads="1"/>
          </p:cNvSpPr>
          <p:nvPr/>
        </p:nvSpPr>
        <p:spPr bwMode="auto">
          <a:xfrm>
            <a:off x="4495800" y="59594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dirty="0">
                <a:ea typeface="华文中宋" pitchFamily="2" charset="-122"/>
              </a:rPr>
              <a:t>中序遍历：</a:t>
            </a:r>
            <a:r>
              <a:rPr lang="en-US" altLang="zh-CN" sz="2000" dirty="0">
                <a:ea typeface="华文中宋" pitchFamily="2" charset="-122"/>
              </a:rPr>
              <a:t>Q  S  P</a:t>
            </a:r>
            <a:r>
              <a:rPr lang="en-US" altLang="zh-CN" sz="2000" baseline="-25000" dirty="0">
                <a:ea typeface="华文中宋" pitchFamily="2" charset="-122"/>
              </a:rPr>
              <a:t>L</a:t>
            </a:r>
            <a:r>
              <a:rPr lang="en-US" altLang="zh-CN" sz="2000" dirty="0">
                <a:ea typeface="华文中宋" pitchFamily="2" charset="-122"/>
              </a:rPr>
              <a:t>  </a:t>
            </a:r>
            <a:r>
              <a:rPr lang="en-US" altLang="zh-CN" sz="2000" dirty="0">
                <a:solidFill>
                  <a:srgbClr val="FF3300"/>
                </a:solidFill>
                <a:effectLst>
                  <a:outerShdw blurRad="38100" dist="38100" dir="2700000" algn="tl">
                    <a:srgbClr val="000000"/>
                  </a:outerShdw>
                </a:effectLst>
                <a:ea typeface="华文中宋" pitchFamily="2" charset="-122"/>
              </a:rPr>
              <a:t>P</a:t>
            </a:r>
            <a:r>
              <a:rPr lang="en-US" altLang="zh-CN" sz="2000" dirty="0">
                <a:ea typeface="华文中宋" pitchFamily="2" charset="-122"/>
              </a:rPr>
              <a:t> </a:t>
            </a:r>
          </a:p>
        </p:txBody>
      </p:sp>
      <p:sp>
        <p:nvSpPr>
          <p:cNvPr id="22196" name="Text Box 692"/>
          <p:cNvSpPr txBox="1">
            <a:spLocks noChangeArrowheads="1"/>
          </p:cNvSpPr>
          <p:nvPr/>
        </p:nvSpPr>
        <p:spPr bwMode="auto">
          <a:xfrm>
            <a:off x="7391400" y="5576888"/>
            <a:ext cx="1508125" cy="823912"/>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40000"/>
              </a:lnSpc>
              <a:spcBef>
                <a:spcPct val="0"/>
              </a:spcBef>
            </a:pP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p>
        </p:txBody>
      </p:sp>
      <p:sp>
        <p:nvSpPr>
          <p:cNvPr id="22197" name="AutoShape 693"/>
          <p:cNvSpPr>
            <a:spLocks noChangeArrowheads="1"/>
          </p:cNvSpPr>
          <p:nvPr/>
        </p:nvSpPr>
        <p:spPr bwMode="auto">
          <a:xfrm>
            <a:off x="6408738" y="4891088"/>
            <a:ext cx="830262"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4" name="Group 694"/>
          <p:cNvGrpSpPr>
            <a:grpSpLocks/>
          </p:cNvGrpSpPr>
          <p:nvPr/>
        </p:nvGrpSpPr>
        <p:grpSpPr bwMode="auto">
          <a:xfrm>
            <a:off x="4953000" y="4154488"/>
            <a:ext cx="1223963" cy="1727200"/>
            <a:chOff x="3120" y="2617"/>
            <a:chExt cx="770" cy="1088"/>
          </a:xfrm>
        </p:grpSpPr>
        <p:sp>
          <p:nvSpPr>
            <p:cNvPr id="22199" name="Oval 695"/>
            <p:cNvSpPr>
              <a:spLocks noChangeArrowheads="1"/>
            </p:cNvSpPr>
            <p:nvPr/>
          </p:nvSpPr>
          <p:spPr bwMode="auto">
            <a:xfrm>
              <a:off x="3382"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200" name="Oval 696"/>
            <p:cNvSpPr>
              <a:spLocks noChangeArrowheads="1"/>
            </p:cNvSpPr>
            <p:nvPr/>
          </p:nvSpPr>
          <p:spPr bwMode="auto">
            <a:xfrm>
              <a:off x="3648"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201" name="Oval 697"/>
            <p:cNvSpPr>
              <a:spLocks noChangeArrowheads="1"/>
            </p:cNvSpPr>
            <p:nvPr/>
          </p:nvSpPr>
          <p:spPr bwMode="auto">
            <a:xfrm>
              <a:off x="3408" y="3453"/>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202" name="Oval 698"/>
            <p:cNvSpPr>
              <a:spLocks noChangeArrowheads="1"/>
            </p:cNvSpPr>
            <p:nvPr/>
          </p:nvSpPr>
          <p:spPr bwMode="auto">
            <a:xfrm>
              <a:off x="3120"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203" name="AutoShape 699"/>
            <p:cNvCxnSpPr>
              <a:cxnSpLocks noChangeShapeType="1"/>
              <a:stCxn id="22199" idx="3"/>
              <a:endCxn id="22202" idx="0"/>
            </p:cNvCxnSpPr>
            <p:nvPr/>
          </p:nvCxnSpPr>
          <p:spPr bwMode="auto">
            <a:xfrm flipH="1">
              <a:off x="3241" y="2832"/>
              <a:ext cx="176" cy="201"/>
            </a:xfrm>
            <a:prstGeom prst="straightConnector1">
              <a:avLst/>
            </a:prstGeom>
            <a:noFill/>
            <a:ln w="9525" cap="sq">
              <a:solidFill>
                <a:schemeClr val="tx1"/>
              </a:solidFill>
              <a:round/>
              <a:headEnd/>
              <a:tailEnd/>
            </a:ln>
            <a:effectLst/>
          </p:spPr>
        </p:cxnSp>
        <p:cxnSp>
          <p:nvCxnSpPr>
            <p:cNvPr id="22204" name="AutoShape 700"/>
            <p:cNvCxnSpPr>
              <a:cxnSpLocks noChangeShapeType="1"/>
              <a:stCxn id="22199" idx="5"/>
              <a:endCxn id="22200" idx="0"/>
            </p:cNvCxnSpPr>
            <p:nvPr/>
          </p:nvCxnSpPr>
          <p:spPr bwMode="auto">
            <a:xfrm>
              <a:off x="3589" y="2832"/>
              <a:ext cx="180" cy="201"/>
            </a:xfrm>
            <a:prstGeom prst="straightConnector1">
              <a:avLst/>
            </a:prstGeom>
            <a:noFill/>
            <a:ln w="9525" cap="sq">
              <a:solidFill>
                <a:schemeClr val="tx1"/>
              </a:solidFill>
              <a:round/>
              <a:headEnd/>
              <a:tailEnd/>
            </a:ln>
            <a:effectLst/>
          </p:spPr>
        </p:cxnSp>
        <p:cxnSp>
          <p:nvCxnSpPr>
            <p:cNvPr id="22205" name="AutoShape 701"/>
            <p:cNvCxnSpPr>
              <a:cxnSpLocks noChangeShapeType="1"/>
              <a:stCxn id="22200" idx="3"/>
              <a:endCxn id="22201" idx="0"/>
            </p:cNvCxnSpPr>
            <p:nvPr/>
          </p:nvCxnSpPr>
          <p:spPr bwMode="auto">
            <a:xfrm flipH="1">
              <a:off x="3529" y="3248"/>
              <a:ext cx="154" cy="205"/>
            </a:xfrm>
            <a:prstGeom prst="straightConnector1">
              <a:avLst/>
            </a:prstGeom>
            <a:noFill/>
            <a:ln w="9525" cap="sq">
              <a:solidFill>
                <a:schemeClr val="tx1"/>
              </a:solidFill>
              <a:round/>
              <a:headEnd/>
              <a:tailEnd/>
            </a:ln>
            <a:effectLst/>
          </p:spPr>
        </p:cxnSp>
      </p:grpSp>
      <p:grpSp>
        <p:nvGrpSpPr>
          <p:cNvPr id="5" name="Group 702"/>
          <p:cNvGrpSpPr>
            <a:grpSpLocks/>
          </p:cNvGrpSpPr>
          <p:nvPr/>
        </p:nvGrpSpPr>
        <p:grpSpPr bwMode="auto">
          <a:xfrm>
            <a:off x="7467600" y="4203700"/>
            <a:ext cx="1143000" cy="1069975"/>
            <a:chOff x="4704" y="2647"/>
            <a:chExt cx="720" cy="674"/>
          </a:xfrm>
        </p:grpSpPr>
        <p:sp>
          <p:nvSpPr>
            <p:cNvPr id="22207" name="Oval 703"/>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208" name="Oval 704"/>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209" name="Oval 705"/>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210" name="AutoShape 706"/>
            <p:cNvCxnSpPr>
              <a:cxnSpLocks noChangeShapeType="1"/>
              <a:stCxn id="22207" idx="3"/>
              <a:endCxn id="22209"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211" name="AutoShape 707"/>
            <p:cNvCxnSpPr>
              <a:cxnSpLocks noChangeShapeType="1"/>
              <a:stCxn id="22207" idx="5"/>
              <a:endCxn id="22208"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2174"/>
                                        </p:tgtEl>
                                        <p:attrNameLst>
                                          <p:attrName>style.visibility</p:attrName>
                                        </p:attrNameLst>
                                      </p:cBhvr>
                                      <p:to>
                                        <p:strVal val="visible"/>
                                      </p:to>
                                    </p:set>
                                    <p:anim calcmode="lin" valueType="num">
                                      <p:cBhvr>
                                        <p:cTn id="7" dur="500" fill="hold"/>
                                        <p:tgtEl>
                                          <p:spTgt spid="22174"/>
                                        </p:tgtEl>
                                        <p:attrNameLst>
                                          <p:attrName>ppt_x</p:attrName>
                                        </p:attrNameLst>
                                      </p:cBhvr>
                                      <p:tavLst>
                                        <p:tav tm="0">
                                          <p:val>
                                            <p:strVal val="#ppt_x-#ppt_w/2"/>
                                          </p:val>
                                        </p:tav>
                                        <p:tav tm="100000">
                                          <p:val>
                                            <p:strVal val="#ppt_x"/>
                                          </p:val>
                                        </p:tav>
                                      </p:tavLst>
                                    </p:anim>
                                    <p:anim calcmode="lin" valueType="num">
                                      <p:cBhvr>
                                        <p:cTn id="8" dur="500" fill="hold"/>
                                        <p:tgtEl>
                                          <p:spTgt spid="22174"/>
                                        </p:tgtEl>
                                        <p:attrNameLst>
                                          <p:attrName>ppt_y</p:attrName>
                                        </p:attrNameLst>
                                      </p:cBhvr>
                                      <p:tavLst>
                                        <p:tav tm="0">
                                          <p:val>
                                            <p:strVal val="#ppt_y"/>
                                          </p:val>
                                        </p:tav>
                                        <p:tav tm="100000">
                                          <p:val>
                                            <p:strVal val="#ppt_y"/>
                                          </p:val>
                                        </p:tav>
                                      </p:tavLst>
                                    </p:anim>
                                    <p:anim calcmode="lin" valueType="num">
                                      <p:cBhvr>
                                        <p:cTn id="9" dur="500" fill="hold"/>
                                        <p:tgtEl>
                                          <p:spTgt spid="22174"/>
                                        </p:tgtEl>
                                        <p:attrNameLst>
                                          <p:attrName>ppt_w</p:attrName>
                                        </p:attrNameLst>
                                      </p:cBhvr>
                                      <p:tavLst>
                                        <p:tav tm="0">
                                          <p:val>
                                            <p:fltVal val="0"/>
                                          </p:val>
                                        </p:tav>
                                        <p:tav tm="100000">
                                          <p:val>
                                            <p:strVal val="#ppt_w"/>
                                          </p:val>
                                        </p:tav>
                                      </p:tavLst>
                                    </p:anim>
                                    <p:anim calcmode="lin" valueType="num">
                                      <p:cBhvr>
                                        <p:cTn id="10" dur="500" fill="hold"/>
                                        <p:tgtEl>
                                          <p:spTgt spid="2217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175"/>
                                        </p:tgtEl>
                                        <p:attrNameLst>
                                          <p:attrName>style.visibility</p:attrName>
                                        </p:attrNameLst>
                                      </p:cBhvr>
                                      <p:to>
                                        <p:strVal val="visible"/>
                                      </p:to>
                                    </p:set>
                                    <p:animEffect transition="in" filter="wipe(left)">
                                      <p:cBhvr>
                                        <p:cTn id="15" dur="500"/>
                                        <p:tgtEl>
                                          <p:spTgt spid="221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22176"/>
                                        </p:tgtEl>
                                        <p:attrNameLst>
                                          <p:attrName>style.visibility</p:attrName>
                                        </p:attrNameLst>
                                      </p:cBhvr>
                                      <p:to>
                                        <p:strVal val="visible"/>
                                      </p:to>
                                    </p:set>
                                    <p:animEffect transition="in" filter="blinds(vertical)">
                                      <p:cBhvr>
                                        <p:cTn id="20" dur="500"/>
                                        <p:tgtEl>
                                          <p:spTgt spid="221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177"/>
                                        </p:tgtEl>
                                        <p:attrNameLst>
                                          <p:attrName>style.visibility</p:attrName>
                                        </p:attrNameLst>
                                      </p:cBhvr>
                                      <p:to>
                                        <p:strVal val="visible"/>
                                      </p:to>
                                    </p:set>
                                    <p:animEffect transition="in" filter="blinds(horizontal)">
                                      <p:cBhvr>
                                        <p:cTn id="25" dur="500"/>
                                        <p:tgtEl>
                                          <p:spTgt spid="221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180"/>
                                        </p:tgtEl>
                                        <p:attrNameLst>
                                          <p:attrName>style.visibility</p:attrName>
                                        </p:attrNameLst>
                                      </p:cBhvr>
                                      <p:to>
                                        <p:strVal val="visible"/>
                                      </p:to>
                                    </p:set>
                                    <p:animEffect transition="in" filter="wipe(left)">
                                      <p:cBhvr>
                                        <p:cTn id="35" dur="500"/>
                                        <p:tgtEl>
                                          <p:spTgt spid="22180"/>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ppt_x</p:attrName>
                                        </p:attrNameLst>
                                      </p:cBhvr>
                                      <p:tavLst>
                                        <p:tav tm="0">
                                          <p:val>
                                            <p:strVal val="#ppt_x"/>
                                          </p:val>
                                        </p:tav>
                                        <p:tav tm="100000">
                                          <p:val>
                                            <p:strVal val="#ppt_x"/>
                                          </p:val>
                                        </p:tav>
                                      </p:tavLst>
                                    </p:anim>
                                    <p:anim calcmode="lin" valueType="num">
                                      <p:cBhvr>
                                        <p:cTn id="41" dur="500" fill="hold"/>
                                        <p:tgtEl>
                                          <p:spTgt spid="3"/>
                                        </p:tgtEl>
                                        <p:attrNameLst>
                                          <p:attrName>ppt_y</p:attrName>
                                        </p:attrNameLst>
                                      </p:cBhvr>
                                      <p:tavLst>
                                        <p:tav tm="0">
                                          <p:val>
                                            <p:strVal val="#ppt_y-#ppt_h/2"/>
                                          </p:val>
                                        </p:tav>
                                        <p:tav tm="100000">
                                          <p:val>
                                            <p:strVal val="#ppt_y"/>
                                          </p:val>
                                        </p:tav>
                                      </p:tavLst>
                                    </p:anim>
                                    <p:anim calcmode="lin" valueType="num">
                                      <p:cBhvr>
                                        <p:cTn id="42" dur="500" fill="hold"/>
                                        <p:tgtEl>
                                          <p:spTgt spid="3"/>
                                        </p:tgtEl>
                                        <p:attrNameLst>
                                          <p:attrName>ppt_w</p:attrName>
                                        </p:attrNameLst>
                                      </p:cBhvr>
                                      <p:tavLst>
                                        <p:tav tm="0">
                                          <p:val>
                                            <p:strVal val="#ppt_w"/>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178"/>
                                        </p:tgtEl>
                                        <p:attrNameLst>
                                          <p:attrName>style.visibility</p:attrName>
                                        </p:attrNameLst>
                                      </p:cBhvr>
                                      <p:to>
                                        <p:strVal val="visible"/>
                                      </p:to>
                                    </p:set>
                                    <p:animEffect transition="in" filter="wipe(left)">
                                      <p:cBhvr>
                                        <p:cTn id="48" dur="500"/>
                                        <p:tgtEl>
                                          <p:spTgt spid="22178"/>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2179"/>
                                        </p:tgtEl>
                                        <p:attrNameLst>
                                          <p:attrName>style.visibility</p:attrName>
                                        </p:attrNameLst>
                                      </p:cBhvr>
                                      <p:to>
                                        <p:strVal val="visible"/>
                                      </p:to>
                                    </p:set>
                                    <p:anim calcmode="lin" valueType="num">
                                      <p:cBhvr>
                                        <p:cTn id="53" dur="500" fill="hold"/>
                                        <p:tgtEl>
                                          <p:spTgt spid="22179"/>
                                        </p:tgtEl>
                                        <p:attrNameLst>
                                          <p:attrName>ppt_w</p:attrName>
                                        </p:attrNameLst>
                                      </p:cBhvr>
                                      <p:tavLst>
                                        <p:tav tm="0">
                                          <p:val>
                                            <p:fltVal val="0"/>
                                          </p:val>
                                        </p:tav>
                                        <p:tav tm="100000">
                                          <p:val>
                                            <p:strVal val="#ppt_w"/>
                                          </p:val>
                                        </p:tav>
                                      </p:tavLst>
                                    </p:anim>
                                    <p:anim calcmode="lin" valueType="num">
                                      <p:cBhvr>
                                        <p:cTn id="54" dur="500" fill="hold"/>
                                        <p:tgtEl>
                                          <p:spTgt spid="22179"/>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500" fill="hold"/>
                                        <p:tgtEl>
                                          <p:spTgt spid="4"/>
                                        </p:tgtEl>
                                        <p:attrNameLst>
                                          <p:attrName>ppt_x</p:attrName>
                                        </p:attrNameLst>
                                      </p:cBhvr>
                                      <p:tavLst>
                                        <p:tav tm="0">
                                          <p:val>
                                            <p:strVal val="#ppt_x"/>
                                          </p:val>
                                        </p:tav>
                                        <p:tav tm="100000">
                                          <p:val>
                                            <p:strVal val="#ppt_x"/>
                                          </p:val>
                                        </p:tav>
                                      </p:tavLst>
                                    </p:anim>
                                    <p:anim calcmode="lin" valueType="num">
                                      <p:cBhvr>
                                        <p:cTn id="60" dur="500" fill="hold"/>
                                        <p:tgtEl>
                                          <p:spTgt spid="4"/>
                                        </p:tgtEl>
                                        <p:attrNameLst>
                                          <p:attrName>ppt_y</p:attrName>
                                        </p:attrNameLst>
                                      </p:cBhvr>
                                      <p:tavLst>
                                        <p:tav tm="0">
                                          <p:val>
                                            <p:strVal val="#ppt_y-#ppt_h/2"/>
                                          </p:val>
                                        </p:tav>
                                        <p:tav tm="100000">
                                          <p:val>
                                            <p:strVal val="#ppt_y"/>
                                          </p:val>
                                        </p:tav>
                                      </p:tavLst>
                                    </p:anim>
                                    <p:anim calcmode="lin" valueType="num">
                                      <p:cBhvr>
                                        <p:cTn id="61" dur="500" fill="hold"/>
                                        <p:tgtEl>
                                          <p:spTgt spid="4"/>
                                        </p:tgtEl>
                                        <p:attrNameLst>
                                          <p:attrName>ppt_w</p:attrName>
                                        </p:attrNameLst>
                                      </p:cBhvr>
                                      <p:tavLst>
                                        <p:tav tm="0">
                                          <p:val>
                                            <p:strVal val="#ppt_w"/>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197"/>
                                        </p:tgtEl>
                                        <p:attrNameLst>
                                          <p:attrName>style.visibility</p:attrName>
                                        </p:attrNameLst>
                                      </p:cBhvr>
                                      <p:to>
                                        <p:strVal val="visible"/>
                                      </p:to>
                                    </p:set>
                                    <p:animEffect transition="in" filter="wipe(left)">
                                      <p:cBhvr>
                                        <p:cTn id="67" dur="500"/>
                                        <p:tgtEl>
                                          <p:spTgt spid="2219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95"/>
                                        </p:tgtEl>
                                        <p:attrNameLst>
                                          <p:attrName>style.visibility</p:attrName>
                                        </p:attrNameLst>
                                      </p:cBhvr>
                                      <p:to>
                                        <p:strVal val="visible"/>
                                      </p:to>
                                    </p:set>
                                    <p:animEffect transition="in" filter="wipe(left)">
                                      <p:cBhvr>
                                        <p:cTn id="77" dur="500"/>
                                        <p:tgtEl>
                                          <p:spTgt spid="22195"/>
                                        </p:tgtEl>
                                      </p:cBhvr>
                                    </p:animEffect>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2196"/>
                                        </p:tgtEl>
                                        <p:attrNameLst>
                                          <p:attrName>style.visibility</p:attrName>
                                        </p:attrNameLst>
                                      </p:cBhvr>
                                      <p:to>
                                        <p:strVal val="visible"/>
                                      </p:to>
                                    </p:set>
                                    <p:anim calcmode="lin" valueType="num">
                                      <p:cBhvr>
                                        <p:cTn id="82" dur="500" fill="hold"/>
                                        <p:tgtEl>
                                          <p:spTgt spid="22196"/>
                                        </p:tgtEl>
                                        <p:attrNameLst>
                                          <p:attrName>ppt_w</p:attrName>
                                        </p:attrNameLst>
                                      </p:cBhvr>
                                      <p:tavLst>
                                        <p:tav tm="0">
                                          <p:val>
                                            <p:fltVal val="0"/>
                                          </p:val>
                                        </p:tav>
                                        <p:tav tm="100000">
                                          <p:val>
                                            <p:strVal val="#ppt_w"/>
                                          </p:val>
                                        </p:tav>
                                      </p:tavLst>
                                    </p:anim>
                                    <p:anim calcmode="lin" valueType="num">
                                      <p:cBhvr>
                                        <p:cTn id="83" dur="500" fill="hold"/>
                                        <p:tgtEl>
                                          <p:spTgt spid="221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74" grpId="0" autoUpdateAnimBg="0"/>
      <p:bldP spid="22175" grpId="0" autoUpdateAnimBg="0"/>
      <p:bldP spid="22176" grpId="0" autoUpdateAnimBg="0"/>
      <p:bldP spid="22177" grpId="0" autoUpdateAnimBg="0"/>
      <p:bldP spid="22178" grpId="0" autoUpdateAnimBg="0"/>
      <p:bldP spid="22179" grpId="0" autoUpdateAnimBg="0"/>
      <p:bldP spid="22180" grpId="0" animBg="1"/>
      <p:bldP spid="22195" grpId="0" autoUpdateAnimBg="0"/>
      <p:bldP spid="22196" grpId="0" autoUpdateAnimBg="0"/>
      <p:bldP spid="2219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48" name="Rectangle 420"/>
          <p:cNvSpPr>
            <a:spLocks noChangeArrowheads="1"/>
          </p:cNvSpPr>
          <p:nvPr/>
        </p:nvSpPr>
        <p:spPr bwMode="auto">
          <a:xfrm>
            <a:off x="1681163" y="609600"/>
            <a:ext cx="58610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只有右子树，用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的右孩子代替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p>
        </p:txBody>
      </p:sp>
      <p:sp>
        <p:nvSpPr>
          <p:cNvPr id="22949" name="AutoShape 421"/>
          <p:cNvSpPr>
            <a:spLocks noChangeArrowheads="1"/>
          </p:cNvSpPr>
          <p:nvPr/>
        </p:nvSpPr>
        <p:spPr bwMode="auto">
          <a:xfrm>
            <a:off x="4267200" y="2003425"/>
            <a:ext cx="830263" cy="225425"/>
          </a:xfrm>
          <a:prstGeom prst="rightArrow">
            <a:avLst>
              <a:gd name="adj1" fmla="val 50000"/>
              <a:gd name="adj2" fmla="val 92078"/>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2" name="Group 422"/>
          <p:cNvGrpSpPr>
            <a:grpSpLocks/>
          </p:cNvGrpSpPr>
          <p:nvPr/>
        </p:nvGrpSpPr>
        <p:grpSpPr bwMode="auto">
          <a:xfrm>
            <a:off x="2514600" y="1266825"/>
            <a:ext cx="1066800" cy="1676400"/>
            <a:chOff x="624" y="624"/>
            <a:chExt cx="672" cy="1056"/>
          </a:xfrm>
        </p:grpSpPr>
        <p:sp>
          <p:nvSpPr>
            <p:cNvPr id="22951" name="Oval 423"/>
            <p:cNvSpPr>
              <a:spLocks noChangeArrowheads="1"/>
            </p:cNvSpPr>
            <p:nvPr/>
          </p:nvSpPr>
          <p:spPr bwMode="auto">
            <a:xfrm>
              <a:off x="884" y="624"/>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52" name="Oval 424"/>
            <p:cNvSpPr>
              <a:spLocks noChangeArrowheads="1"/>
            </p:cNvSpPr>
            <p:nvPr/>
          </p:nvSpPr>
          <p:spPr bwMode="auto">
            <a:xfrm>
              <a:off x="624" y="1040"/>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53" name="Oval 425"/>
            <p:cNvSpPr>
              <a:spLocks noChangeArrowheads="1"/>
            </p:cNvSpPr>
            <p:nvPr/>
          </p:nvSpPr>
          <p:spPr bwMode="auto">
            <a:xfrm>
              <a:off x="814" y="1428"/>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54" name="Oval 426"/>
            <p:cNvSpPr>
              <a:spLocks noChangeArrowheads="1"/>
            </p:cNvSpPr>
            <p:nvPr/>
          </p:nvSpPr>
          <p:spPr bwMode="auto">
            <a:xfrm>
              <a:off x="1054" y="1040"/>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55" name="AutoShape 427"/>
            <p:cNvCxnSpPr>
              <a:cxnSpLocks noChangeShapeType="1"/>
              <a:stCxn id="22951" idx="3"/>
              <a:endCxn id="22952" idx="0"/>
            </p:cNvCxnSpPr>
            <p:nvPr/>
          </p:nvCxnSpPr>
          <p:spPr bwMode="auto">
            <a:xfrm flipH="1">
              <a:off x="745" y="839"/>
              <a:ext cx="174" cy="201"/>
            </a:xfrm>
            <a:prstGeom prst="straightConnector1">
              <a:avLst/>
            </a:prstGeom>
            <a:noFill/>
            <a:ln w="9525" cap="sq">
              <a:solidFill>
                <a:schemeClr val="tx1"/>
              </a:solidFill>
              <a:round/>
              <a:headEnd/>
              <a:tailEnd/>
            </a:ln>
            <a:effectLst/>
          </p:spPr>
        </p:cxnSp>
        <p:cxnSp>
          <p:nvCxnSpPr>
            <p:cNvPr id="22956" name="AutoShape 428"/>
            <p:cNvCxnSpPr>
              <a:cxnSpLocks noChangeShapeType="1"/>
              <a:stCxn id="22951" idx="5"/>
              <a:endCxn id="22954" idx="0"/>
            </p:cNvCxnSpPr>
            <p:nvPr/>
          </p:nvCxnSpPr>
          <p:spPr bwMode="auto">
            <a:xfrm>
              <a:off x="1091" y="839"/>
              <a:ext cx="84" cy="201"/>
            </a:xfrm>
            <a:prstGeom prst="straightConnector1">
              <a:avLst/>
            </a:prstGeom>
            <a:noFill/>
            <a:ln w="9525" cap="sq">
              <a:solidFill>
                <a:schemeClr val="tx1"/>
              </a:solidFill>
              <a:round/>
              <a:headEnd/>
              <a:tailEnd/>
            </a:ln>
            <a:effectLst/>
          </p:spPr>
        </p:cxnSp>
        <p:cxnSp>
          <p:nvCxnSpPr>
            <p:cNvPr id="22957" name="AutoShape 429"/>
            <p:cNvCxnSpPr>
              <a:cxnSpLocks noChangeShapeType="1"/>
              <a:stCxn id="22952" idx="5"/>
              <a:endCxn id="22953" idx="0"/>
            </p:cNvCxnSpPr>
            <p:nvPr/>
          </p:nvCxnSpPr>
          <p:spPr bwMode="auto">
            <a:xfrm>
              <a:off x="831" y="1255"/>
              <a:ext cx="104" cy="173"/>
            </a:xfrm>
            <a:prstGeom prst="straightConnector1">
              <a:avLst/>
            </a:prstGeom>
            <a:noFill/>
            <a:ln w="9525" cap="sq">
              <a:solidFill>
                <a:schemeClr val="tx1"/>
              </a:solidFill>
              <a:round/>
              <a:headEnd/>
              <a:tailEnd/>
            </a:ln>
            <a:effectLst/>
          </p:spPr>
        </p:cxnSp>
      </p:grpSp>
      <p:grpSp>
        <p:nvGrpSpPr>
          <p:cNvPr id="3" name="Group 430"/>
          <p:cNvGrpSpPr>
            <a:grpSpLocks/>
          </p:cNvGrpSpPr>
          <p:nvPr/>
        </p:nvGrpSpPr>
        <p:grpSpPr bwMode="auto">
          <a:xfrm>
            <a:off x="5562600" y="1314450"/>
            <a:ext cx="1143000" cy="1073150"/>
            <a:chOff x="1968" y="2647"/>
            <a:chExt cx="720" cy="674"/>
          </a:xfrm>
        </p:grpSpPr>
        <p:sp>
          <p:nvSpPr>
            <p:cNvPr id="22959" name="Oval 431"/>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60" name="Oval 432"/>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61" name="Oval 433"/>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62" name="AutoShape 434"/>
            <p:cNvCxnSpPr>
              <a:cxnSpLocks noChangeShapeType="1"/>
              <a:stCxn id="22959" idx="3"/>
              <a:endCxn id="22960"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963" name="AutoShape 435"/>
            <p:cNvCxnSpPr>
              <a:cxnSpLocks noChangeShapeType="1"/>
              <a:stCxn id="22959" idx="5"/>
              <a:endCxn id="22961"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964" name="Text Box 436"/>
          <p:cNvSpPr txBox="1">
            <a:spLocks noChangeArrowheads="1"/>
          </p:cNvSpPr>
          <p:nvPr/>
        </p:nvSpPr>
        <p:spPr bwMode="auto">
          <a:xfrm>
            <a:off x="1752600" y="3049588"/>
            <a:ext cx="2914532"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S Q </a:t>
            </a:r>
          </a:p>
        </p:txBody>
      </p:sp>
      <p:sp>
        <p:nvSpPr>
          <p:cNvPr id="22965" name="Text Box 437"/>
          <p:cNvSpPr txBox="1">
            <a:spLocks noChangeArrowheads="1"/>
          </p:cNvSpPr>
          <p:nvPr/>
        </p:nvSpPr>
        <p:spPr bwMode="auto">
          <a:xfrm>
            <a:off x="5502275" y="2649538"/>
            <a:ext cx="1792430" cy="9029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30000"/>
              </a:lnSpc>
              <a:spcBef>
                <a:spcPct val="0"/>
              </a:spcBef>
            </a:pPr>
            <a:r>
              <a:rPr lang="zh-CN" altLang="en-US" sz="2400">
                <a:ea typeface="华文中宋" pitchFamily="2" charset="-122"/>
              </a:rPr>
              <a:t> </a:t>
            </a:r>
            <a:r>
              <a:rPr lang="en-US" altLang="zh-CN" sz="2400">
                <a:ea typeface="华文中宋" pitchFamily="2" charset="-122"/>
              </a:rPr>
              <a:t>P</a:t>
            </a:r>
            <a:r>
              <a:rPr lang="en-US" altLang="zh-CN" sz="2400" baseline="-25000">
                <a:ea typeface="华文中宋" pitchFamily="2" charset="-122"/>
              </a:rPr>
              <a:t>R</a:t>
            </a:r>
            <a:r>
              <a:rPr lang="en-US" altLang="zh-CN" sz="2400">
                <a:ea typeface="华文中宋" pitchFamily="2" charset="-122"/>
              </a:rPr>
              <a:t>  S  Q </a:t>
            </a:r>
          </a:p>
        </p:txBody>
      </p:sp>
      <p:sp>
        <p:nvSpPr>
          <p:cNvPr id="22966" name="Text Box 438"/>
          <p:cNvSpPr txBox="1">
            <a:spLocks noChangeArrowheads="1"/>
          </p:cNvSpPr>
          <p:nvPr/>
        </p:nvSpPr>
        <p:spPr bwMode="auto">
          <a:xfrm>
            <a:off x="1752600" y="5770563"/>
            <a:ext cx="2961019"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a:t>
            </a:r>
            <a:r>
              <a:rPr lang="en-US" altLang="zh-CN" sz="2400">
                <a:ea typeface="华文中宋" pitchFamily="2" charset="-122"/>
              </a:rPr>
              <a:t>Q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 </a:t>
            </a:r>
          </a:p>
        </p:txBody>
      </p:sp>
      <p:sp>
        <p:nvSpPr>
          <p:cNvPr id="22967" name="Text Box 439"/>
          <p:cNvSpPr txBox="1">
            <a:spLocks noChangeArrowheads="1"/>
          </p:cNvSpPr>
          <p:nvPr/>
        </p:nvSpPr>
        <p:spPr bwMode="auto">
          <a:xfrm>
            <a:off x="5654675" y="5257800"/>
            <a:ext cx="1792430" cy="9306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40000"/>
              </a:lnSpc>
              <a:spcBef>
                <a:spcPct val="0"/>
              </a:spcBef>
            </a:pPr>
            <a:r>
              <a:rPr lang="en-US" altLang="zh-CN" sz="2400">
                <a:ea typeface="华文中宋" pitchFamily="2" charset="-122"/>
              </a:rPr>
              <a:t>Q  S  P</a:t>
            </a:r>
            <a:r>
              <a:rPr lang="en-US" altLang="zh-CN" sz="2400" baseline="-25000">
                <a:ea typeface="华文中宋" pitchFamily="2" charset="-122"/>
              </a:rPr>
              <a:t>R</a:t>
            </a:r>
            <a:r>
              <a:rPr lang="en-US" altLang="zh-CN" sz="2400">
                <a:ea typeface="华文中宋" pitchFamily="2" charset="-122"/>
              </a:rPr>
              <a:t> </a:t>
            </a:r>
          </a:p>
        </p:txBody>
      </p:sp>
      <p:sp>
        <p:nvSpPr>
          <p:cNvPr id="22968" name="AutoShape 440"/>
          <p:cNvSpPr>
            <a:spLocks noChangeArrowheads="1"/>
          </p:cNvSpPr>
          <p:nvPr/>
        </p:nvSpPr>
        <p:spPr bwMode="auto">
          <a:xfrm>
            <a:off x="4348163" y="4662488"/>
            <a:ext cx="828675" cy="227012"/>
          </a:xfrm>
          <a:prstGeom prst="rightArrow">
            <a:avLst>
              <a:gd name="adj1" fmla="val 50000"/>
              <a:gd name="adj2" fmla="val 91259"/>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4" name="Group 441"/>
          <p:cNvGrpSpPr>
            <a:grpSpLocks/>
          </p:cNvGrpSpPr>
          <p:nvPr/>
        </p:nvGrpSpPr>
        <p:grpSpPr bwMode="auto">
          <a:xfrm>
            <a:off x="2589213" y="3925888"/>
            <a:ext cx="1601787" cy="1727200"/>
            <a:chOff x="3120" y="576"/>
            <a:chExt cx="1010" cy="1088"/>
          </a:xfrm>
        </p:grpSpPr>
        <p:sp>
          <p:nvSpPr>
            <p:cNvPr id="22970" name="Oval 442"/>
            <p:cNvSpPr>
              <a:spLocks noChangeArrowheads="1"/>
            </p:cNvSpPr>
            <p:nvPr/>
          </p:nvSpPr>
          <p:spPr bwMode="auto">
            <a:xfrm>
              <a:off x="3382" y="576"/>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71" name="Oval 443"/>
            <p:cNvSpPr>
              <a:spLocks noChangeArrowheads="1"/>
            </p:cNvSpPr>
            <p:nvPr/>
          </p:nvSpPr>
          <p:spPr bwMode="auto">
            <a:xfrm>
              <a:off x="3648" y="992"/>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72" name="Oval 444"/>
            <p:cNvSpPr>
              <a:spLocks noChangeArrowheads="1"/>
            </p:cNvSpPr>
            <p:nvPr/>
          </p:nvSpPr>
          <p:spPr bwMode="auto">
            <a:xfrm>
              <a:off x="3888" y="1412"/>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73" name="Oval 445"/>
            <p:cNvSpPr>
              <a:spLocks noChangeArrowheads="1"/>
            </p:cNvSpPr>
            <p:nvPr/>
          </p:nvSpPr>
          <p:spPr bwMode="auto">
            <a:xfrm>
              <a:off x="3120" y="992"/>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74" name="AutoShape 446"/>
            <p:cNvCxnSpPr>
              <a:cxnSpLocks noChangeShapeType="1"/>
              <a:stCxn id="22970" idx="3"/>
              <a:endCxn id="22973" idx="0"/>
            </p:cNvCxnSpPr>
            <p:nvPr/>
          </p:nvCxnSpPr>
          <p:spPr bwMode="auto">
            <a:xfrm flipH="1">
              <a:off x="3241" y="791"/>
              <a:ext cx="176" cy="201"/>
            </a:xfrm>
            <a:prstGeom prst="straightConnector1">
              <a:avLst/>
            </a:prstGeom>
            <a:noFill/>
            <a:ln w="9525" cap="sq">
              <a:solidFill>
                <a:schemeClr val="tx1"/>
              </a:solidFill>
              <a:round/>
              <a:headEnd/>
              <a:tailEnd/>
            </a:ln>
            <a:effectLst/>
          </p:spPr>
        </p:cxnSp>
        <p:cxnSp>
          <p:nvCxnSpPr>
            <p:cNvPr id="22975" name="AutoShape 447"/>
            <p:cNvCxnSpPr>
              <a:cxnSpLocks noChangeShapeType="1"/>
              <a:stCxn id="22970" idx="5"/>
              <a:endCxn id="22971" idx="0"/>
            </p:cNvCxnSpPr>
            <p:nvPr/>
          </p:nvCxnSpPr>
          <p:spPr bwMode="auto">
            <a:xfrm>
              <a:off x="3589" y="791"/>
              <a:ext cx="180" cy="201"/>
            </a:xfrm>
            <a:prstGeom prst="straightConnector1">
              <a:avLst/>
            </a:prstGeom>
            <a:noFill/>
            <a:ln w="9525" cap="sq">
              <a:solidFill>
                <a:schemeClr val="tx1"/>
              </a:solidFill>
              <a:round/>
              <a:headEnd/>
              <a:tailEnd/>
            </a:ln>
            <a:effectLst/>
          </p:spPr>
        </p:cxnSp>
        <p:cxnSp>
          <p:nvCxnSpPr>
            <p:cNvPr id="22976" name="AutoShape 448"/>
            <p:cNvCxnSpPr>
              <a:cxnSpLocks noChangeShapeType="1"/>
              <a:stCxn id="22971" idx="5"/>
              <a:endCxn id="22972" idx="0"/>
            </p:cNvCxnSpPr>
            <p:nvPr/>
          </p:nvCxnSpPr>
          <p:spPr bwMode="auto">
            <a:xfrm>
              <a:off x="3855" y="1207"/>
              <a:ext cx="154" cy="205"/>
            </a:xfrm>
            <a:prstGeom prst="straightConnector1">
              <a:avLst/>
            </a:prstGeom>
            <a:noFill/>
            <a:ln w="9525" cap="sq">
              <a:solidFill>
                <a:schemeClr val="tx1"/>
              </a:solidFill>
              <a:round/>
              <a:headEnd/>
              <a:tailEnd/>
            </a:ln>
            <a:effectLst/>
          </p:spPr>
        </p:cxnSp>
      </p:grpSp>
      <p:grpSp>
        <p:nvGrpSpPr>
          <p:cNvPr id="5" name="Group 449"/>
          <p:cNvGrpSpPr>
            <a:grpSpLocks/>
          </p:cNvGrpSpPr>
          <p:nvPr/>
        </p:nvGrpSpPr>
        <p:grpSpPr bwMode="auto">
          <a:xfrm>
            <a:off x="5638800" y="3975100"/>
            <a:ext cx="1143000" cy="1069975"/>
            <a:chOff x="4704" y="2647"/>
            <a:chExt cx="720" cy="674"/>
          </a:xfrm>
        </p:grpSpPr>
        <p:sp>
          <p:nvSpPr>
            <p:cNvPr id="22978" name="Oval 450"/>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79" name="Oval 451"/>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80" name="Oval 452"/>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81" name="AutoShape 453"/>
            <p:cNvCxnSpPr>
              <a:cxnSpLocks noChangeShapeType="1"/>
              <a:stCxn id="22978" idx="3"/>
              <a:endCxn id="22980"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982" name="AutoShape 454"/>
            <p:cNvCxnSpPr>
              <a:cxnSpLocks noChangeShapeType="1"/>
              <a:stCxn id="22978" idx="5"/>
              <a:endCxn id="22979"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949"/>
                                        </p:tgtEl>
                                        <p:attrNameLst>
                                          <p:attrName>style.visibility</p:attrName>
                                        </p:attrNameLst>
                                      </p:cBhvr>
                                      <p:to>
                                        <p:strVal val="visible"/>
                                      </p:to>
                                    </p:set>
                                    <p:animEffect transition="in" filter="wipe(left)">
                                      <p:cBhvr>
                                        <p:cTn id="15" dur="500"/>
                                        <p:tgtEl>
                                          <p:spTgt spid="2294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964"/>
                                        </p:tgtEl>
                                        <p:attrNameLst>
                                          <p:attrName>style.visibility</p:attrName>
                                        </p:attrNameLst>
                                      </p:cBhvr>
                                      <p:to>
                                        <p:strVal val="visible"/>
                                      </p:to>
                                    </p:set>
                                    <p:animEffect transition="in" filter="wipe(left)">
                                      <p:cBhvr>
                                        <p:cTn id="28" dur="500"/>
                                        <p:tgtEl>
                                          <p:spTgt spid="22964"/>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22965"/>
                                        </p:tgtEl>
                                        <p:attrNameLst>
                                          <p:attrName>style.visibility</p:attrName>
                                        </p:attrNameLst>
                                      </p:cBhvr>
                                      <p:to>
                                        <p:strVal val="visible"/>
                                      </p:to>
                                    </p:set>
                                    <p:anim calcmode="lin" valueType="num">
                                      <p:cBhvr>
                                        <p:cTn id="33" dur="500" fill="hold"/>
                                        <p:tgtEl>
                                          <p:spTgt spid="22965"/>
                                        </p:tgtEl>
                                        <p:attrNameLst>
                                          <p:attrName>ppt_w</p:attrName>
                                        </p:attrNameLst>
                                      </p:cBhvr>
                                      <p:tavLst>
                                        <p:tav tm="0">
                                          <p:val>
                                            <p:fltVal val="0"/>
                                          </p:val>
                                        </p:tav>
                                        <p:tav tm="100000">
                                          <p:val>
                                            <p:strVal val="#ppt_w"/>
                                          </p:val>
                                        </p:tav>
                                      </p:tavLst>
                                    </p:anim>
                                    <p:anim calcmode="lin" valueType="num">
                                      <p:cBhvr>
                                        <p:cTn id="34" dur="500" fill="hold"/>
                                        <p:tgtEl>
                                          <p:spTgt spid="22965"/>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ppt_x</p:attrName>
                                        </p:attrNameLst>
                                      </p:cBhvr>
                                      <p:tavLst>
                                        <p:tav tm="0">
                                          <p:val>
                                            <p:strVal val="#ppt_x"/>
                                          </p:val>
                                        </p:tav>
                                        <p:tav tm="100000">
                                          <p:val>
                                            <p:strVal val="#ppt_x"/>
                                          </p:val>
                                        </p:tav>
                                      </p:tavLst>
                                    </p:anim>
                                    <p:anim calcmode="lin" valueType="num">
                                      <p:cBhvr>
                                        <p:cTn id="40" dur="500" fill="hold"/>
                                        <p:tgtEl>
                                          <p:spTgt spid="4"/>
                                        </p:tgtEl>
                                        <p:attrNameLst>
                                          <p:attrName>ppt_y</p:attrName>
                                        </p:attrNameLst>
                                      </p:cBhvr>
                                      <p:tavLst>
                                        <p:tav tm="0">
                                          <p:val>
                                            <p:strVal val="#ppt_y-#ppt_h/2"/>
                                          </p:val>
                                        </p:tav>
                                        <p:tav tm="100000">
                                          <p:val>
                                            <p:strVal val="#ppt_y"/>
                                          </p:val>
                                        </p:tav>
                                      </p:tavLst>
                                    </p:anim>
                                    <p:anim calcmode="lin" valueType="num">
                                      <p:cBhvr>
                                        <p:cTn id="41" dur="500" fill="hold"/>
                                        <p:tgtEl>
                                          <p:spTgt spid="4"/>
                                        </p:tgtEl>
                                        <p:attrNameLst>
                                          <p:attrName>ppt_w</p:attrName>
                                        </p:attrNameLst>
                                      </p:cBhvr>
                                      <p:tavLst>
                                        <p:tav tm="0">
                                          <p:val>
                                            <p:strVal val="#ppt_w"/>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968"/>
                                        </p:tgtEl>
                                        <p:attrNameLst>
                                          <p:attrName>style.visibility</p:attrName>
                                        </p:attrNameLst>
                                      </p:cBhvr>
                                      <p:to>
                                        <p:strVal val="visible"/>
                                      </p:to>
                                    </p:set>
                                    <p:animEffect transition="in" filter="wipe(left)">
                                      <p:cBhvr>
                                        <p:cTn id="47" dur="500"/>
                                        <p:tgtEl>
                                          <p:spTgt spid="229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up)">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966"/>
                                        </p:tgtEl>
                                        <p:attrNameLst>
                                          <p:attrName>style.visibility</p:attrName>
                                        </p:attrNameLst>
                                      </p:cBhvr>
                                      <p:to>
                                        <p:strVal val="visible"/>
                                      </p:to>
                                    </p:set>
                                    <p:animEffect transition="in" filter="wipe(left)">
                                      <p:cBhvr>
                                        <p:cTn id="57" dur="500"/>
                                        <p:tgtEl>
                                          <p:spTgt spid="22966"/>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22967"/>
                                        </p:tgtEl>
                                        <p:attrNameLst>
                                          <p:attrName>style.visibility</p:attrName>
                                        </p:attrNameLst>
                                      </p:cBhvr>
                                      <p:to>
                                        <p:strVal val="visible"/>
                                      </p:to>
                                    </p:set>
                                    <p:anim calcmode="lin" valueType="num">
                                      <p:cBhvr>
                                        <p:cTn id="62" dur="500" fill="hold"/>
                                        <p:tgtEl>
                                          <p:spTgt spid="22967"/>
                                        </p:tgtEl>
                                        <p:attrNameLst>
                                          <p:attrName>ppt_w</p:attrName>
                                        </p:attrNameLst>
                                      </p:cBhvr>
                                      <p:tavLst>
                                        <p:tav tm="0">
                                          <p:val>
                                            <p:fltVal val="0"/>
                                          </p:val>
                                        </p:tav>
                                        <p:tav tm="100000">
                                          <p:val>
                                            <p:strVal val="#ppt_w"/>
                                          </p:val>
                                        </p:tav>
                                      </p:tavLst>
                                    </p:anim>
                                    <p:anim calcmode="lin" valueType="num">
                                      <p:cBhvr>
                                        <p:cTn id="63" dur="500" fill="hold"/>
                                        <p:tgtEl>
                                          <p:spTgt spid="229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9" grpId="0" animBg="1"/>
      <p:bldP spid="22964" grpId="0" autoUpdateAnimBg="0"/>
      <p:bldP spid="22965" grpId="0" autoUpdateAnimBg="0"/>
      <p:bldP spid="22966" grpId="0" autoUpdateAnimBg="0"/>
      <p:bldP spid="22967" grpId="0" autoUpdateAnimBg="0"/>
      <p:bldP spid="229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70" name="AutoShape 718"/>
          <p:cNvSpPr>
            <a:spLocks noChangeArrowheads="1"/>
          </p:cNvSpPr>
          <p:nvPr/>
        </p:nvSpPr>
        <p:spPr bwMode="auto">
          <a:xfrm>
            <a:off x="2268538" y="3451225"/>
            <a:ext cx="1295400" cy="193675"/>
          </a:xfrm>
          <a:prstGeom prst="rightArrow">
            <a:avLst>
              <a:gd name="adj1" fmla="val 50000"/>
              <a:gd name="adj2" fmla="val 167213"/>
            </a:avLst>
          </a:prstGeom>
          <a:solidFill>
            <a:srgbClr val="0000FF"/>
          </a:solidFill>
          <a:ln w="9525">
            <a:noFill/>
            <a:miter lim="800000"/>
            <a:headEnd/>
            <a:tailEnd/>
          </a:ln>
          <a:effectLst/>
        </p:spPr>
        <p:txBody>
          <a:bodyPr wrap="none" anchor="ctr"/>
          <a:lstStyle/>
          <a:p>
            <a:endParaRPr lang="zh-CN" altLang="en-US" sz="2400"/>
          </a:p>
        </p:txBody>
      </p:sp>
      <p:sp>
        <p:nvSpPr>
          <p:cNvPr id="24271" name="Text Box 719"/>
          <p:cNvSpPr txBox="1">
            <a:spLocks noChangeArrowheads="1"/>
          </p:cNvSpPr>
          <p:nvPr/>
        </p:nvSpPr>
        <p:spPr bwMode="auto">
          <a:xfrm>
            <a:off x="265113" y="5840413"/>
            <a:ext cx="3794580"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F </a:t>
            </a:r>
          </a:p>
        </p:txBody>
      </p:sp>
      <p:sp>
        <p:nvSpPr>
          <p:cNvPr id="24272" name="Text Box 720"/>
          <p:cNvSpPr txBox="1">
            <a:spLocks noChangeArrowheads="1"/>
          </p:cNvSpPr>
          <p:nvPr/>
        </p:nvSpPr>
        <p:spPr bwMode="auto">
          <a:xfrm>
            <a:off x="4948238" y="5840413"/>
            <a:ext cx="3566954"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P</a:t>
            </a:r>
            <a:r>
              <a:rPr lang="en-US" altLang="zh-CN" sz="2400" baseline="-25000">
                <a:ea typeface="华文中宋" pitchFamily="2" charset="-122"/>
              </a:rPr>
              <a:t>R</a:t>
            </a:r>
            <a:r>
              <a:rPr lang="en-US" altLang="zh-CN" sz="2400">
                <a:ea typeface="华文中宋" pitchFamily="2" charset="-122"/>
              </a:rPr>
              <a:t> F </a:t>
            </a:r>
          </a:p>
        </p:txBody>
      </p:sp>
      <p:sp>
        <p:nvSpPr>
          <p:cNvPr id="24273" name="Text Box 721"/>
          <p:cNvSpPr txBox="1">
            <a:spLocks noChangeArrowheads="1"/>
          </p:cNvSpPr>
          <p:nvPr/>
        </p:nvSpPr>
        <p:spPr bwMode="auto">
          <a:xfrm>
            <a:off x="76200" y="661988"/>
            <a:ext cx="4033428" cy="364310"/>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dirty="0">
                <a:ea typeface="华文中宋" pitchFamily="2" charset="-122"/>
              </a:rPr>
              <a:t> 3)</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左、右子树均非空：</a:t>
            </a:r>
            <a:r>
              <a:rPr lang="zh-CN" altLang="en-US" sz="2400" dirty="0">
                <a:ea typeface="华文中宋" pitchFamily="2" charset="-122"/>
              </a:rPr>
              <a:t> </a:t>
            </a:r>
            <a:endParaRPr lang="zh-CN" altLang="en-US" sz="2400" dirty="0">
              <a:ea typeface="楷体_GB2312" pitchFamily="49" charset="-122"/>
            </a:endParaRPr>
          </a:p>
        </p:txBody>
      </p:sp>
      <p:grpSp>
        <p:nvGrpSpPr>
          <p:cNvPr id="2" name="Group 722"/>
          <p:cNvGrpSpPr>
            <a:grpSpLocks/>
          </p:cNvGrpSpPr>
          <p:nvPr/>
        </p:nvGrpSpPr>
        <p:grpSpPr bwMode="auto">
          <a:xfrm>
            <a:off x="447675" y="1844675"/>
            <a:ext cx="1676400" cy="3733800"/>
            <a:chOff x="1008" y="1248"/>
            <a:chExt cx="1056" cy="2352"/>
          </a:xfrm>
        </p:grpSpPr>
        <p:sp>
          <p:nvSpPr>
            <p:cNvPr id="24275" name="Oval 723"/>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276" name="Oval 724"/>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P</a:t>
              </a:r>
            </a:p>
          </p:txBody>
        </p:sp>
        <p:sp>
          <p:nvSpPr>
            <p:cNvPr id="24277" name="Oval 725"/>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278" name="Oval 726"/>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279" name="Oval 727"/>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280" name="Oval 728"/>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281" name="Oval 729"/>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282" name="Oval 730"/>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283" name="Oval 731"/>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284" name="AutoShape 732"/>
            <p:cNvCxnSpPr>
              <a:cxnSpLocks noChangeShapeType="1"/>
              <a:stCxn id="24275" idx="3"/>
              <a:endCxn id="24276"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285" name="AutoShape 733"/>
            <p:cNvCxnSpPr>
              <a:cxnSpLocks noChangeShapeType="1"/>
              <a:stCxn id="24276" idx="3"/>
              <a:endCxn id="24277"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286" name="AutoShape 734"/>
            <p:cNvCxnSpPr>
              <a:cxnSpLocks noChangeShapeType="1"/>
              <a:stCxn id="24276" idx="5"/>
              <a:endCxn id="24278"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287" name="AutoShape 735"/>
            <p:cNvCxnSpPr>
              <a:cxnSpLocks noChangeShapeType="1"/>
              <a:stCxn id="24277" idx="3"/>
              <a:endCxn id="24279"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288" name="AutoShape 736"/>
            <p:cNvCxnSpPr>
              <a:cxnSpLocks noChangeShapeType="1"/>
              <a:stCxn id="24277" idx="5"/>
              <a:endCxn id="24280"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289" name="AutoShape 737"/>
            <p:cNvCxnSpPr>
              <a:cxnSpLocks noChangeShapeType="1"/>
              <a:stCxn id="24282" idx="3"/>
              <a:endCxn id="24283"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290" name="AutoShape 738"/>
            <p:cNvCxnSpPr>
              <a:cxnSpLocks noChangeShapeType="1"/>
              <a:stCxn id="24280" idx="5"/>
              <a:endCxn id="24282"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291" name="AutoShape 739"/>
            <p:cNvCxnSpPr>
              <a:cxnSpLocks noChangeShapeType="1"/>
              <a:stCxn id="24280" idx="3"/>
              <a:endCxn id="24281"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grpSp>
        <p:nvGrpSpPr>
          <p:cNvPr id="3" name="Group 740"/>
          <p:cNvGrpSpPr>
            <a:grpSpLocks/>
          </p:cNvGrpSpPr>
          <p:nvPr/>
        </p:nvGrpSpPr>
        <p:grpSpPr bwMode="auto">
          <a:xfrm>
            <a:off x="3395663" y="1844675"/>
            <a:ext cx="1681162" cy="3048000"/>
            <a:chOff x="3456" y="1248"/>
            <a:chExt cx="1059" cy="1920"/>
          </a:xfrm>
        </p:grpSpPr>
        <p:sp>
          <p:nvSpPr>
            <p:cNvPr id="24293" name="Oval 741"/>
            <p:cNvSpPr>
              <a:spLocks noChangeArrowheads="1"/>
            </p:cNvSpPr>
            <p:nvPr/>
          </p:nvSpPr>
          <p:spPr bwMode="auto">
            <a:xfrm>
              <a:off x="4177"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F</a:t>
              </a:r>
            </a:p>
          </p:txBody>
        </p:sp>
        <p:sp>
          <p:nvSpPr>
            <p:cNvPr id="24294" name="Oval 742"/>
            <p:cNvSpPr>
              <a:spLocks noChangeArrowheads="1"/>
            </p:cNvSpPr>
            <p:nvPr/>
          </p:nvSpPr>
          <p:spPr bwMode="auto">
            <a:xfrm>
              <a:off x="3725"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p>
          </p:txBody>
        </p:sp>
        <p:sp>
          <p:nvSpPr>
            <p:cNvPr id="24295" name="Oval 743"/>
            <p:cNvSpPr>
              <a:spLocks noChangeArrowheads="1"/>
            </p:cNvSpPr>
            <p:nvPr/>
          </p:nvSpPr>
          <p:spPr bwMode="auto">
            <a:xfrm>
              <a:off x="4184"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P</a:t>
              </a:r>
              <a:r>
                <a:rPr lang="en-US" altLang="zh-CN" sz="2400" baseline="-25000"/>
                <a:t>R</a:t>
              </a:r>
            </a:p>
          </p:txBody>
        </p:sp>
        <p:sp>
          <p:nvSpPr>
            <p:cNvPr id="24296" name="Oval 744"/>
            <p:cNvSpPr>
              <a:spLocks noChangeArrowheads="1"/>
            </p:cNvSpPr>
            <p:nvPr/>
          </p:nvSpPr>
          <p:spPr bwMode="auto">
            <a:xfrm>
              <a:off x="3456"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r>
                <a:rPr lang="en-US" altLang="zh-CN" sz="2400" baseline="-25000"/>
                <a:t>L</a:t>
              </a:r>
            </a:p>
          </p:txBody>
        </p:sp>
        <p:sp>
          <p:nvSpPr>
            <p:cNvPr id="24297" name="Oval 745"/>
            <p:cNvSpPr>
              <a:spLocks noChangeArrowheads="1"/>
            </p:cNvSpPr>
            <p:nvPr/>
          </p:nvSpPr>
          <p:spPr bwMode="auto">
            <a:xfrm>
              <a:off x="3958"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p>
          </p:txBody>
        </p:sp>
        <p:sp>
          <p:nvSpPr>
            <p:cNvPr id="24298" name="Oval 746"/>
            <p:cNvSpPr>
              <a:spLocks noChangeArrowheads="1"/>
            </p:cNvSpPr>
            <p:nvPr/>
          </p:nvSpPr>
          <p:spPr bwMode="auto">
            <a:xfrm>
              <a:off x="3744"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r>
                <a:rPr lang="en-US" altLang="zh-CN" sz="2400" baseline="-25000"/>
                <a:t>L</a:t>
              </a:r>
            </a:p>
          </p:txBody>
        </p:sp>
        <p:cxnSp>
          <p:nvCxnSpPr>
            <p:cNvPr id="24299" name="AutoShape 747"/>
            <p:cNvCxnSpPr>
              <a:cxnSpLocks noChangeShapeType="1"/>
              <a:stCxn id="24293" idx="3"/>
              <a:endCxn id="24306" idx="0"/>
            </p:cNvCxnSpPr>
            <p:nvPr/>
          </p:nvCxnSpPr>
          <p:spPr bwMode="auto">
            <a:xfrm flipH="1">
              <a:off x="4130" y="1484"/>
              <a:ext cx="90" cy="148"/>
            </a:xfrm>
            <a:prstGeom prst="straightConnector1">
              <a:avLst/>
            </a:prstGeom>
            <a:noFill/>
            <a:ln w="9525" cap="sq">
              <a:solidFill>
                <a:schemeClr val="tx1"/>
              </a:solidFill>
              <a:round/>
              <a:headEnd/>
              <a:tailEnd/>
            </a:ln>
            <a:effectLst/>
          </p:spPr>
        </p:cxnSp>
        <p:cxnSp>
          <p:nvCxnSpPr>
            <p:cNvPr id="24300" name="AutoShape 748"/>
            <p:cNvCxnSpPr>
              <a:cxnSpLocks noChangeShapeType="1"/>
              <a:stCxn id="24306" idx="3"/>
              <a:endCxn id="24294" idx="0"/>
            </p:cNvCxnSpPr>
            <p:nvPr/>
          </p:nvCxnSpPr>
          <p:spPr bwMode="auto">
            <a:xfrm flipH="1">
              <a:off x="3871" y="1868"/>
              <a:ext cx="156" cy="161"/>
            </a:xfrm>
            <a:prstGeom prst="straightConnector1">
              <a:avLst/>
            </a:prstGeom>
            <a:noFill/>
            <a:ln w="9525" cap="sq">
              <a:solidFill>
                <a:schemeClr val="tx1"/>
              </a:solidFill>
              <a:round/>
              <a:headEnd/>
              <a:tailEnd/>
            </a:ln>
            <a:effectLst/>
          </p:spPr>
        </p:cxnSp>
        <p:cxnSp>
          <p:nvCxnSpPr>
            <p:cNvPr id="24301" name="AutoShape 749"/>
            <p:cNvCxnSpPr>
              <a:cxnSpLocks noChangeShapeType="1"/>
              <a:stCxn id="24306" idx="5"/>
              <a:endCxn id="24295" idx="0"/>
            </p:cNvCxnSpPr>
            <p:nvPr/>
          </p:nvCxnSpPr>
          <p:spPr bwMode="auto">
            <a:xfrm>
              <a:off x="4232" y="1868"/>
              <a:ext cx="98" cy="150"/>
            </a:xfrm>
            <a:prstGeom prst="straightConnector1">
              <a:avLst/>
            </a:prstGeom>
            <a:noFill/>
            <a:ln w="9525" cap="sq">
              <a:solidFill>
                <a:schemeClr val="tx1"/>
              </a:solidFill>
              <a:round/>
              <a:headEnd/>
              <a:tailEnd/>
            </a:ln>
            <a:effectLst/>
          </p:spPr>
        </p:cxnSp>
        <p:cxnSp>
          <p:nvCxnSpPr>
            <p:cNvPr id="24302" name="AutoShape 750"/>
            <p:cNvCxnSpPr>
              <a:cxnSpLocks noChangeShapeType="1"/>
              <a:stCxn id="24294" idx="3"/>
              <a:endCxn id="24296" idx="0"/>
            </p:cNvCxnSpPr>
            <p:nvPr/>
          </p:nvCxnSpPr>
          <p:spPr bwMode="auto">
            <a:xfrm flipH="1">
              <a:off x="3602" y="2265"/>
              <a:ext cx="166" cy="203"/>
            </a:xfrm>
            <a:prstGeom prst="straightConnector1">
              <a:avLst/>
            </a:prstGeom>
            <a:noFill/>
            <a:ln w="9525" cap="sq">
              <a:solidFill>
                <a:schemeClr val="tx1"/>
              </a:solidFill>
              <a:round/>
              <a:headEnd/>
              <a:tailEnd/>
            </a:ln>
            <a:effectLst/>
          </p:spPr>
        </p:cxnSp>
        <p:cxnSp>
          <p:nvCxnSpPr>
            <p:cNvPr id="24303" name="AutoShape 751"/>
            <p:cNvCxnSpPr>
              <a:cxnSpLocks noChangeShapeType="1"/>
              <a:stCxn id="24294" idx="5"/>
              <a:endCxn id="24297" idx="0"/>
            </p:cNvCxnSpPr>
            <p:nvPr/>
          </p:nvCxnSpPr>
          <p:spPr bwMode="auto">
            <a:xfrm>
              <a:off x="3973" y="2265"/>
              <a:ext cx="131" cy="214"/>
            </a:xfrm>
            <a:prstGeom prst="straightConnector1">
              <a:avLst/>
            </a:prstGeom>
            <a:noFill/>
            <a:ln w="9525">
              <a:solidFill>
                <a:schemeClr val="tx1"/>
              </a:solidFill>
              <a:prstDash val="dash"/>
              <a:round/>
              <a:headEnd/>
              <a:tailEnd/>
            </a:ln>
            <a:effectLst/>
          </p:spPr>
        </p:cxnSp>
        <p:cxnSp>
          <p:nvCxnSpPr>
            <p:cNvPr id="24304" name="AutoShape 752"/>
            <p:cNvCxnSpPr>
              <a:cxnSpLocks noChangeShapeType="1"/>
              <a:stCxn id="24297" idx="5"/>
              <a:endCxn id="24307" idx="0"/>
            </p:cNvCxnSpPr>
            <p:nvPr/>
          </p:nvCxnSpPr>
          <p:spPr bwMode="auto">
            <a:xfrm>
              <a:off x="4206" y="2715"/>
              <a:ext cx="164" cy="177"/>
            </a:xfrm>
            <a:prstGeom prst="straightConnector1">
              <a:avLst/>
            </a:prstGeom>
            <a:noFill/>
            <a:ln w="9525" cap="sq">
              <a:solidFill>
                <a:schemeClr val="tx1"/>
              </a:solidFill>
              <a:round/>
              <a:headEnd/>
              <a:tailEnd/>
            </a:ln>
            <a:effectLst/>
          </p:spPr>
        </p:cxnSp>
        <p:cxnSp>
          <p:nvCxnSpPr>
            <p:cNvPr id="24305" name="AutoShape 753"/>
            <p:cNvCxnSpPr>
              <a:cxnSpLocks noChangeShapeType="1"/>
              <a:stCxn id="24297" idx="3"/>
              <a:endCxn id="24298" idx="0"/>
            </p:cNvCxnSpPr>
            <p:nvPr/>
          </p:nvCxnSpPr>
          <p:spPr bwMode="auto">
            <a:xfrm flipH="1">
              <a:off x="3890" y="2715"/>
              <a:ext cx="111" cy="177"/>
            </a:xfrm>
            <a:prstGeom prst="straightConnector1">
              <a:avLst/>
            </a:prstGeom>
            <a:noFill/>
            <a:ln w="9525" cap="sq">
              <a:solidFill>
                <a:schemeClr val="tx1"/>
              </a:solidFill>
              <a:round/>
              <a:headEnd/>
              <a:tailEnd/>
            </a:ln>
            <a:effectLst/>
          </p:spPr>
        </p:cxnSp>
        <p:sp>
          <p:nvSpPr>
            <p:cNvPr id="24306" name="Oval 754"/>
            <p:cNvSpPr>
              <a:spLocks noChangeArrowheads="1"/>
            </p:cNvSpPr>
            <p:nvPr/>
          </p:nvSpPr>
          <p:spPr bwMode="auto">
            <a:xfrm>
              <a:off x="3984" y="163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solidFill>
                    <a:srgbClr val="0000FF"/>
                  </a:solidFill>
                </a:rPr>
                <a:t>S</a:t>
              </a:r>
            </a:p>
          </p:txBody>
        </p:sp>
        <p:sp>
          <p:nvSpPr>
            <p:cNvPr id="24307" name="Oval 755"/>
            <p:cNvSpPr>
              <a:spLocks noChangeArrowheads="1"/>
            </p:cNvSpPr>
            <p:nvPr/>
          </p:nvSpPr>
          <p:spPr bwMode="auto">
            <a:xfrm>
              <a:off x="4224" y="2892"/>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S</a:t>
              </a:r>
              <a:r>
                <a:rPr lang="en-US" altLang="zh-CN" sz="2400" baseline="-25000"/>
                <a:t>L</a:t>
              </a:r>
            </a:p>
          </p:txBody>
        </p:sp>
      </p:grpSp>
      <p:sp>
        <p:nvSpPr>
          <p:cNvPr id="24343" name="Text Box 791"/>
          <p:cNvSpPr txBox="1">
            <a:spLocks noChangeArrowheads="1"/>
          </p:cNvSpPr>
          <p:nvPr/>
        </p:nvSpPr>
        <p:spPr bwMode="auto">
          <a:xfrm>
            <a:off x="107950" y="1201738"/>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的直接前驱取代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
        <p:nvSpPr>
          <p:cNvPr id="24384" name="AutoShape 832"/>
          <p:cNvSpPr>
            <a:spLocks noChangeArrowheads="1"/>
          </p:cNvSpPr>
          <p:nvPr/>
        </p:nvSpPr>
        <p:spPr bwMode="auto">
          <a:xfrm>
            <a:off x="2195513" y="5092700"/>
            <a:ext cx="4897437" cy="207963"/>
          </a:xfrm>
          <a:prstGeom prst="rightArrow">
            <a:avLst>
              <a:gd name="adj1" fmla="val 50000"/>
              <a:gd name="adj2" fmla="val 588739"/>
            </a:avLst>
          </a:prstGeom>
          <a:solidFill>
            <a:srgbClr val="0000FF"/>
          </a:solidFill>
          <a:ln w="9525">
            <a:noFill/>
            <a:miter lim="800000"/>
            <a:headEnd/>
            <a:tailEnd/>
          </a:ln>
          <a:effectLst/>
        </p:spPr>
        <p:txBody>
          <a:bodyPr wrap="none" anchor="ctr"/>
          <a:lstStyle/>
          <a:p>
            <a:endParaRPr lang="zh-CN" altLang="en-US" sz="2400"/>
          </a:p>
        </p:txBody>
      </p:sp>
      <p:grpSp>
        <p:nvGrpSpPr>
          <p:cNvPr id="4" name="Group 833"/>
          <p:cNvGrpSpPr>
            <a:grpSpLocks/>
          </p:cNvGrpSpPr>
          <p:nvPr/>
        </p:nvGrpSpPr>
        <p:grpSpPr bwMode="auto">
          <a:xfrm>
            <a:off x="6518275" y="1782763"/>
            <a:ext cx="1676400" cy="3733800"/>
            <a:chOff x="2744" y="1253"/>
            <a:chExt cx="1056" cy="2352"/>
          </a:xfrm>
        </p:grpSpPr>
        <p:sp>
          <p:nvSpPr>
            <p:cNvPr id="24386" name="Oval 834"/>
            <p:cNvSpPr>
              <a:spLocks noChangeArrowheads="1"/>
            </p:cNvSpPr>
            <p:nvPr/>
          </p:nvSpPr>
          <p:spPr bwMode="auto">
            <a:xfrm>
              <a:off x="3496"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387" name="Oval 835"/>
            <p:cNvSpPr>
              <a:spLocks noChangeArrowheads="1"/>
            </p:cNvSpPr>
            <p:nvPr/>
          </p:nvSpPr>
          <p:spPr bwMode="auto">
            <a:xfrm>
              <a:off x="3013" y="203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388" name="Oval 836"/>
            <p:cNvSpPr>
              <a:spLocks noChangeArrowheads="1"/>
            </p:cNvSpPr>
            <p:nvPr/>
          </p:nvSpPr>
          <p:spPr bwMode="auto">
            <a:xfrm>
              <a:off x="3269" y="1616"/>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389" name="Oval 837"/>
            <p:cNvSpPr>
              <a:spLocks noChangeArrowheads="1"/>
            </p:cNvSpPr>
            <p:nvPr/>
          </p:nvSpPr>
          <p:spPr bwMode="auto">
            <a:xfrm>
              <a:off x="2744" y="247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390" name="Oval 838"/>
            <p:cNvSpPr>
              <a:spLocks noChangeArrowheads="1"/>
            </p:cNvSpPr>
            <p:nvPr/>
          </p:nvSpPr>
          <p:spPr bwMode="auto">
            <a:xfrm>
              <a:off x="3269" y="248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391" name="Oval 839"/>
            <p:cNvSpPr>
              <a:spLocks noChangeArrowheads="1"/>
            </p:cNvSpPr>
            <p:nvPr/>
          </p:nvSpPr>
          <p:spPr bwMode="auto">
            <a:xfrm>
              <a:off x="3032" y="2897"/>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392" name="Oval 840"/>
            <p:cNvSpPr>
              <a:spLocks noChangeArrowheads="1"/>
            </p:cNvSpPr>
            <p:nvPr/>
          </p:nvSpPr>
          <p:spPr bwMode="auto">
            <a:xfrm>
              <a:off x="3509" y="2885"/>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393" name="Oval 841"/>
            <p:cNvSpPr>
              <a:spLocks noChangeArrowheads="1"/>
            </p:cNvSpPr>
            <p:nvPr/>
          </p:nvSpPr>
          <p:spPr bwMode="auto">
            <a:xfrm>
              <a:off x="3272" y="3329"/>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394" name="AutoShape 842"/>
            <p:cNvCxnSpPr>
              <a:cxnSpLocks noChangeShapeType="1"/>
              <a:stCxn id="24386" idx="3"/>
              <a:endCxn id="24388" idx="0"/>
            </p:cNvCxnSpPr>
            <p:nvPr/>
          </p:nvCxnSpPr>
          <p:spPr bwMode="auto">
            <a:xfrm flipH="1">
              <a:off x="3415" y="1489"/>
              <a:ext cx="124" cy="127"/>
            </a:xfrm>
            <a:prstGeom prst="straightConnector1">
              <a:avLst/>
            </a:prstGeom>
            <a:noFill/>
            <a:ln w="9525" cap="sq">
              <a:solidFill>
                <a:schemeClr val="tx1"/>
              </a:solidFill>
              <a:round/>
              <a:headEnd/>
              <a:tailEnd/>
            </a:ln>
            <a:effectLst/>
          </p:spPr>
        </p:cxnSp>
        <p:cxnSp>
          <p:nvCxnSpPr>
            <p:cNvPr id="24395" name="AutoShape 843"/>
            <p:cNvCxnSpPr>
              <a:cxnSpLocks noChangeShapeType="1"/>
              <a:stCxn id="24388" idx="3"/>
              <a:endCxn id="24387" idx="0"/>
            </p:cNvCxnSpPr>
            <p:nvPr/>
          </p:nvCxnSpPr>
          <p:spPr bwMode="auto">
            <a:xfrm flipH="1">
              <a:off x="3159" y="1852"/>
              <a:ext cx="153" cy="182"/>
            </a:xfrm>
            <a:prstGeom prst="straightConnector1">
              <a:avLst/>
            </a:prstGeom>
            <a:noFill/>
            <a:ln w="9525" cap="sq">
              <a:solidFill>
                <a:schemeClr val="tx1"/>
              </a:solidFill>
              <a:round/>
              <a:headEnd/>
              <a:tailEnd/>
            </a:ln>
            <a:effectLst/>
          </p:spPr>
        </p:cxnSp>
        <p:cxnSp>
          <p:nvCxnSpPr>
            <p:cNvPr id="24396" name="AutoShape 844"/>
            <p:cNvCxnSpPr>
              <a:cxnSpLocks noChangeShapeType="1"/>
              <a:stCxn id="24387" idx="3"/>
              <a:endCxn id="24389" idx="0"/>
            </p:cNvCxnSpPr>
            <p:nvPr/>
          </p:nvCxnSpPr>
          <p:spPr bwMode="auto">
            <a:xfrm flipH="1">
              <a:off x="2890" y="2270"/>
              <a:ext cx="166" cy="203"/>
            </a:xfrm>
            <a:prstGeom prst="straightConnector1">
              <a:avLst/>
            </a:prstGeom>
            <a:noFill/>
            <a:ln w="9525" cap="sq">
              <a:solidFill>
                <a:schemeClr val="tx1"/>
              </a:solidFill>
              <a:round/>
              <a:headEnd/>
              <a:tailEnd/>
            </a:ln>
            <a:effectLst/>
          </p:spPr>
        </p:cxnSp>
        <p:cxnSp>
          <p:nvCxnSpPr>
            <p:cNvPr id="24397" name="AutoShape 845"/>
            <p:cNvCxnSpPr>
              <a:cxnSpLocks noChangeShapeType="1"/>
              <a:stCxn id="24387" idx="5"/>
              <a:endCxn id="24390" idx="0"/>
            </p:cNvCxnSpPr>
            <p:nvPr/>
          </p:nvCxnSpPr>
          <p:spPr bwMode="auto">
            <a:xfrm>
              <a:off x="3261" y="2270"/>
              <a:ext cx="154" cy="214"/>
            </a:xfrm>
            <a:prstGeom prst="straightConnector1">
              <a:avLst/>
            </a:prstGeom>
            <a:noFill/>
            <a:ln w="9525">
              <a:solidFill>
                <a:schemeClr val="tx1"/>
              </a:solidFill>
              <a:prstDash val="dash"/>
              <a:round/>
              <a:headEnd/>
              <a:tailEnd/>
            </a:ln>
            <a:effectLst/>
          </p:spPr>
        </p:cxnSp>
        <p:cxnSp>
          <p:nvCxnSpPr>
            <p:cNvPr id="24398" name="AutoShape 846"/>
            <p:cNvCxnSpPr>
              <a:cxnSpLocks noChangeShapeType="1"/>
              <a:stCxn id="24392" idx="3"/>
              <a:endCxn id="24393" idx="0"/>
            </p:cNvCxnSpPr>
            <p:nvPr/>
          </p:nvCxnSpPr>
          <p:spPr bwMode="auto">
            <a:xfrm flipH="1">
              <a:off x="3418" y="3121"/>
              <a:ext cx="134" cy="208"/>
            </a:xfrm>
            <a:prstGeom prst="straightConnector1">
              <a:avLst/>
            </a:prstGeom>
            <a:noFill/>
            <a:ln w="9525" cap="sq">
              <a:solidFill>
                <a:schemeClr val="tx1"/>
              </a:solidFill>
              <a:round/>
              <a:headEnd/>
              <a:tailEnd/>
            </a:ln>
            <a:effectLst/>
          </p:spPr>
        </p:cxnSp>
        <p:cxnSp>
          <p:nvCxnSpPr>
            <p:cNvPr id="24399" name="AutoShape 847"/>
            <p:cNvCxnSpPr>
              <a:cxnSpLocks noChangeShapeType="1"/>
              <a:stCxn id="24390" idx="5"/>
              <a:endCxn id="24392" idx="0"/>
            </p:cNvCxnSpPr>
            <p:nvPr/>
          </p:nvCxnSpPr>
          <p:spPr bwMode="auto">
            <a:xfrm>
              <a:off x="3517" y="2720"/>
              <a:ext cx="138" cy="165"/>
            </a:xfrm>
            <a:prstGeom prst="straightConnector1">
              <a:avLst/>
            </a:prstGeom>
            <a:noFill/>
            <a:ln w="9525" cap="sq">
              <a:solidFill>
                <a:schemeClr val="tx1"/>
              </a:solidFill>
              <a:round/>
              <a:headEnd/>
              <a:tailEnd/>
            </a:ln>
            <a:effectLst/>
          </p:spPr>
        </p:cxnSp>
        <p:cxnSp>
          <p:nvCxnSpPr>
            <p:cNvPr id="24400" name="AutoShape 848"/>
            <p:cNvCxnSpPr>
              <a:cxnSpLocks noChangeShapeType="1"/>
              <a:stCxn id="24390" idx="3"/>
              <a:endCxn id="24391" idx="0"/>
            </p:cNvCxnSpPr>
            <p:nvPr/>
          </p:nvCxnSpPr>
          <p:spPr bwMode="auto">
            <a:xfrm flipH="1">
              <a:off x="3178" y="2720"/>
              <a:ext cx="134" cy="177"/>
            </a:xfrm>
            <a:prstGeom prst="straightConnector1">
              <a:avLst/>
            </a:prstGeom>
            <a:noFill/>
            <a:ln w="9525" cap="sq">
              <a:solidFill>
                <a:schemeClr val="tx1"/>
              </a:solidFill>
              <a:round/>
              <a:headEnd/>
              <a:tailEnd/>
            </a:ln>
            <a:effectLst/>
          </p:spPr>
        </p:cxnSp>
      </p:grpSp>
      <p:sp>
        <p:nvSpPr>
          <p:cNvPr id="24401" name="Text Box 849"/>
          <p:cNvSpPr txBox="1">
            <a:spLocks noChangeArrowheads="1"/>
          </p:cNvSpPr>
          <p:nvPr/>
        </p:nvSpPr>
        <p:spPr bwMode="auto">
          <a:xfrm>
            <a:off x="4464050" y="1209675"/>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的直接后继取代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ppt_w/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270"/>
                                        </p:tgtEl>
                                        <p:attrNameLst>
                                          <p:attrName>style.visibility</p:attrName>
                                        </p:attrNameLst>
                                      </p:cBhvr>
                                      <p:to>
                                        <p:strVal val="visible"/>
                                      </p:to>
                                    </p:set>
                                    <p:animEffect transition="in" filter="wipe(left)">
                                      <p:cBhvr>
                                        <p:cTn id="15" dur="500"/>
                                        <p:tgtEl>
                                          <p:spTgt spid="24270"/>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ppt_h/2"/>
                                          </p:val>
                                        </p:tav>
                                        <p:tav tm="100000">
                                          <p:val>
                                            <p:strVal val="#ppt_y"/>
                                          </p:val>
                                        </p:tav>
                                      </p:tavLst>
                                    </p:anim>
                                    <p:anim calcmode="lin" valueType="num">
                                      <p:cBhvr>
                                        <p:cTn id="22" dur="1000" fill="hold"/>
                                        <p:tgtEl>
                                          <p:spTgt spid="3"/>
                                        </p:tgtEl>
                                        <p:attrNameLst>
                                          <p:attrName>ppt_w</p:attrName>
                                        </p:attrNameLst>
                                      </p:cBhvr>
                                      <p:tavLst>
                                        <p:tav tm="0">
                                          <p:val>
                                            <p:strVal val="#ppt_w"/>
                                          </p:val>
                                        </p:tav>
                                        <p:tav tm="100000">
                                          <p:val>
                                            <p:strVal val="#ppt_w"/>
                                          </p:val>
                                        </p:tav>
                                      </p:tavLst>
                                    </p:anim>
                                    <p:anim calcmode="lin" valueType="num">
                                      <p:cBhvr>
                                        <p:cTn id="23"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24343"/>
                                        </p:tgtEl>
                                        <p:attrNameLst>
                                          <p:attrName>style.visibility</p:attrName>
                                        </p:attrNameLst>
                                      </p:cBhvr>
                                      <p:to>
                                        <p:strVal val="visible"/>
                                      </p:to>
                                    </p:set>
                                    <p:animEffect transition="in" filter="blinds(vertical)">
                                      <p:cBhvr>
                                        <p:cTn id="28" dur="500"/>
                                        <p:tgtEl>
                                          <p:spTgt spid="2434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271"/>
                                        </p:tgtEl>
                                        <p:attrNameLst>
                                          <p:attrName>style.visibility</p:attrName>
                                        </p:attrNameLst>
                                      </p:cBhvr>
                                      <p:to>
                                        <p:strVal val="visible"/>
                                      </p:to>
                                    </p:set>
                                    <p:animEffect transition="in" filter="wipe(left)">
                                      <p:cBhvr>
                                        <p:cTn id="33" dur="500"/>
                                        <p:tgtEl>
                                          <p:spTgt spid="2427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272"/>
                                        </p:tgtEl>
                                        <p:attrNameLst>
                                          <p:attrName>style.visibility</p:attrName>
                                        </p:attrNameLst>
                                      </p:cBhvr>
                                      <p:to>
                                        <p:strVal val="visible"/>
                                      </p:to>
                                    </p:set>
                                    <p:animEffect transition="in" filter="wipe(left)">
                                      <p:cBhvr>
                                        <p:cTn id="38" dur="500"/>
                                        <p:tgtEl>
                                          <p:spTgt spid="2427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24401"/>
                                        </p:tgtEl>
                                        <p:attrNameLst>
                                          <p:attrName>style.visibility</p:attrName>
                                        </p:attrNameLst>
                                      </p:cBhvr>
                                      <p:to>
                                        <p:strVal val="visible"/>
                                      </p:to>
                                    </p:set>
                                    <p:animEffect transition="in" filter="blinds(vertical)">
                                      <p:cBhvr>
                                        <p:cTn id="43" dur="500"/>
                                        <p:tgtEl>
                                          <p:spTgt spid="2440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384"/>
                                        </p:tgtEl>
                                        <p:attrNameLst>
                                          <p:attrName>style.visibility</p:attrName>
                                        </p:attrNameLst>
                                      </p:cBhvr>
                                      <p:to>
                                        <p:strVal val="visible"/>
                                      </p:to>
                                    </p:set>
                                    <p:animEffect transition="in" filter="wipe(left)">
                                      <p:cBhvr>
                                        <p:cTn id="48" dur="500"/>
                                        <p:tgtEl>
                                          <p:spTgt spid="24384"/>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1000" fill="hold"/>
                                        <p:tgtEl>
                                          <p:spTgt spid="4"/>
                                        </p:tgtEl>
                                        <p:attrNameLst>
                                          <p:attrName>ppt_w</p:attrName>
                                        </p:attrNameLst>
                                      </p:cBhvr>
                                      <p:tavLst>
                                        <p:tav tm="0">
                                          <p:val>
                                            <p:fltVal val="0"/>
                                          </p:val>
                                        </p:tav>
                                        <p:tav tm="100000">
                                          <p:val>
                                            <p:strVal val="#ppt_w"/>
                                          </p:val>
                                        </p:tav>
                                      </p:tavLst>
                                    </p:anim>
                                    <p:anim calcmode="lin" valueType="num">
                                      <p:cBhvr>
                                        <p:cTn id="54"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 grpId="0" animBg="1"/>
      <p:bldP spid="24271" grpId="0" autoUpdateAnimBg="0"/>
      <p:bldP spid="24272" grpId="0" autoUpdateAnimBg="0"/>
      <p:bldP spid="24343" grpId="0"/>
      <p:bldP spid="24384" grpId="0" animBg="1"/>
      <p:bldP spid="2440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11"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918" name="Rectangle 342"/>
          <p:cNvSpPr>
            <a:spLocks noChangeArrowheads="1"/>
          </p:cNvSpPr>
          <p:nvPr/>
        </p:nvSpPr>
        <p:spPr bwMode="auto">
          <a:xfrm>
            <a:off x="611188" y="836613"/>
            <a:ext cx="3623059" cy="424711"/>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sz="2400" dirty="0">
                <a:ea typeface="楷体_GB2312" pitchFamily="49" charset="-122"/>
              </a:rPr>
              <a:t> </a:t>
            </a:r>
            <a:r>
              <a:rPr lang="zh-CN" altLang="zh-CN" sz="2400" dirty="0">
                <a:ea typeface="楷体_GB2312" pitchFamily="49" charset="-122"/>
              </a:rPr>
              <a:t>用</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en-US" sz="2400" dirty="0">
                <a:ea typeface="楷体_GB2312" pitchFamily="49" charset="-122"/>
              </a:rPr>
              <a:t>的左子树</a:t>
            </a:r>
            <a:r>
              <a:rPr lang="zh-CN" altLang="zh-CN" sz="2400" dirty="0">
                <a:ea typeface="楷体_GB2312" pitchFamily="49" charset="-122"/>
              </a:rPr>
              <a:t>取代</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a:t>
            </a:r>
            <a:r>
              <a:rPr lang="zh-CN" altLang="en-US" sz="2400" dirty="0">
                <a:ea typeface="楷体_GB2312" pitchFamily="49" charset="-122"/>
              </a:rPr>
              <a:t>。 </a:t>
            </a:r>
          </a:p>
        </p:txBody>
      </p:sp>
      <p:sp>
        <p:nvSpPr>
          <p:cNvPr id="24919" name="AutoShape 343"/>
          <p:cNvSpPr>
            <a:spLocks noChangeArrowheads="1"/>
          </p:cNvSpPr>
          <p:nvPr/>
        </p:nvSpPr>
        <p:spPr bwMode="auto">
          <a:xfrm>
            <a:off x="2082800" y="2955925"/>
            <a:ext cx="760413" cy="185738"/>
          </a:xfrm>
          <a:prstGeom prst="rightArrow">
            <a:avLst>
              <a:gd name="adj1" fmla="val 50000"/>
              <a:gd name="adj2" fmla="val 102350"/>
            </a:avLst>
          </a:prstGeom>
          <a:solidFill>
            <a:srgbClr val="0000FF"/>
          </a:solidFill>
          <a:ln w="9525">
            <a:noFill/>
            <a:miter lim="800000"/>
            <a:headEnd/>
            <a:tailEnd/>
          </a:ln>
          <a:effectLst/>
        </p:spPr>
        <p:txBody>
          <a:bodyPr wrap="none" anchor="ctr"/>
          <a:lstStyle/>
          <a:p>
            <a:endParaRPr lang="zh-CN" altLang="en-US"/>
          </a:p>
        </p:txBody>
      </p:sp>
      <p:sp>
        <p:nvSpPr>
          <p:cNvPr id="24920" name="Text Box 344"/>
          <p:cNvSpPr txBox="1">
            <a:spLocks noChangeArrowheads="1"/>
          </p:cNvSpPr>
          <p:nvPr/>
        </p:nvSpPr>
        <p:spPr bwMode="auto">
          <a:xfrm>
            <a:off x="533400" y="5233988"/>
            <a:ext cx="308927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21" name="Text Box 345"/>
          <p:cNvSpPr txBox="1">
            <a:spLocks noChangeArrowheads="1"/>
          </p:cNvSpPr>
          <p:nvPr/>
        </p:nvSpPr>
        <p:spPr bwMode="auto">
          <a:xfrm>
            <a:off x="515938" y="5835650"/>
            <a:ext cx="280670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P</a:t>
            </a:r>
            <a:r>
              <a:rPr lang="en-US" altLang="zh-CN" sz="2000" baseline="-25000">
                <a:ea typeface="华文中宋" pitchFamily="2" charset="-122"/>
              </a:rPr>
              <a:t>R</a:t>
            </a:r>
            <a:r>
              <a:rPr lang="en-US" altLang="zh-CN" sz="2000">
                <a:ea typeface="华文中宋" pitchFamily="2" charset="-122"/>
              </a:rPr>
              <a:t>  F </a:t>
            </a:r>
          </a:p>
        </p:txBody>
      </p:sp>
      <p:grpSp>
        <p:nvGrpSpPr>
          <p:cNvPr id="2" name="Group 346"/>
          <p:cNvGrpSpPr>
            <a:grpSpLocks/>
          </p:cNvGrpSpPr>
          <p:nvPr/>
        </p:nvGrpSpPr>
        <p:grpSpPr bwMode="auto">
          <a:xfrm>
            <a:off x="250825" y="2251075"/>
            <a:ext cx="1754188" cy="2436813"/>
            <a:chOff x="1164" y="768"/>
            <a:chExt cx="1105" cy="1536"/>
          </a:xfrm>
        </p:grpSpPr>
        <p:sp>
          <p:nvSpPr>
            <p:cNvPr id="24923" name="Oval 347"/>
            <p:cNvSpPr>
              <a:spLocks noChangeArrowheads="1"/>
            </p:cNvSpPr>
            <p:nvPr/>
          </p:nvSpPr>
          <p:spPr bwMode="auto">
            <a:xfrm>
              <a:off x="1951"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F</a:t>
              </a:r>
            </a:p>
          </p:txBody>
        </p:sp>
        <p:sp>
          <p:nvSpPr>
            <p:cNvPr id="24924" name="Oval 348"/>
            <p:cNvSpPr>
              <a:spLocks noChangeArrowheads="1"/>
            </p:cNvSpPr>
            <p:nvPr/>
          </p:nvSpPr>
          <p:spPr bwMode="auto">
            <a:xfrm>
              <a:off x="1689" y="1177"/>
              <a:ext cx="301" cy="28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p>
          </p:txBody>
        </p:sp>
        <p:sp>
          <p:nvSpPr>
            <p:cNvPr id="24925" name="Oval 349"/>
            <p:cNvSpPr>
              <a:spLocks noChangeArrowheads="1"/>
            </p:cNvSpPr>
            <p:nvPr/>
          </p:nvSpPr>
          <p:spPr bwMode="auto">
            <a:xfrm>
              <a:off x="1405" y="1618"/>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p>
          </p:txBody>
        </p:sp>
        <p:sp>
          <p:nvSpPr>
            <p:cNvPr id="24926" name="Oval 350"/>
            <p:cNvSpPr>
              <a:spLocks noChangeArrowheads="1"/>
            </p:cNvSpPr>
            <p:nvPr/>
          </p:nvSpPr>
          <p:spPr bwMode="auto">
            <a:xfrm>
              <a:off x="1968"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r>
                <a:rPr lang="en-US" altLang="zh-CN" sz="2000" baseline="-25000"/>
                <a:t>R</a:t>
              </a:r>
            </a:p>
          </p:txBody>
        </p:sp>
        <p:sp>
          <p:nvSpPr>
            <p:cNvPr id="24927" name="Oval 351"/>
            <p:cNvSpPr>
              <a:spLocks noChangeArrowheads="1"/>
            </p:cNvSpPr>
            <p:nvPr/>
          </p:nvSpPr>
          <p:spPr bwMode="auto">
            <a:xfrm>
              <a:off x="1164" y="20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r>
                <a:rPr lang="en-US" altLang="zh-CN" sz="2000" baseline="-25000"/>
                <a:t>L</a:t>
              </a:r>
            </a:p>
          </p:txBody>
        </p:sp>
        <p:cxnSp>
          <p:nvCxnSpPr>
            <p:cNvPr id="24928" name="AutoShape 352"/>
            <p:cNvCxnSpPr>
              <a:cxnSpLocks noChangeShapeType="1"/>
              <a:stCxn id="24923" idx="3"/>
              <a:endCxn id="24924" idx="0"/>
            </p:cNvCxnSpPr>
            <p:nvPr/>
          </p:nvCxnSpPr>
          <p:spPr bwMode="auto">
            <a:xfrm flipH="1">
              <a:off x="1840" y="1012"/>
              <a:ext cx="155" cy="165"/>
            </a:xfrm>
            <a:prstGeom prst="straightConnector1">
              <a:avLst/>
            </a:prstGeom>
            <a:noFill/>
            <a:ln w="9525" cap="sq">
              <a:solidFill>
                <a:schemeClr val="tx1"/>
              </a:solidFill>
              <a:round/>
              <a:headEnd/>
              <a:tailEnd/>
            </a:ln>
            <a:effectLst/>
          </p:spPr>
        </p:cxnSp>
        <p:cxnSp>
          <p:nvCxnSpPr>
            <p:cNvPr id="24929" name="AutoShape 353"/>
            <p:cNvCxnSpPr>
              <a:cxnSpLocks noChangeShapeType="1"/>
              <a:stCxn id="24924" idx="3"/>
              <a:endCxn id="24925" idx="0"/>
            </p:cNvCxnSpPr>
            <p:nvPr/>
          </p:nvCxnSpPr>
          <p:spPr bwMode="auto">
            <a:xfrm flipH="1">
              <a:off x="1556" y="1421"/>
              <a:ext cx="177" cy="197"/>
            </a:xfrm>
            <a:prstGeom prst="straightConnector1">
              <a:avLst/>
            </a:prstGeom>
            <a:noFill/>
            <a:ln w="9525" cap="sq">
              <a:solidFill>
                <a:schemeClr val="tx1"/>
              </a:solidFill>
              <a:round/>
              <a:headEnd/>
              <a:tailEnd/>
            </a:ln>
            <a:effectLst/>
          </p:spPr>
        </p:cxnSp>
        <p:cxnSp>
          <p:nvCxnSpPr>
            <p:cNvPr id="24930" name="AutoShape 354"/>
            <p:cNvCxnSpPr>
              <a:cxnSpLocks noChangeShapeType="1"/>
              <a:stCxn id="24926" idx="0"/>
              <a:endCxn id="24924" idx="5"/>
            </p:cNvCxnSpPr>
            <p:nvPr/>
          </p:nvCxnSpPr>
          <p:spPr bwMode="auto">
            <a:xfrm flipH="1" flipV="1">
              <a:off x="1946" y="1421"/>
              <a:ext cx="173" cy="211"/>
            </a:xfrm>
            <a:prstGeom prst="straightConnector1">
              <a:avLst/>
            </a:prstGeom>
            <a:noFill/>
            <a:ln w="9525" cap="sq">
              <a:solidFill>
                <a:schemeClr val="tx1"/>
              </a:solidFill>
              <a:round/>
              <a:headEnd/>
              <a:tailEnd/>
            </a:ln>
            <a:effectLst/>
          </p:spPr>
        </p:cxnSp>
        <p:cxnSp>
          <p:nvCxnSpPr>
            <p:cNvPr id="24931" name="AutoShape 355"/>
            <p:cNvCxnSpPr>
              <a:cxnSpLocks noChangeShapeType="1"/>
              <a:stCxn id="24925" idx="3"/>
              <a:endCxn id="24927" idx="0"/>
            </p:cNvCxnSpPr>
            <p:nvPr/>
          </p:nvCxnSpPr>
          <p:spPr bwMode="auto">
            <a:xfrm flipH="1">
              <a:off x="1315" y="1862"/>
              <a:ext cx="134" cy="156"/>
            </a:xfrm>
            <a:prstGeom prst="straightConnector1">
              <a:avLst/>
            </a:prstGeom>
            <a:noFill/>
            <a:ln w="9525" cap="sq">
              <a:solidFill>
                <a:schemeClr val="tx1"/>
              </a:solidFill>
              <a:round/>
              <a:headEnd/>
              <a:tailEnd/>
            </a:ln>
            <a:effectLst/>
          </p:spPr>
        </p:cxnSp>
      </p:grpSp>
      <p:grpSp>
        <p:nvGrpSpPr>
          <p:cNvPr id="3" name="Group 356"/>
          <p:cNvGrpSpPr>
            <a:grpSpLocks/>
          </p:cNvGrpSpPr>
          <p:nvPr/>
        </p:nvGrpSpPr>
        <p:grpSpPr bwMode="auto">
          <a:xfrm>
            <a:off x="2698750" y="2251075"/>
            <a:ext cx="1355725" cy="1824038"/>
            <a:chOff x="3234" y="768"/>
            <a:chExt cx="854" cy="1150"/>
          </a:xfrm>
        </p:grpSpPr>
        <p:sp>
          <p:nvSpPr>
            <p:cNvPr id="24933" name="Oval 357"/>
            <p:cNvSpPr>
              <a:spLocks noChangeArrowheads="1"/>
            </p:cNvSpPr>
            <p:nvPr/>
          </p:nvSpPr>
          <p:spPr bwMode="auto">
            <a:xfrm>
              <a:off x="3770"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F</a:t>
              </a:r>
            </a:p>
          </p:txBody>
        </p:sp>
        <p:sp>
          <p:nvSpPr>
            <p:cNvPr id="24934" name="Oval 358"/>
            <p:cNvSpPr>
              <a:spLocks noChangeArrowheads="1"/>
            </p:cNvSpPr>
            <p:nvPr/>
          </p:nvSpPr>
          <p:spPr bwMode="auto">
            <a:xfrm>
              <a:off x="3508" y="1177"/>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p>
          </p:txBody>
        </p:sp>
        <p:sp>
          <p:nvSpPr>
            <p:cNvPr id="24935" name="Oval 359"/>
            <p:cNvSpPr>
              <a:spLocks noChangeArrowheads="1"/>
            </p:cNvSpPr>
            <p:nvPr/>
          </p:nvSpPr>
          <p:spPr bwMode="auto">
            <a:xfrm>
              <a:off x="3787"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R</a:t>
              </a:r>
            </a:p>
          </p:txBody>
        </p:sp>
        <p:sp>
          <p:nvSpPr>
            <p:cNvPr id="24936" name="Oval 360"/>
            <p:cNvSpPr>
              <a:spLocks noChangeArrowheads="1"/>
            </p:cNvSpPr>
            <p:nvPr/>
          </p:nvSpPr>
          <p:spPr bwMode="auto">
            <a:xfrm>
              <a:off x="3234" y="16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r>
                <a:rPr lang="en-US" altLang="zh-CN" sz="2000" baseline="-25000"/>
                <a:t>L</a:t>
              </a:r>
            </a:p>
          </p:txBody>
        </p:sp>
        <p:cxnSp>
          <p:nvCxnSpPr>
            <p:cNvPr id="24937" name="AutoShape 361"/>
            <p:cNvCxnSpPr>
              <a:cxnSpLocks noChangeShapeType="1"/>
              <a:stCxn id="24934" idx="0"/>
              <a:endCxn id="24933" idx="3"/>
            </p:cNvCxnSpPr>
            <p:nvPr/>
          </p:nvCxnSpPr>
          <p:spPr bwMode="auto">
            <a:xfrm flipV="1">
              <a:off x="3659" y="1012"/>
              <a:ext cx="155" cy="165"/>
            </a:xfrm>
            <a:prstGeom prst="straightConnector1">
              <a:avLst/>
            </a:prstGeom>
            <a:noFill/>
            <a:ln w="9525" cap="sq">
              <a:solidFill>
                <a:schemeClr val="tx1"/>
              </a:solidFill>
              <a:round/>
              <a:headEnd/>
              <a:tailEnd/>
            </a:ln>
            <a:effectLst/>
          </p:spPr>
        </p:cxnSp>
        <p:cxnSp>
          <p:nvCxnSpPr>
            <p:cNvPr id="24938" name="AutoShape 362"/>
            <p:cNvCxnSpPr>
              <a:cxnSpLocks noChangeShapeType="1"/>
              <a:stCxn id="24936" idx="0"/>
              <a:endCxn id="24934" idx="3"/>
            </p:cNvCxnSpPr>
            <p:nvPr/>
          </p:nvCxnSpPr>
          <p:spPr bwMode="auto">
            <a:xfrm flipV="1">
              <a:off x="3385" y="1421"/>
              <a:ext cx="167" cy="197"/>
            </a:xfrm>
            <a:prstGeom prst="straightConnector1">
              <a:avLst/>
            </a:prstGeom>
            <a:noFill/>
            <a:ln w="9525" cap="sq">
              <a:solidFill>
                <a:schemeClr val="tx1"/>
              </a:solidFill>
              <a:round/>
              <a:headEnd/>
              <a:tailEnd/>
            </a:ln>
            <a:effectLst/>
          </p:spPr>
        </p:cxnSp>
        <p:cxnSp>
          <p:nvCxnSpPr>
            <p:cNvPr id="24939" name="AutoShape 363"/>
            <p:cNvCxnSpPr>
              <a:cxnSpLocks noChangeShapeType="1"/>
              <a:stCxn id="24935" idx="0"/>
              <a:endCxn id="24934" idx="5"/>
            </p:cNvCxnSpPr>
            <p:nvPr/>
          </p:nvCxnSpPr>
          <p:spPr bwMode="auto">
            <a:xfrm flipH="1" flipV="1">
              <a:off x="3765" y="1421"/>
              <a:ext cx="173" cy="211"/>
            </a:xfrm>
            <a:prstGeom prst="straightConnector1">
              <a:avLst/>
            </a:prstGeom>
            <a:noFill/>
            <a:ln w="9525" cap="sq">
              <a:solidFill>
                <a:schemeClr val="tx1"/>
              </a:solidFill>
              <a:round/>
              <a:headEnd/>
              <a:tailEnd/>
            </a:ln>
            <a:effectLst/>
          </p:spPr>
        </p:cxnSp>
      </p:grpSp>
      <p:grpSp>
        <p:nvGrpSpPr>
          <p:cNvPr id="4" name="Group 365"/>
          <p:cNvGrpSpPr>
            <a:grpSpLocks/>
          </p:cNvGrpSpPr>
          <p:nvPr/>
        </p:nvGrpSpPr>
        <p:grpSpPr bwMode="auto">
          <a:xfrm>
            <a:off x="4500563" y="1268413"/>
            <a:ext cx="1676400" cy="3733800"/>
            <a:chOff x="1008" y="1248"/>
            <a:chExt cx="1056" cy="2352"/>
          </a:xfrm>
        </p:grpSpPr>
        <p:sp>
          <p:nvSpPr>
            <p:cNvPr id="24942" name="Oval 366"/>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43" name="Oval 367"/>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P</a:t>
              </a:r>
            </a:p>
          </p:txBody>
        </p:sp>
        <p:sp>
          <p:nvSpPr>
            <p:cNvPr id="24944" name="Oval 368"/>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45" name="Oval 369"/>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46" name="Oval 370"/>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47" name="Oval 371"/>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48" name="Oval 372"/>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49" name="Oval 373"/>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50" name="Oval 374"/>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51" name="AutoShape 375"/>
            <p:cNvCxnSpPr>
              <a:cxnSpLocks noChangeShapeType="1"/>
              <a:stCxn id="24942" idx="3"/>
              <a:endCxn id="24943"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952" name="AutoShape 376"/>
            <p:cNvCxnSpPr>
              <a:cxnSpLocks noChangeShapeType="1"/>
              <a:stCxn id="24943" idx="3"/>
              <a:endCxn id="24944"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953" name="AutoShape 377"/>
            <p:cNvCxnSpPr>
              <a:cxnSpLocks noChangeShapeType="1"/>
              <a:stCxn id="24943" idx="5"/>
              <a:endCxn id="24945"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954" name="AutoShape 378"/>
            <p:cNvCxnSpPr>
              <a:cxnSpLocks noChangeShapeType="1"/>
              <a:stCxn id="24944" idx="3"/>
              <a:endCxn id="24946"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955" name="AutoShape 379"/>
            <p:cNvCxnSpPr>
              <a:cxnSpLocks noChangeShapeType="1"/>
              <a:stCxn id="24944" idx="5"/>
              <a:endCxn id="24947"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956" name="AutoShape 380"/>
            <p:cNvCxnSpPr>
              <a:cxnSpLocks noChangeShapeType="1"/>
              <a:stCxn id="24949" idx="3"/>
              <a:endCxn id="24950"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957" name="AutoShape 381"/>
            <p:cNvCxnSpPr>
              <a:cxnSpLocks noChangeShapeType="1"/>
              <a:stCxn id="24947" idx="5"/>
              <a:endCxn id="24949"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958" name="AutoShape 382"/>
            <p:cNvCxnSpPr>
              <a:cxnSpLocks noChangeShapeType="1"/>
              <a:stCxn id="24947" idx="3"/>
              <a:endCxn id="24948"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sp>
        <p:nvSpPr>
          <p:cNvPr id="24959" name="AutoShape 383"/>
          <p:cNvSpPr>
            <a:spLocks noChangeArrowheads="1"/>
          </p:cNvSpPr>
          <p:nvPr/>
        </p:nvSpPr>
        <p:spPr bwMode="auto">
          <a:xfrm>
            <a:off x="6249988" y="2860675"/>
            <a:ext cx="503237" cy="207963"/>
          </a:xfrm>
          <a:prstGeom prst="rightArrow">
            <a:avLst>
              <a:gd name="adj1" fmla="val 50000"/>
              <a:gd name="adj2" fmla="val 60496"/>
            </a:avLst>
          </a:prstGeom>
          <a:solidFill>
            <a:srgbClr val="0000FF"/>
          </a:solidFill>
          <a:ln w="9525">
            <a:noFill/>
            <a:miter lim="800000"/>
            <a:headEnd/>
            <a:tailEnd/>
          </a:ln>
          <a:effectLst/>
        </p:spPr>
        <p:txBody>
          <a:bodyPr wrap="none" anchor="ctr"/>
          <a:lstStyle/>
          <a:p>
            <a:endParaRPr lang="zh-CN" altLang="en-US"/>
          </a:p>
        </p:txBody>
      </p:sp>
      <p:grpSp>
        <p:nvGrpSpPr>
          <p:cNvPr id="5" name="Group 384"/>
          <p:cNvGrpSpPr>
            <a:grpSpLocks/>
          </p:cNvGrpSpPr>
          <p:nvPr/>
        </p:nvGrpSpPr>
        <p:grpSpPr bwMode="auto">
          <a:xfrm>
            <a:off x="6845300" y="1276350"/>
            <a:ext cx="2087563" cy="3141663"/>
            <a:chOff x="4150" y="1253"/>
            <a:chExt cx="1315" cy="1979"/>
          </a:xfrm>
        </p:grpSpPr>
        <p:sp>
          <p:nvSpPr>
            <p:cNvPr id="24961" name="Oval 385"/>
            <p:cNvSpPr>
              <a:spLocks noChangeArrowheads="1"/>
            </p:cNvSpPr>
            <p:nvPr/>
          </p:nvSpPr>
          <p:spPr bwMode="auto">
            <a:xfrm>
              <a:off x="4657"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62" name="Oval 386"/>
            <p:cNvSpPr>
              <a:spLocks noChangeArrowheads="1"/>
            </p:cNvSpPr>
            <p:nvPr/>
          </p:nvSpPr>
          <p:spPr bwMode="auto">
            <a:xfrm>
              <a:off x="4419" y="1661"/>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63" name="Oval 387"/>
            <p:cNvSpPr>
              <a:spLocks noChangeArrowheads="1"/>
            </p:cNvSpPr>
            <p:nvPr/>
          </p:nvSpPr>
          <p:spPr bwMode="auto">
            <a:xfrm>
              <a:off x="5174" y="294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64" name="Oval 388"/>
            <p:cNvSpPr>
              <a:spLocks noChangeArrowheads="1"/>
            </p:cNvSpPr>
            <p:nvPr/>
          </p:nvSpPr>
          <p:spPr bwMode="auto">
            <a:xfrm>
              <a:off x="4150" y="210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65" name="Oval 389"/>
            <p:cNvSpPr>
              <a:spLocks noChangeArrowheads="1"/>
            </p:cNvSpPr>
            <p:nvPr/>
          </p:nvSpPr>
          <p:spPr bwMode="auto">
            <a:xfrm>
              <a:off x="4675" y="211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66" name="Oval 390"/>
            <p:cNvSpPr>
              <a:spLocks noChangeArrowheads="1"/>
            </p:cNvSpPr>
            <p:nvPr/>
          </p:nvSpPr>
          <p:spPr bwMode="auto">
            <a:xfrm>
              <a:off x="4438" y="252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67" name="Oval 391"/>
            <p:cNvSpPr>
              <a:spLocks noChangeArrowheads="1"/>
            </p:cNvSpPr>
            <p:nvPr/>
          </p:nvSpPr>
          <p:spPr bwMode="auto">
            <a:xfrm>
              <a:off x="4915" y="251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68" name="Oval 392"/>
            <p:cNvSpPr>
              <a:spLocks noChangeArrowheads="1"/>
            </p:cNvSpPr>
            <p:nvPr/>
          </p:nvSpPr>
          <p:spPr bwMode="auto">
            <a:xfrm>
              <a:off x="4678" y="2956"/>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69" name="AutoShape 393"/>
            <p:cNvCxnSpPr>
              <a:cxnSpLocks noChangeShapeType="1"/>
              <a:stCxn id="24961" idx="3"/>
              <a:endCxn id="24962" idx="0"/>
            </p:cNvCxnSpPr>
            <p:nvPr/>
          </p:nvCxnSpPr>
          <p:spPr bwMode="auto">
            <a:xfrm flipH="1">
              <a:off x="4565" y="1489"/>
              <a:ext cx="135" cy="172"/>
            </a:xfrm>
            <a:prstGeom prst="straightConnector1">
              <a:avLst/>
            </a:prstGeom>
            <a:noFill/>
            <a:ln w="9525" cap="sq">
              <a:solidFill>
                <a:schemeClr val="tx1"/>
              </a:solidFill>
              <a:round/>
              <a:headEnd/>
              <a:tailEnd/>
            </a:ln>
            <a:effectLst/>
          </p:spPr>
        </p:cxnSp>
        <p:cxnSp>
          <p:nvCxnSpPr>
            <p:cNvPr id="24970" name="AutoShape 394"/>
            <p:cNvCxnSpPr>
              <a:cxnSpLocks noChangeShapeType="1"/>
              <a:stCxn id="24967" idx="5"/>
              <a:endCxn id="24963" idx="0"/>
            </p:cNvCxnSpPr>
            <p:nvPr/>
          </p:nvCxnSpPr>
          <p:spPr bwMode="auto">
            <a:xfrm>
              <a:off x="5163" y="2748"/>
              <a:ext cx="157" cy="193"/>
            </a:xfrm>
            <a:prstGeom prst="straightConnector1">
              <a:avLst/>
            </a:prstGeom>
            <a:noFill/>
            <a:ln w="9525" cap="sq">
              <a:solidFill>
                <a:schemeClr val="tx1"/>
              </a:solidFill>
              <a:round/>
              <a:headEnd/>
              <a:tailEnd/>
            </a:ln>
            <a:effectLst/>
          </p:spPr>
        </p:cxnSp>
        <p:cxnSp>
          <p:nvCxnSpPr>
            <p:cNvPr id="24971" name="AutoShape 395"/>
            <p:cNvCxnSpPr>
              <a:cxnSpLocks noChangeShapeType="1"/>
              <a:stCxn id="24962" idx="3"/>
              <a:endCxn id="24964" idx="0"/>
            </p:cNvCxnSpPr>
            <p:nvPr/>
          </p:nvCxnSpPr>
          <p:spPr bwMode="auto">
            <a:xfrm flipH="1">
              <a:off x="4296" y="1897"/>
              <a:ext cx="166" cy="203"/>
            </a:xfrm>
            <a:prstGeom prst="straightConnector1">
              <a:avLst/>
            </a:prstGeom>
            <a:noFill/>
            <a:ln w="9525" cap="sq">
              <a:solidFill>
                <a:schemeClr val="tx1"/>
              </a:solidFill>
              <a:round/>
              <a:headEnd/>
              <a:tailEnd/>
            </a:ln>
            <a:effectLst/>
          </p:spPr>
        </p:cxnSp>
        <p:cxnSp>
          <p:nvCxnSpPr>
            <p:cNvPr id="24972" name="AutoShape 396"/>
            <p:cNvCxnSpPr>
              <a:cxnSpLocks noChangeShapeType="1"/>
              <a:stCxn id="24962" idx="5"/>
              <a:endCxn id="24965" idx="0"/>
            </p:cNvCxnSpPr>
            <p:nvPr/>
          </p:nvCxnSpPr>
          <p:spPr bwMode="auto">
            <a:xfrm>
              <a:off x="4667" y="1897"/>
              <a:ext cx="154" cy="214"/>
            </a:xfrm>
            <a:prstGeom prst="straightConnector1">
              <a:avLst/>
            </a:prstGeom>
            <a:noFill/>
            <a:ln w="9525">
              <a:solidFill>
                <a:schemeClr val="tx1"/>
              </a:solidFill>
              <a:prstDash val="dash"/>
              <a:round/>
              <a:headEnd/>
              <a:tailEnd/>
            </a:ln>
            <a:effectLst/>
          </p:spPr>
        </p:cxnSp>
        <p:cxnSp>
          <p:nvCxnSpPr>
            <p:cNvPr id="24973" name="AutoShape 397"/>
            <p:cNvCxnSpPr>
              <a:cxnSpLocks noChangeShapeType="1"/>
              <a:stCxn id="24967" idx="3"/>
              <a:endCxn id="24968" idx="0"/>
            </p:cNvCxnSpPr>
            <p:nvPr/>
          </p:nvCxnSpPr>
          <p:spPr bwMode="auto">
            <a:xfrm flipH="1">
              <a:off x="4824" y="2748"/>
              <a:ext cx="134" cy="208"/>
            </a:xfrm>
            <a:prstGeom prst="straightConnector1">
              <a:avLst/>
            </a:prstGeom>
            <a:noFill/>
            <a:ln w="9525" cap="sq">
              <a:solidFill>
                <a:schemeClr val="tx1"/>
              </a:solidFill>
              <a:round/>
              <a:headEnd/>
              <a:tailEnd/>
            </a:ln>
            <a:effectLst/>
          </p:spPr>
        </p:cxnSp>
        <p:cxnSp>
          <p:nvCxnSpPr>
            <p:cNvPr id="24974" name="AutoShape 398"/>
            <p:cNvCxnSpPr>
              <a:cxnSpLocks noChangeShapeType="1"/>
              <a:stCxn id="24965" idx="5"/>
              <a:endCxn id="24967" idx="0"/>
            </p:cNvCxnSpPr>
            <p:nvPr/>
          </p:nvCxnSpPr>
          <p:spPr bwMode="auto">
            <a:xfrm>
              <a:off x="4923" y="2347"/>
              <a:ext cx="138" cy="165"/>
            </a:xfrm>
            <a:prstGeom prst="straightConnector1">
              <a:avLst/>
            </a:prstGeom>
            <a:noFill/>
            <a:ln w="9525" cap="sq">
              <a:solidFill>
                <a:schemeClr val="tx1"/>
              </a:solidFill>
              <a:round/>
              <a:headEnd/>
              <a:tailEnd/>
            </a:ln>
            <a:effectLst/>
          </p:spPr>
        </p:cxnSp>
        <p:cxnSp>
          <p:nvCxnSpPr>
            <p:cNvPr id="24975" name="AutoShape 399"/>
            <p:cNvCxnSpPr>
              <a:cxnSpLocks noChangeShapeType="1"/>
              <a:stCxn id="24965" idx="3"/>
              <a:endCxn id="24966" idx="0"/>
            </p:cNvCxnSpPr>
            <p:nvPr/>
          </p:nvCxnSpPr>
          <p:spPr bwMode="auto">
            <a:xfrm flipH="1">
              <a:off x="4584" y="2347"/>
              <a:ext cx="134" cy="177"/>
            </a:xfrm>
            <a:prstGeom prst="straightConnector1">
              <a:avLst/>
            </a:prstGeom>
            <a:noFill/>
            <a:ln w="9525" cap="sq">
              <a:solidFill>
                <a:schemeClr val="tx1"/>
              </a:solidFill>
              <a:round/>
              <a:headEnd/>
              <a:tailEnd/>
            </a:ln>
            <a:effectLst/>
          </p:spPr>
        </p:cxnSp>
      </p:grpSp>
      <p:sp>
        <p:nvSpPr>
          <p:cNvPr id="24977" name="Text Box 401"/>
          <p:cNvSpPr txBox="1">
            <a:spLocks noChangeArrowheads="1"/>
          </p:cNvSpPr>
          <p:nvPr/>
        </p:nvSpPr>
        <p:spPr bwMode="auto">
          <a:xfrm>
            <a:off x="4945063" y="5300663"/>
            <a:ext cx="373062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78" name="Text Box 402"/>
          <p:cNvSpPr txBox="1">
            <a:spLocks noChangeArrowheads="1"/>
          </p:cNvSpPr>
          <p:nvPr/>
        </p:nvSpPr>
        <p:spPr bwMode="auto">
          <a:xfrm>
            <a:off x="4948238" y="5840413"/>
            <a:ext cx="351155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P</a:t>
            </a:r>
            <a:r>
              <a:rPr lang="en-US" altLang="zh-CN" sz="2000" baseline="-25000">
                <a:ea typeface="华文中宋" pitchFamily="2" charset="-122"/>
              </a:rPr>
              <a:t>R</a:t>
            </a:r>
            <a:r>
              <a:rPr lang="en-US" altLang="zh-CN" sz="2000">
                <a:ea typeface="华文中宋" pitchFamily="2" charset="-122"/>
              </a:rPr>
              <a:t> F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919"/>
                                        </p:tgtEl>
                                        <p:attrNameLst>
                                          <p:attrName>style.visibility</p:attrName>
                                        </p:attrNameLst>
                                      </p:cBhvr>
                                      <p:to>
                                        <p:strVal val="visible"/>
                                      </p:to>
                                    </p:set>
                                    <p:animEffect transition="in" filter="wipe(left)">
                                      <p:cBhvr>
                                        <p:cTn id="15" dur="500"/>
                                        <p:tgtEl>
                                          <p:spTgt spid="2491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920"/>
                                        </p:tgtEl>
                                        <p:attrNameLst>
                                          <p:attrName>style.visibility</p:attrName>
                                        </p:attrNameLst>
                                      </p:cBhvr>
                                      <p:to>
                                        <p:strVal val="visible"/>
                                      </p:to>
                                    </p:set>
                                    <p:animEffect transition="in" filter="wipe(left)">
                                      <p:cBhvr>
                                        <p:cTn id="28" dur="500"/>
                                        <p:tgtEl>
                                          <p:spTgt spid="249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921"/>
                                        </p:tgtEl>
                                        <p:attrNameLst>
                                          <p:attrName>style.visibility</p:attrName>
                                        </p:attrNameLst>
                                      </p:cBhvr>
                                      <p:to>
                                        <p:strVal val="visible"/>
                                      </p:to>
                                    </p:set>
                                    <p:animEffect transition="in" filter="wipe(left)">
                                      <p:cBhvr>
                                        <p:cTn id="33" dur="500"/>
                                        <p:tgtEl>
                                          <p:spTgt spid="24921"/>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1000" fill="hold"/>
                                        <p:tgtEl>
                                          <p:spTgt spid="4"/>
                                        </p:tgtEl>
                                        <p:attrNameLst>
                                          <p:attrName>ppt_x</p:attrName>
                                        </p:attrNameLst>
                                      </p:cBhvr>
                                      <p:tavLst>
                                        <p:tav tm="0">
                                          <p:val>
                                            <p:strVal val="#ppt_x-#ppt_w/2"/>
                                          </p:val>
                                        </p:tav>
                                        <p:tav tm="100000">
                                          <p:val>
                                            <p:strVal val="#ppt_x"/>
                                          </p:val>
                                        </p:tav>
                                      </p:tavLst>
                                    </p:anim>
                                    <p:anim calcmode="lin" valueType="num">
                                      <p:cBhvr>
                                        <p:cTn id="39" dur="1000" fill="hold"/>
                                        <p:tgtEl>
                                          <p:spTgt spid="4"/>
                                        </p:tgtEl>
                                        <p:attrNameLst>
                                          <p:attrName>ppt_y</p:attrName>
                                        </p:attrNameLst>
                                      </p:cBhvr>
                                      <p:tavLst>
                                        <p:tav tm="0">
                                          <p:val>
                                            <p:strVal val="#ppt_y"/>
                                          </p:val>
                                        </p:tav>
                                        <p:tav tm="100000">
                                          <p:val>
                                            <p:strVal val="#ppt_y"/>
                                          </p:val>
                                        </p:tav>
                                      </p:tavLst>
                                    </p:anim>
                                    <p:anim calcmode="lin" valueType="num">
                                      <p:cBhvr>
                                        <p:cTn id="40" dur="1000" fill="hold"/>
                                        <p:tgtEl>
                                          <p:spTgt spid="4"/>
                                        </p:tgtEl>
                                        <p:attrNameLst>
                                          <p:attrName>ppt_w</p:attrName>
                                        </p:attrNameLst>
                                      </p:cBhvr>
                                      <p:tavLst>
                                        <p:tav tm="0">
                                          <p:val>
                                            <p:fltVal val="0"/>
                                          </p:val>
                                        </p:tav>
                                        <p:tav tm="100000">
                                          <p:val>
                                            <p:strVal val="#ppt_w"/>
                                          </p:val>
                                        </p:tav>
                                      </p:tavLst>
                                    </p:anim>
                                    <p:anim calcmode="lin" valueType="num">
                                      <p:cBhvr>
                                        <p:cTn id="41"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959"/>
                                        </p:tgtEl>
                                        <p:attrNameLst>
                                          <p:attrName>style.visibility</p:attrName>
                                        </p:attrNameLst>
                                      </p:cBhvr>
                                      <p:to>
                                        <p:strVal val="visible"/>
                                      </p:to>
                                    </p:set>
                                    <p:animEffect transition="in" filter="wipe(left)">
                                      <p:cBhvr>
                                        <p:cTn id="46" dur="500"/>
                                        <p:tgtEl>
                                          <p:spTgt spid="24959"/>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2"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ppt_x</p:attrName>
                                        </p:attrNameLst>
                                      </p:cBhvr>
                                      <p:tavLst>
                                        <p:tav tm="0">
                                          <p:val>
                                            <p:strVal val="#ppt_x+#ppt_w/2"/>
                                          </p:val>
                                        </p:tav>
                                        <p:tav tm="100000">
                                          <p:val>
                                            <p:strVal val="#ppt_x"/>
                                          </p:val>
                                        </p:tav>
                                      </p:tavLst>
                                    </p:anim>
                                    <p:anim calcmode="lin" valueType="num">
                                      <p:cBhvr>
                                        <p:cTn id="52" dur="1000" fill="hold"/>
                                        <p:tgtEl>
                                          <p:spTgt spid="5"/>
                                        </p:tgtEl>
                                        <p:attrNameLst>
                                          <p:attrName>ppt_y</p:attrName>
                                        </p:attrNameLst>
                                      </p:cBhvr>
                                      <p:tavLst>
                                        <p:tav tm="0">
                                          <p:val>
                                            <p:strVal val="#ppt_y"/>
                                          </p:val>
                                        </p:tav>
                                        <p:tav tm="100000">
                                          <p:val>
                                            <p:strVal val="#ppt_y"/>
                                          </p:val>
                                        </p:tav>
                                      </p:tavLst>
                                    </p:anim>
                                    <p:anim calcmode="lin" valueType="num">
                                      <p:cBhvr>
                                        <p:cTn id="53" dur="1000" fill="hold"/>
                                        <p:tgtEl>
                                          <p:spTgt spid="5"/>
                                        </p:tgtEl>
                                        <p:attrNameLst>
                                          <p:attrName>ppt_w</p:attrName>
                                        </p:attrNameLst>
                                      </p:cBhvr>
                                      <p:tavLst>
                                        <p:tav tm="0">
                                          <p:val>
                                            <p:fltVal val="0"/>
                                          </p:val>
                                        </p:tav>
                                        <p:tav tm="100000">
                                          <p:val>
                                            <p:strVal val="#ppt_w"/>
                                          </p:val>
                                        </p:tav>
                                      </p:tavLst>
                                    </p:anim>
                                    <p:anim calcmode="lin" valueType="num">
                                      <p:cBhvr>
                                        <p:cTn id="54" dur="1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4977"/>
                                        </p:tgtEl>
                                        <p:attrNameLst>
                                          <p:attrName>style.visibility</p:attrName>
                                        </p:attrNameLst>
                                      </p:cBhvr>
                                      <p:to>
                                        <p:strVal val="visible"/>
                                      </p:to>
                                    </p:set>
                                    <p:animEffect transition="in" filter="wipe(left)">
                                      <p:cBhvr>
                                        <p:cTn id="59" dur="500"/>
                                        <p:tgtEl>
                                          <p:spTgt spid="2497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978"/>
                                        </p:tgtEl>
                                        <p:attrNameLst>
                                          <p:attrName>style.visibility</p:attrName>
                                        </p:attrNameLst>
                                      </p:cBhvr>
                                      <p:to>
                                        <p:strVal val="visible"/>
                                      </p:to>
                                    </p:set>
                                    <p:animEffect transition="in" filter="wipe(left)">
                                      <p:cBhvr>
                                        <p:cTn id="64" dur="500"/>
                                        <p:tgtEl>
                                          <p:spTgt spid="24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9" grpId="0" animBg="1"/>
      <p:bldP spid="24920" grpId="0" autoUpdateAnimBg="0"/>
      <p:bldP spid="24921" grpId="0" autoUpdateAnimBg="0"/>
      <p:bldP spid="24959" grpId="0" animBg="1"/>
      <p:bldP spid="24977" grpId="0" autoUpdateAnimBg="0"/>
      <p:bldP spid="2497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100" name="Rectangle 4"/>
          <p:cNvSpPr>
            <a:spLocks noChangeArrowheads="1"/>
          </p:cNvSpPr>
          <p:nvPr/>
        </p:nvSpPr>
        <p:spPr bwMode="auto">
          <a:xfrm>
            <a:off x="1332086" y="116632"/>
            <a:ext cx="6480274" cy="749002"/>
          </a:xfrm>
          <a:prstGeom prst="rect">
            <a:avLst/>
          </a:prstGeom>
          <a:noFill/>
          <a:ln w="9525">
            <a:noFill/>
            <a:miter lim="800000"/>
            <a:headEnd/>
            <a:tailEnd/>
          </a:ln>
          <a:effectLst/>
        </p:spPr>
        <p:txBody>
          <a:bodyPr anchor="ctr"/>
          <a:lstStyle/>
          <a:p>
            <a:pPr>
              <a:spcBef>
                <a:spcPct val="0"/>
              </a:spcBef>
            </a:pPr>
            <a:r>
              <a:rPr lang="zh-CN" altLang="en-US" sz="4400" dirty="0">
                <a:solidFill>
                  <a:srgbClr val="0000CC"/>
                </a:solidFill>
                <a:latin typeface="华文行楷" pitchFamily="2" charset="-122"/>
                <a:ea typeface="华文行楷" pitchFamily="2" charset="-122"/>
                <a:cs typeface="+mj-cs"/>
              </a:rPr>
              <a:t>二叉排序树的查找分析 </a:t>
            </a:r>
          </a:p>
        </p:txBody>
      </p:sp>
      <p:sp>
        <p:nvSpPr>
          <p:cNvPr id="132101" name="Text Box 5"/>
          <p:cNvSpPr txBox="1">
            <a:spLocks noChangeArrowheads="1"/>
          </p:cNvSpPr>
          <p:nvPr/>
        </p:nvSpPr>
        <p:spPr bwMode="auto">
          <a:xfrm>
            <a:off x="107950" y="908720"/>
            <a:ext cx="4895850" cy="2160591"/>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二叉排序树上查找其关键字 </a:t>
            </a:r>
          </a:p>
          <a:p>
            <a:pPr marL="571500" indent="-571500">
              <a:lnSpc>
                <a:spcPct val="140000"/>
              </a:lnSpc>
              <a:spcBef>
                <a:spcPct val="0"/>
              </a:spcBef>
            </a:pPr>
            <a:r>
              <a:rPr lang="zh-CN" altLang="en-US" sz="2400" dirty="0">
                <a:ea typeface="楷体_GB2312" pitchFamily="49" charset="-122"/>
              </a:rPr>
              <a:t>        等于给定值的结点的过程，</a:t>
            </a:r>
            <a:endParaRPr lang="en-US" altLang="zh-CN" sz="2400" dirty="0">
              <a:ea typeface="楷体_GB2312" pitchFamily="49" charset="-122"/>
            </a:endParaRPr>
          </a:p>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其实就是走了一条从根到该</a:t>
            </a:r>
            <a:endParaRPr lang="en-US" altLang="zh-CN" sz="2400" dirty="0">
              <a:ea typeface="楷体_GB2312" pitchFamily="49" charset="-122"/>
            </a:endParaRPr>
          </a:p>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结点的路径。 </a:t>
            </a:r>
          </a:p>
        </p:txBody>
      </p:sp>
      <p:sp>
        <p:nvSpPr>
          <p:cNvPr id="132117" name="Freeform 21"/>
          <p:cNvSpPr>
            <a:spLocks/>
          </p:cNvSpPr>
          <p:nvPr/>
        </p:nvSpPr>
        <p:spPr bwMode="auto">
          <a:xfrm>
            <a:off x="6996113" y="1146175"/>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22"/>
          <p:cNvGrpSpPr>
            <a:grpSpLocks/>
          </p:cNvGrpSpPr>
          <p:nvPr/>
        </p:nvGrpSpPr>
        <p:grpSpPr bwMode="auto">
          <a:xfrm>
            <a:off x="5167313" y="1452563"/>
            <a:ext cx="3581400" cy="3200400"/>
            <a:chOff x="1680" y="1968"/>
            <a:chExt cx="2256" cy="2016"/>
          </a:xfrm>
        </p:grpSpPr>
        <p:sp>
          <p:nvSpPr>
            <p:cNvPr id="132119" name="Oval 23"/>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32120" name="Oval 24"/>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32121" name="Oval 25"/>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32122" name="Oval 26"/>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32123" name="Oval 27"/>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32124" name="Oval 28"/>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32125" name="Oval 29"/>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32126" name="Oval 30"/>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32127" name="Oval 31"/>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32128" name="Oval 3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32129" name="AutoShape 33"/>
            <p:cNvCxnSpPr>
              <a:cxnSpLocks noChangeShapeType="1"/>
              <a:stCxn id="132128" idx="3"/>
              <a:endCxn id="132119"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32130" name="AutoShape 34"/>
            <p:cNvCxnSpPr>
              <a:cxnSpLocks noChangeShapeType="1"/>
              <a:stCxn id="132128" idx="5"/>
              <a:endCxn id="132120"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32131" name="AutoShape 35"/>
            <p:cNvCxnSpPr>
              <a:cxnSpLocks noChangeShapeType="1"/>
              <a:stCxn id="132120" idx="5"/>
              <a:endCxn id="132122"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32132" name="AutoShape 36"/>
            <p:cNvCxnSpPr>
              <a:cxnSpLocks noChangeShapeType="1"/>
              <a:stCxn id="132122" idx="3"/>
              <a:endCxn id="132123"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32133" name="AutoShape 37"/>
            <p:cNvCxnSpPr>
              <a:cxnSpLocks noChangeShapeType="1"/>
              <a:stCxn id="132123" idx="5"/>
              <a:endCxn id="132126"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32134" name="AutoShape 38"/>
            <p:cNvCxnSpPr>
              <a:cxnSpLocks noChangeShapeType="1"/>
              <a:stCxn id="132119" idx="3"/>
              <a:endCxn id="132121"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32135" name="AutoShape 39"/>
            <p:cNvCxnSpPr>
              <a:cxnSpLocks noChangeShapeType="1"/>
              <a:stCxn id="132119" idx="5"/>
              <a:endCxn id="132124"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32136" name="AutoShape 40"/>
            <p:cNvCxnSpPr>
              <a:cxnSpLocks noChangeShapeType="1"/>
              <a:stCxn id="132124" idx="3"/>
              <a:endCxn id="132125"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32137" name="AutoShape 41"/>
            <p:cNvCxnSpPr>
              <a:cxnSpLocks noChangeShapeType="1"/>
              <a:stCxn id="132125" idx="3"/>
              <a:endCxn id="132127"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32138" name="Text Box 42"/>
          <p:cNvSpPr txBox="1">
            <a:spLocks noChangeArrowheads="1"/>
          </p:cNvSpPr>
          <p:nvPr/>
        </p:nvSpPr>
        <p:spPr bwMode="auto">
          <a:xfrm>
            <a:off x="5867400" y="5084763"/>
            <a:ext cx="2479675"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35  </a:t>
            </a:r>
          </a:p>
        </p:txBody>
      </p:sp>
      <p:cxnSp>
        <p:nvCxnSpPr>
          <p:cNvPr id="132140" name="AutoShape 44"/>
          <p:cNvCxnSpPr>
            <a:cxnSpLocks noChangeShapeType="1"/>
            <a:endCxn id="132119" idx="0"/>
          </p:cNvCxnSpPr>
          <p:nvPr/>
        </p:nvCxnSpPr>
        <p:spPr bwMode="auto">
          <a:xfrm flipH="1">
            <a:off x="5967413" y="1843088"/>
            <a:ext cx="649287" cy="219075"/>
          </a:xfrm>
          <a:prstGeom prst="straightConnector1">
            <a:avLst/>
          </a:prstGeom>
          <a:noFill/>
          <a:ln w="25400" cap="sq">
            <a:solidFill>
              <a:srgbClr val="0000FF"/>
            </a:solidFill>
            <a:round/>
            <a:headEnd/>
            <a:tailEnd type="triangle" w="med" len="med"/>
          </a:ln>
          <a:effectLst/>
        </p:spPr>
      </p:cxnSp>
      <p:cxnSp>
        <p:nvCxnSpPr>
          <p:cNvPr id="132141" name="AutoShape 45"/>
          <p:cNvCxnSpPr>
            <a:cxnSpLocks noChangeShapeType="1"/>
            <a:stCxn id="132119" idx="5"/>
            <a:endCxn id="132124" idx="0"/>
          </p:cNvCxnSpPr>
          <p:nvPr/>
        </p:nvCxnSpPr>
        <p:spPr bwMode="auto">
          <a:xfrm>
            <a:off x="6156325" y="2452688"/>
            <a:ext cx="420688" cy="295275"/>
          </a:xfrm>
          <a:prstGeom prst="straightConnector1">
            <a:avLst/>
          </a:prstGeom>
          <a:noFill/>
          <a:ln w="25400" cap="sq">
            <a:solidFill>
              <a:srgbClr val="0000FF"/>
            </a:solidFill>
            <a:round/>
            <a:headEnd/>
            <a:tailEnd type="triangle" w="med" len="med"/>
          </a:ln>
          <a:effectLst/>
        </p:spPr>
      </p:cxnSp>
      <p:cxnSp>
        <p:nvCxnSpPr>
          <p:cNvPr id="132142" name="AutoShape 46"/>
          <p:cNvCxnSpPr>
            <a:cxnSpLocks noChangeShapeType="1"/>
            <a:stCxn id="132124" idx="3"/>
            <a:endCxn id="132125" idx="0"/>
          </p:cNvCxnSpPr>
          <p:nvPr/>
        </p:nvCxnSpPr>
        <p:spPr bwMode="auto">
          <a:xfrm flipH="1">
            <a:off x="6043613" y="3138488"/>
            <a:ext cx="344487" cy="295275"/>
          </a:xfrm>
          <a:prstGeom prst="straightConnector1">
            <a:avLst/>
          </a:prstGeom>
          <a:noFill/>
          <a:ln w="25400" cap="sq">
            <a:solidFill>
              <a:srgbClr val="0000FF"/>
            </a:solidFill>
            <a:round/>
            <a:headEnd/>
            <a:tailEnd type="triangle" w="med" len="med"/>
          </a:ln>
          <a:effectLst/>
        </p:spPr>
      </p:cxnSp>
      <p:sp>
        <p:nvSpPr>
          <p:cNvPr id="132143" name="Oval 47"/>
          <p:cNvSpPr>
            <a:spLocks noChangeArrowheads="1"/>
          </p:cNvSpPr>
          <p:nvPr/>
        </p:nvSpPr>
        <p:spPr bwMode="auto">
          <a:xfrm>
            <a:off x="5776913" y="3432175"/>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sp>
        <p:nvSpPr>
          <p:cNvPr id="132149" name="Text Box 53"/>
          <p:cNvSpPr txBox="1">
            <a:spLocks noChangeArrowheads="1"/>
          </p:cNvSpPr>
          <p:nvPr/>
        </p:nvSpPr>
        <p:spPr bwMode="auto">
          <a:xfrm>
            <a:off x="757238" y="3068638"/>
            <a:ext cx="2735262"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比较的关键字次数 </a:t>
            </a:r>
          </a:p>
        </p:txBody>
      </p:sp>
      <p:sp>
        <p:nvSpPr>
          <p:cNvPr id="132150" name="Text Box 54"/>
          <p:cNvSpPr txBox="1">
            <a:spLocks noChangeArrowheads="1"/>
          </p:cNvSpPr>
          <p:nvPr/>
        </p:nvSpPr>
        <p:spPr bwMode="auto">
          <a:xfrm>
            <a:off x="755650" y="3860800"/>
            <a:ext cx="2879725"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此结点所在层次数 </a:t>
            </a:r>
          </a:p>
        </p:txBody>
      </p:sp>
      <p:sp>
        <p:nvSpPr>
          <p:cNvPr id="132151" name="Text Box 55"/>
          <p:cNvSpPr txBox="1">
            <a:spLocks noChangeArrowheads="1"/>
          </p:cNvSpPr>
          <p:nvPr/>
        </p:nvSpPr>
        <p:spPr bwMode="auto">
          <a:xfrm>
            <a:off x="755650" y="4625975"/>
            <a:ext cx="2592388"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最多的比较次数 </a:t>
            </a:r>
          </a:p>
        </p:txBody>
      </p:sp>
      <p:sp>
        <p:nvSpPr>
          <p:cNvPr id="132152" name="Text Box 56"/>
          <p:cNvSpPr txBox="1">
            <a:spLocks noChangeArrowheads="1"/>
          </p:cNvSpPr>
          <p:nvPr/>
        </p:nvSpPr>
        <p:spPr bwMode="auto">
          <a:xfrm>
            <a:off x="1189038" y="5418138"/>
            <a:ext cx="1582737"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树的深度 </a:t>
            </a:r>
          </a:p>
        </p:txBody>
      </p:sp>
      <p:sp>
        <p:nvSpPr>
          <p:cNvPr id="132153" name="Text Box 57"/>
          <p:cNvSpPr txBox="1">
            <a:spLocks noChangeArrowheads="1"/>
          </p:cNvSpPr>
          <p:nvPr/>
        </p:nvSpPr>
        <p:spPr bwMode="auto">
          <a:xfrm rot="-5400000">
            <a:off x="1596231" y="3550444"/>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
        <p:nvSpPr>
          <p:cNvPr id="132154" name="Text Box 58"/>
          <p:cNvSpPr txBox="1">
            <a:spLocks noChangeArrowheads="1"/>
          </p:cNvSpPr>
          <p:nvPr/>
        </p:nvSpPr>
        <p:spPr bwMode="auto">
          <a:xfrm rot="-5400000">
            <a:off x="1599406" y="5104607"/>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138"/>
                                        </p:tgtEl>
                                        <p:attrNameLst>
                                          <p:attrName>style.visibility</p:attrName>
                                        </p:attrNameLst>
                                      </p:cBhvr>
                                      <p:to>
                                        <p:strVal val="visible"/>
                                      </p:to>
                                    </p:set>
                                    <p:animEffect transition="in" filter="wipe(left)">
                                      <p:cBhvr>
                                        <p:cTn id="11" dur="500"/>
                                        <p:tgtEl>
                                          <p:spTgt spid="1321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32117"/>
                                        </p:tgtEl>
                                        <p:attrNameLst>
                                          <p:attrName>style.visibility</p:attrName>
                                        </p:attrNameLst>
                                      </p:cBhvr>
                                      <p:to>
                                        <p:strVal val="visible"/>
                                      </p:to>
                                    </p:set>
                                    <p:animEffect transition="in" filter="wipe(right)">
                                      <p:cBhvr>
                                        <p:cTn id="16" dur="1000"/>
                                        <p:tgtEl>
                                          <p:spTgt spid="1321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32140"/>
                                        </p:tgtEl>
                                        <p:attrNameLst>
                                          <p:attrName>style.visibility</p:attrName>
                                        </p:attrNameLst>
                                      </p:cBhvr>
                                      <p:to>
                                        <p:strVal val="visible"/>
                                      </p:to>
                                    </p:set>
                                    <p:animEffect transition="in" filter="wipe(right)">
                                      <p:cBhvr>
                                        <p:cTn id="21" dur="1000"/>
                                        <p:tgtEl>
                                          <p:spTgt spid="1321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32141"/>
                                        </p:tgtEl>
                                        <p:attrNameLst>
                                          <p:attrName>style.visibility</p:attrName>
                                        </p:attrNameLst>
                                      </p:cBhvr>
                                      <p:to>
                                        <p:strVal val="visible"/>
                                      </p:to>
                                    </p:set>
                                    <p:animEffect transition="in" filter="wipe(up)">
                                      <p:cBhvr>
                                        <p:cTn id="26" dur="1000"/>
                                        <p:tgtEl>
                                          <p:spTgt spid="1321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2142"/>
                                        </p:tgtEl>
                                        <p:attrNameLst>
                                          <p:attrName>style.visibility</p:attrName>
                                        </p:attrNameLst>
                                      </p:cBhvr>
                                      <p:to>
                                        <p:strVal val="visible"/>
                                      </p:to>
                                    </p:set>
                                    <p:animEffect transition="in" filter="wipe(up)">
                                      <p:cBhvr>
                                        <p:cTn id="31" dur="1000"/>
                                        <p:tgtEl>
                                          <p:spTgt spid="132142"/>
                                        </p:tgtEl>
                                      </p:cBhvr>
                                    </p:animEffect>
                                  </p:childTnLst>
                                </p:cTn>
                              </p:par>
                            </p:childTnLst>
                          </p:cTn>
                        </p:par>
                        <p:par>
                          <p:cTn id="32" fill="hold">
                            <p:stCondLst>
                              <p:cond delay="1000"/>
                            </p:stCondLst>
                            <p:childTnLst>
                              <p:par>
                                <p:cTn id="33" presetID="23" presetClass="entr" presetSubtype="16" fill="hold" grpId="0" nodeType="afterEffect">
                                  <p:stCondLst>
                                    <p:cond delay="0"/>
                                  </p:stCondLst>
                                  <p:childTnLst>
                                    <p:set>
                                      <p:cBhvr>
                                        <p:cTn id="34" dur="1" fill="hold">
                                          <p:stCondLst>
                                            <p:cond delay="0"/>
                                          </p:stCondLst>
                                        </p:cTn>
                                        <p:tgtEl>
                                          <p:spTgt spid="132143"/>
                                        </p:tgtEl>
                                        <p:attrNameLst>
                                          <p:attrName>style.visibility</p:attrName>
                                        </p:attrNameLst>
                                      </p:cBhvr>
                                      <p:to>
                                        <p:strVal val="visible"/>
                                      </p:to>
                                    </p:set>
                                    <p:anim calcmode="lin" valueType="num">
                                      <p:cBhvr>
                                        <p:cTn id="35" dur="1000" fill="hold"/>
                                        <p:tgtEl>
                                          <p:spTgt spid="132143"/>
                                        </p:tgtEl>
                                        <p:attrNameLst>
                                          <p:attrName>ppt_w</p:attrName>
                                        </p:attrNameLst>
                                      </p:cBhvr>
                                      <p:tavLst>
                                        <p:tav tm="0">
                                          <p:val>
                                            <p:fltVal val="0"/>
                                          </p:val>
                                        </p:tav>
                                        <p:tav tm="100000">
                                          <p:val>
                                            <p:strVal val="#ppt_w"/>
                                          </p:val>
                                        </p:tav>
                                      </p:tavLst>
                                    </p:anim>
                                    <p:anim calcmode="lin" valueType="num">
                                      <p:cBhvr>
                                        <p:cTn id="36" dur="1000" fill="hold"/>
                                        <p:tgtEl>
                                          <p:spTgt spid="13214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32101"/>
                                        </p:tgtEl>
                                        <p:attrNameLst>
                                          <p:attrName>style.visibility</p:attrName>
                                        </p:attrNameLst>
                                      </p:cBhvr>
                                      <p:to>
                                        <p:strVal val="visible"/>
                                      </p:to>
                                    </p:set>
                                    <p:animEffect transition="in" filter="blinds(vertical)">
                                      <p:cBhvr>
                                        <p:cTn id="41" dur="1000"/>
                                        <p:tgtEl>
                                          <p:spTgt spid="132101"/>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132149">
                                            <p:txEl>
                                              <p:pRg st="0" end="0"/>
                                            </p:txEl>
                                          </p:spTgt>
                                        </p:tgtEl>
                                        <p:attrNameLst>
                                          <p:attrName>style.visibility</p:attrName>
                                        </p:attrNameLst>
                                      </p:cBhvr>
                                      <p:to>
                                        <p:strVal val="visible"/>
                                      </p:to>
                                    </p:set>
                                    <p:anim calcmode="lin" valueType="num">
                                      <p:cBhvr>
                                        <p:cTn id="46" dur="500" fill="hold"/>
                                        <p:tgtEl>
                                          <p:spTgt spid="132149">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3214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grpId="0" nodeType="clickEffect">
                                  <p:stCondLst>
                                    <p:cond delay="0"/>
                                  </p:stCondLst>
                                  <p:childTnLst>
                                    <p:set>
                                      <p:cBhvr>
                                        <p:cTn id="51" dur="1" fill="hold">
                                          <p:stCondLst>
                                            <p:cond delay="0"/>
                                          </p:stCondLst>
                                        </p:cTn>
                                        <p:tgtEl>
                                          <p:spTgt spid="132150">
                                            <p:txEl>
                                              <p:pRg st="0" end="0"/>
                                            </p:txEl>
                                          </p:spTgt>
                                        </p:tgtEl>
                                        <p:attrNameLst>
                                          <p:attrName>style.visibility</p:attrName>
                                        </p:attrNameLst>
                                      </p:cBhvr>
                                      <p:to>
                                        <p:strVal val="visible"/>
                                      </p:to>
                                    </p:set>
                                    <p:anim calcmode="lin" valueType="num">
                                      <p:cBhvr>
                                        <p:cTn id="52" dur="500" fill="hold"/>
                                        <p:tgtEl>
                                          <p:spTgt spid="132150">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13215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132153"/>
                                        </p:tgtEl>
                                        <p:attrNameLst>
                                          <p:attrName>style.visibility</p:attrName>
                                        </p:attrNameLst>
                                      </p:cBhvr>
                                      <p:to>
                                        <p:strVal val="visible"/>
                                      </p:to>
                                    </p:set>
                                    <p:anim calcmode="lin" valueType="num">
                                      <p:cBhvr>
                                        <p:cTn id="58" dur="1000" fill="hold"/>
                                        <p:tgtEl>
                                          <p:spTgt spid="132153"/>
                                        </p:tgtEl>
                                        <p:attrNameLst>
                                          <p:attrName>ppt_w</p:attrName>
                                        </p:attrNameLst>
                                      </p:cBhvr>
                                      <p:tavLst>
                                        <p:tav tm="0">
                                          <p:val>
                                            <p:fltVal val="0"/>
                                          </p:val>
                                        </p:tav>
                                        <p:tav tm="100000">
                                          <p:val>
                                            <p:strVal val="#ppt_w"/>
                                          </p:val>
                                        </p:tav>
                                      </p:tavLst>
                                    </p:anim>
                                    <p:anim calcmode="lin" valueType="num">
                                      <p:cBhvr>
                                        <p:cTn id="59" dur="1000" fill="hold"/>
                                        <p:tgtEl>
                                          <p:spTgt spid="132153"/>
                                        </p:tgtEl>
                                        <p:attrNameLst>
                                          <p:attrName>ppt_h</p:attrName>
                                        </p:attrNameLst>
                                      </p:cBhvr>
                                      <p:tavLst>
                                        <p:tav tm="0">
                                          <p:val>
                                            <p:fltVal val="0"/>
                                          </p:val>
                                        </p:tav>
                                        <p:tav tm="100000">
                                          <p:val>
                                            <p:strVal val="#ppt_h"/>
                                          </p:val>
                                        </p:tav>
                                      </p:tavLst>
                                    </p:anim>
                                    <p:anim calcmode="lin" valueType="num">
                                      <p:cBhvr>
                                        <p:cTn id="60" dur="1000" fill="hold"/>
                                        <p:tgtEl>
                                          <p:spTgt spid="132153"/>
                                        </p:tgtEl>
                                        <p:attrNameLst>
                                          <p:attrName>style.rotation</p:attrName>
                                        </p:attrNameLst>
                                      </p:cBhvr>
                                      <p:tavLst>
                                        <p:tav tm="0">
                                          <p:val>
                                            <p:fltVal val="360"/>
                                          </p:val>
                                        </p:tav>
                                        <p:tav tm="100000">
                                          <p:val>
                                            <p:fltVal val="0"/>
                                          </p:val>
                                        </p:tav>
                                      </p:tavLst>
                                    </p:anim>
                                    <p:animEffect transition="in" filter="fade">
                                      <p:cBhvr>
                                        <p:cTn id="61" dur="1000"/>
                                        <p:tgtEl>
                                          <p:spTgt spid="132153"/>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10" fill="hold" grpId="0" nodeType="clickEffect">
                                  <p:stCondLst>
                                    <p:cond delay="0"/>
                                  </p:stCondLst>
                                  <p:childTnLst>
                                    <p:set>
                                      <p:cBhvr>
                                        <p:cTn id="65" dur="1" fill="hold">
                                          <p:stCondLst>
                                            <p:cond delay="0"/>
                                          </p:stCondLst>
                                        </p:cTn>
                                        <p:tgtEl>
                                          <p:spTgt spid="132151">
                                            <p:txEl>
                                              <p:pRg st="0" end="0"/>
                                            </p:txEl>
                                          </p:spTgt>
                                        </p:tgtEl>
                                        <p:attrNameLst>
                                          <p:attrName>style.visibility</p:attrName>
                                        </p:attrNameLst>
                                      </p:cBhvr>
                                      <p:to>
                                        <p:strVal val="visible"/>
                                      </p:to>
                                    </p:set>
                                    <p:anim calcmode="lin" valueType="num">
                                      <p:cBhvr>
                                        <p:cTn id="66" dur="500" fill="hold"/>
                                        <p:tgtEl>
                                          <p:spTgt spid="132151">
                                            <p:txEl>
                                              <p:pRg st="0" end="0"/>
                                            </p:txEl>
                                          </p:spTgt>
                                        </p:tgtEl>
                                        <p:attrNameLst>
                                          <p:attrName>ppt_w</p:attrName>
                                        </p:attrNameLst>
                                      </p:cBhvr>
                                      <p:tavLst>
                                        <p:tav tm="0">
                                          <p:val>
                                            <p:fltVal val="0"/>
                                          </p:val>
                                        </p:tav>
                                        <p:tav tm="100000">
                                          <p:val>
                                            <p:strVal val="#ppt_w"/>
                                          </p:val>
                                        </p:tav>
                                      </p:tavLst>
                                    </p:anim>
                                    <p:anim calcmode="lin" valueType="num">
                                      <p:cBhvr>
                                        <p:cTn id="67" dur="500" fill="hold"/>
                                        <p:tgtEl>
                                          <p:spTgt spid="1321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10" fill="hold" grpId="0" nodeType="clickEffect">
                                  <p:stCondLst>
                                    <p:cond delay="0"/>
                                  </p:stCondLst>
                                  <p:childTnLst>
                                    <p:set>
                                      <p:cBhvr>
                                        <p:cTn id="71" dur="1" fill="hold">
                                          <p:stCondLst>
                                            <p:cond delay="0"/>
                                          </p:stCondLst>
                                        </p:cTn>
                                        <p:tgtEl>
                                          <p:spTgt spid="132152">
                                            <p:txEl>
                                              <p:pRg st="0" end="0"/>
                                            </p:txEl>
                                          </p:spTgt>
                                        </p:tgtEl>
                                        <p:attrNameLst>
                                          <p:attrName>style.visibility</p:attrName>
                                        </p:attrNameLst>
                                      </p:cBhvr>
                                      <p:to>
                                        <p:strVal val="visible"/>
                                      </p:to>
                                    </p:set>
                                    <p:anim calcmode="lin" valueType="num">
                                      <p:cBhvr>
                                        <p:cTn id="72" dur="500" fill="hold"/>
                                        <p:tgtEl>
                                          <p:spTgt spid="132152">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13215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49" presetClass="entr" presetSubtype="0" decel="100000" fill="hold" grpId="0" nodeType="clickEffect">
                                  <p:stCondLst>
                                    <p:cond delay="0"/>
                                  </p:stCondLst>
                                  <p:childTnLst>
                                    <p:set>
                                      <p:cBhvr>
                                        <p:cTn id="77" dur="1" fill="hold">
                                          <p:stCondLst>
                                            <p:cond delay="0"/>
                                          </p:stCondLst>
                                        </p:cTn>
                                        <p:tgtEl>
                                          <p:spTgt spid="132154"/>
                                        </p:tgtEl>
                                        <p:attrNameLst>
                                          <p:attrName>style.visibility</p:attrName>
                                        </p:attrNameLst>
                                      </p:cBhvr>
                                      <p:to>
                                        <p:strVal val="visible"/>
                                      </p:to>
                                    </p:set>
                                    <p:anim calcmode="lin" valueType="num">
                                      <p:cBhvr>
                                        <p:cTn id="78" dur="1000" fill="hold"/>
                                        <p:tgtEl>
                                          <p:spTgt spid="132154"/>
                                        </p:tgtEl>
                                        <p:attrNameLst>
                                          <p:attrName>ppt_w</p:attrName>
                                        </p:attrNameLst>
                                      </p:cBhvr>
                                      <p:tavLst>
                                        <p:tav tm="0">
                                          <p:val>
                                            <p:fltVal val="0"/>
                                          </p:val>
                                        </p:tav>
                                        <p:tav tm="100000">
                                          <p:val>
                                            <p:strVal val="#ppt_w"/>
                                          </p:val>
                                        </p:tav>
                                      </p:tavLst>
                                    </p:anim>
                                    <p:anim calcmode="lin" valueType="num">
                                      <p:cBhvr>
                                        <p:cTn id="79" dur="1000" fill="hold"/>
                                        <p:tgtEl>
                                          <p:spTgt spid="132154"/>
                                        </p:tgtEl>
                                        <p:attrNameLst>
                                          <p:attrName>ppt_h</p:attrName>
                                        </p:attrNameLst>
                                      </p:cBhvr>
                                      <p:tavLst>
                                        <p:tav tm="0">
                                          <p:val>
                                            <p:fltVal val="0"/>
                                          </p:val>
                                        </p:tav>
                                        <p:tav tm="100000">
                                          <p:val>
                                            <p:strVal val="#ppt_h"/>
                                          </p:val>
                                        </p:tav>
                                      </p:tavLst>
                                    </p:anim>
                                    <p:anim calcmode="lin" valueType="num">
                                      <p:cBhvr>
                                        <p:cTn id="80" dur="1000" fill="hold"/>
                                        <p:tgtEl>
                                          <p:spTgt spid="132154"/>
                                        </p:tgtEl>
                                        <p:attrNameLst>
                                          <p:attrName>style.rotation</p:attrName>
                                        </p:attrNameLst>
                                      </p:cBhvr>
                                      <p:tavLst>
                                        <p:tav tm="0">
                                          <p:val>
                                            <p:fltVal val="360"/>
                                          </p:val>
                                        </p:tav>
                                        <p:tav tm="100000">
                                          <p:val>
                                            <p:fltVal val="0"/>
                                          </p:val>
                                        </p:tav>
                                      </p:tavLst>
                                    </p:anim>
                                    <p:animEffect transition="in" filter="fade">
                                      <p:cBhvr>
                                        <p:cTn id="81" dur="1000"/>
                                        <p:tgtEl>
                                          <p:spTgt spid="132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P spid="132117" grpId="0" animBg="1"/>
      <p:bldP spid="132138" grpId="0" autoUpdateAnimBg="0"/>
      <p:bldP spid="132143" grpId="0" animBg="1" autoUpdateAnimBg="0"/>
      <p:bldP spid="132149" grpId="0" build="p" autoUpdateAnimBg="0"/>
      <p:bldP spid="132150" grpId="0" build="p" autoUpdateAnimBg="0"/>
      <p:bldP spid="132151" grpId="0" build="p" autoUpdateAnimBg="0"/>
      <p:bldP spid="132152" grpId="0" build="p" autoUpdateAnimBg="0"/>
      <p:bldP spid="132153" grpId="0"/>
      <p:bldP spid="13215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8" name="Rectangle 4"/>
          <p:cNvSpPr>
            <a:spLocks noChangeArrowheads="1"/>
          </p:cNvSpPr>
          <p:nvPr/>
        </p:nvSpPr>
        <p:spPr bwMode="auto">
          <a:xfrm>
            <a:off x="107950" y="4005263"/>
            <a:ext cx="6629400" cy="2355850"/>
          </a:xfrm>
          <a:prstGeom prst="rect">
            <a:avLst/>
          </a:prstGeom>
          <a:noFill/>
          <a:ln w="9525">
            <a:noFill/>
            <a:miter lim="800000"/>
            <a:headEnd/>
            <a:tailEnd/>
          </a:ln>
          <a:effectLst/>
        </p:spPr>
        <p:txBody>
          <a:bodyPr>
            <a:spAutoFit/>
          </a:bodyPr>
          <a:lstStyle/>
          <a:p>
            <a:pPr>
              <a:lnSpc>
                <a:spcPct val="140000"/>
              </a:lnSpc>
              <a:spcBef>
                <a:spcPct val="20000"/>
              </a:spcBef>
            </a:pPr>
            <a:r>
              <a:rPr lang="zh-CN" altLang="en-US" sz="2400" dirty="0">
                <a:ea typeface="华文中宋" pitchFamily="2" charset="-122"/>
                <a:sym typeface="Symbol" pitchFamily="18" charset="2"/>
              </a:rPr>
              <a:t>最坏情况：</a:t>
            </a:r>
            <a:r>
              <a:rPr lang="zh-CN" altLang="en-US" sz="2400" dirty="0">
                <a:ea typeface="楷体_GB2312" pitchFamily="49" charset="-122"/>
                <a:sym typeface="Symbol" pitchFamily="18" charset="2"/>
              </a:rPr>
              <a:t>插入的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个元素从一开始就有序， </a:t>
            </a:r>
          </a:p>
          <a:p>
            <a:pPr>
              <a:lnSpc>
                <a:spcPct val="140000"/>
              </a:lnSpc>
              <a:spcBef>
                <a:spcPct val="20000"/>
              </a:spcBef>
            </a:pPr>
            <a:r>
              <a:rPr lang="zh-CN" altLang="en-US" sz="2400" dirty="0">
                <a:ea typeface="楷体_GB2312" pitchFamily="49" charset="-122"/>
                <a:sym typeface="Symbol" pitchFamily="18" charset="2"/>
              </a:rPr>
              <a:t>                     </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变成单支树的形态！ </a:t>
            </a:r>
          </a:p>
          <a:p>
            <a:pPr>
              <a:lnSpc>
                <a:spcPct val="140000"/>
              </a:lnSpc>
              <a:spcBef>
                <a:spcPct val="20000"/>
              </a:spcBef>
            </a:pPr>
            <a:r>
              <a:rPr lang="zh-CN" altLang="en-US" sz="2400" dirty="0">
                <a:ea typeface="楷体_GB2312" pitchFamily="49" charset="-122"/>
                <a:sym typeface="Symbol" pitchFamily="18" charset="2"/>
              </a:rPr>
              <a:t>                    此时树的深度为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ASL = (</a:t>
            </a:r>
            <a:r>
              <a:rPr lang="en-US" altLang="zh-CN" sz="2400" i="1" dirty="0">
                <a:ea typeface="楷体_GB2312" pitchFamily="49" charset="-122"/>
                <a:sym typeface="Symbol" pitchFamily="18" charset="2"/>
              </a:rPr>
              <a:t>n </a:t>
            </a:r>
            <a:r>
              <a:rPr lang="en-US" altLang="zh-CN" sz="2400" dirty="0">
                <a:ea typeface="楷体_GB2312" pitchFamily="49" charset="-122"/>
                <a:sym typeface="Symbol" pitchFamily="18" charset="2"/>
              </a:rPr>
              <a:t>+ 1) / 2   </a:t>
            </a:r>
          </a:p>
          <a:p>
            <a:pPr>
              <a:lnSpc>
                <a:spcPct val="140000"/>
              </a:lnSpc>
              <a:spcBef>
                <a:spcPct val="20000"/>
              </a:spcBef>
            </a:pP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查找效率与顺序查找情况相同</a:t>
            </a:r>
            <a:r>
              <a:rPr lang="zh-CN" altLang="en-US" sz="2400" dirty="0">
                <a:ea typeface="华文中宋" pitchFamily="2" charset="-122"/>
                <a:sym typeface="Symbol" pitchFamily="18" charset="2"/>
              </a:rPr>
              <a:t>。 </a:t>
            </a:r>
          </a:p>
        </p:txBody>
      </p:sp>
      <p:sp>
        <p:nvSpPr>
          <p:cNvPr id="134149" name="AutoShape 5"/>
          <p:cNvSpPr>
            <a:spLocks noChangeArrowheads="1"/>
          </p:cNvSpPr>
          <p:nvPr/>
        </p:nvSpPr>
        <p:spPr bwMode="auto">
          <a:xfrm>
            <a:off x="35496" y="116632"/>
            <a:ext cx="9046067" cy="768437"/>
          </a:xfrm>
          <a:prstGeom prst="roundRect">
            <a:avLst>
              <a:gd name="adj" fmla="val 16667"/>
            </a:avLst>
          </a:prstGeom>
          <a:solidFill>
            <a:schemeClr val="bg1"/>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lnSpc>
                <a:spcPct val="140000"/>
              </a:lnSpc>
            </a:pPr>
            <a:r>
              <a:rPr lang="en-US" altLang="zh-CN" dirty="0">
                <a:ea typeface="华文中宋" pitchFamily="2" charset="-122"/>
              </a:rPr>
              <a:t> </a:t>
            </a:r>
            <a:r>
              <a:rPr lang="zh-CN" altLang="en-US" sz="2600" dirty="0">
                <a:ea typeface="华文中宋" pitchFamily="2" charset="-122"/>
              </a:rPr>
              <a:t>含有 </a:t>
            </a:r>
            <a:r>
              <a:rPr lang="en-US" altLang="zh-CN" sz="2600" i="1" dirty="0">
                <a:ea typeface="华文中宋" pitchFamily="2" charset="-122"/>
              </a:rPr>
              <a:t>n</a:t>
            </a:r>
            <a:r>
              <a:rPr lang="en-US" altLang="zh-CN" sz="2600" dirty="0">
                <a:ea typeface="华文中宋" pitchFamily="2" charset="-122"/>
              </a:rPr>
              <a:t> </a:t>
            </a:r>
            <a:r>
              <a:rPr lang="zh-CN" altLang="en-US" sz="2600" dirty="0">
                <a:ea typeface="华文中宋" pitchFamily="2" charset="-122"/>
              </a:rPr>
              <a:t>个结点的二叉排序树的</a:t>
            </a:r>
            <a:r>
              <a:rPr lang="zh-CN" altLang="en-US" sz="2600" dirty="0">
                <a:solidFill>
                  <a:srgbClr val="0000FF"/>
                </a:solidFill>
                <a:ea typeface="华文中宋" pitchFamily="2" charset="-122"/>
              </a:rPr>
              <a:t>平均查找长度</a:t>
            </a:r>
            <a:r>
              <a:rPr lang="zh-CN" altLang="en-US" sz="2600" dirty="0">
                <a:ea typeface="华文中宋" pitchFamily="2" charset="-122"/>
              </a:rPr>
              <a:t>和树的</a:t>
            </a:r>
            <a:r>
              <a:rPr lang="zh-CN" altLang="en-US" sz="2600" dirty="0">
                <a:solidFill>
                  <a:srgbClr val="0000FF"/>
                </a:solidFill>
                <a:ea typeface="华文中宋" pitchFamily="2" charset="-122"/>
              </a:rPr>
              <a:t>形态</a:t>
            </a:r>
            <a:r>
              <a:rPr lang="zh-CN" altLang="en-US" sz="2600" dirty="0">
                <a:ea typeface="华文中宋" pitchFamily="2" charset="-122"/>
              </a:rPr>
              <a:t>有关  </a:t>
            </a:r>
          </a:p>
          <a:p>
            <a:pPr algn="ctr">
              <a:lnSpc>
                <a:spcPct val="0"/>
              </a:lnSpc>
            </a:pPr>
            <a:endParaRPr lang="en-US" altLang="zh-CN" sz="1200" dirty="0">
              <a:ea typeface="华文中宋" pitchFamily="2" charset="-122"/>
            </a:endParaRPr>
          </a:p>
        </p:txBody>
      </p:sp>
      <p:sp>
        <p:nvSpPr>
          <p:cNvPr id="134150" name="Rectangle 6"/>
          <p:cNvSpPr>
            <a:spLocks noChangeArrowheads="1"/>
          </p:cNvSpPr>
          <p:nvPr/>
        </p:nvSpPr>
        <p:spPr bwMode="auto">
          <a:xfrm>
            <a:off x="107950" y="1412776"/>
            <a:ext cx="6048375" cy="2376487"/>
          </a:xfrm>
          <a:prstGeom prst="rect">
            <a:avLst/>
          </a:prstGeom>
          <a:noFill/>
          <a:ln w="9525">
            <a:noFill/>
            <a:miter lim="800000"/>
            <a:headEnd/>
            <a:tailEnd/>
          </a:ln>
          <a:effectLst/>
        </p:spPr>
        <p:txBody>
          <a:bodyPr anchor="ctr"/>
          <a:lstStyle/>
          <a:p>
            <a:pPr>
              <a:lnSpc>
                <a:spcPct val="170000"/>
              </a:lnSpc>
              <a:spcBef>
                <a:spcPct val="0"/>
              </a:spcBef>
            </a:pPr>
            <a:r>
              <a:rPr lang="zh-CN" altLang="en-US" sz="2400" dirty="0">
                <a:ea typeface="华文中宋" pitchFamily="2" charset="-122"/>
                <a:sym typeface="Symbol" pitchFamily="18" charset="2"/>
              </a:rPr>
              <a:t>最好情况： </a:t>
            </a:r>
            <a:r>
              <a:rPr lang="en-US" altLang="zh-CN" sz="2400" dirty="0">
                <a:sym typeface="Symbol" pitchFamily="18" charset="2"/>
              </a:rPr>
              <a:t>ASL=log </a:t>
            </a:r>
            <a:r>
              <a:rPr lang="en-US" altLang="zh-CN" sz="2400" baseline="-25000" dirty="0">
                <a:sym typeface="Symbol" pitchFamily="18" charset="2"/>
              </a:rPr>
              <a:t>2</a:t>
            </a:r>
            <a:r>
              <a:rPr lang="en-US" altLang="zh-CN" sz="2400" dirty="0">
                <a:sym typeface="Symbol" pitchFamily="18" charset="2"/>
              </a:rPr>
              <a:t>(</a:t>
            </a:r>
            <a:r>
              <a:rPr lang="en-US" altLang="zh-CN" sz="2400" i="1" dirty="0">
                <a:sym typeface="Symbol" pitchFamily="18" charset="2"/>
              </a:rPr>
              <a:t>n </a:t>
            </a:r>
            <a:r>
              <a:rPr lang="en-US" altLang="zh-CN" sz="2400" dirty="0">
                <a:sym typeface="Symbol" pitchFamily="18" charset="2"/>
              </a:rPr>
              <a:t>+ 1)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树的深度为：</a:t>
            </a:r>
            <a:r>
              <a:rPr lang="zh-CN" altLang="en-US" sz="2400" dirty="0">
                <a:sym typeface="Symbol" pitchFamily="18" charset="2"/>
              </a:rPr>
              <a:t></a:t>
            </a:r>
            <a:r>
              <a:rPr lang="en-US" altLang="zh-CN" sz="2400" dirty="0">
                <a:sym typeface="Symbol" pitchFamily="18" charset="2"/>
              </a:rPr>
              <a:t>log </a:t>
            </a:r>
            <a:r>
              <a:rPr lang="en-US" altLang="zh-CN" sz="2400" baseline="-25000" dirty="0">
                <a:sym typeface="Symbol" pitchFamily="18" charset="2"/>
              </a:rPr>
              <a:t>2</a:t>
            </a:r>
            <a:r>
              <a:rPr lang="en-US" altLang="zh-CN" sz="2400" i="1" dirty="0">
                <a:sym typeface="Symbol" pitchFamily="18" charset="2"/>
              </a:rPr>
              <a:t>n</a:t>
            </a:r>
            <a:r>
              <a:rPr lang="en-US" altLang="zh-CN" sz="2400" dirty="0">
                <a:sym typeface="Symbol" pitchFamily="18" charset="2"/>
              </a:rPr>
              <a:t> 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与折半查找中的判定树相同。 </a:t>
            </a:r>
            <a:br>
              <a:rPr lang="zh-CN" altLang="en-US" sz="2400" dirty="0">
                <a:ea typeface="楷体_GB2312" pitchFamily="49" charset="-122"/>
                <a:sym typeface="Symbol" pitchFamily="18" charset="2"/>
              </a:rPr>
            </a:br>
            <a:r>
              <a:rPr lang="zh-CN" altLang="en-US" sz="2400" dirty="0">
                <a:ea typeface="楷体_GB2312" pitchFamily="49" charset="-122"/>
                <a:sym typeface="Symbol" pitchFamily="18" charset="2"/>
              </a:rPr>
              <a:t>                    （形态比较均衡）。  </a:t>
            </a:r>
          </a:p>
        </p:txBody>
      </p:sp>
      <p:grpSp>
        <p:nvGrpSpPr>
          <p:cNvPr id="2" name="Group 19"/>
          <p:cNvGrpSpPr>
            <a:grpSpLocks/>
          </p:cNvGrpSpPr>
          <p:nvPr/>
        </p:nvGrpSpPr>
        <p:grpSpPr bwMode="auto">
          <a:xfrm>
            <a:off x="6538913" y="1773238"/>
            <a:ext cx="2354262" cy="1522412"/>
            <a:chOff x="4119" y="1298"/>
            <a:chExt cx="1483" cy="959"/>
          </a:xfrm>
        </p:grpSpPr>
        <p:sp>
          <p:nvSpPr>
            <p:cNvPr id="134152" name="Oval 8"/>
            <p:cNvSpPr>
              <a:spLocks noChangeArrowheads="1"/>
            </p:cNvSpPr>
            <p:nvPr/>
          </p:nvSpPr>
          <p:spPr bwMode="auto">
            <a:xfrm>
              <a:off x="4695" y="129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45</a:t>
              </a:r>
            </a:p>
          </p:txBody>
        </p:sp>
        <p:sp>
          <p:nvSpPr>
            <p:cNvPr id="134153" name="Oval 9"/>
            <p:cNvSpPr>
              <a:spLocks noChangeArrowheads="1"/>
            </p:cNvSpPr>
            <p:nvPr/>
          </p:nvSpPr>
          <p:spPr bwMode="auto">
            <a:xfrm>
              <a:off x="4377"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24</a:t>
              </a:r>
            </a:p>
          </p:txBody>
        </p:sp>
        <p:sp>
          <p:nvSpPr>
            <p:cNvPr id="134154" name="Oval 10"/>
            <p:cNvSpPr>
              <a:spLocks noChangeArrowheads="1"/>
            </p:cNvSpPr>
            <p:nvPr/>
          </p:nvSpPr>
          <p:spPr bwMode="auto">
            <a:xfrm>
              <a:off x="4119" y="1965"/>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12</a:t>
              </a:r>
            </a:p>
          </p:txBody>
        </p:sp>
        <p:sp>
          <p:nvSpPr>
            <p:cNvPr id="134155" name="Oval 11"/>
            <p:cNvSpPr>
              <a:spLocks noChangeArrowheads="1"/>
            </p:cNvSpPr>
            <p:nvPr/>
          </p:nvSpPr>
          <p:spPr bwMode="auto">
            <a:xfrm>
              <a:off x="4650" y="197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37</a:t>
              </a:r>
              <a:endParaRPr lang="en-US" altLang="zh-CN" sz="2000" baseline="-25000"/>
            </a:p>
          </p:txBody>
        </p:sp>
        <p:sp>
          <p:nvSpPr>
            <p:cNvPr id="134156" name="Oval 12"/>
            <p:cNvSpPr>
              <a:spLocks noChangeArrowheads="1"/>
            </p:cNvSpPr>
            <p:nvPr/>
          </p:nvSpPr>
          <p:spPr bwMode="auto">
            <a:xfrm>
              <a:off x="5012"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53</a:t>
              </a:r>
              <a:endParaRPr lang="en-US" altLang="zh-CN" sz="2000" baseline="-25000"/>
            </a:p>
          </p:txBody>
        </p:sp>
        <p:cxnSp>
          <p:nvCxnSpPr>
            <p:cNvPr id="134157" name="AutoShape 13"/>
            <p:cNvCxnSpPr>
              <a:cxnSpLocks noChangeShapeType="1"/>
              <a:stCxn id="134152" idx="3"/>
              <a:endCxn id="134153" idx="0"/>
            </p:cNvCxnSpPr>
            <p:nvPr/>
          </p:nvCxnSpPr>
          <p:spPr bwMode="auto">
            <a:xfrm flipH="1">
              <a:off x="4528" y="1542"/>
              <a:ext cx="211" cy="67"/>
            </a:xfrm>
            <a:prstGeom prst="straightConnector1">
              <a:avLst/>
            </a:prstGeom>
            <a:noFill/>
            <a:ln w="9525" cap="sq">
              <a:solidFill>
                <a:schemeClr val="tx1"/>
              </a:solidFill>
              <a:round/>
              <a:headEnd/>
              <a:tailEnd/>
            </a:ln>
            <a:effectLst/>
          </p:spPr>
        </p:cxnSp>
        <p:cxnSp>
          <p:nvCxnSpPr>
            <p:cNvPr id="134158" name="AutoShape 14"/>
            <p:cNvCxnSpPr>
              <a:cxnSpLocks noChangeShapeType="1"/>
              <a:stCxn id="134153" idx="3"/>
              <a:endCxn id="134154" idx="0"/>
            </p:cNvCxnSpPr>
            <p:nvPr/>
          </p:nvCxnSpPr>
          <p:spPr bwMode="auto">
            <a:xfrm flipH="1">
              <a:off x="4270" y="1853"/>
              <a:ext cx="151" cy="112"/>
            </a:xfrm>
            <a:prstGeom prst="straightConnector1">
              <a:avLst/>
            </a:prstGeom>
            <a:noFill/>
            <a:ln w="9525" cap="sq">
              <a:solidFill>
                <a:schemeClr val="tx1"/>
              </a:solidFill>
              <a:round/>
              <a:headEnd/>
              <a:tailEnd/>
            </a:ln>
            <a:effectLst/>
          </p:spPr>
        </p:cxnSp>
        <p:cxnSp>
          <p:nvCxnSpPr>
            <p:cNvPr id="134159" name="AutoShape 15"/>
            <p:cNvCxnSpPr>
              <a:cxnSpLocks noChangeShapeType="1"/>
              <a:stCxn id="134155" idx="0"/>
              <a:endCxn id="134153" idx="5"/>
            </p:cNvCxnSpPr>
            <p:nvPr/>
          </p:nvCxnSpPr>
          <p:spPr bwMode="auto">
            <a:xfrm flipH="1" flipV="1">
              <a:off x="4634" y="1853"/>
              <a:ext cx="167" cy="118"/>
            </a:xfrm>
            <a:prstGeom prst="straightConnector1">
              <a:avLst/>
            </a:prstGeom>
            <a:noFill/>
            <a:ln w="9525" cap="sq">
              <a:solidFill>
                <a:schemeClr val="tx1"/>
              </a:solidFill>
              <a:round/>
              <a:headEnd/>
              <a:tailEnd/>
            </a:ln>
            <a:effectLst/>
          </p:spPr>
        </p:cxnSp>
        <p:cxnSp>
          <p:nvCxnSpPr>
            <p:cNvPr id="134160" name="AutoShape 16"/>
            <p:cNvCxnSpPr>
              <a:cxnSpLocks noChangeShapeType="1"/>
              <a:stCxn id="134152" idx="5"/>
              <a:endCxn id="134156" idx="0"/>
            </p:cNvCxnSpPr>
            <p:nvPr/>
          </p:nvCxnSpPr>
          <p:spPr bwMode="auto">
            <a:xfrm>
              <a:off x="4952" y="1542"/>
              <a:ext cx="211" cy="67"/>
            </a:xfrm>
            <a:prstGeom prst="straightConnector1">
              <a:avLst/>
            </a:prstGeom>
            <a:noFill/>
            <a:ln w="9525" cap="sq">
              <a:solidFill>
                <a:schemeClr val="tx1"/>
              </a:solidFill>
              <a:round/>
              <a:headEnd/>
              <a:tailEnd/>
            </a:ln>
            <a:effectLst/>
          </p:spPr>
        </p:cxnSp>
        <p:sp>
          <p:nvSpPr>
            <p:cNvPr id="134161" name="Oval 17"/>
            <p:cNvSpPr>
              <a:spLocks noChangeArrowheads="1"/>
            </p:cNvSpPr>
            <p:nvPr/>
          </p:nvSpPr>
          <p:spPr bwMode="auto">
            <a:xfrm>
              <a:off x="5301" y="1957"/>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93</a:t>
              </a:r>
              <a:endParaRPr lang="en-US" altLang="zh-CN" sz="2000" baseline="-25000"/>
            </a:p>
          </p:txBody>
        </p:sp>
        <p:cxnSp>
          <p:nvCxnSpPr>
            <p:cNvPr id="134162" name="AutoShape 18"/>
            <p:cNvCxnSpPr>
              <a:cxnSpLocks noChangeShapeType="1"/>
              <a:stCxn id="134156" idx="5"/>
              <a:endCxn id="134161" idx="0"/>
            </p:cNvCxnSpPr>
            <p:nvPr/>
          </p:nvCxnSpPr>
          <p:spPr bwMode="auto">
            <a:xfrm>
              <a:off x="5269" y="1853"/>
              <a:ext cx="183" cy="104"/>
            </a:xfrm>
            <a:prstGeom prst="straightConnector1">
              <a:avLst/>
            </a:prstGeom>
            <a:noFill/>
            <a:ln w="9525" cap="sq">
              <a:solidFill>
                <a:schemeClr val="tx1"/>
              </a:solidFill>
              <a:round/>
              <a:headEnd/>
              <a:tailEnd/>
            </a:ln>
            <a:effectLst/>
          </p:spPr>
        </p:cxnSp>
      </p:grpSp>
      <p:grpSp>
        <p:nvGrpSpPr>
          <p:cNvPr id="3" name="Group 20"/>
          <p:cNvGrpSpPr>
            <a:grpSpLocks/>
          </p:cNvGrpSpPr>
          <p:nvPr/>
        </p:nvGrpSpPr>
        <p:grpSpPr bwMode="auto">
          <a:xfrm>
            <a:off x="6300788" y="3573463"/>
            <a:ext cx="2709862" cy="2673350"/>
            <a:chOff x="3651" y="1888"/>
            <a:chExt cx="1707" cy="1684"/>
          </a:xfrm>
        </p:grpSpPr>
        <p:sp>
          <p:nvSpPr>
            <p:cNvPr id="134165" name="Oval 21"/>
            <p:cNvSpPr>
              <a:spLocks noChangeArrowheads="1"/>
            </p:cNvSpPr>
            <p:nvPr/>
          </p:nvSpPr>
          <p:spPr bwMode="auto">
            <a:xfrm>
              <a:off x="4513" y="271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45</a:t>
              </a:r>
            </a:p>
          </p:txBody>
        </p:sp>
        <p:sp>
          <p:nvSpPr>
            <p:cNvPr id="134166" name="Oval 22"/>
            <p:cNvSpPr>
              <a:spLocks noChangeArrowheads="1"/>
            </p:cNvSpPr>
            <p:nvPr/>
          </p:nvSpPr>
          <p:spPr bwMode="auto">
            <a:xfrm>
              <a:off x="3954" y="216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24</a:t>
              </a:r>
            </a:p>
          </p:txBody>
        </p:sp>
        <p:sp>
          <p:nvSpPr>
            <p:cNvPr id="134167" name="Oval 23"/>
            <p:cNvSpPr>
              <a:spLocks noChangeArrowheads="1"/>
            </p:cNvSpPr>
            <p:nvPr/>
          </p:nvSpPr>
          <p:spPr bwMode="auto">
            <a:xfrm>
              <a:off x="3651" y="188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12</a:t>
              </a:r>
            </a:p>
          </p:txBody>
        </p:sp>
        <p:sp>
          <p:nvSpPr>
            <p:cNvPr id="134168" name="Oval 24"/>
            <p:cNvSpPr>
              <a:spLocks noChangeArrowheads="1"/>
            </p:cNvSpPr>
            <p:nvPr/>
          </p:nvSpPr>
          <p:spPr bwMode="auto">
            <a:xfrm>
              <a:off x="4227" y="243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37</a:t>
              </a:r>
              <a:endParaRPr lang="en-US" altLang="zh-CN" sz="2000" baseline="-25000">
                <a:solidFill>
                  <a:srgbClr val="0000FF"/>
                </a:solidFill>
              </a:endParaRPr>
            </a:p>
          </p:txBody>
        </p:sp>
        <p:sp>
          <p:nvSpPr>
            <p:cNvPr id="134169" name="Oval 25"/>
            <p:cNvSpPr>
              <a:spLocks noChangeArrowheads="1"/>
            </p:cNvSpPr>
            <p:nvPr/>
          </p:nvSpPr>
          <p:spPr bwMode="auto">
            <a:xfrm>
              <a:off x="4785" y="2983"/>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53</a:t>
              </a:r>
              <a:endParaRPr lang="en-US" altLang="zh-CN" sz="2000" baseline="-25000">
                <a:solidFill>
                  <a:srgbClr val="0000FF"/>
                </a:solidFill>
              </a:endParaRPr>
            </a:p>
          </p:txBody>
        </p:sp>
        <p:cxnSp>
          <p:nvCxnSpPr>
            <p:cNvPr id="134170" name="AutoShape 26"/>
            <p:cNvCxnSpPr>
              <a:cxnSpLocks noChangeShapeType="1"/>
              <a:stCxn id="134165" idx="0"/>
              <a:endCxn id="134168" idx="5"/>
            </p:cNvCxnSpPr>
            <p:nvPr/>
          </p:nvCxnSpPr>
          <p:spPr bwMode="auto">
            <a:xfrm flipH="1" flipV="1">
              <a:off x="4484" y="2682"/>
              <a:ext cx="180" cy="29"/>
            </a:xfrm>
            <a:prstGeom prst="straightConnector1">
              <a:avLst/>
            </a:prstGeom>
            <a:noFill/>
            <a:ln w="9525" cap="sq">
              <a:solidFill>
                <a:schemeClr val="tx1"/>
              </a:solidFill>
              <a:round/>
              <a:headEnd/>
              <a:tailEnd/>
            </a:ln>
            <a:effectLst/>
          </p:spPr>
        </p:cxnSp>
        <p:cxnSp>
          <p:nvCxnSpPr>
            <p:cNvPr id="134171" name="AutoShape 27"/>
            <p:cNvCxnSpPr>
              <a:cxnSpLocks noChangeShapeType="1"/>
              <a:stCxn id="134166" idx="0"/>
              <a:endCxn id="134167" idx="5"/>
            </p:cNvCxnSpPr>
            <p:nvPr/>
          </p:nvCxnSpPr>
          <p:spPr bwMode="auto">
            <a:xfrm flipH="1" flipV="1">
              <a:off x="3908" y="2132"/>
              <a:ext cx="197" cy="34"/>
            </a:xfrm>
            <a:prstGeom prst="straightConnector1">
              <a:avLst/>
            </a:prstGeom>
            <a:noFill/>
            <a:ln w="9525" cap="sq">
              <a:solidFill>
                <a:schemeClr val="tx1"/>
              </a:solidFill>
              <a:round/>
              <a:headEnd/>
              <a:tailEnd/>
            </a:ln>
            <a:effectLst/>
          </p:spPr>
        </p:cxnSp>
        <p:cxnSp>
          <p:nvCxnSpPr>
            <p:cNvPr id="134172" name="AutoShape 28"/>
            <p:cNvCxnSpPr>
              <a:cxnSpLocks noChangeShapeType="1"/>
              <a:stCxn id="134168" idx="0"/>
              <a:endCxn id="134166" idx="5"/>
            </p:cNvCxnSpPr>
            <p:nvPr/>
          </p:nvCxnSpPr>
          <p:spPr bwMode="auto">
            <a:xfrm flipH="1" flipV="1">
              <a:off x="4211" y="2410"/>
              <a:ext cx="167" cy="28"/>
            </a:xfrm>
            <a:prstGeom prst="straightConnector1">
              <a:avLst/>
            </a:prstGeom>
            <a:noFill/>
            <a:ln w="9525" cap="sq">
              <a:solidFill>
                <a:schemeClr val="tx1"/>
              </a:solidFill>
              <a:round/>
              <a:headEnd/>
              <a:tailEnd/>
            </a:ln>
            <a:effectLst/>
          </p:spPr>
        </p:cxnSp>
        <p:cxnSp>
          <p:nvCxnSpPr>
            <p:cNvPr id="134173" name="AutoShape 29"/>
            <p:cNvCxnSpPr>
              <a:cxnSpLocks noChangeShapeType="1"/>
              <a:stCxn id="134165" idx="5"/>
              <a:endCxn id="134169" idx="0"/>
            </p:cNvCxnSpPr>
            <p:nvPr/>
          </p:nvCxnSpPr>
          <p:spPr bwMode="auto">
            <a:xfrm>
              <a:off x="4770" y="2955"/>
              <a:ext cx="166" cy="28"/>
            </a:xfrm>
            <a:prstGeom prst="straightConnector1">
              <a:avLst/>
            </a:prstGeom>
            <a:noFill/>
            <a:ln w="9525" cap="sq">
              <a:solidFill>
                <a:schemeClr val="tx1"/>
              </a:solidFill>
              <a:round/>
              <a:headEnd/>
              <a:tailEnd/>
            </a:ln>
            <a:effectLst/>
          </p:spPr>
        </p:cxnSp>
        <p:sp>
          <p:nvSpPr>
            <p:cNvPr id="134174" name="Oval 30"/>
            <p:cNvSpPr>
              <a:spLocks noChangeArrowheads="1"/>
            </p:cNvSpPr>
            <p:nvPr/>
          </p:nvSpPr>
          <p:spPr bwMode="auto">
            <a:xfrm>
              <a:off x="5057" y="328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93</a:t>
              </a:r>
              <a:endParaRPr lang="en-US" altLang="zh-CN" sz="2000" baseline="-25000">
                <a:solidFill>
                  <a:srgbClr val="0000FF"/>
                </a:solidFill>
              </a:endParaRPr>
            </a:p>
          </p:txBody>
        </p:sp>
        <p:cxnSp>
          <p:nvCxnSpPr>
            <p:cNvPr id="134175" name="AutoShape 31"/>
            <p:cNvCxnSpPr>
              <a:cxnSpLocks noChangeShapeType="1"/>
              <a:stCxn id="134169" idx="5"/>
              <a:endCxn id="134174" idx="0"/>
            </p:cNvCxnSpPr>
            <p:nvPr/>
          </p:nvCxnSpPr>
          <p:spPr bwMode="auto">
            <a:xfrm>
              <a:off x="5042" y="3227"/>
              <a:ext cx="166" cy="59"/>
            </a:xfrm>
            <a:prstGeom prst="straightConnector1">
              <a:avLst/>
            </a:prstGeom>
            <a:noFill/>
            <a:ln w="9525" cap="sq">
              <a:solidFill>
                <a:schemeClr val="tx1"/>
              </a:solidFill>
              <a:round/>
              <a:headEnd/>
              <a:tailEnd/>
            </a:ln>
            <a:effectLst/>
          </p:spPr>
        </p:cxnSp>
      </p:grpSp>
      <p:sp>
        <p:nvSpPr>
          <p:cNvPr id="29" name="TextBox 28"/>
          <p:cNvSpPr txBox="1"/>
          <p:nvPr/>
        </p:nvSpPr>
        <p:spPr>
          <a:xfrm>
            <a:off x="107504" y="879103"/>
            <a:ext cx="8892480" cy="461665"/>
          </a:xfrm>
          <a:prstGeom prst="rect">
            <a:avLst/>
          </a:prstGeom>
          <a:noFill/>
        </p:spPr>
        <p:txBody>
          <a:bodyPr wrap="square" rtlCol="0">
            <a:spAutoFit/>
          </a:bodyPr>
          <a:lstStyle/>
          <a:p>
            <a:r>
              <a:rPr lang="en-US" altLang="zh-CN" sz="2400" dirty="0"/>
              <a:t>n</a:t>
            </a:r>
            <a:r>
              <a:rPr lang="zh-CN" altLang="en-US" sz="2400" dirty="0"/>
              <a:t>个结点的二叉判断树是唯一的，因此，其平均查处长度也是定值。</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
                                          </p:val>
                                        </p:tav>
                                        <p:tav tm="100000">
                                          <p:val>
                                            <p:strVal val="#ppt_x"/>
                                          </p:val>
                                        </p:tav>
                                      </p:tavLst>
                                    </p:anim>
                                    <p:anim calcmode="lin" valueType="num">
                                      <p:cBhvr>
                                        <p:cTn id="8" dur="1000" fill="hold"/>
                                        <p:tgtEl>
                                          <p:spTgt spid="2"/>
                                        </p:tgtEl>
                                        <p:attrNameLst>
                                          <p:attrName>ppt_y</p:attrName>
                                        </p:attrNameLst>
                                      </p:cBhvr>
                                      <p:tavLst>
                                        <p:tav tm="0">
                                          <p:val>
                                            <p:strVal val="#ppt_y-#ppt_h/2"/>
                                          </p:val>
                                        </p:tav>
                                        <p:tav tm="100000">
                                          <p:val>
                                            <p:strVal val="#ppt_y"/>
                                          </p:val>
                                        </p:tav>
                                      </p:tavLst>
                                    </p:anim>
                                    <p:anim calcmode="lin" valueType="num">
                                      <p:cBhvr>
                                        <p:cTn id="9" dur="1000" fill="hold"/>
                                        <p:tgtEl>
                                          <p:spTgt spid="2"/>
                                        </p:tgtEl>
                                        <p:attrNameLst>
                                          <p:attrName>ppt_w</p:attrName>
                                        </p:attrNameLst>
                                      </p:cBhvr>
                                      <p:tavLst>
                                        <p:tav tm="0">
                                          <p:val>
                                            <p:strVal val="#ppt_w"/>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34150"/>
                                        </p:tgtEl>
                                        <p:attrNameLst>
                                          <p:attrName>style.visibility</p:attrName>
                                        </p:attrNameLst>
                                      </p:cBhvr>
                                      <p:to>
                                        <p:strVal val="visible"/>
                                      </p:to>
                                    </p:set>
                                    <p:anim calcmode="lin" valueType="num">
                                      <p:cBhvr>
                                        <p:cTn id="15" dur="1000" fill="hold"/>
                                        <p:tgtEl>
                                          <p:spTgt spid="134150"/>
                                        </p:tgtEl>
                                        <p:attrNameLst>
                                          <p:attrName>ppt_x</p:attrName>
                                        </p:attrNameLst>
                                      </p:cBhvr>
                                      <p:tavLst>
                                        <p:tav tm="0">
                                          <p:val>
                                            <p:strVal val="#ppt_x-#ppt_w/2"/>
                                          </p:val>
                                        </p:tav>
                                        <p:tav tm="100000">
                                          <p:val>
                                            <p:strVal val="#ppt_x"/>
                                          </p:val>
                                        </p:tav>
                                      </p:tavLst>
                                    </p:anim>
                                    <p:anim calcmode="lin" valueType="num">
                                      <p:cBhvr>
                                        <p:cTn id="16" dur="1000" fill="hold"/>
                                        <p:tgtEl>
                                          <p:spTgt spid="134150"/>
                                        </p:tgtEl>
                                        <p:attrNameLst>
                                          <p:attrName>ppt_y</p:attrName>
                                        </p:attrNameLst>
                                      </p:cBhvr>
                                      <p:tavLst>
                                        <p:tav tm="0">
                                          <p:val>
                                            <p:strVal val="#ppt_y"/>
                                          </p:val>
                                        </p:tav>
                                        <p:tav tm="100000">
                                          <p:val>
                                            <p:strVal val="#ppt_y"/>
                                          </p:val>
                                        </p:tav>
                                      </p:tavLst>
                                    </p:anim>
                                    <p:anim calcmode="lin" valueType="num">
                                      <p:cBhvr>
                                        <p:cTn id="17" dur="1000" fill="hold"/>
                                        <p:tgtEl>
                                          <p:spTgt spid="134150"/>
                                        </p:tgtEl>
                                        <p:attrNameLst>
                                          <p:attrName>ppt_w</p:attrName>
                                        </p:attrNameLst>
                                      </p:cBhvr>
                                      <p:tavLst>
                                        <p:tav tm="0">
                                          <p:val>
                                            <p:fltVal val="0"/>
                                          </p:val>
                                        </p:tav>
                                        <p:tav tm="100000">
                                          <p:val>
                                            <p:strVal val="#ppt_w"/>
                                          </p:val>
                                        </p:tav>
                                      </p:tavLst>
                                    </p:anim>
                                    <p:anim calcmode="lin" valueType="num">
                                      <p:cBhvr>
                                        <p:cTn id="18" dur="1000" fill="hold"/>
                                        <p:tgtEl>
                                          <p:spTgt spid="13415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34148"/>
                                        </p:tgtEl>
                                        <p:attrNameLst>
                                          <p:attrName>style.visibility</p:attrName>
                                        </p:attrNameLst>
                                      </p:cBhvr>
                                      <p:to>
                                        <p:strVal val="visible"/>
                                      </p:to>
                                    </p:set>
                                    <p:anim calcmode="lin" valueType="num">
                                      <p:cBhvr>
                                        <p:cTn id="29" dur="1000" fill="hold"/>
                                        <p:tgtEl>
                                          <p:spTgt spid="134148"/>
                                        </p:tgtEl>
                                        <p:attrNameLst>
                                          <p:attrName>ppt_x</p:attrName>
                                        </p:attrNameLst>
                                      </p:cBhvr>
                                      <p:tavLst>
                                        <p:tav tm="0">
                                          <p:val>
                                            <p:strVal val="#ppt_x-#ppt_w/2"/>
                                          </p:val>
                                        </p:tav>
                                        <p:tav tm="100000">
                                          <p:val>
                                            <p:strVal val="#ppt_x"/>
                                          </p:val>
                                        </p:tav>
                                      </p:tavLst>
                                    </p:anim>
                                    <p:anim calcmode="lin" valueType="num">
                                      <p:cBhvr>
                                        <p:cTn id="30" dur="1000" fill="hold"/>
                                        <p:tgtEl>
                                          <p:spTgt spid="134148"/>
                                        </p:tgtEl>
                                        <p:attrNameLst>
                                          <p:attrName>ppt_y</p:attrName>
                                        </p:attrNameLst>
                                      </p:cBhvr>
                                      <p:tavLst>
                                        <p:tav tm="0">
                                          <p:val>
                                            <p:strVal val="#ppt_y"/>
                                          </p:val>
                                        </p:tav>
                                        <p:tav tm="100000">
                                          <p:val>
                                            <p:strVal val="#ppt_y"/>
                                          </p:val>
                                        </p:tav>
                                      </p:tavLst>
                                    </p:anim>
                                    <p:anim calcmode="lin" valueType="num">
                                      <p:cBhvr>
                                        <p:cTn id="31" dur="1000" fill="hold"/>
                                        <p:tgtEl>
                                          <p:spTgt spid="134148"/>
                                        </p:tgtEl>
                                        <p:attrNameLst>
                                          <p:attrName>ppt_w</p:attrName>
                                        </p:attrNameLst>
                                      </p:cBhvr>
                                      <p:tavLst>
                                        <p:tav tm="0">
                                          <p:val>
                                            <p:fltVal val="0"/>
                                          </p:val>
                                        </p:tav>
                                        <p:tav tm="100000">
                                          <p:val>
                                            <p:strVal val="#ppt_w"/>
                                          </p:val>
                                        </p:tav>
                                      </p:tavLst>
                                    </p:anim>
                                    <p:anim calcmode="lin" valueType="num">
                                      <p:cBhvr>
                                        <p:cTn id="32" dur="1000" fill="hold"/>
                                        <p:tgtEl>
                                          <p:spTgt spid="1341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50"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8" name="Rectangle 4"/>
          <p:cNvSpPr>
            <a:spLocks noChangeArrowheads="1"/>
          </p:cNvSpPr>
          <p:nvPr/>
        </p:nvSpPr>
        <p:spPr bwMode="auto">
          <a:xfrm>
            <a:off x="467990" y="35913"/>
            <a:ext cx="8712522"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64870" name="Text Box 6"/>
          <p:cNvSpPr txBox="1">
            <a:spLocks noChangeArrowheads="1"/>
          </p:cNvSpPr>
          <p:nvPr/>
        </p:nvSpPr>
        <p:spPr bwMode="auto">
          <a:xfrm>
            <a:off x="107950" y="548680"/>
            <a:ext cx="8677375" cy="1589538"/>
          </a:xfrm>
          <a:prstGeom prst="rect">
            <a:avLst/>
          </a:prstGeom>
          <a:noFill/>
          <a:ln w="25400" cap="sq">
            <a:noFill/>
            <a:miter lim="800000"/>
            <a:headEnd/>
            <a:tailEnd/>
          </a:ln>
          <a:effectLst/>
        </p:spPr>
        <p:txBody>
          <a:bodyPr wrap="none">
            <a:spAutoFit/>
          </a:bodyPr>
          <a:lstStyle/>
          <a:p>
            <a:pPr>
              <a:lnSpc>
                <a:spcPct val="140000"/>
              </a:lnSpc>
            </a:pPr>
            <a:r>
              <a:rPr lang="en-US" altLang="zh-CN" dirty="0">
                <a:ea typeface="楷体_GB2312" pitchFamily="49" charset="-122"/>
              </a:rPr>
              <a:t>        </a:t>
            </a:r>
            <a:r>
              <a:rPr lang="zh-CN" altLang="en-US" sz="2400" dirty="0">
                <a:ea typeface="楷体_GB2312" pitchFamily="49" charset="-122"/>
              </a:rPr>
              <a:t>不失一般性，假设某个序列中有 </a:t>
            </a:r>
            <a:r>
              <a:rPr lang="en-US" altLang="zh-CN" sz="2400" i="1" dirty="0" err="1">
                <a:ea typeface="楷体_GB2312" pitchFamily="49" charset="-122"/>
              </a:rPr>
              <a:t>i</a:t>
            </a:r>
            <a:r>
              <a:rPr lang="zh-CN" altLang="en-US" sz="2400" dirty="0">
                <a:ea typeface="楷体_GB2312" pitchFamily="49" charset="-122"/>
              </a:rPr>
              <a:t>个关键字小于第一个关键 </a:t>
            </a:r>
          </a:p>
          <a:p>
            <a:pPr>
              <a:lnSpc>
                <a:spcPct val="140000"/>
              </a:lnSpc>
            </a:pPr>
            <a:r>
              <a:rPr lang="zh-CN" altLang="en-US" sz="2400" dirty="0">
                <a:ea typeface="楷体_GB2312" pitchFamily="49" charset="-122"/>
              </a:rPr>
              <a:t>字，即有 </a:t>
            </a:r>
            <a:r>
              <a:rPr lang="en-US" altLang="zh-CN" sz="2400" i="1" dirty="0">
                <a:ea typeface="楷体_GB2312" pitchFamily="49" charset="-122"/>
              </a:rPr>
              <a:t>n </a:t>
            </a:r>
            <a:r>
              <a:rPr lang="en-US" altLang="zh-CN" sz="2400" dirty="0">
                <a:ea typeface="楷体_GB2312" pitchFamily="49" charset="-122"/>
              </a:rPr>
              <a:t>– </a:t>
            </a:r>
            <a:r>
              <a:rPr lang="en-US" altLang="zh-CN" sz="2400" i="1" dirty="0" err="1">
                <a:ea typeface="楷体_GB2312" pitchFamily="49" charset="-122"/>
              </a:rPr>
              <a:t>i</a:t>
            </a:r>
            <a:r>
              <a:rPr lang="en-US" altLang="zh-CN" sz="2400" dirty="0">
                <a:ea typeface="楷体_GB2312" pitchFamily="49" charset="-122"/>
              </a:rPr>
              <a:t>– 1 </a:t>
            </a:r>
            <a:r>
              <a:rPr lang="zh-CN" altLang="en-US" sz="2400" dirty="0">
                <a:ea typeface="楷体_GB2312" pitchFamily="49" charset="-122"/>
              </a:rPr>
              <a:t>个关键字大于第一个关键字，由它构造的二叉 </a:t>
            </a:r>
          </a:p>
          <a:p>
            <a:pPr>
              <a:lnSpc>
                <a:spcPct val="140000"/>
              </a:lnSpc>
            </a:pPr>
            <a:r>
              <a:rPr lang="zh-CN" altLang="en-US" sz="2400" dirty="0">
                <a:ea typeface="楷体_GB2312" pitchFamily="49" charset="-122"/>
              </a:rPr>
              <a:t>排序树如下所示： </a:t>
            </a:r>
          </a:p>
        </p:txBody>
      </p:sp>
      <p:sp>
        <p:nvSpPr>
          <p:cNvPr id="164875" name="Oval 11"/>
          <p:cNvSpPr>
            <a:spLocks noChangeArrowheads="1"/>
          </p:cNvSpPr>
          <p:nvPr/>
        </p:nvSpPr>
        <p:spPr bwMode="auto">
          <a:xfrm>
            <a:off x="4067175" y="1857364"/>
            <a:ext cx="685800" cy="5334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endParaRPr lang="zh-CN" altLang="en-US"/>
          </a:p>
        </p:txBody>
      </p:sp>
      <p:sp>
        <p:nvSpPr>
          <p:cNvPr id="164876" name="Oval 12"/>
          <p:cNvSpPr>
            <a:spLocks noChangeArrowheads="1"/>
          </p:cNvSpPr>
          <p:nvPr/>
        </p:nvSpPr>
        <p:spPr bwMode="auto">
          <a:xfrm>
            <a:off x="51816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n</a:t>
            </a:r>
            <a:r>
              <a:rPr lang="en-US" altLang="zh-CN" sz="2800" dirty="0"/>
              <a:t>-</a:t>
            </a:r>
            <a:r>
              <a:rPr lang="en-US" altLang="zh-CN" sz="2800" i="1" dirty="0"/>
              <a:t>i</a:t>
            </a:r>
            <a:r>
              <a:rPr lang="en-US" altLang="zh-CN" sz="2800" dirty="0"/>
              <a:t>-1</a:t>
            </a:r>
            <a:endParaRPr lang="en-US" altLang="zh-CN" sz="2800" b="0" dirty="0"/>
          </a:p>
        </p:txBody>
      </p:sp>
      <p:sp>
        <p:nvSpPr>
          <p:cNvPr id="164878" name="Oval 14"/>
          <p:cNvSpPr>
            <a:spLocks noChangeArrowheads="1"/>
          </p:cNvSpPr>
          <p:nvPr/>
        </p:nvSpPr>
        <p:spPr bwMode="auto">
          <a:xfrm>
            <a:off x="23622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i</a:t>
            </a:r>
          </a:p>
        </p:txBody>
      </p:sp>
      <p:sp>
        <p:nvSpPr>
          <p:cNvPr id="164880" name="Text Box 16"/>
          <p:cNvSpPr txBox="1">
            <a:spLocks noChangeArrowheads="1"/>
          </p:cNvSpPr>
          <p:nvPr/>
        </p:nvSpPr>
        <p:spPr bwMode="auto">
          <a:xfrm>
            <a:off x="687599" y="4000504"/>
            <a:ext cx="7293984" cy="461665"/>
          </a:xfrm>
          <a:prstGeom prst="rect">
            <a:avLst/>
          </a:prstGeom>
          <a:noFill/>
          <a:ln w="25400" cap="sq">
            <a:noFill/>
            <a:miter lim="800000"/>
            <a:headEnd/>
            <a:tailEnd/>
          </a:ln>
          <a:effectLst/>
        </p:spPr>
        <p:txBody>
          <a:bodyPr wrap="none">
            <a:spAutoFit/>
          </a:bodyPr>
          <a:lstStyle/>
          <a:p>
            <a:r>
              <a:rPr lang="zh-CN" altLang="en-US" sz="2400" dirty="0">
                <a:ea typeface="楷体_GB2312" pitchFamily="49" charset="-122"/>
              </a:rPr>
              <a:t>其平均查找长度是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和 </a:t>
            </a:r>
            <a:r>
              <a:rPr lang="en-US" altLang="zh-CN" sz="2400" i="1" dirty="0" err="1">
                <a:ea typeface="楷体_GB2312" pitchFamily="49" charset="-122"/>
              </a:rPr>
              <a:t>i</a:t>
            </a:r>
            <a:r>
              <a:rPr lang="zh-CN" altLang="en-US" sz="2400" dirty="0">
                <a:ea typeface="楷体_GB2312" pitchFamily="49" charset="-122"/>
              </a:rPr>
              <a:t>的函数：   </a:t>
            </a:r>
            <a:r>
              <a:rPr lang="en-US" altLang="zh-CN" sz="2400" i="1" dirty="0">
                <a:ea typeface="楷体_GB2312" pitchFamily="49" charset="-122"/>
              </a:rPr>
              <a:t>P</a:t>
            </a:r>
            <a:r>
              <a:rPr lang="en-US" altLang="zh-CN" sz="2400" dirty="0">
                <a:ea typeface="楷体_GB2312" pitchFamily="49" charset="-122"/>
              </a:rPr>
              <a:t>(</a:t>
            </a:r>
            <a:r>
              <a:rPr lang="en-US" altLang="zh-CN" sz="2400" i="1" dirty="0">
                <a:ea typeface="楷体_GB2312" pitchFamily="49" charset="-122"/>
              </a:rPr>
              <a:t>n</a:t>
            </a:r>
            <a:r>
              <a:rPr lang="en-US" altLang="zh-CN" sz="2400" dirty="0">
                <a:ea typeface="楷体_GB2312" pitchFamily="49" charset="-122"/>
              </a:rPr>
              <a:t>, </a:t>
            </a:r>
            <a:r>
              <a:rPr lang="en-US" altLang="zh-CN" sz="2400" i="1" dirty="0">
                <a:ea typeface="楷体_GB2312" pitchFamily="49" charset="-122"/>
              </a:rPr>
              <a:t>i</a:t>
            </a:r>
            <a:r>
              <a:rPr lang="en-US" altLang="zh-CN" sz="2400" dirty="0">
                <a:ea typeface="楷体_GB2312" pitchFamily="49" charset="-122"/>
              </a:rPr>
              <a:t>) </a:t>
            </a:r>
            <a:r>
              <a:rPr lang="en-US" altLang="zh-CN" sz="2400">
                <a:ea typeface="楷体_GB2312" pitchFamily="49" charset="-122"/>
              </a:rPr>
              <a:t>(0 ≤ </a:t>
            </a:r>
            <a:r>
              <a:rPr lang="en-US" altLang="zh-CN" sz="2400" i="1">
                <a:ea typeface="楷体_GB2312" pitchFamily="49" charset="-122"/>
              </a:rPr>
              <a:t>i </a:t>
            </a:r>
            <a:r>
              <a:rPr lang="en-US" altLang="zh-CN" sz="2400">
                <a:ea typeface="楷体_GB2312" pitchFamily="49" charset="-122"/>
              </a:rPr>
              <a:t>≤</a:t>
            </a:r>
            <a:r>
              <a:rPr lang="en-US" altLang="zh-CN" sz="2400" i="1" dirty="0">
                <a:ea typeface="楷体_GB2312" pitchFamily="49" charset="-122"/>
              </a:rPr>
              <a:t>n </a:t>
            </a:r>
            <a:r>
              <a:rPr lang="en-US" altLang="zh-CN" sz="2400" dirty="0">
                <a:ea typeface="楷体_GB2312" pitchFamily="49" charset="-122"/>
              </a:rPr>
              <a:t>– 1)  </a:t>
            </a:r>
          </a:p>
        </p:txBody>
      </p:sp>
      <p:cxnSp>
        <p:nvCxnSpPr>
          <p:cNvPr id="164881" name="AutoShape 17"/>
          <p:cNvCxnSpPr>
            <a:cxnSpLocks noChangeShapeType="1"/>
            <a:stCxn id="164875" idx="3"/>
            <a:endCxn id="164878" idx="0"/>
          </p:cNvCxnSpPr>
          <p:nvPr/>
        </p:nvCxnSpPr>
        <p:spPr bwMode="auto">
          <a:xfrm flipH="1">
            <a:off x="3009900" y="2312976"/>
            <a:ext cx="1157288" cy="763588"/>
          </a:xfrm>
          <a:prstGeom prst="straightConnector1">
            <a:avLst/>
          </a:prstGeom>
          <a:noFill/>
          <a:ln w="25400" cap="sq">
            <a:solidFill>
              <a:schemeClr val="tx1"/>
            </a:solidFill>
            <a:round/>
            <a:headEnd/>
            <a:tailEnd/>
          </a:ln>
          <a:effectLst/>
        </p:spPr>
      </p:cxnSp>
      <p:cxnSp>
        <p:nvCxnSpPr>
          <p:cNvPr id="164882" name="AutoShape 18"/>
          <p:cNvCxnSpPr>
            <a:cxnSpLocks noChangeShapeType="1"/>
            <a:stCxn id="164875" idx="5"/>
            <a:endCxn id="164876" idx="0"/>
          </p:cNvCxnSpPr>
          <p:nvPr/>
        </p:nvCxnSpPr>
        <p:spPr bwMode="auto">
          <a:xfrm>
            <a:off x="4652963" y="2312976"/>
            <a:ext cx="1176337" cy="763588"/>
          </a:xfrm>
          <a:prstGeom prst="straightConnector1">
            <a:avLst/>
          </a:prstGeom>
          <a:noFill/>
          <a:ln w="25400" cap="sq">
            <a:solidFill>
              <a:schemeClr val="tx1"/>
            </a:solidFill>
            <a:round/>
            <a:headEnd/>
            <a:tailEnd/>
          </a:ln>
          <a:effectLst/>
        </p:spPr>
      </p:cxnSp>
      <mc:AlternateContent xmlns:mc="http://schemas.openxmlformats.org/markup-compatibility/2006" xmlns:a14="http://schemas.microsoft.com/office/drawing/2010/main">
        <mc:Choice Requires="a14">
          <p:sp>
            <p:nvSpPr>
              <p:cNvPr id="155649" name="Object 1"/>
              <p:cNvSpPr txBox="1"/>
              <p:nvPr/>
            </p:nvSpPr>
            <p:spPr bwMode="auto">
              <a:xfrm>
                <a:off x="608012" y="4491227"/>
                <a:ext cx="8572500" cy="61118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𝑃</m:t>
                      </m:r>
                      <m:r>
                        <a:rPr lang="zh-CN" altLang="en-US" sz="2400" i="1"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𝑛</m:t>
                      </m:r>
                      <m:r>
                        <a:rPr lang="zh-CN" altLang="en-US" sz="2400" i="1"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𝑖</m:t>
                      </m:r>
                      <m:r>
                        <a:rPr lang="zh-CN" altLang="en-US" sz="2400" i="1" smtClean="0">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𝑛</m:t>
                          </m:r>
                        </m:den>
                      </m:f>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𝑝</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𝑝</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−1)+1)]</m:t>
                      </m:r>
                    </m:oMath>
                  </m:oMathPara>
                </a14:m>
                <a:endParaRPr lang="zh-CN" altLang="en-US" sz="2400"/>
              </a:p>
            </p:txBody>
          </p:sp>
        </mc:Choice>
        <mc:Fallback xmlns="">
          <p:sp>
            <p:nvSpPr>
              <p:cNvPr id="155649" name="Object 1"/>
              <p:cNvSpPr txBox="1">
                <a:spLocks noRot="1" noChangeAspect="1" noMove="1" noResize="1" noEditPoints="1" noAdjustHandles="1" noChangeArrowheads="1" noChangeShapeType="1" noTextEdit="1"/>
              </p:cNvSpPr>
              <p:nvPr/>
            </p:nvSpPr>
            <p:spPr bwMode="auto">
              <a:xfrm>
                <a:off x="608012" y="4491227"/>
                <a:ext cx="8572500" cy="611187"/>
              </a:xfrm>
              <a:prstGeom prst="rect">
                <a:avLst/>
              </a:prstGeom>
              <a:blipFill>
                <a:blip r:embed="rId4"/>
                <a:stretch>
                  <a:fillRect b="-20000"/>
                </a:stretch>
              </a:blipFill>
              <a:ln>
                <a:noFill/>
              </a:ln>
              <a:effectLst/>
              <a:extLst/>
            </p:spPr>
            <p:txBody>
              <a:bodyPr/>
              <a:lstStyle/>
              <a:p>
                <a:r>
                  <a:rPr lang="zh-CN" altLang="en-US">
                    <a:noFill/>
                  </a:rPr>
                  <a:t> </a:t>
                </a:r>
              </a:p>
            </p:txBody>
          </p:sp>
        </mc:Fallback>
      </mc:AlternateContent>
      <p:graphicFrame>
        <p:nvGraphicFramePr>
          <p:cNvPr id="155651" name="Object 3"/>
          <p:cNvGraphicFramePr>
            <a:graphicFrameLocks noChangeAspect="1"/>
          </p:cNvGraphicFramePr>
          <p:nvPr/>
        </p:nvGraphicFramePr>
        <p:xfrm>
          <a:off x="642910" y="5357826"/>
          <a:ext cx="7143800" cy="857256"/>
        </p:xfrm>
        <a:graphic>
          <a:graphicData uri="http://schemas.openxmlformats.org/presentationml/2006/ole">
            <mc:AlternateContent xmlns:mc="http://schemas.openxmlformats.org/markup-compatibility/2006">
              <mc:Choice xmlns:v="urn:schemas-microsoft-com:vml" Requires="v">
                <p:oleObj spid="_x0000_s296181" name="公式" r:id="rId5" imgW="2387520" imgH="431640" progId="Equation.3">
                  <p:embed/>
                </p:oleObj>
              </mc:Choice>
              <mc:Fallback>
                <p:oleObj name="公式" r:id="rId5" imgW="23875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10" y="5357826"/>
                        <a:ext cx="7143800" cy="85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anim calcmode="lin" valueType="num">
                                      <p:cBhvr>
                                        <p:cTn id="7" dur="1000" fill="hold"/>
                                        <p:tgtEl>
                                          <p:spTgt spid="164868">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64868">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64868">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6486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164870"/>
                                        </p:tgtEl>
                                        <p:attrNameLst>
                                          <p:attrName>style.visibility</p:attrName>
                                        </p:attrNameLst>
                                      </p:cBhvr>
                                      <p:to>
                                        <p:strVal val="visible"/>
                                      </p:to>
                                    </p:set>
                                    <p:animEffect transition="in" filter="blinds(vertical)">
                                      <p:cBhvr>
                                        <p:cTn id="15" dur="1000"/>
                                        <p:tgtEl>
                                          <p:spTgt spid="1648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4875"/>
                                        </p:tgtEl>
                                        <p:attrNameLst>
                                          <p:attrName>style.visibility</p:attrName>
                                        </p:attrNameLst>
                                      </p:cBhvr>
                                      <p:to>
                                        <p:strVal val="visible"/>
                                      </p:to>
                                    </p:set>
                                    <p:animEffect transition="in" filter="wipe(up)">
                                      <p:cBhvr>
                                        <p:cTn id="20" dur="500"/>
                                        <p:tgtEl>
                                          <p:spTgt spid="164875"/>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64881"/>
                                        </p:tgtEl>
                                        <p:attrNameLst>
                                          <p:attrName>style.visibility</p:attrName>
                                        </p:attrNameLst>
                                      </p:cBhvr>
                                      <p:to>
                                        <p:strVal val="visible"/>
                                      </p:to>
                                    </p:set>
                                    <p:animEffect transition="in" filter="wipe(right)">
                                      <p:cBhvr>
                                        <p:cTn id="24" dur="500"/>
                                        <p:tgtEl>
                                          <p:spTgt spid="16488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4878"/>
                                        </p:tgtEl>
                                        <p:attrNameLst>
                                          <p:attrName>style.visibility</p:attrName>
                                        </p:attrNameLst>
                                      </p:cBhvr>
                                      <p:to>
                                        <p:strVal val="visible"/>
                                      </p:to>
                                    </p:set>
                                    <p:animEffect transition="in" filter="wipe(up)">
                                      <p:cBhvr>
                                        <p:cTn id="28" dur="500"/>
                                        <p:tgtEl>
                                          <p:spTgt spid="164878"/>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64882"/>
                                        </p:tgtEl>
                                        <p:attrNameLst>
                                          <p:attrName>style.visibility</p:attrName>
                                        </p:attrNameLst>
                                      </p:cBhvr>
                                      <p:to>
                                        <p:strVal val="visible"/>
                                      </p:to>
                                    </p:set>
                                    <p:animEffect transition="in" filter="wipe(left)">
                                      <p:cBhvr>
                                        <p:cTn id="32" dur="500"/>
                                        <p:tgtEl>
                                          <p:spTgt spid="164882"/>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64876"/>
                                        </p:tgtEl>
                                        <p:attrNameLst>
                                          <p:attrName>style.visibility</p:attrName>
                                        </p:attrNameLst>
                                      </p:cBhvr>
                                      <p:to>
                                        <p:strVal val="visible"/>
                                      </p:to>
                                    </p:set>
                                    <p:animEffect transition="in" filter="wipe(up)">
                                      <p:cBhvr>
                                        <p:cTn id="36" dur="500"/>
                                        <p:tgtEl>
                                          <p:spTgt spid="16487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64880"/>
                                        </p:tgtEl>
                                        <p:attrNameLst>
                                          <p:attrName>style.visibility</p:attrName>
                                        </p:attrNameLst>
                                      </p:cBhvr>
                                      <p:to>
                                        <p:strVal val="visible"/>
                                      </p:to>
                                    </p:set>
                                    <p:animEffect transition="in" filter="wipe(left)">
                                      <p:cBhvr>
                                        <p:cTn id="41" dur="500"/>
                                        <p:tgtEl>
                                          <p:spTgt spid="164880"/>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5649"/>
                                        </p:tgtEl>
                                        <p:attrNameLst>
                                          <p:attrName>style.visibility</p:attrName>
                                        </p:attrNameLst>
                                      </p:cBhvr>
                                      <p:to>
                                        <p:strVal val="visible"/>
                                      </p:to>
                                    </p:set>
                                    <p:animEffect transition="in" filter="fade">
                                      <p:cBhvr>
                                        <p:cTn id="46" dur="1000"/>
                                        <p:tgtEl>
                                          <p:spTgt spid="155649"/>
                                        </p:tgtEl>
                                      </p:cBhvr>
                                    </p:animEffect>
                                    <p:anim calcmode="lin" valueType="num">
                                      <p:cBhvr>
                                        <p:cTn id="47" dur="1000" fill="hold"/>
                                        <p:tgtEl>
                                          <p:spTgt spid="155649"/>
                                        </p:tgtEl>
                                        <p:attrNameLst>
                                          <p:attrName>ppt_x</p:attrName>
                                        </p:attrNameLst>
                                      </p:cBhvr>
                                      <p:tavLst>
                                        <p:tav tm="0">
                                          <p:val>
                                            <p:strVal val="#ppt_x"/>
                                          </p:val>
                                        </p:tav>
                                        <p:tav tm="100000">
                                          <p:val>
                                            <p:strVal val="#ppt_x"/>
                                          </p:val>
                                        </p:tav>
                                      </p:tavLst>
                                    </p:anim>
                                    <p:anim calcmode="lin" valueType="num">
                                      <p:cBhvr>
                                        <p:cTn id="48" dur="1000" fill="hold"/>
                                        <p:tgtEl>
                                          <p:spTgt spid="15564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55651"/>
                                        </p:tgtEl>
                                        <p:attrNameLst>
                                          <p:attrName>style.visibility</p:attrName>
                                        </p:attrNameLst>
                                      </p:cBhvr>
                                      <p:to>
                                        <p:strVal val="visible"/>
                                      </p:to>
                                    </p:set>
                                    <p:anim calcmode="lin" valueType="num">
                                      <p:cBhvr additive="base">
                                        <p:cTn id="53" dur="500" fill="hold"/>
                                        <p:tgtEl>
                                          <p:spTgt spid="155651"/>
                                        </p:tgtEl>
                                        <p:attrNameLst>
                                          <p:attrName>ppt_x</p:attrName>
                                        </p:attrNameLst>
                                      </p:cBhvr>
                                      <p:tavLst>
                                        <p:tav tm="0">
                                          <p:val>
                                            <p:strVal val="#ppt_x"/>
                                          </p:val>
                                        </p:tav>
                                        <p:tav tm="100000">
                                          <p:val>
                                            <p:strVal val="#ppt_x"/>
                                          </p:val>
                                        </p:tav>
                                      </p:tavLst>
                                    </p:anim>
                                    <p:anim calcmode="lin" valueType="num">
                                      <p:cBhvr additive="base">
                                        <p:cTn id="54" dur="500" fill="hold"/>
                                        <p:tgtEl>
                                          <p:spTgt spid="155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build="p" autoUpdateAnimBg="0"/>
      <p:bldP spid="164870" grpId="0"/>
      <p:bldP spid="164875" grpId="0" animBg="1"/>
      <p:bldP spid="164876" grpId="0" animBg="1" autoUpdateAnimBg="0"/>
      <p:bldP spid="164878" grpId="0" animBg="1" autoUpdateAnimBg="0"/>
      <p:bldP spid="164880" grpId="0"/>
      <p:bldP spid="155649"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107950" y="260648"/>
            <a:ext cx="9288586"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35174" name="Rectangle 6"/>
          <p:cNvSpPr>
            <a:spLocks noChangeArrowheads="1"/>
          </p:cNvSpPr>
          <p:nvPr/>
        </p:nvSpPr>
        <p:spPr bwMode="auto">
          <a:xfrm>
            <a:off x="-108520" y="1052736"/>
            <a:ext cx="8856663" cy="457200"/>
          </a:xfrm>
          <a:prstGeom prst="rect">
            <a:avLst/>
          </a:prstGeom>
          <a:noFill/>
          <a:ln w="9525">
            <a:noFill/>
            <a:miter lim="800000"/>
            <a:headEnd/>
            <a:tailEnd/>
          </a:ln>
          <a:effectLst/>
        </p:spPr>
        <p:txBody>
          <a:bodyPr>
            <a:spAutoFit/>
          </a:bodyPr>
          <a:lstStyle/>
          <a:p>
            <a:r>
              <a:rPr lang="en-US" altLang="zh-CN" dirty="0">
                <a:ea typeface="楷体_GB2312" pitchFamily="49" charset="-122"/>
                <a:sym typeface="Symbol" pitchFamily="18" charset="2"/>
              </a:rPr>
              <a:t>        </a:t>
            </a:r>
            <a:r>
              <a:rPr lang="zh-CN" altLang="en-US" sz="2400" dirty="0">
                <a:ea typeface="楷体_GB2312" pitchFamily="49" charset="-122"/>
                <a:sym typeface="Symbol" pitchFamily="18" charset="2"/>
              </a:rPr>
              <a:t>设每种树态出现概率相同，查找每个关键字也是等概率的， </a:t>
            </a:r>
          </a:p>
        </p:txBody>
      </p:sp>
      <p:sp>
        <p:nvSpPr>
          <p:cNvPr id="135175" name="Rectangle 7"/>
          <p:cNvSpPr>
            <a:spLocks noChangeArrowheads="1"/>
          </p:cNvSpPr>
          <p:nvPr/>
        </p:nvSpPr>
        <p:spPr bwMode="auto">
          <a:xfrm>
            <a:off x="539552" y="2047875"/>
            <a:ext cx="2951163" cy="457200"/>
          </a:xfrm>
          <a:prstGeom prst="rect">
            <a:avLst/>
          </a:prstGeom>
          <a:noFill/>
          <a:ln w="9525">
            <a:noFill/>
            <a:miter lim="800000"/>
            <a:headEnd/>
            <a:tailEnd/>
          </a:ln>
          <a:effectLst/>
        </p:spPr>
        <p:txBody>
          <a:bodyPr>
            <a:spAutoFit/>
          </a:bodyPr>
          <a:lstStyle/>
          <a:p>
            <a:r>
              <a:rPr lang="zh-CN" altLang="en-US" sz="2400" dirty="0">
                <a:ea typeface="楷体_GB2312" pitchFamily="49" charset="-122"/>
                <a:sym typeface="Symbol" pitchFamily="18" charset="2"/>
              </a:rPr>
              <a:t>则二叉排序树的  </a:t>
            </a:r>
            <a:r>
              <a:rPr lang="zh-CN" altLang="en-US" sz="2400" i="1" dirty="0">
                <a:sym typeface="Symbol" pitchFamily="18" charset="2"/>
              </a:rPr>
              <a:t> </a:t>
            </a:r>
            <a:r>
              <a:rPr lang="zh-CN" altLang="en-US" sz="2400" dirty="0">
                <a:sym typeface="Symbol" pitchFamily="18" charset="2"/>
              </a:rPr>
              <a:t>  </a:t>
            </a:r>
            <a:endParaRPr lang="zh-CN" altLang="en-US" sz="2400" dirty="0">
              <a:solidFill>
                <a:srgbClr val="9900FF"/>
              </a:solidFill>
              <a:ea typeface="楷体_GB2312" pitchFamily="49" charset="-122"/>
              <a:sym typeface="Symbol" pitchFamily="18" charset="2"/>
            </a:endParaRPr>
          </a:p>
        </p:txBody>
      </p:sp>
      <p:graphicFrame>
        <p:nvGraphicFramePr>
          <p:cNvPr id="135176" name="Object 8"/>
          <p:cNvGraphicFramePr>
            <a:graphicFrameLocks noChangeAspect="1"/>
          </p:cNvGraphicFramePr>
          <p:nvPr>
            <p:extLst>
              <p:ext uri="{D42A27DB-BD31-4B8C-83A1-F6EECF244321}">
                <p14:modId xmlns:p14="http://schemas.microsoft.com/office/powerpoint/2010/main" val="2967255158"/>
              </p:ext>
            </p:extLst>
          </p:nvPr>
        </p:nvGraphicFramePr>
        <p:xfrm>
          <a:off x="3275856" y="1809750"/>
          <a:ext cx="2849563" cy="885825"/>
        </p:xfrm>
        <a:graphic>
          <a:graphicData uri="http://schemas.openxmlformats.org/presentationml/2006/ole">
            <mc:AlternateContent xmlns:mc="http://schemas.openxmlformats.org/markup-compatibility/2006">
              <mc:Choice xmlns:v="urn:schemas-microsoft-com:vml" Requires="v">
                <p:oleObj spid="_x0000_s295096" name="公式" r:id="rId4" imgW="1307880" imgH="406080" progId="Equation.3">
                  <p:embed/>
                </p:oleObj>
              </mc:Choice>
              <mc:Fallback>
                <p:oleObj name="公式" r:id="rId4" imgW="1307880" imgH="4060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1809750"/>
                        <a:ext cx="2849563"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7" name="Text Box 9"/>
          <p:cNvSpPr txBox="1">
            <a:spLocks noChangeArrowheads="1"/>
          </p:cNvSpPr>
          <p:nvPr/>
        </p:nvSpPr>
        <p:spPr bwMode="auto">
          <a:xfrm>
            <a:off x="107950" y="2860675"/>
            <a:ext cx="8467383" cy="1137106"/>
          </a:xfrm>
          <a:prstGeom prst="rect">
            <a:avLst/>
          </a:prstGeom>
          <a:noFill/>
          <a:ln w="25400" cap="sq">
            <a:noFill/>
            <a:miter lim="800000"/>
            <a:headEnd/>
            <a:tailEnd/>
          </a:ln>
          <a:effectLst/>
        </p:spPr>
        <p:txBody>
          <a:bodyPr wrap="none">
            <a:spAutoFit/>
          </a:bodyPr>
          <a:lstStyle/>
          <a:p>
            <a:pPr>
              <a:lnSpc>
                <a:spcPct val="150000"/>
              </a:lnSpc>
            </a:pPr>
            <a:r>
              <a:rPr lang="en-US" altLang="zh-CN" dirty="0">
                <a:ea typeface="楷体_GB2312" pitchFamily="49" charset="-122"/>
              </a:rPr>
              <a:t>        </a:t>
            </a:r>
            <a:r>
              <a:rPr lang="zh-CN" altLang="en-US" sz="2400" dirty="0">
                <a:ea typeface="楷体_GB2312" pitchFamily="49" charset="-122"/>
              </a:rPr>
              <a:t>由此可见，在</a:t>
            </a:r>
            <a:r>
              <a:rPr lang="zh-CN" altLang="en-US" sz="2400" dirty="0">
                <a:solidFill>
                  <a:srgbClr val="0000FF"/>
                </a:solidFill>
                <a:ea typeface="楷体_GB2312" pitchFamily="49" charset="-122"/>
              </a:rPr>
              <a:t>随机</a:t>
            </a:r>
            <a:r>
              <a:rPr lang="zh-CN" altLang="en-US" sz="2400" dirty="0">
                <a:ea typeface="楷体_GB2312" pitchFamily="49" charset="-122"/>
              </a:rPr>
              <a:t>的情况下，二叉排序树的 </a:t>
            </a:r>
            <a:r>
              <a:rPr lang="en-US" altLang="zh-CN" sz="2400" i="1" dirty="0">
                <a:ea typeface="楷体_GB2312" pitchFamily="49" charset="-122"/>
              </a:rPr>
              <a:t>ASL</a:t>
            </a:r>
            <a:r>
              <a:rPr lang="en-US" altLang="zh-CN" sz="2400" dirty="0">
                <a:ea typeface="楷体_GB2312" pitchFamily="49" charset="-122"/>
              </a:rPr>
              <a:t> </a:t>
            </a:r>
            <a:r>
              <a:rPr lang="zh-CN" altLang="en-US" sz="2400" dirty="0">
                <a:ea typeface="楷体_GB2312" pitchFamily="49" charset="-122"/>
              </a:rPr>
              <a:t>和 </a:t>
            </a:r>
            <a:r>
              <a:rPr lang="en-US" altLang="zh-CN" sz="2400" dirty="0">
                <a:ea typeface="楷体_GB2312" pitchFamily="49" charset="-122"/>
              </a:rPr>
              <a:t>log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是 </a:t>
            </a:r>
          </a:p>
          <a:p>
            <a:pPr>
              <a:lnSpc>
                <a:spcPct val="150000"/>
              </a:lnSpc>
            </a:pPr>
            <a:r>
              <a:rPr lang="zh-CN" altLang="en-US" sz="2400" dirty="0">
                <a:solidFill>
                  <a:srgbClr val="0000FF"/>
                </a:solidFill>
                <a:ea typeface="楷体_GB2312" pitchFamily="49" charset="-122"/>
              </a:rPr>
              <a:t>等数量级</a:t>
            </a:r>
            <a:r>
              <a:rPr lang="zh-CN" altLang="en-US" sz="2400" dirty="0">
                <a:ea typeface="楷体_GB2312" pitchFamily="49" charset="-122"/>
              </a:rPr>
              <a:t>的。 </a:t>
            </a:r>
          </a:p>
        </p:txBody>
      </p:sp>
      <p:sp>
        <p:nvSpPr>
          <p:cNvPr id="135178" name="Rectangle 10"/>
          <p:cNvSpPr>
            <a:spLocks noChangeArrowheads="1"/>
          </p:cNvSpPr>
          <p:nvPr/>
        </p:nvSpPr>
        <p:spPr bwMode="auto">
          <a:xfrm>
            <a:off x="107950" y="4051300"/>
            <a:ext cx="7848600"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问题：</a:t>
            </a:r>
            <a:r>
              <a:rPr lang="zh-CN" altLang="en-US" sz="2400" dirty="0">
                <a:solidFill>
                  <a:schemeClr val="tx2"/>
                </a:solidFill>
                <a:ea typeface="楷体_GB2312" pitchFamily="49" charset="-122"/>
                <a:sym typeface="Symbol" pitchFamily="18" charset="2"/>
              </a:rPr>
              <a:t>如何提高</a:t>
            </a:r>
            <a:r>
              <a:rPr lang="zh-CN" altLang="en-US" sz="2400" dirty="0">
                <a:ea typeface="楷体_GB2312" pitchFamily="49" charset="-122"/>
                <a:sym typeface="Symbol" pitchFamily="18" charset="2"/>
              </a:rPr>
              <a:t>形态不均衡的</a:t>
            </a:r>
            <a:r>
              <a:rPr lang="zh-CN" altLang="en-US" sz="2400" dirty="0">
                <a:solidFill>
                  <a:schemeClr val="tx2"/>
                </a:solidFill>
                <a:ea typeface="楷体_GB2312" pitchFamily="49" charset="-122"/>
                <a:sym typeface="Symbol" pitchFamily="18" charset="2"/>
              </a:rPr>
              <a:t>二叉排序树的查找效率？ </a:t>
            </a:r>
          </a:p>
        </p:txBody>
      </p:sp>
      <p:sp>
        <p:nvSpPr>
          <p:cNvPr id="135179" name="Rectangle 11"/>
          <p:cNvSpPr>
            <a:spLocks noChangeArrowheads="1"/>
          </p:cNvSpPr>
          <p:nvPr/>
        </p:nvSpPr>
        <p:spPr bwMode="auto">
          <a:xfrm>
            <a:off x="3492500" y="5505450"/>
            <a:ext cx="2192338" cy="731838"/>
          </a:xfrm>
          <a:prstGeom prst="rect">
            <a:avLst/>
          </a:prstGeom>
          <a:noFill/>
          <a:ln w="9525">
            <a:noFill/>
            <a:miter lim="800000"/>
            <a:headEnd/>
            <a:tailEnd/>
          </a:ln>
          <a:effectLst/>
        </p:spPr>
        <p:txBody>
          <a:bodyPr>
            <a:spAutoFit/>
          </a:bodyPr>
          <a:lstStyle/>
          <a:p>
            <a:pPr>
              <a:lnSpc>
                <a:spcPct val="140000"/>
              </a:lnSpc>
              <a:spcBef>
                <a:spcPct val="20000"/>
              </a:spcBef>
            </a:pPr>
            <a:r>
              <a:rPr lang="zh-CN" altLang="en-US" sz="3000">
                <a:solidFill>
                  <a:srgbClr val="FF3300"/>
                </a:solidFill>
                <a:effectLst>
                  <a:outerShdw blurRad="38100" dist="38100" dir="2700000" algn="tl">
                    <a:srgbClr val="000000"/>
                  </a:outerShdw>
                </a:effectLst>
                <a:ea typeface="华文中宋" pitchFamily="2" charset="-122"/>
                <a:sym typeface="Symbol" pitchFamily="18" charset="2"/>
              </a:rPr>
              <a:t>平衡二叉树 </a:t>
            </a:r>
          </a:p>
        </p:txBody>
      </p:sp>
      <p:sp>
        <p:nvSpPr>
          <p:cNvPr id="135181" name="Rectangle 13"/>
          <p:cNvSpPr>
            <a:spLocks noChangeArrowheads="1"/>
          </p:cNvSpPr>
          <p:nvPr/>
        </p:nvSpPr>
        <p:spPr bwMode="auto">
          <a:xfrm>
            <a:off x="107950" y="4754563"/>
            <a:ext cx="8785225"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解决办法：</a:t>
            </a:r>
            <a:r>
              <a:rPr lang="zh-CN" altLang="en-US" sz="2400" dirty="0">
                <a:ea typeface="楷体_GB2312" pitchFamily="49" charset="-122"/>
                <a:sym typeface="Symbol" pitchFamily="18" charset="2"/>
              </a:rPr>
              <a:t>做“</a:t>
            </a:r>
            <a:r>
              <a:rPr lang="zh-CN" altLang="en-US" sz="2400" dirty="0">
                <a:solidFill>
                  <a:srgbClr val="0000FF"/>
                </a:solidFill>
                <a:ea typeface="楷体_GB2312" pitchFamily="49" charset="-122"/>
                <a:sym typeface="Symbol" pitchFamily="18" charset="2"/>
              </a:rPr>
              <a:t>平衡化</a:t>
            </a:r>
            <a:r>
              <a:rPr lang="zh-CN" altLang="en-US" sz="2400" dirty="0">
                <a:ea typeface="楷体_GB2312" pitchFamily="49" charset="-122"/>
                <a:sym typeface="Symbol" pitchFamily="18" charset="2"/>
              </a:rPr>
              <a:t>”处理，即尽量让二叉树的形状均衡</a:t>
            </a:r>
            <a:r>
              <a:rPr lang="zh-CN" altLang="en-US" dirty="0">
                <a:ea typeface="楷体_GB2312" pitchFamily="49" charset="-122"/>
                <a:sym typeface="Symbol" pitchFamily="18" charset="2"/>
              </a:rPr>
              <a:t>！ </a:t>
            </a:r>
          </a:p>
        </p:txBody>
      </p:sp>
      <p:sp>
        <p:nvSpPr>
          <p:cNvPr id="135182" name="AutoShape 14"/>
          <p:cNvSpPr>
            <a:spLocks noChangeArrowheads="1"/>
          </p:cNvSpPr>
          <p:nvPr/>
        </p:nvSpPr>
        <p:spPr bwMode="auto">
          <a:xfrm flipV="1">
            <a:off x="2533650" y="5289550"/>
            <a:ext cx="814388" cy="866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00"/>
          </a:solidFill>
          <a:ln w="9525" cap="sq">
            <a:solidFill>
              <a:schemeClr val="tx1"/>
            </a:solidFill>
            <a:miter lim="800000"/>
            <a:headEnd/>
            <a:tailEnd/>
          </a:ln>
          <a:effectLst/>
        </p:spPr>
        <p:txBody>
          <a:bodyPr wrap="none" anchor="ctr">
            <a:spAutoFit/>
          </a:bodyPr>
          <a:lstStyle/>
          <a:p>
            <a:endParaRPr lang="zh-CN" altLang="en-US"/>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 calcmode="lin" valueType="num">
                                      <p:cBhvr>
                                        <p:cTn id="7" dur="1000" fill="hold"/>
                                        <p:tgtEl>
                                          <p:spTgt spid="135172">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35172">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35172">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3517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135174">
                                            <p:txEl>
                                              <p:pRg st="0" end="0"/>
                                            </p:txEl>
                                          </p:spTgt>
                                        </p:tgtEl>
                                        <p:attrNameLst>
                                          <p:attrName>style.visibility</p:attrName>
                                        </p:attrNameLst>
                                      </p:cBhvr>
                                      <p:to>
                                        <p:strVal val="visible"/>
                                      </p:to>
                                    </p:set>
                                    <p:anim calcmode="lin" valueType="num">
                                      <p:cBhvr>
                                        <p:cTn id="15" dur="1000" fill="hold"/>
                                        <p:tgtEl>
                                          <p:spTgt spid="135174">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13517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175">
                                            <p:txEl>
                                              <p:pRg st="0" end="0"/>
                                            </p:txEl>
                                          </p:spTgt>
                                        </p:tgtEl>
                                        <p:attrNameLst>
                                          <p:attrName>style.visibility</p:attrName>
                                        </p:attrNameLst>
                                      </p:cBhvr>
                                      <p:to>
                                        <p:strVal val="visible"/>
                                      </p:to>
                                    </p:set>
                                    <p:animEffect transition="in" filter="wipe(left)">
                                      <p:cBhvr>
                                        <p:cTn id="21" dur="1000"/>
                                        <p:tgtEl>
                                          <p:spTgt spid="135175">
                                            <p:txEl>
                                              <p:pRg st="0" end="0"/>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35176"/>
                                        </p:tgtEl>
                                        <p:attrNameLst>
                                          <p:attrName>style.visibility</p:attrName>
                                        </p:attrNameLst>
                                      </p:cBhvr>
                                      <p:to>
                                        <p:strVal val="visible"/>
                                      </p:to>
                                    </p:set>
                                    <p:animEffect transition="in" filter="wipe(left)">
                                      <p:cBhvr>
                                        <p:cTn id="25" dur="1000"/>
                                        <p:tgtEl>
                                          <p:spTgt spid="13517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35177"/>
                                        </p:tgtEl>
                                        <p:attrNameLst>
                                          <p:attrName>style.visibility</p:attrName>
                                        </p:attrNameLst>
                                      </p:cBhvr>
                                      <p:to>
                                        <p:strVal val="visible"/>
                                      </p:to>
                                    </p:set>
                                    <p:animEffect transition="in" filter="blinds(vertical)">
                                      <p:cBhvr>
                                        <p:cTn id="30" dur="1000"/>
                                        <p:tgtEl>
                                          <p:spTgt spid="135177"/>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135178">
                                            <p:txEl>
                                              <p:pRg st="0" end="0"/>
                                            </p:txEl>
                                          </p:spTgt>
                                        </p:tgtEl>
                                        <p:attrNameLst>
                                          <p:attrName>style.visibility</p:attrName>
                                        </p:attrNameLst>
                                      </p:cBhvr>
                                      <p:to>
                                        <p:strVal val="visible"/>
                                      </p:to>
                                    </p:set>
                                    <p:anim calcmode="lin" valueType="num">
                                      <p:cBhvr>
                                        <p:cTn id="35" dur="1000" fill="hold"/>
                                        <p:tgtEl>
                                          <p:spTgt spid="135178">
                                            <p:txEl>
                                              <p:pRg st="0" end="0"/>
                                            </p:txEl>
                                          </p:spTgt>
                                        </p:tgtEl>
                                        <p:attrNameLst>
                                          <p:attrName>ppt_x</p:attrName>
                                        </p:attrNameLst>
                                      </p:cBhvr>
                                      <p:tavLst>
                                        <p:tav tm="0">
                                          <p:val>
                                            <p:strVal val="#ppt_x-#ppt_w/2"/>
                                          </p:val>
                                        </p:tav>
                                        <p:tav tm="100000">
                                          <p:val>
                                            <p:strVal val="#ppt_x"/>
                                          </p:val>
                                        </p:tav>
                                      </p:tavLst>
                                    </p:anim>
                                    <p:anim calcmode="lin" valueType="num">
                                      <p:cBhvr>
                                        <p:cTn id="36" dur="1000" fill="hold"/>
                                        <p:tgtEl>
                                          <p:spTgt spid="135178">
                                            <p:txEl>
                                              <p:pRg st="0" end="0"/>
                                            </p:txEl>
                                          </p:spTgt>
                                        </p:tgtEl>
                                        <p:attrNameLst>
                                          <p:attrName>ppt_y</p:attrName>
                                        </p:attrNameLst>
                                      </p:cBhvr>
                                      <p:tavLst>
                                        <p:tav tm="0">
                                          <p:val>
                                            <p:strVal val="#ppt_y"/>
                                          </p:val>
                                        </p:tav>
                                        <p:tav tm="100000">
                                          <p:val>
                                            <p:strVal val="#ppt_y"/>
                                          </p:val>
                                        </p:tav>
                                      </p:tavLst>
                                    </p:anim>
                                    <p:anim calcmode="lin" valueType="num">
                                      <p:cBhvr>
                                        <p:cTn id="37" dur="1000" fill="hold"/>
                                        <p:tgtEl>
                                          <p:spTgt spid="135178">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13517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5181">
                                            <p:txEl>
                                              <p:pRg st="0" end="0"/>
                                            </p:txEl>
                                          </p:spTgt>
                                        </p:tgtEl>
                                        <p:attrNameLst>
                                          <p:attrName>style.visibility</p:attrName>
                                        </p:attrNameLst>
                                      </p:cBhvr>
                                      <p:to>
                                        <p:strVal val="visible"/>
                                      </p:to>
                                    </p:set>
                                    <p:animEffect transition="in" filter="wipe(left)">
                                      <p:cBhvr>
                                        <p:cTn id="43" dur="1000"/>
                                        <p:tgtEl>
                                          <p:spTgt spid="13518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35182"/>
                                        </p:tgtEl>
                                        <p:attrNameLst>
                                          <p:attrName>style.visibility</p:attrName>
                                        </p:attrNameLst>
                                      </p:cBhvr>
                                      <p:to>
                                        <p:strVal val="visible"/>
                                      </p:to>
                                    </p:set>
                                    <p:animEffect transition="in" filter="strips(downRight)">
                                      <p:cBhvr>
                                        <p:cTn id="48" dur="1000"/>
                                        <p:tgtEl>
                                          <p:spTgt spid="135182"/>
                                        </p:tgtEl>
                                      </p:cBhvr>
                                    </p:animEffect>
                                  </p:childTnLst>
                                </p:cTn>
                              </p:par>
                            </p:childTnLst>
                          </p:cTn>
                        </p:par>
                        <p:par>
                          <p:cTn id="49" fill="hold">
                            <p:stCondLst>
                              <p:cond delay="1000"/>
                            </p:stCondLst>
                            <p:childTnLst>
                              <p:par>
                                <p:cTn id="50" presetID="15" presetClass="entr" presetSubtype="0" fill="hold" grpId="0" nodeType="afterEffect">
                                  <p:stCondLst>
                                    <p:cond delay="0"/>
                                  </p:stCondLst>
                                  <p:childTnLst>
                                    <p:set>
                                      <p:cBhvr>
                                        <p:cTn id="51" dur="1" fill="hold">
                                          <p:stCondLst>
                                            <p:cond delay="0"/>
                                          </p:stCondLst>
                                        </p:cTn>
                                        <p:tgtEl>
                                          <p:spTgt spid="135179"/>
                                        </p:tgtEl>
                                        <p:attrNameLst>
                                          <p:attrName>style.visibility</p:attrName>
                                        </p:attrNameLst>
                                      </p:cBhvr>
                                      <p:to>
                                        <p:strVal val="visible"/>
                                      </p:to>
                                    </p:set>
                                    <p:anim calcmode="lin" valueType="num">
                                      <p:cBhvr>
                                        <p:cTn id="52" dur="2000" fill="hold"/>
                                        <p:tgtEl>
                                          <p:spTgt spid="135179"/>
                                        </p:tgtEl>
                                        <p:attrNameLst>
                                          <p:attrName>ppt_w</p:attrName>
                                        </p:attrNameLst>
                                      </p:cBhvr>
                                      <p:tavLst>
                                        <p:tav tm="0">
                                          <p:val>
                                            <p:fltVal val="0"/>
                                          </p:val>
                                        </p:tav>
                                        <p:tav tm="100000">
                                          <p:val>
                                            <p:strVal val="#ppt_w"/>
                                          </p:val>
                                        </p:tav>
                                      </p:tavLst>
                                    </p:anim>
                                    <p:anim calcmode="lin" valueType="num">
                                      <p:cBhvr>
                                        <p:cTn id="53" dur="2000" fill="hold"/>
                                        <p:tgtEl>
                                          <p:spTgt spid="135179"/>
                                        </p:tgtEl>
                                        <p:attrNameLst>
                                          <p:attrName>ppt_h</p:attrName>
                                        </p:attrNameLst>
                                      </p:cBhvr>
                                      <p:tavLst>
                                        <p:tav tm="0">
                                          <p:val>
                                            <p:fltVal val="0"/>
                                          </p:val>
                                        </p:tav>
                                        <p:tav tm="100000">
                                          <p:val>
                                            <p:strVal val="#ppt_h"/>
                                          </p:val>
                                        </p:tav>
                                      </p:tavLst>
                                    </p:anim>
                                    <p:anim calcmode="lin" valueType="num">
                                      <p:cBhvr>
                                        <p:cTn id="54" dur="2000" fill="hold"/>
                                        <p:tgtEl>
                                          <p:spTgt spid="135179"/>
                                        </p:tgtEl>
                                        <p:attrNameLst>
                                          <p:attrName>ppt_x</p:attrName>
                                        </p:attrNameLst>
                                      </p:cBhvr>
                                      <p:tavLst>
                                        <p:tav tm="0" fmla="#ppt_x+(cos(-2*pi*(1-$))*-#ppt_x-sin(-2*pi*(1-$))*(1-#ppt_y))*(1-$)">
                                          <p:val>
                                            <p:fltVal val="0"/>
                                          </p:val>
                                        </p:tav>
                                        <p:tav tm="100000">
                                          <p:val>
                                            <p:fltVal val="1"/>
                                          </p:val>
                                        </p:tav>
                                      </p:tavLst>
                                    </p:anim>
                                    <p:anim calcmode="lin" valueType="num">
                                      <p:cBhvr>
                                        <p:cTn id="55" dur="2000" fill="hold"/>
                                        <p:tgtEl>
                                          <p:spTgt spid="13517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p" autoUpdateAnimBg="0"/>
      <p:bldP spid="135174" grpId="0" build="p" autoUpdateAnimBg="0"/>
      <p:bldP spid="135175" grpId="0" build="p" autoUpdateAnimBg="0"/>
      <p:bldP spid="135177" grpId="0"/>
      <p:bldP spid="135178" grpId="0" build="p" autoUpdateAnimBg="0"/>
      <p:bldP spid="135179" grpId="0" autoUpdateAnimBg="0"/>
      <p:bldP spid="135181" grpId="0" build="p" autoUpdateAnimBg="0"/>
      <p:bldP spid="13518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6" name="Rectangle 4"/>
          <p:cNvSpPr>
            <a:spLocks noChangeArrowheads="1"/>
          </p:cNvSpPr>
          <p:nvPr/>
        </p:nvSpPr>
        <p:spPr bwMode="auto">
          <a:xfrm>
            <a:off x="2628230" y="159296"/>
            <a:ext cx="4608066" cy="533400"/>
          </a:xfrm>
          <a:prstGeom prst="rect">
            <a:avLst/>
          </a:prstGeom>
          <a:noFill/>
          <a:ln w="9525">
            <a:noFill/>
            <a:miter lim="800000"/>
            <a:headEnd/>
            <a:tailEnd/>
          </a:ln>
          <a:effectLst/>
        </p:spPr>
        <p:txBody>
          <a:bodyPr anchor="ctr"/>
          <a:lstStyle/>
          <a:p>
            <a:pPr>
              <a:spcBef>
                <a:spcPct val="0"/>
              </a:spcBef>
            </a:pPr>
            <a:r>
              <a:rPr lang="zh-CN" altLang="en-US" sz="4400" dirty="0">
                <a:solidFill>
                  <a:srgbClr val="0000CC"/>
                </a:solidFill>
                <a:latin typeface="华文行楷" pitchFamily="2" charset="-122"/>
                <a:ea typeface="华文行楷" pitchFamily="2" charset="-122"/>
                <a:cs typeface="+mj-cs"/>
              </a:rPr>
              <a:t>平衡二叉树 </a:t>
            </a:r>
          </a:p>
        </p:txBody>
      </p:sp>
      <p:sp>
        <p:nvSpPr>
          <p:cNvPr id="136197" name="Rectangle 5"/>
          <p:cNvSpPr>
            <a:spLocks noChangeArrowheads="1"/>
          </p:cNvSpPr>
          <p:nvPr/>
        </p:nvSpPr>
        <p:spPr bwMode="auto">
          <a:xfrm>
            <a:off x="-36512" y="908720"/>
            <a:ext cx="8640763" cy="457200"/>
          </a:xfrm>
          <a:prstGeom prst="rect">
            <a:avLst/>
          </a:prstGeom>
          <a:noFill/>
          <a:ln w="38100">
            <a:noFill/>
            <a:miter lim="800000"/>
            <a:headEnd/>
            <a:tailEnd/>
          </a:ln>
          <a:effectLst/>
        </p:spPr>
        <p:txBody>
          <a:bodyPr>
            <a:spAutoFit/>
          </a:bodyPr>
          <a:lstStyle/>
          <a:p>
            <a:pPr>
              <a:spcBef>
                <a:spcPct val="0"/>
              </a:spcBef>
            </a:pPr>
            <a:r>
              <a:rPr lang="en-US" altLang="zh-CN" dirty="0">
                <a:ea typeface="楷体_GB2312" pitchFamily="49" charset="-122"/>
              </a:rPr>
              <a:t>        </a:t>
            </a:r>
            <a:r>
              <a:rPr lang="zh-CN" altLang="en-US" sz="2400" dirty="0">
                <a:ea typeface="华文中宋" pitchFamily="2" charset="-122"/>
              </a:rPr>
              <a:t>平衡二叉树</a:t>
            </a:r>
            <a:r>
              <a:rPr lang="zh-CN" altLang="en-US" sz="2400" dirty="0">
                <a:ea typeface="楷体_GB2312" pitchFamily="49" charset="-122"/>
              </a:rPr>
              <a:t>又称 </a:t>
            </a:r>
            <a:r>
              <a:rPr lang="en-US" altLang="zh-CN" sz="2400" dirty="0">
                <a:ea typeface="楷体_GB2312" pitchFamily="49" charset="-122"/>
              </a:rPr>
              <a:t>AVL </a:t>
            </a:r>
            <a:r>
              <a:rPr lang="zh-CN" altLang="en-US" sz="2400" dirty="0">
                <a:ea typeface="楷体_GB2312" pitchFamily="49" charset="-122"/>
              </a:rPr>
              <a:t>树，它是具有如下性质的二叉树： </a:t>
            </a:r>
          </a:p>
        </p:txBody>
      </p:sp>
      <p:sp>
        <p:nvSpPr>
          <p:cNvPr id="136198" name="Rectangle 6"/>
          <p:cNvSpPr>
            <a:spLocks noChangeArrowheads="1"/>
          </p:cNvSpPr>
          <p:nvPr/>
        </p:nvSpPr>
        <p:spPr bwMode="auto">
          <a:xfrm>
            <a:off x="35496" y="2420888"/>
            <a:ext cx="8856663" cy="1348061"/>
          </a:xfrm>
          <a:prstGeom prst="rect">
            <a:avLst/>
          </a:prstGeom>
          <a:noFill/>
          <a:ln w="38100">
            <a:noFill/>
            <a:miter lim="800000"/>
            <a:headEnd/>
            <a:tailEnd/>
          </a:ln>
          <a:effectLst/>
        </p:spPr>
        <p:txBody>
          <a:bodyPr>
            <a:spAutoFit/>
          </a:bodyPr>
          <a:lstStyle/>
          <a:p>
            <a:pPr>
              <a:spcBef>
                <a:spcPct val="20000"/>
              </a:spcBef>
              <a:buClr>
                <a:schemeClr val="accent1"/>
              </a:buClr>
              <a:buSzPct val="80000"/>
              <a:buFont typeface="Wingdings" pitchFamily="2" charset="2"/>
              <a:buNone/>
            </a:pPr>
            <a:r>
              <a:rPr lang="en-US" altLang="zh-CN" sz="2400" dirty="0">
                <a:ea typeface="楷体_GB2312" pitchFamily="49" charset="-122"/>
              </a:rPr>
              <a:t>        </a:t>
            </a:r>
            <a:r>
              <a:rPr lang="zh-CN" altLang="en-US" sz="2400" dirty="0">
                <a:ea typeface="楷体_GB2312" pitchFamily="49" charset="-122"/>
              </a:rPr>
              <a:t>为了方便起见，给每个结点附加一个</a:t>
            </a:r>
            <a:r>
              <a:rPr lang="zh-CN" altLang="en-US" sz="2400" dirty="0">
                <a:solidFill>
                  <a:srgbClr val="0000FF"/>
                </a:solidFill>
                <a:ea typeface="楷体_GB2312" pitchFamily="49" charset="-122"/>
              </a:rPr>
              <a:t>数字 </a:t>
            </a: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该结点左子树与 </a:t>
            </a:r>
          </a:p>
          <a:p>
            <a:pPr>
              <a:spcBef>
                <a:spcPct val="20000"/>
              </a:spcBef>
              <a:buClr>
                <a:schemeClr val="accent1"/>
              </a:buClr>
              <a:buSzPct val="80000"/>
              <a:buFont typeface="Wingdings" pitchFamily="2" charset="2"/>
              <a:buNone/>
            </a:pPr>
            <a:r>
              <a:rPr lang="zh-CN" altLang="en-US" sz="2400" dirty="0">
                <a:solidFill>
                  <a:srgbClr val="0000FF"/>
                </a:solidFill>
                <a:ea typeface="楷体_GB2312" pitchFamily="49" charset="-122"/>
              </a:rPr>
              <a:t>右子树的深度差</a:t>
            </a:r>
            <a:r>
              <a:rPr lang="zh-CN" altLang="en-US" sz="2400" dirty="0">
                <a:ea typeface="楷体_GB2312" pitchFamily="49" charset="-122"/>
              </a:rPr>
              <a:t>。这个数字称为结点的</a:t>
            </a:r>
            <a:r>
              <a:rPr lang="zh-CN" altLang="en-US" sz="2400" dirty="0">
                <a:solidFill>
                  <a:srgbClr val="FF3300"/>
                </a:solidFill>
                <a:effectLst>
                  <a:outerShdw blurRad="38100" dist="38100" dir="2700000" algn="tl">
                    <a:srgbClr val="000000"/>
                  </a:outerShdw>
                </a:effectLst>
                <a:ea typeface="华文中宋" pitchFamily="2" charset="-122"/>
              </a:rPr>
              <a:t>平衡因子</a:t>
            </a:r>
            <a:r>
              <a:rPr lang="zh-CN" altLang="en-US" sz="2400" dirty="0">
                <a:ea typeface="楷体_GB2312" pitchFamily="49" charset="-122"/>
              </a:rPr>
              <a:t>。这样，可以得 </a:t>
            </a:r>
          </a:p>
          <a:p>
            <a:pPr>
              <a:spcBef>
                <a:spcPct val="20000"/>
              </a:spcBef>
              <a:buClr>
                <a:schemeClr val="accent1"/>
              </a:buClr>
              <a:buSzPct val="80000"/>
              <a:buFont typeface="Wingdings" pitchFamily="2" charset="2"/>
              <a:buNone/>
            </a:pPr>
            <a:r>
              <a:rPr lang="zh-CN" altLang="en-US" sz="2400" dirty="0">
                <a:ea typeface="楷体_GB2312" pitchFamily="49" charset="-122"/>
              </a:rPr>
              <a:t>到 </a:t>
            </a:r>
            <a:r>
              <a:rPr lang="en-US" altLang="zh-CN" sz="2400" dirty="0">
                <a:ea typeface="楷体_GB2312" pitchFamily="49" charset="-122"/>
              </a:rPr>
              <a:t>AVL </a:t>
            </a:r>
            <a:r>
              <a:rPr lang="zh-CN" altLang="en-US" sz="2400" dirty="0">
                <a:ea typeface="楷体_GB2312" pitchFamily="49" charset="-122"/>
              </a:rPr>
              <a:t>树的其它性质（可以证明）： </a:t>
            </a:r>
          </a:p>
        </p:txBody>
      </p:sp>
      <p:sp>
        <p:nvSpPr>
          <p:cNvPr id="136201" name="Text Box 9"/>
          <p:cNvSpPr txBox="1">
            <a:spLocks noChangeArrowheads="1"/>
          </p:cNvSpPr>
          <p:nvPr/>
        </p:nvSpPr>
        <p:spPr bwMode="auto">
          <a:xfrm>
            <a:off x="107950" y="1412776"/>
            <a:ext cx="7696200" cy="968375"/>
          </a:xfrm>
          <a:prstGeom prst="rect">
            <a:avLst/>
          </a:prstGeom>
          <a:noFill/>
          <a:ln w="9525">
            <a:noFill/>
            <a:miter lim="800000"/>
            <a:headEnd/>
            <a:tailEnd/>
          </a:ln>
          <a:effectLst/>
        </p:spPr>
        <p:txBody>
          <a:bodyPr>
            <a:spAutoFit/>
          </a:bodyPr>
          <a:lstStyle/>
          <a:p>
            <a:pPr>
              <a:lnSpc>
                <a:spcPct val="110000"/>
              </a:lnSpc>
              <a:spcBef>
                <a:spcPct val="20000"/>
              </a:spcBef>
              <a:buClr>
                <a:srgbClr val="FF3300"/>
              </a:buClr>
              <a:buFont typeface="Wingdings" pitchFamily="2" charset="2"/>
              <a:buChar char="Ø"/>
            </a:pPr>
            <a:r>
              <a:rPr lang="en-US" altLang="zh-CN" sz="2400" dirty="0">
                <a:ea typeface="华文新魏" pitchFamily="2" charset="-122"/>
              </a:rPr>
              <a:t>  </a:t>
            </a:r>
            <a:r>
              <a:rPr lang="zh-CN" altLang="en-US" sz="2400" dirty="0">
                <a:ea typeface="华文新魏" pitchFamily="2" charset="-122"/>
              </a:rPr>
              <a:t>左、右子树是平衡二叉树；</a:t>
            </a:r>
          </a:p>
          <a:p>
            <a:pPr>
              <a:lnSpc>
                <a:spcPct val="110000"/>
              </a:lnSpc>
              <a:spcBef>
                <a:spcPct val="20000"/>
              </a:spcBef>
              <a:buClr>
                <a:srgbClr val="FF3300"/>
              </a:buClr>
              <a:buFont typeface="Wingdings" pitchFamily="2" charset="2"/>
              <a:buChar char="Ø"/>
            </a:pPr>
            <a:r>
              <a:rPr lang="zh-CN" altLang="en-US" sz="2400" dirty="0">
                <a:ea typeface="华文新魏" pitchFamily="2" charset="-122"/>
              </a:rPr>
              <a:t>  所有结点的左、右子树深度之差的绝对值≤ </a:t>
            </a:r>
            <a:r>
              <a:rPr lang="en-US" altLang="zh-CN" sz="2400" dirty="0">
                <a:ea typeface="华文新魏" pitchFamily="2" charset="-122"/>
              </a:rPr>
              <a:t>1</a:t>
            </a:r>
            <a:r>
              <a:rPr lang="zh-CN" altLang="en-US" sz="2400" dirty="0">
                <a:ea typeface="华文新魏" pitchFamily="2" charset="-122"/>
              </a:rPr>
              <a:t>。 </a:t>
            </a:r>
            <a:endParaRPr lang="zh-CN" altLang="en-US" sz="2400" dirty="0">
              <a:effectLst>
                <a:outerShdw blurRad="38100" dist="38100" dir="2700000" algn="tl">
                  <a:srgbClr val="FFFFFF"/>
                </a:outerShdw>
              </a:effectLst>
              <a:ea typeface="华文新魏" pitchFamily="2" charset="-122"/>
            </a:endParaRPr>
          </a:p>
        </p:txBody>
      </p:sp>
      <p:sp>
        <p:nvSpPr>
          <p:cNvPr id="136202" name="Rectangle 10"/>
          <p:cNvSpPr>
            <a:spLocks noChangeArrowheads="1"/>
          </p:cNvSpPr>
          <p:nvPr/>
        </p:nvSpPr>
        <p:spPr bwMode="auto">
          <a:xfrm>
            <a:off x="107950" y="3933056"/>
            <a:ext cx="8856663" cy="1011237"/>
          </a:xfrm>
          <a:prstGeom prst="rect">
            <a:avLst/>
          </a:prstGeom>
          <a:noFill/>
          <a:ln w="9525">
            <a:noFill/>
            <a:miter lim="800000"/>
            <a:headEnd/>
            <a:tailEnd/>
          </a:ln>
        </p:spPr>
        <p:txBody>
          <a:bodyPr/>
          <a:lstStyle/>
          <a:p>
            <a:pPr marL="342900" indent="-342900">
              <a:spcBef>
                <a:spcPct val="20000"/>
              </a:spcBef>
              <a:buClr>
                <a:srgbClr val="FF3300"/>
              </a:buClr>
              <a:buSzPct val="80000"/>
              <a:buFont typeface="Wingdings" pitchFamily="2" charset="2"/>
              <a:buChar char="Ø"/>
            </a:pPr>
            <a:r>
              <a:rPr lang="zh-CN" altLang="en-US" sz="2400" dirty="0">
                <a:ea typeface="楷体_GB2312" pitchFamily="49" charset="-122"/>
              </a:rPr>
              <a:t>任一结点的平衡因子只能取：</a:t>
            </a:r>
            <a:r>
              <a:rPr lang="en-US" altLang="zh-CN" sz="2400" dirty="0">
                <a:solidFill>
                  <a:srgbClr val="0000FF"/>
                </a:solidFill>
                <a:ea typeface="楷体_GB2312" pitchFamily="49" charset="-122"/>
              </a:rPr>
              <a:t>-1</a:t>
            </a:r>
            <a:r>
              <a:rPr lang="zh-CN" altLang="en-US" sz="2400" dirty="0">
                <a:ea typeface="楷体_GB2312" pitchFamily="49" charset="-122"/>
              </a:rPr>
              <a:t>、</a:t>
            </a:r>
            <a:r>
              <a:rPr lang="en-US" altLang="zh-CN" sz="2400" dirty="0">
                <a:solidFill>
                  <a:srgbClr val="0000FF"/>
                </a:solidFill>
                <a:ea typeface="楷体_GB2312" pitchFamily="49" charset="-122"/>
              </a:rPr>
              <a:t>0</a:t>
            </a:r>
            <a:r>
              <a:rPr lang="en-US" altLang="zh-CN" sz="2400" dirty="0">
                <a:solidFill>
                  <a:srgbClr val="FF3300"/>
                </a:solidFill>
                <a:ea typeface="楷体_GB2312" pitchFamily="49" charset="-122"/>
              </a:rPr>
              <a:t> </a:t>
            </a:r>
            <a:r>
              <a:rPr lang="zh-CN" altLang="en-US" sz="2400" dirty="0">
                <a:ea typeface="楷体_GB2312" pitchFamily="49" charset="-122"/>
              </a:rPr>
              <a:t>或</a:t>
            </a:r>
            <a:r>
              <a:rPr lang="zh-CN" altLang="en-US" sz="2400" dirty="0">
                <a:solidFill>
                  <a:srgbClr val="0000FF"/>
                </a:solidFill>
                <a:ea typeface="楷体_GB2312" pitchFamily="49" charset="-122"/>
              </a:rPr>
              <a:t> </a:t>
            </a:r>
            <a:r>
              <a:rPr lang="en-US" altLang="zh-CN" sz="2400" dirty="0">
                <a:solidFill>
                  <a:srgbClr val="0000FF"/>
                </a:solidFill>
                <a:ea typeface="楷体_GB2312" pitchFamily="49" charset="-122"/>
              </a:rPr>
              <a:t>1</a:t>
            </a:r>
            <a:r>
              <a:rPr lang="zh-CN" altLang="en-US" sz="2400" dirty="0">
                <a:ea typeface="楷体_GB2312" pitchFamily="49" charset="-122"/>
              </a:rPr>
              <a:t>；如果树中任意一个</a:t>
            </a:r>
          </a:p>
          <a:p>
            <a:pPr marL="342900" indent="-342900">
              <a:spcBef>
                <a:spcPct val="20000"/>
              </a:spcBef>
              <a:buClr>
                <a:srgbClr val="FF3300"/>
              </a:buClr>
              <a:buSzPct val="80000"/>
              <a:buFont typeface="Wingdings" pitchFamily="2" charset="2"/>
              <a:buNone/>
            </a:pPr>
            <a:r>
              <a:rPr lang="zh-CN" altLang="en-US" sz="2400" dirty="0">
                <a:ea typeface="楷体_GB2312" pitchFamily="49" charset="-122"/>
              </a:rPr>
              <a:t>     结点的平衡因子的绝对值大于 </a:t>
            </a:r>
            <a:r>
              <a:rPr lang="en-US" altLang="zh-CN" sz="2400" dirty="0">
                <a:solidFill>
                  <a:srgbClr val="0000FF"/>
                </a:solidFill>
                <a:ea typeface="楷体_GB2312" pitchFamily="49" charset="-122"/>
              </a:rPr>
              <a:t>1</a:t>
            </a:r>
            <a:r>
              <a:rPr lang="zh-CN" altLang="en-US" sz="2400" dirty="0">
                <a:ea typeface="楷体_GB2312" pitchFamily="49" charset="-122"/>
              </a:rPr>
              <a:t>，则这棵二叉树就失去平衡。 </a:t>
            </a:r>
          </a:p>
        </p:txBody>
      </p:sp>
      <p:sp>
        <p:nvSpPr>
          <p:cNvPr id="136203" name="Rectangle 11"/>
          <p:cNvSpPr>
            <a:spLocks noChangeArrowheads="1"/>
          </p:cNvSpPr>
          <p:nvPr/>
        </p:nvSpPr>
        <p:spPr bwMode="auto">
          <a:xfrm>
            <a:off x="103736" y="4869160"/>
            <a:ext cx="8856663" cy="1274195"/>
          </a:xfrm>
          <a:prstGeom prst="rect">
            <a:avLst/>
          </a:prstGeom>
          <a:noFill/>
          <a:ln w="9525">
            <a:noFill/>
            <a:miter lim="800000"/>
            <a:headEnd/>
            <a:tailEnd/>
          </a:ln>
          <a:effectLst/>
        </p:spPr>
        <p:txBody>
          <a:bodyPr>
            <a:spAutoFit/>
          </a:bodyPr>
          <a:lstStyle/>
          <a:p>
            <a:pPr marL="381000" indent="-381000">
              <a:spcBef>
                <a:spcPct val="20000"/>
              </a:spcBef>
              <a:buClr>
                <a:srgbClr val="FF3300"/>
              </a:buClr>
              <a:buSzPct val="80000"/>
              <a:buFont typeface="Wingdings" pitchFamily="2" charset="2"/>
              <a:buChar char="Ø"/>
            </a:pPr>
            <a:r>
              <a:rPr lang="zh-CN" altLang="en-US" sz="2400" dirty="0">
                <a:ea typeface="楷体_GB2312" pitchFamily="49" charset="-122"/>
              </a:rPr>
              <a:t>对于一棵有 </a:t>
            </a:r>
            <a:r>
              <a:rPr lang="en-US" altLang="zh-CN" sz="2400" i="1" dirty="0">
                <a:ea typeface="楷体_GB2312" pitchFamily="49" charset="-122"/>
              </a:rPr>
              <a:t>n </a:t>
            </a:r>
            <a:r>
              <a:rPr lang="zh-CN" altLang="en-US" sz="2400" dirty="0">
                <a:ea typeface="楷体_GB2312" pitchFamily="49" charset="-122"/>
              </a:rPr>
              <a:t>个结点的 </a:t>
            </a:r>
            <a:r>
              <a:rPr lang="en-US" altLang="zh-CN" sz="2400" dirty="0">
                <a:ea typeface="楷体_GB2312" pitchFamily="49" charset="-122"/>
              </a:rPr>
              <a:t>AVL</a:t>
            </a:r>
            <a:r>
              <a:rPr lang="en-US" altLang="zh-CN" sz="2400" i="1" dirty="0">
                <a:ea typeface="楷体_GB2312" pitchFamily="49" charset="-122"/>
              </a:rPr>
              <a:t> </a:t>
            </a:r>
            <a:r>
              <a:rPr lang="zh-CN" altLang="en-US" sz="2400" dirty="0">
                <a:ea typeface="楷体_GB2312" pitchFamily="49" charset="-122"/>
              </a:rPr>
              <a:t>树，其</a:t>
            </a:r>
            <a:r>
              <a:rPr lang="zh-CN" altLang="en-US" sz="2400" dirty="0">
                <a:solidFill>
                  <a:srgbClr val="0000FF"/>
                </a:solidFill>
                <a:ea typeface="楷体_GB2312" pitchFamily="49" charset="-122"/>
              </a:rPr>
              <a:t>深度</a:t>
            </a:r>
            <a:r>
              <a:rPr lang="zh-CN" altLang="en-US" sz="2400" dirty="0">
                <a:ea typeface="楷体_GB2312" pitchFamily="49" charset="-122"/>
              </a:rPr>
              <a:t>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 </a:t>
            </a:r>
          </a:p>
          <a:p>
            <a:pPr marL="381000" indent="-381000">
              <a:spcBef>
                <a:spcPct val="20000"/>
              </a:spcBef>
              <a:buClr>
                <a:srgbClr val="FF3300"/>
              </a:buClr>
              <a:buSzPct val="80000"/>
              <a:buFont typeface="Wingdings" pitchFamily="2" charset="2"/>
              <a:buNone/>
            </a:pPr>
            <a:r>
              <a:rPr lang="zh-CN" altLang="en-US" sz="2400" i="1" dirty="0">
                <a:ea typeface="楷体_GB2312" pitchFamily="49" charset="-122"/>
              </a:rPr>
              <a:t>     </a:t>
            </a:r>
            <a:r>
              <a:rPr lang="en-US" altLang="zh-CN" sz="2400" i="1" dirty="0">
                <a:solidFill>
                  <a:srgbClr val="0000FF"/>
                </a:solidFill>
                <a:ea typeface="楷体_GB2312" pitchFamily="49" charset="-122"/>
              </a:rPr>
              <a:t>ASL</a:t>
            </a:r>
            <a:r>
              <a:rPr lang="en-US" altLang="zh-CN" sz="2400" i="1" dirty="0">
                <a:ea typeface="楷体_GB2312" pitchFamily="49" charset="-122"/>
              </a:rPr>
              <a:t> </a:t>
            </a:r>
            <a:r>
              <a:rPr lang="zh-CN" altLang="en-US" sz="2400" dirty="0">
                <a:ea typeface="楷体_GB2312" pitchFamily="49" charset="-122"/>
              </a:rPr>
              <a:t>也和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同数量级。因此，在平衡二叉树上查找时间复杂度为</a:t>
            </a:r>
            <a:r>
              <a:rPr lang="en-US" altLang="zh-CN" sz="2400" dirty="0">
                <a:ea typeface="楷体_GB2312" pitchFamily="49" charset="-122"/>
              </a:rPr>
              <a:t>O(log n)</a:t>
            </a:r>
            <a:r>
              <a:rPr lang="zh-CN" altLang="en-US" sz="2400" dirty="0">
                <a:ea typeface="楷体_GB2312" pitchFamily="49" charset="-122"/>
              </a:rPr>
              <a:t>。</a:t>
            </a:r>
          </a:p>
        </p:txBody>
      </p:sp>
      <p:sp>
        <p:nvSpPr>
          <p:cNvPr id="9" name="矩形 8"/>
          <p:cNvSpPr/>
          <p:nvPr/>
        </p:nvSpPr>
        <p:spPr>
          <a:xfrm>
            <a:off x="2339752" y="5688632"/>
            <a:ext cx="6480720" cy="1052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rPr>
              <a:t>需要注意的是：我们以后讨论的平衡二叉树都是建立在二叉排序树基础之上的</a:t>
            </a:r>
          </a:p>
        </p:txBody>
      </p:sp>
    </p:spTree>
  </p:cSld>
  <p:clrMapOvr>
    <a:overrideClrMapping bg1="lt1" tx1="dk1" bg2="lt2" tx2="dk2" accent1="accent1" accent2="accent2" accent3="accent3" accent4="accent4" accent5="accent5" accent6="accent6" hlink="hlink" folHlink="folHlink"/>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wipe(left)">
                                      <p:cBhvr>
                                        <p:cTn id="7" dur="1000"/>
                                        <p:tgtEl>
                                          <p:spTgt spid="136197"/>
                                        </p:tgtEl>
                                      </p:cBhvr>
                                    </p:animEffect>
                                  </p:childTnLst>
                                </p:cTn>
                              </p:par>
                            </p:childTnLst>
                          </p:cTn>
                        </p:par>
                        <p:par>
                          <p:cTn id="8" fill="hold">
                            <p:stCondLst>
                              <p:cond delay="1000"/>
                            </p:stCondLst>
                            <p:childTnLst>
                              <p:par>
                                <p:cTn id="9" presetID="17" presetClass="entr" presetSubtype="8" fill="hold" grpId="0" nodeType="afterEffect">
                                  <p:stCondLst>
                                    <p:cond delay="0"/>
                                  </p:stCondLst>
                                  <p:childTnLst>
                                    <p:set>
                                      <p:cBhvr>
                                        <p:cTn id="10" dur="1" fill="hold">
                                          <p:stCondLst>
                                            <p:cond delay="0"/>
                                          </p:stCondLst>
                                        </p:cTn>
                                        <p:tgtEl>
                                          <p:spTgt spid="136201"/>
                                        </p:tgtEl>
                                        <p:attrNameLst>
                                          <p:attrName>style.visibility</p:attrName>
                                        </p:attrNameLst>
                                      </p:cBhvr>
                                      <p:to>
                                        <p:strVal val="visible"/>
                                      </p:to>
                                    </p:set>
                                    <p:anim calcmode="lin" valueType="num">
                                      <p:cBhvr>
                                        <p:cTn id="11" dur="1000" fill="hold"/>
                                        <p:tgtEl>
                                          <p:spTgt spid="136201"/>
                                        </p:tgtEl>
                                        <p:attrNameLst>
                                          <p:attrName>ppt_x</p:attrName>
                                        </p:attrNameLst>
                                      </p:cBhvr>
                                      <p:tavLst>
                                        <p:tav tm="0">
                                          <p:val>
                                            <p:strVal val="#ppt_x-#ppt_w/2"/>
                                          </p:val>
                                        </p:tav>
                                        <p:tav tm="100000">
                                          <p:val>
                                            <p:strVal val="#ppt_x"/>
                                          </p:val>
                                        </p:tav>
                                      </p:tavLst>
                                    </p:anim>
                                    <p:anim calcmode="lin" valueType="num">
                                      <p:cBhvr>
                                        <p:cTn id="12" dur="1000" fill="hold"/>
                                        <p:tgtEl>
                                          <p:spTgt spid="136201"/>
                                        </p:tgtEl>
                                        <p:attrNameLst>
                                          <p:attrName>ppt_y</p:attrName>
                                        </p:attrNameLst>
                                      </p:cBhvr>
                                      <p:tavLst>
                                        <p:tav tm="0">
                                          <p:val>
                                            <p:strVal val="#ppt_y"/>
                                          </p:val>
                                        </p:tav>
                                        <p:tav tm="100000">
                                          <p:val>
                                            <p:strVal val="#ppt_y"/>
                                          </p:val>
                                        </p:tav>
                                      </p:tavLst>
                                    </p:anim>
                                    <p:anim calcmode="lin" valueType="num">
                                      <p:cBhvr>
                                        <p:cTn id="13" dur="1000" fill="hold"/>
                                        <p:tgtEl>
                                          <p:spTgt spid="136201"/>
                                        </p:tgtEl>
                                        <p:attrNameLst>
                                          <p:attrName>ppt_w</p:attrName>
                                        </p:attrNameLst>
                                      </p:cBhvr>
                                      <p:tavLst>
                                        <p:tav tm="0">
                                          <p:val>
                                            <p:fltVal val="0"/>
                                          </p:val>
                                        </p:tav>
                                        <p:tav tm="100000">
                                          <p:val>
                                            <p:strVal val="#ppt_w"/>
                                          </p:val>
                                        </p:tav>
                                      </p:tavLst>
                                    </p:anim>
                                    <p:anim calcmode="lin" valueType="num">
                                      <p:cBhvr>
                                        <p:cTn id="14" dur="1000" fill="hold"/>
                                        <p:tgtEl>
                                          <p:spTgt spid="13620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Effect transition="in" filter="blinds(vertical)">
                                      <p:cBhvr>
                                        <p:cTn id="19" dur="1000"/>
                                        <p:tgtEl>
                                          <p:spTgt spid="13619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6202"/>
                                        </p:tgtEl>
                                        <p:attrNameLst>
                                          <p:attrName>style.visibility</p:attrName>
                                        </p:attrNameLst>
                                      </p:cBhvr>
                                      <p:to>
                                        <p:strVal val="visible"/>
                                      </p:to>
                                    </p:set>
                                    <p:animEffect transition="in" filter="blinds(horizontal)">
                                      <p:cBhvr>
                                        <p:cTn id="24" dur="1000"/>
                                        <p:tgtEl>
                                          <p:spTgt spid="13620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36203"/>
                                        </p:tgtEl>
                                        <p:attrNameLst>
                                          <p:attrName>style.visibility</p:attrName>
                                        </p:attrNameLst>
                                      </p:cBhvr>
                                      <p:to>
                                        <p:strVal val="visible"/>
                                      </p:to>
                                    </p:set>
                                    <p:animEffect transition="in" filter="slide(fromBottom)">
                                      <p:cBhvr>
                                        <p:cTn id="29" dur="1000"/>
                                        <p:tgtEl>
                                          <p:spTgt spid="136203"/>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80">
                                          <p:stCondLst>
                                            <p:cond delay="0"/>
                                          </p:stCondLst>
                                        </p:cTn>
                                        <p:tgtEl>
                                          <p:spTgt spid="9"/>
                                        </p:tgtEl>
                                      </p:cBhvr>
                                    </p:animEffect>
                                    <p:anim calcmode="lin" valueType="num">
                                      <p:cBhvr>
                                        <p:cTn id="3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0" dur="26">
                                          <p:stCondLst>
                                            <p:cond delay="650"/>
                                          </p:stCondLst>
                                        </p:cTn>
                                        <p:tgtEl>
                                          <p:spTgt spid="9"/>
                                        </p:tgtEl>
                                      </p:cBhvr>
                                      <p:to x="100000" y="60000"/>
                                    </p:animScale>
                                    <p:animScale>
                                      <p:cBhvr>
                                        <p:cTn id="41" dur="166" decel="50000">
                                          <p:stCondLst>
                                            <p:cond delay="676"/>
                                          </p:stCondLst>
                                        </p:cTn>
                                        <p:tgtEl>
                                          <p:spTgt spid="9"/>
                                        </p:tgtEl>
                                      </p:cBhvr>
                                      <p:to x="100000" y="100000"/>
                                    </p:animScale>
                                    <p:animScale>
                                      <p:cBhvr>
                                        <p:cTn id="42" dur="26">
                                          <p:stCondLst>
                                            <p:cond delay="1312"/>
                                          </p:stCondLst>
                                        </p:cTn>
                                        <p:tgtEl>
                                          <p:spTgt spid="9"/>
                                        </p:tgtEl>
                                      </p:cBhvr>
                                      <p:to x="100000" y="80000"/>
                                    </p:animScale>
                                    <p:animScale>
                                      <p:cBhvr>
                                        <p:cTn id="43" dur="166" decel="50000">
                                          <p:stCondLst>
                                            <p:cond delay="1338"/>
                                          </p:stCondLst>
                                        </p:cTn>
                                        <p:tgtEl>
                                          <p:spTgt spid="9"/>
                                        </p:tgtEl>
                                      </p:cBhvr>
                                      <p:to x="100000" y="100000"/>
                                    </p:animScale>
                                    <p:animScale>
                                      <p:cBhvr>
                                        <p:cTn id="44" dur="26">
                                          <p:stCondLst>
                                            <p:cond delay="1642"/>
                                          </p:stCondLst>
                                        </p:cTn>
                                        <p:tgtEl>
                                          <p:spTgt spid="9"/>
                                        </p:tgtEl>
                                      </p:cBhvr>
                                      <p:to x="100000" y="90000"/>
                                    </p:animScale>
                                    <p:animScale>
                                      <p:cBhvr>
                                        <p:cTn id="45" dur="166" decel="50000">
                                          <p:stCondLst>
                                            <p:cond delay="1668"/>
                                          </p:stCondLst>
                                        </p:cTn>
                                        <p:tgtEl>
                                          <p:spTgt spid="9"/>
                                        </p:tgtEl>
                                      </p:cBhvr>
                                      <p:to x="100000" y="100000"/>
                                    </p:animScale>
                                    <p:animScale>
                                      <p:cBhvr>
                                        <p:cTn id="46" dur="26">
                                          <p:stCondLst>
                                            <p:cond delay="1808"/>
                                          </p:stCondLst>
                                        </p:cTn>
                                        <p:tgtEl>
                                          <p:spTgt spid="9"/>
                                        </p:tgtEl>
                                      </p:cBhvr>
                                      <p:to x="100000" y="95000"/>
                                    </p:animScale>
                                    <p:animScale>
                                      <p:cBhvr>
                                        <p:cTn id="47"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P spid="136198" grpId="0" autoUpdateAnimBg="0"/>
      <p:bldP spid="136201" grpId="0" autoUpdateAnimBg="0"/>
      <p:bldP spid="136202" grpId="0"/>
      <p:bldP spid="136203"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47" name="Text Box 31"/>
          <p:cNvSpPr txBox="1">
            <a:spLocks noChangeArrowheads="1"/>
          </p:cNvSpPr>
          <p:nvPr/>
        </p:nvSpPr>
        <p:spPr bwMode="auto">
          <a:xfrm>
            <a:off x="5570538" y="5256213"/>
            <a:ext cx="20970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非平衡二叉树 </a:t>
            </a:r>
          </a:p>
        </p:txBody>
      </p:sp>
      <p:sp>
        <p:nvSpPr>
          <p:cNvPr id="137248" name="Rectangle 32"/>
          <p:cNvSpPr>
            <a:spLocks noChangeArrowheads="1"/>
          </p:cNvSpPr>
          <p:nvPr/>
        </p:nvSpPr>
        <p:spPr bwMode="auto">
          <a:xfrm>
            <a:off x="107950" y="836613"/>
            <a:ext cx="5184775" cy="457200"/>
          </a:xfrm>
          <a:prstGeom prst="rect">
            <a:avLst/>
          </a:prstGeom>
          <a:noFill/>
          <a:ln w="38100">
            <a:noFill/>
            <a:miter lim="800000"/>
            <a:headEnd/>
            <a:tailEnd/>
          </a:ln>
          <a:effectLst/>
        </p:spPr>
        <p:txBody>
          <a:bodyPr>
            <a:spAutoFit/>
          </a:bodyPr>
          <a:lstStyle/>
          <a:p>
            <a:pPr>
              <a:spcBef>
                <a:spcPct val="0"/>
              </a:spcBef>
            </a:pPr>
            <a:r>
              <a:rPr lang="zh-CN" altLang="en-US">
                <a:ea typeface="华文中宋" pitchFamily="2" charset="-122"/>
              </a:rPr>
              <a:t>例：</a:t>
            </a:r>
            <a:r>
              <a:rPr lang="zh-CN" altLang="en-US">
                <a:ea typeface="楷体_GB2312" pitchFamily="49" charset="-122"/>
              </a:rPr>
              <a:t>判断下列二叉树是否 </a:t>
            </a:r>
            <a:r>
              <a:rPr lang="en-US" altLang="zh-CN">
                <a:ea typeface="楷体_GB2312" pitchFamily="49" charset="-122"/>
              </a:rPr>
              <a:t>AVL </a:t>
            </a:r>
            <a:r>
              <a:rPr lang="zh-CN" altLang="en-US">
                <a:ea typeface="楷体_GB2312" pitchFamily="49" charset="-122"/>
              </a:rPr>
              <a:t>树？ </a:t>
            </a:r>
            <a:endParaRPr lang="zh-CN" altLang="en-US">
              <a:effectLst>
                <a:outerShdw blurRad="38100" dist="38100" dir="2700000" algn="tl">
                  <a:srgbClr val="FFFFFF"/>
                </a:outerShdw>
              </a:effectLst>
              <a:ea typeface="楷体_GB2312" pitchFamily="49" charset="-122"/>
            </a:endParaRPr>
          </a:p>
        </p:txBody>
      </p:sp>
      <p:grpSp>
        <p:nvGrpSpPr>
          <p:cNvPr id="2" name="Group 73"/>
          <p:cNvGrpSpPr>
            <a:grpSpLocks/>
          </p:cNvGrpSpPr>
          <p:nvPr/>
        </p:nvGrpSpPr>
        <p:grpSpPr bwMode="auto">
          <a:xfrm>
            <a:off x="1187450" y="1873250"/>
            <a:ext cx="2519363" cy="2960688"/>
            <a:chOff x="748" y="1102"/>
            <a:chExt cx="1587" cy="1865"/>
          </a:xfrm>
        </p:grpSpPr>
        <p:sp>
          <p:nvSpPr>
            <p:cNvPr id="137222" name="Oval 6"/>
            <p:cNvSpPr>
              <a:spLocks noChangeArrowheads="1"/>
            </p:cNvSpPr>
            <p:nvPr/>
          </p:nvSpPr>
          <p:spPr bwMode="auto">
            <a:xfrm>
              <a:off x="2016"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25" name="Oval 9"/>
            <p:cNvSpPr>
              <a:spLocks noChangeArrowheads="1"/>
            </p:cNvSpPr>
            <p:nvPr/>
          </p:nvSpPr>
          <p:spPr bwMode="auto">
            <a:xfrm>
              <a:off x="1698" y="1555"/>
              <a:ext cx="317"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cxnSp>
          <p:nvCxnSpPr>
            <p:cNvPr id="137264" name="AutoShape 48"/>
            <p:cNvCxnSpPr>
              <a:cxnSpLocks noChangeShapeType="1"/>
              <a:stCxn id="137272" idx="3"/>
              <a:endCxn id="137273" idx="0"/>
            </p:cNvCxnSpPr>
            <p:nvPr/>
          </p:nvCxnSpPr>
          <p:spPr bwMode="auto">
            <a:xfrm flipH="1">
              <a:off x="1225" y="1378"/>
              <a:ext cx="205" cy="177"/>
            </a:xfrm>
            <a:prstGeom prst="straightConnector1">
              <a:avLst/>
            </a:prstGeom>
            <a:noFill/>
            <a:ln w="25400" cap="sq">
              <a:solidFill>
                <a:schemeClr val="tx1"/>
              </a:solidFill>
              <a:round/>
              <a:headEnd/>
              <a:tailEnd/>
            </a:ln>
            <a:effectLst/>
          </p:spPr>
        </p:cxnSp>
        <p:cxnSp>
          <p:nvCxnSpPr>
            <p:cNvPr id="137265" name="AutoShape 49"/>
            <p:cNvCxnSpPr>
              <a:cxnSpLocks noChangeShapeType="1"/>
              <a:stCxn id="137273" idx="3"/>
              <a:endCxn id="137274" idx="0"/>
            </p:cNvCxnSpPr>
            <p:nvPr/>
          </p:nvCxnSpPr>
          <p:spPr bwMode="auto">
            <a:xfrm flipH="1">
              <a:off x="908" y="1831"/>
              <a:ext cx="204" cy="268"/>
            </a:xfrm>
            <a:prstGeom prst="straightConnector1">
              <a:avLst/>
            </a:prstGeom>
            <a:noFill/>
            <a:ln w="25400" cap="sq">
              <a:solidFill>
                <a:schemeClr val="tx1"/>
              </a:solidFill>
              <a:round/>
              <a:headEnd/>
              <a:tailEnd/>
            </a:ln>
            <a:effectLst/>
          </p:spPr>
        </p:cxnSp>
        <p:cxnSp>
          <p:nvCxnSpPr>
            <p:cNvPr id="137266" name="AutoShape 50"/>
            <p:cNvCxnSpPr>
              <a:cxnSpLocks noChangeShapeType="1"/>
              <a:stCxn id="137272" idx="5"/>
              <a:endCxn id="137225" idx="0"/>
            </p:cNvCxnSpPr>
            <p:nvPr/>
          </p:nvCxnSpPr>
          <p:spPr bwMode="auto">
            <a:xfrm>
              <a:off x="1655" y="1378"/>
              <a:ext cx="202" cy="177"/>
            </a:xfrm>
            <a:prstGeom prst="straightConnector1">
              <a:avLst/>
            </a:prstGeom>
            <a:noFill/>
            <a:ln w="25400" cap="sq">
              <a:solidFill>
                <a:schemeClr val="tx1"/>
              </a:solidFill>
              <a:round/>
              <a:headEnd/>
              <a:tailEnd/>
            </a:ln>
            <a:effectLst/>
          </p:spPr>
        </p:cxnSp>
        <p:cxnSp>
          <p:nvCxnSpPr>
            <p:cNvPr id="137267" name="AutoShape 51"/>
            <p:cNvCxnSpPr>
              <a:cxnSpLocks noChangeShapeType="1"/>
              <a:stCxn id="137225" idx="5"/>
              <a:endCxn id="137222" idx="0"/>
            </p:cNvCxnSpPr>
            <p:nvPr/>
          </p:nvCxnSpPr>
          <p:spPr bwMode="auto">
            <a:xfrm>
              <a:off x="1969" y="1831"/>
              <a:ext cx="207" cy="268"/>
            </a:xfrm>
            <a:prstGeom prst="straightConnector1">
              <a:avLst/>
            </a:prstGeom>
            <a:noFill/>
            <a:ln w="25400" cap="sq">
              <a:solidFill>
                <a:schemeClr val="tx1"/>
              </a:solidFill>
              <a:round/>
              <a:headEnd/>
              <a:tailEnd/>
            </a:ln>
            <a:effectLst/>
          </p:spPr>
        </p:cxnSp>
        <p:cxnSp>
          <p:nvCxnSpPr>
            <p:cNvPr id="137268" name="AutoShape 52"/>
            <p:cNvCxnSpPr>
              <a:cxnSpLocks noChangeShapeType="1"/>
              <a:stCxn id="137225" idx="3"/>
              <a:endCxn id="137271" idx="0"/>
            </p:cNvCxnSpPr>
            <p:nvPr/>
          </p:nvCxnSpPr>
          <p:spPr bwMode="auto">
            <a:xfrm flipH="1">
              <a:off x="1541" y="1831"/>
              <a:ext cx="203" cy="268"/>
            </a:xfrm>
            <a:prstGeom prst="straightConnector1">
              <a:avLst/>
            </a:prstGeom>
            <a:noFill/>
            <a:ln w="25400" cap="sq">
              <a:solidFill>
                <a:schemeClr val="tx1"/>
              </a:solidFill>
              <a:round/>
              <a:headEnd/>
              <a:tailEnd/>
            </a:ln>
            <a:effectLst/>
          </p:spPr>
        </p:cxnSp>
        <p:cxnSp>
          <p:nvCxnSpPr>
            <p:cNvPr id="137269" name="AutoShape 53"/>
            <p:cNvCxnSpPr>
              <a:cxnSpLocks noChangeShapeType="1"/>
              <a:stCxn id="137222" idx="3"/>
              <a:endCxn id="137270" idx="0"/>
            </p:cNvCxnSpPr>
            <p:nvPr/>
          </p:nvCxnSpPr>
          <p:spPr bwMode="auto">
            <a:xfrm flipH="1">
              <a:off x="1904" y="2375"/>
              <a:ext cx="159" cy="269"/>
            </a:xfrm>
            <a:prstGeom prst="straightConnector1">
              <a:avLst/>
            </a:prstGeom>
            <a:noFill/>
            <a:ln w="25400" cap="sq">
              <a:solidFill>
                <a:schemeClr val="tx1"/>
              </a:solidFill>
              <a:round/>
              <a:headEnd/>
              <a:tailEnd/>
            </a:ln>
            <a:effectLst/>
          </p:spPr>
        </p:cxnSp>
        <p:sp>
          <p:nvSpPr>
            <p:cNvPr id="137270" name="Oval 54"/>
            <p:cNvSpPr>
              <a:spLocks noChangeArrowheads="1"/>
            </p:cNvSpPr>
            <p:nvPr/>
          </p:nvSpPr>
          <p:spPr bwMode="auto">
            <a:xfrm>
              <a:off x="1744" y="2644"/>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1" name="Oval 55"/>
            <p:cNvSpPr>
              <a:spLocks noChangeArrowheads="1"/>
            </p:cNvSpPr>
            <p:nvPr/>
          </p:nvSpPr>
          <p:spPr bwMode="auto">
            <a:xfrm>
              <a:off x="1381"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2" name="Oval 56"/>
            <p:cNvSpPr>
              <a:spLocks noChangeArrowheads="1"/>
            </p:cNvSpPr>
            <p:nvPr/>
          </p:nvSpPr>
          <p:spPr bwMode="auto">
            <a:xfrm>
              <a:off x="1383" y="1102"/>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3" name="Oval 57"/>
            <p:cNvSpPr>
              <a:spLocks noChangeArrowheads="1"/>
            </p:cNvSpPr>
            <p:nvPr/>
          </p:nvSpPr>
          <p:spPr bwMode="auto">
            <a:xfrm>
              <a:off x="1065" y="1555"/>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4" name="Oval 58"/>
            <p:cNvSpPr>
              <a:spLocks noChangeArrowheads="1"/>
            </p:cNvSpPr>
            <p:nvPr/>
          </p:nvSpPr>
          <p:spPr bwMode="auto">
            <a:xfrm>
              <a:off x="748"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
        <p:nvSpPr>
          <p:cNvPr id="137275" name="Text Box 59"/>
          <p:cNvSpPr txBox="1">
            <a:spLocks noChangeArrowheads="1"/>
          </p:cNvSpPr>
          <p:nvPr/>
        </p:nvSpPr>
        <p:spPr bwMode="auto">
          <a:xfrm>
            <a:off x="1547813" y="5232400"/>
            <a:ext cx="17287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平衡二叉树 </a:t>
            </a:r>
          </a:p>
        </p:txBody>
      </p:sp>
      <p:grpSp>
        <p:nvGrpSpPr>
          <p:cNvPr id="3" name="Group 74"/>
          <p:cNvGrpSpPr>
            <a:grpSpLocks/>
          </p:cNvGrpSpPr>
          <p:nvPr/>
        </p:nvGrpSpPr>
        <p:grpSpPr bwMode="auto">
          <a:xfrm>
            <a:off x="5364163" y="1887538"/>
            <a:ext cx="2011362" cy="2960687"/>
            <a:chOff x="3379" y="1111"/>
            <a:chExt cx="1267" cy="1865"/>
          </a:xfrm>
        </p:grpSpPr>
        <p:sp>
          <p:nvSpPr>
            <p:cNvPr id="137277" name="Oval 61"/>
            <p:cNvSpPr>
              <a:spLocks noChangeArrowheads="1"/>
            </p:cNvSpPr>
            <p:nvPr/>
          </p:nvSpPr>
          <p:spPr bwMode="auto">
            <a:xfrm>
              <a:off x="4329" y="1564"/>
              <a:ext cx="317"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cxnSp>
          <p:nvCxnSpPr>
            <p:cNvPr id="137278" name="AutoShape 62"/>
            <p:cNvCxnSpPr>
              <a:cxnSpLocks noChangeShapeType="1"/>
              <a:stCxn id="137286" idx="3"/>
              <a:endCxn id="137287" idx="0"/>
            </p:cNvCxnSpPr>
            <p:nvPr/>
          </p:nvCxnSpPr>
          <p:spPr bwMode="auto">
            <a:xfrm flipH="1">
              <a:off x="3856" y="1387"/>
              <a:ext cx="205" cy="177"/>
            </a:xfrm>
            <a:prstGeom prst="straightConnector1">
              <a:avLst/>
            </a:prstGeom>
            <a:noFill/>
            <a:ln w="25400" cap="sq">
              <a:solidFill>
                <a:schemeClr val="tx1"/>
              </a:solidFill>
              <a:round/>
              <a:headEnd/>
              <a:tailEnd/>
            </a:ln>
            <a:effectLst/>
          </p:spPr>
        </p:cxnSp>
        <p:cxnSp>
          <p:nvCxnSpPr>
            <p:cNvPr id="137279" name="AutoShape 63"/>
            <p:cNvCxnSpPr>
              <a:cxnSpLocks noChangeShapeType="1"/>
              <a:stCxn id="137287" idx="3"/>
              <a:endCxn id="137288" idx="0"/>
            </p:cNvCxnSpPr>
            <p:nvPr/>
          </p:nvCxnSpPr>
          <p:spPr bwMode="auto">
            <a:xfrm flipH="1">
              <a:off x="3539" y="1840"/>
              <a:ext cx="204" cy="268"/>
            </a:xfrm>
            <a:prstGeom prst="straightConnector1">
              <a:avLst/>
            </a:prstGeom>
            <a:noFill/>
            <a:ln w="25400" cap="sq">
              <a:solidFill>
                <a:schemeClr val="tx1"/>
              </a:solidFill>
              <a:round/>
              <a:headEnd/>
              <a:tailEnd/>
            </a:ln>
            <a:effectLst/>
          </p:spPr>
        </p:cxnSp>
        <p:cxnSp>
          <p:nvCxnSpPr>
            <p:cNvPr id="137280" name="AutoShape 64"/>
            <p:cNvCxnSpPr>
              <a:cxnSpLocks noChangeShapeType="1"/>
              <a:stCxn id="137286" idx="5"/>
              <a:endCxn id="137277" idx="0"/>
            </p:cNvCxnSpPr>
            <p:nvPr/>
          </p:nvCxnSpPr>
          <p:spPr bwMode="auto">
            <a:xfrm>
              <a:off x="4286" y="1387"/>
              <a:ext cx="202" cy="177"/>
            </a:xfrm>
            <a:prstGeom prst="straightConnector1">
              <a:avLst/>
            </a:prstGeom>
            <a:noFill/>
            <a:ln w="25400" cap="sq">
              <a:solidFill>
                <a:schemeClr val="tx1"/>
              </a:solidFill>
              <a:round/>
              <a:headEnd/>
              <a:tailEnd/>
            </a:ln>
            <a:effectLst/>
          </p:spPr>
        </p:cxnSp>
        <p:cxnSp>
          <p:nvCxnSpPr>
            <p:cNvPr id="137282" name="AutoShape 66"/>
            <p:cNvCxnSpPr>
              <a:cxnSpLocks noChangeShapeType="1"/>
              <a:stCxn id="137287" idx="5"/>
              <a:endCxn id="137285" idx="0"/>
            </p:cNvCxnSpPr>
            <p:nvPr/>
          </p:nvCxnSpPr>
          <p:spPr bwMode="auto">
            <a:xfrm>
              <a:off x="3968" y="1840"/>
              <a:ext cx="204" cy="268"/>
            </a:xfrm>
            <a:prstGeom prst="straightConnector1">
              <a:avLst/>
            </a:prstGeom>
            <a:noFill/>
            <a:ln w="25400" cap="sq">
              <a:solidFill>
                <a:schemeClr val="tx1"/>
              </a:solidFill>
              <a:round/>
              <a:headEnd/>
              <a:tailEnd/>
            </a:ln>
            <a:effectLst/>
          </p:spPr>
        </p:cxnSp>
        <p:cxnSp>
          <p:nvCxnSpPr>
            <p:cNvPr id="137283" name="AutoShape 67"/>
            <p:cNvCxnSpPr>
              <a:cxnSpLocks noChangeShapeType="1"/>
              <a:stCxn id="137285" idx="3"/>
              <a:endCxn id="137284" idx="0"/>
            </p:cNvCxnSpPr>
            <p:nvPr/>
          </p:nvCxnSpPr>
          <p:spPr bwMode="auto">
            <a:xfrm flipH="1">
              <a:off x="3901" y="2384"/>
              <a:ext cx="158" cy="269"/>
            </a:xfrm>
            <a:prstGeom prst="straightConnector1">
              <a:avLst/>
            </a:prstGeom>
            <a:noFill/>
            <a:ln w="25400" cap="sq">
              <a:solidFill>
                <a:schemeClr val="tx1"/>
              </a:solidFill>
              <a:round/>
              <a:headEnd/>
              <a:tailEnd/>
            </a:ln>
            <a:effectLst/>
          </p:spPr>
        </p:cxnSp>
        <p:sp>
          <p:nvSpPr>
            <p:cNvPr id="137284" name="Oval 68"/>
            <p:cNvSpPr>
              <a:spLocks noChangeArrowheads="1"/>
            </p:cNvSpPr>
            <p:nvPr/>
          </p:nvSpPr>
          <p:spPr bwMode="auto">
            <a:xfrm>
              <a:off x="3741" y="2653"/>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85" name="Oval 69"/>
            <p:cNvSpPr>
              <a:spLocks noChangeArrowheads="1"/>
            </p:cNvSpPr>
            <p:nvPr/>
          </p:nvSpPr>
          <p:spPr bwMode="auto">
            <a:xfrm>
              <a:off x="4012"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6" name="Oval 70"/>
            <p:cNvSpPr>
              <a:spLocks noChangeArrowheads="1"/>
            </p:cNvSpPr>
            <p:nvPr/>
          </p:nvSpPr>
          <p:spPr bwMode="auto">
            <a:xfrm>
              <a:off x="4014" y="1111"/>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2</a:t>
              </a:r>
            </a:p>
          </p:txBody>
        </p:sp>
        <p:sp>
          <p:nvSpPr>
            <p:cNvPr id="137287" name="Oval 71"/>
            <p:cNvSpPr>
              <a:spLocks noChangeArrowheads="1"/>
            </p:cNvSpPr>
            <p:nvPr/>
          </p:nvSpPr>
          <p:spPr bwMode="auto">
            <a:xfrm>
              <a:off x="3696" y="1564"/>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8" name="Oval 72"/>
            <p:cNvSpPr>
              <a:spLocks noChangeArrowheads="1"/>
            </p:cNvSpPr>
            <p:nvPr/>
          </p:nvSpPr>
          <p:spPr bwMode="auto">
            <a:xfrm>
              <a:off x="3379"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37275"/>
                                        </p:tgtEl>
                                        <p:attrNameLst>
                                          <p:attrName>style.visibility</p:attrName>
                                        </p:attrNameLst>
                                      </p:cBhvr>
                                      <p:to>
                                        <p:strVal val="visible"/>
                                      </p:to>
                                    </p:set>
                                    <p:anim calcmode="lin" valueType="num">
                                      <p:cBhvr>
                                        <p:cTn id="12" dur="500" fill="hold"/>
                                        <p:tgtEl>
                                          <p:spTgt spid="137275"/>
                                        </p:tgtEl>
                                        <p:attrNameLst>
                                          <p:attrName>ppt_w</p:attrName>
                                        </p:attrNameLst>
                                      </p:cBhvr>
                                      <p:tavLst>
                                        <p:tav tm="0">
                                          <p:val>
                                            <p:fltVal val="0"/>
                                          </p:val>
                                        </p:tav>
                                        <p:tav tm="100000">
                                          <p:val>
                                            <p:strVal val="#ppt_w"/>
                                          </p:val>
                                        </p:tav>
                                      </p:tavLst>
                                    </p:anim>
                                    <p:anim calcmode="lin" valueType="num">
                                      <p:cBhvr>
                                        <p:cTn id="13" dur="500" fill="hold"/>
                                        <p:tgtEl>
                                          <p:spTgt spid="13727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37247"/>
                                        </p:tgtEl>
                                        <p:attrNameLst>
                                          <p:attrName>style.visibility</p:attrName>
                                        </p:attrNameLst>
                                      </p:cBhvr>
                                      <p:to>
                                        <p:strVal val="visible"/>
                                      </p:to>
                                    </p:set>
                                    <p:anim calcmode="lin" valueType="num">
                                      <p:cBhvr>
                                        <p:cTn id="23" dur="500" fill="hold"/>
                                        <p:tgtEl>
                                          <p:spTgt spid="137247"/>
                                        </p:tgtEl>
                                        <p:attrNameLst>
                                          <p:attrName>ppt_w</p:attrName>
                                        </p:attrNameLst>
                                      </p:cBhvr>
                                      <p:tavLst>
                                        <p:tav tm="0">
                                          <p:val>
                                            <p:fltVal val="0"/>
                                          </p:val>
                                        </p:tav>
                                        <p:tav tm="100000">
                                          <p:val>
                                            <p:strVal val="#ppt_w"/>
                                          </p:val>
                                        </p:tav>
                                      </p:tavLst>
                                    </p:anim>
                                    <p:anim calcmode="lin" valueType="num">
                                      <p:cBhvr>
                                        <p:cTn id="24" dur="500" fill="hold"/>
                                        <p:tgtEl>
                                          <p:spTgt spid="137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7" grpId="0" autoUpdateAnimBg="0"/>
      <p:bldP spid="13727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4" name="Rectangle 4"/>
          <p:cNvSpPr>
            <a:spLocks noChangeArrowheads="1"/>
          </p:cNvSpPr>
          <p:nvPr/>
        </p:nvSpPr>
        <p:spPr bwMode="auto">
          <a:xfrm>
            <a:off x="457200" y="617538"/>
            <a:ext cx="8218488" cy="2086725"/>
          </a:xfrm>
          <a:prstGeom prst="rect">
            <a:avLst/>
          </a:prstGeom>
          <a:noFill/>
          <a:ln w="38100">
            <a:noFill/>
            <a:miter lim="800000"/>
            <a:headEnd/>
            <a:tailEnd/>
          </a:ln>
          <a:effectLst/>
        </p:spPr>
        <p:txBody>
          <a:bodyPr>
            <a:spAutoFit/>
          </a:bodyPr>
          <a:lstStyle/>
          <a:p>
            <a:pPr>
              <a:lnSpc>
                <a:spcPct val="180000"/>
              </a:lnSpc>
              <a:spcBef>
                <a:spcPct val="0"/>
              </a:spcBef>
            </a:pPr>
            <a:r>
              <a:rPr lang="en-US" altLang="zh-CN" dirty="0">
                <a:ea typeface="楷体_GB2312" pitchFamily="49" charset="-122"/>
              </a:rPr>
              <a:t>        </a:t>
            </a:r>
            <a:r>
              <a:rPr lang="zh-CN" altLang="en-US" sz="2400" dirty="0">
                <a:ea typeface="楷体_GB2312" pitchFamily="49" charset="-122"/>
              </a:rPr>
              <a:t>如果在一棵 </a:t>
            </a:r>
            <a:r>
              <a:rPr lang="en-US" altLang="zh-CN" sz="2400" dirty="0">
                <a:ea typeface="楷体_GB2312" pitchFamily="49" charset="-122"/>
              </a:rPr>
              <a:t>AVL </a:t>
            </a:r>
            <a:r>
              <a:rPr lang="zh-CN" altLang="en-US" sz="2400" dirty="0">
                <a:ea typeface="楷体_GB2312" pitchFamily="49" charset="-122"/>
              </a:rPr>
              <a:t>树中插入一个新结点后造成失衡，则 </a:t>
            </a:r>
          </a:p>
          <a:p>
            <a:pPr>
              <a:lnSpc>
                <a:spcPct val="180000"/>
              </a:lnSpc>
              <a:spcBef>
                <a:spcPct val="0"/>
              </a:spcBef>
            </a:pPr>
            <a:r>
              <a:rPr lang="zh-CN" altLang="en-US" sz="2400" dirty="0">
                <a:ea typeface="楷体_GB2312" pitchFamily="49" charset="-122"/>
              </a:rPr>
              <a:t>必须</a:t>
            </a:r>
            <a:r>
              <a:rPr lang="zh-CN" altLang="en-US" sz="2400" dirty="0">
                <a:solidFill>
                  <a:srgbClr val="FF3300"/>
                </a:solidFill>
                <a:effectLst>
                  <a:outerShdw blurRad="38100" dist="38100" dir="2700000" algn="tl">
                    <a:srgbClr val="000000"/>
                  </a:outerShdw>
                </a:effectLst>
                <a:ea typeface="楷体_GB2312" pitchFamily="49" charset="-122"/>
              </a:rPr>
              <a:t>重新调整树的结构</a:t>
            </a:r>
            <a:r>
              <a:rPr lang="zh-CN" altLang="en-US" sz="2400" dirty="0">
                <a:ea typeface="楷体_GB2312" pitchFamily="49" charset="-122"/>
              </a:rPr>
              <a:t>，使之恢复平衡。 </a:t>
            </a:r>
          </a:p>
          <a:p>
            <a:pPr>
              <a:lnSpc>
                <a:spcPct val="180000"/>
              </a:lnSpc>
              <a:spcBef>
                <a:spcPct val="0"/>
              </a:spcBef>
            </a:pPr>
            <a:r>
              <a:rPr lang="zh-CN" altLang="en-US" sz="2400" dirty="0">
                <a:ea typeface="楷体_GB2312" pitchFamily="49" charset="-122"/>
              </a:rPr>
              <a:t>       我们称此调整平衡的过程为</a:t>
            </a:r>
            <a:r>
              <a:rPr lang="zh-CN" altLang="en-US" sz="2400" dirty="0">
                <a:solidFill>
                  <a:srgbClr val="FF3300"/>
                </a:solidFill>
                <a:effectLst>
                  <a:outerShdw blurRad="38100" dist="38100" dir="2700000" algn="tl">
                    <a:srgbClr val="000000"/>
                  </a:outerShdw>
                </a:effectLst>
                <a:ea typeface="楷体_GB2312" pitchFamily="49" charset="-122"/>
              </a:rPr>
              <a:t>平衡旋转</a:t>
            </a:r>
            <a:r>
              <a:rPr lang="zh-CN" altLang="en-US" sz="2400" dirty="0">
                <a:ea typeface="楷体_GB2312" pitchFamily="49" charset="-122"/>
              </a:rPr>
              <a:t>。 </a:t>
            </a:r>
          </a:p>
        </p:txBody>
      </p:sp>
      <p:sp>
        <p:nvSpPr>
          <p:cNvPr id="138247" name="Rectangle 7"/>
          <p:cNvSpPr>
            <a:spLocks noChangeArrowheads="1"/>
          </p:cNvSpPr>
          <p:nvPr/>
        </p:nvSpPr>
        <p:spPr bwMode="auto">
          <a:xfrm>
            <a:off x="1403350" y="4195763"/>
            <a:ext cx="2520950" cy="954107"/>
          </a:xfrm>
          <a:prstGeom prst="rect">
            <a:avLst/>
          </a:prstGeom>
          <a:noFill/>
          <a:ln w="9525">
            <a:noFill/>
            <a:miter lim="800000"/>
            <a:headEnd/>
            <a:tailEnd/>
          </a:ln>
          <a:effectLst/>
        </p:spPr>
        <p:txBody>
          <a:bodyPr>
            <a:spAutoFit/>
          </a:bodyPr>
          <a:lstStyle/>
          <a:p>
            <a:r>
              <a:rPr lang="zh-CN" altLang="en-US" sz="2800" dirty="0">
                <a:latin typeface="楷体_GB2312" pitchFamily="49" charset="-122"/>
                <a:ea typeface="楷体_GB2312" pitchFamily="49" charset="-122"/>
              </a:rPr>
              <a:t>平衡旋转的类别 </a:t>
            </a:r>
          </a:p>
        </p:txBody>
      </p:sp>
      <p:sp>
        <p:nvSpPr>
          <p:cNvPr id="138248" name="Rectangle 8"/>
          <p:cNvSpPr>
            <a:spLocks noChangeArrowheads="1"/>
          </p:cNvSpPr>
          <p:nvPr/>
        </p:nvSpPr>
        <p:spPr bwMode="auto">
          <a:xfrm>
            <a:off x="4464050" y="2967819"/>
            <a:ext cx="2195513" cy="2765437"/>
          </a:xfrm>
          <a:prstGeom prst="rect">
            <a:avLst/>
          </a:prstGeom>
          <a:noFill/>
          <a:ln w="9525">
            <a:noFill/>
            <a:miter lim="800000"/>
            <a:headEnd/>
            <a:tailEnd/>
          </a:ln>
          <a:effectLst/>
        </p:spPr>
        <p:txBody>
          <a:bodyPr>
            <a:spAutoFit/>
          </a:bodyPr>
          <a:lstStyle/>
          <a:p>
            <a:pPr>
              <a:lnSpc>
                <a:spcPct val="160000"/>
              </a:lnSpc>
            </a:pPr>
            <a:r>
              <a:rPr lang="en-US" altLang="zh-CN" sz="2800" dirty="0">
                <a:ea typeface="楷体_GB2312" pitchFamily="49" charset="-122"/>
              </a:rPr>
              <a:t>LL </a:t>
            </a:r>
            <a:r>
              <a:rPr lang="zh-CN" altLang="en-US" sz="2800" dirty="0">
                <a:ea typeface="楷体_GB2312" pitchFamily="49" charset="-122"/>
              </a:rPr>
              <a:t>平衡旋转 </a:t>
            </a:r>
          </a:p>
          <a:p>
            <a:pPr>
              <a:lnSpc>
                <a:spcPct val="160000"/>
              </a:lnSpc>
            </a:pPr>
            <a:r>
              <a:rPr lang="en-US" altLang="zh-CN" sz="2800" dirty="0">
                <a:ea typeface="楷体_GB2312" pitchFamily="49" charset="-122"/>
              </a:rPr>
              <a:t>RR </a:t>
            </a:r>
            <a:r>
              <a:rPr lang="zh-CN" altLang="en-US" sz="2800" dirty="0">
                <a:ea typeface="楷体_GB2312" pitchFamily="49" charset="-122"/>
              </a:rPr>
              <a:t>平衡旋转 </a:t>
            </a:r>
          </a:p>
          <a:p>
            <a:pPr>
              <a:lnSpc>
                <a:spcPct val="160000"/>
              </a:lnSpc>
            </a:pPr>
            <a:r>
              <a:rPr lang="en-US" altLang="zh-CN" sz="2800" dirty="0">
                <a:ea typeface="楷体_GB2312" pitchFamily="49" charset="-122"/>
              </a:rPr>
              <a:t>LR </a:t>
            </a:r>
            <a:r>
              <a:rPr lang="zh-CN" altLang="en-US" sz="2800" dirty="0">
                <a:ea typeface="楷体_GB2312" pitchFamily="49" charset="-122"/>
              </a:rPr>
              <a:t>平衡旋转 </a:t>
            </a:r>
          </a:p>
          <a:p>
            <a:pPr>
              <a:lnSpc>
                <a:spcPct val="160000"/>
              </a:lnSpc>
            </a:pPr>
            <a:r>
              <a:rPr lang="en-US" altLang="zh-CN" sz="2800" dirty="0">
                <a:ea typeface="楷体_GB2312" pitchFamily="49" charset="-122"/>
              </a:rPr>
              <a:t>RL </a:t>
            </a:r>
            <a:r>
              <a:rPr lang="zh-CN" altLang="en-US" sz="2800" dirty="0">
                <a:ea typeface="楷体_GB2312" pitchFamily="49" charset="-122"/>
              </a:rPr>
              <a:t>平衡旋转 </a:t>
            </a:r>
          </a:p>
        </p:txBody>
      </p:sp>
      <p:sp>
        <p:nvSpPr>
          <p:cNvPr id="138249" name="AutoShape 9"/>
          <p:cNvSpPr>
            <a:spLocks/>
          </p:cNvSpPr>
          <p:nvPr/>
        </p:nvSpPr>
        <p:spPr bwMode="auto">
          <a:xfrm>
            <a:off x="3924300" y="3213100"/>
            <a:ext cx="360363" cy="2447925"/>
          </a:xfrm>
          <a:prstGeom prst="leftBrace">
            <a:avLst>
              <a:gd name="adj1" fmla="val 56608"/>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 calcmode="lin" valueType="num">
                                      <p:cBhvr>
                                        <p:cTn id="7" dur="500" fill="hold"/>
                                        <p:tgtEl>
                                          <p:spTgt spid="138244"/>
                                        </p:tgtEl>
                                        <p:attrNameLst>
                                          <p:attrName>ppt_w</p:attrName>
                                        </p:attrNameLst>
                                      </p:cBhvr>
                                      <p:tavLst>
                                        <p:tav tm="0">
                                          <p:val>
                                            <p:fltVal val="0"/>
                                          </p:val>
                                        </p:tav>
                                        <p:tav tm="100000">
                                          <p:val>
                                            <p:strVal val="#ppt_w"/>
                                          </p:val>
                                        </p:tav>
                                      </p:tavLst>
                                    </p:anim>
                                    <p:anim calcmode="lin" valueType="num">
                                      <p:cBhvr>
                                        <p:cTn id="8" dur="500" fill="hold"/>
                                        <p:tgtEl>
                                          <p:spTgt spid="13824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8247">
                                            <p:txEl>
                                              <p:pRg st="0" end="0"/>
                                            </p:txEl>
                                          </p:spTgt>
                                        </p:tgtEl>
                                        <p:attrNameLst>
                                          <p:attrName>style.visibility</p:attrName>
                                        </p:attrNameLst>
                                      </p:cBhvr>
                                      <p:to>
                                        <p:strVal val="visible"/>
                                      </p:to>
                                    </p:set>
                                    <p:animEffect transition="in" filter="wipe(left)">
                                      <p:cBhvr>
                                        <p:cTn id="13" dur="1000"/>
                                        <p:tgtEl>
                                          <p:spTgt spid="138247">
                                            <p:txEl>
                                              <p:pRg st="0" end="0"/>
                                            </p:txEl>
                                          </p:spTgt>
                                        </p:tgtEl>
                                      </p:cBhvr>
                                    </p:animEffect>
                                  </p:childTnLst>
                                </p:cTn>
                              </p:par>
                            </p:childTnLst>
                          </p:cTn>
                        </p:par>
                        <p:par>
                          <p:cTn id="14" fill="hold">
                            <p:stCondLst>
                              <p:cond delay="1000"/>
                            </p:stCondLst>
                            <p:childTnLst>
                              <p:par>
                                <p:cTn id="15" presetID="16" presetClass="entr" presetSubtype="42" fill="hold" grpId="0" nodeType="afterEffect">
                                  <p:stCondLst>
                                    <p:cond delay="0"/>
                                  </p:stCondLst>
                                  <p:childTnLst>
                                    <p:set>
                                      <p:cBhvr>
                                        <p:cTn id="16" dur="1" fill="hold">
                                          <p:stCondLst>
                                            <p:cond delay="0"/>
                                          </p:stCondLst>
                                        </p:cTn>
                                        <p:tgtEl>
                                          <p:spTgt spid="138249"/>
                                        </p:tgtEl>
                                        <p:attrNameLst>
                                          <p:attrName>style.visibility</p:attrName>
                                        </p:attrNameLst>
                                      </p:cBhvr>
                                      <p:to>
                                        <p:strVal val="visible"/>
                                      </p:to>
                                    </p:set>
                                    <p:animEffect transition="in" filter="barn(outHorizontal)">
                                      <p:cBhvr>
                                        <p:cTn id="17" dur="1000"/>
                                        <p:tgtEl>
                                          <p:spTgt spid="138249"/>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38248">
                                            <p:txEl>
                                              <p:pRg st="0" end="0"/>
                                            </p:txEl>
                                          </p:spTgt>
                                        </p:tgtEl>
                                        <p:attrNameLst>
                                          <p:attrName>style.visibility</p:attrName>
                                        </p:attrNameLst>
                                      </p:cBhvr>
                                      <p:to>
                                        <p:strVal val="visible"/>
                                      </p:to>
                                    </p:set>
                                    <p:animEffect transition="in" filter="wipe(left)">
                                      <p:cBhvr>
                                        <p:cTn id="21" dur="1000"/>
                                        <p:tgtEl>
                                          <p:spTgt spid="138248">
                                            <p:txEl>
                                              <p:pRg st="0" end="0"/>
                                            </p:txEl>
                                          </p:spTgt>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38248">
                                            <p:txEl>
                                              <p:pRg st="1" end="1"/>
                                            </p:txEl>
                                          </p:spTgt>
                                        </p:tgtEl>
                                        <p:attrNameLst>
                                          <p:attrName>style.visibility</p:attrName>
                                        </p:attrNameLst>
                                      </p:cBhvr>
                                      <p:to>
                                        <p:strVal val="visible"/>
                                      </p:to>
                                    </p:set>
                                    <p:animEffect transition="in" filter="wipe(left)">
                                      <p:cBhvr>
                                        <p:cTn id="25" dur="1000"/>
                                        <p:tgtEl>
                                          <p:spTgt spid="138248">
                                            <p:txEl>
                                              <p:pRg st="1" end="1"/>
                                            </p:txEl>
                                          </p:spTgt>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138248">
                                            <p:txEl>
                                              <p:pRg st="2" end="2"/>
                                            </p:txEl>
                                          </p:spTgt>
                                        </p:tgtEl>
                                        <p:attrNameLst>
                                          <p:attrName>style.visibility</p:attrName>
                                        </p:attrNameLst>
                                      </p:cBhvr>
                                      <p:to>
                                        <p:strVal val="visible"/>
                                      </p:to>
                                    </p:set>
                                    <p:animEffect transition="in" filter="wipe(left)">
                                      <p:cBhvr>
                                        <p:cTn id="29" dur="1000"/>
                                        <p:tgtEl>
                                          <p:spTgt spid="138248">
                                            <p:txEl>
                                              <p:pRg st="2" end="2"/>
                                            </p:txEl>
                                          </p:spTgt>
                                        </p:tgtEl>
                                      </p:cBhvr>
                                    </p:animEffect>
                                  </p:childTnLst>
                                </p:cTn>
                              </p:par>
                            </p:childTnLst>
                          </p:cTn>
                        </p:par>
                        <p:par>
                          <p:cTn id="30" fill="hold">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138248">
                                            <p:txEl>
                                              <p:pRg st="3" end="3"/>
                                            </p:txEl>
                                          </p:spTgt>
                                        </p:tgtEl>
                                        <p:attrNameLst>
                                          <p:attrName>style.visibility</p:attrName>
                                        </p:attrNameLst>
                                      </p:cBhvr>
                                      <p:to>
                                        <p:strVal val="visible"/>
                                      </p:to>
                                    </p:set>
                                    <p:animEffect transition="in" filter="wipe(left)">
                                      <p:cBhvr>
                                        <p:cTn id="33" dur="1000"/>
                                        <p:tgtEl>
                                          <p:spTgt spid="1382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47" grpId="0" build="p" autoUpdateAnimBg="0"/>
      <p:bldP spid="138248" grpId="0" build="p" autoUpdateAnimBg="0"/>
      <p:bldP spid="1382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336" name="Rectangle 72"/>
          <p:cNvSpPr>
            <a:spLocks noChangeArrowheads="1"/>
          </p:cNvSpPr>
          <p:nvPr/>
        </p:nvSpPr>
        <p:spPr bwMode="auto">
          <a:xfrm>
            <a:off x="6732588" y="4437063"/>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335" name="Rectangle 71"/>
          <p:cNvSpPr>
            <a:spLocks noChangeArrowheads="1"/>
          </p:cNvSpPr>
          <p:nvPr/>
        </p:nvSpPr>
        <p:spPr bwMode="auto">
          <a:xfrm>
            <a:off x="6084888" y="1557338"/>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268" name="Rectangle 4"/>
          <p:cNvSpPr>
            <a:spLocks noChangeArrowheads="1"/>
          </p:cNvSpPr>
          <p:nvPr/>
        </p:nvSpPr>
        <p:spPr bwMode="auto">
          <a:xfrm>
            <a:off x="468313" y="1125538"/>
            <a:ext cx="5040312" cy="2136775"/>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C </a:t>
            </a:r>
            <a:r>
              <a:rPr lang="zh-CN" altLang="en-US" sz="2400" dirty="0">
                <a:ea typeface="楷体_GB2312" pitchFamily="49" charset="-122"/>
              </a:rPr>
              <a:t>的</a:t>
            </a:r>
            <a:r>
              <a:rPr lang="zh-CN" altLang="en-US" sz="2400" dirty="0">
                <a:solidFill>
                  <a:srgbClr val="0000FF"/>
                </a:solidFill>
                <a:ea typeface="楷体_GB2312" pitchFamily="49" charset="-122"/>
              </a:rPr>
              <a:t>左子树的左子树上插入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C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增加 </a:t>
            </a:r>
          </a:p>
          <a:p>
            <a:pPr>
              <a:lnSpc>
                <a:spcPct val="140000"/>
              </a:lnSpc>
              <a:spcBef>
                <a:spcPct val="0"/>
              </a:spcBef>
            </a:pPr>
            <a:r>
              <a:rPr lang="zh-CN" altLang="en-US" sz="2400" dirty="0">
                <a:ea typeface="楷体_GB2312" pitchFamily="49" charset="-122"/>
              </a:rPr>
              <a:t>至 </a:t>
            </a:r>
            <a:r>
              <a:rPr lang="en-US" altLang="zh-CN" sz="2400" dirty="0">
                <a:ea typeface="楷体_GB2312" pitchFamily="49" charset="-122"/>
              </a:rPr>
              <a:t>2</a:t>
            </a:r>
            <a:r>
              <a:rPr lang="zh-CN" altLang="en-US" sz="2400" dirty="0">
                <a:ea typeface="楷体_GB2312" pitchFamily="49" charset="-122"/>
              </a:rPr>
              <a:t>， 需要进行一次</a:t>
            </a:r>
            <a:r>
              <a:rPr lang="zh-CN" altLang="en-US" sz="2400" dirty="0">
                <a:solidFill>
                  <a:srgbClr val="0000FF"/>
                </a:solidFill>
                <a:ea typeface="楷体_GB2312" pitchFamily="49" charset="-122"/>
              </a:rPr>
              <a:t>顺时针旋转</a:t>
            </a:r>
            <a:r>
              <a:rPr lang="zh-CN" altLang="en-US" sz="2400" dirty="0">
                <a:ea typeface="楷体_GB2312" pitchFamily="49" charset="-122"/>
              </a:rPr>
              <a:t>。 </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r>
              <a:rPr lang="zh-CN" altLang="en-US" sz="2400" dirty="0">
                <a:solidFill>
                  <a:srgbClr val="FF33CC"/>
                </a:solidFill>
                <a:ea typeface="楷体_GB2312" pitchFamily="49" charset="-122"/>
              </a:rPr>
              <a:t> </a:t>
            </a:r>
          </a:p>
        </p:txBody>
      </p:sp>
      <p:sp>
        <p:nvSpPr>
          <p:cNvPr id="139278" name="Oval 14"/>
          <p:cNvSpPr>
            <a:spLocks noChangeArrowheads="1"/>
          </p:cNvSpPr>
          <p:nvPr/>
        </p:nvSpPr>
        <p:spPr bwMode="auto">
          <a:xfrm>
            <a:off x="6300788" y="2466975"/>
            <a:ext cx="457200" cy="457200"/>
          </a:xfrm>
          <a:prstGeom prst="ellipse">
            <a:avLst/>
          </a:prstGeom>
          <a:gradFill rotWithShape="1">
            <a:gsLst>
              <a:gs pos="0">
                <a:srgbClr val="F8F8F8"/>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1" name="Rectangle 17"/>
          <p:cNvSpPr>
            <a:spLocks noChangeArrowheads="1"/>
          </p:cNvSpPr>
          <p:nvPr/>
        </p:nvSpPr>
        <p:spPr bwMode="auto">
          <a:xfrm>
            <a:off x="468313" y="4029075"/>
            <a:ext cx="5040312" cy="2106602"/>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A </a:t>
            </a:r>
            <a:r>
              <a:rPr lang="zh-CN" altLang="en-US" sz="2400" dirty="0">
                <a:ea typeface="楷体_GB2312" pitchFamily="49" charset="-122"/>
              </a:rPr>
              <a:t>的</a:t>
            </a:r>
            <a:r>
              <a:rPr lang="zh-CN" altLang="en-US" sz="2400" dirty="0">
                <a:solidFill>
                  <a:srgbClr val="0000FF"/>
                </a:solidFill>
                <a:ea typeface="楷体_GB2312" pitchFamily="49" charset="-122"/>
              </a:rPr>
              <a:t>右子树的右子树上插入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A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改变</a:t>
            </a:r>
          </a:p>
          <a:p>
            <a:pPr>
              <a:lnSpc>
                <a:spcPct val="140000"/>
              </a:lnSpc>
              <a:spcBef>
                <a:spcPct val="0"/>
              </a:spcBef>
            </a:pPr>
            <a:r>
              <a:rPr lang="zh-CN" altLang="en-US" sz="2400" dirty="0">
                <a:ea typeface="楷体_GB2312" pitchFamily="49" charset="-122"/>
              </a:rPr>
              <a:t>为 </a:t>
            </a:r>
            <a:r>
              <a:rPr lang="en-US" altLang="zh-CN" sz="2400" dirty="0">
                <a:ea typeface="楷体_GB2312" pitchFamily="49" charset="-122"/>
              </a:rPr>
              <a:t>-2</a:t>
            </a:r>
            <a:r>
              <a:rPr lang="zh-CN" altLang="en-US" sz="2400" dirty="0">
                <a:ea typeface="楷体_GB2312" pitchFamily="49" charset="-122"/>
              </a:rPr>
              <a:t>，需要进行一次</a:t>
            </a:r>
            <a:r>
              <a:rPr lang="zh-CN" altLang="en-US" sz="2400" dirty="0">
                <a:solidFill>
                  <a:srgbClr val="0000FF"/>
                </a:solidFill>
                <a:ea typeface="楷体_GB2312" pitchFamily="49" charset="-122"/>
              </a:rPr>
              <a:t>逆时针旋转</a:t>
            </a:r>
            <a:r>
              <a:rPr lang="zh-CN" altLang="en-US" sz="2400" dirty="0">
                <a:ea typeface="楷体_GB2312" pitchFamily="49" charset="-122"/>
              </a:rPr>
              <a:t>。</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p>
        </p:txBody>
      </p:sp>
      <p:sp>
        <p:nvSpPr>
          <p:cNvPr id="139282" name="Rectangle 18"/>
          <p:cNvSpPr>
            <a:spLocks noChangeArrowheads="1"/>
          </p:cNvSpPr>
          <p:nvPr/>
        </p:nvSpPr>
        <p:spPr bwMode="auto">
          <a:xfrm>
            <a:off x="107950" y="3432175"/>
            <a:ext cx="2708275" cy="457200"/>
          </a:xfrm>
          <a:prstGeom prst="rect">
            <a:avLst/>
          </a:prstGeom>
          <a:noFill/>
          <a:ln w="38100">
            <a:noFill/>
            <a:miter lim="800000"/>
            <a:headEnd/>
            <a:tailEnd/>
          </a:ln>
          <a:effectLst/>
        </p:spPr>
        <p:txBody>
          <a:bodyPr wrap="none">
            <a:spAutoFit/>
          </a:bodyPr>
          <a:lstStyle/>
          <a:p>
            <a:pPr>
              <a:spcBef>
                <a:spcPct val="0"/>
              </a:spcBef>
            </a:pPr>
            <a:r>
              <a:rPr lang="en-US" altLang="zh-CN">
                <a:ea typeface="华文中宋" pitchFamily="2" charset="-122"/>
              </a:rPr>
              <a:t>2)  RR </a:t>
            </a:r>
            <a:r>
              <a:rPr lang="zh-CN" altLang="en-US">
                <a:ea typeface="华文中宋" pitchFamily="2" charset="-122"/>
              </a:rPr>
              <a:t>平衡旋转： </a:t>
            </a:r>
          </a:p>
        </p:txBody>
      </p:sp>
      <p:sp>
        <p:nvSpPr>
          <p:cNvPr id="139286" name="Oval 22"/>
          <p:cNvSpPr>
            <a:spLocks noChangeArrowheads="1"/>
          </p:cNvSpPr>
          <p:nvPr/>
        </p:nvSpPr>
        <p:spPr bwMode="auto">
          <a:xfrm>
            <a:off x="8147050" y="541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96" name="Rectangle 32"/>
          <p:cNvSpPr>
            <a:spLocks noChangeArrowheads="1"/>
          </p:cNvSpPr>
          <p:nvPr/>
        </p:nvSpPr>
        <p:spPr bwMode="auto">
          <a:xfrm>
            <a:off x="107950" y="577850"/>
            <a:ext cx="2879725" cy="474663"/>
          </a:xfrm>
          <a:prstGeom prst="rect">
            <a:avLst/>
          </a:prstGeom>
          <a:noFill/>
          <a:ln w="9525">
            <a:noFill/>
            <a:miter lim="800000"/>
            <a:headEnd/>
            <a:tailEnd/>
          </a:ln>
          <a:effectLst/>
        </p:spPr>
        <p:txBody>
          <a:bodyPr anchor="ctr"/>
          <a:lstStyle/>
          <a:p>
            <a:pPr>
              <a:spcBef>
                <a:spcPct val="0"/>
              </a:spcBef>
            </a:pPr>
            <a:r>
              <a:rPr lang="en-US" altLang="zh-CN">
                <a:ea typeface="华文中宋" pitchFamily="2" charset="-122"/>
              </a:rPr>
              <a:t>1)  LL </a:t>
            </a:r>
            <a:r>
              <a:rPr lang="zh-CN" altLang="en-US">
                <a:ea typeface="华文中宋" pitchFamily="2" charset="-122"/>
              </a:rPr>
              <a:t>平衡旋转： </a:t>
            </a:r>
          </a:p>
        </p:txBody>
      </p:sp>
      <p:grpSp>
        <p:nvGrpSpPr>
          <p:cNvPr id="2" name="Group 44"/>
          <p:cNvGrpSpPr>
            <a:grpSpLocks/>
          </p:cNvGrpSpPr>
          <p:nvPr/>
        </p:nvGrpSpPr>
        <p:grpSpPr bwMode="auto">
          <a:xfrm>
            <a:off x="6851650" y="890588"/>
            <a:ext cx="1073150" cy="1211262"/>
            <a:chOff x="4316" y="561"/>
            <a:chExt cx="676" cy="763"/>
          </a:xfrm>
        </p:grpSpPr>
        <p:sp>
          <p:nvSpPr>
            <p:cNvPr id="139270" name="Oval 6"/>
            <p:cNvSpPr>
              <a:spLocks noChangeArrowheads="1"/>
            </p:cNvSpPr>
            <p:nvPr/>
          </p:nvSpPr>
          <p:spPr bwMode="auto">
            <a:xfrm>
              <a:off x="4704" y="56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77" name="Oval 13"/>
            <p:cNvSpPr>
              <a:spLocks noChangeArrowheads="1"/>
            </p:cNvSpPr>
            <p:nvPr/>
          </p:nvSpPr>
          <p:spPr bwMode="auto">
            <a:xfrm>
              <a:off x="4316" y="10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05" name="AutoShape 41"/>
            <p:cNvCxnSpPr>
              <a:cxnSpLocks noChangeShapeType="1"/>
              <a:stCxn id="139270" idx="3"/>
              <a:endCxn id="139277" idx="0"/>
            </p:cNvCxnSpPr>
            <p:nvPr/>
          </p:nvCxnSpPr>
          <p:spPr bwMode="auto">
            <a:xfrm flipH="1">
              <a:off x="4460" y="807"/>
              <a:ext cx="286" cy="229"/>
            </a:xfrm>
            <a:prstGeom prst="straightConnector1">
              <a:avLst/>
            </a:prstGeom>
            <a:noFill/>
            <a:ln w="25400" cap="sq">
              <a:solidFill>
                <a:schemeClr val="tx1"/>
              </a:solidFill>
              <a:round/>
              <a:headEnd/>
              <a:tailEnd/>
            </a:ln>
            <a:effectLst/>
          </p:spPr>
        </p:cxnSp>
      </p:grpSp>
      <p:grpSp>
        <p:nvGrpSpPr>
          <p:cNvPr id="3" name="Group 55"/>
          <p:cNvGrpSpPr>
            <a:grpSpLocks/>
          </p:cNvGrpSpPr>
          <p:nvPr/>
        </p:nvGrpSpPr>
        <p:grpSpPr bwMode="auto">
          <a:xfrm>
            <a:off x="7242175" y="2035175"/>
            <a:ext cx="682625" cy="889000"/>
            <a:chOff x="4562" y="1282"/>
            <a:chExt cx="430" cy="560"/>
          </a:xfrm>
        </p:grpSpPr>
        <p:sp>
          <p:nvSpPr>
            <p:cNvPr id="139276" name="Oval 12"/>
            <p:cNvSpPr>
              <a:spLocks noChangeArrowheads="1"/>
            </p:cNvSpPr>
            <p:nvPr/>
          </p:nvSpPr>
          <p:spPr bwMode="auto">
            <a:xfrm>
              <a:off x="4704" y="155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cxnSp>
          <p:nvCxnSpPr>
            <p:cNvPr id="139306" name="AutoShape 42"/>
            <p:cNvCxnSpPr>
              <a:cxnSpLocks noChangeShapeType="1"/>
              <a:stCxn id="139277" idx="5"/>
              <a:endCxn id="139276" idx="0"/>
            </p:cNvCxnSpPr>
            <p:nvPr/>
          </p:nvCxnSpPr>
          <p:spPr bwMode="auto">
            <a:xfrm>
              <a:off x="4562" y="1282"/>
              <a:ext cx="286" cy="272"/>
            </a:xfrm>
            <a:prstGeom prst="straightConnector1">
              <a:avLst/>
            </a:prstGeom>
            <a:noFill/>
            <a:ln w="25400" cap="sq">
              <a:solidFill>
                <a:schemeClr val="tx1"/>
              </a:solidFill>
              <a:round/>
              <a:headEnd/>
              <a:tailEnd/>
            </a:ln>
            <a:effectLst/>
          </p:spPr>
        </p:cxnSp>
      </p:grpSp>
      <p:cxnSp>
        <p:nvCxnSpPr>
          <p:cNvPr id="139307" name="AutoShape 43"/>
          <p:cNvCxnSpPr>
            <a:cxnSpLocks noChangeShapeType="1"/>
            <a:stCxn id="139277" idx="3"/>
            <a:endCxn id="139278" idx="0"/>
          </p:cNvCxnSpPr>
          <p:nvPr/>
        </p:nvCxnSpPr>
        <p:spPr bwMode="auto">
          <a:xfrm flipH="1">
            <a:off x="6529388" y="2035175"/>
            <a:ext cx="388937" cy="431800"/>
          </a:xfrm>
          <a:prstGeom prst="straightConnector1">
            <a:avLst/>
          </a:prstGeom>
          <a:noFill/>
          <a:ln w="25400" cap="sq">
            <a:solidFill>
              <a:schemeClr val="tx1"/>
            </a:solidFill>
            <a:round/>
            <a:headEnd/>
            <a:tailEnd/>
          </a:ln>
          <a:effectLst/>
        </p:spPr>
      </p:cxnSp>
      <p:sp>
        <p:nvSpPr>
          <p:cNvPr id="139320" name="Oval 56"/>
          <p:cNvSpPr>
            <a:spLocks noChangeArrowheads="1"/>
          </p:cNvSpPr>
          <p:nvPr/>
        </p:nvSpPr>
        <p:spPr bwMode="auto">
          <a:xfrm>
            <a:off x="7380288" y="83661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4" name="Group 61"/>
          <p:cNvGrpSpPr>
            <a:grpSpLocks/>
          </p:cNvGrpSpPr>
          <p:nvPr/>
        </p:nvGrpSpPr>
        <p:grpSpPr bwMode="auto">
          <a:xfrm rot="-296096">
            <a:off x="7947025" y="1198563"/>
            <a:ext cx="585788" cy="1366837"/>
            <a:chOff x="4967" y="755"/>
            <a:chExt cx="369" cy="861"/>
          </a:xfrm>
        </p:grpSpPr>
        <p:sp>
          <p:nvSpPr>
            <p:cNvPr id="139323" name="Freeform 59"/>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24" name="Line 60"/>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grpSp>
        <p:nvGrpSpPr>
          <p:cNvPr id="5" name="Group 70"/>
          <p:cNvGrpSpPr>
            <a:grpSpLocks/>
          </p:cNvGrpSpPr>
          <p:nvPr/>
        </p:nvGrpSpPr>
        <p:grpSpPr bwMode="auto">
          <a:xfrm>
            <a:off x="6832600" y="3709988"/>
            <a:ext cx="1135063" cy="1303337"/>
            <a:chOff x="4304" y="2337"/>
            <a:chExt cx="715" cy="821"/>
          </a:xfrm>
        </p:grpSpPr>
        <p:sp>
          <p:nvSpPr>
            <p:cNvPr id="139284" name="Oval 20"/>
            <p:cNvSpPr>
              <a:spLocks noChangeArrowheads="1"/>
            </p:cNvSpPr>
            <p:nvPr/>
          </p:nvSpPr>
          <p:spPr bwMode="auto">
            <a:xfrm>
              <a:off x="4304" y="2337"/>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5" name="Oval 21"/>
            <p:cNvSpPr>
              <a:spLocks noChangeArrowheads="1"/>
            </p:cNvSpPr>
            <p:nvPr/>
          </p:nvSpPr>
          <p:spPr bwMode="auto">
            <a:xfrm>
              <a:off x="4731" y="2870"/>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26" name="AutoShape 62"/>
            <p:cNvCxnSpPr>
              <a:cxnSpLocks noChangeShapeType="1"/>
              <a:stCxn id="139284" idx="5"/>
              <a:endCxn id="139285" idx="0"/>
            </p:cNvCxnSpPr>
            <p:nvPr/>
          </p:nvCxnSpPr>
          <p:spPr bwMode="auto">
            <a:xfrm>
              <a:off x="4550" y="2583"/>
              <a:ext cx="325" cy="287"/>
            </a:xfrm>
            <a:prstGeom prst="straightConnector1">
              <a:avLst/>
            </a:prstGeom>
            <a:noFill/>
            <a:ln w="25400" cap="sq">
              <a:solidFill>
                <a:schemeClr val="tx1"/>
              </a:solidFill>
              <a:round/>
              <a:headEnd/>
              <a:tailEnd/>
            </a:ln>
            <a:effectLst/>
          </p:spPr>
        </p:cxnSp>
      </p:grpSp>
      <p:cxnSp>
        <p:nvCxnSpPr>
          <p:cNvPr id="139327" name="AutoShape 63"/>
          <p:cNvCxnSpPr>
            <a:cxnSpLocks noChangeShapeType="1"/>
            <a:stCxn id="139285" idx="5"/>
            <a:endCxn id="139286" idx="0"/>
          </p:cNvCxnSpPr>
          <p:nvPr/>
        </p:nvCxnSpPr>
        <p:spPr bwMode="auto">
          <a:xfrm>
            <a:off x="7900988" y="4946650"/>
            <a:ext cx="474662" cy="473075"/>
          </a:xfrm>
          <a:prstGeom prst="straightConnector1">
            <a:avLst/>
          </a:prstGeom>
          <a:noFill/>
          <a:ln w="25400" cap="sq">
            <a:solidFill>
              <a:schemeClr val="tx1"/>
            </a:solidFill>
            <a:round/>
            <a:headEnd/>
            <a:tailEnd/>
          </a:ln>
          <a:effectLst/>
        </p:spPr>
      </p:cxnSp>
      <p:sp>
        <p:nvSpPr>
          <p:cNvPr id="139328" name="Oval 64"/>
          <p:cNvSpPr>
            <a:spLocks noChangeArrowheads="1"/>
          </p:cNvSpPr>
          <p:nvPr/>
        </p:nvSpPr>
        <p:spPr bwMode="auto">
          <a:xfrm>
            <a:off x="6851650" y="53736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cxnSp>
        <p:nvCxnSpPr>
          <p:cNvPr id="139329" name="AutoShape 65"/>
          <p:cNvCxnSpPr>
            <a:cxnSpLocks noChangeShapeType="1"/>
            <a:stCxn id="139285" idx="3"/>
            <a:endCxn id="139328" idx="0"/>
          </p:cNvCxnSpPr>
          <p:nvPr/>
        </p:nvCxnSpPr>
        <p:spPr bwMode="auto">
          <a:xfrm flipH="1">
            <a:off x="7080250" y="4946650"/>
            <a:ext cx="496888" cy="427038"/>
          </a:xfrm>
          <a:prstGeom prst="straightConnector1">
            <a:avLst/>
          </a:prstGeom>
          <a:noFill/>
          <a:ln w="25400" cap="sq">
            <a:solidFill>
              <a:schemeClr val="tx1"/>
            </a:solidFill>
            <a:round/>
            <a:headEnd/>
            <a:tailEnd/>
          </a:ln>
          <a:effectLst/>
        </p:spPr>
      </p:cxnSp>
      <p:sp>
        <p:nvSpPr>
          <p:cNvPr id="139330" name="Oval 66"/>
          <p:cNvSpPr>
            <a:spLocks noChangeArrowheads="1"/>
          </p:cNvSpPr>
          <p:nvPr/>
        </p:nvSpPr>
        <p:spPr bwMode="auto">
          <a:xfrm>
            <a:off x="6732588" y="3644900"/>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6" name="Group 67"/>
          <p:cNvGrpSpPr>
            <a:grpSpLocks/>
          </p:cNvGrpSpPr>
          <p:nvPr/>
        </p:nvGrpSpPr>
        <p:grpSpPr bwMode="auto">
          <a:xfrm rot="296096" flipH="1">
            <a:off x="6227763" y="4078288"/>
            <a:ext cx="585787" cy="1366837"/>
            <a:chOff x="4967" y="755"/>
            <a:chExt cx="369" cy="861"/>
          </a:xfrm>
        </p:grpSpPr>
        <p:sp>
          <p:nvSpPr>
            <p:cNvPr id="139332" name="Freeform 68"/>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33" name="Line 69"/>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39307"/>
                                        </p:tgtEl>
                                        <p:attrNameLst>
                                          <p:attrName>style.visibility</p:attrName>
                                        </p:attrNameLst>
                                      </p:cBhvr>
                                      <p:to>
                                        <p:strVal val="visible"/>
                                      </p:to>
                                    </p:set>
                                    <p:anim calcmode="lin" valueType="num">
                                      <p:cBhvr>
                                        <p:cTn id="7" dur="1000" fill="hold"/>
                                        <p:tgtEl>
                                          <p:spTgt spid="139307"/>
                                        </p:tgtEl>
                                        <p:attrNameLst>
                                          <p:attrName>ppt_x</p:attrName>
                                        </p:attrNameLst>
                                      </p:cBhvr>
                                      <p:tavLst>
                                        <p:tav tm="0">
                                          <p:val>
                                            <p:strVal val="#ppt_x"/>
                                          </p:val>
                                        </p:tav>
                                        <p:tav tm="100000">
                                          <p:val>
                                            <p:strVal val="#ppt_x"/>
                                          </p:val>
                                        </p:tav>
                                      </p:tavLst>
                                    </p:anim>
                                    <p:anim calcmode="lin" valueType="num">
                                      <p:cBhvr>
                                        <p:cTn id="8" dur="1000" fill="hold"/>
                                        <p:tgtEl>
                                          <p:spTgt spid="139307"/>
                                        </p:tgtEl>
                                        <p:attrNameLst>
                                          <p:attrName>ppt_y</p:attrName>
                                        </p:attrNameLst>
                                      </p:cBhvr>
                                      <p:tavLst>
                                        <p:tav tm="0">
                                          <p:val>
                                            <p:strVal val="#ppt_y-#ppt_h/2"/>
                                          </p:val>
                                        </p:tav>
                                        <p:tav tm="100000">
                                          <p:val>
                                            <p:strVal val="#ppt_y"/>
                                          </p:val>
                                        </p:tav>
                                      </p:tavLst>
                                    </p:anim>
                                    <p:anim calcmode="lin" valueType="num">
                                      <p:cBhvr>
                                        <p:cTn id="9" dur="1000" fill="hold"/>
                                        <p:tgtEl>
                                          <p:spTgt spid="139307"/>
                                        </p:tgtEl>
                                        <p:attrNameLst>
                                          <p:attrName>ppt_w</p:attrName>
                                        </p:attrNameLst>
                                      </p:cBhvr>
                                      <p:tavLst>
                                        <p:tav tm="0">
                                          <p:val>
                                            <p:strVal val="#ppt_w"/>
                                          </p:val>
                                        </p:tav>
                                        <p:tav tm="100000">
                                          <p:val>
                                            <p:strVal val="#ppt_w"/>
                                          </p:val>
                                        </p:tav>
                                      </p:tavLst>
                                    </p:anim>
                                    <p:anim calcmode="lin" valueType="num">
                                      <p:cBhvr>
                                        <p:cTn id="10" dur="1000" fill="hold"/>
                                        <p:tgtEl>
                                          <p:spTgt spid="139307"/>
                                        </p:tgtEl>
                                        <p:attrNameLst>
                                          <p:attrName>ppt_h</p:attrName>
                                        </p:attrNameLst>
                                      </p:cBhvr>
                                      <p:tavLst>
                                        <p:tav tm="0">
                                          <p:val>
                                            <p:fltVal val="0"/>
                                          </p:val>
                                        </p:tav>
                                        <p:tav tm="100000">
                                          <p:val>
                                            <p:strVal val="#ppt_h"/>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9278"/>
                                        </p:tgtEl>
                                        <p:attrNameLst>
                                          <p:attrName>style.visibility</p:attrName>
                                        </p:attrNameLst>
                                      </p:cBhvr>
                                      <p:to>
                                        <p:strVal val="visible"/>
                                      </p:to>
                                    </p:set>
                                    <p:animEffect transition="in" filter="fade">
                                      <p:cBhvr>
                                        <p:cTn id="14" dur="2000"/>
                                        <p:tgtEl>
                                          <p:spTgt spid="13927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39268"/>
                                        </p:tgtEl>
                                        <p:attrNameLst>
                                          <p:attrName>style.visibility</p:attrName>
                                        </p:attrNameLst>
                                      </p:cBhvr>
                                      <p:to>
                                        <p:strVal val="visible"/>
                                      </p:to>
                                    </p:set>
                                    <p:anim calcmode="lin" valueType="num">
                                      <p:cBhvr>
                                        <p:cTn id="19" dur="1000" fill="hold"/>
                                        <p:tgtEl>
                                          <p:spTgt spid="139268"/>
                                        </p:tgtEl>
                                        <p:attrNameLst>
                                          <p:attrName>ppt_w</p:attrName>
                                        </p:attrNameLst>
                                      </p:cBhvr>
                                      <p:tavLst>
                                        <p:tav tm="0">
                                          <p:val>
                                            <p:fltVal val="0"/>
                                          </p:val>
                                        </p:tav>
                                        <p:tav tm="100000">
                                          <p:val>
                                            <p:strVal val="#ppt_w"/>
                                          </p:val>
                                        </p:tav>
                                      </p:tavLst>
                                    </p:anim>
                                    <p:anim calcmode="lin" valueType="num">
                                      <p:cBhvr>
                                        <p:cTn id="20" dur="1000" fill="hold"/>
                                        <p:tgtEl>
                                          <p:spTgt spid="139268"/>
                                        </p:tgtEl>
                                        <p:attrNameLst>
                                          <p:attrName>ppt_h</p:attrName>
                                        </p:attrNameLst>
                                      </p:cBhvr>
                                      <p:tavLst>
                                        <p:tav tm="0">
                                          <p:val>
                                            <p:fltVal val="0"/>
                                          </p:val>
                                        </p:tav>
                                        <p:tav tm="100000">
                                          <p:val>
                                            <p:strVal val="#ppt_h"/>
                                          </p:val>
                                        </p:tav>
                                      </p:tavLst>
                                    </p:anim>
                                    <p:animEffect transition="in" filter="fade">
                                      <p:cBhvr>
                                        <p:cTn id="21" dur="1000"/>
                                        <p:tgtEl>
                                          <p:spTgt spid="1392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9320"/>
                                        </p:tgtEl>
                                        <p:attrNameLst>
                                          <p:attrName>style.visibility</p:attrName>
                                        </p:attrNameLst>
                                      </p:cBhvr>
                                      <p:to>
                                        <p:strVal val="visible"/>
                                      </p:to>
                                    </p:set>
                                    <p:animEffect transition="in" filter="wipe(up)">
                                      <p:cBhvr>
                                        <p:cTn id="26" dur="500"/>
                                        <p:tgtEl>
                                          <p:spTgt spid="139320"/>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1000"/>
                                        <p:tgtEl>
                                          <p:spTgt spid="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9335"/>
                                        </p:tgtEl>
                                        <p:attrNameLst>
                                          <p:attrName>style.visibility</p:attrName>
                                        </p:attrNameLst>
                                      </p:cBhvr>
                                      <p:to>
                                        <p:strVal val="visible"/>
                                      </p:to>
                                    </p:set>
                                    <p:animEffect transition="in" filter="fade">
                                      <p:cBhvr>
                                        <p:cTn id="39" dur="2000"/>
                                        <p:tgtEl>
                                          <p:spTgt spid="1393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9282"/>
                                        </p:tgtEl>
                                        <p:attrNameLst>
                                          <p:attrName>style.visibility</p:attrName>
                                        </p:attrNameLst>
                                      </p:cBhvr>
                                      <p:to>
                                        <p:strVal val="visible"/>
                                      </p:to>
                                    </p:set>
                                    <p:animEffect transition="in" filter="wipe(left)">
                                      <p:cBhvr>
                                        <p:cTn id="44" dur="1000"/>
                                        <p:tgtEl>
                                          <p:spTgt spid="139282"/>
                                        </p:tgtEl>
                                      </p:cBhvr>
                                    </p:animEffect>
                                  </p:childTnLst>
                                </p:cTn>
                              </p:par>
                            </p:childTnLst>
                          </p:cTn>
                        </p:par>
                        <p:par>
                          <p:cTn id="45" fill="hold">
                            <p:stCondLst>
                              <p:cond delay="1000"/>
                            </p:stCondLst>
                            <p:childTnLst>
                              <p:par>
                                <p:cTn id="46" presetID="17"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ppt_h/2"/>
                                          </p:val>
                                        </p:tav>
                                        <p:tav tm="100000">
                                          <p:val>
                                            <p:strVal val="#ppt_y"/>
                                          </p:val>
                                        </p:tav>
                                      </p:tavLst>
                                    </p:anim>
                                    <p:anim calcmode="lin" valueType="num">
                                      <p:cBhvr>
                                        <p:cTn id="50" dur="1000" fill="hold"/>
                                        <p:tgtEl>
                                          <p:spTgt spid="5"/>
                                        </p:tgtEl>
                                        <p:attrNameLst>
                                          <p:attrName>ppt_w</p:attrName>
                                        </p:attrNameLst>
                                      </p:cBhvr>
                                      <p:tavLst>
                                        <p:tav tm="0">
                                          <p:val>
                                            <p:strVal val="#ppt_w"/>
                                          </p:val>
                                        </p:tav>
                                        <p:tav tm="100000">
                                          <p:val>
                                            <p:strVal val="#ppt_w"/>
                                          </p:val>
                                        </p:tav>
                                      </p:tavLst>
                                    </p:anim>
                                    <p:anim calcmode="lin" valueType="num">
                                      <p:cBhvr>
                                        <p:cTn id="51"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 fill="hold" nodeType="clickEffect">
                                  <p:stCondLst>
                                    <p:cond delay="0"/>
                                  </p:stCondLst>
                                  <p:childTnLst>
                                    <p:set>
                                      <p:cBhvr>
                                        <p:cTn id="55" dur="1" fill="hold">
                                          <p:stCondLst>
                                            <p:cond delay="0"/>
                                          </p:stCondLst>
                                        </p:cTn>
                                        <p:tgtEl>
                                          <p:spTgt spid="139327"/>
                                        </p:tgtEl>
                                        <p:attrNameLst>
                                          <p:attrName>style.visibility</p:attrName>
                                        </p:attrNameLst>
                                      </p:cBhvr>
                                      <p:to>
                                        <p:strVal val="visible"/>
                                      </p:to>
                                    </p:set>
                                    <p:anim calcmode="lin" valueType="num">
                                      <p:cBhvr>
                                        <p:cTn id="56" dur="500" fill="hold"/>
                                        <p:tgtEl>
                                          <p:spTgt spid="139327"/>
                                        </p:tgtEl>
                                        <p:attrNameLst>
                                          <p:attrName>ppt_x</p:attrName>
                                        </p:attrNameLst>
                                      </p:cBhvr>
                                      <p:tavLst>
                                        <p:tav tm="0">
                                          <p:val>
                                            <p:strVal val="#ppt_x"/>
                                          </p:val>
                                        </p:tav>
                                        <p:tav tm="100000">
                                          <p:val>
                                            <p:strVal val="#ppt_x"/>
                                          </p:val>
                                        </p:tav>
                                      </p:tavLst>
                                    </p:anim>
                                    <p:anim calcmode="lin" valueType="num">
                                      <p:cBhvr>
                                        <p:cTn id="57" dur="500" fill="hold"/>
                                        <p:tgtEl>
                                          <p:spTgt spid="139327"/>
                                        </p:tgtEl>
                                        <p:attrNameLst>
                                          <p:attrName>ppt_y</p:attrName>
                                        </p:attrNameLst>
                                      </p:cBhvr>
                                      <p:tavLst>
                                        <p:tav tm="0">
                                          <p:val>
                                            <p:strVal val="#ppt_y-#ppt_h/2"/>
                                          </p:val>
                                        </p:tav>
                                        <p:tav tm="100000">
                                          <p:val>
                                            <p:strVal val="#ppt_y"/>
                                          </p:val>
                                        </p:tav>
                                      </p:tavLst>
                                    </p:anim>
                                    <p:anim calcmode="lin" valueType="num">
                                      <p:cBhvr>
                                        <p:cTn id="58" dur="500" fill="hold"/>
                                        <p:tgtEl>
                                          <p:spTgt spid="139327"/>
                                        </p:tgtEl>
                                        <p:attrNameLst>
                                          <p:attrName>ppt_w</p:attrName>
                                        </p:attrNameLst>
                                      </p:cBhvr>
                                      <p:tavLst>
                                        <p:tav tm="0">
                                          <p:val>
                                            <p:strVal val="#ppt_w"/>
                                          </p:val>
                                        </p:tav>
                                        <p:tav tm="100000">
                                          <p:val>
                                            <p:strVal val="#ppt_w"/>
                                          </p:val>
                                        </p:tav>
                                      </p:tavLst>
                                    </p:anim>
                                    <p:anim calcmode="lin" valueType="num">
                                      <p:cBhvr>
                                        <p:cTn id="59" dur="500" fill="hold"/>
                                        <p:tgtEl>
                                          <p:spTgt spid="139327"/>
                                        </p:tgtEl>
                                        <p:attrNameLst>
                                          <p:attrName>ppt_h</p:attrName>
                                        </p:attrNameLst>
                                      </p:cBhvr>
                                      <p:tavLst>
                                        <p:tav tm="0">
                                          <p:val>
                                            <p:fltVal val="0"/>
                                          </p:val>
                                        </p:tav>
                                        <p:tav tm="100000">
                                          <p:val>
                                            <p:strVal val="#ppt_h"/>
                                          </p:val>
                                        </p:tav>
                                      </p:tavLst>
                                    </p:anim>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139286"/>
                                        </p:tgtEl>
                                        <p:attrNameLst>
                                          <p:attrName>style.visibility</p:attrName>
                                        </p:attrNameLst>
                                      </p:cBhvr>
                                      <p:to>
                                        <p:strVal val="visible"/>
                                      </p:to>
                                    </p:set>
                                    <p:animEffect transition="in" filter="fade">
                                      <p:cBhvr>
                                        <p:cTn id="63" dur="2000"/>
                                        <p:tgtEl>
                                          <p:spTgt spid="139286"/>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grpId="0" nodeType="clickEffect">
                                  <p:stCondLst>
                                    <p:cond delay="0"/>
                                  </p:stCondLst>
                                  <p:childTnLst>
                                    <p:set>
                                      <p:cBhvr>
                                        <p:cTn id="67" dur="1" fill="hold">
                                          <p:stCondLst>
                                            <p:cond delay="0"/>
                                          </p:stCondLst>
                                        </p:cTn>
                                        <p:tgtEl>
                                          <p:spTgt spid="139281"/>
                                        </p:tgtEl>
                                        <p:attrNameLst>
                                          <p:attrName>style.visibility</p:attrName>
                                        </p:attrNameLst>
                                      </p:cBhvr>
                                      <p:to>
                                        <p:strVal val="visible"/>
                                      </p:to>
                                    </p:set>
                                    <p:anim calcmode="lin" valueType="num">
                                      <p:cBhvr>
                                        <p:cTn id="68" dur="1000" fill="hold"/>
                                        <p:tgtEl>
                                          <p:spTgt spid="139281"/>
                                        </p:tgtEl>
                                        <p:attrNameLst>
                                          <p:attrName>ppt_w</p:attrName>
                                        </p:attrNameLst>
                                      </p:cBhvr>
                                      <p:tavLst>
                                        <p:tav tm="0">
                                          <p:val>
                                            <p:fltVal val="0"/>
                                          </p:val>
                                        </p:tav>
                                        <p:tav tm="100000">
                                          <p:val>
                                            <p:strVal val="#ppt_w"/>
                                          </p:val>
                                        </p:tav>
                                      </p:tavLst>
                                    </p:anim>
                                    <p:anim calcmode="lin" valueType="num">
                                      <p:cBhvr>
                                        <p:cTn id="69" dur="1000" fill="hold"/>
                                        <p:tgtEl>
                                          <p:spTgt spid="139281"/>
                                        </p:tgtEl>
                                        <p:attrNameLst>
                                          <p:attrName>ppt_h</p:attrName>
                                        </p:attrNameLst>
                                      </p:cBhvr>
                                      <p:tavLst>
                                        <p:tav tm="0">
                                          <p:val>
                                            <p:fltVal val="0"/>
                                          </p:val>
                                        </p:tav>
                                        <p:tav tm="100000">
                                          <p:val>
                                            <p:strVal val="#ppt_h"/>
                                          </p:val>
                                        </p:tav>
                                      </p:tavLst>
                                    </p:anim>
                                    <p:animEffect transition="in" filter="fade">
                                      <p:cBhvr>
                                        <p:cTn id="70" dur="1000"/>
                                        <p:tgtEl>
                                          <p:spTgt spid="13928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39330"/>
                                        </p:tgtEl>
                                        <p:attrNameLst>
                                          <p:attrName>style.visibility</p:attrName>
                                        </p:attrNameLst>
                                      </p:cBhvr>
                                      <p:to>
                                        <p:strVal val="visible"/>
                                      </p:to>
                                    </p:set>
                                    <p:animEffect transition="in" filter="wipe(up)">
                                      <p:cBhvr>
                                        <p:cTn id="75" dur="500"/>
                                        <p:tgtEl>
                                          <p:spTgt spid="139330"/>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up)">
                                      <p:cBhvr>
                                        <p:cTn id="79" dur="10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ntr" presetSubtype="1" fill="hold" nodeType="clickEffect">
                                  <p:stCondLst>
                                    <p:cond delay="0"/>
                                  </p:stCondLst>
                                  <p:childTnLst>
                                    <p:set>
                                      <p:cBhvr>
                                        <p:cTn id="83" dur="1" fill="hold">
                                          <p:stCondLst>
                                            <p:cond delay="0"/>
                                          </p:stCondLst>
                                        </p:cTn>
                                        <p:tgtEl>
                                          <p:spTgt spid="139329"/>
                                        </p:tgtEl>
                                        <p:attrNameLst>
                                          <p:attrName>style.visibility</p:attrName>
                                        </p:attrNameLst>
                                      </p:cBhvr>
                                      <p:to>
                                        <p:strVal val="visible"/>
                                      </p:to>
                                    </p:set>
                                    <p:anim calcmode="lin" valueType="num">
                                      <p:cBhvr>
                                        <p:cTn id="84" dur="500" fill="hold"/>
                                        <p:tgtEl>
                                          <p:spTgt spid="139329"/>
                                        </p:tgtEl>
                                        <p:attrNameLst>
                                          <p:attrName>ppt_x</p:attrName>
                                        </p:attrNameLst>
                                      </p:cBhvr>
                                      <p:tavLst>
                                        <p:tav tm="0">
                                          <p:val>
                                            <p:strVal val="#ppt_x"/>
                                          </p:val>
                                        </p:tav>
                                        <p:tav tm="100000">
                                          <p:val>
                                            <p:strVal val="#ppt_x"/>
                                          </p:val>
                                        </p:tav>
                                      </p:tavLst>
                                    </p:anim>
                                    <p:anim calcmode="lin" valueType="num">
                                      <p:cBhvr>
                                        <p:cTn id="85" dur="500" fill="hold"/>
                                        <p:tgtEl>
                                          <p:spTgt spid="139329"/>
                                        </p:tgtEl>
                                        <p:attrNameLst>
                                          <p:attrName>ppt_y</p:attrName>
                                        </p:attrNameLst>
                                      </p:cBhvr>
                                      <p:tavLst>
                                        <p:tav tm="0">
                                          <p:val>
                                            <p:strVal val="#ppt_y-#ppt_h/2"/>
                                          </p:val>
                                        </p:tav>
                                        <p:tav tm="100000">
                                          <p:val>
                                            <p:strVal val="#ppt_y"/>
                                          </p:val>
                                        </p:tav>
                                      </p:tavLst>
                                    </p:anim>
                                    <p:anim calcmode="lin" valueType="num">
                                      <p:cBhvr>
                                        <p:cTn id="86" dur="500" fill="hold"/>
                                        <p:tgtEl>
                                          <p:spTgt spid="139329"/>
                                        </p:tgtEl>
                                        <p:attrNameLst>
                                          <p:attrName>ppt_w</p:attrName>
                                        </p:attrNameLst>
                                      </p:cBhvr>
                                      <p:tavLst>
                                        <p:tav tm="0">
                                          <p:val>
                                            <p:strVal val="#ppt_w"/>
                                          </p:val>
                                        </p:tav>
                                        <p:tav tm="100000">
                                          <p:val>
                                            <p:strVal val="#ppt_w"/>
                                          </p:val>
                                        </p:tav>
                                      </p:tavLst>
                                    </p:anim>
                                    <p:anim calcmode="lin" valueType="num">
                                      <p:cBhvr>
                                        <p:cTn id="87" dur="500" fill="hold"/>
                                        <p:tgtEl>
                                          <p:spTgt spid="139329"/>
                                        </p:tgtEl>
                                        <p:attrNameLst>
                                          <p:attrName>ppt_h</p:attrName>
                                        </p:attrNameLst>
                                      </p:cBhvr>
                                      <p:tavLst>
                                        <p:tav tm="0">
                                          <p:val>
                                            <p:fltVal val="0"/>
                                          </p:val>
                                        </p:tav>
                                        <p:tav tm="100000">
                                          <p:val>
                                            <p:strVal val="#ppt_h"/>
                                          </p:val>
                                        </p:tav>
                                      </p:tavLst>
                                    </p:anim>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39328"/>
                                        </p:tgtEl>
                                        <p:attrNameLst>
                                          <p:attrName>style.visibility</p:attrName>
                                        </p:attrNameLst>
                                      </p:cBhvr>
                                      <p:to>
                                        <p:strVal val="visible"/>
                                      </p:to>
                                    </p:set>
                                    <p:animEffect transition="in" filter="fade">
                                      <p:cBhvr>
                                        <p:cTn id="91" dur="2000"/>
                                        <p:tgtEl>
                                          <p:spTgt spid="13932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39336"/>
                                        </p:tgtEl>
                                        <p:attrNameLst>
                                          <p:attrName>style.visibility</p:attrName>
                                        </p:attrNameLst>
                                      </p:cBhvr>
                                      <p:to>
                                        <p:strVal val="visible"/>
                                      </p:to>
                                    </p:set>
                                    <p:animEffect transition="in" filter="fade">
                                      <p:cBhvr>
                                        <p:cTn id="96" dur="2000"/>
                                        <p:tgtEl>
                                          <p:spTgt spid="139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36" grpId="0" animBg="1"/>
      <p:bldP spid="139335" grpId="0" animBg="1"/>
      <p:bldP spid="139268" grpId="0"/>
      <p:bldP spid="139278" grpId="0" animBg="1"/>
      <p:bldP spid="139281" grpId="0"/>
      <p:bldP spid="139282" grpId="0"/>
      <p:bldP spid="139286" grpId="0" animBg="1"/>
      <p:bldP spid="139320" grpId="0" animBg="1"/>
      <p:bldP spid="139328" grpId="0" animBg="1"/>
      <p:bldP spid="1393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250825" y="115888"/>
            <a:ext cx="8458200" cy="566737"/>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单向右旋平衡旋转</a:t>
            </a:r>
            <a:r>
              <a:rPr kumimoji="1" lang="zh-CN" altLang="en-US" sz="2400" b="1">
                <a:latin typeface="Times New Roman" pitchFamily="18" charset="0"/>
              </a:rPr>
              <a:t>。</a:t>
            </a:r>
            <a:r>
              <a:rPr kumimoji="1" lang="zh-CN" altLang="en-US" sz="2400">
                <a:latin typeface="Times New Roman" pitchFamily="18" charset="0"/>
              </a:rPr>
              <a:t> </a:t>
            </a:r>
          </a:p>
        </p:txBody>
      </p:sp>
      <p:graphicFrame>
        <p:nvGraphicFramePr>
          <p:cNvPr id="247812" name="Object 4"/>
          <p:cNvGraphicFramePr>
            <a:graphicFrameLocks noChangeAspect="1"/>
          </p:cNvGraphicFramePr>
          <p:nvPr/>
        </p:nvGraphicFramePr>
        <p:xfrm>
          <a:off x="0" y="620713"/>
          <a:ext cx="9144000" cy="2851150"/>
        </p:xfrm>
        <a:graphic>
          <a:graphicData uri="http://schemas.openxmlformats.org/presentationml/2006/ole">
            <mc:AlternateContent xmlns:mc="http://schemas.openxmlformats.org/markup-compatibility/2006">
              <mc:Choice xmlns:v="urn:schemas-microsoft-com:vml" Requires="v">
                <p:oleObj spid="_x0000_s384368" name="VISIO" r:id="rId4" imgW="4478040" imgH="1397160" progId="Visio.Drawing.11">
                  <p:embed/>
                </p:oleObj>
              </mc:Choice>
              <mc:Fallback>
                <p:oleObj name="VISIO" r:id="rId4" imgW="4478040" imgH="139716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0713"/>
                        <a:ext cx="9144000"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13" name="Rectangle 5"/>
          <p:cNvSpPr>
            <a:spLocks noChangeArrowheads="1"/>
          </p:cNvSpPr>
          <p:nvPr/>
        </p:nvSpPr>
        <p:spPr bwMode="auto">
          <a:xfrm>
            <a:off x="219075" y="3390900"/>
            <a:ext cx="6262688" cy="566738"/>
          </a:xfrm>
          <a:prstGeom prst="rect">
            <a:avLst/>
          </a:prstGeom>
          <a:noFill/>
          <a:ln w="25400" cap="sq">
            <a:noFill/>
            <a:miter lim="800000"/>
            <a:headEnd/>
            <a:tailEnd/>
          </a:ln>
          <a:effectLst/>
        </p:spPr>
        <p:txBody>
          <a:bodyPr wrap="none">
            <a:spAutoFit/>
          </a:bodyPr>
          <a:lstStyle/>
          <a:p>
            <a:pPr>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 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单向左旋平衡旋转。</a:t>
            </a:r>
            <a:r>
              <a:rPr kumimoji="1" lang="zh-CN" altLang="en-US"/>
              <a:t> </a:t>
            </a:r>
          </a:p>
        </p:txBody>
      </p:sp>
      <p:graphicFrame>
        <p:nvGraphicFramePr>
          <p:cNvPr id="247814" name="Object 6"/>
          <p:cNvGraphicFramePr>
            <a:graphicFrameLocks noChangeAspect="1"/>
          </p:cNvGraphicFramePr>
          <p:nvPr/>
        </p:nvGraphicFramePr>
        <p:xfrm>
          <a:off x="152400" y="3878262"/>
          <a:ext cx="8991600" cy="2979738"/>
        </p:xfrm>
        <a:graphic>
          <a:graphicData uri="http://schemas.openxmlformats.org/presentationml/2006/ole">
            <mc:AlternateContent xmlns:mc="http://schemas.openxmlformats.org/markup-compatibility/2006">
              <mc:Choice xmlns:v="urn:schemas-microsoft-com:vml" Requires="v">
                <p:oleObj spid="_x0000_s384369" name="VISIO" r:id="rId6" imgW="4001040" imgH="1325160" progId="Visio.Drawing.11">
                  <p:embed/>
                </p:oleObj>
              </mc:Choice>
              <mc:Fallback>
                <p:oleObj name="VISIO" r:id="rId6" imgW="4001040" imgH="1325160" progId="Visio.Drawing.11">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3878262"/>
                        <a:ext cx="8991600"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3"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5162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69480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3798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0399" name="Rectangle 111"/>
          <p:cNvSpPr>
            <a:spLocks noChangeArrowheads="1"/>
          </p:cNvSpPr>
          <p:nvPr/>
        </p:nvSpPr>
        <p:spPr bwMode="auto">
          <a:xfrm>
            <a:off x="7054850" y="4545013"/>
            <a:ext cx="612775" cy="901700"/>
          </a:xfrm>
          <a:prstGeom prst="rect">
            <a:avLst/>
          </a:prstGeom>
          <a:ln w="25400" cap="sq">
            <a:noFill/>
            <a:miter lim="800000"/>
            <a:headEnd/>
            <a:tailEnd/>
          </a:ln>
          <a:effectLst/>
        </p:spPr>
        <p:txBody>
          <a:bodyPr anchor="ctr">
            <a:spAutoFit/>
          </a:bodyPr>
          <a:lstStyle/>
          <a:p>
            <a:endParaRPr lang="zh-CN" altLang="en-US"/>
          </a:p>
        </p:txBody>
      </p:sp>
      <p:sp>
        <p:nvSpPr>
          <p:cNvPr id="140390" name="Oval 102"/>
          <p:cNvSpPr>
            <a:spLocks noChangeArrowheads="1"/>
          </p:cNvSpPr>
          <p:nvPr/>
        </p:nvSpPr>
        <p:spPr bwMode="auto">
          <a:xfrm>
            <a:off x="8101013" y="501332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292" name="Rectangle 4"/>
          <p:cNvSpPr>
            <a:spLocks noChangeArrowheads="1"/>
          </p:cNvSpPr>
          <p:nvPr/>
        </p:nvSpPr>
        <p:spPr bwMode="auto">
          <a:xfrm>
            <a:off x="234950" y="3573463"/>
            <a:ext cx="4724400" cy="2100262"/>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右子树的左子树上插入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改变 </a:t>
            </a:r>
          </a:p>
          <a:p>
            <a:pPr>
              <a:lnSpc>
                <a:spcPct val="110000"/>
              </a:lnSpc>
            </a:pPr>
            <a:r>
              <a:rPr kumimoji="1" lang="zh-CN" altLang="en-US" sz="2400" b="1">
                <a:latin typeface="Times New Roman" pitchFamily="18" charset="0"/>
                <a:ea typeface="楷体_GB2312" pitchFamily="49" charset="-122"/>
              </a:rPr>
              <a:t>为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，需要</a:t>
            </a:r>
            <a:r>
              <a:rPr kumimoji="1" lang="zh-CN" altLang="en-US" sz="2400" b="1">
                <a:solidFill>
                  <a:srgbClr val="0000FF"/>
                </a:solidFill>
                <a:latin typeface="Times New Roman" pitchFamily="18" charset="0"/>
                <a:ea typeface="楷体_GB2312" pitchFamily="49" charset="-122"/>
              </a:rPr>
              <a:t>先进行顺时针旋转，再逆时针旋转。</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293" name="Rectangle 5"/>
          <p:cNvSpPr>
            <a:spLocks noChangeArrowheads="1"/>
          </p:cNvSpPr>
          <p:nvPr/>
        </p:nvSpPr>
        <p:spPr bwMode="auto">
          <a:xfrm>
            <a:off x="107950" y="3044825"/>
            <a:ext cx="2690813" cy="457200"/>
          </a:xfrm>
          <a:prstGeom prst="rect">
            <a:avLst/>
          </a:prstGeom>
          <a:noFill/>
          <a:ln w="38100">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4)  RL </a:t>
            </a:r>
            <a:r>
              <a:rPr kumimoji="1" lang="zh-CN" altLang="en-US" sz="2400" b="1">
                <a:latin typeface="Times New Roman" pitchFamily="18" charset="0"/>
                <a:ea typeface="华文中宋" pitchFamily="2" charset="-122"/>
              </a:rPr>
              <a:t>平衡旋转： </a:t>
            </a:r>
          </a:p>
        </p:txBody>
      </p:sp>
      <p:sp>
        <p:nvSpPr>
          <p:cNvPr id="140297" name="Oval 9"/>
          <p:cNvSpPr>
            <a:spLocks noChangeArrowheads="1"/>
          </p:cNvSpPr>
          <p:nvPr/>
        </p:nvSpPr>
        <p:spPr bwMode="auto">
          <a:xfrm>
            <a:off x="7043738" y="4941888"/>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13" name="Rectangle 25"/>
          <p:cNvSpPr>
            <a:spLocks noChangeArrowheads="1"/>
          </p:cNvSpPr>
          <p:nvPr/>
        </p:nvSpPr>
        <p:spPr bwMode="auto">
          <a:xfrm>
            <a:off x="450850" y="892175"/>
            <a:ext cx="4913313" cy="2100263"/>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左子树的右子树上插入</a:t>
            </a:r>
            <a:r>
              <a:rPr kumimoji="1" lang="zh-CN" altLang="en-US" sz="2400" b="1">
                <a:solidFill>
                  <a:srgbClr val="9900FF"/>
                </a:solidFill>
                <a:latin typeface="Times New Roman" pitchFamily="18" charset="0"/>
                <a:ea typeface="楷体_GB2312" pitchFamily="49" charset="-122"/>
              </a:rPr>
              <a:t>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增加 </a:t>
            </a:r>
          </a:p>
          <a:p>
            <a:pPr>
              <a:lnSpc>
                <a:spcPct val="110000"/>
              </a:lnSpc>
            </a:pPr>
            <a:r>
              <a:rPr kumimoji="1" lang="zh-CN" altLang="en-US" sz="2400" b="1">
                <a:latin typeface="Times New Roman" pitchFamily="18" charset="0"/>
                <a:ea typeface="楷体_GB2312" pitchFamily="49" charset="-122"/>
              </a:rPr>
              <a:t>至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 需要</a:t>
            </a:r>
            <a:r>
              <a:rPr kumimoji="1" lang="zh-CN" altLang="en-US" sz="2400" b="1">
                <a:solidFill>
                  <a:srgbClr val="0000FF"/>
                </a:solidFill>
                <a:latin typeface="Times New Roman" pitchFamily="18" charset="0"/>
                <a:ea typeface="楷体_GB2312" pitchFamily="49" charset="-122"/>
              </a:rPr>
              <a:t>先进行逆时针旋转，  </a:t>
            </a:r>
          </a:p>
          <a:p>
            <a:pPr>
              <a:lnSpc>
                <a:spcPct val="110000"/>
              </a:lnSpc>
            </a:pPr>
            <a:r>
              <a:rPr kumimoji="1" lang="zh-CN" altLang="en-US" sz="2400" b="1">
                <a:solidFill>
                  <a:srgbClr val="0000FF"/>
                </a:solidFill>
                <a:latin typeface="Times New Roman" pitchFamily="18" charset="0"/>
                <a:ea typeface="楷体_GB2312" pitchFamily="49" charset="-122"/>
              </a:rPr>
              <a:t>再顺时针旋转。</a:t>
            </a:r>
            <a:r>
              <a:rPr kumimoji="1" lang="zh-CN" altLang="en-US" sz="2400" b="1">
                <a:solidFill>
                  <a:srgbClr val="9900FF"/>
                </a:solidFill>
                <a:latin typeface="Times New Roman" pitchFamily="18" charset="0"/>
                <a:ea typeface="楷体_GB2312" pitchFamily="49" charset="-122"/>
              </a:rPr>
              <a:t> </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323" name="Oval 35"/>
          <p:cNvSpPr>
            <a:spLocks noChangeArrowheads="1"/>
          </p:cNvSpPr>
          <p:nvPr/>
        </p:nvSpPr>
        <p:spPr bwMode="auto">
          <a:xfrm>
            <a:off x="7969250" y="2298700"/>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p:nvSpPr>
          <p:cNvPr id="140332" name="Rectangle 44"/>
          <p:cNvSpPr>
            <a:spLocks noChangeArrowheads="1"/>
          </p:cNvSpPr>
          <p:nvPr/>
        </p:nvSpPr>
        <p:spPr bwMode="auto">
          <a:xfrm>
            <a:off x="107950" y="476250"/>
            <a:ext cx="3024188" cy="492125"/>
          </a:xfrm>
          <a:prstGeom prst="rect">
            <a:avLst/>
          </a:prstGeom>
          <a:noFill/>
          <a:ln w="9525">
            <a:noFill/>
            <a:miter lim="800000"/>
            <a:headEnd/>
            <a:tailEnd/>
          </a:ln>
          <a:effectLst/>
        </p:spPr>
        <p:txBody>
          <a:bodyPr anchor="ctr"/>
          <a:lstStyle/>
          <a:p>
            <a:r>
              <a:rPr lang="en-US" altLang="zh-CN" sz="2600" b="1">
                <a:ea typeface="华文中宋" pitchFamily="2" charset="-122"/>
              </a:rPr>
              <a:t>3)  LR </a:t>
            </a:r>
            <a:r>
              <a:rPr lang="zh-CN" altLang="en-US" sz="2600" b="1">
                <a:ea typeface="华文中宋" pitchFamily="2" charset="-122"/>
              </a:rPr>
              <a:t>平衡旋转： </a:t>
            </a:r>
          </a:p>
        </p:txBody>
      </p:sp>
      <p:sp>
        <p:nvSpPr>
          <p:cNvPr id="140342" name="AutoShape 54"/>
          <p:cNvSpPr>
            <a:spLocks noChangeArrowheads="1"/>
          </p:cNvSpPr>
          <p:nvPr/>
        </p:nvSpPr>
        <p:spPr bwMode="auto">
          <a:xfrm>
            <a:off x="1763713" y="5884863"/>
            <a:ext cx="5297487" cy="496887"/>
          </a:xfrm>
          <a:prstGeom prst="roundRect">
            <a:avLst>
              <a:gd name="adj" fmla="val 16667"/>
            </a:avLst>
          </a:prstGeom>
          <a:solidFill>
            <a:srgbClr val="00FFFF"/>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spcBef>
                <a:spcPct val="50000"/>
              </a:spcBef>
            </a:pPr>
            <a:r>
              <a:rPr kumimoji="1" lang="en-US" altLang="zh-CN" sz="2400" b="1">
                <a:latin typeface="华文中宋" pitchFamily="2" charset="-122"/>
                <a:ea typeface="华文中宋" pitchFamily="2" charset="-122"/>
              </a:rPr>
              <a:t> </a:t>
            </a:r>
            <a:r>
              <a:rPr kumimoji="1" lang="zh-CN" altLang="en-US" sz="2400" b="1">
                <a:latin typeface="华文中宋" pitchFamily="2" charset="-122"/>
                <a:ea typeface="华文中宋" pitchFamily="2" charset="-122"/>
              </a:rPr>
              <a:t>调整必须保证二叉排序树的特性不变 </a:t>
            </a:r>
          </a:p>
        </p:txBody>
      </p:sp>
      <p:grpSp>
        <p:nvGrpSpPr>
          <p:cNvPr id="2" name="Group 59"/>
          <p:cNvGrpSpPr>
            <a:grpSpLocks/>
          </p:cNvGrpSpPr>
          <p:nvPr/>
        </p:nvGrpSpPr>
        <p:grpSpPr bwMode="auto">
          <a:xfrm>
            <a:off x="7427913" y="814388"/>
            <a:ext cx="960437" cy="1174750"/>
            <a:chOff x="4316" y="604"/>
            <a:chExt cx="605" cy="740"/>
          </a:xfrm>
        </p:grpSpPr>
        <p:sp>
          <p:nvSpPr>
            <p:cNvPr id="140321" name="Oval 33"/>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22" name="Oval 34"/>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43" name="AutoShape 55"/>
            <p:cNvCxnSpPr>
              <a:cxnSpLocks noChangeShapeType="1"/>
              <a:stCxn id="140321" idx="3"/>
              <a:endCxn id="140322"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cxnSp>
        <p:nvCxnSpPr>
          <p:cNvPr id="140344" name="AutoShape 56"/>
          <p:cNvCxnSpPr>
            <a:cxnSpLocks noChangeShapeType="1"/>
            <a:stCxn id="140322" idx="5"/>
            <a:endCxn id="140323" idx="0"/>
          </p:cNvCxnSpPr>
          <p:nvPr/>
        </p:nvCxnSpPr>
        <p:spPr bwMode="auto">
          <a:xfrm>
            <a:off x="7818438" y="1922463"/>
            <a:ext cx="379412" cy="357187"/>
          </a:xfrm>
          <a:prstGeom prst="straightConnector1">
            <a:avLst/>
          </a:prstGeom>
          <a:noFill/>
          <a:ln w="25400" cap="sq">
            <a:solidFill>
              <a:schemeClr val="tx1"/>
            </a:solidFill>
            <a:round/>
            <a:headEnd/>
            <a:tailEnd/>
          </a:ln>
          <a:effectLst/>
        </p:spPr>
      </p:cxnSp>
      <p:sp>
        <p:nvSpPr>
          <p:cNvPr id="140345" name="Oval 57"/>
          <p:cNvSpPr>
            <a:spLocks noChangeArrowheads="1"/>
          </p:cNvSpPr>
          <p:nvPr/>
        </p:nvSpPr>
        <p:spPr bwMode="auto">
          <a:xfrm>
            <a:off x="6923088" y="2324100"/>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grpSp>
        <p:nvGrpSpPr>
          <p:cNvPr id="3" name="Group 60"/>
          <p:cNvGrpSpPr>
            <a:grpSpLocks/>
          </p:cNvGrpSpPr>
          <p:nvPr/>
        </p:nvGrpSpPr>
        <p:grpSpPr bwMode="auto">
          <a:xfrm rot="2074985" flipH="1">
            <a:off x="6845300" y="1428750"/>
            <a:ext cx="390525" cy="993775"/>
            <a:chOff x="4967" y="755"/>
            <a:chExt cx="369" cy="861"/>
          </a:xfrm>
        </p:grpSpPr>
        <p:sp>
          <p:nvSpPr>
            <p:cNvPr id="140349" name="Freeform 61"/>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0" name="Line 62"/>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51" name="AutoShape 63"/>
          <p:cNvCxnSpPr>
            <a:cxnSpLocks noChangeShapeType="1"/>
            <a:stCxn id="140346" idx="3"/>
            <a:endCxn id="140345" idx="0"/>
          </p:cNvCxnSpPr>
          <p:nvPr/>
        </p:nvCxnSpPr>
        <p:spPr bwMode="auto">
          <a:xfrm flipH="1">
            <a:off x="7151688" y="1868488"/>
            <a:ext cx="342900" cy="455612"/>
          </a:xfrm>
          <a:prstGeom prst="straightConnector1">
            <a:avLst/>
          </a:prstGeom>
          <a:noFill/>
          <a:ln w="25400" cap="sq">
            <a:solidFill>
              <a:schemeClr val="tx1"/>
            </a:solidFill>
            <a:round/>
            <a:headEnd/>
            <a:tailEnd/>
          </a:ln>
          <a:effectLst/>
        </p:spPr>
      </p:cxnSp>
      <p:sp useBgFill="1">
        <p:nvSpPr>
          <p:cNvPr id="140352" name="Oval 64"/>
          <p:cNvSpPr>
            <a:spLocks noChangeArrowheads="1"/>
          </p:cNvSpPr>
          <p:nvPr/>
        </p:nvSpPr>
        <p:spPr bwMode="auto">
          <a:xfrm>
            <a:off x="7431088" y="1533525"/>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4" name="Group 66"/>
          <p:cNvGrpSpPr>
            <a:grpSpLocks/>
          </p:cNvGrpSpPr>
          <p:nvPr/>
        </p:nvGrpSpPr>
        <p:grpSpPr bwMode="auto">
          <a:xfrm rot="8949604" flipH="1">
            <a:off x="8172450" y="1414463"/>
            <a:ext cx="390525" cy="993775"/>
            <a:chOff x="4967" y="755"/>
            <a:chExt cx="369" cy="861"/>
          </a:xfrm>
        </p:grpSpPr>
        <p:sp>
          <p:nvSpPr>
            <p:cNvPr id="140355" name="Freeform 6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6" name="Line 6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useBgFill="1">
        <p:nvSpPr>
          <p:cNvPr id="140357" name="Rectangle 69"/>
          <p:cNvSpPr>
            <a:spLocks noChangeArrowheads="1"/>
          </p:cNvSpPr>
          <p:nvPr/>
        </p:nvSpPr>
        <p:spPr bwMode="auto">
          <a:xfrm>
            <a:off x="7812088" y="1917700"/>
            <a:ext cx="360362" cy="360363"/>
          </a:xfrm>
          <a:prstGeom prst="rect">
            <a:avLst/>
          </a:prstGeom>
          <a:ln w="25400" cap="sq">
            <a:noFill/>
            <a:miter lim="800000"/>
            <a:headEnd/>
            <a:tailEnd/>
          </a:ln>
          <a:effectLst/>
        </p:spPr>
        <p:txBody>
          <a:bodyPr wrap="none" anchor="ctr">
            <a:spAutoFit/>
          </a:bodyPr>
          <a:lstStyle/>
          <a:p>
            <a:endParaRPr lang="zh-CN" altLang="en-US"/>
          </a:p>
        </p:txBody>
      </p:sp>
      <p:sp>
        <p:nvSpPr>
          <p:cNvPr id="140359" name="Oval 71"/>
          <p:cNvSpPr>
            <a:spLocks noChangeArrowheads="1"/>
          </p:cNvSpPr>
          <p:nvPr/>
        </p:nvSpPr>
        <p:spPr bwMode="auto">
          <a:xfrm>
            <a:off x="7850188" y="765175"/>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5" name="Group 75"/>
          <p:cNvGrpSpPr>
            <a:grpSpLocks/>
          </p:cNvGrpSpPr>
          <p:nvPr/>
        </p:nvGrpSpPr>
        <p:grpSpPr bwMode="auto">
          <a:xfrm rot="-296096">
            <a:off x="8450263" y="1055688"/>
            <a:ext cx="585787" cy="1366837"/>
            <a:chOff x="4967" y="755"/>
            <a:chExt cx="369" cy="861"/>
          </a:xfrm>
        </p:grpSpPr>
        <p:sp>
          <p:nvSpPr>
            <p:cNvPr id="140364" name="Freeform 76"/>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365" name="Line 77"/>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cxnSp>
        <p:nvCxnSpPr>
          <p:cNvPr id="140367" name="AutoShape 79"/>
          <p:cNvCxnSpPr>
            <a:cxnSpLocks noChangeShapeType="1"/>
          </p:cNvCxnSpPr>
          <p:nvPr/>
        </p:nvCxnSpPr>
        <p:spPr bwMode="auto">
          <a:xfrm>
            <a:off x="7824788" y="1844675"/>
            <a:ext cx="412750" cy="407988"/>
          </a:xfrm>
          <a:prstGeom prst="straightConnector1">
            <a:avLst/>
          </a:prstGeom>
          <a:noFill/>
          <a:ln w="25400" cap="sq">
            <a:solidFill>
              <a:schemeClr val="tx1"/>
            </a:solidFill>
            <a:round/>
            <a:headEnd/>
            <a:tailEnd/>
          </a:ln>
          <a:effectLst/>
        </p:spPr>
      </p:cxnSp>
      <p:sp>
        <p:nvSpPr>
          <p:cNvPr id="140368" name="Rectangle 80"/>
          <p:cNvSpPr>
            <a:spLocks noChangeArrowheads="1"/>
          </p:cNvSpPr>
          <p:nvPr/>
        </p:nvSpPr>
        <p:spPr bwMode="auto">
          <a:xfrm>
            <a:off x="6661150" y="134143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grpSp>
        <p:nvGrpSpPr>
          <p:cNvPr id="6" name="Group 88"/>
          <p:cNvGrpSpPr>
            <a:grpSpLocks/>
          </p:cNvGrpSpPr>
          <p:nvPr/>
        </p:nvGrpSpPr>
        <p:grpSpPr bwMode="auto">
          <a:xfrm>
            <a:off x="5219700" y="836613"/>
            <a:ext cx="1008063" cy="1871662"/>
            <a:chOff x="3288" y="618"/>
            <a:chExt cx="635" cy="1179"/>
          </a:xfrm>
        </p:grpSpPr>
        <p:grpSp>
          <p:nvGrpSpPr>
            <p:cNvPr id="7" name="Group 81"/>
            <p:cNvGrpSpPr>
              <a:grpSpLocks/>
            </p:cNvGrpSpPr>
            <p:nvPr/>
          </p:nvGrpSpPr>
          <p:grpSpPr bwMode="auto">
            <a:xfrm>
              <a:off x="3288" y="618"/>
              <a:ext cx="605" cy="740"/>
              <a:chOff x="4316" y="604"/>
              <a:chExt cx="605" cy="740"/>
            </a:xfrm>
          </p:grpSpPr>
          <p:sp>
            <p:nvSpPr>
              <p:cNvPr id="140370" name="Oval 82"/>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71" name="Oval 83"/>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72" name="AutoShape 84"/>
              <p:cNvCxnSpPr>
                <a:cxnSpLocks noChangeShapeType="1"/>
                <a:stCxn id="140370" idx="3"/>
                <a:endCxn id="140371"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sp>
          <p:nvSpPr>
            <p:cNvPr id="140374" name="Oval 86"/>
            <p:cNvSpPr>
              <a:spLocks noChangeArrowheads="1"/>
            </p:cNvSpPr>
            <p:nvPr/>
          </p:nvSpPr>
          <p:spPr bwMode="auto">
            <a:xfrm>
              <a:off x="3635" y="1509"/>
              <a:ext cx="288" cy="288"/>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cxnSp>
          <p:nvCxnSpPr>
            <p:cNvPr id="140375" name="AutoShape 87"/>
            <p:cNvCxnSpPr>
              <a:cxnSpLocks noChangeShapeType="1"/>
              <a:stCxn id="140371" idx="5"/>
              <a:endCxn id="140374" idx="0"/>
            </p:cNvCxnSpPr>
            <p:nvPr/>
          </p:nvCxnSpPr>
          <p:spPr bwMode="auto">
            <a:xfrm>
              <a:off x="3534" y="1316"/>
              <a:ext cx="245" cy="181"/>
            </a:xfrm>
            <a:prstGeom prst="straightConnector1">
              <a:avLst/>
            </a:prstGeom>
            <a:noFill/>
            <a:ln w="25400" cap="sq">
              <a:solidFill>
                <a:schemeClr val="tx1"/>
              </a:solidFill>
              <a:round/>
              <a:headEnd/>
              <a:tailEnd/>
            </a:ln>
            <a:effectLst/>
          </p:spPr>
        </p:cxnSp>
      </p:grpSp>
      <p:grpSp>
        <p:nvGrpSpPr>
          <p:cNvPr id="8" name="Group 91"/>
          <p:cNvGrpSpPr>
            <a:grpSpLocks/>
          </p:cNvGrpSpPr>
          <p:nvPr/>
        </p:nvGrpSpPr>
        <p:grpSpPr bwMode="auto">
          <a:xfrm>
            <a:off x="7037388" y="3405188"/>
            <a:ext cx="990600" cy="1247775"/>
            <a:chOff x="4180" y="2236"/>
            <a:chExt cx="624" cy="786"/>
          </a:xfrm>
        </p:grpSpPr>
        <p:sp>
          <p:nvSpPr>
            <p:cNvPr id="140295" name="Oval 7"/>
            <p:cNvSpPr>
              <a:spLocks noChangeArrowheads="1"/>
            </p:cNvSpPr>
            <p:nvPr/>
          </p:nvSpPr>
          <p:spPr bwMode="auto">
            <a:xfrm>
              <a:off x="4180" y="22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296" name="Oval 8"/>
            <p:cNvSpPr>
              <a:spLocks noChangeArrowheads="1"/>
            </p:cNvSpPr>
            <p:nvPr/>
          </p:nvSpPr>
          <p:spPr bwMode="auto">
            <a:xfrm>
              <a:off x="4516" y="273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77" name="AutoShape 89"/>
            <p:cNvCxnSpPr>
              <a:cxnSpLocks noChangeShapeType="1"/>
              <a:stCxn id="140295" idx="5"/>
              <a:endCxn id="140296" idx="0"/>
            </p:cNvCxnSpPr>
            <p:nvPr/>
          </p:nvCxnSpPr>
          <p:spPr bwMode="auto">
            <a:xfrm>
              <a:off x="4426" y="2482"/>
              <a:ext cx="234" cy="252"/>
            </a:xfrm>
            <a:prstGeom prst="straightConnector1">
              <a:avLst/>
            </a:prstGeom>
            <a:noFill/>
            <a:ln w="25400" cap="sq">
              <a:solidFill>
                <a:schemeClr val="tx1"/>
              </a:solidFill>
              <a:round/>
              <a:headEnd/>
              <a:tailEnd/>
            </a:ln>
            <a:effectLst/>
          </p:spPr>
        </p:cxnSp>
      </p:grpSp>
      <p:cxnSp>
        <p:nvCxnSpPr>
          <p:cNvPr id="140378" name="AutoShape 90"/>
          <p:cNvCxnSpPr>
            <a:cxnSpLocks noChangeShapeType="1"/>
            <a:stCxn id="140296" idx="3"/>
            <a:endCxn id="140297" idx="0"/>
          </p:cNvCxnSpPr>
          <p:nvPr/>
        </p:nvCxnSpPr>
        <p:spPr bwMode="auto">
          <a:xfrm flipH="1">
            <a:off x="7272338" y="4586288"/>
            <a:ext cx="365125" cy="355600"/>
          </a:xfrm>
          <a:prstGeom prst="straightConnector1">
            <a:avLst/>
          </a:prstGeom>
          <a:noFill/>
          <a:ln w="25400" cap="sq">
            <a:solidFill>
              <a:schemeClr val="tx1"/>
            </a:solidFill>
            <a:round/>
            <a:headEnd/>
            <a:tailEnd/>
          </a:ln>
          <a:effectLst/>
        </p:spPr>
      </p:cxnSp>
      <p:grpSp>
        <p:nvGrpSpPr>
          <p:cNvPr id="9" name="Group 119"/>
          <p:cNvGrpSpPr>
            <a:grpSpLocks/>
          </p:cNvGrpSpPr>
          <p:nvPr/>
        </p:nvGrpSpPr>
        <p:grpSpPr bwMode="auto">
          <a:xfrm>
            <a:off x="5292725" y="3598863"/>
            <a:ext cx="990600" cy="1992312"/>
            <a:chOff x="3334" y="2251"/>
            <a:chExt cx="624" cy="1255"/>
          </a:xfrm>
        </p:grpSpPr>
        <p:sp>
          <p:nvSpPr>
            <p:cNvPr id="140380" name="Oval 92"/>
            <p:cNvSpPr>
              <a:spLocks noChangeArrowheads="1"/>
            </p:cNvSpPr>
            <p:nvPr/>
          </p:nvSpPr>
          <p:spPr bwMode="auto">
            <a:xfrm>
              <a:off x="3349" y="3218"/>
              <a:ext cx="288" cy="288"/>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82" name="Oval 94"/>
            <p:cNvSpPr>
              <a:spLocks noChangeArrowheads="1"/>
            </p:cNvSpPr>
            <p:nvPr/>
          </p:nvSpPr>
          <p:spPr bwMode="auto">
            <a:xfrm>
              <a:off x="3334" y="225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383" name="Oval 95"/>
            <p:cNvSpPr>
              <a:spLocks noChangeArrowheads="1"/>
            </p:cNvSpPr>
            <p:nvPr/>
          </p:nvSpPr>
          <p:spPr bwMode="auto">
            <a:xfrm>
              <a:off x="3670" y="2749"/>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84" name="AutoShape 96"/>
            <p:cNvCxnSpPr>
              <a:cxnSpLocks noChangeShapeType="1"/>
              <a:stCxn id="140382" idx="5"/>
              <a:endCxn id="140383" idx="0"/>
            </p:cNvCxnSpPr>
            <p:nvPr/>
          </p:nvCxnSpPr>
          <p:spPr bwMode="auto">
            <a:xfrm>
              <a:off x="3580" y="2497"/>
              <a:ext cx="234" cy="252"/>
            </a:xfrm>
            <a:prstGeom prst="straightConnector1">
              <a:avLst/>
            </a:prstGeom>
            <a:noFill/>
            <a:ln w="25400" cap="sq">
              <a:solidFill>
                <a:schemeClr val="tx1"/>
              </a:solidFill>
              <a:round/>
              <a:headEnd/>
              <a:tailEnd/>
            </a:ln>
            <a:effectLst/>
          </p:spPr>
        </p:cxnSp>
        <p:cxnSp>
          <p:nvCxnSpPr>
            <p:cNvPr id="140385" name="AutoShape 97"/>
            <p:cNvCxnSpPr>
              <a:cxnSpLocks noChangeShapeType="1"/>
              <a:stCxn id="140383" idx="3"/>
              <a:endCxn id="140380" idx="0"/>
            </p:cNvCxnSpPr>
            <p:nvPr/>
          </p:nvCxnSpPr>
          <p:spPr bwMode="auto">
            <a:xfrm flipH="1">
              <a:off x="3493" y="2995"/>
              <a:ext cx="219" cy="223"/>
            </a:xfrm>
            <a:prstGeom prst="straightConnector1">
              <a:avLst/>
            </a:prstGeom>
            <a:noFill/>
            <a:ln w="25400" cap="sq">
              <a:solidFill>
                <a:schemeClr val="tx1"/>
              </a:solidFill>
              <a:round/>
              <a:headEnd/>
              <a:tailEnd/>
            </a:ln>
            <a:effectLst/>
          </p:spPr>
        </p:cxnSp>
      </p:grpSp>
      <p:grpSp>
        <p:nvGrpSpPr>
          <p:cNvPr id="10" name="Group 99"/>
          <p:cNvGrpSpPr>
            <a:grpSpLocks/>
          </p:cNvGrpSpPr>
          <p:nvPr/>
        </p:nvGrpSpPr>
        <p:grpSpPr bwMode="auto">
          <a:xfrm rot="-13236610" flipH="1" flipV="1">
            <a:off x="8213725" y="4078288"/>
            <a:ext cx="390525" cy="993775"/>
            <a:chOff x="4967" y="755"/>
            <a:chExt cx="369" cy="861"/>
          </a:xfrm>
        </p:grpSpPr>
        <p:sp>
          <p:nvSpPr>
            <p:cNvPr id="140388" name="Freeform 100"/>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89" name="Line 101"/>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91" name="AutoShape 103"/>
          <p:cNvCxnSpPr>
            <a:cxnSpLocks noChangeShapeType="1"/>
            <a:stCxn id="140296" idx="5"/>
            <a:endCxn id="140390" idx="0"/>
          </p:cNvCxnSpPr>
          <p:nvPr/>
        </p:nvCxnSpPr>
        <p:spPr bwMode="auto">
          <a:xfrm>
            <a:off x="7961313" y="4586288"/>
            <a:ext cx="368300" cy="427037"/>
          </a:xfrm>
          <a:prstGeom prst="straightConnector1">
            <a:avLst/>
          </a:prstGeom>
          <a:noFill/>
          <a:ln w="25400" cap="sq">
            <a:solidFill>
              <a:schemeClr val="tx1"/>
            </a:solidFill>
            <a:round/>
            <a:headEnd/>
            <a:tailEnd/>
          </a:ln>
          <a:effectLst/>
        </p:spPr>
      </p:cxnSp>
      <p:sp useBgFill="1">
        <p:nvSpPr>
          <p:cNvPr id="140392" name="Oval 104"/>
          <p:cNvSpPr>
            <a:spLocks noChangeArrowheads="1"/>
          </p:cNvSpPr>
          <p:nvPr/>
        </p:nvSpPr>
        <p:spPr bwMode="auto">
          <a:xfrm>
            <a:off x="7570788" y="4197350"/>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11" name="Group 106"/>
          <p:cNvGrpSpPr>
            <a:grpSpLocks/>
          </p:cNvGrpSpPr>
          <p:nvPr/>
        </p:nvGrpSpPr>
        <p:grpSpPr bwMode="auto">
          <a:xfrm rot="-9249406">
            <a:off x="6948488" y="4149725"/>
            <a:ext cx="390525" cy="993775"/>
            <a:chOff x="4967" y="755"/>
            <a:chExt cx="369" cy="861"/>
          </a:xfrm>
        </p:grpSpPr>
        <p:sp>
          <p:nvSpPr>
            <p:cNvPr id="140395" name="Freeform 10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96" name="Line 10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p:nvSpPr>
          <p:cNvPr id="140398" name="Oval 110"/>
          <p:cNvSpPr>
            <a:spLocks noChangeArrowheads="1"/>
          </p:cNvSpPr>
          <p:nvPr/>
        </p:nvSpPr>
        <p:spPr bwMode="auto">
          <a:xfrm>
            <a:off x="7596188" y="414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grpSp>
        <p:nvGrpSpPr>
          <p:cNvPr id="12" name="Group 112"/>
          <p:cNvGrpSpPr>
            <a:grpSpLocks/>
          </p:cNvGrpSpPr>
          <p:nvPr/>
        </p:nvGrpSpPr>
        <p:grpSpPr bwMode="auto">
          <a:xfrm rot="929564" flipH="1">
            <a:off x="6372225" y="3648075"/>
            <a:ext cx="585788" cy="1366838"/>
            <a:chOff x="4967" y="755"/>
            <a:chExt cx="369" cy="861"/>
          </a:xfrm>
        </p:grpSpPr>
        <p:sp>
          <p:nvSpPr>
            <p:cNvPr id="140401" name="Freeform 113"/>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402" name="Line 114"/>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sp>
        <p:nvSpPr>
          <p:cNvPr id="140403" name="Oval 115"/>
          <p:cNvSpPr>
            <a:spLocks noChangeArrowheads="1"/>
          </p:cNvSpPr>
          <p:nvPr/>
        </p:nvSpPr>
        <p:spPr bwMode="auto">
          <a:xfrm>
            <a:off x="6948488" y="335756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cxnSp>
        <p:nvCxnSpPr>
          <p:cNvPr id="140405" name="AutoShape 117"/>
          <p:cNvCxnSpPr>
            <a:cxnSpLocks noChangeShapeType="1"/>
            <a:stCxn id="140398" idx="3"/>
            <a:endCxn id="140404" idx="0"/>
          </p:cNvCxnSpPr>
          <p:nvPr/>
        </p:nvCxnSpPr>
        <p:spPr bwMode="auto">
          <a:xfrm flipH="1">
            <a:off x="7248525" y="4540250"/>
            <a:ext cx="414338" cy="414338"/>
          </a:xfrm>
          <a:prstGeom prst="straightConnector1">
            <a:avLst/>
          </a:prstGeom>
          <a:noFill/>
          <a:ln w="25400" cap="sq">
            <a:solidFill>
              <a:schemeClr val="tx1"/>
            </a:solidFill>
            <a:round/>
            <a:headEnd/>
            <a:tailEnd/>
          </a:ln>
          <a:effectLst/>
        </p:spPr>
      </p:cxnSp>
      <p:sp>
        <p:nvSpPr>
          <p:cNvPr id="140406" name="Rectangle 118"/>
          <p:cNvSpPr>
            <a:spLocks noChangeArrowheads="1"/>
          </p:cNvSpPr>
          <p:nvPr/>
        </p:nvSpPr>
        <p:spPr bwMode="auto">
          <a:xfrm>
            <a:off x="6877050" y="407828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sp>
        <p:nvSpPr>
          <p:cNvPr id="140346" name="Oval 58"/>
          <p:cNvSpPr>
            <a:spLocks noChangeArrowheads="1"/>
          </p:cNvSpPr>
          <p:nvPr/>
        </p:nvSpPr>
        <p:spPr bwMode="auto">
          <a:xfrm>
            <a:off x="7427913" y="1458913"/>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useBgFill="1">
        <p:nvSpPr>
          <p:cNvPr id="140397" name="Oval 109"/>
          <p:cNvSpPr>
            <a:spLocks noChangeArrowheads="1"/>
          </p:cNvSpPr>
          <p:nvPr/>
        </p:nvSpPr>
        <p:spPr bwMode="auto">
          <a:xfrm>
            <a:off x="7045325" y="4941888"/>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404" name="Oval 116"/>
          <p:cNvSpPr>
            <a:spLocks noChangeArrowheads="1"/>
          </p:cNvSpPr>
          <p:nvPr/>
        </p:nvSpPr>
        <p:spPr bwMode="auto">
          <a:xfrm>
            <a:off x="7019925" y="49545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useBgFill="1">
        <p:nvSpPr>
          <p:cNvPr id="140353" name="Oval 65"/>
          <p:cNvSpPr>
            <a:spLocks noChangeArrowheads="1"/>
          </p:cNvSpPr>
          <p:nvPr/>
        </p:nvSpPr>
        <p:spPr bwMode="auto">
          <a:xfrm>
            <a:off x="7956550" y="2268538"/>
            <a:ext cx="503238" cy="504825"/>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366" name="Oval 78"/>
          <p:cNvSpPr>
            <a:spLocks noChangeArrowheads="1"/>
          </p:cNvSpPr>
          <p:nvPr/>
        </p:nvSpPr>
        <p:spPr bwMode="auto">
          <a:xfrm>
            <a:off x="7969250" y="227647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0344"/>
                                        </p:tgtEl>
                                        <p:attrNameLst>
                                          <p:attrName>style.visibility</p:attrName>
                                        </p:attrNameLst>
                                      </p:cBhvr>
                                      <p:to>
                                        <p:strVal val="visible"/>
                                      </p:to>
                                    </p:set>
                                    <p:animEffect transition="in" filter="wipe(up)">
                                      <p:cBhvr>
                                        <p:cTn id="7" dur="500"/>
                                        <p:tgtEl>
                                          <p:spTgt spid="1403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0323"/>
                                        </p:tgtEl>
                                        <p:attrNameLst>
                                          <p:attrName>style.visibility</p:attrName>
                                        </p:attrNameLst>
                                      </p:cBhvr>
                                      <p:to>
                                        <p:strVal val="visible"/>
                                      </p:to>
                                    </p:set>
                                    <p:animEffect transition="in" filter="fade">
                                      <p:cBhvr>
                                        <p:cTn id="11" dur="2000"/>
                                        <p:tgtEl>
                                          <p:spTgt spid="14032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40313"/>
                                        </p:tgtEl>
                                        <p:attrNameLst>
                                          <p:attrName>style.visibility</p:attrName>
                                        </p:attrNameLst>
                                      </p:cBhvr>
                                      <p:to>
                                        <p:strVal val="visible"/>
                                      </p:to>
                                    </p:set>
                                    <p:animEffect transition="in" filter="box(out)">
                                      <p:cBhvr>
                                        <p:cTn id="16" dur="500"/>
                                        <p:tgtEl>
                                          <p:spTgt spid="14031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40352"/>
                                        </p:tgtEl>
                                        <p:attrNameLst>
                                          <p:attrName>style.visibility</p:attrName>
                                        </p:attrNameLst>
                                      </p:cBhvr>
                                      <p:to>
                                        <p:strVal val="visible"/>
                                      </p:to>
                                    </p:set>
                                    <p:animEffect transition="in" filter="strips(downLeft)">
                                      <p:cBhvr>
                                        <p:cTn id="21" dur="1000"/>
                                        <p:tgtEl>
                                          <p:spTgt spid="140352"/>
                                        </p:tgtEl>
                                      </p:cBhvr>
                                    </p:animEffect>
                                  </p:childTnLst>
                                </p:cTn>
                              </p:par>
                            </p:childTnLst>
                          </p:cTn>
                        </p:par>
                        <p:par>
                          <p:cTn id="22" fill="hold">
                            <p:stCondLst>
                              <p:cond delay="1000"/>
                            </p:stCondLst>
                            <p:childTnLst>
                              <p:par>
                                <p:cTn id="23" presetID="18" presetClass="entr" presetSubtype="12"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downLeft)">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40345"/>
                                        </p:tgtEl>
                                        <p:attrNameLst>
                                          <p:attrName>style.visibility</p:attrName>
                                        </p:attrNameLst>
                                      </p:cBhvr>
                                      <p:to>
                                        <p:strVal val="visible"/>
                                      </p:to>
                                    </p:set>
                                    <p:animEffect transition="in" filter="strips(downRight)">
                                      <p:cBhvr>
                                        <p:cTn id="30" dur="1000"/>
                                        <p:tgtEl>
                                          <p:spTgt spid="14034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40353"/>
                                        </p:tgtEl>
                                        <p:attrNameLst>
                                          <p:attrName>style.visibility</p:attrName>
                                        </p:attrNameLst>
                                      </p:cBhvr>
                                      <p:to>
                                        <p:strVal val="visible"/>
                                      </p:to>
                                    </p:set>
                                    <p:animEffect transition="in" filter="strips(downLeft)">
                                      <p:cBhvr>
                                        <p:cTn id="35" dur="1000"/>
                                        <p:tgtEl>
                                          <p:spTgt spid="140353"/>
                                        </p:tgtEl>
                                      </p:cBhvr>
                                    </p:animEffect>
                                  </p:childTnLst>
                                </p:cTn>
                              </p:par>
                            </p:childTnLst>
                          </p:cTn>
                        </p:par>
                        <p:par>
                          <p:cTn id="36" fill="hold">
                            <p:stCondLst>
                              <p:cond delay="1000"/>
                            </p:stCondLst>
                            <p:childTnLst>
                              <p:par>
                                <p:cTn id="37" presetID="18" presetClass="entr" presetSubtype="9"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strips(upLeft)">
                                      <p:cBhvr>
                                        <p:cTn id="39" dur="1000"/>
                                        <p:tgtEl>
                                          <p:spTgt spid="4"/>
                                        </p:tgtEl>
                                      </p:cBhvr>
                                    </p:animEffect>
                                  </p:childTnLst>
                                </p:cTn>
                              </p:par>
                            </p:childTnLst>
                          </p:cTn>
                        </p:par>
                        <p:par>
                          <p:cTn id="40" fill="hold">
                            <p:stCondLst>
                              <p:cond delay="2000"/>
                            </p:stCondLst>
                            <p:childTnLst>
                              <p:par>
                                <p:cTn id="41" presetID="18" presetClass="entr" presetSubtype="9" fill="hold" grpId="0" nodeType="afterEffect">
                                  <p:stCondLst>
                                    <p:cond delay="0"/>
                                  </p:stCondLst>
                                  <p:childTnLst>
                                    <p:set>
                                      <p:cBhvr>
                                        <p:cTn id="42" dur="1" fill="hold">
                                          <p:stCondLst>
                                            <p:cond delay="0"/>
                                          </p:stCondLst>
                                        </p:cTn>
                                        <p:tgtEl>
                                          <p:spTgt spid="140357"/>
                                        </p:tgtEl>
                                        <p:attrNameLst>
                                          <p:attrName>style.visibility</p:attrName>
                                        </p:attrNameLst>
                                      </p:cBhvr>
                                      <p:to>
                                        <p:strVal val="visible"/>
                                      </p:to>
                                    </p:set>
                                    <p:animEffect transition="in" filter="strips(upLeft)">
                                      <p:cBhvr>
                                        <p:cTn id="43" dur="500"/>
                                        <p:tgtEl>
                                          <p:spTgt spid="140357"/>
                                        </p:tgtEl>
                                      </p:cBhvr>
                                    </p:animEffect>
                                  </p:childTnLst>
                                </p:cTn>
                              </p:par>
                            </p:childTnLst>
                          </p:cTn>
                        </p:par>
                        <p:par>
                          <p:cTn id="44" fill="hold">
                            <p:stCondLst>
                              <p:cond delay="2500"/>
                            </p:stCondLst>
                            <p:childTnLst>
                              <p:par>
                                <p:cTn id="45" presetID="18" presetClass="entr" presetSubtype="12" fill="hold" grpId="0" nodeType="afterEffect">
                                  <p:stCondLst>
                                    <p:cond delay="0"/>
                                  </p:stCondLst>
                                  <p:childTnLst>
                                    <p:set>
                                      <p:cBhvr>
                                        <p:cTn id="46" dur="1" fill="hold">
                                          <p:stCondLst>
                                            <p:cond delay="0"/>
                                          </p:stCondLst>
                                        </p:cTn>
                                        <p:tgtEl>
                                          <p:spTgt spid="140346"/>
                                        </p:tgtEl>
                                        <p:attrNameLst>
                                          <p:attrName>style.visibility</p:attrName>
                                        </p:attrNameLst>
                                      </p:cBhvr>
                                      <p:to>
                                        <p:strVal val="visible"/>
                                      </p:to>
                                    </p:set>
                                    <p:animEffect transition="in" filter="strips(downLeft)">
                                      <p:cBhvr>
                                        <p:cTn id="47" dur="1000"/>
                                        <p:tgtEl>
                                          <p:spTgt spid="140346"/>
                                        </p:tgtEl>
                                      </p:cBhvr>
                                    </p:animEffect>
                                  </p:childTnLst>
                                </p:cTn>
                              </p:par>
                            </p:childTnLst>
                          </p:cTn>
                        </p:par>
                        <p:par>
                          <p:cTn id="48" fill="hold">
                            <p:stCondLst>
                              <p:cond delay="3500"/>
                            </p:stCondLst>
                            <p:childTnLst>
                              <p:par>
                                <p:cTn id="49" presetID="22" presetClass="entr" presetSubtype="2" fill="hold" nodeType="afterEffect">
                                  <p:stCondLst>
                                    <p:cond delay="0"/>
                                  </p:stCondLst>
                                  <p:childTnLst>
                                    <p:set>
                                      <p:cBhvr>
                                        <p:cTn id="50" dur="1" fill="hold">
                                          <p:stCondLst>
                                            <p:cond delay="0"/>
                                          </p:stCondLst>
                                        </p:cTn>
                                        <p:tgtEl>
                                          <p:spTgt spid="140351"/>
                                        </p:tgtEl>
                                        <p:attrNameLst>
                                          <p:attrName>style.visibility</p:attrName>
                                        </p:attrNameLst>
                                      </p:cBhvr>
                                      <p:to>
                                        <p:strVal val="visible"/>
                                      </p:to>
                                    </p:set>
                                    <p:animEffect transition="in" filter="wipe(right)">
                                      <p:cBhvr>
                                        <p:cTn id="51" dur="500"/>
                                        <p:tgtEl>
                                          <p:spTgt spid="1403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40359"/>
                                        </p:tgtEl>
                                        <p:attrNameLst>
                                          <p:attrName>style.visibility</p:attrName>
                                        </p:attrNameLst>
                                      </p:cBhvr>
                                      <p:to>
                                        <p:strVal val="visible"/>
                                      </p:to>
                                    </p:set>
                                    <p:animEffect transition="in" filter="wipe(up)">
                                      <p:cBhvr>
                                        <p:cTn id="56" dur="500"/>
                                        <p:tgtEl>
                                          <p:spTgt spid="140359"/>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up)">
                                      <p:cBhvr>
                                        <p:cTn id="60" dur="1000"/>
                                        <p:tgtEl>
                                          <p:spTgt spid="5"/>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140367"/>
                                        </p:tgtEl>
                                        <p:attrNameLst>
                                          <p:attrName>style.visibility</p:attrName>
                                        </p:attrNameLst>
                                      </p:cBhvr>
                                      <p:to>
                                        <p:strVal val="visible"/>
                                      </p:to>
                                    </p:set>
                                    <p:animEffect transition="in" filter="wipe(left)">
                                      <p:cBhvr>
                                        <p:cTn id="64" dur="500"/>
                                        <p:tgtEl>
                                          <p:spTgt spid="140367"/>
                                        </p:tgtEl>
                                      </p:cBhvr>
                                    </p:animEffect>
                                  </p:childTnLst>
                                </p:cTn>
                              </p:par>
                            </p:childTnLst>
                          </p:cTn>
                        </p:par>
                        <p:par>
                          <p:cTn id="65" fill="hold">
                            <p:stCondLst>
                              <p:cond delay="2000"/>
                            </p:stCondLst>
                            <p:childTnLst>
                              <p:par>
                                <p:cTn id="66" presetID="18" presetClass="entr" presetSubtype="12" fill="hold" grpId="0" nodeType="afterEffect">
                                  <p:stCondLst>
                                    <p:cond delay="0"/>
                                  </p:stCondLst>
                                  <p:childTnLst>
                                    <p:set>
                                      <p:cBhvr>
                                        <p:cTn id="67" dur="1" fill="hold">
                                          <p:stCondLst>
                                            <p:cond delay="0"/>
                                          </p:stCondLst>
                                        </p:cTn>
                                        <p:tgtEl>
                                          <p:spTgt spid="140366"/>
                                        </p:tgtEl>
                                        <p:attrNameLst>
                                          <p:attrName>style.visibility</p:attrName>
                                        </p:attrNameLst>
                                      </p:cBhvr>
                                      <p:to>
                                        <p:strVal val="visible"/>
                                      </p:to>
                                    </p:set>
                                    <p:animEffect transition="in" filter="strips(downLeft)">
                                      <p:cBhvr>
                                        <p:cTn id="68" dur="1000"/>
                                        <p:tgtEl>
                                          <p:spTgt spid="140366"/>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40368"/>
                                        </p:tgtEl>
                                        <p:attrNameLst>
                                          <p:attrName>style.visibility</p:attrName>
                                        </p:attrNameLst>
                                      </p:cBhvr>
                                      <p:to>
                                        <p:strVal val="visible"/>
                                      </p:to>
                                    </p:set>
                                    <p:animEffect transition="in" filter="strips(downRight)">
                                      <p:cBhvr>
                                        <p:cTn id="73" dur="1000"/>
                                        <p:tgtEl>
                                          <p:spTgt spid="140368"/>
                                        </p:tgtEl>
                                      </p:cBhvr>
                                    </p:animEffect>
                                  </p:childTnLst>
                                </p:cTn>
                              </p:par>
                            </p:childTnLst>
                          </p:cTn>
                        </p:par>
                        <p:par>
                          <p:cTn id="74" fill="hold">
                            <p:stCondLst>
                              <p:cond delay="1000"/>
                            </p:stCondLst>
                            <p:childTnLst>
                              <p:par>
                                <p:cTn id="75" presetID="17" presetClass="entr" presetSubtype="1"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1000" fill="hold"/>
                                        <p:tgtEl>
                                          <p:spTgt spid="6"/>
                                        </p:tgtEl>
                                        <p:attrNameLst>
                                          <p:attrName>ppt_x</p:attrName>
                                        </p:attrNameLst>
                                      </p:cBhvr>
                                      <p:tavLst>
                                        <p:tav tm="0">
                                          <p:val>
                                            <p:strVal val="#ppt_x"/>
                                          </p:val>
                                        </p:tav>
                                        <p:tav tm="100000">
                                          <p:val>
                                            <p:strVal val="#ppt_x"/>
                                          </p:val>
                                        </p:tav>
                                      </p:tavLst>
                                    </p:anim>
                                    <p:anim calcmode="lin" valueType="num">
                                      <p:cBhvr>
                                        <p:cTn id="78" dur="1000" fill="hold"/>
                                        <p:tgtEl>
                                          <p:spTgt spid="6"/>
                                        </p:tgtEl>
                                        <p:attrNameLst>
                                          <p:attrName>ppt_y</p:attrName>
                                        </p:attrNameLst>
                                      </p:cBhvr>
                                      <p:tavLst>
                                        <p:tav tm="0">
                                          <p:val>
                                            <p:strVal val="#ppt_y-#ppt_h/2"/>
                                          </p:val>
                                        </p:tav>
                                        <p:tav tm="100000">
                                          <p:val>
                                            <p:strVal val="#ppt_y"/>
                                          </p:val>
                                        </p:tav>
                                      </p:tavLst>
                                    </p:anim>
                                    <p:anim calcmode="lin" valueType="num">
                                      <p:cBhvr>
                                        <p:cTn id="79" dur="1000" fill="hold"/>
                                        <p:tgtEl>
                                          <p:spTgt spid="6"/>
                                        </p:tgtEl>
                                        <p:attrNameLst>
                                          <p:attrName>ppt_w</p:attrName>
                                        </p:attrNameLst>
                                      </p:cBhvr>
                                      <p:tavLst>
                                        <p:tav tm="0">
                                          <p:val>
                                            <p:strVal val="#ppt_w"/>
                                          </p:val>
                                        </p:tav>
                                        <p:tav tm="100000">
                                          <p:val>
                                            <p:strVal val="#ppt_w"/>
                                          </p:val>
                                        </p:tav>
                                      </p:tavLst>
                                    </p:anim>
                                    <p:anim calcmode="lin" valueType="num">
                                      <p:cBhvr>
                                        <p:cTn id="80" dur="1000" fill="hold"/>
                                        <p:tgtEl>
                                          <p:spTgt spid="6"/>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40293"/>
                                        </p:tgtEl>
                                        <p:attrNameLst>
                                          <p:attrName>style.visibility</p:attrName>
                                        </p:attrNameLst>
                                      </p:cBhvr>
                                      <p:to>
                                        <p:strVal val="visible"/>
                                      </p:to>
                                    </p:set>
                                    <p:animEffect transition="in" filter="wipe(left)">
                                      <p:cBhvr>
                                        <p:cTn id="85" dur="1000"/>
                                        <p:tgtEl>
                                          <p:spTgt spid="140293"/>
                                        </p:tgtEl>
                                      </p:cBhvr>
                                    </p:animEffect>
                                  </p:childTnLst>
                                </p:cTn>
                              </p:par>
                            </p:childTnLst>
                          </p:cTn>
                        </p:par>
                        <p:par>
                          <p:cTn id="86" fill="hold">
                            <p:stCondLst>
                              <p:cond delay="1000"/>
                            </p:stCondLst>
                            <p:childTnLst>
                              <p:par>
                                <p:cTn id="87" presetID="22" presetClass="entr" presetSubtype="1" fill="hold" nodeType="after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up)">
                                      <p:cBhvr>
                                        <p:cTn id="89" dur="500"/>
                                        <p:tgtEl>
                                          <p:spTgt spid="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40378"/>
                                        </p:tgtEl>
                                        <p:attrNameLst>
                                          <p:attrName>style.visibility</p:attrName>
                                        </p:attrNameLst>
                                      </p:cBhvr>
                                      <p:to>
                                        <p:strVal val="visible"/>
                                      </p:to>
                                    </p:set>
                                    <p:animEffect transition="in" filter="wipe(up)">
                                      <p:cBhvr>
                                        <p:cTn id="94" dur="500"/>
                                        <p:tgtEl>
                                          <p:spTgt spid="140378"/>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140297"/>
                                        </p:tgtEl>
                                        <p:attrNameLst>
                                          <p:attrName>style.visibility</p:attrName>
                                        </p:attrNameLst>
                                      </p:cBhvr>
                                      <p:to>
                                        <p:strVal val="visible"/>
                                      </p:to>
                                    </p:set>
                                    <p:animEffect transition="in" filter="fade">
                                      <p:cBhvr>
                                        <p:cTn id="98" dur="2000"/>
                                        <p:tgtEl>
                                          <p:spTgt spid="140297"/>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40292"/>
                                        </p:tgtEl>
                                        <p:attrNameLst>
                                          <p:attrName>style.visibility</p:attrName>
                                        </p:attrNameLst>
                                      </p:cBhvr>
                                      <p:to>
                                        <p:strVal val="visible"/>
                                      </p:to>
                                    </p:set>
                                    <p:animEffect transition="in" filter="blinds(horizontal)">
                                      <p:cBhvr>
                                        <p:cTn id="103" dur="500"/>
                                        <p:tgtEl>
                                          <p:spTgt spid="140292"/>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12" fill="hold" grpId="0" nodeType="clickEffect">
                                  <p:stCondLst>
                                    <p:cond delay="0"/>
                                  </p:stCondLst>
                                  <p:childTnLst>
                                    <p:set>
                                      <p:cBhvr>
                                        <p:cTn id="107" dur="1" fill="hold">
                                          <p:stCondLst>
                                            <p:cond delay="0"/>
                                          </p:stCondLst>
                                        </p:cTn>
                                        <p:tgtEl>
                                          <p:spTgt spid="140392"/>
                                        </p:tgtEl>
                                        <p:attrNameLst>
                                          <p:attrName>style.visibility</p:attrName>
                                        </p:attrNameLst>
                                      </p:cBhvr>
                                      <p:to>
                                        <p:strVal val="visible"/>
                                      </p:to>
                                    </p:set>
                                    <p:animEffect transition="in" filter="strips(downLeft)">
                                      <p:cBhvr>
                                        <p:cTn id="108" dur="1000"/>
                                        <p:tgtEl>
                                          <p:spTgt spid="140392"/>
                                        </p:tgtEl>
                                      </p:cBhvr>
                                    </p:animEffect>
                                  </p:childTnLst>
                                </p:cTn>
                              </p:par>
                            </p:childTnLst>
                          </p:cTn>
                        </p:par>
                        <p:par>
                          <p:cTn id="109" fill="hold">
                            <p:stCondLst>
                              <p:cond delay="1000"/>
                            </p:stCondLst>
                            <p:childTnLst>
                              <p:par>
                                <p:cTn id="110" presetID="18" presetClass="entr" presetSubtype="6" fill="hold"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strips(downRight)">
                                      <p:cBhvr>
                                        <p:cTn id="112" dur="1000"/>
                                        <p:tgtEl>
                                          <p:spTgt spid="10"/>
                                        </p:tgtEl>
                                      </p:cBhvr>
                                    </p:animEffect>
                                  </p:childTnLst>
                                </p:cTn>
                              </p:par>
                            </p:childTnLst>
                          </p:cTn>
                        </p:par>
                        <p:par>
                          <p:cTn id="113" fill="hold">
                            <p:stCondLst>
                              <p:cond delay="2000"/>
                            </p:stCondLst>
                            <p:childTnLst>
                              <p:par>
                                <p:cTn id="114" presetID="22" presetClass="entr" presetSubtype="1" fill="hold" nodeType="afterEffect">
                                  <p:stCondLst>
                                    <p:cond delay="0"/>
                                  </p:stCondLst>
                                  <p:childTnLst>
                                    <p:set>
                                      <p:cBhvr>
                                        <p:cTn id="115" dur="1" fill="hold">
                                          <p:stCondLst>
                                            <p:cond delay="0"/>
                                          </p:stCondLst>
                                        </p:cTn>
                                        <p:tgtEl>
                                          <p:spTgt spid="140391"/>
                                        </p:tgtEl>
                                        <p:attrNameLst>
                                          <p:attrName>style.visibility</p:attrName>
                                        </p:attrNameLst>
                                      </p:cBhvr>
                                      <p:to>
                                        <p:strVal val="visible"/>
                                      </p:to>
                                    </p:set>
                                    <p:animEffect transition="in" filter="wipe(up)">
                                      <p:cBhvr>
                                        <p:cTn id="116" dur="500"/>
                                        <p:tgtEl>
                                          <p:spTgt spid="140391"/>
                                        </p:tgtEl>
                                      </p:cBhvr>
                                    </p:animEffect>
                                  </p:childTnLst>
                                </p:cTn>
                              </p:par>
                            </p:childTnLst>
                          </p:cTn>
                        </p:par>
                        <p:par>
                          <p:cTn id="117" fill="hold">
                            <p:stCondLst>
                              <p:cond delay="2500"/>
                            </p:stCondLst>
                            <p:childTnLst>
                              <p:par>
                                <p:cTn id="118" presetID="18" presetClass="entr" presetSubtype="6" fill="hold" grpId="0" nodeType="afterEffect">
                                  <p:stCondLst>
                                    <p:cond delay="0"/>
                                  </p:stCondLst>
                                  <p:childTnLst>
                                    <p:set>
                                      <p:cBhvr>
                                        <p:cTn id="119" dur="1" fill="hold">
                                          <p:stCondLst>
                                            <p:cond delay="0"/>
                                          </p:stCondLst>
                                        </p:cTn>
                                        <p:tgtEl>
                                          <p:spTgt spid="140390"/>
                                        </p:tgtEl>
                                        <p:attrNameLst>
                                          <p:attrName>style.visibility</p:attrName>
                                        </p:attrNameLst>
                                      </p:cBhvr>
                                      <p:to>
                                        <p:strVal val="visible"/>
                                      </p:to>
                                    </p:set>
                                    <p:animEffect transition="in" filter="strips(downRight)">
                                      <p:cBhvr>
                                        <p:cTn id="120" dur="500"/>
                                        <p:tgtEl>
                                          <p:spTgt spid="140390"/>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12" fill="hold" grpId="0" nodeType="clickEffect">
                                  <p:stCondLst>
                                    <p:cond delay="0"/>
                                  </p:stCondLst>
                                  <p:childTnLst>
                                    <p:set>
                                      <p:cBhvr>
                                        <p:cTn id="124" dur="1" fill="hold">
                                          <p:stCondLst>
                                            <p:cond delay="0"/>
                                          </p:stCondLst>
                                        </p:cTn>
                                        <p:tgtEl>
                                          <p:spTgt spid="140397"/>
                                        </p:tgtEl>
                                        <p:attrNameLst>
                                          <p:attrName>style.visibility</p:attrName>
                                        </p:attrNameLst>
                                      </p:cBhvr>
                                      <p:to>
                                        <p:strVal val="visible"/>
                                      </p:to>
                                    </p:set>
                                    <p:animEffect transition="in" filter="strips(downLeft)">
                                      <p:cBhvr>
                                        <p:cTn id="125" dur="1000"/>
                                        <p:tgtEl>
                                          <p:spTgt spid="140397"/>
                                        </p:tgtEl>
                                      </p:cBhvr>
                                    </p:animEffect>
                                  </p:childTnLst>
                                </p:cTn>
                              </p:par>
                            </p:childTnLst>
                          </p:cTn>
                        </p:par>
                        <p:par>
                          <p:cTn id="126" fill="hold">
                            <p:stCondLst>
                              <p:cond delay="1000"/>
                            </p:stCondLst>
                            <p:childTnLst>
                              <p:par>
                                <p:cTn id="127" presetID="18" presetClass="entr" presetSubtype="3" fill="hold" nodeType="afterEffect">
                                  <p:stCondLst>
                                    <p:cond delay="0"/>
                                  </p:stCondLst>
                                  <p:childTnLst>
                                    <p:set>
                                      <p:cBhvr>
                                        <p:cTn id="128" dur="1" fill="hold">
                                          <p:stCondLst>
                                            <p:cond delay="0"/>
                                          </p:stCondLst>
                                        </p:cTn>
                                        <p:tgtEl>
                                          <p:spTgt spid="11"/>
                                        </p:tgtEl>
                                        <p:attrNameLst>
                                          <p:attrName>style.visibility</p:attrName>
                                        </p:attrNameLst>
                                      </p:cBhvr>
                                      <p:to>
                                        <p:strVal val="visible"/>
                                      </p:to>
                                    </p:set>
                                    <p:animEffect transition="in" filter="strips(upRight)">
                                      <p:cBhvr>
                                        <p:cTn id="129" dur="1000"/>
                                        <p:tgtEl>
                                          <p:spTgt spid="11"/>
                                        </p:tgtEl>
                                      </p:cBhvr>
                                    </p:animEffect>
                                  </p:childTnLst>
                                </p:cTn>
                              </p:par>
                            </p:childTnLst>
                          </p:cTn>
                        </p:par>
                        <p:par>
                          <p:cTn id="130" fill="hold">
                            <p:stCondLst>
                              <p:cond delay="2000"/>
                            </p:stCondLst>
                            <p:childTnLst>
                              <p:par>
                                <p:cTn id="131" presetID="18" presetClass="entr" presetSubtype="3" fill="hold" grpId="0" nodeType="afterEffect">
                                  <p:stCondLst>
                                    <p:cond delay="0"/>
                                  </p:stCondLst>
                                  <p:childTnLst>
                                    <p:set>
                                      <p:cBhvr>
                                        <p:cTn id="132" dur="1" fill="hold">
                                          <p:stCondLst>
                                            <p:cond delay="0"/>
                                          </p:stCondLst>
                                        </p:cTn>
                                        <p:tgtEl>
                                          <p:spTgt spid="140399"/>
                                        </p:tgtEl>
                                        <p:attrNameLst>
                                          <p:attrName>style.visibility</p:attrName>
                                        </p:attrNameLst>
                                      </p:cBhvr>
                                      <p:to>
                                        <p:strVal val="visible"/>
                                      </p:to>
                                    </p:set>
                                    <p:animEffect transition="in" filter="strips(upRight)">
                                      <p:cBhvr>
                                        <p:cTn id="133" dur="500"/>
                                        <p:tgtEl>
                                          <p:spTgt spid="140399"/>
                                        </p:tgtEl>
                                      </p:cBhvr>
                                    </p:animEffect>
                                  </p:childTnLst>
                                </p:cTn>
                              </p:par>
                            </p:childTnLst>
                          </p:cTn>
                        </p:par>
                        <p:par>
                          <p:cTn id="134" fill="hold">
                            <p:stCondLst>
                              <p:cond delay="2500"/>
                            </p:stCondLst>
                            <p:childTnLst>
                              <p:par>
                                <p:cTn id="135" presetID="10" presetClass="entr" presetSubtype="0" fill="hold" grpId="0" nodeType="afterEffect">
                                  <p:stCondLst>
                                    <p:cond delay="0"/>
                                  </p:stCondLst>
                                  <p:childTnLst>
                                    <p:set>
                                      <p:cBhvr>
                                        <p:cTn id="136" dur="1" fill="hold">
                                          <p:stCondLst>
                                            <p:cond delay="0"/>
                                          </p:stCondLst>
                                        </p:cTn>
                                        <p:tgtEl>
                                          <p:spTgt spid="140398"/>
                                        </p:tgtEl>
                                        <p:attrNameLst>
                                          <p:attrName>style.visibility</p:attrName>
                                        </p:attrNameLst>
                                      </p:cBhvr>
                                      <p:to>
                                        <p:strVal val="visible"/>
                                      </p:to>
                                    </p:set>
                                    <p:animEffect transition="in" filter="fade">
                                      <p:cBhvr>
                                        <p:cTn id="137" dur="2000"/>
                                        <p:tgtEl>
                                          <p:spTgt spid="14039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40403"/>
                                        </p:tgtEl>
                                        <p:attrNameLst>
                                          <p:attrName>style.visibility</p:attrName>
                                        </p:attrNameLst>
                                      </p:cBhvr>
                                      <p:to>
                                        <p:strVal val="visible"/>
                                      </p:to>
                                    </p:set>
                                    <p:animEffect transition="in" filter="wipe(up)">
                                      <p:cBhvr>
                                        <p:cTn id="142" dur="500"/>
                                        <p:tgtEl>
                                          <p:spTgt spid="140403"/>
                                        </p:tgtEl>
                                      </p:cBhvr>
                                    </p:animEffect>
                                  </p:childTnLst>
                                </p:cTn>
                              </p:par>
                            </p:childTnLst>
                          </p:cTn>
                        </p:par>
                        <p:par>
                          <p:cTn id="143" fill="hold">
                            <p:stCondLst>
                              <p:cond delay="500"/>
                            </p:stCondLst>
                            <p:childTnLst>
                              <p:par>
                                <p:cTn id="144" presetID="22" presetClass="entr" presetSubtype="1" fill="hold" nodeType="afterEffect">
                                  <p:stCondLst>
                                    <p:cond delay="0"/>
                                  </p:stCondLst>
                                  <p:childTnLst>
                                    <p:set>
                                      <p:cBhvr>
                                        <p:cTn id="145" dur="1" fill="hold">
                                          <p:stCondLst>
                                            <p:cond delay="0"/>
                                          </p:stCondLst>
                                        </p:cTn>
                                        <p:tgtEl>
                                          <p:spTgt spid="12"/>
                                        </p:tgtEl>
                                        <p:attrNameLst>
                                          <p:attrName>style.visibility</p:attrName>
                                        </p:attrNameLst>
                                      </p:cBhvr>
                                      <p:to>
                                        <p:strVal val="visible"/>
                                      </p:to>
                                    </p:set>
                                    <p:animEffect transition="in" filter="wipe(up)">
                                      <p:cBhvr>
                                        <p:cTn id="146" dur="1000"/>
                                        <p:tgtEl>
                                          <p:spTgt spid="12"/>
                                        </p:tgtEl>
                                      </p:cBhvr>
                                    </p:animEffect>
                                  </p:childTnLst>
                                </p:cTn>
                              </p:par>
                            </p:childTnLst>
                          </p:cTn>
                        </p:par>
                        <p:par>
                          <p:cTn id="147" fill="hold">
                            <p:stCondLst>
                              <p:cond delay="1500"/>
                            </p:stCondLst>
                            <p:childTnLst>
                              <p:par>
                                <p:cTn id="148" presetID="22" presetClass="entr" presetSubtype="1" fill="hold" nodeType="afterEffect">
                                  <p:stCondLst>
                                    <p:cond delay="0"/>
                                  </p:stCondLst>
                                  <p:childTnLst>
                                    <p:set>
                                      <p:cBhvr>
                                        <p:cTn id="149" dur="1" fill="hold">
                                          <p:stCondLst>
                                            <p:cond delay="0"/>
                                          </p:stCondLst>
                                        </p:cTn>
                                        <p:tgtEl>
                                          <p:spTgt spid="140405"/>
                                        </p:tgtEl>
                                        <p:attrNameLst>
                                          <p:attrName>style.visibility</p:attrName>
                                        </p:attrNameLst>
                                      </p:cBhvr>
                                      <p:to>
                                        <p:strVal val="visible"/>
                                      </p:to>
                                    </p:set>
                                    <p:animEffect transition="in" filter="wipe(up)">
                                      <p:cBhvr>
                                        <p:cTn id="150" dur="500"/>
                                        <p:tgtEl>
                                          <p:spTgt spid="140405"/>
                                        </p:tgtEl>
                                      </p:cBhvr>
                                    </p:animEffect>
                                  </p:childTnLst>
                                </p:cTn>
                              </p:par>
                            </p:childTnLst>
                          </p:cTn>
                        </p:par>
                        <p:par>
                          <p:cTn id="151" fill="hold">
                            <p:stCondLst>
                              <p:cond delay="2000"/>
                            </p:stCondLst>
                            <p:childTnLst>
                              <p:par>
                                <p:cTn id="152" presetID="18" presetClass="entr" presetSubtype="12" fill="hold" grpId="0" nodeType="afterEffect">
                                  <p:stCondLst>
                                    <p:cond delay="0"/>
                                  </p:stCondLst>
                                  <p:childTnLst>
                                    <p:set>
                                      <p:cBhvr>
                                        <p:cTn id="153" dur="1" fill="hold">
                                          <p:stCondLst>
                                            <p:cond delay="0"/>
                                          </p:stCondLst>
                                        </p:cTn>
                                        <p:tgtEl>
                                          <p:spTgt spid="140404"/>
                                        </p:tgtEl>
                                        <p:attrNameLst>
                                          <p:attrName>style.visibility</p:attrName>
                                        </p:attrNameLst>
                                      </p:cBhvr>
                                      <p:to>
                                        <p:strVal val="visible"/>
                                      </p:to>
                                    </p:set>
                                    <p:animEffect transition="in" filter="strips(downLeft)">
                                      <p:cBhvr>
                                        <p:cTn id="154" dur="500"/>
                                        <p:tgtEl>
                                          <p:spTgt spid="140404"/>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6" fill="hold" grpId="0" nodeType="clickEffect">
                                  <p:stCondLst>
                                    <p:cond delay="0"/>
                                  </p:stCondLst>
                                  <p:childTnLst>
                                    <p:set>
                                      <p:cBhvr>
                                        <p:cTn id="158" dur="1" fill="hold">
                                          <p:stCondLst>
                                            <p:cond delay="0"/>
                                          </p:stCondLst>
                                        </p:cTn>
                                        <p:tgtEl>
                                          <p:spTgt spid="140406"/>
                                        </p:tgtEl>
                                        <p:attrNameLst>
                                          <p:attrName>style.visibility</p:attrName>
                                        </p:attrNameLst>
                                      </p:cBhvr>
                                      <p:to>
                                        <p:strVal val="visible"/>
                                      </p:to>
                                    </p:set>
                                    <p:animEffect transition="in" filter="strips(downRight)">
                                      <p:cBhvr>
                                        <p:cTn id="159" dur="1000"/>
                                        <p:tgtEl>
                                          <p:spTgt spid="140406"/>
                                        </p:tgtEl>
                                      </p:cBhvr>
                                    </p:animEffect>
                                  </p:childTnLst>
                                </p:cTn>
                              </p:par>
                            </p:childTnLst>
                          </p:cTn>
                        </p:par>
                      </p:childTnLst>
                    </p:cTn>
                  </p:par>
                  <p:par>
                    <p:cTn id="160" fill="hold">
                      <p:stCondLst>
                        <p:cond delay="indefinite"/>
                      </p:stCondLst>
                      <p:childTnLst>
                        <p:par>
                          <p:cTn id="161" fill="hold">
                            <p:stCondLst>
                              <p:cond delay="0"/>
                            </p:stCondLst>
                            <p:childTnLst>
                              <p:par>
                                <p:cTn id="162" presetID="17" presetClass="entr" presetSubtype="1" fill="hold" nodeType="clickEffect">
                                  <p:stCondLst>
                                    <p:cond delay="0"/>
                                  </p:stCondLst>
                                  <p:childTnLst>
                                    <p:set>
                                      <p:cBhvr>
                                        <p:cTn id="163" dur="1" fill="hold">
                                          <p:stCondLst>
                                            <p:cond delay="0"/>
                                          </p:stCondLst>
                                        </p:cTn>
                                        <p:tgtEl>
                                          <p:spTgt spid="9"/>
                                        </p:tgtEl>
                                        <p:attrNameLst>
                                          <p:attrName>style.visibility</p:attrName>
                                        </p:attrNameLst>
                                      </p:cBhvr>
                                      <p:to>
                                        <p:strVal val="visible"/>
                                      </p:to>
                                    </p:set>
                                    <p:anim calcmode="lin" valueType="num">
                                      <p:cBhvr>
                                        <p:cTn id="164" dur="1000" fill="hold"/>
                                        <p:tgtEl>
                                          <p:spTgt spid="9"/>
                                        </p:tgtEl>
                                        <p:attrNameLst>
                                          <p:attrName>ppt_x</p:attrName>
                                        </p:attrNameLst>
                                      </p:cBhvr>
                                      <p:tavLst>
                                        <p:tav tm="0">
                                          <p:val>
                                            <p:strVal val="#ppt_x"/>
                                          </p:val>
                                        </p:tav>
                                        <p:tav tm="100000">
                                          <p:val>
                                            <p:strVal val="#ppt_x"/>
                                          </p:val>
                                        </p:tav>
                                      </p:tavLst>
                                    </p:anim>
                                    <p:anim calcmode="lin" valueType="num">
                                      <p:cBhvr>
                                        <p:cTn id="165" dur="1000" fill="hold"/>
                                        <p:tgtEl>
                                          <p:spTgt spid="9"/>
                                        </p:tgtEl>
                                        <p:attrNameLst>
                                          <p:attrName>ppt_y</p:attrName>
                                        </p:attrNameLst>
                                      </p:cBhvr>
                                      <p:tavLst>
                                        <p:tav tm="0">
                                          <p:val>
                                            <p:strVal val="#ppt_y-#ppt_h/2"/>
                                          </p:val>
                                        </p:tav>
                                        <p:tav tm="100000">
                                          <p:val>
                                            <p:strVal val="#ppt_y"/>
                                          </p:val>
                                        </p:tav>
                                      </p:tavLst>
                                    </p:anim>
                                    <p:anim calcmode="lin" valueType="num">
                                      <p:cBhvr>
                                        <p:cTn id="166" dur="1000" fill="hold"/>
                                        <p:tgtEl>
                                          <p:spTgt spid="9"/>
                                        </p:tgtEl>
                                        <p:attrNameLst>
                                          <p:attrName>ppt_w</p:attrName>
                                        </p:attrNameLst>
                                      </p:cBhvr>
                                      <p:tavLst>
                                        <p:tav tm="0">
                                          <p:val>
                                            <p:strVal val="#ppt_w"/>
                                          </p:val>
                                        </p:tav>
                                        <p:tav tm="100000">
                                          <p:val>
                                            <p:strVal val="#ppt_w"/>
                                          </p:val>
                                        </p:tav>
                                      </p:tavLst>
                                    </p:anim>
                                    <p:anim calcmode="lin" valueType="num">
                                      <p:cBhvr>
                                        <p:cTn id="167" dur="10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6" presetClass="entr" presetSubtype="37" fill="hold" grpId="0" nodeType="clickEffect">
                                  <p:stCondLst>
                                    <p:cond delay="0"/>
                                  </p:stCondLst>
                                  <p:childTnLst>
                                    <p:set>
                                      <p:cBhvr>
                                        <p:cTn id="171" dur="1" fill="hold">
                                          <p:stCondLst>
                                            <p:cond delay="0"/>
                                          </p:stCondLst>
                                        </p:cTn>
                                        <p:tgtEl>
                                          <p:spTgt spid="140342"/>
                                        </p:tgtEl>
                                        <p:attrNameLst>
                                          <p:attrName>style.visibility</p:attrName>
                                        </p:attrNameLst>
                                      </p:cBhvr>
                                      <p:to>
                                        <p:strVal val="visible"/>
                                      </p:to>
                                    </p:set>
                                    <p:animEffect transition="in" filter="barn(outVertical)">
                                      <p:cBhvr>
                                        <p:cTn id="172" dur="1000"/>
                                        <p:tgtEl>
                                          <p:spTgt spid="140342"/>
                                        </p:tgtEl>
                                      </p:cBhvr>
                                    </p:animEffect>
                                  </p:childTnLst>
                                  <p:subTnLst>
                                    <p:audio>
                                      <p:cMediaNode>
                                        <p:cTn display="0" masterRel="sameClick">
                                          <p:stCondLst>
                                            <p:cond evt="begin" delay="0">
                                              <p:tn val="17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9" grpId="0" animBg="1"/>
      <p:bldP spid="140390" grpId="0" animBg="1"/>
      <p:bldP spid="140292" grpId="0"/>
      <p:bldP spid="140293" grpId="0"/>
      <p:bldP spid="140297" grpId="0" animBg="1"/>
      <p:bldP spid="140313" grpId="0"/>
      <p:bldP spid="140323" grpId="0" animBg="1"/>
      <p:bldP spid="140342" grpId="0" animBg="1"/>
      <p:bldP spid="140345" grpId="0" animBg="1"/>
      <p:bldP spid="140352" grpId="0" animBg="1"/>
      <p:bldP spid="140357" grpId="0" animBg="1"/>
      <p:bldP spid="140359" grpId="0" animBg="1"/>
      <p:bldP spid="140368" grpId="0" animBg="1"/>
      <p:bldP spid="140392" grpId="0" animBg="1"/>
      <p:bldP spid="140398" grpId="0" animBg="1"/>
      <p:bldP spid="140403" grpId="0" animBg="1"/>
      <p:bldP spid="140406" grpId="0" animBg="1"/>
      <p:bldP spid="140346" grpId="0" animBg="1"/>
      <p:bldP spid="140397" grpId="0" animBg="1"/>
      <p:bldP spid="140404" grpId="0" animBg="1"/>
      <p:bldP spid="140353" grpId="0" animBg="1"/>
      <p:bldP spid="14036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859" name="Object 3"/>
          <p:cNvGraphicFramePr>
            <a:graphicFrameLocks noChangeAspect="1"/>
          </p:cNvGraphicFramePr>
          <p:nvPr/>
        </p:nvGraphicFramePr>
        <p:xfrm>
          <a:off x="467544" y="530225"/>
          <a:ext cx="8382000" cy="6327775"/>
        </p:xfrm>
        <a:graphic>
          <a:graphicData uri="http://schemas.openxmlformats.org/presentationml/2006/ole">
            <mc:AlternateContent xmlns:mc="http://schemas.openxmlformats.org/markup-compatibility/2006">
              <mc:Choice xmlns:v="urn:schemas-microsoft-com:vml" Requires="v">
                <p:oleObj spid="_x0000_s385210" name="VISIO" r:id="rId4" imgW="4300560" imgH="3246480" progId="Visio.Drawing.11">
                  <p:embed/>
                </p:oleObj>
              </mc:Choice>
              <mc:Fallback>
                <p:oleObj name="VISIO" r:id="rId4" imgW="4300560" imgH="324648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530225"/>
                        <a:ext cx="8382000" cy="632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0" name="Rectangle 4"/>
          <p:cNvSpPr>
            <a:spLocks noChangeArrowheads="1"/>
          </p:cNvSpPr>
          <p:nvPr/>
        </p:nvSpPr>
        <p:spPr bwMode="auto">
          <a:xfrm>
            <a:off x="395288" y="160338"/>
            <a:ext cx="7086600" cy="531812"/>
          </a:xfrm>
          <a:prstGeom prst="rect">
            <a:avLst/>
          </a:prstGeom>
          <a:noFill/>
          <a:ln w="25400" cap="sq">
            <a:noFill/>
            <a:miter lim="800000"/>
            <a:headEnd/>
            <a:tailEnd/>
          </a:ln>
          <a:effectLst/>
        </p:spPr>
        <p:txBody>
          <a:bodyPr wrap="none">
            <a:spAutoFit/>
          </a:bodyPr>
          <a:lstStyle/>
          <a:p>
            <a:pPr>
              <a:lnSpc>
                <a:spcPct val="160000"/>
              </a:lnSpc>
              <a:spcBef>
                <a:spcPct val="50000"/>
              </a:spcBef>
            </a:pPr>
            <a:r>
              <a:rPr kumimoji="1" lang="zh-CN" altLang="en-US" b="1"/>
              <a:t>对</a:t>
            </a:r>
            <a:r>
              <a:rPr kumimoji="1" lang="en-US" altLang="zh-CN" b="1"/>
              <a:t>B</a:t>
            </a:r>
            <a:r>
              <a:rPr kumimoji="1" lang="zh-CN" altLang="en-US" b="1"/>
              <a:t>做了一次逆时针旋转， 对</a:t>
            </a:r>
            <a:r>
              <a:rPr kumimoji="1" lang="en-US" altLang="zh-CN" b="1"/>
              <a:t>A</a:t>
            </a:r>
            <a:r>
              <a:rPr kumimoji="1" lang="zh-CN" altLang="en-US" b="1"/>
              <a:t>做了一次顺时针旋转。（先左后右）</a:t>
            </a:r>
            <a:r>
              <a:rPr kumimoji="1" lang="zh-CN" altLang="en-US"/>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3" name="Object 3"/>
          <p:cNvGraphicFramePr>
            <a:graphicFrameLocks noChangeAspect="1"/>
          </p:cNvGraphicFramePr>
          <p:nvPr/>
        </p:nvGraphicFramePr>
        <p:xfrm>
          <a:off x="533400" y="457200"/>
          <a:ext cx="8077200" cy="6051550"/>
        </p:xfrm>
        <a:graphic>
          <a:graphicData uri="http://schemas.openxmlformats.org/presentationml/2006/ole">
            <mc:AlternateContent xmlns:mc="http://schemas.openxmlformats.org/markup-compatibility/2006">
              <mc:Choice xmlns:v="urn:schemas-microsoft-com:vml" Requires="v">
                <p:oleObj spid="_x0000_s387258" name="VISIO" r:id="rId4" imgW="4291560" imgH="3215160" progId="Visio.Drawing.11">
                  <p:embed/>
                </p:oleObj>
              </mc:Choice>
              <mc:Fallback>
                <p:oleObj name="VISIO" r:id="rId4" imgW="4291560" imgH="321516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57200"/>
                        <a:ext cx="8077200" cy="605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0884" name="Rectangle 4"/>
          <p:cNvSpPr>
            <a:spLocks noChangeArrowheads="1"/>
          </p:cNvSpPr>
          <p:nvPr/>
        </p:nvSpPr>
        <p:spPr bwMode="auto">
          <a:xfrm>
            <a:off x="250825" y="260350"/>
            <a:ext cx="7023100" cy="366713"/>
          </a:xfrm>
          <a:prstGeom prst="rect">
            <a:avLst/>
          </a:prstGeom>
          <a:noFill/>
          <a:ln w="25400" cap="sq">
            <a:noFill/>
            <a:miter lim="800000"/>
            <a:headEnd/>
            <a:tailEnd/>
          </a:ln>
          <a:effectLst/>
        </p:spPr>
        <p:txBody>
          <a:bodyPr wrap="none">
            <a:spAutoFit/>
          </a:bodyPr>
          <a:lstStyle/>
          <a:p>
            <a:r>
              <a:rPr kumimoji="1" lang="zh-CN" altLang="en-US" b="1"/>
              <a:t>对</a:t>
            </a:r>
            <a:r>
              <a:rPr kumimoji="1" lang="en-US" altLang="zh-CN" b="1"/>
              <a:t>B</a:t>
            </a:r>
            <a:r>
              <a:rPr kumimoji="1" lang="zh-CN" altLang="en-US" b="1"/>
              <a:t>做了一次顺时针旋转， 对</a:t>
            </a:r>
            <a:r>
              <a:rPr kumimoji="1" lang="en-US" altLang="zh-CN" b="1"/>
              <a:t>A</a:t>
            </a:r>
            <a:r>
              <a:rPr kumimoji="1" lang="zh-CN" altLang="en-US" b="1"/>
              <a:t>做了一次逆时针旋转。（先右后左）</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52" name="Freeform 40"/>
          <p:cNvSpPr>
            <a:spLocks/>
          </p:cNvSpPr>
          <p:nvPr/>
        </p:nvSpPr>
        <p:spPr bwMode="auto">
          <a:xfrm>
            <a:off x="5292725" y="1806575"/>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18" name="Oval 6"/>
          <p:cNvSpPr>
            <a:spLocks noChangeArrowheads="1"/>
          </p:cNvSpPr>
          <p:nvPr/>
        </p:nvSpPr>
        <p:spPr bwMode="auto">
          <a:xfrm>
            <a:off x="4384675" y="2263775"/>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1" name="Oval 9"/>
          <p:cNvSpPr>
            <a:spLocks noChangeArrowheads="1"/>
          </p:cNvSpPr>
          <p:nvPr/>
        </p:nvSpPr>
        <p:spPr bwMode="auto">
          <a:xfrm>
            <a:off x="5824538" y="22637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2" name="Oval 10"/>
          <p:cNvSpPr>
            <a:spLocks noChangeArrowheads="1"/>
          </p:cNvSpPr>
          <p:nvPr/>
        </p:nvSpPr>
        <p:spPr bwMode="auto">
          <a:xfrm>
            <a:off x="5103813" y="13493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23" name="Rectangle 11"/>
          <p:cNvSpPr>
            <a:spLocks noChangeArrowheads="1"/>
          </p:cNvSpPr>
          <p:nvPr/>
        </p:nvSpPr>
        <p:spPr bwMode="auto">
          <a:xfrm>
            <a:off x="107950" y="506413"/>
            <a:ext cx="8856663" cy="474662"/>
          </a:xfrm>
          <a:prstGeom prst="rect">
            <a:avLst/>
          </a:prstGeom>
          <a:noFill/>
          <a:ln w="9525">
            <a:noFill/>
            <a:miter lim="800000"/>
            <a:headEnd/>
            <a:tailEnd/>
          </a:ln>
          <a:effectLst/>
        </p:spPr>
        <p:txBody>
          <a:bodyPr anchor="ctr"/>
          <a:lstStyle/>
          <a:p>
            <a:pPr>
              <a:spcBef>
                <a:spcPct val="0"/>
              </a:spcBef>
            </a:pPr>
            <a:r>
              <a:rPr lang="zh-CN" altLang="en-US" sz="2400" dirty="0">
                <a:ea typeface="楷体_GB2312" pitchFamily="49" charset="-122"/>
              </a:rPr>
              <a:t>例：</a:t>
            </a:r>
            <a:r>
              <a:rPr lang="zh-CN" altLang="en-US" sz="2400" dirty="0">
                <a:ea typeface="楷体_GB2312" pitchFamily="49" charset="-122"/>
                <a:sym typeface="Wingdings" pitchFamily="2" charset="2"/>
              </a:rPr>
              <a:t>请将下面序列构成一棵平衡二叉排序树： </a:t>
            </a:r>
            <a:r>
              <a:rPr lang="en-US" altLang="zh-CN" sz="2400" dirty="0">
                <a:ea typeface="楷体_GB2312" pitchFamily="49" charset="-122"/>
                <a:sym typeface="Wingdings" pitchFamily="2" charset="2"/>
              </a:rPr>
              <a:t>(13, 24, 37, 90, 53) </a:t>
            </a:r>
          </a:p>
        </p:txBody>
      </p:sp>
      <p:sp>
        <p:nvSpPr>
          <p:cNvPr id="141324" name="Oval 12"/>
          <p:cNvSpPr>
            <a:spLocks noChangeArrowheads="1"/>
          </p:cNvSpPr>
          <p:nvPr/>
        </p:nvSpPr>
        <p:spPr bwMode="auto">
          <a:xfrm>
            <a:off x="1547813" y="14128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8" name="Oval 16"/>
          <p:cNvSpPr>
            <a:spLocks noChangeArrowheads="1"/>
          </p:cNvSpPr>
          <p:nvPr/>
        </p:nvSpPr>
        <p:spPr bwMode="auto">
          <a:xfrm>
            <a:off x="3016250" y="3284538"/>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9" name="Oval 17"/>
          <p:cNvSpPr>
            <a:spLocks noChangeArrowheads="1"/>
          </p:cNvSpPr>
          <p:nvPr/>
        </p:nvSpPr>
        <p:spPr bwMode="auto">
          <a:xfrm>
            <a:off x="1547813" y="14128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13</a:t>
            </a:r>
          </a:p>
        </p:txBody>
      </p:sp>
      <p:sp>
        <p:nvSpPr>
          <p:cNvPr id="141337" name="Oval 25"/>
          <p:cNvSpPr>
            <a:spLocks noChangeArrowheads="1"/>
          </p:cNvSpPr>
          <p:nvPr/>
        </p:nvSpPr>
        <p:spPr bwMode="auto">
          <a:xfrm>
            <a:off x="2268538" y="23399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38" name="Oval 26"/>
          <p:cNvSpPr>
            <a:spLocks noChangeArrowheads="1"/>
          </p:cNvSpPr>
          <p:nvPr/>
        </p:nvSpPr>
        <p:spPr bwMode="auto">
          <a:xfrm>
            <a:off x="2268538" y="23399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39" name="Oval 27"/>
          <p:cNvSpPr>
            <a:spLocks noChangeArrowheads="1"/>
          </p:cNvSpPr>
          <p:nvPr/>
        </p:nvSpPr>
        <p:spPr bwMode="auto">
          <a:xfrm>
            <a:off x="1547813" y="14128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13</a:t>
            </a:r>
          </a:p>
        </p:txBody>
      </p:sp>
      <p:sp>
        <p:nvSpPr>
          <p:cNvPr id="141343" name="Oval 31"/>
          <p:cNvSpPr>
            <a:spLocks noChangeArrowheads="1"/>
          </p:cNvSpPr>
          <p:nvPr/>
        </p:nvSpPr>
        <p:spPr bwMode="auto">
          <a:xfrm>
            <a:off x="6516688" y="31781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44" name="Oval 32"/>
          <p:cNvSpPr>
            <a:spLocks noChangeArrowheads="1"/>
          </p:cNvSpPr>
          <p:nvPr/>
        </p:nvSpPr>
        <p:spPr bwMode="auto">
          <a:xfrm>
            <a:off x="5103813" y="13493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45" name="Oval 33"/>
          <p:cNvSpPr>
            <a:spLocks noChangeArrowheads="1"/>
          </p:cNvSpPr>
          <p:nvPr/>
        </p:nvSpPr>
        <p:spPr bwMode="auto">
          <a:xfrm>
            <a:off x="5824538" y="22637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37</a:t>
            </a:r>
          </a:p>
        </p:txBody>
      </p:sp>
      <p:sp>
        <p:nvSpPr>
          <p:cNvPr id="141348" name="Oval 36"/>
          <p:cNvSpPr>
            <a:spLocks noChangeArrowheads="1"/>
          </p:cNvSpPr>
          <p:nvPr/>
        </p:nvSpPr>
        <p:spPr bwMode="auto">
          <a:xfrm>
            <a:off x="5824538" y="4183063"/>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sp>
        <p:nvSpPr>
          <p:cNvPr id="141349" name="Oval 37"/>
          <p:cNvSpPr>
            <a:spLocks noChangeArrowheads="1"/>
          </p:cNvSpPr>
          <p:nvPr/>
        </p:nvSpPr>
        <p:spPr bwMode="auto">
          <a:xfrm>
            <a:off x="6516688" y="3175000"/>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90</a:t>
            </a:r>
          </a:p>
        </p:txBody>
      </p:sp>
      <p:sp>
        <p:nvSpPr>
          <p:cNvPr id="141350" name="Oval 38"/>
          <p:cNvSpPr>
            <a:spLocks noChangeArrowheads="1"/>
          </p:cNvSpPr>
          <p:nvPr/>
        </p:nvSpPr>
        <p:spPr bwMode="auto">
          <a:xfrm>
            <a:off x="5824538" y="22637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37</a:t>
            </a:r>
          </a:p>
        </p:txBody>
      </p:sp>
      <p:sp>
        <p:nvSpPr>
          <p:cNvPr id="141373" name="Oval 61"/>
          <p:cNvSpPr>
            <a:spLocks noChangeArrowheads="1"/>
          </p:cNvSpPr>
          <p:nvPr/>
        </p:nvSpPr>
        <p:spPr bwMode="auto">
          <a:xfrm>
            <a:off x="2268538" y="2339975"/>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74" name="Oval 62"/>
          <p:cNvSpPr>
            <a:spLocks noChangeArrowheads="1"/>
          </p:cNvSpPr>
          <p:nvPr/>
        </p:nvSpPr>
        <p:spPr bwMode="auto">
          <a:xfrm>
            <a:off x="5826125" y="4183063"/>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82" name="AutoShape 70"/>
          <p:cNvSpPr>
            <a:spLocks noChangeArrowheads="1"/>
          </p:cNvSpPr>
          <p:nvPr/>
        </p:nvSpPr>
        <p:spPr bwMode="auto">
          <a:xfrm>
            <a:off x="107950" y="2924175"/>
            <a:ext cx="2305050" cy="1512888"/>
          </a:xfrm>
          <a:prstGeom prst="wedgeRoundRectCallout">
            <a:avLst>
              <a:gd name="adj1" fmla="val 25829"/>
              <a:gd name="adj2" fmla="val -101523"/>
              <a:gd name="adj3" fmla="val 16667"/>
            </a:avLst>
          </a:prstGeom>
          <a:solidFill>
            <a:srgbClr val="CCFFFF"/>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RR </a:t>
            </a:r>
            <a:r>
              <a:rPr lang="zh-CN" altLang="en-US" dirty="0">
                <a:ea typeface="楷体_GB2312" pitchFamily="49" charset="-122"/>
              </a:rPr>
              <a:t>平衡 </a:t>
            </a:r>
          </a:p>
          <a:p>
            <a:r>
              <a:rPr lang="zh-CN" altLang="en-US" dirty="0">
                <a:ea typeface="楷体_GB2312" pitchFamily="49" charset="-122"/>
              </a:rPr>
              <a:t>旋转 </a:t>
            </a:r>
            <a:r>
              <a:rPr lang="en-US" altLang="zh-CN" dirty="0">
                <a:ea typeface="楷体_GB2312" pitchFamily="49" charset="-122"/>
              </a:rPr>
              <a:t>(</a:t>
            </a:r>
            <a:r>
              <a:rPr lang="zh-CN" altLang="en-US" dirty="0">
                <a:ea typeface="楷体_GB2312" pitchFamily="49" charset="-122"/>
              </a:rPr>
              <a:t>绕 </a:t>
            </a:r>
            <a:r>
              <a:rPr lang="en-US" altLang="zh-CN" dirty="0">
                <a:ea typeface="楷体_GB2312" pitchFamily="49" charset="-122"/>
              </a:rPr>
              <a:t>24 </a:t>
            </a:r>
            <a:r>
              <a:rPr lang="zh-CN" altLang="en-US" dirty="0">
                <a:ea typeface="楷体_GB2312" pitchFamily="49" charset="-122"/>
              </a:rPr>
              <a:t>逆</a:t>
            </a:r>
          </a:p>
          <a:p>
            <a:r>
              <a:rPr lang="zh-CN" altLang="en-US" dirty="0">
                <a:ea typeface="楷体_GB2312" pitchFamily="49" charset="-122"/>
              </a:rPr>
              <a:t>转，</a:t>
            </a:r>
            <a:r>
              <a:rPr lang="en-US" altLang="zh-CN" dirty="0">
                <a:ea typeface="楷体_GB2312" pitchFamily="49" charset="-122"/>
              </a:rPr>
              <a:t>24 </a:t>
            </a:r>
            <a:r>
              <a:rPr lang="zh-CN" altLang="en-US" dirty="0">
                <a:ea typeface="楷体_GB2312" pitchFamily="49" charset="-122"/>
              </a:rPr>
              <a:t>为根</a:t>
            </a:r>
            <a:r>
              <a:rPr lang="en-US" altLang="zh-CN" dirty="0">
                <a:ea typeface="楷体_GB2312" pitchFamily="49" charset="-122"/>
              </a:rPr>
              <a:t>)  </a:t>
            </a:r>
          </a:p>
        </p:txBody>
      </p:sp>
      <p:sp>
        <p:nvSpPr>
          <p:cNvPr id="141383" name="AutoShape 71"/>
          <p:cNvSpPr>
            <a:spLocks noChangeArrowheads="1"/>
          </p:cNvSpPr>
          <p:nvPr/>
        </p:nvSpPr>
        <p:spPr bwMode="auto">
          <a:xfrm>
            <a:off x="6732588" y="981075"/>
            <a:ext cx="2232025" cy="1368425"/>
          </a:xfrm>
          <a:prstGeom prst="wedgeRoundRectCallout">
            <a:avLst>
              <a:gd name="adj1" fmla="val -55546"/>
              <a:gd name="adj2" fmla="val 72157"/>
              <a:gd name="adj3" fmla="val 16667"/>
            </a:avLst>
          </a:prstGeom>
          <a:solidFill>
            <a:srgbClr val="FFFFCC"/>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RL </a:t>
            </a:r>
            <a:r>
              <a:rPr lang="zh-CN" altLang="en-US" dirty="0">
                <a:ea typeface="楷体_GB2312" pitchFamily="49" charset="-122"/>
              </a:rPr>
              <a:t>平衡</a:t>
            </a:r>
          </a:p>
          <a:p>
            <a:r>
              <a:rPr lang="zh-CN" altLang="en-US" dirty="0">
                <a:ea typeface="楷体_GB2312" pitchFamily="49" charset="-122"/>
              </a:rPr>
              <a:t>旋转（绕 </a:t>
            </a:r>
            <a:r>
              <a:rPr lang="en-US" altLang="zh-CN" dirty="0">
                <a:ea typeface="楷体_GB2312" pitchFamily="49" charset="-122"/>
              </a:rPr>
              <a:t>53 </a:t>
            </a:r>
          </a:p>
          <a:p>
            <a:r>
              <a:rPr lang="zh-CN" altLang="en-US" dirty="0">
                <a:ea typeface="楷体_GB2312" pitchFamily="49" charset="-122"/>
              </a:rPr>
              <a:t>先顺后逆） </a:t>
            </a:r>
          </a:p>
        </p:txBody>
      </p:sp>
      <p:cxnSp>
        <p:nvCxnSpPr>
          <p:cNvPr id="141384" name="AutoShape 72"/>
          <p:cNvCxnSpPr>
            <a:cxnSpLocks noChangeShapeType="1"/>
            <a:stCxn id="141324" idx="5"/>
            <a:endCxn id="141337" idx="0"/>
          </p:cNvCxnSpPr>
          <p:nvPr/>
        </p:nvCxnSpPr>
        <p:spPr bwMode="auto">
          <a:xfrm>
            <a:off x="2200275" y="1998663"/>
            <a:ext cx="450850" cy="341312"/>
          </a:xfrm>
          <a:prstGeom prst="straightConnector1">
            <a:avLst/>
          </a:prstGeom>
          <a:noFill/>
          <a:ln w="25400" cap="sq">
            <a:solidFill>
              <a:schemeClr val="tx1"/>
            </a:solidFill>
            <a:round/>
            <a:headEnd/>
            <a:tailEnd/>
          </a:ln>
          <a:effectLst/>
        </p:spPr>
      </p:cxnSp>
      <p:cxnSp>
        <p:nvCxnSpPr>
          <p:cNvPr id="141385" name="AutoShape 73"/>
          <p:cNvCxnSpPr>
            <a:cxnSpLocks noChangeShapeType="1"/>
            <a:stCxn id="141337" idx="5"/>
            <a:endCxn id="141328" idx="0"/>
          </p:cNvCxnSpPr>
          <p:nvPr/>
        </p:nvCxnSpPr>
        <p:spPr bwMode="auto">
          <a:xfrm>
            <a:off x="2921000" y="2925763"/>
            <a:ext cx="477838" cy="358775"/>
          </a:xfrm>
          <a:prstGeom prst="straightConnector1">
            <a:avLst/>
          </a:prstGeom>
          <a:noFill/>
          <a:ln w="25400" cap="sq">
            <a:solidFill>
              <a:schemeClr val="tx1"/>
            </a:solidFill>
            <a:round/>
            <a:headEnd/>
            <a:tailEnd/>
          </a:ln>
          <a:effectLst/>
        </p:spPr>
      </p:cxnSp>
      <p:cxnSp>
        <p:nvCxnSpPr>
          <p:cNvPr id="141386" name="AutoShape 74"/>
          <p:cNvCxnSpPr>
            <a:cxnSpLocks noChangeShapeType="1"/>
            <a:stCxn id="141322" idx="3"/>
            <a:endCxn id="141318" idx="0"/>
          </p:cNvCxnSpPr>
          <p:nvPr/>
        </p:nvCxnSpPr>
        <p:spPr bwMode="auto">
          <a:xfrm flipH="1">
            <a:off x="4767263" y="1935163"/>
            <a:ext cx="447675" cy="328612"/>
          </a:xfrm>
          <a:prstGeom prst="straightConnector1">
            <a:avLst/>
          </a:prstGeom>
          <a:noFill/>
          <a:ln w="25400" cap="sq">
            <a:solidFill>
              <a:schemeClr val="tx1"/>
            </a:solidFill>
            <a:round/>
            <a:headEnd/>
            <a:tailEnd/>
          </a:ln>
          <a:effectLst/>
        </p:spPr>
      </p:cxnSp>
      <p:cxnSp>
        <p:nvCxnSpPr>
          <p:cNvPr id="141387" name="AutoShape 75"/>
          <p:cNvCxnSpPr>
            <a:cxnSpLocks noChangeShapeType="1"/>
            <a:stCxn id="141322" idx="5"/>
            <a:endCxn id="141321" idx="0"/>
          </p:cNvCxnSpPr>
          <p:nvPr/>
        </p:nvCxnSpPr>
        <p:spPr bwMode="auto">
          <a:xfrm>
            <a:off x="5756275" y="1935163"/>
            <a:ext cx="450850" cy="328612"/>
          </a:xfrm>
          <a:prstGeom prst="straightConnector1">
            <a:avLst/>
          </a:prstGeom>
          <a:noFill/>
          <a:ln w="25400" cap="sq">
            <a:solidFill>
              <a:schemeClr val="tx1"/>
            </a:solidFill>
            <a:round/>
            <a:headEnd/>
            <a:tailEnd/>
          </a:ln>
          <a:effectLst/>
        </p:spPr>
      </p:cxnSp>
      <p:cxnSp>
        <p:nvCxnSpPr>
          <p:cNvPr id="141388" name="AutoShape 76"/>
          <p:cNvCxnSpPr>
            <a:cxnSpLocks noChangeShapeType="1"/>
            <a:stCxn id="141321" idx="5"/>
            <a:endCxn id="141343" idx="0"/>
          </p:cNvCxnSpPr>
          <p:nvPr/>
        </p:nvCxnSpPr>
        <p:spPr bwMode="auto">
          <a:xfrm>
            <a:off x="6477000" y="2849563"/>
            <a:ext cx="422275" cy="328612"/>
          </a:xfrm>
          <a:prstGeom prst="straightConnector1">
            <a:avLst/>
          </a:prstGeom>
          <a:noFill/>
          <a:ln w="25400" cap="sq">
            <a:solidFill>
              <a:schemeClr val="tx1"/>
            </a:solidFill>
            <a:round/>
            <a:headEnd/>
            <a:tailEnd/>
          </a:ln>
          <a:effectLst/>
        </p:spPr>
      </p:cxnSp>
      <p:cxnSp>
        <p:nvCxnSpPr>
          <p:cNvPr id="141389" name="AutoShape 77"/>
          <p:cNvCxnSpPr>
            <a:cxnSpLocks noChangeShapeType="1"/>
            <a:stCxn id="141343" idx="3"/>
            <a:endCxn id="141348" idx="0"/>
          </p:cNvCxnSpPr>
          <p:nvPr/>
        </p:nvCxnSpPr>
        <p:spPr bwMode="auto">
          <a:xfrm flipH="1">
            <a:off x="6207125" y="3763963"/>
            <a:ext cx="420688" cy="419100"/>
          </a:xfrm>
          <a:prstGeom prst="straightConnector1">
            <a:avLst/>
          </a:prstGeom>
          <a:noFill/>
          <a:ln w="25400" cap="sq">
            <a:solidFill>
              <a:schemeClr val="tx1"/>
            </a:solidFill>
            <a:round/>
            <a:headEnd/>
            <a:tailEnd/>
          </a:ln>
          <a:effectLst/>
        </p:spPr>
      </p:cxnSp>
      <p:sp>
        <p:nvSpPr>
          <p:cNvPr id="141390" name="Oval 78"/>
          <p:cNvSpPr>
            <a:spLocks noChangeArrowheads="1"/>
          </p:cNvSpPr>
          <p:nvPr/>
        </p:nvSpPr>
        <p:spPr bwMode="auto">
          <a:xfrm>
            <a:off x="5103813" y="1341438"/>
            <a:ext cx="763587" cy="685800"/>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24</a:t>
            </a:r>
          </a:p>
        </p:txBody>
      </p:sp>
      <p:grpSp>
        <p:nvGrpSpPr>
          <p:cNvPr id="2" name="Group 82"/>
          <p:cNvGrpSpPr>
            <a:grpSpLocks/>
          </p:cNvGrpSpPr>
          <p:nvPr/>
        </p:nvGrpSpPr>
        <p:grpSpPr bwMode="auto">
          <a:xfrm>
            <a:off x="3482975" y="4219575"/>
            <a:ext cx="2168525" cy="2017713"/>
            <a:chOff x="2086" y="2658"/>
            <a:chExt cx="1366" cy="1271"/>
          </a:xfrm>
        </p:grpSpPr>
        <p:sp>
          <p:nvSpPr>
            <p:cNvPr id="141362" name="Freeform 50"/>
            <p:cNvSpPr>
              <a:spLocks/>
            </p:cNvSpPr>
            <p:nvPr/>
          </p:nvSpPr>
          <p:spPr bwMode="auto">
            <a:xfrm>
              <a:off x="2086" y="2658"/>
              <a:ext cx="944" cy="64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55" name="Oval 43"/>
            <p:cNvSpPr>
              <a:spLocks noChangeArrowheads="1"/>
            </p:cNvSpPr>
            <p:nvPr/>
          </p:nvSpPr>
          <p:spPr bwMode="auto">
            <a:xfrm>
              <a:off x="2172"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59" name="Oval 47"/>
            <p:cNvSpPr>
              <a:spLocks noChangeArrowheads="1"/>
            </p:cNvSpPr>
            <p:nvPr/>
          </p:nvSpPr>
          <p:spPr bwMode="auto">
            <a:xfrm>
              <a:off x="2971"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60" name="Oval 48"/>
            <p:cNvSpPr>
              <a:spLocks noChangeArrowheads="1"/>
            </p:cNvSpPr>
            <p:nvPr/>
          </p:nvSpPr>
          <p:spPr bwMode="auto">
            <a:xfrm>
              <a:off x="2565" y="2914"/>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391" name="AutoShape 79"/>
            <p:cNvCxnSpPr>
              <a:cxnSpLocks noChangeShapeType="1"/>
              <a:stCxn id="141360" idx="3"/>
              <a:endCxn id="141355" idx="0"/>
            </p:cNvCxnSpPr>
            <p:nvPr/>
          </p:nvCxnSpPr>
          <p:spPr bwMode="auto">
            <a:xfrm flipH="1">
              <a:off x="2413" y="3283"/>
              <a:ext cx="222" cy="214"/>
            </a:xfrm>
            <a:prstGeom prst="straightConnector1">
              <a:avLst/>
            </a:prstGeom>
            <a:noFill/>
            <a:ln w="25400" cap="sq">
              <a:solidFill>
                <a:schemeClr val="tx1"/>
              </a:solidFill>
              <a:round/>
              <a:headEnd/>
              <a:tailEnd/>
            </a:ln>
            <a:effectLst/>
          </p:spPr>
        </p:cxnSp>
        <p:cxnSp>
          <p:nvCxnSpPr>
            <p:cNvPr id="141392" name="AutoShape 80"/>
            <p:cNvCxnSpPr>
              <a:cxnSpLocks noChangeShapeType="1"/>
              <a:stCxn id="141360" idx="5"/>
              <a:endCxn id="141359" idx="0"/>
            </p:cNvCxnSpPr>
            <p:nvPr/>
          </p:nvCxnSpPr>
          <p:spPr bwMode="auto">
            <a:xfrm>
              <a:off x="2976" y="3283"/>
              <a:ext cx="236" cy="214"/>
            </a:xfrm>
            <a:prstGeom prst="straightConnector1">
              <a:avLst/>
            </a:prstGeom>
            <a:noFill/>
            <a:ln w="25400" cap="sq">
              <a:solidFill>
                <a:schemeClr val="tx1"/>
              </a:solidFill>
              <a:round/>
              <a:headEnd/>
              <a:tailEnd/>
            </a:ln>
            <a:effectLst/>
          </p:spPr>
        </p:cxnSp>
        <p:cxnSp>
          <p:nvCxnSpPr>
            <p:cNvPr id="141393" name="AutoShape 81"/>
            <p:cNvCxnSpPr>
              <a:cxnSpLocks noChangeShapeType="1"/>
              <a:endCxn id="141360" idx="0"/>
            </p:cNvCxnSpPr>
            <p:nvPr/>
          </p:nvCxnSpPr>
          <p:spPr bwMode="auto">
            <a:xfrm>
              <a:off x="2558" y="2716"/>
              <a:ext cx="248" cy="198"/>
            </a:xfrm>
            <a:prstGeom prst="straightConnector1">
              <a:avLst/>
            </a:prstGeom>
            <a:noFill/>
            <a:ln w="25400" cap="sq">
              <a:solidFill>
                <a:schemeClr val="tx1"/>
              </a:solidFill>
              <a:round/>
              <a:headEnd/>
              <a:tailEnd/>
            </a:ln>
            <a:effectLst/>
          </p:spPr>
        </p:cxnSp>
      </p:grpSp>
      <p:sp useBgFill="1">
        <p:nvSpPr>
          <p:cNvPr id="141404" name="Rectangle 92"/>
          <p:cNvSpPr>
            <a:spLocks noChangeArrowheads="1"/>
          </p:cNvSpPr>
          <p:nvPr/>
        </p:nvSpPr>
        <p:spPr bwMode="auto">
          <a:xfrm>
            <a:off x="5795963" y="3716338"/>
            <a:ext cx="863600" cy="1296987"/>
          </a:xfrm>
          <a:prstGeom prst="rect">
            <a:avLst/>
          </a:prstGeom>
          <a:ln w="25400" cap="sq">
            <a:noFill/>
            <a:miter lim="800000"/>
            <a:headEnd/>
            <a:tailEnd/>
          </a:ln>
          <a:effectLst/>
        </p:spPr>
        <p:txBody>
          <a:bodyPr anchor="ctr">
            <a:spAutoFit/>
          </a:bodyPr>
          <a:lstStyle/>
          <a:p>
            <a:endParaRPr lang="zh-CN" altLang="en-US"/>
          </a:p>
        </p:txBody>
      </p:sp>
      <p:grpSp>
        <p:nvGrpSpPr>
          <p:cNvPr id="3" name="Group 93"/>
          <p:cNvGrpSpPr>
            <a:grpSpLocks/>
          </p:cNvGrpSpPr>
          <p:nvPr/>
        </p:nvGrpSpPr>
        <p:grpSpPr bwMode="auto">
          <a:xfrm>
            <a:off x="5203825" y="2249488"/>
            <a:ext cx="2076450" cy="1611312"/>
            <a:chOff x="3278" y="1417"/>
            <a:chExt cx="1308" cy="1015"/>
          </a:xfrm>
        </p:grpSpPr>
        <p:sp>
          <p:nvSpPr>
            <p:cNvPr id="141399" name="Oval 87"/>
            <p:cNvSpPr>
              <a:spLocks noChangeArrowheads="1"/>
            </p:cNvSpPr>
            <p:nvPr/>
          </p:nvSpPr>
          <p:spPr bwMode="auto">
            <a:xfrm>
              <a:off x="3671" y="141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400" name="AutoShape 88"/>
            <p:cNvCxnSpPr>
              <a:cxnSpLocks noChangeShapeType="1"/>
              <a:stCxn id="141399" idx="3"/>
              <a:endCxn id="141397" idx="0"/>
            </p:cNvCxnSpPr>
            <p:nvPr/>
          </p:nvCxnSpPr>
          <p:spPr bwMode="auto">
            <a:xfrm flipH="1">
              <a:off x="3519" y="1786"/>
              <a:ext cx="222" cy="214"/>
            </a:xfrm>
            <a:prstGeom prst="straightConnector1">
              <a:avLst/>
            </a:prstGeom>
            <a:noFill/>
            <a:ln w="25400" cap="sq">
              <a:solidFill>
                <a:schemeClr val="tx1"/>
              </a:solidFill>
              <a:round/>
              <a:headEnd/>
              <a:tailEnd/>
            </a:ln>
            <a:effectLst/>
          </p:spPr>
        </p:cxnSp>
        <p:cxnSp>
          <p:nvCxnSpPr>
            <p:cNvPr id="141401" name="AutoShape 89"/>
            <p:cNvCxnSpPr>
              <a:cxnSpLocks noChangeShapeType="1"/>
              <a:stCxn id="141399" idx="5"/>
              <a:endCxn id="141398" idx="0"/>
            </p:cNvCxnSpPr>
            <p:nvPr/>
          </p:nvCxnSpPr>
          <p:spPr bwMode="auto">
            <a:xfrm>
              <a:off x="4082" y="1786"/>
              <a:ext cx="264" cy="214"/>
            </a:xfrm>
            <a:prstGeom prst="straightConnector1">
              <a:avLst/>
            </a:prstGeom>
            <a:noFill/>
            <a:ln w="25400" cap="sq">
              <a:solidFill>
                <a:schemeClr val="tx1"/>
              </a:solidFill>
              <a:round/>
              <a:headEnd/>
              <a:tailEnd/>
            </a:ln>
            <a:effectLst/>
          </p:spPr>
        </p:cxnSp>
        <p:sp>
          <p:nvSpPr>
            <p:cNvPr id="141397" name="Oval 85"/>
            <p:cNvSpPr>
              <a:spLocks noChangeArrowheads="1"/>
            </p:cNvSpPr>
            <p:nvPr/>
          </p:nvSpPr>
          <p:spPr bwMode="auto">
            <a:xfrm>
              <a:off x="3278"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98" name="Oval 86"/>
            <p:cNvSpPr>
              <a:spLocks noChangeArrowheads="1"/>
            </p:cNvSpPr>
            <p:nvPr/>
          </p:nvSpPr>
          <p:spPr bwMode="auto">
            <a:xfrm>
              <a:off x="4105"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grpSp>
      <p:sp>
        <p:nvSpPr>
          <p:cNvPr id="141406" name="Oval 94"/>
          <p:cNvSpPr>
            <a:spLocks noChangeArrowheads="1"/>
          </p:cNvSpPr>
          <p:nvPr/>
        </p:nvSpPr>
        <p:spPr bwMode="auto">
          <a:xfrm>
            <a:off x="5103813" y="1341438"/>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24"/>
                                        </p:tgtEl>
                                        <p:attrNameLst>
                                          <p:attrName>style.visibility</p:attrName>
                                        </p:attrNameLst>
                                      </p:cBhvr>
                                      <p:to>
                                        <p:strVal val="visible"/>
                                      </p:to>
                                    </p:set>
                                    <p:animEffect transition="in" filter="fade">
                                      <p:cBhvr>
                                        <p:cTn id="7" dur="2000"/>
                                        <p:tgtEl>
                                          <p:spTgt spid="141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1384"/>
                                        </p:tgtEl>
                                        <p:attrNameLst>
                                          <p:attrName>style.visibility</p:attrName>
                                        </p:attrNameLst>
                                      </p:cBhvr>
                                      <p:to>
                                        <p:strVal val="visible"/>
                                      </p:to>
                                    </p:set>
                                    <p:animEffect transition="in" filter="wipe(up)">
                                      <p:cBhvr>
                                        <p:cTn id="12" dur="500"/>
                                        <p:tgtEl>
                                          <p:spTgt spid="14138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1337"/>
                                        </p:tgtEl>
                                        <p:attrNameLst>
                                          <p:attrName>style.visibility</p:attrName>
                                        </p:attrNameLst>
                                      </p:cBhvr>
                                      <p:to>
                                        <p:strVal val="visible"/>
                                      </p:to>
                                    </p:set>
                                    <p:animEffect transition="in" filter="fade">
                                      <p:cBhvr>
                                        <p:cTn id="16" dur="2000"/>
                                        <p:tgtEl>
                                          <p:spTgt spid="141337"/>
                                        </p:tgtEl>
                                      </p:cBhvr>
                                    </p:animEffect>
                                  </p:childTnLst>
                                </p:cTn>
                              </p:par>
                            </p:childTnLst>
                          </p:cTn>
                        </p:par>
                        <p:par>
                          <p:cTn id="17" fill="hold">
                            <p:stCondLst>
                              <p:cond delay="2500"/>
                            </p:stCondLst>
                            <p:childTnLst>
                              <p:par>
                                <p:cTn id="18" presetID="4" presetClass="entr" presetSubtype="32" fill="hold" grpId="0" nodeType="afterEffect">
                                  <p:stCondLst>
                                    <p:cond delay="0"/>
                                  </p:stCondLst>
                                  <p:childTnLst>
                                    <p:set>
                                      <p:cBhvr>
                                        <p:cTn id="19" dur="1" fill="hold">
                                          <p:stCondLst>
                                            <p:cond delay="0"/>
                                          </p:stCondLst>
                                        </p:cTn>
                                        <p:tgtEl>
                                          <p:spTgt spid="141329"/>
                                        </p:tgtEl>
                                        <p:attrNameLst>
                                          <p:attrName>style.visibility</p:attrName>
                                        </p:attrNameLst>
                                      </p:cBhvr>
                                      <p:to>
                                        <p:strVal val="visible"/>
                                      </p:to>
                                    </p:set>
                                    <p:animEffect transition="in" filter="box(out)">
                                      <p:cBhvr>
                                        <p:cTn id="20" dur="500"/>
                                        <p:tgtEl>
                                          <p:spTgt spid="1413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41385"/>
                                        </p:tgtEl>
                                        <p:attrNameLst>
                                          <p:attrName>style.visibility</p:attrName>
                                        </p:attrNameLst>
                                      </p:cBhvr>
                                      <p:to>
                                        <p:strVal val="visible"/>
                                      </p:to>
                                    </p:set>
                                    <p:animEffect transition="in" filter="wipe(up)">
                                      <p:cBhvr>
                                        <p:cTn id="25" dur="500"/>
                                        <p:tgtEl>
                                          <p:spTgt spid="14138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1328"/>
                                        </p:tgtEl>
                                        <p:attrNameLst>
                                          <p:attrName>style.visibility</p:attrName>
                                        </p:attrNameLst>
                                      </p:cBhvr>
                                      <p:to>
                                        <p:strVal val="visible"/>
                                      </p:to>
                                    </p:set>
                                    <p:animEffect transition="in" filter="fade">
                                      <p:cBhvr>
                                        <p:cTn id="29" dur="2000"/>
                                        <p:tgtEl>
                                          <p:spTgt spid="141328"/>
                                        </p:tgtEl>
                                      </p:cBhvr>
                                    </p:animEffect>
                                  </p:childTnLst>
                                </p:cTn>
                              </p:par>
                            </p:childTnLst>
                          </p:cTn>
                        </p:par>
                        <p:par>
                          <p:cTn id="30" fill="hold">
                            <p:stCondLst>
                              <p:cond delay="2500"/>
                            </p:stCondLst>
                            <p:childTnLst>
                              <p:par>
                                <p:cTn id="31" presetID="4" presetClass="entr" presetSubtype="32" fill="hold" grpId="0" nodeType="afterEffect">
                                  <p:stCondLst>
                                    <p:cond delay="0"/>
                                  </p:stCondLst>
                                  <p:childTnLst>
                                    <p:set>
                                      <p:cBhvr>
                                        <p:cTn id="32" dur="1" fill="hold">
                                          <p:stCondLst>
                                            <p:cond delay="0"/>
                                          </p:stCondLst>
                                        </p:cTn>
                                        <p:tgtEl>
                                          <p:spTgt spid="141338"/>
                                        </p:tgtEl>
                                        <p:attrNameLst>
                                          <p:attrName>style.visibility</p:attrName>
                                        </p:attrNameLst>
                                      </p:cBhvr>
                                      <p:to>
                                        <p:strVal val="visible"/>
                                      </p:to>
                                    </p:set>
                                    <p:animEffect transition="in" filter="box(out)">
                                      <p:cBhvr>
                                        <p:cTn id="33" dur="500"/>
                                        <p:tgtEl>
                                          <p:spTgt spid="141338"/>
                                        </p:tgtEl>
                                      </p:cBhvr>
                                    </p:animEffect>
                                  </p:childTnLst>
                                </p:cTn>
                              </p:par>
                            </p:childTnLst>
                          </p:cTn>
                        </p:par>
                        <p:par>
                          <p:cTn id="34" fill="hold">
                            <p:stCondLst>
                              <p:cond delay="3000"/>
                            </p:stCondLst>
                            <p:childTnLst>
                              <p:par>
                                <p:cTn id="35" presetID="4" presetClass="entr" presetSubtype="32" fill="hold" grpId="0" nodeType="afterEffect">
                                  <p:stCondLst>
                                    <p:cond delay="0"/>
                                  </p:stCondLst>
                                  <p:childTnLst>
                                    <p:set>
                                      <p:cBhvr>
                                        <p:cTn id="36" dur="1" fill="hold">
                                          <p:stCondLst>
                                            <p:cond delay="0"/>
                                          </p:stCondLst>
                                        </p:cTn>
                                        <p:tgtEl>
                                          <p:spTgt spid="141339"/>
                                        </p:tgtEl>
                                        <p:attrNameLst>
                                          <p:attrName>style.visibility</p:attrName>
                                        </p:attrNameLst>
                                      </p:cBhvr>
                                      <p:to>
                                        <p:strVal val="visible"/>
                                      </p:to>
                                    </p:set>
                                    <p:animEffect transition="in" filter="box(out)">
                                      <p:cBhvr>
                                        <p:cTn id="37" dur="500"/>
                                        <p:tgtEl>
                                          <p:spTgt spid="1413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1382"/>
                                        </p:tgtEl>
                                        <p:attrNameLst>
                                          <p:attrName>style.visibility</p:attrName>
                                        </p:attrNameLst>
                                      </p:cBhvr>
                                      <p:to>
                                        <p:strVal val="visible"/>
                                      </p:to>
                                    </p:set>
                                    <p:animEffect transition="in" filter="wipe(down)">
                                      <p:cBhvr>
                                        <p:cTn id="42" dur="500"/>
                                        <p:tgtEl>
                                          <p:spTgt spid="141382"/>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288" fill="hold" grpId="0" nodeType="clickEffect">
                                  <p:stCondLst>
                                    <p:cond delay="0"/>
                                  </p:stCondLst>
                                  <p:childTnLst>
                                    <p:set>
                                      <p:cBhvr>
                                        <p:cTn id="46" dur="1" fill="hold">
                                          <p:stCondLst>
                                            <p:cond delay="0"/>
                                          </p:stCondLst>
                                        </p:cTn>
                                        <p:tgtEl>
                                          <p:spTgt spid="141373"/>
                                        </p:tgtEl>
                                        <p:attrNameLst>
                                          <p:attrName>style.visibility</p:attrName>
                                        </p:attrNameLst>
                                      </p:cBhvr>
                                      <p:to>
                                        <p:strVal val="visible"/>
                                      </p:to>
                                    </p:set>
                                    <p:anim calcmode="lin" valueType="num">
                                      <p:cBhvr>
                                        <p:cTn id="47" dur="2000" fill="hold"/>
                                        <p:tgtEl>
                                          <p:spTgt spid="141373"/>
                                        </p:tgtEl>
                                        <p:attrNameLst>
                                          <p:attrName>ppt_w</p:attrName>
                                        </p:attrNameLst>
                                      </p:cBhvr>
                                      <p:tavLst>
                                        <p:tav tm="0">
                                          <p:val>
                                            <p:strVal val="4/3*#ppt_w"/>
                                          </p:val>
                                        </p:tav>
                                        <p:tav tm="100000">
                                          <p:val>
                                            <p:strVal val="#ppt_w"/>
                                          </p:val>
                                        </p:tav>
                                      </p:tavLst>
                                    </p:anim>
                                    <p:anim calcmode="lin" valueType="num">
                                      <p:cBhvr>
                                        <p:cTn id="48" dur="2000" fill="hold"/>
                                        <p:tgtEl>
                                          <p:spTgt spid="141373"/>
                                        </p:tgtEl>
                                        <p:attrNameLst>
                                          <p:attrName>ppt_h</p:attrName>
                                        </p:attrNameLst>
                                      </p:cBhvr>
                                      <p:tavLst>
                                        <p:tav tm="0">
                                          <p:val>
                                            <p:strVal val="4/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1322"/>
                                        </p:tgtEl>
                                        <p:attrNameLst>
                                          <p:attrName>style.visibility</p:attrName>
                                        </p:attrNameLst>
                                      </p:cBhvr>
                                      <p:to>
                                        <p:strVal val="visible"/>
                                      </p:to>
                                    </p:set>
                                    <p:animEffect transition="in" filter="fade">
                                      <p:cBhvr>
                                        <p:cTn id="53" dur="2000"/>
                                        <p:tgtEl>
                                          <p:spTgt spid="141322"/>
                                        </p:tgtEl>
                                      </p:cBhvr>
                                    </p:animEffect>
                                  </p:childTnLst>
                                </p:cTn>
                              </p:par>
                            </p:childTnLst>
                          </p:cTn>
                        </p:par>
                        <p:par>
                          <p:cTn id="54" fill="hold">
                            <p:stCondLst>
                              <p:cond delay="2000"/>
                            </p:stCondLst>
                            <p:childTnLst>
                              <p:par>
                                <p:cTn id="55" presetID="22" presetClass="entr" presetSubtype="1" fill="hold" nodeType="afterEffect">
                                  <p:stCondLst>
                                    <p:cond delay="0"/>
                                  </p:stCondLst>
                                  <p:childTnLst>
                                    <p:set>
                                      <p:cBhvr>
                                        <p:cTn id="56" dur="1" fill="hold">
                                          <p:stCondLst>
                                            <p:cond delay="0"/>
                                          </p:stCondLst>
                                        </p:cTn>
                                        <p:tgtEl>
                                          <p:spTgt spid="141386"/>
                                        </p:tgtEl>
                                        <p:attrNameLst>
                                          <p:attrName>style.visibility</p:attrName>
                                        </p:attrNameLst>
                                      </p:cBhvr>
                                      <p:to>
                                        <p:strVal val="visible"/>
                                      </p:to>
                                    </p:set>
                                    <p:animEffect transition="in" filter="wipe(up)">
                                      <p:cBhvr>
                                        <p:cTn id="57" dur="500"/>
                                        <p:tgtEl>
                                          <p:spTgt spid="141386"/>
                                        </p:tgtEl>
                                      </p:cBhvr>
                                    </p:animEffect>
                                  </p:childTnLst>
                                </p:cTn>
                              </p:par>
                            </p:childTnLst>
                          </p:cTn>
                        </p:par>
                        <p:par>
                          <p:cTn id="58" fill="hold">
                            <p:stCondLst>
                              <p:cond delay="2500"/>
                            </p:stCondLst>
                            <p:childTnLst>
                              <p:par>
                                <p:cTn id="59" presetID="10" presetClass="entr" presetSubtype="0" fill="hold" grpId="0" nodeType="afterEffect">
                                  <p:stCondLst>
                                    <p:cond delay="0"/>
                                  </p:stCondLst>
                                  <p:childTnLst>
                                    <p:set>
                                      <p:cBhvr>
                                        <p:cTn id="60" dur="1" fill="hold">
                                          <p:stCondLst>
                                            <p:cond delay="0"/>
                                          </p:stCondLst>
                                        </p:cTn>
                                        <p:tgtEl>
                                          <p:spTgt spid="141318"/>
                                        </p:tgtEl>
                                        <p:attrNameLst>
                                          <p:attrName>style.visibility</p:attrName>
                                        </p:attrNameLst>
                                      </p:cBhvr>
                                      <p:to>
                                        <p:strVal val="visible"/>
                                      </p:to>
                                    </p:set>
                                    <p:animEffect transition="in" filter="fade">
                                      <p:cBhvr>
                                        <p:cTn id="61" dur="2000"/>
                                        <p:tgtEl>
                                          <p:spTgt spid="141318"/>
                                        </p:tgtEl>
                                      </p:cBhvr>
                                    </p:animEffect>
                                  </p:childTnLst>
                                </p:cTn>
                              </p:par>
                            </p:childTnLst>
                          </p:cTn>
                        </p:par>
                        <p:par>
                          <p:cTn id="62" fill="hold">
                            <p:stCondLst>
                              <p:cond delay="4500"/>
                            </p:stCondLst>
                            <p:childTnLst>
                              <p:par>
                                <p:cTn id="63" presetID="22" presetClass="entr" presetSubtype="1" fill="hold" nodeType="afterEffect">
                                  <p:stCondLst>
                                    <p:cond delay="0"/>
                                  </p:stCondLst>
                                  <p:childTnLst>
                                    <p:set>
                                      <p:cBhvr>
                                        <p:cTn id="64" dur="1" fill="hold">
                                          <p:stCondLst>
                                            <p:cond delay="0"/>
                                          </p:stCondLst>
                                        </p:cTn>
                                        <p:tgtEl>
                                          <p:spTgt spid="141387"/>
                                        </p:tgtEl>
                                        <p:attrNameLst>
                                          <p:attrName>style.visibility</p:attrName>
                                        </p:attrNameLst>
                                      </p:cBhvr>
                                      <p:to>
                                        <p:strVal val="visible"/>
                                      </p:to>
                                    </p:set>
                                    <p:animEffect transition="in" filter="wipe(up)">
                                      <p:cBhvr>
                                        <p:cTn id="65" dur="500"/>
                                        <p:tgtEl>
                                          <p:spTgt spid="141387"/>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141321"/>
                                        </p:tgtEl>
                                        <p:attrNameLst>
                                          <p:attrName>style.visibility</p:attrName>
                                        </p:attrNameLst>
                                      </p:cBhvr>
                                      <p:to>
                                        <p:strVal val="visible"/>
                                      </p:to>
                                    </p:set>
                                    <p:animEffect transition="in" filter="fade">
                                      <p:cBhvr>
                                        <p:cTn id="69" dur="2000"/>
                                        <p:tgtEl>
                                          <p:spTgt spid="1413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41388"/>
                                        </p:tgtEl>
                                        <p:attrNameLst>
                                          <p:attrName>style.visibility</p:attrName>
                                        </p:attrNameLst>
                                      </p:cBhvr>
                                      <p:to>
                                        <p:strVal val="visible"/>
                                      </p:to>
                                    </p:set>
                                    <p:animEffect transition="in" filter="wipe(up)">
                                      <p:cBhvr>
                                        <p:cTn id="74" dur="500"/>
                                        <p:tgtEl>
                                          <p:spTgt spid="141388"/>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41343"/>
                                        </p:tgtEl>
                                        <p:attrNameLst>
                                          <p:attrName>style.visibility</p:attrName>
                                        </p:attrNameLst>
                                      </p:cBhvr>
                                      <p:to>
                                        <p:strVal val="visible"/>
                                      </p:to>
                                    </p:set>
                                    <p:animEffect transition="in" filter="fade">
                                      <p:cBhvr>
                                        <p:cTn id="78" dur="2000"/>
                                        <p:tgtEl>
                                          <p:spTgt spid="141343"/>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41345"/>
                                        </p:tgtEl>
                                        <p:attrNameLst>
                                          <p:attrName>style.visibility</p:attrName>
                                        </p:attrNameLst>
                                      </p:cBhvr>
                                      <p:to>
                                        <p:strVal val="visible"/>
                                      </p:to>
                                    </p:set>
                                    <p:animEffect transition="in" filter="box(out)">
                                      <p:cBhvr>
                                        <p:cTn id="83" dur="500"/>
                                        <p:tgtEl>
                                          <p:spTgt spid="141345"/>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41344"/>
                                        </p:tgtEl>
                                        <p:attrNameLst>
                                          <p:attrName>style.visibility</p:attrName>
                                        </p:attrNameLst>
                                      </p:cBhvr>
                                      <p:to>
                                        <p:strVal val="visible"/>
                                      </p:to>
                                    </p:set>
                                    <p:animEffect transition="in" filter="box(out)">
                                      <p:cBhvr>
                                        <p:cTn id="88" dur="500"/>
                                        <p:tgtEl>
                                          <p:spTgt spid="1413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41389"/>
                                        </p:tgtEl>
                                        <p:attrNameLst>
                                          <p:attrName>style.visibility</p:attrName>
                                        </p:attrNameLst>
                                      </p:cBhvr>
                                      <p:to>
                                        <p:strVal val="visible"/>
                                      </p:to>
                                    </p:set>
                                    <p:animEffect transition="in" filter="wipe(up)">
                                      <p:cBhvr>
                                        <p:cTn id="93" dur="500"/>
                                        <p:tgtEl>
                                          <p:spTgt spid="141389"/>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141348"/>
                                        </p:tgtEl>
                                        <p:attrNameLst>
                                          <p:attrName>style.visibility</p:attrName>
                                        </p:attrNameLst>
                                      </p:cBhvr>
                                      <p:to>
                                        <p:strVal val="visible"/>
                                      </p:to>
                                    </p:set>
                                    <p:animEffect transition="in" filter="fade">
                                      <p:cBhvr>
                                        <p:cTn id="97" dur="2000"/>
                                        <p:tgtEl>
                                          <p:spTgt spid="141348"/>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41349"/>
                                        </p:tgtEl>
                                        <p:attrNameLst>
                                          <p:attrName>style.visibility</p:attrName>
                                        </p:attrNameLst>
                                      </p:cBhvr>
                                      <p:to>
                                        <p:strVal val="visible"/>
                                      </p:to>
                                    </p:set>
                                    <p:animEffect transition="in" filter="box(out)">
                                      <p:cBhvr>
                                        <p:cTn id="102" dur="500"/>
                                        <p:tgtEl>
                                          <p:spTgt spid="141349"/>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41350"/>
                                        </p:tgtEl>
                                        <p:attrNameLst>
                                          <p:attrName>style.visibility</p:attrName>
                                        </p:attrNameLst>
                                      </p:cBhvr>
                                      <p:to>
                                        <p:strVal val="visible"/>
                                      </p:to>
                                    </p:set>
                                    <p:animEffect transition="in" filter="box(out)">
                                      <p:cBhvr>
                                        <p:cTn id="107" dur="500"/>
                                        <p:tgtEl>
                                          <p:spTgt spid="141350"/>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41390"/>
                                        </p:tgtEl>
                                        <p:attrNameLst>
                                          <p:attrName>style.visibility</p:attrName>
                                        </p:attrNameLst>
                                      </p:cBhvr>
                                      <p:to>
                                        <p:strVal val="visible"/>
                                      </p:to>
                                    </p:set>
                                    <p:animEffect transition="in" filter="box(out)">
                                      <p:cBhvr>
                                        <p:cTn id="112" dur="500"/>
                                        <p:tgtEl>
                                          <p:spTgt spid="14139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41352"/>
                                        </p:tgtEl>
                                        <p:attrNameLst>
                                          <p:attrName>style.visibility</p:attrName>
                                        </p:attrNameLst>
                                      </p:cBhvr>
                                      <p:to>
                                        <p:strVal val="visible"/>
                                      </p:to>
                                    </p:set>
                                    <p:animEffect transition="in" filter="wipe(right)">
                                      <p:cBhvr>
                                        <p:cTn id="117" dur="1000"/>
                                        <p:tgtEl>
                                          <p:spTgt spid="141352"/>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grpId="0" nodeType="clickEffect">
                                  <p:stCondLst>
                                    <p:cond delay="0"/>
                                  </p:stCondLst>
                                  <p:childTnLst>
                                    <p:set>
                                      <p:cBhvr>
                                        <p:cTn id="121" dur="1" fill="hold">
                                          <p:stCondLst>
                                            <p:cond delay="0"/>
                                          </p:stCondLst>
                                        </p:cTn>
                                        <p:tgtEl>
                                          <p:spTgt spid="141383"/>
                                        </p:tgtEl>
                                        <p:attrNameLst>
                                          <p:attrName>style.visibility</p:attrName>
                                        </p:attrNameLst>
                                      </p:cBhvr>
                                      <p:to>
                                        <p:strVal val="visible"/>
                                      </p:to>
                                    </p:set>
                                    <p:animEffect transition="in" filter="strips(downLeft)">
                                      <p:cBhvr>
                                        <p:cTn id="122" dur="500"/>
                                        <p:tgtEl>
                                          <p:spTgt spid="141383"/>
                                        </p:tgtEl>
                                      </p:cBhvr>
                                    </p:animEffect>
                                  </p:childTnLst>
                                </p:cTn>
                              </p:par>
                            </p:childTnLst>
                          </p:cTn>
                        </p:par>
                      </p:childTnLst>
                    </p:cTn>
                  </p:par>
                  <p:par>
                    <p:cTn id="123" fill="hold">
                      <p:stCondLst>
                        <p:cond delay="indefinite"/>
                      </p:stCondLst>
                      <p:childTnLst>
                        <p:par>
                          <p:cTn id="124" fill="hold">
                            <p:stCondLst>
                              <p:cond delay="0"/>
                            </p:stCondLst>
                            <p:childTnLst>
                              <p:par>
                                <p:cTn id="125" presetID="23" presetClass="entr" presetSubtype="288" fill="hold" grpId="0" nodeType="clickEffect">
                                  <p:stCondLst>
                                    <p:cond delay="0"/>
                                  </p:stCondLst>
                                  <p:childTnLst>
                                    <p:set>
                                      <p:cBhvr>
                                        <p:cTn id="126" dur="1" fill="hold">
                                          <p:stCondLst>
                                            <p:cond delay="0"/>
                                          </p:stCondLst>
                                        </p:cTn>
                                        <p:tgtEl>
                                          <p:spTgt spid="141374"/>
                                        </p:tgtEl>
                                        <p:attrNameLst>
                                          <p:attrName>style.visibility</p:attrName>
                                        </p:attrNameLst>
                                      </p:cBhvr>
                                      <p:to>
                                        <p:strVal val="visible"/>
                                      </p:to>
                                    </p:set>
                                    <p:anim calcmode="lin" valueType="num">
                                      <p:cBhvr>
                                        <p:cTn id="127" dur="1000" fill="hold"/>
                                        <p:tgtEl>
                                          <p:spTgt spid="141374"/>
                                        </p:tgtEl>
                                        <p:attrNameLst>
                                          <p:attrName>ppt_w</p:attrName>
                                        </p:attrNameLst>
                                      </p:cBhvr>
                                      <p:tavLst>
                                        <p:tav tm="0">
                                          <p:val>
                                            <p:strVal val="4/3*#ppt_w"/>
                                          </p:val>
                                        </p:tav>
                                        <p:tav tm="100000">
                                          <p:val>
                                            <p:strVal val="#ppt_w"/>
                                          </p:val>
                                        </p:tav>
                                      </p:tavLst>
                                    </p:anim>
                                    <p:anim calcmode="lin" valueType="num">
                                      <p:cBhvr>
                                        <p:cTn id="128" dur="1000" fill="hold"/>
                                        <p:tgtEl>
                                          <p:spTgt spid="141374"/>
                                        </p:tgtEl>
                                        <p:attrNameLst>
                                          <p:attrName>ppt_h</p:attrName>
                                        </p:attrNameLst>
                                      </p:cBhvr>
                                      <p:tavLst>
                                        <p:tav tm="0">
                                          <p:val>
                                            <p:strVal val="4/3*#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nodeType="clickEffect">
                                  <p:stCondLst>
                                    <p:cond delay="0"/>
                                  </p:stCondLst>
                                  <p:childTnLst>
                                    <p:set>
                                      <p:cBhvr>
                                        <p:cTn id="132" dur="1" fill="hold">
                                          <p:stCondLst>
                                            <p:cond delay="0"/>
                                          </p:stCondLst>
                                        </p:cTn>
                                        <p:tgtEl>
                                          <p:spTgt spid="2"/>
                                        </p:tgtEl>
                                        <p:attrNameLst>
                                          <p:attrName>style.visibility</p:attrName>
                                        </p:attrNameLst>
                                      </p:cBhvr>
                                      <p:to>
                                        <p:strVal val="visible"/>
                                      </p:to>
                                    </p:set>
                                    <p:anim calcmode="lin" valueType="num">
                                      <p:cBhvr>
                                        <p:cTn id="133" dur="500" fill="hold"/>
                                        <p:tgtEl>
                                          <p:spTgt spid="2"/>
                                        </p:tgtEl>
                                        <p:attrNameLst>
                                          <p:attrName>ppt_w</p:attrName>
                                        </p:attrNameLst>
                                      </p:cBhvr>
                                      <p:tavLst>
                                        <p:tav tm="0">
                                          <p:val>
                                            <p:fltVal val="0"/>
                                          </p:val>
                                        </p:tav>
                                        <p:tav tm="100000">
                                          <p:val>
                                            <p:strVal val="#ppt_w"/>
                                          </p:val>
                                        </p:tav>
                                      </p:tavLst>
                                    </p:anim>
                                    <p:anim calcmode="lin" valueType="num">
                                      <p:cBhvr>
                                        <p:cTn id="13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3"/>
                                        </p:tgtEl>
                                        <p:attrNameLst>
                                          <p:attrName>style.visibility</p:attrName>
                                        </p:attrNameLst>
                                      </p:cBhvr>
                                      <p:to>
                                        <p:strVal val="visible"/>
                                      </p:to>
                                    </p:set>
                                    <p:animEffect transition="in" filter="wipe(up)">
                                      <p:cBhvr>
                                        <p:cTn id="139" dur="500"/>
                                        <p:tgtEl>
                                          <p:spTgt spid="3"/>
                                        </p:tgtEl>
                                      </p:cBhvr>
                                    </p:animEffect>
                                  </p:childTnLst>
                                </p:cTn>
                              </p:par>
                            </p:childTnLst>
                          </p:cTn>
                        </p:par>
                        <p:par>
                          <p:cTn id="140" fill="hold">
                            <p:stCondLst>
                              <p:cond delay="500"/>
                            </p:stCondLst>
                            <p:childTnLst>
                              <p:par>
                                <p:cTn id="141" presetID="22" presetClass="entr" presetSubtype="1" fill="hold" grpId="0" nodeType="afterEffect">
                                  <p:stCondLst>
                                    <p:cond delay="0"/>
                                  </p:stCondLst>
                                  <p:childTnLst>
                                    <p:set>
                                      <p:cBhvr>
                                        <p:cTn id="142" dur="1" fill="hold">
                                          <p:stCondLst>
                                            <p:cond delay="0"/>
                                          </p:stCondLst>
                                        </p:cTn>
                                        <p:tgtEl>
                                          <p:spTgt spid="141404"/>
                                        </p:tgtEl>
                                        <p:attrNameLst>
                                          <p:attrName>style.visibility</p:attrName>
                                        </p:attrNameLst>
                                      </p:cBhvr>
                                      <p:to>
                                        <p:strVal val="visible"/>
                                      </p:to>
                                    </p:set>
                                    <p:animEffect transition="in" filter="wipe(up)">
                                      <p:cBhvr>
                                        <p:cTn id="143" dur="500"/>
                                        <p:tgtEl>
                                          <p:spTgt spid="141404"/>
                                        </p:tgtEl>
                                      </p:cBhvr>
                                    </p:animEffect>
                                  </p:childTnLst>
                                </p:cTn>
                              </p:par>
                            </p:childTnLst>
                          </p:cTn>
                        </p:par>
                        <p:par>
                          <p:cTn id="144" fill="hold">
                            <p:stCondLst>
                              <p:cond delay="1000"/>
                            </p:stCondLst>
                            <p:childTnLst>
                              <p:par>
                                <p:cTn id="145" presetID="4" presetClass="entr" presetSubtype="32" fill="hold" grpId="0" nodeType="afterEffect">
                                  <p:stCondLst>
                                    <p:cond delay="0"/>
                                  </p:stCondLst>
                                  <p:childTnLst>
                                    <p:set>
                                      <p:cBhvr>
                                        <p:cTn id="146" dur="1" fill="hold">
                                          <p:stCondLst>
                                            <p:cond delay="0"/>
                                          </p:stCondLst>
                                        </p:cTn>
                                        <p:tgtEl>
                                          <p:spTgt spid="141406"/>
                                        </p:tgtEl>
                                        <p:attrNameLst>
                                          <p:attrName>style.visibility</p:attrName>
                                        </p:attrNameLst>
                                      </p:cBhvr>
                                      <p:to>
                                        <p:strVal val="visible"/>
                                      </p:to>
                                    </p:set>
                                    <p:animEffect transition="in" filter="box(out)">
                                      <p:cBhvr>
                                        <p:cTn id="147" dur="500"/>
                                        <p:tgtEl>
                                          <p:spTgt spid="141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2" grpId="0" animBg="1"/>
      <p:bldP spid="141318" grpId="0" animBg="1"/>
      <p:bldP spid="141321" grpId="0" animBg="1"/>
      <p:bldP spid="141322" grpId="0" animBg="1"/>
      <p:bldP spid="141324" grpId="0" animBg="1" autoUpdateAnimBg="0"/>
      <p:bldP spid="141328" grpId="0" animBg="1"/>
      <p:bldP spid="141329" grpId="0" animBg="1" autoUpdateAnimBg="0"/>
      <p:bldP spid="141337" grpId="0" animBg="1"/>
      <p:bldP spid="141338" grpId="0" animBg="1" autoUpdateAnimBg="0"/>
      <p:bldP spid="141339" grpId="0" animBg="1" autoUpdateAnimBg="0"/>
      <p:bldP spid="141343" grpId="0" animBg="1"/>
      <p:bldP spid="141344" grpId="0" animBg="1" autoUpdateAnimBg="0"/>
      <p:bldP spid="141345" grpId="0" animBg="1" autoUpdateAnimBg="0"/>
      <p:bldP spid="141348" grpId="0" animBg="1"/>
      <p:bldP spid="141349" grpId="0" animBg="1" autoUpdateAnimBg="0"/>
      <p:bldP spid="141350" grpId="0" animBg="1" autoUpdateAnimBg="0"/>
      <p:bldP spid="141373" grpId="0" animBg="1"/>
      <p:bldP spid="141374" grpId="0" animBg="1"/>
      <p:bldP spid="141382" grpId="0" animBg="1"/>
      <p:bldP spid="141383" grpId="0" animBg="1"/>
      <p:bldP spid="141390" grpId="0" animBg="1" autoUpdateAnimBg="0"/>
      <p:bldP spid="141404" grpId="0" animBg="1"/>
      <p:bldP spid="14140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4" name="Rectangle 6"/>
          <p:cNvSpPr>
            <a:spLocks noChangeArrowheads="1"/>
          </p:cNvSpPr>
          <p:nvPr/>
        </p:nvSpPr>
        <p:spPr bwMode="auto">
          <a:xfrm>
            <a:off x="611560" y="404664"/>
            <a:ext cx="3143809" cy="769441"/>
          </a:xfrm>
          <a:prstGeom prst="rect">
            <a:avLst/>
          </a:prstGeom>
          <a:noFill/>
          <a:ln w="25400" cap="sq">
            <a:noFill/>
            <a:miter lim="800000"/>
            <a:headEnd/>
            <a:tailEnd/>
          </a:ln>
          <a:effectLst/>
        </p:spPr>
        <p:txBody>
          <a:bodyPr wrap="none">
            <a:spAutoFit/>
          </a:bodyPr>
          <a:lstStyle/>
          <a:p>
            <a:r>
              <a:rPr lang="en-US" altLang="zh-CN" sz="4400" dirty="0">
                <a:solidFill>
                  <a:srgbClr val="0000CC"/>
                </a:solidFill>
                <a:latin typeface="Arial Unicode MS" pitchFamily="34" charset="-122"/>
                <a:ea typeface="Arial Unicode MS" pitchFamily="34" charset="-122"/>
                <a:cs typeface="Arial Unicode MS" pitchFamily="34" charset="-122"/>
              </a:rPr>
              <a:t>B-</a:t>
            </a:r>
            <a:r>
              <a:rPr lang="zh-CN" altLang="en-US" sz="4400" dirty="0">
                <a:solidFill>
                  <a:srgbClr val="0000CC"/>
                </a:solidFill>
                <a:latin typeface="华文行楷" pitchFamily="2" charset="-122"/>
                <a:ea typeface="华文行楷" pitchFamily="2" charset="-122"/>
                <a:cs typeface="+mj-cs"/>
              </a:rPr>
              <a:t>树的定义 </a:t>
            </a:r>
          </a:p>
        </p:txBody>
      </p:sp>
      <p:sp>
        <p:nvSpPr>
          <p:cNvPr id="150566" name="Rectangle 38"/>
          <p:cNvSpPr>
            <a:spLocks noChangeArrowheads="1"/>
          </p:cNvSpPr>
          <p:nvPr/>
        </p:nvSpPr>
        <p:spPr bwMode="auto">
          <a:xfrm>
            <a:off x="107950" y="1393825"/>
            <a:ext cx="8235950" cy="457200"/>
          </a:xfrm>
          <a:prstGeom prst="rect">
            <a:avLst/>
          </a:prstGeom>
          <a:noFill/>
          <a:ln w="25400" cap="sq">
            <a:noFill/>
            <a:miter lim="800000"/>
            <a:headEnd/>
            <a:tailEnd/>
          </a:ln>
          <a:effectLst/>
        </p:spPr>
        <p:txBody>
          <a:bodyPr wrap="none">
            <a:spAutoFit/>
          </a:bodyPr>
          <a:lstStyle/>
          <a:p>
            <a:r>
              <a:rPr lang="zh-CN" altLang="en-US" dirty="0">
                <a:ea typeface="楷体_GB2312" pitchFamily="49" charset="-122"/>
              </a:rPr>
              <a:t>一棵 </a:t>
            </a:r>
            <a:r>
              <a:rPr lang="en-US" altLang="zh-CN" i="1" dirty="0">
                <a:ea typeface="楷体_GB2312" pitchFamily="49" charset="-122"/>
              </a:rPr>
              <a:t>m</a:t>
            </a:r>
            <a:r>
              <a:rPr lang="en-US" altLang="zh-CN" dirty="0">
                <a:ea typeface="楷体_GB2312" pitchFamily="49" charset="-122"/>
              </a:rPr>
              <a:t> </a:t>
            </a:r>
            <a:r>
              <a:rPr lang="zh-CN" altLang="en-US" dirty="0">
                <a:ea typeface="楷体_GB2312" pitchFamily="49" charset="-122"/>
              </a:rPr>
              <a:t>阶的 </a:t>
            </a:r>
            <a:r>
              <a:rPr lang="en-US" altLang="zh-CN" dirty="0">
                <a:ea typeface="楷体_GB2312" pitchFamily="49" charset="-122"/>
              </a:rPr>
              <a:t>B- </a:t>
            </a:r>
            <a:r>
              <a:rPr lang="zh-CN" altLang="en-US" dirty="0">
                <a:ea typeface="楷体_GB2312" pitchFamily="49" charset="-122"/>
              </a:rPr>
              <a:t>树，或为空树或为满足下列特性的 </a:t>
            </a:r>
            <a:r>
              <a:rPr lang="en-US" altLang="zh-CN" i="1" dirty="0">
                <a:ea typeface="楷体_GB2312" pitchFamily="49" charset="-122"/>
              </a:rPr>
              <a:t>m</a:t>
            </a:r>
            <a:r>
              <a:rPr lang="en-US" altLang="zh-CN" dirty="0">
                <a:ea typeface="楷体_GB2312" pitchFamily="49" charset="-122"/>
              </a:rPr>
              <a:t> </a:t>
            </a:r>
            <a:r>
              <a:rPr lang="zh-CN" altLang="en-US" dirty="0">
                <a:ea typeface="楷体_GB2312" pitchFamily="49" charset="-122"/>
              </a:rPr>
              <a:t>叉树： </a:t>
            </a:r>
          </a:p>
        </p:txBody>
      </p:sp>
      <p:grpSp>
        <p:nvGrpSpPr>
          <p:cNvPr id="2" name="Group 39"/>
          <p:cNvGrpSpPr>
            <a:grpSpLocks/>
          </p:cNvGrpSpPr>
          <p:nvPr/>
        </p:nvGrpSpPr>
        <p:grpSpPr bwMode="auto">
          <a:xfrm>
            <a:off x="468313" y="3429000"/>
            <a:ext cx="8135937" cy="3014663"/>
            <a:chOff x="340" y="2099"/>
            <a:chExt cx="5125" cy="1899"/>
          </a:xfrm>
        </p:grpSpPr>
        <p:sp>
          <p:nvSpPr>
            <p:cNvPr id="150568" name="Rectangle 40"/>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69" name="Rectangle 41"/>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0" name="Rectangle 42"/>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0571" name="Rectangle 43"/>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2" name="Rectangle 44"/>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73" name="Line 45"/>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4" name="Line 46"/>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5" name="Line 47"/>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6" name="Line 48"/>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7" name="Line 49"/>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8" name="Line 50"/>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9" name="Line 51"/>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580" name="AutoShape 52"/>
            <p:cNvCxnSpPr>
              <a:cxnSpLocks noChangeShapeType="1"/>
              <a:stCxn id="150568"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0581" name="Rectangle 53"/>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2" name="Rectangle 54"/>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0583" name="Rectangle 55"/>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4" name="Rectangle 56"/>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85" name="Line 57"/>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6" name="Line 58"/>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7" name="Line 59"/>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8" name="Line 60"/>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89" name="Line 61"/>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0" name="Line 62"/>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1" name="Line 63"/>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92" name="Rectangle 64"/>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593" name="AutoShape 65"/>
            <p:cNvCxnSpPr>
              <a:cxnSpLocks noChangeShapeType="1"/>
              <a:stCxn id="150592"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0594" name="Rectangle 66"/>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95" name="Rectangle 67"/>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6" name="Rectangle 68"/>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0597" name="Rectangle 69"/>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8" name="Rectangle 70"/>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99" name="Line 71"/>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0" name="Line 72"/>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1" name="Line 73"/>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2" name="Line 74"/>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3" name="Line 75"/>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4" name="Line 76"/>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5" name="Line 77"/>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606" name="AutoShape 78"/>
            <p:cNvCxnSpPr>
              <a:cxnSpLocks noChangeShapeType="1"/>
              <a:stCxn id="150594"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0607" name="Rectangle 79"/>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08" name="Rectangle 80"/>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0609" name="Rectangle 81"/>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10" name="Rectangle 82"/>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11" name="Line 83"/>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2" name="Line 84"/>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3" name="Line 85"/>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4" name="Line 86"/>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5" name="Line 87"/>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6" name="Line 88"/>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7" name="Line 89"/>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8" name="Rectangle 90"/>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19" name="AutoShape 91"/>
            <p:cNvCxnSpPr>
              <a:cxnSpLocks noChangeShapeType="1"/>
              <a:stCxn id="150618"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0620" name="Rectangle 92"/>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1" name="Rectangle 93"/>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0622" name="Rectangle 94"/>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3" name="Rectangle 95"/>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0624" name="Rectangle 96"/>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5" name="Rectangle 97"/>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0626" name="Rectangle 98"/>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7" name="Rectangle 99"/>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0628" name="Line 100"/>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0629" name="Line 101"/>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0" name="Line 102"/>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1" name="Line 103"/>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2" name="Line 104"/>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3" name="Line 105"/>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4" name="Line 106"/>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5" name="Line 107"/>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6" name="Line 108"/>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7" name="Line 109"/>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8" name="Line 110"/>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9" name="Rectangle 111"/>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0" name="AutoShape 112"/>
            <p:cNvCxnSpPr>
              <a:cxnSpLocks noChangeShapeType="1"/>
              <a:stCxn id="150639"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0641" name="Rectangle 113"/>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2" name="AutoShape 114"/>
            <p:cNvCxnSpPr>
              <a:cxnSpLocks noChangeShapeType="1"/>
              <a:stCxn id="150641"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0643" name="Rectangle 115"/>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4" name="AutoShape 116"/>
            <p:cNvCxnSpPr>
              <a:cxnSpLocks noChangeShapeType="1"/>
              <a:stCxn id="150643"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0645" name="Rectangle 117"/>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6" name="AutoShape 118"/>
            <p:cNvCxnSpPr>
              <a:cxnSpLocks noChangeShapeType="1"/>
              <a:stCxn id="150645"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0647" name="Rectangle 119"/>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8" name="AutoShape 120"/>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0649" name="Rectangle 121"/>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0" name="AutoShape 122"/>
            <p:cNvCxnSpPr>
              <a:cxnSpLocks noChangeShapeType="1"/>
              <a:stCxn id="150649"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0651" name="Rectangle 123"/>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2" name="AutoShape 124"/>
            <p:cNvCxnSpPr>
              <a:cxnSpLocks noChangeShapeType="1"/>
              <a:stCxn id="150651"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0653" name="Rectangle 125"/>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4" name="AutoShape 126"/>
            <p:cNvCxnSpPr>
              <a:cxnSpLocks noChangeShapeType="1"/>
              <a:stCxn id="150653"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0655" name="Rectangle 127"/>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6" name="Rectangle 128"/>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0657" name="Rectangle 129"/>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8" name="Rectangle 130"/>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59" name="Line 131"/>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0" name="Line 132"/>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1" name="Line 133"/>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2" name="Line 134"/>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3" name="Line 135"/>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4" name="Line 136"/>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5" name="Line 137"/>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6" name="Rectangle 138"/>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7" name="Rectangle 139"/>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0668" name="Rectangle 140"/>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9" name="Rectangle 141"/>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0670" name="Rectangle 142"/>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71" name="Rectangle 143"/>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0672" name="Line 144"/>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3" name="Line 145"/>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4" name="Line 146"/>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5" name="Line 147"/>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6" name="Line 148"/>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7" name="Line 149"/>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8" name="Line 150"/>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9" name="Line 151"/>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80" name="Line 152"/>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81" name="Freeform 153"/>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2" name="Freeform 154"/>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3" name="Freeform 155"/>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4" name="Freeform 156"/>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5" name="Freeform 157"/>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6" name="Rectangle 158"/>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7" name="Rectangle 159"/>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0688" name="Rectangle 160"/>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9" name="Rectangle 161"/>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90" name="Line 162"/>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1" name="Line 163"/>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2" name="Line 164"/>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3" name="Line 165"/>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4" name="Line 166"/>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5" name="Line 167"/>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6" name="Line 168"/>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7" name="Freeform 169"/>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98" name="Freeform 170"/>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0699" name="AutoShape 171"/>
            <p:cNvCxnSpPr>
              <a:cxnSpLocks noChangeShapeType="1"/>
              <a:endCxn id="150694"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0700" name="Text Box 172"/>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0701" name="Text Box 173"/>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0702" name="Text Box 174"/>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0703" name="Text Box 175"/>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0704" name="Text Box 176"/>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0705" name="Text Box 177"/>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0706" name="Text Box 178"/>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0707" name="Text Box 179"/>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0708" name="Text Box 180"/>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0709" name="Rectangle 181"/>
          <p:cNvSpPr>
            <a:spLocks noChangeArrowheads="1"/>
          </p:cNvSpPr>
          <p:nvPr/>
        </p:nvSpPr>
        <p:spPr bwMode="auto">
          <a:xfrm>
            <a:off x="107950" y="1898650"/>
            <a:ext cx="5294313" cy="457200"/>
          </a:xfrm>
          <a:prstGeom prst="rect">
            <a:avLst/>
          </a:prstGeom>
          <a:noFill/>
          <a:ln w="25400" cap="sq">
            <a:noFill/>
            <a:miter lim="800000"/>
            <a:headEnd/>
            <a:tailEnd/>
          </a:ln>
          <a:effectLst/>
        </p:spPr>
        <p:txBody>
          <a:bodyPr wrap="none">
            <a:spAutoFit/>
          </a:bodyPr>
          <a:lstStyle/>
          <a:p>
            <a:r>
              <a:rPr lang="en-US" altLang="zh-CN" dirty="0">
                <a:ea typeface="楷体_GB2312" pitchFamily="49" charset="-122"/>
              </a:rPr>
              <a:t>(1)</a:t>
            </a:r>
            <a:r>
              <a:rPr lang="zh-CN" altLang="en-US" dirty="0">
                <a:ea typeface="楷体_GB2312" pitchFamily="49" charset="-122"/>
              </a:rPr>
              <a:t>、树中每个结点至多有 </a:t>
            </a:r>
            <a:r>
              <a:rPr lang="en-US" altLang="zh-CN" i="1" dirty="0">
                <a:ea typeface="楷体_GB2312" pitchFamily="49" charset="-122"/>
              </a:rPr>
              <a:t>m</a:t>
            </a:r>
            <a:r>
              <a:rPr lang="en-US" altLang="zh-CN" dirty="0">
                <a:ea typeface="楷体_GB2312" pitchFamily="49" charset="-122"/>
              </a:rPr>
              <a:t> </a:t>
            </a:r>
            <a:r>
              <a:rPr lang="zh-CN" altLang="en-US" dirty="0">
                <a:ea typeface="楷体_GB2312" pitchFamily="49" charset="-122"/>
              </a:rPr>
              <a:t>棵子树； </a:t>
            </a:r>
          </a:p>
        </p:txBody>
      </p:sp>
      <p:sp>
        <p:nvSpPr>
          <p:cNvPr id="150710" name="Rectangle 182"/>
          <p:cNvSpPr>
            <a:spLocks noChangeArrowheads="1"/>
          </p:cNvSpPr>
          <p:nvPr/>
        </p:nvSpPr>
        <p:spPr bwMode="auto">
          <a:xfrm>
            <a:off x="107950" y="2401888"/>
            <a:ext cx="6973888" cy="457200"/>
          </a:xfrm>
          <a:prstGeom prst="rect">
            <a:avLst/>
          </a:prstGeom>
          <a:noFill/>
          <a:ln w="25400" cap="sq">
            <a:noFill/>
            <a:miter lim="800000"/>
            <a:headEnd/>
            <a:tailEnd/>
          </a:ln>
          <a:effectLst/>
        </p:spPr>
        <p:txBody>
          <a:bodyPr wrap="none">
            <a:spAutoFit/>
          </a:bodyPr>
          <a:lstStyle/>
          <a:p>
            <a:r>
              <a:rPr lang="en-US" altLang="zh-CN" dirty="0">
                <a:ea typeface="楷体_GB2312" pitchFamily="49" charset="-122"/>
              </a:rPr>
              <a:t>(2)</a:t>
            </a:r>
            <a:r>
              <a:rPr lang="zh-CN" altLang="en-US" dirty="0">
                <a:ea typeface="楷体_GB2312" pitchFamily="49" charset="-122"/>
              </a:rPr>
              <a:t>、若根结点不是叶子结点，则至少有两棵子树；</a:t>
            </a:r>
          </a:p>
        </p:txBody>
      </p:sp>
      <p:sp>
        <p:nvSpPr>
          <p:cNvPr id="150711" name="Rectangle 183"/>
          <p:cNvSpPr>
            <a:spLocks noChangeArrowheads="1"/>
          </p:cNvSpPr>
          <p:nvPr/>
        </p:nvSpPr>
        <p:spPr bwMode="auto">
          <a:xfrm>
            <a:off x="107950" y="2900363"/>
            <a:ext cx="7604125" cy="457200"/>
          </a:xfrm>
          <a:prstGeom prst="rect">
            <a:avLst/>
          </a:prstGeom>
          <a:noFill/>
          <a:ln w="25400" cap="sq">
            <a:noFill/>
            <a:miter lim="800000"/>
            <a:headEnd/>
            <a:tailEnd/>
          </a:ln>
          <a:effectLst/>
        </p:spPr>
        <p:txBody>
          <a:bodyPr wrap="none">
            <a:spAutoFit/>
          </a:bodyPr>
          <a:lstStyle/>
          <a:p>
            <a:r>
              <a:rPr lang="en-US" altLang="zh-CN" dirty="0">
                <a:ea typeface="楷体_GB2312" pitchFamily="49" charset="-122"/>
              </a:rPr>
              <a:t>(3)</a:t>
            </a:r>
            <a:r>
              <a:rPr lang="zh-CN" altLang="en-US" dirty="0">
                <a:ea typeface="楷体_GB2312" pitchFamily="49" charset="-122"/>
              </a:rPr>
              <a:t>、除根之外的所有非终端结点至少有 </a:t>
            </a:r>
            <a:r>
              <a:rPr lang="zh-CN" altLang="en-US" dirty="0">
                <a:ea typeface="楷体_GB2312" pitchFamily="49" charset="-122"/>
                <a:sym typeface="Symbol" pitchFamily="18" charset="2"/>
              </a:rPr>
              <a:t></a:t>
            </a:r>
            <a:r>
              <a:rPr lang="en-US" altLang="zh-CN" i="1" dirty="0">
                <a:ea typeface="楷体_GB2312" pitchFamily="49" charset="-122"/>
              </a:rPr>
              <a:t>m</a:t>
            </a:r>
            <a:r>
              <a:rPr lang="en-US" altLang="zh-CN" dirty="0">
                <a:ea typeface="楷体_GB2312" pitchFamily="49" charset="-122"/>
              </a:rPr>
              <a:t>/2</a:t>
            </a:r>
            <a:r>
              <a:rPr lang="en-US" altLang="zh-CN" dirty="0">
                <a:ea typeface="楷体_GB2312" pitchFamily="49" charset="-122"/>
                <a:sym typeface="Symbol" pitchFamily="18" charset="2"/>
              </a:rPr>
              <a:t> </a:t>
            </a:r>
            <a:r>
              <a:rPr lang="zh-CN" altLang="en-US" dirty="0">
                <a:ea typeface="楷体_GB2312" pitchFamily="49" charset="-122"/>
              </a:rPr>
              <a:t>棵子树； </a:t>
            </a:r>
          </a:p>
        </p:txBody>
      </p:sp>
      <p:sp>
        <p:nvSpPr>
          <p:cNvPr id="150714" name="AutoShape 186"/>
          <p:cNvSpPr>
            <a:spLocks noChangeArrowheads="1"/>
          </p:cNvSpPr>
          <p:nvPr/>
        </p:nvSpPr>
        <p:spPr bwMode="auto">
          <a:xfrm>
            <a:off x="4067175" y="404813"/>
            <a:ext cx="3313113" cy="863600"/>
          </a:xfrm>
          <a:prstGeom prst="wedgeRoundRectCallout">
            <a:avLst>
              <a:gd name="adj1" fmla="val -145926"/>
              <a:gd name="adj2" fmla="val 72977"/>
              <a:gd name="adj3" fmla="val 16667"/>
            </a:avLst>
          </a:prstGeom>
          <a:solidFill>
            <a:srgbClr val="FFFFCC"/>
          </a:solidFill>
          <a:ln w="9525" cap="sq">
            <a:solidFill>
              <a:schemeClr val="tx1"/>
            </a:solidFill>
            <a:miter lim="800000"/>
            <a:headEnd/>
            <a:tailEnd/>
          </a:ln>
          <a:effectLst/>
        </p:spPr>
        <p:txBody>
          <a:bodyPr/>
          <a:lstStyle/>
          <a:p>
            <a:pPr algn="ctr"/>
            <a:r>
              <a:rPr lang="zh-CN" altLang="en-US" sz="2000" dirty="0">
                <a:ea typeface="华文新魏" pitchFamily="2" charset="-122"/>
              </a:rPr>
              <a:t>阶 </a:t>
            </a:r>
            <a:r>
              <a:rPr lang="en-US" altLang="zh-CN" sz="2000" i="1" dirty="0">
                <a:ea typeface="华文新魏" pitchFamily="2" charset="-122"/>
              </a:rPr>
              <a:t>m</a:t>
            </a:r>
            <a:r>
              <a:rPr lang="en-US" altLang="zh-CN" sz="2000" dirty="0">
                <a:ea typeface="华文新魏" pitchFamily="2" charset="-122"/>
              </a:rPr>
              <a:t> </a:t>
            </a:r>
            <a:r>
              <a:rPr lang="zh-CN" altLang="en-US" sz="2000" dirty="0">
                <a:ea typeface="华文新魏" pitchFamily="2" charset="-122"/>
              </a:rPr>
              <a:t>可以事先任意指定，  </a:t>
            </a:r>
          </a:p>
          <a:p>
            <a:pPr algn="ctr"/>
            <a:r>
              <a:rPr lang="zh-CN" altLang="en-US" sz="2000" dirty="0">
                <a:ea typeface="华文新魏" pitchFamily="2" charset="-122"/>
              </a:rPr>
              <a:t>一旦指定后就固定不变。 </a:t>
            </a:r>
          </a:p>
        </p:txBody>
      </p:sp>
      <p:sp useBgFill="1">
        <p:nvSpPr>
          <p:cNvPr id="150715" name="Rectangle 187"/>
          <p:cNvSpPr>
            <a:spLocks noChangeArrowheads="1"/>
          </p:cNvSpPr>
          <p:nvPr/>
        </p:nvSpPr>
        <p:spPr bwMode="auto">
          <a:xfrm>
            <a:off x="143668" y="1696392"/>
            <a:ext cx="8856663" cy="1631216"/>
          </a:xfrm>
          <a:prstGeom prst="rect">
            <a:avLst/>
          </a:prstGeom>
          <a:ln w="25400" cap="sq">
            <a:noFill/>
            <a:miter lim="800000"/>
            <a:headEnd/>
            <a:tailEnd/>
          </a:ln>
          <a:effectLst/>
        </p:spPr>
        <p:txBody>
          <a:bodyPr>
            <a:spAutoFit/>
          </a:bodyPr>
          <a:lstStyle/>
          <a:p>
            <a:r>
              <a:rPr lang="en-US" altLang="zh-CN" sz="2000" dirty="0">
                <a:ea typeface="楷体_GB2312" pitchFamily="49" charset="-122"/>
              </a:rPr>
              <a:t>(4)</a:t>
            </a:r>
            <a:r>
              <a:rPr lang="zh-CN" altLang="en-US" sz="2000" dirty="0">
                <a:ea typeface="楷体_GB2312" pitchFamily="49" charset="-122"/>
              </a:rPr>
              <a:t>、所有的非终端结点的结构为：（</a:t>
            </a:r>
            <a:r>
              <a:rPr lang="en-US" altLang="zh-CN" sz="2000" i="1" dirty="0">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0</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2</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2</a:t>
            </a:r>
            <a:r>
              <a:rPr lang="en-US" altLang="zh-CN" sz="2000" dirty="0">
                <a:ea typeface="楷体_GB2312" pitchFamily="49" charset="-122"/>
              </a:rPr>
              <a:t>, …, </a:t>
            </a:r>
            <a:r>
              <a:rPr lang="en-US" altLang="zh-CN" sz="2000" i="1" dirty="0" err="1">
                <a:ea typeface="楷体_GB2312" pitchFamily="49" charset="-122"/>
              </a:rPr>
              <a:t>K</a:t>
            </a:r>
            <a:r>
              <a:rPr lang="en-US" altLang="zh-CN" sz="2000" i="1" baseline="-25000" dirty="0" err="1">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i="1" baseline="-25000" dirty="0">
                <a:ea typeface="楷体_GB2312" pitchFamily="49" charset="-122"/>
              </a:rPr>
              <a:t>n</a:t>
            </a:r>
            <a:r>
              <a:rPr lang="zh-CN" altLang="en-US" sz="2000" dirty="0">
                <a:ea typeface="楷体_GB2312" pitchFamily="49" charset="-122"/>
              </a:rPr>
              <a:t>） </a:t>
            </a:r>
          </a:p>
          <a:p>
            <a:r>
              <a:rPr lang="zh-CN" altLang="en-US" sz="2000" dirty="0">
                <a:ea typeface="楷体_GB2312" pitchFamily="49" charset="-122"/>
              </a:rPr>
              <a:t> 其中，</a:t>
            </a:r>
            <a:r>
              <a:rPr lang="en-US" altLang="zh-CN" sz="2000" i="1" dirty="0" err="1">
                <a:ea typeface="楷体_GB2312" pitchFamily="49" charset="-122"/>
              </a:rPr>
              <a:t>K</a:t>
            </a:r>
            <a:r>
              <a:rPr lang="en-US" altLang="zh-CN" sz="2000" i="1" baseline="-25000" dirty="0" err="1">
                <a:ea typeface="楷体_GB2312" pitchFamily="49" charset="-122"/>
              </a:rPr>
              <a:t>i</a:t>
            </a:r>
            <a:r>
              <a:rPr lang="en-US" altLang="zh-CN" sz="2000" dirty="0">
                <a:ea typeface="楷体_GB2312" pitchFamily="49" charset="-122"/>
              </a:rPr>
              <a:t> ( </a:t>
            </a:r>
            <a:r>
              <a:rPr lang="en-US" altLang="zh-CN" sz="2000" i="1" dirty="0" err="1">
                <a:ea typeface="楷体_GB2312" pitchFamily="49" charset="-122"/>
              </a:rPr>
              <a:t>i</a:t>
            </a:r>
            <a:r>
              <a:rPr lang="en-US" altLang="zh-CN" sz="2000" dirty="0">
                <a:ea typeface="楷体_GB2312" pitchFamily="49" charset="-122"/>
              </a:rPr>
              <a:t> = 1, …, </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为按升序排列的关键字； </a:t>
            </a:r>
            <a:r>
              <a:rPr lang="en-US" altLang="zh-CN" sz="2000" i="1" dirty="0">
                <a:ea typeface="楷体_GB2312" pitchFamily="49" charset="-122"/>
              </a:rPr>
              <a:t>A</a:t>
            </a:r>
            <a:r>
              <a:rPr lang="en-US" altLang="zh-CN" sz="2000" i="1" baseline="-25000" dirty="0">
                <a:ea typeface="楷体_GB2312" pitchFamily="49" charset="-122"/>
              </a:rPr>
              <a:t>i  </a:t>
            </a:r>
            <a:r>
              <a:rPr lang="en-US" altLang="zh-CN" sz="2000" dirty="0">
                <a:ea typeface="楷体_GB2312" pitchFamily="49" charset="-122"/>
              </a:rPr>
              <a:t>(</a:t>
            </a:r>
            <a:r>
              <a:rPr lang="en-US" altLang="zh-CN" sz="2000" i="1" dirty="0" err="1">
                <a:ea typeface="楷体_GB2312" pitchFamily="49" charset="-122"/>
              </a:rPr>
              <a:t>i</a:t>
            </a:r>
            <a:r>
              <a:rPr lang="en-US" altLang="zh-CN" sz="2000" dirty="0">
                <a:ea typeface="楷体_GB2312" pitchFamily="49" charset="-122"/>
              </a:rPr>
              <a:t> = 0, …,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为指向子树 </a:t>
            </a:r>
          </a:p>
          <a:p>
            <a:r>
              <a:rPr lang="zh-CN" altLang="en-US" sz="2000" dirty="0">
                <a:ea typeface="楷体_GB2312" pitchFamily="49" charset="-122"/>
              </a:rPr>
              <a:t> 根结点的指针，且 </a:t>
            </a:r>
            <a:r>
              <a:rPr lang="en-US" altLang="zh-CN" sz="2000" i="1" dirty="0">
                <a:ea typeface="楷体_GB2312" pitchFamily="49" charset="-122"/>
              </a:rPr>
              <a:t>A</a:t>
            </a:r>
            <a:r>
              <a:rPr lang="en-US" altLang="zh-CN" sz="2000" i="1" baseline="-25000" dirty="0">
                <a:ea typeface="楷体_GB2312" pitchFamily="49" charset="-122"/>
              </a:rPr>
              <a:t>i-1</a:t>
            </a:r>
            <a:r>
              <a:rPr lang="en-US" altLang="zh-CN" sz="2000" dirty="0">
                <a:ea typeface="楷体_GB2312" pitchFamily="49" charset="-122"/>
              </a:rPr>
              <a:t> </a:t>
            </a:r>
            <a:r>
              <a:rPr lang="zh-CN" altLang="en-US" sz="2000" dirty="0">
                <a:ea typeface="楷体_GB2312" pitchFamily="49" charset="-122"/>
              </a:rPr>
              <a:t>所指子树中所有结点的关键字均小于 </a:t>
            </a:r>
            <a:r>
              <a:rPr lang="en-US" altLang="zh-CN" sz="2000" i="1" dirty="0">
                <a:ea typeface="楷体_GB2312" pitchFamily="49" charset="-122"/>
              </a:rPr>
              <a:t>K</a:t>
            </a:r>
            <a:r>
              <a:rPr lang="en-US" altLang="zh-CN" sz="2000" i="1" baseline="-25000" dirty="0">
                <a:ea typeface="楷体_GB2312" pitchFamily="49" charset="-122"/>
              </a:rPr>
              <a:t>i</a:t>
            </a:r>
            <a:r>
              <a:rPr lang="zh-CN" altLang="en-US" sz="2000" dirty="0">
                <a:ea typeface="楷体_GB2312" pitchFamily="49" charset="-122"/>
              </a:rPr>
              <a:t>，</a:t>
            </a:r>
            <a:r>
              <a:rPr lang="en-US" altLang="zh-CN" sz="2000" i="1" dirty="0">
                <a:ea typeface="楷体_GB2312" pitchFamily="49" charset="-122"/>
              </a:rPr>
              <a:t>A</a:t>
            </a:r>
            <a:r>
              <a:rPr lang="en-US" altLang="zh-CN" sz="2000" i="1" baseline="-25000" dirty="0">
                <a:ea typeface="楷体_GB2312" pitchFamily="49" charset="-122"/>
              </a:rPr>
              <a:t>n</a:t>
            </a:r>
            <a:r>
              <a:rPr lang="en-US" altLang="zh-CN" sz="2000" i="1" dirty="0">
                <a:ea typeface="楷体_GB2312" pitchFamily="49" charset="-122"/>
              </a:rPr>
              <a:t> </a:t>
            </a:r>
            <a:r>
              <a:rPr lang="zh-CN" altLang="en-US" sz="2000" dirty="0">
                <a:ea typeface="楷体_GB2312" pitchFamily="49" charset="-122"/>
              </a:rPr>
              <a:t>所指子树 </a:t>
            </a:r>
          </a:p>
          <a:p>
            <a:r>
              <a:rPr lang="zh-CN" altLang="en-US" sz="2000" dirty="0">
                <a:ea typeface="楷体_GB2312" pitchFamily="49" charset="-122"/>
              </a:rPr>
              <a:t>中所有结点的关键字均大于 </a:t>
            </a:r>
            <a:r>
              <a:rPr lang="en-US" altLang="zh-CN" sz="2000" i="1" dirty="0" err="1">
                <a:ea typeface="楷体_GB2312" pitchFamily="49" charset="-122"/>
              </a:rPr>
              <a:t>K</a:t>
            </a:r>
            <a:r>
              <a:rPr lang="en-US" altLang="zh-CN" sz="2000" i="1" baseline="-25000" dirty="0" err="1">
                <a:ea typeface="楷体_GB2312" pitchFamily="49" charset="-122"/>
              </a:rPr>
              <a:t>n</a:t>
            </a:r>
            <a:r>
              <a:rPr lang="zh-CN" altLang="en-US" sz="2000" dirty="0">
                <a:ea typeface="楷体_GB2312" pitchFamily="49" charset="-122"/>
              </a:rPr>
              <a:t>，</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对于根结点 </a:t>
            </a:r>
            <a:r>
              <a:rPr lang="en-US" altLang="zh-CN" sz="2000" dirty="0">
                <a:ea typeface="楷体_GB2312" pitchFamily="49" charset="-122"/>
              </a:rPr>
              <a:t>1</a:t>
            </a:r>
            <a:r>
              <a:rPr lang="en-US" altLang="en-US" sz="2000" dirty="0">
                <a:ea typeface="楷体_GB2312" pitchFamily="49" charset="-122"/>
              </a:rPr>
              <a:t>≤</a:t>
            </a:r>
            <a:r>
              <a:rPr lang="en-US" altLang="zh-CN" sz="2000" i="1" dirty="0">
                <a:ea typeface="楷体_GB2312" pitchFamily="49" charset="-122"/>
              </a:rPr>
              <a:t>n</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对于其它结点 </a:t>
            </a:r>
          </a:p>
          <a:p>
            <a:r>
              <a:rPr lang="en-US" altLang="en-US" sz="2000" dirty="0">
                <a:ea typeface="楷体_GB2312" pitchFamily="49" charset="-122"/>
                <a:sym typeface="Symbol" pitchFamily="18" charset="2"/>
              </a:rPr>
              <a:t></a:t>
            </a:r>
            <a:r>
              <a:rPr lang="en-US" altLang="zh-CN" sz="2000" i="1" dirty="0">
                <a:ea typeface="楷体_GB2312" pitchFamily="49" charset="-122"/>
              </a:rPr>
              <a:t>m</a:t>
            </a:r>
            <a:r>
              <a:rPr lang="en-US" altLang="zh-CN" sz="2000" dirty="0">
                <a:ea typeface="楷体_GB2312" pitchFamily="49" charset="-122"/>
              </a:rPr>
              <a:t>/2</a:t>
            </a:r>
            <a:r>
              <a:rPr lang="en-US" altLang="zh-CN" sz="2000" dirty="0">
                <a:ea typeface="楷体_GB2312" pitchFamily="49" charset="-122"/>
                <a:sym typeface="Symbol" pitchFamily="18" charset="2"/>
              </a:rPr>
              <a:t> </a:t>
            </a:r>
            <a:r>
              <a:rPr lang="en-US" altLang="zh-CN" sz="2000" dirty="0">
                <a:ea typeface="楷体_GB2312" pitchFamily="49" charset="-122"/>
              </a:rPr>
              <a:t>– 1</a:t>
            </a:r>
            <a:r>
              <a:rPr lang="en-US" altLang="en-US" sz="2000" dirty="0">
                <a:ea typeface="楷体_GB2312" pitchFamily="49" charset="-122"/>
              </a:rPr>
              <a:t>≤</a:t>
            </a:r>
            <a:r>
              <a:rPr lang="en-US" altLang="zh-CN" sz="2000" dirty="0">
                <a:ea typeface="楷体_GB2312" pitchFamily="49" charset="-122"/>
              </a:rPr>
              <a:t> </a:t>
            </a:r>
            <a:r>
              <a:rPr lang="en-US" altLang="zh-CN" sz="2000" i="1" dirty="0">
                <a:ea typeface="楷体_GB2312" pitchFamily="49" charset="-122"/>
              </a:rPr>
              <a:t>n </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为关键字的个数（或 </a:t>
            </a:r>
            <a:r>
              <a:rPr lang="en-US" altLang="zh-CN" sz="2000" i="1" dirty="0">
                <a:ea typeface="楷体_GB2312" pitchFamily="49" charset="-122"/>
              </a:rPr>
              <a:t>n </a:t>
            </a:r>
            <a:r>
              <a:rPr lang="en-US" altLang="zh-CN" sz="2000" dirty="0">
                <a:ea typeface="楷体_GB2312" pitchFamily="49" charset="-122"/>
              </a:rPr>
              <a:t>+1 </a:t>
            </a:r>
            <a:r>
              <a:rPr lang="zh-CN" altLang="en-US" sz="2000" dirty="0">
                <a:ea typeface="楷体_GB2312" pitchFamily="49" charset="-122"/>
              </a:rPr>
              <a:t>为子树个数）。 </a:t>
            </a:r>
          </a:p>
        </p:txBody>
      </p:sp>
      <p:sp useBgFill="1">
        <p:nvSpPr>
          <p:cNvPr id="150716" name="Rectangle 188"/>
          <p:cNvSpPr>
            <a:spLocks noChangeArrowheads="1"/>
          </p:cNvSpPr>
          <p:nvPr/>
        </p:nvSpPr>
        <p:spPr bwMode="auto">
          <a:xfrm>
            <a:off x="128925" y="1615105"/>
            <a:ext cx="8597225" cy="1882951"/>
          </a:xfrm>
          <a:prstGeom prst="rect">
            <a:avLst/>
          </a:prstGeom>
          <a:ln w="25400" cap="sq">
            <a:noFill/>
            <a:miter lim="800000"/>
            <a:headEnd/>
            <a:tailEnd/>
          </a:ln>
          <a:effectLst/>
        </p:spPr>
        <p:txBody>
          <a:bodyPr wrap="square">
            <a:spAutoFit/>
          </a:bodyPr>
          <a:lstStyle/>
          <a:p>
            <a:pPr>
              <a:lnSpc>
                <a:spcPct val="0"/>
              </a:lnSpc>
            </a:pPr>
            <a:endParaRPr kumimoji="0" lang="en-US" altLang="zh-CN" dirty="0">
              <a:ea typeface="楷体_GB2312" pitchFamily="49" charset="-122"/>
            </a:endParaRPr>
          </a:p>
          <a:p>
            <a:r>
              <a:rPr kumimoji="0" lang="en-US" altLang="zh-CN" sz="2900" dirty="0">
                <a:ea typeface="楷体_GB2312" pitchFamily="49" charset="-122"/>
              </a:rPr>
              <a:t>(5)</a:t>
            </a:r>
            <a:r>
              <a:rPr kumimoji="0" lang="zh-CN" altLang="en-US" sz="2900" dirty="0">
                <a:ea typeface="楷体_GB2312" pitchFamily="49" charset="-122"/>
              </a:rPr>
              <a:t>、所</a:t>
            </a:r>
            <a:r>
              <a:rPr lang="zh-CN" altLang="en-US" sz="2900" dirty="0">
                <a:ea typeface="楷体_GB2312" pitchFamily="49" charset="-122"/>
              </a:rPr>
              <a:t>有叶子结点在同一个层次上，且不含有任何信息。（可 以看作是外部结点或查找失败的结点，实际上这些结点不 存在，指向这些结点的指针为空）。 </a:t>
            </a:r>
          </a:p>
          <a:p>
            <a:pPr>
              <a:lnSpc>
                <a:spcPct val="0"/>
              </a:lnSpc>
            </a:pPr>
            <a:endParaRPr lang="en-US" altLang="zh-CN"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wipe(left)">
                                      <p:cBhvr>
                                        <p:cTn id="7" dur="500"/>
                                        <p:tgtEl>
                                          <p:spTgt spid="15053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0566"/>
                                        </p:tgtEl>
                                        <p:attrNameLst>
                                          <p:attrName>style.visibility</p:attrName>
                                        </p:attrNameLst>
                                      </p:cBhvr>
                                      <p:to>
                                        <p:strVal val="visible"/>
                                      </p:to>
                                    </p:set>
                                    <p:animEffect transition="in" filter="wipe(left)">
                                      <p:cBhvr>
                                        <p:cTn id="18" dur="500"/>
                                        <p:tgtEl>
                                          <p:spTgt spid="1505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0709"/>
                                        </p:tgtEl>
                                        <p:attrNameLst>
                                          <p:attrName>style.visibility</p:attrName>
                                        </p:attrNameLst>
                                      </p:cBhvr>
                                      <p:to>
                                        <p:strVal val="visible"/>
                                      </p:to>
                                    </p:set>
                                    <p:animEffect transition="in" filter="wipe(left)">
                                      <p:cBhvr>
                                        <p:cTn id="23" dur="500"/>
                                        <p:tgtEl>
                                          <p:spTgt spid="15070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0710"/>
                                        </p:tgtEl>
                                        <p:attrNameLst>
                                          <p:attrName>style.visibility</p:attrName>
                                        </p:attrNameLst>
                                      </p:cBhvr>
                                      <p:to>
                                        <p:strVal val="visible"/>
                                      </p:to>
                                    </p:set>
                                    <p:animEffect transition="in" filter="wipe(left)">
                                      <p:cBhvr>
                                        <p:cTn id="28" dur="500"/>
                                        <p:tgtEl>
                                          <p:spTgt spid="1507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0711"/>
                                        </p:tgtEl>
                                        <p:attrNameLst>
                                          <p:attrName>style.visibility</p:attrName>
                                        </p:attrNameLst>
                                      </p:cBhvr>
                                      <p:to>
                                        <p:strVal val="visible"/>
                                      </p:to>
                                    </p:set>
                                    <p:animEffect transition="in" filter="wipe(left)">
                                      <p:cBhvr>
                                        <p:cTn id="33" dur="500"/>
                                        <p:tgtEl>
                                          <p:spTgt spid="1507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0715"/>
                                        </p:tgtEl>
                                        <p:attrNameLst>
                                          <p:attrName>style.visibility</p:attrName>
                                        </p:attrNameLst>
                                      </p:cBhvr>
                                      <p:to>
                                        <p:strVal val="visible"/>
                                      </p:to>
                                    </p:set>
                                    <p:animEffect transition="in" filter="wipe(left)">
                                      <p:cBhvr>
                                        <p:cTn id="38" dur="500"/>
                                        <p:tgtEl>
                                          <p:spTgt spid="150715"/>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50716"/>
                                        </p:tgtEl>
                                        <p:attrNameLst>
                                          <p:attrName>style.visibility</p:attrName>
                                        </p:attrNameLst>
                                      </p:cBhvr>
                                      <p:to>
                                        <p:strVal val="visible"/>
                                      </p:to>
                                    </p:set>
                                    <p:anim calcmode="lin" valueType="num">
                                      <p:cBhvr>
                                        <p:cTn id="43" dur="500" fill="hold"/>
                                        <p:tgtEl>
                                          <p:spTgt spid="150716"/>
                                        </p:tgtEl>
                                        <p:attrNameLst>
                                          <p:attrName>ppt_w</p:attrName>
                                        </p:attrNameLst>
                                      </p:cBhvr>
                                      <p:tavLst>
                                        <p:tav tm="0">
                                          <p:val>
                                            <p:fltVal val="0"/>
                                          </p:val>
                                        </p:tav>
                                        <p:tav tm="100000">
                                          <p:val>
                                            <p:strVal val="#ppt_w"/>
                                          </p:val>
                                        </p:tav>
                                      </p:tavLst>
                                    </p:anim>
                                    <p:anim calcmode="lin" valueType="num">
                                      <p:cBhvr>
                                        <p:cTn id="44" dur="500" fill="hold"/>
                                        <p:tgtEl>
                                          <p:spTgt spid="150716"/>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50714"/>
                                        </p:tgtEl>
                                        <p:attrNameLst>
                                          <p:attrName>style.visibility</p:attrName>
                                        </p:attrNameLst>
                                      </p:cBhvr>
                                      <p:to>
                                        <p:strVal val="visible"/>
                                      </p:to>
                                    </p:set>
                                    <p:animEffect transition="in" filter="wipe(up)">
                                      <p:cBhvr>
                                        <p:cTn id="49" dur="1000"/>
                                        <p:tgtEl>
                                          <p:spTgt spid="15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P spid="150566" grpId="0"/>
      <p:bldP spid="150709" grpId="0"/>
      <p:bldP spid="150710" grpId="0"/>
      <p:bldP spid="150711" grpId="0"/>
      <p:bldP spid="150714" grpId="0" animBg="1"/>
      <p:bldP spid="150715" grpId="0" animBg="1"/>
      <p:bldP spid="1507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933" name="Text Box 381"/>
          <p:cNvSpPr txBox="1">
            <a:spLocks noChangeArrowheads="1"/>
          </p:cNvSpPr>
          <p:nvPr/>
        </p:nvSpPr>
        <p:spPr bwMode="auto">
          <a:xfrm>
            <a:off x="107950" y="3213100"/>
            <a:ext cx="16319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B- </a:t>
            </a:r>
            <a:r>
              <a:rPr lang="zh-CN" altLang="en-US">
                <a:ea typeface="华文中宋" pitchFamily="2" charset="-122"/>
              </a:rPr>
              <a:t>树特点  </a:t>
            </a:r>
          </a:p>
        </p:txBody>
      </p:sp>
      <p:grpSp>
        <p:nvGrpSpPr>
          <p:cNvPr id="2" name="Group 391"/>
          <p:cNvGrpSpPr>
            <a:grpSpLocks/>
          </p:cNvGrpSpPr>
          <p:nvPr/>
        </p:nvGrpSpPr>
        <p:grpSpPr bwMode="auto">
          <a:xfrm>
            <a:off x="1841500" y="1243013"/>
            <a:ext cx="869950" cy="4346575"/>
            <a:chOff x="1160" y="783"/>
            <a:chExt cx="548" cy="2738"/>
          </a:xfrm>
        </p:grpSpPr>
        <p:sp>
          <p:nvSpPr>
            <p:cNvPr id="151931" name="Text Box 379"/>
            <p:cNvSpPr txBox="1">
              <a:spLocks noChangeArrowheads="1"/>
            </p:cNvSpPr>
            <p:nvPr/>
          </p:nvSpPr>
          <p:spPr bwMode="auto">
            <a:xfrm>
              <a:off x="1160" y="78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平衡 </a:t>
              </a:r>
            </a:p>
          </p:txBody>
        </p:sp>
        <p:sp>
          <p:nvSpPr>
            <p:cNvPr id="151934" name="Text Box 382"/>
            <p:cNvSpPr txBox="1">
              <a:spLocks noChangeArrowheads="1"/>
            </p:cNvSpPr>
            <p:nvPr/>
          </p:nvSpPr>
          <p:spPr bwMode="auto">
            <a:xfrm>
              <a:off x="1160" y="2024"/>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多路 </a:t>
              </a:r>
            </a:p>
          </p:txBody>
        </p:sp>
        <p:sp>
          <p:nvSpPr>
            <p:cNvPr id="151935" name="Text Box 383"/>
            <p:cNvSpPr txBox="1">
              <a:spLocks noChangeArrowheads="1"/>
            </p:cNvSpPr>
            <p:nvPr/>
          </p:nvSpPr>
          <p:spPr bwMode="auto">
            <a:xfrm>
              <a:off x="1160" y="323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查找 </a:t>
              </a:r>
            </a:p>
          </p:txBody>
        </p:sp>
      </p:grpSp>
      <p:sp>
        <p:nvSpPr>
          <p:cNvPr id="151936" name="AutoShape 384"/>
          <p:cNvSpPr>
            <a:spLocks/>
          </p:cNvSpPr>
          <p:nvPr/>
        </p:nvSpPr>
        <p:spPr bwMode="auto">
          <a:xfrm>
            <a:off x="1620838" y="1484313"/>
            <a:ext cx="214312" cy="3889375"/>
          </a:xfrm>
          <a:prstGeom prst="leftBrace">
            <a:avLst>
              <a:gd name="adj1" fmla="val 151235"/>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37" name="Rectangle 385"/>
          <p:cNvSpPr>
            <a:spLocks noChangeArrowheads="1"/>
          </p:cNvSpPr>
          <p:nvPr/>
        </p:nvSpPr>
        <p:spPr bwMode="auto">
          <a:xfrm>
            <a:off x="2771775" y="620713"/>
            <a:ext cx="6121400" cy="1584325"/>
          </a:xfrm>
          <a:prstGeom prst="rect">
            <a:avLst/>
          </a:prstGeom>
          <a:noFill/>
          <a:ln w="9525">
            <a:noFill/>
            <a:miter lim="800000"/>
            <a:headEnd/>
            <a:tailEnd/>
          </a:ln>
        </p:spPr>
        <p:txBody>
          <a:bodyPr/>
          <a:lstStyle/>
          <a:p>
            <a:pPr marL="344488" indent="-344488">
              <a:lnSpc>
                <a:spcPct val="150000"/>
              </a:lnSpc>
              <a:spcBef>
                <a:spcPct val="20000"/>
              </a:spcBef>
            </a:pPr>
            <a:r>
              <a:rPr lang="zh-CN" altLang="en-US" sz="2000" dirty="0">
                <a:ea typeface="楷体_GB2312" pitchFamily="49" charset="-122"/>
              </a:rPr>
              <a:t>树中所有叶子结点均不带信息且在树的同一层次上； </a:t>
            </a:r>
          </a:p>
          <a:p>
            <a:pPr marL="344488" indent="-344488">
              <a:lnSpc>
                <a:spcPct val="150000"/>
              </a:lnSpc>
              <a:spcBef>
                <a:spcPct val="20000"/>
              </a:spcBef>
            </a:pPr>
            <a:r>
              <a:rPr lang="zh-CN" altLang="en-US" sz="2000" dirty="0">
                <a:ea typeface="楷体_GB2312" pitchFamily="49" charset="-122"/>
              </a:rPr>
              <a:t>根结点或为叶子结点，或至少含有两棵子树； </a:t>
            </a:r>
          </a:p>
          <a:p>
            <a:pPr marL="344488" indent="-344488">
              <a:lnSpc>
                <a:spcPct val="150000"/>
              </a:lnSpc>
              <a:spcBef>
                <a:spcPct val="20000"/>
              </a:spcBef>
            </a:pPr>
            <a:r>
              <a:rPr lang="zh-CN" altLang="en-US" sz="2000" dirty="0">
                <a:ea typeface="楷体_GB2312" pitchFamily="49" charset="-122"/>
              </a:rPr>
              <a:t>所有非叶子结点均含有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a:t>
            </a:r>
            <a:r>
              <a:rPr lang="zh-CN" altLang="en-US" sz="2000" dirty="0">
                <a:ea typeface="楷体_GB2312" pitchFamily="49" charset="-122"/>
                <a:sym typeface="Symbol" pitchFamily="18" charset="2"/>
              </a:rPr>
              <a:t></a:t>
            </a:r>
            <a:r>
              <a:rPr lang="en-US" altLang="zh-CN" sz="2000" i="1" dirty="0">
                <a:ea typeface="楷体_GB2312" pitchFamily="49" charset="-122"/>
                <a:sym typeface="Symbol" pitchFamily="18" charset="2"/>
              </a:rPr>
              <a:t>m</a:t>
            </a:r>
            <a:r>
              <a:rPr lang="en-US" altLang="zh-CN" sz="2000" dirty="0">
                <a:ea typeface="楷体_GB2312" pitchFamily="49" charset="-122"/>
                <a:sym typeface="Symbol" pitchFamily="18" charset="2"/>
              </a:rPr>
              <a:t>/2 </a:t>
            </a:r>
            <a:r>
              <a:rPr lang="en-US" altLang="en-US" sz="2000" dirty="0">
                <a:sym typeface="Symbol" pitchFamily="18" charset="2"/>
              </a:rPr>
              <a:t>≤</a:t>
            </a:r>
            <a:r>
              <a:rPr lang="en-US" altLang="zh-CN" sz="2000" i="1" dirty="0" err="1">
                <a:ea typeface="楷体_GB2312" pitchFamily="49" charset="-122"/>
                <a:sym typeface="Symbol" pitchFamily="18" charset="2"/>
              </a:rPr>
              <a:t>n</a:t>
            </a:r>
            <a:r>
              <a:rPr lang="en-US" altLang="en-US" sz="2000" dirty="0" err="1">
                <a:sym typeface="Symbol" pitchFamily="18" charset="2"/>
              </a:rPr>
              <a:t>≤</a:t>
            </a:r>
            <a:r>
              <a:rPr lang="en-US" altLang="zh-CN" sz="2000" i="1" dirty="0" err="1">
                <a:sym typeface="Symbol" pitchFamily="18" charset="2"/>
              </a:rPr>
              <a:t>m</a:t>
            </a:r>
            <a:r>
              <a:rPr lang="zh-CN" altLang="en-US" sz="2000" dirty="0">
                <a:sym typeface="Symbol" pitchFamily="18" charset="2"/>
              </a:rPr>
              <a:t>）</a:t>
            </a:r>
            <a:r>
              <a:rPr lang="zh-CN" altLang="en-US" sz="2000" dirty="0">
                <a:ea typeface="楷体_GB2312" pitchFamily="49" charset="-122"/>
                <a:sym typeface="Symbol" pitchFamily="18" charset="2"/>
              </a:rPr>
              <a:t>棵</a:t>
            </a:r>
            <a:r>
              <a:rPr lang="zh-CN" altLang="en-US" sz="2000" dirty="0">
                <a:ea typeface="楷体_GB2312" pitchFamily="49" charset="-122"/>
              </a:rPr>
              <a:t>子树。 </a:t>
            </a:r>
          </a:p>
        </p:txBody>
      </p:sp>
      <p:sp>
        <p:nvSpPr>
          <p:cNvPr id="151938" name="Text Box 386"/>
          <p:cNvSpPr txBox="1">
            <a:spLocks noChangeArrowheads="1"/>
          </p:cNvSpPr>
          <p:nvPr/>
        </p:nvSpPr>
        <p:spPr bwMode="auto">
          <a:xfrm>
            <a:off x="2771775" y="2420938"/>
            <a:ext cx="5616575" cy="1920875"/>
          </a:xfrm>
          <a:prstGeom prst="rect">
            <a:avLst/>
          </a:prstGeom>
          <a:noFill/>
          <a:ln w="9525">
            <a:noFill/>
            <a:miter lim="800000"/>
            <a:headEnd/>
            <a:tailEnd/>
          </a:ln>
          <a:effectLst/>
        </p:spPr>
        <p:txBody>
          <a:bodyPr>
            <a:spAutoFit/>
          </a:bodyPr>
          <a:lstStyle/>
          <a:p>
            <a:pPr>
              <a:lnSpc>
                <a:spcPct val="150000"/>
              </a:lnSpc>
              <a:spcBef>
                <a:spcPct val="0"/>
              </a:spcBef>
            </a:pPr>
            <a:r>
              <a:rPr lang="zh-CN" altLang="en-US" sz="2000" dirty="0">
                <a:ea typeface="楷体_GB2312" pitchFamily="49" charset="-122"/>
              </a:rPr>
              <a:t>在</a:t>
            </a:r>
            <a:r>
              <a:rPr lang="zh-CN" altLang="en-US" sz="2000" i="1" dirty="0">
                <a:ea typeface="楷体_GB2312" pitchFamily="49" charset="-122"/>
              </a:rPr>
              <a:t> </a:t>
            </a:r>
            <a:r>
              <a:rPr lang="en-US" altLang="zh-CN" sz="2000" i="1" dirty="0">
                <a:ea typeface="楷体_GB2312" pitchFamily="49" charset="-122"/>
              </a:rPr>
              <a:t>m</a:t>
            </a:r>
            <a:r>
              <a:rPr lang="en-US" altLang="zh-CN" sz="2000" dirty="0">
                <a:ea typeface="楷体_GB2312" pitchFamily="49" charset="-122"/>
              </a:rPr>
              <a:t> </a:t>
            </a:r>
            <a:r>
              <a:rPr lang="zh-CN" altLang="en-US" sz="2000" dirty="0">
                <a:ea typeface="楷体_GB2312" pitchFamily="49" charset="-122"/>
              </a:rPr>
              <a:t>阶的 </a:t>
            </a:r>
            <a:r>
              <a:rPr lang="en-US" altLang="zh-CN" sz="2000" dirty="0">
                <a:ea typeface="楷体_GB2312" pitchFamily="49" charset="-122"/>
              </a:rPr>
              <a:t>B- </a:t>
            </a:r>
            <a:r>
              <a:rPr lang="zh-CN" altLang="en-US" sz="2000" dirty="0">
                <a:ea typeface="楷体_GB2312" pitchFamily="49" charset="-122"/>
              </a:rPr>
              <a:t>树上，每个非终端结点可能含有： </a:t>
            </a:r>
          </a:p>
          <a:p>
            <a:pPr>
              <a:lnSpc>
                <a:spcPct val="150000"/>
              </a:lnSpc>
              <a:spcBef>
                <a:spcPct val="0"/>
              </a:spcBef>
            </a:pPr>
            <a:r>
              <a:rPr lang="zh-CN" altLang="en-US" sz="2000" i="1" dirty="0">
                <a:ea typeface="楷体_GB2312" pitchFamily="49" charset="-122"/>
              </a:rPr>
              <a:t>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个关键字 </a:t>
            </a:r>
            <a:r>
              <a:rPr lang="en-US" altLang="zh-CN" sz="2000" i="1" dirty="0">
                <a:ea typeface="楷体_GB2312" pitchFamily="49" charset="-122"/>
              </a:rPr>
              <a:t>K</a:t>
            </a:r>
            <a:r>
              <a:rPr lang="en-US" altLang="zh-CN" sz="2000" i="1" baseline="-25000" dirty="0">
                <a:ea typeface="楷体_GB2312" pitchFamily="49" charset="-122"/>
              </a:rPr>
              <a:t>i</a:t>
            </a:r>
            <a:r>
              <a:rPr lang="zh-CN" altLang="en-US" sz="2000" dirty="0">
                <a:ea typeface="楷体_GB2312" pitchFamily="49" charset="-122"/>
              </a:rPr>
              <a:t>（</a:t>
            </a:r>
            <a:r>
              <a:rPr lang="en-US" altLang="zh-CN" sz="2000" dirty="0">
                <a:ea typeface="楷体_GB2312" pitchFamily="49" charset="-122"/>
              </a:rPr>
              <a:t>1≤</a:t>
            </a:r>
            <a:r>
              <a:rPr lang="en-US" altLang="zh-CN" sz="2000" i="1" dirty="0">
                <a:ea typeface="楷体_GB2312" pitchFamily="49" charset="-122"/>
              </a:rPr>
              <a:t>i</a:t>
            </a:r>
            <a:r>
              <a:rPr lang="en-US" altLang="zh-CN" sz="2000" dirty="0">
                <a:ea typeface="楷体_GB2312" pitchFamily="49" charset="-122"/>
              </a:rPr>
              <a:t>≤</a:t>
            </a:r>
            <a:r>
              <a:rPr lang="en-US" altLang="zh-CN" sz="2000" i="1" dirty="0">
                <a:ea typeface="楷体_GB2312" pitchFamily="49" charset="-122"/>
              </a:rPr>
              <a:t>n</a:t>
            </a:r>
            <a:r>
              <a:rPr lang="zh-CN" altLang="en-US" sz="2000" dirty="0">
                <a:latin typeface="楷体_GB2312" pitchFamily="49" charset="-122"/>
                <a:ea typeface="楷体_GB2312" pitchFamily="49" charset="-122"/>
              </a:rPr>
              <a:t>）</a:t>
            </a:r>
            <a:r>
              <a:rPr lang="en-US" altLang="zh-CN" sz="2000" i="1" dirty="0">
                <a:ea typeface="楷体_GB2312" pitchFamily="49" charset="-122"/>
              </a:rPr>
              <a:t>n &lt; m </a:t>
            </a:r>
            <a:endParaRPr lang="en-US" altLang="zh-CN" sz="2000" dirty="0">
              <a:ea typeface="楷体_GB2312" pitchFamily="49" charset="-122"/>
            </a:endParaRPr>
          </a:p>
          <a:p>
            <a:pPr>
              <a:lnSpc>
                <a:spcPct val="150000"/>
              </a:lnSpc>
              <a:spcBef>
                <a:spcPct val="0"/>
              </a:spcBef>
            </a:pPr>
            <a:r>
              <a:rPr lang="en-US" altLang="zh-CN" sz="2000" i="1" dirty="0">
                <a:ea typeface="楷体_GB2312" pitchFamily="49" charset="-122"/>
              </a:rPr>
              <a:t> </a:t>
            </a:r>
            <a:r>
              <a:rPr lang="en-US" altLang="zh-CN" sz="2000" i="1" dirty="0">
                <a:solidFill>
                  <a:srgbClr val="0000FF"/>
                </a:solidFill>
                <a:ea typeface="楷体_GB2312" pitchFamily="49" charset="-122"/>
              </a:rPr>
              <a:t>n</a:t>
            </a:r>
            <a:r>
              <a:rPr lang="en-US" altLang="zh-CN" sz="2000" dirty="0">
                <a:solidFill>
                  <a:srgbClr val="0000FF"/>
                </a:solidFill>
                <a:ea typeface="楷体_GB2312" pitchFamily="49" charset="-122"/>
              </a:rPr>
              <a:t> </a:t>
            </a:r>
            <a:r>
              <a:rPr lang="zh-CN" altLang="en-US" sz="2000" dirty="0">
                <a:solidFill>
                  <a:srgbClr val="0000FF"/>
                </a:solidFill>
                <a:ea typeface="楷体_GB2312" pitchFamily="49" charset="-122"/>
              </a:rPr>
              <a:t>个指向记录的指针 </a:t>
            </a:r>
            <a:r>
              <a:rPr lang="en-US" altLang="zh-CN" sz="2000" i="1" dirty="0">
                <a:solidFill>
                  <a:srgbClr val="0000FF"/>
                </a:solidFill>
                <a:ea typeface="楷体_GB2312" pitchFamily="49" charset="-122"/>
              </a:rPr>
              <a:t>D</a:t>
            </a:r>
            <a:r>
              <a:rPr lang="en-US" altLang="zh-CN" sz="2000" i="1" baseline="-25000" dirty="0">
                <a:solidFill>
                  <a:srgbClr val="0000FF"/>
                </a:solidFill>
                <a:ea typeface="楷体_GB2312" pitchFamily="49" charset="-122"/>
              </a:rPr>
              <a:t>i</a:t>
            </a:r>
            <a:r>
              <a:rPr lang="zh-CN" altLang="en-US" sz="2000" dirty="0">
                <a:solidFill>
                  <a:srgbClr val="0000FF"/>
                </a:solidFill>
                <a:ea typeface="楷体_GB2312" pitchFamily="49" charset="-122"/>
              </a:rPr>
              <a:t>（</a:t>
            </a:r>
            <a:r>
              <a:rPr lang="en-US" altLang="zh-CN" sz="2000" dirty="0">
                <a:solidFill>
                  <a:srgbClr val="0000FF"/>
                </a:solidFill>
                <a:ea typeface="楷体_GB2312" pitchFamily="49" charset="-122"/>
              </a:rPr>
              <a:t>1≤</a:t>
            </a:r>
            <a:r>
              <a:rPr lang="en-US" altLang="zh-CN" sz="2000" i="1" dirty="0">
                <a:solidFill>
                  <a:srgbClr val="0000FF"/>
                </a:solidFill>
                <a:ea typeface="楷体_GB2312" pitchFamily="49" charset="-122"/>
              </a:rPr>
              <a:t>i</a:t>
            </a:r>
            <a:r>
              <a:rPr lang="en-US" altLang="zh-CN" sz="2000" dirty="0">
                <a:solidFill>
                  <a:srgbClr val="0000FF"/>
                </a:solidFill>
                <a:ea typeface="楷体_GB2312" pitchFamily="49" charset="-122"/>
              </a:rPr>
              <a:t>≤</a:t>
            </a:r>
            <a:r>
              <a:rPr lang="en-US" altLang="zh-CN" sz="2000" i="1" dirty="0">
                <a:solidFill>
                  <a:srgbClr val="0000FF"/>
                </a:solidFill>
                <a:ea typeface="楷体_GB2312" pitchFamily="49" charset="-122"/>
              </a:rPr>
              <a:t>n</a:t>
            </a:r>
            <a:r>
              <a:rPr lang="zh-CN" altLang="en-US" sz="2000" dirty="0">
                <a:solidFill>
                  <a:srgbClr val="0000FF"/>
                </a:solidFill>
                <a:ea typeface="楷体_GB2312" pitchFamily="49" charset="-122"/>
              </a:rPr>
              <a:t>）</a:t>
            </a:r>
            <a:endParaRPr lang="zh-CN" altLang="en-US" sz="2000" baseline="-25000" dirty="0">
              <a:solidFill>
                <a:srgbClr val="0000FF"/>
              </a:solidFill>
              <a:ea typeface="楷体_GB2312" pitchFamily="49" charset="-122"/>
            </a:endParaRPr>
          </a:p>
          <a:p>
            <a:pPr>
              <a:lnSpc>
                <a:spcPct val="150000"/>
              </a:lnSpc>
              <a:spcBef>
                <a:spcPct val="0"/>
              </a:spcBef>
            </a:pPr>
            <a:r>
              <a:rPr lang="zh-CN" altLang="en-US" sz="2000" dirty="0">
                <a:ea typeface="楷体_GB2312" pitchFamily="49" charset="-122"/>
              </a:rPr>
              <a:t> </a:t>
            </a:r>
            <a:r>
              <a:rPr lang="en-US" altLang="zh-CN" sz="2000" i="1" dirty="0">
                <a:ea typeface="楷体_GB2312" pitchFamily="49" charset="-122"/>
              </a:rPr>
              <a:t>n+</a:t>
            </a:r>
            <a:r>
              <a:rPr lang="en-US" altLang="zh-CN" sz="2000" dirty="0">
                <a:ea typeface="楷体_GB2312" pitchFamily="49" charset="-122"/>
              </a:rPr>
              <a:t>1 </a:t>
            </a:r>
            <a:r>
              <a:rPr lang="zh-CN" altLang="en-US" sz="2000" dirty="0">
                <a:ea typeface="楷体_GB2312" pitchFamily="49" charset="-122"/>
              </a:rPr>
              <a:t>个指向子树的指针 </a:t>
            </a:r>
            <a:r>
              <a:rPr lang="en-US" altLang="zh-CN" sz="2000" i="1" dirty="0">
                <a:ea typeface="楷体_GB2312" pitchFamily="49" charset="-122"/>
              </a:rPr>
              <a:t>A</a:t>
            </a:r>
            <a:r>
              <a:rPr lang="en-US" altLang="zh-CN" sz="2000" i="1" baseline="-25000" dirty="0">
                <a:ea typeface="楷体_GB2312" pitchFamily="49" charset="-122"/>
              </a:rPr>
              <a:t>i</a:t>
            </a:r>
            <a:r>
              <a:rPr lang="zh-CN" altLang="en-US" sz="2000" dirty="0">
                <a:ea typeface="楷体_GB2312" pitchFamily="49" charset="-122"/>
              </a:rPr>
              <a:t>（</a:t>
            </a:r>
            <a:r>
              <a:rPr lang="en-US" altLang="zh-CN" sz="2000" dirty="0">
                <a:ea typeface="楷体_GB2312" pitchFamily="49" charset="-122"/>
              </a:rPr>
              <a:t>0≤</a:t>
            </a:r>
            <a:r>
              <a:rPr lang="en-US" altLang="zh-CN" sz="2000" i="1" dirty="0">
                <a:ea typeface="楷体_GB2312" pitchFamily="49" charset="-122"/>
              </a:rPr>
              <a:t>i</a:t>
            </a:r>
            <a:r>
              <a:rPr lang="en-US" altLang="zh-CN" sz="2000" dirty="0">
                <a:ea typeface="楷体_GB2312" pitchFamily="49" charset="-122"/>
              </a:rPr>
              <a:t>≤</a:t>
            </a:r>
            <a:r>
              <a:rPr lang="en-US" altLang="zh-CN" sz="2000" i="1" dirty="0">
                <a:ea typeface="楷体_GB2312" pitchFamily="49" charset="-122"/>
              </a:rPr>
              <a:t>n</a:t>
            </a:r>
            <a:r>
              <a:rPr lang="zh-CN" altLang="en-US" sz="2000" dirty="0">
                <a:ea typeface="楷体_GB2312" pitchFamily="49" charset="-122"/>
              </a:rPr>
              <a:t>）</a:t>
            </a:r>
          </a:p>
        </p:txBody>
      </p:sp>
      <p:sp>
        <p:nvSpPr>
          <p:cNvPr id="151939" name="Rectangle 387"/>
          <p:cNvSpPr>
            <a:spLocks noChangeArrowheads="1"/>
          </p:cNvSpPr>
          <p:nvPr/>
        </p:nvSpPr>
        <p:spPr bwMode="auto">
          <a:xfrm>
            <a:off x="2771775" y="4508500"/>
            <a:ext cx="6081713" cy="1657350"/>
          </a:xfrm>
          <a:prstGeom prst="rect">
            <a:avLst/>
          </a:prstGeom>
          <a:noFill/>
          <a:ln w="9525">
            <a:noFill/>
            <a:miter lim="800000"/>
            <a:headEnd/>
            <a:tailEnd/>
          </a:ln>
          <a:effectLst/>
        </p:spPr>
        <p:txBody>
          <a:bodyPr/>
          <a:lstStyle/>
          <a:p>
            <a:pPr marL="344488" indent="-344488">
              <a:lnSpc>
                <a:spcPct val="150000"/>
              </a:lnSpc>
              <a:spcBef>
                <a:spcPct val="20000"/>
              </a:spcBef>
            </a:pPr>
            <a:r>
              <a:rPr lang="zh-CN" altLang="en-US" sz="2000" dirty="0">
                <a:ea typeface="楷体_GB2312" pitchFamily="49" charset="-122"/>
              </a:rPr>
              <a:t>非叶子结点中的</a:t>
            </a:r>
            <a:r>
              <a:rPr lang="zh-CN" altLang="en-US" sz="2000" dirty="0">
                <a:solidFill>
                  <a:srgbClr val="FF3300"/>
                </a:solidFill>
                <a:effectLst>
                  <a:outerShdw blurRad="38100" dist="38100" dir="2700000" algn="tl">
                    <a:srgbClr val="000000"/>
                  </a:outerShdw>
                </a:effectLst>
                <a:ea typeface="楷体_GB2312" pitchFamily="49" charset="-122"/>
              </a:rPr>
              <a:t>多个关键字</a:t>
            </a:r>
            <a:r>
              <a:rPr lang="zh-CN" altLang="en-US" sz="2000" dirty="0">
                <a:ea typeface="楷体_GB2312" pitchFamily="49" charset="-122"/>
              </a:rPr>
              <a:t>均</a:t>
            </a:r>
            <a:r>
              <a:rPr lang="zh-CN" altLang="en-US" sz="2000" dirty="0">
                <a:solidFill>
                  <a:srgbClr val="FF3300"/>
                </a:solidFill>
                <a:effectLst>
                  <a:outerShdw blurRad="38100" dist="38100" dir="2700000" algn="tl">
                    <a:srgbClr val="000000"/>
                  </a:outerShdw>
                </a:effectLst>
                <a:ea typeface="楷体_GB2312" pitchFamily="49" charset="-122"/>
              </a:rPr>
              <a:t>自小至大</a:t>
            </a:r>
            <a:r>
              <a:rPr lang="zh-CN" altLang="en-US" sz="2000" dirty="0">
                <a:ea typeface="楷体_GB2312" pitchFamily="49" charset="-122"/>
              </a:rPr>
              <a:t>有序排列； </a:t>
            </a:r>
          </a:p>
          <a:p>
            <a:pPr marL="344488" indent="-344488">
              <a:lnSpc>
                <a:spcPct val="150000"/>
              </a:lnSpc>
              <a:spcBef>
                <a:spcPct val="20000"/>
              </a:spcBef>
            </a:pPr>
            <a:r>
              <a:rPr lang="zh-CN" altLang="en-US" sz="2000" dirty="0">
                <a:ea typeface="楷体_GB2312" pitchFamily="49" charset="-122"/>
              </a:rPr>
              <a:t> </a:t>
            </a:r>
            <a:r>
              <a:rPr lang="en-US" altLang="zh-CN" sz="2000" i="1" dirty="0">
                <a:ea typeface="楷体_GB2312" pitchFamily="49" charset="-122"/>
              </a:rPr>
              <a:t>A</a:t>
            </a:r>
            <a:r>
              <a:rPr lang="en-US" altLang="zh-CN" sz="2000" i="1" baseline="-25000" dirty="0">
                <a:ea typeface="楷体_GB2312" pitchFamily="49" charset="-122"/>
              </a:rPr>
              <a:t>i </a:t>
            </a:r>
            <a:r>
              <a:rPr lang="en-US" altLang="zh-CN" sz="2000" baseline="-25000" dirty="0">
                <a:ea typeface="楷体_GB2312" pitchFamily="49" charset="-122"/>
              </a:rPr>
              <a:t>-1 </a:t>
            </a:r>
            <a:r>
              <a:rPr lang="zh-CN" altLang="en-US" sz="2000" dirty="0">
                <a:ea typeface="楷体_GB2312" pitchFamily="49" charset="-122"/>
              </a:rPr>
              <a:t>所指子树上所有关键字均小于 </a:t>
            </a:r>
            <a:r>
              <a:rPr lang="en-US" altLang="zh-CN" sz="2000" i="1" dirty="0">
                <a:ea typeface="楷体_GB2312" pitchFamily="49" charset="-122"/>
              </a:rPr>
              <a:t>K</a:t>
            </a:r>
            <a:r>
              <a:rPr lang="en-US" altLang="zh-CN" sz="2000" i="1" baseline="-25000" dirty="0">
                <a:ea typeface="楷体_GB2312" pitchFamily="49" charset="-122"/>
              </a:rPr>
              <a:t>i</a:t>
            </a:r>
            <a:r>
              <a:rPr lang="en-US" altLang="zh-CN" sz="2000" baseline="-25000" dirty="0">
                <a:ea typeface="楷体_GB2312" pitchFamily="49" charset="-122"/>
              </a:rPr>
              <a:t>  </a:t>
            </a:r>
            <a:r>
              <a:rPr lang="zh-CN" altLang="en-US" sz="2000" dirty="0">
                <a:ea typeface="楷体_GB2312" pitchFamily="49" charset="-122"/>
              </a:rPr>
              <a:t>；</a:t>
            </a:r>
          </a:p>
          <a:p>
            <a:pPr marL="344488" indent="-344488">
              <a:lnSpc>
                <a:spcPct val="150000"/>
              </a:lnSpc>
              <a:spcBef>
                <a:spcPct val="20000"/>
              </a:spcBef>
            </a:pPr>
            <a:r>
              <a:rPr lang="zh-CN" altLang="en-US" sz="2000" dirty="0">
                <a:ea typeface="楷体_GB2312" pitchFamily="49" charset="-122"/>
              </a:rPr>
              <a:t> </a:t>
            </a:r>
            <a:r>
              <a:rPr lang="en-US" altLang="zh-CN" sz="2000" i="1" dirty="0">
                <a:ea typeface="楷体_GB2312" pitchFamily="49" charset="-122"/>
              </a:rPr>
              <a:t>A</a:t>
            </a:r>
            <a:r>
              <a:rPr lang="en-US" altLang="zh-CN" sz="2000" i="1" baseline="-25000" dirty="0">
                <a:ea typeface="楷体_GB2312" pitchFamily="49" charset="-122"/>
              </a:rPr>
              <a:t>i</a:t>
            </a:r>
            <a:r>
              <a:rPr lang="en-US" altLang="zh-CN" sz="2000" baseline="-25000" dirty="0">
                <a:ea typeface="楷体_GB2312" pitchFamily="49" charset="-122"/>
              </a:rPr>
              <a:t> </a:t>
            </a:r>
            <a:r>
              <a:rPr lang="zh-CN" altLang="en-US" sz="2000" dirty="0">
                <a:ea typeface="楷体_GB2312" pitchFamily="49" charset="-122"/>
              </a:rPr>
              <a:t>所指子树上所有关键字均大于 </a:t>
            </a:r>
            <a:r>
              <a:rPr lang="en-US" altLang="zh-CN" sz="2000" i="1" dirty="0">
                <a:ea typeface="楷体_GB2312" pitchFamily="49" charset="-122"/>
              </a:rPr>
              <a:t>K</a:t>
            </a:r>
            <a:r>
              <a:rPr lang="en-US" altLang="zh-CN" sz="2000" i="1" baseline="-25000" dirty="0">
                <a:ea typeface="楷体_GB2312" pitchFamily="49" charset="-122"/>
              </a:rPr>
              <a:t>i </a:t>
            </a:r>
            <a:r>
              <a:rPr lang="en-US" altLang="zh-CN" sz="2000" baseline="-25000" dirty="0">
                <a:ea typeface="楷体_GB2312" pitchFamily="49" charset="-122"/>
              </a:rPr>
              <a:t> </a:t>
            </a:r>
            <a:r>
              <a:rPr lang="zh-CN" altLang="en-US" sz="2000" dirty="0">
                <a:ea typeface="楷体_GB2312" pitchFamily="49" charset="-122"/>
              </a:rPr>
              <a:t>。 </a:t>
            </a:r>
          </a:p>
        </p:txBody>
      </p:sp>
      <p:sp>
        <p:nvSpPr>
          <p:cNvPr id="151940" name="AutoShape 388"/>
          <p:cNvSpPr>
            <a:spLocks/>
          </p:cNvSpPr>
          <p:nvPr/>
        </p:nvSpPr>
        <p:spPr bwMode="auto">
          <a:xfrm>
            <a:off x="2627313" y="981075"/>
            <a:ext cx="144462" cy="1008063"/>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1" name="AutoShape 389"/>
          <p:cNvSpPr>
            <a:spLocks/>
          </p:cNvSpPr>
          <p:nvPr/>
        </p:nvSpPr>
        <p:spPr bwMode="auto">
          <a:xfrm>
            <a:off x="2627313" y="2781300"/>
            <a:ext cx="144462" cy="1368425"/>
          </a:xfrm>
          <a:prstGeom prst="leftBrace">
            <a:avLst>
              <a:gd name="adj1" fmla="val 78938"/>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2" name="AutoShape 390"/>
          <p:cNvSpPr>
            <a:spLocks/>
          </p:cNvSpPr>
          <p:nvPr/>
        </p:nvSpPr>
        <p:spPr bwMode="auto">
          <a:xfrm>
            <a:off x="2627313" y="4868863"/>
            <a:ext cx="144462" cy="1008062"/>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933"/>
                                        </p:tgtEl>
                                        <p:attrNameLst>
                                          <p:attrName>style.visibility</p:attrName>
                                        </p:attrNameLst>
                                      </p:cBhvr>
                                      <p:to>
                                        <p:strVal val="visible"/>
                                      </p:to>
                                    </p:set>
                                    <p:animEffect transition="in" filter="wipe(left)">
                                      <p:cBhvr>
                                        <p:cTn id="7" dur="500"/>
                                        <p:tgtEl>
                                          <p:spTgt spid="151933"/>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51936"/>
                                        </p:tgtEl>
                                        <p:attrNameLst>
                                          <p:attrName>style.visibility</p:attrName>
                                        </p:attrNameLst>
                                      </p:cBhvr>
                                      <p:to>
                                        <p:strVal val="visible"/>
                                      </p:to>
                                    </p:set>
                                    <p:animEffect transition="in" filter="barn(outHorizontal)">
                                      <p:cBhvr>
                                        <p:cTn id="11" dur="500"/>
                                        <p:tgtEl>
                                          <p:spTgt spid="1519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151940"/>
                                        </p:tgtEl>
                                        <p:attrNameLst>
                                          <p:attrName>style.visibility</p:attrName>
                                        </p:attrNameLst>
                                      </p:cBhvr>
                                      <p:to>
                                        <p:strVal val="visible"/>
                                      </p:to>
                                    </p:set>
                                    <p:animEffect transition="in" filter="barn(outHorizontal)">
                                      <p:cBhvr>
                                        <p:cTn id="21" dur="500"/>
                                        <p:tgtEl>
                                          <p:spTgt spid="15194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51937"/>
                                        </p:tgtEl>
                                        <p:attrNameLst>
                                          <p:attrName>style.visibility</p:attrName>
                                        </p:attrNameLst>
                                      </p:cBhvr>
                                      <p:to>
                                        <p:strVal val="visible"/>
                                      </p:to>
                                    </p:set>
                                    <p:anim calcmode="lin" valueType="num">
                                      <p:cBhvr>
                                        <p:cTn id="26" dur="1000" fill="hold"/>
                                        <p:tgtEl>
                                          <p:spTgt spid="151937"/>
                                        </p:tgtEl>
                                        <p:attrNameLst>
                                          <p:attrName>ppt_x</p:attrName>
                                        </p:attrNameLst>
                                      </p:cBhvr>
                                      <p:tavLst>
                                        <p:tav tm="0">
                                          <p:val>
                                            <p:strVal val="#ppt_x-#ppt_w/2"/>
                                          </p:val>
                                        </p:tav>
                                        <p:tav tm="100000">
                                          <p:val>
                                            <p:strVal val="#ppt_x"/>
                                          </p:val>
                                        </p:tav>
                                      </p:tavLst>
                                    </p:anim>
                                    <p:anim calcmode="lin" valueType="num">
                                      <p:cBhvr>
                                        <p:cTn id="27" dur="1000" fill="hold"/>
                                        <p:tgtEl>
                                          <p:spTgt spid="151937"/>
                                        </p:tgtEl>
                                        <p:attrNameLst>
                                          <p:attrName>ppt_y</p:attrName>
                                        </p:attrNameLst>
                                      </p:cBhvr>
                                      <p:tavLst>
                                        <p:tav tm="0">
                                          <p:val>
                                            <p:strVal val="#ppt_y"/>
                                          </p:val>
                                        </p:tav>
                                        <p:tav tm="100000">
                                          <p:val>
                                            <p:strVal val="#ppt_y"/>
                                          </p:val>
                                        </p:tav>
                                      </p:tavLst>
                                    </p:anim>
                                    <p:anim calcmode="lin" valueType="num">
                                      <p:cBhvr>
                                        <p:cTn id="28" dur="1000" fill="hold"/>
                                        <p:tgtEl>
                                          <p:spTgt spid="151937"/>
                                        </p:tgtEl>
                                        <p:attrNameLst>
                                          <p:attrName>ppt_w</p:attrName>
                                        </p:attrNameLst>
                                      </p:cBhvr>
                                      <p:tavLst>
                                        <p:tav tm="0">
                                          <p:val>
                                            <p:fltVal val="0"/>
                                          </p:val>
                                        </p:tav>
                                        <p:tav tm="100000">
                                          <p:val>
                                            <p:strVal val="#ppt_w"/>
                                          </p:val>
                                        </p:tav>
                                      </p:tavLst>
                                    </p:anim>
                                    <p:anim calcmode="lin" valueType="num">
                                      <p:cBhvr>
                                        <p:cTn id="29" dur="1000" fill="hold"/>
                                        <p:tgtEl>
                                          <p:spTgt spid="15193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151941"/>
                                        </p:tgtEl>
                                        <p:attrNameLst>
                                          <p:attrName>style.visibility</p:attrName>
                                        </p:attrNameLst>
                                      </p:cBhvr>
                                      <p:to>
                                        <p:strVal val="visible"/>
                                      </p:to>
                                    </p:set>
                                    <p:animEffect transition="in" filter="barn(outHorizontal)">
                                      <p:cBhvr>
                                        <p:cTn id="34" dur="500"/>
                                        <p:tgtEl>
                                          <p:spTgt spid="15194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51938"/>
                                        </p:tgtEl>
                                        <p:attrNameLst>
                                          <p:attrName>style.visibility</p:attrName>
                                        </p:attrNameLst>
                                      </p:cBhvr>
                                      <p:to>
                                        <p:strVal val="visible"/>
                                      </p:to>
                                    </p:set>
                                    <p:anim calcmode="lin" valueType="num">
                                      <p:cBhvr>
                                        <p:cTn id="39" dur="1000" fill="hold"/>
                                        <p:tgtEl>
                                          <p:spTgt spid="151938"/>
                                        </p:tgtEl>
                                        <p:attrNameLst>
                                          <p:attrName>ppt_x</p:attrName>
                                        </p:attrNameLst>
                                      </p:cBhvr>
                                      <p:tavLst>
                                        <p:tav tm="0">
                                          <p:val>
                                            <p:strVal val="#ppt_x-#ppt_w/2"/>
                                          </p:val>
                                        </p:tav>
                                        <p:tav tm="100000">
                                          <p:val>
                                            <p:strVal val="#ppt_x"/>
                                          </p:val>
                                        </p:tav>
                                      </p:tavLst>
                                    </p:anim>
                                    <p:anim calcmode="lin" valueType="num">
                                      <p:cBhvr>
                                        <p:cTn id="40" dur="1000" fill="hold"/>
                                        <p:tgtEl>
                                          <p:spTgt spid="151938"/>
                                        </p:tgtEl>
                                        <p:attrNameLst>
                                          <p:attrName>ppt_y</p:attrName>
                                        </p:attrNameLst>
                                      </p:cBhvr>
                                      <p:tavLst>
                                        <p:tav tm="0">
                                          <p:val>
                                            <p:strVal val="#ppt_y"/>
                                          </p:val>
                                        </p:tav>
                                        <p:tav tm="100000">
                                          <p:val>
                                            <p:strVal val="#ppt_y"/>
                                          </p:val>
                                        </p:tav>
                                      </p:tavLst>
                                    </p:anim>
                                    <p:anim calcmode="lin" valueType="num">
                                      <p:cBhvr>
                                        <p:cTn id="41" dur="1000" fill="hold"/>
                                        <p:tgtEl>
                                          <p:spTgt spid="151938"/>
                                        </p:tgtEl>
                                        <p:attrNameLst>
                                          <p:attrName>ppt_w</p:attrName>
                                        </p:attrNameLst>
                                      </p:cBhvr>
                                      <p:tavLst>
                                        <p:tav tm="0">
                                          <p:val>
                                            <p:fltVal val="0"/>
                                          </p:val>
                                        </p:tav>
                                        <p:tav tm="100000">
                                          <p:val>
                                            <p:strVal val="#ppt_w"/>
                                          </p:val>
                                        </p:tav>
                                      </p:tavLst>
                                    </p:anim>
                                    <p:anim calcmode="lin" valueType="num">
                                      <p:cBhvr>
                                        <p:cTn id="42" dur="1000" fill="hold"/>
                                        <p:tgtEl>
                                          <p:spTgt spid="151938"/>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51942"/>
                                        </p:tgtEl>
                                        <p:attrNameLst>
                                          <p:attrName>style.visibility</p:attrName>
                                        </p:attrNameLst>
                                      </p:cBhvr>
                                      <p:to>
                                        <p:strVal val="visible"/>
                                      </p:to>
                                    </p:set>
                                    <p:animEffect transition="in" filter="barn(outHorizontal)">
                                      <p:cBhvr>
                                        <p:cTn id="47" dur="500"/>
                                        <p:tgtEl>
                                          <p:spTgt spid="151942"/>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151939"/>
                                        </p:tgtEl>
                                        <p:attrNameLst>
                                          <p:attrName>style.visibility</p:attrName>
                                        </p:attrNameLst>
                                      </p:cBhvr>
                                      <p:to>
                                        <p:strVal val="visible"/>
                                      </p:to>
                                    </p:set>
                                    <p:anim calcmode="lin" valueType="num">
                                      <p:cBhvr>
                                        <p:cTn id="52" dur="1000" fill="hold"/>
                                        <p:tgtEl>
                                          <p:spTgt spid="151939"/>
                                        </p:tgtEl>
                                        <p:attrNameLst>
                                          <p:attrName>ppt_x</p:attrName>
                                        </p:attrNameLst>
                                      </p:cBhvr>
                                      <p:tavLst>
                                        <p:tav tm="0">
                                          <p:val>
                                            <p:strVal val="#ppt_x-#ppt_w/2"/>
                                          </p:val>
                                        </p:tav>
                                        <p:tav tm="100000">
                                          <p:val>
                                            <p:strVal val="#ppt_x"/>
                                          </p:val>
                                        </p:tav>
                                      </p:tavLst>
                                    </p:anim>
                                    <p:anim calcmode="lin" valueType="num">
                                      <p:cBhvr>
                                        <p:cTn id="53" dur="1000" fill="hold"/>
                                        <p:tgtEl>
                                          <p:spTgt spid="151939"/>
                                        </p:tgtEl>
                                        <p:attrNameLst>
                                          <p:attrName>ppt_y</p:attrName>
                                        </p:attrNameLst>
                                      </p:cBhvr>
                                      <p:tavLst>
                                        <p:tav tm="0">
                                          <p:val>
                                            <p:strVal val="#ppt_y"/>
                                          </p:val>
                                        </p:tav>
                                        <p:tav tm="100000">
                                          <p:val>
                                            <p:strVal val="#ppt_y"/>
                                          </p:val>
                                        </p:tav>
                                      </p:tavLst>
                                    </p:anim>
                                    <p:anim calcmode="lin" valueType="num">
                                      <p:cBhvr>
                                        <p:cTn id="54" dur="1000" fill="hold"/>
                                        <p:tgtEl>
                                          <p:spTgt spid="151939"/>
                                        </p:tgtEl>
                                        <p:attrNameLst>
                                          <p:attrName>ppt_w</p:attrName>
                                        </p:attrNameLst>
                                      </p:cBhvr>
                                      <p:tavLst>
                                        <p:tav tm="0">
                                          <p:val>
                                            <p:fltVal val="0"/>
                                          </p:val>
                                        </p:tav>
                                        <p:tav tm="100000">
                                          <p:val>
                                            <p:strVal val="#ppt_w"/>
                                          </p:val>
                                        </p:tav>
                                      </p:tavLst>
                                    </p:anim>
                                    <p:anim calcmode="lin" valueType="num">
                                      <p:cBhvr>
                                        <p:cTn id="55" dur="1000" fill="hold"/>
                                        <p:tgtEl>
                                          <p:spTgt spid="1519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33" grpId="0"/>
      <p:bldP spid="151936" grpId="0" animBg="1"/>
      <p:bldP spid="151937" grpId="0"/>
      <p:bldP spid="151938" grpId="0"/>
      <p:bldP spid="151939" grpId="0"/>
      <p:bldP spid="151940" grpId="0" animBg="1"/>
      <p:bldP spid="151941" grpId="0" animBg="1"/>
      <p:bldP spid="1519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80" name="Text Box 4"/>
          <p:cNvSpPr txBox="1">
            <a:spLocks noChangeArrowheads="1"/>
          </p:cNvSpPr>
          <p:nvPr/>
        </p:nvSpPr>
        <p:spPr bwMode="auto">
          <a:xfrm>
            <a:off x="2771800" y="188640"/>
            <a:ext cx="3102083"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a:solidFill>
                  <a:srgbClr val="0000CC"/>
                </a:solidFill>
                <a:latin typeface="华文楷体" pitchFamily="2" charset="-122"/>
                <a:ea typeface="华文楷体" pitchFamily="2" charset="-122"/>
                <a:cs typeface="+mj-cs"/>
              </a:rPr>
              <a:t>B-</a:t>
            </a:r>
            <a:r>
              <a:rPr lang="zh-CN" altLang="en-US" sz="4400" dirty="0">
                <a:solidFill>
                  <a:srgbClr val="0000CC"/>
                </a:solidFill>
                <a:latin typeface="华文行楷" pitchFamily="2" charset="-122"/>
                <a:ea typeface="华文行楷" pitchFamily="2" charset="-122"/>
                <a:cs typeface="+mj-cs"/>
              </a:rPr>
              <a:t>树的查找 </a:t>
            </a:r>
          </a:p>
        </p:txBody>
      </p:sp>
      <p:grpSp>
        <p:nvGrpSpPr>
          <p:cNvPr id="2" name="Group 6"/>
          <p:cNvGrpSpPr>
            <a:grpSpLocks/>
          </p:cNvGrpSpPr>
          <p:nvPr/>
        </p:nvGrpSpPr>
        <p:grpSpPr bwMode="auto">
          <a:xfrm>
            <a:off x="468313" y="3429000"/>
            <a:ext cx="8135937" cy="3014663"/>
            <a:chOff x="340" y="2099"/>
            <a:chExt cx="5125" cy="1899"/>
          </a:xfrm>
        </p:grpSpPr>
        <p:sp>
          <p:nvSpPr>
            <p:cNvPr id="152583" name="Rectangle 7"/>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584" name="Rectangle 8"/>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5" name="Rectangle 9"/>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2586" name="Rectangle 10"/>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7" name="Rectangle 11"/>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588" name="Line 12"/>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89" name="Line 13"/>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0" name="Line 14"/>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1" name="Line 15"/>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2" name="Line 16"/>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3" name="Line 17"/>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4" name="Line 18"/>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595" name="AutoShape 19"/>
            <p:cNvCxnSpPr>
              <a:cxnSpLocks noChangeShapeType="1"/>
              <a:stCxn id="152583"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2596" name="Rectangle 20"/>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7" name="Rectangle 21"/>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2598" name="Rectangle 22"/>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9" name="Rectangle 23"/>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00" name="Line 24"/>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1" name="Line 25"/>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2" name="Line 26"/>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3" name="Line 27"/>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4" name="Line 28"/>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5" name="Line 29"/>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6" name="Line 30"/>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7" name="Rectangle 31"/>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08" name="AutoShape 32"/>
            <p:cNvCxnSpPr>
              <a:cxnSpLocks noChangeShapeType="1"/>
              <a:stCxn id="152607"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2609" name="Rectangle 33"/>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610" name="Rectangle 34"/>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1" name="Rectangle 35"/>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2612" name="Rectangle 36"/>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3" name="Rectangle 37"/>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14" name="Line 38"/>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5" name="Line 39"/>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6" name="Line 40"/>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7" name="Line 41"/>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8" name="Line 42"/>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9" name="Line 43"/>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20" name="Line 44"/>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621" name="AutoShape 45"/>
            <p:cNvCxnSpPr>
              <a:cxnSpLocks noChangeShapeType="1"/>
              <a:stCxn id="152609"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2622" name="Rectangle 46"/>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3" name="Rectangle 47"/>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2624" name="Rectangle 48"/>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5" name="Rectangle 49"/>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26" name="Line 50"/>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7" name="Line 51"/>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8" name="Line 52"/>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9" name="Line 53"/>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0" name="Line 54"/>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1" name="Line 55"/>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2" name="Line 56"/>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33" name="Rectangle 57"/>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34" name="AutoShape 58"/>
            <p:cNvCxnSpPr>
              <a:cxnSpLocks noChangeShapeType="1"/>
              <a:stCxn id="152633"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2635" name="Rectangle 59"/>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6" name="Rectangle 60"/>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2637" name="Rectangle 61"/>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8" name="Rectangle 62"/>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2639" name="Rectangle 63"/>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0" name="Rectangle 64"/>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2641" name="Rectangle 65"/>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2" name="Rectangle 66"/>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2643" name="Line 67"/>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2644" name="Line 68"/>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5" name="Line 69"/>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6" name="Line 70"/>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7" name="Line 71"/>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8" name="Line 72"/>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9" name="Line 73"/>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0" name="Line 74"/>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1" name="Line 75"/>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2" name="Line 76"/>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3" name="Line 77"/>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4" name="Rectangle 78"/>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5" name="AutoShape 79"/>
            <p:cNvCxnSpPr>
              <a:cxnSpLocks noChangeShapeType="1"/>
              <a:stCxn id="152654"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2656" name="Rectangle 80"/>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7" name="AutoShape 81"/>
            <p:cNvCxnSpPr>
              <a:cxnSpLocks noChangeShapeType="1"/>
              <a:stCxn id="152656"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2658" name="Rectangle 82"/>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9" name="AutoShape 83"/>
            <p:cNvCxnSpPr>
              <a:cxnSpLocks noChangeShapeType="1"/>
              <a:stCxn id="152658"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2660" name="Rectangle 84"/>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1" name="AutoShape 85"/>
            <p:cNvCxnSpPr>
              <a:cxnSpLocks noChangeShapeType="1"/>
              <a:stCxn id="152660"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2662" name="Rectangle 86"/>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3" name="AutoShape 87"/>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2664" name="Rectangle 88"/>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5" name="AutoShape 89"/>
            <p:cNvCxnSpPr>
              <a:cxnSpLocks noChangeShapeType="1"/>
              <a:stCxn id="152664"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2666" name="Rectangle 90"/>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7" name="AutoShape 91"/>
            <p:cNvCxnSpPr>
              <a:cxnSpLocks noChangeShapeType="1"/>
              <a:stCxn id="152666"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2668" name="Rectangle 92"/>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9" name="AutoShape 93"/>
            <p:cNvCxnSpPr>
              <a:cxnSpLocks noChangeShapeType="1"/>
              <a:stCxn id="152668"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2670" name="Rectangle 94"/>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1" name="Rectangle 95"/>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2672" name="Rectangle 96"/>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3" name="Rectangle 97"/>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74" name="Line 98"/>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5" name="Line 99"/>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6" name="Line 100"/>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7" name="Line 101"/>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8" name="Line 102"/>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9" name="Line 103"/>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80" name="Line 104"/>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1" name="Rectangle 105"/>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2" name="Rectangle 106"/>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2683" name="Rectangle 107"/>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4" name="Rectangle 108"/>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2685" name="Rectangle 109"/>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6" name="Rectangle 110"/>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2687" name="Line 111"/>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8" name="Line 112"/>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9" name="Line 113"/>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0" name="Line 114"/>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1" name="Line 115"/>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2" name="Line 116"/>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3" name="Line 117"/>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4" name="Line 118"/>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5" name="Line 119"/>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6" name="Freeform 120"/>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7" name="Freeform 121"/>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8" name="Freeform 122"/>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9" name="Freeform 123"/>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0" name="Freeform 124"/>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1" name="Rectangle 125"/>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2" name="Rectangle 126"/>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2703" name="Rectangle 127"/>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4" name="Rectangle 128"/>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705" name="Line 129"/>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6" name="Line 130"/>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7" name="Line 131"/>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8" name="Line 132"/>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09" name="Line 133"/>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0" name="Line 134"/>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1" name="Line 135"/>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12" name="Freeform 136"/>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13" name="Freeform 137"/>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2714" name="AutoShape 138"/>
            <p:cNvCxnSpPr>
              <a:cxnSpLocks noChangeShapeType="1"/>
              <a:endCxn id="152709"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2715" name="Text Box 139"/>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2716" name="Text Box 140"/>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2717" name="Text Box 141"/>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2718" name="Text Box 142"/>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2719" name="Text Box 143"/>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2720" name="Text Box 144"/>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2721" name="Text Box 145"/>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2722" name="Text Box 146"/>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2723" name="Text Box 147"/>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2724" name="Text Box 148"/>
          <p:cNvSpPr txBox="1">
            <a:spLocks noChangeArrowheads="1"/>
          </p:cNvSpPr>
          <p:nvPr/>
        </p:nvSpPr>
        <p:spPr bwMode="auto">
          <a:xfrm>
            <a:off x="6351588" y="3835400"/>
            <a:ext cx="565150" cy="457200"/>
          </a:xfrm>
          <a:prstGeom prst="rect">
            <a:avLst/>
          </a:prstGeom>
          <a:noFill/>
          <a:ln w="25400" cap="sq">
            <a:noFill/>
            <a:miter lim="800000"/>
            <a:headEnd/>
            <a:tailEnd/>
          </a:ln>
          <a:effectLst/>
        </p:spPr>
        <p:txBody>
          <a:bodyPr wrap="none">
            <a:spAutoFit/>
          </a:bodyPr>
          <a:lstStyle/>
          <a:p>
            <a:r>
              <a:rPr lang="en-US" altLang="zh-CN">
                <a:solidFill>
                  <a:srgbClr val="0000FF"/>
                </a:solidFill>
              </a:rPr>
              <a:t>47 </a:t>
            </a:r>
          </a:p>
        </p:txBody>
      </p:sp>
      <p:cxnSp>
        <p:nvCxnSpPr>
          <p:cNvPr id="152725" name="AutoShape 149"/>
          <p:cNvCxnSpPr>
            <a:cxnSpLocks noChangeShapeType="1"/>
            <a:endCxn id="152683" idx="0"/>
          </p:cNvCxnSpPr>
          <p:nvPr/>
        </p:nvCxnSpPr>
        <p:spPr bwMode="auto">
          <a:xfrm>
            <a:off x="4932363" y="4076700"/>
            <a:ext cx="1381125" cy="565150"/>
          </a:xfrm>
          <a:prstGeom prst="curvedConnector2">
            <a:avLst/>
          </a:prstGeom>
          <a:noFill/>
          <a:ln w="19050">
            <a:solidFill>
              <a:srgbClr val="0000FF"/>
            </a:solidFill>
            <a:round/>
            <a:headEnd/>
            <a:tailEnd type="triangle" w="med" len="med"/>
          </a:ln>
          <a:effectLst/>
        </p:spPr>
      </p:cxnSp>
      <p:cxnSp>
        <p:nvCxnSpPr>
          <p:cNvPr id="152726" name="AutoShape 150"/>
          <p:cNvCxnSpPr>
            <a:cxnSpLocks noChangeShapeType="1"/>
            <a:endCxn id="152637" idx="0"/>
          </p:cNvCxnSpPr>
          <p:nvPr/>
        </p:nvCxnSpPr>
        <p:spPr bwMode="auto">
          <a:xfrm rot="16200000" flipH="1">
            <a:off x="6154738" y="5086350"/>
            <a:ext cx="528637" cy="93663"/>
          </a:xfrm>
          <a:prstGeom prst="curvedConnector3">
            <a:avLst>
              <a:gd name="adj1" fmla="val 49852"/>
            </a:avLst>
          </a:prstGeom>
          <a:noFill/>
          <a:ln w="12700">
            <a:solidFill>
              <a:srgbClr val="0000FF"/>
            </a:solidFill>
            <a:round/>
            <a:headEnd/>
            <a:tailEnd type="triangle" w="med" len="med"/>
          </a:ln>
          <a:effectLst/>
        </p:spPr>
      </p:cxnSp>
      <p:sp>
        <p:nvSpPr>
          <p:cNvPr id="152727" name="Text Box 151"/>
          <p:cNvSpPr txBox="1">
            <a:spLocks noChangeArrowheads="1"/>
          </p:cNvSpPr>
          <p:nvPr/>
        </p:nvSpPr>
        <p:spPr bwMode="auto">
          <a:xfrm>
            <a:off x="5286375" y="5397500"/>
            <a:ext cx="501650" cy="396875"/>
          </a:xfrm>
          <a:prstGeom prst="rect">
            <a:avLst/>
          </a:prstGeom>
          <a:noFill/>
          <a:ln w="25400" cap="sq">
            <a:noFill/>
            <a:miter lim="800000"/>
            <a:headEnd/>
            <a:tailEnd/>
          </a:ln>
          <a:effectLst/>
        </p:spPr>
        <p:txBody>
          <a:bodyPr wrap="none">
            <a:spAutoFit/>
          </a:bodyPr>
          <a:lstStyle/>
          <a:p>
            <a:r>
              <a:rPr lang="en-US" altLang="zh-CN" sz="2000">
                <a:solidFill>
                  <a:srgbClr val="0000FF"/>
                </a:solidFill>
              </a:rPr>
              <a:t>47 </a:t>
            </a:r>
          </a:p>
        </p:txBody>
      </p:sp>
      <p:sp>
        <p:nvSpPr>
          <p:cNvPr id="152728" name="Rectangle 152"/>
          <p:cNvSpPr>
            <a:spLocks noChangeArrowheads="1"/>
          </p:cNvSpPr>
          <p:nvPr/>
        </p:nvSpPr>
        <p:spPr bwMode="auto">
          <a:xfrm>
            <a:off x="107950" y="1020763"/>
            <a:ext cx="8856663" cy="830997"/>
          </a:xfrm>
          <a:prstGeom prst="rect">
            <a:avLst/>
          </a:prstGeom>
          <a:noFill/>
          <a:ln w="25400" cap="sq">
            <a:noFill/>
            <a:miter lim="800000"/>
            <a:headEnd/>
            <a:tailEnd/>
          </a:ln>
          <a:effectLst/>
        </p:spPr>
        <p:txBody>
          <a:bodyPr>
            <a:spAutoFit/>
          </a:bodyPr>
          <a:lstStyle/>
          <a:p>
            <a:r>
              <a:rPr lang="en-US" altLang="zh-CN" sz="2400" dirty="0">
                <a:ea typeface="楷体_GB2312" pitchFamily="49" charset="-122"/>
              </a:rPr>
              <a:t>        </a:t>
            </a:r>
            <a:r>
              <a:rPr lang="zh-CN" altLang="en-US" sz="2400" dirty="0">
                <a:ea typeface="楷体_GB2312" pitchFamily="49" charset="-122"/>
              </a:rPr>
              <a:t>从根结点出发，沿指针</a:t>
            </a:r>
            <a:r>
              <a:rPr lang="zh-CN" altLang="en-US" sz="2400" dirty="0">
                <a:solidFill>
                  <a:srgbClr val="0000FF"/>
                </a:solidFill>
                <a:ea typeface="楷体_GB2312" pitchFamily="49" charset="-122"/>
              </a:rPr>
              <a:t>搜索结点</a:t>
            </a:r>
            <a:r>
              <a:rPr lang="zh-CN" altLang="en-US" sz="2400" dirty="0">
                <a:ea typeface="楷体_GB2312" pitchFamily="49" charset="-122"/>
              </a:rPr>
              <a:t>和在</a:t>
            </a:r>
            <a:r>
              <a:rPr lang="zh-CN" altLang="en-US" sz="2400" dirty="0">
                <a:solidFill>
                  <a:srgbClr val="FF3300"/>
                </a:solidFill>
                <a:effectLst>
                  <a:outerShdw blurRad="38100" dist="38100" dir="2700000" algn="tl">
                    <a:srgbClr val="000000"/>
                  </a:outerShdw>
                </a:effectLst>
                <a:ea typeface="楷体_GB2312" pitchFamily="49" charset="-122"/>
              </a:rPr>
              <a:t>结点内进行</a:t>
            </a:r>
            <a:r>
              <a:rPr lang="zh-CN" altLang="en-US" sz="2400" dirty="0">
                <a:ea typeface="楷体_GB2312" pitchFamily="49" charset="-122"/>
              </a:rPr>
              <a:t>顺序（或折 </a:t>
            </a:r>
          </a:p>
          <a:p>
            <a:r>
              <a:rPr lang="zh-CN" altLang="en-US" sz="2400" dirty="0">
                <a:ea typeface="楷体_GB2312" pitchFamily="49" charset="-122"/>
              </a:rPr>
              <a:t>半）</a:t>
            </a:r>
            <a:r>
              <a:rPr lang="zh-CN" altLang="en-US" sz="2400" dirty="0">
                <a:solidFill>
                  <a:srgbClr val="FF3300"/>
                </a:solidFill>
                <a:effectLst>
                  <a:outerShdw blurRad="38100" dist="38100" dir="2700000" algn="tl">
                    <a:srgbClr val="000000"/>
                  </a:outerShdw>
                </a:effectLst>
                <a:ea typeface="楷体_GB2312" pitchFamily="49" charset="-122"/>
              </a:rPr>
              <a:t>查找</a:t>
            </a:r>
            <a:r>
              <a:rPr lang="zh-CN" altLang="en-US" sz="2400" dirty="0">
                <a:ea typeface="楷体_GB2312" pitchFamily="49" charset="-122"/>
              </a:rPr>
              <a:t>两个过程交叉进行。 </a:t>
            </a:r>
          </a:p>
        </p:txBody>
      </p:sp>
      <p:sp>
        <p:nvSpPr>
          <p:cNvPr id="152729" name="Rectangle 153"/>
          <p:cNvSpPr>
            <a:spLocks noChangeArrowheads="1"/>
          </p:cNvSpPr>
          <p:nvPr/>
        </p:nvSpPr>
        <p:spPr bwMode="auto">
          <a:xfrm>
            <a:off x="107950" y="1989138"/>
            <a:ext cx="8856663" cy="978729"/>
          </a:xfrm>
          <a:prstGeom prst="rect">
            <a:avLst/>
          </a:prstGeom>
          <a:noFill/>
          <a:ln w="9525">
            <a:noFill/>
            <a:miter lim="800000"/>
            <a:headEnd/>
            <a:tailEnd/>
          </a:ln>
          <a:effectLst/>
        </p:spPr>
        <p:txBody>
          <a:bodyPr>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若</a:t>
            </a:r>
            <a:r>
              <a:rPr lang="zh-CN" altLang="en-US" sz="2400" dirty="0">
                <a:solidFill>
                  <a:srgbClr val="0000FF"/>
                </a:solidFill>
                <a:ea typeface="楷体_GB2312" pitchFamily="49" charset="-122"/>
              </a:rPr>
              <a:t>查找成功</a:t>
            </a:r>
            <a:r>
              <a:rPr lang="zh-CN" altLang="en-US" sz="2400" dirty="0">
                <a:ea typeface="楷体_GB2312" pitchFamily="49" charset="-122"/>
              </a:rPr>
              <a:t>，则</a:t>
            </a:r>
            <a:r>
              <a:rPr lang="zh-CN" altLang="en-US" sz="2400" dirty="0">
                <a:solidFill>
                  <a:srgbClr val="0000FF"/>
                </a:solidFill>
                <a:ea typeface="楷体_GB2312" pitchFamily="49" charset="-122"/>
              </a:rPr>
              <a:t>返回指向</a:t>
            </a:r>
            <a:r>
              <a:rPr lang="zh-CN" altLang="en-US" sz="2400" dirty="0">
                <a:ea typeface="楷体_GB2312" pitchFamily="49" charset="-122"/>
              </a:rPr>
              <a:t>被查关键字所在</a:t>
            </a:r>
            <a:r>
              <a:rPr lang="zh-CN" altLang="en-US" sz="2400" dirty="0">
                <a:solidFill>
                  <a:srgbClr val="0000FF"/>
                </a:solidFill>
                <a:ea typeface="楷体_GB2312" pitchFamily="49" charset="-122"/>
              </a:rPr>
              <a:t>结点的指针</a:t>
            </a:r>
            <a:r>
              <a:rPr lang="zh-CN" altLang="en-US" sz="2400" dirty="0">
                <a:ea typeface="楷体_GB2312" pitchFamily="49" charset="-122"/>
              </a:rPr>
              <a:t>和</a:t>
            </a:r>
            <a:r>
              <a:rPr lang="zh-CN" altLang="en-US" sz="2400" dirty="0">
                <a:solidFill>
                  <a:srgbClr val="0000FF"/>
                </a:solidFill>
                <a:ea typeface="楷体_GB2312" pitchFamily="49" charset="-122"/>
              </a:rPr>
              <a:t>关键 </a:t>
            </a:r>
          </a:p>
          <a:p>
            <a:pPr>
              <a:lnSpc>
                <a:spcPct val="120000"/>
              </a:lnSpc>
              <a:spcBef>
                <a:spcPct val="0"/>
              </a:spcBef>
            </a:pPr>
            <a:r>
              <a:rPr lang="zh-CN" altLang="en-US" sz="2400" dirty="0">
                <a:solidFill>
                  <a:srgbClr val="0000FF"/>
                </a:solidFill>
                <a:ea typeface="楷体_GB2312" pitchFamily="49" charset="-122"/>
              </a:rPr>
              <a:t>字在结点中的位置</a:t>
            </a:r>
            <a:r>
              <a:rPr lang="zh-CN" altLang="en-US" sz="2400" dirty="0">
                <a:ea typeface="楷体_GB2312" pitchFamily="49" charset="-122"/>
              </a:rPr>
              <a:t>；</a:t>
            </a:r>
          </a:p>
        </p:txBody>
      </p:sp>
      <p:sp>
        <p:nvSpPr>
          <p:cNvPr id="152730" name="Rectangle 154"/>
          <p:cNvSpPr>
            <a:spLocks noChangeArrowheads="1"/>
          </p:cNvSpPr>
          <p:nvPr/>
        </p:nvSpPr>
        <p:spPr bwMode="auto">
          <a:xfrm>
            <a:off x="107950" y="2997200"/>
            <a:ext cx="5465763" cy="457200"/>
          </a:xfrm>
          <a:prstGeom prst="rect">
            <a:avLst/>
          </a:prstGeom>
          <a:noFill/>
          <a:ln w="9525">
            <a:noFill/>
            <a:miter lim="800000"/>
            <a:headEnd/>
            <a:tailEnd/>
          </a:ln>
          <a:effectLst/>
        </p:spPr>
        <p:txBody>
          <a:bodyPr wrap="none">
            <a:spAutoFit/>
          </a:bodyPr>
          <a:lstStyle/>
          <a:p>
            <a:pPr>
              <a:spcBef>
                <a:spcPct val="0"/>
              </a:spcBef>
            </a:pPr>
            <a:r>
              <a:rPr lang="en-US" altLang="zh-CN" sz="2400" dirty="0">
                <a:solidFill>
                  <a:srgbClr val="FF3300"/>
                </a:solidFill>
                <a:effectLst>
                  <a:outerShdw blurRad="38100" dist="38100" dir="2700000" algn="tl">
                    <a:srgbClr val="000000"/>
                  </a:outerShdw>
                </a:effectLst>
                <a:ea typeface="楷体_GB2312" pitchFamily="49" charset="-122"/>
              </a:rPr>
              <a:t>        </a:t>
            </a:r>
            <a:r>
              <a:rPr lang="zh-CN" altLang="en-US" sz="2400" dirty="0">
                <a:ea typeface="楷体_GB2312" pitchFamily="49" charset="-122"/>
              </a:rPr>
              <a:t>若</a:t>
            </a:r>
            <a:r>
              <a:rPr lang="zh-CN" altLang="en-US" sz="2400" dirty="0">
                <a:solidFill>
                  <a:srgbClr val="FF3300"/>
                </a:solidFill>
                <a:effectLst>
                  <a:outerShdw blurRad="38100" dist="38100" dir="2700000" algn="tl">
                    <a:srgbClr val="000000"/>
                  </a:outerShdw>
                </a:effectLst>
                <a:ea typeface="楷体_GB2312" pitchFamily="49" charset="-122"/>
              </a:rPr>
              <a:t>查找不成功，</a:t>
            </a:r>
            <a:r>
              <a:rPr lang="zh-CN" altLang="en-US" sz="2400" dirty="0">
                <a:ea typeface="楷体_GB2312" pitchFamily="49" charset="-122"/>
              </a:rPr>
              <a:t>则</a:t>
            </a:r>
            <a:r>
              <a:rPr lang="zh-CN" altLang="en-US" sz="2400" dirty="0">
                <a:solidFill>
                  <a:srgbClr val="FF3300"/>
                </a:solidFill>
                <a:effectLst>
                  <a:outerShdw blurRad="38100" dist="38100" dir="2700000" algn="tl">
                    <a:srgbClr val="000000"/>
                  </a:outerShdw>
                </a:effectLst>
                <a:ea typeface="楷体_GB2312" pitchFamily="49" charset="-122"/>
              </a:rPr>
              <a:t>返回插入位置。 </a:t>
            </a:r>
          </a:p>
        </p:txBody>
      </p:sp>
      <p:sp>
        <p:nvSpPr>
          <p:cNvPr id="152731" name="Text Box 155"/>
          <p:cNvSpPr txBox="1">
            <a:spLocks noChangeArrowheads="1"/>
          </p:cNvSpPr>
          <p:nvPr/>
        </p:nvSpPr>
        <p:spPr bwMode="auto">
          <a:xfrm>
            <a:off x="2268538" y="3835400"/>
            <a:ext cx="565150"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23 </a:t>
            </a:r>
          </a:p>
        </p:txBody>
      </p:sp>
      <p:sp>
        <p:nvSpPr>
          <p:cNvPr id="152733" name="Freeform 157"/>
          <p:cNvSpPr>
            <a:spLocks/>
          </p:cNvSpPr>
          <p:nvPr/>
        </p:nvSpPr>
        <p:spPr bwMode="auto">
          <a:xfrm>
            <a:off x="1657350" y="4149725"/>
            <a:ext cx="2627313" cy="495300"/>
          </a:xfrm>
          <a:custGeom>
            <a:avLst/>
            <a:gdLst/>
            <a:ahLst/>
            <a:cxnLst>
              <a:cxn ang="0">
                <a:pos x="1655" y="0"/>
              </a:cxn>
              <a:cxn ang="0">
                <a:pos x="1621" y="89"/>
              </a:cxn>
              <a:cxn ang="0">
                <a:pos x="1536" y="120"/>
              </a:cxn>
              <a:cxn ang="0">
                <a:pos x="1360" y="135"/>
              </a:cxn>
              <a:cxn ang="0">
                <a:pos x="1152" y="135"/>
              </a:cxn>
              <a:cxn ang="0">
                <a:pos x="323" y="135"/>
              </a:cxn>
              <a:cxn ang="0">
                <a:pos x="200" y="151"/>
              </a:cxn>
              <a:cxn ang="0">
                <a:pos x="100" y="205"/>
              </a:cxn>
              <a:cxn ang="0">
                <a:pos x="0" y="312"/>
              </a:cxn>
            </a:cxnLst>
            <a:rect l="0" t="0" r="r" b="b"/>
            <a:pathLst>
              <a:path w="1655" h="312">
                <a:moveTo>
                  <a:pt x="1655" y="0"/>
                </a:moveTo>
                <a:lnTo>
                  <a:pt x="1621" y="89"/>
                </a:lnTo>
                <a:lnTo>
                  <a:pt x="1536" y="120"/>
                </a:lnTo>
                <a:lnTo>
                  <a:pt x="1360" y="135"/>
                </a:lnTo>
                <a:lnTo>
                  <a:pt x="1152" y="135"/>
                </a:lnTo>
                <a:lnTo>
                  <a:pt x="323" y="135"/>
                </a:lnTo>
                <a:lnTo>
                  <a:pt x="200" y="151"/>
                </a:lnTo>
                <a:lnTo>
                  <a:pt x="100" y="205"/>
                </a:lnTo>
                <a:lnTo>
                  <a:pt x="0" y="312"/>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4" name="Freeform 158"/>
          <p:cNvSpPr>
            <a:spLocks/>
          </p:cNvSpPr>
          <p:nvPr/>
        </p:nvSpPr>
        <p:spPr bwMode="auto">
          <a:xfrm>
            <a:off x="2195513" y="4868863"/>
            <a:ext cx="365125" cy="520700"/>
          </a:xfrm>
          <a:custGeom>
            <a:avLst/>
            <a:gdLst/>
            <a:ahLst/>
            <a:cxnLst>
              <a:cxn ang="0">
                <a:pos x="0" y="0"/>
              </a:cxn>
              <a:cxn ang="0">
                <a:pos x="38" y="159"/>
              </a:cxn>
              <a:cxn ang="0">
                <a:pos x="76" y="197"/>
              </a:cxn>
              <a:cxn ang="0">
                <a:pos x="153" y="228"/>
              </a:cxn>
              <a:cxn ang="0">
                <a:pos x="207" y="258"/>
              </a:cxn>
              <a:cxn ang="0">
                <a:pos x="230" y="328"/>
              </a:cxn>
            </a:cxnLst>
            <a:rect l="0" t="0" r="r" b="b"/>
            <a:pathLst>
              <a:path w="230" h="328">
                <a:moveTo>
                  <a:pt x="0" y="0"/>
                </a:moveTo>
                <a:lnTo>
                  <a:pt x="38" y="159"/>
                </a:lnTo>
                <a:lnTo>
                  <a:pt x="76" y="197"/>
                </a:lnTo>
                <a:lnTo>
                  <a:pt x="153" y="228"/>
                </a:lnTo>
                <a:lnTo>
                  <a:pt x="207" y="258"/>
                </a:lnTo>
                <a:lnTo>
                  <a:pt x="230" y="328"/>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5" name="Line 159"/>
          <p:cNvSpPr>
            <a:spLocks noChangeShapeType="1"/>
          </p:cNvSpPr>
          <p:nvPr/>
        </p:nvSpPr>
        <p:spPr bwMode="auto">
          <a:xfrm>
            <a:off x="2301875" y="5589588"/>
            <a:ext cx="0" cy="503237"/>
          </a:xfrm>
          <a:prstGeom prst="line">
            <a:avLst/>
          </a:prstGeom>
          <a:noFill/>
          <a:ln w="25400" cap="sq">
            <a:solidFill>
              <a:srgbClr val="0000FF"/>
            </a:solidFill>
            <a:round/>
            <a:headEnd/>
            <a:tailEnd type="triangle" w="med" len="me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wipe(left)">
                                      <p:cBhvr>
                                        <p:cTn id="7" dur="500"/>
                                        <p:tgtEl>
                                          <p:spTgt spid="15258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52724"/>
                                        </p:tgtEl>
                                        <p:attrNameLst>
                                          <p:attrName>style.visibility</p:attrName>
                                        </p:attrNameLst>
                                      </p:cBhvr>
                                      <p:to>
                                        <p:strVal val="visible"/>
                                      </p:to>
                                    </p:set>
                                    <p:anim calcmode="lin" valueType="num">
                                      <p:cBhvr>
                                        <p:cTn id="18" dur="1000" fill="hold"/>
                                        <p:tgtEl>
                                          <p:spTgt spid="152724"/>
                                        </p:tgtEl>
                                        <p:attrNameLst>
                                          <p:attrName>ppt_w</p:attrName>
                                        </p:attrNameLst>
                                      </p:cBhvr>
                                      <p:tavLst>
                                        <p:tav tm="0">
                                          <p:val>
                                            <p:fltVal val="0"/>
                                          </p:val>
                                        </p:tav>
                                        <p:tav tm="100000">
                                          <p:val>
                                            <p:strVal val="#ppt_w"/>
                                          </p:val>
                                        </p:tav>
                                      </p:tavLst>
                                    </p:anim>
                                    <p:anim calcmode="lin" valueType="num">
                                      <p:cBhvr>
                                        <p:cTn id="19" dur="1000" fill="hold"/>
                                        <p:tgtEl>
                                          <p:spTgt spid="15272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2725"/>
                                        </p:tgtEl>
                                        <p:attrNameLst>
                                          <p:attrName>style.visibility</p:attrName>
                                        </p:attrNameLst>
                                      </p:cBhvr>
                                      <p:to>
                                        <p:strVal val="visible"/>
                                      </p:to>
                                    </p:set>
                                    <p:animEffect transition="in" filter="wipe(left)">
                                      <p:cBhvr>
                                        <p:cTn id="24" dur="2000"/>
                                        <p:tgtEl>
                                          <p:spTgt spid="1527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2726"/>
                                        </p:tgtEl>
                                        <p:attrNameLst>
                                          <p:attrName>style.visibility</p:attrName>
                                        </p:attrNameLst>
                                      </p:cBhvr>
                                      <p:to>
                                        <p:strVal val="visible"/>
                                      </p:to>
                                    </p:set>
                                    <p:animEffect transition="in" filter="wipe(up)">
                                      <p:cBhvr>
                                        <p:cTn id="29" dur="2000"/>
                                        <p:tgtEl>
                                          <p:spTgt spid="152726"/>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52727"/>
                                        </p:tgtEl>
                                        <p:attrNameLst>
                                          <p:attrName>style.visibility</p:attrName>
                                        </p:attrNameLst>
                                      </p:cBhvr>
                                      <p:to>
                                        <p:strVal val="visible"/>
                                      </p:to>
                                    </p:set>
                                    <p:anim calcmode="lin" valueType="num">
                                      <p:cBhvr>
                                        <p:cTn id="34" dur="1000" fill="hold"/>
                                        <p:tgtEl>
                                          <p:spTgt spid="152727"/>
                                        </p:tgtEl>
                                        <p:attrNameLst>
                                          <p:attrName>ppt_w</p:attrName>
                                        </p:attrNameLst>
                                      </p:cBhvr>
                                      <p:tavLst>
                                        <p:tav tm="0">
                                          <p:val>
                                            <p:fltVal val="0"/>
                                          </p:val>
                                        </p:tav>
                                        <p:tav tm="100000">
                                          <p:val>
                                            <p:strVal val="#ppt_w"/>
                                          </p:val>
                                        </p:tav>
                                      </p:tavLst>
                                    </p:anim>
                                    <p:anim calcmode="lin" valueType="num">
                                      <p:cBhvr>
                                        <p:cTn id="35" dur="1000" fill="hold"/>
                                        <p:tgtEl>
                                          <p:spTgt spid="152727"/>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152728"/>
                                        </p:tgtEl>
                                        <p:attrNameLst>
                                          <p:attrName>style.visibility</p:attrName>
                                        </p:attrNameLst>
                                      </p:cBhvr>
                                      <p:to>
                                        <p:strVal val="visible"/>
                                      </p:to>
                                    </p:set>
                                    <p:animEffect transition="in" filter="blinds(vertical)">
                                      <p:cBhvr>
                                        <p:cTn id="40" dur="500"/>
                                        <p:tgtEl>
                                          <p:spTgt spid="152728"/>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52729"/>
                                        </p:tgtEl>
                                        <p:attrNameLst>
                                          <p:attrName>style.visibility</p:attrName>
                                        </p:attrNameLst>
                                      </p:cBhvr>
                                      <p:to>
                                        <p:strVal val="visible"/>
                                      </p:to>
                                    </p:set>
                                    <p:animEffect transition="in" filter="strips(downRight)">
                                      <p:cBhvr>
                                        <p:cTn id="45" dur="500"/>
                                        <p:tgtEl>
                                          <p:spTgt spid="152729"/>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52731"/>
                                        </p:tgtEl>
                                        <p:attrNameLst>
                                          <p:attrName>style.visibility</p:attrName>
                                        </p:attrNameLst>
                                      </p:cBhvr>
                                      <p:to>
                                        <p:strVal val="visible"/>
                                      </p:to>
                                    </p:set>
                                    <p:anim calcmode="lin" valueType="num">
                                      <p:cBhvr>
                                        <p:cTn id="50" dur="1000" fill="hold"/>
                                        <p:tgtEl>
                                          <p:spTgt spid="152731"/>
                                        </p:tgtEl>
                                        <p:attrNameLst>
                                          <p:attrName>ppt_w</p:attrName>
                                        </p:attrNameLst>
                                      </p:cBhvr>
                                      <p:tavLst>
                                        <p:tav tm="0">
                                          <p:val>
                                            <p:fltVal val="0"/>
                                          </p:val>
                                        </p:tav>
                                        <p:tav tm="100000">
                                          <p:val>
                                            <p:strVal val="#ppt_w"/>
                                          </p:val>
                                        </p:tav>
                                      </p:tavLst>
                                    </p:anim>
                                    <p:anim calcmode="lin" valueType="num">
                                      <p:cBhvr>
                                        <p:cTn id="51" dur="1000" fill="hold"/>
                                        <p:tgtEl>
                                          <p:spTgt spid="152731"/>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152733"/>
                                        </p:tgtEl>
                                        <p:attrNameLst>
                                          <p:attrName>style.visibility</p:attrName>
                                        </p:attrNameLst>
                                      </p:cBhvr>
                                      <p:to>
                                        <p:strVal val="visible"/>
                                      </p:to>
                                    </p:set>
                                    <p:animEffect transition="in" filter="wipe(right)">
                                      <p:cBhvr>
                                        <p:cTn id="56" dur="2000"/>
                                        <p:tgtEl>
                                          <p:spTgt spid="1527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2734"/>
                                        </p:tgtEl>
                                        <p:attrNameLst>
                                          <p:attrName>style.visibility</p:attrName>
                                        </p:attrNameLst>
                                      </p:cBhvr>
                                      <p:to>
                                        <p:strVal val="visible"/>
                                      </p:to>
                                    </p:set>
                                    <p:animEffect transition="in" filter="wipe(up)">
                                      <p:cBhvr>
                                        <p:cTn id="61" dur="2000"/>
                                        <p:tgtEl>
                                          <p:spTgt spid="15273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52735"/>
                                        </p:tgtEl>
                                        <p:attrNameLst>
                                          <p:attrName>style.visibility</p:attrName>
                                        </p:attrNameLst>
                                      </p:cBhvr>
                                      <p:to>
                                        <p:strVal val="visible"/>
                                      </p:to>
                                    </p:set>
                                    <p:animEffect transition="in" filter="wipe(up)">
                                      <p:cBhvr>
                                        <p:cTn id="66" dur="2000"/>
                                        <p:tgtEl>
                                          <p:spTgt spid="1527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2730"/>
                                        </p:tgtEl>
                                        <p:attrNameLst>
                                          <p:attrName>style.visibility</p:attrName>
                                        </p:attrNameLst>
                                      </p:cBhvr>
                                      <p:to>
                                        <p:strVal val="visible"/>
                                      </p:to>
                                    </p:set>
                                    <p:animEffect transition="in" filter="wipe(left)">
                                      <p:cBhvr>
                                        <p:cTn id="71" dur="500"/>
                                        <p:tgtEl>
                                          <p:spTgt spid="152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utoUpdateAnimBg="0"/>
      <p:bldP spid="152724" grpId="0"/>
      <p:bldP spid="152727" grpId="0"/>
      <p:bldP spid="152728" grpId="0"/>
      <p:bldP spid="152729" grpId="0" autoUpdateAnimBg="0"/>
      <p:bldP spid="152730" grpId="0"/>
      <p:bldP spid="152731" grpId="0"/>
      <p:bldP spid="152733" grpId="0" animBg="1"/>
      <p:bldP spid="152734" grpId="0" animBg="1"/>
      <p:bldP spid="15273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3" cstate="print"/>
          <a:srcRect/>
          <a:stretch>
            <a:fillRect/>
          </a:stretch>
        </p:blipFill>
        <p:spPr bwMode="auto">
          <a:xfrm>
            <a:off x="0" y="1556792"/>
            <a:ext cx="9144000" cy="4845124"/>
          </a:xfrm>
          <a:prstGeom prst="rect">
            <a:avLst/>
          </a:prstGeom>
          <a:noFill/>
          <a:ln w="9525">
            <a:noFill/>
            <a:miter lim="800000"/>
            <a:headEnd/>
            <a:tailEnd/>
          </a:ln>
        </p:spPr>
      </p:pic>
      <p:sp>
        <p:nvSpPr>
          <p:cNvPr id="3" name="Text Box 197"/>
          <p:cNvSpPr txBox="1">
            <a:spLocks noChangeArrowheads="1"/>
          </p:cNvSpPr>
          <p:nvPr/>
        </p:nvSpPr>
        <p:spPr bwMode="auto">
          <a:xfrm>
            <a:off x="2928600" y="571347"/>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性能分析 </a:t>
            </a:r>
          </a:p>
        </p:txBody>
      </p:sp>
      <p:sp>
        <p:nvSpPr>
          <p:cNvPr id="6" name="矩形 5"/>
          <p:cNvSpPr/>
          <p:nvPr/>
        </p:nvSpPr>
        <p:spPr>
          <a:xfrm>
            <a:off x="2658848" y="4252152"/>
            <a:ext cx="21602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xfrm>
            <a:off x="1066800" y="260350"/>
            <a:ext cx="7620000" cy="5607050"/>
          </a:xfrm>
        </p:spPr>
        <p:txBody>
          <a:bodyPr/>
          <a:lstStyle/>
          <a:p>
            <a:pPr>
              <a:buFontTx/>
              <a:buNone/>
            </a:pPr>
            <a:r>
              <a:rPr lang="en-US" altLang="zh-CN" sz="2400" dirty="0"/>
              <a:t>B-</a:t>
            </a:r>
            <a:r>
              <a:rPr lang="zh-CN" altLang="en-US" sz="2400" dirty="0"/>
              <a:t>的插入</a:t>
            </a:r>
          </a:p>
          <a:p>
            <a:r>
              <a:rPr lang="zh-CN" altLang="en-US" sz="2400" dirty="0"/>
              <a:t>在</a:t>
            </a:r>
            <a:r>
              <a:rPr lang="en-US" altLang="zh-CN" sz="2400" dirty="0"/>
              <a:t>B-</a:t>
            </a:r>
            <a:r>
              <a:rPr lang="zh-CN" altLang="en-US" sz="2400" dirty="0"/>
              <a:t>树上插入关键字与在二叉排序树上插入结点不同，关键字的插入不是在叶结点上进行的，而是首先在最底层的某个非终端结点中添加一个关键字，</a:t>
            </a:r>
            <a:r>
              <a:rPr lang="zh-CN" altLang="en-US" sz="2400" b="1" dirty="0"/>
              <a:t>若该结点的关键字个数不超过</a:t>
            </a:r>
            <a:r>
              <a:rPr lang="en-US" altLang="zh-CN" sz="2400" b="1" dirty="0"/>
              <a:t>m-1</a:t>
            </a:r>
            <a:r>
              <a:rPr lang="zh-CN" altLang="en-US" sz="2400" b="1" dirty="0"/>
              <a:t>，则插入完成；否则，若该结点的关键字个数已达到</a:t>
            </a:r>
            <a:r>
              <a:rPr lang="en-US" altLang="zh-CN" sz="2400" b="1" dirty="0"/>
              <a:t>m</a:t>
            </a:r>
            <a:r>
              <a:rPr lang="zh-CN" altLang="en-US" sz="2400" b="1" dirty="0"/>
              <a:t>个，这与</a:t>
            </a:r>
            <a:r>
              <a:rPr lang="en-US" altLang="zh-CN" sz="2400" b="1" dirty="0"/>
              <a:t>B-</a:t>
            </a:r>
            <a:r>
              <a:rPr lang="zh-CN" altLang="en-US" sz="2400" b="1" dirty="0"/>
              <a:t>树定义不符，将引起结点的“分裂”。</a:t>
            </a:r>
          </a:p>
        </p:txBody>
      </p:sp>
      <p:sp>
        <p:nvSpPr>
          <p:cNvPr id="197635" name="WordArt 3"/>
          <p:cNvSpPr>
            <a:spLocks noChangeArrowheads="1" noChangeShapeType="1" noTextEdit="1"/>
          </p:cNvSpPr>
          <p:nvPr/>
        </p:nvSpPr>
        <p:spPr bwMode="auto">
          <a:xfrm rot="5400000">
            <a:off x="3649663" y="3630612"/>
            <a:ext cx="1843088" cy="3167063"/>
          </a:xfrm>
          <a:prstGeom prst="rect">
            <a:avLst/>
          </a:prstGeom>
        </p:spPr>
        <p:txBody>
          <a:bodyPr vert="eaVert" wrap="none" fromWordArt="1">
            <a:prstTxWarp prst="textWave4">
              <a:avLst>
                <a:gd name="adj1" fmla="val 13005"/>
                <a:gd name="adj2" fmla="val 0"/>
              </a:avLst>
            </a:prstTxWarp>
          </a:bodyPr>
          <a:lstStyle/>
          <a:p>
            <a:pPr algn="ctr" fontAlgn="auto"/>
            <a:r>
              <a:rPr lang="zh-CN" altLang="en-US" sz="3600" kern="10">
                <a:ln w="9525" cap="sq">
                  <a:noFill/>
                  <a:miter lim="800000"/>
                  <a:headEnd type="none" w="sm" len="sm"/>
                  <a:tailEnd type="none" w="sm" len="sm"/>
                </a:ln>
                <a:gradFill rotWithShape="0">
                  <a:gsLst>
                    <a:gs pos="0">
                      <a:srgbClr val="00FF00"/>
                    </a:gs>
                    <a:gs pos="100000">
                      <a:srgbClr val="00CCFF"/>
                    </a:gs>
                  </a:gsLst>
                  <a:lin ang="0" scaled="1"/>
                </a:gradFill>
                <a:effectLst>
                  <a:outerShdw dist="99190" dir="7788334" algn="ctr" rotWithShape="0">
                    <a:srgbClr val="000080">
                      <a:alpha val="80000"/>
                    </a:srgbClr>
                  </a:outerShdw>
                </a:effectLst>
                <a:latin typeface="宋体"/>
                <a:ea typeface="宋体"/>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0" fill="hold" grpId="0" nodeType="clickEffect">
                                  <p:stCondLst>
                                    <p:cond delay="0"/>
                                  </p:stCondLst>
                                  <p:childTnLst>
                                    <p:set>
                                      <p:cBhvr>
                                        <p:cTn id="14" dur="1" fill="hold">
                                          <p:stCondLst>
                                            <p:cond delay="0"/>
                                          </p:stCondLst>
                                        </p:cTn>
                                        <p:tgtEl>
                                          <p:spTgt spid="1976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1" nodeType="clickEffect">
                                  <p:stCondLst>
                                    <p:cond delay="0"/>
                                  </p:stCondLst>
                                  <p:childTnLst>
                                    <p:animRot by="21600000">
                                      <p:cBhvr>
                                        <p:cTn id="18" dur="2000" fill="hold"/>
                                        <p:tgtEl>
                                          <p:spTgt spid="19763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 presetClass="exit" presetSubtype="0" fill="hold" grpId="2" nodeType="clickEffect">
                                  <p:stCondLst>
                                    <p:cond delay="0"/>
                                  </p:stCondLst>
                                  <p:childTnLst>
                                    <p:set>
                                      <p:cBhvr>
                                        <p:cTn id="22" dur="1" fill="hold">
                                          <p:stCondLst>
                                            <p:cond delay="0"/>
                                          </p:stCondLst>
                                        </p:cTn>
                                        <p:tgtEl>
                                          <p:spTgt spid="1976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p:bldP spid="197635" grpId="0" animBg="1"/>
      <p:bldP spid="197635" grpId="1" animBg="1"/>
      <p:bldP spid="197635"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1066800" y="260350"/>
            <a:ext cx="7620000" cy="5607050"/>
          </a:xfrm>
        </p:spPr>
        <p:txBody>
          <a:bodyPr/>
          <a:lstStyle/>
          <a:p>
            <a:r>
              <a:rPr lang="zh-CN" altLang="en-US" sz="2400" dirty="0"/>
              <a:t>分裂方法为：将结点中的关键字分成三部分，使得前后两部分的关键字个数均大于等于</a:t>
            </a:r>
            <a:r>
              <a:rPr lang="zh-CN" altLang="en-US" sz="2400" dirty="0">
                <a:solidFill>
                  <a:srgbClr val="FF3300"/>
                </a:solidFill>
                <a:sym typeface="Symbol" pitchFamily="18" charset="2"/>
              </a:rPr>
              <a:t></a:t>
            </a:r>
            <a:r>
              <a:rPr lang="en-US" altLang="zh-CN" sz="2400" dirty="0">
                <a:solidFill>
                  <a:srgbClr val="FF3300"/>
                </a:solidFill>
              </a:rPr>
              <a:t>m/2</a:t>
            </a:r>
            <a:r>
              <a:rPr lang="en-US" altLang="zh-CN" sz="2400" dirty="0">
                <a:solidFill>
                  <a:srgbClr val="FF3300"/>
                </a:solidFill>
                <a:sym typeface="Symbol" pitchFamily="18" charset="2"/>
              </a:rPr>
              <a:t></a:t>
            </a:r>
            <a:r>
              <a:rPr lang="en-US" altLang="zh-CN" sz="2400" dirty="0">
                <a:solidFill>
                  <a:srgbClr val="FF3300"/>
                </a:solidFill>
              </a:rPr>
              <a:t>-1</a:t>
            </a:r>
            <a:r>
              <a:rPr lang="zh-CN" altLang="en-US" sz="2400" dirty="0"/>
              <a:t>，而中间部分只有一个关键字。前后两部分成为两个结点，而中间部分的关键字将插入到父结点中。若插入父结点而使父结点中关键字个数超过</a:t>
            </a:r>
            <a:r>
              <a:rPr lang="en-US" altLang="zh-CN" sz="2400" dirty="0">
                <a:solidFill>
                  <a:srgbClr val="FF3300"/>
                </a:solidFill>
              </a:rPr>
              <a:t>m-1</a:t>
            </a:r>
            <a:r>
              <a:rPr lang="zh-CN" altLang="en-US" sz="2400" dirty="0"/>
              <a:t>，则父结点继续分裂，直到插入某个父结点，其关键字个数小于</a:t>
            </a:r>
            <a:r>
              <a:rPr lang="en-US" altLang="zh-CN" sz="2400" dirty="0"/>
              <a:t>m</a:t>
            </a:r>
            <a:r>
              <a:rPr lang="zh-CN" altLang="en-US" sz="2400" dirty="0"/>
              <a:t>。</a:t>
            </a:r>
          </a:p>
          <a:p>
            <a:r>
              <a:rPr lang="zh-CN" altLang="en-US" sz="2400" dirty="0"/>
              <a:t>例如：在下面的</a:t>
            </a:r>
            <a:r>
              <a:rPr lang="en-US" altLang="zh-CN" sz="2400" dirty="0"/>
              <a:t>3</a:t>
            </a:r>
            <a:r>
              <a:rPr lang="zh-CN" altLang="en-US" sz="2400" dirty="0"/>
              <a:t>阶的</a:t>
            </a:r>
            <a:r>
              <a:rPr lang="en-US" altLang="zh-CN" sz="2400" dirty="0"/>
              <a:t>B-</a:t>
            </a:r>
            <a:r>
              <a:rPr lang="zh-CN" altLang="en-US" sz="2400" dirty="0"/>
              <a:t>树上依次插入结点</a:t>
            </a:r>
            <a:r>
              <a:rPr lang="en-US" altLang="zh-CN" sz="2400" dirty="0"/>
              <a:t>30,26,85</a:t>
            </a:r>
            <a:r>
              <a:rPr lang="zh-CN" altLang="en-US" sz="2400" dirty="0"/>
              <a:t>和</a:t>
            </a:r>
            <a:r>
              <a:rPr lang="en-US" altLang="zh-CN" sz="2400" dirty="0"/>
              <a:t>7</a:t>
            </a:r>
            <a:r>
              <a:rPr lang="zh-CN" altLang="en-US" sz="2400" dirty="0"/>
              <a:t>的插入过程。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1143000"/>
          </a:xfrm>
        </p:spPr>
        <p:txBody>
          <a:bodyPr>
            <a:normAutofit/>
          </a:bodyPr>
          <a:lstStyle/>
          <a:p>
            <a:r>
              <a:rPr lang="zh-CN" altLang="en-US" dirty="0">
                <a:solidFill>
                  <a:srgbClr val="0000CC"/>
                </a:solidFill>
                <a:latin typeface="华文行楷" pitchFamily="2" charset="-122"/>
                <a:ea typeface="华文行楷" pitchFamily="2" charset="-122"/>
              </a:rPr>
              <a:t>查找相关</a:t>
            </a:r>
            <a:r>
              <a:rPr lang="zh-CN" altLang="en-US" dirty="0">
                <a:solidFill>
                  <a:srgbClr val="0000CC"/>
                </a:solidFill>
                <a:latin typeface="Arial" pitchFamily="34" charset="0"/>
                <a:ea typeface="华文行楷" pitchFamily="2" charset="-122"/>
              </a:rPr>
              <a:t>概念</a:t>
            </a:r>
            <a:r>
              <a:rPr lang="zh-CN" altLang="en-US" dirty="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457200" y="980728"/>
            <a:ext cx="8435280" cy="5616624"/>
          </a:xfrm>
        </p:spPr>
        <p:txBody>
          <a:bodyPr>
            <a:normAutofit fontScale="77500" lnSpcReduction="20000"/>
          </a:bodyPr>
          <a:lstStyle/>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查找表</a:t>
            </a:r>
            <a:r>
              <a:rPr lang="zh-CN" altLang="en-US" b="1" dirty="0">
                <a:latin typeface="楷体_GB2312" pitchFamily="49" charset="-122"/>
                <a:ea typeface="楷体_GB2312" pitchFamily="49" charset="-122"/>
              </a:rPr>
              <a:t>：由同一类型的数据元素</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或记录</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构成的集合。对查找表进行的经常操作为：查找、检索、增加、删除。</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静态查找表</a:t>
            </a: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对查找表只进行前两种操作。</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动态查找表</a:t>
            </a:r>
            <a:r>
              <a:rPr lang="zh-CN" altLang="en-US" b="1" dirty="0">
                <a:latin typeface="楷体_GB2312" pitchFamily="49" charset="-122"/>
                <a:ea typeface="楷体_GB2312" pitchFamily="49" charset="-122"/>
              </a:rPr>
              <a:t>：不仅限于前两种操作。</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关键字</a:t>
            </a:r>
            <a:r>
              <a:rPr lang="zh-CN" altLang="en-US" b="1" dirty="0">
                <a:latin typeface="楷体_GB2312" pitchFamily="49" charset="-122"/>
                <a:ea typeface="楷体_GB2312" pitchFamily="49" charset="-122"/>
              </a:rPr>
              <a:t>：数据元素中某个数据项的值，用以标识一个数据元素，如果是唯一标识，则称为主关键字。</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查找是否成功</a:t>
            </a:r>
            <a:r>
              <a:rPr lang="zh-CN" altLang="en-US" b="1" dirty="0">
                <a:latin typeface="楷体_GB2312" pitchFamily="49" charset="-122"/>
                <a:ea typeface="楷体_GB2312" pitchFamily="49" charset="-122"/>
              </a:rPr>
              <a:t>：根据给定的值，在查找表中确定一个其关键字等于给定值的元素，如果表中存在这样元素，则称查找成功，否则，不成功。</a:t>
            </a:r>
            <a:endParaRPr lang="en-US" altLang="zh-CN" b="1" dirty="0">
              <a:latin typeface="楷体_GB2312" pitchFamily="49" charset="-122"/>
              <a:ea typeface="楷体_GB2312" pitchFamily="49" charset="-122"/>
            </a:endParaRPr>
          </a:p>
          <a:p>
            <a:pPr>
              <a:lnSpc>
                <a:spcPct val="150000"/>
              </a:lnSpc>
            </a:pPr>
            <a:endParaRPr lang="en-US" altLang="zh-CN" b="1" dirty="0">
              <a:latin typeface="楷体_GB2312" pitchFamily="49" charset="-122"/>
              <a:ea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199683"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199684"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199685"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199686"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199687"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199688"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199689"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199690"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1"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2"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3"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4"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5"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6"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7" name="Text Box 17"/>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30</a:t>
            </a:r>
          </a:p>
        </p:txBody>
      </p:sp>
      <p:sp>
        <p:nvSpPr>
          <p:cNvPr id="199698" name="Text Box 18"/>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199699" name="Line 19"/>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199700" name="AutoShape 20"/>
          <p:cNvSpPr>
            <a:spLocks noChangeAspect="1" noChangeArrowheads="1"/>
          </p:cNvSpPr>
          <p:nvPr/>
        </p:nvSpPr>
        <p:spPr bwMode="auto">
          <a:xfrm>
            <a:off x="3816350"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99682"/>
                                        </p:tgtEl>
                                        <p:attrNameLst>
                                          <p:attrName>fillcolor</p:attrName>
                                        </p:attrNameLst>
                                      </p:cBhvr>
                                      <p:to>
                                        <a:srgbClr val="FF3300"/>
                                      </p:to>
                                    </p:animClr>
                                    <p:set>
                                      <p:cBhvr>
                                        <p:cTn id="11" dur="2000" fill="hold"/>
                                        <p:tgtEl>
                                          <p:spTgt spid="199682"/>
                                        </p:tgtEl>
                                        <p:attrNameLst>
                                          <p:attrName>fill.type</p:attrName>
                                        </p:attrNameLst>
                                      </p:cBhvr>
                                      <p:to>
                                        <p:strVal val="solid"/>
                                      </p:to>
                                    </p:set>
                                    <p:set>
                                      <p:cBhvr>
                                        <p:cTn id="12" dur="2000" fill="hold"/>
                                        <p:tgtEl>
                                          <p:spTgt spid="199682"/>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199683"/>
                                        </p:tgtEl>
                                        <p:attrNameLst>
                                          <p:attrName>fillcolor</p:attrName>
                                        </p:attrNameLst>
                                      </p:cBhvr>
                                      <p:to>
                                        <a:srgbClr val="FF3300"/>
                                      </p:to>
                                    </p:animClr>
                                    <p:set>
                                      <p:cBhvr>
                                        <p:cTn id="17" dur="2000" fill="hold"/>
                                        <p:tgtEl>
                                          <p:spTgt spid="199683"/>
                                        </p:tgtEl>
                                        <p:attrNameLst>
                                          <p:attrName>fill.type</p:attrName>
                                        </p:attrNameLst>
                                      </p:cBhvr>
                                      <p:to>
                                        <p:strVal val="solid"/>
                                      </p:to>
                                    </p:set>
                                    <p:set>
                                      <p:cBhvr>
                                        <p:cTn id="18" dur="2000" fill="hold"/>
                                        <p:tgtEl>
                                          <p:spTgt spid="19968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199686"/>
                                        </p:tgtEl>
                                        <p:attrNameLst>
                                          <p:attrName>fillcolor</p:attrName>
                                        </p:attrNameLst>
                                      </p:cBhvr>
                                      <p:to>
                                        <a:srgbClr val="FF3300"/>
                                      </p:to>
                                    </p:animClr>
                                    <p:set>
                                      <p:cBhvr>
                                        <p:cTn id="23" dur="2000" fill="hold"/>
                                        <p:tgtEl>
                                          <p:spTgt spid="199686"/>
                                        </p:tgtEl>
                                        <p:attrNameLst>
                                          <p:attrName>fill.type</p:attrName>
                                        </p:attrNameLst>
                                      </p:cBhvr>
                                      <p:to>
                                        <p:strVal val="solid"/>
                                      </p:to>
                                    </p:set>
                                    <p:set>
                                      <p:cBhvr>
                                        <p:cTn id="24" dur="2000" fill="hold"/>
                                        <p:tgtEl>
                                          <p:spTgt spid="19968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9968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9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animBg="1"/>
      <p:bldP spid="199697" grpId="0"/>
      <p:bldP spid="19970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0707"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0708"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0709"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0710"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
        <p:nvSpPr>
          <p:cNvPr id="200711"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0712"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0713"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0714"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5"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6"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7"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8"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9"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0"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1"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0722"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0723"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26</a:t>
            </a:r>
          </a:p>
        </p:txBody>
      </p:sp>
      <p:sp>
        <p:nvSpPr>
          <p:cNvPr id="200724" name="AutoShape 20"/>
          <p:cNvSpPr>
            <a:spLocks noChangeArrowheads="1"/>
          </p:cNvSpPr>
          <p:nvPr/>
        </p:nvSpPr>
        <p:spPr bwMode="auto">
          <a:xfrm>
            <a:off x="33115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26  30  37</a:t>
            </a:r>
          </a:p>
        </p:txBody>
      </p:sp>
      <p:sp>
        <p:nvSpPr>
          <p:cNvPr id="200725" name="AutoShape 21"/>
          <p:cNvSpPr>
            <a:spLocks noChangeAspect="1" noChangeArrowheads="1"/>
          </p:cNvSpPr>
          <p:nvPr/>
        </p:nvSpPr>
        <p:spPr bwMode="auto">
          <a:xfrm>
            <a:off x="2843213" y="253682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0726" name="AutoShape 22"/>
          <p:cNvSpPr>
            <a:spLocks noChangeAspect="1" noChangeArrowheads="1"/>
          </p:cNvSpPr>
          <p:nvPr/>
        </p:nvSpPr>
        <p:spPr bwMode="auto">
          <a:xfrm>
            <a:off x="2771775"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0727" name="AutoShape 23"/>
          <p:cNvSpPr>
            <a:spLocks noChangeAspect="1" noChangeArrowheads="1"/>
          </p:cNvSpPr>
          <p:nvPr/>
        </p:nvSpPr>
        <p:spPr bwMode="auto">
          <a:xfrm>
            <a:off x="3825875" y="3813175"/>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0728" name="Line 24"/>
          <p:cNvSpPr>
            <a:spLocks noChangeShapeType="1"/>
          </p:cNvSpPr>
          <p:nvPr/>
        </p:nvSpPr>
        <p:spPr bwMode="auto">
          <a:xfrm>
            <a:off x="3240088" y="2968625"/>
            <a:ext cx="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0706"/>
                                        </p:tgtEl>
                                        <p:attrNameLst>
                                          <p:attrName>fillcolor</p:attrName>
                                        </p:attrNameLst>
                                      </p:cBhvr>
                                      <p:to>
                                        <a:srgbClr val="FF3300"/>
                                      </p:to>
                                    </p:animClr>
                                    <p:set>
                                      <p:cBhvr>
                                        <p:cTn id="11" dur="2000" fill="hold"/>
                                        <p:tgtEl>
                                          <p:spTgt spid="200706"/>
                                        </p:tgtEl>
                                        <p:attrNameLst>
                                          <p:attrName>fill.type</p:attrName>
                                        </p:attrNameLst>
                                      </p:cBhvr>
                                      <p:to>
                                        <p:strVal val="solid"/>
                                      </p:to>
                                    </p:set>
                                    <p:set>
                                      <p:cBhvr>
                                        <p:cTn id="12" dur="2000" fill="hold"/>
                                        <p:tgtEl>
                                          <p:spTgt spid="200706"/>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0707"/>
                                        </p:tgtEl>
                                        <p:attrNameLst>
                                          <p:attrName>fillcolor</p:attrName>
                                        </p:attrNameLst>
                                      </p:cBhvr>
                                      <p:to>
                                        <a:srgbClr val="FF3300"/>
                                      </p:to>
                                    </p:animClr>
                                    <p:set>
                                      <p:cBhvr>
                                        <p:cTn id="17" dur="2000" fill="hold"/>
                                        <p:tgtEl>
                                          <p:spTgt spid="200707"/>
                                        </p:tgtEl>
                                        <p:attrNameLst>
                                          <p:attrName>fill.type</p:attrName>
                                        </p:attrNameLst>
                                      </p:cBhvr>
                                      <p:to>
                                        <p:strVal val="solid"/>
                                      </p:to>
                                    </p:set>
                                    <p:set>
                                      <p:cBhvr>
                                        <p:cTn id="18" dur="2000" fill="hold"/>
                                        <p:tgtEl>
                                          <p:spTgt spid="200707"/>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0710"/>
                                        </p:tgtEl>
                                        <p:attrNameLst>
                                          <p:attrName>fillcolor</p:attrName>
                                        </p:attrNameLst>
                                      </p:cBhvr>
                                      <p:to>
                                        <a:srgbClr val="FF3300"/>
                                      </p:to>
                                    </p:animClr>
                                    <p:set>
                                      <p:cBhvr>
                                        <p:cTn id="23" dur="2000" fill="hold"/>
                                        <p:tgtEl>
                                          <p:spTgt spid="200710"/>
                                        </p:tgtEl>
                                        <p:attrNameLst>
                                          <p:attrName>fill.type</p:attrName>
                                        </p:attrNameLst>
                                      </p:cBhvr>
                                      <p:to>
                                        <p:strVal val="solid"/>
                                      </p:to>
                                    </p:set>
                                    <p:set>
                                      <p:cBhvr>
                                        <p:cTn id="24" dur="2000" fill="hold"/>
                                        <p:tgtEl>
                                          <p:spTgt spid="200710"/>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07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07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07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07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0728"/>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007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3" grpId="0"/>
      <p:bldP spid="200724" grpId="0" animBg="1"/>
      <p:bldP spid="200724" grpId="1" animBg="1"/>
      <p:bldP spid="200725" grpId="0" animBg="1"/>
      <p:bldP spid="200726" grpId="0" animBg="1"/>
      <p:bldP spid="200727" grpId="0" animBg="1"/>
      <p:bldP spid="2007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1731"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1732"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1733"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1734"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1735" name="AutoShape 7"/>
          <p:cNvSpPr>
            <a:spLocks noChangeAspect="1" noChangeArrowheads="1"/>
          </p:cNvSpPr>
          <p:nvPr/>
        </p:nvSpPr>
        <p:spPr bwMode="auto">
          <a:xfrm>
            <a:off x="4859338"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36"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1737"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38"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39"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0"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1"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2"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3"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4"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5"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1746"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1747"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85</a:t>
            </a:r>
          </a:p>
        </p:txBody>
      </p:sp>
      <p:sp>
        <p:nvSpPr>
          <p:cNvPr id="201748" name="AutoShape 20"/>
          <p:cNvSpPr>
            <a:spLocks noChangeAspect="1" noChangeArrowheads="1"/>
          </p:cNvSpPr>
          <p:nvPr/>
        </p:nvSpPr>
        <p:spPr bwMode="auto">
          <a:xfrm>
            <a:off x="2854325" y="383381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1749" name="Line 21"/>
          <p:cNvSpPr>
            <a:spLocks noChangeShapeType="1"/>
          </p:cNvSpPr>
          <p:nvPr/>
        </p:nvSpPr>
        <p:spPr bwMode="auto">
          <a:xfrm>
            <a:off x="3322638" y="2944813"/>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0" name="AutoShape 22"/>
          <p:cNvSpPr>
            <a:spLocks noChangeArrowheads="1"/>
          </p:cNvSpPr>
          <p:nvPr/>
        </p:nvSpPr>
        <p:spPr bwMode="auto">
          <a:xfrm>
            <a:off x="59404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67  70  85</a:t>
            </a:r>
          </a:p>
        </p:txBody>
      </p:sp>
      <p:sp>
        <p:nvSpPr>
          <p:cNvPr id="201751" name="AutoShape 23"/>
          <p:cNvSpPr>
            <a:spLocks noChangeArrowheads="1"/>
          </p:cNvSpPr>
          <p:nvPr/>
        </p:nvSpPr>
        <p:spPr bwMode="auto">
          <a:xfrm>
            <a:off x="5816600" y="2536825"/>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53  70  90</a:t>
            </a:r>
          </a:p>
        </p:txBody>
      </p:sp>
      <p:sp>
        <p:nvSpPr>
          <p:cNvPr id="201752" name="AutoShape 24"/>
          <p:cNvSpPr>
            <a:spLocks noChangeArrowheads="1"/>
          </p:cNvSpPr>
          <p:nvPr/>
        </p:nvSpPr>
        <p:spPr bwMode="auto">
          <a:xfrm>
            <a:off x="5940425"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53" name="AutoShape 25"/>
          <p:cNvSpPr>
            <a:spLocks noChangeArrowheads="1"/>
          </p:cNvSpPr>
          <p:nvPr/>
        </p:nvSpPr>
        <p:spPr bwMode="auto">
          <a:xfrm>
            <a:off x="67992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54" name="Line 26"/>
          <p:cNvSpPr>
            <a:spLocks noChangeShapeType="1"/>
          </p:cNvSpPr>
          <p:nvPr/>
        </p:nvSpPr>
        <p:spPr bwMode="auto">
          <a:xfrm flipH="1">
            <a:off x="6156325" y="2924175"/>
            <a:ext cx="21590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5" name="Line 27"/>
          <p:cNvSpPr>
            <a:spLocks noChangeShapeType="1"/>
          </p:cNvSpPr>
          <p:nvPr/>
        </p:nvSpPr>
        <p:spPr bwMode="auto">
          <a:xfrm>
            <a:off x="6732588"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6" name="AutoShape 28"/>
          <p:cNvSpPr>
            <a:spLocks noChangeAspect="1" noChangeArrowheads="1"/>
          </p:cNvSpPr>
          <p:nvPr/>
        </p:nvSpPr>
        <p:spPr bwMode="auto">
          <a:xfrm>
            <a:off x="4284663" y="14128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1757" name="AutoShape 29"/>
          <p:cNvSpPr>
            <a:spLocks noChangeAspect="1" noChangeArrowheads="1"/>
          </p:cNvSpPr>
          <p:nvPr/>
        </p:nvSpPr>
        <p:spPr bwMode="auto">
          <a:xfrm>
            <a:off x="4895850" y="256540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1758" name="AutoShape 30"/>
          <p:cNvSpPr>
            <a:spLocks noChangeAspect="1" noChangeArrowheads="1"/>
          </p:cNvSpPr>
          <p:nvPr/>
        </p:nvSpPr>
        <p:spPr bwMode="auto">
          <a:xfrm>
            <a:off x="6551613" y="24923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1759" name="AutoShape 31"/>
          <p:cNvSpPr>
            <a:spLocks noChangeArrowheads="1"/>
          </p:cNvSpPr>
          <p:nvPr/>
        </p:nvSpPr>
        <p:spPr bwMode="auto">
          <a:xfrm>
            <a:off x="4859338"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60" name="AutoShape 32"/>
          <p:cNvSpPr>
            <a:spLocks noChangeArrowheads="1"/>
          </p:cNvSpPr>
          <p:nvPr/>
        </p:nvSpPr>
        <p:spPr bwMode="auto">
          <a:xfrm>
            <a:off x="57959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61" name="AutoShape 33"/>
          <p:cNvSpPr>
            <a:spLocks noChangeArrowheads="1"/>
          </p:cNvSpPr>
          <p:nvPr/>
        </p:nvSpPr>
        <p:spPr bwMode="auto">
          <a:xfrm>
            <a:off x="64436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62" name="AutoShape 34"/>
          <p:cNvSpPr>
            <a:spLocks noChangeArrowheads="1"/>
          </p:cNvSpPr>
          <p:nvPr/>
        </p:nvSpPr>
        <p:spPr bwMode="auto">
          <a:xfrm>
            <a:off x="77406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63" name="Line 35"/>
          <p:cNvSpPr>
            <a:spLocks noChangeShapeType="1"/>
          </p:cNvSpPr>
          <p:nvPr/>
        </p:nvSpPr>
        <p:spPr bwMode="auto">
          <a:xfrm>
            <a:off x="4787900" y="1773238"/>
            <a:ext cx="431800"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4" name="Line 36"/>
          <p:cNvSpPr>
            <a:spLocks noChangeShapeType="1"/>
          </p:cNvSpPr>
          <p:nvPr/>
        </p:nvSpPr>
        <p:spPr bwMode="auto">
          <a:xfrm>
            <a:off x="5148263" y="1700213"/>
            <a:ext cx="1728787"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5" name="Line 37"/>
          <p:cNvSpPr>
            <a:spLocks noChangeShapeType="1"/>
          </p:cNvSpPr>
          <p:nvPr/>
        </p:nvSpPr>
        <p:spPr bwMode="auto">
          <a:xfrm flipH="1">
            <a:off x="4932363" y="2924175"/>
            <a:ext cx="2159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6" name="Line 38"/>
          <p:cNvSpPr>
            <a:spLocks noChangeShapeType="1"/>
          </p:cNvSpPr>
          <p:nvPr/>
        </p:nvSpPr>
        <p:spPr bwMode="auto">
          <a:xfrm>
            <a:off x="5651500" y="2997200"/>
            <a:ext cx="360363"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7" name="Line 39"/>
          <p:cNvSpPr>
            <a:spLocks noChangeShapeType="1"/>
          </p:cNvSpPr>
          <p:nvPr/>
        </p:nvSpPr>
        <p:spPr bwMode="auto">
          <a:xfrm flipH="1">
            <a:off x="6588125" y="2852738"/>
            <a:ext cx="144463"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8" name="Line 40"/>
          <p:cNvSpPr>
            <a:spLocks noChangeShapeType="1"/>
          </p:cNvSpPr>
          <p:nvPr/>
        </p:nvSpPr>
        <p:spPr bwMode="auto">
          <a:xfrm>
            <a:off x="7380288" y="2852738"/>
            <a:ext cx="6477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1730"/>
                                        </p:tgtEl>
                                        <p:attrNameLst>
                                          <p:attrName>fillcolor</p:attrName>
                                        </p:attrNameLst>
                                      </p:cBhvr>
                                      <p:to>
                                        <a:srgbClr val="FF3300"/>
                                      </p:to>
                                    </p:animClr>
                                    <p:set>
                                      <p:cBhvr>
                                        <p:cTn id="11" dur="2000" fill="hold"/>
                                        <p:tgtEl>
                                          <p:spTgt spid="201730"/>
                                        </p:tgtEl>
                                        <p:attrNameLst>
                                          <p:attrName>fill.type</p:attrName>
                                        </p:attrNameLst>
                                      </p:cBhvr>
                                      <p:to>
                                        <p:strVal val="solid"/>
                                      </p:to>
                                    </p:set>
                                    <p:set>
                                      <p:cBhvr>
                                        <p:cTn id="12" dur="2000" fill="hold"/>
                                        <p:tgtEl>
                                          <p:spTgt spid="20173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1732"/>
                                        </p:tgtEl>
                                        <p:attrNameLst>
                                          <p:attrName>fillcolor</p:attrName>
                                        </p:attrNameLst>
                                      </p:cBhvr>
                                      <p:to>
                                        <a:srgbClr val="FF3300"/>
                                      </p:to>
                                    </p:animClr>
                                    <p:set>
                                      <p:cBhvr>
                                        <p:cTn id="17" dur="2000" fill="hold"/>
                                        <p:tgtEl>
                                          <p:spTgt spid="201732"/>
                                        </p:tgtEl>
                                        <p:attrNameLst>
                                          <p:attrName>fill.type</p:attrName>
                                        </p:attrNameLst>
                                      </p:cBhvr>
                                      <p:to>
                                        <p:strVal val="solid"/>
                                      </p:to>
                                    </p:set>
                                    <p:set>
                                      <p:cBhvr>
                                        <p:cTn id="18" dur="2000" fill="hold"/>
                                        <p:tgtEl>
                                          <p:spTgt spid="201732"/>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1736"/>
                                        </p:tgtEl>
                                        <p:attrNameLst>
                                          <p:attrName>fillcolor</p:attrName>
                                        </p:attrNameLst>
                                      </p:cBhvr>
                                      <p:to>
                                        <a:srgbClr val="FF3300"/>
                                      </p:to>
                                    </p:animClr>
                                    <p:set>
                                      <p:cBhvr>
                                        <p:cTn id="23" dur="2000" fill="hold"/>
                                        <p:tgtEl>
                                          <p:spTgt spid="201736"/>
                                        </p:tgtEl>
                                        <p:attrNameLst>
                                          <p:attrName>fill.type</p:attrName>
                                        </p:attrNameLst>
                                      </p:cBhvr>
                                      <p:to>
                                        <p:strVal val="solid"/>
                                      </p:to>
                                    </p:set>
                                    <p:set>
                                      <p:cBhvr>
                                        <p:cTn id="24" dur="2000" fill="hold"/>
                                        <p:tgtEl>
                                          <p:spTgt spid="20173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173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17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0173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017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17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17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1753"/>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20174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175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201730"/>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0175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201732"/>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0173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0173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201737"/>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20174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01743"/>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201744"/>
                                        </p:tgtEl>
                                        <p:attrNameLst>
                                          <p:attrName>style.visibility</p:attrName>
                                        </p:attrNameLst>
                                      </p:cBhvr>
                                      <p:to>
                                        <p:strVal val="hidden"/>
                                      </p:to>
                                    </p:set>
                                  </p:childTnLst>
                                </p:cTn>
                              </p:par>
                              <p:par>
                                <p:cTn id="69" presetID="1" presetClass="exit" presetSubtype="0" fill="hold" grpId="2" nodeType="withEffect">
                                  <p:stCondLst>
                                    <p:cond delay="0"/>
                                  </p:stCondLst>
                                  <p:childTnLst>
                                    <p:set>
                                      <p:cBhvr>
                                        <p:cTn id="70" dur="1" fill="hold">
                                          <p:stCondLst>
                                            <p:cond delay="0"/>
                                          </p:stCondLst>
                                        </p:cTn>
                                        <p:tgtEl>
                                          <p:spTgt spid="201750"/>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0175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175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0175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01754"/>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1755"/>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201739"/>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017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176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17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17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176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176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176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0176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0176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17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176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01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nimBg="1"/>
      <p:bldP spid="201732" grpId="0" animBg="1"/>
      <p:bldP spid="201732" grpId="1" animBg="1"/>
      <p:bldP spid="201735" grpId="0" animBg="1"/>
      <p:bldP spid="201736" grpId="0" animBg="1"/>
      <p:bldP spid="201736" grpId="1" animBg="1"/>
      <p:bldP spid="201737" grpId="0" animBg="1"/>
      <p:bldP spid="201739" grpId="0" animBg="1"/>
      <p:bldP spid="201742" grpId="0" animBg="1"/>
      <p:bldP spid="201743" grpId="0" animBg="1"/>
      <p:bldP spid="201743" grpId="1" animBg="1"/>
      <p:bldP spid="201744" grpId="0" animBg="1"/>
      <p:bldP spid="201747" grpId="0"/>
      <p:bldP spid="201750" grpId="0" animBg="1"/>
      <p:bldP spid="201750" grpId="1" animBg="1"/>
      <p:bldP spid="201750" grpId="2" animBg="1"/>
      <p:bldP spid="201751" grpId="0" animBg="1"/>
      <p:bldP spid="201751" grpId="1" animBg="1"/>
      <p:bldP spid="201752" grpId="0" animBg="1"/>
      <p:bldP spid="201752" grpId="1" animBg="1"/>
      <p:bldP spid="201753" grpId="0" animBg="1"/>
      <p:bldP spid="201753" grpId="1" animBg="1"/>
      <p:bldP spid="201754" grpId="0" animBg="1"/>
      <p:bldP spid="201754" grpId="1" animBg="1"/>
      <p:bldP spid="201755" grpId="0" animBg="1"/>
      <p:bldP spid="201755" grpId="1" animBg="1"/>
      <p:bldP spid="201756" grpId="0" animBg="1"/>
      <p:bldP spid="201757" grpId="0" animBg="1"/>
      <p:bldP spid="201758" grpId="0" animBg="1"/>
      <p:bldP spid="201759" grpId="0" animBg="1"/>
      <p:bldP spid="201760" grpId="0" animBg="1"/>
      <p:bldP spid="201761" grpId="0" animBg="1"/>
      <p:bldP spid="201762" grpId="0" animBg="1"/>
      <p:bldP spid="201763" grpId="0" animBg="1"/>
      <p:bldP spid="201764" grpId="0" animBg="1"/>
      <p:bldP spid="201765" grpId="0" animBg="1"/>
      <p:bldP spid="201766" grpId="0" animBg="1"/>
      <p:bldP spid="201767" grpId="0" animBg="1"/>
      <p:bldP spid="20176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p:cNvSpPr>
            <a:spLocks noChangeAspect="1" noChangeArrowheads="1"/>
          </p:cNvSpPr>
          <p:nvPr/>
        </p:nvSpPr>
        <p:spPr bwMode="auto">
          <a:xfrm>
            <a:off x="5075238" y="14128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2755" name="AutoShape 3"/>
          <p:cNvSpPr>
            <a:spLocks noChangeAspect="1" noChangeArrowheads="1"/>
          </p:cNvSpPr>
          <p:nvPr/>
        </p:nvSpPr>
        <p:spPr bwMode="auto">
          <a:xfrm>
            <a:off x="26273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2756" name="AutoShape 4"/>
          <p:cNvSpPr>
            <a:spLocks noChangeAspect="1" noChangeArrowheads="1"/>
          </p:cNvSpPr>
          <p:nvPr/>
        </p:nvSpPr>
        <p:spPr bwMode="auto">
          <a:xfrm>
            <a:off x="7451725"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2757" name="AutoShape 5"/>
          <p:cNvSpPr>
            <a:spLocks noChangeAspect="1" noChangeArrowheads="1"/>
          </p:cNvSpPr>
          <p:nvPr/>
        </p:nvSpPr>
        <p:spPr bwMode="auto">
          <a:xfrm>
            <a:off x="16192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2758" name="AutoShape 6"/>
          <p:cNvSpPr>
            <a:spLocks noChangeArrowheads="1"/>
          </p:cNvSpPr>
          <p:nvPr/>
        </p:nvSpPr>
        <p:spPr bwMode="auto">
          <a:xfrm>
            <a:off x="3887788" y="3813175"/>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2759" name="AutoShape 7"/>
          <p:cNvSpPr>
            <a:spLocks noChangeAspect="1" noChangeArrowheads="1"/>
          </p:cNvSpPr>
          <p:nvPr/>
        </p:nvSpPr>
        <p:spPr bwMode="auto">
          <a:xfrm>
            <a:off x="511175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2760" name="Line 8"/>
          <p:cNvSpPr>
            <a:spLocks noChangeShapeType="1"/>
          </p:cNvSpPr>
          <p:nvPr/>
        </p:nvSpPr>
        <p:spPr bwMode="auto">
          <a:xfrm flipH="1">
            <a:off x="19796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1" name="Line 9"/>
          <p:cNvSpPr>
            <a:spLocks noChangeShapeType="1"/>
          </p:cNvSpPr>
          <p:nvPr/>
        </p:nvSpPr>
        <p:spPr bwMode="auto">
          <a:xfrm>
            <a:off x="34194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2" name="Text Box 10"/>
          <p:cNvSpPr txBox="1">
            <a:spLocks noChangeArrowheads="1"/>
          </p:cNvSpPr>
          <p:nvPr/>
        </p:nvSpPr>
        <p:spPr bwMode="auto">
          <a:xfrm>
            <a:off x="5076825"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2763" name="Line 11"/>
          <p:cNvSpPr>
            <a:spLocks noChangeShapeType="1"/>
          </p:cNvSpPr>
          <p:nvPr/>
        </p:nvSpPr>
        <p:spPr bwMode="auto">
          <a:xfrm>
            <a:off x="5581650"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2764" name="Text Box 12"/>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2765" name="AutoShape 13"/>
          <p:cNvSpPr>
            <a:spLocks noChangeArrowheads="1"/>
          </p:cNvSpPr>
          <p:nvPr/>
        </p:nvSpPr>
        <p:spPr bwMode="auto">
          <a:xfrm>
            <a:off x="4679950"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6" name="AutoShape 14"/>
          <p:cNvSpPr>
            <a:spLocks noChangeArrowheads="1"/>
          </p:cNvSpPr>
          <p:nvPr/>
        </p:nvSpPr>
        <p:spPr bwMode="auto">
          <a:xfrm>
            <a:off x="604837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7" name="AutoShape 15"/>
          <p:cNvSpPr>
            <a:spLocks noChangeArrowheads="1"/>
          </p:cNvSpPr>
          <p:nvPr/>
        </p:nvSpPr>
        <p:spPr bwMode="auto">
          <a:xfrm>
            <a:off x="7056438"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8" name="AutoShape 16"/>
          <p:cNvSpPr>
            <a:spLocks noChangeArrowheads="1"/>
          </p:cNvSpPr>
          <p:nvPr/>
        </p:nvSpPr>
        <p:spPr bwMode="auto">
          <a:xfrm>
            <a:off x="856932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9" name="Line 17"/>
          <p:cNvSpPr>
            <a:spLocks noChangeShapeType="1"/>
          </p:cNvSpPr>
          <p:nvPr/>
        </p:nvSpPr>
        <p:spPr bwMode="auto">
          <a:xfrm flipH="1">
            <a:off x="3173413" y="1752600"/>
            <a:ext cx="1944687"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0" name="Line 18"/>
          <p:cNvSpPr>
            <a:spLocks noChangeShapeType="1"/>
          </p:cNvSpPr>
          <p:nvPr/>
        </p:nvSpPr>
        <p:spPr bwMode="auto">
          <a:xfrm>
            <a:off x="5580063" y="1773238"/>
            <a:ext cx="0" cy="75565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1" name="Line 19"/>
          <p:cNvSpPr>
            <a:spLocks noChangeShapeType="1"/>
          </p:cNvSpPr>
          <p:nvPr/>
        </p:nvSpPr>
        <p:spPr bwMode="auto">
          <a:xfrm>
            <a:off x="5940425" y="1700213"/>
            <a:ext cx="1728788" cy="827087"/>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2" name="Line 20"/>
          <p:cNvSpPr>
            <a:spLocks noChangeShapeType="1"/>
          </p:cNvSpPr>
          <p:nvPr/>
        </p:nvSpPr>
        <p:spPr bwMode="auto">
          <a:xfrm flipH="1">
            <a:off x="4932363"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3" name="Line 21"/>
          <p:cNvSpPr>
            <a:spLocks noChangeShapeType="1"/>
          </p:cNvSpPr>
          <p:nvPr/>
        </p:nvSpPr>
        <p:spPr bwMode="auto">
          <a:xfrm>
            <a:off x="5868988" y="2924175"/>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4" name="Line 22"/>
          <p:cNvSpPr>
            <a:spLocks noChangeShapeType="1"/>
          </p:cNvSpPr>
          <p:nvPr/>
        </p:nvSpPr>
        <p:spPr bwMode="auto">
          <a:xfrm flipH="1">
            <a:off x="7235825" y="2924175"/>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5" name="Line 23"/>
          <p:cNvSpPr>
            <a:spLocks noChangeShapeType="1"/>
          </p:cNvSpPr>
          <p:nvPr/>
        </p:nvSpPr>
        <p:spPr bwMode="auto">
          <a:xfrm>
            <a:off x="8243888" y="2924175"/>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6" name="AutoShape 24"/>
          <p:cNvSpPr>
            <a:spLocks noChangeArrowheads="1"/>
          </p:cNvSpPr>
          <p:nvPr/>
        </p:nvSpPr>
        <p:spPr bwMode="auto">
          <a:xfrm>
            <a:off x="2808288" y="383381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2777" name="Line 25"/>
          <p:cNvSpPr>
            <a:spLocks noChangeShapeType="1"/>
          </p:cNvSpPr>
          <p:nvPr/>
        </p:nvSpPr>
        <p:spPr bwMode="auto">
          <a:xfrm>
            <a:off x="3060700" y="2924175"/>
            <a:ext cx="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8" name="AutoShape 26"/>
          <p:cNvSpPr>
            <a:spLocks noChangeArrowheads="1"/>
          </p:cNvSpPr>
          <p:nvPr/>
        </p:nvSpPr>
        <p:spPr bwMode="auto">
          <a:xfrm>
            <a:off x="1116013" y="3813175"/>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3  7  12</a:t>
            </a:r>
          </a:p>
        </p:txBody>
      </p:sp>
      <p:sp>
        <p:nvSpPr>
          <p:cNvPr id="202779" name="AutoShape 27"/>
          <p:cNvSpPr>
            <a:spLocks noChangeArrowheads="1"/>
          </p:cNvSpPr>
          <p:nvPr/>
        </p:nvSpPr>
        <p:spPr bwMode="auto">
          <a:xfrm>
            <a:off x="2103438" y="2544763"/>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7  24  30</a:t>
            </a:r>
          </a:p>
        </p:txBody>
      </p:sp>
      <p:sp>
        <p:nvSpPr>
          <p:cNvPr id="202780" name="AutoShape 28"/>
          <p:cNvSpPr>
            <a:spLocks noChangeArrowheads="1"/>
          </p:cNvSpPr>
          <p:nvPr/>
        </p:nvSpPr>
        <p:spPr bwMode="auto">
          <a:xfrm>
            <a:off x="90011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2781" name="AutoShape 29"/>
          <p:cNvSpPr>
            <a:spLocks noChangeArrowheads="1"/>
          </p:cNvSpPr>
          <p:nvPr/>
        </p:nvSpPr>
        <p:spPr bwMode="auto">
          <a:xfrm>
            <a:off x="20510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2782" name="Line 30"/>
          <p:cNvSpPr>
            <a:spLocks noChangeShapeType="1"/>
          </p:cNvSpPr>
          <p:nvPr/>
        </p:nvSpPr>
        <p:spPr bwMode="auto">
          <a:xfrm flipH="1">
            <a:off x="1258888" y="2924175"/>
            <a:ext cx="9366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83" name="Line 31"/>
          <p:cNvSpPr>
            <a:spLocks noChangeShapeType="1"/>
          </p:cNvSpPr>
          <p:nvPr/>
        </p:nvSpPr>
        <p:spPr bwMode="auto">
          <a:xfrm flipH="1">
            <a:off x="2411413" y="2924175"/>
            <a:ext cx="730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2754"/>
                                        </p:tgtEl>
                                        <p:attrNameLst>
                                          <p:attrName>fillcolor</p:attrName>
                                        </p:attrNameLst>
                                      </p:cBhvr>
                                      <p:to>
                                        <a:srgbClr val="FF3300"/>
                                      </p:to>
                                    </p:animClr>
                                    <p:set>
                                      <p:cBhvr>
                                        <p:cTn id="11" dur="2000" fill="hold"/>
                                        <p:tgtEl>
                                          <p:spTgt spid="202754"/>
                                        </p:tgtEl>
                                        <p:attrNameLst>
                                          <p:attrName>fill.type</p:attrName>
                                        </p:attrNameLst>
                                      </p:cBhvr>
                                      <p:to>
                                        <p:strVal val="solid"/>
                                      </p:to>
                                    </p:set>
                                    <p:set>
                                      <p:cBhvr>
                                        <p:cTn id="12" dur="2000" fill="hold"/>
                                        <p:tgtEl>
                                          <p:spTgt spid="20275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2755"/>
                                        </p:tgtEl>
                                        <p:attrNameLst>
                                          <p:attrName>fillcolor</p:attrName>
                                        </p:attrNameLst>
                                      </p:cBhvr>
                                      <p:to>
                                        <a:srgbClr val="FF3300"/>
                                      </p:to>
                                    </p:animClr>
                                    <p:set>
                                      <p:cBhvr>
                                        <p:cTn id="17" dur="2000" fill="hold"/>
                                        <p:tgtEl>
                                          <p:spTgt spid="202755"/>
                                        </p:tgtEl>
                                        <p:attrNameLst>
                                          <p:attrName>fill.type</p:attrName>
                                        </p:attrNameLst>
                                      </p:cBhvr>
                                      <p:to>
                                        <p:strVal val="solid"/>
                                      </p:to>
                                    </p:set>
                                    <p:set>
                                      <p:cBhvr>
                                        <p:cTn id="18" dur="2000" fill="hold"/>
                                        <p:tgtEl>
                                          <p:spTgt spid="20275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2757"/>
                                        </p:tgtEl>
                                        <p:attrNameLst>
                                          <p:attrName>fillcolor</p:attrName>
                                        </p:attrNameLst>
                                      </p:cBhvr>
                                      <p:to>
                                        <a:srgbClr val="FF3300"/>
                                      </p:to>
                                    </p:animClr>
                                    <p:set>
                                      <p:cBhvr>
                                        <p:cTn id="23" dur="2000" fill="hold"/>
                                        <p:tgtEl>
                                          <p:spTgt spid="202757"/>
                                        </p:tgtEl>
                                        <p:attrNameLst>
                                          <p:attrName>fill.type</p:attrName>
                                        </p:attrNameLst>
                                      </p:cBhvr>
                                      <p:to>
                                        <p:strVal val="solid"/>
                                      </p:to>
                                    </p:set>
                                    <p:set>
                                      <p:cBhvr>
                                        <p:cTn id="24" dur="2000" fill="hold"/>
                                        <p:tgtEl>
                                          <p:spTgt spid="20275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275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27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779"/>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20275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2778"/>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0276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027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27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278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2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nimBg="1"/>
      <p:bldP spid="202757" grpId="0" animBg="1"/>
      <p:bldP spid="202760" grpId="0" animBg="1"/>
      <p:bldP spid="202764" grpId="0"/>
      <p:bldP spid="202778" grpId="0" animBg="1"/>
      <p:bldP spid="202778" grpId="1" animBg="1"/>
      <p:bldP spid="202779" grpId="0" animBg="1"/>
      <p:bldP spid="202780" grpId="0" animBg="1"/>
      <p:bldP spid="202781" grpId="0" animBg="1"/>
      <p:bldP spid="202782" grpId="0" animBg="1"/>
      <p:bldP spid="20278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AutoShape 2"/>
          <p:cNvSpPr>
            <a:spLocks noChangeAspect="1" noChangeArrowheads="1"/>
          </p:cNvSpPr>
          <p:nvPr/>
        </p:nvSpPr>
        <p:spPr bwMode="auto">
          <a:xfrm>
            <a:off x="7343775"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3779" name="AutoShape 3"/>
          <p:cNvSpPr>
            <a:spLocks noChangeAspect="1" noChangeArrowheads="1"/>
          </p:cNvSpPr>
          <p:nvPr/>
        </p:nvSpPr>
        <p:spPr bwMode="auto">
          <a:xfrm>
            <a:off x="5003800"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3780" name="Text Box 4"/>
          <p:cNvSpPr txBox="1">
            <a:spLocks noChangeArrowheads="1"/>
          </p:cNvSpPr>
          <p:nvPr/>
        </p:nvSpPr>
        <p:spPr bwMode="auto">
          <a:xfrm>
            <a:off x="3995738" y="404813"/>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3781" name="Line 5"/>
          <p:cNvSpPr>
            <a:spLocks noChangeShapeType="1"/>
          </p:cNvSpPr>
          <p:nvPr/>
        </p:nvSpPr>
        <p:spPr bwMode="auto">
          <a:xfrm>
            <a:off x="4500563" y="312738"/>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3782" name="Text Box 6"/>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3783" name="AutoShape 7"/>
          <p:cNvSpPr>
            <a:spLocks noChangeArrowheads="1"/>
          </p:cNvSpPr>
          <p:nvPr/>
        </p:nvSpPr>
        <p:spPr bwMode="auto">
          <a:xfrm>
            <a:off x="45720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4" name="AutoShape 8"/>
          <p:cNvSpPr>
            <a:spLocks noChangeArrowheads="1"/>
          </p:cNvSpPr>
          <p:nvPr/>
        </p:nvSpPr>
        <p:spPr bwMode="auto">
          <a:xfrm>
            <a:off x="594042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5" name="AutoShape 9"/>
          <p:cNvSpPr>
            <a:spLocks noChangeArrowheads="1"/>
          </p:cNvSpPr>
          <p:nvPr/>
        </p:nvSpPr>
        <p:spPr bwMode="auto">
          <a:xfrm>
            <a:off x="6948488"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6" name="AutoShape 10"/>
          <p:cNvSpPr>
            <a:spLocks noChangeArrowheads="1"/>
          </p:cNvSpPr>
          <p:nvPr/>
        </p:nvSpPr>
        <p:spPr bwMode="auto">
          <a:xfrm>
            <a:off x="846137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7" name="Line 11"/>
          <p:cNvSpPr>
            <a:spLocks noChangeShapeType="1"/>
          </p:cNvSpPr>
          <p:nvPr/>
        </p:nvSpPr>
        <p:spPr bwMode="auto">
          <a:xfrm flipH="1">
            <a:off x="4824413"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8" name="Line 12"/>
          <p:cNvSpPr>
            <a:spLocks noChangeShapeType="1"/>
          </p:cNvSpPr>
          <p:nvPr/>
        </p:nvSpPr>
        <p:spPr bwMode="auto">
          <a:xfrm>
            <a:off x="5761038"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9" name="Line 13"/>
          <p:cNvSpPr>
            <a:spLocks noChangeShapeType="1"/>
          </p:cNvSpPr>
          <p:nvPr/>
        </p:nvSpPr>
        <p:spPr bwMode="auto">
          <a:xfrm flipH="1">
            <a:off x="7127875"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0" name="Line 14"/>
          <p:cNvSpPr>
            <a:spLocks noChangeShapeType="1"/>
          </p:cNvSpPr>
          <p:nvPr/>
        </p:nvSpPr>
        <p:spPr bwMode="auto">
          <a:xfrm>
            <a:off x="8135938"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1" name="AutoShape 15"/>
          <p:cNvSpPr>
            <a:spLocks noChangeArrowheads="1"/>
          </p:cNvSpPr>
          <p:nvPr/>
        </p:nvSpPr>
        <p:spPr bwMode="auto">
          <a:xfrm>
            <a:off x="3492500" y="2205038"/>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24  45  70</a:t>
            </a:r>
          </a:p>
        </p:txBody>
      </p:sp>
      <p:sp>
        <p:nvSpPr>
          <p:cNvPr id="203792" name="AutoShape 16"/>
          <p:cNvSpPr>
            <a:spLocks noChangeAspect="1" noChangeArrowheads="1"/>
          </p:cNvSpPr>
          <p:nvPr/>
        </p:nvSpPr>
        <p:spPr bwMode="auto">
          <a:xfrm>
            <a:off x="2806700"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a:t>
            </a:r>
          </a:p>
        </p:txBody>
      </p:sp>
      <p:sp>
        <p:nvSpPr>
          <p:cNvPr id="203793" name="AutoShape 17"/>
          <p:cNvSpPr>
            <a:spLocks noChangeAspect="1" noChangeArrowheads="1"/>
          </p:cNvSpPr>
          <p:nvPr/>
        </p:nvSpPr>
        <p:spPr bwMode="auto">
          <a:xfrm>
            <a:off x="466725"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a:t>
            </a:r>
          </a:p>
        </p:txBody>
      </p:sp>
      <p:sp>
        <p:nvSpPr>
          <p:cNvPr id="203794" name="AutoShape 18"/>
          <p:cNvSpPr>
            <a:spLocks noChangeArrowheads="1"/>
          </p:cNvSpPr>
          <p:nvPr/>
        </p:nvSpPr>
        <p:spPr bwMode="auto">
          <a:xfrm>
            <a:off x="34925"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3795" name="AutoShape 19"/>
          <p:cNvSpPr>
            <a:spLocks noChangeArrowheads="1"/>
          </p:cNvSpPr>
          <p:nvPr/>
        </p:nvSpPr>
        <p:spPr bwMode="auto">
          <a:xfrm>
            <a:off x="1403350"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3796" name="AutoShape 20"/>
          <p:cNvSpPr>
            <a:spLocks noChangeArrowheads="1"/>
          </p:cNvSpPr>
          <p:nvPr/>
        </p:nvSpPr>
        <p:spPr bwMode="auto">
          <a:xfrm>
            <a:off x="2411413"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3797" name="AutoShape 21"/>
          <p:cNvSpPr>
            <a:spLocks noChangeArrowheads="1"/>
          </p:cNvSpPr>
          <p:nvPr/>
        </p:nvSpPr>
        <p:spPr bwMode="auto">
          <a:xfrm>
            <a:off x="39243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3798" name="Line 22"/>
          <p:cNvSpPr>
            <a:spLocks noChangeShapeType="1"/>
          </p:cNvSpPr>
          <p:nvPr/>
        </p:nvSpPr>
        <p:spPr bwMode="auto">
          <a:xfrm flipH="1">
            <a:off x="287338"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9" name="Line 23"/>
          <p:cNvSpPr>
            <a:spLocks noChangeShapeType="1"/>
          </p:cNvSpPr>
          <p:nvPr/>
        </p:nvSpPr>
        <p:spPr bwMode="auto">
          <a:xfrm>
            <a:off x="1223963"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0" name="Line 24"/>
          <p:cNvSpPr>
            <a:spLocks noChangeShapeType="1"/>
          </p:cNvSpPr>
          <p:nvPr/>
        </p:nvSpPr>
        <p:spPr bwMode="auto">
          <a:xfrm flipH="1">
            <a:off x="2590800"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1" name="Line 25"/>
          <p:cNvSpPr>
            <a:spLocks noChangeShapeType="1"/>
          </p:cNvSpPr>
          <p:nvPr/>
        </p:nvSpPr>
        <p:spPr bwMode="auto">
          <a:xfrm>
            <a:off x="3598863"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2" name="Line 26"/>
          <p:cNvSpPr>
            <a:spLocks noChangeShapeType="1"/>
          </p:cNvSpPr>
          <p:nvPr/>
        </p:nvSpPr>
        <p:spPr bwMode="auto">
          <a:xfrm>
            <a:off x="4427538" y="2565400"/>
            <a:ext cx="865187" cy="9350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3" name="Line 27"/>
          <p:cNvSpPr>
            <a:spLocks noChangeShapeType="1"/>
          </p:cNvSpPr>
          <p:nvPr/>
        </p:nvSpPr>
        <p:spPr bwMode="auto">
          <a:xfrm>
            <a:off x="4859338" y="2492375"/>
            <a:ext cx="2592387"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4" name="Line 28"/>
          <p:cNvSpPr>
            <a:spLocks noChangeShapeType="1"/>
          </p:cNvSpPr>
          <p:nvPr/>
        </p:nvSpPr>
        <p:spPr bwMode="auto">
          <a:xfrm flipH="1">
            <a:off x="3398838" y="2586038"/>
            <a:ext cx="5762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5" name="Line 29"/>
          <p:cNvSpPr>
            <a:spLocks noChangeShapeType="1"/>
          </p:cNvSpPr>
          <p:nvPr/>
        </p:nvSpPr>
        <p:spPr bwMode="auto">
          <a:xfrm flipH="1">
            <a:off x="1258888" y="2492375"/>
            <a:ext cx="2233612"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6" name="AutoShape 30"/>
          <p:cNvSpPr>
            <a:spLocks noChangeAspect="1" noChangeArrowheads="1"/>
          </p:cNvSpPr>
          <p:nvPr/>
        </p:nvSpPr>
        <p:spPr bwMode="auto">
          <a:xfrm>
            <a:off x="3851275" y="8366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3807" name="AutoShape 31"/>
          <p:cNvSpPr>
            <a:spLocks noChangeAspect="1" noChangeArrowheads="1"/>
          </p:cNvSpPr>
          <p:nvPr/>
        </p:nvSpPr>
        <p:spPr bwMode="auto">
          <a:xfrm>
            <a:off x="2195513" y="1916113"/>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3808" name="AutoShape 32"/>
          <p:cNvSpPr>
            <a:spLocks noChangeAspect="1" noChangeArrowheads="1"/>
          </p:cNvSpPr>
          <p:nvPr/>
        </p:nvSpPr>
        <p:spPr bwMode="auto">
          <a:xfrm>
            <a:off x="5832475" y="19161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3809" name="Line 33"/>
          <p:cNvSpPr>
            <a:spLocks noChangeShapeType="1"/>
          </p:cNvSpPr>
          <p:nvPr/>
        </p:nvSpPr>
        <p:spPr bwMode="auto">
          <a:xfrm flipH="1">
            <a:off x="2771775" y="1196975"/>
            <a:ext cx="1152525"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0" name="Line 34"/>
          <p:cNvSpPr>
            <a:spLocks noChangeShapeType="1"/>
          </p:cNvSpPr>
          <p:nvPr/>
        </p:nvSpPr>
        <p:spPr bwMode="auto">
          <a:xfrm>
            <a:off x="4716463" y="1196975"/>
            <a:ext cx="1439862"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1" name="Line 35"/>
          <p:cNvSpPr>
            <a:spLocks noChangeShapeType="1"/>
          </p:cNvSpPr>
          <p:nvPr/>
        </p:nvSpPr>
        <p:spPr bwMode="auto">
          <a:xfrm flipH="1">
            <a:off x="900113" y="2276475"/>
            <a:ext cx="1368425" cy="11525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2" name="Line 36"/>
          <p:cNvSpPr>
            <a:spLocks noChangeShapeType="1"/>
          </p:cNvSpPr>
          <p:nvPr/>
        </p:nvSpPr>
        <p:spPr bwMode="auto">
          <a:xfrm>
            <a:off x="2916238" y="2276475"/>
            <a:ext cx="503237"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3" name="Line 37"/>
          <p:cNvSpPr>
            <a:spLocks noChangeShapeType="1"/>
          </p:cNvSpPr>
          <p:nvPr/>
        </p:nvSpPr>
        <p:spPr bwMode="auto">
          <a:xfrm flipH="1">
            <a:off x="5343525" y="2317750"/>
            <a:ext cx="647700" cy="11509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4" name="Line 38"/>
          <p:cNvSpPr>
            <a:spLocks noChangeShapeType="1"/>
          </p:cNvSpPr>
          <p:nvPr/>
        </p:nvSpPr>
        <p:spPr bwMode="auto">
          <a:xfrm>
            <a:off x="6659563" y="2276475"/>
            <a:ext cx="1225550"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8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8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38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38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80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0379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0380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0380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0380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380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038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8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38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8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37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p:bldP spid="203781" grpId="0" animBg="1"/>
      <p:bldP spid="203791" grpId="0" animBg="1"/>
      <p:bldP spid="203802" grpId="0" animBg="1"/>
      <p:bldP spid="203803" grpId="0" animBg="1"/>
      <p:bldP spid="203804" grpId="0" animBg="1"/>
      <p:bldP spid="203805" grpId="0" animBg="1"/>
      <p:bldP spid="203806" grpId="0" animBg="1"/>
      <p:bldP spid="203807" grpId="0" animBg="1"/>
      <p:bldP spid="203808" grpId="0" animBg="1"/>
      <p:bldP spid="203809" grpId="0" animBg="1"/>
      <p:bldP spid="203810" grpId="0" animBg="1"/>
      <p:bldP spid="203811" grpId="0" animBg="1"/>
      <p:bldP spid="203812" grpId="0" animBg="1"/>
      <p:bldP spid="203813" grpId="0" animBg="1"/>
      <p:bldP spid="2038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900113" y="404813"/>
            <a:ext cx="7848600" cy="5903912"/>
          </a:xfrm>
        </p:spPr>
        <p:txBody>
          <a:bodyPr/>
          <a:lstStyle/>
          <a:p>
            <a:pPr>
              <a:buFontTx/>
              <a:buNone/>
            </a:pPr>
            <a:r>
              <a:rPr lang="en-US" altLang="zh-CN" sz="2400" dirty="0"/>
              <a:t>B-</a:t>
            </a:r>
            <a:r>
              <a:rPr lang="zh-CN" altLang="en-US" sz="2400" dirty="0"/>
              <a:t>树的删除</a:t>
            </a:r>
          </a:p>
          <a:p>
            <a:r>
              <a:rPr lang="zh-CN" altLang="en-US" sz="2400" dirty="0">
                <a:solidFill>
                  <a:srgbClr val="FF3300"/>
                </a:solidFill>
              </a:rPr>
              <a:t>删除最底层的某个非终端结点中的关键字</a:t>
            </a:r>
          </a:p>
          <a:p>
            <a:r>
              <a:rPr lang="zh-CN" altLang="en-US" sz="2400" dirty="0"/>
              <a:t>如果被删关键字所在的节点中的关键字数目不小于</a:t>
            </a:r>
            <a:r>
              <a:rPr lang="zh-CN" altLang="en-US" sz="2400" dirty="0">
                <a:sym typeface="Symbol" pitchFamily="18" charset="2"/>
              </a:rPr>
              <a:t></a:t>
            </a:r>
            <a:r>
              <a:rPr lang="en-US" altLang="zh-CN" sz="2400" dirty="0"/>
              <a:t>m/2</a:t>
            </a:r>
            <a:r>
              <a:rPr lang="en-US" altLang="zh-CN" sz="2400" dirty="0">
                <a:sym typeface="Symbol" pitchFamily="18" charset="2"/>
              </a:rPr>
              <a:t></a:t>
            </a:r>
            <a:r>
              <a:rPr lang="zh-CN" altLang="en-US" sz="2400" dirty="0">
                <a:sym typeface="Symbol" pitchFamily="18" charset="2"/>
              </a:rPr>
              <a:t>，则只须从该结点中删除该关键字</a:t>
            </a:r>
            <a:r>
              <a:rPr lang="zh-CN" altLang="en-US" sz="2400" dirty="0"/>
              <a:t>，删除完成，否则要进行“</a:t>
            </a:r>
            <a:r>
              <a:rPr lang="zh-CN" altLang="en-US" sz="2400" b="1" dirty="0"/>
              <a:t>合并</a:t>
            </a:r>
            <a:r>
              <a:rPr lang="zh-CN" altLang="en-US" sz="2400" dirty="0"/>
              <a:t>”结点的操作。可以按照下列两种情况进行处理：</a:t>
            </a:r>
          </a:p>
          <a:p>
            <a:pPr>
              <a:buFontTx/>
              <a:buNone/>
            </a:pPr>
            <a:r>
              <a:rPr lang="zh-CN" altLang="en-US" sz="2400" dirty="0"/>
              <a:t>    ①若右兄弟（或左兄弟）结点中的关键字数目大于</a:t>
            </a:r>
            <a:r>
              <a:rPr lang="zh-CN" altLang="en-US" sz="2400" dirty="0">
                <a:sym typeface="Symbol" pitchFamily="18" charset="2"/>
              </a:rPr>
              <a:t></a:t>
            </a:r>
            <a:r>
              <a:rPr lang="en-US" altLang="zh-CN" sz="2400" dirty="0"/>
              <a:t>m/2</a:t>
            </a:r>
            <a:r>
              <a:rPr lang="en-US" altLang="zh-CN" sz="2400" dirty="0">
                <a:sym typeface="Symbol" pitchFamily="18" charset="2"/>
              </a:rPr>
              <a:t></a:t>
            </a:r>
            <a:r>
              <a:rPr lang="en-US" altLang="zh-CN" sz="2400" dirty="0"/>
              <a:t>-1</a:t>
            </a:r>
            <a:r>
              <a:rPr lang="zh-CN" altLang="en-US" sz="2400" dirty="0"/>
              <a:t>，则需将</a:t>
            </a:r>
            <a:r>
              <a:rPr lang="zh-CN" altLang="en-US" sz="2400" b="1" dirty="0"/>
              <a:t>兄弟结点中的最小</a:t>
            </a:r>
            <a:r>
              <a:rPr lang="zh-CN" altLang="en-US" sz="2400" dirty="0"/>
              <a:t>（或最大）的关键字上移至双亲结点中，而将双亲结点</a:t>
            </a:r>
            <a:r>
              <a:rPr lang="zh-CN" altLang="en-US" sz="2400" b="1" dirty="0"/>
              <a:t>中小于</a:t>
            </a:r>
            <a:r>
              <a:rPr lang="zh-CN" altLang="en-US" sz="2400" dirty="0"/>
              <a:t>（或大于）</a:t>
            </a:r>
            <a:r>
              <a:rPr lang="zh-CN" altLang="en-US" sz="2400" b="1" dirty="0"/>
              <a:t>且紧靠该上移关键字</a:t>
            </a:r>
            <a:r>
              <a:rPr lang="zh-CN" altLang="en-US" sz="2400" dirty="0"/>
              <a:t>的关键字下移至被删关键字所在结点。</a:t>
            </a:r>
            <a:r>
              <a:rPr lang="zh-CN" altLang="en-US" sz="2400" dirty="0">
                <a:hlinkClick r:id="rId3" action="ppaction://hlinksldjump"/>
              </a:rPr>
              <a:t>例如：</a:t>
            </a:r>
            <a:r>
              <a:rPr lang="zh-CN" altLang="en-US" dirty="0">
                <a:hlinkClick r:id="rId3" action="ppaction://hlinksldjump"/>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68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8899"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8900"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8901"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8902"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8903"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8904"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8905"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8906"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7"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8"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9"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0"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1"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2"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3"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8914"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8915"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8916"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8917"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50</a:t>
            </a:r>
          </a:p>
        </p:txBody>
      </p:sp>
      <p:sp>
        <p:nvSpPr>
          <p:cNvPr id="208918"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8919"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8920" name="AutoShape 24"/>
          <p:cNvSpPr>
            <a:spLocks noChangeAspect="1" noChangeArrowheads="1"/>
          </p:cNvSpPr>
          <p:nvPr/>
        </p:nvSpPr>
        <p:spPr bwMode="auto">
          <a:xfrm>
            <a:off x="5003800" y="400526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8921" name="AutoShape 25">
            <a:hlinkClick r:id="rId3"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8903"/>
                                        </p:tgtEl>
                                        <p:attrNameLst>
                                          <p:attrName>fillcolor</p:attrName>
                                        </p:attrNameLst>
                                      </p:cBhvr>
                                      <p:to>
                                        <a:srgbClr val="FF3300"/>
                                      </p:to>
                                    </p:animClr>
                                    <p:set>
                                      <p:cBhvr>
                                        <p:cTn id="7" dur="2000" fill="hold"/>
                                        <p:tgtEl>
                                          <p:spTgt spid="208903"/>
                                        </p:tgtEl>
                                        <p:attrNameLst>
                                          <p:attrName>fill.type</p:attrName>
                                        </p:attrNameLst>
                                      </p:cBhvr>
                                      <p:to>
                                        <p:strVal val="solid"/>
                                      </p:to>
                                    </p:set>
                                    <p:set>
                                      <p:cBhvr>
                                        <p:cTn id="8" dur="2000" fill="hold"/>
                                        <p:tgtEl>
                                          <p:spTgt spid="20890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0890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0890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0890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89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89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8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animBg="1"/>
      <p:bldP spid="208903" grpId="0" animBg="1"/>
      <p:bldP spid="208904" grpId="0" animBg="1"/>
      <p:bldP spid="208918" grpId="0" animBg="1"/>
      <p:bldP spid="208919" grpId="0" animBg="1"/>
      <p:bldP spid="2089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body" idx="1"/>
          </p:nvPr>
        </p:nvSpPr>
        <p:spPr>
          <a:xfrm>
            <a:off x="1066800" y="333375"/>
            <a:ext cx="7620000" cy="5534025"/>
          </a:xfrm>
        </p:spPr>
        <p:txBody>
          <a:bodyPr/>
          <a:lstStyle/>
          <a:p>
            <a:pPr>
              <a:buFontTx/>
              <a:buNone/>
            </a:pPr>
            <a:r>
              <a:rPr lang="en-US" altLang="zh-CN" sz="2400" dirty="0"/>
              <a:t>   ②</a:t>
            </a:r>
            <a:r>
              <a:rPr lang="zh-CN" altLang="en-US" sz="2400" dirty="0"/>
              <a:t>若与该结点相邻的兄弟结点中关键字数目等于</a:t>
            </a:r>
            <a:r>
              <a:rPr lang="zh-CN" altLang="en-US" sz="2400" dirty="0">
                <a:sym typeface="Symbol" pitchFamily="18" charset="2"/>
              </a:rPr>
              <a:t></a:t>
            </a:r>
            <a:r>
              <a:rPr lang="en-US" altLang="zh-CN" sz="2400" dirty="0"/>
              <a:t>m/2</a:t>
            </a:r>
            <a:r>
              <a:rPr lang="en-US" altLang="zh-CN" sz="2400" dirty="0">
                <a:sym typeface="Symbol" pitchFamily="18" charset="2"/>
              </a:rPr>
              <a:t></a:t>
            </a:r>
            <a:r>
              <a:rPr lang="en-US" altLang="zh-CN" sz="2400" dirty="0"/>
              <a:t>-1 </a:t>
            </a:r>
            <a:r>
              <a:rPr lang="zh-CN" altLang="en-US" sz="2400" dirty="0"/>
              <a:t>。假设该结点有右兄弟，且其右兄弟结点的地址由双亲结点中的指针</a:t>
            </a:r>
            <a:r>
              <a:rPr lang="en-US" altLang="zh-CN" sz="2400" dirty="0"/>
              <a:t>A</a:t>
            </a:r>
            <a:r>
              <a:rPr lang="en-US" altLang="zh-CN" sz="2400" baseline="-25000" dirty="0"/>
              <a:t>i</a:t>
            </a:r>
            <a:r>
              <a:rPr lang="zh-CN" altLang="en-US" sz="2400" dirty="0"/>
              <a:t>所指，则在删除关键字之后，他所在结点中剩余的关键字和指针，加上双亲结点中的关键字</a:t>
            </a:r>
            <a:r>
              <a:rPr lang="en-US" altLang="zh-CN" sz="2400" dirty="0" err="1"/>
              <a:t>k</a:t>
            </a:r>
            <a:r>
              <a:rPr lang="en-US" altLang="zh-CN" sz="2400" baseline="-25000" dirty="0" err="1"/>
              <a:t>i</a:t>
            </a:r>
            <a:r>
              <a:rPr lang="zh-CN" altLang="en-US" sz="2400" dirty="0"/>
              <a:t>一起合并到</a:t>
            </a:r>
            <a:r>
              <a:rPr lang="en-US" altLang="zh-CN" sz="2400" dirty="0"/>
              <a:t>A</a:t>
            </a:r>
            <a:r>
              <a:rPr lang="en-US" altLang="zh-CN" sz="2400" baseline="-25000" dirty="0"/>
              <a:t>i</a:t>
            </a:r>
            <a:r>
              <a:rPr lang="zh-CN" altLang="en-US" sz="2400" dirty="0"/>
              <a:t>所指的兄弟结点中（若没有右兄弟，则合并到左兄弟中）。</a:t>
            </a:r>
            <a:r>
              <a:rPr lang="zh-CN" altLang="en-US" sz="2400" dirty="0">
                <a:hlinkClick r:id="rId3" action="ppaction://hlinksldjump"/>
              </a:rPr>
              <a:t>例如：</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9923"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9924"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9925"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9926"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9927"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9928"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29"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9930"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1"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2"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3"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4"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5"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6"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7"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9938"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9939"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9940"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9941"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53</a:t>
            </a:r>
          </a:p>
        </p:txBody>
      </p:sp>
      <p:sp>
        <p:nvSpPr>
          <p:cNvPr id="209942"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9943"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9944" name="AutoShape 24"/>
          <p:cNvSpPr>
            <a:spLocks noChangeAspect="1" noChangeArrowheads="1"/>
          </p:cNvSpPr>
          <p:nvPr/>
        </p:nvSpPr>
        <p:spPr bwMode="auto">
          <a:xfrm>
            <a:off x="6135688"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45" name="AutoShape 25"/>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9946" name="AutoShape 26">
            <a:hlinkClick r:id="rId3"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9927"/>
                                        </p:tgtEl>
                                        <p:attrNameLst>
                                          <p:attrName>fillcolor</p:attrName>
                                        </p:attrNameLst>
                                      </p:cBhvr>
                                      <p:to>
                                        <a:srgbClr val="FF3300"/>
                                      </p:to>
                                    </p:animClr>
                                    <p:set>
                                      <p:cBhvr>
                                        <p:cTn id="7" dur="2000" fill="hold"/>
                                        <p:tgtEl>
                                          <p:spTgt spid="209927"/>
                                        </p:tgtEl>
                                        <p:attrNameLst>
                                          <p:attrName>fill.type</p:attrName>
                                        </p:attrNameLst>
                                      </p:cBhvr>
                                      <p:to>
                                        <p:strVal val="solid"/>
                                      </p:to>
                                    </p:set>
                                    <p:set>
                                      <p:cBhvr>
                                        <p:cTn id="8" dur="2000" fill="hold"/>
                                        <p:tgtEl>
                                          <p:spTgt spid="20992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09935"/>
                                        </p:tgtEl>
                                        <p:attrNameLst>
                                          <p:attrName>stroke.color</p:attrName>
                                        </p:attrNameLst>
                                      </p:cBhvr>
                                      <p:to>
                                        <a:srgbClr val="FF3300"/>
                                      </p:to>
                                    </p:animClr>
                                    <p:set>
                                      <p:cBhvr>
                                        <p:cTn id="13" dur="2000" fill="hold"/>
                                        <p:tgtEl>
                                          <p:spTgt spid="209935"/>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209927"/>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209934"/>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209943"/>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209942"/>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0994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7" grpId="0" animBg="1"/>
      <p:bldP spid="209934" grpId="0" animBg="1"/>
      <p:bldP spid="209942" grpId="0" animBg="1"/>
      <p:bldP spid="209943" grpId="0" animBg="1"/>
      <p:bldP spid="209944" grpId="0" animBg="1"/>
      <p:bldP spid="2099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r>
              <a:rPr lang="zh-CN" altLang="en-US" dirty="0">
                <a:solidFill>
                  <a:srgbClr val="FF3300"/>
                </a:solidFill>
              </a:rPr>
              <a:t>删除非最底层结点的关键字</a:t>
            </a:r>
          </a:p>
          <a:p>
            <a:r>
              <a:rPr lang="zh-CN" altLang="en-US" dirty="0"/>
              <a:t>若删除非底层结点中的关键字</a:t>
            </a:r>
            <a:r>
              <a:rPr lang="en-US" altLang="zh-CN" dirty="0"/>
              <a:t>K</a:t>
            </a:r>
            <a:r>
              <a:rPr lang="en-US" altLang="zh-CN" baseline="-25000" dirty="0"/>
              <a:t>i</a:t>
            </a:r>
            <a:r>
              <a:rPr lang="zh-CN" altLang="en-US" dirty="0"/>
              <a:t>，则可以指针</a:t>
            </a:r>
            <a:r>
              <a:rPr lang="en-US" altLang="zh-CN" dirty="0"/>
              <a:t>A</a:t>
            </a:r>
            <a:r>
              <a:rPr lang="en-US" altLang="zh-CN" baseline="-25000" dirty="0"/>
              <a:t>i</a:t>
            </a:r>
            <a:r>
              <a:rPr lang="zh-CN" altLang="en-US" dirty="0"/>
              <a:t>所指子树中的最小关键字</a:t>
            </a:r>
            <a:r>
              <a:rPr lang="en-US" altLang="zh-CN" dirty="0"/>
              <a:t>X</a:t>
            </a:r>
            <a:r>
              <a:rPr lang="zh-CN" altLang="en-US" dirty="0"/>
              <a:t>替代</a:t>
            </a:r>
            <a:r>
              <a:rPr lang="en-US" altLang="zh-CN" dirty="0"/>
              <a:t>K</a:t>
            </a:r>
            <a:r>
              <a:rPr lang="en-US" altLang="zh-CN" baseline="-25000" dirty="0"/>
              <a:t>i</a:t>
            </a:r>
            <a:r>
              <a:rPr lang="zh-CN" altLang="en-US" dirty="0"/>
              <a:t>，这个</a:t>
            </a:r>
            <a:r>
              <a:rPr lang="en-US" altLang="zh-CN" dirty="0"/>
              <a:t>X</a:t>
            </a:r>
            <a:r>
              <a:rPr lang="zh-CN" altLang="en-US" dirty="0"/>
              <a:t>在最底层结点上，然后，再删除关键字</a:t>
            </a:r>
            <a:r>
              <a:rPr lang="en-US" altLang="zh-CN" dirty="0"/>
              <a:t>X</a:t>
            </a:r>
            <a:r>
              <a:rPr lang="zh-CN" altLang="en-US" dirty="0"/>
              <a:t>，即转为第一种情形。</a:t>
            </a:r>
            <a:r>
              <a:rPr lang="zh-CN" altLang="en-US" dirty="0">
                <a:hlinkClick r:id="rId3" action="ppaction://hlinksldjump"/>
              </a:rPr>
              <a:t>例如：</a:t>
            </a:r>
            <a:endParaRPr lang="zh-CN" altLang="en-US" dirty="0"/>
          </a:p>
          <a:p>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395536" y="197768"/>
            <a:ext cx="8229600" cy="1143000"/>
          </a:xfrm>
        </p:spPr>
        <p:txBody>
          <a:bodyPr>
            <a:normAutofit/>
          </a:bodyPr>
          <a:lstStyle/>
          <a:p>
            <a:r>
              <a:rPr lang="zh-CN" altLang="en-US" dirty="0">
                <a:solidFill>
                  <a:srgbClr val="0000CC"/>
                </a:solidFill>
                <a:latin typeface="华文行楷" pitchFamily="2" charset="-122"/>
                <a:ea typeface="华文行楷" pitchFamily="2" charset="-122"/>
              </a:rPr>
              <a:t>查找相关</a:t>
            </a:r>
            <a:r>
              <a:rPr lang="zh-CN" altLang="en-US" dirty="0">
                <a:solidFill>
                  <a:srgbClr val="0000CC"/>
                </a:solidFill>
                <a:latin typeface="Arial" pitchFamily="34" charset="0"/>
                <a:ea typeface="华文行楷" pitchFamily="2" charset="-122"/>
              </a:rPr>
              <a:t>概念（续）</a:t>
            </a:r>
            <a:r>
              <a:rPr lang="zh-CN" altLang="en-US" dirty="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806896" y="1268760"/>
            <a:ext cx="8229600" cy="5184576"/>
          </a:xfrm>
        </p:spPr>
        <p:txBody>
          <a:bodyPr>
            <a:normAutofit fontScale="92500" lnSpcReduction="20000"/>
          </a:bodyPr>
          <a:lstStyle/>
          <a:p>
            <a:pPr>
              <a:buNone/>
            </a:pPr>
            <a:r>
              <a:rPr lang="en-US" altLang="zh-CN" dirty="0" err="1"/>
              <a:t>typedef</a:t>
            </a:r>
            <a:r>
              <a:rPr lang="en-US" altLang="zh-CN" dirty="0"/>
              <a:t>    </a:t>
            </a:r>
            <a:r>
              <a:rPr lang="en-US" altLang="zh-CN"/>
              <a:t>float    KeyType ;</a:t>
            </a:r>
            <a:endParaRPr lang="en-US" altLang="zh-CN" dirty="0"/>
          </a:p>
          <a:p>
            <a:pPr>
              <a:buNone/>
            </a:pPr>
            <a:r>
              <a:rPr lang="en-US" altLang="zh-CN" dirty="0" err="1"/>
              <a:t>typedef</a:t>
            </a:r>
            <a:r>
              <a:rPr lang="en-US" altLang="zh-CN" dirty="0"/>
              <a:t>    </a:t>
            </a:r>
            <a:r>
              <a:rPr lang="en-US" altLang="zh-CN" err="1"/>
              <a:t>int</a:t>
            </a:r>
            <a:r>
              <a:rPr lang="en-US" altLang="zh-CN"/>
              <a:t>        KeyType ;</a:t>
            </a:r>
            <a:endParaRPr lang="en-US" altLang="zh-CN" dirty="0"/>
          </a:p>
          <a:p>
            <a:pPr>
              <a:buNone/>
            </a:pPr>
            <a:r>
              <a:rPr lang="en-US" altLang="zh-CN" dirty="0" err="1"/>
              <a:t>typedef</a:t>
            </a:r>
            <a:r>
              <a:rPr lang="en-US" altLang="zh-CN" dirty="0"/>
              <a:t>   char </a:t>
            </a:r>
            <a:r>
              <a:rPr lang="en-US" altLang="zh-CN"/>
              <a:t>*   KeyType ;</a:t>
            </a:r>
            <a:endParaRPr lang="en-US" altLang="zh-CN" dirty="0"/>
          </a:p>
          <a:p>
            <a:pPr>
              <a:buNone/>
            </a:pPr>
            <a:r>
              <a:rPr lang="en-US" altLang="zh-CN" dirty="0" err="1"/>
              <a:t>typedef</a:t>
            </a:r>
            <a:r>
              <a:rPr lang="en-US" altLang="zh-CN" dirty="0"/>
              <a:t>   </a:t>
            </a:r>
            <a:r>
              <a:rPr lang="en-US" altLang="zh-CN" dirty="0" err="1"/>
              <a:t>struct</a:t>
            </a:r>
            <a:endParaRPr lang="en-US" altLang="zh-CN" dirty="0"/>
          </a:p>
          <a:p>
            <a:pPr>
              <a:buNone/>
            </a:pPr>
            <a:r>
              <a:rPr lang="en-US" altLang="zh-CN" dirty="0"/>
              <a:t>{</a:t>
            </a:r>
          </a:p>
          <a:p>
            <a:pPr>
              <a:buNone/>
            </a:pPr>
            <a:r>
              <a:rPr lang="en-US" altLang="zh-CN" dirty="0"/>
              <a:t>	   </a:t>
            </a:r>
            <a:r>
              <a:rPr lang="en-US" altLang="zh-CN" dirty="0" err="1"/>
              <a:t>KeyType</a:t>
            </a:r>
            <a:r>
              <a:rPr lang="en-US" altLang="zh-CN" dirty="0"/>
              <a:t>   key;</a:t>
            </a:r>
          </a:p>
          <a:p>
            <a:pPr>
              <a:buNone/>
            </a:pPr>
            <a:r>
              <a:rPr lang="en-US" altLang="zh-CN" dirty="0"/>
              <a:t>	   ……</a:t>
            </a:r>
          </a:p>
          <a:p>
            <a:pPr>
              <a:buNone/>
            </a:pPr>
            <a:r>
              <a:rPr lang="en-US" altLang="zh-CN"/>
              <a:t>};</a:t>
            </a:r>
            <a:endParaRPr lang="en-US" altLang="zh-CN" dirty="0"/>
          </a:p>
          <a:p>
            <a:pPr>
              <a:buNone/>
            </a:pPr>
            <a:r>
              <a:rPr lang="en-US" altLang="zh-CN" dirty="0"/>
              <a:t>#define   EQ(a ,b</a:t>
            </a:r>
            <a:r>
              <a:rPr lang="en-US" altLang="zh-CN"/>
              <a:t>)   ((</a:t>
            </a:r>
            <a:r>
              <a:rPr lang="en-US" altLang="zh-CN" dirty="0"/>
              <a:t>a)==(</a:t>
            </a:r>
            <a:r>
              <a:rPr lang="en-US" altLang="zh-CN"/>
              <a:t>b))    //</a:t>
            </a:r>
            <a:r>
              <a:rPr lang="en-US" altLang="zh-CN" dirty="0" err="1"/>
              <a:t>a,b</a:t>
            </a:r>
            <a:r>
              <a:rPr lang="zh-CN" altLang="en-US" dirty="0"/>
              <a:t>为数值型</a:t>
            </a:r>
            <a:endParaRPr lang="en-US" altLang="zh-CN" dirty="0"/>
          </a:p>
          <a:p>
            <a:pPr>
              <a:buNone/>
            </a:pPr>
            <a:r>
              <a:rPr lang="en-US" altLang="zh-CN" dirty="0"/>
              <a:t>#define   LT(a ,b)    ((a) &lt; (b))</a:t>
            </a:r>
          </a:p>
          <a:p>
            <a:pPr>
              <a:buNone/>
            </a:pPr>
            <a:r>
              <a:rPr lang="en-US" altLang="zh-CN" dirty="0"/>
              <a:t>#define   LQ(</a:t>
            </a:r>
            <a:r>
              <a:rPr lang="en-US" altLang="zh-CN" dirty="0" err="1"/>
              <a:t>a,b</a:t>
            </a:r>
            <a:r>
              <a:rPr lang="en-US" altLang="zh-CN"/>
              <a:t>)    ((</a:t>
            </a:r>
            <a:r>
              <a:rPr lang="en-US" altLang="zh-CN" dirty="0"/>
              <a:t>a)&lt;=(b))</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10947"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10948"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10949"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10950"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10951" name="AutoShape 7"/>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10952" name="AutoShape 8"/>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10953" name="Line 9"/>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4" name="Line 10"/>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5" name="Line 11"/>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6" name="Line 12"/>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7" name="Line 13"/>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8" name="Line 14"/>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9" name="Text Box 15"/>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10960" name="Line 16"/>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10961" name="Text Box 17"/>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10962" name="Text Box 18"/>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10963" name="Text Box 19"/>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45</a:t>
            </a:r>
          </a:p>
        </p:txBody>
      </p:sp>
      <p:sp>
        <p:nvSpPr>
          <p:cNvPr id="210964" name="AutoShape 20"/>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10965" name="Text Box 21"/>
          <p:cNvSpPr txBox="1">
            <a:spLocks noChangeArrowheads="1"/>
          </p:cNvSpPr>
          <p:nvPr/>
        </p:nvSpPr>
        <p:spPr bwMode="auto">
          <a:xfrm>
            <a:off x="4953000" y="3979863"/>
            <a:ext cx="576263"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67</a:t>
            </a:r>
          </a:p>
        </p:txBody>
      </p:sp>
      <p:sp>
        <p:nvSpPr>
          <p:cNvPr id="210966" name="AutoShape 22"/>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10967" name="AutoShape 23"/>
          <p:cNvSpPr>
            <a:spLocks noChangeAspect="1" noChangeArrowheads="1"/>
          </p:cNvSpPr>
          <p:nvPr/>
        </p:nvSpPr>
        <p:spPr bwMode="auto">
          <a:xfrm>
            <a:off x="4284663" y="16017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10946"/>
                                        </p:tgtEl>
                                        <p:attrNameLst>
                                          <p:attrName>fillcolor</p:attrName>
                                        </p:attrNameLst>
                                      </p:cBhvr>
                                      <p:to>
                                        <a:srgbClr val="FF3300"/>
                                      </p:to>
                                    </p:animClr>
                                    <p:set>
                                      <p:cBhvr>
                                        <p:cTn id="7" dur="2000" fill="hold"/>
                                        <p:tgtEl>
                                          <p:spTgt spid="210946"/>
                                        </p:tgtEl>
                                        <p:attrNameLst>
                                          <p:attrName>fill.type</p:attrName>
                                        </p:attrNameLst>
                                      </p:cBhvr>
                                      <p:to>
                                        <p:strVal val="solid"/>
                                      </p:to>
                                    </p:set>
                                    <p:set>
                                      <p:cBhvr>
                                        <p:cTn id="8" dur="2000" fill="hold"/>
                                        <p:tgtEl>
                                          <p:spTgt spid="21094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2000" fill="hold"/>
                                        <p:tgtEl>
                                          <p:spTgt spid="210965">
                                            <p:txEl>
                                              <p:pRg st="0" end="0"/>
                                            </p:txEl>
                                          </p:spTgt>
                                        </p:tgtEl>
                                        <p:attrNameLst>
                                          <p:attrName>style.color</p:attrName>
                                        </p:attrNameLst>
                                      </p:cBhvr>
                                      <p:to>
                                        <a:srgbClr val="FF3300"/>
                                      </p:to>
                                    </p:animClr>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094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09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0966"/>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210951"/>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096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p:bldP spid="210951" grpId="0" animBg="1"/>
      <p:bldP spid="210965" grpId="0" build="allAtOnce"/>
      <p:bldP spid="210966" grpId="0" animBg="1"/>
      <p:bldP spid="21096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97"/>
          <p:cNvSpPr txBox="1">
            <a:spLocks noChangeArrowheads="1"/>
          </p:cNvSpPr>
          <p:nvPr/>
        </p:nvSpPr>
        <p:spPr bwMode="auto">
          <a:xfrm>
            <a:off x="4233317" y="44624"/>
            <a:ext cx="1346795"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a:solidFill>
                  <a:srgbClr val="0000CC"/>
                </a:solidFill>
                <a:latin typeface="华文宋体" pitchFamily="2" charset="-122"/>
                <a:ea typeface="华文宋体" pitchFamily="2" charset="-122"/>
                <a:cs typeface="+mj-cs"/>
              </a:rPr>
              <a:t>B</a:t>
            </a:r>
            <a:r>
              <a:rPr lang="en-US" altLang="zh-CN" sz="4400" baseline="300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树</a:t>
            </a:r>
          </a:p>
        </p:txBody>
      </p:sp>
      <p:sp>
        <p:nvSpPr>
          <p:cNvPr id="324609" name="Rectangle 1"/>
          <p:cNvSpPr>
            <a:spLocks noChangeArrowheads="1"/>
          </p:cNvSpPr>
          <p:nvPr/>
        </p:nvSpPr>
        <p:spPr bwMode="auto">
          <a:xfrm>
            <a:off x="0" y="692696"/>
            <a:ext cx="9144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一棵</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树与</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树的差异为：</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有</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棵子树的结点中包含</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个关键字。</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(2).</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所有叶子结点中包含了全部关键字的信息，及指向含这些关</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  键字记录的指针，且叶子结点本身依关键字的大小自小而大顺</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a:latin typeface="Courier New" pitchFamily="49" charset="0"/>
                <a:ea typeface="宋体" pitchFamily="2" charset="-122"/>
                <a:cs typeface="Times New Roman" pitchFamily="18" charset="0"/>
              </a:rPr>
              <a:t> </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 序链接。</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所有的非终端结点可以看成是索引部分，结点中仅含有其子</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a:latin typeface="Courier New" pitchFamily="49" charset="0"/>
                <a:ea typeface="宋体" pitchFamily="2" charset="-122"/>
                <a:cs typeface="Times New Roman" pitchFamily="18" charset="0"/>
              </a:rPr>
              <a:t>  </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树（根结点）中的最大（或最小）关键字。</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pic>
        <p:nvPicPr>
          <p:cNvPr id="220161" name="Picture 1"/>
          <p:cNvPicPr>
            <a:picLocks noChangeAspect="1" noChangeArrowheads="1"/>
          </p:cNvPicPr>
          <p:nvPr/>
        </p:nvPicPr>
        <p:blipFill>
          <a:blip r:embed="rId3" cstate="print"/>
          <a:srcRect/>
          <a:stretch>
            <a:fillRect/>
          </a:stretch>
        </p:blipFill>
        <p:spPr bwMode="auto">
          <a:xfrm>
            <a:off x="0" y="692944"/>
            <a:ext cx="9253232" cy="48965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161"/>
                                        </p:tgtEl>
                                        <p:attrNameLst>
                                          <p:attrName>style.visibility</p:attrName>
                                        </p:attrNameLst>
                                      </p:cBhvr>
                                      <p:to>
                                        <p:strVal val="visible"/>
                                      </p:to>
                                    </p:set>
                                    <p:anim calcmode="lin" valueType="num">
                                      <p:cBhvr additive="base">
                                        <p:cTn id="7" dur="500" fill="hold"/>
                                        <p:tgtEl>
                                          <p:spTgt spid="220161"/>
                                        </p:tgtEl>
                                        <p:attrNameLst>
                                          <p:attrName>ppt_x</p:attrName>
                                        </p:attrNameLst>
                                      </p:cBhvr>
                                      <p:tavLst>
                                        <p:tav tm="0">
                                          <p:val>
                                            <p:strVal val="#ppt_x"/>
                                          </p:val>
                                        </p:tav>
                                        <p:tav tm="100000">
                                          <p:val>
                                            <p:strVal val="#ppt_x"/>
                                          </p:val>
                                        </p:tav>
                                      </p:tavLst>
                                    </p:anim>
                                    <p:anim calcmode="lin" valueType="num">
                                      <p:cBhvr additive="base">
                                        <p:cTn id="8" dur="500" fill="hold"/>
                                        <p:tgtEl>
                                          <p:spTgt spid="220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EA1EDD8-FAE3-4AF6-A77D-5D2AD7AF6DA1}"/>
              </a:ext>
            </a:extLst>
          </p:cNvPr>
          <p:cNvSpPr>
            <a:spLocks noChangeArrowheads="1"/>
          </p:cNvSpPr>
          <p:nvPr/>
        </p:nvSpPr>
        <p:spPr bwMode="auto">
          <a:xfrm>
            <a:off x="395536" y="260648"/>
            <a:ext cx="8064896" cy="1593770"/>
          </a:xfrm>
          <a:prstGeom prst="rect">
            <a:avLst/>
          </a:prstGeom>
          <a:noFill/>
          <a:ln w="9525">
            <a:noFill/>
            <a:miter lim="800000"/>
            <a:headEnd/>
            <a:tailEnd/>
          </a:ln>
          <a:effectLst/>
        </p:spPr>
        <p:txBody>
          <a:bodyPr wrap="square">
            <a:spAutoFit/>
          </a:bodyPr>
          <a:lstStyle/>
          <a:p>
            <a:pPr>
              <a:lnSpc>
                <a:spcPct val="140000"/>
              </a:lnSpc>
              <a:spcBef>
                <a:spcPct val="0"/>
              </a:spcBef>
            </a:pPr>
            <a:r>
              <a:rPr lang="en-US" altLang="zh-CN" sz="2400">
                <a:ea typeface="楷体_GB2312" pitchFamily="49" charset="-122"/>
              </a:rPr>
              <a:t>1. </a:t>
            </a:r>
            <a:r>
              <a:rPr lang="zh-CN" altLang="en-US" sz="2400">
                <a:ea typeface="楷体_GB2312" pitchFamily="49" charset="-122"/>
              </a:rPr>
              <a:t>有一棵二叉排序树按先序遍历得到的序列为（</a:t>
            </a:r>
            <a:r>
              <a:rPr lang="en-US" altLang="zh-CN" sz="2400">
                <a:ea typeface="楷体_GB2312" pitchFamily="49" charset="-122"/>
              </a:rPr>
              <a:t>50,38,30,</a:t>
            </a:r>
          </a:p>
          <a:p>
            <a:pPr>
              <a:lnSpc>
                <a:spcPct val="140000"/>
              </a:lnSpc>
              <a:spcBef>
                <a:spcPct val="0"/>
              </a:spcBef>
            </a:pPr>
            <a:r>
              <a:rPr lang="en-US" altLang="zh-CN" sz="2400">
                <a:ea typeface="楷体_GB2312" pitchFamily="49" charset="-122"/>
              </a:rPr>
              <a:t>45,40,48,70,60,75,80</a:t>
            </a:r>
            <a:r>
              <a:rPr lang="zh-CN" altLang="en-US" sz="2400">
                <a:ea typeface="楷体_GB2312" pitchFamily="49" charset="-122"/>
              </a:rPr>
              <a:t>），试画出该平衡二叉树，并求出等概率下查找成功和查找失败的平均查找长度</a:t>
            </a:r>
            <a:endParaRPr lang="zh-CN" altLang="en-US" sz="2400" dirty="0">
              <a:solidFill>
                <a:srgbClr val="FF33CC"/>
              </a:solidFill>
              <a:ea typeface="楷体_GB2312" pitchFamily="49" charset="-122"/>
            </a:endParaRPr>
          </a:p>
        </p:txBody>
      </p:sp>
      <p:grpSp>
        <p:nvGrpSpPr>
          <p:cNvPr id="12" name="组合 11">
            <a:extLst>
              <a:ext uri="{FF2B5EF4-FFF2-40B4-BE49-F238E27FC236}">
                <a16:creationId xmlns:a16="http://schemas.microsoft.com/office/drawing/2014/main" id="{AEBB8090-BDD5-4CC7-8041-6DCF111D4717}"/>
              </a:ext>
            </a:extLst>
          </p:cNvPr>
          <p:cNvGrpSpPr/>
          <p:nvPr/>
        </p:nvGrpSpPr>
        <p:grpSpPr>
          <a:xfrm>
            <a:off x="1629480" y="1916832"/>
            <a:ext cx="5846616" cy="3381424"/>
            <a:chOff x="1629480" y="1916832"/>
            <a:chExt cx="5846616" cy="3381424"/>
          </a:xfrm>
        </p:grpSpPr>
        <p:sp>
          <p:nvSpPr>
            <p:cNvPr id="4" name="Oval 23">
              <a:extLst>
                <a:ext uri="{FF2B5EF4-FFF2-40B4-BE49-F238E27FC236}">
                  <a16:creationId xmlns:a16="http://schemas.microsoft.com/office/drawing/2014/main" id="{DDB9616E-CE85-4CDA-9B7D-76AD8DD7CB90}"/>
                </a:ext>
              </a:extLst>
            </p:cNvPr>
            <p:cNvSpPr>
              <a:spLocks noChangeArrowheads="1"/>
            </p:cNvSpPr>
            <p:nvPr/>
          </p:nvSpPr>
          <p:spPr bwMode="auto">
            <a:xfrm>
              <a:off x="5652120" y="2946924"/>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70</a:t>
              </a:r>
            </a:p>
          </p:txBody>
        </p:sp>
        <p:sp>
          <p:nvSpPr>
            <p:cNvPr id="5" name="Oval 25">
              <a:extLst>
                <a:ext uri="{FF2B5EF4-FFF2-40B4-BE49-F238E27FC236}">
                  <a16:creationId xmlns:a16="http://schemas.microsoft.com/office/drawing/2014/main" id="{83AB4987-ECCF-4398-9B04-F6A60924D77B}"/>
                </a:ext>
              </a:extLst>
            </p:cNvPr>
            <p:cNvSpPr>
              <a:spLocks noChangeArrowheads="1"/>
            </p:cNvSpPr>
            <p:nvPr/>
          </p:nvSpPr>
          <p:spPr bwMode="auto">
            <a:xfrm>
              <a:off x="3923928" y="1916832"/>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50</a:t>
              </a:r>
            </a:p>
          </p:txBody>
        </p:sp>
        <p:cxnSp>
          <p:nvCxnSpPr>
            <p:cNvPr id="6" name="AutoShape 38">
              <a:extLst>
                <a:ext uri="{FF2B5EF4-FFF2-40B4-BE49-F238E27FC236}">
                  <a16:creationId xmlns:a16="http://schemas.microsoft.com/office/drawing/2014/main" id="{C3210325-30C7-4BA8-8E61-AC557249BD54}"/>
                </a:ext>
              </a:extLst>
            </p:cNvPr>
            <p:cNvCxnSpPr>
              <a:cxnSpLocks noChangeShapeType="1"/>
              <a:stCxn id="4" idx="1"/>
              <a:endCxn id="5" idx="5"/>
            </p:cNvCxnSpPr>
            <p:nvPr/>
          </p:nvCxnSpPr>
          <p:spPr bwMode="auto">
            <a:xfrm flipH="1" flipV="1">
              <a:off x="4403041" y="2296722"/>
              <a:ext cx="1331282" cy="715381"/>
            </a:xfrm>
            <a:prstGeom prst="straightConnector1">
              <a:avLst/>
            </a:prstGeom>
            <a:noFill/>
            <a:ln w="9525" cap="sq">
              <a:solidFill>
                <a:schemeClr val="tx1"/>
              </a:solidFill>
              <a:round/>
              <a:headEnd/>
              <a:tailEnd/>
            </a:ln>
            <a:effectLst/>
          </p:spPr>
        </p:cxnSp>
        <p:sp>
          <p:nvSpPr>
            <p:cNvPr id="7" name="Oval 25">
              <a:extLst>
                <a:ext uri="{FF2B5EF4-FFF2-40B4-BE49-F238E27FC236}">
                  <a16:creationId xmlns:a16="http://schemas.microsoft.com/office/drawing/2014/main" id="{67C3330C-8959-40D8-8C54-807715EDD836}"/>
                </a:ext>
              </a:extLst>
            </p:cNvPr>
            <p:cNvSpPr>
              <a:spLocks noChangeArrowheads="1"/>
            </p:cNvSpPr>
            <p:nvPr/>
          </p:nvSpPr>
          <p:spPr bwMode="auto">
            <a:xfrm>
              <a:off x="2334931" y="2951364"/>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38</a:t>
              </a:r>
            </a:p>
          </p:txBody>
        </p:sp>
        <p:cxnSp>
          <p:nvCxnSpPr>
            <p:cNvPr id="8" name="AutoShape 38">
              <a:extLst>
                <a:ext uri="{FF2B5EF4-FFF2-40B4-BE49-F238E27FC236}">
                  <a16:creationId xmlns:a16="http://schemas.microsoft.com/office/drawing/2014/main" id="{35B9F9D3-FEC3-4DC9-A44A-C043475C4777}"/>
                </a:ext>
              </a:extLst>
            </p:cNvPr>
            <p:cNvCxnSpPr>
              <a:cxnSpLocks noChangeShapeType="1"/>
              <a:stCxn id="5" idx="3"/>
              <a:endCxn id="7" idx="0"/>
            </p:cNvCxnSpPr>
            <p:nvPr/>
          </p:nvCxnSpPr>
          <p:spPr bwMode="auto">
            <a:xfrm flipH="1">
              <a:off x="2615589" y="2296722"/>
              <a:ext cx="1390542" cy="654642"/>
            </a:xfrm>
            <a:prstGeom prst="straightConnector1">
              <a:avLst/>
            </a:prstGeom>
            <a:noFill/>
            <a:ln w="9525" cap="sq">
              <a:solidFill>
                <a:schemeClr val="tx1"/>
              </a:solidFill>
              <a:round/>
              <a:headEnd/>
              <a:tailEnd/>
            </a:ln>
            <a:effectLst/>
          </p:spPr>
        </p:cxnSp>
        <p:sp>
          <p:nvSpPr>
            <p:cNvPr id="9" name="Oval 30">
              <a:extLst>
                <a:ext uri="{FF2B5EF4-FFF2-40B4-BE49-F238E27FC236}">
                  <a16:creationId xmlns:a16="http://schemas.microsoft.com/office/drawing/2014/main" id="{E3023D29-4B41-4B4B-9E35-2EE3AC4A7E08}"/>
                </a:ext>
              </a:extLst>
            </p:cNvPr>
            <p:cNvSpPr>
              <a:spLocks noChangeArrowheads="1"/>
            </p:cNvSpPr>
            <p:nvPr/>
          </p:nvSpPr>
          <p:spPr bwMode="auto">
            <a:xfrm>
              <a:off x="6353464" y="3879967"/>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75</a:t>
              </a:r>
            </a:p>
          </p:txBody>
        </p:sp>
        <p:cxnSp>
          <p:nvCxnSpPr>
            <p:cNvPr id="10" name="AutoShape 37">
              <a:extLst>
                <a:ext uri="{FF2B5EF4-FFF2-40B4-BE49-F238E27FC236}">
                  <a16:creationId xmlns:a16="http://schemas.microsoft.com/office/drawing/2014/main" id="{97E9B5DB-5589-4F31-92BF-7BE108F3CBE3}"/>
                </a:ext>
              </a:extLst>
            </p:cNvPr>
            <p:cNvCxnSpPr>
              <a:cxnSpLocks noChangeShapeType="1"/>
              <a:stCxn id="4" idx="5"/>
              <a:endCxn id="9" idx="0"/>
            </p:cNvCxnSpPr>
            <p:nvPr/>
          </p:nvCxnSpPr>
          <p:spPr bwMode="auto">
            <a:xfrm>
              <a:off x="6131233" y="3326814"/>
              <a:ext cx="502889" cy="553153"/>
            </a:xfrm>
            <a:prstGeom prst="straightConnector1">
              <a:avLst/>
            </a:prstGeom>
            <a:noFill/>
            <a:ln w="9525" cap="sq">
              <a:solidFill>
                <a:schemeClr val="tx1"/>
              </a:solidFill>
              <a:round/>
              <a:headEnd/>
              <a:tailEnd/>
            </a:ln>
            <a:effectLst/>
          </p:spPr>
        </p:cxnSp>
        <p:sp>
          <p:nvSpPr>
            <p:cNvPr id="15" name="Oval 30">
              <a:extLst>
                <a:ext uri="{FF2B5EF4-FFF2-40B4-BE49-F238E27FC236}">
                  <a16:creationId xmlns:a16="http://schemas.microsoft.com/office/drawing/2014/main" id="{D5AE1970-8511-444A-929E-1A5EB85155D9}"/>
                </a:ext>
              </a:extLst>
            </p:cNvPr>
            <p:cNvSpPr>
              <a:spLocks noChangeArrowheads="1"/>
            </p:cNvSpPr>
            <p:nvPr/>
          </p:nvSpPr>
          <p:spPr bwMode="auto">
            <a:xfrm>
              <a:off x="2991929" y="3907924"/>
              <a:ext cx="605533" cy="440437"/>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45</a:t>
              </a:r>
            </a:p>
          </p:txBody>
        </p:sp>
        <p:cxnSp>
          <p:nvCxnSpPr>
            <p:cNvPr id="16" name="AutoShape 37">
              <a:extLst>
                <a:ext uri="{FF2B5EF4-FFF2-40B4-BE49-F238E27FC236}">
                  <a16:creationId xmlns:a16="http://schemas.microsoft.com/office/drawing/2014/main" id="{BBFA975C-D7D4-4492-8931-49D5B84C67DC}"/>
                </a:ext>
              </a:extLst>
            </p:cNvPr>
            <p:cNvCxnSpPr>
              <a:cxnSpLocks noChangeShapeType="1"/>
              <a:stCxn id="7" idx="5"/>
              <a:endCxn id="15" idx="0"/>
            </p:cNvCxnSpPr>
            <p:nvPr/>
          </p:nvCxnSpPr>
          <p:spPr bwMode="auto">
            <a:xfrm>
              <a:off x="2814044" y="3331254"/>
              <a:ext cx="480652" cy="576670"/>
            </a:xfrm>
            <a:prstGeom prst="straightConnector1">
              <a:avLst/>
            </a:prstGeom>
            <a:noFill/>
            <a:ln w="9525" cap="sq">
              <a:solidFill>
                <a:schemeClr val="tx1"/>
              </a:solidFill>
              <a:round/>
              <a:headEnd/>
              <a:tailEnd/>
            </a:ln>
            <a:effectLst/>
          </p:spPr>
        </p:cxnSp>
        <p:sp>
          <p:nvSpPr>
            <p:cNvPr id="18" name="Oval 30">
              <a:extLst>
                <a:ext uri="{FF2B5EF4-FFF2-40B4-BE49-F238E27FC236}">
                  <a16:creationId xmlns:a16="http://schemas.microsoft.com/office/drawing/2014/main" id="{85F7827E-F11A-40EC-A6D1-63FE38F8FEBB}"/>
                </a:ext>
              </a:extLst>
            </p:cNvPr>
            <p:cNvSpPr>
              <a:spLocks noChangeArrowheads="1"/>
            </p:cNvSpPr>
            <p:nvPr/>
          </p:nvSpPr>
          <p:spPr bwMode="auto">
            <a:xfrm>
              <a:off x="1629480" y="3843423"/>
              <a:ext cx="605533" cy="440437"/>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cxnSp>
          <p:nvCxnSpPr>
            <p:cNvPr id="19" name="AutoShape 37">
              <a:extLst>
                <a:ext uri="{FF2B5EF4-FFF2-40B4-BE49-F238E27FC236}">
                  <a16:creationId xmlns:a16="http://schemas.microsoft.com/office/drawing/2014/main" id="{3997A6B8-BBEB-4B3F-861B-EFF30A9E3DFF}"/>
                </a:ext>
              </a:extLst>
            </p:cNvPr>
            <p:cNvCxnSpPr>
              <a:cxnSpLocks noChangeShapeType="1"/>
              <a:stCxn id="7" idx="3"/>
              <a:endCxn id="18" idx="0"/>
            </p:cNvCxnSpPr>
            <p:nvPr/>
          </p:nvCxnSpPr>
          <p:spPr bwMode="auto">
            <a:xfrm flipH="1">
              <a:off x="1932247" y="3331254"/>
              <a:ext cx="484887" cy="512169"/>
            </a:xfrm>
            <a:prstGeom prst="straightConnector1">
              <a:avLst/>
            </a:prstGeom>
            <a:noFill/>
            <a:ln w="9525" cap="sq">
              <a:solidFill>
                <a:schemeClr val="tx1"/>
              </a:solidFill>
              <a:round/>
              <a:headEnd/>
              <a:tailEnd/>
            </a:ln>
            <a:effectLst/>
          </p:spPr>
        </p:cxnSp>
        <p:sp>
          <p:nvSpPr>
            <p:cNvPr id="21" name="Oval 30">
              <a:extLst>
                <a:ext uri="{FF2B5EF4-FFF2-40B4-BE49-F238E27FC236}">
                  <a16:creationId xmlns:a16="http://schemas.microsoft.com/office/drawing/2014/main" id="{B0A252AD-7DCD-4298-A24D-3599AE20C14E}"/>
                </a:ext>
              </a:extLst>
            </p:cNvPr>
            <p:cNvSpPr>
              <a:spLocks noChangeArrowheads="1"/>
            </p:cNvSpPr>
            <p:nvPr/>
          </p:nvSpPr>
          <p:spPr bwMode="auto">
            <a:xfrm>
              <a:off x="5105521" y="3891414"/>
              <a:ext cx="605533" cy="440437"/>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60</a:t>
              </a:r>
            </a:p>
          </p:txBody>
        </p:sp>
        <p:cxnSp>
          <p:nvCxnSpPr>
            <p:cNvPr id="22" name="AutoShape 37">
              <a:extLst>
                <a:ext uri="{FF2B5EF4-FFF2-40B4-BE49-F238E27FC236}">
                  <a16:creationId xmlns:a16="http://schemas.microsoft.com/office/drawing/2014/main" id="{21403DB1-E3D0-4437-98BF-72DCCA07A487}"/>
                </a:ext>
              </a:extLst>
            </p:cNvPr>
            <p:cNvCxnSpPr>
              <a:cxnSpLocks noChangeShapeType="1"/>
              <a:stCxn id="4" idx="3"/>
              <a:endCxn id="21" idx="0"/>
            </p:cNvCxnSpPr>
            <p:nvPr/>
          </p:nvCxnSpPr>
          <p:spPr bwMode="auto">
            <a:xfrm flipH="1">
              <a:off x="5408288" y="3326814"/>
              <a:ext cx="326035" cy="564600"/>
            </a:xfrm>
            <a:prstGeom prst="straightConnector1">
              <a:avLst/>
            </a:prstGeom>
            <a:noFill/>
            <a:ln w="9525" cap="sq">
              <a:solidFill>
                <a:schemeClr val="tx1"/>
              </a:solidFill>
              <a:round/>
              <a:headEnd/>
              <a:tailEnd/>
            </a:ln>
            <a:effectLst/>
          </p:spPr>
        </p:cxnSp>
        <p:sp>
          <p:nvSpPr>
            <p:cNvPr id="24" name="Oval 30">
              <a:extLst>
                <a:ext uri="{FF2B5EF4-FFF2-40B4-BE49-F238E27FC236}">
                  <a16:creationId xmlns:a16="http://schemas.microsoft.com/office/drawing/2014/main" id="{CA0F3973-0FDD-40BD-8142-1BB9DDB2041E}"/>
                </a:ext>
              </a:extLst>
            </p:cNvPr>
            <p:cNvSpPr>
              <a:spLocks noChangeArrowheads="1"/>
            </p:cNvSpPr>
            <p:nvPr/>
          </p:nvSpPr>
          <p:spPr bwMode="auto">
            <a:xfrm>
              <a:off x="3634339" y="4840694"/>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48</a:t>
              </a:r>
            </a:p>
          </p:txBody>
        </p:sp>
        <p:cxnSp>
          <p:nvCxnSpPr>
            <p:cNvPr id="25" name="AutoShape 37">
              <a:extLst>
                <a:ext uri="{FF2B5EF4-FFF2-40B4-BE49-F238E27FC236}">
                  <a16:creationId xmlns:a16="http://schemas.microsoft.com/office/drawing/2014/main" id="{7A5BDF9B-5E2B-4D50-B240-E16346F40650}"/>
                </a:ext>
              </a:extLst>
            </p:cNvPr>
            <p:cNvCxnSpPr>
              <a:cxnSpLocks noChangeShapeType="1"/>
              <a:stCxn id="15" idx="5"/>
              <a:endCxn id="24" idx="0"/>
            </p:cNvCxnSpPr>
            <p:nvPr/>
          </p:nvCxnSpPr>
          <p:spPr bwMode="auto">
            <a:xfrm>
              <a:off x="3508784" y="4283860"/>
              <a:ext cx="406213" cy="556834"/>
            </a:xfrm>
            <a:prstGeom prst="straightConnector1">
              <a:avLst/>
            </a:prstGeom>
            <a:noFill/>
            <a:ln w="9525" cap="sq">
              <a:solidFill>
                <a:schemeClr val="tx1"/>
              </a:solidFill>
              <a:round/>
              <a:headEnd/>
              <a:tailEnd/>
            </a:ln>
            <a:effectLst/>
          </p:spPr>
        </p:cxnSp>
        <p:sp>
          <p:nvSpPr>
            <p:cNvPr id="26" name="Oval 30">
              <a:extLst>
                <a:ext uri="{FF2B5EF4-FFF2-40B4-BE49-F238E27FC236}">
                  <a16:creationId xmlns:a16="http://schemas.microsoft.com/office/drawing/2014/main" id="{BD4CE360-93A0-44DD-85B4-DF64E73AD8BD}"/>
                </a:ext>
              </a:extLst>
            </p:cNvPr>
            <p:cNvSpPr>
              <a:spLocks noChangeArrowheads="1"/>
            </p:cNvSpPr>
            <p:nvPr/>
          </p:nvSpPr>
          <p:spPr bwMode="auto">
            <a:xfrm>
              <a:off x="2386396" y="4852141"/>
              <a:ext cx="605533" cy="440437"/>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cxnSp>
          <p:nvCxnSpPr>
            <p:cNvPr id="27" name="AutoShape 37">
              <a:extLst>
                <a:ext uri="{FF2B5EF4-FFF2-40B4-BE49-F238E27FC236}">
                  <a16:creationId xmlns:a16="http://schemas.microsoft.com/office/drawing/2014/main" id="{B6E21BF0-11E0-4734-A54D-5AE5BA2C755B}"/>
                </a:ext>
              </a:extLst>
            </p:cNvPr>
            <p:cNvCxnSpPr>
              <a:cxnSpLocks noChangeShapeType="1"/>
              <a:stCxn id="15" idx="3"/>
              <a:endCxn id="26" idx="0"/>
            </p:cNvCxnSpPr>
            <p:nvPr/>
          </p:nvCxnSpPr>
          <p:spPr bwMode="auto">
            <a:xfrm flipH="1">
              <a:off x="2689163" y="4283860"/>
              <a:ext cx="391444" cy="568281"/>
            </a:xfrm>
            <a:prstGeom prst="straightConnector1">
              <a:avLst/>
            </a:prstGeom>
            <a:noFill/>
            <a:ln w="9525" cap="sq">
              <a:solidFill>
                <a:schemeClr val="tx1"/>
              </a:solidFill>
              <a:round/>
              <a:headEnd/>
              <a:tailEnd/>
            </a:ln>
            <a:effectLst/>
          </p:spPr>
        </p:cxnSp>
        <p:sp>
          <p:nvSpPr>
            <p:cNvPr id="36" name="Oval 30">
              <a:extLst>
                <a:ext uri="{FF2B5EF4-FFF2-40B4-BE49-F238E27FC236}">
                  <a16:creationId xmlns:a16="http://schemas.microsoft.com/office/drawing/2014/main" id="{C929FACA-EFD4-4CF3-BA3D-EAE89F16A282}"/>
                </a:ext>
              </a:extLst>
            </p:cNvPr>
            <p:cNvSpPr>
              <a:spLocks noChangeArrowheads="1"/>
            </p:cNvSpPr>
            <p:nvPr/>
          </p:nvSpPr>
          <p:spPr bwMode="auto">
            <a:xfrm>
              <a:off x="6914780" y="4853187"/>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cxnSp>
          <p:nvCxnSpPr>
            <p:cNvPr id="37" name="AutoShape 37">
              <a:extLst>
                <a:ext uri="{FF2B5EF4-FFF2-40B4-BE49-F238E27FC236}">
                  <a16:creationId xmlns:a16="http://schemas.microsoft.com/office/drawing/2014/main" id="{58A6D26E-5B8C-4A62-8D5F-ED42D7382F1A}"/>
                </a:ext>
              </a:extLst>
            </p:cNvPr>
            <p:cNvCxnSpPr>
              <a:cxnSpLocks noChangeShapeType="1"/>
              <a:endCxn id="36" idx="0"/>
            </p:cNvCxnSpPr>
            <p:nvPr/>
          </p:nvCxnSpPr>
          <p:spPr bwMode="auto">
            <a:xfrm>
              <a:off x="6789225" y="4296353"/>
              <a:ext cx="406213" cy="556834"/>
            </a:xfrm>
            <a:prstGeom prst="straightConnector1">
              <a:avLst/>
            </a:prstGeom>
            <a:noFill/>
            <a:ln w="9525" cap="sq">
              <a:solidFill>
                <a:schemeClr val="tx1"/>
              </a:solidFill>
              <a:round/>
              <a:headEnd/>
              <a:tailEnd/>
            </a:ln>
            <a:effectLst/>
          </p:spPr>
        </p:cxnSp>
      </p:grpSp>
      <p:sp>
        <p:nvSpPr>
          <p:cNvPr id="3" name="矩形 2">
            <a:extLst>
              <a:ext uri="{FF2B5EF4-FFF2-40B4-BE49-F238E27FC236}">
                <a16:creationId xmlns:a16="http://schemas.microsoft.com/office/drawing/2014/main" id="{EAFD44C2-7912-4938-BFC3-8CCA73099799}"/>
              </a:ext>
            </a:extLst>
          </p:cNvPr>
          <p:cNvSpPr/>
          <p:nvPr/>
        </p:nvSpPr>
        <p:spPr>
          <a:xfrm>
            <a:off x="395536" y="5579018"/>
            <a:ext cx="8590813" cy="553998"/>
          </a:xfrm>
          <a:prstGeom prst="rect">
            <a:avLst/>
          </a:prstGeom>
        </p:spPr>
        <p:txBody>
          <a:bodyPr wrap="none">
            <a:spAutoFit/>
          </a:bodyPr>
          <a:lstStyle/>
          <a:p>
            <a:r>
              <a:rPr lang="zh-CN" altLang="en-US" sz="3000"/>
              <a:t>查找成功</a:t>
            </a:r>
            <a:r>
              <a:rPr lang="en-US" altLang="zh-CN" sz="3000">
                <a:sym typeface="Wingdings" panose="05000000000000000000" pitchFamily="2" charset="2"/>
              </a:rPr>
              <a:t>:</a:t>
            </a:r>
            <a:r>
              <a:rPr lang="zh-CN" altLang="en-US" sz="3000">
                <a:sym typeface="Wingdings" panose="05000000000000000000" pitchFamily="2" charset="2"/>
              </a:rPr>
              <a:t> </a:t>
            </a:r>
            <a:r>
              <a:rPr lang="en-US" altLang="zh-CN" sz="3000">
                <a:sym typeface="Wingdings" panose="05000000000000000000" pitchFamily="2" charset="2"/>
              </a:rPr>
              <a:t>ASL = (1 * 1 + 2 * 2 + 3 * 4 + 4 * 3)/10 = 2.9</a:t>
            </a:r>
            <a:endParaRPr lang="zh-CN" altLang="en-US" sz="3000"/>
          </a:p>
        </p:txBody>
      </p:sp>
      <p:sp>
        <p:nvSpPr>
          <p:cNvPr id="11" name="矩形 10">
            <a:extLst>
              <a:ext uri="{FF2B5EF4-FFF2-40B4-BE49-F238E27FC236}">
                <a16:creationId xmlns:a16="http://schemas.microsoft.com/office/drawing/2014/main" id="{C04A0F3A-0CB0-4BCE-9279-3A458AFBCEDC}"/>
              </a:ext>
            </a:extLst>
          </p:cNvPr>
          <p:cNvSpPr/>
          <p:nvPr/>
        </p:nvSpPr>
        <p:spPr>
          <a:xfrm>
            <a:off x="752574" y="6133851"/>
            <a:ext cx="7221849" cy="553998"/>
          </a:xfrm>
          <a:prstGeom prst="rect">
            <a:avLst/>
          </a:prstGeom>
        </p:spPr>
        <p:txBody>
          <a:bodyPr wrap="none">
            <a:spAutoFit/>
          </a:bodyPr>
          <a:lstStyle/>
          <a:p>
            <a:r>
              <a:rPr lang="zh-CN" altLang="en-US" sz="3000">
                <a:sym typeface="Wingdings" panose="05000000000000000000" pitchFamily="2" charset="2"/>
              </a:rPr>
              <a:t>查找失败</a:t>
            </a:r>
            <a:r>
              <a:rPr lang="en-US" altLang="zh-CN" sz="3000">
                <a:sym typeface="Wingdings" panose="05000000000000000000" pitchFamily="2" charset="2"/>
              </a:rPr>
              <a:t>: ASL =</a:t>
            </a:r>
            <a:r>
              <a:rPr lang="zh-CN" altLang="en-US" sz="3000">
                <a:sym typeface="Wingdings" panose="05000000000000000000" pitchFamily="2" charset="2"/>
              </a:rPr>
              <a:t> </a:t>
            </a:r>
            <a:r>
              <a:rPr lang="en-US" altLang="zh-CN" sz="3000">
                <a:sym typeface="Wingdings" panose="05000000000000000000" pitchFamily="2" charset="2"/>
              </a:rPr>
              <a:t>(3 * 5 + 4 * 6) / 11 =  39/11  </a:t>
            </a:r>
            <a:endParaRPr lang="zh-CN" altLang="en-US" sz="3000"/>
          </a:p>
        </p:txBody>
      </p:sp>
    </p:spTree>
    <p:extLst>
      <p:ext uri="{BB962C8B-B14F-4D97-AF65-F5344CB8AC3E}">
        <p14:creationId xmlns:p14="http://schemas.microsoft.com/office/powerpoint/2010/main" val="384455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1A5A6747-E12C-4A2C-83DF-90405B2CEF6A}"/>
              </a:ext>
            </a:extLst>
          </p:cNvPr>
          <p:cNvSpPr>
            <a:spLocks noChangeArrowheads="1"/>
          </p:cNvSpPr>
          <p:nvPr/>
        </p:nvSpPr>
        <p:spPr bwMode="auto">
          <a:xfrm>
            <a:off x="539552" y="116632"/>
            <a:ext cx="8064896" cy="2110834"/>
          </a:xfrm>
          <a:prstGeom prst="rect">
            <a:avLst/>
          </a:prstGeom>
          <a:noFill/>
          <a:ln w="9525">
            <a:noFill/>
            <a:miter lim="800000"/>
            <a:headEnd/>
            <a:tailEnd/>
          </a:ln>
          <a:effectLst/>
        </p:spPr>
        <p:txBody>
          <a:bodyPr wrap="square">
            <a:spAutoFit/>
          </a:bodyPr>
          <a:lstStyle/>
          <a:p>
            <a:pPr>
              <a:lnSpc>
                <a:spcPct val="140000"/>
              </a:lnSpc>
              <a:spcBef>
                <a:spcPct val="0"/>
              </a:spcBef>
            </a:pPr>
            <a:r>
              <a:rPr lang="en-US" altLang="zh-CN" sz="2400">
                <a:ea typeface="楷体_GB2312" pitchFamily="49" charset="-122"/>
              </a:rPr>
              <a:t>2. </a:t>
            </a:r>
            <a:r>
              <a:rPr lang="zh-CN" altLang="en-US" sz="2400">
                <a:ea typeface="楷体_GB2312" pitchFamily="49" charset="-122"/>
              </a:rPr>
              <a:t>依次把节点（</a:t>
            </a:r>
            <a:r>
              <a:rPr lang="en-US" altLang="zh-CN" sz="2400">
                <a:ea typeface="楷体_GB2312" pitchFamily="49" charset="-122"/>
              </a:rPr>
              <a:t>34,23,15,98,115,28,107</a:t>
            </a:r>
            <a:r>
              <a:rPr lang="zh-CN" altLang="en-US" sz="2400">
                <a:ea typeface="楷体_GB2312" pitchFamily="49" charset="-122"/>
              </a:rPr>
              <a:t>）插入到初始状态为空的平衡二叉排序树中，使得在每次插入后保持该树仍然是平衡二叉树，请依次画出每次插入后所形成的平衡二叉排序树。</a:t>
            </a:r>
            <a:endParaRPr lang="zh-CN" altLang="en-US" sz="2400" dirty="0">
              <a:solidFill>
                <a:srgbClr val="FF33CC"/>
              </a:solidFill>
              <a:ea typeface="楷体_GB2312" pitchFamily="49" charset="-122"/>
            </a:endParaRPr>
          </a:p>
        </p:txBody>
      </p:sp>
      <p:grpSp>
        <p:nvGrpSpPr>
          <p:cNvPr id="2" name="组合 1">
            <a:extLst>
              <a:ext uri="{FF2B5EF4-FFF2-40B4-BE49-F238E27FC236}">
                <a16:creationId xmlns:a16="http://schemas.microsoft.com/office/drawing/2014/main" id="{704A329A-7D2D-4987-9465-C37FB5802537}"/>
              </a:ext>
            </a:extLst>
          </p:cNvPr>
          <p:cNvGrpSpPr/>
          <p:nvPr/>
        </p:nvGrpSpPr>
        <p:grpSpPr>
          <a:xfrm>
            <a:off x="400637" y="2164430"/>
            <a:ext cx="1730001" cy="1881161"/>
            <a:chOff x="400637" y="2164430"/>
            <a:chExt cx="1730001" cy="1881161"/>
          </a:xfrm>
        </p:grpSpPr>
        <p:sp>
          <p:nvSpPr>
            <p:cNvPr id="33" name="Oval 23">
              <a:extLst>
                <a:ext uri="{FF2B5EF4-FFF2-40B4-BE49-F238E27FC236}">
                  <a16:creationId xmlns:a16="http://schemas.microsoft.com/office/drawing/2014/main" id="{8780C9B3-6637-4EA9-BB99-714E2E148138}"/>
                </a:ext>
              </a:extLst>
            </p:cNvPr>
            <p:cNvSpPr>
              <a:spLocks noChangeArrowheads="1"/>
            </p:cNvSpPr>
            <p:nvPr/>
          </p:nvSpPr>
          <p:spPr bwMode="auto">
            <a:xfrm>
              <a:off x="1597238" y="2252774"/>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sp>
          <p:nvSpPr>
            <p:cNvPr id="34" name="Oval 25">
              <a:extLst>
                <a:ext uri="{FF2B5EF4-FFF2-40B4-BE49-F238E27FC236}">
                  <a16:creationId xmlns:a16="http://schemas.microsoft.com/office/drawing/2014/main" id="{74E614D9-615A-4AE8-8CFB-66C8BC4DBAE5}"/>
                </a:ext>
              </a:extLst>
            </p:cNvPr>
            <p:cNvSpPr>
              <a:spLocks noChangeArrowheads="1"/>
            </p:cNvSpPr>
            <p:nvPr/>
          </p:nvSpPr>
          <p:spPr bwMode="auto">
            <a:xfrm>
              <a:off x="1063838" y="2929049"/>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35" name="AutoShape 38">
              <a:extLst>
                <a:ext uri="{FF2B5EF4-FFF2-40B4-BE49-F238E27FC236}">
                  <a16:creationId xmlns:a16="http://schemas.microsoft.com/office/drawing/2014/main" id="{D92F3DFF-BCBF-4850-8B40-D22B38569A50}"/>
                </a:ext>
              </a:extLst>
            </p:cNvPr>
            <p:cNvCxnSpPr>
              <a:cxnSpLocks noChangeShapeType="1"/>
              <a:stCxn id="33" idx="3"/>
              <a:endCxn id="34" idx="0"/>
            </p:cNvCxnSpPr>
            <p:nvPr/>
          </p:nvCxnSpPr>
          <p:spPr bwMode="auto">
            <a:xfrm flipH="1">
              <a:off x="1330538" y="2643299"/>
              <a:ext cx="344488" cy="285750"/>
            </a:xfrm>
            <a:prstGeom prst="straightConnector1">
              <a:avLst/>
            </a:prstGeom>
            <a:noFill/>
            <a:ln w="9525" cap="sq">
              <a:solidFill>
                <a:schemeClr val="tx1"/>
              </a:solidFill>
              <a:round/>
              <a:headEnd/>
              <a:tailEnd/>
            </a:ln>
            <a:effectLst/>
          </p:spPr>
        </p:cxnSp>
        <p:sp>
          <p:nvSpPr>
            <p:cNvPr id="36" name="Oval 25">
              <a:extLst>
                <a:ext uri="{FF2B5EF4-FFF2-40B4-BE49-F238E27FC236}">
                  <a16:creationId xmlns:a16="http://schemas.microsoft.com/office/drawing/2014/main" id="{5323ABBC-10A6-4327-8C19-666DC156B063}"/>
                </a:ext>
              </a:extLst>
            </p:cNvPr>
            <p:cNvSpPr>
              <a:spLocks noChangeArrowheads="1"/>
            </p:cNvSpPr>
            <p:nvPr/>
          </p:nvSpPr>
          <p:spPr bwMode="auto">
            <a:xfrm>
              <a:off x="498390" y="3588391"/>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37" name="AutoShape 38">
              <a:extLst>
                <a:ext uri="{FF2B5EF4-FFF2-40B4-BE49-F238E27FC236}">
                  <a16:creationId xmlns:a16="http://schemas.microsoft.com/office/drawing/2014/main" id="{A6B23B95-722D-4CFA-A628-BAF32BAFCF19}"/>
                </a:ext>
              </a:extLst>
            </p:cNvPr>
            <p:cNvCxnSpPr>
              <a:cxnSpLocks noChangeShapeType="1"/>
              <a:endCxn id="36" idx="0"/>
            </p:cNvCxnSpPr>
            <p:nvPr/>
          </p:nvCxnSpPr>
          <p:spPr bwMode="auto">
            <a:xfrm flipH="1">
              <a:off x="765090" y="3302641"/>
              <a:ext cx="344488" cy="285750"/>
            </a:xfrm>
            <a:prstGeom prst="straightConnector1">
              <a:avLst/>
            </a:prstGeom>
            <a:noFill/>
            <a:ln w="9525" cap="sq">
              <a:solidFill>
                <a:schemeClr val="tx1"/>
              </a:solidFill>
              <a:round/>
              <a:headEnd/>
              <a:tailEnd/>
            </a:ln>
            <a:effectLst/>
          </p:spPr>
        </p:cxnSp>
        <p:sp>
          <p:nvSpPr>
            <p:cNvPr id="53" name="文本框 52">
              <a:extLst>
                <a:ext uri="{FF2B5EF4-FFF2-40B4-BE49-F238E27FC236}">
                  <a16:creationId xmlns:a16="http://schemas.microsoft.com/office/drawing/2014/main" id="{2C1A4B37-9B98-40DE-B0C2-4D6AED50D298}"/>
                </a:ext>
              </a:extLst>
            </p:cNvPr>
            <p:cNvSpPr txBox="1"/>
            <p:nvPr/>
          </p:nvSpPr>
          <p:spPr>
            <a:xfrm>
              <a:off x="1295944" y="2164430"/>
              <a:ext cx="246657" cy="369332"/>
            </a:xfrm>
            <a:prstGeom prst="rect">
              <a:avLst/>
            </a:prstGeom>
            <a:noFill/>
          </p:spPr>
          <p:txBody>
            <a:bodyPr wrap="square" rtlCol="0">
              <a:spAutoFit/>
            </a:bodyPr>
            <a:lstStyle/>
            <a:p>
              <a:r>
                <a:rPr lang="en-US" altLang="zh-CN"/>
                <a:t>2</a:t>
              </a:r>
              <a:endParaRPr lang="zh-CN" altLang="en-US"/>
            </a:p>
          </p:txBody>
        </p:sp>
        <p:sp>
          <p:nvSpPr>
            <p:cNvPr id="54" name="文本框 53">
              <a:extLst>
                <a:ext uri="{FF2B5EF4-FFF2-40B4-BE49-F238E27FC236}">
                  <a16:creationId xmlns:a16="http://schemas.microsoft.com/office/drawing/2014/main" id="{FA8BE691-1D61-4C4B-8D1C-4CBF967A967C}"/>
                </a:ext>
              </a:extLst>
            </p:cNvPr>
            <p:cNvSpPr txBox="1"/>
            <p:nvPr/>
          </p:nvSpPr>
          <p:spPr>
            <a:xfrm>
              <a:off x="891629" y="2756631"/>
              <a:ext cx="246657" cy="369332"/>
            </a:xfrm>
            <a:prstGeom prst="rect">
              <a:avLst/>
            </a:prstGeom>
            <a:noFill/>
          </p:spPr>
          <p:txBody>
            <a:bodyPr wrap="square" rtlCol="0">
              <a:spAutoFit/>
            </a:bodyPr>
            <a:lstStyle/>
            <a:p>
              <a:r>
                <a:rPr lang="en-US" altLang="zh-CN"/>
                <a:t>1</a:t>
              </a:r>
              <a:endParaRPr lang="zh-CN" altLang="en-US"/>
            </a:p>
          </p:txBody>
        </p:sp>
        <p:sp>
          <p:nvSpPr>
            <p:cNvPr id="55" name="文本框 54">
              <a:extLst>
                <a:ext uri="{FF2B5EF4-FFF2-40B4-BE49-F238E27FC236}">
                  <a16:creationId xmlns:a16="http://schemas.microsoft.com/office/drawing/2014/main" id="{B28D72BE-3E07-488B-A306-BFEAD90C7775}"/>
                </a:ext>
              </a:extLst>
            </p:cNvPr>
            <p:cNvSpPr txBox="1"/>
            <p:nvPr/>
          </p:nvSpPr>
          <p:spPr>
            <a:xfrm>
              <a:off x="400637" y="3368369"/>
              <a:ext cx="246657" cy="369332"/>
            </a:xfrm>
            <a:prstGeom prst="rect">
              <a:avLst/>
            </a:prstGeom>
            <a:noFill/>
          </p:spPr>
          <p:txBody>
            <a:bodyPr wrap="square" rtlCol="0">
              <a:spAutoFit/>
            </a:bodyPr>
            <a:lstStyle/>
            <a:p>
              <a:r>
                <a:rPr lang="en-US" altLang="zh-CN"/>
                <a:t>0</a:t>
              </a:r>
              <a:endParaRPr lang="zh-CN" altLang="en-US"/>
            </a:p>
          </p:txBody>
        </p:sp>
      </p:grpSp>
      <p:grpSp>
        <p:nvGrpSpPr>
          <p:cNvPr id="4" name="组合 3">
            <a:extLst>
              <a:ext uri="{FF2B5EF4-FFF2-40B4-BE49-F238E27FC236}">
                <a16:creationId xmlns:a16="http://schemas.microsoft.com/office/drawing/2014/main" id="{DEB0AECB-DBEC-4F21-A1BD-C1F67FDF7948}"/>
              </a:ext>
            </a:extLst>
          </p:cNvPr>
          <p:cNvGrpSpPr/>
          <p:nvPr/>
        </p:nvGrpSpPr>
        <p:grpSpPr>
          <a:xfrm>
            <a:off x="2618134" y="2141179"/>
            <a:ext cx="1799084" cy="1311745"/>
            <a:chOff x="2618134" y="2141179"/>
            <a:chExt cx="1799084" cy="1311745"/>
          </a:xfrm>
        </p:grpSpPr>
        <p:sp>
          <p:nvSpPr>
            <p:cNvPr id="39" name="Oval 23">
              <a:extLst>
                <a:ext uri="{FF2B5EF4-FFF2-40B4-BE49-F238E27FC236}">
                  <a16:creationId xmlns:a16="http://schemas.microsoft.com/office/drawing/2014/main" id="{DE6A706E-DF78-477B-BF9A-BE80A416709E}"/>
                </a:ext>
              </a:extLst>
            </p:cNvPr>
            <p:cNvSpPr>
              <a:spLocks noChangeArrowheads="1"/>
            </p:cNvSpPr>
            <p:nvPr/>
          </p:nvSpPr>
          <p:spPr bwMode="auto">
            <a:xfrm>
              <a:off x="3883818" y="2995724"/>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sp>
          <p:nvSpPr>
            <p:cNvPr id="40" name="Oval 25">
              <a:extLst>
                <a:ext uri="{FF2B5EF4-FFF2-40B4-BE49-F238E27FC236}">
                  <a16:creationId xmlns:a16="http://schemas.microsoft.com/office/drawing/2014/main" id="{16D96F9F-1D20-4167-9657-3D985BC6FE59}"/>
                </a:ext>
              </a:extLst>
            </p:cNvPr>
            <p:cNvSpPr>
              <a:spLocks noChangeArrowheads="1"/>
            </p:cNvSpPr>
            <p:nvPr/>
          </p:nvSpPr>
          <p:spPr bwMode="auto">
            <a:xfrm>
              <a:off x="3183582" y="2336382"/>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41" name="AutoShape 38">
              <a:extLst>
                <a:ext uri="{FF2B5EF4-FFF2-40B4-BE49-F238E27FC236}">
                  <a16:creationId xmlns:a16="http://schemas.microsoft.com/office/drawing/2014/main" id="{B9948781-7A27-41C3-B2F7-06E20882CBCD}"/>
                </a:ext>
              </a:extLst>
            </p:cNvPr>
            <p:cNvCxnSpPr>
              <a:cxnSpLocks noChangeShapeType="1"/>
              <a:stCxn id="39" idx="1"/>
              <a:endCxn id="40" idx="5"/>
            </p:cNvCxnSpPr>
            <p:nvPr/>
          </p:nvCxnSpPr>
          <p:spPr bwMode="auto">
            <a:xfrm flipH="1" flipV="1">
              <a:off x="3638867" y="2726627"/>
              <a:ext cx="323066" cy="336052"/>
            </a:xfrm>
            <a:prstGeom prst="straightConnector1">
              <a:avLst/>
            </a:prstGeom>
            <a:noFill/>
            <a:ln w="9525" cap="sq">
              <a:solidFill>
                <a:schemeClr val="tx1"/>
              </a:solidFill>
              <a:round/>
              <a:headEnd/>
              <a:tailEnd/>
            </a:ln>
            <a:effectLst/>
          </p:spPr>
        </p:cxnSp>
        <p:sp>
          <p:nvSpPr>
            <p:cNvPr id="42" name="Oval 25">
              <a:extLst>
                <a:ext uri="{FF2B5EF4-FFF2-40B4-BE49-F238E27FC236}">
                  <a16:creationId xmlns:a16="http://schemas.microsoft.com/office/drawing/2014/main" id="{CA81FD59-E5A6-469D-8D95-3F594C10FAF6}"/>
                </a:ext>
              </a:extLst>
            </p:cNvPr>
            <p:cNvSpPr>
              <a:spLocks noChangeArrowheads="1"/>
            </p:cNvSpPr>
            <p:nvPr/>
          </p:nvSpPr>
          <p:spPr bwMode="auto">
            <a:xfrm>
              <a:off x="2618134" y="2995724"/>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43" name="AutoShape 38">
              <a:extLst>
                <a:ext uri="{FF2B5EF4-FFF2-40B4-BE49-F238E27FC236}">
                  <a16:creationId xmlns:a16="http://schemas.microsoft.com/office/drawing/2014/main" id="{D8A61BCD-524B-40DD-B6FB-E13A83CB2A77}"/>
                </a:ext>
              </a:extLst>
            </p:cNvPr>
            <p:cNvCxnSpPr>
              <a:cxnSpLocks noChangeShapeType="1"/>
              <a:endCxn id="42" idx="0"/>
            </p:cNvCxnSpPr>
            <p:nvPr/>
          </p:nvCxnSpPr>
          <p:spPr bwMode="auto">
            <a:xfrm flipH="1">
              <a:off x="2884834" y="2709974"/>
              <a:ext cx="344488" cy="285750"/>
            </a:xfrm>
            <a:prstGeom prst="straightConnector1">
              <a:avLst/>
            </a:prstGeom>
            <a:noFill/>
            <a:ln w="9525" cap="sq">
              <a:solidFill>
                <a:schemeClr val="tx1"/>
              </a:solidFill>
              <a:round/>
              <a:headEnd/>
              <a:tailEnd/>
            </a:ln>
            <a:effectLst/>
          </p:spPr>
        </p:cxnSp>
        <p:sp>
          <p:nvSpPr>
            <p:cNvPr id="56" name="文本框 55">
              <a:extLst>
                <a:ext uri="{FF2B5EF4-FFF2-40B4-BE49-F238E27FC236}">
                  <a16:creationId xmlns:a16="http://schemas.microsoft.com/office/drawing/2014/main" id="{0A93777E-FE42-4CC8-9FB7-0AB8C5A3B286}"/>
                </a:ext>
              </a:extLst>
            </p:cNvPr>
            <p:cNvSpPr txBox="1"/>
            <p:nvPr/>
          </p:nvSpPr>
          <p:spPr>
            <a:xfrm>
              <a:off x="2984993" y="2141179"/>
              <a:ext cx="246657" cy="369332"/>
            </a:xfrm>
            <a:prstGeom prst="rect">
              <a:avLst/>
            </a:prstGeom>
            <a:noFill/>
          </p:spPr>
          <p:txBody>
            <a:bodyPr wrap="square" rtlCol="0">
              <a:spAutoFit/>
            </a:bodyPr>
            <a:lstStyle/>
            <a:p>
              <a:r>
                <a:rPr lang="en-US" altLang="zh-CN"/>
                <a:t>0</a:t>
              </a:r>
              <a:endParaRPr lang="zh-CN" altLang="en-US"/>
            </a:p>
          </p:txBody>
        </p:sp>
        <p:sp>
          <p:nvSpPr>
            <p:cNvPr id="57" name="文本框 56">
              <a:extLst>
                <a:ext uri="{FF2B5EF4-FFF2-40B4-BE49-F238E27FC236}">
                  <a16:creationId xmlns:a16="http://schemas.microsoft.com/office/drawing/2014/main" id="{80C1E58E-AF82-4D35-B217-D0819DF1DB1B}"/>
                </a:ext>
              </a:extLst>
            </p:cNvPr>
            <p:cNvSpPr txBox="1"/>
            <p:nvPr/>
          </p:nvSpPr>
          <p:spPr>
            <a:xfrm>
              <a:off x="2657673" y="2693347"/>
              <a:ext cx="246657" cy="369332"/>
            </a:xfrm>
            <a:prstGeom prst="rect">
              <a:avLst/>
            </a:prstGeom>
            <a:noFill/>
          </p:spPr>
          <p:txBody>
            <a:bodyPr wrap="square" rtlCol="0">
              <a:spAutoFit/>
            </a:bodyPr>
            <a:lstStyle/>
            <a:p>
              <a:r>
                <a:rPr lang="en-US" altLang="zh-CN"/>
                <a:t>0</a:t>
              </a:r>
              <a:endParaRPr lang="zh-CN" altLang="en-US"/>
            </a:p>
          </p:txBody>
        </p:sp>
        <p:sp>
          <p:nvSpPr>
            <p:cNvPr id="58" name="文本框 57">
              <a:extLst>
                <a:ext uri="{FF2B5EF4-FFF2-40B4-BE49-F238E27FC236}">
                  <a16:creationId xmlns:a16="http://schemas.microsoft.com/office/drawing/2014/main" id="{5F46CAB9-153C-4CD9-B2C5-17D95B0484A6}"/>
                </a:ext>
              </a:extLst>
            </p:cNvPr>
            <p:cNvSpPr txBox="1"/>
            <p:nvPr/>
          </p:nvSpPr>
          <p:spPr>
            <a:xfrm>
              <a:off x="3881665" y="2705910"/>
              <a:ext cx="154728" cy="369332"/>
            </a:xfrm>
            <a:prstGeom prst="rect">
              <a:avLst/>
            </a:prstGeom>
            <a:noFill/>
          </p:spPr>
          <p:txBody>
            <a:bodyPr wrap="square" rtlCol="0">
              <a:spAutoFit/>
            </a:bodyPr>
            <a:lstStyle/>
            <a:p>
              <a:r>
                <a:rPr lang="en-US" altLang="zh-CN"/>
                <a:t>0</a:t>
              </a:r>
              <a:endParaRPr lang="zh-CN" altLang="en-US"/>
            </a:p>
          </p:txBody>
        </p:sp>
      </p:grpSp>
      <p:grpSp>
        <p:nvGrpSpPr>
          <p:cNvPr id="5" name="组合 4">
            <a:extLst>
              <a:ext uri="{FF2B5EF4-FFF2-40B4-BE49-F238E27FC236}">
                <a16:creationId xmlns:a16="http://schemas.microsoft.com/office/drawing/2014/main" id="{E96BB7B8-7FEA-44DA-974A-3AABE63AC9D6}"/>
              </a:ext>
            </a:extLst>
          </p:cNvPr>
          <p:cNvGrpSpPr/>
          <p:nvPr/>
        </p:nvGrpSpPr>
        <p:grpSpPr>
          <a:xfrm>
            <a:off x="5000037" y="1943950"/>
            <a:ext cx="2741323" cy="2183107"/>
            <a:chOff x="5000037" y="1943950"/>
            <a:chExt cx="2741323" cy="2183107"/>
          </a:xfrm>
        </p:grpSpPr>
        <p:sp>
          <p:nvSpPr>
            <p:cNvPr id="48" name="Oval 23">
              <a:extLst>
                <a:ext uri="{FF2B5EF4-FFF2-40B4-BE49-F238E27FC236}">
                  <a16:creationId xmlns:a16="http://schemas.microsoft.com/office/drawing/2014/main" id="{684EBF71-361D-49AA-A649-B7A7F08AC615}"/>
                </a:ext>
              </a:extLst>
            </p:cNvPr>
            <p:cNvSpPr>
              <a:spLocks noChangeArrowheads="1"/>
            </p:cNvSpPr>
            <p:nvPr/>
          </p:nvSpPr>
          <p:spPr bwMode="auto">
            <a:xfrm>
              <a:off x="6427978" y="2898625"/>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sp>
          <p:nvSpPr>
            <p:cNvPr id="49" name="Oval 25">
              <a:extLst>
                <a:ext uri="{FF2B5EF4-FFF2-40B4-BE49-F238E27FC236}">
                  <a16:creationId xmlns:a16="http://schemas.microsoft.com/office/drawing/2014/main" id="{EB27C3CF-6992-48B8-B903-94A350AF1A2E}"/>
                </a:ext>
              </a:extLst>
            </p:cNvPr>
            <p:cNvSpPr>
              <a:spLocks noChangeArrowheads="1"/>
            </p:cNvSpPr>
            <p:nvPr/>
          </p:nvSpPr>
          <p:spPr bwMode="auto">
            <a:xfrm>
              <a:off x="5693023" y="2252774"/>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50" name="AutoShape 38">
              <a:extLst>
                <a:ext uri="{FF2B5EF4-FFF2-40B4-BE49-F238E27FC236}">
                  <a16:creationId xmlns:a16="http://schemas.microsoft.com/office/drawing/2014/main" id="{3F86B893-925D-4AE3-B43A-9A8B59DFF8E4}"/>
                </a:ext>
              </a:extLst>
            </p:cNvPr>
            <p:cNvCxnSpPr>
              <a:cxnSpLocks noChangeShapeType="1"/>
              <a:stCxn id="48" idx="1"/>
              <a:endCxn id="49" idx="5"/>
            </p:cNvCxnSpPr>
            <p:nvPr/>
          </p:nvCxnSpPr>
          <p:spPr bwMode="auto">
            <a:xfrm flipH="1" flipV="1">
              <a:off x="6148308" y="2643019"/>
              <a:ext cx="357785" cy="322561"/>
            </a:xfrm>
            <a:prstGeom prst="straightConnector1">
              <a:avLst/>
            </a:prstGeom>
            <a:noFill/>
            <a:ln w="9525" cap="sq">
              <a:solidFill>
                <a:schemeClr val="tx1"/>
              </a:solidFill>
              <a:round/>
              <a:headEnd/>
              <a:tailEnd/>
            </a:ln>
            <a:effectLst/>
          </p:spPr>
        </p:cxnSp>
        <p:sp>
          <p:nvSpPr>
            <p:cNvPr id="51" name="Oval 25">
              <a:extLst>
                <a:ext uri="{FF2B5EF4-FFF2-40B4-BE49-F238E27FC236}">
                  <a16:creationId xmlns:a16="http://schemas.microsoft.com/office/drawing/2014/main" id="{42C646C2-E7A6-4090-86DC-2AD4A6D826EA}"/>
                </a:ext>
              </a:extLst>
            </p:cNvPr>
            <p:cNvSpPr>
              <a:spLocks noChangeArrowheads="1"/>
            </p:cNvSpPr>
            <p:nvPr/>
          </p:nvSpPr>
          <p:spPr bwMode="auto">
            <a:xfrm>
              <a:off x="5127575" y="2912116"/>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52" name="AutoShape 38">
              <a:extLst>
                <a:ext uri="{FF2B5EF4-FFF2-40B4-BE49-F238E27FC236}">
                  <a16:creationId xmlns:a16="http://schemas.microsoft.com/office/drawing/2014/main" id="{8F701270-4F6D-48A2-88DB-443738C846D2}"/>
                </a:ext>
              </a:extLst>
            </p:cNvPr>
            <p:cNvCxnSpPr>
              <a:cxnSpLocks noChangeShapeType="1"/>
              <a:endCxn id="51" idx="0"/>
            </p:cNvCxnSpPr>
            <p:nvPr/>
          </p:nvCxnSpPr>
          <p:spPr bwMode="auto">
            <a:xfrm flipH="1">
              <a:off x="5394275" y="2626366"/>
              <a:ext cx="344488" cy="285750"/>
            </a:xfrm>
            <a:prstGeom prst="straightConnector1">
              <a:avLst/>
            </a:prstGeom>
            <a:noFill/>
            <a:ln w="9525" cap="sq">
              <a:solidFill>
                <a:schemeClr val="tx1"/>
              </a:solidFill>
              <a:round/>
              <a:headEnd/>
              <a:tailEnd/>
            </a:ln>
            <a:effectLst/>
          </p:spPr>
        </p:cxnSp>
        <p:sp>
          <p:nvSpPr>
            <p:cNvPr id="59" name="Oval 30">
              <a:extLst>
                <a:ext uri="{FF2B5EF4-FFF2-40B4-BE49-F238E27FC236}">
                  <a16:creationId xmlns:a16="http://schemas.microsoft.com/office/drawing/2014/main" id="{149A516F-0304-4A46-AB9D-EE7886A9DA15}"/>
                </a:ext>
              </a:extLst>
            </p:cNvPr>
            <p:cNvSpPr>
              <a:spLocks noChangeArrowheads="1"/>
            </p:cNvSpPr>
            <p:nvPr/>
          </p:nvSpPr>
          <p:spPr bwMode="auto">
            <a:xfrm>
              <a:off x="7096835" y="3669857"/>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98</a:t>
              </a:r>
            </a:p>
          </p:txBody>
        </p:sp>
        <p:cxnSp>
          <p:nvCxnSpPr>
            <p:cNvPr id="60" name="AutoShape 37">
              <a:extLst>
                <a:ext uri="{FF2B5EF4-FFF2-40B4-BE49-F238E27FC236}">
                  <a16:creationId xmlns:a16="http://schemas.microsoft.com/office/drawing/2014/main" id="{E494CD84-D997-4D6F-B427-95F91578F218}"/>
                </a:ext>
              </a:extLst>
            </p:cNvPr>
            <p:cNvCxnSpPr>
              <a:cxnSpLocks noChangeShapeType="1"/>
              <a:stCxn id="48" idx="5"/>
              <a:endCxn id="59" idx="0"/>
            </p:cNvCxnSpPr>
            <p:nvPr/>
          </p:nvCxnSpPr>
          <p:spPr bwMode="auto">
            <a:xfrm>
              <a:off x="6883263" y="3288870"/>
              <a:ext cx="480272" cy="380987"/>
            </a:xfrm>
            <a:prstGeom prst="straightConnector1">
              <a:avLst/>
            </a:prstGeom>
            <a:noFill/>
            <a:ln w="9525" cap="sq">
              <a:solidFill>
                <a:schemeClr val="tx1"/>
              </a:solidFill>
              <a:round/>
              <a:headEnd/>
              <a:tailEnd/>
            </a:ln>
            <a:effectLst/>
          </p:spPr>
        </p:cxnSp>
        <p:sp>
          <p:nvSpPr>
            <p:cNvPr id="62" name="文本框 61">
              <a:extLst>
                <a:ext uri="{FF2B5EF4-FFF2-40B4-BE49-F238E27FC236}">
                  <a16:creationId xmlns:a16="http://schemas.microsoft.com/office/drawing/2014/main" id="{9C87F9D7-CD7D-4C28-B24A-74213639967E}"/>
                </a:ext>
              </a:extLst>
            </p:cNvPr>
            <p:cNvSpPr txBox="1"/>
            <p:nvPr/>
          </p:nvSpPr>
          <p:spPr>
            <a:xfrm>
              <a:off x="5854476" y="1943950"/>
              <a:ext cx="533400" cy="369332"/>
            </a:xfrm>
            <a:prstGeom prst="rect">
              <a:avLst/>
            </a:prstGeom>
            <a:noFill/>
          </p:spPr>
          <p:txBody>
            <a:bodyPr wrap="square" rtlCol="0">
              <a:spAutoFit/>
            </a:bodyPr>
            <a:lstStyle/>
            <a:p>
              <a:r>
                <a:rPr lang="en-US" altLang="zh-CN"/>
                <a:t>-1</a:t>
              </a:r>
              <a:endParaRPr lang="zh-CN" altLang="en-US"/>
            </a:p>
          </p:txBody>
        </p:sp>
        <p:sp>
          <p:nvSpPr>
            <p:cNvPr id="63" name="文本框 62">
              <a:extLst>
                <a:ext uri="{FF2B5EF4-FFF2-40B4-BE49-F238E27FC236}">
                  <a16:creationId xmlns:a16="http://schemas.microsoft.com/office/drawing/2014/main" id="{2CA90209-52A0-4773-854A-F48738C11632}"/>
                </a:ext>
              </a:extLst>
            </p:cNvPr>
            <p:cNvSpPr txBox="1"/>
            <p:nvPr/>
          </p:nvSpPr>
          <p:spPr>
            <a:xfrm>
              <a:off x="6751147" y="2508681"/>
              <a:ext cx="420463" cy="369332"/>
            </a:xfrm>
            <a:prstGeom prst="rect">
              <a:avLst/>
            </a:prstGeom>
            <a:noFill/>
          </p:spPr>
          <p:txBody>
            <a:bodyPr wrap="square" rtlCol="0">
              <a:spAutoFit/>
            </a:bodyPr>
            <a:lstStyle/>
            <a:p>
              <a:r>
                <a:rPr lang="en-US" altLang="zh-CN"/>
                <a:t>-1</a:t>
              </a:r>
              <a:endParaRPr lang="zh-CN" altLang="en-US"/>
            </a:p>
          </p:txBody>
        </p:sp>
        <p:sp>
          <p:nvSpPr>
            <p:cNvPr id="64" name="文本框 63">
              <a:extLst>
                <a:ext uri="{FF2B5EF4-FFF2-40B4-BE49-F238E27FC236}">
                  <a16:creationId xmlns:a16="http://schemas.microsoft.com/office/drawing/2014/main" id="{21DD625D-D07F-4C30-A655-F09D04CF2454}"/>
                </a:ext>
              </a:extLst>
            </p:cNvPr>
            <p:cNvSpPr txBox="1"/>
            <p:nvPr/>
          </p:nvSpPr>
          <p:spPr>
            <a:xfrm>
              <a:off x="7320897" y="3344459"/>
              <a:ext cx="420463" cy="369332"/>
            </a:xfrm>
            <a:prstGeom prst="rect">
              <a:avLst/>
            </a:prstGeom>
            <a:noFill/>
          </p:spPr>
          <p:txBody>
            <a:bodyPr wrap="square" rtlCol="0">
              <a:spAutoFit/>
            </a:bodyPr>
            <a:lstStyle/>
            <a:p>
              <a:r>
                <a:rPr lang="en-US" altLang="zh-CN"/>
                <a:t>0</a:t>
              </a:r>
              <a:endParaRPr lang="zh-CN" altLang="en-US"/>
            </a:p>
          </p:txBody>
        </p:sp>
        <p:sp>
          <p:nvSpPr>
            <p:cNvPr id="65" name="文本框 64">
              <a:extLst>
                <a:ext uri="{FF2B5EF4-FFF2-40B4-BE49-F238E27FC236}">
                  <a16:creationId xmlns:a16="http://schemas.microsoft.com/office/drawing/2014/main" id="{68781DC9-F857-4278-9931-8BCDA25E67A2}"/>
                </a:ext>
              </a:extLst>
            </p:cNvPr>
            <p:cNvSpPr txBox="1"/>
            <p:nvPr/>
          </p:nvSpPr>
          <p:spPr>
            <a:xfrm>
              <a:off x="5000037" y="2649328"/>
              <a:ext cx="420463" cy="369332"/>
            </a:xfrm>
            <a:prstGeom prst="rect">
              <a:avLst/>
            </a:prstGeom>
            <a:noFill/>
          </p:spPr>
          <p:txBody>
            <a:bodyPr wrap="square" rtlCol="0">
              <a:spAutoFit/>
            </a:bodyPr>
            <a:lstStyle/>
            <a:p>
              <a:r>
                <a:rPr lang="en-US" altLang="zh-CN"/>
                <a:t>0</a:t>
              </a:r>
              <a:endParaRPr lang="zh-CN" altLang="en-US"/>
            </a:p>
          </p:txBody>
        </p:sp>
      </p:grpSp>
      <p:grpSp>
        <p:nvGrpSpPr>
          <p:cNvPr id="6" name="组合 5">
            <a:extLst>
              <a:ext uri="{FF2B5EF4-FFF2-40B4-BE49-F238E27FC236}">
                <a16:creationId xmlns:a16="http://schemas.microsoft.com/office/drawing/2014/main" id="{7D979715-1B84-45CB-B508-FE18209B2CC8}"/>
              </a:ext>
            </a:extLst>
          </p:cNvPr>
          <p:cNvGrpSpPr/>
          <p:nvPr/>
        </p:nvGrpSpPr>
        <p:grpSpPr>
          <a:xfrm>
            <a:off x="310536" y="3923835"/>
            <a:ext cx="3351433" cy="2817533"/>
            <a:chOff x="177351" y="4016472"/>
            <a:chExt cx="3351433" cy="2817533"/>
          </a:xfrm>
        </p:grpSpPr>
        <p:sp>
          <p:nvSpPr>
            <p:cNvPr id="66" name="Oval 23">
              <a:extLst>
                <a:ext uri="{FF2B5EF4-FFF2-40B4-BE49-F238E27FC236}">
                  <a16:creationId xmlns:a16="http://schemas.microsoft.com/office/drawing/2014/main" id="{B9F1E476-6CEA-46BB-8D84-2855E0D30A76}"/>
                </a:ext>
              </a:extLst>
            </p:cNvPr>
            <p:cNvSpPr>
              <a:spLocks noChangeArrowheads="1"/>
            </p:cNvSpPr>
            <p:nvPr/>
          </p:nvSpPr>
          <p:spPr bwMode="auto">
            <a:xfrm>
              <a:off x="1570573" y="50097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sp>
          <p:nvSpPr>
            <p:cNvPr id="67" name="Oval 25">
              <a:extLst>
                <a:ext uri="{FF2B5EF4-FFF2-40B4-BE49-F238E27FC236}">
                  <a16:creationId xmlns:a16="http://schemas.microsoft.com/office/drawing/2014/main" id="{46EFCA2B-08CE-4377-A3B6-DD4247109F4C}"/>
                </a:ext>
              </a:extLst>
            </p:cNvPr>
            <p:cNvSpPr>
              <a:spLocks noChangeArrowheads="1"/>
            </p:cNvSpPr>
            <p:nvPr/>
          </p:nvSpPr>
          <p:spPr bwMode="auto">
            <a:xfrm>
              <a:off x="870337" y="4350446"/>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68" name="AutoShape 38">
              <a:extLst>
                <a:ext uri="{FF2B5EF4-FFF2-40B4-BE49-F238E27FC236}">
                  <a16:creationId xmlns:a16="http://schemas.microsoft.com/office/drawing/2014/main" id="{09DD39ED-31AB-4B51-89CD-DF1872AC224D}"/>
                </a:ext>
              </a:extLst>
            </p:cNvPr>
            <p:cNvCxnSpPr>
              <a:cxnSpLocks noChangeShapeType="1"/>
              <a:stCxn id="66" idx="1"/>
              <a:endCxn id="67" idx="5"/>
            </p:cNvCxnSpPr>
            <p:nvPr/>
          </p:nvCxnSpPr>
          <p:spPr bwMode="auto">
            <a:xfrm flipH="1" flipV="1">
              <a:off x="1325622" y="4719223"/>
              <a:ext cx="323066" cy="353837"/>
            </a:xfrm>
            <a:prstGeom prst="straightConnector1">
              <a:avLst/>
            </a:prstGeom>
            <a:noFill/>
            <a:ln w="9525" cap="sq">
              <a:solidFill>
                <a:schemeClr val="tx1"/>
              </a:solidFill>
              <a:round/>
              <a:headEnd/>
              <a:tailEnd/>
            </a:ln>
            <a:effectLst/>
          </p:spPr>
        </p:cxnSp>
        <p:sp>
          <p:nvSpPr>
            <p:cNvPr id="69" name="Oval 25">
              <a:extLst>
                <a:ext uri="{FF2B5EF4-FFF2-40B4-BE49-F238E27FC236}">
                  <a16:creationId xmlns:a16="http://schemas.microsoft.com/office/drawing/2014/main" id="{B309DD4C-409F-431A-92A6-23AA46C61FAC}"/>
                </a:ext>
              </a:extLst>
            </p:cNvPr>
            <p:cNvSpPr>
              <a:spLocks noChangeArrowheads="1"/>
            </p:cNvSpPr>
            <p:nvPr/>
          </p:nvSpPr>
          <p:spPr bwMode="auto">
            <a:xfrm>
              <a:off x="304889" y="50097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70" name="AutoShape 38">
              <a:extLst>
                <a:ext uri="{FF2B5EF4-FFF2-40B4-BE49-F238E27FC236}">
                  <a16:creationId xmlns:a16="http://schemas.microsoft.com/office/drawing/2014/main" id="{70CE9935-3634-43B7-A9F1-5B262D9837C2}"/>
                </a:ext>
              </a:extLst>
            </p:cNvPr>
            <p:cNvCxnSpPr>
              <a:cxnSpLocks noChangeShapeType="1"/>
              <a:endCxn id="69" idx="0"/>
            </p:cNvCxnSpPr>
            <p:nvPr/>
          </p:nvCxnSpPr>
          <p:spPr bwMode="auto">
            <a:xfrm flipH="1">
              <a:off x="571589" y="4698888"/>
              <a:ext cx="344488" cy="310900"/>
            </a:xfrm>
            <a:prstGeom prst="straightConnector1">
              <a:avLst/>
            </a:prstGeom>
            <a:noFill/>
            <a:ln w="9525" cap="sq">
              <a:solidFill>
                <a:schemeClr val="tx1"/>
              </a:solidFill>
              <a:round/>
              <a:headEnd/>
              <a:tailEnd/>
            </a:ln>
            <a:effectLst/>
          </p:spPr>
        </p:cxnSp>
        <p:sp>
          <p:nvSpPr>
            <p:cNvPr id="71" name="Oval 30">
              <a:extLst>
                <a:ext uri="{FF2B5EF4-FFF2-40B4-BE49-F238E27FC236}">
                  <a16:creationId xmlns:a16="http://schemas.microsoft.com/office/drawing/2014/main" id="{237153BF-23C4-4A02-B9F8-CB5F1DF9DEBC}"/>
                </a:ext>
              </a:extLst>
            </p:cNvPr>
            <p:cNvSpPr>
              <a:spLocks noChangeArrowheads="1"/>
            </p:cNvSpPr>
            <p:nvPr/>
          </p:nvSpPr>
          <p:spPr bwMode="auto">
            <a:xfrm>
              <a:off x="2161059" y="5741351"/>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98</a:t>
              </a:r>
            </a:p>
          </p:txBody>
        </p:sp>
        <p:cxnSp>
          <p:nvCxnSpPr>
            <p:cNvPr id="72" name="AutoShape 37">
              <a:extLst>
                <a:ext uri="{FF2B5EF4-FFF2-40B4-BE49-F238E27FC236}">
                  <a16:creationId xmlns:a16="http://schemas.microsoft.com/office/drawing/2014/main" id="{1F4FB350-F618-441B-9FDB-BC6A7D3D1E43}"/>
                </a:ext>
              </a:extLst>
            </p:cNvPr>
            <p:cNvCxnSpPr>
              <a:cxnSpLocks noChangeShapeType="1"/>
              <a:stCxn id="66" idx="5"/>
              <a:endCxn id="71" idx="0"/>
            </p:cNvCxnSpPr>
            <p:nvPr/>
          </p:nvCxnSpPr>
          <p:spPr bwMode="auto">
            <a:xfrm>
              <a:off x="2025858" y="5378565"/>
              <a:ext cx="401901" cy="362786"/>
            </a:xfrm>
            <a:prstGeom prst="straightConnector1">
              <a:avLst/>
            </a:prstGeom>
            <a:noFill/>
            <a:ln w="9525" cap="sq">
              <a:solidFill>
                <a:schemeClr val="tx1"/>
              </a:solidFill>
              <a:round/>
              <a:headEnd/>
              <a:tailEnd/>
            </a:ln>
            <a:effectLst/>
          </p:spPr>
        </p:cxnSp>
        <p:sp>
          <p:nvSpPr>
            <p:cNvPr id="73" name="文本框 72">
              <a:extLst>
                <a:ext uri="{FF2B5EF4-FFF2-40B4-BE49-F238E27FC236}">
                  <a16:creationId xmlns:a16="http://schemas.microsoft.com/office/drawing/2014/main" id="{66E1A48B-B1B9-408F-9336-9B23E4421239}"/>
                </a:ext>
              </a:extLst>
            </p:cNvPr>
            <p:cNvSpPr txBox="1"/>
            <p:nvPr/>
          </p:nvSpPr>
          <p:spPr>
            <a:xfrm>
              <a:off x="1031790" y="4016472"/>
              <a:ext cx="533400" cy="369332"/>
            </a:xfrm>
            <a:prstGeom prst="rect">
              <a:avLst/>
            </a:prstGeom>
            <a:noFill/>
          </p:spPr>
          <p:txBody>
            <a:bodyPr wrap="square" rtlCol="0">
              <a:spAutoFit/>
            </a:bodyPr>
            <a:lstStyle/>
            <a:p>
              <a:r>
                <a:rPr lang="en-US" altLang="zh-CN"/>
                <a:t>-2</a:t>
              </a:r>
              <a:endParaRPr lang="zh-CN" altLang="en-US"/>
            </a:p>
          </p:txBody>
        </p:sp>
        <p:sp>
          <p:nvSpPr>
            <p:cNvPr id="74" name="文本框 73">
              <a:extLst>
                <a:ext uri="{FF2B5EF4-FFF2-40B4-BE49-F238E27FC236}">
                  <a16:creationId xmlns:a16="http://schemas.microsoft.com/office/drawing/2014/main" id="{9C5BF757-0456-493D-AF74-30314C637469}"/>
                </a:ext>
              </a:extLst>
            </p:cNvPr>
            <p:cNvSpPr txBox="1"/>
            <p:nvPr/>
          </p:nvSpPr>
          <p:spPr>
            <a:xfrm>
              <a:off x="1928461" y="4581203"/>
              <a:ext cx="420463" cy="369332"/>
            </a:xfrm>
            <a:prstGeom prst="rect">
              <a:avLst/>
            </a:prstGeom>
            <a:noFill/>
          </p:spPr>
          <p:txBody>
            <a:bodyPr wrap="square" rtlCol="0">
              <a:spAutoFit/>
            </a:bodyPr>
            <a:lstStyle/>
            <a:p>
              <a:r>
                <a:rPr lang="en-US" altLang="zh-CN"/>
                <a:t>-2</a:t>
              </a:r>
              <a:endParaRPr lang="zh-CN" altLang="en-US"/>
            </a:p>
          </p:txBody>
        </p:sp>
        <p:sp>
          <p:nvSpPr>
            <p:cNvPr id="75" name="文本框 74">
              <a:extLst>
                <a:ext uri="{FF2B5EF4-FFF2-40B4-BE49-F238E27FC236}">
                  <a16:creationId xmlns:a16="http://schemas.microsoft.com/office/drawing/2014/main" id="{3001A475-5FD3-4959-BD8B-CEA5F77AA766}"/>
                </a:ext>
              </a:extLst>
            </p:cNvPr>
            <p:cNvSpPr txBox="1"/>
            <p:nvPr/>
          </p:nvSpPr>
          <p:spPr>
            <a:xfrm>
              <a:off x="2498211" y="5416981"/>
              <a:ext cx="420463" cy="369332"/>
            </a:xfrm>
            <a:prstGeom prst="rect">
              <a:avLst/>
            </a:prstGeom>
            <a:noFill/>
          </p:spPr>
          <p:txBody>
            <a:bodyPr wrap="square" rtlCol="0">
              <a:spAutoFit/>
            </a:bodyPr>
            <a:lstStyle/>
            <a:p>
              <a:r>
                <a:rPr lang="en-US" altLang="zh-CN"/>
                <a:t>-1</a:t>
              </a:r>
              <a:endParaRPr lang="zh-CN" altLang="en-US"/>
            </a:p>
          </p:txBody>
        </p:sp>
        <p:sp>
          <p:nvSpPr>
            <p:cNvPr id="76" name="文本框 75">
              <a:extLst>
                <a:ext uri="{FF2B5EF4-FFF2-40B4-BE49-F238E27FC236}">
                  <a16:creationId xmlns:a16="http://schemas.microsoft.com/office/drawing/2014/main" id="{1DF7C580-BD80-49FD-ADC9-020FF946577A}"/>
                </a:ext>
              </a:extLst>
            </p:cNvPr>
            <p:cNvSpPr txBox="1"/>
            <p:nvPr/>
          </p:nvSpPr>
          <p:spPr>
            <a:xfrm>
              <a:off x="177351" y="4721850"/>
              <a:ext cx="420463" cy="369332"/>
            </a:xfrm>
            <a:prstGeom prst="rect">
              <a:avLst/>
            </a:prstGeom>
            <a:noFill/>
          </p:spPr>
          <p:txBody>
            <a:bodyPr wrap="square" rtlCol="0">
              <a:spAutoFit/>
            </a:bodyPr>
            <a:lstStyle/>
            <a:p>
              <a:r>
                <a:rPr lang="en-US" altLang="zh-CN"/>
                <a:t>0</a:t>
              </a:r>
              <a:endParaRPr lang="zh-CN" altLang="en-US"/>
            </a:p>
          </p:txBody>
        </p:sp>
        <p:sp>
          <p:nvSpPr>
            <p:cNvPr id="77" name="Oval 30">
              <a:extLst>
                <a:ext uri="{FF2B5EF4-FFF2-40B4-BE49-F238E27FC236}">
                  <a16:creationId xmlns:a16="http://schemas.microsoft.com/office/drawing/2014/main" id="{25B346BB-3AF6-44D8-AF7A-6CE186FDB289}"/>
                </a:ext>
              </a:extLst>
            </p:cNvPr>
            <p:cNvSpPr>
              <a:spLocks noChangeArrowheads="1"/>
            </p:cNvSpPr>
            <p:nvPr/>
          </p:nvSpPr>
          <p:spPr bwMode="auto">
            <a:xfrm>
              <a:off x="2918674" y="6401956"/>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78" name="AutoShape 37">
              <a:extLst>
                <a:ext uri="{FF2B5EF4-FFF2-40B4-BE49-F238E27FC236}">
                  <a16:creationId xmlns:a16="http://schemas.microsoft.com/office/drawing/2014/main" id="{EE425DA0-755D-4E0E-A7FE-FABA4B787DBC}"/>
                </a:ext>
              </a:extLst>
            </p:cNvPr>
            <p:cNvCxnSpPr>
              <a:cxnSpLocks noChangeShapeType="1"/>
              <a:stCxn id="71" idx="5"/>
              <a:endCxn id="77" idx="0"/>
            </p:cNvCxnSpPr>
            <p:nvPr/>
          </p:nvCxnSpPr>
          <p:spPr bwMode="auto">
            <a:xfrm>
              <a:off x="2616344" y="6110128"/>
              <a:ext cx="569030" cy="291828"/>
            </a:xfrm>
            <a:prstGeom prst="straightConnector1">
              <a:avLst/>
            </a:prstGeom>
            <a:noFill/>
            <a:ln w="9525" cap="sq">
              <a:solidFill>
                <a:schemeClr val="tx1"/>
              </a:solidFill>
              <a:round/>
              <a:headEnd/>
              <a:tailEnd/>
            </a:ln>
            <a:effectLst/>
          </p:spPr>
        </p:cxnSp>
        <p:sp>
          <p:nvSpPr>
            <p:cNvPr id="79" name="文本框 78">
              <a:extLst>
                <a:ext uri="{FF2B5EF4-FFF2-40B4-BE49-F238E27FC236}">
                  <a16:creationId xmlns:a16="http://schemas.microsoft.com/office/drawing/2014/main" id="{E34D1F8F-3D36-48FD-8A4D-981E9DB6A39F}"/>
                </a:ext>
              </a:extLst>
            </p:cNvPr>
            <p:cNvSpPr txBox="1"/>
            <p:nvPr/>
          </p:nvSpPr>
          <p:spPr>
            <a:xfrm>
              <a:off x="3108321" y="6112267"/>
              <a:ext cx="420463" cy="369332"/>
            </a:xfrm>
            <a:prstGeom prst="rect">
              <a:avLst/>
            </a:prstGeom>
            <a:noFill/>
          </p:spPr>
          <p:txBody>
            <a:bodyPr wrap="square" rtlCol="0">
              <a:spAutoFit/>
            </a:bodyPr>
            <a:lstStyle/>
            <a:p>
              <a:r>
                <a:rPr lang="en-US" altLang="zh-CN"/>
                <a:t>0</a:t>
              </a:r>
              <a:endParaRPr lang="zh-CN" altLang="en-US"/>
            </a:p>
          </p:txBody>
        </p:sp>
        <p:sp>
          <p:nvSpPr>
            <p:cNvPr id="83" name="Freeform 50">
              <a:extLst>
                <a:ext uri="{FF2B5EF4-FFF2-40B4-BE49-F238E27FC236}">
                  <a16:creationId xmlns:a16="http://schemas.microsoft.com/office/drawing/2014/main" id="{859FB4F6-CF96-431A-969A-9D72969E315E}"/>
                </a:ext>
              </a:extLst>
            </p:cNvPr>
            <p:cNvSpPr>
              <a:spLocks/>
            </p:cNvSpPr>
            <p:nvPr/>
          </p:nvSpPr>
          <p:spPr bwMode="auto">
            <a:xfrm>
              <a:off x="953185" y="4534390"/>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grpSp>
      <p:grpSp>
        <p:nvGrpSpPr>
          <p:cNvPr id="7" name="组合 6">
            <a:extLst>
              <a:ext uri="{FF2B5EF4-FFF2-40B4-BE49-F238E27FC236}">
                <a16:creationId xmlns:a16="http://schemas.microsoft.com/office/drawing/2014/main" id="{B6C05FBC-871A-4087-9ACC-1C9AA8078D31}"/>
              </a:ext>
            </a:extLst>
          </p:cNvPr>
          <p:cNvGrpSpPr/>
          <p:nvPr/>
        </p:nvGrpSpPr>
        <p:grpSpPr>
          <a:xfrm>
            <a:off x="4339289" y="4221182"/>
            <a:ext cx="2741323" cy="2099375"/>
            <a:chOff x="4339289" y="4221182"/>
            <a:chExt cx="2741323" cy="2099375"/>
          </a:xfrm>
        </p:grpSpPr>
        <p:sp>
          <p:nvSpPr>
            <p:cNvPr id="85" name="Oval 23">
              <a:extLst>
                <a:ext uri="{FF2B5EF4-FFF2-40B4-BE49-F238E27FC236}">
                  <a16:creationId xmlns:a16="http://schemas.microsoft.com/office/drawing/2014/main" id="{048D7AD3-13C9-4514-A4D2-B216CDC2856F}"/>
                </a:ext>
              </a:extLst>
            </p:cNvPr>
            <p:cNvSpPr>
              <a:spLocks noChangeArrowheads="1"/>
            </p:cNvSpPr>
            <p:nvPr/>
          </p:nvSpPr>
          <p:spPr bwMode="auto">
            <a:xfrm>
              <a:off x="5732511" y="521449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98</a:t>
              </a:r>
            </a:p>
          </p:txBody>
        </p:sp>
        <p:sp>
          <p:nvSpPr>
            <p:cNvPr id="86" name="Oval 25">
              <a:extLst>
                <a:ext uri="{FF2B5EF4-FFF2-40B4-BE49-F238E27FC236}">
                  <a16:creationId xmlns:a16="http://schemas.microsoft.com/office/drawing/2014/main" id="{03C73D01-EC5F-470C-AB0C-C34348318275}"/>
                </a:ext>
              </a:extLst>
            </p:cNvPr>
            <p:cNvSpPr>
              <a:spLocks noChangeArrowheads="1"/>
            </p:cNvSpPr>
            <p:nvPr/>
          </p:nvSpPr>
          <p:spPr bwMode="auto">
            <a:xfrm>
              <a:off x="5032275" y="4555156"/>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87" name="AutoShape 38">
              <a:extLst>
                <a:ext uri="{FF2B5EF4-FFF2-40B4-BE49-F238E27FC236}">
                  <a16:creationId xmlns:a16="http://schemas.microsoft.com/office/drawing/2014/main" id="{7CC589E6-99C2-46F3-B0D7-36968F700B2E}"/>
                </a:ext>
              </a:extLst>
            </p:cNvPr>
            <p:cNvCxnSpPr>
              <a:cxnSpLocks noChangeShapeType="1"/>
              <a:stCxn id="85" idx="1"/>
              <a:endCxn id="86" idx="5"/>
            </p:cNvCxnSpPr>
            <p:nvPr/>
          </p:nvCxnSpPr>
          <p:spPr bwMode="auto">
            <a:xfrm flipH="1" flipV="1">
              <a:off x="5487560" y="4923933"/>
              <a:ext cx="323066" cy="353837"/>
            </a:xfrm>
            <a:prstGeom prst="straightConnector1">
              <a:avLst/>
            </a:prstGeom>
            <a:noFill/>
            <a:ln w="9525" cap="sq">
              <a:solidFill>
                <a:schemeClr val="tx1"/>
              </a:solidFill>
              <a:round/>
              <a:headEnd/>
              <a:tailEnd/>
            </a:ln>
            <a:effectLst/>
          </p:spPr>
        </p:cxnSp>
        <p:sp>
          <p:nvSpPr>
            <p:cNvPr id="88" name="Oval 25">
              <a:extLst>
                <a:ext uri="{FF2B5EF4-FFF2-40B4-BE49-F238E27FC236}">
                  <a16:creationId xmlns:a16="http://schemas.microsoft.com/office/drawing/2014/main" id="{6B0F6D75-E239-4D9F-A18F-A2C234BEE81A}"/>
                </a:ext>
              </a:extLst>
            </p:cNvPr>
            <p:cNvSpPr>
              <a:spLocks noChangeArrowheads="1"/>
            </p:cNvSpPr>
            <p:nvPr/>
          </p:nvSpPr>
          <p:spPr bwMode="auto">
            <a:xfrm>
              <a:off x="4466827" y="521449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89" name="AutoShape 38">
              <a:extLst>
                <a:ext uri="{FF2B5EF4-FFF2-40B4-BE49-F238E27FC236}">
                  <a16:creationId xmlns:a16="http://schemas.microsoft.com/office/drawing/2014/main" id="{EFCE9B74-F110-4BD5-A6C9-D41374144015}"/>
                </a:ext>
              </a:extLst>
            </p:cNvPr>
            <p:cNvCxnSpPr>
              <a:cxnSpLocks noChangeShapeType="1"/>
              <a:endCxn id="88" idx="0"/>
            </p:cNvCxnSpPr>
            <p:nvPr/>
          </p:nvCxnSpPr>
          <p:spPr bwMode="auto">
            <a:xfrm flipH="1">
              <a:off x="4733527" y="4903598"/>
              <a:ext cx="344488" cy="310900"/>
            </a:xfrm>
            <a:prstGeom prst="straightConnector1">
              <a:avLst/>
            </a:prstGeom>
            <a:noFill/>
            <a:ln w="9525" cap="sq">
              <a:solidFill>
                <a:schemeClr val="tx1"/>
              </a:solidFill>
              <a:round/>
              <a:headEnd/>
              <a:tailEnd/>
            </a:ln>
            <a:effectLst/>
          </p:spPr>
        </p:cxnSp>
        <p:sp>
          <p:nvSpPr>
            <p:cNvPr id="90" name="Oval 30">
              <a:extLst>
                <a:ext uri="{FF2B5EF4-FFF2-40B4-BE49-F238E27FC236}">
                  <a16:creationId xmlns:a16="http://schemas.microsoft.com/office/drawing/2014/main" id="{12D9D76F-6EB6-478B-914F-29C9FDD59B3B}"/>
                </a:ext>
              </a:extLst>
            </p:cNvPr>
            <p:cNvSpPr>
              <a:spLocks noChangeArrowheads="1"/>
            </p:cNvSpPr>
            <p:nvPr/>
          </p:nvSpPr>
          <p:spPr bwMode="auto">
            <a:xfrm>
              <a:off x="6391562" y="588850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91" name="AutoShape 37">
              <a:extLst>
                <a:ext uri="{FF2B5EF4-FFF2-40B4-BE49-F238E27FC236}">
                  <a16:creationId xmlns:a16="http://schemas.microsoft.com/office/drawing/2014/main" id="{2BC1D46B-C38D-4C65-9202-72BDCC677593}"/>
                </a:ext>
              </a:extLst>
            </p:cNvPr>
            <p:cNvCxnSpPr>
              <a:cxnSpLocks noChangeShapeType="1"/>
              <a:stCxn id="85" idx="5"/>
              <a:endCxn id="90" idx="0"/>
            </p:cNvCxnSpPr>
            <p:nvPr/>
          </p:nvCxnSpPr>
          <p:spPr bwMode="auto">
            <a:xfrm>
              <a:off x="6187796" y="5583275"/>
              <a:ext cx="470466" cy="305233"/>
            </a:xfrm>
            <a:prstGeom prst="straightConnector1">
              <a:avLst/>
            </a:prstGeom>
            <a:noFill/>
            <a:ln w="9525" cap="sq">
              <a:solidFill>
                <a:schemeClr val="tx1"/>
              </a:solidFill>
              <a:round/>
              <a:headEnd/>
              <a:tailEnd/>
            </a:ln>
            <a:effectLst/>
          </p:spPr>
        </p:cxnSp>
        <p:sp>
          <p:nvSpPr>
            <p:cNvPr id="92" name="文本框 91">
              <a:extLst>
                <a:ext uri="{FF2B5EF4-FFF2-40B4-BE49-F238E27FC236}">
                  <a16:creationId xmlns:a16="http://schemas.microsoft.com/office/drawing/2014/main" id="{919551EA-FC18-488D-8FE4-34B44E96F9BB}"/>
                </a:ext>
              </a:extLst>
            </p:cNvPr>
            <p:cNvSpPr txBox="1"/>
            <p:nvPr/>
          </p:nvSpPr>
          <p:spPr>
            <a:xfrm>
              <a:off x="5193728" y="4221182"/>
              <a:ext cx="533400" cy="369332"/>
            </a:xfrm>
            <a:prstGeom prst="rect">
              <a:avLst/>
            </a:prstGeom>
            <a:noFill/>
          </p:spPr>
          <p:txBody>
            <a:bodyPr wrap="square" rtlCol="0">
              <a:spAutoFit/>
            </a:bodyPr>
            <a:lstStyle/>
            <a:p>
              <a:r>
                <a:rPr lang="en-US" altLang="zh-CN"/>
                <a:t>-1</a:t>
              </a:r>
              <a:endParaRPr lang="zh-CN" altLang="en-US"/>
            </a:p>
          </p:txBody>
        </p:sp>
        <p:sp>
          <p:nvSpPr>
            <p:cNvPr id="93" name="文本框 92">
              <a:extLst>
                <a:ext uri="{FF2B5EF4-FFF2-40B4-BE49-F238E27FC236}">
                  <a16:creationId xmlns:a16="http://schemas.microsoft.com/office/drawing/2014/main" id="{C5DB8F33-F833-40BE-9278-321771B09D44}"/>
                </a:ext>
              </a:extLst>
            </p:cNvPr>
            <p:cNvSpPr txBox="1"/>
            <p:nvPr/>
          </p:nvSpPr>
          <p:spPr>
            <a:xfrm>
              <a:off x="6080962" y="4869069"/>
              <a:ext cx="420463" cy="369332"/>
            </a:xfrm>
            <a:prstGeom prst="rect">
              <a:avLst/>
            </a:prstGeom>
            <a:noFill/>
          </p:spPr>
          <p:txBody>
            <a:bodyPr wrap="square" rtlCol="0">
              <a:spAutoFit/>
            </a:bodyPr>
            <a:lstStyle/>
            <a:p>
              <a:r>
                <a:rPr lang="en-US" altLang="zh-CN"/>
                <a:t>0</a:t>
              </a:r>
              <a:endParaRPr lang="zh-CN" altLang="en-US"/>
            </a:p>
          </p:txBody>
        </p:sp>
        <p:sp>
          <p:nvSpPr>
            <p:cNvPr id="94" name="文本框 93">
              <a:extLst>
                <a:ext uri="{FF2B5EF4-FFF2-40B4-BE49-F238E27FC236}">
                  <a16:creationId xmlns:a16="http://schemas.microsoft.com/office/drawing/2014/main" id="{F3FA3405-9D78-4A15-960B-FC757DB3760A}"/>
                </a:ext>
              </a:extLst>
            </p:cNvPr>
            <p:cNvSpPr txBox="1"/>
            <p:nvPr/>
          </p:nvSpPr>
          <p:spPr>
            <a:xfrm>
              <a:off x="6660149" y="5621691"/>
              <a:ext cx="420463" cy="369332"/>
            </a:xfrm>
            <a:prstGeom prst="rect">
              <a:avLst/>
            </a:prstGeom>
            <a:noFill/>
          </p:spPr>
          <p:txBody>
            <a:bodyPr wrap="square" rtlCol="0">
              <a:spAutoFit/>
            </a:bodyPr>
            <a:lstStyle/>
            <a:p>
              <a:r>
                <a:rPr lang="en-US" altLang="zh-CN"/>
                <a:t>0</a:t>
              </a:r>
              <a:endParaRPr lang="zh-CN" altLang="en-US"/>
            </a:p>
          </p:txBody>
        </p:sp>
        <p:sp>
          <p:nvSpPr>
            <p:cNvPr id="95" name="文本框 94">
              <a:extLst>
                <a:ext uri="{FF2B5EF4-FFF2-40B4-BE49-F238E27FC236}">
                  <a16:creationId xmlns:a16="http://schemas.microsoft.com/office/drawing/2014/main" id="{5629BDBC-AB90-45E0-BF84-BEB57AD5A25C}"/>
                </a:ext>
              </a:extLst>
            </p:cNvPr>
            <p:cNvSpPr txBox="1"/>
            <p:nvPr/>
          </p:nvSpPr>
          <p:spPr>
            <a:xfrm>
              <a:off x="4339289" y="4926560"/>
              <a:ext cx="420463" cy="369332"/>
            </a:xfrm>
            <a:prstGeom prst="rect">
              <a:avLst/>
            </a:prstGeom>
            <a:noFill/>
          </p:spPr>
          <p:txBody>
            <a:bodyPr wrap="square" rtlCol="0">
              <a:spAutoFit/>
            </a:bodyPr>
            <a:lstStyle/>
            <a:p>
              <a:r>
                <a:rPr lang="en-US" altLang="zh-CN"/>
                <a:t>0</a:t>
              </a:r>
              <a:endParaRPr lang="zh-CN" altLang="en-US"/>
            </a:p>
          </p:txBody>
        </p:sp>
        <p:sp>
          <p:nvSpPr>
            <p:cNvPr id="96" name="Oval 30">
              <a:extLst>
                <a:ext uri="{FF2B5EF4-FFF2-40B4-BE49-F238E27FC236}">
                  <a16:creationId xmlns:a16="http://schemas.microsoft.com/office/drawing/2014/main" id="{029C6871-C0FD-457D-8304-95D95C0D3EE4}"/>
                </a:ext>
              </a:extLst>
            </p:cNvPr>
            <p:cNvSpPr>
              <a:spLocks noChangeArrowheads="1"/>
            </p:cNvSpPr>
            <p:nvPr/>
          </p:nvSpPr>
          <p:spPr bwMode="auto">
            <a:xfrm>
              <a:off x="5159662" y="5887517"/>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34</a:t>
              </a:r>
            </a:p>
          </p:txBody>
        </p:sp>
        <p:cxnSp>
          <p:nvCxnSpPr>
            <p:cNvPr id="97" name="AutoShape 37">
              <a:extLst>
                <a:ext uri="{FF2B5EF4-FFF2-40B4-BE49-F238E27FC236}">
                  <a16:creationId xmlns:a16="http://schemas.microsoft.com/office/drawing/2014/main" id="{35B36C5E-9E46-4BD7-B26E-B890E5B8490C}"/>
                </a:ext>
              </a:extLst>
            </p:cNvPr>
            <p:cNvCxnSpPr>
              <a:cxnSpLocks noChangeShapeType="1"/>
              <a:stCxn id="85" idx="3"/>
              <a:endCxn id="96" idx="0"/>
            </p:cNvCxnSpPr>
            <p:nvPr/>
          </p:nvCxnSpPr>
          <p:spPr bwMode="auto">
            <a:xfrm flipH="1">
              <a:off x="5426362" y="5583275"/>
              <a:ext cx="384264" cy="304242"/>
            </a:xfrm>
            <a:prstGeom prst="straightConnector1">
              <a:avLst/>
            </a:prstGeom>
            <a:noFill/>
            <a:ln w="9525" cap="sq">
              <a:solidFill>
                <a:schemeClr val="tx1"/>
              </a:solidFill>
              <a:round/>
              <a:headEnd/>
              <a:tailEnd/>
            </a:ln>
            <a:effectLst/>
          </p:spPr>
        </p:cxnSp>
        <p:sp>
          <p:nvSpPr>
            <p:cNvPr id="99" name="Freeform 50">
              <a:extLst>
                <a:ext uri="{FF2B5EF4-FFF2-40B4-BE49-F238E27FC236}">
                  <a16:creationId xmlns:a16="http://schemas.microsoft.com/office/drawing/2014/main" id="{74776E59-0A17-4A46-B451-B25114D699EA}"/>
                </a:ext>
              </a:extLst>
            </p:cNvPr>
            <p:cNvSpPr>
              <a:spLocks/>
            </p:cNvSpPr>
            <p:nvPr/>
          </p:nvSpPr>
          <p:spPr bwMode="auto">
            <a:xfrm>
              <a:off x="5115123" y="4739100"/>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01" name="文本框 100">
              <a:extLst>
                <a:ext uri="{FF2B5EF4-FFF2-40B4-BE49-F238E27FC236}">
                  <a16:creationId xmlns:a16="http://schemas.microsoft.com/office/drawing/2014/main" id="{5EF68BAB-10C2-4BCF-91F0-7F6D9E2D409A}"/>
                </a:ext>
              </a:extLst>
            </p:cNvPr>
            <p:cNvSpPr txBox="1"/>
            <p:nvPr/>
          </p:nvSpPr>
          <p:spPr>
            <a:xfrm>
              <a:off x="4914440" y="5802011"/>
              <a:ext cx="420463" cy="369332"/>
            </a:xfrm>
            <a:prstGeom prst="rect">
              <a:avLst/>
            </a:prstGeom>
            <a:noFill/>
          </p:spPr>
          <p:txBody>
            <a:bodyPr wrap="square" rtlCol="0">
              <a:spAutoFit/>
            </a:bodyPr>
            <a:lstStyle/>
            <a:p>
              <a:r>
                <a:rPr lang="en-US" altLang="zh-CN"/>
                <a:t>0</a:t>
              </a:r>
              <a:endParaRPr lang="zh-CN" altLang="en-US"/>
            </a:p>
          </p:txBody>
        </p:sp>
      </p:grpSp>
    </p:spTree>
    <p:extLst>
      <p:ext uri="{BB962C8B-B14F-4D97-AF65-F5344CB8AC3E}">
        <p14:creationId xmlns:p14="http://schemas.microsoft.com/office/powerpoint/2010/main" val="115481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1A5A6747-E12C-4A2C-83DF-90405B2CEF6A}"/>
              </a:ext>
            </a:extLst>
          </p:cNvPr>
          <p:cNvSpPr>
            <a:spLocks noChangeArrowheads="1"/>
          </p:cNvSpPr>
          <p:nvPr/>
        </p:nvSpPr>
        <p:spPr bwMode="auto">
          <a:xfrm>
            <a:off x="539552" y="116632"/>
            <a:ext cx="8064896" cy="559640"/>
          </a:xfrm>
          <a:prstGeom prst="rect">
            <a:avLst/>
          </a:prstGeom>
          <a:noFill/>
          <a:ln w="9525">
            <a:noFill/>
            <a:miter lim="800000"/>
            <a:headEnd/>
            <a:tailEnd/>
          </a:ln>
          <a:effectLst/>
        </p:spPr>
        <p:txBody>
          <a:bodyPr wrap="square">
            <a:spAutoFit/>
          </a:bodyPr>
          <a:lstStyle/>
          <a:p>
            <a:pPr>
              <a:lnSpc>
                <a:spcPct val="140000"/>
              </a:lnSpc>
              <a:spcBef>
                <a:spcPct val="0"/>
              </a:spcBef>
            </a:pPr>
            <a:r>
              <a:rPr lang="en-US" altLang="zh-CN" sz="2400">
                <a:ea typeface="楷体_GB2312" pitchFamily="49" charset="-122"/>
              </a:rPr>
              <a:t>2. </a:t>
            </a:r>
            <a:r>
              <a:rPr lang="zh-CN" altLang="en-US" sz="2400">
                <a:ea typeface="楷体_GB2312" pitchFamily="49" charset="-122"/>
              </a:rPr>
              <a:t>依次把节点（</a:t>
            </a:r>
            <a:r>
              <a:rPr lang="en-US" altLang="zh-CN" sz="2400">
                <a:ea typeface="楷体_GB2312" pitchFamily="49" charset="-122"/>
              </a:rPr>
              <a:t>34,23,15,98,115,28,107</a:t>
            </a:r>
            <a:r>
              <a:rPr lang="zh-CN" altLang="en-US" sz="2400">
                <a:ea typeface="楷体_GB2312" pitchFamily="49" charset="-122"/>
              </a:rPr>
              <a:t>）插入到初始状态为</a:t>
            </a:r>
            <a:endParaRPr lang="zh-CN" altLang="en-US" sz="2400" dirty="0">
              <a:solidFill>
                <a:srgbClr val="FF33CC"/>
              </a:solidFill>
              <a:ea typeface="楷体_GB2312" pitchFamily="49" charset="-122"/>
            </a:endParaRPr>
          </a:p>
        </p:txBody>
      </p:sp>
      <p:grpSp>
        <p:nvGrpSpPr>
          <p:cNvPr id="2" name="组合 1">
            <a:extLst>
              <a:ext uri="{FF2B5EF4-FFF2-40B4-BE49-F238E27FC236}">
                <a16:creationId xmlns:a16="http://schemas.microsoft.com/office/drawing/2014/main" id="{C79DDE79-8A5F-45D4-8D36-BFBB9DB36C1A}"/>
              </a:ext>
            </a:extLst>
          </p:cNvPr>
          <p:cNvGrpSpPr/>
          <p:nvPr/>
        </p:nvGrpSpPr>
        <p:grpSpPr>
          <a:xfrm>
            <a:off x="117161" y="676272"/>
            <a:ext cx="2741323" cy="2099375"/>
            <a:chOff x="117161" y="676272"/>
            <a:chExt cx="2741323" cy="2099375"/>
          </a:xfrm>
        </p:grpSpPr>
        <p:sp>
          <p:nvSpPr>
            <p:cNvPr id="85" name="Oval 23">
              <a:extLst>
                <a:ext uri="{FF2B5EF4-FFF2-40B4-BE49-F238E27FC236}">
                  <a16:creationId xmlns:a16="http://schemas.microsoft.com/office/drawing/2014/main" id="{048D7AD3-13C9-4514-A4D2-B216CDC2856F}"/>
                </a:ext>
              </a:extLst>
            </p:cNvPr>
            <p:cNvSpPr>
              <a:spLocks noChangeArrowheads="1"/>
            </p:cNvSpPr>
            <p:nvPr/>
          </p:nvSpPr>
          <p:spPr bwMode="auto">
            <a:xfrm>
              <a:off x="1510383" y="16695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98</a:t>
              </a:r>
            </a:p>
          </p:txBody>
        </p:sp>
        <p:sp>
          <p:nvSpPr>
            <p:cNvPr id="86" name="Oval 25">
              <a:extLst>
                <a:ext uri="{FF2B5EF4-FFF2-40B4-BE49-F238E27FC236}">
                  <a16:creationId xmlns:a16="http://schemas.microsoft.com/office/drawing/2014/main" id="{03C73D01-EC5F-470C-AB0C-C34348318275}"/>
                </a:ext>
              </a:extLst>
            </p:cNvPr>
            <p:cNvSpPr>
              <a:spLocks noChangeArrowheads="1"/>
            </p:cNvSpPr>
            <p:nvPr/>
          </p:nvSpPr>
          <p:spPr bwMode="auto">
            <a:xfrm>
              <a:off x="810147" y="1010246"/>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87" name="AutoShape 38">
              <a:extLst>
                <a:ext uri="{FF2B5EF4-FFF2-40B4-BE49-F238E27FC236}">
                  <a16:creationId xmlns:a16="http://schemas.microsoft.com/office/drawing/2014/main" id="{7CC589E6-99C2-46F3-B0D7-36968F700B2E}"/>
                </a:ext>
              </a:extLst>
            </p:cNvPr>
            <p:cNvCxnSpPr>
              <a:cxnSpLocks noChangeShapeType="1"/>
              <a:stCxn id="85" idx="1"/>
              <a:endCxn id="86" idx="5"/>
            </p:cNvCxnSpPr>
            <p:nvPr/>
          </p:nvCxnSpPr>
          <p:spPr bwMode="auto">
            <a:xfrm flipH="1" flipV="1">
              <a:off x="1265432" y="1379023"/>
              <a:ext cx="323066" cy="353837"/>
            </a:xfrm>
            <a:prstGeom prst="straightConnector1">
              <a:avLst/>
            </a:prstGeom>
            <a:noFill/>
            <a:ln w="9525" cap="sq">
              <a:solidFill>
                <a:schemeClr val="tx1"/>
              </a:solidFill>
              <a:round/>
              <a:headEnd/>
              <a:tailEnd/>
            </a:ln>
            <a:effectLst/>
          </p:spPr>
        </p:cxnSp>
        <p:sp>
          <p:nvSpPr>
            <p:cNvPr id="88" name="Oval 25">
              <a:extLst>
                <a:ext uri="{FF2B5EF4-FFF2-40B4-BE49-F238E27FC236}">
                  <a16:creationId xmlns:a16="http://schemas.microsoft.com/office/drawing/2014/main" id="{6B0F6D75-E239-4D9F-A18F-A2C234BEE81A}"/>
                </a:ext>
              </a:extLst>
            </p:cNvPr>
            <p:cNvSpPr>
              <a:spLocks noChangeArrowheads="1"/>
            </p:cNvSpPr>
            <p:nvPr/>
          </p:nvSpPr>
          <p:spPr bwMode="auto">
            <a:xfrm>
              <a:off x="244699" y="16695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89" name="AutoShape 38">
              <a:extLst>
                <a:ext uri="{FF2B5EF4-FFF2-40B4-BE49-F238E27FC236}">
                  <a16:creationId xmlns:a16="http://schemas.microsoft.com/office/drawing/2014/main" id="{EFCE9B74-F110-4BD5-A6C9-D41374144015}"/>
                </a:ext>
              </a:extLst>
            </p:cNvPr>
            <p:cNvCxnSpPr>
              <a:cxnSpLocks noChangeShapeType="1"/>
              <a:endCxn id="88" idx="0"/>
            </p:cNvCxnSpPr>
            <p:nvPr/>
          </p:nvCxnSpPr>
          <p:spPr bwMode="auto">
            <a:xfrm flipH="1">
              <a:off x="511399" y="1358688"/>
              <a:ext cx="344488" cy="310900"/>
            </a:xfrm>
            <a:prstGeom prst="straightConnector1">
              <a:avLst/>
            </a:prstGeom>
            <a:noFill/>
            <a:ln w="9525" cap="sq">
              <a:solidFill>
                <a:schemeClr val="tx1"/>
              </a:solidFill>
              <a:round/>
              <a:headEnd/>
              <a:tailEnd/>
            </a:ln>
            <a:effectLst/>
          </p:spPr>
        </p:cxnSp>
        <p:sp>
          <p:nvSpPr>
            <p:cNvPr id="90" name="Oval 30">
              <a:extLst>
                <a:ext uri="{FF2B5EF4-FFF2-40B4-BE49-F238E27FC236}">
                  <a16:creationId xmlns:a16="http://schemas.microsoft.com/office/drawing/2014/main" id="{12D9D76F-6EB6-478B-914F-29C9FDD59B3B}"/>
                </a:ext>
              </a:extLst>
            </p:cNvPr>
            <p:cNvSpPr>
              <a:spLocks noChangeArrowheads="1"/>
            </p:cNvSpPr>
            <p:nvPr/>
          </p:nvSpPr>
          <p:spPr bwMode="auto">
            <a:xfrm>
              <a:off x="2169434" y="234359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91" name="AutoShape 37">
              <a:extLst>
                <a:ext uri="{FF2B5EF4-FFF2-40B4-BE49-F238E27FC236}">
                  <a16:creationId xmlns:a16="http://schemas.microsoft.com/office/drawing/2014/main" id="{2BC1D46B-C38D-4C65-9202-72BDCC677593}"/>
                </a:ext>
              </a:extLst>
            </p:cNvPr>
            <p:cNvCxnSpPr>
              <a:cxnSpLocks noChangeShapeType="1"/>
              <a:stCxn id="85" idx="5"/>
              <a:endCxn id="90" idx="0"/>
            </p:cNvCxnSpPr>
            <p:nvPr/>
          </p:nvCxnSpPr>
          <p:spPr bwMode="auto">
            <a:xfrm>
              <a:off x="1965668" y="2038365"/>
              <a:ext cx="470466" cy="305233"/>
            </a:xfrm>
            <a:prstGeom prst="straightConnector1">
              <a:avLst/>
            </a:prstGeom>
            <a:noFill/>
            <a:ln w="9525" cap="sq">
              <a:solidFill>
                <a:schemeClr val="tx1"/>
              </a:solidFill>
              <a:round/>
              <a:headEnd/>
              <a:tailEnd/>
            </a:ln>
            <a:effectLst/>
          </p:spPr>
        </p:cxnSp>
        <p:sp>
          <p:nvSpPr>
            <p:cNvPr id="92" name="文本框 91">
              <a:extLst>
                <a:ext uri="{FF2B5EF4-FFF2-40B4-BE49-F238E27FC236}">
                  <a16:creationId xmlns:a16="http://schemas.microsoft.com/office/drawing/2014/main" id="{919551EA-FC18-488D-8FE4-34B44E96F9BB}"/>
                </a:ext>
              </a:extLst>
            </p:cNvPr>
            <p:cNvSpPr txBox="1"/>
            <p:nvPr/>
          </p:nvSpPr>
          <p:spPr>
            <a:xfrm>
              <a:off x="971600" y="676272"/>
              <a:ext cx="533400" cy="369332"/>
            </a:xfrm>
            <a:prstGeom prst="rect">
              <a:avLst/>
            </a:prstGeom>
            <a:noFill/>
          </p:spPr>
          <p:txBody>
            <a:bodyPr wrap="square" rtlCol="0">
              <a:spAutoFit/>
            </a:bodyPr>
            <a:lstStyle/>
            <a:p>
              <a:r>
                <a:rPr lang="en-US" altLang="zh-CN"/>
                <a:t>-1</a:t>
              </a:r>
              <a:endParaRPr lang="zh-CN" altLang="en-US"/>
            </a:p>
          </p:txBody>
        </p:sp>
        <p:sp>
          <p:nvSpPr>
            <p:cNvPr id="93" name="文本框 92">
              <a:extLst>
                <a:ext uri="{FF2B5EF4-FFF2-40B4-BE49-F238E27FC236}">
                  <a16:creationId xmlns:a16="http://schemas.microsoft.com/office/drawing/2014/main" id="{C5DB8F33-F833-40BE-9278-321771B09D44}"/>
                </a:ext>
              </a:extLst>
            </p:cNvPr>
            <p:cNvSpPr txBox="1"/>
            <p:nvPr/>
          </p:nvSpPr>
          <p:spPr>
            <a:xfrm>
              <a:off x="1858834" y="1324159"/>
              <a:ext cx="420463" cy="369332"/>
            </a:xfrm>
            <a:prstGeom prst="rect">
              <a:avLst/>
            </a:prstGeom>
            <a:noFill/>
          </p:spPr>
          <p:txBody>
            <a:bodyPr wrap="square" rtlCol="0">
              <a:spAutoFit/>
            </a:bodyPr>
            <a:lstStyle/>
            <a:p>
              <a:r>
                <a:rPr lang="en-US" altLang="zh-CN"/>
                <a:t>0</a:t>
              </a:r>
              <a:endParaRPr lang="zh-CN" altLang="en-US"/>
            </a:p>
          </p:txBody>
        </p:sp>
        <p:sp>
          <p:nvSpPr>
            <p:cNvPr id="94" name="文本框 93">
              <a:extLst>
                <a:ext uri="{FF2B5EF4-FFF2-40B4-BE49-F238E27FC236}">
                  <a16:creationId xmlns:a16="http://schemas.microsoft.com/office/drawing/2014/main" id="{F3FA3405-9D78-4A15-960B-FC757DB3760A}"/>
                </a:ext>
              </a:extLst>
            </p:cNvPr>
            <p:cNvSpPr txBox="1"/>
            <p:nvPr/>
          </p:nvSpPr>
          <p:spPr>
            <a:xfrm>
              <a:off x="2438021" y="2076781"/>
              <a:ext cx="420463" cy="369332"/>
            </a:xfrm>
            <a:prstGeom prst="rect">
              <a:avLst/>
            </a:prstGeom>
            <a:noFill/>
          </p:spPr>
          <p:txBody>
            <a:bodyPr wrap="square" rtlCol="0">
              <a:spAutoFit/>
            </a:bodyPr>
            <a:lstStyle/>
            <a:p>
              <a:r>
                <a:rPr lang="en-US" altLang="zh-CN"/>
                <a:t>0</a:t>
              </a:r>
              <a:endParaRPr lang="zh-CN" altLang="en-US"/>
            </a:p>
          </p:txBody>
        </p:sp>
        <p:sp>
          <p:nvSpPr>
            <p:cNvPr id="95" name="文本框 94">
              <a:extLst>
                <a:ext uri="{FF2B5EF4-FFF2-40B4-BE49-F238E27FC236}">
                  <a16:creationId xmlns:a16="http://schemas.microsoft.com/office/drawing/2014/main" id="{5629BDBC-AB90-45E0-BF84-BEB57AD5A25C}"/>
                </a:ext>
              </a:extLst>
            </p:cNvPr>
            <p:cNvSpPr txBox="1"/>
            <p:nvPr/>
          </p:nvSpPr>
          <p:spPr>
            <a:xfrm>
              <a:off x="117161" y="1381650"/>
              <a:ext cx="420463" cy="369332"/>
            </a:xfrm>
            <a:prstGeom prst="rect">
              <a:avLst/>
            </a:prstGeom>
            <a:noFill/>
          </p:spPr>
          <p:txBody>
            <a:bodyPr wrap="square" rtlCol="0">
              <a:spAutoFit/>
            </a:bodyPr>
            <a:lstStyle/>
            <a:p>
              <a:r>
                <a:rPr lang="en-US" altLang="zh-CN"/>
                <a:t>0</a:t>
              </a:r>
              <a:endParaRPr lang="zh-CN" altLang="en-US"/>
            </a:p>
          </p:txBody>
        </p:sp>
        <p:sp>
          <p:nvSpPr>
            <p:cNvPr id="96" name="Oval 30">
              <a:extLst>
                <a:ext uri="{FF2B5EF4-FFF2-40B4-BE49-F238E27FC236}">
                  <a16:creationId xmlns:a16="http://schemas.microsoft.com/office/drawing/2014/main" id="{029C6871-C0FD-457D-8304-95D95C0D3EE4}"/>
                </a:ext>
              </a:extLst>
            </p:cNvPr>
            <p:cNvSpPr>
              <a:spLocks noChangeArrowheads="1"/>
            </p:cNvSpPr>
            <p:nvPr/>
          </p:nvSpPr>
          <p:spPr bwMode="auto">
            <a:xfrm>
              <a:off x="937534" y="2342607"/>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34</a:t>
              </a:r>
            </a:p>
          </p:txBody>
        </p:sp>
        <p:cxnSp>
          <p:nvCxnSpPr>
            <p:cNvPr id="97" name="AutoShape 37">
              <a:extLst>
                <a:ext uri="{FF2B5EF4-FFF2-40B4-BE49-F238E27FC236}">
                  <a16:creationId xmlns:a16="http://schemas.microsoft.com/office/drawing/2014/main" id="{35B36C5E-9E46-4BD7-B26E-B890E5B8490C}"/>
                </a:ext>
              </a:extLst>
            </p:cNvPr>
            <p:cNvCxnSpPr>
              <a:cxnSpLocks noChangeShapeType="1"/>
              <a:stCxn id="85" idx="3"/>
              <a:endCxn id="96" idx="0"/>
            </p:cNvCxnSpPr>
            <p:nvPr/>
          </p:nvCxnSpPr>
          <p:spPr bwMode="auto">
            <a:xfrm flipH="1">
              <a:off x="1204234" y="2038365"/>
              <a:ext cx="384264" cy="304242"/>
            </a:xfrm>
            <a:prstGeom prst="straightConnector1">
              <a:avLst/>
            </a:prstGeom>
            <a:noFill/>
            <a:ln w="9525" cap="sq">
              <a:solidFill>
                <a:schemeClr val="tx1"/>
              </a:solidFill>
              <a:round/>
              <a:headEnd/>
              <a:tailEnd/>
            </a:ln>
            <a:effectLst/>
          </p:spPr>
        </p:cxnSp>
        <p:sp>
          <p:nvSpPr>
            <p:cNvPr id="101" name="文本框 100">
              <a:extLst>
                <a:ext uri="{FF2B5EF4-FFF2-40B4-BE49-F238E27FC236}">
                  <a16:creationId xmlns:a16="http://schemas.microsoft.com/office/drawing/2014/main" id="{5EF68BAB-10C2-4BCF-91F0-7F6D9E2D409A}"/>
                </a:ext>
              </a:extLst>
            </p:cNvPr>
            <p:cNvSpPr txBox="1"/>
            <p:nvPr/>
          </p:nvSpPr>
          <p:spPr>
            <a:xfrm>
              <a:off x="692312" y="2257101"/>
              <a:ext cx="420463" cy="369332"/>
            </a:xfrm>
            <a:prstGeom prst="rect">
              <a:avLst/>
            </a:prstGeom>
            <a:noFill/>
          </p:spPr>
          <p:txBody>
            <a:bodyPr wrap="square" rtlCol="0">
              <a:spAutoFit/>
            </a:bodyPr>
            <a:lstStyle/>
            <a:p>
              <a:r>
                <a:rPr lang="en-US" altLang="zh-CN"/>
                <a:t>0</a:t>
              </a:r>
              <a:endParaRPr lang="zh-CN" altLang="en-US"/>
            </a:p>
          </p:txBody>
        </p:sp>
      </p:grpSp>
      <p:grpSp>
        <p:nvGrpSpPr>
          <p:cNvPr id="4" name="组合 3">
            <a:extLst>
              <a:ext uri="{FF2B5EF4-FFF2-40B4-BE49-F238E27FC236}">
                <a16:creationId xmlns:a16="http://schemas.microsoft.com/office/drawing/2014/main" id="{2132E008-72D0-4D78-AFD2-431405E34D42}"/>
              </a:ext>
            </a:extLst>
          </p:cNvPr>
          <p:cNvGrpSpPr/>
          <p:nvPr/>
        </p:nvGrpSpPr>
        <p:grpSpPr>
          <a:xfrm>
            <a:off x="3014205" y="641999"/>
            <a:ext cx="2740784" cy="2671135"/>
            <a:chOff x="3014205" y="641999"/>
            <a:chExt cx="2740784" cy="2671135"/>
          </a:xfrm>
        </p:grpSpPr>
        <p:sp>
          <p:nvSpPr>
            <p:cNvPr id="84" name="Oval 23">
              <a:extLst>
                <a:ext uri="{FF2B5EF4-FFF2-40B4-BE49-F238E27FC236}">
                  <a16:creationId xmlns:a16="http://schemas.microsoft.com/office/drawing/2014/main" id="{460F3A19-BE2F-47E2-B3B2-6CB80D952570}"/>
                </a:ext>
              </a:extLst>
            </p:cNvPr>
            <p:cNvSpPr>
              <a:spLocks noChangeArrowheads="1"/>
            </p:cNvSpPr>
            <p:nvPr/>
          </p:nvSpPr>
          <p:spPr bwMode="auto">
            <a:xfrm>
              <a:off x="4465688" y="1634230"/>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98</a:t>
              </a:r>
            </a:p>
          </p:txBody>
        </p:sp>
        <p:sp>
          <p:nvSpPr>
            <p:cNvPr id="98" name="Oval 25">
              <a:extLst>
                <a:ext uri="{FF2B5EF4-FFF2-40B4-BE49-F238E27FC236}">
                  <a16:creationId xmlns:a16="http://schemas.microsoft.com/office/drawing/2014/main" id="{ECBB08A1-8CC5-4886-A5DE-F28A9E5ED3A6}"/>
                </a:ext>
              </a:extLst>
            </p:cNvPr>
            <p:cNvSpPr>
              <a:spLocks noChangeArrowheads="1"/>
            </p:cNvSpPr>
            <p:nvPr/>
          </p:nvSpPr>
          <p:spPr bwMode="auto">
            <a:xfrm>
              <a:off x="3765452" y="9748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100" name="AutoShape 38">
              <a:extLst>
                <a:ext uri="{FF2B5EF4-FFF2-40B4-BE49-F238E27FC236}">
                  <a16:creationId xmlns:a16="http://schemas.microsoft.com/office/drawing/2014/main" id="{70CDDD10-CB97-4E8F-91EE-5B1C36BDB18E}"/>
                </a:ext>
              </a:extLst>
            </p:cNvPr>
            <p:cNvCxnSpPr>
              <a:cxnSpLocks noChangeShapeType="1"/>
              <a:stCxn id="84" idx="1"/>
              <a:endCxn id="98" idx="5"/>
            </p:cNvCxnSpPr>
            <p:nvPr/>
          </p:nvCxnSpPr>
          <p:spPr bwMode="auto">
            <a:xfrm flipH="1" flipV="1">
              <a:off x="4220737" y="1343665"/>
              <a:ext cx="323066" cy="353837"/>
            </a:xfrm>
            <a:prstGeom prst="straightConnector1">
              <a:avLst/>
            </a:prstGeom>
            <a:noFill/>
            <a:ln w="9525" cap="sq">
              <a:solidFill>
                <a:schemeClr val="tx1"/>
              </a:solidFill>
              <a:round/>
              <a:headEnd/>
              <a:tailEnd/>
            </a:ln>
            <a:effectLst/>
          </p:spPr>
        </p:cxnSp>
        <p:sp>
          <p:nvSpPr>
            <p:cNvPr id="102" name="Oval 25">
              <a:extLst>
                <a:ext uri="{FF2B5EF4-FFF2-40B4-BE49-F238E27FC236}">
                  <a16:creationId xmlns:a16="http://schemas.microsoft.com/office/drawing/2014/main" id="{FD072EFA-C5A5-49D0-B7F2-76E2F7D937CF}"/>
                </a:ext>
              </a:extLst>
            </p:cNvPr>
            <p:cNvSpPr>
              <a:spLocks noChangeArrowheads="1"/>
            </p:cNvSpPr>
            <p:nvPr/>
          </p:nvSpPr>
          <p:spPr bwMode="auto">
            <a:xfrm>
              <a:off x="3200004" y="1634230"/>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103" name="AutoShape 38">
              <a:extLst>
                <a:ext uri="{FF2B5EF4-FFF2-40B4-BE49-F238E27FC236}">
                  <a16:creationId xmlns:a16="http://schemas.microsoft.com/office/drawing/2014/main" id="{DD2A9BF6-1827-4DB1-900F-26100FBE9981}"/>
                </a:ext>
              </a:extLst>
            </p:cNvPr>
            <p:cNvCxnSpPr>
              <a:cxnSpLocks noChangeShapeType="1"/>
              <a:endCxn id="102" idx="0"/>
            </p:cNvCxnSpPr>
            <p:nvPr/>
          </p:nvCxnSpPr>
          <p:spPr bwMode="auto">
            <a:xfrm flipH="1">
              <a:off x="3466704" y="1323330"/>
              <a:ext cx="344488" cy="310900"/>
            </a:xfrm>
            <a:prstGeom prst="straightConnector1">
              <a:avLst/>
            </a:prstGeom>
            <a:noFill/>
            <a:ln w="9525" cap="sq">
              <a:solidFill>
                <a:schemeClr val="tx1"/>
              </a:solidFill>
              <a:round/>
              <a:headEnd/>
              <a:tailEnd/>
            </a:ln>
            <a:effectLst/>
          </p:spPr>
        </p:cxnSp>
        <p:sp>
          <p:nvSpPr>
            <p:cNvPr id="104" name="Oval 30">
              <a:extLst>
                <a:ext uri="{FF2B5EF4-FFF2-40B4-BE49-F238E27FC236}">
                  <a16:creationId xmlns:a16="http://schemas.microsoft.com/office/drawing/2014/main" id="{DC9539CC-19A7-45AD-AE8E-A441CE169C8B}"/>
                </a:ext>
              </a:extLst>
            </p:cNvPr>
            <p:cNvSpPr>
              <a:spLocks noChangeArrowheads="1"/>
            </p:cNvSpPr>
            <p:nvPr/>
          </p:nvSpPr>
          <p:spPr bwMode="auto">
            <a:xfrm>
              <a:off x="5124739" y="2308240"/>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105" name="AutoShape 37">
              <a:extLst>
                <a:ext uri="{FF2B5EF4-FFF2-40B4-BE49-F238E27FC236}">
                  <a16:creationId xmlns:a16="http://schemas.microsoft.com/office/drawing/2014/main" id="{548C2A6F-278E-446C-BA65-4C810AC18961}"/>
                </a:ext>
              </a:extLst>
            </p:cNvPr>
            <p:cNvCxnSpPr>
              <a:cxnSpLocks noChangeShapeType="1"/>
              <a:stCxn id="84" idx="5"/>
              <a:endCxn id="104" idx="0"/>
            </p:cNvCxnSpPr>
            <p:nvPr/>
          </p:nvCxnSpPr>
          <p:spPr bwMode="auto">
            <a:xfrm>
              <a:off x="4920973" y="2003007"/>
              <a:ext cx="470466" cy="305233"/>
            </a:xfrm>
            <a:prstGeom prst="straightConnector1">
              <a:avLst/>
            </a:prstGeom>
            <a:noFill/>
            <a:ln w="9525" cap="sq">
              <a:solidFill>
                <a:schemeClr val="tx1"/>
              </a:solidFill>
              <a:round/>
              <a:headEnd/>
              <a:tailEnd/>
            </a:ln>
            <a:effectLst/>
          </p:spPr>
        </p:cxnSp>
        <p:sp>
          <p:nvSpPr>
            <p:cNvPr id="106" name="文本框 105">
              <a:extLst>
                <a:ext uri="{FF2B5EF4-FFF2-40B4-BE49-F238E27FC236}">
                  <a16:creationId xmlns:a16="http://schemas.microsoft.com/office/drawing/2014/main" id="{C1242008-19A8-4928-93EC-4A6FCF90BC99}"/>
                </a:ext>
              </a:extLst>
            </p:cNvPr>
            <p:cNvSpPr txBox="1"/>
            <p:nvPr/>
          </p:nvSpPr>
          <p:spPr>
            <a:xfrm>
              <a:off x="3892839" y="641999"/>
              <a:ext cx="533400" cy="369332"/>
            </a:xfrm>
            <a:prstGeom prst="rect">
              <a:avLst/>
            </a:prstGeom>
            <a:noFill/>
          </p:spPr>
          <p:txBody>
            <a:bodyPr wrap="square" rtlCol="0">
              <a:spAutoFit/>
            </a:bodyPr>
            <a:lstStyle/>
            <a:p>
              <a:r>
                <a:rPr lang="en-US" altLang="zh-CN"/>
                <a:t>-2</a:t>
              </a:r>
              <a:endParaRPr lang="zh-CN" altLang="en-US"/>
            </a:p>
          </p:txBody>
        </p:sp>
        <p:sp>
          <p:nvSpPr>
            <p:cNvPr id="107" name="文本框 106">
              <a:extLst>
                <a:ext uri="{FF2B5EF4-FFF2-40B4-BE49-F238E27FC236}">
                  <a16:creationId xmlns:a16="http://schemas.microsoft.com/office/drawing/2014/main" id="{A7114EDB-ECB0-49A6-A89A-19B6AC69DED1}"/>
                </a:ext>
              </a:extLst>
            </p:cNvPr>
            <p:cNvSpPr txBox="1"/>
            <p:nvPr/>
          </p:nvSpPr>
          <p:spPr>
            <a:xfrm>
              <a:off x="4814139" y="1288801"/>
              <a:ext cx="420463" cy="369332"/>
            </a:xfrm>
            <a:prstGeom prst="rect">
              <a:avLst/>
            </a:prstGeom>
            <a:noFill/>
          </p:spPr>
          <p:txBody>
            <a:bodyPr wrap="square" rtlCol="0">
              <a:spAutoFit/>
            </a:bodyPr>
            <a:lstStyle/>
            <a:p>
              <a:r>
                <a:rPr lang="en-US" altLang="zh-CN"/>
                <a:t>1</a:t>
              </a:r>
              <a:endParaRPr lang="zh-CN" altLang="en-US"/>
            </a:p>
          </p:txBody>
        </p:sp>
        <p:sp>
          <p:nvSpPr>
            <p:cNvPr id="108" name="文本框 107">
              <a:extLst>
                <a:ext uri="{FF2B5EF4-FFF2-40B4-BE49-F238E27FC236}">
                  <a16:creationId xmlns:a16="http://schemas.microsoft.com/office/drawing/2014/main" id="{79AE609B-3BF8-4975-AA5B-760F9AC0903E}"/>
                </a:ext>
              </a:extLst>
            </p:cNvPr>
            <p:cNvSpPr txBox="1"/>
            <p:nvPr/>
          </p:nvSpPr>
          <p:spPr>
            <a:xfrm>
              <a:off x="5334526" y="1948742"/>
              <a:ext cx="420463" cy="369332"/>
            </a:xfrm>
            <a:prstGeom prst="rect">
              <a:avLst/>
            </a:prstGeom>
            <a:noFill/>
          </p:spPr>
          <p:txBody>
            <a:bodyPr wrap="square" rtlCol="0">
              <a:spAutoFit/>
            </a:bodyPr>
            <a:lstStyle/>
            <a:p>
              <a:r>
                <a:rPr lang="en-US" altLang="zh-CN"/>
                <a:t>0</a:t>
              </a:r>
              <a:endParaRPr lang="zh-CN" altLang="en-US"/>
            </a:p>
          </p:txBody>
        </p:sp>
        <p:sp>
          <p:nvSpPr>
            <p:cNvPr id="109" name="文本框 108">
              <a:extLst>
                <a:ext uri="{FF2B5EF4-FFF2-40B4-BE49-F238E27FC236}">
                  <a16:creationId xmlns:a16="http://schemas.microsoft.com/office/drawing/2014/main" id="{64E3C77C-CE4D-4479-99E0-11BEDF6F9FA3}"/>
                </a:ext>
              </a:extLst>
            </p:cNvPr>
            <p:cNvSpPr txBox="1"/>
            <p:nvPr/>
          </p:nvSpPr>
          <p:spPr>
            <a:xfrm>
              <a:off x="3072466" y="1346292"/>
              <a:ext cx="420463" cy="369332"/>
            </a:xfrm>
            <a:prstGeom prst="rect">
              <a:avLst/>
            </a:prstGeom>
            <a:noFill/>
          </p:spPr>
          <p:txBody>
            <a:bodyPr wrap="square" rtlCol="0">
              <a:spAutoFit/>
            </a:bodyPr>
            <a:lstStyle/>
            <a:p>
              <a:r>
                <a:rPr lang="en-US" altLang="zh-CN"/>
                <a:t>0</a:t>
              </a:r>
              <a:endParaRPr lang="zh-CN" altLang="en-US"/>
            </a:p>
          </p:txBody>
        </p:sp>
        <p:sp>
          <p:nvSpPr>
            <p:cNvPr id="110" name="Oval 30">
              <a:extLst>
                <a:ext uri="{FF2B5EF4-FFF2-40B4-BE49-F238E27FC236}">
                  <a16:creationId xmlns:a16="http://schemas.microsoft.com/office/drawing/2014/main" id="{7E698CB7-6F93-4212-93CB-E3477EC0173D}"/>
                </a:ext>
              </a:extLst>
            </p:cNvPr>
            <p:cNvSpPr>
              <a:spLocks noChangeArrowheads="1"/>
            </p:cNvSpPr>
            <p:nvPr/>
          </p:nvSpPr>
          <p:spPr bwMode="auto">
            <a:xfrm>
              <a:off x="3892839" y="2307249"/>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34</a:t>
              </a:r>
            </a:p>
          </p:txBody>
        </p:sp>
        <p:cxnSp>
          <p:nvCxnSpPr>
            <p:cNvPr id="111" name="AutoShape 37">
              <a:extLst>
                <a:ext uri="{FF2B5EF4-FFF2-40B4-BE49-F238E27FC236}">
                  <a16:creationId xmlns:a16="http://schemas.microsoft.com/office/drawing/2014/main" id="{0E381B9B-33DB-4AD1-A18A-4BA13756935B}"/>
                </a:ext>
              </a:extLst>
            </p:cNvPr>
            <p:cNvCxnSpPr>
              <a:cxnSpLocks noChangeShapeType="1"/>
              <a:stCxn id="84" idx="3"/>
              <a:endCxn id="110" idx="0"/>
            </p:cNvCxnSpPr>
            <p:nvPr/>
          </p:nvCxnSpPr>
          <p:spPr bwMode="auto">
            <a:xfrm flipH="1">
              <a:off x="4159539" y="2003007"/>
              <a:ext cx="384264" cy="304242"/>
            </a:xfrm>
            <a:prstGeom prst="straightConnector1">
              <a:avLst/>
            </a:prstGeom>
            <a:noFill/>
            <a:ln w="9525" cap="sq">
              <a:solidFill>
                <a:schemeClr val="tx1"/>
              </a:solidFill>
              <a:round/>
              <a:headEnd/>
              <a:tailEnd/>
            </a:ln>
            <a:effectLst/>
          </p:spPr>
        </p:cxnSp>
        <p:sp>
          <p:nvSpPr>
            <p:cNvPr id="112" name="文本框 111">
              <a:extLst>
                <a:ext uri="{FF2B5EF4-FFF2-40B4-BE49-F238E27FC236}">
                  <a16:creationId xmlns:a16="http://schemas.microsoft.com/office/drawing/2014/main" id="{70575014-F3F7-43C4-8D6D-C0370DFA79E6}"/>
                </a:ext>
              </a:extLst>
            </p:cNvPr>
            <p:cNvSpPr txBox="1"/>
            <p:nvPr/>
          </p:nvSpPr>
          <p:spPr>
            <a:xfrm>
              <a:off x="3647617" y="2221743"/>
              <a:ext cx="420463" cy="369332"/>
            </a:xfrm>
            <a:prstGeom prst="rect">
              <a:avLst/>
            </a:prstGeom>
            <a:noFill/>
          </p:spPr>
          <p:txBody>
            <a:bodyPr wrap="square" rtlCol="0">
              <a:spAutoFit/>
            </a:bodyPr>
            <a:lstStyle/>
            <a:p>
              <a:r>
                <a:rPr lang="en-US" altLang="zh-CN"/>
                <a:t>1</a:t>
              </a:r>
              <a:endParaRPr lang="zh-CN" altLang="en-US"/>
            </a:p>
          </p:txBody>
        </p:sp>
        <p:sp>
          <p:nvSpPr>
            <p:cNvPr id="116" name="Oval 30">
              <a:extLst>
                <a:ext uri="{FF2B5EF4-FFF2-40B4-BE49-F238E27FC236}">
                  <a16:creationId xmlns:a16="http://schemas.microsoft.com/office/drawing/2014/main" id="{1B15ACFA-CC7D-4442-8CAF-47F4AA159056}"/>
                </a:ext>
              </a:extLst>
            </p:cNvPr>
            <p:cNvSpPr>
              <a:spLocks noChangeArrowheads="1"/>
            </p:cNvSpPr>
            <p:nvPr/>
          </p:nvSpPr>
          <p:spPr bwMode="auto">
            <a:xfrm>
              <a:off x="3259427" y="2881085"/>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28</a:t>
              </a:r>
            </a:p>
          </p:txBody>
        </p:sp>
        <p:cxnSp>
          <p:nvCxnSpPr>
            <p:cNvPr id="117" name="AutoShape 37">
              <a:extLst>
                <a:ext uri="{FF2B5EF4-FFF2-40B4-BE49-F238E27FC236}">
                  <a16:creationId xmlns:a16="http://schemas.microsoft.com/office/drawing/2014/main" id="{09873E41-EC26-4A0D-AF92-2ABEC870B2F4}"/>
                </a:ext>
              </a:extLst>
            </p:cNvPr>
            <p:cNvCxnSpPr>
              <a:cxnSpLocks noChangeShapeType="1"/>
              <a:endCxn id="116" idx="0"/>
            </p:cNvCxnSpPr>
            <p:nvPr/>
          </p:nvCxnSpPr>
          <p:spPr bwMode="auto">
            <a:xfrm flipH="1">
              <a:off x="3526127" y="2576843"/>
              <a:ext cx="384264" cy="304242"/>
            </a:xfrm>
            <a:prstGeom prst="straightConnector1">
              <a:avLst/>
            </a:prstGeom>
            <a:noFill/>
            <a:ln w="9525" cap="sq">
              <a:solidFill>
                <a:schemeClr val="tx1"/>
              </a:solidFill>
              <a:round/>
              <a:headEnd/>
              <a:tailEnd/>
            </a:ln>
            <a:effectLst/>
          </p:spPr>
        </p:cxnSp>
        <p:sp>
          <p:nvSpPr>
            <p:cNvPr id="118" name="文本框 117">
              <a:extLst>
                <a:ext uri="{FF2B5EF4-FFF2-40B4-BE49-F238E27FC236}">
                  <a16:creationId xmlns:a16="http://schemas.microsoft.com/office/drawing/2014/main" id="{97581F8F-FD72-4B86-A44A-2C5E3AF154B2}"/>
                </a:ext>
              </a:extLst>
            </p:cNvPr>
            <p:cNvSpPr txBox="1"/>
            <p:nvPr/>
          </p:nvSpPr>
          <p:spPr>
            <a:xfrm>
              <a:off x="3014205" y="2795579"/>
              <a:ext cx="420463" cy="369332"/>
            </a:xfrm>
            <a:prstGeom prst="rect">
              <a:avLst/>
            </a:prstGeom>
            <a:noFill/>
          </p:spPr>
          <p:txBody>
            <a:bodyPr wrap="square" rtlCol="0">
              <a:spAutoFit/>
            </a:bodyPr>
            <a:lstStyle/>
            <a:p>
              <a:r>
                <a:rPr lang="en-US" altLang="zh-CN"/>
                <a:t>0</a:t>
              </a:r>
              <a:endParaRPr lang="zh-CN" altLang="en-US"/>
            </a:p>
          </p:txBody>
        </p:sp>
      </p:grpSp>
      <p:grpSp>
        <p:nvGrpSpPr>
          <p:cNvPr id="5" name="组合 4">
            <a:extLst>
              <a:ext uri="{FF2B5EF4-FFF2-40B4-BE49-F238E27FC236}">
                <a16:creationId xmlns:a16="http://schemas.microsoft.com/office/drawing/2014/main" id="{F089580C-9365-4797-A306-1300E675F4FA}"/>
              </a:ext>
            </a:extLst>
          </p:cNvPr>
          <p:cNvGrpSpPr/>
          <p:nvPr/>
        </p:nvGrpSpPr>
        <p:grpSpPr>
          <a:xfrm>
            <a:off x="5841715" y="664308"/>
            <a:ext cx="3245163" cy="2121147"/>
            <a:chOff x="5841715" y="664308"/>
            <a:chExt cx="3245163" cy="2121147"/>
          </a:xfrm>
        </p:grpSpPr>
        <p:sp>
          <p:nvSpPr>
            <p:cNvPr id="119" name="Oval 23">
              <a:extLst>
                <a:ext uri="{FF2B5EF4-FFF2-40B4-BE49-F238E27FC236}">
                  <a16:creationId xmlns:a16="http://schemas.microsoft.com/office/drawing/2014/main" id="{F3F2C022-80CD-4519-8F8B-FA52078C37A8}"/>
                </a:ext>
              </a:extLst>
            </p:cNvPr>
            <p:cNvSpPr>
              <a:spLocks noChangeArrowheads="1"/>
            </p:cNvSpPr>
            <p:nvPr/>
          </p:nvSpPr>
          <p:spPr bwMode="auto">
            <a:xfrm>
              <a:off x="7777727" y="1655879"/>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98</a:t>
              </a:r>
            </a:p>
          </p:txBody>
        </p:sp>
        <p:sp>
          <p:nvSpPr>
            <p:cNvPr id="120" name="Oval 25">
              <a:extLst>
                <a:ext uri="{FF2B5EF4-FFF2-40B4-BE49-F238E27FC236}">
                  <a16:creationId xmlns:a16="http://schemas.microsoft.com/office/drawing/2014/main" id="{71C2ED45-AD58-401C-822E-C3FD7D3E46EC}"/>
                </a:ext>
              </a:extLst>
            </p:cNvPr>
            <p:cNvSpPr>
              <a:spLocks noChangeArrowheads="1"/>
            </p:cNvSpPr>
            <p:nvPr/>
          </p:nvSpPr>
          <p:spPr bwMode="auto">
            <a:xfrm>
              <a:off x="7077491" y="996537"/>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cxnSp>
          <p:nvCxnSpPr>
            <p:cNvPr id="121" name="AutoShape 38">
              <a:extLst>
                <a:ext uri="{FF2B5EF4-FFF2-40B4-BE49-F238E27FC236}">
                  <a16:creationId xmlns:a16="http://schemas.microsoft.com/office/drawing/2014/main" id="{5BA90E42-70F5-41EB-A217-7A59059CAE6D}"/>
                </a:ext>
              </a:extLst>
            </p:cNvPr>
            <p:cNvCxnSpPr>
              <a:cxnSpLocks noChangeShapeType="1"/>
              <a:stCxn id="119" idx="1"/>
              <a:endCxn id="120" idx="5"/>
            </p:cNvCxnSpPr>
            <p:nvPr/>
          </p:nvCxnSpPr>
          <p:spPr bwMode="auto">
            <a:xfrm flipH="1" flipV="1">
              <a:off x="7499530" y="1369192"/>
              <a:ext cx="350608" cy="350625"/>
            </a:xfrm>
            <a:prstGeom prst="straightConnector1">
              <a:avLst/>
            </a:prstGeom>
            <a:noFill/>
            <a:ln w="9525" cap="sq">
              <a:solidFill>
                <a:schemeClr val="tx1"/>
              </a:solidFill>
              <a:round/>
              <a:headEnd/>
              <a:tailEnd/>
            </a:ln>
            <a:effectLst/>
          </p:spPr>
        </p:cxnSp>
        <p:sp>
          <p:nvSpPr>
            <p:cNvPr id="122" name="Oval 25">
              <a:extLst>
                <a:ext uri="{FF2B5EF4-FFF2-40B4-BE49-F238E27FC236}">
                  <a16:creationId xmlns:a16="http://schemas.microsoft.com/office/drawing/2014/main" id="{80551AD8-CEA9-4429-8F3F-A6FA84087BCB}"/>
                </a:ext>
              </a:extLst>
            </p:cNvPr>
            <p:cNvSpPr>
              <a:spLocks noChangeArrowheads="1"/>
            </p:cNvSpPr>
            <p:nvPr/>
          </p:nvSpPr>
          <p:spPr bwMode="auto">
            <a:xfrm>
              <a:off x="6512043" y="1655879"/>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123" name="AutoShape 38">
              <a:extLst>
                <a:ext uri="{FF2B5EF4-FFF2-40B4-BE49-F238E27FC236}">
                  <a16:creationId xmlns:a16="http://schemas.microsoft.com/office/drawing/2014/main" id="{8D8E9B32-DDC3-465B-902F-553B250B3991}"/>
                </a:ext>
              </a:extLst>
            </p:cNvPr>
            <p:cNvCxnSpPr>
              <a:cxnSpLocks noChangeShapeType="1"/>
              <a:stCxn id="120" idx="3"/>
              <a:endCxn id="122" idx="0"/>
            </p:cNvCxnSpPr>
            <p:nvPr/>
          </p:nvCxnSpPr>
          <p:spPr bwMode="auto">
            <a:xfrm flipH="1">
              <a:off x="6759268" y="1369192"/>
              <a:ext cx="390634" cy="286687"/>
            </a:xfrm>
            <a:prstGeom prst="straightConnector1">
              <a:avLst/>
            </a:prstGeom>
            <a:noFill/>
            <a:ln w="9525" cap="sq">
              <a:solidFill>
                <a:schemeClr val="tx1"/>
              </a:solidFill>
              <a:round/>
              <a:headEnd/>
              <a:tailEnd/>
            </a:ln>
            <a:effectLst/>
          </p:spPr>
        </p:cxnSp>
        <p:sp>
          <p:nvSpPr>
            <p:cNvPr id="124" name="Oval 30">
              <a:extLst>
                <a:ext uri="{FF2B5EF4-FFF2-40B4-BE49-F238E27FC236}">
                  <a16:creationId xmlns:a16="http://schemas.microsoft.com/office/drawing/2014/main" id="{800BB0DE-2A0C-4820-B987-0BD2CCC9E0F6}"/>
                </a:ext>
              </a:extLst>
            </p:cNvPr>
            <p:cNvSpPr>
              <a:spLocks noChangeArrowheads="1"/>
            </p:cNvSpPr>
            <p:nvPr/>
          </p:nvSpPr>
          <p:spPr bwMode="auto">
            <a:xfrm>
              <a:off x="8436778" y="2329889"/>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125" name="AutoShape 37">
              <a:extLst>
                <a:ext uri="{FF2B5EF4-FFF2-40B4-BE49-F238E27FC236}">
                  <a16:creationId xmlns:a16="http://schemas.microsoft.com/office/drawing/2014/main" id="{4AE60D8E-0731-40EA-BCA7-77DD6826A494}"/>
                </a:ext>
              </a:extLst>
            </p:cNvPr>
            <p:cNvCxnSpPr>
              <a:cxnSpLocks noChangeShapeType="1"/>
              <a:stCxn id="119" idx="5"/>
              <a:endCxn id="124" idx="0"/>
            </p:cNvCxnSpPr>
            <p:nvPr/>
          </p:nvCxnSpPr>
          <p:spPr bwMode="auto">
            <a:xfrm>
              <a:off x="8199766" y="2028534"/>
              <a:ext cx="484237" cy="301355"/>
            </a:xfrm>
            <a:prstGeom prst="straightConnector1">
              <a:avLst/>
            </a:prstGeom>
            <a:noFill/>
            <a:ln w="9525" cap="sq">
              <a:solidFill>
                <a:schemeClr val="tx1"/>
              </a:solidFill>
              <a:round/>
              <a:headEnd/>
              <a:tailEnd/>
            </a:ln>
            <a:effectLst/>
          </p:spPr>
        </p:cxnSp>
        <p:sp>
          <p:nvSpPr>
            <p:cNvPr id="126" name="文本框 125">
              <a:extLst>
                <a:ext uri="{FF2B5EF4-FFF2-40B4-BE49-F238E27FC236}">
                  <a16:creationId xmlns:a16="http://schemas.microsoft.com/office/drawing/2014/main" id="{445EFAA9-D8EB-40B3-8B93-17E2C2F839C7}"/>
                </a:ext>
              </a:extLst>
            </p:cNvPr>
            <p:cNvSpPr txBox="1"/>
            <p:nvPr/>
          </p:nvSpPr>
          <p:spPr>
            <a:xfrm>
              <a:off x="7204878" y="664308"/>
              <a:ext cx="494450" cy="373216"/>
            </a:xfrm>
            <a:prstGeom prst="rect">
              <a:avLst/>
            </a:prstGeom>
            <a:noFill/>
          </p:spPr>
          <p:txBody>
            <a:bodyPr wrap="square" rtlCol="0">
              <a:spAutoFit/>
            </a:bodyPr>
            <a:lstStyle/>
            <a:p>
              <a:r>
                <a:rPr lang="en-US" altLang="zh-CN"/>
                <a:t>-1</a:t>
              </a:r>
              <a:endParaRPr lang="zh-CN" altLang="en-US"/>
            </a:p>
          </p:txBody>
        </p:sp>
        <p:sp>
          <p:nvSpPr>
            <p:cNvPr id="127" name="文本框 126">
              <a:extLst>
                <a:ext uri="{FF2B5EF4-FFF2-40B4-BE49-F238E27FC236}">
                  <a16:creationId xmlns:a16="http://schemas.microsoft.com/office/drawing/2014/main" id="{0D720497-84E7-4BB3-A35B-CF6B6B5A1DB9}"/>
                </a:ext>
              </a:extLst>
            </p:cNvPr>
            <p:cNvSpPr txBox="1"/>
            <p:nvPr/>
          </p:nvSpPr>
          <p:spPr>
            <a:xfrm>
              <a:off x="8117931" y="1311110"/>
              <a:ext cx="389760" cy="373216"/>
            </a:xfrm>
            <a:prstGeom prst="rect">
              <a:avLst/>
            </a:prstGeom>
            <a:noFill/>
          </p:spPr>
          <p:txBody>
            <a:bodyPr wrap="square" rtlCol="0">
              <a:spAutoFit/>
            </a:bodyPr>
            <a:lstStyle/>
            <a:p>
              <a:r>
                <a:rPr lang="en-US" altLang="zh-CN"/>
                <a:t>-1</a:t>
              </a:r>
              <a:endParaRPr lang="zh-CN" altLang="en-US"/>
            </a:p>
          </p:txBody>
        </p:sp>
        <p:sp>
          <p:nvSpPr>
            <p:cNvPr id="128" name="文本框 127">
              <a:extLst>
                <a:ext uri="{FF2B5EF4-FFF2-40B4-BE49-F238E27FC236}">
                  <a16:creationId xmlns:a16="http://schemas.microsoft.com/office/drawing/2014/main" id="{8E6CD953-6FFD-4650-A099-E68382342701}"/>
                </a:ext>
              </a:extLst>
            </p:cNvPr>
            <p:cNvSpPr txBox="1"/>
            <p:nvPr/>
          </p:nvSpPr>
          <p:spPr>
            <a:xfrm>
              <a:off x="8697118" y="2063732"/>
              <a:ext cx="389760" cy="373216"/>
            </a:xfrm>
            <a:prstGeom prst="rect">
              <a:avLst/>
            </a:prstGeom>
            <a:noFill/>
          </p:spPr>
          <p:txBody>
            <a:bodyPr wrap="square" rtlCol="0">
              <a:spAutoFit/>
            </a:bodyPr>
            <a:lstStyle/>
            <a:p>
              <a:r>
                <a:rPr lang="en-US" altLang="zh-CN"/>
                <a:t>0</a:t>
              </a:r>
              <a:endParaRPr lang="zh-CN" altLang="en-US"/>
            </a:p>
          </p:txBody>
        </p:sp>
        <p:sp>
          <p:nvSpPr>
            <p:cNvPr id="129" name="文本框 128">
              <a:extLst>
                <a:ext uri="{FF2B5EF4-FFF2-40B4-BE49-F238E27FC236}">
                  <a16:creationId xmlns:a16="http://schemas.microsoft.com/office/drawing/2014/main" id="{DB7C54A6-6E42-4B97-A42D-62D563864445}"/>
                </a:ext>
              </a:extLst>
            </p:cNvPr>
            <p:cNvSpPr txBox="1"/>
            <p:nvPr/>
          </p:nvSpPr>
          <p:spPr>
            <a:xfrm>
              <a:off x="6376258" y="1368601"/>
              <a:ext cx="389760" cy="373216"/>
            </a:xfrm>
            <a:prstGeom prst="rect">
              <a:avLst/>
            </a:prstGeom>
            <a:noFill/>
          </p:spPr>
          <p:txBody>
            <a:bodyPr wrap="square" rtlCol="0">
              <a:spAutoFit/>
            </a:bodyPr>
            <a:lstStyle/>
            <a:p>
              <a:r>
                <a:rPr lang="en-US" altLang="zh-CN"/>
                <a:t>0</a:t>
              </a:r>
              <a:endParaRPr lang="zh-CN" altLang="en-US"/>
            </a:p>
          </p:txBody>
        </p:sp>
        <p:sp>
          <p:nvSpPr>
            <p:cNvPr id="136" name="Oval 30">
              <a:extLst>
                <a:ext uri="{FF2B5EF4-FFF2-40B4-BE49-F238E27FC236}">
                  <a16:creationId xmlns:a16="http://schemas.microsoft.com/office/drawing/2014/main" id="{BAC65EA3-F47D-4320-94D7-48E63BB951B4}"/>
                </a:ext>
              </a:extLst>
            </p:cNvPr>
            <p:cNvSpPr>
              <a:spLocks noChangeArrowheads="1"/>
            </p:cNvSpPr>
            <p:nvPr/>
          </p:nvSpPr>
          <p:spPr bwMode="auto">
            <a:xfrm>
              <a:off x="7132015" y="2353406"/>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28</a:t>
              </a:r>
            </a:p>
          </p:txBody>
        </p:sp>
        <p:cxnSp>
          <p:nvCxnSpPr>
            <p:cNvPr id="137" name="AutoShape 37">
              <a:extLst>
                <a:ext uri="{FF2B5EF4-FFF2-40B4-BE49-F238E27FC236}">
                  <a16:creationId xmlns:a16="http://schemas.microsoft.com/office/drawing/2014/main" id="{93A40935-232D-4B0F-9A8A-21872FD74B03}"/>
                </a:ext>
              </a:extLst>
            </p:cNvPr>
            <p:cNvCxnSpPr>
              <a:cxnSpLocks noChangeShapeType="1"/>
              <a:endCxn id="136" idx="0"/>
            </p:cNvCxnSpPr>
            <p:nvPr/>
          </p:nvCxnSpPr>
          <p:spPr bwMode="auto">
            <a:xfrm>
              <a:off x="6928249" y="2048173"/>
              <a:ext cx="470466" cy="305233"/>
            </a:xfrm>
            <a:prstGeom prst="straightConnector1">
              <a:avLst/>
            </a:prstGeom>
            <a:noFill/>
            <a:ln w="9525" cap="sq">
              <a:solidFill>
                <a:schemeClr val="tx1"/>
              </a:solidFill>
              <a:round/>
              <a:headEnd/>
              <a:tailEnd/>
            </a:ln>
            <a:effectLst/>
          </p:spPr>
        </p:cxnSp>
        <p:sp>
          <p:nvSpPr>
            <p:cNvPr id="138" name="文本框 137">
              <a:extLst>
                <a:ext uri="{FF2B5EF4-FFF2-40B4-BE49-F238E27FC236}">
                  <a16:creationId xmlns:a16="http://schemas.microsoft.com/office/drawing/2014/main" id="{C7DCB2CD-706B-4520-98B4-774C95913D41}"/>
                </a:ext>
              </a:extLst>
            </p:cNvPr>
            <p:cNvSpPr txBox="1"/>
            <p:nvPr/>
          </p:nvSpPr>
          <p:spPr>
            <a:xfrm>
              <a:off x="7400602" y="2086589"/>
              <a:ext cx="420463" cy="369332"/>
            </a:xfrm>
            <a:prstGeom prst="rect">
              <a:avLst/>
            </a:prstGeom>
            <a:noFill/>
          </p:spPr>
          <p:txBody>
            <a:bodyPr wrap="square" rtlCol="0">
              <a:spAutoFit/>
            </a:bodyPr>
            <a:lstStyle/>
            <a:p>
              <a:r>
                <a:rPr lang="en-US" altLang="zh-CN"/>
                <a:t>0</a:t>
              </a:r>
              <a:endParaRPr lang="zh-CN" altLang="en-US"/>
            </a:p>
          </p:txBody>
        </p:sp>
        <p:sp>
          <p:nvSpPr>
            <p:cNvPr id="139" name="Oval 30">
              <a:extLst>
                <a:ext uri="{FF2B5EF4-FFF2-40B4-BE49-F238E27FC236}">
                  <a16:creationId xmlns:a16="http://schemas.microsoft.com/office/drawing/2014/main" id="{D5583614-B9D5-4C8B-8CE6-E6A9DFD8FD70}"/>
                </a:ext>
              </a:extLst>
            </p:cNvPr>
            <p:cNvSpPr>
              <a:spLocks noChangeArrowheads="1"/>
            </p:cNvSpPr>
            <p:nvPr/>
          </p:nvSpPr>
          <p:spPr bwMode="auto">
            <a:xfrm>
              <a:off x="5900115" y="2352415"/>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15</a:t>
              </a:r>
            </a:p>
          </p:txBody>
        </p:sp>
        <p:cxnSp>
          <p:nvCxnSpPr>
            <p:cNvPr id="140" name="AutoShape 37">
              <a:extLst>
                <a:ext uri="{FF2B5EF4-FFF2-40B4-BE49-F238E27FC236}">
                  <a16:creationId xmlns:a16="http://schemas.microsoft.com/office/drawing/2014/main" id="{37B31163-CB39-4A32-B185-A54F5C8CF849}"/>
                </a:ext>
              </a:extLst>
            </p:cNvPr>
            <p:cNvCxnSpPr>
              <a:cxnSpLocks noChangeShapeType="1"/>
              <a:endCxn id="139" idx="0"/>
            </p:cNvCxnSpPr>
            <p:nvPr/>
          </p:nvCxnSpPr>
          <p:spPr bwMode="auto">
            <a:xfrm flipH="1">
              <a:off x="6166815" y="2048173"/>
              <a:ext cx="384264" cy="304242"/>
            </a:xfrm>
            <a:prstGeom prst="straightConnector1">
              <a:avLst/>
            </a:prstGeom>
            <a:noFill/>
            <a:ln w="9525" cap="sq">
              <a:solidFill>
                <a:schemeClr val="tx1"/>
              </a:solidFill>
              <a:round/>
              <a:headEnd/>
              <a:tailEnd/>
            </a:ln>
            <a:effectLst/>
          </p:spPr>
        </p:cxnSp>
        <p:sp>
          <p:nvSpPr>
            <p:cNvPr id="141" name="文本框 140">
              <a:extLst>
                <a:ext uri="{FF2B5EF4-FFF2-40B4-BE49-F238E27FC236}">
                  <a16:creationId xmlns:a16="http://schemas.microsoft.com/office/drawing/2014/main" id="{A16F54FB-7452-4F00-B004-374B09E3F8DD}"/>
                </a:ext>
              </a:extLst>
            </p:cNvPr>
            <p:cNvSpPr txBox="1"/>
            <p:nvPr/>
          </p:nvSpPr>
          <p:spPr>
            <a:xfrm>
              <a:off x="5841715" y="2079719"/>
              <a:ext cx="420463" cy="369332"/>
            </a:xfrm>
            <a:prstGeom prst="rect">
              <a:avLst/>
            </a:prstGeom>
            <a:noFill/>
          </p:spPr>
          <p:txBody>
            <a:bodyPr wrap="square" rtlCol="0">
              <a:spAutoFit/>
            </a:bodyPr>
            <a:lstStyle/>
            <a:p>
              <a:r>
                <a:rPr lang="en-US" altLang="zh-CN"/>
                <a:t>0</a:t>
              </a:r>
              <a:endParaRPr lang="zh-CN" altLang="en-US"/>
            </a:p>
          </p:txBody>
        </p:sp>
      </p:grpSp>
      <p:grpSp>
        <p:nvGrpSpPr>
          <p:cNvPr id="6" name="组合 5">
            <a:extLst>
              <a:ext uri="{FF2B5EF4-FFF2-40B4-BE49-F238E27FC236}">
                <a16:creationId xmlns:a16="http://schemas.microsoft.com/office/drawing/2014/main" id="{4D791B39-AB80-4A89-89A3-23F7DC3E2649}"/>
              </a:ext>
            </a:extLst>
          </p:cNvPr>
          <p:cNvGrpSpPr/>
          <p:nvPr/>
        </p:nvGrpSpPr>
        <p:grpSpPr>
          <a:xfrm>
            <a:off x="108055" y="3626190"/>
            <a:ext cx="3245163" cy="2715441"/>
            <a:chOff x="108055" y="3626190"/>
            <a:chExt cx="3245163" cy="2715441"/>
          </a:xfrm>
        </p:grpSpPr>
        <p:sp>
          <p:nvSpPr>
            <p:cNvPr id="145" name="Oval 23">
              <a:extLst>
                <a:ext uri="{FF2B5EF4-FFF2-40B4-BE49-F238E27FC236}">
                  <a16:creationId xmlns:a16="http://schemas.microsoft.com/office/drawing/2014/main" id="{6FA1003E-F3C7-46C3-82A9-A888DB5D575F}"/>
                </a:ext>
              </a:extLst>
            </p:cNvPr>
            <p:cNvSpPr>
              <a:spLocks noChangeArrowheads="1"/>
            </p:cNvSpPr>
            <p:nvPr/>
          </p:nvSpPr>
          <p:spPr bwMode="auto">
            <a:xfrm>
              <a:off x="2044067" y="4617761"/>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98</a:t>
              </a:r>
            </a:p>
          </p:txBody>
        </p:sp>
        <p:sp>
          <p:nvSpPr>
            <p:cNvPr id="146" name="Oval 25">
              <a:extLst>
                <a:ext uri="{FF2B5EF4-FFF2-40B4-BE49-F238E27FC236}">
                  <a16:creationId xmlns:a16="http://schemas.microsoft.com/office/drawing/2014/main" id="{DFCD0877-0C41-4278-B885-F3C2044485AC}"/>
                </a:ext>
              </a:extLst>
            </p:cNvPr>
            <p:cNvSpPr>
              <a:spLocks noChangeArrowheads="1"/>
            </p:cNvSpPr>
            <p:nvPr/>
          </p:nvSpPr>
          <p:spPr bwMode="auto">
            <a:xfrm>
              <a:off x="1343831" y="3958419"/>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cxnSp>
          <p:nvCxnSpPr>
            <p:cNvPr id="147" name="AutoShape 38">
              <a:extLst>
                <a:ext uri="{FF2B5EF4-FFF2-40B4-BE49-F238E27FC236}">
                  <a16:creationId xmlns:a16="http://schemas.microsoft.com/office/drawing/2014/main" id="{72BA8BBB-020C-43BA-BA1A-951BCB43DF15}"/>
                </a:ext>
              </a:extLst>
            </p:cNvPr>
            <p:cNvCxnSpPr>
              <a:cxnSpLocks noChangeShapeType="1"/>
              <a:stCxn id="145" idx="1"/>
              <a:endCxn id="146" idx="5"/>
            </p:cNvCxnSpPr>
            <p:nvPr/>
          </p:nvCxnSpPr>
          <p:spPr bwMode="auto">
            <a:xfrm flipH="1" flipV="1">
              <a:off x="1765870" y="4331074"/>
              <a:ext cx="350608" cy="350625"/>
            </a:xfrm>
            <a:prstGeom prst="straightConnector1">
              <a:avLst/>
            </a:prstGeom>
            <a:noFill/>
            <a:ln w="9525" cap="sq">
              <a:solidFill>
                <a:schemeClr val="tx1"/>
              </a:solidFill>
              <a:round/>
              <a:headEnd/>
              <a:tailEnd/>
            </a:ln>
            <a:effectLst/>
          </p:spPr>
        </p:cxnSp>
        <p:sp>
          <p:nvSpPr>
            <p:cNvPr id="148" name="Oval 25">
              <a:extLst>
                <a:ext uri="{FF2B5EF4-FFF2-40B4-BE49-F238E27FC236}">
                  <a16:creationId xmlns:a16="http://schemas.microsoft.com/office/drawing/2014/main" id="{B5C81531-178C-42F4-AE08-9B5AF5A962B9}"/>
                </a:ext>
              </a:extLst>
            </p:cNvPr>
            <p:cNvSpPr>
              <a:spLocks noChangeArrowheads="1"/>
            </p:cNvSpPr>
            <p:nvPr/>
          </p:nvSpPr>
          <p:spPr bwMode="auto">
            <a:xfrm>
              <a:off x="778383" y="4617761"/>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149" name="AutoShape 38">
              <a:extLst>
                <a:ext uri="{FF2B5EF4-FFF2-40B4-BE49-F238E27FC236}">
                  <a16:creationId xmlns:a16="http://schemas.microsoft.com/office/drawing/2014/main" id="{E9A3FC8E-4449-45E6-B13B-E86C546D1A2C}"/>
                </a:ext>
              </a:extLst>
            </p:cNvPr>
            <p:cNvCxnSpPr>
              <a:cxnSpLocks noChangeShapeType="1"/>
              <a:stCxn id="146" idx="3"/>
              <a:endCxn id="148" idx="0"/>
            </p:cNvCxnSpPr>
            <p:nvPr/>
          </p:nvCxnSpPr>
          <p:spPr bwMode="auto">
            <a:xfrm flipH="1">
              <a:off x="1025608" y="4331074"/>
              <a:ext cx="390634" cy="286687"/>
            </a:xfrm>
            <a:prstGeom prst="straightConnector1">
              <a:avLst/>
            </a:prstGeom>
            <a:noFill/>
            <a:ln w="9525" cap="sq">
              <a:solidFill>
                <a:schemeClr val="tx1"/>
              </a:solidFill>
              <a:round/>
              <a:headEnd/>
              <a:tailEnd/>
            </a:ln>
            <a:effectLst/>
          </p:spPr>
        </p:cxnSp>
        <p:sp>
          <p:nvSpPr>
            <p:cNvPr id="150" name="Oval 30">
              <a:extLst>
                <a:ext uri="{FF2B5EF4-FFF2-40B4-BE49-F238E27FC236}">
                  <a16:creationId xmlns:a16="http://schemas.microsoft.com/office/drawing/2014/main" id="{A770BF80-80EB-46D2-A782-E0EEEC1E7B00}"/>
                </a:ext>
              </a:extLst>
            </p:cNvPr>
            <p:cNvSpPr>
              <a:spLocks noChangeArrowheads="1"/>
            </p:cNvSpPr>
            <p:nvPr/>
          </p:nvSpPr>
          <p:spPr bwMode="auto">
            <a:xfrm>
              <a:off x="2703118" y="5291771"/>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151" name="AutoShape 37">
              <a:extLst>
                <a:ext uri="{FF2B5EF4-FFF2-40B4-BE49-F238E27FC236}">
                  <a16:creationId xmlns:a16="http://schemas.microsoft.com/office/drawing/2014/main" id="{1EB9F279-2CEA-4E73-8CFB-1F2AE714E87F}"/>
                </a:ext>
              </a:extLst>
            </p:cNvPr>
            <p:cNvCxnSpPr>
              <a:cxnSpLocks noChangeShapeType="1"/>
              <a:stCxn id="145" idx="5"/>
              <a:endCxn id="150" idx="0"/>
            </p:cNvCxnSpPr>
            <p:nvPr/>
          </p:nvCxnSpPr>
          <p:spPr bwMode="auto">
            <a:xfrm>
              <a:off x="2466106" y="4990416"/>
              <a:ext cx="484237" cy="301355"/>
            </a:xfrm>
            <a:prstGeom prst="straightConnector1">
              <a:avLst/>
            </a:prstGeom>
            <a:noFill/>
            <a:ln w="9525" cap="sq">
              <a:solidFill>
                <a:schemeClr val="tx1"/>
              </a:solidFill>
              <a:round/>
              <a:headEnd/>
              <a:tailEnd/>
            </a:ln>
            <a:effectLst/>
          </p:spPr>
        </p:cxnSp>
        <p:sp>
          <p:nvSpPr>
            <p:cNvPr id="152" name="文本框 151">
              <a:extLst>
                <a:ext uri="{FF2B5EF4-FFF2-40B4-BE49-F238E27FC236}">
                  <a16:creationId xmlns:a16="http://schemas.microsoft.com/office/drawing/2014/main" id="{A59752A2-A514-4076-932C-E662B837B9D5}"/>
                </a:ext>
              </a:extLst>
            </p:cNvPr>
            <p:cNvSpPr txBox="1"/>
            <p:nvPr/>
          </p:nvSpPr>
          <p:spPr>
            <a:xfrm>
              <a:off x="1471218" y="3626190"/>
              <a:ext cx="494450" cy="373216"/>
            </a:xfrm>
            <a:prstGeom prst="rect">
              <a:avLst/>
            </a:prstGeom>
            <a:noFill/>
          </p:spPr>
          <p:txBody>
            <a:bodyPr wrap="square" rtlCol="0">
              <a:spAutoFit/>
            </a:bodyPr>
            <a:lstStyle/>
            <a:p>
              <a:r>
                <a:rPr lang="en-US" altLang="zh-CN"/>
                <a:t>-1</a:t>
              </a:r>
              <a:endParaRPr lang="zh-CN" altLang="en-US"/>
            </a:p>
          </p:txBody>
        </p:sp>
        <p:sp>
          <p:nvSpPr>
            <p:cNvPr id="153" name="文本框 152">
              <a:extLst>
                <a:ext uri="{FF2B5EF4-FFF2-40B4-BE49-F238E27FC236}">
                  <a16:creationId xmlns:a16="http://schemas.microsoft.com/office/drawing/2014/main" id="{26EA7F9A-E347-4C72-9A7A-7F35D361D02A}"/>
                </a:ext>
              </a:extLst>
            </p:cNvPr>
            <p:cNvSpPr txBox="1"/>
            <p:nvPr/>
          </p:nvSpPr>
          <p:spPr>
            <a:xfrm>
              <a:off x="2384271" y="4272992"/>
              <a:ext cx="389760" cy="373216"/>
            </a:xfrm>
            <a:prstGeom prst="rect">
              <a:avLst/>
            </a:prstGeom>
            <a:noFill/>
          </p:spPr>
          <p:txBody>
            <a:bodyPr wrap="square" rtlCol="0">
              <a:spAutoFit/>
            </a:bodyPr>
            <a:lstStyle/>
            <a:p>
              <a:r>
                <a:rPr lang="en-US" altLang="zh-CN"/>
                <a:t>-2</a:t>
              </a:r>
              <a:endParaRPr lang="zh-CN" altLang="en-US"/>
            </a:p>
          </p:txBody>
        </p:sp>
        <p:sp>
          <p:nvSpPr>
            <p:cNvPr id="154" name="文本框 153">
              <a:extLst>
                <a:ext uri="{FF2B5EF4-FFF2-40B4-BE49-F238E27FC236}">
                  <a16:creationId xmlns:a16="http://schemas.microsoft.com/office/drawing/2014/main" id="{4E618CD6-B3C4-4E51-9127-D5ED4B9A1B9E}"/>
                </a:ext>
              </a:extLst>
            </p:cNvPr>
            <p:cNvSpPr txBox="1"/>
            <p:nvPr/>
          </p:nvSpPr>
          <p:spPr>
            <a:xfrm>
              <a:off x="2963458" y="5025614"/>
              <a:ext cx="389760" cy="373216"/>
            </a:xfrm>
            <a:prstGeom prst="rect">
              <a:avLst/>
            </a:prstGeom>
            <a:noFill/>
          </p:spPr>
          <p:txBody>
            <a:bodyPr wrap="square" rtlCol="0">
              <a:spAutoFit/>
            </a:bodyPr>
            <a:lstStyle/>
            <a:p>
              <a:r>
                <a:rPr lang="en-US" altLang="zh-CN"/>
                <a:t>1</a:t>
              </a:r>
              <a:endParaRPr lang="zh-CN" altLang="en-US"/>
            </a:p>
          </p:txBody>
        </p:sp>
        <p:sp>
          <p:nvSpPr>
            <p:cNvPr id="155" name="文本框 154">
              <a:extLst>
                <a:ext uri="{FF2B5EF4-FFF2-40B4-BE49-F238E27FC236}">
                  <a16:creationId xmlns:a16="http://schemas.microsoft.com/office/drawing/2014/main" id="{93982FA7-6B88-4B61-AC2D-09FB3C9A266E}"/>
                </a:ext>
              </a:extLst>
            </p:cNvPr>
            <p:cNvSpPr txBox="1"/>
            <p:nvPr/>
          </p:nvSpPr>
          <p:spPr>
            <a:xfrm>
              <a:off x="642598" y="4330483"/>
              <a:ext cx="389760" cy="373216"/>
            </a:xfrm>
            <a:prstGeom prst="rect">
              <a:avLst/>
            </a:prstGeom>
            <a:noFill/>
          </p:spPr>
          <p:txBody>
            <a:bodyPr wrap="square" rtlCol="0">
              <a:spAutoFit/>
            </a:bodyPr>
            <a:lstStyle/>
            <a:p>
              <a:r>
                <a:rPr lang="en-US" altLang="zh-CN"/>
                <a:t>0</a:t>
              </a:r>
              <a:endParaRPr lang="zh-CN" altLang="en-US"/>
            </a:p>
          </p:txBody>
        </p:sp>
        <p:sp>
          <p:nvSpPr>
            <p:cNvPr id="156" name="Oval 30">
              <a:extLst>
                <a:ext uri="{FF2B5EF4-FFF2-40B4-BE49-F238E27FC236}">
                  <a16:creationId xmlns:a16="http://schemas.microsoft.com/office/drawing/2014/main" id="{E3F6C7CC-5353-4FAD-BEBC-17213EFDB2A4}"/>
                </a:ext>
              </a:extLst>
            </p:cNvPr>
            <p:cNvSpPr>
              <a:spLocks noChangeArrowheads="1"/>
            </p:cNvSpPr>
            <p:nvPr/>
          </p:nvSpPr>
          <p:spPr bwMode="auto">
            <a:xfrm>
              <a:off x="1398355" y="53152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28</a:t>
              </a:r>
            </a:p>
          </p:txBody>
        </p:sp>
        <p:cxnSp>
          <p:nvCxnSpPr>
            <p:cNvPr id="157" name="AutoShape 37">
              <a:extLst>
                <a:ext uri="{FF2B5EF4-FFF2-40B4-BE49-F238E27FC236}">
                  <a16:creationId xmlns:a16="http://schemas.microsoft.com/office/drawing/2014/main" id="{D87C16BD-8305-4728-B3E0-78CCA1D1BAED}"/>
                </a:ext>
              </a:extLst>
            </p:cNvPr>
            <p:cNvCxnSpPr>
              <a:cxnSpLocks noChangeShapeType="1"/>
              <a:endCxn id="156" idx="0"/>
            </p:cNvCxnSpPr>
            <p:nvPr/>
          </p:nvCxnSpPr>
          <p:spPr bwMode="auto">
            <a:xfrm>
              <a:off x="1194589" y="5010055"/>
              <a:ext cx="470466" cy="305233"/>
            </a:xfrm>
            <a:prstGeom prst="straightConnector1">
              <a:avLst/>
            </a:prstGeom>
            <a:noFill/>
            <a:ln w="9525" cap="sq">
              <a:solidFill>
                <a:schemeClr val="tx1"/>
              </a:solidFill>
              <a:round/>
              <a:headEnd/>
              <a:tailEnd/>
            </a:ln>
            <a:effectLst/>
          </p:spPr>
        </p:cxnSp>
        <p:sp>
          <p:nvSpPr>
            <p:cNvPr id="158" name="文本框 157">
              <a:extLst>
                <a:ext uri="{FF2B5EF4-FFF2-40B4-BE49-F238E27FC236}">
                  <a16:creationId xmlns:a16="http://schemas.microsoft.com/office/drawing/2014/main" id="{6D8F7F11-A5CF-4FB2-A1F3-95340F7EEE43}"/>
                </a:ext>
              </a:extLst>
            </p:cNvPr>
            <p:cNvSpPr txBox="1"/>
            <p:nvPr/>
          </p:nvSpPr>
          <p:spPr>
            <a:xfrm>
              <a:off x="1666942" y="5048471"/>
              <a:ext cx="420463" cy="369332"/>
            </a:xfrm>
            <a:prstGeom prst="rect">
              <a:avLst/>
            </a:prstGeom>
            <a:noFill/>
          </p:spPr>
          <p:txBody>
            <a:bodyPr wrap="square" rtlCol="0">
              <a:spAutoFit/>
            </a:bodyPr>
            <a:lstStyle/>
            <a:p>
              <a:r>
                <a:rPr lang="en-US" altLang="zh-CN"/>
                <a:t>0</a:t>
              </a:r>
              <a:endParaRPr lang="zh-CN" altLang="en-US"/>
            </a:p>
          </p:txBody>
        </p:sp>
        <p:sp>
          <p:nvSpPr>
            <p:cNvPr id="159" name="Oval 30">
              <a:extLst>
                <a:ext uri="{FF2B5EF4-FFF2-40B4-BE49-F238E27FC236}">
                  <a16:creationId xmlns:a16="http://schemas.microsoft.com/office/drawing/2014/main" id="{59A02704-66E8-4C98-930A-ADCDE7457509}"/>
                </a:ext>
              </a:extLst>
            </p:cNvPr>
            <p:cNvSpPr>
              <a:spLocks noChangeArrowheads="1"/>
            </p:cNvSpPr>
            <p:nvPr/>
          </p:nvSpPr>
          <p:spPr bwMode="auto">
            <a:xfrm>
              <a:off x="166455" y="5314297"/>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15</a:t>
              </a:r>
            </a:p>
          </p:txBody>
        </p:sp>
        <p:cxnSp>
          <p:nvCxnSpPr>
            <p:cNvPr id="160" name="AutoShape 37">
              <a:extLst>
                <a:ext uri="{FF2B5EF4-FFF2-40B4-BE49-F238E27FC236}">
                  <a16:creationId xmlns:a16="http://schemas.microsoft.com/office/drawing/2014/main" id="{6152A153-91F6-42F7-A834-E7B6735ABD92}"/>
                </a:ext>
              </a:extLst>
            </p:cNvPr>
            <p:cNvCxnSpPr>
              <a:cxnSpLocks noChangeShapeType="1"/>
              <a:endCxn id="159" idx="0"/>
            </p:cNvCxnSpPr>
            <p:nvPr/>
          </p:nvCxnSpPr>
          <p:spPr bwMode="auto">
            <a:xfrm flipH="1">
              <a:off x="433155" y="5010055"/>
              <a:ext cx="384264" cy="304242"/>
            </a:xfrm>
            <a:prstGeom prst="straightConnector1">
              <a:avLst/>
            </a:prstGeom>
            <a:noFill/>
            <a:ln w="9525" cap="sq">
              <a:solidFill>
                <a:schemeClr val="tx1"/>
              </a:solidFill>
              <a:round/>
              <a:headEnd/>
              <a:tailEnd/>
            </a:ln>
            <a:effectLst/>
          </p:spPr>
        </p:cxnSp>
        <p:sp>
          <p:nvSpPr>
            <p:cNvPr id="161" name="文本框 160">
              <a:extLst>
                <a:ext uri="{FF2B5EF4-FFF2-40B4-BE49-F238E27FC236}">
                  <a16:creationId xmlns:a16="http://schemas.microsoft.com/office/drawing/2014/main" id="{C378FDAF-D0C7-4D10-A14D-718DD225C469}"/>
                </a:ext>
              </a:extLst>
            </p:cNvPr>
            <p:cNvSpPr txBox="1"/>
            <p:nvPr/>
          </p:nvSpPr>
          <p:spPr>
            <a:xfrm>
              <a:off x="108055" y="5041601"/>
              <a:ext cx="420463" cy="369332"/>
            </a:xfrm>
            <a:prstGeom prst="rect">
              <a:avLst/>
            </a:prstGeom>
            <a:noFill/>
          </p:spPr>
          <p:txBody>
            <a:bodyPr wrap="square" rtlCol="0">
              <a:spAutoFit/>
            </a:bodyPr>
            <a:lstStyle/>
            <a:p>
              <a:r>
                <a:rPr lang="en-US" altLang="zh-CN"/>
                <a:t>0</a:t>
              </a:r>
              <a:endParaRPr lang="zh-CN" altLang="en-US"/>
            </a:p>
          </p:txBody>
        </p:sp>
        <p:sp>
          <p:nvSpPr>
            <p:cNvPr id="162" name="Oval 30">
              <a:extLst>
                <a:ext uri="{FF2B5EF4-FFF2-40B4-BE49-F238E27FC236}">
                  <a16:creationId xmlns:a16="http://schemas.microsoft.com/office/drawing/2014/main" id="{4BC2F61F-15F5-45B3-88F9-F0BE32CAF001}"/>
                </a:ext>
              </a:extLst>
            </p:cNvPr>
            <p:cNvSpPr>
              <a:spLocks noChangeArrowheads="1"/>
            </p:cNvSpPr>
            <p:nvPr/>
          </p:nvSpPr>
          <p:spPr bwMode="auto">
            <a:xfrm>
              <a:off x="2094674" y="5909582"/>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107</a:t>
              </a:r>
            </a:p>
          </p:txBody>
        </p:sp>
        <p:cxnSp>
          <p:nvCxnSpPr>
            <p:cNvPr id="163" name="AutoShape 37">
              <a:extLst>
                <a:ext uri="{FF2B5EF4-FFF2-40B4-BE49-F238E27FC236}">
                  <a16:creationId xmlns:a16="http://schemas.microsoft.com/office/drawing/2014/main" id="{99B15E3F-1828-4108-BA4B-28CA1AF843D2}"/>
                </a:ext>
              </a:extLst>
            </p:cNvPr>
            <p:cNvCxnSpPr>
              <a:cxnSpLocks noChangeShapeType="1"/>
              <a:endCxn id="162" idx="0"/>
            </p:cNvCxnSpPr>
            <p:nvPr/>
          </p:nvCxnSpPr>
          <p:spPr bwMode="auto">
            <a:xfrm flipH="1">
              <a:off x="2361374" y="5605340"/>
              <a:ext cx="384264" cy="304242"/>
            </a:xfrm>
            <a:prstGeom prst="straightConnector1">
              <a:avLst/>
            </a:prstGeom>
            <a:noFill/>
            <a:ln w="9525" cap="sq">
              <a:solidFill>
                <a:schemeClr val="tx1"/>
              </a:solidFill>
              <a:round/>
              <a:headEnd/>
              <a:tailEnd/>
            </a:ln>
            <a:effectLst/>
          </p:spPr>
        </p:cxnSp>
        <p:sp>
          <p:nvSpPr>
            <p:cNvPr id="164" name="文本框 163">
              <a:extLst>
                <a:ext uri="{FF2B5EF4-FFF2-40B4-BE49-F238E27FC236}">
                  <a16:creationId xmlns:a16="http://schemas.microsoft.com/office/drawing/2014/main" id="{D773CF32-3400-455C-B5D4-298FADCD017B}"/>
                </a:ext>
              </a:extLst>
            </p:cNvPr>
            <p:cNvSpPr txBox="1"/>
            <p:nvPr/>
          </p:nvSpPr>
          <p:spPr>
            <a:xfrm>
              <a:off x="2036274" y="5636886"/>
              <a:ext cx="420463" cy="369332"/>
            </a:xfrm>
            <a:prstGeom prst="rect">
              <a:avLst/>
            </a:prstGeom>
            <a:noFill/>
          </p:spPr>
          <p:txBody>
            <a:bodyPr wrap="square" rtlCol="0">
              <a:spAutoFit/>
            </a:bodyPr>
            <a:lstStyle/>
            <a:p>
              <a:r>
                <a:rPr lang="en-US" altLang="zh-CN"/>
                <a:t>0</a:t>
              </a:r>
              <a:endParaRPr lang="zh-CN" altLang="en-US"/>
            </a:p>
          </p:txBody>
        </p:sp>
      </p:grpSp>
      <p:grpSp>
        <p:nvGrpSpPr>
          <p:cNvPr id="7" name="组合 6">
            <a:extLst>
              <a:ext uri="{FF2B5EF4-FFF2-40B4-BE49-F238E27FC236}">
                <a16:creationId xmlns:a16="http://schemas.microsoft.com/office/drawing/2014/main" id="{02C27395-0A56-4AC0-8317-F5113066B2A8}"/>
              </a:ext>
            </a:extLst>
          </p:cNvPr>
          <p:cNvGrpSpPr/>
          <p:nvPr/>
        </p:nvGrpSpPr>
        <p:grpSpPr>
          <a:xfrm>
            <a:off x="4747872" y="3336405"/>
            <a:ext cx="3975606" cy="2382265"/>
            <a:chOff x="4747872" y="3336405"/>
            <a:chExt cx="3975606" cy="2382265"/>
          </a:xfrm>
        </p:grpSpPr>
        <p:sp>
          <p:nvSpPr>
            <p:cNvPr id="165" name="Oval 23">
              <a:extLst>
                <a:ext uri="{FF2B5EF4-FFF2-40B4-BE49-F238E27FC236}">
                  <a16:creationId xmlns:a16="http://schemas.microsoft.com/office/drawing/2014/main" id="{8B01C31C-BBBB-497E-9299-2515940B77D3}"/>
                </a:ext>
              </a:extLst>
            </p:cNvPr>
            <p:cNvSpPr>
              <a:spLocks noChangeArrowheads="1"/>
            </p:cNvSpPr>
            <p:nvPr/>
          </p:nvSpPr>
          <p:spPr bwMode="auto">
            <a:xfrm>
              <a:off x="7414327" y="4589314"/>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107</a:t>
              </a:r>
            </a:p>
          </p:txBody>
        </p:sp>
        <p:sp>
          <p:nvSpPr>
            <p:cNvPr id="166" name="Oval 25">
              <a:extLst>
                <a:ext uri="{FF2B5EF4-FFF2-40B4-BE49-F238E27FC236}">
                  <a16:creationId xmlns:a16="http://schemas.microsoft.com/office/drawing/2014/main" id="{6D9DBCE0-5034-42B4-A519-15CA0B93840A}"/>
                </a:ext>
              </a:extLst>
            </p:cNvPr>
            <p:cNvSpPr>
              <a:spLocks noChangeArrowheads="1"/>
            </p:cNvSpPr>
            <p:nvPr/>
          </p:nvSpPr>
          <p:spPr bwMode="auto">
            <a:xfrm>
              <a:off x="6306412" y="3687621"/>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cxnSp>
          <p:nvCxnSpPr>
            <p:cNvPr id="167" name="AutoShape 38">
              <a:extLst>
                <a:ext uri="{FF2B5EF4-FFF2-40B4-BE49-F238E27FC236}">
                  <a16:creationId xmlns:a16="http://schemas.microsoft.com/office/drawing/2014/main" id="{B2333715-F0BE-4DFD-A521-078E0D67B1E1}"/>
                </a:ext>
              </a:extLst>
            </p:cNvPr>
            <p:cNvCxnSpPr>
              <a:cxnSpLocks noChangeShapeType="1"/>
              <a:stCxn id="165" idx="1"/>
              <a:endCxn id="166" idx="5"/>
            </p:cNvCxnSpPr>
            <p:nvPr/>
          </p:nvCxnSpPr>
          <p:spPr bwMode="auto">
            <a:xfrm flipH="1" flipV="1">
              <a:off x="6728451" y="4060276"/>
              <a:ext cx="758287" cy="592976"/>
            </a:xfrm>
            <a:prstGeom prst="straightConnector1">
              <a:avLst/>
            </a:prstGeom>
            <a:noFill/>
            <a:ln w="9525" cap="sq">
              <a:solidFill>
                <a:schemeClr val="tx1"/>
              </a:solidFill>
              <a:round/>
              <a:headEnd/>
              <a:tailEnd/>
            </a:ln>
            <a:effectLst/>
          </p:spPr>
        </p:cxnSp>
        <p:sp>
          <p:nvSpPr>
            <p:cNvPr id="168" name="Oval 25">
              <a:extLst>
                <a:ext uri="{FF2B5EF4-FFF2-40B4-BE49-F238E27FC236}">
                  <a16:creationId xmlns:a16="http://schemas.microsoft.com/office/drawing/2014/main" id="{B92BCAC2-4311-48EE-B407-BE7780F11282}"/>
                </a:ext>
              </a:extLst>
            </p:cNvPr>
            <p:cNvSpPr>
              <a:spLocks noChangeArrowheads="1"/>
            </p:cNvSpPr>
            <p:nvPr/>
          </p:nvSpPr>
          <p:spPr bwMode="auto">
            <a:xfrm>
              <a:off x="5418200" y="4589094"/>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169" name="AutoShape 38">
              <a:extLst>
                <a:ext uri="{FF2B5EF4-FFF2-40B4-BE49-F238E27FC236}">
                  <a16:creationId xmlns:a16="http://schemas.microsoft.com/office/drawing/2014/main" id="{C9330353-5DAB-4E62-A92A-3EA67EC1A357}"/>
                </a:ext>
              </a:extLst>
            </p:cNvPr>
            <p:cNvCxnSpPr>
              <a:cxnSpLocks noChangeShapeType="1"/>
              <a:stCxn id="166" idx="3"/>
              <a:endCxn id="168" idx="0"/>
            </p:cNvCxnSpPr>
            <p:nvPr/>
          </p:nvCxnSpPr>
          <p:spPr bwMode="auto">
            <a:xfrm flipH="1">
              <a:off x="5665425" y="4060276"/>
              <a:ext cx="713398" cy="528818"/>
            </a:xfrm>
            <a:prstGeom prst="straightConnector1">
              <a:avLst/>
            </a:prstGeom>
            <a:noFill/>
            <a:ln w="9525" cap="sq">
              <a:solidFill>
                <a:schemeClr val="tx1"/>
              </a:solidFill>
              <a:round/>
              <a:headEnd/>
              <a:tailEnd/>
            </a:ln>
            <a:effectLst/>
          </p:spPr>
        </p:cxnSp>
        <p:sp>
          <p:nvSpPr>
            <p:cNvPr id="170" name="Oval 30">
              <a:extLst>
                <a:ext uri="{FF2B5EF4-FFF2-40B4-BE49-F238E27FC236}">
                  <a16:creationId xmlns:a16="http://schemas.microsoft.com/office/drawing/2014/main" id="{E2E9101D-C26B-4CD8-A435-8A17CC149CB2}"/>
                </a:ext>
              </a:extLst>
            </p:cNvPr>
            <p:cNvSpPr>
              <a:spLocks noChangeArrowheads="1"/>
            </p:cNvSpPr>
            <p:nvPr/>
          </p:nvSpPr>
          <p:spPr bwMode="auto">
            <a:xfrm>
              <a:off x="8073378" y="5263324"/>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171" name="AutoShape 37">
              <a:extLst>
                <a:ext uri="{FF2B5EF4-FFF2-40B4-BE49-F238E27FC236}">
                  <a16:creationId xmlns:a16="http://schemas.microsoft.com/office/drawing/2014/main" id="{38D17596-E796-46F5-8928-E0538AF91AB4}"/>
                </a:ext>
              </a:extLst>
            </p:cNvPr>
            <p:cNvCxnSpPr>
              <a:cxnSpLocks noChangeShapeType="1"/>
              <a:stCxn id="165" idx="5"/>
              <a:endCxn id="170" idx="0"/>
            </p:cNvCxnSpPr>
            <p:nvPr/>
          </p:nvCxnSpPr>
          <p:spPr bwMode="auto">
            <a:xfrm>
              <a:off x="7836366" y="4961969"/>
              <a:ext cx="484237" cy="301355"/>
            </a:xfrm>
            <a:prstGeom prst="straightConnector1">
              <a:avLst/>
            </a:prstGeom>
            <a:noFill/>
            <a:ln w="9525" cap="sq">
              <a:solidFill>
                <a:schemeClr val="tx1"/>
              </a:solidFill>
              <a:round/>
              <a:headEnd/>
              <a:tailEnd/>
            </a:ln>
            <a:effectLst/>
          </p:spPr>
        </p:cxnSp>
        <p:sp>
          <p:nvSpPr>
            <p:cNvPr id="172" name="文本框 171">
              <a:extLst>
                <a:ext uri="{FF2B5EF4-FFF2-40B4-BE49-F238E27FC236}">
                  <a16:creationId xmlns:a16="http://schemas.microsoft.com/office/drawing/2014/main" id="{A7640127-8693-4060-A7F3-270D09C578E8}"/>
                </a:ext>
              </a:extLst>
            </p:cNvPr>
            <p:cNvSpPr txBox="1"/>
            <p:nvPr/>
          </p:nvSpPr>
          <p:spPr>
            <a:xfrm>
              <a:off x="6433799" y="3336405"/>
              <a:ext cx="494450" cy="373216"/>
            </a:xfrm>
            <a:prstGeom prst="rect">
              <a:avLst/>
            </a:prstGeom>
            <a:noFill/>
          </p:spPr>
          <p:txBody>
            <a:bodyPr wrap="square" rtlCol="0">
              <a:spAutoFit/>
            </a:bodyPr>
            <a:lstStyle/>
            <a:p>
              <a:r>
                <a:rPr lang="en-US" altLang="zh-CN"/>
                <a:t>0</a:t>
              </a:r>
              <a:endParaRPr lang="zh-CN" altLang="en-US"/>
            </a:p>
          </p:txBody>
        </p:sp>
        <p:sp>
          <p:nvSpPr>
            <p:cNvPr id="173" name="文本框 172">
              <a:extLst>
                <a:ext uri="{FF2B5EF4-FFF2-40B4-BE49-F238E27FC236}">
                  <a16:creationId xmlns:a16="http://schemas.microsoft.com/office/drawing/2014/main" id="{50580FDD-BE96-4924-ABF8-98BEEB201D09}"/>
                </a:ext>
              </a:extLst>
            </p:cNvPr>
            <p:cNvSpPr txBox="1"/>
            <p:nvPr/>
          </p:nvSpPr>
          <p:spPr>
            <a:xfrm>
              <a:off x="7754531" y="4244545"/>
              <a:ext cx="389760" cy="373216"/>
            </a:xfrm>
            <a:prstGeom prst="rect">
              <a:avLst/>
            </a:prstGeom>
            <a:noFill/>
          </p:spPr>
          <p:txBody>
            <a:bodyPr wrap="square" rtlCol="0">
              <a:spAutoFit/>
            </a:bodyPr>
            <a:lstStyle/>
            <a:p>
              <a:r>
                <a:rPr lang="en-US" altLang="zh-CN"/>
                <a:t>0</a:t>
              </a:r>
              <a:endParaRPr lang="zh-CN" altLang="en-US"/>
            </a:p>
          </p:txBody>
        </p:sp>
        <p:sp>
          <p:nvSpPr>
            <p:cNvPr id="174" name="文本框 173">
              <a:extLst>
                <a:ext uri="{FF2B5EF4-FFF2-40B4-BE49-F238E27FC236}">
                  <a16:creationId xmlns:a16="http://schemas.microsoft.com/office/drawing/2014/main" id="{C3941E38-3FDF-428F-8D93-03F3ECE96B37}"/>
                </a:ext>
              </a:extLst>
            </p:cNvPr>
            <p:cNvSpPr txBox="1"/>
            <p:nvPr/>
          </p:nvSpPr>
          <p:spPr>
            <a:xfrm>
              <a:off x="8333718" y="4997167"/>
              <a:ext cx="389760" cy="373216"/>
            </a:xfrm>
            <a:prstGeom prst="rect">
              <a:avLst/>
            </a:prstGeom>
            <a:noFill/>
          </p:spPr>
          <p:txBody>
            <a:bodyPr wrap="square" rtlCol="0">
              <a:spAutoFit/>
            </a:bodyPr>
            <a:lstStyle/>
            <a:p>
              <a:r>
                <a:rPr lang="en-US" altLang="zh-CN"/>
                <a:t>0</a:t>
              </a:r>
              <a:endParaRPr lang="zh-CN" altLang="en-US"/>
            </a:p>
          </p:txBody>
        </p:sp>
        <p:sp>
          <p:nvSpPr>
            <p:cNvPr id="175" name="文本框 174">
              <a:extLst>
                <a:ext uri="{FF2B5EF4-FFF2-40B4-BE49-F238E27FC236}">
                  <a16:creationId xmlns:a16="http://schemas.microsoft.com/office/drawing/2014/main" id="{30AF3604-655B-49D8-BB57-3EE1193C24FB}"/>
                </a:ext>
              </a:extLst>
            </p:cNvPr>
            <p:cNvSpPr txBox="1"/>
            <p:nvPr/>
          </p:nvSpPr>
          <p:spPr>
            <a:xfrm>
              <a:off x="5282415" y="4301816"/>
              <a:ext cx="389760" cy="373216"/>
            </a:xfrm>
            <a:prstGeom prst="rect">
              <a:avLst/>
            </a:prstGeom>
            <a:noFill/>
          </p:spPr>
          <p:txBody>
            <a:bodyPr wrap="square" rtlCol="0">
              <a:spAutoFit/>
            </a:bodyPr>
            <a:lstStyle/>
            <a:p>
              <a:r>
                <a:rPr lang="en-US" altLang="zh-CN"/>
                <a:t>0</a:t>
              </a:r>
              <a:endParaRPr lang="zh-CN" altLang="en-US"/>
            </a:p>
          </p:txBody>
        </p:sp>
        <p:sp>
          <p:nvSpPr>
            <p:cNvPr id="176" name="Oval 30">
              <a:extLst>
                <a:ext uri="{FF2B5EF4-FFF2-40B4-BE49-F238E27FC236}">
                  <a16:creationId xmlns:a16="http://schemas.microsoft.com/office/drawing/2014/main" id="{9B1EEA45-94BE-4978-A95A-04F9C88EFBE5}"/>
                </a:ext>
              </a:extLst>
            </p:cNvPr>
            <p:cNvSpPr>
              <a:spLocks noChangeArrowheads="1"/>
            </p:cNvSpPr>
            <p:nvPr/>
          </p:nvSpPr>
          <p:spPr bwMode="auto">
            <a:xfrm>
              <a:off x="6038172" y="5286621"/>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28</a:t>
              </a:r>
            </a:p>
          </p:txBody>
        </p:sp>
        <p:cxnSp>
          <p:nvCxnSpPr>
            <p:cNvPr id="177" name="AutoShape 37">
              <a:extLst>
                <a:ext uri="{FF2B5EF4-FFF2-40B4-BE49-F238E27FC236}">
                  <a16:creationId xmlns:a16="http://schemas.microsoft.com/office/drawing/2014/main" id="{A9C3D02A-E21B-445E-AC4A-6E19C0F06A1D}"/>
                </a:ext>
              </a:extLst>
            </p:cNvPr>
            <p:cNvCxnSpPr>
              <a:cxnSpLocks noChangeShapeType="1"/>
              <a:endCxn id="176" idx="0"/>
            </p:cNvCxnSpPr>
            <p:nvPr/>
          </p:nvCxnSpPr>
          <p:spPr bwMode="auto">
            <a:xfrm>
              <a:off x="5834406" y="4981388"/>
              <a:ext cx="470466" cy="305233"/>
            </a:xfrm>
            <a:prstGeom prst="straightConnector1">
              <a:avLst/>
            </a:prstGeom>
            <a:noFill/>
            <a:ln w="9525" cap="sq">
              <a:solidFill>
                <a:schemeClr val="tx1"/>
              </a:solidFill>
              <a:round/>
              <a:headEnd/>
              <a:tailEnd/>
            </a:ln>
            <a:effectLst/>
          </p:spPr>
        </p:cxnSp>
        <p:sp>
          <p:nvSpPr>
            <p:cNvPr id="178" name="文本框 177">
              <a:extLst>
                <a:ext uri="{FF2B5EF4-FFF2-40B4-BE49-F238E27FC236}">
                  <a16:creationId xmlns:a16="http://schemas.microsoft.com/office/drawing/2014/main" id="{8CF63434-DF5A-430A-BF58-98BA93ABA200}"/>
                </a:ext>
              </a:extLst>
            </p:cNvPr>
            <p:cNvSpPr txBox="1"/>
            <p:nvPr/>
          </p:nvSpPr>
          <p:spPr>
            <a:xfrm>
              <a:off x="6306759" y="5019804"/>
              <a:ext cx="420463" cy="369332"/>
            </a:xfrm>
            <a:prstGeom prst="rect">
              <a:avLst/>
            </a:prstGeom>
            <a:noFill/>
          </p:spPr>
          <p:txBody>
            <a:bodyPr wrap="square" rtlCol="0">
              <a:spAutoFit/>
            </a:bodyPr>
            <a:lstStyle/>
            <a:p>
              <a:r>
                <a:rPr lang="en-US" altLang="zh-CN"/>
                <a:t>0</a:t>
              </a:r>
              <a:endParaRPr lang="zh-CN" altLang="en-US"/>
            </a:p>
          </p:txBody>
        </p:sp>
        <p:sp>
          <p:nvSpPr>
            <p:cNvPr id="179" name="Oval 30">
              <a:extLst>
                <a:ext uri="{FF2B5EF4-FFF2-40B4-BE49-F238E27FC236}">
                  <a16:creationId xmlns:a16="http://schemas.microsoft.com/office/drawing/2014/main" id="{1F1FF295-D036-4146-B14F-F2AD2776177D}"/>
                </a:ext>
              </a:extLst>
            </p:cNvPr>
            <p:cNvSpPr>
              <a:spLocks noChangeArrowheads="1"/>
            </p:cNvSpPr>
            <p:nvPr/>
          </p:nvSpPr>
          <p:spPr bwMode="auto">
            <a:xfrm>
              <a:off x="4806272" y="5285630"/>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15</a:t>
              </a:r>
            </a:p>
          </p:txBody>
        </p:sp>
        <p:cxnSp>
          <p:nvCxnSpPr>
            <p:cNvPr id="180" name="AutoShape 37">
              <a:extLst>
                <a:ext uri="{FF2B5EF4-FFF2-40B4-BE49-F238E27FC236}">
                  <a16:creationId xmlns:a16="http://schemas.microsoft.com/office/drawing/2014/main" id="{1BF0CD8A-E4DD-467E-B7D2-D807969DB13D}"/>
                </a:ext>
              </a:extLst>
            </p:cNvPr>
            <p:cNvCxnSpPr>
              <a:cxnSpLocks noChangeShapeType="1"/>
              <a:endCxn id="179" idx="0"/>
            </p:cNvCxnSpPr>
            <p:nvPr/>
          </p:nvCxnSpPr>
          <p:spPr bwMode="auto">
            <a:xfrm flipH="1">
              <a:off x="5072972" y="4981388"/>
              <a:ext cx="384264" cy="304242"/>
            </a:xfrm>
            <a:prstGeom prst="straightConnector1">
              <a:avLst/>
            </a:prstGeom>
            <a:noFill/>
            <a:ln w="9525" cap="sq">
              <a:solidFill>
                <a:schemeClr val="tx1"/>
              </a:solidFill>
              <a:round/>
              <a:headEnd/>
              <a:tailEnd/>
            </a:ln>
            <a:effectLst/>
          </p:spPr>
        </p:cxnSp>
        <p:sp>
          <p:nvSpPr>
            <p:cNvPr id="181" name="文本框 180">
              <a:extLst>
                <a:ext uri="{FF2B5EF4-FFF2-40B4-BE49-F238E27FC236}">
                  <a16:creationId xmlns:a16="http://schemas.microsoft.com/office/drawing/2014/main" id="{050EA971-4DB9-4522-827B-F8BA7D7C2D53}"/>
                </a:ext>
              </a:extLst>
            </p:cNvPr>
            <p:cNvSpPr txBox="1"/>
            <p:nvPr/>
          </p:nvSpPr>
          <p:spPr>
            <a:xfrm>
              <a:off x="4747872" y="5012934"/>
              <a:ext cx="420463" cy="369332"/>
            </a:xfrm>
            <a:prstGeom prst="rect">
              <a:avLst/>
            </a:prstGeom>
            <a:noFill/>
          </p:spPr>
          <p:txBody>
            <a:bodyPr wrap="square" rtlCol="0">
              <a:spAutoFit/>
            </a:bodyPr>
            <a:lstStyle/>
            <a:p>
              <a:r>
                <a:rPr lang="en-US" altLang="zh-CN"/>
                <a:t>0</a:t>
              </a:r>
              <a:endParaRPr lang="zh-CN" altLang="en-US"/>
            </a:p>
          </p:txBody>
        </p:sp>
        <p:sp>
          <p:nvSpPr>
            <p:cNvPr id="182" name="Oval 30">
              <a:extLst>
                <a:ext uri="{FF2B5EF4-FFF2-40B4-BE49-F238E27FC236}">
                  <a16:creationId xmlns:a16="http://schemas.microsoft.com/office/drawing/2014/main" id="{9960C666-102E-4140-9C68-1BC6B9BFD2A6}"/>
                </a:ext>
              </a:extLst>
            </p:cNvPr>
            <p:cNvSpPr>
              <a:spLocks noChangeArrowheads="1"/>
            </p:cNvSpPr>
            <p:nvPr/>
          </p:nvSpPr>
          <p:spPr bwMode="auto">
            <a:xfrm>
              <a:off x="6830702" y="5274771"/>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98</a:t>
              </a:r>
            </a:p>
          </p:txBody>
        </p:sp>
        <p:cxnSp>
          <p:nvCxnSpPr>
            <p:cNvPr id="183" name="AutoShape 37">
              <a:extLst>
                <a:ext uri="{FF2B5EF4-FFF2-40B4-BE49-F238E27FC236}">
                  <a16:creationId xmlns:a16="http://schemas.microsoft.com/office/drawing/2014/main" id="{0D086AB0-69A7-4D7F-A862-1D8153119202}"/>
                </a:ext>
              </a:extLst>
            </p:cNvPr>
            <p:cNvCxnSpPr>
              <a:cxnSpLocks noChangeShapeType="1"/>
              <a:endCxn id="182" idx="0"/>
            </p:cNvCxnSpPr>
            <p:nvPr/>
          </p:nvCxnSpPr>
          <p:spPr bwMode="auto">
            <a:xfrm flipH="1">
              <a:off x="7097402" y="4970529"/>
              <a:ext cx="384264" cy="304242"/>
            </a:xfrm>
            <a:prstGeom prst="straightConnector1">
              <a:avLst/>
            </a:prstGeom>
            <a:noFill/>
            <a:ln w="9525" cap="sq">
              <a:solidFill>
                <a:schemeClr val="tx1"/>
              </a:solidFill>
              <a:round/>
              <a:headEnd/>
              <a:tailEnd/>
            </a:ln>
            <a:effectLst/>
          </p:spPr>
        </p:cxnSp>
        <p:sp>
          <p:nvSpPr>
            <p:cNvPr id="184" name="文本框 183">
              <a:extLst>
                <a:ext uri="{FF2B5EF4-FFF2-40B4-BE49-F238E27FC236}">
                  <a16:creationId xmlns:a16="http://schemas.microsoft.com/office/drawing/2014/main" id="{FCF8DFB2-C777-4C1D-9FE0-5274BB9D6076}"/>
                </a:ext>
              </a:extLst>
            </p:cNvPr>
            <p:cNvSpPr txBox="1"/>
            <p:nvPr/>
          </p:nvSpPr>
          <p:spPr>
            <a:xfrm>
              <a:off x="6772302" y="5002075"/>
              <a:ext cx="420463" cy="369332"/>
            </a:xfrm>
            <a:prstGeom prst="rect">
              <a:avLst/>
            </a:prstGeom>
            <a:noFill/>
          </p:spPr>
          <p:txBody>
            <a:bodyPr wrap="square" rtlCol="0">
              <a:spAutoFit/>
            </a:bodyPr>
            <a:lstStyle/>
            <a:p>
              <a:r>
                <a:rPr lang="en-US" altLang="zh-CN"/>
                <a:t>0</a:t>
              </a:r>
              <a:endParaRPr lang="zh-CN" altLang="en-US"/>
            </a:p>
          </p:txBody>
        </p:sp>
      </p:grpSp>
    </p:spTree>
    <p:extLst>
      <p:ext uri="{BB962C8B-B14F-4D97-AF65-F5344CB8AC3E}">
        <p14:creationId xmlns:p14="http://schemas.microsoft.com/office/powerpoint/2010/main" val="407581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A3839E1-C74B-438E-BB09-460EEF15A756}"/>
              </a:ext>
            </a:extLst>
          </p:cNvPr>
          <p:cNvSpPr/>
          <p:nvPr/>
        </p:nvSpPr>
        <p:spPr>
          <a:xfrm>
            <a:off x="359532" y="188640"/>
            <a:ext cx="8424936" cy="3359061"/>
          </a:xfrm>
          <a:prstGeom prst="rect">
            <a:avLst/>
          </a:prstGeom>
        </p:spPr>
        <p:txBody>
          <a:bodyPr wrap="square">
            <a:spAutoFit/>
          </a:bodyPr>
          <a:lstStyle/>
          <a:p>
            <a:pPr>
              <a:lnSpc>
                <a:spcPct val="150000"/>
              </a:lnSpc>
            </a:pPr>
            <a:r>
              <a:rPr lang="zh-CN" altLang="en-US" sz="2400" b="1"/>
              <a:t>已知</a:t>
            </a:r>
            <a:r>
              <a:rPr lang="zh-CN" altLang="en-US" sz="2400" b="1" dirty="0"/>
              <a:t>输入数据序列为（</a:t>
            </a:r>
            <a:r>
              <a:rPr lang="en-US" altLang="zh-CN" sz="2400" b="1" dirty="0"/>
              <a:t>68,40,25,21,33,12,58,51,16,36</a:t>
            </a:r>
            <a:r>
              <a:rPr lang="zh-CN" altLang="en-US" sz="2400" b="1" dirty="0"/>
              <a:t>），请完成下列要求。</a:t>
            </a:r>
            <a:endParaRPr lang="en-US" altLang="zh-CN" sz="2400" b="1" dirty="0"/>
          </a:p>
          <a:p>
            <a:pPr>
              <a:lnSpc>
                <a:spcPct val="150000"/>
              </a:lnSpc>
            </a:pPr>
            <a:r>
              <a:rPr lang="zh-CN" altLang="en-US" sz="2400" b="1" dirty="0"/>
              <a:t>要求：（</a:t>
            </a:r>
            <a:r>
              <a:rPr lang="en-US" altLang="zh-CN" sz="2400" b="1" dirty="0"/>
              <a:t>1</a:t>
            </a:r>
            <a:r>
              <a:rPr lang="zh-CN" altLang="en-US" sz="2400" b="1" dirty="0"/>
              <a:t>）画出根据数据序列建立的</a:t>
            </a:r>
            <a:r>
              <a:rPr lang="en-US" altLang="zh-CN" sz="2400" b="1" dirty="0"/>
              <a:t>3</a:t>
            </a:r>
            <a:r>
              <a:rPr lang="zh-CN" altLang="en-US" sz="2400" b="1" dirty="0"/>
              <a:t>阶</a:t>
            </a:r>
            <a:r>
              <a:rPr lang="en-US" altLang="zh-CN" sz="2400" b="1" dirty="0"/>
              <a:t>B_</a:t>
            </a:r>
            <a:r>
              <a:rPr lang="zh-CN" altLang="en-US" sz="2400" b="1" dirty="0"/>
              <a:t>树示意图。（</a:t>
            </a:r>
            <a:r>
              <a:rPr lang="en-US" altLang="zh-CN" sz="2400" b="1" dirty="0"/>
              <a:t>5</a:t>
            </a:r>
            <a:r>
              <a:rPr lang="zh-CN" altLang="en-US" sz="2400" b="1" dirty="0"/>
              <a:t>分）</a:t>
            </a:r>
            <a:r>
              <a:rPr lang="en-US" altLang="zh-CN" sz="2400" b="1" dirty="0"/>
              <a:t>	</a:t>
            </a:r>
            <a:r>
              <a:rPr lang="zh-CN" altLang="en-US" sz="2400" b="1" dirty="0"/>
              <a:t>（</a:t>
            </a:r>
            <a:r>
              <a:rPr lang="en-US" altLang="zh-CN" sz="2400" b="1" dirty="0"/>
              <a:t>2</a:t>
            </a:r>
            <a:r>
              <a:rPr lang="zh-CN" altLang="en-US" sz="2400" b="1" dirty="0"/>
              <a:t>）画出删除</a:t>
            </a:r>
            <a:r>
              <a:rPr lang="en-US" altLang="zh-CN" sz="2400" b="1" dirty="0"/>
              <a:t>51</a:t>
            </a:r>
            <a:r>
              <a:rPr lang="zh-CN" altLang="en-US" sz="2400" b="1" dirty="0"/>
              <a:t>后的</a:t>
            </a:r>
            <a:r>
              <a:rPr lang="en-US" altLang="zh-CN" sz="2400" b="1" dirty="0"/>
              <a:t>B_</a:t>
            </a:r>
            <a:r>
              <a:rPr lang="zh-CN" altLang="en-US" sz="2400" b="1" dirty="0"/>
              <a:t>树示例图。（</a:t>
            </a:r>
            <a:r>
              <a:rPr lang="en-US" altLang="zh-CN" sz="2400" b="1" dirty="0"/>
              <a:t>5</a:t>
            </a:r>
            <a:r>
              <a:rPr lang="zh-CN" altLang="en-US" sz="2400" b="1" dirty="0"/>
              <a:t>分）</a:t>
            </a:r>
            <a:endParaRPr lang="en-US" altLang="zh-CN" sz="2400" b="1" dirty="0"/>
          </a:p>
          <a:p>
            <a:pPr>
              <a:lnSpc>
                <a:spcPct val="150000"/>
              </a:lnSpc>
            </a:pPr>
            <a:endParaRPr lang="en-US" altLang="zh-CN" sz="2400" b="1" dirty="0"/>
          </a:p>
          <a:p>
            <a:pPr>
              <a:lnSpc>
                <a:spcPct val="150000"/>
              </a:lnSpc>
            </a:pPr>
            <a:endParaRPr lang="en-US" altLang="zh-CN" sz="2400" b="1" dirty="0"/>
          </a:p>
        </p:txBody>
      </p:sp>
      <p:sp>
        <p:nvSpPr>
          <p:cNvPr id="5" name="椭圆 4">
            <a:extLst>
              <a:ext uri="{FF2B5EF4-FFF2-40B4-BE49-F238E27FC236}">
                <a16:creationId xmlns:a16="http://schemas.microsoft.com/office/drawing/2014/main" id="{572116A5-4F3D-492E-800C-B2F744C14190}"/>
              </a:ext>
            </a:extLst>
          </p:cNvPr>
          <p:cNvSpPr/>
          <p:nvPr/>
        </p:nvSpPr>
        <p:spPr>
          <a:xfrm>
            <a:off x="611560" y="2636912"/>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sp>
        <p:nvSpPr>
          <p:cNvPr id="6" name="椭圆 5">
            <a:extLst>
              <a:ext uri="{FF2B5EF4-FFF2-40B4-BE49-F238E27FC236}">
                <a16:creationId xmlns:a16="http://schemas.microsoft.com/office/drawing/2014/main" id="{DB76CE65-58A1-49F8-AA53-6C159716C58F}"/>
              </a:ext>
            </a:extLst>
          </p:cNvPr>
          <p:cNvSpPr/>
          <p:nvPr/>
        </p:nvSpPr>
        <p:spPr>
          <a:xfrm>
            <a:off x="1691680" y="2636912"/>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40,68</a:t>
            </a:r>
            <a:endParaRPr lang="zh-CN" altLang="en-US" b="1" dirty="0">
              <a:solidFill>
                <a:schemeClr val="tx1"/>
              </a:solidFill>
            </a:endParaRPr>
          </a:p>
        </p:txBody>
      </p:sp>
      <p:sp>
        <p:nvSpPr>
          <p:cNvPr id="7" name="椭圆 6">
            <a:extLst>
              <a:ext uri="{FF2B5EF4-FFF2-40B4-BE49-F238E27FC236}">
                <a16:creationId xmlns:a16="http://schemas.microsoft.com/office/drawing/2014/main" id="{E6DEF8CD-19B9-421A-9E5A-7D0719C3CA13}"/>
              </a:ext>
            </a:extLst>
          </p:cNvPr>
          <p:cNvSpPr/>
          <p:nvPr/>
        </p:nvSpPr>
        <p:spPr>
          <a:xfrm>
            <a:off x="3131840" y="263844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8" name="椭圆 7">
            <a:extLst>
              <a:ext uri="{FF2B5EF4-FFF2-40B4-BE49-F238E27FC236}">
                <a16:creationId xmlns:a16="http://schemas.microsoft.com/office/drawing/2014/main" id="{10F6CCB7-B020-4349-BF0B-15F68179E53F}"/>
              </a:ext>
            </a:extLst>
          </p:cNvPr>
          <p:cNvSpPr/>
          <p:nvPr/>
        </p:nvSpPr>
        <p:spPr>
          <a:xfrm>
            <a:off x="2699792" y="342214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a:t>
            </a:r>
            <a:endParaRPr lang="zh-CN" altLang="en-US" b="1" dirty="0">
              <a:solidFill>
                <a:schemeClr val="tx1"/>
              </a:solidFill>
            </a:endParaRPr>
          </a:p>
        </p:txBody>
      </p:sp>
      <p:sp>
        <p:nvSpPr>
          <p:cNvPr id="9" name="椭圆 8">
            <a:extLst>
              <a:ext uri="{FF2B5EF4-FFF2-40B4-BE49-F238E27FC236}">
                <a16:creationId xmlns:a16="http://schemas.microsoft.com/office/drawing/2014/main" id="{9ECE77EB-3C15-4FBD-BC62-44CE74B1A9C3}"/>
              </a:ext>
            </a:extLst>
          </p:cNvPr>
          <p:cNvSpPr/>
          <p:nvPr/>
        </p:nvSpPr>
        <p:spPr>
          <a:xfrm>
            <a:off x="3491880" y="3435497"/>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11" name="直接连接符 10">
            <a:extLst>
              <a:ext uri="{FF2B5EF4-FFF2-40B4-BE49-F238E27FC236}">
                <a16:creationId xmlns:a16="http://schemas.microsoft.com/office/drawing/2014/main" id="{42D7152C-E0FE-45B8-92F8-B649BDD483FE}"/>
              </a:ext>
            </a:extLst>
          </p:cNvPr>
          <p:cNvCxnSpPr>
            <a:cxnSpLocks/>
            <a:endCxn id="8" idx="0"/>
          </p:cNvCxnSpPr>
          <p:nvPr/>
        </p:nvCxnSpPr>
        <p:spPr>
          <a:xfrm flipH="1">
            <a:off x="3023828" y="3140968"/>
            <a:ext cx="351039" cy="281176"/>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28390325-09FE-4A3C-A4A2-AEB9149268C2}"/>
              </a:ext>
            </a:extLst>
          </p:cNvPr>
          <p:cNvCxnSpPr>
            <a:cxnSpLocks/>
            <a:endCxn id="9" idx="0"/>
          </p:cNvCxnSpPr>
          <p:nvPr/>
        </p:nvCxnSpPr>
        <p:spPr>
          <a:xfrm>
            <a:off x="3509882" y="3140968"/>
            <a:ext cx="306034" cy="294529"/>
          </a:xfrm>
          <a:prstGeom prst="line">
            <a:avLst/>
          </a:prstGeom>
          <a:ln w="28575"/>
        </p:spPr>
        <p:style>
          <a:lnRef idx="1">
            <a:schemeClr val="dk1"/>
          </a:lnRef>
          <a:fillRef idx="0">
            <a:schemeClr val="dk1"/>
          </a:fillRef>
          <a:effectRef idx="0">
            <a:schemeClr val="dk1"/>
          </a:effectRef>
          <a:fontRef idx="minor">
            <a:schemeClr val="tx1"/>
          </a:fontRef>
        </p:style>
      </p:cxnSp>
      <p:sp>
        <p:nvSpPr>
          <p:cNvPr id="15" name="椭圆 14">
            <a:extLst>
              <a:ext uri="{FF2B5EF4-FFF2-40B4-BE49-F238E27FC236}">
                <a16:creationId xmlns:a16="http://schemas.microsoft.com/office/drawing/2014/main" id="{F9F4BD55-6775-40F5-BD8D-55712EF2844A}"/>
              </a:ext>
            </a:extLst>
          </p:cNvPr>
          <p:cNvSpPr/>
          <p:nvPr/>
        </p:nvSpPr>
        <p:spPr>
          <a:xfrm>
            <a:off x="5328084" y="263520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17" name="椭圆 16">
            <a:extLst>
              <a:ext uri="{FF2B5EF4-FFF2-40B4-BE49-F238E27FC236}">
                <a16:creationId xmlns:a16="http://schemas.microsoft.com/office/drawing/2014/main" id="{2D7A4055-6D53-4F4B-BE3B-1AC5DD879C23}"/>
              </a:ext>
            </a:extLst>
          </p:cNvPr>
          <p:cNvSpPr/>
          <p:nvPr/>
        </p:nvSpPr>
        <p:spPr>
          <a:xfrm>
            <a:off x="5688124" y="343226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18" name="直接连接符 17">
            <a:extLst>
              <a:ext uri="{FF2B5EF4-FFF2-40B4-BE49-F238E27FC236}">
                <a16:creationId xmlns:a16="http://schemas.microsoft.com/office/drawing/2014/main" id="{F514C71A-233F-4541-BEEC-BA48662790C3}"/>
              </a:ext>
            </a:extLst>
          </p:cNvPr>
          <p:cNvCxnSpPr>
            <a:cxnSpLocks/>
          </p:cNvCxnSpPr>
          <p:nvPr/>
        </p:nvCxnSpPr>
        <p:spPr>
          <a:xfrm flipH="1">
            <a:off x="5220072" y="3137734"/>
            <a:ext cx="351039" cy="281176"/>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918A5CBF-1C47-4582-AA44-089AD205FD93}"/>
              </a:ext>
            </a:extLst>
          </p:cNvPr>
          <p:cNvCxnSpPr>
            <a:cxnSpLocks/>
            <a:endCxn id="17" idx="0"/>
          </p:cNvCxnSpPr>
          <p:nvPr/>
        </p:nvCxnSpPr>
        <p:spPr>
          <a:xfrm>
            <a:off x="5706126" y="3137734"/>
            <a:ext cx="306034" cy="294529"/>
          </a:xfrm>
          <a:prstGeom prst="line">
            <a:avLst/>
          </a:prstGeom>
          <a:ln w="28575"/>
        </p:spPr>
        <p:style>
          <a:lnRef idx="1">
            <a:schemeClr val="dk1"/>
          </a:lnRef>
          <a:fillRef idx="0">
            <a:schemeClr val="dk1"/>
          </a:fillRef>
          <a:effectRef idx="0">
            <a:schemeClr val="dk1"/>
          </a:effectRef>
          <a:fontRef idx="minor">
            <a:schemeClr val="tx1"/>
          </a:fontRef>
        </p:style>
      </p:cxnSp>
      <p:sp>
        <p:nvSpPr>
          <p:cNvPr id="20" name="椭圆 19">
            <a:extLst>
              <a:ext uri="{FF2B5EF4-FFF2-40B4-BE49-F238E27FC236}">
                <a16:creationId xmlns:a16="http://schemas.microsoft.com/office/drawing/2014/main" id="{2DDA018C-78F8-4AC9-A060-48E087671267}"/>
              </a:ext>
            </a:extLst>
          </p:cNvPr>
          <p:cNvSpPr/>
          <p:nvPr/>
        </p:nvSpPr>
        <p:spPr>
          <a:xfrm>
            <a:off x="4612505" y="3442174"/>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21,25</a:t>
            </a:r>
            <a:endParaRPr lang="zh-CN" altLang="en-US" b="1" dirty="0">
              <a:solidFill>
                <a:schemeClr val="tx1"/>
              </a:solidFill>
            </a:endParaRPr>
          </a:p>
        </p:txBody>
      </p:sp>
      <p:sp>
        <p:nvSpPr>
          <p:cNvPr id="23" name="椭圆 22">
            <a:extLst>
              <a:ext uri="{FF2B5EF4-FFF2-40B4-BE49-F238E27FC236}">
                <a16:creationId xmlns:a16="http://schemas.microsoft.com/office/drawing/2014/main" id="{86EAD557-62B3-4C34-898A-0BD6721C80F2}"/>
              </a:ext>
            </a:extLst>
          </p:cNvPr>
          <p:cNvSpPr/>
          <p:nvPr/>
        </p:nvSpPr>
        <p:spPr>
          <a:xfrm>
            <a:off x="6723239" y="343468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24" name="椭圆 23">
            <a:extLst>
              <a:ext uri="{FF2B5EF4-FFF2-40B4-BE49-F238E27FC236}">
                <a16:creationId xmlns:a16="http://schemas.microsoft.com/office/drawing/2014/main" id="{D321B309-2FE3-41C4-9BC2-364110B46125}"/>
              </a:ext>
            </a:extLst>
          </p:cNvPr>
          <p:cNvSpPr/>
          <p:nvPr/>
        </p:nvSpPr>
        <p:spPr>
          <a:xfrm>
            <a:off x="8319117" y="342900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25" name="直接连接符 24">
            <a:extLst>
              <a:ext uri="{FF2B5EF4-FFF2-40B4-BE49-F238E27FC236}">
                <a16:creationId xmlns:a16="http://schemas.microsoft.com/office/drawing/2014/main" id="{C6AA76B1-A464-4790-BE28-FDA0DEBB9E8F}"/>
              </a:ext>
            </a:extLst>
          </p:cNvPr>
          <p:cNvCxnSpPr>
            <a:cxnSpLocks/>
            <a:stCxn id="27" idx="3"/>
            <a:endCxn id="23" idx="0"/>
          </p:cNvCxnSpPr>
          <p:nvPr/>
        </p:nvCxnSpPr>
        <p:spPr>
          <a:xfrm flipH="1">
            <a:off x="7047275" y="3065445"/>
            <a:ext cx="498674" cy="369235"/>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D2C64D91-B9CC-4B58-95BD-4BD6F57D7369}"/>
              </a:ext>
            </a:extLst>
          </p:cNvPr>
          <p:cNvCxnSpPr>
            <a:cxnSpLocks/>
            <a:stCxn id="27" idx="5"/>
            <a:endCxn id="24" idx="0"/>
          </p:cNvCxnSpPr>
          <p:nvPr/>
        </p:nvCxnSpPr>
        <p:spPr>
          <a:xfrm>
            <a:off x="8258791" y="3065445"/>
            <a:ext cx="384362" cy="363555"/>
          </a:xfrm>
          <a:prstGeom prst="line">
            <a:avLst/>
          </a:prstGeom>
          <a:ln w="28575"/>
        </p:spPr>
        <p:style>
          <a:lnRef idx="1">
            <a:schemeClr val="dk1"/>
          </a:lnRef>
          <a:fillRef idx="0">
            <a:schemeClr val="dk1"/>
          </a:fillRef>
          <a:effectRef idx="0">
            <a:schemeClr val="dk1"/>
          </a:effectRef>
          <a:fontRef idx="minor">
            <a:schemeClr val="tx1"/>
          </a:fontRef>
        </p:style>
      </p:cxnSp>
      <p:sp>
        <p:nvSpPr>
          <p:cNvPr id="27" name="椭圆 26">
            <a:extLst>
              <a:ext uri="{FF2B5EF4-FFF2-40B4-BE49-F238E27FC236}">
                <a16:creationId xmlns:a16="http://schemas.microsoft.com/office/drawing/2014/main" id="{4ECA1E12-75FF-45CD-B54B-BA8EAB6A076F}"/>
              </a:ext>
            </a:extLst>
          </p:cNvPr>
          <p:cNvSpPr/>
          <p:nvPr/>
        </p:nvSpPr>
        <p:spPr>
          <a:xfrm>
            <a:off x="7398314" y="2635206"/>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25,40</a:t>
            </a:r>
            <a:endParaRPr lang="zh-CN" altLang="en-US" b="1" dirty="0">
              <a:solidFill>
                <a:schemeClr val="tx1"/>
              </a:solidFill>
            </a:endParaRPr>
          </a:p>
        </p:txBody>
      </p:sp>
      <p:sp>
        <p:nvSpPr>
          <p:cNvPr id="30" name="椭圆 29">
            <a:extLst>
              <a:ext uri="{FF2B5EF4-FFF2-40B4-BE49-F238E27FC236}">
                <a16:creationId xmlns:a16="http://schemas.microsoft.com/office/drawing/2014/main" id="{A50577CA-C739-4D11-81EB-12563BD62E1F}"/>
              </a:ext>
            </a:extLst>
          </p:cNvPr>
          <p:cNvSpPr/>
          <p:nvPr/>
        </p:nvSpPr>
        <p:spPr>
          <a:xfrm>
            <a:off x="7549235" y="344217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31" name="直接连接符 30">
            <a:extLst>
              <a:ext uri="{FF2B5EF4-FFF2-40B4-BE49-F238E27FC236}">
                <a16:creationId xmlns:a16="http://schemas.microsoft.com/office/drawing/2014/main" id="{8DBF8B9B-616C-4AD9-BA0D-138A97C9223D}"/>
              </a:ext>
            </a:extLst>
          </p:cNvPr>
          <p:cNvCxnSpPr>
            <a:cxnSpLocks/>
            <a:endCxn id="30" idx="0"/>
          </p:cNvCxnSpPr>
          <p:nvPr/>
        </p:nvCxnSpPr>
        <p:spPr>
          <a:xfrm flipH="1">
            <a:off x="7873271" y="3137734"/>
            <a:ext cx="23718" cy="304440"/>
          </a:xfrm>
          <a:prstGeom prst="line">
            <a:avLst/>
          </a:prstGeom>
          <a:ln w="28575"/>
        </p:spPr>
        <p:style>
          <a:lnRef idx="1">
            <a:schemeClr val="dk1"/>
          </a:lnRef>
          <a:fillRef idx="0">
            <a:schemeClr val="dk1"/>
          </a:fillRef>
          <a:effectRef idx="0">
            <a:schemeClr val="dk1"/>
          </a:effectRef>
          <a:fontRef idx="minor">
            <a:schemeClr val="tx1"/>
          </a:fontRef>
        </p:style>
      </p:cxnSp>
      <p:sp>
        <p:nvSpPr>
          <p:cNvPr id="35" name="椭圆 34">
            <a:extLst>
              <a:ext uri="{FF2B5EF4-FFF2-40B4-BE49-F238E27FC236}">
                <a16:creationId xmlns:a16="http://schemas.microsoft.com/office/drawing/2014/main" id="{C02AB6FE-461F-43D0-9438-D2F0A6C7EBCB}"/>
              </a:ext>
            </a:extLst>
          </p:cNvPr>
          <p:cNvSpPr/>
          <p:nvPr/>
        </p:nvSpPr>
        <p:spPr>
          <a:xfrm>
            <a:off x="1883402" y="5482579"/>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36" name="直接连接符 35">
            <a:extLst>
              <a:ext uri="{FF2B5EF4-FFF2-40B4-BE49-F238E27FC236}">
                <a16:creationId xmlns:a16="http://schemas.microsoft.com/office/drawing/2014/main" id="{FC041AB9-5FB4-4B06-98D0-7BC2DD66228B}"/>
              </a:ext>
            </a:extLst>
          </p:cNvPr>
          <p:cNvCxnSpPr>
            <a:cxnSpLocks/>
            <a:stCxn id="38" idx="3"/>
          </p:cNvCxnSpPr>
          <p:nvPr/>
        </p:nvCxnSpPr>
        <p:spPr>
          <a:xfrm flipH="1">
            <a:off x="611560" y="5119024"/>
            <a:ext cx="498674" cy="369235"/>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DF9D0C38-2565-4FEF-9082-5612EDFF9D66}"/>
              </a:ext>
            </a:extLst>
          </p:cNvPr>
          <p:cNvCxnSpPr>
            <a:cxnSpLocks/>
            <a:stCxn id="38" idx="5"/>
            <a:endCxn id="35" idx="0"/>
          </p:cNvCxnSpPr>
          <p:nvPr/>
        </p:nvCxnSpPr>
        <p:spPr>
          <a:xfrm>
            <a:off x="1823076" y="5119024"/>
            <a:ext cx="384362" cy="363555"/>
          </a:xfrm>
          <a:prstGeom prst="line">
            <a:avLst/>
          </a:prstGeom>
          <a:ln w="28575"/>
        </p:spPr>
        <p:style>
          <a:lnRef idx="1">
            <a:schemeClr val="dk1"/>
          </a:lnRef>
          <a:fillRef idx="0">
            <a:schemeClr val="dk1"/>
          </a:fillRef>
          <a:effectRef idx="0">
            <a:schemeClr val="dk1"/>
          </a:effectRef>
          <a:fontRef idx="minor">
            <a:schemeClr val="tx1"/>
          </a:fontRef>
        </p:style>
      </p:cxnSp>
      <p:sp>
        <p:nvSpPr>
          <p:cNvPr id="38" name="椭圆 37">
            <a:extLst>
              <a:ext uri="{FF2B5EF4-FFF2-40B4-BE49-F238E27FC236}">
                <a16:creationId xmlns:a16="http://schemas.microsoft.com/office/drawing/2014/main" id="{8C5A0837-95C2-40BD-881A-2830A8227C58}"/>
              </a:ext>
            </a:extLst>
          </p:cNvPr>
          <p:cNvSpPr/>
          <p:nvPr/>
        </p:nvSpPr>
        <p:spPr>
          <a:xfrm>
            <a:off x="962599" y="4688785"/>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25,40</a:t>
            </a:r>
            <a:endParaRPr lang="zh-CN" altLang="en-US" b="1" dirty="0">
              <a:solidFill>
                <a:schemeClr val="tx1"/>
              </a:solidFill>
            </a:endParaRPr>
          </a:p>
        </p:txBody>
      </p:sp>
      <p:sp>
        <p:nvSpPr>
          <p:cNvPr id="39" name="椭圆 38">
            <a:extLst>
              <a:ext uri="{FF2B5EF4-FFF2-40B4-BE49-F238E27FC236}">
                <a16:creationId xmlns:a16="http://schemas.microsoft.com/office/drawing/2014/main" id="{4AF1C6C5-C4A8-4771-8D8A-862FD69E8D8F}"/>
              </a:ext>
            </a:extLst>
          </p:cNvPr>
          <p:cNvSpPr/>
          <p:nvPr/>
        </p:nvSpPr>
        <p:spPr>
          <a:xfrm>
            <a:off x="1113520" y="549575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40" name="直接连接符 39">
            <a:extLst>
              <a:ext uri="{FF2B5EF4-FFF2-40B4-BE49-F238E27FC236}">
                <a16:creationId xmlns:a16="http://schemas.microsoft.com/office/drawing/2014/main" id="{78C4C045-14F7-4DDF-AB7E-863FA73E1226}"/>
              </a:ext>
            </a:extLst>
          </p:cNvPr>
          <p:cNvCxnSpPr>
            <a:cxnSpLocks/>
            <a:endCxn id="39" idx="0"/>
          </p:cNvCxnSpPr>
          <p:nvPr/>
        </p:nvCxnSpPr>
        <p:spPr>
          <a:xfrm flipH="1">
            <a:off x="1437556" y="5191313"/>
            <a:ext cx="23718" cy="304440"/>
          </a:xfrm>
          <a:prstGeom prst="line">
            <a:avLst/>
          </a:prstGeom>
          <a:ln w="28575"/>
        </p:spPr>
        <p:style>
          <a:lnRef idx="1">
            <a:schemeClr val="dk1"/>
          </a:lnRef>
          <a:fillRef idx="0">
            <a:schemeClr val="dk1"/>
          </a:fillRef>
          <a:effectRef idx="0">
            <a:schemeClr val="dk1"/>
          </a:effectRef>
          <a:fontRef idx="minor">
            <a:schemeClr val="tx1"/>
          </a:fontRef>
        </p:style>
      </p:cxnSp>
      <p:sp>
        <p:nvSpPr>
          <p:cNvPr id="41" name="椭圆 40">
            <a:extLst>
              <a:ext uri="{FF2B5EF4-FFF2-40B4-BE49-F238E27FC236}">
                <a16:creationId xmlns:a16="http://schemas.microsoft.com/office/drawing/2014/main" id="{A2CF5F88-2527-40E2-83B6-42AF9F899EF7}"/>
              </a:ext>
            </a:extLst>
          </p:cNvPr>
          <p:cNvSpPr/>
          <p:nvPr/>
        </p:nvSpPr>
        <p:spPr>
          <a:xfrm>
            <a:off x="44503" y="5495753"/>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12,21</a:t>
            </a:r>
            <a:endParaRPr lang="zh-CN" altLang="en-US" b="1" dirty="0">
              <a:solidFill>
                <a:schemeClr val="tx1"/>
              </a:solidFill>
            </a:endParaRPr>
          </a:p>
        </p:txBody>
      </p:sp>
      <p:cxnSp>
        <p:nvCxnSpPr>
          <p:cNvPr id="43" name="直接连接符 42">
            <a:extLst>
              <a:ext uri="{FF2B5EF4-FFF2-40B4-BE49-F238E27FC236}">
                <a16:creationId xmlns:a16="http://schemas.microsoft.com/office/drawing/2014/main" id="{022F70C3-856F-43C2-ABF7-4C79A16A49C9}"/>
              </a:ext>
            </a:extLst>
          </p:cNvPr>
          <p:cNvCxnSpPr>
            <a:cxnSpLocks/>
            <a:stCxn id="45" idx="3"/>
          </p:cNvCxnSpPr>
          <p:nvPr/>
        </p:nvCxnSpPr>
        <p:spPr>
          <a:xfrm flipH="1">
            <a:off x="3190971" y="5105236"/>
            <a:ext cx="498674" cy="369235"/>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2CCF363C-7C8C-4E9B-A2C0-93C34C1C8A6D}"/>
              </a:ext>
            </a:extLst>
          </p:cNvPr>
          <p:cNvCxnSpPr>
            <a:cxnSpLocks/>
            <a:stCxn id="45" idx="5"/>
            <a:endCxn id="49" idx="0"/>
          </p:cNvCxnSpPr>
          <p:nvPr/>
        </p:nvCxnSpPr>
        <p:spPr>
          <a:xfrm>
            <a:off x="4402487" y="5105236"/>
            <a:ext cx="487850" cy="411996"/>
          </a:xfrm>
          <a:prstGeom prst="line">
            <a:avLst/>
          </a:prstGeom>
          <a:ln w="28575"/>
        </p:spPr>
        <p:style>
          <a:lnRef idx="1">
            <a:schemeClr val="dk1"/>
          </a:lnRef>
          <a:fillRef idx="0">
            <a:schemeClr val="dk1"/>
          </a:fillRef>
          <a:effectRef idx="0">
            <a:schemeClr val="dk1"/>
          </a:effectRef>
          <a:fontRef idx="minor">
            <a:schemeClr val="tx1"/>
          </a:fontRef>
        </p:style>
      </p:cxnSp>
      <p:sp>
        <p:nvSpPr>
          <p:cNvPr id="45" name="椭圆 44">
            <a:extLst>
              <a:ext uri="{FF2B5EF4-FFF2-40B4-BE49-F238E27FC236}">
                <a16:creationId xmlns:a16="http://schemas.microsoft.com/office/drawing/2014/main" id="{AB4CAE39-8FEA-4928-9D64-7E1282C02497}"/>
              </a:ext>
            </a:extLst>
          </p:cNvPr>
          <p:cNvSpPr/>
          <p:nvPr/>
        </p:nvSpPr>
        <p:spPr>
          <a:xfrm>
            <a:off x="3542010" y="4674997"/>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25,40</a:t>
            </a:r>
            <a:endParaRPr lang="zh-CN" altLang="en-US" b="1" dirty="0">
              <a:solidFill>
                <a:schemeClr val="tx1"/>
              </a:solidFill>
            </a:endParaRPr>
          </a:p>
        </p:txBody>
      </p:sp>
      <p:sp>
        <p:nvSpPr>
          <p:cNvPr id="46" name="椭圆 45">
            <a:extLst>
              <a:ext uri="{FF2B5EF4-FFF2-40B4-BE49-F238E27FC236}">
                <a16:creationId xmlns:a16="http://schemas.microsoft.com/office/drawing/2014/main" id="{B7FFBE18-0774-417E-9DE1-895318922347}"/>
              </a:ext>
            </a:extLst>
          </p:cNvPr>
          <p:cNvSpPr/>
          <p:nvPr/>
        </p:nvSpPr>
        <p:spPr>
          <a:xfrm>
            <a:off x="3692931" y="5481965"/>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47" name="直接连接符 46">
            <a:extLst>
              <a:ext uri="{FF2B5EF4-FFF2-40B4-BE49-F238E27FC236}">
                <a16:creationId xmlns:a16="http://schemas.microsoft.com/office/drawing/2014/main" id="{293D7622-1E58-4737-8485-C9289ACDB394}"/>
              </a:ext>
            </a:extLst>
          </p:cNvPr>
          <p:cNvCxnSpPr>
            <a:cxnSpLocks/>
            <a:endCxn id="46" idx="0"/>
          </p:cNvCxnSpPr>
          <p:nvPr/>
        </p:nvCxnSpPr>
        <p:spPr>
          <a:xfrm flipH="1">
            <a:off x="4016967" y="5177525"/>
            <a:ext cx="23718" cy="304440"/>
          </a:xfrm>
          <a:prstGeom prst="line">
            <a:avLst/>
          </a:prstGeom>
          <a:ln w="28575"/>
        </p:spPr>
        <p:style>
          <a:lnRef idx="1">
            <a:schemeClr val="dk1"/>
          </a:lnRef>
          <a:fillRef idx="0">
            <a:schemeClr val="dk1"/>
          </a:fillRef>
          <a:effectRef idx="0">
            <a:schemeClr val="dk1"/>
          </a:effectRef>
          <a:fontRef idx="minor">
            <a:schemeClr val="tx1"/>
          </a:fontRef>
        </p:style>
      </p:cxnSp>
      <p:sp>
        <p:nvSpPr>
          <p:cNvPr id="48" name="椭圆 47">
            <a:extLst>
              <a:ext uri="{FF2B5EF4-FFF2-40B4-BE49-F238E27FC236}">
                <a16:creationId xmlns:a16="http://schemas.microsoft.com/office/drawing/2014/main" id="{2064EA48-4866-487C-BB13-B3F9285DA35C}"/>
              </a:ext>
            </a:extLst>
          </p:cNvPr>
          <p:cNvSpPr/>
          <p:nvPr/>
        </p:nvSpPr>
        <p:spPr>
          <a:xfrm>
            <a:off x="2623914" y="5481965"/>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12,21</a:t>
            </a:r>
            <a:endParaRPr lang="zh-CN" altLang="en-US" b="1" dirty="0">
              <a:solidFill>
                <a:schemeClr val="tx1"/>
              </a:solidFill>
            </a:endParaRPr>
          </a:p>
        </p:txBody>
      </p:sp>
      <p:sp>
        <p:nvSpPr>
          <p:cNvPr id="49" name="椭圆 48">
            <a:extLst>
              <a:ext uri="{FF2B5EF4-FFF2-40B4-BE49-F238E27FC236}">
                <a16:creationId xmlns:a16="http://schemas.microsoft.com/office/drawing/2014/main" id="{46DB2D90-DF43-4EC8-992E-04AB858DD662}"/>
              </a:ext>
            </a:extLst>
          </p:cNvPr>
          <p:cNvSpPr/>
          <p:nvPr/>
        </p:nvSpPr>
        <p:spPr>
          <a:xfrm>
            <a:off x="4386281" y="5517232"/>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58,68</a:t>
            </a:r>
            <a:endParaRPr lang="zh-CN" altLang="en-US" b="1" dirty="0">
              <a:solidFill>
                <a:schemeClr val="tx1"/>
              </a:solidFill>
            </a:endParaRPr>
          </a:p>
        </p:txBody>
      </p:sp>
      <p:sp>
        <p:nvSpPr>
          <p:cNvPr id="51" name="椭圆 50">
            <a:extLst>
              <a:ext uri="{FF2B5EF4-FFF2-40B4-BE49-F238E27FC236}">
                <a16:creationId xmlns:a16="http://schemas.microsoft.com/office/drawing/2014/main" id="{A24C7C69-5B9E-4CB9-A8FA-EC36EBD1F5B5}"/>
              </a:ext>
            </a:extLst>
          </p:cNvPr>
          <p:cNvSpPr/>
          <p:nvPr/>
        </p:nvSpPr>
        <p:spPr>
          <a:xfrm>
            <a:off x="6960884" y="412844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52" name="椭圆 51">
            <a:extLst>
              <a:ext uri="{FF2B5EF4-FFF2-40B4-BE49-F238E27FC236}">
                <a16:creationId xmlns:a16="http://schemas.microsoft.com/office/drawing/2014/main" id="{9BC133A7-D7E3-458F-9750-537307A66ECE}"/>
              </a:ext>
            </a:extLst>
          </p:cNvPr>
          <p:cNvSpPr/>
          <p:nvPr/>
        </p:nvSpPr>
        <p:spPr>
          <a:xfrm>
            <a:off x="6289190" y="4919562"/>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a:t>
            </a:r>
            <a:endParaRPr lang="zh-CN" altLang="en-US" b="1" dirty="0">
              <a:solidFill>
                <a:schemeClr val="tx1"/>
              </a:solidFill>
            </a:endParaRPr>
          </a:p>
        </p:txBody>
      </p:sp>
      <p:sp>
        <p:nvSpPr>
          <p:cNvPr id="53" name="椭圆 52">
            <a:extLst>
              <a:ext uri="{FF2B5EF4-FFF2-40B4-BE49-F238E27FC236}">
                <a16:creationId xmlns:a16="http://schemas.microsoft.com/office/drawing/2014/main" id="{112BF400-2704-46D8-BB01-DD302C87B52C}"/>
              </a:ext>
            </a:extLst>
          </p:cNvPr>
          <p:cNvSpPr/>
          <p:nvPr/>
        </p:nvSpPr>
        <p:spPr>
          <a:xfrm>
            <a:off x="7614811" y="4939285"/>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a:t>
            </a:r>
            <a:endParaRPr lang="zh-CN" altLang="en-US" b="1" dirty="0">
              <a:solidFill>
                <a:schemeClr val="tx1"/>
              </a:solidFill>
            </a:endParaRPr>
          </a:p>
        </p:txBody>
      </p:sp>
      <p:cxnSp>
        <p:nvCxnSpPr>
          <p:cNvPr id="54" name="直接连接符 53">
            <a:extLst>
              <a:ext uri="{FF2B5EF4-FFF2-40B4-BE49-F238E27FC236}">
                <a16:creationId xmlns:a16="http://schemas.microsoft.com/office/drawing/2014/main" id="{0641F3AE-7114-4841-B2B5-4FC9459EFA41}"/>
              </a:ext>
            </a:extLst>
          </p:cNvPr>
          <p:cNvCxnSpPr>
            <a:cxnSpLocks/>
            <a:stCxn id="51" idx="4"/>
            <a:endCxn id="52" idx="0"/>
          </p:cNvCxnSpPr>
          <p:nvPr/>
        </p:nvCxnSpPr>
        <p:spPr>
          <a:xfrm flipH="1">
            <a:off x="6613226" y="4632496"/>
            <a:ext cx="671694" cy="287066"/>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633F2A14-F633-4503-BE9F-757877F598F6}"/>
              </a:ext>
            </a:extLst>
          </p:cNvPr>
          <p:cNvCxnSpPr>
            <a:cxnSpLocks/>
            <a:endCxn id="53" idx="0"/>
          </p:cNvCxnSpPr>
          <p:nvPr/>
        </p:nvCxnSpPr>
        <p:spPr>
          <a:xfrm>
            <a:off x="7284920" y="4665672"/>
            <a:ext cx="653927" cy="273613"/>
          </a:xfrm>
          <a:prstGeom prst="line">
            <a:avLst/>
          </a:prstGeom>
          <a:ln w="28575"/>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084B3F5F-3BA0-40DD-B386-FB56AB81646C}"/>
              </a:ext>
            </a:extLst>
          </p:cNvPr>
          <p:cNvCxnSpPr>
            <a:cxnSpLocks/>
            <a:stCxn id="52" idx="4"/>
            <a:endCxn id="57" idx="0"/>
          </p:cNvCxnSpPr>
          <p:nvPr/>
        </p:nvCxnSpPr>
        <p:spPr>
          <a:xfrm flipH="1">
            <a:off x="5848148" y="5423618"/>
            <a:ext cx="765078" cy="562403"/>
          </a:xfrm>
          <a:prstGeom prst="line">
            <a:avLst/>
          </a:prstGeom>
          <a:ln w="28575"/>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5DF0386F-F3A4-434C-BE9D-FFEBE63CE1B4}"/>
              </a:ext>
            </a:extLst>
          </p:cNvPr>
          <p:cNvSpPr/>
          <p:nvPr/>
        </p:nvSpPr>
        <p:spPr>
          <a:xfrm>
            <a:off x="5344092" y="5986021"/>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12,21</a:t>
            </a:r>
            <a:endParaRPr lang="zh-CN" altLang="en-US" b="1" dirty="0">
              <a:solidFill>
                <a:schemeClr val="tx1"/>
              </a:solidFill>
            </a:endParaRPr>
          </a:p>
        </p:txBody>
      </p:sp>
      <p:sp>
        <p:nvSpPr>
          <p:cNvPr id="58" name="椭圆 57">
            <a:extLst>
              <a:ext uri="{FF2B5EF4-FFF2-40B4-BE49-F238E27FC236}">
                <a16:creationId xmlns:a16="http://schemas.microsoft.com/office/drawing/2014/main" id="{B1D7D14D-DEF3-4083-B51D-EE188AC4C920}"/>
              </a:ext>
            </a:extLst>
          </p:cNvPr>
          <p:cNvSpPr/>
          <p:nvPr/>
        </p:nvSpPr>
        <p:spPr>
          <a:xfrm>
            <a:off x="6696052" y="602307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59" name="直接连接符 58">
            <a:extLst>
              <a:ext uri="{FF2B5EF4-FFF2-40B4-BE49-F238E27FC236}">
                <a16:creationId xmlns:a16="http://schemas.microsoft.com/office/drawing/2014/main" id="{94C59393-FBDD-415F-9E41-AEDB84197DAF}"/>
              </a:ext>
            </a:extLst>
          </p:cNvPr>
          <p:cNvCxnSpPr>
            <a:cxnSpLocks/>
            <a:stCxn id="52" idx="4"/>
            <a:endCxn id="58" idx="0"/>
          </p:cNvCxnSpPr>
          <p:nvPr/>
        </p:nvCxnSpPr>
        <p:spPr>
          <a:xfrm>
            <a:off x="6613226" y="5423618"/>
            <a:ext cx="406862" cy="599458"/>
          </a:xfrm>
          <a:prstGeom prst="line">
            <a:avLst/>
          </a:prstGeom>
          <a:ln w="28575"/>
        </p:spPr>
        <p:style>
          <a:lnRef idx="1">
            <a:schemeClr val="dk1"/>
          </a:lnRef>
          <a:fillRef idx="0">
            <a:schemeClr val="dk1"/>
          </a:fillRef>
          <a:effectRef idx="0">
            <a:schemeClr val="dk1"/>
          </a:effectRef>
          <a:fontRef idx="minor">
            <a:schemeClr val="tx1"/>
          </a:fontRef>
        </p:style>
      </p:cxnSp>
      <p:sp>
        <p:nvSpPr>
          <p:cNvPr id="67" name="椭圆 66">
            <a:extLst>
              <a:ext uri="{FF2B5EF4-FFF2-40B4-BE49-F238E27FC236}">
                <a16:creationId xmlns:a16="http://schemas.microsoft.com/office/drawing/2014/main" id="{E3BCFF0C-777C-4637-8EBF-EC77B6B65286}"/>
              </a:ext>
            </a:extLst>
          </p:cNvPr>
          <p:cNvSpPr/>
          <p:nvPr/>
        </p:nvSpPr>
        <p:spPr>
          <a:xfrm>
            <a:off x="8082390" y="6053777"/>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68" name="直接连接符 67">
            <a:extLst>
              <a:ext uri="{FF2B5EF4-FFF2-40B4-BE49-F238E27FC236}">
                <a16:creationId xmlns:a16="http://schemas.microsoft.com/office/drawing/2014/main" id="{1AF180A6-D6BC-4BB9-B674-2BF2937A4418}"/>
              </a:ext>
            </a:extLst>
          </p:cNvPr>
          <p:cNvCxnSpPr>
            <a:cxnSpLocks/>
            <a:stCxn id="53" idx="4"/>
            <a:endCxn id="67" idx="0"/>
          </p:cNvCxnSpPr>
          <p:nvPr/>
        </p:nvCxnSpPr>
        <p:spPr>
          <a:xfrm>
            <a:off x="7938847" y="5443341"/>
            <a:ext cx="467579" cy="610436"/>
          </a:xfrm>
          <a:prstGeom prst="line">
            <a:avLst/>
          </a:prstGeom>
          <a:ln w="28575"/>
        </p:spPr>
        <p:style>
          <a:lnRef idx="1">
            <a:schemeClr val="dk1"/>
          </a:lnRef>
          <a:fillRef idx="0">
            <a:schemeClr val="dk1"/>
          </a:fillRef>
          <a:effectRef idx="0">
            <a:schemeClr val="dk1"/>
          </a:effectRef>
          <a:fontRef idx="minor">
            <a:schemeClr val="tx1"/>
          </a:fontRef>
        </p:style>
      </p:cxnSp>
      <p:sp>
        <p:nvSpPr>
          <p:cNvPr id="69" name="椭圆 68">
            <a:extLst>
              <a:ext uri="{FF2B5EF4-FFF2-40B4-BE49-F238E27FC236}">
                <a16:creationId xmlns:a16="http://schemas.microsoft.com/office/drawing/2014/main" id="{E807B00C-56BC-4D72-A5AF-2F538238E2F9}"/>
              </a:ext>
            </a:extLst>
          </p:cNvPr>
          <p:cNvSpPr/>
          <p:nvPr/>
        </p:nvSpPr>
        <p:spPr>
          <a:xfrm>
            <a:off x="7376751" y="602307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51</a:t>
            </a:r>
            <a:endParaRPr lang="zh-CN" altLang="en-US" b="1" dirty="0">
              <a:solidFill>
                <a:schemeClr val="tx1"/>
              </a:solidFill>
            </a:endParaRPr>
          </a:p>
        </p:txBody>
      </p:sp>
      <p:cxnSp>
        <p:nvCxnSpPr>
          <p:cNvPr id="70" name="直接连接符 69">
            <a:extLst>
              <a:ext uri="{FF2B5EF4-FFF2-40B4-BE49-F238E27FC236}">
                <a16:creationId xmlns:a16="http://schemas.microsoft.com/office/drawing/2014/main" id="{143FDDFA-BF06-4B15-A3FA-126170CE10FD}"/>
              </a:ext>
            </a:extLst>
          </p:cNvPr>
          <p:cNvCxnSpPr>
            <a:cxnSpLocks/>
            <a:stCxn id="53" idx="4"/>
            <a:endCxn id="69" idx="0"/>
          </p:cNvCxnSpPr>
          <p:nvPr/>
        </p:nvCxnSpPr>
        <p:spPr>
          <a:xfrm flipH="1">
            <a:off x="7700787" y="5443341"/>
            <a:ext cx="238060" cy="579735"/>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938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fill="hold"/>
                                        <p:tgtEl>
                                          <p:spTgt spid="23"/>
                                        </p:tgtEl>
                                        <p:attrNameLst>
                                          <p:attrName>ppt_x</p:attrName>
                                        </p:attrNameLst>
                                      </p:cBhvr>
                                      <p:tavLst>
                                        <p:tav tm="0">
                                          <p:val>
                                            <p:strVal val="#ppt_x"/>
                                          </p:val>
                                        </p:tav>
                                        <p:tav tm="100000">
                                          <p:val>
                                            <p:strVal val="#ppt_x"/>
                                          </p:val>
                                        </p:tav>
                                      </p:tavLst>
                                    </p:anim>
                                    <p:anim calcmode="lin" valueType="num">
                                      <p:cBhvr additive="base">
                                        <p:cTn id="8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ppt_x"/>
                                          </p:val>
                                        </p:tav>
                                        <p:tav tm="100000">
                                          <p:val>
                                            <p:strVal val="#ppt_x"/>
                                          </p:val>
                                        </p:tav>
                                      </p:tavLst>
                                    </p:anim>
                                    <p:anim calcmode="lin" valueType="num">
                                      <p:cBhvr additive="base">
                                        <p:cTn id="94" dur="500" fill="hold"/>
                                        <p:tgtEl>
                                          <p:spTgt spid="3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additive="base">
                                        <p:cTn id="97" dur="500" fill="hold"/>
                                        <p:tgtEl>
                                          <p:spTgt spid="36"/>
                                        </p:tgtEl>
                                        <p:attrNameLst>
                                          <p:attrName>ppt_x</p:attrName>
                                        </p:attrNameLst>
                                      </p:cBhvr>
                                      <p:tavLst>
                                        <p:tav tm="0">
                                          <p:val>
                                            <p:strVal val="#ppt_x"/>
                                          </p:val>
                                        </p:tav>
                                        <p:tav tm="100000">
                                          <p:val>
                                            <p:strVal val="#ppt_x"/>
                                          </p:val>
                                        </p:tav>
                                      </p:tavLst>
                                    </p:anim>
                                    <p:anim calcmode="lin" valueType="num">
                                      <p:cBhvr additive="base">
                                        <p:cTn id="98" dur="500" fill="hold"/>
                                        <p:tgtEl>
                                          <p:spTgt spid="36"/>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additive="base">
                                        <p:cTn id="101" dur="500" fill="hold"/>
                                        <p:tgtEl>
                                          <p:spTgt spid="40"/>
                                        </p:tgtEl>
                                        <p:attrNameLst>
                                          <p:attrName>ppt_x</p:attrName>
                                        </p:attrNameLst>
                                      </p:cBhvr>
                                      <p:tavLst>
                                        <p:tav tm="0">
                                          <p:val>
                                            <p:strVal val="#ppt_x"/>
                                          </p:val>
                                        </p:tav>
                                        <p:tav tm="100000">
                                          <p:val>
                                            <p:strVal val="#ppt_x"/>
                                          </p:val>
                                        </p:tav>
                                      </p:tavLst>
                                    </p:anim>
                                    <p:anim calcmode="lin" valueType="num">
                                      <p:cBhvr additive="base">
                                        <p:cTn id="102" dur="500" fill="hold"/>
                                        <p:tgtEl>
                                          <p:spTgt spid="40"/>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anim calcmode="lin" valueType="num">
                                      <p:cBhvr additive="base">
                                        <p:cTn id="105" dur="500" fill="hold"/>
                                        <p:tgtEl>
                                          <p:spTgt spid="37"/>
                                        </p:tgtEl>
                                        <p:attrNameLst>
                                          <p:attrName>ppt_x</p:attrName>
                                        </p:attrNameLst>
                                      </p:cBhvr>
                                      <p:tavLst>
                                        <p:tav tm="0">
                                          <p:val>
                                            <p:strVal val="#ppt_x"/>
                                          </p:val>
                                        </p:tav>
                                        <p:tav tm="100000">
                                          <p:val>
                                            <p:strVal val="#ppt_x"/>
                                          </p:val>
                                        </p:tav>
                                      </p:tavLst>
                                    </p:anim>
                                    <p:anim calcmode="lin" valueType="num">
                                      <p:cBhvr additive="base">
                                        <p:cTn id="106" dur="500" fill="hold"/>
                                        <p:tgtEl>
                                          <p:spTgt spid="3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additive="base">
                                        <p:cTn id="109" dur="500" fill="hold"/>
                                        <p:tgtEl>
                                          <p:spTgt spid="35"/>
                                        </p:tgtEl>
                                        <p:attrNameLst>
                                          <p:attrName>ppt_x</p:attrName>
                                        </p:attrNameLst>
                                      </p:cBhvr>
                                      <p:tavLst>
                                        <p:tav tm="0">
                                          <p:val>
                                            <p:strVal val="#ppt_x"/>
                                          </p:val>
                                        </p:tav>
                                        <p:tav tm="100000">
                                          <p:val>
                                            <p:strVal val="#ppt_x"/>
                                          </p:val>
                                        </p:tav>
                                      </p:tavLst>
                                    </p:anim>
                                    <p:anim calcmode="lin" valueType="num">
                                      <p:cBhvr additive="base">
                                        <p:cTn id="110" dur="500" fill="hold"/>
                                        <p:tgtEl>
                                          <p:spTgt spid="3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 calcmode="lin" valueType="num">
                                      <p:cBhvr additive="base">
                                        <p:cTn id="113" dur="500" fill="hold"/>
                                        <p:tgtEl>
                                          <p:spTgt spid="39"/>
                                        </p:tgtEl>
                                        <p:attrNameLst>
                                          <p:attrName>ppt_x</p:attrName>
                                        </p:attrNameLst>
                                      </p:cBhvr>
                                      <p:tavLst>
                                        <p:tav tm="0">
                                          <p:val>
                                            <p:strVal val="#ppt_x"/>
                                          </p:val>
                                        </p:tav>
                                        <p:tav tm="100000">
                                          <p:val>
                                            <p:strVal val="#ppt_x"/>
                                          </p:val>
                                        </p:tav>
                                      </p:tavLst>
                                    </p:anim>
                                    <p:anim calcmode="lin" valueType="num">
                                      <p:cBhvr additive="base">
                                        <p:cTn id="114" dur="500" fill="hold"/>
                                        <p:tgtEl>
                                          <p:spTgt spid="3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1"/>
                                        </p:tgtEl>
                                        <p:attrNameLst>
                                          <p:attrName>style.visibility</p:attrName>
                                        </p:attrNameLst>
                                      </p:cBhvr>
                                      <p:to>
                                        <p:strVal val="visible"/>
                                      </p:to>
                                    </p:set>
                                    <p:anim calcmode="lin" valueType="num">
                                      <p:cBhvr additive="base">
                                        <p:cTn id="117" dur="500" fill="hold"/>
                                        <p:tgtEl>
                                          <p:spTgt spid="41"/>
                                        </p:tgtEl>
                                        <p:attrNameLst>
                                          <p:attrName>ppt_x</p:attrName>
                                        </p:attrNameLst>
                                      </p:cBhvr>
                                      <p:tavLst>
                                        <p:tav tm="0">
                                          <p:val>
                                            <p:strVal val="#ppt_x"/>
                                          </p:val>
                                        </p:tav>
                                        <p:tav tm="100000">
                                          <p:val>
                                            <p:strVal val="#ppt_x"/>
                                          </p:val>
                                        </p:tav>
                                      </p:tavLst>
                                    </p:anim>
                                    <p:anim calcmode="lin" valueType="num">
                                      <p:cBhvr additive="base">
                                        <p:cTn id="11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45"/>
                                        </p:tgtEl>
                                        <p:attrNameLst>
                                          <p:attrName>style.visibility</p:attrName>
                                        </p:attrNameLst>
                                      </p:cBhvr>
                                      <p:to>
                                        <p:strVal val="visible"/>
                                      </p:to>
                                    </p:set>
                                    <p:anim calcmode="lin" valueType="num">
                                      <p:cBhvr additive="base">
                                        <p:cTn id="123" dur="500" fill="hold"/>
                                        <p:tgtEl>
                                          <p:spTgt spid="45"/>
                                        </p:tgtEl>
                                        <p:attrNameLst>
                                          <p:attrName>ppt_x</p:attrName>
                                        </p:attrNameLst>
                                      </p:cBhvr>
                                      <p:tavLst>
                                        <p:tav tm="0">
                                          <p:val>
                                            <p:strVal val="#ppt_x"/>
                                          </p:val>
                                        </p:tav>
                                        <p:tav tm="100000">
                                          <p:val>
                                            <p:strVal val="#ppt_x"/>
                                          </p:val>
                                        </p:tav>
                                      </p:tavLst>
                                    </p:anim>
                                    <p:anim calcmode="lin" valueType="num">
                                      <p:cBhvr additive="base">
                                        <p:cTn id="124" dur="500" fill="hold"/>
                                        <p:tgtEl>
                                          <p:spTgt spid="45"/>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43"/>
                                        </p:tgtEl>
                                        <p:attrNameLst>
                                          <p:attrName>style.visibility</p:attrName>
                                        </p:attrNameLst>
                                      </p:cBhvr>
                                      <p:to>
                                        <p:strVal val="visible"/>
                                      </p:to>
                                    </p:set>
                                    <p:anim calcmode="lin" valueType="num">
                                      <p:cBhvr additive="base">
                                        <p:cTn id="127" dur="500" fill="hold"/>
                                        <p:tgtEl>
                                          <p:spTgt spid="43"/>
                                        </p:tgtEl>
                                        <p:attrNameLst>
                                          <p:attrName>ppt_x</p:attrName>
                                        </p:attrNameLst>
                                      </p:cBhvr>
                                      <p:tavLst>
                                        <p:tav tm="0">
                                          <p:val>
                                            <p:strVal val="#ppt_x"/>
                                          </p:val>
                                        </p:tav>
                                        <p:tav tm="100000">
                                          <p:val>
                                            <p:strVal val="#ppt_x"/>
                                          </p:val>
                                        </p:tav>
                                      </p:tavLst>
                                    </p:anim>
                                    <p:anim calcmode="lin" valueType="num">
                                      <p:cBhvr additive="base">
                                        <p:cTn id="128" dur="500" fill="hold"/>
                                        <p:tgtEl>
                                          <p:spTgt spid="43"/>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44"/>
                                        </p:tgtEl>
                                        <p:attrNameLst>
                                          <p:attrName>style.visibility</p:attrName>
                                        </p:attrNameLst>
                                      </p:cBhvr>
                                      <p:to>
                                        <p:strVal val="visible"/>
                                      </p:to>
                                    </p:set>
                                    <p:anim calcmode="lin" valueType="num">
                                      <p:cBhvr additive="base">
                                        <p:cTn id="135" dur="500" fill="hold"/>
                                        <p:tgtEl>
                                          <p:spTgt spid="44"/>
                                        </p:tgtEl>
                                        <p:attrNameLst>
                                          <p:attrName>ppt_x</p:attrName>
                                        </p:attrNameLst>
                                      </p:cBhvr>
                                      <p:tavLst>
                                        <p:tav tm="0">
                                          <p:val>
                                            <p:strVal val="#ppt_x"/>
                                          </p:val>
                                        </p:tav>
                                        <p:tav tm="100000">
                                          <p:val>
                                            <p:strVal val="#ppt_x"/>
                                          </p:val>
                                        </p:tav>
                                      </p:tavLst>
                                    </p:anim>
                                    <p:anim calcmode="lin" valueType="num">
                                      <p:cBhvr additive="base">
                                        <p:cTn id="136" dur="500" fill="hold"/>
                                        <p:tgtEl>
                                          <p:spTgt spid="44"/>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additive="base">
                                        <p:cTn id="139" dur="500" fill="hold"/>
                                        <p:tgtEl>
                                          <p:spTgt spid="49"/>
                                        </p:tgtEl>
                                        <p:attrNameLst>
                                          <p:attrName>ppt_x</p:attrName>
                                        </p:attrNameLst>
                                      </p:cBhvr>
                                      <p:tavLst>
                                        <p:tav tm="0">
                                          <p:val>
                                            <p:strVal val="#ppt_x"/>
                                          </p:val>
                                        </p:tav>
                                        <p:tav tm="100000">
                                          <p:val>
                                            <p:strVal val="#ppt_x"/>
                                          </p:val>
                                        </p:tav>
                                      </p:tavLst>
                                    </p:anim>
                                    <p:anim calcmode="lin" valueType="num">
                                      <p:cBhvr additive="base">
                                        <p:cTn id="140" dur="500" fill="hold"/>
                                        <p:tgtEl>
                                          <p:spTgt spid="4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 calcmode="lin" valueType="num">
                                      <p:cBhvr additive="base">
                                        <p:cTn id="143" dur="500" fill="hold"/>
                                        <p:tgtEl>
                                          <p:spTgt spid="46"/>
                                        </p:tgtEl>
                                        <p:attrNameLst>
                                          <p:attrName>ppt_x</p:attrName>
                                        </p:attrNameLst>
                                      </p:cBhvr>
                                      <p:tavLst>
                                        <p:tav tm="0">
                                          <p:val>
                                            <p:strVal val="#ppt_x"/>
                                          </p:val>
                                        </p:tav>
                                        <p:tav tm="100000">
                                          <p:val>
                                            <p:strVal val="#ppt_x"/>
                                          </p:val>
                                        </p:tav>
                                      </p:tavLst>
                                    </p:anim>
                                    <p:anim calcmode="lin" valueType="num">
                                      <p:cBhvr additive="base">
                                        <p:cTn id="144" dur="500" fill="hold"/>
                                        <p:tgtEl>
                                          <p:spTgt spid="46"/>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8"/>
                                        </p:tgtEl>
                                        <p:attrNameLst>
                                          <p:attrName>style.visibility</p:attrName>
                                        </p:attrNameLst>
                                      </p:cBhvr>
                                      <p:to>
                                        <p:strVal val="visible"/>
                                      </p:to>
                                    </p:set>
                                    <p:anim calcmode="lin" valueType="num">
                                      <p:cBhvr additive="base">
                                        <p:cTn id="147" dur="500" fill="hold"/>
                                        <p:tgtEl>
                                          <p:spTgt spid="48"/>
                                        </p:tgtEl>
                                        <p:attrNameLst>
                                          <p:attrName>ppt_x</p:attrName>
                                        </p:attrNameLst>
                                      </p:cBhvr>
                                      <p:tavLst>
                                        <p:tav tm="0">
                                          <p:val>
                                            <p:strVal val="#ppt_x"/>
                                          </p:val>
                                        </p:tav>
                                        <p:tav tm="100000">
                                          <p:val>
                                            <p:strVal val="#ppt_x"/>
                                          </p:val>
                                        </p:tav>
                                      </p:tavLst>
                                    </p:anim>
                                    <p:anim calcmode="lin" valueType="num">
                                      <p:cBhvr additive="base">
                                        <p:cTn id="14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51"/>
                                        </p:tgtEl>
                                        <p:attrNameLst>
                                          <p:attrName>style.visibility</p:attrName>
                                        </p:attrNameLst>
                                      </p:cBhvr>
                                      <p:to>
                                        <p:strVal val="visible"/>
                                      </p:to>
                                    </p:set>
                                    <p:anim calcmode="lin" valueType="num">
                                      <p:cBhvr additive="base">
                                        <p:cTn id="153" dur="500" fill="hold"/>
                                        <p:tgtEl>
                                          <p:spTgt spid="51"/>
                                        </p:tgtEl>
                                        <p:attrNameLst>
                                          <p:attrName>ppt_x</p:attrName>
                                        </p:attrNameLst>
                                      </p:cBhvr>
                                      <p:tavLst>
                                        <p:tav tm="0">
                                          <p:val>
                                            <p:strVal val="#ppt_x"/>
                                          </p:val>
                                        </p:tav>
                                        <p:tav tm="100000">
                                          <p:val>
                                            <p:strVal val="#ppt_x"/>
                                          </p:val>
                                        </p:tav>
                                      </p:tavLst>
                                    </p:anim>
                                    <p:anim calcmode="lin" valueType="num">
                                      <p:cBhvr additive="base">
                                        <p:cTn id="154" dur="500" fill="hold"/>
                                        <p:tgtEl>
                                          <p:spTgt spid="51"/>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54"/>
                                        </p:tgtEl>
                                        <p:attrNameLst>
                                          <p:attrName>style.visibility</p:attrName>
                                        </p:attrNameLst>
                                      </p:cBhvr>
                                      <p:to>
                                        <p:strVal val="visible"/>
                                      </p:to>
                                    </p:set>
                                    <p:anim calcmode="lin" valueType="num">
                                      <p:cBhvr additive="base">
                                        <p:cTn id="157" dur="500" fill="hold"/>
                                        <p:tgtEl>
                                          <p:spTgt spid="54"/>
                                        </p:tgtEl>
                                        <p:attrNameLst>
                                          <p:attrName>ppt_x</p:attrName>
                                        </p:attrNameLst>
                                      </p:cBhvr>
                                      <p:tavLst>
                                        <p:tav tm="0">
                                          <p:val>
                                            <p:strVal val="#ppt_x"/>
                                          </p:val>
                                        </p:tav>
                                        <p:tav tm="100000">
                                          <p:val>
                                            <p:strVal val="#ppt_x"/>
                                          </p:val>
                                        </p:tav>
                                      </p:tavLst>
                                    </p:anim>
                                    <p:anim calcmode="lin" valueType="num">
                                      <p:cBhvr additive="base">
                                        <p:cTn id="158" dur="500" fill="hold"/>
                                        <p:tgtEl>
                                          <p:spTgt spid="54"/>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55"/>
                                        </p:tgtEl>
                                        <p:attrNameLst>
                                          <p:attrName>style.visibility</p:attrName>
                                        </p:attrNameLst>
                                      </p:cBhvr>
                                      <p:to>
                                        <p:strVal val="visible"/>
                                      </p:to>
                                    </p:set>
                                    <p:anim calcmode="lin" valueType="num">
                                      <p:cBhvr additive="base">
                                        <p:cTn id="161" dur="500" fill="hold"/>
                                        <p:tgtEl>
                                          <p:spTgt spid="55"/>
                                        </p:tgtEl>
                                        <p:attrNameLst>
                                          <p:attrName>ppt_x</p:attrName>
                                        </p:attrNameLst>
                                      </p:cBhvr>
                                      <p:tavLst>
                                        <p:tav tm="0">
                                          <p:val>
                                            <p:strVal val="#ppt_x"/>
                                          </p:val>
                                        </p:tav>
                                        <p:tav tm="100000">
                                          <p:val>
                                            <p:strVal val="#ppt_x"/>
                                          </p:val>
                                        </p:tav>
                                      </p:tavLst>
                                    </p:anim>
                                    <p:anim calcmode="lin" valueType="num">
                                      <p:cBhvr additive="base">
                                        <p:cTn id="162" dur="500" fill="hold"/>
                                        <p:tgtEl>
                                          <p:spTgt spid="55"/>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52"/>
                                        </p:tgtEl>
                                        <p:attrNameLst>
                                          <p:attrName>style.visibility</p:attrName>
                                        </p:attrNameLst>
                                      </p:cBhvr>
                                      <p:to>
                                        <p:strVal val="visible"/>
                                      </p:to>
                                    </p:set>
                                    <p:anim calcmode="lin" valueType="num">
                                      <p:cBhvr additive="base">
                                        <p:cTn id="165" dur="500" fill="hold"/>
                                        <p:tgtEl>
                                          <p:spTgt spid="52"/>
                                        </p:tgtEl>
                                        <p:attrNameLst>
                                          <p:attrName>ppt_x</p:attrName>
                                        </p:attrNameLst>
                                      </p:cBhvr>
                                      <p:tavLst>
                                        <p:tav tm="0">
                                          <p:val>
                                            <p:strVal val="#ppt_x"/>
                                          </p:val>
                                        </p:tav>
                                        <p:tav tm="100000">
                                          <p:val>
                                            <p:strVal val="#ppt_x"/>
                                          </p:val>
                                        </p:tav>
                                      </p:tavLst>
                                    </p:anim>
                                    <p:anim calcmode="lin" valueType="num">
                                      <p:cBhvr additive="base">
                                        <p:cTn id="166" dur="500" fill="hold"/>
                                        <p:tgtEl>
                                          <p:spTgt spid="52"/>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53"/>
                                        </p:tgtEl>
                                        <p:attrNameLst>
                                          <p:attrName>style.visibility</p:attrName>
                                        </p:attrNameLst>
                                      </p:cBhvr>
                                      <p:to>
                                        <p:strVal val="visible"/>
                                      </p:to>
                                    </p:set>
                                    <p:anim calcmode="lin" valueType="num">
                                      <p:cBhvr additive="base">
                                        <p:cTn id="169" dur="500" fill="hold"/>
                                        <p:tgtEl>
                                          <p:spTgt spid="53"/>
                                        </p:tgtEl>
                                        <p:attrNameLst>
                                          <p:attrName>ppt_x</p:attrName>
                                        </p:attrNameLst>
                                      </p:cBhvr>
                                      <p:tavLst>
                                        <p:tav tm="0">
                                          <p:val>
                                            <p:strVal val="#ppt_x"/>
                                          </p:val>
                                        </p:tav>
                                        <p:tav tm="100000">
                                          <p:val>
                                            <p:strVal val="#ppt_x"/>
                                          </p:val>
                                        </p:tav>
                                      </p:tavLst>
                                    </p:anim>
                                    <p:anim calcmode="lin" valueType="num">
                                      <p:cBhvr additive="base">
                                        <p:cTn id="170" dur="500" fill="hold"/>
                                        <p:tgtEl>
                                          <p:spTgt spid="53"/>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56"/>
                                        </p:tgtEl>
                                        <p:attrNameLst>
                                          <p:attrName>style.visibility</p:attrName>
                                        </p:attrNameLst>
                                      </p:cBhvr>
                                      <p:to>
                                        <p:strVal val="visible"/>
                                      </p:to>
                                    </p:set>
                                    <p:anim calcmode="lin" valueType="num">
                                      <p:cBhvr additive="base">
                                        <p:cTn id="173" dur="500" fill="hold"/>
                                        <p:tgtEl>
                                          <p:spTgt spid="56"/>
                                        </p:tgtEl>
                                        <p:attrNameLst>
                                          <p:attrName>ppt_x</p:attrName>
                                        </p:attrNameLst>
                                      </p:cBhvr>
                                      <p:tavLst>
                                        <p:tav tm="0">
                                          <p:val>
                                            <p:strVal val="#ppt_x"/>
                                          </p:val>
                                        </p:tav>
                                        <p:tav tm="100000">
                                          <p:val>
                                            <p:strVal val="#ppt_x"/>
                                          </p:val>
                                        </p:tav>
                                      </p:tavLst>
                                    </p:anim>
                                    <p:anim calcmode="lin" valueType="num">
                                      <p:cBhvr additive="base">
                                        <p:cTn id="174" dur="500" fill="hold"/>
                                        <p:tgtEl>
                                          <p:spTgt spid="56"/>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59"/>
                                        </p:tgtEl>
                                        <p:attrNameLst>
                                          <p:attrName>style.visibility</p:attrName>
                                        </p:attrNameLst>
                                      </p:cBhvr>
                                      <p:to>
                                        <p:strVal val="visible"/>
                                      </p:to>
                                    </p:set>
                                    <p:anim calcmode="lin" valueType="num">
                                      <p:cBhvr additive="base">
                                        <p:cTn id="177" dur="500" fill="hold"/>
                                        <p:tgtEl>
                                          <p:spTgt spid="59"/>
                                        </p:tgtEl>
                                        <p:attrNameLst>
                                          <p:attrName>ppt_x</p:attrName>
                                        </p:attrNameLst>
                                      </p:cBhvr>
                                      <p:tavLst>
                                        <p:tav tm="0">
                                          <p:val>
                                            <p:strVal val="#ppt_x"/>
                                          </p:val>
                                        </p:tav>
                                        <p:tav tm="100000">
                                          <p:val>
                                            <p:strVal val="#ppt_x"/>
                                          </p:val>
                                        </p:tav>
                                      </p:tavLst>
                                    </p:anim>
                                    <p:anim calcmode="lin" valueType="num">
                                      <p:cBhvr additive="base">
                                        <p:cTn id="178" dur="500" fill="hold"/>
                                        <p:tgtEl>
                                          <p:spTgt spid="5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70"/>
                                        </p:tgtEl>
                                        <p:attrNameLst>
                                          <p:attrName>style.visibility</p:attrName>
                                        </p:attrNameLst>
                                      </p:cBhvr>
                                      <p:to>
                                        <p:strVal val="visible"/>
                                      </p:to>
                                    </p:set>
                                    <p:anim calcmode="lin" valueType="num">
                                      <p:cBhvr additive="base">
                                        <p:cTn id="181" dur="500" fill="hold"/>
                                        <p:tgtEl>
                                          <p:spTgt spid="70"/>
                                        </p:tgtEl>
                                        <p:attrNameLst>
                                          <p:attrName>ppt_x</p:attrName>
                                        </p:attrNameLst>
                                      </p:cBhvr>
                                      <p:tavLst>
                                        <p:tav tm="0">
                                          <p:val>
                                            <p:strVal val="#ppt_x"/>
                                          </p:val>
                                        </p:tav>
                                        <p:tav tm="100000">
                                          <p:val>
                                            <p:strVal val="#ppt_x"/>
                                          </p:val>
                                        </p:tav>
                                      </p:tavLst>
                                    </p:anim>
                                    <p:anim calcmode="lin" valueType="num">
                                      <p:cBhvr additive="base">
                                        <p:cTn id="182" dur="500" fill="hold"/>
                                        <p:tgtEl>
                                          <p:spTgt spid="70"/>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57"/>
                                        </p:tgtEl>
                                        <p:attrNameLst>
                                          <p:attrName>style.visibility</p:attrName>
                                        </p:attrNameLst>
                                      </p:cBhvr>
                                      <p:to>
                                        <p:strVal val="visible"/>
                                      </p:to>
                                    </p:set>
                                    <p:anim calcmode="lin" valueType="num">
                                      <p:cBhvr additive="base">
                                        <p:cTn id="189" dur="500" fill="hold"/>
                                        <p:tgtEl>
                                          <p:spTgt spid="57"/>
                                        </p:tgtEl>
                                        <p:attrNameLst>
                                          <p:attrName>ppt_x</p:attrName>
                                        </p:attrNameLst>
                                      </p:cBhvr>
                                      <p:tavLst>
                                        <p:tav tm="0">
                                          <p:val>
                                            <p:strVal val="#ppt_x"/>
                                          </p:val>
                                        </p:tav>
                                        <p:tav tm="100000">
                                          <p:val>
                                            <p:strVal val="#ppt_x"/>
                                          </p:val>
                                        </p:tav>
                                      </p:tavLst>
                                    </p:anim>
                                    <p:anim calcmode="lin" valueType="num">
                                      <p:cBhvr additive="base">
                                        <p:cTn id="190" dur="500" fill="hold"/>
                                        <p:tgtEl>
                                          <p:spTgt spid="57"/>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58"/>
                                        </p:tgtEl>
                                        <p:attrNameLst>
                                          <p:attrName>style.visibility</p:attrName>
                                        </p:attrNameLst>
                                      </p:cBhvr>
                                      <p:to>
                                        <p:strVal val="visible"/>
                                      </p:to>
                                    </p:set>
                                    <p:anim calcmode="lin" valueType="num">
                                      <p:cBhvr additive="base">
                                        <p:cTn id="193" dur="500" fill="hold"/>
                                        <p:tgtEl>
                                          <p:spTgt spid="58"/>
                                        </p:tgtEl>
                                        <p:attrNameLst>
                                          <p:attrName>ppt_x</p:attrName>
                                        </p:attrNameLst>
                                      </p:cBhvr>
                                      <p:tavLst>
                                        <p:tav tm="0">
                                          <p:val>
                                            <p:strVal val="#ppt_x"/>
                                          </p:val>
                                        </p:tav>
                                        <p:tav tm="100000">
                                          <p:val>
                                            <p:strVal val="#ppt_x"/>
                                          </p:val>
                                        </p:tav>
                                      </p:tavLst>
                                    </p:anim>
                                    <p:anim calcmode="lin" valueType="num">
                                      <p:cBhvr additive="base">
                                        <p:cTn id="194" dur="500" fill="hold"/>
                                        <p:tgtEl>
                                          <p:spTgt spid="58"/>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69"/>
                                        </p:tgtEl>
                                        <p:attrNameLst>
                                          <p:attrName>style.visibility</p:attrName>
                                        </p:attrNameLst>
                                      </p:cBhvr>
                                      <p:to>
                                        <p:strVal val="visible"/>
                                      </p:to>
                                    </p:set>
                                    <p:anim calcmode="lin" valueType="num">
                                      <p:cBhvr additive="base">
                                        <p:cTn id="197" dur="500" fill="hold"/>
                                        <p:tgtEl>
                                          <p:spTgt spid="69"/>
                                        </p:tgtEl>
                                        <p:attrNameLst>
                                          <p:attrName>ppt_x</p:attrName>
                                        </p:attrNameLst>
                                      </p:cBhvr>
                                      <p:tavLst>
                                        <p:tav tm="0">
                                          <p:val>
                                            <p:strVal val="#ppt_x"/>
                                          </p:val>
                                        </p:tav>
                                        <p:tav tm="100000">
                                          <p:val>
                                            <p:strVal val="#ppt_x"/>
                                          </p:val>
                                        </p:tav>
                                      </p:tavLst>
                                    </p:anim>
                                    <p:anim calcmode="lin" valueType="num">
                                      <p:cBhvr additive="base">
                                        <p:cTn id="198" dur="500" fill="hold"/>
                                        <p:tgtEl>
                                          <p:spTgt spid="69"/>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67"/>
                                        </p:tgtEl>
                                        <p:attrNameLst>
                                          <p:attrName>style.visibility</p:attrName>
                                        </p:attrNameLst>
                                      </p:cBhvr>
                                      <p:to>
                                        <p:strVal val="visible"/>
                                      </p:to>
                                    </p:set>
                                    <p:anim calcmode="lin" valueType="num">
                                      <p:cBhvr additive="base">
                                        <p:cTn id="201" dur="500" fill="hold"/>
                                        <p:tgtEl>
                                          <p:spTgt spid="67"/>
                                        </p:tgtEl>
                                        <p:attrNameLst>
                                          <p:attrName>ppt_x</p:attrName>
                                        </p:attrNameLst>
                                      </p:cBhvr>
                                      <p:tavLst>
                                        <p:tav tm="0">
                                          <p:val>
                                            <p:strVal val="#ppt_x"/>
                                          </p:val>
                                        </p:tav>
                                        <p:tav tm="100000">
                                          <p:val>
                                            <p:strVal val="#ppt_x"/>
                                          </p:val>
                                        </p:tav>
                                      </p:tavLst>
                                    </p:anim>
                                    <p:anim calcmode="lin" valueType="num">
                                      <p:cBhvr additive="base">
                                        <p:cTn id="20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5" grpId="0" animBg="1"/>
      <p:bldP spid="17" grpId="0" animBg="1"/>
      <p:bldP spid="20" grpId="0" animBg="1"/>
      <p:bldP spid="23" grpId="0" animBg="1"/>
      <p:bldP spid="24" grpId="0" animBg="1"/>
      <p:bldP spid="27" grpId="0" animBg="1"/>
      <p:bldP spid="30" grpId="0" animBg="1"/>
      <p:bldP spid="35" grpId="0" animBg="1"/>
      <p:bldP spid="38" grpId="0" animBg="1"/>
      <p:bldP spid="39" grpId="0" animBg="1"/>
      <p:bldP spid="41" grpId="0" animBg="1"/>
      <p:bldP spid="45" grpId="0" animBg="1"/>
      <p:bldP spid="46" grpId="0" animBg="1"/>
      <p:bldP spid="48" grpId="0" animBg="1"/>
      <p:bldP spid="49" grpId="0" animBg="1"/>
      <p:bldP spid="51" grpId="0" animBg="1"/>
      <p:bldP spid="52" grpId="0" animBg="1"/>
      <p:bldP spid="53" grpId="0" animBg="1"/>
      <p:bldP spid="57" grpId="0" animBg="1"/>
      <p:bldP spid="58" grpId="0" animBg="1"/>
      <p:bldP spid="67" grpId="0" animBg="1"/>
      <p:bldP spid="6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AA084F12-F68E-4763-97A4-09336168A4FF}"/>
              </a:ext>
            </a:extLst>
          </p:cNvPr>
          <p:cNvSpPr/>
          <p:nvPr/>
        </p:nvSpPr>
        <p:spPr>
          <a:xfrm>
            <a:off x="1979712" y="76470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5" name="椭圆 4">
            <a:extLst>
              <a:ext uri="{FF2B5EF4-FFF2-40B4-BE49-F238E27FC236}">
                <a16:creationId xmlns:a16="http://schemas.microsoft.com/office/drawing/2014/main" id="{0A17EB6D-AB36-43F3-9EE2-E5E0B6A92300}"/>
              </a:ext>
            </a:extLst>
          </p:cNvPr>
          <p:cNvSpPr/>
          <p:nvPr/>
        </p:nvSpPr>
        <p:spPr>
          <a:xfrm>
            <a:off x="943742" y="1559943"/>
            <a:ext cx="1044589"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16,25</a:t>
            </a:r>
            <a:endParaRPr lang="zh-CN" altLang="en-US" b="1" dirty="0">
              <a:solidFill>
                <a:schemeClr val="tx1"/>
              </a:solidFill>
            </a:endParaRPr>
          </a:p>
        </p:txBody>
      </p:sp>
      <p:sp>
        <p:nvSpPr>
          <p:cNvPr id="6" name="椭圆 5">
            <a:extLst>
              <a:ext uri="{FF2B5EF4-FFF2-40B4-BE49-F238E27FC236}">
                <a16:creationId xmlns:a16="http://schemas.microsoft.com/office/drawing/2014/main" id="{BDDF5D3D-9608-48DE-A436-73E4D158B0B9}"/>
              </a:ext>
            </a:extLst>
          </p:cNvPr>
          <p:cNvSpPr/>
          <p:nvPr/>
        </p:nvSpPr>
        <p:spPr>
          <a:xfrm>
            <a:off x="2633639" y="1575549"/>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a:t>
            </a:r>
            <a:endParaRPr lang="zh-CN" altLang="en-US" b="1" dirty="0">
              <a:solidFill>
                <a:schemeClr val="tx1"/>
              </a:solidFill>
            </a:endParaRPr>
          </a:p>
        </p:txBody>
      </p:sp>
      <p:cxnSp>
        <p:nvCxnSpPr>
          <p:cNvPr id="7" name="直接连接符 6">
            <a:extLst>
              <a:ext uri="{FF2B5EF4-FFF2-40B4-BE49-F238E27FC236}">
                <a16:creationId xmlns:a16="http://schemas.microsoft.com/office/drawing/2014/main" id="{E9FE80E3-1E36-413E-8219-03B7FCBB5B36}"/>
              </a:ext>
            </a:extLst>
          </p:cNvPr>
          <p:cNvCxnSpPr>
            <a:cxnSpLocks/>
            <a:stCxn id="4" idx="4"/>
            <a:endCxn id="5" idx="0"/>
          </p:cNvCxnSpPr>
          <p:nvPr/>
        </p:nvCxnSpPr>
        <p:spPr>
          <a:xfrm flipH="1">
            <a:off x="1466037" y="1268760"/>
            <a:ext cx="837711" cy="291183"/>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F007B276-6654-49BE-BA57-50EFA9178DDD}"/>
              </a:ext>
            </a:extLst>
          </p:cNvPr>
          <p:cNvCxnSpPr>
            <a:cxnSpLocks/>
            <a:endCxn id="6" idx="0"/>
          </p:cNvCxnSpPr>
          <p:nvPr/>
        </p:nvCxnSpPr>
        <p:spPr>
          <a:xfrm>
            <a:off x="2303748" y="1301936"/>
            <a:ext cx="653927" cy="273613"/>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B8402899-279E-4C3B-9D15-86BB5424A717}"/>
              </a:ext>
            </a:extLst>
          </p:cNvPr>
          <p:cNvCxnSpPr>
            <a:cxnSpLocks/>
            <a:stCxn id="5" idx="4"/>
            <a:endCxn id="26" idx="0"/>
          </p:cNvCxnSpPr>
          <p:nvPr/>
        </p:nvCxnSpPr>
        <p:spPr>
          <a:xfrm flipH="1">
            <a:off x="642610" y="2063999"/>
            <a:ext cx="823427" cy="560324"/>
          </a:xfrm>
          <a:prstGeom prst="line">
            <a:avLst/>
          </a:prstGeom>
          <a:ln w="28575"/>
        </p:spPr>
        <p:style>
          <a:lnRef idx="1">
            <a:schemeClr val="dk1"/>
          </a:lnRef>
          <a:fillRef idx="0">
            <a:schemeClr val="dk1"/>
          </a:fillRef>
          <a:effectRef idx="0">
            <a:schemeClr val="dk1"/>
          </a:effectRef>
          <a:fontRef idx="minor">
            <a:schemeClr val="tx1"/>
          </a:fontRef>
        </p:style>
      </p:cxnSp>
      <p:sp>
        <p:nvSpPr>
          <p:cNvPr id="11" name="椭圆 10">
            <a:extLst>
              <a:ext uri="{FF2B5EF4-FFF2-40B4-BE49-F238E27FC236}">
                <a16:creationId xmlns:a16="http://schemas.microsoft.com/office/drawing/2014/main" id="{35B42E2E-984F-42B3-B34A-7E7627B42011}"/>
              </a:ext>
            </a:extLst>
          </p:cNvPr>
          <p:cNvSpPr/>
          <p:nvPr/>
        </p:nvSpPr>
        <p:spPr>
          <a:xfrm>
            <a:off x="1714880" y="265934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12" name="直接连接符 11">
            <a:extLst>
              <a:ext uri="{FF2B5EF4-FFF2-40B4-BE49-F238E27FC236}">
                <a16:creationId xmlns:a16="http://schemas.microsoft.com/office/drawing/2014/main" id="{E067D695-EF2D-49C6-8232-2E3AADD3D830}"/>
              </a:ext>
            </a:extLst>
          </p:cNvPr>
          <p:cNvCxnSpPr>
            <a:cxnSpLocks/>
            <a:stCxn id="5" idx="4"/>
            <a:endCxn id="11" idx="0"/>
          </p:cNvCxnSpPr>
          <p:nvPr/>
        </p:nvCxnSpPr>
        <p:spPr>
          <a:xfrm>
            <a:off x="1466037" y="2063999"/>
            <a:ext cx="572879" cy="595341"/>
          </a:xfrm>
          <a:prstGeom prst="line">
            <a:avLst/>
          </a:prstGeom>
          <a:ln w="28575"/>
        </p:spPr>
        <p:style>
          <a:lnRef idx="1">
            <a:schemeClr val="dk1"/>
          </a:lnRef>
          <a:fillRef idx="0">
            <a:schemeClr val="dk1"/>
          </a:fillRef>
          <a:effectRef idx="0">
            <a:schemeClr val="dk1"/>
          </a:effectRef>
          <a:fontRef idx="minor">
            <a:schemeClr val="tx1"/>
          </a:fontRef>
        </p:style>
      </p:cxnSp>
      <p:sp>
        <p:nvSpPr>
          <p:cNvPr id="13" name="椭圆 12">
            <a:extLst>
              <a:ext uri="{FF2B5EF4-FFF2-40B4-BE49-F238E27FC236}">
                <a16:creationId xmlns:a16="http://schemas.microsoft.com/office/drawing/2014/main" id="{BD33C03A-3F87-4F35-B254-B9B30D9E684D}"/>
              </a:ext>
            </a:extLst>
          </p:cNvPr>
          <p:cNvSpPr/>
          <p:nvPr/>
        </p:nvSpPr>
        <p:spPr>
          <a:xfrm>
            <a:off x="3101218" y="2690041"/>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14" name="直接连接符 13">
            <a:extLst>
              <a:ext uri="{FF2B5EF4-FFF2-40B4-BE49-F238E27FC236}">
                <a16:creationId xmlns:a16="http://schemas.microsoft.com/office/drawing/2014/main" id="{D90FB7FC-2E34-49B2-89FC-9970629B3E89}"/>
              </a:ext>
            </a:extLst>
          </p:cNvPr>
          <p:cNvCxnSpPr>
            <a:cxnSpLocks/>
            <a:stCxn id="6" idx="4"/>
            <a:endCxn id="13" idx="0"/>
          </p:cNvCxnSpPr>
          <p:nvPr/>
        </p:nvCxnSpPr>
        <p:spPr>
          <a:xfrm>
            <a:off x="2957675" y="2079605"/>
            <a:ext cx="467579" cy="610436"/>
          </a:xfrm>
          <a:prstGeom prst="line">
            <a:avLst/>
          </a:prstGeom>
          <a:ln w="28575"/>
        </p:spPr>
        <p:style>
          <a:lnRef idx="1">
            <a:schemeClr val="dk1"/>
          </a:lnRef>
          <a:fillRef idx="0">
            <a:schemeClr val="dk1"/>
          </a:fillRef>
          <a:effectRef idx="0">
            <a:schemeClr val="dk1"/>
          </a:effectRef>
          <a:fontRef idx="minor">
            <a:schemeClr val="tx1"/>
          </a:fontRef>
        </p:style>
      </p:cxnSp>
      <p:sp>
        <p:nvSpPr>
          <p:cNvPr id="15" name="椭圆 14">
            <a:extLst>
              <a:ext uri="{FF2B5EF4-FFF2-40B4-BE49-F238E27FC236}">
                <a16:creationId xmlns:a16="http://schemas.microsoft.com/office/drawing/2014/main" id="{CF8F7E16-FB47-470D-9133-A93F636C8A3D}"/>
              </a:ext>
            </a:extLst>
          </p:cNvPr>
          <p:cNvSpPr/>
          <p:nvPr/>
        </p:nvSpPr>
        <p:spPr>
          <a:xfrm>
            <a:off x="2395579" y="265934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51</a:t>
            </a:r>
            <a:endParaRPr lang="zh-CN" altLang="en-US" b="1" dirty="0">
              <a:solidFill>
                <a:schemeClr val="tx1"/>
              </a:solidFill>
            </a:endParaRPr>
          </a:p>
        </p:txBody>
      </p:sp>
      <p:cxnSp>
        <p:nvCxnSpPr>
          <p:cNvPr id="16" name="直接连接符 15">
            <a:extLst>
              <a:ext uri="{FF2B5EF4-FFF2-40B4-BE49-F238E27FC236}">
                <a16:creationId xmlns:a16="http://schemas.microsoft.com/office/drawing/2014/main" id="{571768AB-43F1-4DFC-BD65-3BA361E61C03}"/>
              </a:ext>
            </a:extLst>
          </p:cNvPr>
          <p:cNvCxnSpPr>
            <a:cxnSpLocks/>
            <a:stCxn id="6" idx="4"/>
            <a:endCxn id="15" idx="0"/>
          </p:cNvCxnSpPr>
          <p:nvPr/>
        </p:nvCxnSpPr>
        <p:spPr>
          <a:xfrm flipH="1">
            <a:off x="2719615" y="2079605"/>
            <a:ext cx="238060" cy="579735"/>
          </a:xfrm>
          <a:prstGeom prst="line">
            <a:avLst/>
          </a:prstGeom>
          <a:ln w="28575"/>
        </p:spPr>
        <p:style>
          <a:lnRef idx="1">
            <a:schemeClr val="dk1"/>
          </a:lnRef>
          <a:fillRef idx="0">
            <a:schemeClr val="dk1"/>
          </a:fillRef>
          <a:effectRef idx="0">
            <a:schemeClr val="dk1"/>
          </a:effectRef>
          <a:fontRef idx="minor">
            <a:schemeClr val="tx1"/>
          </a:fontRef>
        </p:style>
      </p:cxnSp>
      <p:sp>
        <p:nvSpPr>
          <p:cNvPr id="26" name="椭圆 25">
            <a:extLst>
              <a:ext uri="{FF2B5EF4-FFF2-40B4-BE49-F238E27FC236}">
                <a16:creationId xmlns:a16="http://schemas.microsoft.com/office/drawing/2014/main" id="{F739AFCF-F871-4605-8582-968DA7000FBB}"/>
              </a:ext>
            </a:extLst>
          </p:cNvPr>
          <p:cNvSpPr/>
          <p:nvPr/>
        </p:nvSpPr>
        <p:spPr>
          <a:xfrm>
            <a:off x="318574" y="262432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a:t>
            </a:r>
            <a:endParaRPr lang="zh-CN" altLang="en-US" b="1" dirty="0">
              <a:solidFill>
                <a:schemeClr val="tx1"/>
              </a:solidFill>
            </a:endParaRPr>
          </a:p>
        </p:txBody>
      </p:sp>
      <p:cxnSp>
        <p:nvCxnSpPr>
          <p:cNvPr id="29" name="直接连接符 28">
            <a:extLst>
              <a:ext uri="{FF2B5EF4-FFF2-40B4-BE49-F238E27FC236}">
                <a16:creationId xmlns:a16="http://schemas.microsoft.com/office/drawing/2014/main" id="{AF85880E-5C76-4305-BE92-A9E8BF01C1B1}"/>
              </a:ext>
            </a:extLst>
          </p:cNvPr>
          <p:cNvCxnSpPr>
            <a:cxnSpLocks/>
            <a:stCxn id="5" idx="4"/>
            <a:endCxn id="30" idx="0"/>
          </p:cNvCxnSpPr>
          <p:nvPr/>
        </p:nvCxnSpPr>
        <p:spPr>
          <a:xfrm flipH="1">
            <a:off x="1304900" y="2063999"/>
            <a:ext cx="161137" cy="547926"/>
          </a:xfrm>
          <a:prstGeom prst="line">
            <a:avLst/>
          </a:prstGeom>
          <a:ln w="28575"/>
        </p:spPr>
        <p:style>
          <a:lnRef idx="1">
            <a:schemeClr val="dk1"/>
          </a:lnRef>
          <a:fillRef idx="0">
            <a:schemeClr val="dk1"/>
          </a:fillRef>
          <a:effectRef idx="0">
            <a:schemeClr val="dk1"/>
          </a:effectRef>
          <a:fontRef idx="minor">
            <a:schemeClr val="tx1"/>
          </a:fontRef>
        </p:style>
      </p:cxnSp>
      <p:sp>
        <p:nvSpPr>
          <p:cNvPr id="30" name="椭圆 29">
            <a:extLst>
              <a:ext uri="{FF2B5EF4-FFF2-40B4-BE49-F238E27FC236}">
                <a16:creationId xmlns:a16="http://schemas.microsoft.com/office/drawing/2014/main" id="{443CE616-921E-43BB-A211-0711FE66DC98}"/>
              </a:ext>
            </a:extLst>
          </p:cNvPr>
          <p:cNvSpPr/>
          <p:nvPr/>
        </p:nvSpPr>
        <p:spPr>
          <a:xfrm>
            <a:off x="980864" y="2611925"/>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33" name="椭圆 32">
            <a:extLst>
              <a:ext uri="{FF2B5EF4-FFF2-40B4-BE49-F238E27FC236}">
                <a16:creationId xmlns:a16="http://schemas.microsoft.com/office/drawing/2014/main" id="{614FA798-7E62-41AA-8F2C-DC336E4C4BD2}"/>
              </a:ext>
            </a:extLst>
          </p:cNvPr>
          <p:cNvSpPr/>
          <p:nvPr/>
        </p:nvSpPr>
        <p:spPr>
          <a:xfrm>
            <a:off x="6775161" y="686588"/>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34" name="椭圆 33">
            <a:extLst>
              <a:ext uri="{FF2B5EF4-FFF2-40B4-BE49-F238E27FC236}">
                <a16:creationId xmlns:a16="http://schemas.microsoft.com/office/drawing/2014/main" id="{B6507A22-BD70-43C1-9896-75156C035055}"/>
              </a:ext>
            </a:extLst>
          </p:cNvPr>
          <p:cNvSpPr/>
          <p:nvPr/>
        </p:nvSpPr>
        <p:spPr>
          <a:xfrm>
            <a:off x="5339996" y="1412293"/>
            <a:ext cx="1044589"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16,25</a:t>
            </a:r>
            <a:endParaRPr lang="zh-CN" altLang="en-US" b="1" dirty="0">
              <a:solidFill>
                <a:schemeClr val="tx1"/>
              </a:solidFill>
            </a:endParaRPr>
          </a:p>
        </p:txBody>
      </p:sp>
      <p:sp>
        <p:nvSpPr>
          <p:cNvPr id="35" name="椭圆 34">
            <a:extLst>
              <a:ext uri="{FF2B5EF4-FFF2-40B4-BE49-F238E27FC236}">
                <a16:creationId xmlns:a16="http://schemas.microsoft.com/office/drawing/2014/main" id="{484DC5FA-3E35-410E-9053-2842EC3E5F4F}"/>
              </a:ext>
            </a:extLst>
          </p:cNvPr>
          <p:cNvSpPr/>
          <p:nvPr/>
        </p:nvSpPr>
        <p:spPr>
          <a:xfrm>
            <a:off x="7429088" y="149743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a:t>
            </a:r>
            <a:endParaRPr lang="zh-CN" altLang="en-US" b="1" dirty="0">
              <a:solidFill>
                <a:schemeClr val="tx1"/>
              </a:solidFill>
            </a:endParaRPr>
          </a:p>
        </p:txBody>
      </p:sp>
      <p:cxnSp>
        <p:nvCxnSpPr>
          <p:cNvPr id="36" name="直接连接符 35">
            <a:extLst>
              <a:ext uri="{FF2B5EF4-FFF2-40B4-BE49-F238E27FC236}">
                <a16:creationId xmlns:a16="http://schemas.microsoft.com/office/drawing/2014/main" id="{F5A6EE02-E9BE-4723-849F-1AB283C35405}"/>
              </a:ext>
            </a:extLst>
          </p:cNvPr>
          <p:cNvCxnSpPr>
            <a:cxnSpLocks/>
            <a:stCxn id="33" idx="4"/>
            <a:endCxn id="34" idx="0"/>
          </p:cNvCxnSpPr>
          <p:nvPr/>
        </p:nvCxnSpPr>
        <p:spPr>
          <a:xfrm flipH="1">
            <a:off x="5862291" y="1190644"/>
            <a:ext cx="1236906" cy="221649"/>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C7111764-1061-47F5-BCEB-75CCF53247A5}"/>
              </a:ext>
            </a:extLst>
          </p:cNvPr>
          <p:cNvCxnSpPr>
            <a:cxnSpLocks/>
            <a:stCxn id="33" idx="4"/>
            <a:endCxn id="35" idx="0"/>
          </p:cNvCxnSpPr>
          <p:nvPr/>
        </p:nvCxnSpPr>
        <p:spPr>
          <a:xfrm>
            <a:off x="7099197" y="1190644"/>
            <a:ext cx="653927" cy="306789"/>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99BE1DCE-9F02-4FFA-A176-EE3E39CE1F08}"/>
              </a:ext>
            </a:extLst>
          </p:cNvPr>
          <p:cNvCxnSpPr>
            <a:cxnSpLocks/>
            <a:stCxn id="34" idx="4"/>
            <a:endCxn id="45" idx="0"/>
          </p:cNvCxnSpPr>
          <p:nvPr/>
        </p:nvCxnSpPr>
        <p:spPr>
          <a:xfrm flipH="1">
            <a:off x="5124825" y="1916349"/>
            <a:ext cx="737466" cy="632121"/>
          </a:xfrm>
          <a:prstGeom prst="line">
            <a:avLst/>
          </a:prstGeom>
          <a:ln w="28575"/>
        </p:spPr>
        <p:style>
          <a:lnRef idx="1">
            <a:schemeClr val="dk1"/>
          </a:lnRef>
          <a:fillRef idx="0">
            <a:schemeClr val="dk1"/>
          </a:fillRef>
          <a:effectRef idx="0">
            <a:schemeClr val="dk1"/>
          </a:effectRef>
          <a:fontRef idx="minor">
            <a:schemeClr val="tx1"/>
          </a:fontRef>
        </p:style>
      </p:cxnSp>
      <p:sp>
        <p:nvSpPr>
          <p:cNvPr id="39" name="椭圆 38">
            <a:extLst>
              <a:ext uri="{FF2B5EF4-FFF2-40B4-BE49-F238E27FC236}">
                <a16:creationId xmlns:a16="http://schemas.microsoft.com/office/drawing/2014/main" id="{BEBCA301-5B7F-4BEF-BEAA-1AC1FEE50F1C}"/>
              </a:ext>
            </a:extLst>
          </p:cNvPr>
          <p:cNvSpPr/>
          <p:nvPr/>
        </p:nvSpPr>
        <p:spPr>
          <a:xfrm>
            <a:off x="6111150" y="2583487"/>
            <a:ext cx="1079877"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33,36</a:t>
            </a:r>
            <a:endParaRPr lang="zh-CN" altLang="en-US" b="1" dirty="0">
              <a:solidFill>
                <a:schemeClr val="tx1"/>
              </a:solidFill>
            </a:endParaRPr>
          </a:p>
        </p:txBody>
      </p:sp>
      <p:cxnSp>
        <p:nvCxnSpPr>
          <p:cNvPr id="40" name="直接连接符 39">
            <a:extLst>
              <a:ext uri="{FF2B5EF4-FFF2-40B4-BE49-F238E27FC236}">
                <a16:creationId xmlns:a16="http://schemas.microsoft.com/office/drawing/2014/main" id="{D5D2DA16-707A-44F9-9B8D-177D5B394D5E}"/>
              </a:ext>
            </a:extLst>
          </p:cNvPr>
          <p:cNvCxnSpPr>
            <a:cxnSpLocks/>
            <a:stCxn id="34" idx="4"/>
            <a:endCxn id="39" idx="0"/>
          </p:cNvCxnSpPr>
          <p:nvPr/>
        </p:nvCxnSpPr>
        <p:spPr>
          <a:xfrm>
            <a:off x="5862291" y="1916349"/>
            <a:ext cx="788798" cy="667138"/>
          </a:xfrm>
          <a:prstGeom prst="line">
            <a:avLst/>
          </a:prstGeom>
          <a:ln w="28575"/>
        </p:spPr>
        <p:style>
          <a:lnRef idx="1">
            <a:schemeClr val="dk1"/>
          </a:lnRef>
          <a:fillRef idx="0">
            <a:schemeClr val="dk1"/>
          </a:fillRef>
          <a:effectRef idx="0">
            <a:schemeClr val="dk1"/>
          </a:effectRef>
          <a:fontRef idx="minor">
            <a:schemeClr val="tx1"/>
          </a:fontRef>
        </p:style>
      </p:cxnSp>
      <p:sp>
        <p:nvSpPr>
          <p:cNvPr id="41" name="椭圆 40">
            <a:extLst>
              <a:ext uri="{FF2B5EF4-FFF2-40B4-BE49-F238E27FC236}">
                <a16:creationId xmlns:a16="http://schemas.microsoft.com/office/drawing/2014/main" id="{170199C5-8E41-4ED3-9A28-5D1160485D0D}"/>
              </a:ext>
            </a:extLst>
          </p:cNvPr>
          <p:cNvSpPr/>
          <p:nvPr/>
        </p:nvSpPr>
        <p:spPr>
          <a:xfrm>
            <a:off x="7896667" y="2611925"/>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42" name="直接连接符 41">
            <a:extLst>
              <a:ext uri="{FF2B5EF4-FFF2-40B4-BE49-F238E27FC236}">
                <a16:creationId xmlns:a16="http://schemas.microsoft.com/office/drawing/2014/main" id="{8CA42F38-16D0-46B8-87E6-D0AE835E2066}"/>
              </a:ext>
            </a:extLst>
          </p:cNvPr>
          <p:cNvCxnSpPr>
            <a:cxnSpLocks/>
            <a:stCxn id="35" idx="4"/>
            <a:endCxn id="41" idx="0"/>
          </p:cNvCxnSpPr>
          <p:nvPr/>
        </p:nvCxnSpPr>
        <p:spPr>
          <a:xfrm>
            <a:off x="7753124" y="2001489"/>
            <a:ext cx="467579" cy="610436"/>
          </a:xfrm>
          <a:prstGeom prst="line">
            <a:avLst/>
          </a:prstGeom>
          <a:ln w="28575"/>
        </p:spPr>
        <p:style>
          <a:lnRef idx="1">
            <a:schemeClr val="dk1"/>
          </a:lnRef>
          <a:fillRef idx="0">
            <a:schemeClr val="dk1"/>
          </a:fillRef>
          <a:effectRef idx="0">
            <a:schemeClr val="dk1"/>
          </a:effectRef>
          <a:fontRef idx="minor">
            <a:schemeClr val="tx1"/>
          </a:fontRef>
        </p:style>
      </p:cxnSp>
      <p:sp>
        <p:nvSpPr>
          <p:cNvPr id="43" name="椭圆 42">
            <a:extLst>
              <a:ext uri="{FF2B5EF4-FFF2-40B4-BE49-F238E27FC236}">
                <a16:creationId xmlns:a16="http://schemas.microsoft.com/office/drawing/2014/main" id="{3EF1376D-3215-419F-8CF9-BE9980CCAE9C}"/>
              </a:ext>
            </a:extLst>
          </p:cNvPr>
          <p:cNvSpPr/>
          <p:nvPr/>
        </p:nvSpPr>
        <p:spPr>
          <a:xfrm>
            <a:off x="7191028" y="258122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51</a:t>
            </a:r>
            <a:endParaRPr lang="zh-CN" altLang="en-US" b="1" dirty="0">
              <a:solidFill>
                <a:schemeClr val="tx1"/>
              </a:solidFill>
            </a:endParaRPr>
          </a:p>
        </p:txBody>
      </p:sp>
      <p:cxnSp>
        <p:nvCxnSpPr>
          <p:cNvPr id="44" name="直接连接符 43">
            <a:extLst>
              <a:ext uri="{FF2B5EF4-FFF2-40B4-BE49-F238E27FC236}">
                <a16:creationId xmlns:a16="http://schemas.microsoft.com/office/drawing/2014/main" id="{C92FB5D6-8F30-4B47-BCA3-B14B7912176F}"/>
              </a:ext>
            </a:extLst>
          </p:cNvPr>
          <p:cNvCxnSpPr>
            <a:cxnSpLocks/>
            <a:stCxn id="35" idx="4"/>
            <a:endCxn id="43" idx="0"/>
          </p:cNvCxnSpPr>
          <p:nvPr/>
        </p:nvCxnSpPr>
        <p:spPr>
          <a:xfrm flipH="1">
            <a:off x="7515064" y="2001489"/>
            <a:ext cx="238060" cy="579735"/>
          </a:xfrm>
          <a:prstGeom prst="line">
            <a:avLst/>
          </a:prstGeom>
          <a:ln w="28575"/>
        </p:spPr>
        <p:style>
          <a:lnRef idx="1">
            <a:schemeClr val="dk1"/>
          </a:lnRef>
          <a:fillRef idx="0">
            <a:schemeClr val="dk1"/>
          </a:fillRef>
          <a:effectRef idx="0">
            <a:schemeClr val="dk1"/>
          </a:effectRef>
          <a:fontRef idx="minor">
            <a:schemeClr val="tx1"/>
          </a:fontRef>
        </p:style>
      </p:cxnSp>
      <p:sp>
        <p:nvSpPr>
          <p:cNvPr id="45" name="椭圆 44">
            <a:extLst>
              <a:ext uri="{FF2B5EF4-FFF2-40B4-BE49-F238E27FC236}">
                <a16:creationId xmlns:a16="http://schemas.microsoft.com/office/drawing/2014/main" id="{550543EF-3CC5-4A7E-AA89-93895A0FABA1}"/>
              </a:ext>
            </a:extLst>
          </p:cNvPr>
          <p:cNvSpPr/>
          <p:nvPr/>
        </p:nvSpPr>
        <p:spPr>
          <a:xfrm>
            <a:off x="4800789" y="254847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a:t>
            </a:r>
            <a:endParaRPr lang="zh-CN" altLang="en-US" b="1" dirty="0">
              <a:solidFill>
                <a:schemeClr val="tx1"/>
              </a:solidFill>
            </a:endParaRPr>
          </a:p>
        </p:txBody>
      </p:sp>
      <p:cxnSp>
        <p:nvCxnSpPr>
          <p:cNvPr id="46" name="直接连接符 45">
            <a:extLst>
              <a:ext uri="{FF2B5EF4-FFF2-40B4-BE49-F238E27FC236}">
                <a16:creationId xmlns:a16="http://schemas.microsoft.com/office/drawing/2014/main" id="{3CA5405E-6C23-4E0F-BBEF-A9EAF3B83C09}"/>
              </a:ext>
            </a:extLst>
          </p:cNvPr>
          <p:cNvCxnSpPr>
            <a:cxnSpLocks/>
            <a:stCxn id="34" idx="4"/>
            <a:endCxn id="47" idx="0"/>
          </p:cNvCxnSpPr>
          <p:nvPr/>
        </p:nvCxnSpPr>
        <p:spPr>
          <a:xfrm flipH="1">
            <a:off x="5787115" y="1916349"/>
            <a:ext cx="75176" cy="619723"/>
          </a:xfrm>
          <a:prstGeom prst="line">
            <a:avLst/>
          </a:prstGeom>
          <a:ln w="28575"/>
        </p:spPr>
        <p:style>
          <a:lnRef idx="1">
            <a:schemeClr val="dk1"/>
          </a:lnRef>
          <a:fillRef idx="0">
            <a:schemeClr val="dk1"/>
          </a:fillRef>
          <a:effectRef idx="0">
            <a:schemeClr val="dk1"/>
          </a:effectRef>
          <a:fontRef idx="minor">
            <a:schemeClr val="tx1"/>
          </a:fontRef>
        </p:style>
      </p:cxnSp>
      <p:sp>
        <p:nvSpPr>
          <p:cNvPr id="47" name="椭圆 46">
            <a:extLst>
              <a:ext uri="{FF2B5EF4-FFF2-40B4-BE49-F238E27FC236}">
                <a16:creationId xmlns:a16="http://schemas.microsoft.com/office/drawing/2014/main" id="{40DD7B91-97A6-46FE-BE47-EC180CC755F4}"/>
              </a:ext>
            </a:extLst>
          </p:cNvPr>
          <p:cNvSpPr/>
          <p:nvPr/>
        </p:nvSpPr>
        <p:spPr>
          <a:xfrm>
            <a:off x="5463079" y="2536072"/>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63" name="椭圆 62">
            <a:extLst>
              <a:ext uri="{FF2B5EF4-FFF2-40B4-BE49-F238E27FC236}">
                <a16:creationId xmlns:a16="http://schemas.microsoft.com/office/drawing/2014/main" id="{DF894FE5-972D-4DAF-938D-A0BA9BC14B58}"/>
              </a:ext>
            </a:extLst>
          </p:cNvPr>
          <p:cNvSpPr/>
          <p:nvPr/>
        </p:nvSpPr>
        <p:spPr>
          <a:xfrm>
            <a:off x="6365883" y="370414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a:t>
            </a:r>
            <a:endParaRPr lang="zh-CN" altLang="en-US" b="1" dirty="0">
              <a:solidFill>
                <a:schemeClr val="tx1"/>
              </a:solidFill>
            </a:endParaRPr>
          </a:p>
        </p:txBody>
      </p:sp>
      <p:sp>
        <p:nvSpPr>
          <p:cNvPr id="64" name="椭圆 63">
            <a:extLst>
              <a:ext uri="{FF2B5EF4-FFF2-40B4-BE49-F238E27FC236}">
                <a16:creationId xmlns:a16="http://schemas.microsoft.com/office/drawing/2014/main" id="{6CC24B6A-2B87-4185-8C39-DD0C5D7DE2C3}"/>
              </a:ext>
            </a:extLst>
          </p:cNvPr>
          <p:cNvSpPr/>
          <p:nvPr/>
        </p:nvSpPr>
        <p:spPr>
          <a:xfrm>
            <a:off x="5453107" y="4514991"/>
            <a:ext cx="648073"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16</a:t>
            </a:r>
            <a:endParaRPr lang="zh-CN" altLang="en-US" b="1" dirty="0">
              <a:solidFill>
                <a:schemeClr val="tx1"/>
              </a:solidFill>
            </a:endParaRPr>
          </a:p>
        </p:txBody>
      </p:sp>
      <p:sp>
        <p:nvSpPr>
          <p:cNvPr id="65" name="椭圆 64">
            <a:extLst>
              <a:ext uri="{FF2B5EF4-FFF2-40B4-BE49-F238E27FC236}">
                <a16:creationId xmlns:a16="http://schemas.microsoft.com/office/drawing/2014/main" id="{B97EC575-9B61-437A-A3F8-35A67CD5AE35}"/>
              </a:ext>
            </a:extLst>
          </p:cNvPr>
          <p:cNvSpPr/>
          <p:nvPr/>
        </p:nvSpPr>
        <p:spPr>
          <a:xfrm>
            <a:off x="7343846" y="459101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cxnSp>
        <p:nvCxnSpPr>
          <p:cNvPr id="66" name="直接连接符 65">
            <a:extLst>
              <a:ext uri="{FF2B5EF4-FFF2-40B4-BE49-F238E27FC236}">
                <a16:creationId xmlns:a16="http://schemas.microsoft.com/office/drawing/2014/main" id="{51A7A56C-A8D6-46ED-BB3D-6D74C2FA39BF}"/>
              </a:ext>
            </a:extLst>
          </p:cNvPr>
          <p:cNvCxnSpPr>
            <a:cxnSpLocks/>
            <a:stCxn id="63" idx="4"/>
            <a:endCxn id="64" idx="0"/>
          </p:cNvCxnSpPr>
          <p:nvPr/>
        </p:nvCxnSpPr>
        <p:spPr>
          <a:xfrm flipH="1">
            <a:off x="5777144" y="4208202"/>
            <a:ext cx="912775" cy="306789"/>
          </a:xfrm>
          <a:prstGeom prst="line">
            <a:avLst/>
          </a:prstGeom>
          <a:ln w="28575"/>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AE9DB240-E341-4AB9-ABF9-B82EF341DD1B}"/>
              </a:ext>
            </a:extLst>
          </p:cNvPr>
          <p:cNvCxnSpPr>
            <a:cxnSpLocks/>
            <a:stCxn id="63" idx="4"/>
            <a:endCxn id="65" idx="0"/>
          </p:cNvCxnSpPr>
          <p:nvPr/>
        </p:nvCxnSpPr>
        <p:spPr>
          <a:xfrm>
            <a:off x="6689919" y="4208202"/>
            <a:ext cx="977963" cy="38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31BF5B57-342C-4993-BFEF-B742CB6D11CF}"/>
              </a:ext>
            </a:extLst>
          </p:cNvPr>
          <p:cNvCxnSpPr>
            <a:cxnSpLocks/>
            <a:stCxn id="64" idx="4"/>
            <a:endCxn id="75" idx="0"/>
          </p:cNvCxnSpPr>
          <p:nvPr/>
        </p:nvCxnSpPr>
        <p:spPr>
          <a:xfrm flipH="1">
            <a:off x="5249645" y="5019047"/>
            <a:ext cx="527499" cy="618426"/>
          </a:xfrm>
          <a:prstGeom prst="line">
            <a:avLst/>
          </a:prstGeom>
          <a:ln w="28575"/>
        </p:spPr>
        <p:style>
          <a:lnRef idx="1">
            <a:schemeClr val="dk1"/>
          </a:lnRef>
          <a:fillRef idx="0">
            <a:schemeClr val="dk1"/>
          </a:fillRef>
          <a:effectRef idx="0">
            <a:schemeClr val="dk1"/>
          </a:effectRef>
          <a:fontRef idx="minor">
            <a:schemeClr val="tx1"/>
          </a:fontRef>
        </p:style>
      </p:cxnSp>
      <p:sp>
        <p:nvSpPr>
          <p:cNvPr id="69" name="椭圆 68">
            <a:extLst>
              <a:ext uri="{FF2B5EF4-FFF2-40B4-BE49-F238E27FC236}">
                <a16:creationId xmlns:a16="http://schemas.microsoft.com/office/drawing/2014/main" id="{8B250573-D26B-4C4A-A7A7-16CB510376DC}"/>
              </a:ext>
            </a:extLst>
          </p:cNvPr>
          <p:cNvSpPr/>
          <p:nvPr/>
        </p:nvSpPr>
        <p:spPr>
          <a:xfrm>
            <a:off x="6564189" y="5638093"/>
            <a:ext cx="1079877"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33,36</a:t>
            </a:r>
            <a:endParaRPr lang="zh-CN" altLang="en-US" b="1" dirty="0">
              <a:solidFill>
                <a:schemeClr val="tx1"/>
              </a:solidFill>
            </a:endParaRPr>
          </a:p>
        </p:txBody>
      </p:sp>
      <p:cxnSp>
        <p:nvCxnSpPr>
          <p:cNvPr id="70" name="直接连接符 69">
            <a:extLst>
              <a:ext uri="{FF2B5EF4-FFF2-40B4-BE49-F238E27FC236}">
                <a16:creationId xmlns:a16="http://schemas.microsoft.com/office/drawing/2014/main" id="{B65C27F1-0E2F-42B6-932E-3B6ABF664EEE}"/>
              </a:ext>
            </a:extLst>
          </p:cNvPr>
          <p:cNvCxnSpPr>
            <a:cxnSpLocks/>
            <a:stCxn id="65" idx="4"/>
            <a:endCxn id="69" idx="0"/>
          </p:cNvCxnSpPr>
          <p:nvPr/>
        </p:nvCxnSpPr>
        <p:spPr>
          <a:xfrm flipH="1">
            <a:off x="7104128" y="5095070"/>
            <a:ext cx="563754" cy="543023"/>
          </a:xfrm>
          <a:prstGeom prst="line">
            <a:avLst/>
          </a:prstGeom>
          <a:ln w="28575"/>
        </p:spPr>
        <p:style>
          <a:lnRef idx="1">
            <a:schemeClr val="dk1"/>
          </a:lnRef>
          <a:fillRef idx="0">
            <a:schemeClr val="dk1"/>
          </a:fillRef>
          <a:effectRef idx="0">
            <a:schemeClr val="dk1"/>
          </a:effectRef>
          <a:fontRef idx="minor">
            <a:schemeClr val="tx1"/>
          </a:fontRef>
        </p:style>
      </p:cxnSp>
      <p:sp>
        <p:nvSpPr>
          <p:cNvPr id="71" name="椭圆 70">
            <a:extLst>
              <a:ext uri="{FF2B5EF4-FFF2-40B4-BE49-F238E27FC236}">
                <a16:creationId xmlns:a16="http://schemas.microsoft.com/office/drawing/2014/main" id="{7E13B4E0-65F5-4E16-B97D-8834B5D65C09}"/>
              </a:ext>
            </a:extLst>
          </p:cNvPr>
          <p:cNvSpPr/>
          <p:nvPr/>
        </p:nvSpPr>
        <p:spPr>
          <a:xfrm>
            <a:off x="7896667" y="5638093"/>
            <a:ext cx="1018244"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58,68</a:t>
            </a:r>
            <a:endParaRPr lang="zh-CN" altLang="en-US" b="1" dirty="0">
              <a:solidFill>
                <a:schemeClr val="tx1"/>
              </a:solidFill>
            </a:endParaRPr>
          </a:p>
        </p:txBody>
      </p:sp>
      <p:cxnSp>
        <p:nvCxnSpPr>
          <p:cNvPr id="72" name="直接连接符 71">
            <a:extLst>
              <a:ext uri="{FF2B5EF4-FFF2-40B4-BE49-F238E27FC236}">
                <a16:creationId xmlns:a16="http://schemas.microsoft.com/office/drawing/2014/main" id="{C7398DFD-9572-4853-A812-62AD0FA4ACA5}"/>
              </a:ext>
            </a:extLst>
          </p:cNvPr>
          <p:cNvCxnSpPr>
            <a:cxnSpLocks/>
            <a:stCxn id="65" idx="4"/>
            <a:endCxn id="71" idx="0"/>
          </p:cNvCxnSpPr>
          <p:nvPr/>
        </p:nvCxnSpPr>
        <p:spPr>
          <a:xfrm>
            <a:off x="7667882" y="5095070"/>
            <a:ext cx="737907" cy="543023"/>
          </a:xfrm>
          <a:prstGeom prst="line">
            <a:avLst/>
          </a:prstGeom>
          <a:ln w="28575"/>
        </p:spPr>
        <p:style>
          <a:lnRef idx="1">
            <a:schemeClr val="dk1"/>
          </a:lnRef>
          <a:fillRef idx="0">
            <a:schemeClr val="dk1"/>
          </a:fillRef>
          <a:effectRef idx="0">
            <a:schemeClr val="dk1"/>
          </a:effectRef>
          <a:fontRef idx="minor">
            <a:schemeClr val="tx1"/>
          </a:fontRef>
        </p:style>
      </p:cxnSp>
      <p:sp>
        <p:nvSpPr>
          <p:cNvPr id="75" name="椭圆 74">
            <a:extLst>
              <a:ext uri="{FF2B5EF4-FFF2-40B4-BE49-F238E27FC236}">
                <a16:creationId xmlns:a16="http://schemas.microsoft.com/office/drawing/2014/main" id="{0F6367B9-112D-47F2-A8DB-A1D6E4ABF668}"/>
              </a:ext>
            </a:extLst>
          </p:cNvPr>
          <p:cNvSpPr/>
          <p:nvPr/>
        </p:nvSpPr>
        <p:spPr>
          <a:xfrm>
            <a:off x="4925609" y="563747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a:t>
            </a:r>
            <a:endParaRPr lang="zh-CN" altLang="en-US" b="1" dirty="0">
              <a:solidFill>
                <a:schemeClr val="tx1"/>
              </a:solidFill>
            </a:endParaRPr>
          </a:p>
        </p:txBody>
      </p:sp>
      <p:cxnSp>
        <p:nvCxnSpPr>
          <p:cNvPr id="76" name="直接连接符 75">
            <a:extLst>
              <a:ext uri="{FF2B5EF4-FFF2-40B4-BE49-F238E27FC236}">
                <a16:creationId xmlns:a16="http://schemas.microsoft.com/office/drawing/2014/main" id="{2A6C6D72-28A1-427E-BBEF-253B0DA12B9B}"/>
              </a:ext>
            </a:extLst>
          </p:cNvPr>
          <p:cNvCxnSpPr>
            <a:cxnSpLocks/>
            <a:stCxn id="64" idx="4"/>
            <a:endCxn id="77" idx="0"/>
          </p:cNvCxnSpPr>
          <p:nvPr/>
        </p:nvCxnSpPr>
        <p:spPr>
          <a:xfrm>
            <a:off x="5777144" y="5019047"/>
            <a:ext cx="373174" cy="618426"/>
          </a:xfrm>
          <a:prstGeom prst="line">
            <a:avLst/>
          </a:prstGeom>
          <a:ln w="28575"/>
        </p:spPr>
        <p:style>
          <a:lnRef idx="1">
            <a:schemeClr val="dk1"/>
          </a:lnRef>
          <a:fillRef idx="0">
            <a:schemeClr val="dk1"/>
          </a:fillRef>
          <a:effectRef idx="0">
            <a:schemeClr val="dk1"/>
          </a:effectRef>
          <a:fontRef idx="minor">
            <a:schemeClr val="tx1"/>
          </a:fontRef>
        </p:style>
      </p:cxnSp>
      <p:sp>
        <p:nvSpPr>
          <p:cNvPr id="77" name="椭圆 76">
            <a:extLst>
              <a:ext uri="{FF2B5EF4-FFF2-40B4-BE49-F238E27FC236}">
                <a16:creationId xmlns:a16="http://schemas.microsoft.com/office/drawing/2014/main" id="{B400B2E5-A79A-4A2E-A3B4-DD56DD939B07}"/>
              </a:ext>
            </a:extLst>
          </p:cNvPr>
          <p:cNvSpPr/>
          <p:nvPr/>
        </p:nvSpPr>
        <p:spPr>
          <a:xfrm>
            <a:off x="5826282" y="563747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107" name="椭圆 106">
            <a:extLst>
              <a:ext uri="{FF2B5EF4-FFF2-40B4-BE49-F238E27FC236}">
                <a16:creationId xmlns:a16="http://schemas.microsoft.com/office/drawing/2014/main" id="{54FE247E-930D-440E-9778-883431586DCB}"/>
              </a:ext>
            </a:extLst>
          </p:cNvPr>
          <p:cNvSpPr/>
          <p:nvPr/>
        </p:nvSpPr>
        <p:spPr>
          <a:xfrm>
            <a:off x="2042831" y="3704982"/>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108" name="椭圆 107">
            <a:extLst>
              <a:ext uri="{FF2B5EF4-FFF2-40B4-BE49-F238E27FC236}">
                <a16:creationId xmlns:a16="http://schemas.microsoft.com/office/drawing/2014/main" id="{95993659-1026-47CE-A453-9421D198758F}"/>
              </a:ext>
            </a:extLst>
          </p:cNvPr>
          <p:cNvSpPr/>
          <p:nvPr/>
        </p:nvSpPr>
        <p:spPr>
          <a:xfrm>
            <a:off x="607666" y="4430687"/>
            <a:ext cx="1044589"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16,25</a:t>
            </a:r>
            <a:endParaRPr lang="zh-CN" altLang="en-US" b="1" dirty="0">
              <a:solidFill>
                <a:schemeClr val="tx1"/>
              </a:solidFill>
            </a:endParaRPr>
          </a:p>
        </p:txBody>
      </p:sp>
      <p:sp>
        <p:nvSpPr>
          <p:cNvPr id="109" name="椭圆 108">
            <a:extLst>
              <a:ext uri="{FF2B5EF4-FFF2-40B4-BE49-F238E27FC236}">
                <a16:creationId xmlns:a16="http://schemas.microsoft.com/office/drawing/2014/main" id="{311E7189-0274-488F-A42B-9DF2F3EFF49E}"/>
              </a:ext>
            </a:extLst>
          </p:cNvPr>
          <p:cNvSpPr/>
          <p:nvPr/>
        </p:nvSpPr>
        <p:spPr>
          <a:xfrm>
            <a:off x="2696758" y="4515827"/>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110" name="直接连接符 109">
            <a:extLst>
              <a:ext uri="{FF2B5EF4-FFF2-40B4-BE49-F238E27FC236}">
                <a16:creationId xmlns:a16="http://schemas.microsoft.com/office/drawing/2014/main" id="{B00F37C3-7249-425A-9994-1B6482D984D9}"/>
              </a:ext>
            </a:extLst>
          </p:cNvPr>
          <p:cNvCxnSpPr>
            <a:cxnSpLocks/>
            <a:stCxn id="107" idx="4"/>
            <a:endCxn id="108" idx="0"/>
          </p:cNvCxnSpPr>
          <p:nvPr/>
        </p:nvCxnSpPr>
        <p:spPr>
          <a:xfrm flipH="1">
            <a:off x="1129961" y="4209038"/>
            <a:ext cx="1236906" cy="221649"/>
          </a:xfrm>
          <a:prstGeom prst="line">
            <a:avLst/>
          </a:prstGeom>
          <a:ln w="28575"/>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B8B550FE-64E8-420D-A699-A42A83C317DF}"/>
              </a:ext>
            </a:extLst>
          </p:cNvPr>
          <p:cNvCxnSpPr>
            <a:cxnSpLocks/>
            <a:stCxn id="107" idx="4"/>
            <a:endCxn id="109" idx="0"/>
          </p:cNvCxnSpPr>
          <p:nvPr/>
        </p:nvCxnSpPr>
        <p:spPr>
          <a:xfrm>
            <a:off x="2366867" y="4209038"/>
            <a:ext cx="653927" cy="306789"/>
          </a:xfrm>
          <a:prstGeom prst="line">
            <a:avLst/>
          </a:prstGeom>
          <a:ln w="28575"/>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19F92A5D-2408-4E3F-B666-EE2327723518}"/>
              </a:ext>
            </a:extLst>
          </p:cNvPr>
          <p:cNvCxnSpPr>
            <a:cxnSpLocks/>
            <a:stCxn id="108" idx="4"/>
            <a:endCxn id="119" idx="0"/>
          </p:cNvCxnSpPr>
          <p:nvPr/>
        </p:nvCxnSpPr>
        <p:spPr>
          <a:xfrm flipH="1">
            <a:off x="392495" y="4934743"/>
            <a:ext cx="737466" cy="632121"/>
          </a:xfrm>
          <a:prstGeom prst="line">
            <a:avLst/>
          </a:prstGeom>
          <a:ln w="28575"/>
        </p:spPr>
        <p:style>
          <a:lnRef idx="1">
            <a:schemeClr val="dk1"/>
          </a:lnRef>
          <a:fillRef idx="0">
            <a:schemeClr val="dk1"/>
          </a:fillRef>
          <a:effectRef idx="0">
            <a:schemeClr val="dk1"/>
          </a:effectRef>
          <a:fontRef idx="minor">
            <a:schemeClr val="tx1"/>
          </a:fontRef>
        </p:style>
      </p:cxnSp>
      <p:sp>
        <p:nvSpPr>
          <p:cNvPr id="113" name="椭圆 112">
            <a:extLst>
              <a:ext uri="{FF2B5EF4-FFF2-40B4-BE49-F238E27FC236}">
                <a16:creationId xmlns:a16="http://schemas.microsoft.com/office/drawing/2014/main" id="{33219C33-7925-4BF8-8958-0AB38C91EDBC}"/>
              </a:ext>
            </a:extLst>
          </p:cNvPr>
          <p:cNvSpPr/>
          <p:nvPr/>
        </p:nvSpPr>
        <p:spPr>
          <a:xfrm>
            <a:off x="1378820" y="5601881"/>
            <a:ext cx="1079877"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33,36</a:t>
            </a:r>
            <a:endParaRPr lang="zh-CN" altLang="en-US" b="1" dirty="0">
              <a:solidFill>
                <a:schemeClr val="tx1"/>
              </a:solidFill>
            </a:endParaRPr>
          </a:p>
        </p:txBody>
      </p:sp>
      <p:cxnSp>
        <p:nvCxnSpPr>
          <p:cNvPr id="114" name="直接连接符 113">
            <a:extLst>
              <a:ext uri="{FF2B5EF4-FFF2-40B4-BE49-F238E27FC236}">
                <a16:creationId xmlns:a16="http://schemas.microsoft.com/office/drawing/2014/main" id="{9CAEE3C4-E3C7-4B0B-9113-6FEA1A80CC42}"/>
              </a:ext>
            </a:extLst>
          </p:cNvPr>
          <p:cNvCxnSpPr>
            <a:cxnSpLocks/>
            <a:stCxn id="108" idx="4"/>
            <a:endCxn id="113" idx="0"/>
          </p:cNvCxnSpPr>
          <p:nvPr/>
        </p:nvCxnSpPr>
        <p:spPr>
          <a:xfrm>
            <a:off x="1129961" y="4934743"/>
            <a:ext cx="788798" cy="667138"/>
          </a:xfrm>
          <a:prstGeom prst="line">
            <a:avLst/>
          </a:prstGeom>
          <a:ln w="28575"/>
        </p:spPr>
        <p:style>
          <a:lnRef idx="1">
            <a:schemeClr val="dk1"/>
          </a:lnRef>
          <a:fillRef idx="0">
            <a:schemeClr val="dk1"/>
          </a:fillRef>
          <a:effectRef idx="0">
            <a:schemeClr val="dk1"/>
          </a:effectRef>
          <a:fontRef idx="minor">
            <a:schemeClr val="tx1"/>
          </a:fontRef>
        </p:style>
      </p:cxnSp>
      <p:sp>
        <p:nvSpPr>
          <p:cNvPr id="115" name="椭圆 114">
            <a:extLst>
              <a:ext uri="{FF2B5EF4-FFF2-40B4-BE49-F238E27FC236}">
                <a16:creationId xmlns:a16="http://schemas.microsoft.com/office/drawing/2014/main" id="{3E4F4A47-8033-4099-9888-01E8B2A3685B}"/>
              </a:ext>
            </a:extLst>
          </p:cNvPr>
          <p:cNvSpPr/>
          <p:nvPr/>
        </p:nvSpPr>
        <p:spPr>
          <a:xfrm>
            <a:off x="2482513" y="5630319"/>
            <a:ext cx="1079876"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58,68</a:t>
            </a:r>
            <a:endParaRPr lang="zh-CN" altLang="en-US" b="1" dirty="0">
              <a:solidFill>
                <a:schemeClr val="tx1"/>
              </a:solidFill>
            </a:endParaRPr>
          </a:p>
        </p:txBody>
      </p:sp>
      <p:cxnSp>
        <p:nvCxnSpPr>
          <p:cNvPr id="116" name="直接连接符 115">
            <a:extLst>
              <a:ext uri="{FF2B5EF4-FFF2-40B4-BE49-F238E27FC236}">
                <a16:creationId xmlns:a16="http://schemas.microsoft.com/office/drawing/2014/main" id="{A9CD7C6E-BDDB-41B6-89F4-CAE428D7EE0A}"/>
              </a:ext>
            </a:extLst>
          </p:cNvPr>
          <p:cNvCxnSpPr>
            <a:cxnSpLocks/>
            <a:stCxn id="109" idx="4"/>
            <a:endCxn id="115" idx="0"/>
          </p:cNvCxnSpPr>
          <p:nvPr/>
        </p:nvCxnSpPr>
        <p:spPr>
          <a:xfrm>
            <a:off x="3020794" y="5019883"/>
            <a:ext cx="1657" cy="610436"/>
          </a:xfrm>
          <a:prstGeom prst="line">
            <a:avLst/>
          </a:prstGeom>
          <a:ln w="28575"/>
        </p:spPr>
        <p:style>
          <a:lnRef idx="1">
            <a:schemeClr val="dk1"/>
          </a:lnRef>
          <a:fillRef idx="0">
            <a:schemeClr val="dk1"/>
          </a:fillRef>
          <a:effectRef idx="0">
            <a:schemeClr val="dk1"/>
          </a:effectRef>
          <a:fontRef idx="minor">
            <a:schemeClr val="tx1"/>
          </a:fontRef>
        </p:style>
      </p:cxnSp>
      <p:sp>
        <p:nvSpPr>
          <p:cNvPr id="119" name="椭圆 118">
            <a:extLst>
              <a:ext uri="{FF2B5EF4-FFF2-40B4-BE49-F238E27FC236}">
                <a16:creationId xmlns:a16="http://schemas.microsoft.com/office/drawing/2014/main" id="{D54D6687-D545-409D-B119-049EB2FD590C}"/>
              </a:ext>
            </a:extLst>
          </p:cNvPr>
          <p:cNvSpPr/>
          <p:nvPr/>
        </p:nvSpPr>
        <p:spPr>
          <a:xfrm>
            <a:off x="68459" y="556686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a:t>
            </a:r>
            <a:endParaRPr lang="zh-CN" altLang="en-US" b="1" dirty="0">
              <a:solidFill>
                <a:schemeClr val="tx1"/>
              </a:solidFill>
            </a:endParaRPr>
          </a:p>
        </p:txBody>
      </p:sp>
      <p:cxnSp>
        <p:nvCxnSpPr>
          <p:cNvPr id="120" name="直接连接符 119">
            <a:extLst>
              <a:ext uri="{FF2B5EF4-FFF2-40B4-BE49-F238E27FC236}">
                <a16:creationId xmlns:a16="http://schemas.microsoft.com/office/drawing/2014/main" id="{62A58697-D0D9-426A-9B97-82FF25B45176}"/>
              </a:ext>
            </a:extLst>
          </p:cNvPr>
          <p:cNvCxnSpPr>
            <a:cxnSpLocks/>
            <a:stCxn id="108" idx="4"/>
            <a:endCxn id="121" idx="0"/>
          </p:cNvCxnSpPr>
          <p:nvPr/>
        </p:nvCxnSpPr>
        <p:spPr>
          <a:xfrm flipH="1">
            <a:off x="1054785" y="4934743"/>
            <a:ext cx="75176" cy="619723"/>
          </a:xfrm>
          <a:prstGeom prst="line">
            <a:avLst/>
          </a:prstGeom>
          <a:ln w="28575"/>
        </p:spPr>
        <p:style>
          <a:lnRef idx="1">
            <a:schemeClr val="dk1"/>
          </a:lnRef>
          <a:fillRef idx="0">
            <a:schemeClr val="dk1"/>
          </a:fillRef>
          <a:effectRef idx="0">
            <a:schemeClr val="dk1"/>
          </a:effectRef>
          <a:fontRef idx="minor">
            <a:schemeClr val="tx1"/>
          </a:fontRef>
        </p:style>
      </p:cxnSp>
      <p:sp>
        <p:nvSpPr>
          <p:cNvPr id="121" name="椭圆 120">
            <a:extLst>
              <a:ext uri="{FF2B5EF4-FFF2-40B4-BE49-F238E27FC236}">
                <a16:creationId xmlns:a16="http://schemas.microsoft.com/office/drawing/2014/main" id="{60F3260F-3F42-409B-A3F5-DFD9ED88568D}"/>
              </a:ext>
            </a:extLst>
          </p:cNvPr>
          <p:cNvSpPr/>
          <p:nvPr/>
        </p:nvSpPr>
        <p:spPr>
          <a:xfrm>
            <a:off x="730749" y="555446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58" name="矩形 57">
            <a:extLst>
              <a:ext uri="{FF2B5EF4-FFF2-40B4-BE49-F238E27FC236}">
                <a16:creationId xmlns:a16="http://schemas.microsoft.com/office/drawing/2014/main" id="{7128263A-EE6A-47B7-BFA5-4830B578D730}"/>
              </a:ext>
            </a:extLst>
          </p:cNvPr>
          <p:cNvSpPr/>
          <p:nvPr/>
        </p:nvSpPr>
        <p:spPr>
          <a:xfrm>
            <a:off x="489810" y="-90454"/>
            <a:ext cx="8424936" cy="583108"/>
          </a:xfrm>
          <a:prstGeom prst="rect">
            <a:avLst/>
          </a:prstGeom>
        </p:spPr>
        <p:txBody>
          <a:bodyPr wrap="square">
            <a:spAutoFit/>
          </a:bodyPr>
          <a:lstStyle/>
          <a:p>
            <a:pPr>
              <a:lnSpc>
                <a:spcPct val="150000"/>
              </a:lnSpc>
            </a:pPr>
            <a:r>
              <a:rPr lang="zh-CN" altLang="en-US" sz="2400" b="1"/>
              <a:t>已知</a:t>
            </a:r>
            <a:r>
              <a:rPr lang="zh-CN" altLang="en-US" sz="2400" b="1" dirty="0"/>
              <a:t>输入数据序列为（</a:t>
            </a:r>
            <a:r>
              <a:rPr lang="en-US" altLang="zh-CN" sz="2400" b="1"/>
              <a:t>68,40,25,21,33,12,58,51,16,36</a:t>
            </a:r>
            <a:r>
              <a:rPr lang="zh-CN" altLang="en-US" sz="2400" b="1"/>
              <a:t>）</a:t>
            </a:r>
            <a:endParaRPr lang="en-US" altLang="zh-CN" sz="2400" b="1" dirty="0"/>
          </a:p>
        </p:txBody>
      </p:sp>
    </p:spTree>
    <p:extLst>
      <p:ext uri="{BB962C8B-B14F-4D97-AF65-F5344CB8AC3E}">
        <p14:creationId xmlns:p14="http://schemas.microsoft.com/office/powerpoint/2010/main" val="96783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additive="base">
                                        <p:cTn id="73" dur="500" fill="hold"/>
                                        <p:tgtEl>
                                          <p:spTgt spid="34"/>
                                        </p:tgtEl>
                                        <p:attrNameLst>
                                          <p:attrName>ppt_x</p:attrName>
                                        </p:attrNameLst>
                                      </p:cBhvr>
                                      <p:tavLst>
                                        <p:tav tm="0">
                                          <p:val>
                                            <p:strVal val="#ppt_x"/>
                                          </p:val>
                                        </p:tav>
                                        <p:tav tm="100000">
                                          <p:val>
                                            <p:strVal val="#ppt_x"/>
                                          </p:val>
                                        </p:tav>
                                      </p:tavLst>
                                    </p:anim>
                                    <p:anim calcmode="lin" valueType="num">
                                      <p:cBhvr additive="base">
                                        <p:cTn id="74" dur="500" fill="hold"/>
                                        <p:tgtEl>
                                          <p:spTgt spid="34"/>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additive="base">
                                        <p:cTn id="77" dur="500" fill="hold"/>
                                        <p:tgtEl>
                                          <p:spTgt spid="36"/>
                                        </p:tgtEl>
                                        <p:attrNameLst>
                                          <p:attrName>ppt_x</p:attrName>
                                        </p:attrNameLst>
                                      </p:cBhvr>
                                      <p:tavLst>
                                        <p:tav tm="0">
                                          <p:val>
                                            <p:strVal val="#ppt_x"/>
                                          </p:val>
                                        </p:tav>
                                        <p:tav tm="100000">
                                          <p:val>
                                            <p:strVal val="#ppt_x"/>
                                          </p:val>
                                        </p:tav>
                                      </p:tavLst>
                                    </p:anim>
                                    <p:anim calcmode="lin" valueType="num">
                                      <p:cBhvr additive="base">
                                        <p:cTn id="78" dur="500" fill="hold"/>
                                        <p:tgtEl>
                                          <p:spTgt spid="3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anim calcmode="lin" valueType="num">
                                      <p:cBhvr additive="base">
                                        <p:cTn id="81" dur="500" fill="hold"/>
                                        <p:tgtEl>
                                          <p:spTgt spid="37"/>
                                        </p:tgtEl>
                                        <p:attrNameLst>
                                          <p:attrName>ppt_x</p:attrName>
                                        </p:attrNameLst>
                                      </p:cBhvr>
                                      <p:tavLst>
                                        <p:tav tm="0">
                                          <p:val>
                                            <p:strVal val="#ppt_x"/>
                                          </p:val>
                                        </p:tav>
                                        <p:tav tm="100000">
                                          <p:val>
                                            <p:strVal val="#ppt_x"/>
                                          </p:val>
                                        </p:tav>
                                      </p:tavLst>
                                    </p:anim>
                                    <p:anim calcmode="lin" valueType="num">
                                      <p:cBhvr additive="base">
                                        <p:cTn id="82" dur="500" fill="hold"/>
                                        <p:tgtEl>
                                          <p:spTgt spid="3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fill="hold"/>
                                        <p:tgtEl>
                                          <p:spTgt spid="35"/>
                                        </p:tgtEl>
                                        <p:attrNameLst>
                                          <p:attrName>ppt_x</p:attrName>
                                        </p:attrNameLst>
                                      </p:cBhvr>
                                      <p:tavLst>
                                        <p:tav tm="0">
                                          <p:val>
                                            <p:strVal val="#ppt_x"/>
                                          </p:val>
                                        </p:tav>
                                        <p:tav tm="100000">
                                          <p:val>
                                            <p:strVal val="#ppt_x"/>
                                          </p:val>
                                        </p:tav>
                                      </p:tavLst>
                                    </p:anim>
                                    <p:anim calcmode="lin" valueType="num">
                                      <p:cBhvr additive="base">
                                        <p:cTn id="86" dur="500" fill="hold"/>
                                        <p:tgtEl>
                                          <p:spTgt spid="35"/>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fill="hold"/>
                                        <p:tgtEl>
                                          <p:spTgt spid="38"/>
                                        </p:tgtEl>
                                        <p:attrNameLst>
                                          <p:attrName>ppt_x</p:attrName>
                                        </p:attrNameLst>
                                      </p:cBhvr>
                                      <p:tavLst>
                                        <p:tav tm="0">
                                          <p:val>
                                            <p:strVal val="#ppt_x"/>
                                          </p:val>
                                        </p:tav>
                                        <p:tav tm="100000">
                                          <p:val>
                                            <p:strVal val="#ppt_x"/>
                                          </p:val>
                                        </p:tav>
                                      </p:tavLst>
                                    </p:anim>
                                    <p:anim calcmode="lin" valueType="num">
                                      <p:cBhvr additive="base">
                                        <p:cTn id="90" dur="500" fill="hold"/>
                                        <p:tgtEl>
                                          <p:spTgt spid="38"/>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46"/>
                                        </p:tgtEl>
                                        <p:attrNameLst>
                                          <p:attrName>style.visibility</p:attrName>
                                        </p:attrNameLst>
                                      </p:cBhvr>
                                      <p:to>
                                        <p:strVal val="visible"/>
                                      </p:to>
                                    </p:set>
                                    <p:anim calcmode="lin" valueType="num">
                                      <p:cBhvr additive="base">
                                        <p:cTn id="93" dur="500" fill="hold"/>
                                        <p:tgtEl>
                                          <p:spTgt spid="46"/>
                                        </p:tgtEl>
                                        <p:attrNameLst>
                                          <p:attrName>ppt_x</p:attrName>
                                        </p:attrNameLst>
                                      </p:cBhvr>
                                      <p:tavLst>
                                        <p:tav tm="0">
                                          <p:val>
                                            <p:strVal val="#ppt_x"/>
                                          </p:val>
                                        </p:tav>
                                        <p:tav tm="100000">
                                          <p:val>
                                            <p:strVal val="#ppt_x"/>
                                          </p:val>
                                        </p:tav>
                                      </p:tavLst>
                                    </p:anim>
                                    <p:anim calcmode="lin" valueType="num">
                                      <p:cBhvr additive="base">
                                        <p:cTn id="94" dur="500" fill="hold"/>
                                        <p:tgtEl>
                                          <p:spTgt spid="46"/>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anim calcmode="lin" valueType="num">
                                      <p:cBhvr additive="base">
                                        <p:cTn id="97" dur="500" fill="hold"/>
                                        <p:tgtEl>
                                          <p:spTgt spid="40"/>
                                        </p:tgtEl>
                                        <p:attrNameLst>
                                          <p:attrName>ppt_x</p:attrName>
                                        </p:attrNameLst>
                                      </p:cBhvr>
                                      <p:tavLst>
                                        <p:tav tm="0">
                                          <p:val>
                                            <p:strVal val="#ppt_x"/>
                                          </p:val>
                                        </p:tav>
                                        <p:tav tm="100000">
                                          <p:val>
                                            <p:strVal val="#ppt_x"/>
                                          </p:val>
                                        </p:tav>
                                      </p:tavLst>
                                    </p:anim>
                                    <p:anim calcmode="lin" valueType="num">
                                      <p:cBhvr additive="base">
                                        <p:cTn id="98" dur="500" fill="hold"/>
                                        <p:tgtEl>
                                          <p:spTgt spid="40"/>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 calcmode="lin" valueType="num">
                                      <p:cBhvr additive="base">
                                        <p:cTn id="101" dur="500" fill="hold"/>
                                        <p:tgtEl>
                                          <p:spTgt spid="44"/>
                                        </p:tgtEl>
                                        <p:attrNameLst>
                                          <p:attrName>ppt_x</p:attrName>
                                        </p:attrNameLst>
                                      </p:cBhvr>
                                      <p:tavLst>
                                        <p:tav tm="0">
                                          <p:val>
                                            <p:strVal val="#ppt_x"/>
                                          </p:val>
                                        </p:tav>
                                        <p:tav tm="100000">
                                          <p:val>
                                            <p:strVal val="#ppt_x"/>
                                          </p:val>
                                        </p:tav>
                                      </p:tavLst>
                                    </p:anim>
                                    <p:anim calcmode="lin" valueType="num">
                                      <p:cBhvr additive="base">
                                        <p:cTn id="102" dur="500" fill="hold"/>
                                        <p:tgtEl>
                                          <p:spTgt spid="44"/>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42"/>
                                        </p:tgtEl>
                                        <p:attrNameLst>
                                          <p:attrName>style.visibility</p:attrName>
                                        </p:attrNameLst>
                                      </p:cBhvr>
                                      <p:to>
                                        <p:strVal val="visible"/>
                                      </p:to>
                                    </p:set>
                                    <p:anim calcmode="lin" valueType="num">
                                      <p:cBhvr additive="base">
                                        <p:cTn id="105" dur="500" fill="hold"/>
                                        <p:tgtEl>
                                          <p:spTgt spid="42"/>
                                        </p:tgtEl>
                                        <p:attrNameLst>
                                          <p:attrName>ppt_x</p:attrName>
                                        </p:attrNameLst>
                                      </p:cBhvr>
                                      <p:tavLst>
                                        <p:tav tm="0">
                                          <p:val>
                                            <p:strVal val="#ppt_x"/>
                                          </p:val>
                                        </p:tav>
                                        <p:tav tm="100000">
                                          <p:val>
                                            <p:strVal val="#ppt_x"/>
                                          </p:val>
                                        </p:tav>
                                      </p:tavLst>
                                    </p:anim>
                                    <p:anim calcmode="lin" valueType="num">
                                      <p:cBhvr additive="base">
                                        <p:cTn id="106" dur="500" fill="hold"/>
                                        <p:tgtEl>
                                          <p:spTgt spid="4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anim calcmode="lin" valueType="num">
                                      <p:cBhvr additive="base">
                                        <p:cTn id="109" dur="500" fill="hold"/>
                                        <p:tgtEl>
                                          <p:spTgt spid="45"/>
                                        </p:tgtEl>
                                        <p:attrNameLst>
                                          <p:attrName>ppt_x</p:attrName>
                                        </p:attrNameLst>
                                      </p:cBhvr>
                                      <p:tavLst>
                                        <p:tav tm="0">
                                          <p:val>
                                            <p:strVal val="#ppt_x"/>
                                          </p:val>
                                        </p:tav>
                                        <p:tav tm="100000">
                                          <p:val>
                                            <p:strVal val="#ppt_x"/>
                                          </p:val>
                                        </p:tav>
                                      </p:tavLst>
                                    </p:anim>
                                    <p:anim calcmode="lin" valueType="num">
                                      <p:cBhvr additive="base">
                                        <p:cTn id="110" dur="500" fill="hold"/>
                                        <p:tgtEl>
                                          <p:spTgt spid="4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anim calcmode="lin" valueType="num">
                                      <p:cBhvr additive="base">
                                        <p:cTn id="113" dur="500" fill="hold"/>
                                        <p:tgtEl>
                                          <p:spTgt spid="47"/>
                                        </p:tgtEl>
                                        <p:attrNameLst>
                                          <p:attrName>ppt_x</p:attrName>
                                        </p:attrNameLst>
                                      </p:cBhvr>
                                      <p:tavLst>
                                        <p:tav tm="0">
                                          <p:val>
                                            <p:strVal val="#ppt_x"/>
                                          </p:val>
                                        </p:tav>
                                        <p:tav tm="100000">
                                          <p:val>
                                            <p:strVal val="#ppt_x"/>
                                          </p:val>
                                        </p:tav>
                                      </p:tavLst>
                                    </p:anim>
                                    <p:anim calcmode="lin" valueType="num">
                                      <p:cBhvr additive="base">
                                        <p:cTn id="114" dur="500" fill="hold"/>
                                        <p:tgtEl>
                                          <p:spTgt spid="47"/>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9"/>
                                        </p:tgtEl>
                                        <p:attrNameLst>
                                          <p:attrName>style.visibility</p:attrName>
                                        </p:attrNameLst>
                                      </p:cBhvr>
                                      <p:to>
                                        <p:strVal val="visible"/>
                                      </p:to>
                                    </p:set>
                                    <p:anim calcmode="lin" valueType="num">
                                      <p:cBhvr additive="base">
                                        <p:cTn id="117" dur="500" fill="hold"/>
                                        <p:tgtEl>
                                          <p:spTgt spid="39"/>
                                        </p:tgtEl>
                                        <p:attrNameLst>
                                          <p:attrName>ppt_x</p:attrName>
                                        </p:attrNameLst>
                                      </p:cBhvr>
                                      <p:tavLst>
                                        <p:tav tm="0">
                                          <p:val>
                                            <p:strVal val="#ppt_x"/>
                                          </p:val>
                                        </p:tav>
                                        <p:tav tm="100000">
                                          <p:val>
                                            <p:strVal val="#ppt_x"/>
                                          </p:val>
                                        </p:tav>
                                      </p:tavLst>
                                    </p:anim>
                                    <p:anim calcmode="lin" valueType="num">
                                      <p:cBhvr additive="base">
                                        <p:cTn id="118" dur="500" fill="hold"/>
                                        <p:tgtEl>
                                          <p:spTgt spid="3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anim calcmode="lin" valueType="num">
                                      <p:cBhvr additive="base">
                                        <p:cTn id="121" dur="500" fill="hold"/>
                                        <p:tgtEl>
                                          <p:spTgt spid="43"/>
                                        </p:tgtEl>
                                        <p:attrNameLst>
                                          <p:attrName>ppt_x</p:attrName>
                                        </p:attrNameLst>
                                      </p:cBhvr>
                                      <p:tavLst>
                                        <p:tav tm="0">
                                          <p:val>
                                            <p:strVal val="#ppt_x"/>
                                          </p:val>
                                        </p:tav>
                                        <p:tav tm="100000">
                                          <p:val>
                                            <p:strVal val="#ppt_x"/>
                                          </p:val>
                                        </p:tav>
                                      </p:tavLst>
                                    </p:anim>
                                    <p:anim calcmode="lin" valueType="num">
                                      <p:cBhvr additive="base">
                                        <p:cTn id="122" dur="500" fill="hold"/>
                                        <p:tgtEl>
                                          <p:spTgt spid="43"/>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anim calcmode="lin" valueType="num">
                                      <p:cBhvr additive="base">
                                        <p:cTn id="125" dur="500" fill="hold"/>
                                        <p:tgtEl>
                                          <p:spTgt spid="41"/>
                                        </p:tgtEl>
                                        <p:attrNameLst>
                                          <p:attrName>ppt_x</p:attrName>
                                        </p:attrNameLst>
                                      </p:cBhvr>
                                      <p:tavLst>
                                        <p:tav tm="0">
                                          <p:val>
                                            <p:strVal val="#ppt_x"/>
                                          </p:val>
                                        </p:tav>
                                        <p:tav tm="100000">
                                          <p:val>
                                            <p:strVal val="#ppt_x"/>
                                          </p:val>
                                        </p:tav>
                                      </p:tavLst>
                                    </p:anim>
                                    <p:anim calcmode="lin" valueType="num">
                                      <p:cBhvr additive="base">
                                        <p:cTn id="1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07"/>
                                        </p:tgtEl>
                                        <p:attrNameLst>
                                          <p:attrName>style.visibility</p:attrName>
                                        </p:attrNameLst>
                                      </p:cBhvr>
                                      <p:to>
                                        <p:strVal val="visible"/>
                                      </p:to>
                                    </p:set>
                                    <p:anim calcmode="lin" valueType="num">
                                      <p:cBhvr additive="base">
                                        <p:cTn id="131" dur="500" fill="hold"/>
                                        <p:tgtEl>
                                          <p:spTgt spid="107"/>
                                        </p:tgtEl>
                                        <p:attrNameLst>
                                          <p:attrName>ppt_x</p:attrName>
                                        </p:attrNameLst>
                                      </p:cBhvr>
                                      <p:tavLst>
                                        <p:tav tm="0">
                                          <p:val>
                                            <p:strVal val="#ppt_x"/>
                                          </p:val>
                                        </p:tav>
                                        <p:tav tm="100000">
                                          <p:val>
                                            <p:strVal val="#ppt_x"/>
                                          </p:val>
                                        </p:tav>
                                      </p:tavLst>
                                    </p:anim>
                                    <p:anim calcmode="lin" valueType="num">
                                      <p:cBhvr additive="base">
                                        <p:cTn id="132" dur="500" fill="hold"/>
                                        <p:tgtEl>
                                          <p:spTgt spid="10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08"/>
                                        </p:tgtEl>
                                        <p:attrNameLst>
                                          <p:attrName>style.visibility</p:attrName>
                                        </p:attrNameLst>
                                      </p:cBhvr>
                                      <p:to>
                                        <p:strVal val="visible"/>
                                      </p:to>
                                    </p:set>
                                    <p:anim calcmode="lin" valueType="num">
                                      <p:cBhvr additive="base">
                                        <p:cTn id="135" dur="500" fill="hold"/>
                                        <p:tgtEl>
                                          <p:spTgt spid="108"/>
                                        </p:tgtEl>
                                        <p:attrNameLst>
                                          <p:attrName>ppt_x</p:attrName>
                                        </p:attrNameLst>
                                      </p:cBhvr>
                                      <p:tavLst>
                                        <p:tav tm="0">
                                          <p:val>
                                            <p:strVal val="#ppt_x"/>
                                          </p:val>
                                        </p:tav>
                                        <p:tav tm="100000">
                                          <p:val>
                                            <p:strVal val="#ppt_x"/>
                                          </p:val>
                                        </p:tav>
                                      </p:tavLst>
                                    </p:anim>
                                    <p:anim calcmode="lin" valueType="num">
                                      <p:cBhvr additive="base">
                                        <p:cTn id="136" dur="500" fill="hold"/>
                                        <p:tgtEl>
                                          <p:spTgt spid="108"/>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110"/>
                                        </p:tgtEl>
                                        <p:attrNameLst>
                                          <p:attrName>style.visibility</p:attrName>
                                        </p:attrNameLst>
                                      </p:cBhvr>
                                      <p:to>
                                        <p:strVal val="visible"/>
                                      </p:to>
                                    </p:set>
                                    <p:anim calcmode="lin" valueType="num">
                                      <p:cBhvr additive="base">
                                        <p:cTn id="139" dur="500" fill="hold"/>
                                        <p:tgtEl>
                                          <p:spTgt spid="110"/>
                                        </p:tgtEl>
                                        <p:attrNameLst>
                                          <p:attrName>ppt_x</p:attrName>
                                        </p:attrNameLst>
                                      </p:cBhvr>
                                      <p:tavLst>
                                        <p:tav tm="0">
                                          <p:val>
                                            <p:strVal val="#ppt_x"/>
                                          </p:val>
                                        </p:tav>
                                        <p:tav tm="100000">
                                          <p:val>
                                            <p:strVal val="#ppt_x"/>
                                          </p:val>
                                        </p:tav>
                                      </p:tavLst>
                                    </p:anim>
                                    <p:anim calcmode="lin" valueType="num">
                                      <p:cBhvr additive="base">
                                        <p:cTn id="140" dur="500" fill="hold"/>
                                        <p:tgtEl>
                                          <p:spTgt spid="110"/>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111"/>
                                        </p:tgtEl>
                                        <p:attrNameLst>
                                          <p:attrName>style.visibility</p:attrName>
                                        </p:attrNameLst>
                                      </p:cBhvr>
                                      <p:to>
                                        <p:strVal val="visible"/>
                                      </p:to>
                                    </p:set>
                                    <p:anim calcmode="lin" valueType="num">
                                      <p:cBhvr additive="base">
                                        <p:cTn id="143" dur="500" fill="hold"/>
                                        <p:tgtEl>
                                          <p:spTgt spid="111"/>
                                        </p:tgtEl>
                                        <p:attrNameLst>
                                          <p:attrName>ppt_x</p:attrName>
                                        </p:attrNameLst>
                                      </p:cBhvr>
                                      <p:tavLst>
                                        <p:tav tm="0">
                                          <p:val>
                                            <p:strVal val="#ppt_x"/>
                                          </p:val>
                                        </p:tav>
                                        <p:tav tm="100000">
                                          <p:val>
                                            <p:strVal val="#ppt_x"/>
                                          </p:val>
                                        </p:tav>
                                      </p:tavLst>
                                    </p:anim>
                                    <p:anim calcmode="lin" valueType="num">
                                      <p:cBhvr additive="base">
                                        <p:cTn id="144" dur="500" fill="hold"/>
                                        <p:tgtEl>
                                          <p:spTgt spid="11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09"/>
                                        </p:tgtEl>
                                        <p:attrNameLst>
                                          <p:attrName>style.visibility</p:attrName>
                                        </p:attrNameLst>
                                      </p:cBhvr>
                                      <p:to>
                                        <p:strVal val="visible"/>
                                      </p:to>
                                    </p:set>
                                    <p:anim calcmode="lin" valueType="num">
                                      <p:cBhvr additive="base">
                                        <p:cTn id="147" dur="500" fill="hold"/>
                                        <p:tgtEl>
                                          <p:spTgt spid="109"/>
                                        </p:tgtEl>
                                        <p:attrNameLst>
                                          <p:attrName>ppt_x</p:attrName>
                                        </p:attrNameLst>
                                      </p:cBhvr>
                                      <p:tavLst>
                                        <p:tav tm="0">
                                          <p:val>
                                            <p:strVal val="#ppt_x"/>
                                          </p:val>
                                        </p:tav>
                                        <p:tav tm="100000">
                                          <p:val>
                                            <p:strVal val="#ppt_x"/>
                                          </p:val>
                                        </p:tav>
                                      </p:tavLst>
                                    </p:anim>
                                    <p:anim calcmode="lin" valueType="num">
                                      <p:cBhvr additive="base">
                                        <p:cTn id="148" dur="500" fill="hold"/>
                                        <p:tgtEl>
                                          <p:spTgt spid="109"/>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12"/>
                                        </p:tgtEl>
                                        <p:attrNameLst>
                                          <p:attrName>style.visibility</p:attrName>
                                        </p:attrNameLst>
                                      </p:cBhvr>
                                      <p:to>
                                        <p:strVal val="visible"/>
                                      </p:to>
                                    </p:set>
                                    <p:anim calcmode="lin" valueType="num">
                                      <p:cBhvr additive="base">
                                        <p:cTn id="151" dur="500" fill="hold"/>
                                        <p:tgtEl>
                                          <p:spTgt spid="112"/>
                                        </p:tgtEl>
                                        <p:attrNameLst>
                                          <p:attrName>ppt_x</p:attrName>
                                        </p:attrNameLst>
                                      </p:cBhvr>
                                      <p:tavLst>
                                        <p:tav tm="0">
                                          <p:val>
                                            <p:strVal val="#ppt_x"/>
                                          </p:val>
                                        </p:tav>
                                        <p:tav tm="100000">
                                          <p:val>
                                            <p:strVal val="#ppt_x"/>
                                          </p:val>
                                        </p:tav>
                                      </p:tavLst>
                                    </p:anim>
                                    <p:anim calcmode="lin" valueType="num">
                                      <p:cBhvr additive="base">
                                        <p:cTn id="152" dur="500" fill="hold"/>
                                        <p:tgtEl>
                                          <p:spTgt spid="112"/>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120"/>
                                        </p:tgtEl>
                                        <p:attrNameLst>
                                          <p:attrName>style.visibility</p:attrName>
                                        </p:attrNameLst>
                                      </p:cBhvr>
                                      <p:to>
                                        <p:strVal val="visible"/>
                                      </p:to>
                                    </p:set>
                                    <p:anim calcmode="lin" valueType="num">
                                      <p:cBhvr additive="base">
                                        <p:cTn id="155" dur="500" fill="hold"/>
                                        <p:tgtEl>
                                          <p:spTgt spid="120"/>
                                        </p:tgtEl>
                                        <p:attrNameLst>
                                          <p:attrName>ppt_x</p:attrName>
                                        </p:attrNameLst>
                                      </p:cBhvr>
                                      <p:tavLst>
                                        <p:tav tm="0">
                                          <p:val>
                                            <p:strVal val="#ppt_x"/>
                                          </p:val>
                                        </p:tav>
                                        <p:tav tm="100000">
                                          <p:val>
                                            <p:strVal val="#ppt_x"/>
                                          </p:val>
                                        </p:tav>
                                      </p:tavLst>
                                    </p:anim>
                                    <p:anim calcmode="lin" valueType="num">
                                      <p:cBhvr additive="base">
                                        <p:cTn id="156" dur="500" fill="hold"/>
                                        <p:tgtEl>
                                          <p:spTgt spid="120"/>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114"/>
                                        </p:tgtEl>
                                        <p:attrNameLst>
                                          <p:attrName>style.visibility</p:attrName>
                                        </p:attrNameLst>
                                      </p:cBhvr>
                                      <p:to>
                                        <p:strVal val="visible"/>
                                      </p:to>
                                    </p:set>
                                    <p:anim calcmode="lin" valueType="num">
                                      <p:cBhvr additive="base">
                                        <p:cTn id="159" dur="500" fill="hold"/>
                                        <p:tgtEl>
                                          <p:spTgt spid="114"/>
                                        </p:tgtEl>
                                        <p:attrNameLst>
                                          <p:attrName>ppt_x</p:attrName>
                                        </p:attrNameLst>
                                      </p:cBhvr>
                                      <p:tavLst>
                                        <p:tav tm="0">
                                          <p:val>
                                            <p:strVal val="#ppt_x"/>
                                          </p:val>
                                        </p:tav>
                                        <p:tav tm="100000">
                                          <p:val>
                                            <p:strVal val="#ppt_x"/>
                                          </p:val>
                                        </p:tav>
                                      </p:tavLst>
                                    </p:anim>
                                    <p:anim calcmode="lin" valueType="num">
                                      <p:cBhvr additive="base">
                                        <p:cTn id="160" dur="500" fill="hold"/>
                                        <p:tgtEl>
                                          <p:spTgt spid="114"/>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116"/>
                                        </p:tgtEl>
                                        <p:attrNameLst>
                                          <p:attrName>style.visibility</p:attrName>
                                        </p:attrNameLst>
                                      </p:cBhvr>
                                      <p:to>
                                        <p:strVal val="visible"/>
                                      </p:to>
                                    </p:set>
                                    <p:anim calcmode="lin" valueType="num">
                                      <p:cBhvr additive="base">
                                        <p:cTn id="163" dur="500" fill="hold"/>
                                        <p:tgtEl>
                                          <p:spTgt spid="116"/>
                                        </p:tgtEl>
                                        <p:attrNameLst>
                                          <p:attrName>ppt_x</p:attrName>
                                        </p:attrNameLst>
                                      </p:cBhvr>
                                      <p:tavLst>
                                        <p:tav tm="0">
                                          <p:val>
                                            <p:strVal val="#ppt_x"/>
                                          </p:val>
                                        </p:tav>
                                        <p:tav tm="100000">
                                          <p:val>
                                            <p:strVal val="#ppt_x"/>
                                          </p:val>
                                        </p:tav>
                                      </p:tavLst>
                                    </p:anim>
                                    <p:anim calcmode="lin" valueType="num">
                                      <p:cBhvr additive="base">
                                        <p:cTn id="164" dur="500" fill="hold"/>
                                        <p:tgtEl>
                                          <p:spTgt spid="116"/>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19"/>
                                        </p:tgtEl>
                                        <p:attrNameLst>
                                          <p:attrName>style.visibility</p:attrName>
                                        </p:attrNameLst>
                                      </p:cBhvr>
                                      <p:to>
                                        <p:strVal val="visible"/>
                                      </p:to>
                                    </p:set>
                                    <p:anim calcmode="lin" valueType="num">
                                      <p:cBhvr additive="base">
                                        <p:cTn id="167" dur="500" fill="hold"/>
                                        <p:tgtEl>
                                          <p:spTgt spid="119"/>
                                        </p:tgtEl>
                                        <p:attrNameLst>
                                          <p:attrName>ppt_x</p:attrName>
                                        </p:attrNameLst>
                                      </p:cBhvr>
                                      <p:tavLst>
                                        <p:tav tm="0">
                                          <p:val>
                                            <p:strVal val="#ppt_x"/>
                                          </p:val>
                                        </p:tav>
                                        <p:tav tm="100000">
                                          <p:val>
                                            <p:strVal val="#ppt_x"/>
                                          </p:val>
                                        </p:tav>
                                      </p:tavLst>
                                    </p:anim>
                                    <p:anim calcmode="lin" valueType="num">
                                      <p:cBhvr additive="base">
                                        <p:cTn id="168" dur="500" fill="hold"/>
                                        <p:tgtEl>
                                          <p:spTgt spid="119"/>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21"/>
                                        </p:tgtEl>
                                        <p:attrNameLst>
                                          <p:attrName>style.visibility</p:attrName>
                                        </p:attrNameLst>
                                      </p:cBhvr>
                                      <p:to>
                                        <p:strVal val="visible"/>
                                      </p:to>
                                    </p:set>
                                    <p:anim calcmode="lin" valueType="num">
                                      <p:cBhvr additive="base">
                                        <p:cTn id="171" dur="500" fill="hold"/>
                                        <p:tgtEl>
                                          <p:spTgt spid="121"/>
                                        </p:tgtEl>
                                        <p:attrNameLst>
                                          <p:attrName>ppt_x</p:attrName>
                                        </p:attrNameLst>
                                      </p:cBhvr>
                                      <p:tavLst>
                                        <p:tav tm="0">
                                          <p:val>
                                            <p:strVal val="#ppt_x"/>
                                          </p:val>
                                        </p:tav>
                                        <p:tav tm="100000">
                                          <p:val>
                                            <p:strVal val="#ppt_x"/>
                                          </p:val>
                                        </p:tav>
                                      </p:tavLst>
                                    </p:anim>
                                    <p:anim calcmode="lin" valueType="num">
                                      <p:cBhvr additive="base">
                                        <p:cTn id="172" dur="500" fill="hold"/>
                                        <p:tgtEl>
                                          <p:spTgt spid="121"/>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113"/>
                                        </p:tgtEl>
                                        <p:attrNameLst>
                                          <p:attrName>style.visibility</p:attrName>
                                        </p:attrNameLst>
                                      </p:cBhvr>
                                      <p:to>
                                        <p:strVal val="visible"/>
                                      </p:to>
                                    </p:set>
                                    <p:anim calcmode="lin" valueType="num">
                                      <p:cBhvr additive="base">
                                        <p:cTn id="175" dur="500" fill="hold"/>
                                        <p:tgtEl>
                                          <p:spTgt spid="113"/>
                                        </p:tgtEl>
                                        <p:attrNameLst>
                                          <p:attrName>ppt_x</p:attrName>
                                        </p:attrNameLst>
                                      </p:cBhvr>
                                      <p:tavLst>
                                        <p:tav tm="0">
                                          <p:val>
                                            <p:strVal val="#ppt_x"/>
                                          </p:val>
                                        </p:tav>
                                        <p:tav tm="100000">
                                          <p:val>
                                            <p:strVal val="#ppt_x"/>
                                          </p:val>
                                        </p:tav>
                                      </p:tavLst>
                                    </p:anim>
                                    <p:anim calcmode="lin" valueType="num">
                                      <p:cBhvr additive="base">
                                        <p:cTn id="176" dur="500" fill="hold"/>
                                        <p:tgtEl>
                                          <p:spTgt spid="11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15"/>
                                        </p:tgtEl>
                                        <p:attrNameLst>
                                          <p:attrName>style.visibility</p:attrName>
                                        </p:attrNameLst>
                                      </p:cBhvr>
                                      <p:to>
                                        <p:strVal val="visible"/>
                                      </p:to>
                                    </p:set>
                                    <p:anim calcmode="lin" valueType="num">
                                      <p:cBhvr additive="base">
                                        <p:cTn id="179" dur="500" fill="hold"/>
                                        <p:tgtEl>
                                          <p:spTgt spid="115"/>
                                        </p:tgtEl>
                                        <p:attrNameLst>
                                          <p:attrName>ppt_x</p:attrName>
                                        </p:attrNameLst>
                                      </p:cBhvr>
                                      <p:tavLst>
                                        <p:tav tm="0">
                                          <p:val>
                                            <p:strVal val="#ppt_x"/>
                                          </p:val>
                                        </p:tav>
                                        <p:tav tm="100000">
                                          <p:val>
                                            <p:strVal val="#ppt_x"/>
                                          </p:val>
                                        </p:tav>
                                      </p:tavLst>
                                    </p:anim>
                                    <p:anim calcmode="lin" valueType="num">
                                      <p:cBhvr additive="base">
                                        <p:cTn id="180"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63"/>
                                        </p:tgtEl>
                                        <p:attrNameLst>
                                          <p:attrName>style.visibility</p:attrName>
                                        </p:attrNameLst>
                                      </p:cBhvr>
                                      <p:to>
                                        <p:strVal val="visible"/>
                                      </p:to>
                                    </p:set>
                                    <p:anim calcmode="lin" valueType="num">
                                      <p:cBhvr additive="base">
                                        <p:cTn id="185" dur="500" fill="hold"/>
                                        <p:tgtEl>
                                          <p:spTgt spid="63"/>
                                        </p:tgtEl>
                                        <p:attrNameLst>
                                          <p:attrName>ppt_x</p:attrName>
                                        </p:attrNameLst>
                                      </p:cBhvr>
                                      <p:tavLst>
                                        <p:tav tm="0">
                                          <p:val>
                                            <p:strVal val="#ppt_x"/>
                                          </p:val>
                                        </p:tav>
                                        <p:tav tm="100000">
                                          <p:val>
                                            <p:strVal val="#ppt_x"/>
                                          </p:val>
                                        </p:tav>
                                      </p:tavLst>
                                    </p:anim>
                                    <p:anim calcmode="lin" valueType="num">
                                      <p:cBhvr additive="base">
                                        <p:cTn id="186" dur="500" fill="hold"/>
                                        <p:tgtEl>
                                          <p:spTgt spid="6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64"/>
                                        </p:tgtEl>
                                        <p:attrNameLst>
                                          <p:attrName>style.visibility</p:attrName>
                                        </p:attrNameLst>
                                      </p:cBhvr>
                                      <p:to>
                                        <p:strVal val="visible"/>
                                      </p:to>
                                    </p:set>
                                    <p:anim calcmode="lin" valueType="num">
                                      <p:cBhvr additive="base">
                                        <p:cTn id="189" dur="500" fill="hold"/>
                                        <p:tgtEl>
                                          <p:spTgt spid="64"/>
                                        </p:tgtEl>
                                        <p:attrNameLst>
                                          <p:attrName>ppt_x</p:attrName>
                                        </p:attrNameLst>
                                      </p:cBhvr>
                                      <p:tavLst>
                                        <p:tav tm="0">
                                          <p:val>
                                            <p:strVal val="#ppt_x"/>
                                          </p:val>
                                        </p:tav>
                                        <p:tav tm="100000">
                                          <p:val>
                                            <p:strVal val="#ppt_x"/>
                                          </p:val>
                                        </p:tav>
                                      </p:tavLst>
                                    </p:anim>
                                    <p:anim calcmode="lin" valueType="num">
                                      <p:cBhvr additive="base">
                                        <p:cTn id="190" dur="500" fill="hold"/>
                                        <p:tgtEl>
                                          <p:spTgt spid="64"/>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6"/>
                                        </p:tgtEl>
                                        <p:attrNameLst>
                                          <p:attrName>style.visibility</p:attrName>
                                        </p:attrNameLst>
                                      </p:cBhvr>
                                      <p:to>
                                        <p:strVal val="visible"/>
                                      </p:to>
                                    </p:set>
                                    <p:anim calcmode="lin" valueType="num">
                                      <p:cBhvr additive="base">
                                        <p:cTn id="193" dur="500" fill="hold"/>
                                        <p:tgtEl>
                                          <p:spTgt spid="66"/>
                                        </p:tgtEl>
                                        <p:attrNameLst>
                                          <p:attrName>ppt_x</p:attrName>
                                        </p:attrNameLst>
                                      </p:cBhvr>
                                      <p:tavLst>
                                        <p:tav tm="0">
                                          <p:val>
                                            <p:strVal val="#ppt_x"/>
                                          </p:val>
                                        </p:tav>
                                        <p:tav tm="100000">
                                          <p:val>
                                            <p:strVal val="#ppt_x"/>
                                          </p:val>
                                        </p:tav>
                                      </p:tavLst>
                                    </p:anim>
                                    <p:anim calcmode="lin" valueType="num">
                                      <p:cBhvr additive="base">
                                        <p:cTn id="194" dur="500" fill="hold"/>
                                        <p:tgtEl>
                                          <p:spTgt spid="66"/>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67"/>
                                        </p:tgtEl>
                                        <p:attrNameLst>
                                          <p:attrName>style.visibility</p:attrName>
                                        </p:attrNameLst>
                                      </p:cBhvr>
                                      <p:to>
                                        <p:strVal val="visible"/>
                                      </p:to>
                                    </p:set>
                                    <p:anim calcmode="lin" valueType="num">
                                      <p:cBhvr additive="base">
                                        <p:cTn id="197" dur="500" fill="hold"/>
                                        <p:tgtEl>
                                          <p:spTgt spid="67"/>
                                        </p:tgtEl>
                                        <p:attrNameLst>
                                          <p:attrName>ppt_x</p:attrName>
                                        </p:attrNameLst>
                                      </p:cBhvr>
                                      <p:tavLst>
                                        <p:tav tm="0">
                                          <p:val>
                                            <p:strVal val="#ppt_x"/>
                                          </p:val>
                                        </p:tav>
                                        <p:tav tm="100000">
                                          <p:val>
                                            <p:strVal val="#ppt_x"/>
                                          </p:val>
                                        </p:tav>
                                      </p:tavLst>
                                    </p:anim>
                                    <p:anim calcmode="lin" valueType="num">
                                      <p:cBhvr additive="base">
                                        <p:cTn id="198" dur="500" fill="hold"/>
                                        <p:tgtEl>
                                          <p:spTgt spid="67"/>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65"/>
                                        </p:tgtEl>
                                        <p:attrNameLst>
                                          <p:attrName>style.visibility</p:attrName>
                                        </p:attrNameLst>
                                      </p:cBhvr>
                                      <p:to>
                                        <p:strVal val="visible"/>
                                      </p:to>
                                    </p:set>
                                    <p:anim calcmode="lin" valueType="num">
                                      <p:cBhvr additive="base">
                                        <p:cTn id="201" dur="500" fill="hold"/>
                                        <p:tgtEl>
                                          <p:spTgt spid="65"/>
                                        </p:tgtEl>
                                        <p:attrNameLst>
                                          <p:attrName>ppt_x</p:attrName>
                                        </p:attrNameLst>
                                      </p:cBhvr>
                                      <p:tavLst>
                                        <p:tav tm="0">
                                          <p:val>
                                            <p:strVal val="#ppt_x"/>
                                          </p:val>
                                        </p:tav>
                                        <p:tav tm="100000">
                                          <p:val>
                                            <p:strVal val="#ppt_x"/>
                                          </p:val>
                                        </p:tav>
                                      </p:tavLst>
                                    </p:anim>
                                    <p:anim calcmode="lin" valueType="num">
                                      <p:cBhvr additive="base">
                                        <p:cTn id="202" dur="500" fill="hold"/>
                                        <p:tgtEl>
                                          <p:spTgt spid="65"/>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68"/>
                                        </p:tgtEl>
                                        <p:attrNameLst>
                                          <p:attrName>style.visibility</p:attrName>
                                        </p:attrNameLst>
                                      </p:cBhvr>
                                      <p:to>
                                        <p:strVal val="visible"/>
                                      </p:to>
                                    </p:set>
                                    <p:anim calcmode="lin" valueType="num">
                                      <p:cBhvr additive="base">
                                        <p:cTn id="205" dur="500" fill="hold"/>
                                        <p:tgtEl>
                                          <p:spTgt spid="68"/>
                                        </p:tgtEl>
                                        <p:attrNameLst>
                                          <p:attrName>ppt_x</p:attrName>
                                        </p:attrNameLst>
                                      </p:cBhvr>
                                      <p:tavLst>
                                        <p:tav tm="0">
                                          <p:val>
                                            <p:strVal val="#ppt_x"/>
                                          </p:val>
                                        </p:tav>
                                        <p:tav tm="100000">
                                          <p:val>
                                            <p:strVal val="#ppt_x"/>
                                          </p:val>
                                        </p:tav>
                                      </p:tavLst>
                                    </p:anim>
                                    <p:anim calcmode="lin" valueType="num">
                                      <p:cBhvr additive="base">
                                        <p:cTn id="206" dur="500" fill="hold"/>
                                        <p:tgtEl>
                                          <p:spTgt spid="68"/>
                                        </p:tgtEl>
                                        <p:attrNameLst>
                                          <p:attrName>ppt_y</p:attrName>
                                        </p:attrNameLst>
                                      </p:cBhvr>
                                      <p:tavLst>
                                        <p:tav tm="0">
                                          <p:val>
                                            <p:strVal val="1+#ppt_h/2"/>
                                          </p:val>
                                        </p:tav>
                                        <p:tav tm="100000">
                                          <p:val>
                                            <p:strVal val="#ppt_y"/>
                                          </p:val>
                                        </p:tav>
                                      </p:tavLst>
                                    </p:anim>
                                  </p:childTnLst>
                                </p:cTn>
                              </p:par>
                              <p:par>
                                <p:cTn id="207" presetID="2" presetClass="entr" presetSubtype="4" fill="hold" nodeType="withEffect">
                                  <p:stCondLst>
                                    <p:cond delay="0"/>
                                  </p:stCondLst>
                                  <p:childTnLst>
                                    <p:set>
                                      <p:cBhvr>
                                        <p:cTn id="208" dur="1" fill="hold">
                                          <p:stCondLst>
                                            <p:cond delay="0"/>
                                          </p:stCondLst>
                                        </p:cTn>
                                        <p:tgtEl>
                                          <p:spTgt spid="76"/>
                                        </p:tgtEl>
                                        <p:attrNameLst>
                                          <p:attrName>style.visibility</p:attrName>
                                        </p:attrNameLst>
                                      </p:cBhvr>
                                      <p:to>
                                        <p:strVal val="visible"/>
                                      </p:to>
                                    </p:set>
                                    <p:anim calcmode="lin" valueType="num">
                                      <p:cBhvr additive="base">
                                        <p:cTn id="209" dur="500" fill="hold"/>
                                        <p:tgtEl>
                                          <p:spTgt spid="76"/>
                                        </p:tgtEl>
                                        <p:attrNameLst>
                                          <p:attrName>ppt_x</p:attrName>
                                        </p:attrNameLst>
                                      </p:cBhvr>
                                      <p:tavLst>
                                        <p:tav tm="0">
                                          <p:val>
                                            <p:strVal val="#ppt_x"/>
                                          </p:val>
                                        </p:tav>
                                        <p:tav tm="100000">
                                          <p:val>
                                            <p:strVal val="#ppt_x"/>
                                          </p:val>
                                        </p:tav>
                                      </p:tavLst>
                                    </p:anim>
                                    <p:anim calcmode="lin" valueType="num">
                                      <p:cBhvr additive="base">
                                        <p:cTn id="210" dur="500" fill="hold"/>
                                        <p:tgtEl>
                                          <p:spTgt spid="76"/>
                                        </p:tgtEl>
                                        <p:attrNameLst>
                                          <p:attrName>ppt_y</p:attrName>
                                        </p:attrNameLst>
                                      </p:cBhvr>
                                      <p:tavLst>
                                        <p:tav tm="0">
                                          <p:val>
                                            <p:strVal val="1+#ppt_h/2"/>
                                          </p:val>
                                        </p:tav>
                                        <p:tav tm="100000">
                                          <p:val>
                                            <p:strVal val="#ppt_y"/>
                                          </p:val>
                                        </p:tav>
                                      </p:tavLst>
                                    </p:anim>
                                  </p:childTnLst>
                                </p:cTn>
                              </p:par>
                              <p:par>
                                <p:cTn id="211" presetID="2" presetClass="entr" presetSubtype="4" fill="hold" nodeType="withEffect">
                                  <p:stCondLst>
                                    <p:cond delay="0"/>
                                  </p:stCondLst>
                                  <p:childTnLst>
                                    <p:set>
                                      <p:cBhvr>
                                        <p:cTn id="212" dur="1" fill="hold">
                                          <p:stCondLst>
                                            <p:cond delay="0"/>
                                          </p:stCondLst>
                                        </p:cTn>
                                        <p:tgtEl>
                                          <p:spTgt spid="70"/>
                                        </p:tgtEl>
                                        <p:attrNameLst>
                                          <p:attrName>style.visibility</p:attrName>
                                        </p:attrNameLst>
                                      </p:cBhvr>
                                      <p:to>
                                        <p:strVal val="visible"/>
                                      </p:to>
                                    </p:set>
                                    <p:anim calcmode="lin" valueType="num">
                                      <p:cBhvr additive="base">
                                        <p:cTn id="213" dur="500" fill="hold"/>
                                        <p:tgtEl>
                                          <p:spTgt spid="70"/>
                                        </p:tgtEl>
                                        <p:attrNameLst>
                                          <p:attrName>ppt_x</p:attrName>
                                        </p:attrNameLst>
                                      </p:cBhvr>
                                      <p:tavLst>
                                        <p:tav tm="0">
                                          <p:val>
                                            <p:strVal val="#ppt_x"/>
                                          </p:val>
                                        </p:tav>
                                        <p:tav tm="100000">
                                          <p:val>
                                            <p:strVal val="#ppt_x"/>
                                          </p:val>
                                        </p:tav>
                                      </p:tavLst>
                                    </p:anim>
                                    <p:anim calcmode="lin" valueType="num">
                                      <p:cBhvr additive="base">
                                        <p:cTn id="214" dur="500" fill="hold"/>
                                        <p:tgtEl>
                                          <p:spTgt spid="70"/>
                                        </p:tgtEl>
                                        <p:attrNameLst>
                                          <p:attrName>ppt_y</p:attrName>
                                        </p:attrNameLst>
                                      </p:cBhvr>
                                      <p:tavLst>
                                        <p:tav tm="0">
                                          <p:val>
                                            <p:strVal val="1+#ppt_h/2"/>
                                          </p:val>
                                        </p:tav>
                                        <p:tav tm="100000">
                                          <p:val>
                                            <p:strVal val="#ppt_y"/>
                                          </p:val>
                                        </p:tav>
                                      </p:tavLst>
                                    </p:anim>
                                  </p:childTnLst>
                                </p:cTn>
                              </p:par>
                              <p:par>
                                <p:cTn id="215" presetID="2" presetClass="entr" presetSubtype="4" fill="hold" nodeType="withEffect">
                                  <p:stCondLst>
                                    <p:cond delay="0"/>
                                  </p:stCondLst>
                                  <p:childTnLst>
                                    <p:set>
                                      <p:cBhvr>
                                        <p:cTn id="216" dur="1" fill="hold">
                                          <p:stCondLst>
                                            <p:cond delay="0"/>
                                          </p:stCondLst>
                                        </p:cTn>
                                        <p:tgtEl>
                                          <p:spTgt spid="72"/>
                                        </p:tgtEl>
                                        <p:attrNameLst>
                                          <p:attrName>style.visibility</p:attrName>
                                        </p:attrNameLst>
                                      </p:cBhvr>
                                      <p:to>
                                        <p:strVal val="visible"/>
                                      </p:to>
                                    </p:set>
                                    <p:anim calcmode="lin" valueType="num">
                                      <p:cBhvr additive="base">
                                        <p:cTn id="217" dur="500" fill="hold"/>
                                        <p:tgtEl>
                                          <p:spTgt spid="72"/>
                                        </p:tgtEl>
                                        <p:attrNameLst>
                                          <p:attrName>ppt_x</p:attrName>
                                        </p:attrNameLst>
                                      </p:cBhvr>
                                      <p:tavLst>
                                        <p:tav tm="0">
                                          <p:val>
                                            <p:strVal val="#ppt_x"/>
                                          </p:val>
                                        </p:tav>
                                        <p:tav tm="100000">
                                          <p:val>
                                            <p:strVal val="#ppt_x"/>
                                          </p:val>
                                        </p:tav>
                                      </p:tavLst>
                                    </p:anim>
                                    <p:anim calcmode="lin" valueType="num">
                                      <p:cBhvr additive="base">
                                        <p:cTn id="218" dur="500" fill="hold"/>
                                        <p:tgtEl>
                                          <p:spTgt spid="72"/>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77"/>
                                        </p:tgtEl>
                                        <p:attrNameLst>
                                          <p:attrName>style.visibility</p:attrName>
                                        </p:attrNameLst>
                                      </p:cBhvr>
                                      <p:to>
                                        <p:strVal val="visible"/>
                                      </p:to>
                                    </p:set>
                                    <p:anim calcmode="lin" valueType="num">
                                      <p:cBhvr additive="base">
                                        <p:cTn id="225" dur="500" fill="hold"/>
                                        <p:tgtEl>
                                          <p:spTgt spid="77"/>
                                        </p:tgtEl>
                                        <p:attrNameLst>
                                          <p:attrName>ppt_x</p:attrName>
                                        </p:attrNameLst>
                                      </p:cBhvr>
                                      <p:tavLst>
                                        <p:tav tm="0">
                                          <p:val>
                                            <p:strVal val="#ppt_x"/>
                                          </p:val>
                                        </p:tav>
                                        <p:tav tm="100000">
                                          <p:val>
                                            <p:strVal val="#ppt_x"/>
                                          </p:val>
                                        </p:tav>
                                      </p:tavLst>
                                    </p:anim>
                                    <p:anim calcmode="lin" valueType="num">
                                      <p:cBhvr additive="base">
                                        <p:cTn id="226" dur="500" fill="hold"/>
                                        <p:tgtEl>
                                          <p:spTgt spid="77"/>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69"/>
                                        </p:tgtEl>
                                        <p:attrNameLst>
                                          <p:attrName>style.visibility</p:attrName>
                                        </p:attrNameLst>
                                      </p:cBhvr>
                                      <p:to>
                                        <p:strVal val="visible"/>
                                      </p:to>
                                    </p:set>
                                    <p:anim calcmode="lin" valueType="num">
                                      <p:cBhvr additive="base">
                                        <p:cTn id="229" dur="500" fill="hold"/>
                                        <p:tgtEl>
                                          <p:spTgt spid="69"/>
                                        </p:tgtEl>
                                        <p:attrNameLst>
                                          <p:attrName>ppt_x</p:attrName>
                                        </p:attrNameLst>
                                      </p:cBhvr>
                                      <p:tavLst>
                                        <p:tav tm="0">
                                          <p:val>
                                            <p:strVal val="#ppt_x"/>
                                          </p:val>
                                        </p:tav>
                                        <p:tav tm="100000">
                                          <p:val>
                                            <p:strVal val="#ppt_x"/>
                                          </p:val>
                                        </p:tav>
                                      </p:tavLst>
                                    </p:anim>
                                    <p:anim calcmode="lin" valueType="num">
                                      <p:cBhvr additive="base">
                                        <p:cTn id="230" dur="500" fill="hold"/>
                                        <p:tgtEl>
                                          <p:spTgt spid="69"/>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71"/>
                                        </p:tgtEl>
                                        <p:attrNameLst>
                                          <p:attrName>style.visibility</p:attrName>
                                        </p:attrNameLst>
                                      </p:cBhvr>
                                      <p:to>
                                        <p:strVal val="visible"/>
                                      </p:to>
                                    </p:set>
                                    <p:anim calcmode="lin" valueType="num">
                                      <p:cBhvr additive="base">
                                        <p:cTn id="233" dur="500" fill="hold"/>
                                        <p:tgtEl>
                                          <p:spTgt spid="71"/>
                                        </p:tgtEl>
                                        <p:attrNameLst>
                                          <p:attrName>ppt_x</p:attrName>
                                        </p:attrNameLst>
                                      </p:cBhvr>
                                      <p:tavLst>
                                        <p:tav tm="0">
                                          <p:val>
                                            <p:strVal val="#ppt_x"/>
                                          </p:val>
                                        </p:tav>
                                        <p:tav tm="100000">
                                          <p:val>
                                            <p:strVal val="#ppt_x"/>
                                          </p:val>
                                        </p:tav>
                                      </p:tavLst>
                                    </p:anim>
                                    <p:anim calcmode="lin" valueType="num">
                                      <p:cBhvr additive="base">
                                        <p:cTn id="23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P spid="13" grpId="0" animBg="1"/>
      <p:bldP spid="15" grpId="0" animBg="1"/>
      <p:bldP spid="26" grpId="0" animBg="1"/>
      <p:bldP spid="30" grpId="0" animBg="1"/>
      <p:bldP spid="33" grpId="0" animBg="1"/>
      <p:bldP spid="34" grpId="0" animBg="1"/>
      <p:bldP spid="35" grpId="0" animBg="1"/>
      <p:bldP spid="39" grpId="0" animBg="1"/>
      <p:bldP spid="41" grpId="0" animBg="1"/>
      <p:bldP spid="43" grpId="0" animBg="1"/>
      <p:bldP spid="45" grpId="0" animBg="1"/>
      <p:bldP spid="47" grpId="0" animBg="1"/>
      <p:bldP spid="63" grpId="0" animBg="1"/>
      <p:bldP spid="64" grpId="0" animBg="1"/>
      <p:bldP spid="65" grpId="0" animBg="1"/>
      <p:bldP spid="69" grpId="0" animBg="1"/>
      <p:bldP spid="71" grpId="0" animBg="1"/>
      <p:bldP spid="75" grpId="0" animBg="1"/>
      <p:bldP spid="77" grpId="0" animBg="1"/>
      <p:bldP spid="107" grpId="0" animBg="1"/>
      <p:bldP spid="108" grpId="0" animBg="1"/>
      <p:bldP spid="109" grpId="0" animBg="1"/>
      <p:bldP spid="113" grpId="0" animBg="1"/>
      <p:bldP spid="115" grpId="0" animBg="1"/>
      <p:bldP spid="119" grpId="0" animBg="1"/>
      <p:bldP spid="12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3"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6517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0835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5153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37" name="Text Box 93"/>
          <p:cNvSpPr txBox="1">
            <a:spLocks noChangeArrowheads="1"/>
          </p:cNvSpPr>
          <p:nvPr/>
        </p:nvSpPr>
        <p:spPr bwMode="auto">
          <a:xfrm>
            <a:off x="107504" y="980728"/>
            <a:ext cx="8763889" cy="984480"/>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dirty="0">
                <a:ea typeface="华文中宋" pitchFamily="2" charset="-122"/>
              </a:rPr>
              <a:t>        </a:t>
            </a:r>
            <a:r>
              <a:rPr lang="zh-CN" altLang="en-US" sz="2400" dirty="0">
                <a:ea typeface="华文中宋" pitchFamily="2" charset="-122"/>
              </a:rPr>
              <a:t>以上讨论的表示查找表的各种结构的共同特点：</a:t>
            </a:r>
            <a:r>
              <a:rPr lang="zh-CN" altLang="en-US" sz="2400" dirty="0">
                <a:latin typeface="楷体_GB2312" pitchFamily="49" charset="-122"/>
                <a:ea typeface="楷体_GB2312" pitchFamily="49" charset="-122"/>
              </a:rPr>
              <a:t>记录在表中 </a:t>
            </a:r>
          </a:p>
          <a:p>
            <a:pPr>
              <a:lnSpc>
                <a:spcPct val="130000"/>
              </a:lnSpc>
            </a:pPr>
            <a:r>
              <a:rPr lang="zh-CN" altLang="en-US" sz="2400" dirty="0">
                <a:latin typeface="楷体_GB2312" pitchFamily="49" charset="-122"/>
                <a:ea typeface="楷体_GB2312" pitchFamily="49" charset="-122"/>
              </a:rPr>
              <a:t>的</a:t>
            </a:r>
            <a:r>
              <a:rPr lang="zh-CN" altLang="en-US" sz="2400" dirty="0">
                <a:solidFill>
                  <a:srgbClr val="0000FF"/>
                </a:solidFill>
                <a:latin typeface="楷体_GB2312" pitchFamily="49" charset="-122"/>
                <a:ea typeface="楷体_GB2312" pitchFamily="49" charset="-122"/>
              </a:rPr>
              <a:t>位置</a:t>
            </a:r>
            <a:r>
              <a:rPr lang="zh-CN" altLang="en-US" sz="2400" dirty="0">
                <a:latin typeface="楷体_GB2312" pitchFamily="49" charset="-122"/>
                <a:ea typeface="楷体_GB2312" pitchFamily="49" charset="-122"/>
              </a:rPr>
              <a:t>和它的</a:t>
            </a:r>
            <a:r>
              <a:rPr lang="zh-CN" altLang="en-US" sz="2400" dirty="0">
                <a:solidFill>
                  <a:srgbClr val="0000FF"/>
                </a:solidFill>
                <a:latin typeface="楷体_GB2312" pitchFamily="49" charset="-122"/>
                <a:ea typeface="楷体_GB2312" pitchFamily="49" charset="-122"/>
              </a:rPr>
              <a:t>关键字</a:t>
            </a:r>
            <a:r>
              <a:rPr lang="zh-CN" altLang="en-US" sz="2400" dirty="0">
                <a:latin typeface="楷体_GB2312" pitchFamily="49" charset="-122"/>
                <a:ea typeface="楷体_GB2312" pitchFamily="49" charset="-122"/>
              </a:rPr>
              <a:t>之间不存在一个确定的关系。 </a:t>
            </a:r>
          </a:p>
        </p:txBody>
      </p:sp>
      <p:grpSp>
        <p:nvGrpSpPr>
          <p:cNvPr id="2" name="Group 94"/>
          <p:cNvGrpSpPr>
            <a:grpSpLocks/>
          </p:cNvGrpSpPr>
          <p:nvPr/>
        </p:nvGrpSpPr>
        <p:grpSpPr bwMode="auto">
          <a:xfrm>
            <a:off x="1785938" y="2209800"/>
            <a:ext cx="6184907" cy="754063"/>
            <a:chOff x="1056" y="2736"/>
            <a:chExt cx="3897" cy="476"/>
          </a:xfrm>
        </p:grpSpPr>
        <p:sp>
          <p:nvSpPr>
            <p:cNvPr id="31839" name="Text Box 95"/>
            <p:cNvSpPr txBox="1">
              <a:spLocks noChangeArrowheads="1"/>
            </p:cNvSpPr>
            <p:nvPr/>
          </p:nvSpPr>
          <p:spPr bwMode="auto">
            <a:xfrm>
              <a:off x="1056" y="2736"/>
              <a:ext cx="3871" cy="25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1      2       3        4        5       6        7        8        9       10     11 </a:t>
              </a:r>
            </a:p>
          </p:txBody>
        </p:sp>
        <p:sp>
          <p:nvSpPr>
            <p:cNvPr id="31840" name="Rectangle 96"/>
            <p:cNvSpPr>
              <a:spLocks noChangeArrowheads="1"/>
            </p:cNvSpPr>
            <p:nvPr/>
          </p:nvSpPr>
          <p:spPr bwMode="auto">
            <a:xfrm>
              <a:off x="1074" y="2957"/>
              <a:ext cx="3879"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5     13     19     21     37      56     64      75     80      88    92  </a:t>
              </a:r>
            </a:p>
          </p:txBody>
        </p:sp>
        <p:sp>
          <p:nvSpPr>
            <p:cNvPr id="31841" name="Line 9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2" name="Line 9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3" name="Line 9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4" name="Line 10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5" name="Line 10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6" name="Line 10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7" name="Line 10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8" name="Line 10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9" name="Line 10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50" name="Line 10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31851" name="Text Box 107"/>
          <p:cNvSpPr txBox="1">
            <a:spLocks noChangeArrowheads="1"/>
          </p:cNvSpPr>
          <p:nvPr/>
        </p:nvSpPr>
        <p:spPr bwMode="auto">
          <a:xfrm>
            <a:off x="35496" y="2611760"/>
            <a:ext cx="2012041" cy="369312"/>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华文中宋" pitchFamily="2" charset="-122"/>
                <a:ea typeface="华文中宋" pitchFamily="2" charset="-122"/>
              </a:rPr>
              <a:t>顺序表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有序表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 </a:t>
            </a:r>
          </a:p>
        </p:txBody>
      </p:sp>
      <p:grpSp>
        <p:nvGrpSpPr>
          <p:cNvPr id="3" name="Group 143"/>
          <p:cNvGrpSpPr>
            <a:grpSpLocks/>
          </p:cNvGrpSpPr>
          <p:nvPr/>
        </p:nvGrpSpPr>
        <p:grpSpPr bwMode="auto">
          <a:xfrm>
            <a:off x="1033463" y="3095625"/>
            <a:ext cx="2776537" cy="3305175"/>
            <a:chOff x="650" y="1950"/>
            <a:chExt cx="1750" cy="2082"/>
          </a:xfrm>
        </p:grpSpPr>
        <p:sp>
          <p:nvSpPr>
            <p:cNvPr id="31852" name="Text Box 108"/>
            <p:cNvSpPr txBox="1">
              <a:spLocks noChangeArrowheads="1"/>
            </p:cNvSpPr>
            <p:nvPr/>
          </p:nvSpPr>
          <p:spPr bwMode="auto">
            <a:xfrm>
              <a:off x="650" y="1950"/>
              <a:ext cx="1078"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0001   </a:t>
              </a:r>
              <a:r>
                <a:rPr lang="zh-CN" altLang="en-US">
                  <a:ea typeface="楷体_GB2312" pitchFamily="49" charset="-122"/>
                </a:rPr>
                <a:t>李</a:t>
              </a:r>
            </a:p>
            <a:p>
              <a:pPr>
                <a:lnSpc>
                  <a:spcPct val="110000"/>
                </a:lnSpc>
                <a:spcBef>
                  <a:spcPct val="0"/>
                </a:spcBef>
              </a:pPr>
              <a:r>
                <a:rPr lang="zh-CN" altLang="en-US">
                  <a:ea typeface="楷体_GB2312" pitchFamily="49" charset="-122"/>
                </a:rPr>
                <a:t>    </a:t>
              </a:r>
              <a:r>
                <a:rPr lang="en-US" altLang="zh-CN">
                  <a:ea typeface="楷体_GB2312" pitchFamily="49" charset="-122"/>
                </a:rPr>
                <a:t>0007   </a:t>
              </a:r>
              <a:r>
                <a:rPr lang="zh-CN" altLang="en-US">
                  <a:ea typeface="楷体_GB2312" pitchFamily="49" charset="-122"/>
                </a:rPr>
                <a:t>钱</a:t>
              </a:r>
            </a:p>
            <a:p>
              <a:pPr>
                <a:lnSpc>
                  <a:spcPct val="110000"/>
                </a:lnSpc>
                <a:spcBef>
                  <a:spcPct val="0"/>
                </a:spcBef>
              </a:pPr>
              <a:r>
                <a:rPr lang="zh-CN" altLang="en-US">
                  <a:ea typeface="楷体_GB2312" pitchFamily="49" charset="-122"/>
                </a:rPr>
                <a:t>    </a:t>
              </a:r>
              <a:r>
                <a:rPr lang="en-US" altLang="zh-CN">
                  <a:ea typeface="楷体_GB2312" pitchFamily="49" charset="-122"/>
                </a:rPr>
                <a:t>0013   </a:t>
              </a:r>
              <a:r>
                <a:rPr lang="zh-CN" altLang="en-US">
                  <a:ea typeface="楷体_GB2312" pitchFamily="49" charset="-122"/>
                </a:rPr>
                <a:t>孙</a:t>
              </a:r>
            </a:p>
            <a:p>
              <a:pPr>
                <a:lnSpc>
                  <a:spcPct val="110000"/>
                </a:lnSpc>
                <a:spcBef>
                  <a:spcPct val="0"/>
                </a:spcBef>
              </a:pPr>
              <a:r>
                <a:rPr lang="zh-CN" altLang="en-US">
                  <a:ea typeface="楷体_GB2312" pitchFamily="49" charset="-122"/>
                </a:rPr>
                <a:t>    </a:t>
              </a:r>
              <a:r>
                <a:rPr lang="en-US" altLang="zh-CN">
                  <a:ea typeface="楷体_GB2312" pitchFamily="49" charset="-122"/>
                </a:rPr>
                <a:t>0019   </a:t>
              </a:r>
              <a:r>
                <a:rPr lang="zh-CN" altLang="en-US">
                  <a:ea typeface="楷体_GB2312" pitchFamily="49" charset="-122"/>
                </a:rPr>
                <a:t>王</a:t>
              </a:r>
            </a:p>
            <a:p>
              <a:pPr>
                <a:lnSpc>
                  <a:spcPct val="110000"/>
                </a:lnSpc>
                <a:spcBef>
                  <a:spcPct val="0"/>
                </a:spcBef>
              </a:pPr>
              <a:r>
                <a:rPr lang="zh-CN" altLang="en-US">
                  <a:ea typeface="楷体_GB2312" pitchFamily="49" charset="-122"/>
                </a:rPr>
                <a:t>    </a:t>
              </a:r>
              <a:r>
                <a:rPr lang="en-US" altLang="zh-CN">
                  <a:ea typeface="楷体_GB2312" pitchFamily="49" charset="-122"/>
                </a:rPr>
                <a:t>0025   </a:t>
              </a:r>
              <a:r>
                <a:rPr lang="zh-CN" altLang="en-US">
                  <a:ea typeface="楷体_GB2312" pitchFamily="49" charset="-122"/>
                </a:rPr>
                <a:t>吴</a:t>
              </a:r>
            </a:p>
            <a:p>
              <a:pPr>
                <a:lnSpc>
                  <a:spcPct val="110000"/>
                </a:lnSpc>
                <a:spcBef>
                  <a:spcPct val="0"/>
                </a:spcBef>
              </a:pPr>
              <a:r>
                <a:rPr lang="zh-CN" altLang="en-US">
                  <a:ea typeface="楷体_GB2312" pitchFamily="49" charset="-122"/>
                </a:rPr>
                <a:t>    </a:t>
              </a:r>
              <a:r>
                <a:rPr lang="en-US" altLang="zh-CN">
                  <a:ea typeface="楷体_GB2312" pitchFamily="49" charset="-122"/>
                </a:rPr>
                <a:t>0031   </a:t>
              </a:r>
              <a:r>
                <a:rPr lang="zh-CN" altLang="en-US">
                  <a:ea typeface="楷体_GB2312" pitchFamily="49" charset="-122"/>
                </a:rPr>
                <a:t>赵</a:t>
              </a:r>
            </a:p>
            <a:p>
              <a:pPr>
                <a:lnSpc>
                  <a:spcPct val="110000"/>
                </a:lnSpc>
                <a:spcBef>
                  <a:spcPct val="0"/>
                </a:spcBef>
              </a:pPr>
              <a:r>
                <a:rPr lang="zh-CN" altLang="en-US">
                  <a:ea typeface="楷体_GB2312" pitchFamily="49" charset="-122"/>
                </a:rPr>
                <a:t>    </a:t>
              </a:r>
              <a:r>
                <a:rPr lang="en-US" altLang="zh-CN">
                  <a:ea typeface="楷体_GB2312" pitchFamily="49" charset="-122"/>
                </a:rPr>
                <a:t>0037   </a:t>
              </a:r>
              <a:r>
                <a:rPr lang="zh-CN" altLang="en-US">
                  <a:ea typeface="楷体_GB2312" pitchFamily="49" charset="-122"/>
                </a:rPr>
                <a:t>郑</a:t>
              </a:r>
            </a:p>
            <a:p>
              <a:pPr>
                <a:lnSpc>
                  <a:spcPct val="110000"/>
                </a:lnSpc>
                <a:spcBef>
                  <a:spcPct val="0"/>
                </a:spcBef>
              </a:pPr>
              <a:r>
                <a:rPr lang="zh-CN" altLang="en-US">
                  <a:ea typeface="楷体_GB2312" pitchFamily="49" charset="-122"/>
                </a:rPr>
                <a:t>    </a:t>
              </a:r>
              <a:r>
                <a:rPr lang="en-US" altLang="zh-CN">
                  <a:ea typeface="楷体_GB2312" pitchFamily="49" charset="-122"/>
                </a:rPr>
                <a:t>0043   </a:t>
              </a:r>
              <a:r>
                <a:rPr lang="zh-CN" altLang="en-US">
                  <a:ea typeface="楷体_GB2312" pitchFamily="49" charset="-122"/>
                </a:rPr>
                <a:t>周 </a:t>
              </a:r>
            </a:p>
          </p:txBody>
        </p:sp>
        <p:sp>
          <p:nvSpPr>
            <p:cNvPr id="31853" name="Text Box 109"/>
            <p:cNvSpPr txBox="1">
              <a:spLocks noChangeArrowheads="1"/>
            </p:cNvSpPr>
            <p:nvPr/>
          </p:nvSpPr>
          <p:spPr bwMode="auto">
            <a:xfrm>
              <a:off x="1558" y="1950"/>
              <a:ext cx="842"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0043</a:t>
              </a:r>
            </a:p>
            <a:p>
              <a:pPr>
                <a:lnSpc>
                  <a:spcPct val="110000"/>
                </a:lnSpc>
                <a:spcBef>
                  <a:spcPct val="0"/>
                </a:spcBef>
              </a:pPr>
              <a:r>
                <a:rPr lang="en-US" altLang="zh-CN">
                  <a:ea typeface="楷体_GB2312" pitchFamily="49" charset="-122"/>
                </a:rPr>
                <a:t>   0013</a:t>
              </a:r>
            </a:p>
            <a:p>
              <a:pPr>
                <a:lnSpc>
                  <a:spcPct val="110000"/>
                </a:lnSpc>
                <a:spcBef>
                  <a:spcPct val="0"/>
                </a:spcBef>
              </a:pPr>
              <a:r>
                <a:rPr lang="en-US" altLang="zh-CN">
                  <a:ea typeface="楷体_GB2312" pitchFamily="49" charset="-122"/>
                </a:rPr>
                <a:t>   0001</a:t>
              </a:r>
            </a:p>
            <a:p>
              <a:pPr>
                <a:lnSpc>
                  <a:spcPct val="110000"/>
                </a:lnSpc>
                <a:spcBef>
                  <a:spcPct val="0"/>
                </a:spcBef>
              </a:pPr>
              <a:r>
                <a:rPr lang="en-US" altLang="zh-CN">
                  <a:ea typeface="楷体_GB2312" pitchFamily="49" charset="-122"/>
                </a:rPr>
                <a:t>   NULL </a:t>
              </a:r>
            </a:p>
            <a:p>
              <a:pPr>
                <a:lnSpc>
                  <a:spcPct val="110000"/>
                </a:lnSpc>
                <a:spcBef>
                  <a:spcPct val="0"/>
                </a:spcBef>
              </a:pPr>
              <a:r>
                <a:rPr lang="en-US" altLang="zh-CN">
                  <a:ea typeface="楷体_GB2312" pitchFamily="49" charset="-122"/>
                </a:rPr>
                <a:t>   0037</a:t>
              </a:r>
            </a:p>
            <a:p>
              <a:pPr>
                <a:lnSpc>
                  <a:spcPct val="110000"/>
                </a:lnSpc>
                <a:spcBef>
                  <a:spcPct val="0"/>
                </a:spcBef>
              </a:pPr>
              <a:r>
                <a:rPr lang="en-US" altLang="zh-CN">
                  <a:ea typeface="楷体_GB2312" pitchFamily="49" charset="-122"/>
                </a:rPr>
                <a:t>   0007</a:t>
              </a:r>
            </a:p>
            <a:p>
              <a:pPr>
                <a:lnSpc>
                  <a:spcPct val="110000"/>
                </a:lnSpc>
                <a:spcBef>
                  <a:spcPct val="0"/>
                </a:spcBef>
              </a:pPr>
              <a:r>
                <a:rPr lang="en-US" altLang="zh-CN">
                  <a:ea typeface="楷体_GB2312" pitchFamily="49" charset="-122"/>
                </a:rPr>
                <a:t>   0019</a:t>
              </a:r>
            </a:p>
            <a:p>
              <a:pPr>
                <a:lnSpc>
                  <a:spcPct val="110000"/>
                </a:lnSpc>
                <a:spcBef>
                  <a:spcPct val="0"/>
                </a:spcBef>
              </a:pPr>
              <a:r>
                <a:rPr lang="en-US" altLang="zh-CN">
                  <a:ea typeface="楷体_GB2312" pitchFamily="49" charset="-122"/>
                </a:rPr>
                <a:t>   0025</a:t>
              </a:r>
            </a:p>
          </p:txBody>
        </p:sp>
      </p:grpSp>
      <p:sp>
        <p:nvSpPr>
          <p:cNvPr id="31854" name="Text Box 110"/>
          <p:cNvSpPr txBox="1">
            <a:spLocks noChangeArrowheads="1"/>
          </p:cNvSpPr>
          <p:nvPr/>
        </p:nvSpPr>
        <p:spPr bwMode="auto">
          <a:xfrm>
            <a:off x="228600" y="3124200"/>
            <a:ext cx="1193800"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链表： </a:t>
            </a:r>
          </a:p>
        </p:txBody>
      </p:sp>
      <p:grpSp>
        <p:nvGrpSpPr>
          <p:cNvPr id="4" name="Group 111"/>
          <p:cNvGrpSpPr>
            <a:grpSpLocks/>
          </p:cNvGrpSpPr>
          <p:nvPr/>
        </p:nvGrpSpPr>
        <p:grpSpPr bwMode="auto">
          <a:xfrm>
            <a:off x="5105400" y="3630613"/>
            <a:ext cx="2481263" cy="2847975"/>
            <a:chOff x="604" y="319"/>
            <a:chExt cx="1562" cy="1793"/>
          </a:xfrm>
        </p:grpSpPr>
        <p:cxnSp>
          <p:nvCxnSpPr>
            <p:cNvPr id="31856" name="AutoShape 112"/>
            <p:cNvCxnSpPr>
              <a:cxnSpLocks noChangeShapeType="1"/>
              <a:stCxn id="31857" idx="5"/>
              <a:endCxn id="31861" idx="0"/>
            </p:cNvCxnSpPr>
            <p:nvPr/>
          </p:nvCxnSpPr>
          <p:spPr bwMode="auto">
            <a:xfrm>
              <a:off x="1385" y="541"/>
              <a:ext cx="238" cy="83"/>
            </a:xfrm>
            <a:prstGeom prst="straightConnector1">
              <a:avLst/>
            </a:prstGeom>
            <a:noFill/>
            <a:ln w="9525" cap="sq">
              <a:solidFill>
                <a:schemeClr val="tx1"/>
              </a:solidFill>
              <a:round/>
              <a:headEnd/>
              <a:tailEnd/>
            </a:ln>
            <a:effectLst/>
          </p:spPr>
        </p:cxnSp>
        <p:sp>
          <p:nvSpPr>
            <p:cNvPr id="31857" name="Oval 113"/>
            <p:cNvSpPr>
              <a:spLocks noChangeArrowheads="1"/>
            </p:cNvSpPr>
            <p:nvPr/>
          </p:nvSpPr>
          <p:spPr bwMode="auto">
            <a:xfrm>
              <a:off x="1180" y="33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58" name="Text Box 114"/>
            <p:cNvSpPr txBox="1">
              <a:spLocks noChangeArrowheads="1"/>
            </p:cNvSpPr>
            <p:nvPr/>
          </p:nvSpPr>
          <p:spPr bwMode="auto">
            <a:xfrm>
              <a:off x="1132" y="319"/>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45 </a:t>
              </a:r>
            </a:p>
          </p:txBody>
        </p:sp>
        <p:sp>
          <p:nvSpPr>
            <p:cNvPr id="31859" name="Oval 115"/>
            <p:cNvSpPr>
              <a:spLocks noChangeArrowheads="1"/>
            </p:cNvSpPr>
            <p:nvPr/>
          </p:nvSpPr>
          <p:spPr bwMode="auto">
            <a:xfrm>
              <a:off x="872"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0" name="Text Box 116"/>
            <p:cNvSpPr txBox="1">
              <a:spLocks noChangeArrowheads="1"/>
            </p:cNvSpPr>
            <p:nvPr/>
          </p:nvSpPr>
          <p:spPr bwMode="auto">
            <a:xfrm>
              <a:off x="824"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12 </a:t>
              </a:r>
            </a:p>
          </p:txBody>
        </p:sp>
        <p:sp>
          <p:nvSpPr>
            <p:cNvPr id="31861" name="Oval 117"/>
            <p:cNvSpPr>
              <a:spLocks noChangeArrowheads="1"/>
            </p:cNvSpPr>
            <p:nvPr/>
          </p:nvSpPr>
          <p:spPr bwMode="auto">
            <a:xfrm>
              <a:off x="1503"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2" name="Text Box 118"/>
            <p:cNvSpPr txBox="1">
              <a:spLocks noChangeArrowheads="1"/>
            </p:cNvSpPr>
            <p:nvPr/>
          </p:nvSpPr>
          <p:spPr bwMode="auto">
            <a:xfrm>
              <a:off x="1468"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53 </a:t>
              </a:r>
            </a:p>
          </p:txBody>
        </p:sp>
        <p:cxnSp>
          <p:nvCxnSpPr>
            <p:cNvPr id="31863" name="AutoShape 119"/>
            <p:cNvCxnSpPr>
              <a:cxnSpLocks noChangeShapeType="1"/>
              <a:stCxn id="31859" idx="3"/>
              <a:endCxn id="31868" idx="0"/>
            </p:cNvCxnSpPr>
            <p:nvPr/>
          </p:nvCxnSpPr>
          <p:spPr bwMode="auto">
            <a:xfrm flipH="1">
              <a:off x="724" y="829"/>
              <a:ext cx="183" cy="131"/>
            </a:xfrm>
            <a:prstGeom prst="straightConnector1">
              <a:avLst/>
            </a:prstGeom>
            <a:noFill/>
            <a:ln w="9525" cap="sq">
              <a:solidFill>
                <a:schemeClr val="tx1"/>
              </a:solidFill>
              <a:round/>
              <a:headEnd/>
              <a:tailEnd/>
            </a:ln>
            <a:effectLst/>
          </p:spPr>
        </p:cxnSp>
        <p:cxnSp>
          <p:nvCxnSpPr>
            <p:cNvPr id="31864" name="AutoShape 120"/>
            <p:cNvCxnSpPr>
              <a:cxnSpLocks noChangeShapeType="1"/>
              <a:stCxn id="31859" idx="5"/>
              <a:endCxn id="31870" idx="0"/>
            </p:cNvCxnSpPr>
            <p:nvPr/>
          </p:nvCxnSpPr>
          <p:spPr bwMode="auto">
            <a:xfrm>
              <a:off x="1077" y="829"/>
              <a:ext cx="223" cy="131"/>
            </a:xfrm>
            <a:prstGeom prst="straightConnector1">
              <a:avLst/>
            </a:prstGeom>
            <a:noFill/>
            <a:ln w="9525" cap="sq">
              <a:solidFill>
                <a:schemeClr val="tx1"/>
              </a:solidFill>
              <a:round/>
              <a:headEnd/>
              <a:tailEnd/>
            </a:ln>
            <a:effectLst/>
          </p:spPr>
        </p:cxnSp>
        <p:cxnSp>
          <p:nvCxnSpPr>
            <p:cNvPr id="31865" name="AutoShape 121"/>
            <p:cNvCxnSpPr>
              <a:cxnSpLocks noChangeShapeType="1"/>
              <a:stCxn id="31861" idx="5"/>
              <a:endCxn id="31874" idx="0"/>
            </p:cNvCxnSpPr>
            <p:nvPr/>
          </p:nvCxnSpPr>
          <p:spPr bwMode="auto">
            <a:xfrm>
              <a:off x="1708" y="829"/>
              <a:ext cx="251" cy="131"/>
            </a:xfrm>
            <a:prstGeom prst="straightConnector1">
              <a:avLst/>
            </a:prstGeom>
            <a:noFill/>
            <a:ln w="9525" cap="sq">
              <a:solidFill>
                <a:schemeClr val="tx1"/>
              </a:solidFill>
              <a:round/>
              <a:headEnd/>
              <a:tailEnd/>
            </a:ln>
            <a:effectLst/>
          </p:spPr>
        </p:cxnSp>
        <p:cxnSp>
          <p:nvCxnSpPr>
            <p:cNvPr id="31866" name="AutoShape 122"/>
            <p:cNvCxnSpPr>
              <a:cxnSpLocks noChangeShapeType="1"/>
              <a:stCxn id="31874" idx="3"/>
              <a:endCxn id="31872" idx="0"/>
            </p:cNvCxnSpPr>
            <p:nvPr/>
          </p:nvCxnSpPr>
          <p:spPr bwMode="auto">
            <a:xfrm flipH="1">
              <a:off x="1664" y="1165"/>
              <a:ext cx="210" cy="131"/>
            </a:xfrm>
            <a:prstGeom prst="straightConnector1">
              <a:avLst/>
            </a:prstGeom>
            <a:noFill/>
            <a:ln w="9525" cap="sq">
              <a:solidFill>
                <a:schemeClr val="tx1"/>
              </a:solidFill>
              <a:round/>
              <a:headEnd/>
              <a:tailEnd/>
            </a:ln>
            <a:effectLst/>
          </p:spPr>
        </p:cxnSp>
        <p:grpSp>
          <p:nvGrpSpPr>
            <p:cNvPr id="5" name="Group 123"/>
            <p:cNvGrpSpPr>
              <a:grpSpLocks/>
            </p:cNvGrpSpPr>
            <p:nvPr/>
          </p:nvGrpSpPr>
          <p:grpSpPr bwMode="auto">
            <a:xfrm>
              <a:off x="604" y="943"/>
              <a:ext cx="240" cy="257"/>
              <a:chOff x="1658" y="1807"/>
              <a:chExt cx="240" cy="257"/>
            </a:xfrm>
          </p:grpSpPr>
          <p:sp>
            <p:nvSpPr>
              <p:cNvPr id="31868" name="Oval 124"/>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9" name="Text Box 125"/>
              <p:cNvSpPr txBox="1">
                <a:spLocks noChangeArrowheads="1"/>
              </p:cNvSpPr>
              <p:nvPr/>
            </p:nvSpPr>
            <p:spPr bwMode="auto">
              <a:xfrm>
                <a:off x="1658" y="1807"/>
                <a:ext cx="234" cy="250"/>
              </a:xfrm>
              <a:prstGeom prst="rect">
                <a:avLst/>
              </a:prstGeom>
              <a:noFill/>
              <a:ln w="25400" cap="sq">
                <a:noFill/>
                <a:miter lim="800000"/>
                <a:headEnd/>
                <a:tailEnd/>
              </a:ln>
              <a:effectLst/>
            </p:spPr>
            <p:txBody>
              <a:bodyPr wrap="none" lIns="91123" tIns="45466" rIns="91123" bIns="45466">
                <a:spAutoFit/>
              </a:bodyPr>
              <a:lstStyle/>
              <a:p>
                <a:r>
                  <a:rPr lang="en-US" altLang="zh-CN" sz="2000"/>
                  <a:t>3 </a:t>
                </a:r>
              </a:p>
            </p:txBody>
          </p:sp>
        </p:grpSp>
        <p:sp>
          <p:nvSpPr>
            <p:cNvPr id="31870" name="Oval 126"/>
            <p:cNvSpPr>
              <a:spLocks noChangeArrowheads="1"/>
            </p:cNvSpPr>
            <p:nvPr/>
          </p:nvSpPr>
          <p:spPr bwMode="auto">
            <a:xfrm>
              <a:off x="1180"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1" name="Text Box 127"/>
            <p:cNvSpPr txBox="1">
              <a:spLocks noChangeArrowheads="1"/>
            </p:cNvSpPr>
            <p:nvPr/>
          </p:nvSpPr>
          <p:spPr bwMode="auto">
            <a:xfrm>
              <a:off x="1132" y="943"/>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37 </a:t>
              </a:r>
            </a:p>
          </p:txBody>
        </p:sp>
        <p:sp>
          <p:nvSpPr>
            <p:cNvPr id="31872" name="Oval 128"/>
            <p:cNvSpPr>
              <a:spLocks noChangeArrowheads="1"/>
            </p:cNvSpPr>
            <p:nvPr/>
          </p:nvSpPr>
          <p:spPr bwMode="auto">
            <a:xfrm>
              <a:off x="1544"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3" name="Text Box 129"/>
            <p:cNvSpPr txBox="1">
              <a:spLocks noChangeArrowheads="1"/>
            </p:cNvSpPr>
            <p:nvPr/>
          </p:nvSpPr>
          <p:spPr bwMode="auto">
            <a:xfrm>
              <a:off x="1516"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61 </a:t>
              </a:r>
            </a:p>
          </p:txBody>
        </p:sp>
        <p:sp>
          <p:nvSpPr>
            <p:cNvPr id="31874" name="Oval 130"/>
            <p:cNvSpPr>
              <a:spLocks noChangeArrowheads="1"/>
            </p:cNvSpPr>
            <p:nvPr/>
          </p:nvSpPr>
          <p:spPr bwMode="auto">
            <a:xfrm>
              <a:off x="1839"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5" name="Text Box 131"/>
            <p:cNvSpPr txBox="1">
              <a:spLocks noChangeArrowheads="1"/>
            </p:cNvSpPr>
            <p:nvPr/>
          </p:nvSpPr>
          <p:spPr bwMode="auto">
            <a:xfrm>
              <a:off x="1804" y="943"/>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99 </a:t>
              </a:r>
            </a:p>
          </p:txBody>
        </p:sp>
        <p:cxnSp>
          <p:nvCxnSpPr>
            <p:cNvPr id="31876" name="AutoShape 132"/>
            <p:cNvCxnSpPr>
              <a:cxnSpLocks noChangeShapeType="1"/>
              <a:stCxn id="31870" idx="3"/>
              <a:endCxn id="31878" idx="0"/>
            </p:cNvCxnSpPr>
            <p:nvPr/>
          </p:nvCxnSpPr>
          <p:spPr bwMode="auto">
            <a:xfrm flipH="1">
              <a:off x="992" y="1165"/>
              <a:ext cx="223" cy="131"/>
            </a:xfrm>
            <a:prstGeom prst="straightConnector1">
              <a:avLst/>
            </a:prstGeom>
            <a:noFill/>
            <a:ln w="9525" cap="sq">
              <a:solidFill>
                <a:schemeClr val="tx1"/>
              </a:solidFill>
              <a:round/>
              <a:headEnd/>
              <a:tailEnd/>
            </a:ln>
            <a:effectLst/>
          </p:spPr>
        </p:cxnSp>
        <p:cxnSp>
          <p:nvCxnSpPr>
            <p:cNvPr id="31877" name="AutoShape 133"/>
            <p:cNvCxnSpPr>
              <a:cxnSpLocks noChangeShapeType="1"/>
              <a:stCxn id="31872" idx="5"/>
              <a:endCxn id="31880" idx="0"/>
            </p:cNvCxnSpPr>
            <p:nvPr/>
          </p:nvCxnSpPr>
          <p:spPr bwMode="auto">
            <a:xfrm>
              <a:off x="1749" y="1501"/>
              <a:ext cx="251" cy="83"/>
            </a:xfrm>
            <a:prstGeom prst="straightConnector1">
              <a:avLst/>
            </a:prstGeom>
            <a:noFill/>
            <a:ln w="9525" cap="sq">
              <a:solidFill>
                <a:schemeClr val="tx1"/>
              </a:solidFill>
              <a:round/>
              <a:headEnd/>
              <a:tailEnd/>
            </a:ln>
            <a:effectLst/>
          </p:spPr>
        </p:cxnSp>
        <p:sp>
          <p:nvSpPr>
            <p:cNvPr id="31878" name="Oval 134"/>
            <p:cNvSpPr>
              <a:spLocks noChangeArrowheads="1"/>
            </p:cNvSpPr>
            <p:nvPr/>
          </p:nvSpPr>
          <p:spPr bwMode="auto">
            <a:xfrm>
              <a:off x="872"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9" name="Text Box 135"/>
            <p:cNvSpPr txBox="1">
              <a:spLocks noChangeArrowheads="1"/>
            </p:cNvSpPr>
            <p:nvPr/>
          </p:nvSpPr>
          <p:spPr bwMode="auto">
            <a:xfrm>
              <a:off x="824"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24 </a:t>
              </a:r>
            </a:p>
          </p:txBody>
        </p:sp>
        <p:sp>
          <p:nvSpPr>
            <p:cNvPr id="31880" name="Oval 136"/>
            <p:cNvSpPr>
              <a:spLocks noChangeArrowheads="1"/>
            </p:cNvSpPr>
            <p:nvPr/>
          </p:nvSpPr>
          <p:spPr bwMode="auto">
            <a:xfrm>
              <a:off x="1880" y="158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1" name="Text Box 137"/>
            <p:cNvSpPr txBox="1">
              <a:spLocks noChangeArrowheads="1"/>
            </p:cNvSpPr>
            <p:nvPr/>
          </p:nvSpPr>
          <p:spPr bwMode="auto">
            <a:xfrm>
              <a:off x="1852" y="161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90 </a:t>
              </a:r>
            </a:p>
          </p:txBody>
        </p:sp>
        <p:cxnSp>
          <p:nvCxnSpPr>
            <p:cNvPr id="31882" name="AutoShape 138"/>
            <p:cNvCxnSpPr>
              <a:cxnSpLocks noChangeShapeType="1"/>
              <a:stCxn id="31857" idx="3"/>
              <a:endCxn id="31859" idx="0"/>
            </p:cNvCxnSpPr>
            <p:nvPr/>
          </p:nvCxnSpPr>
          <p:spPr bwMode="auto">
            <a:xfrm flipH="1">
              <a:off x="992" y="541"/>
              <a:ext cx="223" cy="83"/>
            </a:xfrm>
            <a:prstGeom prst="straightConnector1">
              <a:avLst/>
            </a:prstGeom>
            <a:noFill/>
            <a:ln w="6350" cap="sq">
              <a:solidFill>
                <a:schemeClr val="tx1"/>
              </a:solidFill>
              <a:round/>
              <a:headEnd/>
              <a:tailEnd/>
            </a:ln>
            <a:effectLst/>
          </p:spPr>
        </p:cxnSp>
        <p:sp>
          <p:nvSpPr>
            <p:cNvPr id="31883" name="Oval 139"/>
            <p:cNvSpPr>
              <a:spLocks noChangeArrowheads="1"/>
            </p:cNvSpPr>
            <p:nvPr/>
          </p:nvSpPr>
          <p:spPr bwMode="auto">
            <a:xfrm>
              <a:off x="1572" y="1872"/>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4" name="Text Box 140"/>
            <p:cNvSpPr txBox="1">
              <a:spLocks noChangeArrowheads="1"/>
            </p:cNvSpPr>
            <p:nvPr/>
          </p:nvSpPr>
          <p:spPr bwMode="auto">
            <a:xfrm>
              <a:off x="1544" y="185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78 </a:t>
              </a:r>
            </a:p>
          </p:txBody>
        </p:sp>
        <p:cxnSp>
          <p:nvCxnSpPr>
            <p:cNvPr id="31885" name="AutoShape 141"/>
            <p:cNvCxnSpPr>
              <a:cxnSpLocks noChangeShapeType="1"/>
              <a:stCxn id="31880" idx="3"/>
              <a:endCxn id="31883" idx="0"/>
            </p:cNvCxnSpPr>
            <p:nvPr/>
          </p:nvCxnSpPr>
          <p:spPr bwMode="auto">
            <a:xfrm flipH="1">
              <a:off x="1692" y="1789"/>
              <a:ext cx="223" cy="83"/>
            </a:xfrm>
            <a:prstGeom prst="straightConnector1">
              <a:avLst/>
            </a:prstGeom>
            <a:noFill/>
            <a:ln w="9525" cap="sq">
              <a:solidFill>
                <a:schemeClr val="tx1"/>
              </a:solidFill>
              <a:round/>
              <a:headEnd/>
              <a:tailEnd/>
            </a:ln>
            <a:effectLst/>
          </p:spPr>
        </p:cxnSp>
      </p:grpSp>
      <p:sp>
        <p:nvSpPr>
          <p:cNvPr id="31886" name="Text Box 142"/>
          <p:cNvSpPr txBox="1">
            <a:spLocks noChangeArrowheads="1"/>
          </p:cNvSpPr>
          <p:nvPr/>
        </p:nvSpPr>
        <p:spPr bwMode="auto">
          <a:xfrm>
            <a:off x="3886200" y="3124200"/>
            <a:ext cx="51339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二叉排序树（可用二叉链表存储）： </a:t>
            </a:r>
          </a:p>
        </p:txBody>
      </p:sp>
      <p:sp useBgFill="1">
        <p:nvSpPr>
          <p:cNvPr id="31903" name="Rectangle 159"/>
          <p:cNvSpPr>
            <a:spLocks noChangeArrowheads="1"/>
          </p:cNvSpPr>
          <p:nvPr/>
        </p:nvSpPr>
        <p:spPr bwMode="auto">
          <a:xfrm>
            <a:off x="0" y="2276872"/>
            <a:ext cx="9144000" cy="4192588"/>
          </a:xfrm>
          <a:prstGeom prst="rect">
            <a:avLst/>
          </a:prstGeom>
          <a:ln w="25400" cap="sq">
            <a:noFill/>
            <a:miter lim="800000"/>
            <a:headEnd/>
            <a:tailEnd/>
          </a:ln>
          <a:effectLst/>
        </p:spPr>
        <p:txBody>
          <a:bodyPr wrap="none" lIns="91416" tIns="45710" rIns="91416" bIns="45710" anchor="ctr">
            <a:spAutoFit/>
          </a:bodyPr>
          <a:lstStyle/>
          <a:p>
            <a:pPr algn="ctr"/>
            <a:endParaRPr lang="zh-CN" altLang="zh-CN"/>
          </a:p>
        </p:txBody>
      </p:sp>
      <p:sp>
        <p:nvSpPr>
          <p:cNvPr id="31904" name="Text Box 160"/>
          <p:cNvSpPr txBox="1">
            <a:spLocks noChangeArrowheads="1"/>
          </p:cNvSpPr>
          <p:nvPr/>
        </p:nvSpPr>
        <p:spPr bwMode="auto">
          <a:xfrm>
            <a:off x="-36512" y="2179712"/>
            <a:ext cx="8823325"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0000FF"/>
                </a:solidFill>
                <a:ea typeface="华文中宋" pitchFamily="2" charset="-122"/>
              </a:rPr>
              <a:t>查找过程：</a:t>
            </a:r>
            <a:r>
              <a:rPr lang="zh-CN" altLang="en-US" sz="2400" dirty="0">
                <a:ea typeface="楷体_GB2312" pitchFamily="49" charset="-122"/>
              </a:rPr>
              <a:t>给定值依次和关键字集合中各关键字进行</a:t>
            </a:r>
            <a:r>
              <a:rPr lang="zh-CN" altLang="en-US" sz="2400" dirty="0">
                <a:solidFill>
                  <a:srgbClr val="FF0000"/>
                </a:solidFill>
                <a:effectLst>
                  <a:outerShdw blurRad="38100" dist="38100" dir="2700000" algn="tl">
                    <a:srgbClr val="000000"/>
                  </a:outerShdw>
                </a:effectLst>
                <a:ea typeface="华文中宋" pitchFamily="2" charset="-122"/>
              </a:rPr>
              <a:t>比较</a:t>
            </a:r>
            <a:r>
              <a:rPr lang="zh-CN" altLang="en-US" sz="2400" dirty="0">
                <a:ea typeface="华文中宋" pitchFamily="2" charset="-122"/>
              </a:rPr>
              <a:t>。 </a:t>
            </a:r>
            <a:endParaRPr lang="zh-CN" altLang="en-US" sz="2400" dirty="0">
              <a:solidFill>
                <a:srgbClr val="FF0000"/>
              </a:solidFill>
              <a:ea typeface="华文中宋" pitchFamily="2" charset="-122"/>
            </a:endParaRPr>
          </a:p>
        </p:txBody>
      </p:sp>
      <p:sp>
        <p:nvSpPr>
          <p:cNvPr id="31905" name="Rectangle 161"/>
          <p:cNvSpPr>
            <a:spLocks noChangeArrowheads="1"/>
          </p:cNvSpPr>
          <p:nvPr/>
        </p:nvSpPr>
        <p:spPr bwMode="auto">
          <a:xfrm>
            <a:off x="107950" y="4792663"/>
            <a:ext cx="8229600" cy="513838"/>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solidFill>
                  <a:srgbClr val="0000FF"/>
                </a:solidFill>
                <a:ea typeface="华文中宋" pitchFamily="2" charset="-122"/>
              </a:rPr>
              <a:t>        </a:t>
            </a:r>
            <a:r>
              <a:rPr lang="zh-CN" altLang="en-US" sz="2400" dirty="0">
                <a:solidFill>
                  <a:srgbClr val="0000FF"/>
                </a:solidFill>
                <a:ea typeface="华文中宋" pitchFamily="2" charset="-122"/>
              </a:rPr>
              <a:t>查找的效率</a:t>
            </a:r>
            <a:r>
              <a:rPr lang="zh-CN" altLang="en-US" sz="2400" dirty="0">
                <a:ea typeface="楷体_GB2312" pitchFamily="49" charset="-122"/>
              </a:rPr>
              <a:t>取决于和给定值进行比较的关键字个数。</a:t>
            </a:r>
          </a:p>
        </p:txBody>
      </p:sp>
      <p:sp>
        <p:nvSpPr>
          <p:cNvPr id="31906" name="Text Box 162"/>
          <p:cNvSpPr txBox="1">
            <a:spLocks noChangeArrowheads="1"/>
          </p:cNvSpPr>
          <p:nvPr/>
        </p:nvSpPr>
        <p:spPr bwMode="auto">
          <a:xfrm>
            <a:off x="107950" y="5545138"/>
            <a:ext cx="8456613" cy="518070"/>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ea typeface="华文中宋" pitchFamily="2" charset="-122"/>
              </a:rPr>
              <a:t>        </a:t>
            </a:r>
            <a:r>
              <a:rPr lang="zh-CN" altLang="en-US" sz="2400" dirty="0">
                <a:ea typeface="华文中宋" pitchFamily="2" charset="-122"/>
              </a:rPr>
              <a:t>用这类方法表示的查找表，</a:t>
            </a:r>
            <a:r>
              <a:rPr lang="zh-CN" altLang="en-US" sz="2400" dirty="0">
                <a:solidFill>
                  <a:srgbClr val="FF0000"/>
                </a:solidFill>
                <a:effectLst>
                  <a:outerShdw blurRad="38100" dist="38100" dir="2700000" algn="tl">
                    <a:srgbClr val="000000"/>
                  </a:outerShdw>
                </a:effectLst>
                <a:ea typeface="华文中宋" pitchFamily="2" charset="-122"/>
              </a:rPr>
              <a:t>其平均查找长度都不为零</a:t>
            </a:r>
            <a:r>
              <a:rPr lang="zh-CN" altLang="en-US" sz="2400" dirty="0">
                <a:ea typeface="华文中宋" pitchFamily="2" charset="-122"/>
              </a:rPr>
              <a:t>。</a:t>
            </a:r>
          </a:p>
        </p:txBody>
      </p:sp>
      <p:sp>
        <p:nvSpPr>
          <p:cNvPr id="31907" name="Rectangle 163"/>
          <p:cNvSpPr>
            <a:spLocks noChangeArrowheads="1"/>
          </p:cNvSpPr>
          <p:nvPr/>
        </p:nvSpPr>
        <p:spPr bwMode="auto">
          <a:xfrm>
            <a:off x="107950" y="2924175"/>
            <a:ext cx="9216578" cy="1809706"/>
          </a:xfrm>
          <a:prstGeom prst="rect">
            <a:avLst/>
          </a:prstGeom>
          <a:noFill/>
          <a:ln w="9525">
            <a:noFill/>
            <a:miter lim="800000"/>
            <a:headEnd/>
            <a:tailEnd/>
          </a:ln>
          <a:effectLst/>
        </p:spPr>
        <p:txBody>
          <a:bodyPr wrap="square" lIns="91416" tIns="45710" rIns="91416" bIns="45710">
            <a:spAutoFit/>
          </a:bodyPr>
          <a:lstStyle/>
          <a:p>
            <a:pPr>
              <a:lnSpc>
                <a:spcPct val="155000"/>
              </a:lnSpc>
              <a:spcBef>
                <a:spcPct val="0"/>
              </a:spcBef>
            </a:pPr>
            <a:r>
              <a:rPr lang="en-US" altLang="zh-CN" dirty="0">
                <a:ea typeface="华文中宋" pitchFamily="2" charset="-122"/>
              </a:rPr>
              <a:t>        </a:t>
            </a:r>
            <a:r>
              <a:rPr lang="zh-CN" altLang="en-US" sz="2400" dirty="0">
                <a:ea typeface="华文中宋" pitchFamily="2" charset="-122"/>
              </a:rPr>
              <a:t>不同的表示方法和查找策略，其差别在于：</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关键字和给定值进行比较的顺序</a:t>
            </a:r>
            <a:r>
              <a:rPr lang="en-US" altLang="zh-CN" sz="2400" dirty="0">
                <a:ea typeface="楷体_GB2312" pitchFamily="49" charset="-122"/>
              </a:rPr>
              <a:t>(</a:t>
            </a:r>
            <a:r>
              <a:rPr lang="zh-CN" altLang="en-US" sz="2400" dirty="0">
                <a:ea typeface="楷体_GB2312" pitchFamily="49" charset="-122"/>
              </a:rPr>
              <a:t>过程</a:t>
            </a:r>
            <a:r>
              <a:rPr lang="en-US" altLang="zh-CN" sz="2400" dirty="0">
                <a:ea typeface="楷体_GB2312" pitchFamily="49" charset="-122"/>
              </a:rPr>
              <a:t>)</a:t>
            </a:r>
            <a:r>
              <a:rPr lang="zh-CN" altLang="en-US" sz="2400" dirty="0">
                <a:ea typeface="楷体_GB2312" pitchFamily="49" charset="-122"/>
              </a:rPr>
              <a:t>不同。</a:t>
            </a:r>
            <a:r>
              <a:rPr lang="en-US" altLang="zh-CN" sz="2400" dirty="0">
                <a:ea typeface="华文中宋" pitchFamily="2" charset="-122"/>
              </a:rPr>
              <a:t>2)</a:t>
            </a:r>
            <a:r>
              <a:rPr lang="zh-CN" altLang="en-US" sz="2400" dirty="0">
                <a:ea typeface="华文中宋" pitchFamily="2" charset="-122"/>
              </a:rPr>
              <a:t>、</a:t>
            </a:r>
            <a:r>
              <a:rPr lang="zh-CN" altLang="en-US" sz="2400" dirty="0">
                <a:ea typeface="楷体_GB2312" pitchFamily="49" charset="-122"/>
              </a:rPr>
              <a:t>比较的结果不同：顺序查找有两种可能</a:t>
            </a:r>
            <a:r>
              <a:rPr lang="en-US" altLang="zh-CN" sz="2400" dirty="0">
                <a:ea typeface="华文中宋" pitchFamily="2" charset="-122"/>
              </a:rPr>
              <a:t>——“=”</a:t>
            </a:r>
            <a:r>
              <a:rPr lang="zh-CN" altLang="en-US" sz="2400" dirty="0">
                <a:ea typeface="楷体_GB2312" pitchFamily="49" charset="-122"/>
              </a:rPr>
              <a:t>与</a:t>
            </a:r>
            <a:r>
              <a:rPr lang="zh-CN" altLang="en-US" sz="2400" dirty="0">
                <a:ea typeface="华文中宋" pitchFamily="2" charset="-122"/>
              </a:rPr>
              <a:t>“≠”；</a:t>
            </a:r>
            <a:r>
              <a:rPr lang="zh-CN" altLang="en-US" sz="2400" dirty="0">
                <a:ea typeface="楷体_GB2312" pitchFamily="49" charset="-122"/>
              </a:rPr>
              <a:t>其他查找有三种可能</a:t>
            </a:r>
            <a:r>
              <a:rPr lang="en-US" altLang="zh-CN" sz="2400" dirty="0">
                <a:ea typeface="华文中宋" pitchFamily="2" charset="-122"/>
              </a:rPr>
              <a:t>——“&lt;”</a:t>
            </a:r>
            <a:r>
              <a:rPr lang="zh-CN" altLang="en-US" sz="2400" dirty="0">
                <a:ea typeface="华文中宋" pitchFamily="2" charset="-122"/>
              </a:rPr>
              <a:t>、“</a:t>
            </a:r>
            <a:r>
              <a:rPr lang="en-US" altLang="zh-CN" sz="2400" dirty="0">
                <a:ea typeface="华文中宋" pitchFamily="2" charset="-122"/>
              </a:rPr>
              <a:t>=”</a:t>
            </a:r>
            <a:r>
              <a:rPr lang="zh-CN" altLang="en-US" sz="2400" dirty="0">
                <a:ea typeface="华文中宋" pitchFamily="2" charset="-122"/>
              </a:rPr>
              <a:t>、“</a:t>
            </a:r>
            <a:r>
              <a:rPr lang="en-US" altLang="zh-CN" sz="2400" dirty="0">
                <a:ea typeface="华文中宋" pitchFamily="2" charset="-122"/>
              </a:rPr>
              <a:t>&gt;”</a:t>
            </a:r>
            <a:r>
              <a:rPr lang="zh-CN" altLang="en-US" sz="2400" dirty="0">
                <a:ea typeface="华文中宋" pitchFamily="2" charset="-122"/>
              </a:rPr>
              <a:t>。 </a:t>
            </a:r>
          </a:p>
        </p:txBody>
      </p:sp>
      <p:sp>
        <p:nvSpPr>
          <p:cNvPr id="60" name="Text Box 197"/>
          <p:cNvSpPr txBox="1">
            <a:spLocks noChangeArrowheads="1"/>
          </p:cNvSpPr>
          <p:nvPr/>
        </p:nvSpPr>
        <p:spPr bwMode="auto">
          <a:xfrm>
            <a:off x="3486699" y="211307"/>
            <a:ext cx="1877389"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哈希表</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837"/>
                                        </p:tgtEl>
                                        <p:attrNameLst>
                                          <p:attrName>style.visibility</p:attrName>
                                        </p:attrNameLst>
                                      </p:cBhvr>
                                      <p:to>
                                        <p:strVal val="visible"/>
                                      </p:to>
                                    </p:set>
                                    <p:animEffect transition="in" filter="blinds(vertical)">
                                      <p:cBhvr>
                                        <p:cTn id="7" dur="500"/>
                                        <p:tgtEl>
                                          <p:spTgt spid="318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51"/>
                                        </p:tgtEl>
                                        <p:attrNameLst>
                                          <p:attrName>style.visibility</p:attrName>
                                        </p:attrNameLst>
                                      </p:cBhvr>
                                      <p:to>
                                        <p:strVal val="visible"/>
                                      </p:to>
                                    </p:set>
                                    <p:animEffect transition="in" filter="wipe(left)">
                                      <p:cBhvr>
                                        <p:cTn id="12" dur="500"/>
                                        <p:tgtEl>
                                          <p:spTgt spid="31851"/>
                                        </p:tgtEl>
                                      </p:cBhvr>
                                    </p:animEffect>
                                  </p:childTnLst>
                                </p:cTn>
                              </p:par>
                            </p:childTnLst>
                          </p:cTn>
                        </p:par>
                        <p:par>
                          <p:cTn id="13" fill="hold">
                            <p:stCondLst>
                              <p:cond delay="500"/>
                            </p:stCondLst>
                            <p:childTnLst>
                              <p:par>
                                <p:cTn id="14" presetID="17"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54"/>
                                        </p:tgtEl>
                                        <p:attrNameLst>
                                          <p:attrName>style.visibility</p:attrName>
                                        </p:attrNameLst>
                                      </p:cBhvr>
                                      <p:to>
                                        <p:strVal val="visible"/>
                                      </p:to>
                                    </p:set>
                                    <p:animEffect transition="in" filter="wipe(left)">
                                      <p:cBhvr>
                                        <p:cTn id="22" dur="500"/>
                                        <p:tgtEl>
                                          <p:spTgt spid="31854"/>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886"/>
                                        </p:tgtEl>
                                        <p:attrNameLst>
                                          <p:attrName>style.visibility</p:attrName>
                                        </p:attrNameLst>
                                      </p:cBhvr>
                                      <p:to>
                                        <p:strVal val="visible"/>
                                      </p:to>
                                    </p:set>
                                    <p:animEffect transition="in" filter="wipe(left)">
                                      <p:cBhvr>
                                        <p:cTn id="31" dur="500"/>
                                        <p:tgtEl>
                                          <p:spTgt spid="31886"/>
                                        </p:tgtEl>
                                      </p:cBhvr>
                                    </p:animEffect>
                                  </p:childTnLst>
                                </p:cTn>
                              </p:par>
                            </p:childTnLst>
                          </p:cTn>
                        </p:par>
                        <p:par>
                          <p:cTn id="32" fill="hold">
                            <p:stCondLst>
                              <p:cond delay="500"/>
                            </p:stCondLst>
                            <p:childTnLst>
                              <p:par>
                                <p:cTn id="33" presetID="17"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ppt_x</p:attrName>
                                        </p:attrNameLst>
                                      </p:cBhvr>
                                      <p:tavLst>
                                        <p:tav tm="0">
                                          <p:val>
                                            <p:strVal val="#ppt_x"/>
                                          </p:val>
                                        </p:tav>
                                        <p:tav tm="100000">
                                          <p:val>
                                            <p:strVal val="#ppt_x"/>
                                          </p:val>
                                        </p:tav>
                                      </p:tavLst>
                                    </p:anim>
                                    <p:anim calcmode="lin" valueType="num">
                                      <p:cBhvr>
                                        <p:cTn id="36" dur="500" fill="hold"/>
                                        <p:tgtEl>
                                          <p:spTgt spid="4"/>
                                        </p:tgtEl>
                                        <p:attrNameLst>
                                          <p:attrName>ppt_y</p:attrName>
                                        </p:attrNameLst>
                                      </p:cBhvr>
                                      <p:tavLst>
                                        <p:tav tm="0">
                                          <p:val>
                                            <p:strVal val="#ppt_y-#ppt_h/2"/>
                                          </p:val>
                                        </p:tav>
                                        <p:tav tm="100000">
                                          <p:val>
                                            <p:strVal val="#ppt_y"/>
                                          </p:val>
                                        </p:tav>
                                      </p:tavLst>
                                    </p:anim>
                                    <p:anim calcmode="lin" valueType="num">
                                      <p:cBhvr>
                                        <p:cTn id="37" dur="500" fill="hold"/>
                                        <p:tgtEl>
                                          <p:spTgt spid="4"/>
                                        </p:tgtEl>
                                        <p:attrNameLst>
                                          <p:attrName>ppt_w</p:attrName>
                                        </p:attrNameLst>
                                      </p:cBhvr>
                                      <p:tavLst>
                                        <p:tav tm="0">
                                          <p:val>
                                            <p:strVal val="#ppt_w"/>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1903"/>
                                        </p:tgtEl>
                                        <p:attrNameLst>
                                          <p:attrName>style.visibility</p:attrName>
                                        </p:attrNameLst>
                                      </p:cBhvr>
                                      <p:to>
                                        <p:strVal val="visible"/>
                                      </p:to>
                                    </p:set>
                                    <p:animEffect transition="in" filter="wipe(up)">
                                      <p:cBhvr>
                                        <p:cTn id="43" dur="500"/>
                                        <p:tgtEl>
                                          <p:spTgt spid="3190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904"/>
                                        </p:tgtEl>
                                        <p:attrNameLst>
                                          <p:attrName>style.visibility</p:attrName>
                                        </p:attrNameLst>
                                      </p:cBhvr>
                                      <p:to>
                                        <p:strVal val="visible"/>
                                      </p:to>
                                    </p:set>
                                    <p:animEffect transition="in" filter="wipe(left)">
                                      <p:cBhvr>
                                        <p:cTn id="48" dur="500"/>
                                        <p:tgtEl>
                                          <p:spTgt spid="3190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907"/>
                                        </p:tgtEl>
                                        <p:attrNameLst>
                                          <p:attrName>style.visibility</p:attrName>
                                        </p:attrNameLst>
                                      </p:cBhvr>
                                      <p:to>
                                        <p:strVal val="visible"/>
                                      </p:to>
                                    </p:set>
                                    <p:animEffect transition="in" filter="blinds(horizontal)">
                                      <p:cBhvr>
                                        <p:cTn id="53" dur="500"/>
                                        <p:tgtEl>
                                          <p:spTgt spid="3190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1905"/>
                                        </p:tgtEl>
                                        <p:attrNameLst>
                                          <p:attrName>style.visibility</p:attrName>
                                        </p:attrNameLst>
                                      </p:cBhvr>
                                      <p:to>
                                        <p:strVal val="visible"/>
                                      </p:to>
                                    </p:set>
                                    <p:animEffect transition="in" filter="wipe(left)">
                                      <p:cBhvr>
                                        <p:cTn id="58" dur="500"/>
                                        <p:tgtEl>
                                          <p:spTgt spid="31905"/>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31906"/>
                                        </p:tgtEl>
                                        <p:attrNameLst>
                                          <p:attrName>style.visibility</p:attrName>
                                        </p:attrNameLst>
                                      </p:cBhvr>
                                      <p:to>
                                        <p:strVal val="visible"/>
                                      </p:to>
                                    </p:set>
                                    <p:animEffect transition="in" filter="wipe(left)">
                                      <p:cBhvr>
                                        <p:cTn id="62" dur="500"/>
                                        <p:tgtEl>
                                          <p:spTgt spid="31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37" grpId="0" autoUpdateAnimBg="0"/>
      <p:bldP spid="31851" grpId="0" autoUpdateAnimBg="0"/>
      <p:bldP spid="31854" grpId="0" autoUpdateAnimBg="0"/>
      <p:bldP spid="31886" grpId="0" autoUpdateAnimBg="0"/>
      <p:bldP spid="31903" grpId="0" animBg="1" autoUpdateAnimBg="0"/>
      <p:bldP spid="31904" grpId="0" autoUpdateAnimBg="0"/>
      <p:bldP spid="31905" grpId="0" autoUpdateAnimBg="0"/>
      <p:bldP spid="31906" grpId="0" autoUpdateAnimBg="0"/>
      <p:bldP spid="31907"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8" name="Text Box 210"/>
          <p:cNvSpPr txBox="1">
            <a:spLocks noChangeArrowheads="1"/>
          </p:cNvSpPr>
          <p:nvPr/>
        </p:nvSpPr>
        <p:spPr bwMode="auto">
          <a:xfrm>
            <a:off x="107950" y="789856"/>
            <a:ext cx="8610600" cy="499988"/>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只有一个办法：</a:t>
            </a:r>
            <a:r>
              <a:rPr lang="zh-CN" altLang="en-US" sz="2400" dirty="0">
                <a:ea typeface="楷体_GB2312" pitchFamily="49" charset="-122"/>
              </a:rPr>
              <a:t>预先知道所查关键字在表中的位置。</a:t>
            </a:r>
            <a:r>
              <a:rPr lang="zh-CN" altLang="en-US" sz="2400" dirty="0">
                <a:ea typeface="华文中宋" pitchFamily="2" charset="-122"/>
              </a:rPr>
              <a:t> </a:t>
            </a:r>
          </a:p>
        </p:txBody>
      </p:sp>
      <p:sp>
        <p:nvSpPr>
          <p:cNvPr id="32979" name="Rectangle 211"/>
          <p:cNvSpPr>
            <a:spLocks noChangeArrowheads="1"/>
          </p:cNvSpPr>
          <p:nvPr/>
        </p:nvSpPr>
        <p:spPr bwMode="auto">
          <a:xfrm>
            <a:off x="107950" y="332656"/>
            <a:ext cx="81534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对于频繁使用的查找表，希望  </a:t>
            </a:r>
            <a:r>
              <a:rPr lang="en-US" altLang="zh-CN" sz="2400" i="1" dirty="0">
                <a:ea typeface="华文中宋" pitchFamily="2" charset="-122"/>
              </a:rPr>
              <a:t>ASL</a:t>
            </a:r>
            <a:r>
              <a:rPr lang="en-US" altLang="zh-CN" sz="2400" dirty="0">
                <a:ea typeface="华文中宋" pitchFamily="2" charset="-122"/>
              </a:rPr>
              <a:t> = 0</a:t>
            </a:r>
            <a:r>
              <a:rPr lang="zh-CN" altLang="en-US" sz="2400" dirty="0">
                <a:ea typeface="华文中宋" pitchFamily="2" charset="-122"/>
              </a:rPr>
              <a:t>。 </a:t>
            </a:r>
          </a:p>
        </p:txBody>
      </p:sp>
      <p:sp>
        <p:nvSpPr>
          <p:cNvPr id="32980" name="Rectangle 212"/>
          <p:cNvSpPr>
            <a:spLocks noChangeArrowheads="1"/>
          </p:cNvSpPr>
          <p:nvPr/>
        </p:nvSpPr>
        <p:spPr bwMode="auto">
          <a:xfrm>
            <a:off x="107950" y="1247056"/>
            <a:ext cx="88392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dirty="0">
                <a:ea typeface="华文中宋" pitchFamily="2" charset="-122"/>
              </a:rPr>
              <a:t>        </a:t>
            </a:r>
            <a:r>
              <a:rPr lang="zh-CN" altLang="en-US" sz="2400" dirty="0">
                <a:ea typeface="华文中宋" pitchFamily="2" charset="-122"/>
              </a:rPr>
              <a:t>即，要求：</a:t>
            </a:r>
            <a:r>
              <a:rPr lang="zh-CN" altLang="en-US" sz="2400" dirty="0">
                <a:ea typeface="楷体_GB2312" pitchFamily="49" charset="-122"/>
              </a:rPr>
              <a:t>记录在表中的位置和其关键字之间存在一种确定 </a:t>
            </a:r>
          </a:p>
          <a:p>
            <a:pPr>
              <a:lnSpc>
                <a:spcPct val="125000"/>
              </a:lnSpc>
              <a:spcBef>
                <a:spcPct val="0"/>
              </a:spcBef>
            </a:pPr>
            <a:r>
              <a:rPr lang="zh-CN" altLang="en-US" sz="2400" dirty="0">
                <a:ea typeface="楷体_GB2312" pitchFamily="49" charset="-122"/>
              </a:rPr>
              <a:t>的关系。</a:t>
            </a:r>
          </a:p>
        </p:txBody>
      </p:sp>
      <p:sp>
        <p:nvSpPr>
          <p:cNvPr id="32981" name="Text Box 213"/>
          <p:cNvSpPr txBox="1">
            <a:spLocks noChangeArrowheads="1"/>
          </p:cNvSpPr>
          <p:nvPr/>
        </p:nvSpPr>
        <p:spPr bwMode="auto">
          <a:xfrm>
            <a:off x="107950" y="3209206"/>
            <a:ext cx="8915400" cy="14636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dirty="0">
                <a:ea typeface="楷体_GB2312" pitchFamily="49" charset="-122"/>
              </a:rPr>
              <a:t>        </a:t>
            </a:r>
            <a:r>
              <a:rPr lang="zh-CN" altLang="en-US" sz="2400" dirty="0">
                <a:ea typeface="楷体_GB2312" pitchFamily="49" charset="-122"/>
              </a:rPr>
              <a:t>若以下标为</a:t>
            </a:r>
            <a:r>
              <a:rPr lang="en-US" altLang="zh-CN" sz="2400" dirty="0">
                <a:ea typeface="楷体_GB2312" pitchFamily="49" charset="-122"/>
              </a:rPr>
              <a:t>000 ~ 999 </a:t>
            </a:r>
            <a:r>
              <a:rPr lang="zh-CN" altLang="en-US" sz="2400" dirty="0">
                <a:ea typeface="楷体_GB2312" pitchFamily="49" charset="-122"/>
              </a:rPr>
              <a:t>的有序顺序表表示之，则查找过程可以 </a:t>
            </a:r>
          </a:p>
          <a:p>
            <a:pPr>
              <a:lnSpc>
                <a:spcPct val="125000"/>
              </a:lnSpc>
              <a:spcBef>
                <a:spcPct val="0"/>
              </a:spcBef>
            </a:pPr>
            <a:r>
              <a:rPr lang="zh-CN" altLang="en-US" sz="2400" dirty="0">
                <a:ea typeface="楷体_GB2312" pitchFamily="49" charset="-122"/>
              </a:rPr>
              <a:t>简单进行：取给定值（学号）的后三位，不需要经过比较便可直 </a:t>
            </a:r>
          </a:p>
          <a:p>
            <a:pPr>
              <a:lnSpc>
                <a:spcPct val="125000"/>
              </a:lnSpc>
              <a:spcBef>
                <a:spcPct val="0"/>
              </a:spcBef>
            </a:pPr>
            <a:r>
              <a:rPr lang="zh-CN" altLang="en-US" sz="2400" dirty="0">
                <a:ea typeface="楷体_GB2312" pitchFamily="49" charset="-122"/>
              </a:rPr>
              <a:t>接从顺序表中找到待查关键字。 </a:t>
            </a:r>
          </a:p>
        </p:txBody>
      </p:sp>
      <p:sp>
        <p:nvSpPr>
          <p:cNvPr id="32982" name="Text Box 214"/>
          <p:cNvSpPr txBox="1">
            <a:spLocks noChangeArrowheads="1"/>
          </p:cNvSpPr>
          <p:nvPr/>
        </p:nvSpPr>
        <p:spPr bwMode="auto">
          <a:xfrm>
            <a:off x="107950" y="2277344"/>
            <a:ext cx="89154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dirty="0">
                <a:ea typeface="楷体_GB2312" pitchFamily="49" charset="-122"/>
              </a:rPr>
              <a:t>        </a:t>
            </a:r>
            <a:r>
              <a:rPr lang="zh-CN" altLang="en-US" sz="2400" dirty="0">
                <a:ea typeface="华文中宋" pitchFamily="2" charset="-122"/>
              </a:rPr>
              <a:t>例如：</a:t>
            </a:r>
            <a:r>
              <a:rPr lang="zh-CN" altLang="en-US" sz="2400" dirty="0">
                <a:ea typeface="楷体_GB2312" pitchFamily="49" charset="-122"/>
              </a:rPr>
              <a:t>为每年招收的 </a:t>
            </a:r>
            <a:r>
              <a:rPr lang="en-US" altLang="zh-CN" sz="2400" dirty="0">
                <a:ea typeface="楷体_GB2312" pitchFamily="49" charset="-122"/>
              </a:rPr>
              <a:t>1000 </a:t>
            </a:r>
            <a:r>
              <a:rPr lang="zh-CN" altLang="en-US" sz="2400" dirty="0">
                <a:ea typeface="楷体_GB2312" pitchFamily="49" charset="-122"/>
              </a:rPr>
              <a:t>名新生建立一张查找表，其关键 </a:t>
            </a:r>
          </a:p>
          <a:p>
            <a:pPr>
              <a:lnSpc>
                <a:spcPct val="125000"/>
              </a:lnSpc>
              <a:spcBef>
                <a:spcPct val="0"/>
              </a:spcBef>
            </a:pPr>
            <a:r>
              <a:rPr lang="zh-CN" altLang="en-US" sz="2400" dirty="0">
                <a:ea typeface="楷体_GB2312" pitchFamily="49" charset="-122"/>
              </a:rPr>
              <a:t>字为学号，其值的范围为 </a:t>
            </a:r>
            <a:r>
              <a:rPr lang="en-US" altLang="zh-CN" sz="2400" dirty="0">
                <a:ea typeface="楷体_GB2312" pitchFamily="49" charset="-122"/>
              </a:rPr>
              <a:t>xx000 ~ xx999 </a:t>
            </a:r>
            <a:r>
              <a:rPr lang="zh-CN" altLang="en-US" sz="2400" dirty="0">
                <a:ea typeface="楷体_GB2312" pitchFamily="49" charset="-122"/>
              </a:rPr>
              <a:t>（前两位为年份）。</a:t>
            </a:r>
          </a:p>
        </p:txBody>
      </p:sp>
      <p:sp>
        <p:nvSpPr>
          <p:cNvPr id="32984" name="Text Box 216"/>
          <p:cNvSpPr txBox="1">
            <a:spLocks noChangeArrowheads="1"/>
          </p:cNvSpPr>
          <p:nvPr/>
        </p:nvSpPr>
        <p:spPr bwMode="auto">
          <a:xfrm>
            <a:off x="120650" y="4610969"/>
            <a:ext cx="8915400" cy="1774825"/>
          </a:xfrm>
          <a:prstGeom prst="rect">
            <a:avLst/>
          </a:prstGeom>
          <a:noFill/>
          <a:ln w="9525">
            <a:noFill/>
            <a:miter lim="800000"/>
            <a:headEnd/>
            <a:tailEnd/>
          </a:ln>
          <a:effectLst/>
        </p:spPr>
        <p:txBody>
          <a:bodyPr lIns="91416" tIns="45710" rIns="91416" bIns="45710">
            <a:spAutoFit/>
          </a:bodyPr>
          <a:lstStyle/>
          <a:p>
            <a:pPr>
              <a:lnSpc>
                <a:spcPct val="115000"/>
              </a:lnSpc>
              <a:spcBef>
                <a:spcPct val="0"/>
              </a:spcBef>
            </a:pPr>
            <a:r>
              <a:rPr lang="en-US" altLang="zh-CN" sz="2400" dirty="0">
                <a:ea typeface="华文新魏" pitchFamily="2" charset="-122"/>
              </a:rPr>
              <a:t>        </a:t>
            </a:r>
            <a:r>
              <a:rPr lang="zh-CN" altLang="en-US" sz="2400" dirty="0">
                <a:ea typeface="华文新魏" pitchFamily="2" charset="-122"/>
              </a:rPr>
              <a:t>上例表明，记录的</a:t>
            </a:r>
            <a:r>
              <a:rPr lang="zh-CN" altLang="en-US" sz="2400" dirty="0">
                <a:solidFill>
                  <a:srgbClr val="FF3300"/>
                </a:solidFill>
                <a:effectLst>
                  <a:outerShdw blurRad="38100" dist="38100" dir="2700000" algn="tl">
                    <a:srgbClr val="000000"/>
                  </a:outerShdw>
                </a:effectLst>
                <a:ea typeface="华文新魏" pitchFamily="2" charset="-122"/>
              </a:rPr>
              <a:t>关键字</a:t>
            </a:r>
            <a:r>
              <a:rPr lang="zh-CN" altLang="en-US" sz="2400" dirty="0">
                <a:ea typeface="华文新魏" pitchFamily="2" charset="-122"/>
              </a:rPr>
              <a:t>与记录在表中的</a:t>
            </a:r>
            <a:r>
              <a:rPr lang="zh-CN" altLang="en-US" sz="2400" dirty="0">
                <a:solidFill>
                  <a:srgbClr val="FF3300"/>
                </a:solidFill>
                <a:effectLst>
                  <a:outerShdw blurRad="38100" dist="38100" dir="2700000" algn="tl">
                    <a:srgbClr val="000000"/>
                  </a:outerShdw>
                </a:effectLst>
                <a:ea typeface="华文新魏" pitchFamily="2" charset="-122"/>
              </a:rPr>
              <a:t>存储位置</a:t>
            </a:r>
            <a:r>
              <a:rPr lang="zh-CN" altLang="en-US" sz="2400" dirty="0">
                <a:ea typeface="华文新魏" pitchFamily="2" charset="-122"/>
              </a:rPr>
              <a:t>之间存在 </a:t>
            </a:r>
          </a:p>
          <a:p>
            <a:pPr>
              <a:lnSpc>
                <a:spcPct val="115000"/>
              </a:lnSpc>
              <a:spcBef>
                <a:spcPct val="0"/>
              </a:spcBef>
            </a:pPr>
            <a:r>
              <a:rPr lang="zh-CN" altLang="en-US" sz="2400" dirty="0">
                <a:ea typeface="华文新魏" pitchFamily="2" charset="-122"/>
              </a:rPr>
              <a:t>一种对应（函数）关系。若记录的关键字为  </a:t>
            </a:r>
            <a:r>
              <a:rPr lang="en-US" altLang="zh-CN" sz="2400" dirty="0">
                <a:ea typeface="华文新魏" pitchFamily="2" charset="-122"/>
              </a:rPr>
              <a:t>key</a:t>
            </a:r>
            <a:r>
              <a:rPr lang="zh-CN" altLang="en-US" sz="2400" dirty="0">
                <a:ea typeface="华文新魏" pitchFamily="2" charset="-122"/>
              </a:rPr>
              <a:t>，记录在表中的 </a:t>
            </a:r>
          </a:p>
          <a:p>
            <a:pPr>
              <a:lnSpc>
                <a:spcPct val="115000"/>
              </a:lnSpc>
              <a:spcBef>
                <a:spcPct val="0"/>
              </a:spcBef>
            </a:pPr>
            <a:r>
              <a:rPr lang="zh-CN" altLang="en-US" sz="2400" dirty="0">
                <a:ea typeface="华文新魏" pitchFamily="2" charset="-122"/>
              </a:rPr>
              <a:t>位置</a:t>
            </a:r>
            <a:r>
              <a:rPr lang="zh-CN" altLang="en-US" sz="2400" dirty="0">
                <a:ea typeface="华文中宋" pitchFamily="2" charset="-122"/>
              </a:rPr>
              <a:t>（</a:t>
            </a:r>
            <a:r>
              <a:rPr lang="zh-CN" altLang="en-US" sz="2400" dirty="0">
                <a:ea typeface="华文新魏" pitchFamily="2" charset="-122"/>
              </a:rPr>
              <a:t>称为</a:t>
            </a:r>
            <a:r>
              <a:rPr lang="zh-CN" altLang="en-US" sz="2400" dirty="0">
                <a:solidFill>
                  <a:srgbClr val="FF3300"/>
                </a:solidFill>
                <a:effectLst>
                  <a:outerShdw blurRad="38100" dist="38100" dir="2700000" algn="tl">
                    <a:srgbClr val="000000"/>
                  </a:outerShdw>
                </a:effectLst>
                <a:ea typeface="华文中宋" pitchFamily="2" charset="-122"/>
              </a:rPr>
              <a:t>哈希地址</a:t>
            </a:r>
            <a:r>
              <a:rPr lang="zh-CN" altLang="en-US" sz="2400" dirty="0">
                <a:ea typeface="华文中宋" pitchFamily="2" charset="-122"/>
              </a:rPr>
              <a:t>）</a:t>
            </a:r>
            <a:r>
              <a:rPr lang="zh-CN" altLang="en-US" sz="2400" dirty="0">
                <a:ea typeface="华文新魏" pitchFamily="2" charset="-122"/>
              </a:rPr>
              <a:t>为  </a:t>
            </a:r>
            <a:r>
              <a:rPr lang="en-US" altLang="zh-CN" sz="2400" i="1" dirty="0">
                <a:ea typeface="华文新魏" pitchFamily="2" charset="-122"/>
              </a:rPr>
              <a:t>f </a:t>
            </a:r>
            <a:r>
              <a:rPr lang="en-US" altLang="zh-CN" sz="2400" dirty="0">
                <a:ea typeface="华文新魏" pitchFamily="2" charset="-122"/>
              </a:rPr>
              <a:t>(key)</a:t>
            </a:r>
            <a:r>
              <a:rPr lang="zh-CN" altLang="en-US" sz="2400" dirty="0">
                <a:ea typeface="华文新魏" pitchFamily="2" charset="-122"/>
              </a:rPr>
              <a:t>，则称此函数  </a:t>
            </a:r>
            <a:r>
              <a:rPr lang="en-US" altLang="zh-CN" sz="2400" i="1" dirty="0">
                <a:ea typeface="华文新魏" pitchFamily="2" charset="-122"/>
              </a:rPr>
              <a:t>f </a:t>
            </a:r>
            <a:r>
              <a:rPr lang="en-US" altLang="zh-CN" sz="2400" dirty="0">
                <a:ea typeface="华文新魏" pitchFamily="2" charset="-122"/>
              </a:rPr>
              <a:t>(x) </a:t>
            </a:r>
            <a:r>
              <a:rPr lang="zh-CN" altLang="en-US" sz="2400" dirty="0">
                <a:ea typeface="华文新魏" pitchFamily="2" charset="-122"/>
              </a:rPr>
              <a:t>为</a:t>
            </a:r>
            <a:r>
              <a:rPr lang="zh-CN" altLang="en-US" sz="2400" dirty="0">
                <a:solidFill>
                  <a:srgbClr val="FF3300"/>
                </a:solidFill>
                <a:effectLst>
                  <a:outerShdw blurRad="38100" dist="38100" dir="2700000" algn="tl">
                    <a:srgbClr val="000000"/>
                  </a:outerShdw>
                </a:effectLst>
                <a:ea typeface="华文中宋" pitchFamily="2" charset="-122"/>
              </a:rPr>
              <a:t>哈希函数（散列函数）</a:t>
            </a:r>
            <a:r>
              <a:rPr lang="zh-CN" altLang="en-US" sz="2400" dirty="0">
                <a:ea typeface="华文新魏" pitchFamily="2" charset="-122"/>
              </a:rPr>
              <a:t>。  </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979"/>
                                        </p:tgtEl>
                                        <p:attrNameLst>
                                          <p:attrName>style.visibility</p:attrName>
                                        </p:attrNameLst>
                                      </p:cBhvr>
                                      <p:to>
                                        <p:strVal val="visible"/>
                                      </p:to>
                                    </p:set>
                                    <p:animEffect transition="in" filter="wipe(left)">
                                      <p:cBhvr>
                                        <p:cTn id="7" dur="500"/>
                                        <p:tgtEl>
                                          <p:spTgt spid="329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8"/>
                                        </p:tgtEl>
                                        <p:attrNameLst>
                                          <p:attrName>style.visibility</p:attrName>
                                        </p:attrNameLst>
                                      </p:cBhvr>
                                      <p:to>
                                        <p:strVal val="visible"/>
                                      </p:to>
                                    </p:set>
                                    <p:animEffect transition="in" filter="wipe(left)">
                                      <p:cBhvr>
                                        <p:cTn id="12" dur="500"/>
                                        <p:tgtEl>
                                          <p:spTgt spid="329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80"/>
                                        </p:tgtEl>
                                        <p:attrNameLst>
                                          <p:attrName>style.visibility</p:attrName>
                                        </p:attrNameLst>
                                      </p:cBhvr>
                                      <p:to>
                                        <p:strVal val="visible"/>
                                      </p:to>
                                    </p:set>
                                    <p:animEffect transition="in" filter="wipe(left)">
                                      <p:cBhvr>
                                        <p:cTn id="17" dur="500"/>
                                        <p:tgtEl>
                                          <p:spTgt spid="3298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982"/>
                                        </p:tgtEl>
                                        <p:attrNameLst>
                                          <p:attrName>style.visibility</p:attrName>
                                        </p:attrNameLst>
                                      </p:cBhvr>
                                      <p:to>
                                        <p:strVal val="visible"/>
                                      </p:to>
                                    </p:set>
                                    <p:animEffect transition="in" filter="strips(downRight)">
                                      <p:cBhvr>
                                        <p:cTn id="22" dur="500"/>
                                        <p:tgtEl>
                                          <p:spTgt spid="3298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981"/>
                                        </p:tgtEl>
                                        <p:attrNameLst>
                                          <p:attrName>style.visibility</p:attrName>
                                        </p:attrNameLst>
                                      </p:cBhvr>
                                      <p:to>
                                        <p:strVal val="visible"/>
                                      </p:to>
                                    </p:set>
                                    <p:animEffect transition="in" filter="strips(downRight)">
                                      <p:cBhvr>
                                        <p:cTn id="27" dur="500"/>
                                        <p:tgtEl>
                                          <p:spTgt spid="3298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2984"/>
                                        </p:tgtEl>
                                        <p:attrNameLst>
                                          <p:attrName>style.visibility</p:attrName>
                                        </p:attrNameLst>
                                      </p:cBhvr>
                                      <p:to>
                                        <p:strVal val="visible"/>
                                      </p:to>
                                    </p:set>
                                    <p:anim calcmode="lin" valueType="num">
                                      <p:cBhvr additive="base">
                                        <p:cTn id="32" dur="500" fill="hold"/>
                                        <p:tgtEl>
                                          <p:spTgt spid="32984"/>
                                        </p:tgtEl>
                                        <p:attrNameLst>
                                          <p:attrName>ppt_x</p:attrName>
                                        </p:attrNameLst>
                                      </p:cBhvr>
                                      <p:tavLst>
                                        <p:tav tm="0">
                                          <p:val>
                                            <p:strVal val="#ppt_x"/>
                                          </p:val>
                                        </p:tav>
                                        <p:tav tm="100000">
                                          <p:val>
                                            <p:strVal val="#ppt_x"/>
                                          </p:val>
                                        </p:tav>
                                      </p:tavLst>
                                    </p:anim>
                                    <p:anim calcmode="lin" valueType="num">
                                      <p:cBhvr additive="base">
                                        <p:cTn id="33" dur="500" fill="hold"/>
                                        <p:tgtEl>
                                          <p:spTgt spid="32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8" grpId="0" autoUpdateAnimBg="0"/>
      <p:bldP spid="32979" grpId="0" autoUpdateAnimBg="0"/>
      <p:bldP spid="32980" grpId="0" autoUpdateAnimBg="0"/>
      <p:bldP spid="32981" grpId="0" autoUpdateAnimBg="0"/>
      <p:bldP spid="32982" grpId="0" autoUpdateAnimBg="0"/>
      <p:bldP spid="3298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60" name="Text Box 68"/>
          <p:cNvSpPr txBox="1">
            <a:spLocks noChangeArrowheads="1"/>
          </p:cNvSpPr>
          <p:nvPr/>
        </p:nvSpPr>
        <p:spPr bwMode="auto">
          <a:xfrm>
            <a:off x="914400" y="884238"/>
            <a:ext cx="5779226"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Z</a:t>
            </a:r>
            <a:r>
              <a:rPr lang="en-US" altLang="zh-CN" sz="2400" dirty="0">
                <a:ea typeface="楷体_GB2312" pitchFamily="49" charset="-122"/>
              </a:rPr>
              <a:t>hao, </a:t>
            </a:r>
            <a:r>
              <a:rPr lang="en-US" altLang="zh-CN" sz="2400" dirty="0" err="1">
                <a:solidFill>
                  <a:srgbClr val="FF3300"/>
                </a:solidFill>
                <a:effectLst>
                  <a:outerShdw blurRad="38100" dist="38100" dir="2700000" algn="tl">
                    <a:srgbClr val="000000"/>
                  </a:outerShdw>
                </a:effectLst>
                <a:ea typeface="楷体_GB2312" pitchFamily="49" charset="-122"/>
              </a:rPr>
              <a:t>Q</a:t>
            </a:r>
            <a:r>
              <a:rPr lang="en-US" altLang="zh-CN" sz="2400" dirty="0" err="1">
                <a:ea typeface="楷体_GB2312" pitchFamily="49" charset="-122"/>
              </a:rPr>
              <a:t>ian</a:t>
            </a:r>
            <a:r>
              <a:rPr lang="en-US" altLang="zh-CN" sz="2400" dirty="0">
                <a:ea typeface="楷体_GB2312" pitchFamily="49" charset="-122"/>
              </a:rPr>
              <a:t>, </a:t>
            </a:r>
            <a:r>
              <a:rPr lang="en-US" altLang="zh-CN" sz="2400" dirty="0">
                <a:solidFill>
                  <a:srgbClr val="FF3300"/>
                </a:solidFill>
                <a:effectLst>
                  <a:outerShdw blurRad="38100" dist="38100" dir="2700000" algn="tl">
                    <a:srgbClr val="000000"/>
                  </a:outerShdw>
                </a:effectLst>
                <a:ea typeface="楷体_GB2312" pitchFamily="49" charset="-122"/>
              </a:rPr>
              <a:t>S</a:t>
            </a:r>
            <a:r>
              <a:rPr lang="en-US" altLang="zh-CN" sz="2400" dirty="0">
                <a:ea typeface="楷体_GB2312" pitchFamily="49" charset="-122"/>
              </a:rPr>
              <a:t>un, </a:t>
            </a:r>
            <a:r>
              <a:rPr lang="en-US" altLang="zh-CN" sz="2400" dirty="0">
                <a:solidFill>
                  <a:srgbClr val="FF3300"/>
                </a:solidFill>
                <a:effectLst>
                  <a:outerShdw blurRad="38100" dist="38100" dir="2700000" algn="tl">
                    <a:srgbClr val="000000"/>
                  </a:outerShdw>
                </a:effectLst>
                <a:ea typeface="楷体_GB2312" pitchFamily="49" charset="-122"/>
              </a:rPr>
              <a:t>L</a:t>
            </a:r>
            <a:r>
              <a:rPr lang="en-US" altLang="zh-CN" sz="2400" dirty="0">
                <a:ea typeface="楷体_GB2312" pitchFamily="49" charset="-122"/>
              </a:rPr>
              <a:t>i, </a:t>
            </a:r>
            <a:r>
              <a:rPr lang="en-US" altLang="zh-CN" sz="2400" dirty="0">
                <a:solidFill>
                  <a:srgbClr val="FF3300"/>
                </a:solidFill>
                <a:effectLst>
                  <a:outerShdw blurRad="38100" dist="38100" dir="2700000" algn="tl">
                    <a:srgbClr val="000000"/>
                  </a:outerShdw>
                </a:effectLst>
                <a:ea typeface="楷体_GB2312" pitchFamily="49" charset="-122"/>
              </a:rPr>
              <a:t>W</a:t>
            </a:r>
            <a:r>
              <a:rPr lang="en-US" altLang="zh-CN" sz="2400" dirty="0">
                <a:ea typeface="楷体_GB2312" pitchFamily="49" charset="-122"/>
              </a:rPr>
              <a:t>u, </a:t>
            </a:r>
            <a:r>
              <a:rPr lang="en-US" altLang="zh-CN" sz="2400" dirty="0">
                <a:solidFill>
                  <a:srgbClr val="FF3300"/>
                </a:solidFill>
                <a:effectLst>
                  <a:outerShdw blurRad="38100" dist="38100" dir="2700000" algn="tl">
                    <a:srgbClr val="000000"/>
                  </a:outerShdw>
                </a:effectLst>
                <a:ea typeface="楷体_GB2312" pitchFamily="49" charset="-122"/>
              </a:rPr>
              <a:t>C</a:t>
            </a:r>
            <a:r>
              <a:rPr lang="en-US" altLang="zh-CN" sz="2400" dirty="0">
                <a:ea typeface="楷体_GB2312" pitchFamily="49" charset="-122"/>
              </a:rPr>
              <a:t>hen, </a:t>
            </a:r>
            <a:r>
              <a:rPr lang="en-US" altLang="zh-CN" sz="2400" dirty="0">
                <a:solidFill>
                  <a:srgbClr val="FF3300"/>
                </a:solidFill>
                <a:effectLst>
                  <a:outerShdw blurRad="38100" dist="38100" dir="2700000" algn="tl">
                    <a:srgbClr val="000000"/>
                  </a:outerShdw>
                </a:effectLst>
                <a:ea typeface="楷体_GB2312" pitchFamily="49" charset="-122"/>
              </a:rPr>
              <a:t>H</a:t>
            </a:r>
            <a:r>
              <a:rPr lang="en-US" altLang="zh-CN" sz="2400" dirty="0">
                <a:ea typeface="楷体_GB2312" pitchFamily="49" charset="-122"/>
              </a:rPr>
              <a:t>an, </a:t>
            </a:r>
            <a:r>
              <a:rPr lang="en-US" altLang="zh-CN" sz="2400" dirty="0">
                <a:solidFill>
                  <a:srgbClr val="FF3300"/>
                </a:solidFill>
                <a:effectLst>
                  <a:outerShdw blurRad="38100" dist="38100" dir="2700000" algn="tl">
                    <a:srgbClr val="000000"/>
                  </a:outerShdw>
                </a:effectLst>
                <a:ea typeface="楷体_GB2312" pitchFamily="49" charset="-122"/>
              </a:rPr>
              <a:t>Y</a:t>
            </a:r>
            <a:r>
              <a:rPr lang="en-US" altLang="zh-CN" sz="2400" dirty="0">
                <a:ea typeface="楷体_GB2312" pitchFamily="49" charset="-122"/>
              </a:rPr>
              <a:t>e, </a:t>
            </a:r>
            <a:r>
              <a:rPr lang="en-US" altLang="zh-CN" sz="2400" dirty="0">
                <a:solidFill>
                  <a:srgbClr val="FF3300"/>
                </a:solidFill>
                <a:effectLst>
                  <a:outerShdw blurRad="38100" dist="38100" dir="2700000" algn="tl">
                    <a:srgbClr val="000000"/>
                  </a:outerShdw>
                </a:effectLst>
                <a:ea typeface="楷体_GB2312" pitchFamily="49" charset="-122"/>
              </a:rPr>
              <a:t>D</a:t>
            </a:r>
            <a:r>
              <a:rPr lang="en-US" altLang="zh-CN" sz="2400" dirty="0">
                <a:ea typeface="楷体_GB2312" pitchFamily="49" charset="-122"/>
              </a:rPr>
              <a:t>ai}  </a:t>
            </a:r>
            <a:endParaRPr lang="en-US" altLang="zh-CN" sz="2400" dirty="0"/>
          </a:p>
        </p:txBody>
      </p:sp>
      <p:sp>
        <p:nvSpPr>
          <p:cNvPr id="33861" name="Text Box 69"/>
          <p:cNvSpPr txBox="1">
            <a:spLocks noChangeArrowheads="1"/>
          </p:cNvSpPr>
          <p:nvPr/>
        </p:nvSpPr>
        <p:spPr bwMode="auto">
          <a:xfrm>
            <a:off x="76200" y="332656"/>
            <a:ext cx="42370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例如：</a:t>
            </a:r>
            <a:r>
              <a:rPr lang="zh-CN" altLang="en-US" sz="2400" dirty="0">
                <a:ea typeface="楷体_GB2312" pitchFamily="49" charset="-122"/>
              </a:rPr>
              <a:t>对于如下 </a:t>
            </a:r>
            <a:r>
              <a:rPr lang="en-US" altLang="zh-CN" sz="2400" dirty="0">
                <a:ea typeface="楷体_GB2312" pitchFamily="49" charset="-122"/>
              </a:rPr>
              <a:t>9 </a:t>
            </a:r>
            <a:r>
              <a:rPr lang="zh-CN" altLang="en-US" sz="2400" dirty="0">
                <a:ea typeface="楷体_GB2312" pitchFamily="49" charset="-122"/>
              </a:rPr>
              <a:t>个关键字： </a:t>
            </a:r>
          </a:p>
        </p:txBody>
      </p:sp>
      <p:sp>
        <p:nvSpPr>
          <p:cNvPr id="33862" name="Text Box 70"/>
          <p:cNvSpPr txBox="1">
            <a:spLocks noChangeArrowheads="1"/>
          </p:cNvSpPr>
          <p:nvPr/>
        </p:nvSpPr>
        <p:spPr bwMode="auto">
          <a:xfrm>
            <a:off x="76200" y="1330986"/>
            <a:ext cx="8311650"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设哈希函数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
        <p:nvSpPr>
          <p:cNvPr id="33873" name="Text Box 81"/>
          <p:cNvSpPr txBox="1">
            <a:spLocks noChangeArrowheads="1"/>
          </p:cNvSpPr>
          <p:nvPr/>
        </p:nvSpPr>
        <p:spPr bwMode="auto">
          <a:xfrm>
            <a:off x="76200" y="2823339"/>
            <a:ext cx="6542127"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rPr>
              <a:t>问题</a:t>
            </a:r>
            <a:r>
              <a:rPr lang="en-US" altLang="zh-CN" sz="2400" dirty="0">
                <a:solidFill>
                  <a:srgbClr val="FF3300"/>
                </a:solidFill>
                <a:effectLst>
                  <a:outerShdw blurRad="38100" dist="38100" dir="2700000" algn="tl">
                    <a:srgbClr val="000000"/>
                  </a:outerShdw>
                </a:effectLst>
                <a:ea typeface="华文中宋" pitchFamily="2" charset="-122"/>
              </a:rPr>
              <a:t>:</a:t>
            </a:r>
            <a:r>
              <a:rPr lang="en-US" altLang="zh-CN" sz="2400" dirty="0">
                <a:ea typeface="华文中宋" pitchFamily="2" charset="-122"/>
              </a:rPr>
              <a:t>  </a:t>
            </a:r>
            <a:r>
              <a:rPr lang="zh-CN" altLang="en-US" sz="2400" dirty="0">
                <a:ea typeface="华文新魏" pitchFamily="2" charset="-122"/>
              </a:rPr>
              <a:t>若添加关键字 </a:t>
            </a:r>
            <a:r>
              <a:rPr lang="en-US" altLang="zh-CN" sz="2400" dirty="0">
                <a:ea typeface="华文新魏" pitchFamily="2" charset="-122"/>
              </a:rPr>
              <a:t>Zhou</a:t>
            </a:r>
            <a:r>
              <a:rPr lang="zh-CN" altLang="en-US" sz="2400" dirty="0">
                <a:ea typeface="华文新魏" pitchFamily="2" charset="-122"/>
              </a:rPr>
              <a:t>，会出现什么情况</a:t>
            </a:r>
            <a:r>
              <a:rPr lang="zh-CN" altLang="en-US"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a:t>
            </a:r>
            <a:r>
              <a:rPr lang="zh-CN" altLang="en-US" sz="2400" dirty="0">
                <a:ea typeface="华文中宋" pitchFamily="2" charset="-122"/>
              </a:rPr>
              <a:t>  </a:t>
            </a:r>
          </a:p>
        </p:txBody>
      </p:sp>
      <p:sp>
        <p:nvSpPr>
          <p:cNvPr id="33875" name="Text Box 83"/>
          <p:cNvSpPr txBox="1">
            <a:spLocks noChangeArrowheads="1"/>
          </p:cNvSpPr>
          <p:nvPr/>
        </p:nvSpPr>
        <p:spPr bwMode="auto">
          <a:xfrm>
            <a:off x="423863" y="184467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33931" name="Group 139"/>
          <p:cNvGraphicFramePr>
            <a:graphicFrameLocks noGrp="1"/>
          </p:cNvGraphicFramePr>
          <p:nvPr/>
        </p:nvGraphicFramePr>
        <p:xfrm>
          <a:off x="304800" y="2333625"/>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72" name="Text Box 80"/>
          <p:cNvSpPr txBox="1">
            <a:spLocks noChangeArrowheads="1"/>
          </p:cNvSpPr>
          <p:nvPr/>
        </p:nvSpPr>
        <p:spPr bwMode="auto">
          <a:xfrm>
            <a:off x="1509713" y="2479675"/>
            <a:ext cx="714375" cy="311150"/>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33864" name="Text Box 72"/>
          <p:cNvSpPr txBox="1">
            <a:spLocks noChangeArrowheads="1"/>
          </p:cNvSpPr>
          <p:nvPr/>
        </p:nvSpPr>
        <p:spPr bwMode="auto">
          <a:xfrm>
            <a:off x="836613" y="2393950"/>
            <a:ext cx="8239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33865" name="Text Box 73"/>
          <p:cNvSpPr txBox="1">
            <a:spLocks noChangeArrowheads="1"/>
          </p:cNvSpPr>
          <p:nvPr/>
        </p:nvSpPr>
        <p:spPr bwMode="auto">
          <a:xfrm>
            <a:off x="8089900" y="2393950"/>
            <a:ext cx="809625"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33866" name="Text Box 74"/>
          <p:cNvSpPr txBox="1">
            <a:spLocks noChangeArrowheads="1"/>
          </p:cNvSpPr>
          <p:nvPr/>
        </p:nvSpPr>
        <p:spPr bwMode="auto">
          <a:xfrm>
            <a:off x="5106988" y="2393950"/>
            <a:ext cx="77946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33867" name="Text Box 75"/>
          <p:cNvSpPr txBox="1">
            <a:spLocks noChangeArrowheads="1"/>
          </p:cNvSpPr>
          <p:nvPr/>
        </p:nvSpPr>
        <p:spPr bwMode="auto">
          <a:xfrm>
            <a:off x="5729288" y="2393950"/>
            <a:ext cx="668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33868" name="Text Box 76"/>
          <p:cNvSpPr txBox="1">
            <a:spLocks noChangeArrowheads="1"/>
          </p:cNvSpPr>
          <p:nvPr/>
        </p:nvSpPr>
        <p:spPr bwMode="auto">
          <a:xfrm>
            <a:off x="4008438" y="2382838"/>
            <a:ext cx="48418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33869" name="Text Box 77"/>
          <p:cNvSpPr txBox="1">
            <a:spLocks noChangeArrowheads="1"/>
          </p:cNvSpPr>
          <p:nvPr/>
        </p:nvSpPr>
        <p:spPr bwMode="auto">
          <a:xfrm>
            <a:off x="6934200" y="2382838"/>
            <a:ext cx="639763"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33870" name="Text Box 78"/>
          <p:cNvSpPr txBox="1">
            <a:spLocks noChangeArrowheads="1"/>
          </p:cNvSpPr>
          <p:nvPr/>
        </p:nvSpPr>
        <p:spPr bwMode="auto">
          <a:xfrm>
            <a:off x="2716213" y="2382838"/>
            <a:ext cx="7096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33871" name="Text Box 79"/>
          <p:cNvSpPr txBox="1">
            <a:spLocks noChangeArrowheads="1"/>
          </p:cNvSpPr>
          <p:nvPr/>
        </p:nvSpPr>
        <p:spPr bwMode="auto">
          <a:xfrm>
            <a:off x="7662863" y="2382838"/>
            <a:ext cx="541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sp>
        <p:nvSpPr>
          <p:cNvPr id="33927" name="Text Box 135"/>
          <p:cNvSpPr txBox="1">
            <a:spLocks noChangeArrowheads="1"/>
          </p:cNvSpPr>
          <p:nvPr/>
        </p:nvSpPr>
        <p:spPr bwMode="auto">
          <a:xfrm>
            <a:off x="76200" y="3357563"/>
            <a:ext cx="26225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从这个例子可见：</a:t>
            </a:r>
          </a:p>
        </p:txBody>
      </p:sp>
      <p:sp>
        <p:nvSpPr>
          <p:cNvPr id="33929" name="Text Box 137"/>
          <p:cNvSpPr txBox="1">
            <a:spLocks noChangeArrowheads="1"/>
          </p:cNvSpPr>
          <p:nvPr/>
        </p:nvSpPr>
        <p:spPr bwMode="auto">
          <a:xfrm>
            <a:off x="107950" y="3861048"/>
            <a:ext cx="8710991" cy="1284819"/>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sz="2400" dirty="0">
                <a:ea typeface="楷体_GB2312" pitchFamily="49" charset="-122"/>
              </a:rPr>
              <a:t> 1)  </a:t>
            </a:r>
            <a:r>
              <a:rPr lang="zh-CN" altLang="en-US" sz="2400" dirty="0">
                <a:ea typeface="楷体_GB2312" pitchFamily="49" charset="-122"/>
              </a:rPr>
              <a:t>哈希函数是一个映像，即：</a:t>
            </a:r>
            <a:r>
              <a:rPr lang="zh-CN" altLang="en-US" sz="2400" dirty="0">
                <a:solidFill>
                  <a:srgbClr val="0000FF"/>
                </a:solidFill>
                <a:ea typeface="楷体_GB2312" pitchFamily="49" charset="-122"/>
              </a:rPr>
              <a:t>将关键字的集合映射到某个地址 </a:t>
            </a:r>
          </a:p>
          <a:p>
            <a:pPr>
              <a:lnSpc>
                <a:spcPct val="110000"/>
              </a:lnSpc>
            </a:pPr>
            <a:r>
              <a:rPr lang="zh-CN" altLang="en-US" sz="2400" dirty="0">
                <a:solidFill>
                  <a:srgbClr val="0000FF"/>
                </a:solidFill>
                <a:ea typeface="楷体_GB2312" pitchFamily="49" charset="-122"/>
              </a:rPr>
              <a:t>      集合上</a:t>
            </a:r>
            <a:r>
              <a:rPr lang="zh-CN" altLang="en-US" sz="2400" dirty="0">
                <a:ea typeface="楷体_GB2312" pitchFamily="49" charset="-122"/>
              </a:rPr>
              <a:t>。它的设置很灵活，只要使得关键字的哈希函数值都 </a:t>
            </a:r>
          </a:p>
          <a:p>
            <a:pPr>
              <a:lnSpc>
                <a:spcPct val="110000"/>
              </a:lnSpc>
            </a:pPr>
            <a:r>
              <a:rPr lang="zh-CN" altLang="en-US" sz="2400" dirty="0">
                <a:ea typeface="楷体_GB2312" pitchFamily="49" charset="-122"/>
              </a:rPr>
              <a:t>      落在表长允许的范围之内即可；  </a:t>
            </a:r>
          </a:p>
        </p:txBody>
      </p:sp>
      <p:sp>
        <p:nvSpPr>
          <p:cNvPr id="33930" name="Text Box 138"/>
          <p:cNvSpPr txBox="1">
            <a:spLocks noChangeArrowheads="1"/>
          </p:cNvSpPr>
          <p:nvPr/>
        </p:nvSpPr>
        <p:spPr bwMode="auto">
          <a:xfrm>
            <a:off x="134939" y="5157192"/>
            <a:ext cx="8469510" cy="1487951"/>
          </a:xfrm>
          <a:prstGeom prst="rect">
            <a:avLst/>
          </a:prstGeom>
          <a:noFill/>
          <a:ln w="25400" cap="sq">
            <a:noFill/>
            <a:miter lim="800000"/>
            <a:headEnd/>
            <a:tailEnd/>
          </a:ln>
          <a:effectLst/>
        </p:spPr>
        <p:txBody>
          <a:bodyPr wrap="square" lIns="91416" tIns="45710" rIns="91416" bIns="45710">
            <a:spAutoFit/>
          </a:bodyPr>
          <a:lstStyle/>
          <a:p>
            <a:pPr>
              <a:lnSpc>
                <a:spcPct val="130000"/>
              </a:lnSpc>
            </a:pPr>
            <a:r>
              <a:rPr lang="en-US" altLang="zh-CN" sz="2400" dirty="0">
                <a:ea typeface="楷体_GB2312" pitchFamily="49" charset="-122"/>
              </a:rPr>
              <a:t> 2) </a:t>
            </a:r>
            <a:r>
              <a:rPr lang="zh-CN" altLang="en-US" sz="2400" dirty="0">
                <a:ea typeface="楷体_GB2312" pitchFamily="49" charset="-122"/>
              </a:rPr>
              <a:t>由于哈希函数是一个</a:t>
            </a:r>
            <a:r>
              <a:rPr lang="zh-CN" altLang="en-US" sz="2400" dirty="0">
                <a:solidFill>
                  <a:srgbClr val="FF3300"/>
                </a:solidFill>
                <a:effectLst>
                  <a:outerShdw blurRad="38100" dist="38100" dir="2700000" algn="tl">
                    <a:srgbClr val="000000"/>
                  </a:outerShdw>
                </a:effectLst>
                <a:ea typeface="楷体_GB2312" pitchFamily="49" charset="-122"/>
              </a:rPr>
              <a:t>映像</a:t>
            </a:r>
            <a:r>
              <a:rPr lang="zh-CN" altLang="en-US" sz="2400" dirty="0">
                <a:ea typeface="楷体_GB2312" pitchFamily="49" charset="-122"/>
              </a:rPr>
              <a:t>，因此，在一般情况下，很容易产生“</a:t>
            </a:r>
            <a:r>
              <a:rPr lang="zh-CN" altLang="en-US" sz="2400" dirty="0">
                <a:solidFill>
                  <a:srgbClr val="FF3300"/>
                </a:solidFill>
                <a:effectLst>
                  <a:outerShdw blurRad="38100" dist="38100" dir="2700000" algn="tl">
                    <a:srgbClr val="000000"/>
                  </a:outerShdw>
                </a:effectLst>
                <a:ea typeface="楷体_GB2312" pitchFamily="49" charset="-122"/>
              </a:rPr>
              <a:t>冲突</a:t>
            </a:r>
            <a:r>
              <a:rPr lang="zh-CN" altLang="en-US" sz="2400" dirty="0">
                <a:ea typeface="楷体_GB2312" pitchFamily="49" charset="-122"/>
              </a:rPr>
              <a:t>”现象，即：</a:t>
            </a:r>
            <a:r>
              <a:rPr lang="en-US" altLang="zh-CN" sz="2400" dirty="0">
                <a:ea typeface="楷体_GB2312" pitchFamily="49" charset="-122"/>
              </a:rPr>
              <a:t>key1 </a:t>
            </a:r>
            <a:r>
              <a:rPr lang="en-US" altLang="zh-CN" sz="2400" dirty="0">
                <a:ea typeface="楷体_GB2312" pitchFamily="49" charset="-122"/>
                <a:sym typeface="Symbol" pitchFamily="18" charset="2"/>
              </a:rPr>
              <a:t> </a:t>
            </a:r>
            <a:r>
              <a:rPr lang="en-US" altLang="zh-CN" sz="2400" dirty="0">
                <a:ea typeface="楷体_GB2312" pitchFamily="49" charset="-122"/>
              </a:rPr>
              <a:t>key2</a:t>
            </a:r>
            <a:r>
              <a:rPr lang="zh-CN" altLang="en-US" sz="2400" dirty="0">
                <a:ea typeface="楷体_GB2312" pitchFamily="49" charset="-122"/>
              </a:rPr>
              <a:t>，而 </a:t>
            </a:r>
            <a:r>
              <a:rPr lang="en-US" altLang="zh-CN" sz="2400" i="1" dirty="0">
                <a:ea typeface="楷体_GB2312" pitchFamily="49" charset="-122"/>
              </a:rPr>
              <a:t>f </a:t>
            </a:r>
            <a:r>
              <a:rPr lang="en-US" altLang="zh-CN" sz="2400" dirty="0">
                <a:ea typeface="楷体_GB2312" pitchFamily="49" charset="-122"/>
              </a:rPr>
              <a:t>(key1) = </a:t>
            </a:r>
            <a:r>
              <a:rPr lang="en-US" altLang="zh-CN" sz="2400" i="1" dirty="0">
                <a:ea typeface="楷体_GB2312" pitchFamily="49" charset="-122"/>
              </a:rPr>
              <a:t>f </a:t>
            </a:r>
            <a:r>
              <a:rPr lang="en-US" altLang="zh-CN" sz="2400" dirty="0">
                <a:ea typeface="楷体_GB2312" pitchFamily="49" charset="-122"/>
              </a:rPr>
              <a:t>(key2)</a:t>
            </a:r>
            <a:r>
              <a:rPr lang="zh-CN" altLang="en-US" sz="2400" dirty="0">
                <a:ea typeface="楷体_GB2312" pitchFamily="49" charset="-122"/>
              </a:rPr>
              <a:t>。 </a:t>
            </a:r>
          </a:p>
          <a:p>
            <a:pPr>
              <a:lnSpc>
                <a:spcPct val="130000"/>
              </a:lnSpc>
            </a:pPr>
            <a:r>
              <a:rPr lang="zh-CN" altLang="en-US" sz="2400" dirty="0"/>
              <a:t> </a:t>
            </a:r>
            <a:r>
              <a:rPr lang="zh-CN" altLang="en-US" sz="2400" dirty="0">
                <a:ea typeface="楷体_GB2312" pitchFamily="49" charset="-122"/>
              </a:rPr>
              <a:t>这种具有相同函数值的关键字称为</a:t>
            </a:r>
            <a:r>
              <a:rPr lang="zh-CN" altLang="en-US" sz="2400" dirty="0">
                <a:solidFill>
                  <a:srgbClr val="FF3300"/>
                </a:solidFill>
                <a:effectLst>
                  <a:outerShdw blurRad="38100" dist="38100" dir="2700000" algn="tl">
                    <a:srgbClr val="000000"/>
                  </a:outerShdw>
                </a:effectLst>
                <a:ea typeface="华文中宋" pitchFamily="2" charset="-122"/>
              </a:rPr>
              <a:t>同义词</a:t>
            </a:r>
            <a:r>
              <a:rPr lang="zh-CN" altLang="en-US" sz="2400" dirty="0"/>
              <a:t>。 </a:t>
            </a:r>
          </a:p>
        </p:txBody>
      </p:sp>
      <p:sp>
        <p:nvSpPr>
          <p:cNvPr id="33940" name="Rectangle 148"/>
          <p:cNvSpPr>
            <a:spLocks noChangeArrowheads="1"/>
          </p:cNvSpPr>
          <p:nvPr/>
        </p:nvSpPr>
        <p:spPr bwMode="auto">
          <a:xfrm>
            <a:off x="8101013" y="2379663"/>
            <a:ext cx="827087" cy="396875"/>
          </a:xfrm>
          <a:prstGeom prst="rect">
            <a:avLst/>
          </a:prstGeom>
          <a:noFill/>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000000"/>
                  </a:outerShdw>
                </a:effectLst>
              </a:rPr>
              <a:t>Zhou </a:t>
            </a:r>
          </a:p>
        </p:txBody>
      </p:sp>
      <p:sp useBgFill="1">
        <p:nvSpPr>
          <p:cNvPr id="33941" name="Rectangle 149"/>
          <p:cNvSpPr>
            <a:spLocks noChangeArrowheads="1"/>
          </p:cNvSpPr>
          <p:nvPr/>
        </p:nvSpPr>
        <p:spPr bwMode="auto">
          <a:xfrm>
            <a:off x="8101013" y="2846388"/>
            <a:ext cx="827087" cy="396875"/>
          </a:xfrm>
          <a:prstGeom prst="rect">
            <a:avLst/>
          </a:prstGeom>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C0C0C0"/>
                  </a:outerShdw>
                </a:effectLst>
              </a:rPr>
              <a:t>Zhou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861"/>
                                        </p:tgtEl>
                                        <p:attrNameLst>
                                          <p:attrName>style.visibility</p:attrName>
                                        </p:attrNameLst>
                                      </p:cBhvr>
                                      <p:to>
                                        <p:strVal val="visible"/>
                                      </p:to>
                                    </p:set>
                                    <p:animEffect transition="in" filter="wipe(left)">
                                      <p:cBhvr>
                                        <p:cTn id="7" dur="500"/>
                                        <p:tgtEl>
                                          <p:spTgt spid="338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860"/>
                                        </p:tgtEl>
                                        <p:attrNameLst>
                                          <p:attrName>style.visibility</p:attrName>
                                        </p:attrNameLst>
                                      </p:cBhvr>
                                      <p:to>
                                        <p:strVal val="visible"/>
                                      </p:to>
                                    </p:set>
                                    <p:animEffect transition="in" filter="wipe(left)">
                                      <p:cBhvr>
                                        <p:cTn id="11" dur="500"/>
                                        <p:tgtEl>
                                          <p:spTgt spid="3386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862"/>
                                        </p:tgtEl>
                                        <p:attrNameLst>
                                          <p:attrName>style.visibility</p:attrName>
                                        </p:attrNameLst>
                                      </p:cBhvr>
                                      <p:to>
                                        <p:strVal val="visible"/>
                                      </p:to>
                                    </p:set>
                                    <p:animEffect transition="in" filter="wipe(left)">
                                      <p:cBhvr>
                                        <p:cTn id="15" dur="500"/>
                                        <p:tgtEl>
                                          <p:spTgt spid="33862"/>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33931"/>
                                        </p:tgtEl>
                                        <p:attrNameLst>
                                          <p:attrName>style.visibility</p:attrName>
                                        </p:attrNameLst>
                                      </p:cBhvr>
                                      <p:to>
                                        <p:strVal val="visible"/>
                                      </p:to>
                                    </p:set>
                                    <p:anim calcmode="lin" valueType="num">
                                      <p:cBhvr>
                                        <p:cTn id="20" dur="500" fill="hold"/>
                                        <p:tgtEl>
                                          <p:spTgt spid="33931"/>
                                        </p:tgtEl>
                                        <p:attrNameLst>
                                          <p:attrName>ppt_w</p:attrName>
                                        </p:attrNameLst>
                                      </p:cBhvr>
                                      <p:tavLst>
                                        <p:tav tm="0">
                                          <p:val>
                                            <p:fltVal val="0"/>
                                          </p:val>
                                        </p:tav>
                                        <p:tav tm="100000">
                                          <p:val>
                                            <p:strVal val="#ppt_w"/>
                                          </p:val>
                                        </p:tav>
                                      </p:tavLst>
                                    </p:anim>
                                    <p:anim calcmode="lin" valueType="num">
                                      <p:cBhvr>
                                        <p:cTn id="21" dur="500" fill="hold"/>
                                        <p:tgtEl>
                                          <p:spTgt spid="33931"/>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grpId="0" nodeType="afterEffect">
                                  <p:stCondLst>
                                    <p:cond delay="0"/>
                                  </p:stCondLst>
                                  <p:childTnLst>
                                    <p:set>
                                      <p:cBhvr>
                                        <p:cTn id="24" dur="1" fill="hold">
                                          <p:stCondLst>
                                            <p:cond delay="0"/>
                                          </p:stCondLst>
                                        </p:cTn>
                                        <p:tgtEl>
                                          <p:spTgt spid="33875"/>
                                        </p:tgtEl>
                                        <p:attrNameLst>
                                          <p:attrName>style.visibility</p:attrName>
                                        </p:attrNameLst>
                                      </p:cBhvr>
                                      <p:to>
                                        <p:strVal val="visible"/>
                                      </p:to>
                                    </p:set>
                                    <p:anim calcmode="lin" valueType="num">
                                      <p:cBhvr>
                                        <p:cTn id="25" dur="500" fill="hold"/>
                                        <p:tgtEl>
                                          <p:spTgt spid="33875"/>
                                        </p:tgtEl>
                                        <p:attrNameLst>
                                          <p:attrName>ppt_w</p:attrName>
                                        </p:attrNameLst>
                                      </p:cBhvr>
                                      <p:tavLst>
                                        <p:tav tm="0">
                                          <p:val>
                                            <p:fltVal val="0"/>
                                          </p:val>
                                        </p:tav>
                                        <p:tav tm="100000">
                                          <p:val>
                                            <p:strVal val="#ppt_w"/>
                                          </p:val>
                                        </p:tav>
                                      </p:tavLst>
                                    </p:anim>
                                    <p:anim calcmode="lin" valueType="num">
                                      <p:cBhvr>
                                        <p:cTn id="26" dur="500" fill="hold"/>
                                        <p:tgtEl>
                                          <p:spTgt spid="3387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33865"/>
                                        </p:tgtEl>
                                        <p:attrNameLst>
                                          <p:attrName>style.visibility</p:attrName>
                                        </p:attrNameLst>
                                      </p:cBhvr>
                                      <p:to>
                                        <p:strVal val="visible"/>
                                      </p:to>
                                    </p:set>
                                    <p:animEffect transition="in" filter="slide(fromTop)">
                                      <p:cBhvr>
                                        <p:cTn id="31" dur="500"/>
                                        <p:tgtEl>
                                          <p:spTgt spid="33865"/>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33866"/>
                                        </p:tgtEl>
                                        <p:attrNameLst>
                                          <p:attrName>style.visibility</p:attrName>
                                        </p:attrNameLst>
                                      </p:cBhvr>
                                      <p:to>
                                        <p:strVal val="visible"/>
                                      </p:to>
                                    </p:set>
                                    <p:animEffect transition="in" filter="slide(fromTop)">
                                      <p:cBhvr>
                                        <p:cTn id="36" dur="500"/>
                                        <p:tgtEl>
                                          <p:spTgt spid="33866"/>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33867"/>
                                        </p:tgtEl>
                                        <p:attrNameLst>
                                          <p:attrName>style.visibility</p:attrName>
                                        </p:attrNameLst>
                                      </p:cBhvr>
                                      <p:to>
                                        <p:strVal val="visible"/>
                                      </p:to>
                                    </p:set>
                                    <p:animEffect transition="in" filter="slide(fromTop)">
                                      <p:cBhvr>
                                        <p:cTn id="41" dur="500"/>
                                        <p:tgtEl>
                                          <p:spTgt spid="33867"/>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33868"/>
                                        </p:tgtEl>
                                        <p:attrNameLst>
                                          <p:attrName>style.visibility</p:attrName>
                                        </p:attrNameLst>
                                      </p:cBhvr>
                                      <p:to>
                                        <p:strVal val="visible"/>
                                      </p:to>
                                    </p:set>
                                    <p:animEffect transition="in" filter="slide(fromTop)">
                                      <p:cBhvr>
                                        <p:cTn id="46" dur="500"/>
                                        <p:tgtEl>
                                          <p:spTgt spid="3386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33869"/>
                                        </p:tgtEl>
                                        <p:attrNameLst>
                                          <p:attrName>style.visibility</p:attrName>
                                        </p:attrNameLst>
                                      </p:cBhvr>
                                      <p:to>
                                        <p:strVal val="visible"/>
                                      </p:to>
                                    </p:set>
                                    <p:animEffect transition="in" filter="slide(fromTop)">
                                      <p:cBhvr>
                                        <p:cTn id="51" dur="500"/>
                                        <p:tgtEl>
                                          <p:spTgt spid="3386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33864"/>
                                        </p:tgtEl>
                                        <p:attrNameLst>
                                          <p:attrName>style.visibility</p:attrName>
                                        </p:attrNameLst>
                                      </p:cBhvr>
                                      <p:to>
                                        <p:strVal val="visible"/>
                                      </p:to>
                                    </p:set>
                                    <p:animEffect transition="in" filter="slide(fromTop)">
                                      <p:cBhvr>
                                        <p:cTn id="56" dur="500"/>
                                        <p:tgtEl>
                                          <p:spTgt spid="33864"/>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33870"/>
                                        </p:tgtEl>
                                        <p:attrNameLst>
                                          <p:attrName>style.visibility</p:attrName>
                                        </p:attrNameLst>
                                      </p:cBhvr>
                                      <p:to>
                                        <p:strVal val="visible"/>
                                      </p:to>
                                    </p:set>
                                    <p:animEffect transition="in" filter="slide(fromTop)">
                                      <p:cBhvr>
                                        <p:cTn id="61" dur="500"/>
                                        <p:tgtEl>
                                          <p:spTgt spid="33870"/>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33871"/>
                                        </p:tgtEl>
                                        <p:attrNameLst>
                                          <p:attrName>style.visibility</p:attrName>
                                        </p:attrNameLst>
                                      </p:cBhvr>
                                      <p:to>
                                        <p:strVal val="visible"/>
                                      </p:to>
                                    </p:set>
                                    <p:animEffect transition="in" filter="slide(fromTop)">
                                      <p:cBhvr>
                                        <p:cTn id="66" dur="500"/>
                                        <p:tgtEl>
                                          <p:spTgt spid="33871"/>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grpId="0" nodeType="clickEffect">
                                  <p:stCondLst>
                                    <p:cond delay="0"/>
                                  </p:stCondLst>
                                  <p:childTnLst>
                                    <p:set>
                                      <p:cBhvr>
                                        <p:cTn id="70" dur="1" fill="hold">
                                          <p:stCondLst>
                                            <p:cond delay="0"/>
                                          </p:stCondLst>
                                        </p:cTn>
                                        <p:tgtEl>
                                          <p:spTgt spid="33872"/>
                                        </p:tgtEl>
                                        <p:attrNameLst>
                                          <p:attrName>style.visibility</p:attrName>
                                        </p:attrNameLst>
                                      </p:cBhvr>
                                      <p:to>
                                        <p:strVal val="visible"/>
                                      </p:to>
                                    </p:set>
                                    <p:animEffect transition="in" filter="slide(fromTop)">
                                      <p:cBhvr>
                                        <p:cTn id="71" dur="500"/>
                                        <p:tgtEl>
                                          <p:spTgt spid="338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927"/>
                                        </p:tgtEl>
                                        <p:attrNameLst>
                                          <p:attrName>style.visibility</p:attrName>
                                        </p:attrNameLst>
                                      </p:cBhvr>
                                      <p:to>
                                        <p:strVal val="visible"/>
                                      </p:to>
                                    </p:set>
                                    <p:animEffect transition="in" filter="wipe(left)">
                                      <p:cBhvr>
                                        <p:cTn id="76" dur="500"/>
                                        <p:tgtEl>
                                          <p:spTgt spid="3392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3929"/>
                                        </p:tgtEl>
                                        <p:attrNameLst>
                                          <p:attrName>style.visibility</p:attrName>
                                        </p:attrNameLst>
                                      </p:cBhvr>
                                      <p:to>
                                        <p:strVal val="visible"/>
                                      </p:to>
                                    </p:set>
                                    <p:animEffect transition="in" filter="blinds(horizontal)">
                                      <p:cBhvr>
                                        <p:cTn id="81" dur="500"/>
                                        <p:tgtEl>
                                          <p:spTgt spid="339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3873"/>
                                        </p:tgtEl>
                                        <p:attrNameLst>
                                          <p:attrName>style.visibility</p:attrName>
                                        </p:attrNameLst>
                                      </p:cBhvr>
                                      <p:to>
                                        <p:strVal val="visible"/>
                                      </p:to>
                                    </p:set>
                                    <p:animEffect transition="in" filter="wipe(left)">
                                      <p:cBhvr>
                                        <p:cTn id="86" dur="500"/>
                                        <p:tgtEl>
                                          <p:spTgt spid="3387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3940"/>
                                        </p:tgtEl>
                                        <p:attrNameLst>
                                          <p:attrName>style.visibility</p:attrName>
                                        </p:attrNameLst>
                                      </p:cBhvr>
                                      <p:to>
                                        <p:strVal val="visible"/>
                                      </p:to>
                                    </p:set>
                                    <p:anim calcmode="lin" valueType="num">
                                      <p:cBhvr additive="base">
                                        <p:cTn id="91" dur="1000" fill="hold"/>
                                        <p:tgtEl>
                                          <p:spTgt spid="33940"/>
                                        </p:tgtEl>
                                        <p:attrNameLst>
                                          <p:attrName>ppt_x</p:attrName>
                                        </p:attrNameLst>
                                      </p:cBhvr>
                                      <p:tavLst>
                                        <p:tav tm="0">
                                          <p:val>
                                            <p:strVal val="#ppt_x"/>
                                          </p:val>
                                        </p:tav>
                                        <p:tav tm="100000">
                                          <p:val>
                                            <p:strVal val="#ppt_x"/>
                                          </p:val>
                                        </p:tav>
                                      </p:tavLst>
                                    </p:anim>
                                    <p:anim calcmode="lin" valueType="num">
                                      <p:cBhvr additive="base">
                                        <p:cTn id="92" dur="1000" fill="hold"/>
                                        <p:tgtEl>
                                          <p:spTgt spid="33940"/>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89"/>
                                            </p:cond>
                                          </p:stCondLst>
                                        </p:cTn>
                                        <p:tgtEl>
                                          <p:spTgt spid="33940"/>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3" name="whoosh.wav"/>
                                        </p:tgtEl>
                                      </p:cMediaNode>
                                    </p:audio>
                                  </p:subTnLst>
                                </p:cTn>
                              </p:par>
                            </p:childTnLst>
                          </p:cTn>
                        </p:par>
                        <p:par>
                          <p:cTn id="93" fill="hold">
                            <p:stCondLst>
                              <p:cond delay="1000"/>
                            </p:stCondLst>
                            <p:childTnLst>
                              <p:par>
                                <p:cTn id="94" presetID="1" presetClass="entr" presetSubtype="0" fill="hold" grpId="0" nodeType="afterEffect">
                                  <p:stCondLst>
                                    <p:cond delay="0"/>
                                  </p:stCondLst>
                                  <p:childTnLst>
                                    <p:set>
                                      <p:cBhvr>
                                        <p:cTn id="95" dur="1" fill="hold">
                                          <p:stCondLst>
                                            <p:cond delay="0"/>
                                          </p:stCondLst>
                                        </p:cTn>
                                        <p:tgtEl>
                                          <p:spTgt spid="3394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33930"/>
                                        </p:tgtEl>
                                        <p:attrNameLst>
                                          <p:attrName>style.visibility</p:attrName>
                                        </p:attrNameLst>
                                      </p:cBhvr>
                                      <p:to>
                                        <p:strVal val="visible"/>
                                      </p:to>
                                    </p:set>
                                    <p:anim calcmode="lin" valueType="num">
                                      <p:cBhvr additive="base">
                                        <p:cTn id="100" dur="500" fill="hold"/>
                                        <p:tgtEl>
                                          <p:spTgt spid="33930"/>
                                        </p:tgtEl>
                                        <p:attrNameLst>
                                          <p:attrName>ppt_x</p:attrName>
                                        </p:attrNameLst>
                                      </p:cBhvr>
                                      <p:tavLst>
                                        <p:tav tm="0">
                                          <p:val>
                                            <p:strVal val="#ppt_x"/>
                                          </p:val>
                                        </p:tav>
                                        <p:tav tm="100000">
                                          <p:val>
                                            <p:strVal val="#ppt_x"/>
                                          </p:val>
                                        </p:tav>
                                      </p:tavLst>
                                    </p:anim>
                                    <p:anim calcmode="lin" valueType="num">
                                      <p:cBhvr additive="base">
                                        <p:cTn id="101" dur="500" fill="hold"/>
                                        <p:tgtEl>
                                          <p:spTgt spid="33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60" grpId="0" autoUpdateAnimBg="0"/>
      <p:bldP spid="33861" grpId="0" autoUpdateAnimBg="0"/>
      <p:bldP spid="33862" grpId="0" autoUpdateAnimBg="0"/>
      <p:bldP spid="33873" grpId="0" autoUpdateAnimBg="0"/>
      <p:bldP spid="33875" grpId="0" autoUpdateAnimBg="0"/>
      <p:bldP spid="33872" grpId="0" autoUpdateAnimBg="0"/>
      <p:bldP spid="33864" grpId="0" autoUpdateAnimBg="0"/>
      <p:bldP spid="33865" grpId="0" autoUpdateAnimBg="0"/>
      <p:bldP spid="33866" grpId="0" autoUpdateAnimBg="0"/>
      <p:bldP spid="33867" grpId="0" autoUpdateAnimBg="0"/>
      <p:bldP spid="33868" grpId="0" autoUpdateAnimBg="0"/>
      <p:bldP spid="33869" grpId="0" autoUpdateAnimBg="0"/>
      <p:bldP spid="33870" grpId="0" autoUpdateAnimBg="0"/>
      <p:bldP spid="33871" grpId="0" autoUpdateAnimBg="0"/>
      <p:bldP spid="33927" grpId="0" autoUpdateAnimBg="0"/>
      <p:bldP spid="33929" grpId="0" autoUpdateAnimBg="0"/>
      <p:bldP spid="33930" grpId="0" autoUpdateAnimBg="0"/>
      <p:bldP spid="33940" grpId="0"/>
      <p:bldP spid="3394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2" name="Text Box 172"/>
          <p:cNvSpPr txBox="1">
            <a:spLocks noChangeArrowheads="1"/>
          </p:cNvSpPr>
          <p:nvPr/>
        </p:nvSpPr>
        <p:spPr bwMode="auto">
          <a:xfrm>
            <a:off x="76200" y="633413"/>
            <a:ext cx="8403214" cy="1137086"/>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3)  </a:t>
            </a:r>
            <a:r>
              <a:rPr lang="zh-CN" altLang="en-US" sz="2400" dirty="0">
                <a:ea typeface="楷体_GB2312" pitchFamily="49" charset="-122"/>
              </a:rPr>
              <a:t>很难找到一个不产生冲突的哈希函数。一般情况下，只能 </a:t>
            </a:r>
          </a:p>
          <a:p>
            <a:pPr>
              <a:lnSpc>
                <a:spcPct val="150000"/>
              </a:lnSpc>
            </a:pPr>
            <a:r>
              <a:rPr lang="zh-CN" altLang="en-US" sz="2400" dirty="0">
                <a:ea typeface="楷体_GB2312" pitchFamily="49" charset="-122"/>
              </a:rPr>
              <a:t>      选择恰当的哈希函数，使冲突尽可能少地产生。 </a:t>
            </a:r>
          </a:p>
        </p:txBody>
      </p:sp>
      <p:sp>
        <p:nvSpPr>
          <p:cNvPr id="30893" name="Text Box 173"/>
          <p:cNvSpPr txBox="1">
            <a:spLocks noChangeArrowheads="1"/>
          </p:cNvSpPr>
          <p:nvPr/>
        </p:nvSpPr>
        <p:spPr bwMode="auto">
          <a:xfrm>
            <a:off x="107950" y="2060575"/>
            <a:ext cx="8712200" cy="3970297"/>
          </a:xfrm>
          <a:prstGeom prst="rect">
            <a:avLst/>
          </a:prstGeom>
          <a:noFill/>
          <a:ln w="9525">
            <a:noFill/>
            <a:miter lim="800000"/>
            <a:headEnd/>
            <a:tailEnd/>
          </a:ln>
          <a:effectLst/>
        </p:spPr>
        <p:txBody>
          <a:bodyPr lIns="91416" tIns="45710" rIns="91416" bIns="45710">
            <a:spAutoFit/>
          </a:bodyPr>
          <a:lstStyle/>
          <a:p>
            <a:pPr>
              <a:lnSpc>
                <a:spcPct val="210000"/>
              </a:lnSpc>
              <a:spcBef>
                <a:spcPct val="0"/>
              </a:spcBef>
            </a:pPr>
            <a:r>
              <a:rPr lang="en-US" altLang="zh-CN" dirty="0">
                <a:ea typeface="华文新魏" pitchFamily="2" charset="-122"/>
              </a:rPr>
              <a:t>        </a:t>
            </a:r>
            <a:r>
              <a:rPr lang="zh-CN" altLang="en-US" sz="2400" dirty="0">
                <a:ea typeface="华文中宋" pitchFamily="2" charset="-122"/>
              </a:rPr>
              <a:t>因此：在构造这种特殊的“查找表”时，除了需要选择一个 </a:t>
            </a:r>
          </a:p>
          <a:p>
            <a:pPr>
              <a:lnSpc>
                <a:spcPct val="210000"/>
              </a:lnSpc>
              <a:spcBef>
                <a:spcPct val="0"/>
              </a:spcBef>
            </a:pPr>
            <a:r>
              <a:rPr lang="zh-CN" altLang="en-US" sz="2400" dirty="0">
                <a:ea typeface="华文中宋" pitchFamily="2" charset="-122"/>
              </a:rPr>
              <a:t>“</a:t>
            </a:r>
            <a:r>
              <a:rPr lang="zh-CN" altLang="en-US" sz="2400" dirty="0">
                <a:solidFill>
                  <a:srgbClr val="0000FF"/>
                </a:solidFill>
                <a:ea typeface="华文中宋" pitchFamily="2" charset="-122"/>
              </a:rPr>
              <a:t>好</a:t>
            </a:r>
            <a:r>
              <a:rPr lang="zh-CN" altLang="en-US" sz="2400" dirty="0">
                <a:ea typeface="华文中宋" pitchFamily="2" charset="-122"/>
              </a:rPr>
              <a:t>”</a:t>
            </a:r>
            <a:r>
              <a:rPr lang="zh-CN" altLang="en-US" sz="2400" dirty="0">
                <a:ea typeface="华文新魏" pitchFamily="2" charset="-122"/>
              </a:rPr>
              <a:t> </a:t>
            </a:r>
            <a:r>
              <a:rPr lang="zh-CN" altLang="en-US" sz="2400" dirty="0">
                <a:ea typeface="华文中宋" pitchFamily="2" charset="-122"/>
              </a:rPr>
              <a:t>（</a:t>
            </a:r>
            <a:r>
              <a:rPr lang="zh-CN" altLang="en-US" sz="2400" dirty="0">
                <a:latin typeface="华文新魏" pitchFamily="2" charset="-122"/>
                <a:ea typeface="华文新魏" pitchFamily="2" charset="-122"/>
              </a:rPr>
              <a:t>其原则是尽可能地使任意一组关键字的哈希地址</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均匀地</a:t>
            </a:r>
            <a:r>
              <a:rPr lang="zh-CN" altLang="en-US" sz="2400" dirty="0">
                <a:latin typeface="华文新魏" pitchFamily="2" charset="-122"/>
                <a:ea typeface="华文新魏" pitchFamily="2" charset="-122"/>
              </a:rPr>
              <a:t> 分布在整个地址空间中，即用任意关键字作为哈希函数的自变量其计算结果</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随机分布</a:t>
            </a:r>
            <a:r>
              <a:rPr lang="zh-CN" altLang="en-US" sz="2400" dirty="0">
                <a:latin typeface="华文新魏" pitchFamily="2" charset="-122"/>
                <a:ea typeface="华文新魏" pitchFamily="2" charset="-122"/>
              </a:rPr>
              <a:t>，以尽可能少产生冲突</a:t>
            </a:r>
            <a:r>
              <a:rPr lang="zh-CN" altLang="en-US" sz="2400" dirty="0">
                <a:ea typeface="华文中宋" pitchFamily="2" charset="-122"/>
              </a:rPr>
              <a:t>）的哈希函数之外；还需要找到一种“</a:t>
            </a:r>
            <a:r>
              <a:rPr lang="zh-CN" altLang="en-US" sz="2400" dirty="0">
                <a:solidFill>
                  <a:srgbClr val="0000FF"/>
                </a:solidFill>
                <a:ea typeface="华文中宋" pitchFamily="2" charset="-122"/>
              </a:rPr>
              <a:t>处理冲突</a:t>
            </a:r>
            <a:r>
              <a:rPr lang="zh-CN" altLang="en-US" sz="2400" dirty="0">
                <a:ea typeface="华文中宋" pitchFamily="2" charset="-122"/>
              </a:rPr>
              <a:t>”的方法。 </a:t>
            </a:r>
          </a:p>
        </p:txBody>
      </p:sp>
    </p:spTree>
  </p:cSld>
  <p:clrMapOvr>
    <a:masterClrMapping/>
  </p:clrMapOvr>
  <p:transition spd="slow">
    <p:dissolve/>
  </p:transition>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2514008" y="211307"/>
            <a:ext cx="3570160"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哈希表的定义</a:t>
            </a:r>
          </a:p>
        </p:txBody>
      </p:sp>
      <p:sp>
        <p:nvSpPr>
          <p:cNvPr id="153605" name="Text Box 5"/>
          <p:cNvSpPr txBox="1">
            <a:spLocks noChangeArrowheads="1"/>
          </p:cNvSpPr>
          <p:nvPr/>
        </p:nvSpPr>
        <p:spPr bwMode="auto">
          <a:xfrm>
            <a:off x="120650" y="11176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sz="2400" dirty="0">
                <a:ea typeface="楷体_GB2312" pitchFamily="49" charset="-122"/>
              </a:rPr>
              <a:t>        </a:t>
            </a:r>
            <a:r>
              <a:rPr lang="zh-CN" altLang="en-US" sz="2400" dirty="0">
                <a:ea typeface="楷体_GB2312" pitchFamily="49" charset="-122"/>
              </a:rPr>
              <a:t>根据设定的哈希函数</a:t>
            </a:r>
            <a:r>
              <a:rPr lang="en-US" altLang="zh-CN" sz="2400" dirty="0">
                <a:ea typeface="楷体_GB2312" pitchFamily="49" charset="-122"/>
              </a:rPr>
              <a:t>H(key)</a:t>
            </a:r>
            <a:r>
              <a:rPr lang="zh-CN" altLang="en-US" sz="2400" dirty="0">
                <a:ea typeface="楷体_GB2312" pitchFamily="49" charset="-122"/>
              </a:rPr>
              <a:t>和所选中的处理冲突的方法建立 </a:t>
            </a:r>
          </a:p>
          <a:p>
            <a:pPr>
              <a:lnSpc>
                <a:spcPct val="170000"/>
              </a:lnSpc>
              <a:spcBef>
                <a:spcPct val="0"/>
              </a:spcBef>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华文中宋" pitchFamily="2" charset="-122"/>
              </a:rPr>
              <a:t>查找表</a:t>
            </a:r>
            <a:r>
              <a:rPr lang="zh-CN" altLang="en-US" sz="2400" dirty="0">
                <a:ea typeface="楷体_GB2312" pitchFamily="49" charset="-122"/>
              </a:rPr>
              <a:t>。其基本思想是：以记录的关键字为自变量，根据哈希 </a:t>
            </a:r>
          </a:p>
          <a:p>
            <a:pPr>
              <a:lnSpc>
                <a:spcPct val="170000"/>
              </a:lnSpc>
              <a:spcBef>
                <a:spcPct val="0"/>
              </a:spcBef>
            </a:pPr>
            <a:r>
              <a:rPr lang="zh-CN" altLang="en-US" sz="2400" dirty="0">
                <a:ea typeface="楷体_GB2312" pitchFamily="49" charset="-122"/>
              </a:rPr>
              <a:t>函数，计算出对应的哈希地址，并在此存储该记录的内容。 </a:t>
            </a:r>
          </a:p>
        </p:txBody>
      </p:sp>
      <p:sp>
        <p:nvSpPr>
          <p:cNvPr id="153606" name="Text Box 6"/>
          <p:cNvSpPr txBox="1">
            <a:spLocks noChangeArrowheads="1"/>
          </p:cNvSpPr>
          <p:nvPr/>
        </p:nvSpPr>
        <p:spPr bwMode="auto">
          <a:xfrm>
            <a:off x="107950" y="3046413"/>
            <a:ext cx="8915400" cy="610788"/>
          </a:xfrm>
          <a:prstGeom prst="rect">
            <a:avLst/>
          </a:prstGeom>
          <a:noFill/>
          <a:ln w="9525">
            <a:noFill/>
            <a:miter lim="800000"/>
            <a:headEnd/>
            <a:tailEnd/>
          </a:ln>
          <a:effectLst/>
        </p:spPr>
        <p:txBody>
          <a:bodyPr lIns="91416" tIns="45710" rIns="91416" bIns="45710">
            <a:spAutoFit/>
          </a:bodyPr>
          <a:lstStyle/>
          <a:p>
            <a:pPr>
              <a:lnSpc>
                <a:spcPct val="160000"/>
              </a:lnSpc>
              <a:spcBef>
                <a:spcPct val="0"/>
              </a:spcBef>
            </a:pPr>
            <a:r>
              <a:rPr lang="en-US" altLang="zh-CN" dirty="0">
                <a:ea typeface="楷体_GB2312" pitchFamily="49" charset="-122"/>
              </a:rPr>
              <a:t>        </a:t>
            </a:r>
            <a:r>
              <a:rPr lang="zh-CN" altLang="en-US" sz="2400" dirty="0">
                <a:ea typeface="楷体_GB2312" pitchFamily="49" charset="-122"/>
              </a:rPr>
              <a:t>这一映像过程称为</a:t>
            </a:r>
            <a:r>
              <a:rPr lang="zh-CN" altLang="en-US" sz="2400" dirty="0">
                <a:solidFill>
                  <a:srgbClr val="FF3300"/>
                </a:solidFill>
                <a:effectLst>
                  <a:outerShdw blurRad="38100" dist="38100" dir="2700000" algn="tl">
                    <a:srgbClr val="000000"/>
                  </a:outerShdw>
                </a:effectLst>
                <a:ea typeface="华文中宋" pitchFamily="2" charset="-122"/>
              </a:rPr>
              <a:t>哈希造表</a:t>
            </a:r>
            <a:r>
              <a:rPr lang="zh-CN" altLang="en-US" sz="2400" dirty="0">
                <a:ea typeface="楷体_GB2312" pitchFamily="49" charset="-122"/>
              </a:rPr>
              <a:t>或</a:t>
            </a:r>
            <a:r>
              <a:rPr lang="zh-CN" altLang="en-US" sz="2400" dirty="0">
                <a:solidFill>
                  <a:srgbClr val="FF3300"/>
                </a:solidFill>
                <a:effectLst>
                  <a:outerShdw blurRad="38100" dist="38100" dir="2700000" algn="tl">
                    <a:srgbClr val="000000"/>
                  </a:outerShdw>
                </a:effectLst>
                <a:ea typeface="华文中宋" pitchFamily="2" charset="-122"/>
              </a:rPr>
              <a:t>散列</a:t>
            </a:r>
            <a:r>
              <a:rPr lang="zh-CN" altLang="en-US" sz="2400" dirty="0">
                <a:ea typeface="楷体_GB2312" pitchFamily="49" charset="-122"/>
              </a:rPr>
              <a:t>。 </a:t>
            </a:r>
          </a:p>
        </p:txBody>
      </p:sp>
      <p:sp>
        <p:nvSpPr>
          <p:cNvPr id="153607" name="Text Box 7"/>
          <p:cNvSpPr txBox="1">
            <a:spLocks noChangeArrowheads="1"/>
          </p:cNvSpPr>
          <p:nvPr/>
        </p:nvSpPr>
        <p:spPr bwMode="auto">
          <a:xfrm>
            <a:off x="107950" y="3733800"/>
            <a:ext cx="8915400" cy="2603770"/>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楷体_GB2312" pitchFamily="49" charset="-122"/>
              </a:rPr>
              <a:t>        </a:t>
            </a:r>
            <a:r>
              <a:rPr lang="zh-CN" altLang="en-US" sz="2400" dirty="0">
                <a:ea typeface="楷体_GB2312" pitchFamily="49" charset="-122"/>
              </a:rPr>
              <a:t>当对记录进行查找时，再根据给定的关键字，用同一个哈希 </a:t>
            </a:r>
          </a:p>
          <a:p>
            <a:pPr>
              <a:lnSpc>
                <a:spcPct val="170000"/>
              </a:lnSpc>
              <a:spcBef>
                <a:spcPct val="0"/>
              </a:spcBef>
            </a:pPr>
            <a:r>
              <a:rPr lang="zh-CN" altLang="en-US" sz="2400" dirty="0">
                <a:ea typeface="楷体_GB2312" pitchFamily="49" charset="-122"/>
              </a:rPr>
              <a:t>函数计算出给定关键字对应的存储地址（通常还会进行确认比较），随后进行访问。所以哈希表既是一种存储形式，又是一种查找方法，通常将这种查找方法称为</a:t>
            </a:r>
            <a:r>
              <a:rPr lang="zh-CN" altLang="en-US" sz="2400" dirty="0">
                <a:solidFill>
                  <a:srgbClr val="FF3300"/>
                </a:solidFill>
                <a:effectLst>
                  <a:outerShdw blurRad="38100" dist="38100" dir="2700000" algn="tl">
                    <a:srgbClr val="000000"/>
                  </a:outerShdw>
                </a:effectLst>
                <a:ea typeface="华文中宋" pitchFamily="2" charset="-122"/>
              </a:rPr>
              <a:t>哈希查找</a:t>
            </a:r>
            <a:r>
              <a:rPr lang="zh-CN" altLang="en-US" sz="2400" dirty="0">
                <a:ea typeface="楷体_GB2312" pitchFamily="49" charset="-122"/>
              </a:rPr>
              <a:t>。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wipe(left)">
                                      <p:cBhvr>
                                        <p:cTn id="7" dur="500"/>
                                        <p:tgtEl>
                                          <p:spTgt spid="1536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3607"/>
                                        </p:tgtEl>
                                        <p:attrNameLst>
                                          <p:attrName>style.visibility</p:attrName>
                                        </p:attrNameLst>
                                      </p:cBhvr>
                                      <p:to>
                                        <p:strVal val="visible"/>
                                      </p:to>
                                    </p:set>
                                    <p:anim calcmode="lin" valueType="num">
                                      <p:cBhvr additive="base">
                                        <p:cTn id="12" dur="500" fill="hold"/>
                                        <p:tgtEl>
                                          <p:spTgt spid="153607"/>
                                        </p:tgtEl>
                                        <p:attrNameLst>
                                          <p:attrName>ppt_x</p:attrName>
                                        </p:attrNameLst>
                                      </p:cBhvr>
                                      <p:tavLst>
                                        <p:tav tm="0">
                                          <p:val>
                                            <p:strVal val="#ppt_x"/>
                                          </p:val>
                                        </p:tav>
                                        <p:tav tm="100000">
                                          <p:val>
                                            <p:strVal val="#ppt_x"/>
                                          </p:val>
                                        </p:tav>
                                      </p:tavLst>
                                    </p:anim>
                                    <p:anim calcmode="lin" valueType="num">
                                      <p:cBhvr additive="base">
                                        <p:cTn id="13" dur="500" fill="hold"/>
                                        <p:tgtEl>
                                          <p:spTgt spid="153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autoUpdateAnimBg="0"/>
      <p:bldP spid="15360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91" name="Text Box 107"/>
          <p:cNvSpPr txBox="1">
            <a:spLocks noChangeArrowheads="1"/>
          </p:cNvSpPr>
          <p:nvPr/>
        </p:nvSpPr>
        <p:spPr bwMode="auto">
          <a:xfrm>
            <a:off x="1553633" y="116632"/>
            <a:ext cx="5538647"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哈希函数的构造方法  </a:t>
            </a:r>
          </a:p>
        </p:txBody>
      </p:sp>
      <p:sp>
        <p:nvSpPr>
          <p:cNvPr id="16492" name="Text Box 108"/>
          <p:cNvSpPr txBox="1">
            <a:spLocks noChangeArrowheads="1"/>
          </p:cNvSpPr>
          <p:nvPr/>
        </p:nvSpPr>
        <p:spPr bwMode="auto">
          <a:xfrm>
            <a:off x="76200" y="908720"/>
            <a:ext cx="83058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对</a:t>
            </a:r>
            <a:r>
              <a:rPr lang="zh-CN" altLang="en-US" sz="2400" dirty="0">
                <a:solidFill>
                  <a:srgbClr val="0000FF"/>
                </a:solidFill>
                <a:ea typeface="华文中宋" pitchFamily="2" charset="-122"/>
              </a:rPr>
              <a:t>数字关键字</a:t>
            </a:r>
            <a:r>
              <a:rPr lang="zh-CN" altLang="en-US" sz="2400" dirty="0">
                <a:ea typeface="华文中宋" pitchFamily="2" charset="-122"/>
              </a:rPr>
              <a:t>可有下列构造方法： </a:t>
            </a:r>
          </a:p>
        </p:txBody>
      </p:sp>
      <p:sp>
        <p:nvSpPr>
          <p:cNvPr id="16493" name="Rectangle 109"/>
          <p:cNvSpPr>
            <a:spLocks noChangeArrowheads="1"/>
          </p:cNvSpPr>
          <p:nvPr/>
        </p:nvSpPr>
        <p:spPr bwMode="auto">
          <a:xfrm>
            <a:off x="-108520" y="2564904"/>
            <a:ext cx="80010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若是</a:t>
            </a:r>
            <a:r>
              <a:rPr lang="zh-CN" altLang="en-US" sz="2400" dirty="0">
                <a:solidFill>
                  <a:srgbClr val="0000FF"/>
                </a:solidFill>
                <a:ea typeface="华文中宋" pitchFamily="2" charset="-122"/>
              </a:rPr>
              <a:t>非数字关键字</a:t>
            </a:r>
            <a:r>
              <a:rPr lang="zh-CN" altLang="en-US" sz="2400" dirty="0">
                <a:ea typeface="华文中宋" pitchFamily="2" charset="-122"/>
              </a:rPr>
              <a:t>，则需先对其进行数字化处理。 </a:t>
            </a:r>
          </a:p>
        </p:txBody>
      </p:sp>
      <p:grpSp>
        <p:nvGrpSpPr>
          <p:cNvPr id="2" name="Group 121"/>
          <p:cNvGrpSpPr>
            <a:grpSpLocks/>
          </p:cNvGrpSpPr>
          <p:nvPr/>
        </p:nvGrpSpPr>
        <p:grpSpPr bwMode="auto">
          <a:xfrm>
            <a:off x="1115616" y="1412776"/>
            <a:ext cx="7127875" cy="1006475"/>
            <a:chOff x="480" y="960"/>
            <a:chExt cx="4489" cy="634"/>
          </a:xfrm>
        </p:grpSpPr>
        <p:sp>
          <p:nvSpPr>
            <p:cNvPr id="16494" name="Text Box 110">
              <a:hlinkClick r:id="" action="ppaction://hlinkshowjump?jump=nextslide" highlightClick="1"/>
            </p:cNvPr>
            <p:cNvSpPr txBox="1">
              <a:spLocks noChangeArrowheads="1"/>
            </p:cNvSpPr>
            <p:nvPr/>
          </p:nvSpPr>
          <p:spPr bwMode="auto">
            <a:xfrm>
              <a:off x="493" y="96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1. </a:t>
              </a:r>
              <a:r>
                <a:rPr lang="zh-CN" altLang="en-US" sz="2400" dirty="0">
                  <a:ea typeface="楷体_GB2312" pitchFamily="49" charset="-122"/>
                </a:rPr>
                <a:t>直接定址法 </a:t>
              </a:r>
            </a:p>
          </p:txBody>
        </p:sp>
        <p:sp>
          <p:nvSpPr>
            <p:cNvPr id="16495" name="Text Box 111">
              <a:hlinkClick r:id="" action="ppaction://noaction" highlightClick="1"/>
            </p:cNvPr>
            <p:cNvSpPr txBox="1">
              <a:spLocks noChangeArrowheads="1"/>
            </p:cNvSpPr>
            <p:nvPr/>
          </p:nvSpPr>
          <p:spPr bwMode="auto">
            <a:xfrm>
              <a:off x="3648" y="97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3. </a:t>
              </a:r>
              <a:r>
                <a:rPr lang="zh-CN" altLang="en-US" sz="2400" dirty="0">
                  <a:ea typeface="楷体_GB2312" pitchFamily="49" charset="-122"/>
                </a:rPr>
                <a:t>平方取中法 </a:t>
              </a:r>
            </a:p>
          </p:txBody>
        </p:sp>
        <p:sp>
          <p:nvSpPr>
            <p:cNvPr id="16496" name="Text Box 112">
              <a:hlinkClick r:id="rId3" action="ppaction://hlinksldjump" highlightClick="1"/>
            </p:cNvPr>
            <p:cNvSpPr txBox="1">
              <a:spLocks noChangeArrowheads="1"/>
            </p:cNvSpPr>
            <p:nvPr/>
          </p:nvSpPr>
          <p:spPr bwMode="auto">
            <a:xfrm>
              <a:off x="2016" y="1306"/>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5. </a:t>
              </a:r>
              <a:r>
                <a:rPr lang="zh-CN" altLang="en-US" sz="2400" dirty="0">
                  <a:ea typeface="楷体_GB2312" pitchFamily="49" charset="-122"/>
                </a:rPr>
                <a:t>除留余数法 </a:t>
              </a:r>
            </a:p>
          </p:txBody>
        </p:sp>
        <p:sp>
          <p:nvSpPr>
            <p:cNvPr id="16497" name="Text Box 113">
              <a:hlinkClick r:id="rId4" action="ppaction://hlinksldjump" highlightClick="1"/>
            </p:cNvPr>
            <p:cNvSpPr txBox="1">
              <a:spLocks noChangeArrowheads="1"/>
            </p:cNvSpPr>
            <p:nvPr/>
          </p:nvSpPr>
          <p:spPr bwMode="auto">
            <a:xfrm>
              <a:off x="480" y="1306"/>
              <a:ext cx="935"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4. </a:t>
              </a:r>
              <a:r>
                <a:rPr lang="zh-CN" altLang="en-US" sz="2400" dirty="0">
                  <a:ea typeface="楷体_GB2312" pitchFamily="49" charset="-122"/>
                </a:rPr>
                <a:t>折叠法 </a:t>
              </a:r>
            </a:p>
          </p:txBody>
        </p:sp>
        <p:sp>
          <p:nvSpPr>
            <p:cNvPr id="16498" name="Text Box 114">
              <a:hlinkClick r:id="" action="ppaction://noaction" highlightClick="1"/>
            </p:cNvPr>
            <p:cNvSpPr txBox="1">
              <a:spLocks noChangeArrowheads="1"/>
            </p:cNvSpPr>
            <p:nvPr/>
          </p:nvSpPr>
          <p:spPr bwMode="auto">
            <a:xfrm>
              <a:off x="3648" y="1306"/>
              <a:ext cx="112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6. </a:t>
              </a:r>
              <a:r>
                <a:rPr lang="zh-CN" altLang="en-US" sz="2400" dirty="0">
                  <a:ea typeface="楷体_GB2312" pitchFamily="49" charset="-122"/>
                </a:rPr>
                <a:t>随机数法 </a:t>
              </a:r>
            </a:p>
          </p:txBody>
        </p:sp>
        <p:sp>
          <p:nvSpPr>
            <p:cNvPr id="16499" name="Text Box 115">
              <a:hlinkClick r:id="" action="ppaction://noaction"/>
            </p:cNvPr>
            <p:cNvSpPr txBox="1">
              <a:spLocks noChangeArrowheads="1"/>
            </p:cNvSpPr>
            <p:nvPr/>
          </p:nvSpPr>
          <p:spPr bwMode="auto">
            <a:xfrm>
              <a:off x="2016" y="970"/>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2. </a:t>
              </a:r>
              <a:r>
                <a:rPr lang="zh-CN" altLang="en-US" sz="2400" dirty="0">
                  <a:ea typeface="楷体_GB2312" pitchFamily="49" charset="-122"/>
                </a:rPr>
                <a:t>数字分析法 </a:t>
              </a:r>
            </a:p>
          </p:txBody>
        </p:sp>
      </p:grpSp>
      <p:sp>
        <p:nvSpPr>
          <p:cNvPr id="16500" name="Text Box 116"/>
          <p:cNvSpPr txBox="1">
            <a:spLocks noChangeArrowheads="1"/>
          </p:cNvSpPr>
          <p:nvPr/>
        </p:nvSpPr>
        <p:spPr bwMode="auto">
          <a:xfrm>
            <a:off x="395536" y="3717032"/>
            <a:ext cx="71628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zh-CN" altLang="en-US" sz="2400" dirty="0">
                <a:ea typeface="华文中宋" pitchFamily="2" charset="-122"/>
              </a:rPr>
              <a:t>哈希函数为关键字的</a:t>
            </a:r>
            <a:r>
              <a:rPr lang="zh-CN" altLang="en-US" sz="2400" dirty="0">
                <a:solidFill>
                  <a:srgbClr val="0000FF"/>
                </a:solidFill>
                <a:ea typeface="华文中宋" pitchFamily="2" charset="-122"/>
              </a:rPr>
              <a:t>线性函数</a:t>
            </a:r>
            <a:r>
              <a:rPr lang="zh-CN" altLang="en-US" sz="2400" dirty="0">
                <a:ea typeface="华文中宋" pitchFamily="2" charset="-122"/>
              </a:rPr>
              <a:t> </a:t>
            </a:r>
          </a:p>
          <a:p>
            <a:pPr lvl="2">
              <a:lnSpc>
                <a:spcPct val="140000"/>
              </a:lnSpc>
              <a:spcBef>
                <a:spcPct val="0"/>
              </a:spcBef>
            </a:pPr>
            <a:r>
              <a:rPr lang="zh-CN" altLang="en-US" sz="2400" dirty="0">
                <a:ea typeface="华文中宋" pitchFamily="2" charset="-122"/>
              </a:rPr>
              <a:t> </a:t>
            </a:r>
            <a:r>
              <a:rPr lang="en-US" altLang="zh-CN" sz="2400" dirty="0">
                <a:ea typeface="华文中宋" pitchFamily="2" charset="-122"/>
              </a:rPr>
              <a:t>H(key) = key     </a:t>
            </a:r>
            <a:r>
              <a:rPr lang="zh-CN" altLang="en-US" sz="2400" dirty="0">
                <a:ea typeface="华文中宋" pitchFamily="2" charset="-122"/>
              </a:rPr>
              <a:t>或者    </a:t>
            </a:r>
            <a:r>
              <a:rPr lang="en-US" altLang="zh-CN" sz="2400" dirty="0">
                <a:ea typeface="华文中宋" pitchFamily="2" charset="-122"/>
              </a:rPr>
              <a:t>H(key) = </a:t>
            </a:r>
            <a:r>
              <a:rPr lang="en-US" altLang="zh-CN" sz="2400" i="1" dirty="0">
                <a:ea typeface="华文中宋" pitchFamily="2" charset="-122"/>
              </a:rPr>
              <a:t>a</a:t>
            </a:r>
            <a:r>
              <a:rPr lang="en-US" altLang="zh-CN" sz="2400" dirty="0">
                <a:ea typeface="华文中宋" pitchFamily="2" charset="-122"/>
              </a:rPr>
              <a:t> </a:t>
            </a:r>
            <a:r>
              <a:rPr lang="en-US" altLang="zh-CN" sz="2400" dirty="0">
                <a:ea typeface="华文中宋" pitchFamily="2" charset="-122"/>
                <a:sym typeface="Symbol" pitchFamily="18" charset="2"/>
              </a:rPr>
              <a:t></a:t>
            </a:r>
            <a:r>
              <a:rPr lang="en-US" altLang="zh-CN" sz="2400" dirty="0">
                <a:ea typeface="华文中宋" pitchFamily="2" charset="-122"/>
              </a:rPr>
              <a:t> key + </a:t>
            </a:r>
            <a:r>
              <a:rPr lang="en-US" altLang="zh-CN" sz="2400" i="1" dirty="0">
                <a:ea typeface="华文中宋" pitchFamily="2" charset="-122"/>
              </a:rPr>
              <a:t>b </a:t>
            </a:r>
          </a:p>
        </p:txBody>
      </p:sp>
      <p:sp>
        <p:nvSpPr>
          <p:cNvPr id="16501" name="Text Box 117"/>
          <p:cNvSpPr txBox="1">
            <a:spLocks noChangeArrowheads="1"/>
          </p:cNvSpPr>
          <p:nvPr/>
        </p:nvSpPr>
        <p:spPr bwMode="auto">
          <a:xfrm>
            <a:off x="76200" y="3257550"/>
            <a:ext cx="2090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直接定址法 </a:t>
            </a:r>
          </a:p>
        </p:txBody>
      </p:sp>
      <p:sp>
        <p:nvSpPr>
          <p:cNvPr id="16502" name="Rectangle 118"/>
          <p:cNvSpPr>
            <a:spLocks noChangeArrowheads="1"/>
          </p:cNvSpPr>
          <p:nvPr/>
        </p:nvSpPr>
        <p:spPr bwMode="auto">
          <a:xfrm>
            <a:off x="76200" y="4706938"/>
            <a:ext cx="6816241" cy="555388"/>
          </a:xfrm>
          <a:prstGeom prst="rect">
            <a:avLst/>
          </a:prstGeom>
          <a:noFill/>
          <a:ln w="9525">
            <a:noFill/>
            <a:miter lim="800000"/>
            <a:headEnd/>
            <a:tailEnd/>
          </a:ln>
          <a:effectLst/>
        </p:spPr>
        <p:txBody>
          <a:bodyPr wrap="none" lIns="91416" tIns="45710" rIns="91416" bIns="45710">
            <a:spAutoFit/>
          </a:bodyPr>
          <a:lstStyle/>
          <a:p>
            <a:pPr>
              <a:lnSpc>
                <a:spcPct val="140000"/>
              </a:lnSpc>
              <a:spcBef>
                <a:spcPct val="0"/>
              </a:spcBef>
            </a:pPr>
            <a:r>
              <a:rPr lang="en-US" altLang="zh-CN" dirty="0">
                <a:ea typeface="楷体_GB2312" pitchFamily="49" charset="-122"/>
              </a:rPr>
              <a:t>        </a:t>
            </a:r>
            <a:r>
              <a:rPr lang="zh-CN" altLang="en-US" sz="2400" dirty="0">
                <a:ea typeface="华文中宋" pitchFamily="2" charset="-122"/>
              </a:rPr>
              <a:t>特点：</a:t>
            </a:r>
            <a:r>
              <a:rPr lang="zh-CN" altLang="en-US" sz="2400" dirty="0">
                <a:ea typeface="楷体_GB2312" pitchFamily="49" charset="-122"/>
              </a:rPr>
              <a:t>地址集合的大小 </a:t>
            </a:r>
            <a:r>
              <a:rPr lang="en-US" altLang="zh-CN" sz="2400" dirty="0">
                <a:ea typeface="楷体_GB2312" pitchFamily="49" charset="-122"/>
              </a:rPr>
              <a:t>= </a:t>
            </a:r>
            <a:r>
              <a:rPr lang="zh-CN" altLang="en-US" sz="2400" dirty="0">
                <a:ea typeface="楷体_GB2312" pitchFamily="49" charset="-122"/>
              </a:rPr>
              <a:t>关键字集合的大小。 </a:t>
            </a:r>
          </a:p>
        </p:txBody>
      </p:sp>
      <p:sp>
        <p:nvSpPr>
          <p:cNvPr id="16503" name="Rectangle 119"/>
          <p:cNvSpPr>
            <a:spLocks noChangeArrowheads="1"/>
          </p:cNvSpPr>
          <p:nvPr/>
        </p:nvSpPr>
        <p:spPr bwMode="auto">
          <a:xfrm>
            <a:off x="76200" y="5338763"/>
            <a:ext cx="8207375" cy="493712"/>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不同的关键字（</a:t>
            </a:r>
            <a:r>
              <a:rPr lang="zh-CN" altLang="en-US" sz="2400" dirty="0">
                <a:ea typeface="华文新魏" pitchFamily="2" charset="-122"/>
              </a:rPr>
              <a:t>调整 </a:t>
            </a:r>
            <a:r>
              <a:rPr lang="en-US" altLang="zh-CN" sz="2400" i="1" dirty="0">
                <a:ea typeface="华文新魏" pitchFamily="2" charset="-122"/>
              </a:rPr>
              <a:t>a</a:t>
            </a:r>
            <a:r>
              <a:rPr lang="en-US" altLang="zh-CN" sz="2400" dirty="0">
                <a:ea typeface="华文新魏" pitchFamily="2" charset="-122"/>
              </a:rPr>
              <a:t> </a:t>
            </a:r>
            <a:r>
              <a:rPr lang="zh-CN" altLang="en-US" sz="2400" dirty="0">
                <a:ea typeface="华文新魏" pitchFamily="2" charset="-122"/>
              </a:rPr>
              <a:t>与 </a:t>
            </a:r>
            <a:r>
              <a:rPr lang="en-US" altLang="zh-CN" sz="2400" i="1" dirty="0">
                <a:ea typeface="华文新魏" pitchFamily="2" charset="-122"/>
              </a:rPr>
              <a:t>b</a:t>
            </a:r>
            <a:r>
              <a:rPr lang="en-US" altLang="zh-CN" sz="2400" dirty="0">
                <a:ea typeface="华文新魏" pitchFamily="2" charset="-122"/>
              </a:rPr>
              <a:t> </a:t>
            </a:r>
            <a:r>
              <a:rPr lang="zh-CN" altLang="en-US" sz="2400" dirty="0">
                <a:ea typeface="华文新魏" pitchFamily="2" charset="-122"/>
              </a:rPr>
              <a:t>的值</a:t>
            </a:r>
            <a:r>
              <a:rPr lang="zh-CN" altLang="en-US" sz="2400" dirty="0">
                <a:ea typeface="楷体_GB2312" pitchFamily="49" charset="-122"/>
              </a:rPr>
              <a:t>）不发生冲突。 </a:t>
            </a:r>
          </a:p>
        </p:txBody>
      </p:sp>
      <p:sp>
        <p:nvSpPr>
          <p:cNvPr id="16504" name="Rectangle 120"/>
          <p:cNvSpPr>
            <a:spLocks noChangeArrowheads="1"/>
          </p:cNvSpPr>
          <p:nvPr/>
        </p:nvSpPr>
        <p:spPr bwMode="auto">
          <a:xfrm>
            <a:off x="384789" y="5741988"/>
            <a:ext cx="6851507" cy="583088"/>
          </a:xfrm>
          <a:prstGeom prst="rect">
            <a:avLst/>
          </a:prstGeom>
          <a:noFill/>
          <a:ln w="9525">
            <a:noFill/>
            <a:miter lim="800000"/>
            <a:headEnd/>
            <a:tailEnd/>
          </a:ln>
          <a:effectLst/>
        </p:spPr>
        <p:txBody>
          <a:bodyPr wrap="none" lIns="91416" tIns="45710" rIns="91416" bIns="45710">
            <a:spAutoFit/>
          </a:bodyPr>
          <a:lstStyle/>
          <a:p>
            <a:pPr>
              <a:lnSpc>
                <a:spcPct val="150000"/>
              </a:lnSpc>
              <a:spcBef>
                <a:spcPct val="0"/>
              </a:spcBef>
            </a:pPr>
            <a:r>
              <a:rPr lang="en-US" altLang="zh-CN" dirty="0">
                <a:ea typeface="楷体_GB2312" pitchFamily="49" charset="-122"/>
              </a:rPr>
              <a:t>                    </a:t>
            </a:r>
            <a:r>
              <a:rPr lang="zh-CN" altLang="en-US" sz="2400" dirty="0">
                <a:ea typeface="楷体_GB2312" pitchFamily="49" charset="-122"/>
              </a:rPr>
              <a:t>实际中能使用这种哈希函数的情况很少。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92"/>
                                        </p:tgtEl>
                                        <p:attrNameLst>
                                          <p:attrName>style.visibility</p:attrName>
                                        </p:attrNameLst>
                                      </p:cBhvr>
                                      <p:to>
                                        <p:strVal val="visible"/>
                                      </p:to>
                                    </p:set>
                                    <p:animEffect transition="in" filter="wipe(left)">
                                      <p:cBhvr>
                                        <p:cTn id="7" dur="500"/>
                                        <p:tgtEl>
                                          <p:spTgt spid="1649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ppt_w/2"/>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493"/>
                                        </p:tgtEl>
                                        <p:attrNameLst>
                                          <p:attrName>style.visibility</p:attrName>
                                        </p:attrNameLst>
                                      </p:cBhvr>
                                      <p:to>
                                        <p:strVal val="visible"/>
                                      </p:to>
                                    </p:set>
                                    <p:animEffect transition="in" filter="wipe(left)">
                                      <p:cBhvr>
                                        <p:cTn id="20" dur="500"/>
                                        <p:tgtEl>
                                          <p:spTgt spid="164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501"/>
                                        </p:tgtEl>
                                        <p:attrNameLst>
                                          <p:attrName>style.visibility</p:attrName>
                                        </p:attrNameLst>
                                      </p:cBhvr>
                                      <p:to>
                                        <p:strVal val="visible"/>
                                      </p:to>
                                    </p:set>
                                    <p:animEffect transition="in" filter="wipe(left)">
                                      <p:cBhvr>
                                        <p:cTn id="25" dur="500"/>
                                        <p:tgtEl>
                                          <p:spTgt spid="1650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500"/>
                                        </p:tgtEl>
                                        <p:attrNameLst>
                                          <p:attrName>style.visibility</p:attrName>
                                        </p:attrNameLst>
                                      </p:cBhvr>
                                      <p:to>
                                        <p:strVal val="visible"/>
                                      </p:to>
                                    </p:set>
                                    <p:animEffect transition="in" filter="wipe(left)">
                                      <p:cBhvr>
                                        <p:cTn id="30" dur="500"/>
                                        <p:tgtEl>
                                          <p:spTgt spid="165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502"/>
                                        </p:tgtEl>
                                        <p:attrNameLst>
                                          <p:attrName>style.visibility</p:attrName>
                                        </p:attrNameLst>
                                      </p:cBhvr>
                                      <p:to>
                                        <p:strVal val="visible"/>
                                      </p:to>
                                    </p:set>
                                    <p:animEffect transition="in" filter="wipe(left)">
                                      <p:cBhvr>
                                        <p:cTn id="35" dur="500"/>
                                        <p:tgtEl>
                                          <p:spTgt spid="165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503"/>
                                        </p:tgtEl>
                                        <p:attrNameLst>
                                          <p:attrName>style.visibility</p:attrName>
                                        </p:attrNameLst>
                                      </p:cBhvr>
                                      <p:to>
                                        <p:strVal val="visible"/>
                                      </p:to>
                                    </p:set>
                                    <p:animEffect transition="in" filter="wipe(left)">
                                      <p:cBhvr>
                                        <p:cTn id="40" dur="500"/>
                                        <p:tgtEl>
                                          <p:spTgt spid="1650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504"/>
                                        </p:tgtEl>
                                        <p:attrNameLst>
                                          <p:attrName>style.visibility</p:attrName>
                                        </p:attrNameLst>
                                      </p:cBhvr>
                                      <p:to>
                                        <p:strVal val="visible"/>
                                      </p:to>
                                    </p:set>
                                    <p:animEffect transition="in" filter="wipe(left)">
                                      <p:cBhvr>
                                        <p:cTn id="45" dur="500"/>
                                        <p:tgtEl>
                                          <p:spTgt spid="1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2" grpId="0" autoUpdateAnimBg="0"/>
      <p:bldP spid="16493" grpId="0" autoUpdateAnimBg="0"/>
      <p:bldP spid="16500" grpId="0" autoUpdateAnimBg="0"/>
      <p:bldP spid="16501" grpId="0" autoUpdateAnimBg="0"/>
      <p:bldP spid="16502" grpId="0" autoUpdateAnimBg="0"/>
      <p:bldP spid="16503" grpId="0" autoUpdateAnimBg="0"/>
      <p:bldP spid="16504"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46" name="Text Box 206"/>
          <p:cNvSpPr txBox="1">
            <a:spLocks noChangeArrowheads="1"/>
          </p:cNvSpPr>
          <p:nvPr/>
        </p:nvSpPr>
        <p:spPr bwMode="auto">
          <a:xfrm>
            <a:off x="76200" y="457200"/>
            <a:ext cx="437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2.  </a:t>
            </a:r>
            <a:r>
              <a:rPr lang="zh-CN" altLang="en-US" sz="2400" dirty="0">
                <a:ea typeface="华文中宋" pitchFamily="2" charset="-122"/>
              </a:rPr>
              <a:t>数字分析法（数字选择法）  </a:t>
            </a:r>
          </a:p>
        </p:txBody>
      </p:sp>
      <p:sp>
        <p:nvSpPr>
          <p:cNvPr id="36047" name="Text Box 207"/>
          <p:cNvSpPr txBox="1">
            <a:spLocks noChangeArrowheads="1"/>
          </p:cNvSpPr>
          <p:nvPr/>
        </p:nvSpPr>
        <p:spPr bwMode="auto">
          <a:xfrm>
            <a:off x="76200" y="955675"/>
            <a:ext cx="7377113"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ea typeface="华文中宋" pitchFamily="2" charset="-122"/>
              </a:rPr>
              <a:t>构造：</a:t>
            </a:r>
            <a:r>
              <a:rPr lang="zh-CN" altLang="en-US" sz="2400" dirty="0">
                <a:latin typeface="楷体_GB2312" pitchFamily="49" charset="-122"/>
                <a:ea typeface="楷体_GB2312" pitchFamily="49" charset="-122"/>
              </a:rPr>
              <a:t>取关键字的若干位或其组合作哈希地址。 </a:t>
            </a:r>
          </a:p>
        </p:txBody>
      </p:sp>
      <p:sp>
        <p:nvSpPr>
          <p:cNvPr id="36048" name="Text Box 208"/>
          <p:cNvSpPr txBox="1">
            <a:spLocks noChangeArrowheads="1"/>
          </p:cNvSpPr>
          <p:nvPr/>
        </p:nvSpPr>
        <p:spPr bwMode="auto">
          <a:xfrm>
            <a:off x="76200" y="1357298"/>
            <a:ext cx="886487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适于关键字位数比哈希地址位数大，且可能出现的关键字事 </a:t>
            </a:r>
          </a:p>
          <a:p>
            <a:r>
              <a:rPr lang="zh-CN" altLang="en-US" sz="2400" dirty="0">
                <a:latin typeface="华文新魏" pitchFamily="2" charset="-122"/>
                <a:ea typeface="华文新魏" pitchFamily="2" charset="-122"/>
              </a:rPr>
              <a:t>先知道的情况。 </a:t>
            </a:r>
          </a:p>
        </p:txBody>
      </p:sp>
      <p:sp>
        <p:nvSpPr>
          <p:cNvPr id="36049" name="Text Box 209"/>
          <p:cNvSpPr txBox="1">
            <a:spLocks noChangeArrowheads="1"/>
          </p:cNvSpPr>
          <p:nvPr/>
        </p:nvSpPr>
        <p:spPr bwMode="auto">
          <a:xfrm>
            <a:off x="76200" y="2209800"/>
            <a:ext cx="8678930" cy="830977"/>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有 </a:t>
            </a:r>
            <a:r>
              <a:rPr lang="en-US" altLang="zh-CN" sz="2400" dirty="0">
                <a:ea typeface="楷体_GB2312" pitchFamily="49" charset="-122"/>
              </a:rPr>
              <a:t>80 </a:t>
            </a:r>
            <a:r>
              <a:rPr lang="zh-CN" altLang="en-US" sz="2400" dirty="0">
                <a:ea typeface="楷体_GB2312" pitchFamily="49" charset="-122"/>
              </a:rPr>
              <a:t>个记录，关键字为 </a:t>
            </a:r>
            <a:r>
              <a:rPr lang="en-US" altLang="zh-CN" sz="2400" dirty="0">
                <a:ea typeface="楷体_GB2312" pitchFamily="49" charset="-122"/>
              </a:rPr>
              <a:t>8 </a:t>
            </a:r>
            <a:r>
              <a:rPr lang="zh-CN" altLang="en-US" sz="2400" dirty="0">
                <a:ea typeface="楷体_GB2312" pitchFamily="49" charset="-122"/>
              </a:rPr>
              <a:t>位十进制数，哈希表长为 </a:t>
            </a:r>
            <a:r>
              <a:rPr lang="en-US" altLang="zh-CN" sz="2400" dirty="0">
                <a:ea typeface="楷体_GB2312" pitchFamily="49" charset="-122"/>
              </a:rPr>
              <a:t>100</a:t>
            </a:r>
            <a:r>
              <a:rPr lang="zh-CN" altLang="en-US" sz="2400" dirty="0">
                <a:ea typeface="楷体_GB2312" pitchFamily="49" charset="-122"/>
              </a:rPr>
              <a:t>。  </a:t>
            </a:r>
          </a:p>
          <a:p>
            <a:pPr>
              <a:spcBef>
                <a:spcPct val="0"/>
              </a:spcBef>
            </a:pPr>
            <a:r>
              <a:rPr lang="zh-CN" altLang="en-US" sz="2400" dirty="0">
                <a:ea typeface="楷体_GB2312" pitchFamily="49" charset="-122"/>
              </a:rPr>
              <a:t>        则哈希地址可取 </a:t>
            </a:r>
            <a:r>
              <a:rPr lang="en-US" altLang="zh-CN" sz="2400" dirty="0">
                <a:ea typeface="楷体_GB2312" pitchFamily="49" charset="-122"/>
              </a:rPr>
              <a:t>2 </a:t>
            </a:r>
            <a:r>
              <a:rPr lang="zh-CN" altLang="en-US" sz="2400" dirty="0">
                <a:ea typeface="楷体_GB2312" pitchFamily="49" charset="-122"/>
              </a:rPr>
              <a:t>位十进制数。 </a:t>
            </a:r>
          </a:p>
        </p:txBody>
      </p:sp>
      <p:grpSp>
        <p:nvGrpSpPr>
          <p:cNvPr id="2" name="Group 221"/>
          <p:cNvGrpSpPr>
            <a:grpSpLocks/>
          </p:cNvGrpSpPr>
          <p:nvPr/>
        </p:nvGrpSpPr>
        <p:grpSpPr bwMode="auto">
          <a:xfrm>
            <a:off x="388938" y="2998788"/>
            <a:ext cx="3225800" cy="3417887"/>
            <a:chOff x="245" y="1889"/>
            <a:chExt cx="2032" cy="2153"/>
          </a:xfrm>
        </p:grpSpPr>
        <p:sp>
          <p:nvSpPr>
            <p:cNvPr id="36052" name="Text Box 212"/>
            <p:cNvSpPr txBox="1">
              <a:spLocks noChangeArrowheads="1"/>
            </p:cNvSpPr>
            <p:nvPr/>
          </p:nvSpPr>
          <p:spPr bwMode="auto">
            <a:xfrm>
              <a:off x="288" y="2339"/>
              <a:ext cx="1989" cy="1531"/>
            </a:xfrm>
            <a:prstGeom prst="rect">
              <a:avLst/>
            </a:prstGeom>
            <a:noFill/>
            <a:ln w="9525">
              <a:noFill/>
              <a:miter lim="800000"/>
              <a:headEnd/>
              <a:tailEnd/>
            </a:ln>
            <a:effectLst/>
          </p:spPr>
          <p:txBody>
            <a:bodyPr wrap="none" lIns="91350" tIns="45677" rIns="91350" bIns="45677">
              <a:spAutoFit/>
            </a:bodyPr>
            <a:lstStyle/>
            <a:p>
              <a:pPr>
                <a:lnSpc>
                  <a:spcPct val="80000"/>
                </a:lnSpc>
                <a:spcBef>
                  <a:spcPct val="0"/>
                </a:spcBef>
              </a:pPr>
              <a:r>
                <a:rPr lang="en-US" altLang="zh-CN" dirty="0"/>
                <a:t>8   1   3   4   6   5   3   2 </a:t>
              </a:r>
            </a:p>
            <a:p>
              <a:pPr>
                <a:lnSpc>
                  <a:spcPct val="80000"/>
                </a:lnSpc>
                <a:spcBef>
                  <a:spcPct val="0"/>
                </a:spcBef>
              </a:pPr>
              <a:r>
                <a:rPr lang="en-US" altLang="zh-CN" dirty="0"/>
                <a:t>8   1   3   7   2   2   4   2 </a:t>
              </a:r>
            </a:p>
            <a:p>
              <a:pPr>
                <a:lnSpc>
                  <a:spcPct val="80000"/>
                </a:lnSpc>
                <a:spcBef>
                  <a:spcPct val="0"/>
                </a:spcBef>
              </a:pPr>
              <a:r>
                <a:rPr lang="en-US" altLang="zh-CN" dirty="0"/>
                <a:t>8   1   3   8   7   4   2   2 </a:t>
              </a:r>
            </a:p>
            <a:p>
              <a:pPr>
                <a:lnSpc>
                  <a:spcPct val="80000"/>
                </a:lnSpc>
                <a:spcBef>
                  <a:spcPct val="0"/>
                </a:spcBef>
              </a:pPr>
              <a:r>
                <a:rPr lang="en-US" altLang="zh-CN" dirty="0"/>
                <a:t>8   1   3   0   1   3   6   7 </a:t>
              </a:r>
            </a:p>
            <a:p>
              <a:pPr>
                <a:lnSpc>
                  <a:spcPct val="80000"/>
                </a:lnSpc>
                <a:spcBef>
                  <a:spcPct val="0"/>
                </a:spcBef>
              </a:pPr>
              <a:r>
                <a:rPr lang="en-US" altLang="zh-CN" dirty="0"/>
                <a:t>8   1   3   2   2   8   1   7  </a:t>
              </a:r>
            </a:p>
            <a:p>
              <a:pPr>
                <a:lnSpc>
                  <a:spcPct val="80000"/>
                </a:lnSpc>
                <a:spcBef>
                  <a:spcPct val="0"/>
                </a:spcBef>
              </a:pPr>
              <a:r>
                <a:rPr lang="en-US" altLang="zh-CN" dirty="0"/>
                <a:t>8   1   3   3   8   9   6   7 </a:t>
              </a:r>
            </a:p>
            <a:p>
              <a:pPr>
                <a:lnSpc>
                  <a:spcPct val="80000"/>
                </a:lnSpc>
                <a:spcBef>
                  <a:spcPct val="0"/>
                </a:spcBef>
              </a:pPr>
              <a:r>
                <a:rPr lang="en-US" altLang="zh-CN" dirty="0"/>
                <a:t>8   1   3   6   8   5   3   7 </a:t>
              </a:r>
            </a:p>
            <a:p>
              <a:pPr>
                <a:lnSpc>
                  <a:spcPct val="80000"/>
                </a:lnSpc>
                <a:spcBef>
                  <a:spcPct val="0"/>
                </a:spcBef>
              </a:pPr>
              <a:r>
                <a:rPr lang="en-US" altLang="zh-CN" dirty="0"/>
                <a:t>8   1   4   1   9   3   5   5 </a:t>
              </a:r>
            </a:p>
          </p:txBody>
        </p:sp>
        <p:sp>
          <p:nvSpPr>
            <p:cNvPr id="36053" name="Text Box 213"/>
            <p:cNvSpPr txBox="1">
              <a:spLocks noChangeArrowheads="1"/>
            </p:cNvSpPr>
            <p:nvPr/>
          </p:nvSpPr>
          <p:spPr bwMode="auto">
            <a:xfrm>
              <a:off x="1104" y="2064"/>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4" name="Text Box 214"/>
            <p:cNvSpPr txBox="1">
              <a:spLocks noChangeArrowheads="1"/>
            </p:cNvSpPr>
            <p:nvPr/>
          </p:nvSpPr>
          <p:spPr bwMode="auto">
            <a:xfrm>
              <a:off x="1104" y="3792"/>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5" name="Text Box 215"/>
            <p:cNvSpPr txBox="1">
              <a:spLocks noChangeArrowheads="1"/>
            </p:cNvSpPr>
            <p:nvPr/>
          </p:nvSpPr>
          <p:spPr bwMode="auto">
            <a:xfrm>
              <a:off x="245" y="1889"/>
              <a:ext cx="2013" cy="288"/>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dirty="0">
                  <a:sym typeface="Wingdings" pitchFamily="2" charset="2"/>
                </a:rPr>
                <a:t>           </a:t>
              </a:r>
              <a:endParaRPr lang="en-US" altLang="zh-CN" dirty="0"/>
            </a:p>
          </p:txBody>
        </p:sp>
      </p:grpSp>
      <p:sp>
        <p:nvSpPr>
          <p:cNvPr id="36056" name="Line 216"/>
          <p:cNvSpPr>
            <a:spLocks noChangeShapeType="1"/>
          </p:cNvSpPr>
          <p:nvPr/>
        </p:nvSpPr>
        <p:spPr bwMode="auto">
          <a:xfrm>
            <a:off x="1285852" y="3500438"/>
            <a:ext cx="0" cy="2466975"/>
          </a:xfrm>
          <a:prstGeom prst="line">
            <a:avLst/>
          </a:prstGeom>
          <a:noFill/>
          <a:ln w="38100">
            <a:solidFill>
              <a:srgbClr val="FF3300"/>
            </a:solidFill>
            <a:round/>
            <a:headEnd/>
            <a:tailEnd/>
          </a:ln>
          <a:effectLst/>
        </p:spPr>
        <p:txBody>
          <a:bodyPr wrap="none" anchor="ctr"/>
          <a:lstStyle/>
          <a:p>
            <a:endParaRPr lang="zh-CN" altLang="en-US"/>
          </a:p>
        </p:txBody>
      </p:sp>
      <p:sp>
        <p:nvSpPr>
          <p:cNvPr id="36058" name="AutoShape 218"/>
          <p:cNvSpPr>
            <a:spLocks noChangeArrowheads="1"/>
          </p:cNvSpPr>
          <p:nvPr/>
        </p:nvSpPr>
        <p:spPr bwMode="auto">
          <a:xfrm>
            <a:off x="4038600" y="3595688"/>
            <a:ext cx="4953000" cy="2677636"/>
          </a:xfrm>
          <a:prstGeom prst="wedgeRectCallout">
            <a:avLst>
              <a:gd name="adj1" fmla="val -62083"/>
              <a:gd name="adj2" fmla="val 4838"/>
            </a:avLst>
          </a:prstGeom>
          <a:solidFill>
            <a:srgbClr val="FFFFCC"/>
          </a:solidFill>
          <a:ln w="9525">
            <a:noFill/>
            <a:miter lim="800000"/>
            <a:headEnd/>
            <a:tailEnd/>
          </a:ln>
          <a:effectLst/>
        </p:spPr>
        <p:txBody>
          <a:bodyPr lIns="91416" tIns="45710" rIns="91416" bIns="45710" anchor="ctr">
            <a:spAutoFit/>
          </a:bodyPr>
          <a:lstStyle/>
          <a:p>
            <a:pPr>
              <a:spcBef>
                <a:spcPct val="0"/>
              </a:spcBef>
            </a:pPr>
            <a:r>
              <a:rPr lang="zh-CN" altLang="en-US" sz="2400" dirty="0">
                <a:ea typeface="楷体_GB2312" pitchFamily="49" charset="-122"/>
              </a:rPr>
              <a:t>分析：</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8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1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3</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4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2</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7</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5 </a:t>
            </a:r>
          </a:p>
          <a:p>
            <a:pPr>
              <a:spcBef>
                <a:spcPct val="0"/>
              </a:spcBef>
            </a:pPr>
            <a:r>
              <a:rPr lang="en-US" altLang="zh-CN" sz="2400" dirty="0">
                <a:ea typeface="楷体_GB2312" pitchFamily="49" charset="-122"/>
                <a:sym typeface="Wingdings" pitchFamily="2" charset="2"/>
              </a:rPr>
              <a:t>              </a:t>
            </a:r>
            <a:r>
              <a:rPr lang="zh-CN" altLang="en-US" sz="2400" dirty="0">
                <a:ea typeface="楷体_GB2312" pitchFamily="49" charset="-122"/>
                <a:sym typeface="Wingdings" pitchFamily="2" charset="2"/>
              </a:rPr>
              <a:t>数字分布近乎随机 </a:t>
            </a:r>
          </a:p>
          <a:p>
            <a:pPr>
              <a:spcBef>
                <a:spcPct val="0"/>
              </a:spcBef>
            </a:pPr>
            <a:r>
              <a:rPr lang="zh-CN" altLang="en-US" sz="2400" dirty="0">
                <a:ea typeface="楷体_GB2312" pitchFamily="49" charset="-122"/>
                <a:sym typeface="Wingdings" pitchFamily="2" charset="2"/>
              </a:rPr>
              <a:t>所以：取  任意两位或两位 </a:t>
            </a:r>
          </a:p>
          <a:p>
            <a:pPr>
              <a:spcBef>
                <a:spcPct val="0"/>
              </a:spcBef>
            </a:pPr>
            <a:r>
              <a:rPr lang="zh-CN" altLang="en-US" sz="2400" dirty="0">
                <a:ea typeface="楷体_GB2312" pitchFamily="49" charset="-122"/>
                <a:sym typeface="Wingdings" pitchFamily="2" charset="2"/>
              </a:rPr>
              <a:t>            与另两位的叠加作哈希地址 </a:t>
            </a:r>
          </a:p>
        </p:txBody>
      </p:sp>
      <p:sp>
        <p:nvSpPr>
          <p:cNvPr id="36059" name="Line 219"/>
          <p:cNvSpPr>
            <a:spLocks noChangeShapeType="1"/>
          </p:cNvSpPr>
          <p:nvPr/>
        </p:nvSpPr>
        <p:spPr bwMode="auto">
          <a:xfrm>
            <a:off x="2357422" y="3429000"/>
            <a:ext cx="0" cy="2466975"/>
          </a:xfrm>
          <a:prstGeom prst="line">
            <a:avLst/>
          </a:prstGeom>
          <a:noFill/>
          <a:ln w="38100">
            <a:solidFill>
              <a:srgbClr val="FF3300"/>
            </a:solidFill>
            <a:round/>
            <a:headEnd/>
            <a:tailEnd/>
          </a:ln>
          <a:effectLst/>
        </p:spPr>
        <p:txBody>
          <a:bodyPr wrap="none" anchor="ctr"/>
          <a:lstStyle/>
          <a:p>
            <a:endParaRPr lang="zh-CN" altLang="en-US"/>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7"/>
                                        </p:tgtEl>
                                        <p:attrNameLst>
                                          <p:attrName>style.visibility</p:attrName>
                                        </p:attrNameLst>
                                      </p:cBhvr>
                                      <p:to>
                                        <p:strVal val="visible"/>
                                      </p:to>
                                    </p:set>
                                    <p:animEffect transition="in" filter="wipe(left)">
                                      <p:cBhvr>
                                        <p:cTn id="7" dur="500"/>
                                        <p:tgtEl>
                                          <p:spTgt spid="360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048"/>
                                        </p:tgtEl>
                                        <p:attrNameLst>
                                          <p:attrName>style.visibility</p:attrName>
                                        </p:attrNameLst>
                                      </p:cBhvr>
                                      <p:to>
                                        <p:strVal val="visible"/>
                                      </p:to>
                                    </p:set>
                                    <p:animEffect transition="in" filter="blinds(vertical)">
                                      <p:cBhvr>
                                        <p:cTn id="12" dur="500"/>
                                        <p:tgtEl>
                                          <p:spTgt spid="360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049"/>
                                        </p:tgtEl>
                                        <p:attrNameLst>
                                          <p:attrName>style.visibility</p:attrName>
                                        </p:attrNameLst>
                                      </p:cBhvr>
                                      <p:to>
                                        <p:strVal val="visible"/>
                                      </p:to>
                                    </p:set>
                                    <p:animEffect transition="in" filter="blinds(horizontal)">
                                      <p:cBhvr>
                                        <p:cTn id="17" dur="500"/>
                                        <p:tgtEl>
                                          <p:spTgt spid="3604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056"/>
                                        </p:tgtEl>
                                        <p:attrNameLst>
                                          <p:attrName>style.visibility</p:attrName>
                                        </p:attrNameLst>
                                      </p:cBhvr>
                                      <p:to>
                                        <p:strVal val="visible"/>
                                      </p:to>
                                    </p:set>
                                    <p:animEffect transition="in" filter="wipe(up)">
                                      <p:cBhvr>
                                        <p:cTn id="26" dur="500"/>
                                        <p:tgtEl>
                                          <p:spTgt spid="3605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6059"/>
                                        </p:tgtEl>
                                        <p:attrNameLst>
                                          <p:attrName>style.visibility</p:attrName>
                                        </p:attrNameLst>
                                      </p:cBhvr>
                                      <p:to>
                                        <p:strVal val="visible"/>
                                      </p:to>
                                    </p:set>
                                    <p:animEffect transition="in" filter="wipe(up)">
                                      <p:cBhvr>
                                        <p:cTn id="30" dur="500"/>
                                        <p:tgtEl>
                                          <p:spTgt spid="360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36058"/>
                                        </p:tgtEl>
                                        <p:attrNameLst>
                                          <p:attrName>style.visibility</p:attrName>
                                        </p:attrNameLst>
                                      </p:cBhvr>
                                      <p:to>
                                        <p:strVal val="visible"/>
                                      </p:to>
                                    </p:set>
                                    <p:animEffect transition="in" filter="wipe(right)">
                                      <p:cBhvr>
                                        <p:cTn id="35" dur="500"/>
                                        <p:tgtEl>
                                          <p:spTgt spid="36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 grpId="0" autoUpdateAnimBg="0"/>
      <p:bldP spid="36048" grpId="0" autoUpdateAnimBg="0"/>
      <p:bldP spid="36049" grpId="0" autoUpdateAnimBg="0"/>
      <p:bldP spid="36056" grpId="0" animBg="1"/>
      <p:bldP spid="36058" grpId="0" animBg="1" autoUpdateAnimBg="0"/>
      <p:bldP spid="3605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918" name="Text Box 54"/>
          <p:cNvSpPr txBox="1">
            <a:spLocks noChangeArrowheads="1"/>
          </p:cNvSpPr>
          <p:nvPr/>
        </p:nvSpPr>
        <p:spPr bwMode="auto">
          <a:xfrm>
            <a:off x="76200" y="953069"/>
            <a:ext cx="8915400" cy="1395811"/>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以关键字的平方值的中间几位作为哈希地址。</a:t>
            </a:r>
          </a:p>
          <a:p>
            <a:pPr>
              <a:lnSpc>
                <a:spcPct val="120000"/>
              </a:lnSpc>
              <a:spcBef>
                <a:spcPct val="0"/>
              </a:spcBef>
            </a:pPr>
            <a:r>
              <a:rPr lang="zh-CN" altLang="en-US" sz="2400" dirty="0">
                <a:ea typeface="楷体_GB2312" pitchFamily="49" charset="-122"/>
              </a:rPr>
              <a:t>        </a:t>
            </a:r>
            <a:r>
              <a:rPr lang="zh-CN" altLang="en-US" sz="2400" dirty="0">
                <a:latin typeface="华文新魏" pitchFamily="2" charset="-122"/>
                <a:ea typeface="华文新魏" pitchFamily="2" charset="-122"/>
              </a:rPr>
              <a:t>求</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关键字的平方值</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的目的是</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扩大差别</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，同时</a:t>
            </a:r>
            <a:r>
              <a:rPr lang="zh-CN" altLang="en-US" sz="2400" dirty="0">
                <a:solidFill>
                  <a:srgbClr val="FF0000"/>
                </a:solidFill>
                <a:latin typeface="华文新魏" pitchFamily="2" charset="-122"/>
                <a:ea typeface="华文新魏" pitchFamily="2" charset="-122"/>
              </a:rPr>
              <a:t>平方值的中 间各位</a:t>
            </a:r>
            <a:r>
              <a:rPr lang="zh-CN" altLang="en-US" sz="2400" dirty="0">
                <a:latin typeface="华文新魏" pitchFamily="2" charset="-122"/>
                <a:ea typeface="华文新魏" pitchFamily="2" charset="-122"/>
              </a:rPr>
              <a:t>又能受到整个关键字中各位的影响。</a:t>
            </a:r>
            <a:r>
              <a:rPr lang="zh-CN" altLang="en-US" sz="2400" dirty="0">
                <a:ea typeface="楷体_GB2312" pitchFamily="49" charset="-122"/>
              </a:rPr>
              <a:t> </a:t>
            </a:r>
          </a:p>
        </p:txBody>
      </p:sp>
      <p:sp>
        <p:nvSpPr>
          <p:cNvPr id="36919" name="Text Box 55"/>
          <p:cNvSpPr txBox="1">
            <a:spLocks noChangeArrowheads="1"/>
          </p:cNvSpPr>
          <p:nvPr/>
        </p:nvSpPr>
        <p:spPr bwMode="auto">
          <a:xfrm>
            <a:off x="76200" y="332656"/>
            <a:ext cx="36909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3.  </a:t>
            </a:r>
            <a:r>
              <a:rPr lang="zh-CN" altLang="en-US" sz="2400" dirty="0">
                <a:ea typeface="华文中宋" pitchFamily="2" charset="-122"/>
              </a:rPr>
              <a:t>平方取中法（较常用） </a:t>
            </a:r>
          </a:p>
        </p:txBody>
      </p:sp>
      <p:sp>
        <p:nvSpPr>
          <p:cNvPr id="36920" name="Rectangle 56"/>
          <p:cNvSpPr>
            <a:spLocks noChangeArrowheads="1"/>
          </p:cNvSpPr>
          <p:nvPr/>
        </p:nvSpPr>
        <p:spPr bwMode="auto">
          <a:xfrm>
            <a:off x="76200" y="2387030"/>
            <a:ext cx="8915400" cy="969962"/>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dirty="0">
                <a:ea typeface="华文中宋" pitchFamily="2" charset="-122"/>
              </a:rPr>
              <a:t>        </a:t>
            </a:r>
            <a:r>
              <a:rPr lang="zh-CN" altLang="en-US" sz="2400" dirty="0">
                <a:ea typeface="华文中宋" pitchFamily="2" charset="-122"/>
              </a:rPr>
              <a:t>此方法适合于：</a:t>
            </a:r>
            <a:r>
              <a:rPr lang="zh-CN" altLang="en-US" sz="2400" dirty="0">
                <a:ea typeface="楷体_GB2312" pitchFamily="49" charset="-122"/>
              </a:rPr>
              <a:t>关键字中的每一位都有某些数字</a:t>
            </a:r>
            <a:r>
              <a:rPr lang="zh-CN" altLang="en-US" sz="2400" dirty="0">
                <a:solidFill>
                  <a:srgbClr val="FF3300"/>
                </a:solidFill>
                <a:effectLst>
                  <a:outerShdw blurRad="38100" dist="38100" dir="2700000" algn="tl">
                    <a:srgbClr val="000000"/>
                  </a:outerShdw>
                </a:effectLst>
                <a:ea typeface="楷体_GB2312" pitchFamily="49" charset="-122"/>
              </a:rPr>
              <a:t>重复出现频 </a:t>
            </a:r>
          </a:p>
          <a:p>
            <a:pPr>
              <a:lnSpc>
                <a:spcPct val="115000"/>
              </a:lnSpc>
              <a:spcBef>
                <a:spcPct val="0"/>
              </a:spcBef>
            </a:pPr>
            <a:r>
              <a:rPr lang="zh-CN" altLang="en-US" sz="2400" dirty="0">
                <a:solidFill>
                  <a:srgbClr val="FF3300"/>
                </a:solidFill>
                <a:effectLst>
                  <a:outerShdw blurRad="38100" dist="38100" dir="2700000" algn="tl">
                    <a:srgbClr val="000000"/>
                  </a:outerShdw>
                </a:effectLst>
                <a:ea typeface="楷体_GB2312" pitchFamily="49" charset="-122"/>
              </a:rPr>
              <a:t>度很高</a:t>
            </a:r>
            <a:r>
              <a:rPr lang="zh-CN" altLang="en-US" sz="2400" dirty="0">
                <a:ea typeface="楷体_GB2312" pitchFamily="49" charset="-122"/>
              </a:rPr>
              <a:t>的现象。</a:t>
            </a:r>
          </a:p>
        </p:txBody>
      </p:sp>
      <p:sp>
        <p:nvSpPr>
          <p:cNvPr id="36921" name="Text Box 57"/>
          <p:cNvSpPr txBox="1">
            <a:spLocks noChangeArrowheads="1"/>
          </p:cNvSpPr>
          <p:nvPr/>
        </p:nvSpPr>
        <p:spPr bwMode="auto">
          <a:xfrm>
            <a:off x="76200" y="3381399"/>
            <a:ext cx="1481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4. </a:t>
            </a:r>
            <a:r>
              <a:rPr lang="zh-CN" altLang="en-US" sz="2400" dirty="0">
                <a:ea typeface="华文中宋" pitchFamily="2" charset="-122"/>
              </a:rPr>
              <a:t>折叠法 </a:t>
            </a:r>
          </a:p>
        </p:txBody>
      </p:sp>
      <p:sp>
        <p:nvSpPr>
          <p:cNvPr id="36922" name="Text Box 58"/>
          <p:cNvSpPr txBox="1">
            <a:spLocks noChangeArrowheads="1"/>
          </p:cNvSpPr>
          <p:nvPr/>
        </p:nvSpPr>
        <p:spPr bwMode="auto">
          <a:xfrm>
            <a:off x="76200" y="3838599"/>
            <a:ext cx="8807171" cy="943187"/>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将关键字分割成位数相同的几部分，然后取这几部分 </a:t>
            </a:r>
          </a:p>
          <a:p>
            <a:pPr>
              <a:lnSpc>
                <a:spcPct val="120000"/>
              </a:lnSpc>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楷体_GB2312" pitchFamily="49" charset="-122"/>
              </a:rPr>
              <a:t>叠加和</a:t>
            </a:r>
            <a:r>
              <a:rPr lang="zh-CN" altLang="en-US" sz="2400" dirty="0">
                <a:ea typeface="楷体_GB2312" pitchFamily="49" charset="-122"/>
              </a:rPr>
              <a:t>（舍去进位）做哈希地址。 </a:t>
            </a:r>
          </a:p>
        </p:txBody>
      </p:sp>
      <p:sp>
        <p:nvSpPr>
          <p:cNvPr id="36924" name="Text Box 60"/>
          <p:cNvSpPr txBox="1">
            <a:spLocks noChangeArrowheads="1"/>
          </p:cNvSpPr>
          <p:nvPr/>
        </p:nvSpPr>
        <p:spPr bwMode="auto">
          <a:xfrm>
            <a:off x="76200" y="4752999"/>
            <a:ext cx="70675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移位叠加：</a:t>
            </a:r>
            <a:r>
              <a:rPr lang="zh-CN" altLang="en-US" sz="2400" dirty="0">
                <a:latin typeface="楷体_GB2312" pitchFamily="49" charset="-122"/>
                <a:ea typeface="楷体_GB2312" pitchFamily="49" charset="-122"/>
              </a:rPr>
              <a:t>将分割后的几部分低位对齐相加。 </a:t>
            </a:r>
          </a:p>
        </p:txBody>
      </p:sp>
      <p:sp>
        <p:nvSpPr>
          <p:cNvPr id="36925" name="Text Box 61"/>
          <p:cNvSpPr txBox="1">
            <a:spLocks noChangeArrowheads="1"/>
          </p:cNvSpPr>
          <p:nvPr/>
        </p:nvSpPr>
        <p:spPr bwMode="auto">
          <a:xfrm>
            <a:off x="76200" y="5243537"/>
            <a:ext cx="8291513" cy="457200"/>
          </a:xfrm>
          <a:prstGeom prst="rect">
            <a:avLst/>
          </a:prstGeom>
          <a:noFill/>
          <a:ln w="25400" cap="sq">
            <a:noFill/>
            <a:miter lim="800000"/>
            <a:headEnd/>
            <a:tailEnd/>
          </a:ln>
          <a:effectLst/>
        </p:spPr>
        <p:txBody>
          <a:bodyPr wrap="none" lIns="91416" tIns="45710" rIns="91416" bIns="45710">
            <a:spAutoFit/>
          </a:bodyPr>
          <a:lstStyle/>
          <a:p>
            <a:r>
              <a:rPr lang="en-US" altLang="zh-CN" sz="2400">
                <a:ea typeface="华文中宋" pitchFamily="2" charset="-122"/>
              </a:rPr>
              <a:t>        </a:t>
            </a:r>
            <a:r>
              <a:rPr lang="zh-CN" altLang="en-US" sz="2400">
                <a:solidFill>
                  <a:srgbClr val="FF3300"/>
                </a:solidFill>
                <a:effectLst>
                  <a:outerShdw blurRad="38100" dist="38100" dir="2700000" algn="tl">
                    <a:srgbClr val="000000"/>
                  </a:outerShdw>
                </a:effectLst>
                <a:ea typeface="华文中宋" pitchFamily="2" charset="-122"/>
              </a:rPr>
              <a:t>间界叠加：</a:t>
            </a:r>
            <a:r>
              <a:rPr lang="zh-CN" altLang="en-US" sz="2400">
                <a:ea typeface="楷体_GB2312" pitchFamily="49" charset="-122"/>
              </a:rPr>
              <a:t>从一端沿分割界来回折叠，然后对齐相加。</a:t>
            </a:r>
            <a:r>
              <a:rPr lang="zh-CN" altLang="en-US" sz="2400">
                <a:ea typeface="华文中宋" pitchFamily="2" charset="-122"/>
              </a:rPr>
              <a:t>  </a:t>
            </a:r>
          </a:p>
        </p:txBody>
      </p:sp>
      <p:sp>
        <p:nvSpPr>
          <p:cNvPr id="36926" name="Text Box 62"/>
          <p:cNvSpPr txBox="1">
            <a:spLocks noChangeArrowheads="1"/>
          </p:cNvSpPr>
          <p:nvPr/>
        </p:nvSpPr>
        <p:spPr bwMode="auto">
          <a:xfrm>
            <a:off x="76200" y="5780112"/>
            <a:ext cx="88709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适于关键字位数很多，且每一位上数字分布大致均匀情况。  </a:t>
            </a: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18"/>
                                        </p:tgtEl>
                                        <p:attrNameLst>
                                          <p:attrName>style.visibility</p:attrName>
                                        </p:attrNameLst>
                                      </p:cBhvr>
                                      <p:to>
                                        <p:strVal val="visible"/>
                                      </p:to>
                                    </p:set>
                                    <p:animEffect transition="in" filter="blinds(horizontal)">
                                      <p:cBhvr>
                                        <p:cTn id="7" dur="500"/>
                                        <p:tgtEl>
                                          <p:spTgt spid="369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920"/>
                                        </p:tgtEl>
                                        <p:attrNameLst>
                                          <p:attrName>style.visibility</p:attrName>
                                        </p:attrNameLst>
                                      </p:cBhvr>
                                      <p:to>
                                        <p:strVal val="visible"/>
                                      </p:to>
                                    </p:set>
                                    <p:animEffect transition="in" filter="blinds(vertical)">
                                      <p:cBhvr>
                                        <p:cTn id="12" dur="500"/>
                                        <p:tgtEl>
                                          <p:spTgt spid="369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21"/>
                                        </p:tgtEl>
                                        <p:attrNameLst>
                                          <p:attrName>style.visibility</p:attrName>
                                        </p:attrNameLst>
                                      </p:cBhvr>
                                      <p:to>
                                        <p:strVal val="visible"/>
                                      </p:to>
                                    </p:set>
                                    <p:animEffect transition="in" filter="wipe(left)">
                                      <p:cBhvr>
                                        <p:cTn id="17" dur="500"/>
                                        <p:tgtEl>
                                          <p:spTgt spid="36921"/>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36922"/>
                                        </p:tgtEl>
                                        <p:attrNameLst>
                                          <p:attrName>style.visibility</p:attrName>
                                        </p:attrNameLst>
                                      </p:cBhvr>
                                      <p:to>
                                        <p:strVal val="visible"/>
                                      </p:to>
                                    </p:set>
                                    <p:anim calcmode="lin" valueType="num">
                                      <p:cBhvr>
                                        <p:cTn id="22" dur="500" fill="hold"/>
                                        <p:tgtEl>
                                          <p:spTgt spid="36922"/>
                                        </p:tgtEl>
                                        <p:attrNameLst>
                                          <p:attrName>ppt_w</p:attrName>
                                        </p:attrNameLst>
                                      </p:cBhvr>
                                      <p:tavLst>
                                        <p:tav tm="0">
                                          <p:val>
                                            <p:fltVal val="0"/>
                                          </p:val>
                                        </p:tav>
                                        <p:tav tm="100000">
                                          <p:val>
                                            <p:strVal val="#ppt_w"/>
                                          </p:val>
                                        </p:tav>
                                      </p:tavLst>
                                    </p:anim>
                                    <p:anim calcmode="lin" valueType="num">
                                      <p:cBhvr>
                                        <p:cTn id="23" dur="500" fill="hold"/>
                                        <p:tgtEl>
                                          <p:spTgt spid="3692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36924"/>
                                        </p:tgtEl>
                                        <p:attrNameLst>
                                          <p:attrName>style.visibility</p:attrName>
                                        </p:attrNameLst>
                                      </p:cBhvr>
                                      <p:to>
                                        <p:strVal val="visible"/>
                                      </p:to>
                                    </p:set>
                                    <p:anim calcmode="lin" valueType="num">
                                      <p:cBhvr>
                                        <p:cTn id="28" dur="500" fill="hold"/>
                                        <p:tgtEl>
                                          <p:spTgt spid="36924"/>
                                        </p:tgtEl>
                                        <p:attrNameLst>
                                          <p:attrName>ppt_x</p:attrName>
                                        </p:attrNameLst>
                                      </p:cBhvr>
                                      <p:tavLst>
                                        <p:tav tm="0">
                                          <p:val>
                                            <p:strVal val="#ppt_x-#ppt_w/2"/>
                                          </p:val>
                                        </p:tav>
                                        <p:tav tm="100000">
                                          <p:val>
                                            <p:strVal val="#ppt_x"/>
                                          </p:val>
                                        </p:tav>
                                      </p:tavLst>
                                    </p:anim>
                                    <p:anim calcmode="lin" valueType="num">
                                      <p:cBhvr>
                                        <p:cTn id="29" dur="500" fill="hold"/>
                                        <p:tgtEl>
                                          <p:spTgt spid="36924"/>
                                        </p:tgtEl>
                                        <p:attrNameLst>
                                          <p:attrName>ppt_y</p:attrName>
                                        </p:attrNameLst>
                                      </p:cBhvr>
                                      <p:tavLst>
                                        <p:tav tm="0">
                                          <p:val>
                                            <p:strVal val="#ppt_y"/>
                                          </p:val>
                                        </p:tav>
                                        <p:tav tm="100000">
                                          <p:val>
                                            <p:strVal val="#ppt_y"/>
                                          </p:val>
                                        </p:tav>
                                      </p:tavLst>
                                    </p:anim>
                                    <p:anim calcmode="lin" valueType="num">
                                      <p:cBhvr>
                                        <p:cTn id="30" dur="500" fill="hold"/>
                                        <p:tgtEl>
                                          <p:spTgt spid="36924"/>
                                        </p:tgtEl>
                                        <p:attrNameLst>
                                          <p:attrName>ppt_w</p:attrName>
                                        </p:attrNameLst>
                                      </p:cBhvr>
                                      <p:tavLst>
                                        <p:tav tm="0">
                                          <p:val>
                                            <p:fltVal val="0"/>
                                          </p:val>
                                        </p:tav>
                                        <p:tav tm="100000">
                                          <p:val>
                                            <p:strVal val="#ppt_w"/>
                                          </p:val>
                                        </p:tav>
                                      </p:tavLst>
                                    </p:anim>
                                    <p:anim calcmode="lin" valueType="num">
                                      <p:cBhvr>
                                        <p:cTn id="31" dur="500" fill="hold"/>
                                        <p:tgtEl>
                                          <p:spTgt spid="3692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36925"/>
                                        </p:tgtEl>
                                        <p:attrNameLst>
                                          <p:attrName>style.visibility</p:attrName>
                                        </p:attrNameLst>
                                      </p:cBhvr>
                                      <p:to>
                                        <p:strVal val="visible"/>
                                      </p:to>
                                    </p:set>
                                    <p:anim calcmode="lin" valueType="num">
                                      <p:cBhvr>
                                        <p:cTn id="36" dur="500" fill="hold"/>
                                        <p:tgtEl>
                                          <p:spTgt spid="36925"/>
                                        </p:tgtEl>
                                        <p:attrNameLst>
                                          <p:attrName>ppt_x</p:attrName>
                                        </p:attrNameLst>
                                      </p:cBhvr>
                                      <p:tavLst>
                                        <p:tav tm="0">
                                          <p:val>
                                            <p:strVal val="#ppt_x-#ppt_w/2"/>
                                          </p:val>
                                        </p:tav>
                                        <p:tav tm="100000">
                                          <p:val>
                                            <p:strVal val="#ppt_x"/>
                                          </p:val>
                                        </p:tav>
                                      </p:tavLst>
                                    </p:anim>
                                    <p:anim calcmode="lin" valueType="num">
                                      <p:cBhvr>
                                        <p:cTn id="37" dur="500" fill="hold"/>
                                        <p:tgtEl>
                                          <p:spTgt spid="36925"/>
                                        </p:tgtEl>
                                        <p:attrNameLst>
                                          <p:attrName>ppt_y</p:attrName>
                                        </p:attrNameLst>
                                      </p:cBhvr>
                                      <p:tavLst>
                                        <p:tav tm="0">
                                          <p:val>
                                            <p:strVal val="#ppt_y"/>
                                          </p:val>
                                        </p:tav>
                                        <p:tav tm="100000">
                                          <p:val>
                                            <p:strVal val="#ppt_y"/>
                                          </p:val>
                                        </p:tav>
                                      </p:tavLst>
                                    </p:anim>
                                    <p:anim calcmode="lin" valueType="num">
                                      <p:cBhvr>
                                        <p:cTn id="38" dur="500" fill="hold"/>
                                        <p:tgtEl>
                                          <p:spTgt spid="36925"/>
                                        </p:tgtEl>
                                        <p:attrNameLst>
                                          <p:attrName>ppt_w</p:attrName>
                                        </p:attrNameLst>
                                      </p:cBhvr>
                                      <p:tavLst>
                                        <p:tav tm="0">
                                          <p:val>
                                            <p:fltVal val="0"/>
                                          </p:val>
                                        </p:tav>
                                        <p:tav tm="100000">
                                          <p:val>
                                            <p:strVal val="#ppt_w"/>
                                          </p:val>
                                        </p:tav>
                                      </p:tavLst>
                                    </p:anim>
                                    <p:anim calcmode="lin" valueType="num">
                                      <p:cBhvr>
                                        <p:cTn id="39" dur="500" fill="hold"/>
                                        <p:tgtEl>
                                          <p:spTgt spid="36925"/>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6926"/>
                                        </p:tgtEl>
                                        <p:attrNameLst>
                                          <p:attrName>style.visibility</p:attrName>
                                        </p:attrNameLst>
                                      </p:cBhvr>
                                      <p:to>
                                        <p:strVal val="visible"/>
                                      </p:to>
                                    </p:set>
                                    <p:anim calcmode="lin" valueType="num">
                                      <p:cBhvr additive="base">
                                        <p:cTn id="44" dur="500" fill="hold"/>
                                        <p:tgtEl>
                                          <p:spTgt spid="36926"/>
                                        </p:tgtEl>
                                        <p:attrNameLst>
                                          <p:attrName>ppt_x</p:attrName>
                                        </p:attrNameLst>
                                      </p:cBhvr>
                                      <p:tavLst>
                                        <p:tav tm="0">
                                          <p:val>
                                            <p:strVal val="#ppt_x"/>
                                          </p:val>
                                        </p:tav>
                                        <p:tav tm="100000">
                                          <p:val>
                                            <p:strVal val="#ppt_x"/>
                                          </p:val>
                                        </p:tav>
                                      </p:tavLst>
                                    </p:anim>
                                    <p:anim calcmode="lin" valueType="num">
                                      <p:cBhvr additive="base">
                                        <p:cTn id="45" dur="500" fill="hold"/>
                                        <p:tgtEl>
                                          <p:spTgt spid="36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8" grpId="0" autoUpdateAnimBg="0"/>
      <p:bldP spid="36920" grpId="0" autoUpdateAnimBg="0"/>
      <p:bldP spid="36921" grpId="0" autoUpdateAnimBg="0"/>
      <p:bldP spid="36922" grpId="0" autoUpdateAnimBg="0"/>
      <p:bldP spid="36924" grpId="0" autoUpdateAnimBg="0"/>
      <p:bldP spid="36925" grpId="0" autoUpdateAnimBg="0"/>
      <p:bldP spid="36926"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116" name="Text Box 228"/>
          <p:cNvSpPr txBox="1">
            <a:spLocks noChangeArrowheads="1"/>
          </p:cNvSpPr>
          <p:nvPr/>
        </p:nvSpPr>
        <p:spPr bwMode="auto">
          <a:xfrm>
            <a:off x="76200" y="503238"/>
            <a:ext cx="69151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例：关键字为：</a:t>
            </a:r>
            <a:r>
              <a:rPr lang="en-US" altLang="zh-CN" sz="2400" dirty="0">
                <a:ea typeface="楷体_GB2312" pitchFamily="49" charset="-122"/>
              </a:rPr>
              <a:t>0442205864</a:t>
            </a:r>
            <a:r>
              <a:rPr lang="zh-CN" altLang="en-US" sz="2400" dirty="0">
                <a:ea typeface="楷体_GB2312" pitchFamily="49" charset="-122"/>
              </a:rPr>
              <a:t>，哈希地址位数为 </a:t>
            </a:r>
            <a:r>
              <a:rPr lang="en-US" altLang="zh-CN" sz="2400" dirty="0">
                <a:ea typeface="楷体_GB2312" pitchFamily="49" charset="-122"/>
              </a:rPr>
              <a:t>4</a:t>
            </a:r>
            <a:r>
              <a:rPr lang="zh-CN" altLang="en-US" sz="2400" dirty="0">
                <a:ea typeface="楷体_GB2312" pitchFamily="49" charset="-122"/>
              </a:rPr>
              <a:t>。 </a:t>
            </a:r>
          </a:p>
        </p:txBody>
      </p:sp>
      <p:grpSp>
        <p:nvGrpSpPr>
          <p:cNvPr id="2" name="Group 247"/>
          <p:cNvGrpSpPr>
            <a:grpSpLocks/>
          </p:cNvGrpSpPr>
          <p:nvPr/>
        </p:nvGrpSpPr>
        <p:grpSpPr bwMode="auto">
          <a:xfrm>
            <a:off x="698500" y="1008063"/>
            <a:ext cx="3413125" cy="1655762"/>
            <a:chOff x="439" y="576"/>
            <a:chExt cx="2151" cy="1043"/>
          </a:xfrm>
        </p:grpSpPr>
        <p:sp>
          <p:nvSpPr>
            <p:cNvPr id="38118" name="Text Box 230"/>
            <p:cNvSpPr txBox="1">
              <a:spLocks noChangeArrowheads="1"/>
            </p:cNvSpPr>
            <p:nvPr/>
          </p:nvSpPr>
          <p:spPr bwMode="auto">
            <a:xfrm>
              <a:off x="711"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0" name="Text Box 232"/>
            <p:cNvSpPr txBox="1">
              <a:spLocks noChangeArrowheads="1"/>
            </p:cNvSpPr>
            <p:nvPr/>
          </p:nvSpPr>
          <p:spPr bwMode="auto">
            <a:xfrm>
              <a:off x="711"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4 2 2 0</a:t>
              </a:r>
            </a:p>
          </p:txBody>
        </p:sp>
        <p:sp>
          <p:nvSpPr>
            <p:cNvPr id="38121" name="Text Box 233"/>
            <p:cNvSpPr txBox="1">
              <a:spLocks noChangeArrowheads="1"/>
            </p:cNvSpPr>
            <p:nvPr/>
          </p:nvSpPr>
          <p:spPr bwMode="auto">
            <a:xfrm>
              <a:off x="910"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22" name="Line 234"/>
            <p:cNvSpPr>
              <a:spLocks noChangeShapeType="1"/>
            </p:cNvSpPr>
            <p:nvPr/>
          </p:nvSpPr>
          <p:spPr bwMode="auto">
            <a:xfrm>
              <a:off x="445"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23" name="Text Box 235"/>
            <p:cNvSpPr txBox="1">
              <a:spLocks noChangeArrowheads="1"/>
            </p:cNvSpPr>
            <p:nvPr/>
          </p:nvSpPr>
          <p:spPr bwMode="auto">
            <a:xfrm>
              <a:off x="595"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1</a:t>
              </a:r>
              <a:r>
                <a:rPr lang="en-US" altLang="zh-CN" dirty="0">
                  <a:ea typeface="楷体_GB2312" pitchFamily="49" charset="-122"/>
                </a:rPr>
                <a:t> 0 0 8 8</a:t>
              </a:r>
            </a:p>
          </p:txBody>
        </p:sp>
        <p:sp>
          <p:nvSpPr>
            <p:cNvPr id="38124" name="Text Box 236"/>
            <p:cNvSpPr txBox="1">
              <a:spLocks noChangeArrowheads="1"/>
            </p:cNvSpPr>
            <p:nvPr/>
          </p:nvSpPr>
          <p:spPr bwMode="auto">
            <a:xfrm>
              <a:off x="439"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H(key)=0088</a:t>
              </a:r>
            </a:p>
          </p:txBody>
        </p:sp>
        <p:sp>
          <p:nvSpPr>
            <p:cNvPr id="38125" name="AutoShape 237"/>
            <p:cNvSpPr>
              <a:spLocks noChangeArrowheads="1"/>
            </p:cNvSpPr>
            <p:nvPr/>
          </p:nvSpPr>
          <p:spPr bwMode="auto">
            <a:xfrm>
              <a:off x="1375" y="875"/>
              <a:ext cx="1215" cy="389"/>
            </a:xfrm>
            <a:prstGeom prst="wedgeEllipseCallout">
              <a:avLst>
                <a:gd name="adj1" fmla="val -44958"/>
                <a:gd name="adj2" fmla="val 65324"/>
              </a:avLst>
            </a:prstGeom>
            <a:solidFill>
              <a:srgbClr val="FFFFCC"/>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dirty="0">
                  <a:ea typeface="楷体_GB2312" pitchFamily="49" charset="-122"/>
                </a:rPr>
                <a:t>移位叠加</a:t>
              </a:r>
            </a:p>
          </p:txBody>
        </p:sp>
      </p:grpSp>
      <p:grpSp>
        <p:nvGrpSpPr>
          <p:cNvPr id="3" name="Group 248"/>
          <p:cNvGrpSpPr>
            <a:grpSpLocks/>
          </p:cNvGrpSpPr>
          <p:nvPr/>
        </p:nvGrpSpPr>
        <p:grpSpPr bwMode="auto">
          <a:xfrm>
            <a:off x="5194300" y="1008063"/>
            <a:ext cx="3413125" cy="1655762"/>
            <a:chOff x="3271" y="576"/>
            <a:chExt cx="2151" cy="1043"/>
          </a:xfrm>
        </p:grpSpPr>
        <p:sp>
          <p:nvSpPr>
            <p:cNvPr id="38127" name="Text Box 239"/>
            <p:cNvSpPr txBox="1">
              <a:spLocks noChangeArrowheads="1"/>
            </p:cNvSpPr>
            <p:nvPr/>
          </p:nvSpPr>
          <p:spPr bwMode="auto">
            <a:xfrm>
              <a:off x="3543"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9" name="Text Box 241"/>
            <p:cNvSpPr txBox="1">
              <a:spLocks noChangeArrowheads="1"/>
            </p:cNvSpPr>
            <p:nvPr/>
          </p:nvSpPr>
          <p:spPr bwMode="auto">
            <a:xfrm>
              <a:off x="3543"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0 2 2 4</a:t>
              </a:r>
            </a:p>
          </p:txBody>
        </p:sp>
        <p:sp>
          <p:nvSpPr>
            <p:cNvPr id="38130" name="Text Box 242"/>
            <p:cNvSpPr txBox="1">
              <a:spLocks noChangeArrowheads="1"/>
            </p:cNvSpPr>
            <p:nvPr/>
          </p:nvSpPr>
          <p:spPr bwMode="auto">
            <a:xfrm>
              <a:off x="3754"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31" name="Line 243"/>
            <p:cNvSpPr>
              <a:spLocks noChangeShapeType="1"/>
            </p:cNvSpPr>
            <p:nvPr/>
          </p:nvSpPr>
          <p:spPr bwMode="auto">
            <a:xfrm>
              <a:off x="3277"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32" name="Text Box 244"/>
            <p:cNvSpPr txBox="1">
              <a:spLocks noChangeArrowheads="1"/>
            </p:cNvSpPr>
            <p:nvPr/>
          </p:nvSpPr>
          <p:spPr bwMode="auto">
            <a:xfrm>
              <a:off x="3452"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   </a:t>
              </a:r>
              <a:r>
                <a:rPr lang="en-US" altLang="zh-CN" dirty="0">
                  <a:ea typeface="楷体_GB2312" pitchFamily="49" charset="-122"/>
                </a:rPr>
                <a:t>6 0 9 2</a:t>
              </a:r>
            </a:p>
          </p:txBody>
        </p:sp>
        <p:sp>
          <p:nvSpPr>
            <p:cNvPr id="38133" name="Text Box 245"/>
            <p:cNvSpPr txBox="1">
              <a:spLocks noChangeArrowheads="1"/>
            </p:cNvSpPr>
            <p:nvPr/>
          </p:nvSpPr>
          <p:spPr bwMode="auto">
            <a:xfrm>
              <a:off x="3271"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H(key)=6092</a:t>
              </a:r>
            </a:p>
          </p:txBody>
        </p:sp>
        <p:sp>
          <p:nvSpPr>
            <p:cNvPr id="38134" name="AutoShape 246"/>
            <p:cNvSpPr>
              <a:spLocks noChangeArrowheads="1"/>
            </p:cNvSpPr>
            <p:nvPr/>
          </p:nvSpPr>
          <p:spPr bwMode="auto">
            <a:xfrm>
              <a:off x="4207" y="875"/>
              <a:ext cx="1215" cy="389"/>
            </a:xfrm>
            <a:prstGeom prst="wedgeEllipseCallout">
              <a:avLst>
                <a:gd name="adj1" fmla="val -44958"/>
                <a:gd name="adj2" fmla="val 65324"/>
              </a:avLst>
            </a:prstGeom>
            <a:solidFill>
              <a:schemeClr val="bg1"/>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间界叠加</a:t>
              </a:r>
            </a:p>
          </p:txBody>
        </p:sp>
      </p:grpSp>
      <p:sp>
        <p:nvSpPr>
          <p:cNvPr id="38137" name="Text Box 249"/>
          <p:cNvSpPr txBox="1">
            <a:spLocks noChangeArrowheads="1"/>
          </p:cNvSpPr>
          <p:nvPr/>
        </p:nvSpPr>
        <p:spPr bwMode="auto">
          <a:xfrm>
            <a:off x="76200" y="2836863"/>
            <a:ext cx="3689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5. </a:t>
            </a:r>
            <a:r>
              <a:rPr lang="zh-CN" altLang="en-US" sz="2400" dirty="0">
                <a:ea typeface="华文中宋" pitchFamily="2" charset="-122"/>
              </a:rPr>
              <a:t>除留余数法（最常用）  </a:t>
            </a:r>
          </a:p>
        </p:txBody>
      </p:sp>
      <p:sp>
        <p:nvSpPr>
          <p:cNvPr id="38138" name="Text Box 250"/>
          <p:cNvSpPr txBox="1">
            <a:spLocks noChangeArrowheads="1"/>
          </p:cNvSpPr>
          <p:nvPr/>
        </p:nvSpPr>
        <p:spPr bwMode="auto">
          <a:xfrm>
            <a:off x="76200" y="3432175"/>
            <a:ext cx="8741447"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取关键字被某个不大于哈希表表长 </a:t>
            </a:r>
            <a:r>
              <a:rPr lang="en-US" altLang="zh-CN" sz="2400" i="1" dirty="0">
                <a:ea typeface="楷体_GB2312" pitchFamily="49" charset="-122"/>
              </a:rPr>
              <a:t>m</a:t>
            </a:r>
            <a:r>
              <a:rPr lang="en-US" altLang="zh-CN" sz="2400" dirty="0">
                <a:ea typeface="楷体_GB2312" pitchFamily="49" charset="-122"/>
              </a:rPr>
              <a:t> </a:t>
            </a:r>
            <a:r>
              <a:rPr lang="zh-CN" altLang="zh-CN" sz="2400" dirty="0">
                <a:ea typeface="楷体_GB2312" pitchFamily="49" charset="-122"/>
              </a:rPr>
              <a:t>的数</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除后所得</a:t>
            </a:r>
            <a:r>
              <a:rPr lang="zh-CN" altLang="en-US" sz="2400" dirty="0">
                <a:ea typeface="楷体_GB2312" pitchFamily="49" charset="-122"/>
              </a:rPr>
              <a:t> </a:t>
            </a:r>
          </a:p>
          <a:p>
            <a:r>
              <a:rPr lang="zh-CN" altLang="zh-CN" sz="2400" dirty="0">
                <a:ea typeface="楷体_GB2312" pitchFamily="49" charset="-122"/>
              </a:rPr>
              <a:t>余数作哈希地址，即</a:t>
            </a:r>
            <a:r>
              <a:rPr lang="zh-CN" altLang="en-US" sz="2400" dirty="0">
                <a:ea typeface="楷体_GB2312" pitchFamily="49" charset="-122"/>
              </a:rPr>
              <a:t> </a:t>
            </a:r>
            <a:r>
              <a:rPr lang="en-US" altLang="zh-CN" sz="2400" dirty="0">
                <a:ea typeface="楷体_GB2312" pitchFamily="49" charset="-122"/>
              </a:rPr>
              <a:t>H(key) = key </a:t>
            </a:r>
            <a:r>
              <a:rPr lang="en-US" altLang="zh-CN" sz="2400" dirty="0">
                <a:solidFill>
                  <a:srgbClr val="0000FF"/>
                </a:solidFill>
                <a:ea typeface="楷体_GB2312" pitchFamily="49" charset="-122"/>
              </a:rPr>
              <a:t>MOD</a:t>
            </a:r>
            <a:r>
              <a:rPr lang="en-US" altLang="zh-CN" sz="2400" dirty="0">
                <a:ea typeface="楷体_GB2312" pitchFamily="49" charset="-122"/>
              </a:rPr>
              <a:t> </a:t>
            </a:r>
            <a:r>
              <a:rPr lang="en-US" altLang="zh-CN" sz="2400" i="1" dirty="0">
                <a:ea typeface="楷体_GB2312" pitchFamily="49" charset="-122"/>
              </a:rPr>
              <a:t>p</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en-US" altLang="zh-CN" sz="2400" dirty="0">
                <a:ea typeface="楷体_GB2312" pitchFamily="49" charset="-122"/>
                <a:sym typeface="Symbol" pitchFamily="18" charset="2"/>
              </a:rPr>
              <a:t> </a:t>
            </a:r>
            <a:r>
              <a:rPr lang="en-US" altLang="zh-CN" sz="2400" i="1" dirty="0">
                <a:ea typeface="楷体_GB2312" pitchFamily="49" charset="-122"/>
                <a:sym typeface="Symbol" pitchFamily="18" charset="2"/>
              </a:rPr>
              <a:t>m</a:t>
            </a:r>
            <a:r>
              <a:rPr lang="zh-CN" altLang="en-US" sz="2400" dirty="0">
                <a:ea typeface="楷体_GB2312" pitchFamily="49" charset="-122"/>
                <a:sym typeface="Symbol" pitchFamily="18" charset="2"/>
              </a:rPr>
              <a:t>。 </a:t>
            </a:r>
          </a:p>
        </p:txBody>
      </p:sp>
      <p:sp>
        <p:nvSpPr>
          <p:cNvPr id="38139" name="Text Box 251"/>
          <p:cNvSpPr txBox="1">
            <a:spLocks noChangeArrowheads="1"/>
          </p:cNvSpPr>
          <p:nvPr/>
        </p:nvSpPr>
        <p:spPr bwMode="auto">
          <a:xfrm>
            <a:off x="76200" y="4667250"/>
            <a:ext cx="8412832"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        </a:t>
            </a:r>
            <a:r>
              <a:rPr lang="zh-CN" altLang="zh-CN" sz="2400" dirty="0">
                <a:solidFill>
                  <a:srgbClr val="FF3300"/>
                </a:solidFill>
                <a:effectLst>
                  <a:outerShdw blurRad="38100" dist="38100" dir="2700000" algn="tl">
                    <a:srgbClr val="000000"/>
                  </a:outerShdw>
                </a:effectLst>
                <a:ea typeface="华文中宋" pitchFamily="2" charset="-122"/>
                <a:sym typeface="Symbol" pitchFamily="18" charset="2"/>
              </a:rPr>
              <a:t>特点：</a:t>
            </a:r>
            <a:r>
              <a:rPr lang="zh-CN" altLang="en-US" sz="2400" dirty="0">
                <a:ea typeface="楷体_GB2312" pitchFamily="49" charset="-122"/>
              </a:rPr>
              <a:t>简单，可与上述几种方法结合使用。</a:t>
            </a:r>
            <a:r>
              <a:rPr lang="zh-CN" altLang="en-US" sz="2400" b="0" dirty="0">
                <a:latin typeface="Arial" pitchFamily="34" charset="0"/>
                <a:ea typeface="隶书" pitchFamily="49" charset="-122"/>
              </a:rPr>
              <a:t> </a:t>
            </a:r>
          </a:p>
          <a:p>
            <a:r>
              <a:rPr lang="zh-CN" altLang="en-US" sz="2400" dirty="0">
                <a:ea typeface="华文中宋" pitchFamily="2" charset="-122"/>
              </a:rPr>
              <a:t>                     </a:t>
            </a:r>
            <a:r>
              <a:rPr lang="en-US" altLang="zh-CN" sz="2400" i="1" dirty="0">
                <a:ea typeface="华文中宋" pitchFamily="2" charset="-122"/>
              </a:rPr>
              <a:t>p</a:t>
            </a:r>
            <a:r>
              <a:rPr lang="en-US" altLang="zh-CN" sz="2400" dirty="0">
                <a:ea typeface="华文中宋" pitchFamily="2" charset="-122"/>
              </a:rPr>
              <a:t> </a:t>
            </a:r>
            <a:r>
              <a:rPr lang="zh-CN" altLang="zh-CN" sz="2400" dirty="0">
                <a:ea typeface="楷体_GB2312" pitchFamily="49" charset="-122"/>
              </a:rPr>
              <a:t>的选取很重要；</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选得不好，容易产生同义词。</a:t>
            </a:r>
            <a:r>
              <a:rPr lang="zh-CN" altLang="en-US" sz="2400" b="0" dirty="0">
                <a:latin typeface="Arial" pitchFamily="34" charset="0"/>
                <a:ea typeface="隶书" pitchFamily="49" charset="-122"/>
              </a:rPr>
              <a:t>  </a:t>
            </a:r>
          </a:p>
        </p:txBody>
      </p:sp>
      <p:sp>
        <p:nvSpPr>
          <p:cNvPr id="38141" name="AutoShape 253"/>
          <p:cNvSpPr>
            <a:spLocks noChangeArrowheads="1"/>
          </p:cNvSpPr>
          <p:nvPr/>
        </p:nvSpPr>
        <p:spPr bwMode="auto">
          <a:xfrm>
            <a:off x="267428" y="5780654"/>
            <a:ext cx="8685343" cy="476704"/>
          </a:xfrm>
          <a:prstGeom prst="roundRect">
            <a:avLst>
              <a:gd name="adj" fmla="val 16667"/>
            </a:avLst>
          </a:prstGeom>
          <a:solidFill>
            <a:schemeClr val="bg1"/>
          </a:solidFill>
          <a:ln w="9525" cap="sq">
            <a:solidFill>
              <a:schemeClr val="tx1"/>
            </a:solidFill>
            <a:round/>
            <a:headEnd/>
            <a:tailEnd/>
          </a:ln>
          <a:effectLst/>
        </p:spPr>
        <p:txBody>
          <a:bodyPr wrap="none" lIns="91416" tIns="45710" rIns="91416" bIns="45710" anchor="ctr">
            <a:spAutoFit/>
          </a:bodyPr>
          <a:lstStyle/>
          <a:p>
            <a:pPr algn="ctr"/>
            <a:r>
              <a:rPr lang="zh-CN" altLang="en-US" sz="2200" dirty="0">
                <a:ea typeface="华文中宋" pitchFamily="2" charset="-122"/>
              </a:rPr>
              <a:t>众人经验：</a:t>
            </a:r>
            <a:r>
              <a:rPr lang="en-US" altLang="zh-CN" sz="2200" dirty="0">
                <a:ea typeface="华文中宋" pitchFamily="2" charset="-122"/>
              </a:rPr>
              <a:t>  </a:t>
            </a:r>
            <a:r>
              <a:rPr lang="en-US" altLang="zh-CN" sz="2200" i="1" dirty="0">
                <a:ea typeface="华文中宋" pitchFamily="2" charset="-122"/>
              </a:rPr>
              <a:t>p</a:t>
            </a:r>
            <a:r>
              <a:rPr lang="en-US" altLang="zh-CN" sz="2200" dirty="0">
                <a:ea typeface="华文中宋" pitchFamily="2" charset="-122"/>
              </a:rPr>
              <a:t> </a:t>
            </a:r>
            <a:r>
              <a:rPr lang="zh-CN" altLang="en-US" sz="2200" dirty="0">
                <a:ea typeface="华文中宋" pitchFamily="2" charset="-122"/>
              </a:rPr>
              <a:t>应为不大于 </a:t>
            </a:r>
            <a:r>
              <a:rPr lang="en-US" altLang="zh-CN" sz="2200" i="1" dirty="0">
                <a:ea typeface="华文中宋" pitchFamily="2" charset="-122"/>
              </a:rPr>
              <a:t>m</a:t>
            </a:r>
            <a:r>
              <a:rPr lang="en-US" altLang="zh-CN" sz="2200" dirty="0">
                <a:ea typeface="华文中宋" pitchFamily="2" charset="-122"/>
              </a:rPr>
              <a:t> </a:t>
            </a:r>
            <a:r>
              <a:rPr lang="zh-CN" altLang="en-US" sz="2200" dirty="0">
                <a:ea typeface="华文中宋" pitchFamily="2" charset="-122"/>
              </a:rPr>
              <a:t>的质数或不含 </a:t>
            </a:r>
            <a:r>
              <a:rPr lang="en-US" altLang="zh-CN" sz="2200" dirty="0">
                <a:ea typeface="华文中宋" pitchFamily="2" charset="-122"/>
              </a:rPr>
              <a:t>20 </a:t>
            </a:r>
            <a:r>
              <a:rPr lang="zh-CN" altLang="en-US" sz="2200" dirty="0">
                <a:ea typeface="华文中宋" pitchFamily="2" charset="-122"/>
              </a:rPr>
              <a:t>以下的质因子的合数。 </a:t>
            </a: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137"/>
                                        </p:tgtEl>
                                        <p:attrNameLst>
                                          <p:attrName>style.visibility</p:attrName>
                                        </p:attrNameLst>
                                      </p:cBhvr>
                                      <p:to>
                                        <p:strVal val="visible"/>
                                      </p:to>
                                    </p:set>
                                    <p:animEffect transition="in" filter="wipe(left)">
                                      <p:cBhvr>
                                        <p:cTn id="17" dur="500"/>
                                        <p:tgtEl>
                                          <p:spTgt spid="3813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138"/>
                                        </p:tgtEl>
                                        <p:attrNameLst>
                                          <p:attrName>style.visibility</p:attrName>
                                        </p:attrNameLst>
                                      </p:cBhvr>
                                      <p:to>
                                        <p:strVal val="visible"/>
                                      </p:to>
                                    </p:set>
                                    <p:animEffect transition="in" filter="checkerboard(across)">
                                      <p:cBhvr>
                                        <p:cTn id="22" dur="500"/>
                                        <p:tgtEl>
                                          <p:spTgt spid="3813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8139"/>
                                        </p:tgtEl>
                                        <p:attrNameLst>
                                          <p:attrName>style.visibility</p:attrName>
                                        </p:attrNameLst>
                                      </p:cBhvr>
                                      <p:to>
                                        <p:strVal val="visible"/>
                                      </p:to>
                                    </p:set>
                                    <p:animEffect transition="in" filter="checkerboard(down)">
                                      <p:cBhvr>
                                        <p:cTn id="27" dur="500"/>
                                        <p:tgtEl>
                                          <p:spTgt spid="3813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141"/>
                                        </p:tgtEl>
                                        <p:attrNameLst>
                                          <p:attrName>style.visibility</p:attrName>
                                        </p:attrNameLst>
                                      </p:cBhvr>
                                      <p:to>
                                        <p:strVal val="visible"/>
                                      </p:to>
                                    </p:set>
                                    <p:animEffect transition="in" filter="barn(outVertical)">
                                      <p:cBhvr>
                                        <p:cTn id="32" dur="500"/>
                                        <p:tgtEl>
                                          <p:spTgt spid="38141"/>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37" grpId="0" autoUpdateAnimBg="0"/>
      <p:bldP spid="38138" grpId="0" autoUpdateAnimBg="0"/>
      <p:bldP spid="38139" grpId="0" autoUpdateAnimBg="0"/>
      <p:bldP spid="38141"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00" name="Text Box 88"/>
          <p:cNvSpPr txBox="1">
            <a:spLocks noChangeArrowheads="1"/>
          </p:cNvSpPr>
          <p:nvPr/>
        </p:nvSpPr>
        <p:spPr bwMode="auto">
          <a:xfrm>
            <a:off x="76200" y="1371600"/>
            <a:ext cx="89154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en-US" altLang="zh-CN" sz="2400">
                <a:ea typeface="楷体_GB2312" pitchFamily="49" charset="-122"/>
              </a:rPr>
              <a:t>        </a:t>
            </a:r>
            <a:r>
              <a:rPr lang="zh-CN" altLang="en-US" sz="2400">
                <a:ea typeface="楷体_GB2312" pitchFamily="49" charset="-122"/>
              </a:rPr>
              <a:t>给定一组关键字：</a:t>
            </a:r>
            <a:r>
              <a:rPr lang="en-US" altLang="zh-CN" sz="2400">
                <a:ea typeface="楷体_GB2312" pitchFamily="49" charset="-122"/>
              </a:rPr>
              <a:t>12, 39, 18, 24, 33, 21</a:t>
            </a:r>
            <a:r>
              <a:rPr lang="zh-CN" altLang="en-US" sz="2400">
                <a:ea typeface="楷体_GB2312" pitchFamily="49" charset="-122"/>
              </a:rPr>
              <a:t>，若取 </a:t>
            </a:r>
            <a:r>
              <a:rPr lang="en-US" altLang="zh-CN" sz="2400" i="1">
                <a:ea typeface="楷体_GB2312" pitchFamily="49" charset="-122"/>
              </a:rPr>
              <a:t>p</a:t>
            </a:r>
            <a:r>
              <a:rPr lang="en-US" altLang="zh-CN" sz="2400">
                <a:ea typeface="楷体_GB2312" pitchFamily="49" charset="-122"/>
              </a:rPr>
              <a:t> = 9, </a:t>
            </a:r>
            <a:r>
              <a:rPr lang="zh-CN" altLang="en-US" sz="2400">
                <a:ea typeface="楷体_GB2312" pitchFamily="49" charset="-122"/>
              </a:rPr>
              <a:t>则他们 </a:t>
            </a:r>
          </a:p>
          <a:p>
            <a:pPr>
              <a:lnSpc>
                <a:spcPct val="140000"/>
              </a:lnSpc>
              <a:spcBef>
                <a:spcPct val="0"/>
              </a:spcBef>
            </a:pPr>
            <a:r>
              <a:rPr lang="zh-CN" altLang="en-US" sz="2400">
                <a:ea typeface="楷体_GB2312" pitchFamily="49" charset="-122"/>
              </a:rPr>
              <a:t>对应的哈希函数值将为： </a:t>
            </a:r>
            <a:r>
              <a:rPr lang="en-US" altLang="zh-CN" sz="2400">
                <a:ea typeface="楷体_GB2312" pitchFamily="49" charset="-122"/>
              </a:rPr>
              <a:t>3, 3, 0, 6, 6, 3</a:t>
            </a:r>
          </a:p>
        </p:txBody>
      </p:sp>
      <p:sp>
        <p:nvSpPr>
          <p:cNvPr id="39001" name="Text Box 89"/>
          <p:cNvSpPr txBox="1">
            <a:spLocks noChangeArrowheads="1"/>
          </p:cNvSpPr>
          <p:nvPr/>
        </p:nvSpPr>
        <p:spPr bwMode="auto">
          <a:xfrm>
            <a:off x="76200" y="969963"/>
            <a:ext cx="1109663"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a:ea typeface="楷体_GB2312" pitchFamily="49" charset="-122"/>
              </a:rPr>
              <a:t>例如：</a:t>
            </a:r>
          </a:p>
        </p:txBody>
      </p:sp>
      <p:sp>
        <p:nvSpPr>
          <p:cNvPr id="39002" name="Text Box 90"/>
          <p:cNvSpPr txBox="1">
            <a:spLocks noChangeArrowheads="1"/>
          </p:cNvSpPr>
          <p:nvPr/>
        </p:nvSpPr>
        <p:spPr bwMode="auto">
          <a:xfrm>
            <a:off x="76200" y="404664"/>
            <a:ext cx="3308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为什么要对 </a:t>
            </a:r>
            <a:r>
              <a:rPr lang="en-US" altLang="zh-CN" sz="2400" i="1" dirty="0">
                <a:ea typeface="华文中宋" pitchFamily="2" charset="-122"/>
              </a:rPr>
              <a:t>p</a:t>
            </a:r>
            <a:r>
              <a:rPr lang="en-US" altLang="zh-CN" sz="2400" dirty="0">
                <a:ea typeface="华文中宋" pitchFamily="2" charset="-122"/>
              </a:rPr>
              <a:t> </a:t>
            </a:r>
            <a:r>
              <a:rPr lang="zh-CN" altLang="en-US" sz="2400" dirty="0">
                <a:ea typeface="华文中宋" pitchFamily="2" charset="-122"/>
              </a:rPr>
              <a:t>加限制？ </a:t>
            </a:r>
          </a:p>
        </p:txBody>
      </p:sp>
      <p:sp>
        <p:nvSpPr>
          <p:cNvPr id="39003" name="Rectangle 91"/>
          <p:cNvSpPr>
            <a:spLocks noChangeArrowheads="1"/>
          </p:cNvSpPr>
          <p:nvPr/>
        </p:nvSpPr>
        <p:spPr bwMode="auto">
          <a:xfrm>
            <a:off x="76200" y="2438400"/>
            <a:ext cx="8839200" cy="1079500"/>
          </a:xfrm>
          <a:prstGeom prst="rect">
            <a:avLst/>
          </a:prstGeom>
          <a:noFill/>
          <a:ln w="9525">
            <a:noFill/>
            <a:miter lim="800000"/>
            <a:headEnd/>
            <a:tailEnd/>
          </a:ln>
          <a:effectLst/>
        </p:spPr>
        <p:txBody>
          <a:bodyPr lIns="91416" tIns="45710" rIns="91416" bIns="45710">
            <a:spAutoFit/>
          </a:bodyPr>
          <a:lstStyle/>
          <a:p>
            <a:pPr>
              <a:lnSpc>
                <a:spcPct val="135000"/>
              </a:lnSpc>
              <a:spcBef>
                <a:spcPct val="0"/>
              </a:spcBef>
            </a:pPr>
            <a:r>
              <a:rPr lang="en-US" altLang="zh-CN" sz="2400">
                <a:ea typeface="华文中宋" pitchFamily="2" charset="-122"/>
              </a:rPr>
              <a:t>        </a:t>
            </a:r>
            <a:r>
              <a:rPr lang="zh-CN" altLang="en-US" sz="2400">
                <a:ea typeface="华文中宋" pitchFamily="2" charset="-122"/>
              </a:rPr>
              <a:t>可见，若 </a:t>
            </a:r>
            <a:r>
              <a:rPr lang="en-US" altLang="zh-CN" sz="2400" i="1">
                <a:ea typeface="华文中宋" pitchFamily="2" charset="-122"/>
              </a:rPr>
              <a:t>p</a:t>
            </a:r>
            <a:r>
              <a:rPr lang="en-US" altLang="zh-CN" sz="2400">
                <a:ea typeface="华文中宋" pitchFamily="2" charset="-122"/>
              </a:rPr>
              <a:t> </a:t>
            </a:r>
            <a:r>
              <a:rPr lang="zh-CN" altLang="en-US" sz="2400">
                <a:ea typeface="华文中宋" pitchFamily="2" charset="-122"/>
              </a:rPr>
              <a:t>中含质因子 </a:t>
            </a:r>
            <a:r>
              <a:rPr lang="en-US" altLang="zh-CN" sz="2400">
                <a:ea typeface="华文中宋" pitchFamily="2" charset="-122"/>
              </a:rPr>
              <a:t>3</a:t>
            </a:r>
            <a:r>
              <a:rPr lang="zh-CN" altLang="en-US" sz="2400">
                <a:ea typeface="华文中宋" pitchFamily="2" charset="-122"/>
              </a:rPr>
              <a:t>， 则所有含质因子 </a:t>
            </a:r>
            <a:r>
              <a:rPr lang="en-US" altLang="zh-CN" sz="2400">
                <a:ea typeface="华文中宋" pitchFamily="2" charset="-122"/>
              </a:rPr>
              <a:t>3 </a:t>
            </a:r>
            <a:r>
              <a:rPr lang="zh-CN" altLang="en-US" sz="2400">
                <a:ea typeface="华文中宋" pitchFamily="2" charset="-122"/>
              </a:rPr>
              <a:t>的关键字均 </a:t>
            </a:r>
          </a:p>
          <a:p>
            <a:pPr>
              <a:lnSpc>
                <a:spcPct val="135000"/>
              </a:lnSpc>
              <a:spcBef>
                <a:spcPct val="0"/>
              </a:spcBef>
            </a:pPr>
            <a:r>
              <a:rPr lang="zh-CN" altLang="en-US" sz="2400">
                <a:ea typeface="华文中宋" pitchFamily="2" charset="-122"/>
              </a:rPr>
              <a:t>映射到“</a:t>
            </a:r>
            <a:r>
              <a:rPr lang="en-US" altLang="zh-CN" sz="2400">
                <a:ea typeface="华文中宋" pitchFamily="2" charset="-122"/>
              </a:rPr>
              <a:t>3 </a:t>
            </a:r>
            <a:r>
              <a:rPr lang="zh-CN" altLang="en-US" sz="2400">
                <a:ea typeface="华文中宋" pitchFamily="2" charset="-122"/>
              </a:rPr>
              <a:t>的倍数”的地址上，从而增加了“冲突”的可能。 </a:t>
            </a:r>
          </a:p>
        </p:txBody>
      </p:sp>
      <p:sp>
        <p:nvSpPr>
          <p:cNvPr id="39004" name="Text Box 92"/>
          <p:cNvSpPr txBox="1">
            <a:spLocks noChangeArrowheads="1"/>
          </p:cNvSpPr>
          <p:nvPr/>
        </p:nvSpPr>
        <p:spPr bwMode="auto">
          <a:xfrm>
            <a:off x="76200" y="3657600"/>
            <a:ext cx="1862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6.  </a:t>
            </a:r>
            <a:r>
              <a:rPr lang="zh-CN" altLang="en-US" sz="2400" dirty="0">
                <a:ea typeface="华文中宋" pitchFamily="2" charset="-122"/>
              </a:rPr>
              <a:t>随机数法 </a:t>
            </a:r>
          </a:p>
        </p:txBody>
      </p:sp>
      <p:sp>
        <p:nvSpPr>
          <p:cNvPr id="39005" name="Text Box 93"/>
          <p:cNvSpPr txBox="1">
            <a:spLocks noChangeArrowheads="1"/>
          </p:cNvSpPr>
          <p:nvPr/>
        </p:nvSpPr>
        <p:spPr bwMode="auto">
          <a:xfrm>
            <a:off x="76200" y="4275138"/>
            <a:ext cx="7337217"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取关键字的随机函数值作哈希地址，即：  </a:t>
            </a:r>
          </a:p>
          <a:p>
            <a:r>
              <a:rPr lang="zh-CN" altLang="en-US" sz="2400" dirty="0">
                <a:ea typeface="楷体_GB2312" pitchFamily="49" charset="-122"/>
              </a:rPr>
              <a:t>                                  </a:t>
            </a:r>
            <a:r>
              <a:rPr lang="en-US" altLang="zh-CN" sz="2400" dirty="0">
                <a:ea typeface="楷体_GB2312" pitchFamily="49" charset="-122"/>
              </a:rPr>
              <a:t>H(key) = Random(key)  </a:t>
            </a:r>
          </a:p>
          <a:p>
            <a:r>
              <a:rPr lang="zh-CN" altLang="en-US" sz="2400" dirty="0">
                <a:ea typeface="楷体_GB2312" pitchFamily="49" charset="-122"/>
              </a:rPr>
              <a:t>其中，</a:t>
            </a:r>
            <a:r>
              <a:rPr lang="en-US" altLang="zh-CN" sz="2400" dirty="0">
                <a:ea typeface="楷体_GB2312" pitchFamily="49" charset="-122"/>
              </a:rPr>
              <a:t>Random </a:t>
            </a:r>
            <a:r>
              <a:rPr lang="zh-CN" altLang="en-US" sz="2400" dirty="0">
                <a:ea typeface="楷体_GB2312" pitchFamily="49" charset="-122"/>
              </a:rPr>
              <a:t>为伪随机函数。 </a:t>
            </a:r>
          </a:p>
        </p:txBody>
      </p:sp>
      <p:sp>
        <p:nvSpPr>
          <p:cNvPr id="39006" name="Text Box 94"/>
          <p:cNvSpPr txBox="1">
            <a:spLocks noChangeArrowheads="1"/>
          </p:cNvSpPr>
          <p:nvPr/>
        </p:nvSpPr>
        <p:spPr bwMode="auto">
          <a:xfrm>
            <a:off x="76200" y="5727700"/>
            <a:ext cx="4892675" cy="457200"/>
          </a:xfrm>
          <a:prstGeom prst="rect">
            <a:avLst/>
          </a:prstGeom>
          <a:noFill/>
          <a:ln w="25400" cap="sq">
            <a:noFill/>
            <a:miter lim="800000"/>
            <a:headEnd/>
            <a:tailEnd/>
          </a:ln>
          <a:effectLst/>
        </p:spPr>
        <p:txBody>
          <a:bodyPr wrap="none" lIns="91416" tIns="45710" rIns="91416" bIns="45710">
            <a:spAutoFit/>
          </a:bodyPr>
          <a:lstStyle/>
          <a:p>
            <a:r>
              <a:rPr lang="en-US" altLang="zh-CN" sz="2400">
                <a:latin typeface="华文新魏" pitchFamily="2" charset="-122"/>
                <a:ea typeface="华文新魏" pitchFamily="2" charset="-122"/>
              </a:rPr>
              <a:t>        </a:t>
            </a:r>
            <a:r>
              <a:rPr lang="zh-CN" altLang="zh-CN" sz="2400">
                <a:latin typeface="华文新魏" pitchFamily="2" charset="-122"/>
                <a:ea typeface="华文新魏" pitchFamily="2" charset="-122"/>
              </a:rPr>
              <a:t>适于关键字长度不等的情况。</a:t>
            </a:r>
            <a:r>
              <a:rPr lang="zh-CN" altLang="en-US" sz="2400">
                <a:latin typeface="华文新魏" pitchFamily="2" charset="-122"/>
                <a:ea typeface="华文新魏" pitchFamily="2" charset="-122"/>
              </a:rPr>
              <a:t>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01"/>
                                        </p:tgtEl>
                                        <p:attrNameLst>
                                          <p:attrName>style.visibility</p:attrName>
                                        </p:attrNameLst>
                                      </p:cBhvr>
                                      <p:to>
                                        <p:strVal val="visible"/>
                                      </p:to>
                                    </p:set>
                                    <p:animEffect transition="in" filter="wipe(left)">
                                      <p:cBhvr>
                                        <p:cTn id="7" dur="500"/>
                                        <p:tgtEl>
                                          <p:spTgt spid="3900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000"/>
                                        </p:tgtEl>
                                        <p:attrNameLst>
                                          <p:attrName>style.visibility</p:attrName>
                                        </p:attrNameLst>
                                      </p:cBhvr>
                                      <p:to>
                                        <p:strVal val="visible"/>
                                      </p:to>
                                    </p:set>
                                    <p:animEffect transition="in" filter="wipe(left)">
                                      <p:cBhvr>
                                        <p:cTn id="11" dur="500"/>
                                        <p:tgtEl>
                                          <p:spTgt spid="390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003"/>
                                        </p:tgtEl>
                                        <p:attrNameLst>
                                          <p:attrName>style.visibility</p:attrName>
                                        </p:attrNameLst>
                                      </p:cBhvr>
                                      <p:to>
                                        <p:strVal val="visible"/>
                                      </p:to>
                                    </p:set>
                                    <p:animEffect transition="in" filter="wipe(left)">
                                      <p:cBhvr>
                                        <p:cTn id="16" dur="500"/>
                                        <p:tgtEl>
                                          <p:spTgt spid="3900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004"/>
                                        </p:tgtEl>
                                        <p:attrNameLst>
                                          <p:attrName>style.visibility</p:attrName>
                                        </p:attrNameLst>
                                      </p:cBhvr>
                                      <p:to>
                                        <p:strVal val="visible"/>
                                      </p:to>
                                    </p:set>
                                    <p:animEffect transition="in" filter="wipe(left)">
                                      <p:cBhvr>
                                        <p:cTn id="21" dur="500"/>
                                        <p:tgtEl>
                                          <p:spTgt spid="3900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005"/>
                                        </p:tgtEl>
                                        <p:attrNameLst>
                                          <p:attrName>style.visibility</p:attrName>
                                        </p:attrNameLst>
                                      </p:cBhvr>
                                      <p:to>
                                        <p:strVal val="visible"/>
                                      </p:to>
                                    </p:set>
                                    <p:animEffect transition="in" filter="blinds(horizontal)">
                                      <p:cBhvr>
                                        <p:cTn id="26" dur="500"/>
                                        <p:tgtEl>
                                          <p:spTgt spid="3900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006"/>
                                        </p:tgtEl>
                                        <p:attrNameLst>
                                          <p:attrName>style.visibility</p:attrName>
                                        </p:attrNameLst>
                                      </p:cBhvr>
                                      <p:to>
                                        <p:strVal val="visible"/>
                                      </p:to>
                                    </p:set>
                                    <p:anim calcmode="lin" valueType="num">
                                      <p:cBhvr additive="base">
                                        <p:cTn id="31" dur="500" fill="hold"/>
                                        <p:tgtEl>
                                          <p:spTgt spid="39006"/>
                                        </p:tgtEl>
                                        <p:attrNameLst>
                                          <p:attrName>ppt_x</p:attrName>
                                        </p:attrNameLst>
                                      </p:cBhvr>
                                      <p:tavLst>
                                        <p:tav tm="0">
                                          <p:val>
                                            <p:strVal val="#ppt_x"/>
                                          </p:val>
                                        </p:tav>
                                        <p:tav tm="100000">
                                          <p:val>
                                            <p:strVal val="#ppt_x"/>
                                          </p:val>
                                        </p:tav>
                                      </p:tavLst>
                                    </p:anim>
                                    <p:anim calcmode="lin" valueType="num">
                                      <p:cBhvr additive="base">
                                        <p:cTn id="32" dur="500" fill="hold"/>
                                        <p:tgtEl>
                                          <p:spTgt spid="390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00" grpId="0" autoUpdateAnimBg="0"/>
      <p:bldP spid="39001" grpId="0" autoUpdateAnimBg="0"/>
      <p:bldP spid="39003" grpId="0" autoUpdateAnimBg="0"/>
      <p:bldP spid="39004" grpId="0" autoUpdateAnimBg="0"/>
      <p:bldP spid="39005" grpId="0" autoUpdateAnimBg="0"/>
      <p:bldP spid="39006"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35" name="Text Box 203"/>
          <p:cNvSpPr txBox="1">
            <a:spLocks noChangeArrowheads="1"/>
          </p:cNvSpPr>
          <p:nvPr/>
        </p:nvSpPr>
        <p:spPr bwMode="auto">
          <a:xfrm>
            <a:off x="76200" y="4572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华文中宋" pitchFamily="2" charset="-122"/>
              </a:rPr>
              <a:t>        </a:t>
            </a:r>
            <a:r>
              <a:rPr lang="zh-CN" altLang="en-US" sz="2400" dirty="0">
                <a:ea typeface="华文中宋" pitchFamily="2" charset="-122"/>
              </a:rPr>
              <a:t>实际造表时，采用何种构造哈希函数的方法取决于建表的关 </a:t>
            </a:r>
          </a:p>
          <a:p>
            <a:pPr>
              <a:lnSpc>
                <a:spcPct val="170000"/>
              </a:lnSpc>
              <a:spcBef>
                <a:spcPct val="0"/>
              </a:spcBef>
            </a:pPr>
            <a:r>
              <a:rPr lang="zh-CN" altLang="en-US" sz="2400" dirty="0">
                <a:ea typeface="华文中宋" pitchFamily="2" charset="-122"/>
              </a:rPr>
              <a:t>键字集合的情况（包括关键字的范围和形态），总的</a:t>
            </a:r>
            <a:r>
              <a:rPr lang="zh-CN" altLang="en-US" sz="2400" dirty="0">
                <a:solidFill>
                  <a:srgbClr val="FF3300"/>
                </a:solidFill>
                <a:effectLst>
                  <a:outerShdw blurRad="38100" dist="38100" dir="2700000" algn="tl">
                    <a:srgbClr val="000000"/>
                  </a:outerShdw>
                </a:effectLst>
                <a:ea typeface="华文中宋" pitchFamily="2" charset="-122"/>
              </a:rPr>
              <a:t>原则</a:t>
            </a:r>
            <a:r>
              <a:rPr lang="zh-CN" altLang="en-US" sz="2400" dirty="0">
                <a:ea typeface="华文中宋" pitchFamily="2" charset="-122"/>
              </a:rPr>
              <a:t>是使产 </a:t>
            </a:r>
          </a:p>
          <a:p>
            <a:pPr>
              <a:lnSpc>
                <a:spcPct val="170000"/>
              </a:lnSpc>
              <a:spcBef>
                <a:spcPct val="0"/>
              </a:spcBef>
            </a:pPr>
            <a:r>
              <a:rPr lang="zh-CN" altLang="en-US" sz="2400" dirty="0">
                <a:ea typeface="华文中宋" pitchFamily="2" charset="-122"/>
              </a:rPr>
              <a:t>生</a:t>
            </a:r>
            <a:r>
              <a:rPr lang="zh-CN" altLang="en-US" sz="2400" dirty="0">
                <a:solidFill>
                  <a:srgbClr val="0000FF"/>
                </a:solidFill>
                <a:ea typeface="华文中宋" pitchFamily="2" charset="-122"/>
              </a:rPr>
              <a:t>冲突</a:t>
            </a:r>
            <a:r>
              <a:rPr lang="zh-CN" altLang="en-US" sz="2400" dirty="0">
                <a:ea typeface="华文中宋" pitchFamily="2" charset="-122"/>
              </a:rPr>
              <a:t>的可能性降到尽可能地</a:t>
            </a:r>
            <a:r>
              <a:rPr lang="zh-CN" altLang="en-US" sz="2400" dirty="0">
                <a:solidFill>
                  <a:srgbClr val="0000FF"/>
                </a:solidFill>
                <a:ea typeface="华文中宋" pitchFamily="2" charset="-122"/>
              </a:rPr>
              <a:t>小</a:t>
            </a:r>
            <a:r>
              <a:rPr lang="zh-CN" altLang="en-US" sz="2400" dirty="0">
                <a:ea typeface="华文中宋" pitchFamily="2" charset="-122"/>
              </a:rPr>
              <a:t>。</a:t>
            </a:r>
          </a:p>
        </p:txBody>
      </p:sp>
      <p:sp>
        <p:nvSpPr>
          <p:cNvPr id="44236" name="Text Box 204"/>
          <p:cNvSpPr txBox="1">
            <a:spLocks noChangeArrowheads="1"/>
          </p:cNvSpPr>
          <p:nvPr/>
        </p:nvSpPr>
        <p:spPr bwMode="auto">
          <a:xfrm>
            <a:off x="76200" y="2673350"/>
            <a:ext cx="5269343" cy="2932577"/>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sz="2400" dirty="0">
                <a:ea typeface="华文中宋" pitchFamily="2" charset="-122"/>
              </a:rPr>
              <a:t>        </a:t>
            </a:r>
            <a:r>
              <a:rPr lang="zh-CN" altLang="en-US" sz="2400" dirty="0">
                <a:ea typeface="华文中宋" pitchFamily="2" charset="-122"/>
              </a:rPr>
              <a:t>选取哈希函数，考虑以下因素：   </a:t>
            </a:r>
          </a:p>
          <a:p>
            <a:pPr>
              <a:lnSpc>
                <a:spcPct val="130000"/>
              </a:lnSpc>
            </a:pPr>
            <a:r>
              <a:rPr lang="zh-CN" altLang="en-US" sz="2400" dirty="0">
                <a:ea typeface="华文中宋" pitchFamily="2" charset="-122"/>
              </a:rPr>
              <a:t>        </a:t>
            </a:r>
            <a:r>
              <a:rPr lang="en-US" altLang="zh-CN" sz="2400" dirty="0">
                <a:ea typeface="华文中宋" pitchFamily="2" charset="-122"/>
              </a:rPr>
              <a:t>1</a:t>
            </a:r>
            <a:r>
              <a:rPr lang="zh-CN" altLang="en-US" sz="2400" dirty="0">
                <a:ea typeface="华文中宋" pitchFamily="2" charset="-122"/>
              </a:rPr>
              <a:t>）计算哈希函数所需时间</a:t>
            </a:r>
          </a:p>
          <a:p>
            <a:pPr>
              <a:lnSpc>
                <a:spcPct val="130000"/>
              </a:lnSpc>
            </a:pPr>
            <a:r>
              <a:rPr lang="zh-CN" altLang="en-US" sz="2400" dirty="0">
                <a:ea typeface="华文中宋" pitchFamily="2" charset="-122"/>
              </a:rPr>
              <a:t>        </a:t>
            </a:r>
            <a:r>
              <a:rPr lang="en-US" altLang="zh-CN" sz="2400" dirty="0">
                <a:ea typeface="华文中宋" pitchFamily="2" charset="-122"/>
              </a:rPr>
              <a:t>2</a:t>
            </a:r>
            <a:r>
              <a:rPr lang="zh-CN" altLang="en-US" sz="2400" dirty="0">
                <a:ea typeface="华文中宋" pitchFamily="2" charset="-122"/>
              </a:rPr>
              <a:t>）关键字长度</a:t>
            </a:r>
          </a:p>
          <a:p>
            <a:pPr>
              <a:lnSpc>
                <a:spcPct val="130000"/>
              </a:lnSpc>
            </a:pPr>
            <a:r>
              <a:rPr lang="zh-CN" altLang="en-US" sz="2400" dirty="0">
                <a:ea typeface="华文中宋" pitchFamily="2" charset="-122"/>
              </a:rPr>
              <a:t>        </a:t>
            </a:r>
            <a:r>
              <a:rPr lang="en-US" altLang="zh-CN" sz="2400" dirty="0">
                <a:ea typeface="华文中宋" pitchFamily="2" charset="-122"/>
              </a:rPr>
              <a:t>3</a:t>
            </a:r>
            <a:r>
              <a:rPr lang="zh-CN" altLang="en-US" sz="2400" dirty="0">
                <a:ea typeface="华文中宋" pitchFamily="2" charset="-122"/>
              </a:rPr>
              <a:t>）哈希表长度（哈希地址范围） </a:t>
            </a:r>
          </a:p>
          <a:p>
            <a:pPr>
              <a:lnSpc>
                <a:spcPct val="130000"/>
              </a:lnSpc>
            </a:pPr>
            <a:r>
              <a:rPr lang="zh-CN" altLang="en-US" sz="2400" dirty="0">
                <a:ea typeface="华文中宋" pitchFamily="2" charset="-122"/>
              </a:rPr>
              <a:t>        </a:t>
            </a:r>
            <a:r>
              <a:rPr lang="en-US" altLang="zh-CN" sz="2400" dirty="0">
                <a:ea typeface="华文中宋" pitchFamily="2" charset="-122"/>
              </a:rPr>
              <a:t>4</a:t>
            </a:r>
            <a:r>
              <a:rPr lang="zh-CN" altLang="en-US" sz="2400" dirty="0">
                <a:ea typeface="华文中宋" pitchFamily="2" charset="-122"/>
              </a:rPr>
              <a:t>）关键字分布情况</a:t>
            </a:r>
          </a:p>
          <a:p>
            <a:pPr>
              <a:lnSpc>
                <a:spcPct val="130000"/>
              </a:lnSpc>
            </a:pPr>
            <a:r>
              <a:rPr lang="zh-CN" altLang="en-US" sz="2400" dirty="0">
                <a:ea typeface="华文中宋" pitchFamily="2" charset="-122"/>
              </a:rPr>
              <a:t>        </a:t>
            </a:r>
            <a:r>
              <a:rPr lang="en-US" altLang="zh-CN" sz="2400" dirty="0">
                <a:ea typeface="华文中宋" pitchFamily="2" charset="-122"/>
              </a:rPr>
              <a:t>5</a:t>
            </a:r>
            <a:r>
              <a:rPr lang="zh-CN" altLang="en-US" sz="2400" dirty="0">
                <a:ea typeface="华文中宋" pitchFamily="2" charset="-122"/>
              </a:rPr>
              <a:t>）记录的查找频率</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4235"/>
                                        </p:tgtEl>
                                        <p:attrNameLst>
                                          <p:attrName>style.visibility</p:attrName>
                                        </p:attrNameLst>
                                      </p:cBhvr>
                                      <p:to>
                                        <p:strVal val="visible"/>
                                      </p:to>
                                    </p:set>
                                    <p:animEffect transition="in" filter="blinds(vertical)">
                                      <p:cBhvr>
                                        <p:cTn id="7" dur="500"/>
                                        <p:tgtEl>
                                          <p:spTgt spid="442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236"/>
                                        </p:tgtEl>
                                        <p:attrNameLst>
                                          <p:attrName>style.visibility</p:attrName>
                                        </p:attrNameLst>
                                      </p:cBhvr>
                                      <p:to>
                                        <p:strVal val="visible"/>
                                      </p:to>
                                    </p:set>
                                    <p:animEffect transition="in" filter="blinds(horizontal)">
                                      <p:cBhvr>
                                        <p:cTn id="12" dur="500"/>
                                        <p:tgtEl>
                                          <p:spTgt spid="44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5" grpId="0" autoUpdateAnimBg="0"/>
      <p:bldP spid="44236"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705" name="Text Box 97"/>
          <p:cNvSpPr txBox="1">
            <a:spLocks noChangeArrowheads="1"/>
          </p:cNvSpPr>
          <p:nvPr/>
        </p:nvSpPr>
        <p:spPr bwMode="auto">
          <a:xfrm>
            <a:off x="255588" y="850900"/>
            <a:ext cx="8627634" cy="1330985"/>
          </a:xfrm>
          <a:prstGeom prst="rect">
            <a:avLst/>
          </a:prstGeom>
          <a:noFill/>
          <a:ln w="9525">
            <a:noFill/>
            <a:miter lim="800000"/>
            <a:headEnd/>
            <a:tailEnd/>
          </a:ln>
          <a:effectLst/>
        </p:spPr>
        <p:txBody>
          <a:bodyPr wrap="none" lIns="91416" tIns="45710" rIns="91416" bIns="45710">
            <a:spAutoFit/>
          </a:bodyPr>
          <a:lstStyle/>
          <a:p>
            <a:pPr>
              <a:lnSpc>
                <a:spcPct val="180000"/>
              </a:lnSpc>
              <a:spcBef>
                <a:spcPct val="0"/>
              </a:spcBef>
            </a:pPr>
            <a:r>
              <a:rPr lang="en-US" altLang="zh-CN" sz="2400" dirty="0">
                <a:ea typeface="华文中宋" pitchFamily="2" charset="-122"/>
              </a:rPr>
              <a:t>        “</a:t>
            </a:r>
            <a:r>
              <a:rPr lang="zh-CN" altLang="en-US" sz="2400" dirty="0">
                <a:ea typeface="华文中宋" pitchFamily="2" charset="-122"/>
              </a:rPr>
              <a:t>处理冲突”的实际含义是：</a:t>
            </a:r>
            <a:r>
              <a:rPr lang="zh-CN" altLang="en-US" sz="2400" dirty="0">
                <a:ea typeface="楷体_GB2312" pitchFamily="49" charset="-122"/>
              </a:rPr>
              <a:t>为产生冲突的地址寻找另一个 </a:t>
            </a:r>
          </a:p>
          <a:p>
            <a:pPr>
              <a:lnSpc>
                <a:spcPct val="180000"/>
              </a:lnSpc>
              <a:spcBef>
                <a:spcPct val="0"/>
              </a:spcBef>
            </a:pPr>
            <a:r>
              <a:rPr lang="zh-CN" altLang="en-US" sz="2400" dirty="0">
                <a:ea typeface="楷体_GB2312" pitchFamily="49" charset="-122"/>
              </a:rPr>
              <a:t>哈希地址</a:t>
            </a:r>
            <a:r>
              <a:rPr lang="zh-CN" altLang="en-US" sz="2400" dirty="0">
                <a:ea typeface="华文中宋" pitchFamily="2" charset="-122"/>
              </a:rPr>
              <a:t>。</a:t>
            </a:r>
          </a:p>
        </p:txBody>
      </p:sp>
      <p:sp>
        <p:nvSpPr>
          <p:cNvPr id="68706" name="Text Box 98"/>
          <p:cNvSpPr txBox="1">
            <a:spLocks noChangeArrowheads="1"/>
          </p:cNvSpPr>
          <p:nvPr/>
        </p:nvSpPr>
        <p:spPr bwMode="auto">
          <a:xfrm>
            <a:off x="2027917" y="188640"/>
            <a:ext cx="4272275"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处理冲突的方法 </a:t>
            </a:r>
          </a:p>
        </p:txBody>
      </p:sp>
      <p:sp>
        <p:nvSpPr>
          <p:cNvPr id="68707" name="Text Box 99"/>
          <p:cNvSpPr txBox="1">
            <a:spLocks noChangeArrowheads="1"/>
          </p:cNvSpPr>
          <p:nvPr/>
        </p:nvSpPr>
        <p:spPr bwMode="auto">
          <a:xfrm>
            <a:off x="255588" y="2349500"/>
            <a:ext cx="21669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开放定址法 </a:t>
            </a:r>
          </a:p>
        </p:txBody>
      </p:sp>
      <p:sp>
        <p:nvSpPr>
          <p:cNvPr id="68771" name="Rectangle 163"/>
          <p:cNvSpPr>
            <a:spLocks noChangeArrowheads="1"/>
          </p:cNvSpPr>
          <p:nvPr/>
        </p:nvSpPr>
        <p:spPr bwMode="auto">
          <a:xfrm>
            <a:off x="287338" y="2808288"/>
            <a:ext cx="8532812" cy="3670300"/>
          </a:xfrm>
          <a:prstGeom prst="rect">
            <a:avLst/>
          </a:prstGeom>
          <a:noFill/>
          <a:ln w="25400" cap="sq">
            <a:noFill/>
            <a:miter lim="800000"/>
            <a:headEnd/>
            <a:tailEnd/>
          </a:ln>
          <a:effectLst/>
        </p:spPr>
        <p:txBody>
          <a:bodyPr wrap="none">
            <a:spAutoFit/>
          </a:bodyPr>
          <a:lstStyle/>
          <a:p>
            <a:pPr>
              <a:lnSpc>
                <a:spcPct val="180000"/>
              </a:lnSpc>
              <a:spcBef>
                <a:spcPct val="20000"/>
              </a:spcBef>
            </a:pPr>
            <a:r>
              <a:rPr lang="en-US" altLang="zh-CN" dirty="0">
                <a:ea typeface="楷体_GB2312" pitchFamily="49" charset="-122"/>
              </a:rPr>
              <a:t>            </a:t>
            </a:r>
            <a:r>
              <a:rPr lang="zh-CN" altLang="en-US" sz="2400" dirty="0">
                <a:ea typeface="楷体_GB2312" pitchFamily="49" charset="-122"/>
              </a:rPr>
              <a:t>当发生冲突时，在冲突位置的前后附近寻找可以存放记录 </a:t>
            </a:r>
          </a:p>
          <a:p>
            <a:pPr>
              <a:lnSpc>
                <a:spcPct val="180000"/>
              </a:lnSpc>
              <a:spcBef>
                <a:spcPct val="20000"/>
              </a:spcBef>
            </a:pPr>
            <a:r>
              <a:rPr lang="zh-CN" altLang="en-US" sz="2400" dirty="0">
                <a:ea typeface="楷体_GB2312" pitchFamily="49" charset="-122"/>
              </a:rPr>
              <a:t>的空闲单元。用此法解决冲突，要产生一个探测序列，沿着此 </a:t>
            </a:r>
          </a:p>
          <a:p>
            <a:pPr>
              <a:lnSpc>
                <a:spcPct val="180000"/>
              </a:lnSpc>
              <a:spcBef>
                <a:spcPct val="20000"/>
              </a:spcBef>
            </a:pPr>
            <a:r>
              <a:rPr lang="zh-CN" altLang="en-US" sz="2400" dirty="0">
                <a:ea typeface="楷体_GB2312" pitchFamily="49" charset="-122"/>
              </a:rPr>
              <a:t>序列去寻找可以存放记录的空闲单元。最简单的探测序列产生 </a:t>
            </a:r>
          </a:p>
          <a:p>
            <a:pPr>
              <a:lnSpc>
                <a:spcPct val="180000"/>
              </a:lnSpc>
              <a:spcBef>
                <a:spcPct val="20000"/>
              </a:spcBef>
            </a:pPr>
            <a:r>
              <a:rPr lang="zh-CN" altLang="en-US" sz="2400" dirty="0">
                <a:ea typeface="楷体_GB2312" pitchFamily="49" charset="-122"/>
              </a:rPr>
              <a:t>方法是进行线性探测，即当发生冲突时，从发生冲突的存储位 </a:t>
            </a:r>
          </a:p>
          <a:p>
            <a:pPr>
              <a:lnSpc>
                <a:spcPct val="180000"/>
              </a:lnSpc>
              <a:spcBef>
                <a:spcPct val="20000"/>
              </a:spcBef>
            </a:pPr>
            <a:r>
              <a:rPr lang="zh-CN" altLang="en-US" sz="2400" dirty="0">
                <a:ea typeface="楷体_GB2312" pitchFamily="49" charset="-122"/>
              </a:rPr>
              <a:t>置的下一个存储位置开始依次顺序探测空闲单元。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705"/>
                                        </p:tgtEl>
                                        <p:attrNameLst>
                                          <p:attrName>style.visibility</p:attrName>
                                        </p:attrNameLst>
                                      </p:cBhvr>
                                      <p:to>
                                        <p:strVal val="visible"/>
                                      </p:to>
                                    </p:set>
                                    <p:animEffect transition="in" filter="blinds(vertical)">
                                      <p:cBhvr>
                                        <p:cTn id="7" dur="500"/>
                                        <p:tgtEl>
                                          <p:spTgt spid="687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707"/>
                                        </p:tgtEl>
                                        <p:attrNameLst>
                                          <p:attrName>style.visibility</p:attrName>
                                        </p:attrNameLst>
                                      </p:cBhvr>
                                      <p:to>
                                        <p:strVal val="visible"/>
                                      </p:to>
                                    </p:set>
                                    <p:animEffect transition="in" filter="wipe(left)">
                                      <p:cBhvr>
                                        <p:cTn id="12" dur="500"/>
                                        <p:tgtEl>
                                          <p:spTgt spid="6870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grpId="0" nodeType="clickEffect">
                                  <p:stCondLst>
                                    <p:cond delay="0"/>
                                  </p:stCondLst>
                                  <p:childTnLst>
                                    <p:set>
                                      <p:cBhvr>
                                        <p:cTn id="16" dur="1" fill="hold">
                                          <p:stCondLst>
                                            <p:cond delay="0"/>
                                          </p:stCondLst>
                                        </p:cTn>
                                        <p:tgtEl>
                                          <p:spTgt spid="68771"/>
                                        </p:tgtEl>
                                        <p:attrNameLst>
                                          <p:attrName>style.visibility</p:attrName>
                                        </p:attrNameLst>
                                      </p:cBhvr>
                                      <p:to>
                                        <p:strVal val="visible"/>
                                      </p:to>
                                    </p:set>
                                    <p:anim calcmode="lin" valueType="num">
                                      <p:cBhvr>
                                        <p:cTn id="17" dur="1000" fill="hold"/>
                                        <p:tgtEl>
                                          <p:spTgt spid="68771"/>
                                        </p:tgtEl>
                                        <p:attrNameLst>
                                          <p:attrName>ppt_w</p:attrName>
                                        </p:attrNameLst>
                                      </p:cBhvr>
                                      <p:tavLst>
                                        <p:tav tm="0">
                                          <p:val>
                                            <p:fltVal val="0"/>
                                          </p:val>
                                        </p:tav>
                                        <p:tav tm="100000">
                                          <p:val>
                                            <p:strVal val="#ppt_w"/>
                                          </p:val>
                                        </p:tav>
                                      </p:tavLst>
                                    </p:anim>
                                    <p:anim calcmode="lin" valueType="num">
                                      <p:cBhvr>
                                        <p:cTn id="18" dur="1000" fill="hold"/>
                                        <p:tgtEl>
                                          <p:spTgt spid="68771"/>
                                        </p:tgtEl>
                                        <p:attrNameLst>
                                          <p:attrName>ppt_h</p:attrName>
                                        </p:attrNameLst>
                                      </p:cBhvr>
                                      <p:tavLst>
                                        <p:tav tm="0">
                                          <p:val>
                                            <p:fltVal val="0"/>
                                          </p:val>
                                        </p:tav>
                                        <p:tav tm="100000">
                                          <p:val>
                                            <p:strVal val="#ppt_h"/>
                                          </p:val>
                                        </p:tav>
                                      </p:tavLst>
                                    </p:anim>
                                    <p:anim calcmode="lin" valueType="num">
                                      <p:cBhvr>
                                        <p:cTn id="19" dur="1000" fill="hold"/>
                                        <p:tgtEl>
                                          <p:spTgt spid="68771"/>
                                        </p:tgtEl>
                                        <p:attrNameLst>
                                          <p:attrName>ppt_x</p:attrName>
                                        </p:attrNameLst>
                                      </p:cBhvr>
                                      <p:tavLst>
                                        <p:tav tm="0">
                                          <p:val>
                                            <p:fltVal val="0.5"/>
                                          </p:val>
                                        </p:tav>
                                        <p:tav tm="100000">
                                          <p:val>
                                            <p:strVal val="#ppt_x"/>
                                          </p:val>
                                        </p:tav>
                                      </p:tavLst>
                                    </p:anim>
                                    <p:anim calcmode="lin" valueType="num">
                                      <p:cBhvr>
                                        <p:cTn id="20" dur="1000" fill="hold"/>
                                        <p:tgtEl>
                                          <p:spTgt spid="6877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05" grpId="0" autoUpdateAnimBg="0"/>
      <p:bldP spid="68707" grpId="0" autoUpdateAnimBg="0"/>
      <p:bldP spid="6877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2" name="Line 4"/>
          <p:cNvSpPr>
            <a:spLocks noChangeShapeType="1"/>
          </p:cNvSpPr>
          <p:nvPr/>
        </p:nvSpPr>
        <p:spPr bwMode="auto">
          <a:xfrm flipV="1">
            <a:off x="7216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22" name="Text Box 14"/>
          <p:cNvSpPr txBox="1">
            <a:spLocks noChangeArrowheads="1"/>
          </p:cNvSpPr>
          <p:nvPr/>
        </p:nvSpPr>
        <p:spPr bwMode="auto">
          <a:xfrm>
            <a:off x="555625" y="944960"/>
            <a:ext cx="8120831" cy="1081943"/>
          </a:xfrm>
          <a:prstGeom prst="rect">
            <a:avLst/>
          </a:prstGeom>
          <a:noFill/>
          <a:ln w="25400" cap="sq">
            <a:noFill/>
            <a:miter lim="800000"/>
            <a:headEnd/>
            <a:tailEnd/>
          </a:ln>
          <a:effectLst/>
        </p:spPr>
        <p:txBody>
          <a:bodyPr wrap="square" lIns="91416" tIns="45710" rIns="91416" bIns="45710">
            <a:spAutoFit/>
          </a:bodyPr>
          <a:lstStyle/>
          <a:p>
            <a:pPr>
              <a:lnSpc>
                <a:spcPct val="120000"/>
              </a:lnSpc>
            </a:pPr>
            <a:r>
              <a:rPr lang="zh-CN" altLang="en-US" sz="2800" dirty="0">
                <a:latin typeface="华文中宋" pitchFamily="2" charset="-122"/>
                <a:ea typeface="华文中宋" pitchFamily="2" charset="-122"/>
              </a:rPr>
              <a:t>顺序查找：</a:t>
            </a:r>
            <a:r>
              <a:rPr lang="zh-CN" altLang="en-US" sz="2800" dirty="0">
                <a:latin typeface="Arial" pitchFamily="34" charset="0"/>
                <a:ea typeface="楷体_GB2312" pitchFamily="49" charset="-122"/>
              </a:rPr>
              <a:t>从表的一端开始，逐个进行记录的关键  </a:t>
            </a:r>
            <a:r>
              <a:rPr lang="en-US" altLang="zh-CN" sz="2800" dirty="0">
                <a:latin typeface="Arial" pitchFamily="34" charset="0"/>
                <a:ea typeface="楷体_GB2312" pitchFamily="49" charset="-122"/>
              </a:rPr>
              <a:t>	        </a:t>
            </a:r>
            <a:r>
              <a:rPr lang="zh-CN" altLang="en-US" sz="2800" dirty="0">
                <a:latin typeface="Arial" pitchFamily="34" charset="0"/>
                <a:ea typeface="楷体_GB2312" pitchFamily="49" charset="-122"/>
              </a:rPr>
              <a:t>字和给定值的比较。 </a:t>
            </a:r>
          </a:p>
        </p:txBody>
      </p:sp>
      <p:sp>
        <p:nvSpPr>
          <p:cNvPr id="171023" name="Text Box 15"/>
          <p:cNvSpPr txBox="1">
            <a:spLocks noChangeArrowheads="1"/>
          </p:cNvSpPr>
          <p:nvPr/>
        </p:nvSpPr>
        <p:spPr bwMode="auto">
          <a:xfrm>
            <a:off x="539750" y="2208213"/>
            <a:ext cx="2051050" cy="519112"/>
          </a:xfrm>
          <a:prstGeom prst="rect">
            <a:avLst/>
          </a:prstGeom>
          <a:noFill/>
          <a:ln w="25400" cap="sq">
            <a:noFill/>
            <a:miter lim="800000"/>
            <a:headEnd/>
            <a:tailEnd/>
          </a:ln>
          <a:effectLst/>
        </p:spPr>
        <p:txBody>
          <a:bodyPr wrap="none" lIns="91416" tIns="45710" rIns="91416" bIns="45710">
            <a:spAutoFit/>
          </a:bodyPr>
          <a:lstStyle/>
          <a:p>
            <a:r>
              <a:rPr lang="zh-CN" altLang="en-US" sz="2800">
                <a:ea typeface="华文中宋" pitchFamily="2" charset="-122"/>
              </a:rPr>
              <a:t>查找过程： </a:t>
            </a:r>
          </a:p>
        </p:txBody>
      </p:sp>
      <p:sp>
        <p:nvSpPr>
          <p:cNvPr id="171024" name="Text Box 16"/>
          <p:cNvSpPr txBox="1">
            <a:spLocks noChangeArrowheads="1"/>
          </p:cNvSpPr>
          <p:nvPr/>
        </p:nvSpPr>
        <p:spPr bwMode="auto">
          <a:xfrm>
            <a:off x="1316038" y="3011488"/>
            <a:ext cx="6738937" cy="396875"/>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0        1        2       3        4        5        6        7        8       9       10     11</a:t>
            </a:r>
          </a:p>
        </p:txBody>
      </p:sp>
      <p:sp>
        <p:nvSpPr>
          <p:cNvPr id="171025" name="AutoShape 17"/>
          <p:cNvSpPr>
            <a:spLocks noChangeArrowheads="1"/>
          </p:cNvSpPr>
          <p:nvPr/>
        </p:nvSpPr>
        <p:spPr bwMode="auto">
          <a:xfrm>
            <a:off x="5703888" y="2519363"/>
            <a:ext cx="990600" cy="457200"/>
          </a:xfrm>
          <a:prstGeom prst="wedgeEllipseCallout">
            <a:avLst>
              <a:gd name="adj1" fmla="val -61537"/>
              <a:gd name="adj2" fmla="val 130556"/>
            </a:avLst>
          </a:prstGeom>
          <a:gradFill rotWithShape="0">
            <a:gsLst>
              <a:gs pos="0">
                <a:srgbClr val="0099FF"/>
              </a:gs>
              <a:gs pos="100000">
                <a:srgbClr val="FFFFFF"/>
              </a:gs>
            </a:gsLst>
            <a:path path="rect">
              <a:fillToRect t="100000" r="100000"/>
            </a:path>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64</a:t>
            </a:r>
          </a:p>
        </p:txBody>
      </p:sp>
      <p:grpSp>
        <p:nvGrpSpPr>
          <p:cNvPr id="2" name="Group 18"/>
          <p:cNvGrpSpPr>
            <a:grpSpLocks/>
          </p:cNvGrpSpPr>
          <p:nvPr/>
        </p:nvGrpSpPr>
        <p:grpSpPr bwMode="auto">
          <a:xfrm>
            <a:off x="1239838" y="3378200"/>
            <a:ext cx="6784975" cy="439738"/>
            <a:chOff x="1227" y="3392"/>
            <a:chExt cx="4274" cy="256"/>
          </a:xfrm>
        </p:grpSpPr>
        <p:sp>
          <p:nvSpPr>
            <p:cNvPr id="171027" name="Rectangle 19"/>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lgn="ctr">
                <a:spcBef>
                  <a:spcPct val="0"/>
                </a:spcBef>
              </a:pPr>
              <a:r>
                <a:rPr lang="en-US" altLang="zh-CN" sz="2000" dirty="0"/>
                <a:t>            5      37      19      21      13      56      64     92      88      80     75 </a:t>
              </a:r>
            </a:p>
          </p:txBody>
        </p:sp>
        <p:sp>
          <p:nvSpPr>
            <p:cNvPr id="171028" name="Line 20"/>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29" name="Line 21"/>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0" name="Line 22"/>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1" name="Line 23"/>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2" name="Line 24"/>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3" name="Line 25"/>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4" name="Line 26"/>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5" name="Line 27"/>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6" name="Line 28"/>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7" name="Line 29"/>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8" name="Line 30"/>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sp>
        <p:nvSpPr>
          <p:cNvPr id="171039" name="Line 31"/>
          <p:cNvSpPr>
            <a:spLocks noChangeShapeType="1"/>
          </p:cNvSpPr>
          <p:nvPr/>
        </p:nvSpPr>
        <p:spPr bwMode="auto">
          <a:xfrm flipV="1">
            <a:off x="7751763" y="3886200"/>
            <a:ext cx="0" cy="457200"/>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171040" name="Line 32"/>
          <p:cNvSpPr>
            <a:spLocks noChangeShapeType="1"/>
          </p:cNvSpPr>
          <p:nvPr/>
        </p:nvSpPr>
        <p:spPr bwMode="auto">
          <a:xfrm flipV="1">
            <a:off x="66071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1" name="Line 33"/>
          <p:cNvSpPr>
            <a:spLocks noChangeShapeType="1"/>
          </p:cNvSpPr>
          <p:nvPr/>
        </p:nvSpPr>
        <p:spPr bwMode="auto">
          <a:xfrm flipV="1">
            <a:off x="6073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2" name="Line 34"/>
          <p:cNvSpPr>
            <a:spLocks noChangeShapeType="1"/>
          </p:cNvSpPr>
          <p:nvPr/>
        </p:nvSpPr>
        <p:spPr bwMode="auto">
          <a:xfrm flipV="1">
            <a:off x="5464175" y="3886200"/>
            <a:ext cx="0" cy="45720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useBgFill="1">
        <p:nvSpPr>
          <p:cNvPr id="171043" name="Rectangle 35"/>
          <p:cNvSpPr>
            <a:spLocks noChangeArrowheads="1"/>
          </p:cNvSpPr>
          <p:nvPr/>
        </p:nvSpPr>
        <p:spPr bwMode="auto">
          <a:xfrm>
            <a:off x="7700963" y="3840163"/>
            <a:ext cx="144462" cy="576262"/>
          </a:xfrm>
          <a:prstGeom prst="rect">
            <a:avLst/>
          </a:prstGeom>
          <a:ln w="25400" cap="sq">
            <a:noFill/>
            <a:miter lim="800000"/>
            <a:headEnd/>
            <a:tailEnd/>
          </a:ln>
          <a:effectLst/>
        </p:spPr>
        <p:txBody>
          <a:bodyPr anchor="ctr">
            <a:spAutoFit/>
          </a:bodyPr>
          <a:lstStyle/>
          <a:p>
            <a:endParaRPr lang="zh-CN" altLang="en-US"/>
          </a:p>
        </p:txBody>
      </p:sp>
      <p:sp useBgFill="1">
        <p:nvSpPr>
          <p:cNvPr id="171044" name="Rectangle 36"/>
          <p:cNvSpPr>
            <a:spLocks noChangeArrowheads="1"/>
          </p:cNvSpPr>
          <p:nvPr/>
        </p:nvSpPr>
        <p:spPr bwMode="auto">
          <a:xfrm>
            <a:off x="7177088"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5" name="Rectangle 37"/>
          <p:cNvSpPr>
            <a:spLocks noChangeArrowheads="1"/>
          </p:cNvSpPr>
          <p:nvPr/>
        </p:nvSpPr>
        <p:spPr bwMode="auto">
          <a:xfrm>
            <a:off x="6527800"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6" name="Rectangle 38"/>
          <p:cNvSpPr>
            <a:spLocks noChangeArrowheads="1"/>
          </p:cNvSpPr>
          <p:nvPr/>
        </p:nvSpPr>
        <p:spPr bwMode="auto">
          <a:xfrm>
            <a:off x="6026150" y="3840163"/>
            <a:ext cx="142875" cy="647700"/>
          </a:xfrm>
          <a:prstGeom prst="rect">
            <a:avLst/>
          </a:prstGeom>
          <a:ln w="25400" cap="sq">
            <a:noFill/>
            <a:miter lim="800000"/>
            <a:headEnd/>
            <a:tailEnd/>
          </a:ln>
          <a:effectLst/>
        </p:spPr>
        <p:txBody>
          <a:bodyPr anchor="ctr">
            <a:spAutoFit/>
          </a:bodyPr>
          <a:lstStyle/>
          <a:p>
            <a:endParaRPr lang="zh-CN" altLang="en-US"/>
          </a:p>
        </p:txBody>
      </p:sp>
      <p:sp>
        <p:nvSpPr>
          <p:cNvPr id="171047" name="Text Box 39"/>
          <p:cNvSpPr txBox="1">
            <a:spLocks noChangeArrowheads="1"/>
          </p:cNvSpPr>
          <p:nvPr/>
        </p:nvSpPr>
        <p:spPr bwMode="auto">
          <a:xfrm>
            <a:off x="5189538" y="3408363"/>
            <a:ext cx="565150" cy="396875"/>
          </a:xfrm>
          <a:prstGeom prst="rect">
            <a:avLst/>
          </a:prstGeom>
          <a:gradFill rotWithShape="1">
            <a:gsLst>
              <a:gs pos="0">
                <a:srgbClr val="FF00FF"/>
              </a:gs>
              <a:gs pos="50000">
                <a:srgbClr val="FFFFFF"/>
              </a:gs>
              <a:gs pos="100000">
                <a:srgbClr val="FF00FF"/>
              </a:gs>
            </a:gsLst>
            <a:lin ang="5400000" scaled="1"/>
          </a:gradFill>
          <a:ln w="25400" cap="sq">
            <a:noFill/>
            <a:miter lim="800000"/>
            <a:headEnd/>
            <a:tailEnd/>
          </a:ln>
          <a:effectLst/>
        </p:spPr>
        <p:txBody>
          <a:bodyPr wrap="none">
            <a:spAutoFit/>
          </a:bodyPr>
          <a:lstStyle/>
          <a:p>
            <a:r>
              <a:rPr lang="en-US" altLang="zh-CN" sz="2000">
                <a:solidFill>
                  <a:srgbClr val="0000FF"/>
                </a:solidFill>
              </a:rPr>
              <a:t> 64 </a:t>
            </a:r>
          </a:p>
        </p:txBody>
      </p:sp>
      <p:sp>
        <p:nvSpPr>
          <p:cNvPr id="33"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顺序查找</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4" name="Text Box 5"/>
          <p:cNvSpPr txBox="1">
            <a:spLocks noChangeArrowheads="1"/>
          </p:cNvSpPr>
          <p:nvPr/>
        </p:nvSpPr>
        <p:spPr bwMode="auto">
          <a:xfrm>
            <a:off x="864368" y="4246587"/>
            <a:ext cx="3457575" cy="2012859"/>
          </a:xfrm>
          <a:prstGeom prst="rect">
            <a:avLst/>
          </a:prstGeom>
          <a:noFill/>
          <a:ln w="9525">
            <a:noFill/>
            <a:miter lim="800000"/>
            <a:headEnd/>
            <a:tailEnd/>
          </a:ln>
          <a:effectLst/>
        </p:spPr>
        <p:txBody>
          <a:bodyPr>
            <a:spAutoFit/>
          </a:bodyPr>
          <a:lstStyle/>
          <a:p>
            <a:pPr>
              <a:lnSpc>
                <a:spcPct val="130000"/>
              </a:lnSpc>
              <a:spcBef>
                <a:spcPct val="0"/>
              </a:spcBef>
            </a:pPr>
            <a:r>
              <a:rPr lang="en-US" altLang="zh-CN" sz="2400" dirty="0">
                <a:ea typeface="华文新魏" pitchFamily="2" charset="-122"/>
              </a:rPr>
              <a:t>typedef struct { </a:t>
            </a:r>
            <a:br>
              <a:rPr lang="en-US" altLang="zh-CN" sz="2400" dirty="0">
                <a:ea typeface="华文新魏" pitchFamily="2" charset="-122"/>
              </a:rPr>
            </a:br>
            <a:r>
              <a:rPr lang="en-US" altLang="zh-CN" sz="2400" dirty="0">
                <a:ea typeface="华文新魏" pitchFamily="2" charset="-122"/>
              </a:rPr>
              <a:t>     </a:t>
            </a:r>
            <a:r>
              <a:rPr lang="en-US" altLang="zh-CN" sz="2400" dirty="0" err="1">
                <a:ea typeface="华文新魏" pitchFamily="2" charset="-122"/>
              </a:rPr>
              <a:t>ElemType</a:t>
            </a:r>
            <a:r>
              <a:rPr lang="en-US" altLang="zh-CN" sz="2400" dirty="0">
                <a:ea typeface="华文新魏" pitchFamily="2" charset="-122"/>
              </a:rPr>
              <a:t>  * </a:t>
            </a:r>
            <a:r>
              <a:rPr lang="en-US" altLang="zh-CN" sz="2400" dirty="0" err="1">
                <a:ea typeface="华文新魏" pitchFamily="2" charset="-122"/>
              </a:rPr>
              <a:t>elem</a:t>
            </a:r>
            <a:r>
              <a:rPr lang="en-US" altLang="zh-CN" sz="2400" dirty="0">
                <a:ea typeface="华文新魏" pitchFamily="2" charset="-122"/>
              </a:rPr>
              <a:t>; </a:t>
            </a:r>
          </a:p>
          <a:p>
            <a:pPr>
              <a:lnSpc>
                <a:spcPct val="130000"/>
              </a:lnSpc>
              <a:spcBef>
                <a:spcPct val="0"/>
              </a:spcBef>
            </a:pPr>
            <a:r>
              <a:rPr lang="en-US" altLang="zh-CN" sz="2400" dirty="0">
                <a:ea typeface="华文新魏" pitchFamily="2" charset="-122"/>
              </a:rPr>
              <a:t>    </a:t>
            </a:r>
            <a:r>
              <a:rPr lang="en-US" altLang="zh-CN" sz="2400" dirty="0">
                <a:ea typeface="楷体_GB2312" pitchFamily="49" charset="-122"/>
              </a:rPr>
              <a:t> int length;   // </a:t>
            </a:r>
            <a:r>
              <a:rPr lang="zh-CN" altLang="en-US" sz="2400" dirty="0">
                <a:ea typeface="楷体_GB2312" pitchFamily="49" charset="-122"/>
              </a:rPr>
              <a:t>表长度 </a:t>
            </a:r>
            <a:br>
              <a:rPr lang="zh-CN" altLang="en-US" sz="2400" dirty="0">
                <a:ea typeface="楷体_GB2312" pitchFamily="49" charset="-122"/>
              </a:rPr>
            </a:br>
            <a:r>
              <a:rPr lang="en-US" altLang="zh-CN" sz="2400" dirty="0">
                <a:ea typeface="华文新魏" pitchFamily="2" charset="-122"/>
              </a:rPr>
              <a:t>} </a:t>
            </a:r>
            <a:r>
              <a:rPr lang="en-US" altLang="zh-CN" sz="2400" dirty="0" err="1">
                <a:ea typeface="华文新魏" pitchFamily="2" charset="-122"/>
              </a:rPr>
              <a:t>SSTable</a:t>
            </a:r>
            <a:r>
              <a:rPr lang="en-US" altLang="zh-CN" sz="2400" dirty="0">
                <a:ea typeface="华文新魏" pitchFamily="2" charset="-122"/>
              </a:rPr>
              <a:t>;  </a:t>
            </a:r>
          </a:p>
        </p:txBody>
      </p:sp>
      <p:sp>
        <p:nvSpPr>
          <p:cNvPr id="36" name="Text Box 7"/>
          <p:cNvSpPr txBox="1">
            <a:spLocks noChangeArrowheads="1"/>
          </p:cNvSpPr>
          <p:nvPr/>
        </p:nvSpPr>
        <p:spPr bwMode="auto">
          <a:xfrm>
            <a:off x="4427984" y="5085184"/>
            <a:ext cx="4031873" cy="498598"/>
          </a:xfrm>
          <a:prstGeom prst="rect">
            <a:avLst/>
          </a:prstGeom>
          <a:noFill/>
          <a:ln w="25400" cap="sq">
            <a:noFill/>
            <a:miter lim="800000"/>
            <a:headEnd/>
            <a:tailEnd/>
          </a:ln>
          <a:effectLst/>
        </p:spPr>
        <p:txBody>
          <a:bodyPr wrap="none">
            <a:spAutoFit/>
          </a:bodyPr>
          <a:lstStyle/>
          <a:p>
            <a:pPr>
              <a:lnSpc>
                <a:spcPct val="110000"/>
              </a:lnSpc>
            </a:pPr>
            <a:r>
              <a:rPr lang="zh-CN" altLang="en-US" sz="2400" dirty="0">
                <a:latin typeface="楷体_GB2312" pitchFamily="49" charset="-122"/>
                <a:ea typeface="楷体_GB2312" pitchFamily="49" charset="-122"/>
              </a:rPr>
              <a:t>静态查找表的顺序存储结构 </a:t>
            </a:r>
          </a:p>
        </p:txBody>
      </p:sp>
      <p:sp>
        <p:nvSpPr>
          <p:cNvPr id="37" name="AutoShape 6"/>
          <p:cNvSpPr>
            <a:spLocks/>
          </p:cNvSpPr>
          <p:nvPr/>
        </p:nvSpPr>
        <p:spPr bwMode="auto">
          <a:xfrm>
            <a:off x="4139952" y="4602633"/>
            <a:ext cx="215900" cy="1490663"/>
          </a:xfrm>
          <a:prstGeom prst="rightBrace">
            <a:avLst>
              <a:gd name="adj1" fmla="val 57537"/>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71022"/>
                                        </p:tgtEl>
                                        <p:attrNameLst>
                                          <p:attrName>style.visibility</p:attrName>
                                        </p:attrNameLst>
                                      </p:cBhvr>
                                      <p:to>
                                        <p:strVal val="visible"/>
                                      </p:to>
                                    </p:set>
                                    <p:anim calcmode="lin" valueType="num">
                                      <p:cBhvr>
                                        <p:cTn id="7" dur="500" fill="hold"/>
                                        <p:tgtEl>
                                          <p:spTgt spid="171022"/>
                                        </p:tgtEl>
                                        <p:attrNameLst>
                                          <p:attrName>ppt_x</p:attrName>
                                        </p:attrNameLst>
                                      </p:cBhvr>
                                      <p:tavLst>
                                        <p:tav tm="0">
                                          <p:val>
                                            <p:strVal val="#ppt_x-#ppt_w/2"/>
                                          </p:val>
                                        </p:tav>
                                        <p:tav tm="100000">
                                          <p:val>
                                            <p:strVal val="#ppt_x"/>
                                          </p:val>
                                        </p:tav>
                                      </p:tavLst>
                                    </p:anim>
                                    <p:anim calcmode="lin" valueType="num">
                                      <p:cBhvr>
                                        <p:cTn id="8" dur="500" fill="hold"/>
                                        <p:tgtEl>
                                          <p:spTgt spid="171022"/>
                                        </p:tgtEl>
                                        <p:attrNameLst>
                                          <p:attrName>ppt_y</p:attrName>
                                        </p:attrNameLst>
                                      </p:cBhvr>
                                      <p:tavLst>
                                        <p:tav tm="0">
                                          <p:val>
                                            <p:strVal val="#ppt_y"/>
                                          </p:val>
                                        </p:tav>
                                        <p:tav tm="100000">
                                          <p:val>
                                            <p:strVal val="#ppt_y"/>
                                          </p:val>
                                        </p:tav>
                                      </p:tavLst>
                                    </p:anim>
                                    <p:anim calcmode="lin" valueType="num">
                                      <p:cBhvr>
                                        <p:cTn id="9" dur="500" fill="hold"/>
                                        <p:tgtEl>
                                          <p:spTgt spid="171022"/>
                                        </p:tgtEl>
                                        <p:attrNameLst>
                                          <p:attrName>ppt_w</p:attrName>
                                        </p:attrNameLst>
                                      </p:cBhvr>
                                      <p:tavLst>
                                        <p:tav tm="0">
                                          <p:val>
                                            <p:fltVal val="0"/>
                                          </p:val>
                                        </p:tav>
                                        <p:tav tm="100000">
                                          <p:val>
                                            <p:strVal val="#ppt_w"/>
                                          </p:val>
                                        </p:tav>
                                      </p:tavLst>
                                    </p:anim>
                                    <p:anim calcmode="lin" valueType="num">
                                      <p:cBhvr>
                                        <p:cTn id="10" dur="500" fill="hold"/>
                                        <p:tgtEl>
                                          <p:spTgt spid="1710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1023"/>
                                        </p:tgtEl>
                                        <p:attrNameLst>
                                          <p:attrName>style.visibility</p:attrName>
                                        </p:attrNameLst>
                                      </p:cBhvr>
                                      <p:to>
                                        <p:strVal val="visible"/>
                                      </p:to>
                                    </p:set>
                                    <p:animEffect transition="in" filter="wipe(left)">
                                      <p:cBhvr>
                                        <p:cTn id="15" dur="500"/>
                                        <p:tgtEl>
                                          <p:spTgt spid="17102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71024"/>
                                        </p:tgtEl>
                                        <p:attrNameLst>
                                          <p:attrName>style.visibility</p:attrName>
                                        </p:attrNameLst>
                                      </p:cBhvr>
                                      <p:to>
                                        <p:strVal val="visible"/>
                                      </p:to>
                                    </p:set>
                                    <p:anim calcmode="lin" valueType="num">
                                      <p:cBhvr>
                                        <p:cTn id="20" dur="500" fill="hold"/>
                                        <p:tgtEl>
                                          <p:spTgt spid="171024"/>
                                        </p:tgtEl>
                                        <p:attrNameLst>
                                          <p:attrName>ppt_w</p:attrName>
                                        </p:attrNameLst>
                                      </p:cBhvr>
                                      <p:tavLst>
                                        <p:tav tm="0">
                                          <p:val>
                                            <p:fltVal val="0"/>
                                          </p:val>
                                        </p:tav>
                                        <p:tav tm="100000">
                                          <p:val>
                                            <p:strVal val="#ppt_w"/>
                                          </p:val>
                                        </p:tav>
                                      </p:tavLst>
                                    </p:anim>
                                    <p:anim calcmode="lin" valueType="num">
                                      <p:cBhvr>
                                        <p:cTn id="21" dur="500" fill="hold"/>
                                        <p:tgtEl>
                                          <p:spTgt spid="171024"/>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1025"/>
                                        </p:tgtEl>
                                        <p:attrNameLst>
                                          <p:attrName>style.visibility</p:attrName>
                                        </p:attrNameLst>
                                      </p:cBhvr>
                                      <p:to>
                                        <p:strVal val="visible"/>
                                      </p:to>
                                    </p:set>
                                    <p:animEffect transition="in" filter="wipe(up)">
                                      <p:cBhvr>
                                        <p:cTn id="31" dur="500"/>
                                        <p:tgtEl>
                                          <p:spTgt spid="1710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71039"/>
                                        </p:tgtEl>
                                        <p:attrNameLst>
                                          <p:attrName>style.visibility</p:attrName>
                                        </p:attrNameLst>
                                      </p:cBhvr>
                                      <p:to>
                                        <p:strVal val="visible"/>
                                      </p:to>
                                    </p:set>
                                    <p:animEffect transition="in" filter="wipe(down)">
                                      <p:cBhvr>
                                        <p:cTn id="36" dur="500"/>
                                        <p:tgtEl>
                                          <p:spTgt spid="1710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71043"/>
                                        </p:tgtEl>
                                        <p:attrNameLst>
                                          <p:attrName>style.visibility</p:attrName>
                                        </p:attrNameLst>
                                      </p:cBhvr>
                                      <p:to>
                                        <p:strVal val="visible"/>
                                      </p:to>
                                    </p:set>
                                    <p:animEffect transition="in" filter="wipe(down)">
                                      <p:cBhvr>
                                        <p:cTn id="41" dur="500"/>
                                        <p:tgtEl>
                                          <p:spTgt spid="171043"/>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171012"/>
                                        </p:tgtEl>
                                        <p:attrNameLst>
                                          <p:attrName>style.visibility</p:attrName>
                                        </p:attrNameLst>
                                      </p:cBhvr>
                                      <p:to>
                                        <p:strVal val="visible"/>
                                      </p:to>
                                    </p:set>
                                    <p:animEffect transition="in" filter="wipe(down)">
                                      <p:cBhvr>
                                        <p:cTn id="45" dur="500"/>
                                        <p:tgtEl>
                                          <p:spTgt spid="1710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71044"/>
                                        </p:tgtEl>
                                        <p:attrNameLst>
                                          <p:attrName>style.visibility</p:attrName>
                                        </p:attrNameLst>
                                      </p:cBhvr>
                                      <p:to>
                                        <p:strVal val="visible"/>
                                      </p:to>
                                    </p:set>
                                    <p:animEffect transition="in" filter="wipe(down)">
                                      <p:cBhvr>
                                        <p:cTn id="50" dur="500"/>
                                        <p:tgtEl>
                                          <p:spTgt spid="171044"/>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171040"/>
                                        </p:tgtEl>
                                        <p:attrNameLst>
                                          <p:attrName>style.visibility</p:attrName>
                                        </p:attrNameLst>
                                      </p:cBhvr>
                                      <p:to>
                                        <p:strVal val="visible"/>
                                      </p:to>
                                    </p:set>
                                    <p:animEffect transition="in" filter="wipe(down)">
                                      <p:cBhvr>
                                        <p:cTn id="54" dur="500"/>
                                        <p:tgtEl>
                                          <p:spTgt spid="1710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71045"/>
                                        </p:tgtEl>
                                        <p:attrNameLst>
                                          <p:attrName>style.visibility</p:attrName>
                                        </p:attrNameLst>
                                      </p:cBhvr>
                                      <p:to>
                                        <p:strVal val="visible"/>
                                      </p:to>
                                    </p:set>
                                    <p:animEffect transition="in" filter="wipe(down)">
                                      <p:cBhvr>
                                        <p:cTn id="59" dur="500"/>
                                        <p:tgtEl>
                                          <p:spTgt spid="171045"/>
                                        </p:tgtEl>
                                      </p:cBhvr>
                                    </p:animEffec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171041"/>
                                        </p:tgtEl>
                                        <p:attrNameLst>
                                          <p:attrName>style.visibility</p:attrName>
                                        </p:attrNameLst>
                                      </p:cBhvr>
                                      <p:to>
                                        <p:strVal val="visible"/>
                                      </p:to>
                                    </p:set>
                                    <p:animEffect transition="in" filter="wipe(down)">
                                      <p:cBhvr>
                                        <p:cTn id="63" dur="500"/>
                                        <p:tgtEl>
                                          <p:spTgt spid="17104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71046"/>
                                        </p:tgtEl>
                                        <p:attrNameLst>
                                          <p:attrName>style.visibility</p:attrName>
                                        </p:attrNameLst>
                                      </p:cBhvr>
                                      <p:to>
                                        <p:strVal val="visible"/>
                                      </p:to>
                                    </p:set>
                                    <p:animEffect transition="in" filter="wipe(down)">
                                      <p:cBhvr>
                                        <p:cTn id="68" dur="500"/>
                                        <p:tgtEl>
                                          <p:spTgt spid="171046"/>
                                        </p:tgtEl>
                                      </p:cBhvr>
                                    </p:animEffect>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171042"/>
                                        </p:tgtEl>
                                        <p:attrNameLst>
                                          <p:attrName>style.visibility</p:attrName>
                                        </p:attrNameLst>
                                      </p:cBhvr>
                                      <p:to>
                                        <p:strVal val="visible"/>
                                      </p:to>
                                    </p:set>
                                    <p:animEffect transition="in" filter="wipe(down)">
                                      <p:cBhvr>
                                        <p:cTn id="72" dur="500"/>
                                        <p:tgtEl>
                                          <p:spTgt spid="171042"/>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171047"/>
                                        </p:tgtEl>
                                        <p:attrNameLst>
                                          <p:attrName>style.visibility</p:attrName>
                                        </p:attrNameLst>
                                      </p:cBhvr>
                                      <p:to>
                                        <p:strVal val="visible"/>
                                      </p:to>
                                    </p:set>
                                    <p:animEffect transition="in" filter="fade">
                                      <p:cBhvr>
                                        <p:cTn id="76" dur="1000"/>
                                        <p:tgtEl>
                                          <p:spTgt spid="171047"/>
                                        </p:tgtEl>
                                      </p:cBhvr>
                                    </p:animEffect>
                                  </p:childTnLst>
                                  <p:subTnLst>
                                    <p:audio>
                                      <p:cMediaNode>
                                        <p:cTn display="0" masterRel="sameClick">
                                          <p:stCondLst>
                                            <p:cond evt="begin" delay="0">
                                              <p:tn val="74"/>
                                            </p:cond>
                                          </p:stCondLst>
                                          <p:endCondLst>
                                            <p:cond evt="onStopAudio" delay="0">
                                              <p:tgtEl>
                                                <p:sldTgt/>
                                              </p:tgtEl>
                                            </p:cond>
                                          </p:endCondLst>
                                        </p:cTn>
                                        <p:tgtEl>
                                          <p:sndTgt r:embed="rId3" name="chimes.wav"/>
                                        </p:tgtEl>
                                      </p:cMediaNode>
                                    </p:audio>
                                  </p:sub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2000" fill="hold"/>
                                        <p:tgtEl>
                                          <p:spTgt spid="34"/>
                                        </p:tgtEl>
                                        <p:attrNameLst>
                                          <p:attrName>ppt_w</p:attrName>
                                        </p:attrNameLst>
                                      </p:cBhvr>
                                      <p:tavLst>
                                        <p:tav tm="0">
                                          <p:val>
                                            <p:fltVal val="0"/>
                                          </p:val>
                                        </p:tav>
                                        <p:tav tm="100000">
                                          <p:val>
                                            <p:strVal val="#ppt_w"/>
                                          </p:val>
                                        </p:tav>
                                      </p:tavLst>
                                    </p:anim>
                                    <p:anim calcmode="lin" valueType="num">
                                      <p:cBhvr>
                                        <p:cTn id="82" dur="2000" fill="hold"/>
                                        <p:tgtEl>
                                          <p:spTgt spid="34"/>
                                        </p:tgtEl>
                                        <p:attrNameLst>
                                          <p:attrName>ppt_h</p:attrName>
                                        </p:attrNameLst>
                                      </p:cBhvr>
                                      <p:tavLst>
                                        <p:tav tm="0">
                                          <p:val>
                                            <p:fltVal val="0"/>
                                          </p:val>
                                        </p:tav>
                                        <p:tav tm="100000">
                                          <p:val>
                                            <p:strVal val="#ppt_h"/>
                                          </p:val>
                                        </p:tav>
                                      </p:tavLst>
                                    </p:anim>
                                    <p:animEffect transition="in" filter="fade">
                                      <p:cBhvr>
                                        <p:cTn id="83" dur="20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6"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arn(inHorizontal)">
                                      <p:cBhvr>
                                        <p:cTn id="88" dur="500"/>
                                        <p:tgtEl>
                                          <p:spTgt spid="37"/>
                                        </p:tgtEl>
                                      </p:cBhvr>
                                    </p:animEffect>
                                  </p:childTnLst>
                                </p:cTn>
                              </p:par>
                            </p:childTnLst>
                          </p:cTn>
                        </p:par>
                        <p:par>
                          <p:cTn id="89" fill="hold">
                            <p:stCondLst>
                              <p:cond delay="500"/>
                            </p:stCondLst>
                            <p:childTnLst>
                              <p:par>
                                <p:cTn id="90" presetID="2" presetClass="entr" presetSubtype="4" fill="hold" grpId="0" nodeType="afterEffect">
                                  <p:stCondLst>
                                    <p:cond delay="0"/>
                                  </p:stCondLst>
                                  <p:childTnLst>
                                    <p:set>
                                      <p:cBhvr>
                                        <p:cTn id="91" dur="1" fill="hold">
                                          <p:stCondLst>
                                            <p:cond delay="0"/>
                                          </p:stCondLst>
                                        </p:cTn>
                                        <p:tgtEl>
                                          <p:spTgt spid="36"/>
                                        </p:tgtEl>
                                        <p:attrNameLst>
                                          <p:attrName>style.visibility</p:attrName>
                                        </p:attrNameLst>
                                      </p:cBhvr>
                                      <p:to>
                                        <p:strVal val="visible"/>
                                      </p:to>
                                    </p:set>
                                    <p:anim calcmode="lin" valueType="num">
                                      <p:cBhvr additive="base">
                                        <p:cTn id="92" dur="500" fill="hold"/>
                                        <p:tgtEl>
                                          <p:spTgt spid="36"/>
                                        </p:tgtEl>
                                        <p:attrNameLst>
                                          <p:attrName>ppt_x</p:attrName>
                                        </p:attrNameLst>
                                      </p:cBhvr>
                                      <p:tavLst>
                                        <p:tav tm="0">
                                          <p:val>
                                            <p:strVal val="#ppt_x"/>
                                          </p:val>
                                        </p:tav>
                                        <p:tav tm="100000">
                                          <p:val>
                                            <p:strVal val="#ppt_x"/>
                                          </p:val>
                                        </p:tav>
                                      </p:tavLst>
                                    </p:anim>
                                    <p:anim calcmode="lin" valueType="num">
                                      <p:cBhvr additive="base">
                                        <p:cTn id="9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nimBg="1"/>
      <p:bldP spid="171022" grpId="0" autoUpdateAnimBg="0"/>
      <p:bldP spid="171023" grpId="0" autoUpdateAnimBg="0"/>
      <p:bldP spid="171024" grpId="0" autoUpdateAnimBg="0"/>
      <p:bldP spid="171025" grpId="0" animBg="1" autoUpdateAnimBg="0"/>
      <p:bldP spid="171039" grpId="0" animBg="1"/>
      <p:bldP spid="171040" grpId="0" animBg="1"/>
      <p:bldP spid="171041" grpId="0" animBg="1"/>
      <p:bldP spid="171042" grpId="0" animBg="1"/>
      <p:bldP spid="171043" grpId="0" animBg="1"/>
      <p:bldP spid="171044" grpId="0" animBg="1"/>
      <p:bldP spid="171045" grpId="0" animBg="1"/>
      <p:bldP spid="171046" grpId="0" animBg="1"/>
      <p:bldP spid="171047" grpId="0" animBg="1"/>
      <p:bldP spid="34" grpId="0" autoUpdateAnimBg="0"/>
      <p:bldP spid="36" grpId="0"/>
      <p:bldP spid="3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8" name="Text Box 4"/>
          <p:cNvSpPr txBox="1">
            <a:spLocks noChangeArrowheads="1"/>
          </p:cNvSpPr>
          <p:nvPr/>
        </p:nvSpPr>
        <p:spPr bwMode="auto">
          <a:xfrm>
            <a:off x="76200" y="660400"/>
            <a:ext cx="8871291" cy="2799079"/>
          </a:xfrm>
          <a:prstGeom prst="rect">
            <a:avLst/>
          </a:prstGeom>
          <a:solidFill>
            <a:schemeClr val="bg1"/>
          </a:solid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a:t>
            </a:r>
            <a:r>
              <a:rPr lang="zh-CN" altLang="en-US" sz="2400" dirty="0">
                <a:ea typeface="楷体_GB2312" pitchFamily="49" charset="-122"/>
              </a:rPr>
              <a:t>为产生冲突的地址 </a:t>
            </a:r>
            <a:r>
              <a:rPr lang="en-US" altLang="zh-CN" sz="2400" dirty="0">
                <a:ea typeface="楷体_GB2312" pitchFamily="49" charset="-122"/>
              </a:rPr>
              <a:t>H(key) </a:t>
            </a:r>
            <a:r>
              <a:rPr lang="zh-CN" altLang="en-US" sz="2400" dirty="0">
                <a:ea typeface="楷体_GB2312" pitchFamily="49" charset="-122"/>
              </a:rPr>
              <a:t>求得一个探查地址序列： </a:t>
            </a:r>
          </a:p>
          <a:p>
            <a:pPr>
              <a:lnSpc>
                <a:spcPct val="150000"/>
              </a:lnSpc>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0</a:t>
            </a:r>
            <a:r>
              <a:rPr lang="en-US" altLang="zh-CN" sz="2400" dirty="0">
                <a:ea typeface="楷体_GB2312" pitchFamily="49" charset="-122"/>
              </a:rPr>
              <a:t>, H</a:t>
            </a:r>
            <a:r>
              <a:rPr lang="en-US" altLang="zh-CN" sz="2400" baseline="-25000" dirty="0">
                <a:ea typeface="楷体_GB2312" pitchFamily="49" charset="-122"/>
              </a:rPr>
              <a:t>1</a:t>
            </a:r>
            <a:r>
              <a:rPr lang="en-US" altLang="zh-CN" sz="2400" dirty="0">
                <a:ea typeface="楷体_GB2312" pitchFamily="49" charset="-122"/>
              </a:rPr>
              <a:t>, H</a:t>
            </a:r>
            <a:r>
              <a:rPr lang="en-US" altLang="zh-CN" sz="2400" baseline="-25000" dirty="0">
                <a:ea typeface="楷体_GB2312" pitchFamily="49" charset="-122"/>
              </a:rPr>
              <a:t>2</a:t>
            </a:r>
            <a:r>
              <a:rPr lang="en-US" altLang="zh-CN" sz="2400" dirty="0">
                <a:ea typeface="楷体_GB2312" pitchFamily="49" charset="-122"/>
              </a:rPr>
              <a:t>, …, H</a:t>
            </a:r>
            <a:r>
              <a:rPr lang="en-US" altLang="zh-CN" sz="2400" i="1" baseline="-25000" dirty="0">
                <a:ea typeface="楷体_GB2312" pitchFamily="49" charset="-122"/>
              </a:rPr>
              <a:t>s</a:t>
            </a:r>
            <a:r>
              <a:rPr lang="en-US" altLang="zh-CN" sz="2400" dirty="0">
                <a:ea typeface="楷体_GB2312" pitchFamily="49" charset="-122"/>
              </a:rPr>
              <a:t>     1≤</a:t>
            </a:r>
            <a:r>
              <a:rPr lang="en-US" altLang="zh-CN" sz="2400" i="1" dirty="0">
                <a:ea typeface="楷体_GB2312" pitchFamily="49" charset="-122"/>
              </a:rPr>
              <a:t>s</a:t>
            </a:r>
            <a:r>
              <a:rPr lang="en-US" altLang="zh-CN" sz="2400" dirty="0">
                <a:ea typeface="楷体_GB2312" pitchFamily="49" charset="-122"/>
              </a:rPr>
              <a:t>≤</a:t>
            </a:r>
            <a:r>
              <a:rPr lang="en-US" altLang="zh-CN" sz="2400" i="1" dirty="0">
                <a:ea typeface="楷体_GB2312" pitchFamily="49" charset="-122"/>
              </a:rPr>
              <a:t>m </a:t>
            </a:r>
            <a:r>
              <a:rPr lang="en-US" altLang="zh-CN" sz="2400" dirty="0">
                <a:ea typeface="楷体_GB2312" pitchFamily="49" charset="-122"/>
              </a:rPr>
              <a:t>-</a:t>
            </a:r>
            <a:r>
              <a:rPr lang="en-US" altLang="zh-CN" sz="2400" i="1" dirty="0">
                <a:ea typeface="楷体_GB2312" pitchFamily="49" charset="-122"/>
              </a:rPr>
              <a:t> </a:t>
            </a:r>
            <a:r>
              <a:rPr lang="en-US" altLang="zh-CN" sz="2400" dirty="0">
                <a:ea typeface="楷体_GB2312" pitchFamily="49" charset="-122"/>
              </a:rPr>
              <a:t>1  </a:t>
            </a:r>
          </a:p>
          <a:p>
            <a:pPr>
              <a:lnSpc>
                <a:spcPct val="150000"/>
              </a:lnSpc>
            </a:pPr>
            <a:r>
              <a:rPr lang="zh-CN" altLang="en-US" sz="2400" dirty="0">
                <a:ea typeface="楷体_GB2312" pitchFamily="49" charset="-122"/>
              </a:rPr>
              <a:t>其中：</a:t>
            </a:r>
            <a:r>
              <a:rPr lang="en-US" altLang="zh-CN" sz="2400" dirty="0">
                <a:solidFill>
                  <a:srgbClr val="0000FF"/>
                </a:solidFill>
                <a:ea typeface="楷体_GB2312" pitchFamily="49" charset="-122"/>
              </a:rPr>
              <a:t>H</a:t>
            </a:r>
            <a:r>
              <a:rPr lang="en-US" altLang="zh-CN" sz="2400" i="1" baseline="-25000" dirty="0">
                <a:solidFill>
                  <a:srgbClr val="0000FF"/>
                </a:solidFill>
                <a:ea typeface="楷体_GB2312" pitchFamily="49" charset="-122"/>
              </a:rPr>
              <a:t>i</a:t>
            </a:r>
            <a:r>
              <a:rPr lang="en-US" altLang="zh-CN" sz="2400" dirty="0">
                <a:solidFill>
                  <a:srgbClr val="0000FF"/>
                </a:solidFill>
                <a:ea typeface="楷体_GB2312" pitchFamily="49" charset="-122"/>
              </a:rPr>
              <a:t> = ( H(key) + </a:t>
            </a:r>
            <a:r>
              <a:rPr lang="en-US" altLang="zh-CN" sz="2400" i="1" dirty="0" err="1">
                <a:solidFill>
                  <a:srgbClr val="0000FF"/>
                </a:solidFill>
                <a:ea typeface="楷体_GB2312" pitchFamily="49" charset="-122"/>
              </a:rPr>
              <a:t>d</a:t>
            </a:r>
            <a:r>
              <a:rPr lang="en-US" altLang="zh-CN" sz="2400" i="1" baseline="-25000" dirty="0" err="1">
                <a:solidFill>
                  <a:srgbClr val="0000FF"/>
                </a:solidFill>
                <a:ea typeface="楷体_GB2312" pitchFamily="49" charset="-122"/>
              </a:rPr>
              <a:t>i</a:t>
            </a:r>
            <a:r>
              <a:rPr lang="en-US" altLang="zh-CN" sz="2400" i="1" dirty="0">
                <a:solidFill>
                  <a:srgbClr val="0000FF"/>
                </a:solidFill>
                <a:ea typeface="楷体_GB2312" pitchFamily="49" charset="-122"/>
              </a:rPr>
              <a:t> </a:t>
            </a:r>
            <a:r>
              <a:rPr lang="en-US" altLang="zh-CN" sz="2400" dirty="0">
                <a:solidFill>
                  <a:srgbClr val="0000FF"/>
                </a:solidFill>
                <a:ea typeface="楷体_GB2312" pitchFamily="49" charset="-122"/>
              </a:rPr>
              <a:t>) MOD </a:t>
            </a:r>
            <a:r>
              <a:rPr lang="en-US" altLang="zh-CN" sz="2400" i="1" dirty="0">
                <a:solidFill>
                  <a:srgbClr val="0000FF"/>
                </a:solidFill>
                <a:ea typeface="楷体_GB2312" pitchFamily="49" charset="-122"/>
              </a:rPr>
              <a:t>m</a:t>
            </a:r>
            <a:r>
              <a:rPr lang="en-US" altLang="zh-CN" sz="2400" dirty="0">
                <a:solidFill>
                  <a:srgbClr val="0000FF"/>
                </a:solidFill>
                <a:ea typeface="楷体_GB2312" pitchFamily="49" charset="-122"/>
              </a:rPr>
              <a:t>    </a:t>
            </a:r>
            <a:r>
              <a:rPr lang="en-US" altLang="zh-CN" sz="2400" i="1" dirty="0" err="1">
                <a:solidFill>
                  <a:srgbClr val="0000FF"/>
                </a:solidFill>
                <a:ea typeface="楷体_GB2312" pitchFamily="49" charset="-122"/>
              </a:rPr>
              <a:t>i</a:t>
            </a:r>
            <a:r>
              <a:rPr lang="en-US" altLang="zh-CN" sz="2400" dirty="0">
                <a:solidFill>
                  <a:srgbClr val="0000FF"/>
                </a:solidFill>
                <a:ea typeface="楷体_GB2312" pitchFamily="49" charset="-122"/>
              </a:rPr>
              <a:t> =1, 2, …, </a:t>
            </a:r>
            <a:r>
              <a:rPr lang="en-US" altLang="zh-CN" sz="2400" i="1" dirty="0">
                <a:solidFill>
                  <a:srgbClr val="0000FF"/>
                </a:solidFill>
                <a:ea typeface="楷体_GB2312" pitchFamily="49" charset="-122"/>
              </a:rPr>
              <a:t>s</a:t>
            </a:r>
            <a:r>
              <a:rPr lang="en-US" altLang="zh-CN" sz="2400" i="1" dirty="0">
                <a:ea typeface="楷体_GB2312" pitchFamily="49" charset="-122"/>
              </a:rPr>
              <a:t>  </a:t>
            </a:r>
          </a:p>
          <a:p>
            <a:pPr>
              <a:lnSpc>
                <a:spcPct val="150000"/>
              </a:lnSpc>
            </a:pPr>
            <a:r>
              <a:rPr lang="zh-CN" altLang="en-US" sz="2400" dirty="0">
                <a:ea typeface="楷体_GB2312" pitchFamily="49" charset="-122"/>
              </a:rPr>
              <a:t>沿此序列逐个地址探查，直到找到一个空位置（开放的地址）， </a:t>
            </a:r>
          </a:p>
          <a:p>
            <a:pPr>
              <a:lnSpc>
                <a:spcPct val="150000"/>
              </a:lnSpc>
            </a:pPr>
            <a:r>
              <a:rPr lang="zh-CN" altLang="en-US" sz="2400" dirty="0">
                <a:ea typeface="楷体_GB2312" pitchFamily="49" charset="-122"/>
              </a:rPr>
              <a:t>将发生冲突的记录放到该地址中。 </a:t>
            </a:r>
          </a:p>
        </p:txBody>
      </p:sp>
      <p:sp>
        <p:nvSpPr>
          <p:cNvPr id="154629" name="Text Box 5"/>
          <p:cNvSpPr txBox="1">
            <a:spLocks noChangeArrowheads="1"/>
          </p:cNvSpPr>
          <p:nvPr/>
        </p:nvSpPr>
        <p:spPr bwMode="auto">
          <a:xfrm>
            <a:off x="6300788" y="1531938"/>
            <a:ext cx="2706687" cy="457200"/>
          </a:xfrm>
          <a:prstGeom prst="rect">
            <a:avLst/>
          </a:prstGeom>
          <a:solidFill>
            <a:schemeClr val="bg1"/>
          </a:solidFill>
          <a:ln w="25400" cap="sq">
            <a:noFill/>
            <a:miter lim="800000"/>
            <a:headEnd/>
            <a:tailEnd/>
          </a:ln>
          <a:effectLst/>
        </p:spPr>
        <p:txBody>
          <a:bodyPr wrap="none">
            <a:spAutoFit/>
          </a:bodyPr>
          <a:lstStyle/>
          <a:p>
            <a:r>
              <a:rPr lang="en-US" altLang="zh-CN" sz="2400" i="1" dirty="0">
                <a:solidFill>
                  <a:srgbClr val="FF0000"/>
                </a:solidFill>
                <a:ea typeface="华文新魏" pitchFamily="2" charset="-122"/>
              </a:rPr>
              <a:t>m</a:t>
            </a:r>
            <a:r>
              <a:rPr lang="en-US" altLang="zh-CN" sz="2400" dirty="0">
                <a:solidFill>
                  <a:srgbClr val="FF0000"/>
                </a:solidFill>
                <a:ea typeface="华文新魏" pitchFamily="2" charset="-122"/>
              </a:rPr>
              <a:t> </a:t>
            </a:r>
            <a:r>
              <a:rPr lang="zh-CN" altLang="en-US" sz="2400" dirty="0">
                <a:solidFill>
                  <a:srgbClr val="FF0000"/>
                </a:solidFill>
                <a:ea typeface="华文新魏" pitchFamily="2" charset="-122"/>
              </a:rPr>
              <a:t>为哈希表的表长 </a:t>
            </a:r>
          </a:p>
        </p:txBody>
      </p:sp>
      <p:sp>
        <p:nvSpPr>
          <p:cNvPr id="154630" name="Text Box 6"/>
          <p:cNvSpPr txBox="1">
            <a:spLocks noChangeArrowheads="1"/>
          </p:cNvSpPr>
          <p:nvPr/>
        </p:nvSpPr>
        <p:spPr bwMode="auto">
          <a:xfrm>
            <a:off x="423863" y="458152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154631" name="Group 7"/>
          <p:cNvGraphicFramePr>
            <a:graphicFrameLocks noGrp="1"/>
          </p:cNvGraphicFramePr>
          <p:nvPr/>
        </p:nvGraphicFramePr>
        <p:xfrm>
          <a:off x="304800" y="5141913"/>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39"/>
          <p:cNvGrpSpPr>
            <a:grpSpLocks/>
          </p:cNvGrpSpPr>
          <p:nvPr/>
        </p:nvGrpSpPr>
        <p:grpSpPr bwMode="auto">
          <a:xfrm>
            <a:off x="836613" y="5180013"/>
            <a:ext cx="8062912" cy="407987"/>
            <a:chOff x="527" y="3399"/>
            <a:chExt cx="5079" cy="257"/>
          </a:xfrm>
        </p:grpSpPr>
        <p:sp>
          <p:nvSpPr>
            <p:cNvPr id="154664" name="Text Box 40"/>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54665" name="Text Box 41"/>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54666" name="Text Box 42"/>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54667" name="Text Box 43"/>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54668" name="Text Box 44"/>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54669" name="Text Box 45"/>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54670" name="Text Box 46"/>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54671" name="Text Box 47"/>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54672" name="Text Box 48"/>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54673" name="Text Box 49"/>
          <p:cNvSpPr txBox="1">
            <a:spLocks noChangeArrowheads="1"/>
          </p:cNvSpPr>
          <p:nvPr/>
        </p:nvSpPr>
        <p:spPr bwMode="auto">
          <a:xfrm>
            <a:off x="320675" y="5734050"/>
            <a:ext cx="6901008"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sz="2400" dirty="0">
                <a:ea typeface="楷体_GB2312" pitchFamily="49" charset="-122"/>
              </a:rPr>
              <a:t>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blinds(horizontal)">
                                      <p:cBhvr>
                                        <p:cTn id="7" dur="500"/>
                                        <p:tgtEl>
                                          <p:spTgt spid="1546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4629"/>
                                        </p:tgtEl>
                                        <p:attrNameLst>
                                          <p:attrName>style.visibility</p:attrName>
                                        </p:attrNameLst>
                                      </p:cBhvr>
                                      <p:to>
                                        <p:strVal val="visible"/>
                                      </p:to>
                                    </p:set>
                                    <p:animEffect transition="in" filter="wipe(left)">
                                      <p:cBhvr>
                                        <p:cTn id="11" dur="500"/>
                                        <p:tgtEl>
                                          <p:spTgt spid="154629"/>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154631"/>
                                        </p:tgtEl>
                                        <p:attrNameLst>
                                          <p:attrName>style.visibility</p:attrName>
                                        </p:attrNameLst>
                                      </p:cBhvr>
                                      <p:to>
                                        <p:strVal val="visible"/>
                                      </p:to>
                                    </p:set>
                                    <p:anim calcmode="lin" valueType="num">
                                      <p:cBhvr>
                                        <p:cTn id="16" dur="500" fill="hold"/>
                                        <p:tgtEl>
                                          <p:spTgt spid="154631"/>
                                        </p:tgtEl>
                                        <p:attrNameLst>
                                          <p:attrName>ppt_w</p:attrName>
                                        </p:attrNameLst>
                                      </p:cBhvr>
                                      <p:tavLst>
                                        <p:tav tm="0">
                                          <p:val>
                                            <p:fltVal val="0"/>
                                          </p:val>
                                        </p:tav>
                                        <p:tav tm="100000">
                                          <p:val>
                                            <p:strVal val="#ppt_w"/>
                                          </p:val>
                                        </p:tav>
                                      </p:tavLst>
                                    </p:anim>
                                    <p:anim calcmode="lin" valueType="num">
                                      <p:cBhvr>
                                        <p:cTn id="17" dur="500" fill="hold"/>
                                        <p:tgtEl>
                                          <p:spTgt spid="154631"/>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154630"/>
                                        </p:tgtEl>
                                        <p:attrNameLst>
                                          <p:attrName>style.visibility</p:attrName>
                                        </p:attrNameLst>
                                      </p:cBhvr>
                                      <p:to>
                                        <p:strVal val="visible"/>
                                      </p:to>
                                    </p:set>
                                    <p:anim calcmode="lin" valueType="num">
                                      <p:cBhvr>
                                        <p:cTn id="21" dur="500" fill="hold"/>
                                        <p:tgtEl>
                                          <p:spTgt spid="154630"/>
                                        </p:tgtEl>
                                        <p:attrNameLst>
                                          <p:attrName>ppt_w</p:attrName>
                                        </p:attrNameLst>
                                      </p:cBhvr>
                                      <p:tavLst>
                                        <p:tav tm="0">
                                          <p:val>
                                            <p:fltVal val="0"/>
                                          </p:val>
                                        </p:tav>
                                        <p:tav tm="100000">
                                          <p:val>
                                            <p:strVal val="#ppt_w"/>
                                          </p:val>
                                        </p:tav>
                                      </p:tavLst>
                                    </p:anim>
                                    <p:anim calcmode="lin" valueType="num">
                                      <p:cBhvr>
                                        <p:cTn id="22" dur="500" fill="hold"/>
                                        <p:tgtEl>
                                          <p:spTgt spid="154630"/>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4673"/>
                                        </p:tgtEl>
                                        <p:attrNameLst>
                                          <p:attrName>style.visibility</p:attrName>
                                        </p:attrNameLst>
                                      </p:cBhvr>
                                      <p:to>
                                        <p:strVal val="visible"/>
                                      </p:to>
                                    </p:set>
                                    <p:animEffect transition="in" filter="wipe(left)">
                                      <p:cBhvr>
                                        <p:cTn id="31" dur="500"/>
                                        <p:tgtEl>
                                          <p:spTgt spid="154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autoUpdateAnimBg="0"/>
      <p:bldP spid="154629" grpId="0" animBg="1"/>
      <p:bldP spid="154630" grpId="0" autoUpdateAnimBg="0"/>
      <p:bldP spid="154673"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8" name="Rectangle 8"/>
          <p:cNvSpPr>
            <a:spLocks noChangeArrowheads="1"/>
          </p:cNvSpPr>
          <p:nvPr/>
        </p:nvSpPr>
        <p:spPr bwMode="auto">
          <a:xfrm>
            <a:off x="107950" y="547688"/>
            <a:ext cx="8686800" cy="3313112"/>
          </a:xfrm>
          <a:prstGeom prst="rect">
            <a:avLst/>
          </a:prstGeom>
          <a:noFill/>
          <a:ln w="9525">
            <a:noFill/>
            <a:miter lim="800000"/>
            <a:headEnd/>
            <a:tailEnd/>
          </a:ln>
          <a:effectLst/>
        </p:spPr>
        <p:txBody>
          <a:bodyPr lIns="91416" tIns="45710" rIns="91416" bIns="45710" anchor="ctr"/>
          <a:lstStyle/>
          <a:p>
            <a:pPr algn="just">
              <a:lnSpc>
                <a:spcPct val="130000"/>
              </a:lnSpc>
              <a:spcBef>
                <a:spcPct val="0"/>
              </a:spcBef>
            </a:pPr>
            <a:r>
              <a:rPr lang="en-US" altLang="zh-CN" dirty="0">
                <a:ea typeface="华文中宋" pitchFamily="2" charset="-122"/>
              </a:rPr>
              <a:t>     </a:t>
            </a:r>
            <a:r>
              <a:rPr lang="zh-CN" altLang="en-US" sz="2400" dirty="0">
                <a:ea typeface="华文中宋" pitchFamily="2" charset="-122"/>
              </a:rPr>
              <a:t>对增量 </a:t>
            </a:r>
            <a:r>
              <a:rPr lang="en-US" altLang="zh-CN" sz="2400" i="1" dirty="0" err="1">
                <a:ea typeface="华文中宋" pitchFamily="2" charset="-122"/>
              </a:rPr>
              <a:t>d</a:t>
            </a:r>
            <a:r>
              <a:rPr lang="en-US" altLang="zh-CN" sz="2400" i="1" baseline="-25000" dirty="0" err="1">
                <a:ea typeface="华文中宋" pitchFamily="2" charset="-122"/>
              </a:rPr>
              <a:t>i</a:t>
            </a:r>
            <a:r>
              <a:rPr lang="en-US" altLang="zh-CN" sz="2400" baseline="-25000" dirty="0">
                <a:ea typeface="华文中宋" pitchFamily="2" charset="-122"/>
              </a:rPr>
              <a:t>  </a:t>
            </a:r>
            <a:r>
              <a:rPr lang="zh-CN" altLang="en-US" sz="2400" dirty="0">
                <a:ea typeface="华文中宋" pitchFamily="2" charset="-122"/>
              </a:rPr>
              <a:t>有三种取法： </a:t>
            </a:r>
          </a:p>
          <a:p>
            <a:pPr marL="0" lvl="4">
              <a:lnSpc>
                <a:spcPct val="130000"/>
              </a:lnSpc>
              <a:spcBef>
                <a:spcPct val="20000"/>
              </a:spcBef>
              <a:buClr>
                <a:srgbClr val="FF3300"/>
              </a:buClr>
              <a:buFont typeface="Wingdings" pitchFamily="2" charset="2"/>
              <a:buChar char="Ø"/>
            </a:pPr>
            <a:r>
              <a:rPr lang="zh-CN" altLang="en-US" sz="2400" dirty="0">
                <a:ea typeface="华文中宋" pitchFamily="2" charset="-122"/>
                <a:sym typeface="Symbol" pitchFamily="18" charset="2"/>
              </a:rPr>
              <a:t>  线性探测再散列：</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 2, 3, …,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-1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二次探测再散列（</a:t>
            </a:r>
            <a:r>
              <a:rPr lang="zh-CN" altLang="en-US" sz="2400" dirty="0">
                <a:latin typeface="华文中宋" pitchFamily="2" charset="-122"/>
                <a:ea typeface="华文中宋" pitchFamily="2" charset="-122"/>
                <a:sym typeface="Symbol" pitchFamily="18" charset="2"/>
              </a:rPr>
              <a:t>平方探测再散列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1², -1², 2², -2², 3², …, ±</a:t>
            </a:r>
            <a:r>
              <a:rPr lang="en-US" altLang="zh-CN" sz="2400" i="1" dirty="0">
                <a:ea typeface="华文中宋" pitchFamily="2" charset="-122"/>
                <a:sym typeface="Symbol" pitchFamily="18" charset="2"/>
              </a:rPr>
              <a:t>k</a:t>
            </a:r>
            <a:r>
              <a:rPr lang="en-US" altLang="zh-CN" sz="2400" dirty="0">
                <a:ea typeface="华文中宋" pitchFamily="2" charset="-122"/>
                <a:sym typeface="Symbol" pitchFamily="18" charset="2"/>
              </a:rPr>
              <a:t>²  (</a:t>
            </a:r>
            <a:r>
              <a:rPr lang="en-US" altLang="zh-CN" sz="2400" i="1" dirty="0">
                <a:ea typeface="华文中宋" pitchFamily="2" charset="-122"/>
                <a:sym typeface="Symbol" pitchFamily="18" charset="2"/>
              </a:rPr>
              <a:t>k </a:t>
            </a:r>
            <a:r>
              <a:rPr lang="en-US" altLang="zh-CN" sz="2400" dirty="0">
                <a:ea typeface="华文中宋" pitchFamily="2" charset="-122"/>
                <a:sym typeface="Symbol" pitchFamily="18" charset="2"/>
              </a:rPr>
              <a:t>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/2)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伪随机探测再散列（</a:t>
            </a:r>
            <a:r>
              <a:rPr lang="zh-CN" altLang="en-US" sz="2400" dirty="0">
                <a:latin typeface="华文中宋" pitchFamily="2" charset="-122"/>
                <a:ea typeface="华文中宋" pitchFamily="2" charset="-122"/>
                <a:sym typeface="Symbol" pitchFamily="18" charset="2"/>
              </a:rPr>
              <a:t>双散列函数探测再散列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a:t>
            </a:r>
            <a:r>
              <a:rPr lang="zh-CN" altLang="zh-CN" sz="2400" dirty="0">
                <a:ea typeface="楷体_GB2312" pitchFamily="49" charset="-122"/>
                <a:sym typeface="Symbol" pitchFamily="18" charset="2"/>
              </a:rPr>
              <a:t>伪随机数序列</a:t>
            </a:r>
            <a:r>
              <a:rPr lang="zh-CN" altLang="en-US" sz="2400" dirty="0">
                <a:ea typeface="楷体_GB2312" pitchFamily="49" charset="-122"/>
                <a:sym typeface="Symbol" pitchFamily="18" charset="2"/>
              </a:rPr>
              <a:t> </a:t>
            </a:r>
          </a:p>
        </p:txBody>
      </p:sp>
      <p:sp>
        <p:nvSpPr>
          <p:cNvPr id="143370" name="Text Box 10"/>
          <p:cNvSpPr txBox="1">
            <a:spLocks noChangeArrowheads="1"/>
          </p:cNvSpPr>
          <p:nvPr/>
        </p:nvSpPr>
        <p:spPr bwMode="auto">
          <a:xfrm>
            <a:off x="442913" y="4868863"/>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143371" name="Group 11"/>
          <p:cNvGraphicFramePr>
            <a:graphicFrameLocks noGrp="1"/>
          </p:cNvGraphicFramePr>
          <p:nvPr/>
        </p:nvGraphicFramePr>
        <p:xfrm>
          <a:off x="323850" y="5357813"/>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43"/>
          <p:cNvGrpSpPr>
            <a:grpSpLocks/>
          </p:cNvGrpSpPr>
          <p:nvPr/>
        </p:nvGrpSpPr>
        <p:grpSpPr bwMode="auto">
          <a:xfrm>
            <a:off x="855663" y="5395913"/>
            <a:ext cx="8062912" cy="407987"/>
            <a:chOff x="527" y="3399"/>
            <a:chExt cx="5079" cy="257"/>
          </a:xfrm>
        </p:grpSpPr>
        <p:sp>
          <p:nvSpPr>
            <p:cNvPr id="143404" name="Text Box 44"/>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43405" name="Text Box 45"/>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43406" name="Text Box 46"/>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43407" name="Text Box 47"/>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43408" name="Text Box 48"/>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43409" name="Text Box 49"/>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43410" name="Text Box 50"/>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43411" name="Text Box 51"/>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43412" name="Text Box 52"/>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43413" name="Rectangle 53"/>
          <p:cNvSpPr>
            <a:spLocks noChangeArrowheads="1"/>
          </p:cNvSpPr>
          <p:nvPr/>
        </p:nvSpPr>
        <p:spPr bwMode="auto">
          <a:xfrm>
            <a:off x="3203575" y="4148138"/>
            <a:ext cx="2393950" cy="457200"/>
          </a:xfrm>
          <a:prstGeom prst="rect">
            <a:avLst/>
          </a:prstGeom>
          <a:noFill/>
          <a:ln w="25400" cap="sq">
            <a:noFill/>
            <a:miter lim="800000"/>
            <a:headEnd/>
            <a:tailEnd/>
          </a:ln>
          <a:effectLst/>
        </p:spPr>
        <p:txBody>
          <a:bodyPr wrap="none">
            <a:spAutoFit/>
          </a:bodyPr>
          <a:lstStyle/>
          <a:p>
            <a:r>
              <a:rPr lang="zh-CN" altLang="en-US" sz="2400" dirty="0">
                <a:ea typeface="华文新魏" pitchFamily="2" charset="-122"/>
                <a:sym typeface="Symbol" pitchFamily="18" charset="2"/>
              </a:rPr>
              <a:t>线性探测再散列 </a:t>
            </a:r>
          </a:p>
        </p:txBody>
      </p:sp>
      <p:sp>
        <p:nvSpPr>
          <p:cNvPr id="143415" name="Line 55"/>
          <p:cNvSpPr>
            <a:spLocks noChangeShapeType="1"/>
          </p:cNvSpPr>
          <p:nvPr/>
        </p:nvSpPr>
        <p:spPr bwMode="auto">
          <a:xfrm flipV="1">
            <a:off x="83883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6" name="Line 56"/>
          <p:cNvSpPr>
            <a:spLocks noChangeShapeType="1"/>
          </p:cNvSpPr>
          <p:nvPr/>
        </p:nvSpPr>
        <p:spPr bwMode="auto">
          <a:xfrm>
            <a:off x="539750" y="4076700"/>
            <a:ext cx="7848600" cy="0"/>
          </a:xfrm>
          <a:prstGeom prst="line">
            <a:avLst/>
          </a:prstGeom>
          <a:noFill/>
          <a:ln w="25400" cap="sq">
            <a:solidFill>
              <a:schemeClr val="tx1"/>
            </a:solidFill>
            <a:round/>
            <a:headEnd/>
            <a:tailEnd/>
          </a:ln>
          <a:effectLst/>
        </p:spPr>
        <p:txBody>
          <a:bodyPr>
            <a:spAutoFit/>
          </a:bodyPr>
          <a:lstStyle/>
          <a:p>
            <a:endParaRPr lang="zh-CN" altLang="en-US"/>
          </a:p>
        </p:txBody>
      </p:sp>
      <p:sp>
        <p:nvSpPr>
          <p:cNvPr id="143417" name="Line 57"/>
          <p:cNvSpPr>
            <a:spLocks noChangeShapeType="1"/>
          </p:cNvSpPr>
          <p:nvPr/>
        </p:nvSpPr>
        <p:spPr bwMode="auto">
          <a:xfrm flipV="1">
            <a:off x="5397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8" name="Line 58"/>
          <p:cNvSpPr>
            <a:spLocks noChangeShapeType="1"/>
          </p:cNvSpPr>
          <p:nvPr/>
        </p:nvSpPr>
        <p:spPr bwMode="auto">
          <a:xfrm>
            <a:off x="539750" y="4724400"/>
            <a:ext cx="719138"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0" name="Line 60"/>
          <p:cNvSpPr>
            <a:spLocks noChangeShapeType="1"/>
          </p:cNvSpPr>
          <p:nvPr/>
        </p:nvSpPr>
        <p:spPr bwMode="auto">
          <a:xfrm>
            <a:off x="2411413" y="4724400"/>
            <a:ext cx="5976937"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8" name="Text Box 68"/>
          <p:cNvSpPr txBox="1">
            <a:spLocks noChangeArrowheads="1"/>
          </p:cNvSpPr>
          <p:nvPr/>
        </p:nvSpPr>
        <p:spPr bwMode="auto">
          <a:xfrm>
            <a:off x="1544638" y="4457700"/>
            <a:ext cx="650875"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Du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43368"/>
                                        </p:tgtEl>
                                        <p:attrNameLst>
                                          <p:attrName>style.visibility</p:attrName>
                                        </p:attrNameLst>
                                      </p:cBhvr>
                                      <p:to>
                                        <p:strVal val="visible"/>
                                      </p:to>
                                    </p:set>
                                    <p:anim calcmode="lin" valueType="num">
                                      <p:cBhvr>
                                        <p:cTn id="7" dur="1000" fill="hold"/>
                                        <p:tgtEl>
                                          <p:spTgt spid="143368"/>
                                        </p:tgtEl>
                                        <p:attrNameLst>
                                          <p:attrName>ppt_w</p:attrName>
                                        </p:attrNameLst>
                                      </p:cBhvr>
                                      <p:tavLst>
                                        <p:tav tm="0">
                                          <p:val>
                                            <p:fltVal val="0"/>
                                          </p:val>
                                        </p:tav>
                                        <p:tav tm="100000">
                                          <p:val>
                                            <p:strVal val="#ppt_w"/>
                                          </p:val>
                                        </p:tav>
                                      </p:tavLst>
                                    </p:anim>
                                    <p:anim calcmode="lin" valueType="num">
                                      <p:cBhvr>
                                        <p:cTn id="8" dur="1000" fill="hold"/>
                                        <p:tgtEl>
                                          <p:spTgt spid="143368"/>
                                        </p:tgtEl>
                                        <p:attrNameLst>
                                          <p:attrName>ppt_h</p:attrName>
                                        </p:attrNameLst>
                                      </p:cBhvr>
                                      <p:tavLst>
                                        <p:tav tm="0">
                                          <p:val>
                                            <p:fltVal val="0"/>
                                          </p:val>
                                        </p:tav>
                                        <p:tav tm="100000">
                                          <p:val>
                                            <p:strVal val="#ppt_h"/>
                                          </p:val>
                                        </p:tav>
                                      </p:tavLst>
                                    </p:anim>
                                    <p:animEffect transition="in" filter="fade">
                                      <p:cBhvr>
                                        <p:cTn id="9" dur="1000"/>
                                        <p:tgtEl>
                                          <p:spTgt spid="143368"/>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143371"/>
                                        </p:tgtEl>
                                        <p:attrNameLst>
                                          <p:attrName>style.visibility</p:attrName>
                                        </p:attrNameLst>
                                      </p:cBhvr>
                                      <p:to>
                                        <p:strVal val="visible"/>
                                      </p:to>
                                    </p:set>
                                    <p:anim calcmode="lin" valueType="num">
                                      <p:cBhvr>
                                        <p:cTn id="14" dur="500" fill="hold"/>
                                        <p:tgtEl>
                                          <p:spTgt spid="143371"/>
                                        </p:tgtEl>
                                        <p:attrNameLst>
                                          <p:attrName>ppt_w</p:attrName>
                                        </p:attrNameLst>
                                      </p:cBhvr>
                                      <p:tavLst>
                                        <p:tav tm="0">
                                          <p:val>
                                            <p:fltVal val="0"/>
                                          </p:val>
                                        </p:tav>
                                        <p:tav tm="100000">
                                          <p:val>
                                            <p:strVal val="#ppt_w"/>
                                          </p:val>
                                        </p:tav>
                                      </p:tavLst>
                                    </p:anim>
                                    <p:anim calcmode="lin" valueType="num">
                                      <p:cBhvr>
                                        <p:cTn id="15" dur="500" fill="hold"/>
                                        <p:tgtEl>
                                          <p:spTgt spid="143371"/>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7" presetClass="entr" presetSubtype="10" fill="hold" grpId="0" nodeType="afterEffect">
                                  <p:stCondLst>
                                    <p:cond delay="0"/>
                                  </p:stCondLst>
                                  <p:childTnLst>
                                    <p:set>
                                      <p:cBhvr>
                                        <p:cTn id="18" dur="1" fill="hold">
                                          <p:stCondLst>
                                            <p:cond delay="0"/>
                                          </p:stCondLst>
                                        </p:cTn>
                                        <p:tgtEl>
                                          <p:spTgt spid="143370"/>
                                        </p:tgtEl>
                                        <p:attrNameLst>
                                          <p:attrName>style.visibility</p:attrName>
                                        </p:attrNameLst>
                                      </p:cBhvr>
                                      <p:to>
                                        <p:strVal val="visible"/>
                                      </p:to>
                                    </p:set>
                                    <p:anim calcmode="lin" valueType="num">
                                      <p:cBhvr>
                                        <p:cTn id="19" dur="500" fill="hold"/>
                                        <p:tgtEl>
                                          <p:spTgt spid="143370"/>
                                        </p:tgtEl>
                                        <p:attrNameLst>
                                          <p:attrName>ppt_w</p:attrName>
                                        </p:attrNameLst>
                                      </p:cBhvr>
                                      <p:tavLst>
                                        <p:tav tm="0">
                                          <p:val>
                                            <p:fltVal val="0"/>
                                          </p:val>
                                        </p:tav>
                                        <p:tav tm="100000">
                                          <p:val>
                                            <p:strVal val="#ppt_w"/>
                                          </p:val>
                                        </p:tav>
                                      </p:tavLst>
                                    </p:anim>
                                    <p:anim calcmode="lin" valueType="num">
                                      <p:cBhvr>
                                        <p:cTn id="20" dur="500" fill="hold"/>
                                        <p:tgtEl>
                                          <p:spTgt spid="143370"/>
                                        </p:tgtEl>
                                        <p:attrNameLst>
                                          <p:attrName>ppt_h</p:attrName>
                                        </p:attrNameLst>
                                      </p:cBhvr>
                                      <p:tavLst>
                                        <p:tav tm="0">
                                          <p:val>
                                            <p:strVal val="#ppt_h"/>
                                          </p:val>
                                        </p:tav>
                                        <p:tav tm="100000">
                                          <p:val>
                                            <p:strVal val="#ppt_h"/>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43428"/>
                                        </p:tgtEl>
                                        <p:attrNameLst>
                                          <p:attrName>style.visibility</p:attrName>
                                        </p:attrNameLst>
                                      </p:cBhvr>
                                      <p:to>
                                        <p:strVal val="visible"/>
                                      </p:to>
                                    </p:set>
                                    <p:anim calcmode="lin" valueType="num">
                                      <p:cBhvr>
                                        <p:cTn id="29" dur="1000" fill="hold"/>
                                        <p:tgtEl>
                                          <p:spTgt spid="143428"/>
                                        </p:tgtEl>
                                        <p:attrNameLst>
                                          <p:attrName>ppt_w</p:attrName>
                                        </p:attrNameLst>
                                      </p:cBhvr>
                                      <p:tavLst>
                                        <p:tav tm="0">
                                          <p:val>
                                            <p:fltVal val="0"/>
                                          </p:val>
                                        </p:tav>
                                        <p:tav tm="100000">
                                          <p:val>
                                            <p:strVal val="#ppt_w"/>
                                          </p:val>
                                        </p:tav>
                                      </p:tavLst>
                                    </p:anim>
                                    <p:anim calcmode="lin" valueType="num">
                                      <p:cBhvr>
                                        <p:cTn id="30" dur="1000" fill="hold"/>
                                        <p:tgtEl>
                                          <p:spTgt spid="143428"/>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143413"/>
                                        </p:tgtEl>
                                        <p:attrNameLst>
                                          <p:attrName>style.visibility</p:attrName>
                                        </p:attrNameLst>
                                      </p:cBhvr>
                                      <p:to>
                                        <p:strVal val="visible"/>
                                      </p:to>
                                    </p:set>
                                    <p:anim calcmode="lin" valueType="num">
                                      <p:cBhvr>
                                        <p:cTn id="35" dur="500" fill="hold"/>
                                        <p:tgtEl>
                                          <p:spTgt spid="143413"/>
                                        </p:tgtEl>
                                        <p:attrNameLst>
                                          <p:attrName>ppt_w</p:attrName>
                                        </p:attrNameLst>
                                      </p:cBhvr>
                                      <p:tavLst>
                                        <p:tav tm="0">
                                          <p:val>
                                            <p:fltVal val="0"/>
                                          </p:val>
                                        </p:tav>
                                        <p:tav tm="100000">
                                          <p:val>
                                            <p:strVal val="#ppt_w"/>
                                          </p:val>
                                        </p:tav>
                                      </p:tavLst>
                                    </p:anim>
                                    <p:anim calcmode="lin" valueType="num">
                                      <p:cBhvr>
                                        <p:cTn id="36" dur="500" fill="hold"/>
                                        <p:tgtEl>
                                          <p:spTgt spid="14341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3420"/>
                                        </p:tgtEl>
                                        <p:attrNameLst>
                                          <p:attrName>style.visibility</p:attrName>
                                        </p:attrNameLst>
                                      </p:cBhvr>
                                      <p:to>
                                        <p:strVal val="visible"/>
                                      </p:to>
                                    </p:set>
                                    <p:animEffect transition="in" filter="wipe(left)">
                                      <p:cBhvr>
                                        <p:cTn id="40" dur="500"/>
                                        <p:tgtEl>
                                          <p:spTgt spid="1434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3415"/>
                                        </p:tgtEl>
                                        <p:attrNameLst>
                                          <p:attrName>style.visibility</p:attrName>
                                        </p:attrNameLst>
                                      </p:cBhvr>
                                      <p:to>
                                        <p:strVal val="visible"/>
                                      </p:to>
                                    </p:set>
                                    <p:animEffect transition="in" filter="wipe(down)">
                                      <p:cBhvr>
                                        <p:cTn id="45" dur="500"/>
                                        <p:tgtEl>
                                          <p:spTgt spid="14341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43416"/>
                                        </p:tgtEl>
                                        <p:attrNameLst>
                                          <p:attrName>style.visibility</p:attrName>
                                        </p:attrNameLst>
                                      </p:cBhvr>
                                      <p:to>
                                        <p:strVal val="visible"/>
                                      </p:to>
                                    </p:set>
                                    <p:animEffect transition="in" filter="wipe(right)">
                                      <p:cBhvr>
                                        <p:cTn id="49" dur="500"/>
                                        <p:tgtEl>
                                          <p:spTgt spid="143416"/>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143417"/>
                                        </p:tgtEl>
                                        <p:attrNameLst>
                                          <p:attrName>style.visibility</p:attrName>
                                        </p:attrNameLst>
                                      </p:cBhvr>
                                      <p:to>
                                        <p:strVal val="visible"/>
                                      </p:to>
                                    </p:set>
                                    <p:animEffect transition="in" filter="wipe(up)">
                                      <p:cBhvr>
                                        <p:cTn id="53" dur="500"/>
                                        <p:tgtEl>
                                          <p:spTgt spid="143417"/>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43418"/>
                                        </p:tgtEl>
                                        <p:attrNameLst>
                                          <p:attrName>style.visibility</p:attrName>
                                        </p:attrNameLst>
                                      </p:cBhvr>
                                      <p:to>
                                        <p:strVal val="visible"/>
                                      </p:to>
                                    </p:set>
                                    <p:animEffect transition="in" filter="wipe(left)">
                                      <p:cBhvr>
                                        <p:cTn id="57" dur="500"/>
                                        <p:tgtEl>
                                          <p:spTgt spid="143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8" grpId="0" autoUpdateAnimBg="0"/>
      <p:bldP spid="143370" grpId="0" autoUpdateAnimBg="0"/>
      <p:bldP spid="143413" grpId="0"/>
      <p:bldP spid="143415" grpId="0" animBg="1"/>
      <p:bldP spid="143416" grpId="0" animBg="1"/>
      <p:bldP spid="143417" grpId="0" animBg="1"/>
      <p:bldP spid="143418" grpId="0" animBg="1"/>
      <p:bldP spid="143420" grpId="0" animBg="1"/>
      <p:bldP spid="143428" grpId="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71" name="Text Box 39"/>
          <p:cNvSpPr txBox="1">
            <a:spLocks noChangeArrowheads="1"/>
          </p:cNvSpPr>
          <p:nvPr/>
        </p:nvSpPr>
        <p:spPr bwMode="auto">
          <a:xfrm>
            <a:off x="88900" y="409575"/>
            <a:ext cx="8852055"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表长为 </a:t>
            </a:r>
            <a:r>
              <a:rPr lang="en-US" altLang="zh-CN" sz="2400" dirty="0">
                <a:ea typeface="楷体_GB2312" pitchFamily="49" charset="-122"/>
              </a:rPr>
              <a:t>11 </a:t>
            </a:r>
            <a:r>
              <a:rPr lang="zh-CN" altLang="en-US" sz="2400" dirty="0">
                <a:ea typeface="楷体_GB2312" pitchFamily="49" charset="-122"/>
              </a:rPr>
              <a:t>的哈希表中已填有关键字为 </a:t>
            </a:r>
            <a:r>
              <a:rPr lang="en-US" altLang="zh-CN" sz="2400" dirty="0">
                <a:ea typeface="楷体_GB2312" pitchFamily="49" charset="-122"/>
              </a:rPr>
              <a:t>17</a:t>
            </a:r>
            <a:r>
              <a:rPr lang="zh-CN" altLang="en-US" sz="2400" dirty="0">
                <a:ea typeface="楷体_GB2312" pitchFamily="49" charset="-122"/>
              </a:rPr>
              <a:t>，</a:t>
            </a:r>
            <a:r>
              <a:rPr lang="en-US" altLang="zh-CN" sz="2400" dirty="0">
                <a:ea typeface="楷体_GB2312" pitchFamily="49" charset="-122"/>
              </a:rPr>
              <a:t>60</a:t>
            </a:r>
            <a:r>
              <a:rPr lang="zh-CN" altLang="en-US" sz="2400" dirty="0">
                <a:ea typeface="楷体_GB2312" pitchFamily="49" charset="-122"/>
              </a:rPr>
              <a:t>，</a:t>
            </a:r>
            <a:r>
              <a:rPr lang="en-US" altLang="zh-CN" sz="2400" dirty="0">
                <a:ea typeface="楷体_GB2312" pitchFamily="49" charset="-122"/>
              </a:rPr>
              <a:t>29 </a:t>
            </a:r>
            <a:r>
              <a:rPr lang="zh-CN" altLang="en-US" sz="2400" dirty="0">
                <a:ea typeface="楷体_GB2312" pitchFamily="49" charset="-122"/>
              </a:rPr>
              <a:t>的记录， </a:t>
            </a:r>
          </a:p>
          <a:p>
            <a:pPr>
              <a:spcBef>
                <a:spcPct val="0"/>
              </a:spcBef>
            </a:pPr>
            <a:r>
              <a:rPr lang="zh-CN" altLang="en-US" sz="2400" dirty="0">
                <a:ea typeface="楷体_GB2312" pitchFamily="49" charset="-122"/>
              </a:rPr>
              <a:t>        </a:t>
            </a:r>
            <a:r>
              <a:rPr lang="en-US" altLang="zh-CN" sz="2400" dirty="0">
                <a:ea typeface="楷体_GB2312" pitchFamily="49" charset="-122"/>
              </a:rPr>
              <a:t>H(key)=key MOD 11</a:t>
            </a:r>
            <a:r>
              <a:rPr lang="zh-CN" altLang="en-US" sz="2400" dirty="0">
                <a:ea typeface="楷体_GB2312" pitchFamily="49" charset="-122"/>
              </a:rPr>
              <a:t>，</a:t>
            </a:r>
            <a:r>
              <a:rPr lang="zh-CN" altLang="zh-CN" sz="2400" dirty="0">
                <a:ea typeface="楷体_GB2312" pitchFamily="49" charset="-122"/>
              </a:rPr>
              <a:t>现有第</a:t>
            </a:r>
            <a:r>
              <a:rPr lang="zh-CN" altLang="en-US" sz="2400" dirty="0">
                <a:ea typeface="楷体_GB2312" pitchFamily="49" charset="-122"/>
              </a:rPr>
              <a:t> </a:t>
            </a:r>
            <a:r>
              <a:rPr lang="zh-CN" altLang="zh-CN" sz="2400" dirty="0">
                <a:ea typeface="楷体_GB2312" pitchFamily="49" charset="-122"/>
              </a:rPr>
              <a:t>4</a:t>
            </a:r>
            <a:r>
              <a:rPr lang="en-US" altLang="zh-CN" sz="2400" dirty="0">
                <a:ea typeface="楷体_GB2312" pitchFamily="49" charset="-122"/>
              </a:rPr>
              <a:t> </a:t>
            </a:r>
            <a:r>
              <a:rPr lang="zh-CN" altLang="zh-CN" sz="2400" dirty="0">
                <a:ea typeface="楷体_GB2312" pitchFamily="49" charset="-122"/>
              </a:rPr>
              <a:t>个记录，其关键字为</a:t>
            </a:r>
            <a:r>
              <a:rPr lang="zh-CN" altLang="en-US" sz="2400" dirty="0">
                <a:ea typeface="楷体_GB2312" pitchFamily="49" charset="-122"/>
              </a:rPr>
              <a:t> </a:t>
            </a:r>
            <a:r>
              <a:rPr lang="zh-CN" altLang="zh-CN" sz="2400" dirty="0">
                <a:ea typeface="楷体_GB2312" pitchFamily="49" charset="-122"/>
              </a:rPr>
              <a:t>38，</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en-US" sz="2400" dirty="0">
                <a:ea typeface="楷体_GB2312" pitchFamily="49" charset="-122"/>
              </a:rPr>
              <a:t> </a:t>
            </a:r>
            <a:r>
              <a:rPr lang="zh-CN" altLang="zh-CN" sz="2400" dirty="0">
                <a:ea typeface="楷体_GB2312" pitchFamily="49" charset="-122"/>
              </a:rPr>
              <a:t>       按三种处理冲突的方法，将它填入表中。</a:t>
            </a:r>
            <a:r>
              <a:rPr lang="zh-CN" altLang="en-US" sz="2400" dirty="0">
                <a:ea typeface="楷体_GB2312" pitchFamily="49" charset="-122"/>
              </a:rPr>
              <a:t> </a:t>
            </a:r>
          </a:p>
        </p:txBody>
      </p:sp>
      <p:grpSp>
        <p:nvGrpSpPr>
          <p:cNvPr id="2" name="Group 60"/>
          <p:cNvGrpSpPr>
            <a:grpSpLocks/>
          </p:cNvGrpSpPr>
          <p:nvPr/>
        </p:nvGrpSpPr>
        <p:grpSpPr bwMode="auto">
          <a:xfrm>
            <a:off x="2003425" y="1552574"/>
            <a:ext cx="5083175" cy="733425"/>
            <a:chOff x="1261" y="1008"/>
            <a:chExt cx="3203" cy="462"/>
          </a:xfrm>
        </p:grpSpPr>
        <p:sp>
          <p:nvSpPr>
            <p:cNvPr id="69673" name="Text Box 41"/>
            <p:cNvSpPr txBox="1">
              <a:spLocks noChangeArrowheads="1"/>
            </p:cNvSpPr>
            <p:nvPr/>
          </p:nvSpPr>
          <p:spPr bwMode="auto">
            <a:xfrm>
              <a:off x="1295" y="1008"/>
              <a:ext cx="3134"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0       1       2      3       4      5      6       7       8      9     10</a:t>
              </a:r>
            </a:p>
          </p:txBody>
        </p:sp>
        <p:sp>
          <p:nvSpPr>
            <p:cNvPr id="69674" name="Rectangle 42"/>
            <p:cNvSpPr>
              <a:spLocks noChangeArrowheads="1"/>
            </p:cNvSpPr>
            <p:nvPr/>
          </p:nvSpPr>
          <p:spPr bwMode="auto">
            <a:xfrm>
              <a:off x="1261" y="1232"/>
              <a:ext cx="3203" cy="238"/>
            </a:xfrm>
            <a:prstGeom prst="rect">
              <a:avLst/>
            </a:prstGeom>
            <a:noFill/>
            <a:ln w="9525">
              <a:solidFill>
                <a:schemeClr val="tx1"/>
              </a:solidFill>
              <a:miter lim="800000"/>
              <a:headEnd/>
              <a:tailEnd/>
            </a:ln>
            <a:effectLst/>
          </p:spPr>
          <p:txBody>
            <a:bodyPr wrap="none" lIns="91395" tIns="45696" rIns="91395" bIns="45696">
              <a:spAutoFit/>
            </a:bodyPr>
            <a:lstStyle/>
            <a:p>
              <a:endParaRPr lang="zh-CN" altLang="en-US"/>
            </a:p>
          </p:txBody>
        </p:sp>
        <p:sp>
          <p:nvSpPr>
            <p:cNvPr id="69675" name="Line 43"/>
            <p:cNvSpPr>
              <a:spLocks noChangeShapeType="1"/>
            </p:cNvSpPr>
            <p:nvPr/>
          </p:nvSpPr>
          <p:spPr bwMode="auto">
            <a:xfrm>
              <a:off x="153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6" name="Line 44"/>
            <p:cNvSpPr>
              <a:spLocks noChangeShapeType="1"/>
            </p:cNvSpPr>
            <p:nvPr/>
          </p:nvSpPr>
          <p:spPr bwMode="auto">
            <a:xfrm>
              <a:off x="182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7" name="Line 45"/>
            <p:cNvSpPr>
              <a:spLocks noChangeShapeType="1"/>
            </p:cNvSpPr>
            <p:nvPr/>
          </p:nvSpPr>
          <p:spPr bwMode="auto">
            <a:xfrm>
              <a:off x="211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8" name="Line 46"/>
            <p:cNvSpPr>
              <a:spLocks noChangeShapeType="1"/>
            </p:cNvSpPr>
            <p:nvPr/>
          </p:nvSpPr>
          <p:spPr bwMode="auto">
            <a:xfrm>
              <a:off x="240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9" name="Line 47"/>
            <p:cNvSpPr>
              <a:spLocks noChangeShapeType="1"/>
            </p:cNvSpPr>
            <p:nvPr/>
          </p:nvSpPr>
          <p:spPr bwMode="auto">
            <a:xfrm>
              <a:off x="268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0" name="Line 48"/>
            <p:cNvSpPr>
              <a:spLocks noChangeShapeType="1"/>
            </p:cNvSpPr>
            <p:nvPr/>
          </p:nvSpPr>
          <p:spPr bwMode="auto">
            <a:xfrm>
              <a:off x="297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1" name="Line 49"/>
            <p:cNvSpPr>
              <a:spLocks noChangeShapeType="1"/>
            </p:cNvSpPr>
            <p:nvPr/>
          </p:nvSpPr>
          <p:spPr bwMode="auto">
            <a:xfrm>
              <a:off x="326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2" name="Line 50"/>
            <p:cNvSpPr>
              <a:spLocks noChangeShapeType="1"/>
            </p:cNvSpPr>
            <p:nvPr/>
          </p:nvSpPr>
          <p:spPr bwMode="auto">
            <a:xfrm>
              <a:off x="355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3" name="Line 51"/>
            <p:cNvSpPr>
              <a:spLocks noChangeShapeType="1"/>
            </p:cNvSpPr>
            <p:nvPr/>
          </p:nvSpPr>
          <p:spPr bwMode="auto">
            <a:xfrm>
              <a:off x="384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4" name="Line 52"/>
            <p:cNvSpPr>
              <a:spLocks noChangeShapeType="1"/>
            </p:cNvSpPr>
            <p:nvPr/>
          </p:nvSpPr>
          <p:spPr bwMode="auto">
            <a:xfrm>
              <a:off x="412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5" name="Text Box 53"/>
            <p:cNvSpPr txBox="1">
              <a:spLocks noChangeArrowheads="1"/>
            </p:cNvSpPr>
            <p:nvPr/>
          </p:nvSpPr>
          <p:spPr bwMode="auto">
            <a:xfrm>
              <a:off x="2668" y="1231"/>
              <a:ext cx="892"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60     17    29 </a:t>
              </a:r>
            </a:p>
          </p:txBody>
        </p:sp>
      </p:grpSp>
      <p:sp>
        <p:nvSpPr>
          <p:cNvPr id="69686" name="Text Box 54"/>
          <p:cNvSpPr txBox="1">
            <a:spLocks noChangeArrowheads="1"/>
          </p:cNvSpPr>
          <p:nvPr/>
        </p:nvSpPr>
        <p:spPr bwMode="auto">
          <a:xfrm>
            <a:off x="76200" y="2409825"/>
            <a:ext cx="4588067" cy="156964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CC3300"/>
                </a:solidFill>
                <a:effectLst>
                  <a:outerShdw blurRad="38100" dist="38100" dir="2700000" algn="tl">
                    <a:srgbClr val="000000"/>
                  </a:outerShdw>
                </a:effectLst>
                <a:ea typeface="楷体_GB2312" pitchFamily="49" charset="-122"/>
              </a:rPr>
              <a:t>1</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=(5+2) MOD 11=7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3</a:t>
            </a:r>
            <a:r>
              <a:rPr lang="en-US" altLang="zh-CN" sz="2400" dirty="0">
                <a:ea typeface="楷体_GB2312" pitchFamily="49" charset="-122"/>
              </a:rPr>
              <a:t>=(5+3) MOD 11=8    </a:t>
            </a:r>
            <a:r>
              <a:rPr lang="zh-CN" altLang="zh-CN" sz="2400" dirty="0">
                <a:ea typeface="楷体_GB2312" pitchFamily="49" charset="-122"/>
              </a:rPr>
              <a:t>不冲突</a:t>
            </a:r>
            <a:r>
              <a:rPr lang="zh-CN" altLang="en-US" sz="2400" dirty="0">
                <a:ea typeface="楷体_GB2312" pitchFamily="49" charset="-122"/>
              </a:rPr>
              <a:t>  </a:t>
            </a:r>
            <a:r>
              <a:rPr lang="zh-CN" altLang="zh-CN" sz="2400" dirty="0">
                <a:ea typeface="楷体_GB2312" pitchFamily="49" charset="-122"/>
              </a:rPr>
              <a:t> </a:t>
            </a:r>
            <a:endParaRPr lang="zh-CN" altLang="en-US" sz="2400" dirty="0">
              <a:ea typeface="楷体_GB2312" pitchFamily="49" charset="-122"/>
            </a:endParaRPr>
          </a:p>
        </p:txBody>
      </p:sp>
      <p:sp>
        <p:nvSpPr>
          <p:cNvPr id="69687" name="Text Box 55"/>
          <p:cNvSpPr txBox="1">
            <a:spLocks noChangeArrowheads="1"/>
          </p:cNvSpPr>
          <p:nvPr/>
        </p:nvSpPr>
        <p:spPr bwMode="auto">
          <a:xfrm>
            <a:off x="5638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a:solidFill>
                  <a:srgbClr val="CC3300"/>
                </a:solidFill>
                <a:effectLst>
                  <a:outerShdw blurRad="38100" dist="38100" dir="2700000" algn="tl">
                    <a:srgbClr val="000000"/>
                  </a:outerShdw>
                </a:effectLst>
              </a:rPr>
              <a:t>38 </a:t>
            </a:r>
          </a:p>
        </p:txBody>
      </p:sp>
      <p:sp>
        <p:nvSpPr>
          <p:cNvPr id="69688" name="Text Box 56"/>
          <p:cNvSpPr txBox="1">
            <a:spLocks noChangeArrowheads="1"/>
          </p:cNvSpPr>
          <p:nvPr/>
        </p:nvSpPr>
        <p:spPr bwMode="auto">
          <a:xfrm>
            <a:off x="76200" y="3992563"/>
            <a:ext cx="4632951"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0000FF"/>
                </a:solidFill>
                <a:ea typeface="楷体_GB2312" pitchFamily="49" charset="-122"/>
              </a:rPr>
              <a:t>2</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11=4     </a:t>
            </a:r>
            <a:r>
              <a:rPr lang="zh-CN" altLang="zh-CN" sz="2400" dirty="0">
                <a:ea typeface="楷体_GB2312" pitchFamily="49" charset="-122"/>
              </a:rPr>
              <a:t>不冲突</a:t>
            </a:r>
            <a:r>
              <a:rPr lang="zh-CN" altLang="en-US" sz="2400" dirty="0">
                <a:ea typeface="楷体_GB2312" pitchFamily="49" charset="-122"/>
              </a:rPr>
              <a:t>  </a:t>
            </a:r>
            <a:endParaRPr lang="zh-CN" altLang="zh-CN" sz="2400" dirty="0">
              <a:ea typeface="楷体_GB2312" pitchFamily="49" charset="-122"/>
            </a:endParaRPr>
          </a:p>
        </p:txBody>
      </p:sp>
      <p:sp>
        <p:nvSpPr>
          <p:cNvPr id="69689" name="Text Box 57"/>
          <p:cNvSpPr txBox="1">
            <a:spLocks noChangeArrowheads="1"/>
          </p:cNvSpPr>
          <p:nvPr/>
        </p:nvSpPr>
        <p:spPr bwMode="auto">
          <a:xfrm>
            <a:off x="38100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0000FF"/>
                </a:solidFill>
              </a:rPr>
              <a:t>38 </a:t>
            </a:r>
          </a:p>
        </p:txBody>
      </p:sp>
      <p:sp>
        <p:nvSpPr>
          <p:cNvPr id="69690" name="Text Box 58"/>
          <p:cNvSpPr txBox="1">
            <a:spLocks noChangeArrowheads="1"/>
          </p:cNvSpPr>
          <p:nvPr/>
        </p:nvSpPr>
        <p:spPr bwMode="auto">
          <a:xfrm>
            <a:off x="76200" y="5257800"/>
            <a:ext cx="4450209"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3</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p>
          <a:p>
            <a:pPr>
              <a:spcBef>
                <a:spcPct val="0"/>
              </a:spcBef>
            </a:pPr>
            <a:r>
              <a:rPr lang="zh-CN" altLang="en-US" sz="2400" dirty="0">
                <a:ea typeface="楷体_GB2312" pitchFamily="49" charset="-122"/>
              </a:rPr>
              <a:t>       设伪随机数序列为 </a:t>
            </a:r>
            <a:r>
              <a:rPr lang="en-US" altLang="zh-CN" sz="2400" dirty="0">
                <a:ea typeface="楷体_GB2312" pitchFamily="49" charset="-122"/>
              </a:rPr>
              <a:t>9</a:t>
            </a:r>
            <a:r>
              <a:rPr lang="zh-CN" altLang="en-US" sz="2400" dirty="0">
                <a:ea typeface="楷体_GB2312" pitchFamily="49" charset="-122"/>
              </a:rPr>
              <a:t>，则： </a:t>
            </a:r>
          </a:p>
          <a:p>
            <a:pPr>
              <a:spcBef>
                <a:spcPct val="0"/>
              </a:spcBef>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=(5+9) MOD 11=3    </a:t>
            </a:r>
            <a:r>
              <a:rPr lang="zh-CN" altLang="zh-CN" sz="2400" dirty="0">
                <a:ea typeface="楷体_GB2312" pitchFamily="49" charset="-122"/>
              </a:rPr>
              <a:t>不冲突</a:t>
            </a:r>
            <a:r>
              <a:rPr lang="zh-CN" altLang="en-US" sz="2400" dirty="0">
                <a:ea typeface="楷体_GB2312" pitchFamily="49" charset="-122"/>
              </a:rPr>
              <a:t> </a:t>
            </a:r>
          </a:p>
        </p:txBody>
      </p:sp>
      <p:sp>
        <p:nvSpPr>
          <p:cNvPr id="69691" name="Text Box 59"/>
          <p:cNvSpPr txBox="1">
            <a:spLocks noChangeArrowheads="1"/>
          </p:cNvSpPr>
          <p:nvPr/>
        </p:nvSpPr>
        <p:spPr bwMode="auto">
          <a:xfrm>
            <a:off x="3352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FF3300"/>
                </a:solidFill>
                <a:effectLst>
                  <a:outerShdw blurRad="38100" dist="38100" dir="2700000" algn="tl">
                    <a:srgbClr val="000000"/>
                  </a:outerShdw>
                </a:effectLst>
              </a:rPr>
              <a:t>38 </a:t>
            </a:r>
            <a:endParaRPr lang="en-US" altLang="zh-CN" dirty="0">
              <a:effectLst>
                <a:outerShdw blurRad="38100" dist="38100" dir="2700000" algn="tl">
                  <a:srgbClr val="FFFFFF"/>
                </a:outerShdw>
              </a:effectLst>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9671"/>
                                        </p:tgtEl>
                                        <p:attrNameLst>
                                          <p:attrName>style.visibility</p:attrName>
                                        </p:attrNameLst>
                                      </p:cBhvr>
                                      <p:to>
                                        <p:strVal val="visible"/>
                                      </p:to>
                                    </p:set>
                                    <p:animEffect transition="in" filter="blinds(horizontal)">
                                      <p:cBhvr>
                                        <p:cTn id="7" dur="500"/>
                                        <p:tgtEl>
                                          <p:spTgt spid="696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9686"/>
                                        </p:tgtEl>
                                        <p:attrNameLst>
                                          <p:attrName>style.visibility</p:attrName>
                                        </p:attrNameLst>
                                      </p:cBhvr>
                                      <p:to>
                                        <p:strVal val="visible"/>
                                      </p:to>
                                    </p:set>
                                    <p:animEffect transition="in" filter="blinds(horizontal)">
                                      <p:cBhvr>
                                        <p:cTn id="18" dur="500"/>
                                        <p:tgtEl>
                                          <p:spTgt spid="6968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9687"/>
                                        </p:tgtEl>
                                        <p:attrNameLst>
                                          <p:attrName>style.visibility</p:attrName>
                                        </p:attrNameLst>
                                      </p:cBhvr>
                                      <p:to>
                                        <p:strVal val="visible"/>
                                      </p:to>
                                    </p:set>
                                    <p:animEffect transition="in" filter="dissolve">
                                      <p:cBhvr>
                                        <p:cTn id="23" dur="500"/>
                                        <p:tgtEl>
                                          <p:spTgt spid="69687"/>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69688"/>
                                        </p:tgtEl>
                                        <p:attrNameLst>
                                          <p:attrName>style.visibility</p:attrName>
                                        </p:attrNameLst>
                                      </p:cBhvr>
                                      <p:to>
                                        <p:strVal val="visible"/>
                                      </p:to>
                                    </p:set>
                                    <p:anim calcmode="lin" valueType="num">
                                      <p:cBhvr>
                                        <p:cTn id="28" dur="500" fill="hold"/>
                                        <p:tgtEl>
                                          <p:spTgt spid="69688"/>
                                        </p:tgtEl>
                                        <p:attrNameLst>
                                          <p:attrName>ppt_x</p:attrName>
                                        </p:attrNameLst>
                                      </p:cBhvr>
                                      <p:tavLst>
                                        <p:tav tm="0">
                                          <p:val>
                                            <p:strVal val="#ppt_x-#ppt_w/2"/>
                                          </p:val>
                                        </p:tav>
                                        <p:tav tm="100000">
                                          <p:val>
                                            <p:strVal val="#ppt_x"/>
                                          </p:val>
                                        </p:tav>
                                      </p:tavLst>
                                    </p:anim>
                                    <p:anim calcmode="lin" valueType="num">
                                      <p:cBhvr>
                                        <p:cTn id="29" dur="500" fill="hold"/>
                                        <p:tgtEl>
                                          <p:spTgt spid="69688"/>
                                        </p:tgtEl>
                                        <p:attrNameLst>
                                          <p:attrName>ppt_y</p:attrName>
                                        </p:attrNameLst>
                                      </p:cBhvr>
                                      <p:tavLst>
                                        <p:tav tm="0">
                                          <p:val>
                                            <p:strVal val="#ppt_y"/>
                                          </p:val>
                                        </p:tav>
                                        <p:tav tm="100000">
                                          <p:val>
                                            <p:strVal val="#ppt_y"/>
                                          </p:val>
                                        </p:tav>
                                      </p:tavLst>
                                    </p:anim>
                                    <p:anim calcmode="lin" valueType="num">
                                      <p:cBhvr>
                                        <p:cTn id="30" dur="500" fill="hold"/>
                                        <p:tgtEl>
                                          <p:spTgt spid="69688"/>
                                        </p:tgtEl>
                                        <p:attrNameLst>
                                          <p:attrName>ppt_w</p:attrName>
                                        </p:attrNameLst>
                                      </p:cBhvr>
                                      <p:tavLst>
                                        <p:tav tm="0">
                                          <p:val>
                                            <p:fltVal val="0"/>
                                          </p:val>
                                        </p:tav>
                                        <p:tav tm="100000">
                                          <p:val>
                                            <p:strVal val="#ppt_w"/>
                                          </p:val>
                                        </p:tav>
                                      </p:tavLst>
                                    </p:anim>
                                    <p:anim calcmode="lin" valueType="num">
                                      <p:cBhvr>
                                        <p:cTn id="31" dur="500" fill="hold"/>
                                        <p:tgtEl>
                                          <p:spTgt spid="69688"/>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9689"/>
                                        </p:tgtEl>
                                        <p:attrNameLst>
                                          <p:attrName>style.visibility</p:attrName>
                                        </p:attrNameLst>
                                      </p:cBhvr>
                                      <p:to>
                                        <p:strVal val="visible"/>
                                      </p:to>
                                    </p:set>
                                    <p:animEffect transition="in" filter="dissolve">
                                      <p:cBhvr>
                                        <p:cTn id="36" dur="500"/>
                                        <p:tgtEl>
                                          <p:spTgt spid="6968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9690"/>
                                        </p:tgtEl>
                                        <p:attrNameLst>
                                          <p:attrName>style.visibility</p:attrName>
                                        </p:attrNameLst>
                                      </p:cBhvr>
                                      <p:to>
                                        <p:strVal val="visible"/>
                                      </p:to>
                                    </p:set>
                                    <p:anim calcmode="lin" valueType="num">
                                      <p:cBhvr additive="base">
                                        <p:cTn id="41" dur="500" fill="hold"/>
                                        <p:tgtEl>
                                          <p:spTgt spid="69690"/>
                                        </p:tgtEl>
                                        <p:attrNameLst>
                                          <p:attrName>ppt_x</p:attrName>
                                        </p:attrNameLst>
                                      </p:cBhvr>
                                      <p:tavLst>
                                        <p:tav tm="0">
                                          <p:val>
                                            <p:strVal val="#ppt_x"/>
                                          </p:val>
                                        </p:tav>
                                        <p:tav tm="100000">
                                          <p:val>
                                            <p:strVal val="#ppt_x"/>
                                          </p:val>
                                        </p:tav>
                                      </p:tavLst>
                                    </p:anim>
                                    <p:anim calcmode="lin" valueType="num">
                                      <p:cBhvr additive="base">
                                        <p:cTn id="42" dur="500" fill="hold"/>
                                        <p:tgtEl>
                                          <p:spTgt spid="6969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9691"/>
                                        </p:tgtEl>
                                        <p:attrNameLst>
                                          <p:attrName>style.visibility</p:attrName>
                                        </p:attrNameLst>
                                      </p:cBhvr>
                                      <p:to>
                                        <p:strVal val="visible"/>
                                      </p:to>
                                    </p:set>
                                    <p:animEffect transition="in" filter="dissolve">
                                      <p:cBhvr>
                                        <p:cTn id="47" dur="500"/>
                                        <p:tgtEl>
                                          <p:spTgt spid="69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1" grpId="0" autoUpdateAnimBg="0"/>
      <p:bldP spid="69686" grpId="0" autoUpdateAnimBg="0"/>
      <p:bldP spid="69687" grpId="0" autoUpdateAnimBg="0"/>
      <p:bldP spid="69688" grpId="0" autoUpdateAnimBg="0"/>
      <p:bldP spid="69689" grpId="0" autoUpdateAnimBg="0"/>
      <p:bldP spid="69690" grpId="0" autoUpdateAnimBg="0"/>
      <p:bldP spid="69691"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496" name="Text Box 272"/>
          <p:cNvSpPr txBox="1">
            <a:spLocks noChangeArrowheads="1"/>
          </p:cNvSpPr>
          <p:nvPr/>
        </p:nvSpPr>
        <p:spPr bwMode="auto">
          <a:xfrm>
            <a:off x="107950" y="476250"/>
            <a:ext cx="1862138"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2.  </a:t>
            </a:r>
            <a:r>
              <a:rPr lang="zh-CN" altLang="en-US" sz="2400" dirty="0">
                <a:ea typeface="华文中宋" pitchFamily="2" charset="-122"/>
              </a:rPr>
              <a:t>再哈希法 </a:t>
            </a:r>
          </a:p>
        </p:txBody>
      </p:sp>
      <p:sp>
        <p:nvSpPr>
          <p:cNvPr id="52497" name="Text Box 273"/>
          <p:cNvSpPr txBox="1">
            <a:spLocks noChangeArrowheads="1"/>
          </p:cNvSpPr>
          <p:nvPr/>
        </p:nvSpPr>
        <p:spPr bwMode="auto">
          <a:xfrm>
            <a:off x="107950" y="1050925"/>
            <a:ext cx="8747859" cy="1200308"/>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构造若干个哈希函数，当发生冲突时，计算另一个哈  </a:t>
            </a:r>
          </a:p>
          <a:p>
            <a:r>
              <a:rPr lang="zh-CN" altLang="en-US" sz="2400" dirty="0">
                <a:ea typeface="楷体_GB2312" pitchFamily="49" charset="-122"/>
              </a:rPr>
              <a:t>希地址，即：</a:t>
            </a:r>
            <a:r>
              <a:rPr lang="en-US" altLang="zh-CN" sz="2400" dirty="0">
                <a:ea typeface="楷体_GB2312" pitchFamily="49" charset="-122"/>
              </a:rPr>
              <a:t>H</a:t>
            </a:r>
            <a:r>
              <a:rPr lang="en-US" altLang="zh-CN" sz="2400" i="1" baseline="-25000" dirty="0">
                <a:ea typeface="楷体_GB2312" pitchFamily="49" charset="-122"/>
              </a:rPr>
              <a:t>i</a:t>
            </a:r>
            <a:r>
              <a:rPr lang="en-US" altLang="zh-CN" sz="2400" dirty="0">
                <a:ea typeface="楷体_GB2312" pitchFamily="49" charset="-122"/>
              </a:rPr>
              <a:t> = </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dirty="0">
                <a:ea typeface="楷体_GB2312" pitchFamily="49" charset="-122"/>
              </a:rPr>
              <a:t>(key)     </a:t>
            </a:r>
            <a:r>
              <a:rPr lang="en-US" altLang="zh-CN" sz="2400" i="1" dirty="0" err="1">
                <a:ea typeface="楷体_GB2312" pitchFamily="49" charset="-122"/>
              </a:rPr>
              <a:t>i</a:t>
            </a:r>
            <a:r>
              <a:rPr lang="en-US" altLang="zh-CN" sz="2400" dirty="0">
                <a:ea typeface="楷体_GB2312" pitchFamily="49" charset="-122"/>
              </a:rPr>
              <a:t> =1, 2, …, </a:t>
            </a:r>
            <a:r>
              <a:rPr lang="en-US" altLang="zh-CN" sz="2400" i="1" dirty="0">
                <a:ea typeface="楷体_GB2312" pitchFamily="49" charset="-122"/>
              </a:rPr>
              <a:t>k</a:t>
            </a:r>
            <a:r>
              <a:rPr lang="en-US" altLang="zh-CN" sz="2400" dirty="0">
                <a:ea typeface="楷体_GB2312" pitchFamily="49" charset="-122"/>
              </a:rPr>
              <a:t> </a:t>
            </a:r>
          </a:p>
          <a:p>
            <a:r>
              <a:rPr lang="zh-CN" altLang="en-US" sz="2400" dirty="0">
                <a:ea typeface="楷体_GB2312" pitchFamily="49" charset="-122"/>
              </a:rPr>
              <a:t>其中：</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i="1" baseline="-25000" dirty="0">
                <a:ea typeface="楷体_GB2312" pitchFamily="49" charset="-122"/>
              </a:rPr>
              <a:t>  </a:t>
            </a:r>
            <a:r>
              <a:rPr lang="en-US" altLang="zh-CN" sz="2400" dirty="0">
                <a:ea typeface="楷体_GB2312" pitchFamily="49" charset="-122"/>
              </a:rPr>
              <a:t>—— </a:t>
            </a:r>
            <a:r>
              <a:rPr lang="zh-CN" altLang="zh-CN" sz="2400" dirty="0">
                <a:ea typeface="楷体_GB2312" pitchFamily="49" charset="-122"/>
              </a:rPr>
              <a:t>不同的哈希函数</a:t>
            </a:r>
            <a:r>
              <a:rPr lang="zh-CN" altLang="en-US" sz="2400" dirty="0">
                <a:ea typeface="楷体_GB2312" pitchFamily="49" charset="-122"/>
              </a:rPr>
              <a:t>。 </a:t>
            </a:r>
          </a:p>
        </p:txBody>
      </p:sp>
      <p:sp>
        <p:nvSpPr>
          <p:cNvPr id="52498" name="Text Box 274"/>
          <p:cNvSpPr txBox="1">
            <a:spLocks noChangeArrowheads="1"/>
          </p:cNvSpPr>
          <p:nvPr/>
        </p:nvSpPr>
        <p:spPr bwMode="auto">
          <a:xfrm>
            <a:off x="103188" y="2420888"/>
            <a:ext cx="7071118" cy="461645"/>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特点：</a:t>
            </a:r>
            <a:r>
              <a:rPr lang="zh-CN" altLang="en-US" sz="2400" dirty="0">
                <a:latin typeface="楷体_GB2312" pitchFamily="49" charset="-122"/>
                <a:ea typeface="楷体_GB2312" pitchFamily="49" charset="-122"/>
              </a:rPr>
              <a:t>不易产生</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聚集</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，但计算时间增加。  </a:t>
            </a:r>
          </a:p>
        </p:txBody>
      </p:sp>
      <p:sp>
        <p:nvSpPr>
          <p:cNvPr id="52501" name="Rectangle 277"/>
          <p:cNvSpPr>
            <a:spLocks noChangeArrowheads="1"/>
          </p:cNvSpPr>
          <p:nvPr/>
        </p:nvSpPr>
        <p:spPr bwMode="auto">
          <a:xfrm>
            <a:off x="107950" y="2997200"/>
            <a:ext cx="1854995" cy="490391"/>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sz="2400" dirty="0">
                <a:ea typeface="华文中宋" pitchFamily="2" charset="-122"/>
              </a:rPr>
              <a:t>3.  </a:t>
            </a:r>
            <a:r>
              <a:rPr lang="zh-CN" altLang="en-US" sz="2400" dirty="0">
                <a:ea typeface="华文中宋" pitchFamily="2" charset="-122"/>
              </a:rPr>
              <a:t>溢出区法 </a:t>
            </a:r>
          </a:p>
        </p:txBody>
      </p:sp>
      <p:sp>
        <p:nvSpPr>
          <p:cNvPr id="52502" name="Rectangle 278"/>
          <p:cNvSpPr>
            <a:spLocks noChangeArrowheads="1"/>
          </p:cNvSpPr>
          <p:nvPr/>
        </p:nvSpPr>
        <p:spPr bwMode="auto">
          <a:xfrm>
            <a:off x="107950" y="3509963"/>
            <a:ext cx="8839200" cy="1500187"/>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dirty="0">
                <a:ea typeface="楷体_GB2312" pitchFamily="49" charset="-122"/>
              </a:rPr>
              <a:t>        </a:t>
            </a:r>
            <a:r>
              <a:rPr lang="zh-CN" altLang="en-US" sz="2400" dirty="0">
                <a:ea typeface="楷体_GB2312" pitchFamily="49" charset="-122"/>
              </a:rPr>
              <a:t>除基本的存储区外（称为基本表），另外建立一个公共溢出 </a:t>
            </a:r>
          </a:p>
          <a:p>
            <a:pPr>
              <a:lnSpc>
                <a:spcPct val="115000"/>
              </a:lnSpc>
              <a:spcBef>
                <a:spcPct val="20000"/>
              </a:spcBef>
            </a:pPr>
            <a:r>
              <a:rPr lang="zh-CN" altLang="en-US" sz="2400" dirty="0">
                <a:ea typeface="楷体_GB2312" pitchFamily="49" charset="-122"/>
              </a:rPr>
              <a:t>区（称为溢出表），当发生冲突时，记录可以存入这个公共溢出 </a:t>
            </a:r>
          </a:p>
          <a:p>
            <a:pPr>
              <a:lnSpc>
                <a:spcPct val="115000"/>
              </a:lnSpc>
              <a:spcBef>
                <a:spcPct val="20000"/>
              </a:spcBef>
            </a:pPr>
            <a:r>
              <a:rPr lang="zh-CN" altLang="en-US" sz="2400" dirty="0">
                <a:ea typeface="楷体_GB2312" pitchFamily="49" charset="-122"/>
              </a:rPr>
              <a:t>区。 </a:t>
            </a:r>
          </a:p>
        </p:txBody>
      </p:sp>
      <p:sp>
        <p:nvSpPr>
          <p:cNvPr id="52503" name="Text Box 279"/>
          <p:cNvSpPr txBox="1">
            <a:spLocks noChangeArrowheads="1"/>
          </p:cNvSpPr>
          <p:nvPr/>
        </p:nvSpPr>
        <p:spPr bwMode="auto">
          <a:xfrm>
            <a:off x="100013" y="5018088"/>
            <a:ext cx="19367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4.  </a:t>
            </a:r>
            <a:r>
              <a:rPr lang="zh-CN" altLang="en-US" sz="2400" dirty="0">
                <a:ea typeface="华文中宋" pitchFamily="2" charset="-122"/>
              </a:rPr>
              <a:t>链地址法  </a:t>
            </a:r>
          </a:p>
        </p:txBody>
      </p:sp>
      <p:sp>
        <p:nvSpPr>
          <p:cNvPr id="52504" name="Text Box 280"/>
          <p:cNvSpPr txBox="1">
            <a:spLocks noChangeArrowheads="1"/>
          </p:cNvSpPr>
          <p:nvPr/>
        </p:nvSpPr>
        <p:spPr bwMode="auto">
          <a:xfrm>
            <a:off x="107950" y="5521325"/>
            <a:ext cx="8678930" cy="1200308"/>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将所有关键字为同义词的记录存储在一个单链表（同 </a:t>
            </a:r>
          </a:p>
          <a:p>
            <a:pPr>
              <a:lnSpc>
                <a:spcPct val="150000"/>
              </a:lnSpc>
            </a:pPr>
            <a:r>
              <a:rPr lang="zh-CN" altLang="en-US" sz="2400" dirty="0">
                <a:ea typeface="楷体_GB2312" pitchFamily="49" charset="-122"/>
              </a:rPr>
              <a:t>义词子表）中，并用一维数组存放头指针。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97"/>
                                        </p:tgtEl>
                                        <p:attrNameLst>
                                          <p:attrName>style.visibility</p:attrName>
                                        </p:attrNameLst>
                                      </p:cBhvr>
                                      <p:to>
                                        <p:strVal val="visible"/>
                                      </p:to>
                                    </p:set>
                                    <p:animEffect transition="in" filter="blinds(horizontal)">
                                      <p:cBhvr>
                                        <p:cTn id="7" dur="500"/>
                                        <p:tgtEl>
                                          <p:spTgt spid="524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498"/>
                                        </p:tgtEl>
                                        <p:attrNameLst>
                                          <p:attrName>style.visibility</p:attrName>
                                        </p:attrNameLst>
                                      </p:cBhvr>
                                      <p:to>
                                        <p:strVal val="visible"/>
                                      </p:to>
                                    </p:set>
                                    <p:animEffect transition="in" filter="wipe(left)">
                                      <p:cBhvr>
                                        <p:cTn id="12" dur="500"/>
                                        <p:tgtEl>
                                          <p:spTgt spid="524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501"/>
                                        </p:tgtEl>
                                        <p:attrNameLst>
                                          <p:attrName>style.visibility</p:attrName>
                                        </p:attrNameLst>
                                      </p:cBhvr>
                                      <p:to>
                                        <p:strVal val="visible"/>
                                      </p:to>
                                    </p:set>
                                    <p:animEffect transition="in" filter="wipe(left)">
                                      <p:cBhvr>
                                        <p:cTn id="17" dur="500"/>
                                        <p:tgtEl>
                                          <p:spTgt spid="5250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2502"/>
                                        </p:tgtEl>
                                        <p:attrNameLst>
                                          <p:attrName>style.visibility</p:attrName>
                                        </p:attrNameLst>
                                      </p:cBhvr>
                                      <p:to>
                                        <p:strVal val="visible"/>
                                      </p:to>
                                    </p:set>
                                    <p:anim calcmode="lin" valueType="num">
                                      <p:cBhvr additive="base">
                                        <p:cTn id="22" dur="500" fill="hold"/>
                                        <p:tgtEl>
                                          <p:spTgt spid="52502"/>
                                        </p:tgtEl>
                                        <p:attrNameLst>
                                          <p:attrName>ppt_x</p:attrName>
                                        </p:attrNameLst>
                                      </p:cBhvr>
                                      <p:tavLst>
                                        <p:tav tm="0">
                                          <p:val>
                                            <p:strVal val="#ppt_x"/>
                                          </p:val>
                                        </p:tav>
                                        <p:tav tm="100000">
                                          <p:val>
                                            <p:strVal val="#ppt_x"/>
                                          </p:val>
                                        </p:tav>
                                      </p:tavLst>
                                    </p:anim>
                                    <p:anim calcmode="lin" valueType="num">
                                      <p:cBhvr additive="base">
                                        <p:cTn id="23" dur="500" fill="hold"/>
                                        <p:tgtEl>
                                          <p:spTgt spid="5250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2503"/>
                                        </p:tgtEl>
                                        <p:attrNameLst>
                                          <p:attrName>style.visibility</p:attrName>
                                        </p:attrNameLst>
                                      </p:cBhvr>
                                      <p:to>
                                        <p:strVal val="visible"/>
                                      </p:to>
                                    </p:set>
                                    <p:animEffect transition="in" filter="wipe(left)">
                                      <p:cBhvr>
                                        <p:cTn id="28" dur="500"/>
                                        <p:tgtEl>
                                          <p:spTgt spid="5250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52504"/>
                                        </p:tgtEl>
                                        <p:attrNameLst>
                                          <p:attrName>style.visibility</p:attrName>
                                        </p:attrNameLst>
                                      </p:cBhvr>
                                      <p:to>
                                        <p:strVal val="visible"/>
                                      </p:to>
                                    </p:set>
                                    <p:animEffect transition="in" filter="blinds(vertical)">
                                      <p:cBhvr>
                                        <p:cTn id="33" dur="500"/>
                                        <p:tgtEl>
                                          <p:spTgt spid="52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97" grpId="0" autoUpdateAnimBg="0"/>
      <p:bldP spid="52498" grpId="0" autoUpdateAnimBg="0"/>
      <p:bldP spid="52501" grpId="0"/>
      <p:bldP spid="52502" grpId="0"/>
      <p:bldP spid="52503" grpId="0" autoUpdateAnimBg="0"/>
      <p:bldP spid="52504"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12" name="Text Box 364"/>
          <p:cNvSpPr txBox="1">
            <a:spLocks noChangeArrowheads="1"/>
          </p:cNvSpPr>
          <p:nvPr/>
        </p:nvSpPr>
        <p:spPr bwMode="auto">
          <a:xfrm>
            <a:off x="76200" y="409575"/>
            <a:ext cx="8584674" cy="941776"/>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例：已知一组关键字 </a:t>
            </a:r>
            <a:r>
              <a:rPr lang="en-US" altLang="zh-CN" sz="2400" dirty="0">
                <a:ea typeface="楷体_GB2312" pitchFamily="49" charset="-122"/>
              </a:rPr>
              <a:t>(19, 14, 23, 1, 68, 20, 84, 27, 55, 11, 10, 79)  </a:t>
            </a:r>
          </a:p>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哈希函数为：</a:t>
            </a:r>
            <a:r>
              <a:rPr lang="en-US" altLang="zh-CN" sz="2400" dirty="0">
                <a:ea typeface="楷体_GB2312" pitchFamily="49" charset="-122"/>
              </a:rPr>
              <a:t>H(key)=key MOD 13</a:t>
            </a:r>
            <a:r>
              <a:rPr lang="zh-CN" altLang="en-US" sz="2400" dirty="0">
                <a:ea typeface="楷体_GB2312" pitchFamily="49" charset="-122"/>
              </a:rPr>
              <a:t>，</a:t>
            </a:r>
            <a:r>
              <a:rPr lang="zh-CN" altLang="zh-CN" sz="2400" dirty="0">
                <a:ea typeface="楷体_GB2312" pitchFamily="49" charset="-122"/>
              </a:rPr>
              <a:t>用链地址法处理冲突。</a:t>
            </a:r>
            <a:r>
              <a:rPr lang="zh-CN" altLang="en-US" sz="2400" dirty="0">
                <a:ea typeface="楷体_GB2312" pitchFamily="49" charset="-122"/>
              </a:rPr>
              <a:t>  </a:t>
            </a:r>
          </a:p>
        </p:txBody>
      </p:sp>
      <p:sp>
        <p:nvSpPr>
          <p:cNvPr id="53628" name="Text Box 380"/>
          <p:cNvSpPr txBox="1">
            <a:spLocks noChangeArrowheads="1"/>
          </p:cNvSpPr>
          <p:nvPr/>
        </p:nvSpPr>
        <p:spPr bwMode="auto">
          <a:xfrm>
            <a:off x="1752600" y="1371600"/>
            <a:ext cx="500063" cy="4838700"/>
          </a:xfrm>
          <a:prstGeom prst="rect">
            <a:avLst/>
          </a:prstGeom>
          <a:noFill/>
          <a:ln w="9525">
            <a:noFill/>
            <a:miter lim="800000"/>
            <a:headEnd/>
            <a:tailEnd/>
          </a:ln>
          <a:effectLst/>
        </p:spPr>
        <p:txBody>
          <a:bodyPr wrap="none" lIns="91416" tIns="45710" rIns="91416" bIns="45710">
            <a:spAutoFit/>
          </a:bodyPr>
          <a:lstStyle/>
          <a:p>
            <a:pPr>
              <a:lnSpc>
                <a:spcPct val="120000"/>
              </a:lnSpc>
              <a:spcBef>
                <a:spcPct val="0"/>
              </a:spcBef>
            </a:pPr>
            <a:r>
              <a:rPr lang="en-US" altLang="zh-CN" sz="2000"/>
              <a:t>  0 </a:t>
            </a:r>
          </a:p>
          <a:p>
            <a:pPr>
              <a:lnSpc>
                <a:spcPct val="120000"/>
              </a:lnSpc>
              <a:spcBef>
                <a:spcPct val="0"/>
              </a:spcBef>
            </a:pPr>
            <a:r>
              <a:rPr lang="en-US" altLang="zh-CN" sz="2000"/>
              <a:t>  1 </a:t>
            </a:r>
          </a:p>
          <a:p>
            <a:pPr>
              <a:lnSpc>
                <a:spcPct val="120000"/>
              </a:lnSpc>
              <a:spcBef>
                <a:spcPct val="0"/>
              </a:spcBef>
            </a:pPr>
            <a:r>
              <a:rPr lang="en-US" altLang="zh-CN" sz="2000"/>
              <a:t>  2 </a:t>
            </a:r>
          </a:p>
          <a:p>
            <a:pPr>
              <a:lnSpc>
                <a:spcPct val="120000"/>
              </a:lnSpc>
              <a:spcBef>
                <a:spcPct val="0"/>
              </a:spcBef>
            </a:pPr>
            <a:r>
              <a:rPr lang="en-US" altLang="zh-CN" sz="2000"/>
              <a:t>  3 </a:t>
            </a:r>
          </a:p>
          <a:p>
            <a:pPr>
              <a:lnSpc>
                <a:spcPct val="120000"/>
              </a:lnSpc>
              <a:spcBef>
                <a:spcPct val="0"/>
              </a:spcBef>
            </a:pPr>
            <a:r>
              <a:rPr lang="en-US" altLang="zh-CN" sz="2000"/>
              <a:t>  4 </a:t>
            </a:r>
          </a:p>
          <a:p>
            <a:pPr>
              <a:lnSpc>
                <a:spcPct val="120000"/>
              </a:lnSpc>
              <a:spcBef>
                <a:spcPct val="0"/>
              </a:spcBef>
            </a:pPr>
            <a:r>
              <a:rPr lang="en-US" altLang="zh-CN" sz="2000"/>
              <a:t>  5 </a:t>
            </a:r>
          </a:p>
          <a:p>
            <a:pPr>
              <a:lnSpc>
                <a:spcPct val="120000"/>
              </a:lnSpc>
              <a:spcBef>
                <a:spcPct val="0"/>
              </a:spcBef>
            </a:pPr>
            <a:r>
              <a:rPr lang="en-US" altLang="zh-CN" sz="2000"/>
              <a:t>  6 </a:t>
            </a:r>
          </a:p>
          <a:p>
            <a:pPr>
              <a:lnSpc>
                <a:spcPct val="120000"/>
              </a:lnSpc>
              <a:spcBef>
                <a:spcPct val="0"/>
              </a:spcBef>
            </a:pPr>
            <a:r>
              <a:rPr lang="en-US" altLang="zh-CN" sz="2000"/>
              <a:t>  7 </a:t>
            </a:r>
          </a:p>
          <a:p>
            <a:pPr>
              <a:lnSpc>
                <a:spcPct val="120000"/>
              </a:lnSpc>
              <a:spcBef>
                <a:spcPct val="0"/>
              </a:spcBef>
            </a:pPr>
            <a:r>
              <a:rPr lang="en-US" altLang="zh-CN" sz="2000"/>
              <a:t>  8 </a:t>
            </a:r>
          </a:p>
          <a:p>
            <a:pPr>
              <a:lnSpc>
                <a:spcPct val="120000"/>
              </a:lnSpc>
              <a:spcBef>
                <a:spcPct val="0"/>
              </a:spcBef>
            </a:pPr>
            <a:r>
              <a:rPr lang="en-US" altLang="zh-CN" sz="2000"/>
              <a:t>  9 </a:t>
            </a:r>
          </a:p>
          <a:p>
            <a:pPr>
              <a:lnSpc>
                <a:spcPct val="120000"/>
              </a:lnSpc>
              <a:spcBef>
                <a:spcPct val="0"/>
              </a:spcBef>
            </a:pPr>
            <a:r>
              <a:rPr lang="en-US" altLang="zh-CN" sz="2000"/>
              <a:t>10 </a:t>
            </a:r>
          </a:p>
          <a:p>
            <a:pPr>
              <a:lnSpc>
                <a:spcPct val="120000"/>
              </a:lnSpc>
              <a:spcBef>
                <a:spcPct val="0"/>
              </a:spcBef>
            </a:pPr>
            <a:r>
              <a:rPr lang="en-US" altLang="zh-CN" sz="2000"/>
              <a:t>11 </a:t>
            </a:r>
          </a:p>
          <a:p>
            <a:pPr>
              <a:lnSpc>
                <a:spcPct val="120000"/>
              </a:lnSpc>
              <a:spcBef>
                <a:spcPct val="0"/>
              </a:spcBef>
            </a:pPr>
            <a:r>
              <a:rPr lang="en-US" altLang="zh-CN" sz="2000"/>
              <a:t>12 </a:t>
            </a:r>
          </a:p>
        </p:txBody>
      </p:sp>
      <p:graphicFrame>
        <p:nvGraphicFramePr>
          <p:cNvPr id="53726" name="Group 478"/>
          <p:cNvGraphicFramePr>
            <a:graphicFrameLocks noGrp="1"/>
          </p:cNvGraphicFramePr>
          <p:nvPr/>
        </p:nvGraphicFramePr>
        <p:xfrm>
          <a:off x="2254250" y="1447800"/>
          <a:ext cx="609600" cy="4754620"/>
        </p:xfrm>
        <a:graphic>
          <a:graphicData uri="http://schemas.openxmlformats.org/drawingml/2006/table">
            <a:tbl>
              <a:tblPr/>
              <a:tblGrid>
                <a:gridCol w="609600">
                  <a:extLst>
                    <a:ext uri="{9D8B030D-6E8A-4147-A177-3AD203B41FA5}">
                      <a16:colId xmlns:a16="http://schemas.microsoft.com/office/drawing/2014/main" val="20000"/>
                    </a:ext>
                  </a:extLst>
                </a:gridCol>
              </a:tblGrid>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5"/>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2"/>
                  </a:ext>
                </a:extLst>
              </a:tr>
            </a:tbl>
          </a:graphicData>
        </a:graphic>
      </p:graphicFrame>
      <p:grpSp>
        <p:nvGrpSpPr>
          <p:cNvPr id="2" name="Group 479"/>
          <p:cNvGrpSpPr>
            <a:grpSpLocks/>
          </p:cNvGrpSpPr>
          <p:nvPr/>
        </p:nvGrpSpPr>
        <p:grpSpPr bwMode="auto">
          <a:xfrm>
            <a:off x="2384425" y="1495425"/>
            <a:ext cx="331788" cy="4692650"/>
            <a:chOff x="559" y="940"/>
            <a:chExt cx="213" cy="2958"/>
          </a:xfrm>
        </p:grpSpPr>
        <p:sp>
          <p:nvSpPr>
            <p:cNvPr id="53633" name="Text Box 385"/>
            <p:cNvSpPr txBox="1">
              <a:spLocks noChangeArrowheads="1"/>
            </p:cNvSpPr>
            <p:nvPr/>
          </p:nvSpPr>
          <p:spPr bwMode="auto">
            <a:xfrm>
              <a:off x="559" y="940"/>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8" name="Text Box 430"/>
            <p:cNvSpPr txBox="1">
              <a:spLocks noChangeArrowheads="1"/>
            </p:cNvSpPr>
            <p:nvPr/>
          </p:nvSpPr>
          <p:spPr bwMode="auto">
            <a:xfrm>
              <a:off x="559" y="138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9" name="Text Box 431"/>
            <p:cNvSpPr txBox="1">
              <a:spLocks noChangeArrowheads="1"/>
            </p:cNvSpPr>
            <p:nvPr/>
          </p:nvSpPr>
          <p:spPr bwMode="auto">
            <a:xfrm>
              <a:off x="559" y="1847"/>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0" name="Text Box 432"/>
            <p:cNvSpPr txBox="1">
              <a:spLocks noChangeArrowheads="1"/>
            </p:cNvSpPr>
            <p:nvPr/>
          </p:nvSpPr>
          <p:spPr bwMode="auto">
            <a:xfrm>
              <a:off x="559" y="205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1" name="Text Box 433"/>
            <p:cNvSpPr txBox="1">
              <a:spLocks noChangeArrowheads="1"/>
            </p:cNvSpPr>
            <p:nvPr/>
          </p:nvSpPr>
          <p:spPr bwMode="auto">
            <a:xfrm>
              <a:off x="559" y="2769"/>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2" name="Text Box 434"/>
            <p:cNvSpPr txBox="1">
              <a:spLocks noChangeArrowheads="1"/>
            </p:cNvSpPr>
            <p:nvPr/>
          </p:nvSpPr>
          <p:spPr bwMode="auto">
            <a:xfrm>
              <a:off x="559" y="2966"/>
              <a:ext cx="213" cy="251"/>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3" name="Text Box 435"/>
            <p:cNvSpPr txBox="1">
              <a:spLocks noChangeArrowheads="1"/>
            </p:cNvSpPr>
            <p:nvPr/>
          </p:nvSpPr>
          <p:spPr bwMode="auto">
            <a:xfrm>
              <a:off x="559" y="3648"/>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grpSp>
      <p:grpSp>
        <p:nvGrpSpPr>
          <p:cNvPr id="3" name="Group 381"/>
          <p:cNvGrpSpPr>
            <a:grpSpLocks/>
          </p:cNvGrpSpPr>
          <p:nvPr/>
        </p:nvGrpSpPr>
        <p:grpSpPr bwMode="auto">
          <a:xfrm>
            <a:off x="2644775" y="1824038"/>
            <a:ext cx="1379538" cy="346075"/>
            <a:chOff x="1976" y="2813"/>
            <a:chExt cx="869" cy="218"/>
          </a:xfrm>
        </p:grpSpPr>
        <p:sp>
          <p:nvSpPr>
            <p:cNvPr id="53630" name="Rectangle 382"/>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14 </a:t>
              </a:r>
            </a:p>
          </p:txBody>
        </p:sp>
        <p:sp>
          <p:nvSpPr>
            <p:cNvPr id="53631" name="Line 383"/>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2" name="Line 384"/>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4" name="Group 398"/>
          <p:cNvGrpSpPr>
            <a:grpSpLocks/>
          </p:cNvGrpSpPr>
          <p:nvPr/>
        </p:nvGrpSpPr>
        <p:grpSpPr bwMode="auto">
          <a:xfrm>
            <a:off x="2662238" y="2570163"/>
            <a:ext cx="1381125" cy="347662"/>
            <a:chOff x="1976" y="2813"/>
            <a:chExt cx="869" cy="218"/>
          </a:xfrm>
        </p:grpSpPr>
        <p:sp>
          <p:nvSpPr>
            <p:cNvPr id="53647" name="Rectangle 39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68 </a:t>
              </a:r>
            </a:p>
          </p:txBody>
        </p:sp>
        <p:sp>
          <p:nvSpPr>
            <p:cNvPr id="53648" name="Line 40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9" name="Line 40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5" name="Group 406"/>
          <p:cNvGrpSpPr>
            <a:grpSpLocks/>
          </p:cNvGrpSpPr>
          <p:nvPr/>
        </p:nvGrpSpPr>
        <p:grpSpPr bwMode="auto">
          <a:xfrm>
            <a:off x="2679700" y="3609975"/>
            <a:ext cx="1381125" cy="349250"/>
            <a:chOff x="1976" y="2813"/>
            <a:chExt cx="869" cy="218"/>
          </a:xfrm>
        </p:grpSpPr>
        <p:sp>
          <p:nvSpPr>
            <p:cNvPr id="53655" name="Rectangle 40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19</a:t>
              </a:r>
            </a:p>
          </p:txBody>
        </p:sp>
        <p:sp>
          <p:nvSpPr>
            <p:cNvPr id="53656" name="Line 40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7" name="Line 40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6" name="Group 414"/>
          <p:cNvGrpSpPr>
            <a:grpSpLocks/>
          </p:cNvGrpSpPr>
          <p:nvPr/>
        </p:nvGrpSpPr>
        <p:grpSpPr bwMode="auto">
          <a:xfrm>
            <a:off x="2676525" y="4021138"/>
            <a:ext cx="1384300" cy="342900"/>
            <a:chOff x="1976" y="2813"/>
            <a:chExt cx="869" cy="218"/>
          </a:xfrm>
        </p:grpSpPr>
        <p:sp>
          <p:nvSpPr>
            <p:cNvPr id="53663" name="Rectangle 41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20</a:t>
              </a:r>
            </a:p>
          </p:txBody>
        </p:sp>
        <p:sp>
          <p:nvSpPr>
            <p:cNvPr id="53664" name="Line 41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5" name="Line 41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7" name="Group 418"/>
          <p:cNvGrpSpPr>
            <a:grpSpLocks/>
          </p:cNvGrpSpPr>
          <p:nvPr/>
        </p:nvGrpSpPr>
        <p:grpSpPr bwMode="auto">
          <a:xfrm>
            <a:off x="2695575" y="5086350"/>
            <a:ext cx="1379538" cy="346075"/>
            <a:chOff x="1976" y="2813"/>
            <a:chExt cx="869" cy="218"/>
          </a:xfrm>
        </p:grpSpPr>
        <p:sp>
          <p:nvSpPr>
            <p:cNvPr id="53667" name="Rectangle 41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23 </a:t>
              </a:r>
            </a:p>
          </p:txBody>
        </p:sp>
        <p:sp>
          <p:nvSpPr>
            <p:cNvPr id="53668" name="Line 42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9" name="Line 42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8" name="Group 426"/>
          <p:cNvGrpSpPr>
            <a:grpSpLocks/>
          </p:cNvGrpSpPr>
          <p:nvPr/>
        </p:nvGrpSpPr>
        <p:grpSpPr bwMode="auto">
          <a:xfrm>
            <a:off x="2695575" y="5478463"/>
            <a:ext cx="1379538" cy="349250"/>
            <a:chOff x="1976" y="2813"/>
            <a:chExt cx="869" cy="218"/>
          </a:xfrm>
        </p:grpSpPr>
        <p:sp>
          <p:nvSpPr>
            <p:cNvPr id="53675" name="Rectangle 42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11 </a:t>
              </a:r>
            </a:p>
          </p:txBody>
        </p:sp>
        <p:sp>
          <p:nvSpPr>
            <p:cNvPr id="53676" name="Line 42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7" name="Line 42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9" name="Group 386"/>
          <p:cNvGrpSpPr>
            <a:grpSpLocks/>
          </p:cNvGrpSpPr>
          <p:nvPr/>
        </p:nvGrpSpPr>
        <p:grpSpPr bwMode="auto">
          <a:xfrm>
            <a:off x="3860800" y="1824038"/>
            <a:ext cx="1381125" cy="346075"/>
            <a:chOff x="1976" y="2813"/>
            <a:chExt cx="869" cy="218"/>
          </a:xfrm>
        </p:grpSpPr>
        <p:sp>
          <p:nvSpPr>
            <p:cNvPr id="53635" name="Rectangle 38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 1 </a:t>
              </a:r>
            </a:p>
          </p:txBody>
        </p:sp>
        <p:sp>
          <p:nvSpPr>
            <p:cNvPr id="53636" name="Line 38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7" name="Line 38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0" name="Group 402"/>
          <p:cNvGrpSpPr>
            <a:grpSpLocks/>
          </p:cNvGrpSpPr>
          <p:nvPr/>
        </p:nvGrpSpPr>
        <p:grpSpPr bwMode="auto">
          <a:xfrm>
            <a:off x="3890963" y="2570163"/>
            <a:ext cx="1381125" cy="344487"/>
            <a:chOff x="1976" y="2813"/>
            <a:chExt cx="869" cy="218"/>
          </a:xfrm>
        </p:grpSpPr>
        <p:sp>
          <p:nvSpPr>
            <p:cNvPr id="53651" name="Rectangle 40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55 </a:t>
              </a:r>
            </a:p>
          </p:txBody>
        </p:sp>
        <p:sp>
          <p:nvSpPr>
            <p:cNvPr id="53652" name="Line 40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3" name="Line 40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1" name="Group 410"/>
          <p:cNvGrpSpPr>
            <a:grpSpLocks/>
          </p:cNvGrpSpPr>
          <p:nvPr/>
        </p:nvGrpSpPr>
        <p:grpSpPr bwMode="auto">
          <a:xfrm>
            <a:off x="3890963" y="3609975"/>
            <a:ext cx="1381125" cy="349250"/>
            <a:chOff x="1976" y="2813"/>
            <a:chExt cx="869" cy="218"/>
          </a:xfrm>
        </p:grpSpPr>
        <p:sp>
          <p:nvSpPr>
            <p:cNvPr id="53659" name="Rectangle 41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84</a:t>
              </a:r>
            </a:p>
          </p:txBody>
        </p:sp>
        <p:sp>
          <p:nvSpPr>
            <p:cNvPr id="53660" name="Line 41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1" name="Line 41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2" name="Group 422"/>
          <p:cNvGrpSpPr>
            <a:grpSpLocks/>
          </p:cNvGrpSpPr>
          <p:nvPr/>
        </p:nvGrpSpPr>
        <p:grpSpPr bwMode="auto">
          <a:xfrm>
            <a:off x="3890963" y="5086350"/>
            <a:ext cx="1381125" cy="346075"/>
            <a:chOff x="1976" y="2813"/>
            <a:chExt cx="869" cy="218"/>
          </a:xfrm>
        </p:grpSpPr>
        <p:sp>
          <p:nvSpPr>
            <p:cNvPr id="53671" name="Rectangle 42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10 </a:t>
              </a:r>
            </a:p>
          </p:txBody>
        </p:sp>
        <p:sp>
          <p:nvSpPr>
            <p:cNvPr id="53672" name="Line 42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3" name="Line 42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3" name="Group 390"/>
          <p:cNvGrpSpPr>
            <a:grpSpLocks/>
          </p:cNvGrpSpPr>
          <p:nvPr/>
        </p:nvGrpSpPr>
        <p:grpSpPr bwMode="auto">
          <a:xfrm>
            <a:off x="5092700" y="1820863"/>
            <a:ext cx="1379538" cy="349250"/>
            <a:chOff x="1976" y="2813"/>
            <a:chExt cx="869" cy="218"/>
          </a:xfrm>
        </p:grpSpPr>
        <p:sp>
          <p:nvSpPr>
            <p:cNvPr id="53639" name="Rectangle 39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27 </a:t>
              </a:r>
            </a:p>
          </p:txBody>
        </p:sp>
        <p:sp>
          <p:nvSpPr>
            <p:cNvPr id="53640" name="Line 39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1" name="Line 39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4" name="Group 394"/>
          <p:cNvGrpSpPr>
            <a:grpSpLocks/>
          </p:cNvGrpSpPr>
          <p:nvPr/>
        </p:nvGrpSpPr>
        <p:grpSpPr bwMode="auto">
          <a:xfrm>
            <a:off x="6291263" y="1827213"/>
            <a:ext cx="1379537" cy="344487"/>
            <a:chOff x="1976" y="2813"/>
            <a:chExt cx="869" cy="218"/>
          </a:xfrm>
        </p:grpSpPr>
        <p:sp>
          <p:nvSpPr>
            <p:cNvPr id="53643" name="Rectangle 39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79 </a:t>
              </a:r>
            </a:p>
          </p:txBody>
        </p:sp>
        <p:sp>
          <p:nvSpPr>
            <p:cNvPr id="53644" name="Line 39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5" name="Line 39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5" name="Group 480"/>
          <p:cNvGrpSpPr>
            <a:grpSpLocks/>
          </p:cNvGrpSpPr>
          <p:nvPr/>
        </p:nvGrpSpPr>
        <p:grpSpPr bwMode="auto">
          <a:xfrm>
            <a:off x="3679825" y="1816100"/>
            <a:ext cx="3973513" cy="4051300"/>
            <a:chOff x="1375" y="1142"/>
            <a:chExt cx="2505" cy="2554"/>
          </a:xfrm>
        </p:grpSpPr>
        <p:sp>
          <p:nvSpPr>
            <p:cNvPr id="53684" name="Text Box 436"/>
            <p:cNvSpPr txBox="1">
              <a:spLocks noChangeArrowheads="1"/>
            </p:cNvSpPr>
            <p:nvPr/>
          </p:nvSpPr>
          <p:spPr bwMode="auto">
            <a:xfrm>
              <a:off x="3671" y="114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5" name="Text Box 437"/>
            <p:cNvSpPr txBox="1">
              <a:spLocks noChangeArrowheads="1"/>
            </p:cNvSpPr>
            <p:nvPr/>
          </p:nvSpPr>
          <p:spPr bwMode="auto">
            <a:xfrm>
              <a:off x="2141" y="162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6" name="Text Box 438"/>
            <p:cNvSpPr txBox="1">
              <a:spLocks noChangeArrowheads="1"/>
            </p:cNvSpPr>
            <p:nvPr/>
          </p:nvSpPr>
          <p:spPr bwMode="auto">
            <a:xfrm>
              <a:off x="2130" y="225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8" name="Text Box 440"/>
            <p:cNvSpPr txBox="1">
              <a:spLocks noChangeArrowheads="1"/>
            </p:cNvSpPr>
            <p:nvPr/>
          </p:nvSpPr>
          <p:spPr bwMode="auto">
            <a:xfrm>
              <a:off x="2130" y="319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7" name="Text Box 439"/>
            <p:cNvSpPr txBox="1">
              <a:spLocks noChangeArrowheads="1"/>
            </p:cNvSpPr>
            <p:nvPr/>
          </p:nvSpPr>
          <p:spPr bwMode="auto">
            <a:xfrm>
              <a:off x="1375" y="2525"/>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9" name="Text Box 441"/>
            <p:cNvSpPr txBox="1">
              <a:spLocks noChangeArrowheads="1"/>
            </p:cNvSpPr>
            <p:nvPr/>
          </p:nvSpPr>
          <p:spPr bwMode="auto">
            <a:xfrm>
              <a:off x="1385" y="344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628"/>
                                        </p:tgtEl>
                                        <p:attrNameLst>
                                          <p:attrName>style.visibility</p:attrName>
                                        </p:attrNameLst>
                                      </p:cBhvr>
                                      <p:to>
                                        <p:strVal val="visible"/>
                                      </p:to>
                                    </p:set>
                                    <p:animEffect transition="in" filter="wipe(up)">
                                      <p:cBhvr>
                                        <p:cTn id="7" dur="500"/>
                                        <p:tgtEl>
                                          <p:spTgt spid="5362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3726"/>
                                        </p:tgtEl>
                                        <p:attrNameLst>
                                          <p:attrName>style.visibility</p:attrName>
                                        </p:attrNameLst>
                                      </p:cBhvr>
                                      <p:to>
                                        <p:strVal val="visible"/>
                                      </p:to>
                                    </p:set>
                                    <p:animEffect transition="in" filter="wipe(up)">
                                      <p:cBhvr>
                                        <p:cTn id="11" dur="500"/>
                                        <p:tgtEl>
                                          <p:spTgt spid="537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dissolv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dissolve">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28"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631" name="Text Box 359"/>
          <p:cNvSpPr txBox="1">
            <a:spLocks noChangeArrowheads="1"/>
          </p:cNvSpPr>
          <p:nvPr/>
        </p:nvSpPr>
        <p:spPr bwMode="auto">
          <a:xfrm>
            <a:off x="1703298" y="139299"/>
            <a:ext cx="596504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哈希表的查找及其分析 </a:t>
            </a:r>
          </a:p>
        </p:txBody>
      </p:sp>
      <p:sp>
        <p:nvSpPr>
          <p:cNvPr id="54636" name="Text Box 364"/>
          <p:cNvSpPr txBox="1">
            <a:spLocks noChangeArrowheads="1"/>
          </p:cNvSpPr>
          <p:nvPr/>
        </p:nvSpPr>
        <p:spPr bwMode="auto">
          <a:xfrm>
            <a:off x="76200" y="914400"/>
            <a:ext cx="887609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查找过程和造表过程一致。假设采用开放定址处理冲突，则  </a:t>
            </a:r>
          </a:p>
          <a:p>
            <a:r>
              <a:rPr lang="zh-CN" altLang="en-US" sz="2400" dirty="0">
                <a:ea typeface="楷体_GB2312" pitchFamily="49" charset="-122"/>
              </a:rPr>
              <a:t>查找过程为：  </a:t>
            </a:r>
          </a:p>
        </p:txBody>
      </p:sp>
      <p:grpSp>
        <p:nvGrpSpPr>
          <p:cNvPr id="2" name="Group 395"/>
          <p:cNvGrpSpPr>
            <a:grpSpLocks/>
          </p:cNvGrpSpPr>
          <p:nvPr/>
        </p:nvGrpSpPr>
        <p:grpSpPr bwMode="auto">
          <a:xfrm>
            <a:off x="5105400" y="1631950"/>
            <a:ext cx="3733800" cy="4464050"/>
            <a:chOff x="3072" y="1027"/>
            <a:chExt cx="2352" cy="2813"/>
          </a:xfrm>
        </p:grpSpPr>
        <p:sp>
          <p:nvSpPr>
            <p:cNvPr id="54639" name="AutoShape 367"/>
            <p:cNvSpPr>
              <a:spLocks noChangeArrowheads="1"/>
            </p:cNvSpPr>
            <p:nvPr/>
          </p:nvSpPr>
          <p:spPr bwMode="auto">
            <a:xfrm>
              <a:off x="4142" y="1234"/>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给定 </a:t>
              </a:r>
              <a:r>
                <a:rPr lang="en-US" altLang="zh-CN" sz="2000" i="1">
                  <a:ea typeface="楷体_GB2312" pitchFamily="49" charset="-122"/>
                </a:rPr>
                <a:t>k</a:t>
              </a:r>
              <a:r>
                <a:rPr lang="en-US" altLang="zh-CN" sz="2000">
                  <a:ea typeface="楷体_GB2312" pitchFamily="49" charset="-122"/>
                </a:rPr>
                <a:t> </a:t>
              </a:r>
              <a:r>
                <a:rPr lang="zh-CN" altLang="zh-CN" sz="2000">
                  <a:ea typeface="楷体_GB2312" pitchFamily="49" charset="-122"/>
                </a:rPr>
                <a:t>值</a:t>
              </a:r>
              <a:endParaRPr lang="zh-CN" altLang="en-US" sz="2000">
                <a:ea typeface="楷体_GB2312" pitchFamily="49" charset="-122"/>
              </a:endParaRPr>
            </a:p>
          </p:txBody>
        </p:sp>
        <p:sp>
          <p:nvSpPr>
            <p:cNvPr id="54640" name="AutoShape 368"/>
            <p:cNvSpPr>
              <a:spLocks noChangeArrowheads="1"/>
            </p:cNvSpPr>
            <p:nvPr/>
          </p:nvSpPr>
          <p:spPr bwMode="auto">
            <a:xfrm>
              <a:off x="4155" y="1671"/>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计算 </a:t>
              </a:r>
              <a:r>
                <a:rPr lang="en-US" altLang="zh-CN" sz="2000">
                  <a:ea typeface="楷体_GB2312" pitchFamily="49" charset="-122"/>
                </a:rPr>
                <a:t>H(</a:t>
              </a:r>
              <a:r>
                <a:rPr lang="en-US" altLang="zh-CN" sz="2000" i="1">
                  <a:ea typeface="楷体_GB2312" pitchFamily="49" charset="-122"/>
                </a:rPr>
                <a:t>k</a:t>
              </a:r>
              <a:r>
                <a:rPr lang="en-US" altLang="zh-CN" sz="2000">
                  <a:ea typeface="楷体_GB2312" pitchFamily="49" charset="-122"/>
                </a:rPr>
                <a:t>)</a:t>
              </a:r>
            </a:p>
          </p:txBody>
        </p:sp>
        <p:sp>
          <p:nvSpPr>
            <p:cNvPr id="54641" name="AutoShape 369"/>
            <p:cNvSpPr>
              <a:spLocks noChangeArrowheads="1"/>
            </p:cNvSpPr>
            <p:nvPr/>
          </p:nvSpPr>
          <p:spPr bwMode="auto">
            <a:xfrm>
              <a:off x="3865" y="2106"/>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此地址为空</a:t>
              </a:r>
            </a:p>
          </p:txBody>
        </p:sp>
        <p:sp>
          <p:nvSpPr>
            <p:cNvPr id="54642" name="AutoShape 370"/>
            <p:cNvSpPr>
              <a:spLocks noChangeArrowheads="1"/>
            </p:cNvSpPr>
            <p:nvPr/>
          </p:nvSpPr>
          <p:spPr bwMode="auto">
            <a:xfrm>
              <a:off x="3879" y="2658"/>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关键字 </a:t>
              </a:r>
              <a:r>
                <a:rPr lang="en-US" altLang="zh-CN" sz="2000">
                  <a:ea typeface="楷体_GB2312" pitchFamily="49" charset="-122"/>
                </a:rPr>
                <a:t>= </a:t>
              </a:r>
              <a:r>
                <a:rPr lang="en-US" altLang="zh-CN" sz="2000" i="1">
                  <a:ea typeface="楷体_GB2312" pitchFamily="49" charset="-122"/>
                </a:rPr>
                <a:t>k</a:t>
              </a:r>
              <a:r>
                <a:rPr lang="en-US" altLang="zh-CN" sz="2000">
                  <a:ea typeface="楷体_GB2312" pitchFamily="49" charset="-122"/>
                </a:rPr>
                <a:t> </a:t>
              </a:r>
            </a:p>
          </p:txBody>
        </p:sp>
        <p:sp>
          <p:nvSpPr>
            <p:cNvPr id="54643" name="AutoShape 371"/>
            <p:cNvSpPr>
              <a:spLocks noChangeArrowheads="1"/>
            </p:cNvSpPr>
            <p:nvPr/>
          </p:nvSpPr>
          <p:spPr bwMode="auto">
            <a:xfrm>
              <a:off x="3072" y="243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查找失败</a:t>
              </a:r>
            </a:p>
          </p:txBody>
        </p:sp>
        <p:sp>
          <p:nvSpPr>
            <p:cNvPr id="54644" name="AutoShape 372"/>
            <p:cNvSpPr>
              <a:spLocks noChangeArrowheads="1"/>
            </p:cNvSpPr>
            <p:nvPr/>
          </p:nvSpPr>
          <p:spPr bwMode="auto">
            <a:xfrm>
              <a:off x="3095" y="299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查找成功</a:t>
              </a:r>
            </a:p>
          </p:txBody>
        </p:sp>
        <p:sp>
          <p:nvSpPr>
            <p:cNvPr id="54645" name="AutoShape 373"/>
            <p:cNvSpPr>
              <a:spLocks noChangeArrowheads="1"/>
            </p:cNvSpPr>
            <p:nvPr/>
          </p:nvSpPr>
          <p:spPr bwMode="auto">
            <a:xfrm>
              <a:off x="4093" y="3209"/>
              <a:ext cx="1014" cy="44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按处理冲突 </a:t>
              </a:r>
            </a:p>
            <a:p>
              <a:pPr algn="ctr">
                <a:spcBef>
                  <a:spcPct val="0"/>
                </a:spcBef>
              </a:pPr>
              <a:r>
                <a:rPr lang="zh-CN" altLang="en-US" sz="2000">
                  <a:ea typeface="楷体_GB2312" pitchFamily="49" charset="-122"/>
                </a:rPr>
                <a:t>方法计算 </a:t>
              </a:r>
              <a:r>
                <a:rPr lang="en-US" altLang="zh-CN" sz="2000">
                  <a:ea typeface="楷体_GB2312" pitchFamily="49" charset="-122"/>
                </a:rPr>
                <a:t>H</a:t>
              </a:r>
              <a:r>
                <a:rPr lang="en-US" altLang="zh-CN" sz="2000" i="1">
                  <a:ea typeface="楷体_GB2312" pitchFamily="49" charset="-122"/>
                </a:rPr>
                <a:t>i</a:t>
              </a:r>
              <a:r>
                <a:rPr lang="en-US" altLang="zh-CN" sz="2000">
                  <a:ea typeface="楷体_GB2312" pitchFamily="49" charset="-122"/>
                </a:rPr>
                <a:t> </a:t>
              </a:r>
            </a:p>
          </p:txBody>
        </p:sp>
        <p:sp>
          <p:nvSpPr>
            <p:cNvPr id="54646" name="Line 374"/>
            <p:cNvSpPr>
              <a:spLocks noChangeShapeType="1"/>
            </p:cNvSpPr>
            <p:nvPr/>
          </p:nvSpPr>
          <p:spPr bwMode="auto">
            <a:xfrm>
              <a:off x="4525" y="1027"/>
              <a:ext cx="0" cy="20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7" name="Line 375"/>
            <p:cNvSpPr>
              <a:spLocks noChangeShapeType="1"/>
            </p:cNvSpPr>
            <p:nvPr/>
          </p:nvSpPr>
          <p:spPr bwMode="auto">
            <a:xfrm>
              <a:off x="4545" y="1472"/>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8" name="Line 376"/>
            <p:cNvSpPr>
              <a:spLocks noChangeShapeType="1"/>
            </p:cNvSpPr>
            <p:nvPr/>
          </p:nvSpPr>
          <p:spPr bwMode="auto">
            <a:xfrm>
              <a:off x="4556" y="1906"/>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9" name="Line 377"/>
            <p:cNvSpPr>
              <a:spLocks noChangeShapeType="1"/>
            </p:cNvSpPr>
            <p:nvPr/>
          </p:nvSpPr>
          <p:spPr bwMode="auto">
            <a:xfrm>
              <a:off x="4566" y="2475"/>
              <a:ext cx="0" cy="18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0" name="Line 378"/>
            <p:cNvSpPr>
              <a:spLocks noChangeShapeType="1"/>
            </p:cNvSpPr>
            <p:nvPr/>
          </p:nvSpPr>
          <p:spPr bwMode="auto">
            <a:xfrm>
              <a:off x="4566" y="3023"/>
              <a:ext cx="0" cy="19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1" name="Line 379"/>
            <p:cNvSpPr>
              <a:spLocks noChangeShapeType="1"/>
            </p:cNvSpPr>
            <p:nvPr/>
          </p:nvSpPr>
          <p:spPr bwMode="auto">
            <a:xfrm flipH="1">
              <a:off x="3449" y="2289"/>
              <a:ext cx="39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2" name="Line 380"/>
            <p:cNvSpPr>
              <a:spLocks noChangeShapeType="1"/>
            </p:cNvSpPr>
            <p:nvPr/>
          </p:nvSpPr>
          <p:spPr bwMode="auto">
            <a:xfrm>
              <a:off x="3459" y="2289"/>
              <a:ext cx="0" cy="16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3" name="Line 381"/>
            <p:cNvSpPr>
              <a:spLocks noChangeShapeType="1"/>
            </p:cNvSpPr>
            <p:nvPr/>
          </p:nvSpPr>
          <p:spPr bwMode="auto">
            <a:xfrm flipH="1">
              <a:off x="3480" y="2837"/>
              <a:ext cx="40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4" name="Line 382"/>
            <p:cNvSpPr>
              <a:spLocks noChangeShapeType="1"/>
            </p:cNvSpPr>
            <p:nvPr/>
          </p:nvSpPr>
          <p:spPr bwMode="auto">
            <a:xfrm>
              <a:off x="3480" y="2847"/>
              <a:ext cx="0" cy="15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5" name="Line 383"/>
            <p:cNvSpPr>
              <a:spLocks noChangeShapeType="1"/>
            </p:cNvSpPr>
            <p:nvPr/>
          </p:nvSpPr>
          <p:spPr bwMode="auto">
            <a:xfrm>
              <a:off x="4576" y="3654"/>
              <a:ext cx="0" cy="186"/>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6" name="Line 384"/>
            <p:cNvSpPr>
              <a:spLocks noChangeShapeType="1"/>
            </p:cNvSpPr>
            <p:nvPr/>
          </p:nvSpPr>
          <p:spPr bwMode="auto">
            <a:xfrm>
              <a:off x="4587" y="3840"/>
              <a:ext cx="837"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7" name="Line 385"/>
            <p:cNvSpPr>
              <a:spLocks noChangeShapeType="1"/>
            </p:cNvSpPr>
            <p:nvPr/>
          </p:nvSpPr>
          <p:spPr bwMode="auto">
            <a:xfrm flipV="1">
              <a:off x="5424" y="2030"/>
              <a:ext cx="0" cy="181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8" name="Line 386"/>
            <p:cNvSpPr>
              <a:spLocks noChangeShapeType="1"/>
            </p:cNvSpPr>
            <p:nvPr/>
          </p:nvSpPr>
          <p:spPr bwMode="auto">
            <a:xfrm flipH="1">
              <a:off x="4556" y="2030"/>
              <a:ext cx="868" cy="0"/>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9" name="Text Box 387"/>
            <p:cNvSpPr txBox="1">
              <a:spLocks noChangeArrowheads="1"/>
            </p:cNvSpPr>
            <p:nvPr/>
          </p:nvSpPr>
          <p:spPr bwMode="auto">
            <a:xfrm>
              <a:off x="3765" y="2063"/>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0" name="Text Box 388"/>
            <p:cNvSpPr txBox="1">
              <a:spLocks noChangeArrowheads="1"/>
            </p:cNvSpPr>
            <p:nvPr/>
          </p:nvSpPr>
          <p:spPr bwMode="auto">
            <a:xfrm>
              <a:off x="4576" y="2396"/>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sp>
          <p:nvSpPr>
            <p:cNvPr id="54661" name="Text Box 389"/>
            <p:cNvSpPr txBox="1">
              <a:spLocks noChangeArrowheads="1"/>
            </p:cNvSpPr>
            <p:nvPr/>
          </p:nvSpPr>
          <p:spPr bwMode="auto">
            <a:xfrm>
              <a:off x="3754" y="2641"/>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2" name="Text Box 390"/>
            <p:cNvSpPr txBox="1">
              <a:spLocks noChangeArrowheads="1"/>
            </p:cNvSpPr>
            <p:nvPr/>
          </p:nvSpPr>
          <p:spPr bwMode="auto">
            <a:xfrm>
              <a:off x="4565" y="2962"/>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grpSp>
      <p:sp>
        <p:nvSpPr>
          <p:cNvPr id="54663" name="Rectangle 391"/>
          <p:cNvSpPr>
            <a:spLocks noChangeArrowheads="1"/>
          </p:cNvSpPr>
          <p:nvPr/>
        </p:nvSpPr>
        <p:spPr bwMode="auto">
          <a:xfrm>
            <a:off x="76200" y="1906588"/>
            <a:ext cx="23907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哈希查找分析： </a:t>
            </a:r>
          </a:p>
        </p:txBody>
      </p:sp>
      <p:sp>
        <p:nvSpPr>
          <p:cNvPr id="54664" name="Text Box 392"/>
          <p:cNvSpPr txBox="1">
            <a:spLocks noChangeArrowheads="1"/>
          </p:cNvSpPr>
          <p:nvPr/>
        </p:nvSpPr>
        <p:spPr bwMode="auto">
          <a:xfrm>
            <a:off x="76200" y="2403475"/>
            <a:ext cx="4745803" cy="830977"/>
          </a:xfrm>
          <a:prstGeom prst="rect">
            <a:avLst/>
          </a:prstGeom>
          <a:noFill/>
          <a:ln w="25400" cap="sq">
            <a:noFill/>
            <a:miter lim="800000"/>
            <a:headEnd/>
            <a:tailEnd/>
          </a:ln>
          <a:effectLst/>
        </p:spPr>
        <p:txBody>
          <a:bodyPr wrap="none" lIns="91416" tIns="45710" rIns="91416" bIns="45710">
            <a:spAutoFit/>
          </a:bodyPr>
          <a:lstStyle/>
          <a:p>
            <a:pPr>
              <a:buFontTx/>
              <a:buBlip>
                <a:blip r:embed="rId3"/>
              </a:buBlip>
            </a:pPr>
            <a:r>
              <a:rPr lang="en-US" altLang="zh-CN" sz="2400" dirty="0">
                <a:ea typeface="楷体_GB2312" pitchFamily="49" charset="-122"/>
              </a:rPr>
              <a:t>   </a:t>
            </a:r>
            <a:r>
              <a:rPr lang="zh-CN" altLang="en-US" sz="2400" dirty="0">
                <a:ea typeface="楷体_GB2312" pitchFamily="49" charset="-122"/>
              </a:rPr>
              <a:t>哈希查找过程仍是一个给定值  </a:t>
            </a:r>
          </a:p>
          <a:p>
            <a:r>
              <a:rPr lang="zh-CN" altLang="en-US" sz="2400" dirty="0">
                <a:ea typeface="楷体_GB2312" pitchFamily="49" charset="-122"/>
              </a:rPr>
              <a:t>      与关键字进行比较的过程；  </a:t>
            </a:r>
          </a:p>
        </p:txBody>
      </p:sp>
      <p:sp>
        <p:nvSpPr>
          <p:cNvPr id="54665" name="Text Box 393"/>
          <p:cNvSpPr txBox="1">
            <a:spLocks noChangeArrowheads="1"/>
          </p:cNvSpPr>
          <p:nvPr/>
        </p:nvSpPr>
        <p:spPr bwMode="auto">
          <a:xfrm>
            <a:off x="76200" y="3302000"/>
            <a:ext cx="4975225" cy="457200"/>
          </a:xfrm>
          <a:prstGeom prst="rect">
            <a:avLst/>
          </a:prstGeom>
          <a:noFill/>
          <a:ln w="25400" cap="sq">
            <a:noFill/>
            <a:miter lim="800000"/>
            <a:headEnd/>
            <a:tailEnd/>
          </a:ln>
          <a:effectLst/>
        </p:spPr>
        <p:txBody>
          <a:bodyPr wrap="none" lIns="91416" tIns="45710" rIns="91416" bIns="45710">
            <a:spAutoFit/>
          </a:bodyPr>
          <a:lstStyle/>
          <a:p>
            <a:pPr>
              <a:buFontTx/>
              <a:buBlip>
                <a:blip r:embed="rId3"/>
              </a:buBlip>
            </a:pPr>
            <a:r>
              <a:rPr lang="en-US" altLang="zh-CN" sz="2400" dirty="0">
                <a:ea typeface="楷体_GB2312" pitchFamily="49" charset="-122"/>
              </a:rPr>
              <a:t>   </a:t>
            </a:r>
            <a:r>
              <a:rPr lang="zh-CN" altLang="en-US" sz="2400" dirty="0">
                <a:ea typeface="楷体_GB2312" pitchFamily="49" charset="-122"/>
              </a:rPr>
              <a:t>评价哈希查找效率仍要用</a:t>
            </a:r>
            <a:r>
              <a:rPr lang="en-US" altLang="zh-CN" sz="2400" dirty="0">
                <a:ea typeface="楷体_GB2312" pitchFamily="49" charset="-122"/>
              </a:rPr>
              <a:t>ASL</a:t>
            </a:r>
            <a:r>
              <a:rPr lang="zh-CN" altLang="en-US" sz="2400" dirty="0">
                <a:ea typeface="楷体_GB2312" pitchFamily="49" charset="-122"/>
              </a:rPr>
              <a:t>； </a:t>
            </a:r>
          </a:p>
        </p:txBody>
      </p:sp>
      <p:sp>
        <p:nvSpPr>
          <p:cNvPr id="54666" name="Text Box 394"/>
          <p:cNvSpPr txBox="1">
            <a:spLocks noChangeArrowheads="1"/>
          </p:cNvSpPr>
          <p:nvPr/>
        </p:nvSpPr>
        <p:spPr bwMode="auto">
          <a:xfrm>
            <a:off x="76200" y="3735388"/>
            <a:ext cx="5873750" cy="2720975"/>
          </a:xfrm>
          <a:prstGeom prst="rect">
            <a:avLst/>
          </a:prstGeom>
          <a:noFill/>
          <a:ln w="9525">
            <a:noFill/>
            <a:miter lim="800000"/>
            <a:headEnd/>
            <a:tailEnd/>
          </a:ln>
          <a:effectLst/>
        </p:spPr>
        <p:txBody>
          <a:bodyPr wrap="none" lIns="91416" tIns="45710" rIns="91416" bIns="45710">
            <a:spAutoFit/>
          </a:bodyPr>
          <a:lstStyle/>
          <a:p>
            <a:pPr marL="455613" indent="-455613">
              <a:lnSpc>
                <a:spcPct val="120000"/>
              </a:lnSpc>
              <a:spcBef>
                <a:spcPct val="0"/>
              </a:spcBef>
              <a:buFontTx/>
              <a:buBlip>
                <a:blip r:embed="rId3"/>
              </a:buBlip>
            </a:pPr>
            <a:r>
              <a:rPr lang="zh-CN" altLang="en-US" sz="2400" dirty="0">
                <a:ea typeface="楷体_GB2312" pitchFamily="49" charset="-122"/>
              </a:rPr>
              <a:t>决定哈希表查找的</a:t>
            </a:r>
            <a:r>
              <a:rPr lang="en-US" altLang="zh-CN" sz="2400" dirty="0">
                <a:ea typeface="楷体_GB2312" pitchFamily="49" charset="-122"/>
              </a:rPr>
              <a:t>ASL</a:t>
            </a:r>
            <a:r>
              <a:rPr lang="zh-CN" altLang="en-US" sz="2400" dirty="0">
                <a:ea typeface="楷体_GB2312" pitchFamily="49" charset="-122"/>
              </a:rPr>
              <a:t>的因素： </a:t>
            </a:r>
          </a:p>
          <a:p>
            <a:pPr marL="455613" indent="-455613">
              <a:lnSpc>
                <a:spcPct val="120000"/>
              </a:lnSpc>
              <a:spcBef>
                <a:spcPct val="0"/>
              </a:spcBef>
              <a:buFontTx/>
              <a:buAutoNum type="arabicParenR"/>
            </a:pPr>
            <a:r>
              <a:rPr lang="zh-CN" altLang="en-US" sz="2400" dirty="0">
                <a:ea typeface="楷体_GB2312" pitchFamily="49" charset="-122"/>
              </a:rPr>
              <a:t>选用的哈希函数；</a:t>
            </a:r>
          </a:p>
          <a:p>
            <a:pPr marL="455613" indent="-455613">
              <a:lnSpc>
                <a:spcPct val="120000"/>
              </a:lnSpc>
              <a:spcBef>
                <a:spcPct val="0"/>
              </a:spcBef>
              <a:buFontTx/>
              <a:buAutoNum type="arabicParenR"/>
            </a:pPr>
            <a:r>
              <a:rPr lang="zh-CN" altLang="en-US" sz="2400" dirty="0">
                <a:ea typeface="楷体_GB2312" pitchFamily="49" charset="-122"/>
              </a:rPr>
              <a:t>选用的处理冲突的方法； </a:t>
            </a:r>
          </a:p>
          <a:p>
            <a:pPr marL="455613" indent="-455613">
              <a:lnSpc>
                <a:spcPct val="120000"/>
              </a:lnSpc>
              <a:spcBef>
                <a:spcPct val="0"/>
              </a:spcBef>
              <a:buFontTx/>
              <a:buAutoNum type="arabicParenR"/>
            </a:pPr>
            <a:r>
              <a:rPr lang="zh-CN" altLang="en-US" sz="2400" dirty="0">
                <a:ea typeface="楷体_GB2312" pitchFamily="49" charset="-122"/>
              </a:rPr>
              <a:t>哈希表饱和的程度，</a:t>
            </a:r>
            <a:r>
              <a:rPr lang="zh-CN" altLang="en-US" sz="2400" dirty="0">
                <a:solidFill>
                  <a:srgbClr val="FF3300"/>
                </a:solidFill>
                <a:effectLst>
                  <a:outerShdw blurRad="38100" dist="38100" dir="2700000" algn="tl">
                    <a:srgbClr val="000000"/>
                  </a:outerShdw>
                </a:effectLst>
                <a:ea typeface="楷体_GB2312" pitchFamily="49" charset="-122"/>
              </a:rPr>
              <a:t>装载因子</a:t>
            </a:r>
            <a:r>
              <a:rPr lang="zh-CN" altLang="en-US" sz="2400" dirty="0">
                <a:ea typeface="楷体_GB2312" pitchFamily="49" charset="-122"/>
              </a:rPr>
              <a:t> </a:t>
            </a:r>
          </a:p>
          <a:p>
            <a:pPr marL="455613" indent="-455613">
              <a:lnSpc>
                <a:spcPct val="120000"/>
              </a:lnSpc>
              <a:spcBef>
                <a:spcPct val="0"/>
              </a:spcBef>
            </a:pPr>
            <a:r>
              <a:rPr lang="zh-CN" altLang="en-US" sz="2400" dirty="0">
                <a:ea typeface="楷体_GB2312" pitchFamily="49" charset="-122"/>
              </a:rPr>
              <a:t>       </a:t>
            </a:r>
            <a:r>
              <a:rPr lang="zh-CN" altLang="en-US" sz="2400" i="1" dirty="0">
                <a:ea typeface="楷体_GB2312" pitchFamily="49" charset="-122"/>
                <a:sym typeface="Symbol" pitchFamily="18" charset="2"/>
              </a:rPr>
              <a:t> </a:t>
            </a:r>
            <a:r>
              <a:rPr lang="en-US" altLang="zh-CN" sz="2400" dirty="0">
                <a:ea typeface="楷体_GB2312" pitchFamily="49" charset="-122"/>
              </a:rPr>
              <a:t>= </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m</a:t>
            </a:r>
            <a:r>
              <a:rPr lang="en-US" altLang="zh-CN" sz="2400" dirty="0">
                <a:ea typeface="楷体_GB2312" pitchFamily="49" charset="-122"/>
              </a:rPr>
              <a:t> </a:t>
            </a:r>
            <a:r>
              <a:rPr lang="zh-CN" altLang="en-US" sz="2400" dirty="0">
                <a:ea typeface="楷体_GB2312" pitchFamily="49" charset="-122"/>
              </a:rPr>
              <a:t>值的大小（</a:t>
            </a:r>
            <a:r>
              <a:rPr lang="en-US" altLang="zh-CN" sz="2400" i="1" dirty="0">
                <a:ea typeface="楷体_GB2312" pitchFamily="49" charset="-122"/>
              </a:rPr>
              <a:t>n</a:t>
            </a:r>
            <a:r>
              <a:rPr lang="en-US" altLang="zh-CN" sz="2400" dirty="0">
                <a:ea typeface="楷体_GB2312" pitchFamily="49" charset="-122"/>
              </a:rPr>
              <a:t> —— </a:t>
            </a:r>
            <a:r>
              <a:rPr lang="zh-CN" altLang="en-US" sz="2400" dirty="0">
                <a:ea typeface="楷体_GB2312" pitchFamily="49" charset="-122"/>
              </a:rPr>
              <a:t>表中填入的 </a:t>
            </a:r>
          </a:p>
          <a:p>
            <a:pPr marL="455613" indent="-455613">
              <a:lnSpc>
                <a:spcPct val="120000"/>
              </a:lnSpc>
              <a:spcBef>
                <a:spcPct val="0"/>
              </a:spcBef>
            </a:pPr>
            <a:r>
              <a:rPr lang="zh-CN" altLang="en-US" sz="2400" dirty="0">
                <a:ea typeface="楷体_GB2312" pitchFamily="49" charset="-122"/>
              </a:rPr>
              <a:t>       记录数，</a:t>
            </a:r>
            <a:r>
              <a:rPr lang="en-US" altLang="zh-CN" sz="2400" i="1" dirty="0">
                <a:ea typeface="楷体_GB2312" pitchFamily="49" charset="-122"/>
              </a:rPr>
              <a:t>m</a:t>
            </a:r>
            <a:r>
              <a:rPr lang="en-US" altLang="zh-CN" sz="2400" dirty="0">
                <a:ea typeface="楷体_GB2312" pitchFamily="49" charset="-122"/>
              </a:rPr>
              <a:t> —— </a:t>
            </a:r>
            <a:r>
              <a:rPr lang="zh-CN" altLang="en-US" sz="2400" dirty="0">
                <a:ea typeface="楷体_GB2312" pitchFamily="49" charset="-122"/>
              </a:rPr>
              <a:t>哈希表的长度） </a:t>
            </a: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4636"/>
                                        </p:tgtEl>
                                        <p:attrNameLst>
                                          <p:attrName>style.visibility</p:attrName>
                                        </p:attrNameLst>
                                      </p:cBhvr>
                                      <p:to>
                                        <p:strVal val="visible"/>
                                      </p:to>
                                    </p:set>
                                    <p:animEffect transition="in" filter="blinds(vertical)">
                                      <p:cBhvr>
                                        <p:cTn id="7" dur="500"/>
                                        <p:tgtEl>
                                          <p:spTgt spid="546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663"/>
                                        </p:tgtEl>
                                        <p:attrNameLst>
                                          <p:attrName>style.visibility</p:attrName>
                                        </p:attrNameLst>
                                      </p:cBhvr>
                                      <p:to>
                                        <p:strVal val="visible"/>
                                      </p:to>
                                    </p:set>
                                    <p:animEffect transition="in" filter="wipe(left)">
                                      <p:cBhvr>
                                        <p:cTn id="17" dur="500"/>
                                        <p:tgtEl>
                                          <p:spTgt spid="5466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54664"/>
                                        </p:tgtEl>
                                        <p:attrNameLst>
                                          <p:attrName>style.visibility</p:attrName>
                                        </p:attrNameLst>
                                      </p:cBhvr>
                                      <p:to>
                                        <p:strVal val="visible"/>
                                      </p:to>
                                    </p:set>
                                    <p:anim calcmode="lin" valueType="num">
                                      <p:cBhvr>
                                        <p:cTn id="22" dur="500" fill="hold"/>
                                        <p:tgtEl>
                                          <p:spTgt spid="54664"/>
                                        </p:tgtEl>
                                        <p:attrNameLst>
                                          <p:attrName>ppt_x</p:attrName>
                                        </p:attrNameLst>
                                      </p:cBhvr>
                                      <p:tavLst>
                                        <p:tav tm="0">
                                          <p:val>
                                            <p:strVal val="#ppt_x-#ppt_w/2"/>
                                          </p:val>
                                        </p:tav>
                                        <p:tav tm="100000">
                                          <p:val>
                                            <p:strVal val="#ppt_x"/>
                                          </p:val>
                                        </p:tav>
                                      </p:tavLst>
                                    </p:anim>
                                    <p:anim calcmode="lin" valueType="num">
                                      <p:cBhvr>
                                        <p:cTn id="23" dur="500" fill="hold"/>
                                        <p:tgtEl>
                                          <p:spTgt spid="54664"/>
                                        </p:tgtEl>
                                        <p:attrNameLst>
                                          <p:attrName>ppt_y</p:attrName>
                                        </p:attrNameLst>
                                      </p:cBhvr>
                                      <p:tavLst>
                                        <p:tav tm="0">
                                          <p:val>
                                            <p:strVal val="#ppt_y"/>
                                          </p:val>
                                        </p:tav>
                                        <p:tav tm="100000">
                                          <p:val>
                                            <p:strVal val="#ppt_y"/>
                                          </p:val>
                                        </p:tav>
                                      </p:tavLst>
                                    </p:anim>
                                    <p:anim calcmode="lin" valueType="num">
                                      <p:cBhvr>
                                        <p:cTn id="24" dur="500" fill="hold"/>
                                        <p:tgtEl>
                                          <p:spTgt spid="54664"/>
                                        </p:tgtEl>
                                        <p:attrNameLst>
                                          <p:attrName>ppt_w</p:attrName>
                                        </p:attrNameLst>
                                      </p:cBhvr>
                                      <p:tavLst>
                                        <p:tav tm="0">
                                          <p:val>
                                            <p:fltVal val="0"/>
                                          </p:val>
                                        </p:tav>
                                        <p:tav tm="100000">
                                          <p:val>
                                            <p:strVal val="#ppt_w"/>
                                          </p:val>
                                        </p:tav>
                                      </p:tavLst>
                                    </p:anim>
                                    <p:anim calcmode="lin" valueType="num">
                                      <p:cBhvr>
                                        <p:cTn id="25" dur="500" fill="hold"/>
                                        <p:tgtEl>
                                          <p:spTgt spid="54664"/>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54665"/>
                                        </p:tgtEl>
                                        <p:attrNameLst>
                                          <p:attrName>style.visibility</p:attrName>
                                        </p:attrNameLst>
                                      </p:cBhvr>
                                      <p:to>
                                        <p:strVal val="visible"/>
                                      </p:to>
                                    </p:set>
                                    <p:anim calcmode="lin" valueType="num">
                                      <p:cBhvr>
                                        <p:cTn id="30" dur="500" fill="hold"/>
                                        <p:tgtEl>
                                          <p:spTgt spid="54665"/>
                                        </p:tgtEl>
                                        <p:attrNameLst>
                                          <p:attrName>ppt_x</p:attrName>
                                        </p:attrNameLst>
                                      </p:cBhvr>
                                      <p:tavLst>
                                        <p:tav tm="0">
                                          <p:val>
                                            <p:strVal val="#ppt_x-#ppt_w/2"/>
                                          </p:val>
                                        </p:tav>
                                        <p:tav tm="100000">
                                          <p:val>
                                            <p:strVal val="#ppt_x"/>
                                          </p:val>
                                        </p:tav>
                                      </p:tavLst>
                                    </p:anim>
                                    <p:anim calcmode="lin" valueType="num">
                                      <p:cBhvr>
                                        <p:cTn id="31" dur="500" fill="hold"/>
                                        <p:tgtEl>
                                          <p:spTgt spid="54665"/>
                                        </p:tgtEl>
                                        <p:attrNameLst>
                                          <p:attrName>ppt_y</p:attrName>
                                        </p:attrNameLst>
                                      </p:cBhvr>
                                      <p:tavLst>
                                        <p:tav tm="0">
                                          <p:val>
                                            <p:strVal val="#ppt_y"/>
                                          </p:val>
                                        </p:tav>
                                        <p:tav tm="100000">
                                          <p:val>
                                            <p:strVal val="#ppt_y"/>
                                          </p:val>
                                        </p:tav>
                                      </p:tavLst>
                                    </p:anim>
                                    <p:anim calcmode="lin" valueType="num">
                                      <p:cBhvr>
                                        <p:cTn id="32" dur="500" fill="hold"/>
                                        <p:tgtEl>
                                          <p:spTgt spid="54665"/>
                                        </p:tgtEl>
                                        <p:attrNameLst>
                                          <p:attrName>ppt_w</p:attrName>
                                        </p:attrNameLst>
                                      </p:cBhvr>
                                      <p:tavLst>
                                        <p:tav tm="0">
                                          <p:val>
                                            <p:fltVal val="0"/>
                                          </p:val>
                                        </p:tav>
                                        <p:tav tm="100000">
                                          <p:val>
                                            <p:strVal val="#ppt_w"/>
                                          </p:val>
                                        </p:tav>
                                      </p:tavLst>
                                    </p:anim>
                                    <p:anim calcmode="lin" valueType="num">
                                      <p:cBhvr>
                                        <p:cTn id="33" dur="500" fill="hold"/>
                                        <p:tgtEl>
                                          <p:spTgt spid="5466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4666"/>
                                        </p:tgtEl>
                                        <p:attrNameLst>
                                          <p:attrName>style.visibility</p:attrName>
                                        </p:attrNameLst>
                                      </p:cBhvr>
                                      <p:to>
                                        <p:strVal val="visible"/>
                                      </p:to>
                                    </p:set>
                                    <p:anim calcmode="lin" valueType="num">
                                      <p:cBhvr>
                                        <p:cTn id="38" dur="500" fill="hold"/>
                                        <p:tgtEl>
                                          <p:spTgt spid="54666"/>
                                        </p:tgtEl>
                                        <p:attrNameLst>
                                          <p:attrName>ppt_w</p:attrName>
                                        </p:attrNameLst>
                                      </p:cBhvr>
                                      <p:tavLst>
                                        <p:tav tm="0">
                                          <p:val>
                                            <p:fltVal val="0"/>
                                          </p:val>
                                        </p:tav>
                                        <p:tav tm="100000">
                                          <p:val>
                                            <p:strVal val="#ppt_w"/>
                                          </p:val>
                                        </p:tav>
                                      </p:tavLst>
                                    </p:anim>
                                    <p:anim calcmode="lin" valueType="num">
                                      <p:cBhvr>
                                        <p:cTn id="39" dur="500" fill="hold"/>
                                        <p:tgtEl>
                                          <p:spTgt spid="546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36" grpId="0" autoUpdateAnimBg="0"/>
      <p:bldP spid="54663" grpId="0" autoUpdateAnimBg="0"/>
      <p:bldP spid="54664" grpId="0" autoUpdateAnimBg="0"/>
      <p:bldP spid="54665" grpId="0" autoUpdateAnimBg="0"/>
      <p:bldP spid="54666"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620688"/>
            <a:ext cx="8280920" cy="1487971"/>
          </a:xfrm>
          <a:prstGeom prst="rect">
            <a:avLst/>
          </a:prstGeom>
        </p:spPr>
        <p:txBody>
          <a:bodyPr wrap="square">
            <a:spAutoFit/>
          </a:bodyPr>
          <a:lstStyle/>
          <a:p>
            <a:pPr>
              <a:lnSpc>
                <a:spcPct val="130000"/>
              </a:lnSpc>
            </a:pPr>
            <a:r>
              <a:rPr lang="zh-CN" altLang="en-US" sz="2400" dirty="0"/>
              <a:t>例如：一组关键字</a:t>
            </a:r>
            <a:r>
              <a:rPr lang="en-US" sz="2400" dirty="0"/>
              <a:t>{19,14,23,1,68,20,84,27,55,11, 10,79}</a:t>
            </a:r>
            <a:r>
              <a:rPr lang="zh-CN" altLang="en-US" sz="2400" dirty="0"/>
              <a:t>按照哈希函数</a:t>
            </a:r>
            <a:r>
              <a:rPr lang="en-US" sz="2400" dirty="0"/>
              <a:t>Hash(key)=key%13</a:t>
            </a:r>
            <a:r>
              <a:rPr lang="zh-CN" altLang="en-US" sz="2400" dirty="0"/>
              <a:t>和线性探测再散列处理冲突得到的哈希表。</a:t>
            </a:r>
          </a:p>
        </p:txBody>
      </p:sp>
      <p:pic>
        <p:nvPicPr>
          <p:cNvPr id="344066" name="Picture 2"/>
          <p:cNvPicPr>
            <a:picLocks noChangeAspect="1" noChangeArrowheads="1"/>
          </p:cNvPicPr>
          <p:nvPr/>
        </p:nvPicPr>
        <p:blipFill>
          <a:blip r:embed="rId3" cstate="print"/>
          <a:srcRect/>
          <a:stretch>
            <a:fillRect/>
          </a:stretch>
        </p:blipFill>
        <p:spPr bwMode="auto">
          <a:xfrm>
            <a:off x="179512" y="2148480"/>
            <a:ext cx="8280920" cy="1640560"/>
          </a:xfrm>
          <a:prstGeom prst="rect">
            <a:avLst/>
          </a:prstGeom>
          <a:noFill/>
          <a:ln w="9525">
            <a:noFill/>
            <a:miter lim="800000"/>
            <a:headEnd/>
            <a:tailEnd/>
          </a:ln>
        </p:spPr>
      </p:pic>
      <p:pic>
        <p:nvPicPr>
          <p:cNvPr id="344071" name="Picture 7"/>
          <p:cNvPicPr>
            <a:picLocks noChangeAspect="1" noChangeArrowheads="1"/>
          </p:cNvPicPr>
          <p:nvPr/>
        </p:nvPicPr>
        <p:blipFill>
          <a:blip r:embed="rId4" cstate="print"/>
          <a:srcRect/>
          <a:stretch>
            <a:fillRect/>
          </a:stretch>
        </p:blipFill>
        <p:spPr bwMode="auto">
          <a:xfrm>
            <a:off x="-35497" y="4201269"/>
            <a:ext cx="9144001" cy="1243955"/>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476672"/>
            <a:ext cx="8388424" cy="830997"/>
          </a:xfrm>
          <a:prstGeom prst="rect">
            <a:avLst/>
          </a:prstGeom>
        </p:spPr>
        <p:txBody>
          <a:bodyPr wrap="square">
            <a:spAutoFit/>
          </a:bodyPr>
          <a:lstStyle/>
          <a:p>
            <a:r>
              <a:rPr lang="zh-CN" altLang="en-US" sz="2400" dirty="0"/>
              <a:t>例如：一组关键字</a:t>
            </a:r>
            <a:r>
              <a:rPr lang="en-US" sz="2400" dirty="0"/>
              <a:t>{19,14,23,1, 68,20,84,27,55,11,10,79}</a:t>
            </a:r>
            <a:r>
              <a:rPr lang="zh-CN" altLang="en-US" sz="2400" dirty="0"/>
              <a:t>按照哈希函数</a:t>
            </a:r>
            <a:r>
              <a:rPr lang="en-US" sz="2400" dirty="0"/>
              <a:t>Hash(key)=key%13</a:t>
            </a:r>
            <a:r>
              <a:rPr lang="zh-CN" altLang="en-US" sz="2400" dirty="0"/>
              <a:t>和链地址法处理冲突得到的哈希表。</a:t>
            </a:r>
          </a:p>
        </p:txBody>
      </p:sp>
      <p:pic>
        <p:nvPicPr>
          <p:cNvPr id="345090" name="Picture 2"/>
          <p:cNvPicPr>
            <a:picLocks noChangeAspect="1" noChangeArrowheads="1"/>
          </p:cNvPicPr>
          <p:nvPr/>
        </p:nvPicPr>
        <p:blipFill>
          <a:blip r:embed="rId3" cstate="print"/>
          <a:srcRect/>
          <a:stretch>
            <a:fillRect/>
          </a:stretch>
        </p:blipFill>
        <p:spPr bwMode="auto">
          <a:xfrm>
            <a:off x="395536" y="1334124"/>
            <a:ext cx="6780714" cy="5191220"/>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2555776" y="5965420"/>
            <a:ext cx="6552728" cy="919964"/>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665" name="Text Box 369"/>
          <p:cNvSpPr txBox="1">
            <a:spLocks noChangeArrowheads="1"/>
          </p:cNvSpPr>
          <p:nvPr/>
        </p:nvSpPr>
        <p:spPr bwMode="auto">
          <a:xfrm>
            <a:off x="76200" y="482600"/>
            <a:ext cx="8915400" cy="2012839"/>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一般情况下，可以认为选用的哈希函数是“均匀”的（即：对 于关键字集合中的任一关键字，经哈希函数映像到地址集合中任 何一个地址的概率是相等的），则在讨论  </a:t>
            </a:r>
            <a:r>
              <a:rPr lang="en-US" altLang="zh-CN" sz="2400" dirty="0">
                <a:ea typeface="楷体_GB2312" pitchFamily="49" charset="-122"/>
              </a:rPr>
              <a:t>ASL  </a:t>
            </a:r>
            <a:r>
              <a:rPr lang="zh-CN" altLang="en-US" sz="2400" dirty="0">
                <a:ea typeface="楷体_GB2312" pitchFamily="49" charset="-122"/>
              </a:rPr>
              <a:t>时，可以不考虑 </a:t>
            </a:r>
          </a:p>
          <a:p>
            <a:pPr>
              <a:lnSpc>
                <a:spcPct val="130000"/>
              </a:lnSpc>
              <a:spcBef>
                <a:spcPct val="0"/>
              </a:spcBef>
            </a:pPr>
            <a:r>
              <a:rPr lang="zh-CN" altLang="en-US" sz="2400" dirty="0">
                <a:ea typeface="楷体_GB2312" pitchFamily="49" charset="-122"/>
              </a:rPr>
              <a:t>其它的因素。 </a:t>
            </a:r>
          </a:p>
        </p:txBody>
      </p:sp>
      <p:sp>
        <p:nvSpPr>
          <p:cNvPr id="55666" name="Text Box 370"/>
          <p:cNvSpPr txBox="1">
            <a:spLocks noChangeArrowheads="1"/>
          </p:cNvSpPr>
          <p:nvPr/>
        </p:nvSpPr>
        <p:spPr bwMode="auto">
          <a:xfrm>
            <a:off x="76200" y="2438400"/>
            <a:ext cx="8610600" cy="531920"/>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华文中宋" pitchFamily="2" charset="-122"/>
              </a:rPr>
              <a:t>        </a:t>
            </a:r>
            <a:r>
              <a:rPr lang="zh-CN" altLang="en-US" sz="2400" dirty="0">
                <a:ea typeface="华文中宋" pitchFamily="2" charset="-122"/>
              </a:rPr>
              <a:t>因此，哈希表的 </a:t>
            </a:r>
            <a:r>
              <a:rPr lang="en-US" altLang="zh-CN" sz="2400" dirty="0">
                <a:ea typeface="华文中宋" pitchFamily="2" charset="-122"/>
              </a:rPr>
              <a:t>ASL </a:t>
            </a:r>
            <a:r>
              <a:rPr lang="zh-CN" altLang="en-US" sz="2400" dirty="0">
                <a:ea typeface="华文中宋" pitchFamily="2" charset="-122"/>
              </a:rPr>
              <a:t>是</a:t>
            </a:r>
            <a:r>
              <a:rPr lang="zh-CN" altLang="en-US" sz="2400" dirty="0">
                <a:solidFill>
                  <a:srgbClr val="FF3300"/>
                </a:solidFill>
                <a:effectLst>
                  <a:outerShdw blurRad="38100" dist="38100" dir="2700000" algn="tl">
                    <a:srgbClr val="000000"/>
                  </a:outerShdw>
                </a:effectLst>
                <a:ea typeface="华文中宋" pitchFamily="2" charset="-122"/>
              </a:rPr>
              <a:t>处理冲突方法</a:t>
            </a:r>
            <a:r>
              <a:rPr lang="zh-CN" altLang="en-US" sz="2400" dirty="0">
                <a:ea typeface="华文中宋" pitchFamily="2" charset="-122"/>
              </a:rPr>
              <a:t>和</a:t>
            </a:r>
            <a:r>
              <a:rPr lang="zh-CN" altLang="en-US" sz="2400" dirty="0">
                <a:solidFill>
                  <a:srgbClr val="FF3300"/>
                </a:solidFill>
                <a:effectLst>
                  <a:outerShdw blurRad="38100" dist="38100" dir="2700000" algn="tl">
                    <a:srgbClr val="000000"/>
                  </a:outerShdw>
                </a:effectLst>
                <a:ea typeface="华文中宋" pitchFamily="2" charset="-122"/>
              </a:rPr>
              <a:t>装载因子</a:t>
            </a:r>
            <a:r>
              <a:rPr lang="zh-CN" altLang="en-US" sz="2400" dirty="0">
                <a:ea typeface="华文中宋" pitchFamily="2" charset="-122"/>
              </a:rPr>
              <a:t>的函数。</a:t>
            </a:r>
          </a:p>
        </p:txBody>
      </p:sp>
      <p:sp>
        <p:nvSpPr>
          <p:cNvPr id="55667" name="Text Box 371"/>
          <p:cNvSpPr txBox="1">
            <a:spLocks noChangeArrowheads="1"/>
          </p:cNvSpPr>
          <p:nvPr/>
        </p:nvSpPr>
        <p:spPr bwMode="auto">
          <a:xfrm>
            <a:off x="76200" y="2992438"/>
            <a:ext cx="7644993" cy="490370"/>
          </a:xfrm>
          <a:prstGeom prst="rect">
            <a:avLst/>
          </a:prstGeom>
          <a:noFill/>
          <a:ln w="9525">
            <a:noFill/>
            <a:miter lim="800000"/>
            <a:headEnd/>
            <a:tailEnd/>
          </a:ln>
          <a:effectLst/>
        </p:spPr>
        <p:txBody>
          <a:bodyPr wrap="none" lIns="91416" tIns="45710" rIns="91416" bIns="45710">
            <a:spAutoFit/>
          </a:bodyPr>
          <a:lstStyle/>
          <a:p>
            <a:pPr>
              <a:lnSpc>
                <a:spcPct val="115000"/>
              </a:lnSpc>
              <a:spcBef>
                <a:spcPct val="0"/>
              </a:spcBef>
            </a:pPr>
            <a:r>
              <a:rPr lang="en-US" altLang="zh-CN" sz="2400" dirty="0">
                <a:ea typeface="华文中宋" pitchFamily="2" charset="-122"/>
              </a:rPr>
              <a:t>        </a:t>
            </a:r>
            <a:r>
              <a:rPr lang="zh-CN" altLang="en-US" sz="2400" dirty="0">
                <a:ea typeface="华文中宋" pitchFamily="2" charset="-122"/>
              </a:rPr>
              <a:t>可以证明：</a:t>
            </a:r>
            <a:r>
              <a:rPr lang="zh-CN" altLang="en-US" sz="2400" dirty="0">
                <a:solidFill>
                  <a:srgbClr val="FF3300"/>
                </a:solidFill>
                <a:effectLst>
                  <a:outerShdw blurRad="38100" dist="38100" dir="2700000" algn="tl">
                    <a:srgbClr val="000000"/>
                  </a:outerShdw>
                </a:effectLst>
                <a:ea typeface="华文中宋" pitchFamily="2" charset="-122"/>
              </a:rPr>
              <a:t>查找成功</a:t>
            </a:r>
            <a:r>
              <a:rPr lang="zh-CN" altLang="en-US" sz="2400" dirty="0">
                <a:ea typeface="华文中宋" pitchFamily="2" charset="-122"/>
              </a:rPr>
              <a:t>时平均查找长度有下列结果：  </a:t>
            </a:r>
          </a:p>
        </p:txBody>
      </p:sp>
      <p:sp>
        <p:nvSpPr>
          <p:cNvPr id="55668" name="Text Box 372"/>
          <p:cNvSpPr txBox="1">
            <a:spLocks noChangeArrowheads="1"/>
          </p:cNvSpPr>
          <p:nvPr/>
        </p:nvSpPr>
        <p:spPr bwMode="auto">
          <a:xfrm>
            <a:off x="152400" y="3733800"/>
            <a:ext cx="26939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线性探测再散列： </a:t>
            </a:r>
          </a:p>
        </p:txBody>
      </p:sp>
      <p:sp>
        <p:nvSpPr>
          <p:cNvPr id="55669" name="Text Box 373"/>
          <p:cNvSpPr txBox="1">
            <a:spLocks noChangeArrowheads="1"/>
          </p:cNvSpPr>
          <p:nvPr/>
        </p:nvSpPr>
        <p:spPr bwMode="auto">
          <a:xfrm>
            <a:off x="152400" y="5562600"/>
            <a:ext cx="17795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链地址法： </a:t>
            </a:r>
          </a:p>
        </p:txBody>
      </p:sp>
      <p:sp>
        <p:nvSpPr>
          <p:cNvPr id="55670" name="Text Box 374"/>
          <p:cNvSpPr txBox="1">
            <a:spLocks noChangeArrowheads="1"/>
          </p:cNvSpPr>
          <p:nvPr/>
        </p:nvSpPr>
        <p:spPr bwMode="auto">
          <a:xfrm>
            <a:off x="152400" y="4648200"/>
            <a:ext cx="2870200" cy="457200"/>
          </a:xfrm>
          <a:prstGeom prst="rect">
            <a:avLst/>
          </a:prstGeom>
          <a:noFill/>
          <a:ln w="9525">
            <a:noFill/>
            <a:miter lim="800000"/>
            <a:headEnd/>
            <a:tailEnd/>
          </a:ln>
          <a:effectLst/>
        </p:spPr>
        <p:txBody>
          <a:bodyPr lIns="91416" tIns="45710" rIns="91416" bIns="45710">
            <a:spAutoFit/>
          </a:bodyPr>
          <a:lstStyle/>
          <a:p>
            <a:pPr>
              <a:spcBef>
                <a:spcPct val="0"/>
              </a:spcBef>
            </a:pPr>
            <a:r>
              <a:rPr lang="zh-CN" altLang="en-US" sz="2400" dirty="0">
                <a:ea typeface="华文中宋" pitchFamily="2" charset="-122"/>
              </a:rPr>
              <a:t>随机探测再散列： </a:t>
            </a:r>
          </a:p>
        </p:txBody>
      </p:sp>
      <p:graphicFrame>
        <p:nvGraphicFramePr>
          <p:cNvPr id="55671" name="Object 375"/>
          <p:cNvGraphicFramePr>
            <a:graphicFrameLocks noChangeAspect="1"/>
          </p:cNvGraphicFramePr>
          <p:nvPr/>
        </p:nvGraphicFramePr>
        <p:xfrm>
          <a:off x="2667000" y="3530600"/>
          <a:ext cx="2727325" cy="914400"/>
        </p:xfrm>
        <a:graphic>
          <a:graphicData uri="http://schemas.openxmlformats.org/presentationml/2006/ole">
            <mc:AlternateContent xmlns:mc="http://schemas.openxmlformats.org/markup-compatibility/2006">
              <mc:Choice xmlns:v="urn:schemas-microsoft-com:vml" Requires="v">
                <p:oleObj spid="_x0000_s343591" name="公式" r:id="rId4" imgW="1206360" imgH="406080" progId="Equation.3">
                  <p:embed/>
                </p:oleObj>
              </mc:Choice>
              <mc:Fallback>
                <p:oleObj name="公式" r:id="rId4" imgW="1206360" imgH="4060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530600"/>
                        <a:ext cx="27273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2" name="Object 376"/>
          <p:cNvGraphicFramePr>
            <a:graphicFrameLocks noChangeAspect="1"/>
          </p:cNvGraphicFramePr>
          <p:nvPr/>
        </p:nvGraphicFramePr>
        <p:xfrm>
          <a:off x="2590800" y="4489450"/>
          <a:ext cx="2900363" cy="920750"/>
        </p:xfrm>
        <a:graphic>
          <a:graphicData uri="http://schemas.openxmlformats.org/presentationml/2006/ole">
            <mc:AlternateContent xmlns:mc="http://schemas.openxmlformats.org/markup-compatibility/2006">
              <mc:Choice xmlns:v="urn:schemas-microsoft-com:vml" Requires="v">
                <p:oleObj spid="_x0000_s343592" name="公式" r:id="rId6" imgW="1269720" imgH="406080" progId="Equation.3">
                  <p:embed/>
                </p:oleObj>
              </mc:Choice>
              <mc:Fallback>
                <p:oleObj name="公式" r:id="rId6" imgW="1269720" imgH="4060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489450"/>
                        <a:ext cx="2900363"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3" name="Object 377"/>
          <p:cNvGraphicFramePr>
            <a:graphicFrameLocks noChangeAspect="1"/>
          </p:cNvGraphicFramePr>
          <p:nvPr/>
        </p:nvGraphicFramePr>
        <p:xfrm>
          <a:off x="2590800" y="5410200"/>
          <a:ext cx="1958975" cy="925513"/>
        </p:xfrm>
        <a:graphic>
          <a:graphicData uri="http://schemas.openxmlformats.org/presentationml/2006/ole">
            <mc:AlternateContent xmlns:mc="http://schemas.openxmlformats.org/markup-compatibility/2006">
              <mc:Choice xmlns:v="urn:schemas-microsoft-com:vml" Requires="v">
                <p:oleObj spid="_x0000_s343593" name="公式" r:id="rId8" imgW="799920" imgH="406080" progId="Equation.3">
                  <p:embed/>
                </p:oleObj>
              </mc:Choice>
              <mc:Fallback>
                <p:oleObj name="公式" r:id="rId8" imgW="799920" imgH="4060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5410200"/>
                        <a:ext cx="1958975"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675" name="AutoShape 379"/>
          <p:cNvSpPr>
            <a:spLocks noChangeArrowheads="1"/>
          </p:cNvSpPr>
          <p:nvPr/>
        </p:nvSpPr>
        <p:spPr bwMode="auto">
          <a:xfrm>
            <a:off x="5662613" y="3708400"/>
            <a:ext cx="3228975" cy="1625600"/>
          </a:xfrm>
          <a:prstGeom prst="roundRect">
            <a:avLst>
              <a:gd name="adj" fmla="val 16667"/>
            </a:avLst>
          </a:prstGeom>
          <a:solidFill>
            <a:srgbClr val="FFFFCC"/>
          </a:solidFill>
          <a:ln w="12700" cap="sq">
            <a:solidFill>
              <a:schemeClr val="tx1"/>
            </a:solidFill>
            <a:round/>
            <a:headEnd/>
            <a:tailEnd/>
          </a:ln>
          <a:effectLst/>
        </p:spPr>
        <p:txBody>
          <a:bodyPr lIns="91416" tIns="45710" rIns="91416" bIns="45710" anchor="ctr">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哈希表的平均查 </a:t>
            </a:r>
          </a:p>
          <a:p>
            <a:pPr>
              <a:lnSpc>
                <a:spcPct val="125000"/>
              </a:lnSpc>
              <a:spcBef>
                <a:spcPct val="0"/>
              </a:spcBef>
            </a:pPr>
            <a:r>
              <a:rPr lang="zh-CN" altLang="en-US" sz="2400" dirty="0">
                <a:ea typeface="楷体_GB2312" pitchFamily="49" charset="-122"/>
              </a:rPr>
              <a:t>找长度是 </a:t>
            </a:r>
            <a:r>
              <a:rPr lang="zh-CN" altLang="en-US" sz="2400" dirty="0">
                <a:solidFill>
                  <a:srgbClr val="0000FF"/>
                </a:solidFill>
                <a:ea typeface="楷体_GB2312" pitchFamily="49" charset="-122"/>
                <a:sym typeface="Symbol" pitchFamily="18" charset="2"/>
              </a:rPr>
              <a:t></a:t>
            </a:r>
            <a:r>
              <a:rPr lang="zh-CN" altLang="en-US" sz="2400" dirty="0">
                <a:ea typeface="楷体_GB2312" pitchFamily="49" charset="-122"/>
                <a:sym typeface="Symbol" pitchFamily="18" charset="2"/>
              </a:rPr>
              <a:t> 的函数， </a:t>
            </a:r>
          </a:p>
          <a:p>
            <a:pPr>
              <a:lnSpc>
                <a:spcPct val="125000"/>
              </a:lnSpc>
              <a:spcBef>
                <a:spcPct val="0"/>
              </a:spcBef>
            </a:pPr>
            <a:r>
              <a:rPr lang="zh-CN" altLang="en-US" sz="2400" dirty="0">
                <a:ea typeface="楷体_GB2312" pitchFamily="49" charset="-122"/>
              </a:rPr>
              <a:t>而不是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的函数。 </a:t>
            </a:r>
          </a:p>
        </p:txBody>
      </p:sp>
      <p:sp>
        <p:nvSpPr>
          <p:cNvPr id="55676" name="Text Box 380"/>
          <p:cNvSpPr txBox="1">
            <a:spLocks noChangeArrowheads="1"/>
          </p:cNvSpPr>
          <p:nvPr/>
        </p:nvSpPr>
        <p:spPr bwMode="auto">
          <a:xfrm>
            <a:off x="5892800" y="5486400"/>
            <a:ext cx="2794000" cy="8953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这是哈希表所 </a:t>
            </a:r>
          </a:p>
          <a:p>
            <a:pPr>
              <a:lnSpc>
                <a:spcPct val="120000"/>
              </a:lnSpc>
              <a:spcBef>
                <a:spcPct val="0"/>
              </a:spcBef>
            </a:pPr>
            <a:r>
              <a:rPr lang="zh-CN" altLang="en-US" sz="2400" dirty="0">
                <a:solidFill>
                  <a:srgbClr val="0000FF"/>
                </a:solidFill>
                <a:ea typeface="楷体_GB2312" pitchFamily="49" charset="-122"/>
              </a:rPr>
              <a:t>         特有的特点。</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5665"/>
                                        </p:tgtEl>
                                        <p:attrNameLst>
                                          <p:attrName>style.visibility</p:attrName>
                                        </p:attrNameLst>
                                      </p:cBhvr>
                                      <p:to>
                                        <p:strVal val="visible"/>
                                      </p:to>
                                    </p:set>
                                    <p:animEffect transition="in" filter="strips(downRight)">
                                      <p:cBhvr>
                                        <p:cTn id="7" dur="500"/>
                                        <p:tgtEl>
                                          <p:spTgt spid="556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66"/>
                                        </p:tgtEl>
                                        <p:attrNameLst>
                                          <p:attrName>style.visibility</p:attrName>
                                        </p:attrNameLst>
                                      </p:cBhvr>
                                      <p:to>
                                        <p:strVal val="visible"/>
                                      </p:to>
                                    </p:set>
                                    <p:animEffect transition="in" filter="wipe(left)">
                                      <p:cBhvr>
                                        <p:cTn id="12" dur="500"/>
                                        <p:tgtEl>
                                          <p:spTgt spid="5566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667"/>
                                        </p:tgtEl>
                                        <p:attrNameLst>
                                          <p:attrName>style.visibility</p:attrName>
                                        </p:attrNameLst>
                                      </p:cBhvr>
                                      <p:to>
                                        <p:strVal val="visible"/>
                                      </p:to>
                                    </p:set>
                                    <p:animEffect transition="in" filter="strips(downRight)">
                                      <p:cBhvr>
                                        <p:cTn id="17" dur="500"/>
                                        <p:tgtEl>
                                          <p:spTgt spid="556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668"/>
                                        </p:tgtEl>
                                        <p:attrNameLst>
                                          <p:attrName>style.visibility</p:attrName>
                                        </p:attrNameLst>
                                      </p:cBhvr>
                                      <p:to>
                                        <p:strVal val="visible"/>
                                      </p:to>
                                    </p:set>
                                    <p:animEffect transition="in" filter="wipe(left)">
                                      <p:cBhvr>
                                        <p:cTn id="22" dur="500"/>
                                        <p:tgtEl>
                                          <p:spTgt spid="556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671"/>
                                        </p:tgtEl>
                                        <p:attrNameLst>
                                          <p:attrName>style.visibility</p:attrName>
                                        </p:attrNameLst>
                                      </p:cBhvr>
                                      <p:to>
                                        <p:strVal val="visible"/>
                                      </p:to>
                                    </p:set>
                                    <p:animEffect transition="in" filter="wipe(left)">
                                      <p:cBhvr>
                                        <p:cTn id="27" dur="500"/>
                                        <p:tgtEl>
                                          <p:spTgt spid="556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670"/>
                                        </p:tgtEl>
                                        <p:attrNameLst>
                                          <p:attrName>style.visibility</p:attrName>
                                        </p:attrNameLst>
                                      </p:cBhvr>
                                      <p:to>
                                        <p:strVal val="visible"/>
                                      </p:to>
                                    </p:set>
                                    <p:animEffect transition="in" filter="wipe(left)">
                                      <p:cBhvr>
                                        <p:cTn id="32" dur="500"/>
                                        <p:tgtEl>
                                          <p:spTgt spid="556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672"/>
                                        </p:tgtEl>
                                        <p:attrNameLst>
                                          <p:attrName>style.visibility</p:attrName>
                                        </p:attrNameLst>
                                      </p:cBhvr>
                                      <p:to>
                                        <p:strVal val="visible"/>
                                      </p:to>
                                    </p:set>
                                    <p:animEffect transition="in" filter="wipe(left)">
                                      <p:cBhvr>
                                        <p:cTn id="37" dur="500"/>
                                        <p:tgtEl>
                                          <p:spTgt spid="556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669"/>
                                        </p:tgtEl>
                                        <p:attrNameLst>
                                          <p:attrName>style.visibility</p:attrName>
                                        </p:attrNameLst>
                                      </p:cBhvr>
                                      <p:to>
                                        <p:strVal val="visible"/>
                                      </p:to>
                                    </p:set>
                                    <p:animEffect transition="in" filter="wipe(left)">
                                      <p:cBhvr>
                                        <p:cTn id="42" dur="500"/>
                                        <p:tgtEl>
                                          <p:spTgt spid="556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673"/>
                                        </p:tgtEl>
                                        <p:attrNameLst>
                                          <p:attrName>style.visibility</p:attrName>
                                        </p:attrNameLst>
                                      </p:cBhvr>
                                      <p:to>
                                        <p:strVal val="visible"/>
                                      </p:to>
                                    </p:set>
                                    <p:animEffect transition="in" filter="wipe(left)">
                                      <p:cBhvr>
                                        <p:cTn id="47" dur="500"/>
                                        <p:tgtEl>
                                          <p:spTgt spid="5567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5675"/>
                                        </p:tgtEl>
                                        <p:attrNameLst>
                                          <p:attrName>style.visibility</p:attrName>
                                        </p:attrNameLst>
                                      </p:cBhvr>
                                      <p:to>
                                        <p:strVal val="visible"/>
                                      </p:to>
                                    </p:set>
                                    <p:animEffect transition="in" filter="box(out)">
                                      <p:cBhvr>
                                        <p:cTn id="52" dur="500"/>
                                        <p:tgtEl>
                                          <p:spTgt spid="556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676"/>
                                        </p:tgtEl>
                                        <p:attrNameLst>
                                          <p:attrName>style.visibility</p:attrName>
                                        </p:attrNameLst>
                                      </p:cBhvr>
                                      <p:to>
                                        <p:strVal val="visible"/>
                                      </p:to>
                                    </p:set>
                                    <p:animEffect transition="in" filter="wipe(left)">
                                      <p:cBhvr>
                                        <p:cTn id="57" dur="500"/>
                                        <p:tgtEl>
                                          <p:spTgt spid="55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65" grpId="0" autoUpdateAnimBg="0"/>
      <p:bldP spid="55666" grpId="0" autoUpdateAnimBg="0"/>
      <p:bldP spid="55667" grpId="0" autoUpdateAnimBg="0"/>
      <p:bldP spid="55668" grpId="0" autoUpdateAnimBg="0"/>
      <p:bldP spid="55669" grpId="0" autoUpdateAnimBg="0"/>
      <p:bldP spid="55670" grpId="0" autoUpdateAnimBg="0"/>
      <p:bldP spid="55675" grpId="0" animBg="1" autoUpdateAnimBg="0"/>
      <p:bldP spid="55676"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normAutofit/>
          </a:bodyPr>
          <a:lstStyle/>
          <a:p>
            <a:r>
              <a:rPr lang="zh-CN" altLang="en-US" dirty="0">
                <a:solidFill>
                  <a:srgbClr val="0000CC"/>
                </a:solidFill>
                <a:latin typeface="华文行楷" pitchFamily="2" charset="-122"/>
                <a:ea typeface="华文行楷" pitchFamily="2" charset="-122"/>
              </a:rPr>
              <a:t>小结</a:t>
            </a:r>
          </a:p>
        </p:txBody>
      </p:sp>
      <p:sp>
        <p:nvSpPr>
          <p:cNvPr id="5" name="内容占位符 2"/>
          <p:cNvSpPr>
            <a:spLocks noGrp="1"/>
          </p:cNvSpPr>
          <p:nvPr>
            <p:ph idx="1"/>
          </p:nvPr>
        </p:nvSpPr>
        <p:spPr>
          <a:xfrm>
            <a:off x="1000100" y="1000108"/>
            <a:ext cx="7839075" cy="5786454"/>
          </a:xfrm>
        </p:spPr>
        <p:txBody>
          <a:bodyPr>
            <a:normAutofit lnSpcReduction="10000"/>
          </a:bodyPr>
          <a:lstStyle/>
          <a:p>
            <a:r>
              <a:rPr lang="zh-CN" altLang="en-US" sz="2400" dirty="0"/>
              <a:t>相关概念术语</a:t>
            </a:r>
            <a:endParaRPr lang="en-US" altLang="zh-CN" sz="2400" dirty="0"/>
          </a:p>
          <a:p>
            <a:r>
              <a:rPr lang="zh-CN" altLang="en-US" sz="2400" dirty="0"/>
              <a:t>静态查找表</a:t>
            </a:r>
            <a:endParaRPr lang="en-US" altLang="zh-CN" sz="2400" dirty="0"/>
          </a:p>
          <a:p>
            <a:pPr>
              <a:buNone/>
            </a:pPr>
            <a:r>
              <a:rPr lang="en-US" altLang="zh-CN"/>
              <a:t>   </a:t>
            </a:r>
            <a:r>
              <a:rPr lang="en-US" altLang="zh-CN" sz="2000"/>
              <a:t>1</a:t>
            </a:r>
            <a:r>
              <a:rPr lang="zh-CN" altLang="en-US" sz="2000" dirty="0"/>
              <a:t>、顺序查找</a:t>
            </a:r>
            <a:endParaRPr lang="en-US" altLang="zh-CN" sz="2000" dirty="0"/>
          </a:p>
          <a:p>
            <a:pPr>
              <a:buNone/>
            </a:pPr>
            <a:r>
              <a:rPr lang="en-US" altLang="zh-CN" sz="2000" dirty="0"/>
              <a:t>     2</a:t>
            </a:r>
            <a:r>
              <a:rPr lang="zh-CN" altLang="en-US" sz="2000" dirty="0"/>
              <a:t>、有序表查找</a:t>
            </a:r>
            <a:endParaRPr lang="en-US" altLang="zh-CN" sz="2000" dirty="0"/>
          </a:p>
          <a:p>
            <a:pPr>
              <a:buNone/>
            </a:pPr>
            <a:r>
              <a:rPr lang="en-US" altLang="zh-CN" sz="2000" dirty="0"/>
              <a:t>     3</a:t>
            </a:r>
            <a:r>
              <a:rPr lang="zh-CN" altLang="en-US" sz="2000" dirty="0"/>
              <a:t>、索引顺序表查找</a:t>
            </a:r>
            <a:endParaRPr lang="en-US" altLang="zh-CN" sz="2000" dirty="0"/>
          </a:p>
          <a:p>
            <a:r>
              <a:rPr lang="zh-CN" altLang="en-US" sz="2400" dirty="0"/>
              <a:t>动态查找表</a:t>
            </a:r>
            <a:endParaRPr lang="en-US" altLang="zh-CN" sz="2400" dirty="0"/>
          </a:p>
          <a:p>
            <a:pPr>
              <a:buNone/>
            </a:pPr>
            <a:r>
              <a:rPr lang="en-US" altLang="zh-CN" sz="2000" dirty="0"/>
              <a:t>     1</a:t>
            </a:r>
            <a:r>
              <a:rPr lang="zh-CN" altLang="en-US" sz="2000" dirty="0"/>
              <a:t>、二叉排序树</a:t>
            </a:r>
            <a:endParaRPr lang="en-US" altLang="zh-CN" sz="2000" dirty="0"/>
          </a:p>
          <a:p>
            <a:pPr>
              <a:buNone/>
            </a:pPr>
            <a:r>
              <a:rPr lang="en-US" altLang="zh-CN" sz="2000" dirty="0"/>
              <a:t>     2</a:t>
            </a:r>
            <a:r>
              <a:rPr lang="zh-CN" altLang="en-US" sz="2000" dirty="0"/>
              <a:t>、平衡二叉树</a:t>
            </a:r>
            <a:endParaRPr lang="en-US" altLang="zh-CN" sz="2000" dirty="0"/>
          </a:p>
          <a:p>
            <a:pPr>
              <a:buNone/>
            </a:pPr>
            <a:r>
              <a:rPr lang="en-US" altLang="zh-CN" sz="2000" dirty="0"/>
              <a:t>     3</a:t>
            </a:r>
            <a:r>
              <a:rPr lang="zh-CN" altLang="en-US" sz="2000" dirty="0"/>
              <a:t>、</a:t>
            </a:r>
            <a:r>
              <a:rPr lang="en-US" altLang="zh-CN" sz="2000" dirty="0"/>
              <a:t>B-</a:t>
            </a:r>
            <a:r>
              <a:rPr lang="zh-CN" altLang="en-US" sz="2000" dirty="0"/>
              <a:t>树、</a:t>
            </a:r>
            <a:r>
              <a:rPr lang="en-US" altLang="zh-CN" sz="2000" dirty="0"/>
              <a:t>B+</a:t>
            </a:r>
            <a:r>
              <a:rPr lang="zh-CN" altLang="en-US" sz="2000" dirty="0"/>
              <a:t>树</a:t>
            </a:r>
            <a:endParaRPr lang="en-US" altLang="zh-CN" sz="2000" dirty="0"/>
          </a:p>
          <a:p>
            <a:r>
              <a:rPr lang="zh-CN" altLang="en-US" sz="2400" dirty="0"/>
              <a:t>哈希表</a:t>
            </a:r>
            <a:endParaRPr lang="en-US" altLang="zh-CN" sz="2400" dirty="0"/>
          </a:p>
          <a:p>
            <a:pPr>
              <a:buNone/>
            </a:pPr>
            <a:r>
              <a:rPr lang="en-US" altLang="zh-CN" dirty="0"/>
              <a:t>   </a:t>
            </a:r>
            <a:r>
              <a:rPr lang="en-US" altLang="zh-CN" sz="2000" dirty="0"/>
              <a:t>1</a:t>
            </a:r>
            <a:r>
              <a:rPr lang="zh-CN" altLang="en-US" sz="2000" dirty="0"/>
              <a:t>、相关概念</a:t>
            </a:r>
            <a:endParaRPr lang="en-US" altLang="zh-CN" sz="2000" dirty="0"/>
          </a:p>
          <a:p>
            <a:pPr>
              <a:buNone/>
            </a:pPr>
            <a:r>
              <a:rPr lang="en-US" altLang="zh-CN" sz="2000" dirty="0"/>
              <a:t>     2</a:t>
            </a:r>
            <a:r>
              <a:rPr lang="zh-CN" altLang="en-US" sz="2000" dirty="0"/>
              <a:t>、哈希函数</a:t>
            </a:r>
            <a:endParaRPr lang="en-US" altLang="zh-CN" sz="2000" dirty="0"/>
          </a:p>
          <a:p>
            <a:pPr>
              <a:buNone/>
            </a:pPr>
            <a:r>
              <a:rPr lang="en-US" altLang="zh-CN" sz="2000" dirty="0"/>
              <a:t>     3</a:t>
            </a:r>
            <a:r>
              <a:rPr lang="zh-CN" altLang="en-US" sz="2000" dirty="0"/>
              <a:t>、处理冲突的方法</a:t>
            </a:r>
            <a:endParaRPr lang="en-US" altLang="zh-CN" sz="2000" dirty="0"/>
          </a:p>
          <a:p>
            <a:pPr>
              <a:buNone/>
            </a:pPr>
            <a:r>
              <a:rPr lang="en-US" altLang="zh-CN" sz="2000" dirty="0"/>
              <a:t>     4</a:t>
            </a:r>
            <a:r>
              <a:rPr lang="zh-CN" altLang="en-US" sz="2000" dirty="0"/>
              <a:t>、哈希表的查找过程</a:t>
            </a:r>
            <a:endParaRPr lang="en-US" altLang="zh-CN" sz="2000" dirty="0"/>
          </a:p>
          <a:p>
            <a:pPr>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59" name="Text Box 287"/>
          <p:cNvSpPr txBox="1">
            <a:spLocks noChangeArrowheads="1"/>
          </p:cNvSpPr>
          <p:nvPr/>
        </p:nvSpPr>
        <p:spPr bwMode="auto">
          <a:xfrm>
            <a:off x="900113" y="3933825"/>
            <a:ext cx="2159000"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FF3300"/>
                </a:solidFill>
                <a:effectLst>
                  <a:outerShdw blurRad="38100" dist="38100" dir="2700000" algn="tl">
                    <a:srgbClr val="000000"/>
                  </a:outerShdw>
                </a:effectLst>
              </a:rPr>
              <a:t>else return 0 ; </a:t>
            </a:r>
            <a:r>
              <a:rPr lang="en-US" altLang="zh-CN"/>
              <a:t> </a:t>
            </a:r>
          </a:p>
        </p:txBody>
      </p:sp>
      <p:sp>
        <p:nvSpPr>
          <p:cNvPr id="28906" name="Text Box 234"/>
          <p:cNvSpPr txBox="1">
            <a:spLocks noChangeArrowheads="1"/>
          </p:cNvSpPr>
          <p:nvPr/>
        </p:nvSpPr>
        <p:spPr bwMode="auto">
          <a:xfrm>
            <a:off x="611188" y="5238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算法描述： </a:t>
            </a:r>
          </a:p>
        </p:txBody>
      </p:sp>
      <p:sp>
        <p:nvSpPr>
          <p:cNvPr id="28907" name="Text Box 235"/>
          <p:cNvSpPr txBox="1">
            <a:spLocks noChangeArrowheads="1"/>
          </p:cNvSpPr>
          <p:nvPr/>
        </p:nvSpPr>
        <p:spPr bwMode="auto">
          <a:xfrm>
            <a:off x="684213" y="1089025"/>
            <a:ext cx="6840537" cy="1004888"/>
          </a:xfrm>
          <a:prstGeom prst="rect">
            <a:avLst/>
          </a:prstGeom>
          <a:noFill/>
          <a:ln w="25400" cap="sq">
            <a:noFill/>
            <a:miter lim="800000"/>
            <a:headEnd/>
            <a:tailEnd/>
          </a:ln>
          <a:effectLst/>
        </p:spPr>
        <p:txBody>
          <a:bodyPr lIns="91416" tIns="45710" rIns="91416" bIns="45710">
            <a:spAutoFit/>
          </a:bodyPr>
          <a:lstStyle/>
          <a:p>
            <a:r>
              <a:rPr lang="en-US" altLang="zh-CN"/>
              <a:t>int Search_Seq(SSTable ST,  KeyType key) </a:t>
            </a:r>
          </a:p>
          <a:p>
            <a:r>
              <a:rPr lang="en-US" altLang="zh-CN"/>
              <a:t>{ </a:t>
            </a:r>
          </a:p>
        </p:txBody>
      </p:sp>
      <p:sp>
        <p:nvSpPr>
          <p:cNvPr id="28909" name="AutoShape 237"/>
          <p:cNvSpPr>
            <a:spLocks noChangeArrowheads="1"/>
          </p:cNvSpPr>
          <p:nvPr/>
        </p:nvSpPr>
        <p:spPr bwMode="auto">
          <a:xfrm>
            <a:off x="6156325" y="4005263"/>
            <a:ext cx="990600" cy="685800"/>
          </a:xfrm>
          <a:prstGeom prst="wedgeEllipseCallout">
            <a:avLst>
              <a:gd name="adj1" fmla="val -37981"/>
              <a:gd name="adj2" fmla="val 26620"/>
            </a:avLst>
          </a:prstGeom>
          <a:solidFill>
            <a:schemeClr val="bg1"/>
          </a:soli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60</a:t>
            </a:r>
          </a:p>
        </p:txBody>
      </p:sp>
      <p:sp>
        <p:nvSpPr>
          <p:cNvPr id="28948" name="Text Box 276"/>
          <p:cNvSpPr txBox="1">
            <a:spLocks noChangeArrowheads="1"/>
          </p:cNvSpPr>
          <p:nvPr/>
        </p:nvSpPr>
        <p:spPr bwMode="auto">
          <a:xfrm>
            <a:off x="900113" y="1676400"/>
            <a:ext cx="3243262" cy="457200"/>
          </a:xfrm>
          <a:prstGeom prst="rect">
            <a:avLst/>
          </a:prstGeom>
          <a:noFill/>
          <a:ln w="25400" cap="sq">
            <a:noFill/>
            <a:miter lim="800000"/>
            <a:headEnd/>
            <a:tailEnd/>
          </a:ln>
          <a:effectLst/>
        </p:spPr>
        <p:txBody>
          <a:bodyPr wrap="none">
            <a:spAutoFit/>
          </a:bodyPr>
          <a:lstStyle/>
          <a:p>
            <a:r>
              <a:rPr lang="en-US" altLang="zh-CN">
                <a:solidFill>
                  <a:srgbClr val="0000FF"/>
                </a:solidFill>
              </a:rPr>
              <a:t>ST.elem[0].key = key ;  </a:t>
            </a:r>
          </a:p>
        </p:txBody>
      </p:sp>
      <p:sp>
        <p:nvSpPr>
          <p:cNvPr id="28953" name="Text Box 281"/>
          <p:cNvSpPr txBox="1">
            <a:spLocks noChangeArrowheads="1"/>
          </p:cNvSpPr>
          <p:nvPr/>
        </p:nvSpPr>
        <p:spPr bwMode="auto">
          <a:xfrm>
            <a:off x="7305675" y="2179638"/>
            <a:ext cx="361950" cy="457200"/>
          </a:xfrm>
          <a:prstGeom prst="rect">
            <a:avLst/>
          </a:prstGeom>
          <a:noFill/>
          <a:ln w="25400" cap="sq">
            <a:noFill/>
            <a:miter lim="800000"/>
            <a:headEnd/>
            <a:tailEnd/>
          </a:ln>
          <a:effectLst/>
        </p:spPr>
        <p:txBody>
          <a:bodyPr wrap="none">
            <a:spAutoFit/>
          </a:bodyPr>
          <a:lstStyle/>
          <a:p>
            <a:r>
              <a:rPr lang="en-US" altLang="zh-CN"/>
              <a:t>; </a:t>
            </a:r>
          </a:p>
        </p:txBody>
      </p:sp>
      <p:grpSp>
        <p:nvGrpSpPr>
          <p:cNvPr id="2" name="Group 275"/>
          <p:cNvGrpSpPr>
            <a:grpSpLocks/>
          </p:cNvGrpSpPr>
          <p:nvPr/>
        </p:nvGrpSpPr>
        <p:grpSpPr bwMode="auto">
          <a:xfrm>
            <a:off x="1619250" y="4941888"/>
            <a:ext cx="6815138" cy="752475"/>
            <a:chOff x="1429" y="2614"/>
            <a:chExt cx="4293" cy="474"/>
          </a:xfrm>
        </p:grpSpPr>
        <p:sp>
          <p:nvSpPr>
            <p:cNvPr id="28933" name="Text Box 261"/>
            <p:cNvSpPr txBox="1">
              <a:spLocks noChangeArrowheads="1"/>
            </p:cNvSpPr>
            <p:nvPr/>
          </p:nvSpPr>
          <p:spPr bwMode="auto">
            <a:xfrm>
              <a:off x="1477" y="2614"/>
              <a:ext cx="4245" cy="250"/>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 0        1      2         3       4        5        6       7        8        9       10     11</a:t>
              </a:r>
            </a:p>
          </p:txBody>
        </p:sp>
        <p:grpSp>
          <p:nvGrpSpPr>
            <p:cNvPr id="3" name="Group 262"/>
            <p:cNvGrpSpPr>
              <a:grpSpLocks/>
            </p:cNvGrpSpPr>
            <p:nvPr/>
          </p:nvGrpSpPr>
          <p:grpSpPr bwMode="auto">
            <a:xfrm>
              <a:off x="1429" y="2811"/>
              <a:ext cx="4274" cy="277"/>
              <a:chOff x="1227" y="3392"/>
              <a:chExt cx="4274" cy="256"/>
            </a:xfrm>
          </p:grpSpPr>
          <p:sp>
            <p:nvSpPr>
              <p:cNvPr id="28935" name="Rectangle 263"/>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dirty="0"/>
                  <a:t>            5     37      19     21     13      56      64      92     88      80     75 </a:t>
                </a:r>
              </a:p>
            </p:txBody>
          </p:sp>
          <p:sp>
            <p:nvSpPr>
              <p:cNvPr id="28936" name="Line 264"/>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7" name="Line 265"/>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8" name="Line 266"/>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9" name="Line 267"/>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0" name="Line 268"/>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1" name="Line 269"/>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2" name="Line 270"/>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3" name="Line 271"/>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4" name="Line 272"/>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5" name="Line 273"/>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6" name="Line 274"/>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28928" name="AutoShape 256"/>
          <p:cNvSpPr>
            <a:spLocks noChangeArrowheads="1"/>
          </p:cNvSpPr>
          <p:nvPr/>
        </p:nvSpPr>
        <p:spPr bwMode="auto">
          <a:xfrm>
            <a:off x="4643438" y="2790825"/>
            <a:ext cx="3529012" cy="2006600"/>
          </a:xfrm>
          <a:prstGeom prst="roundRect">
            <a:avLst>
              <a:gd name="adj" fmla="val 16667"/>
            </a:avLst>
          </a:prstGeom>
          <a:solidFill>
            <a:srgbClr val="FFFFCC"/>
          </a:solidFill>
          <a:ln w="12700" cap="sq">
            <a:solidFill>
              <a:schemeClr val="tx1"/>
            </a:solidFill>
            <a:round/>
            <a:headEnd/>
            <a:tailEnd/>
          </a:ln>
          <a:effectLst>
            <a:outerShdw dist="107763" dir="2700000" algn="ctr" rotWithShape="0">
              <a:schemeClr val="bg2">
                <a:alpha val="50000"/>
              </a:schemeClr>
            </a:outerShdw>
          </a:effectLst>
        </p:spPr>
        <p:txBody>
          <a:bodyPr anchor="ctr">
            <a:spAutoFit/>
          </a:bodyPr>
          <a:lstStyle/>
          <a:p>
            <a:pPr algn="ctr">
              <a:lnSpc>
                <a:spcPct val="80000"/>
              </a:lnSpc>
            </a:pPr>
            <a:r>
              <a:rPr lang="zh-CN" altLang="en-US" dirty="0">
                <a:ea typeface="华文新魏" pitchFamily="2" charset="-122"/>
              </a:rPr>
              <a:t>当 </a:t>
            </a:r>
            <a:r>
              <a:rPr lang="en-US" altLang="zh-CN" dirty="0" err="1">
                <a:ea typeface="华文新魏" pitchFamily="2" charset="-122"/>
              </a:rPr>
              <a:t>ST.length</a:t>
            </a:r>
            <a:r>
              <a:rPr lang="en-US" altLang="zh-CN" dirty="0">
                <a:ea typeface="华文新魏" pitchFamily="2" charset="-122"/>
              </a:rPr>
              <a:t> &gt;= 1000 </a:t>
            </a:r>
          </a:p>
          <a:p>
            <a:pPr algn="ctr">
              <a:lnSpc>
                <a:spcPct val="80000"/>
              </a:lnSpc>
            </a:pPr>
            <a:r>
              <a:rPr lang="zh-CN" altLang="en-US" dirty="0">
                <a:ea typeface="华文新魏" pitchFamily="2" charset="-122"/>
              </a:rPr>
              <a:t>时，此改进能使进行 </a:t>
            </a:r>
          </a:p>
          <a:p>
            <a:pPr algn="ctr">
              <a:lnSpc>
                <a:spcPct val="80000"/>
              </a:lnSpc>
            </a:pPr>
            <a:r>
              <a:rPr lang="zh-CN" altLang="en-US" dirty="0">
                <a:ea typeface="华文新魏" pitchFamily="2" charset="-122"/>
              </a:rPr>
              <a:t>一次查找所需的平均 </a:t>
            </a:r>
          </a:p>
          <a:p>
            <a:pPr algn="ctr">
              <a:lnSpc>
                <a:spcPct val="80000"/>
              </a:lnSpc>
            </a:pPr>
            <a:r>
              <a:rPr lang="zh-CN" altLang="en-US" dirty="0">
                <a:ea typeface="华文新魏" pitchFamily="2" charset="-122"/>
              </a:rPr>
              <a:t>时间几乎减少一半。 </a:t>
            </a:r>
          </a:p>
        </p:txBody>
      </p:sp>
      <p:sp>
        <p:nvSpPr>
          <p:cNvPr id="28927" name="Text Box 255"/>
          <p:cNvSpPr txBox="1">
            <a:spLocks noChangeArrowheads="1"/>
          </p:cNvSpPr>
          <p:nvPr/>
        </p:nvSpPr>
        <p:spPr bwMode="auto">
          <a:xfrm>
            <a:off x="1690688" y="5264150"/>
            <a:ext cx="500062" cy="396875"/>
          </a:xfrm>
          <a:prstGeom prst="rect">
            <a:avLst/>
          </a:prstGeom>
          <a:noFill/>
          <a:ln w="25400" cap="sq">
            <a:noFill/>
            <a:miter lim="800000"/>
            <a:headEnd/>
            <a:tailEnd/>
          </a:ln>
          <a:effectLst/>
        </p:spPr>
        <p:txBody>
          <a:bodyPr wrap="none" lIns="91416" tIns="45710" rIns="91416" bIns="45710">
            <a:spAutoFit/>
          </a:bodyPr>
          <a:lstStyle/>
          <a:p>
            <a:r>
              <a:rPr lang="en-US" altLang="zh-CN" sz="2000">
                <a:solidFill>
                  <a:srgbClr val="0000FF"/>
                </a:solidFill>
              </a:rPr>
              <a:t>60 </a:t>
            </a:r>
          </a:p>
        </p:txBody>
      </p:sp>
      <p:sp>
        <p:nvSpPr>
          <p:cNvPr id="28954" name="AutoShape 282"/>
          <p:cNvSpPr>
            <a:spLocks noChangeArrowheads="1"/>
          </p:cNvSpPr>
          <p:nvPr/>
        </p:nvSpPr>
        <p:spPr bwMode="auto">
          <a:xfrm>
            <a:off x="2268538" y="3789363"/>
            <a:ext cx="1582737" cy="719137"/>
          </a:xfrm>
          <a:prstGeom prst="wedgeRoundRectCallout">
            <a:avLst>
              <a:gd name="adj1" fmla="val -64745"/>
              <a:gd name="adj2" fmla="val 151546"/>
              <a:gd name="adj3" fmla="val 16667"/>
            </a:avLst>
          </a:prstGeom>
          <a:solidFill>
            <a:schemeClr val="bg1"/>
          </a:solidFill>
          <a:ln w="3175" cap="sq">
            <a:solidFill>
              <a:schemeClr val="tx1"/>
            </a:solidFill>
            <a:miter lim="800000"/>
            <a:headEnd/>
            <a:tailEnd/>
          </a:ln>
          <a:effectLst/>
        </p:spPr>
        <p:txBody>
          <a:bodyPr/>
          <a:lstStyle/>
          <a:p>
            <a:pPr algn="ctr">
              <a:lnSpc>
                <a:spcPct val="110000"/>
              </a:lnSpc>
            </a:pPr>
            <a:r>
              <a:rPr lang="zh-CN" altLang="en-US" sz="3200">
                <a:solidFill>
                  <a:srgbClr val="3333FF"/>
                </a:solidFill>
                <a:ea typeface="华文中宋" pitchFamily="2" charset="-122"/>
              </a:rPr>
              <a:t>监视哨</a:t>
            </a:r>
          </a:p>
        </p:txBody>
      </p:sp>
      <p:sp>
        <p:nvSpPr>
          <p:cNvPr id="28955" name="Text Box 283"/>
          <p:cNvSpPr txBox="1">
            <a:spLocks noChangeArrowheads="1"/>
          </p:cNvSpPr>
          <p:nvPr/>
        </p:nvSpPr>
        <p:spPr bwMode="auto">
          <a:xfrm>
            <a:off x="755650" y="2206625"/>
            <a:ext cx="6840538" cy="457200"/>
          </a:xfrm>
          <a:prstGeom prst="rect">
            <a:avLst/>
          </a:prstGeom>
          <a:noFill/>
          <a:ln w="25400" cap="sq">
            <a:noFill/>
            <a:miter lim="800000"/>
            <a:headEnd/>
            <a:tailEnd/>
          </a:ln>
          <a:effectLst/>
        </p:spPr>
        <p:txBody>
          <a:bodyPr lIns="91416" tIns="45710" rIns="91416" bIns="45710">
            <a:spAutoFit/>
          </a:bodyPr>
          <a:lstStyle/>
          <a:p>
            <a:r>
              <a:rPr lang="en-US" altLang="zh-CN" dirty="0"/>
              <a:t>  for (</a:t>
            </a:r>
            <a:r>
              <a:rPr lang="en-US" altLang="zh-CN" i="1" dirty="0" err="1"/>
              <a:t>i</a:t>
            </a:r>
            <a:r>
              <a:rPr lang="en-US" altLang="zh-CN" i="1" dirty="0"/>
              <a:t> </a:t>
            </a:r>
            <a:r>
              <a:rPr lang="en-US" altLang="zh-CN" dirty="0"/>
              <a:t>= </a:t>
            </a:r>
            <a:r>
              <a:rPr lang="en-US" altLang="zh-CN" dirty="0" err="1"/>
              <a:t>ST.length</a:t>
            </a:r>
            <a:r>
              <a:rPr lang="en-US" altLang="zh-CN" dirty="0"/>
              <a:t> ;  </a:t>
            </a:r>
            <a:r>
              <a:rPr lang="en-US" altLang="zh-CN" dirty="0" err="1"/>
              <a:t>ST.elem</a:t>
            </a:r>
            <a:r>
              <a:rPr lang="en-US" altLang="zh-CN" dirty="0"/>
              <a:t>[</a:t>
            </a:r>
            <a:r>
              <a:rPr lang="en-US" altLang="zh-CN" i="1" dirty="0" err="1"/>
              <a:t>i</a:t>
            </a:r>
            <a:r>
              <a:rPr lang="en-US" altLang="zh-CN" dirty="0"/>
              <a:t>].key != key ;  - - </a:t>
            </a:r>
            <a:r>
              <a:rPr lang="en-US" altLang="zh-CN" i="1" dirty="0" err="1"/>
              <a:t>i</a:t>
            </a:r>
            <a:r>
              <a:rPr lang="en-US" altLang="zh-CN" dirty="0"/>
              <a:t> ) </a:t>
            </a:r>
          </a:p>
        </p:txBody>
      </p:sp>
      <p:sp>
        <p:nvSpPr>
          <p:cNvPr id="28956" name="Text Box 284"/>
          <p:cNvSpPr txBox="1">
            <a:spLocks noChangeArrowheads="1"/>
          </p:cNvSpPr>
          <p:nvPr/>
        </p:nvSpPr>
        <p:spPr bwMode="auto">
          <a:xfrm>
            <a:off x="1403350" y="2781300"/>
            <a:ext cx="2592388"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0000FF"/>
                </a:solidFill>
              </a:rPr>
              <a:t>if (</a:t>
            </a:r>
            <a:r>
              <a:rPr lang="en-US" altLang="zh-CN" i="1">
                <a:solidFill>
                  <a:srgbClr val="0000FF"/>
                </a:solidFill>
              </a:rPr>
              <a:t>i </a:t>
            </a:r>
            <a:r>
              <a:rPr lang="en-US" altLang="zh-CN">
                <a:solidFill>
                  <a:srgbClr val="0000FF"/>
                </a:solidFill>
              </a:rPr>
              <a:t>&lt;= 0) break ;</a:t>
            </a:r>
            <a:r>
              <a:rPr lang="en-US" altLang="zh-CN"/>
              <a:t> </a:t>
            </a:r>
          </a:p>
        </p:txBody>
      </p:sp>
      <p:sp>
        <p:nvSpPr>
          <p:cNvPr id="28957" name="Text Box 285"/>
          <p:cNvSpPr txBox="1">
            <a:spLocks noChangeArrowheads="1"/>
          </p:cNvSpPr>
          <p:nvPr/>
        </p:nvSpPr>
        <p:spPr bwMode="auto">
          <a:xfrm>
            <a:off x="755650" y="3357563"/>
            <a:ext cx="1584325" cy="457200"/>
          </a:xfrm>
          <a:prstGeom prst="rect">
            <a:avLst/>
          </a:prstGeom>
          <a:noFill/>
          <a:ln w="25400" cap="sq">
            <a:noFill/>
            <a:miter lim="800000"/>
            <a:headEnd/>
            <a:tailEnd/>
          </a:ln>
          <a:effectLst/>
        </p:spPr>
        <p:txBody>
          <a:bodyPr lIns="91416" tIns="45710" rIns="91416" bIns="45710">
            <a:spAutoFit/>
          </a:bodyPr>
          <a:lstStyle/>
          <a:p>
            <a:r>
              <a:rPr lang="en-US" altLang="zh-CN"/>
              <a:t>  </a:t>
            </a:r>
            <a:r>
              <a:rPr lang="en-US" altLang="zh-CN">
                <a:solidFill>
                  <a:srgbClr val="FF3300"/>
                </a:solidFill>
                <a:effectLst>
                  <a:outerShdw blurRad="38100" dist="38100" dir="2700000" algn="tl">
                    <a:srgbClr val="000000"/>
                  </a:outerShdw>
                </a:effectLst>
              </a:rPr>
              <a:t>if (</a:t>
            </a:r>
            <a:r>
              <a:rPr lang="en-US" altLang="zh-CN" i="1">
                <a:solidFill>
                  <a:srgbClr val="FF3300"/>
                </a:solidFill>
                <a:effectLst>
                  <a:outerShdw blurRad="38100" dist="38100" dir="2700000" algn="tl">
                    <a:srgbClr val="000000"/>
                  </a:outerShdw>
                </a:effectLst>
              </a:rPr>
              <a:t>i </a:t>
            </a:r>
            <a:r>
              <a:rPr lang="en-US" altLang="zh-CN">
                <a:solidFill>
                  <a:srgbClr val="FF3300"/>
                </a:solidFill>
                <a:effectLst>
                  <a:outerShdw blurRad="38100" dist="38100" dir="2700000" algn="tl">
                    <a:srgbClr val="000000"/>
                  </a:outerShdw>
                </a:effectLst>
              </a:rPr>
              <a:t>&gt; 0)  </a:t>
            </a:r>
            <a:r>
              <a:rPr lang="en-US" altLang="zh-CN"/>
              <a:t> </a:t>
            </a:r>
          </a:p>
        </p:txBody>
      </p:sp>
      <p:sp>
        <p:nvSpPr>
          <p:cNvPr id="28958" name="Text Box 286"/>
          <p:cNvSpPr txBox="1">
            <a:spLocks noChangeArrowheads="1"/>
          </p:cNvSpPr>
          <p:nvPr/>
        </p:nvSpPr>
        <p:spPr bwMode="auto">
          <a:xfrm>
            <a:off x="2087563" y="3357563"/>
            <a:ext cx="1547812" cy="457200"/>
          </a:xfrm>
          <a:prstGeom prst="rect">
            <a:avLst/>
          </a:prstGeom>
          <a:noFill/>
          <a:ln w="25400" cap="sq">
            <a:noFill/>
            <a:miter lim="800000"/>
            <a:headEnd/>
            <a:tailEnd/>
          </a:ln>
          <a:effectLst/>
        </p:spPr>
        <p:txBody>
          <a:bodyPr lIns="91416" tIns="45710" rIns="91416" bIns="45710">
            <a:spAutoFit/>
          </a:bodyPr>
          <a:lstStyle/>
          <a:p>
            <a:r>
              <a:rPr lang="en-US" altLang="zh-CN"/>
              <a:t>return </a:t>
            </a:r>
            <a:r>
              <a:rPr lang="en-US" altLang="zh-CN" i="1"/>
              <a:t>i </a:t>
            </a:r>
            <a:r>
              <a:rPr lang="en-US" altLang="zh-CN"/>
              <a:t>;  </a:t>
            </a:r>
          </a:p>
        </p:txBody>
      </p:sp>
      <p:sp>
        <p:nvSpPr>
          <p:cNvPr id="28960" name="Text Box 288"/>
          <p:cNvSpPr txBox="1">
            <a:spLocks noChangeArrowheads="1"/>
          </p:cNvSpPr>
          <p:nvPr/>
        </p:nvSpPr>
        <p:spPr bwMode="auto">
          <a:xfrm>
            <a:off x="684213" y="4484688"/>
            <a:ext cx="431800" cy="457200"/>
          </a:xfrm>
          <a:prstGeom prst="rect">
            <a:avLst/>
          </a:prstGeom>
          <a:noFill/>
          <a:ln w="25400" cap="sq">
            <a:noFill/>
            <a:miter lim="800000"/>
            <a:headEnd/>
            <a:tailEnd/>
          </a:ln>
          <a:effectLst/>
        </p:spPr>
        <p:txBody>
          <a:bodyPr lIns="91416" tIns="45710" rIns="91416" bIns="45710">
            <a:spAutoFit/>
          </a:bodyPr>
          <a:lstStyle/>
          <a:p>
            <a:r>
              <a:rPr lang="en-US" altLang="zh-CN"/>
              <a:t>} </a:t>
            </a:r>
          </a:p>
        </p:txBody>
      </p:sp>
      <p:sp>
        <p:nvSpPr>
          <p:cNvPr id="31" name="标题 1"/>
          <p:cNvSpPr txBox="1">
            <a:spLocks/>
          </p:cNvSpPr>
          <p:nvPr/>
        </p:nvSpPr>
        <p:spPr>
          <a:xfrm>
            <a:off x="446856"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顺序查找</a:t>
            </a:r>
            <a:r>
              <a:rPr kumimoji="0" lang="en-US" altLang="zh-CN"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续</a:t>
            </a:r>
            <a:r>
              <a:rPr kumimoji="0" lang="en-US" altLang="zh-CN"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8909"/>
                                        </p:tgtEl>
                                        <p:attrNameLst>
                                          <p:attrName>style.visibility</p:attrName>
                                        </p:attrNameLst>
                                      </p:cBhvr>
                                      <p:to>
                                        <p:strVal val="visible"/>
                                      </p:to>
                                    </p:set>
                                    <p:animEffect transition="in" filter="box(out)">
                                      <p:cBhvr>
                                        <p:cTn id="13" dur="500"/>
                                        <p:tgtEl>
                                          <p:spTgt spid="2890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906"/>
                                        </p:tgtEl>
                                        <p:attrNameLst>
                                          <p:attrName>style.visibility</p:attrName>
                                        </p:attrNameLst>
                                      </p:cBhvr>
                                      <p:to>
                                        <p:strVal val="visible"/>
                                      </p:to>
                                    </p:set>
                                    <p:animEffect transition="in" filter="wipe(left)">
                                      <p:cBhvr>
                                        <p:cTn id="18" dur="500"/>
                                        <p:tgtEl>
                                          <p:spTgt spid="28906"/>
                                        </p:tgtEl>
                                      </p:cBhvr>
                                    </p:animEffect>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28907"/>
                                        </p:tgtEl>
                                        <p:attrNameLst>
                                          <p:attrName>style.visibility</p:attrName>
                                        </p:attrNameLst>
                                      </p:cBhvr>
                                      <p:to>
                                        <p:strVal val="visible"/>
                                      </p:to>
                                    </p:set>
                                    <p:anim calcmode="lin" valueType="num">
                                      <p:cBhvr>
                                        <p:cTn id="22" dur="500" fill="hold"/>
                                        <p:tgtEl>
                                          <p:spTgt spid="28907"/>
                                        </p:tgtEl>
                                        <p:attrNameLst>
                                          <p:attrName>ppt_x</p:attrName>
                                        </p:attrNameLst>
                                      </p:cBhvr>
                                      <p:tavLst>
                                        <p:tav tm="0">
                                          <p:val>
                                            <p:strVal val="#ppt_x-#ppt_w/2"/>
                                          </p:val>
                                        </p:tav>
                                        <p:tav tm="100000">
                                          <p:val>
                                            <p:strVal val="#ppt_x"/>
                                          </p:val>
                                        </p:tav>
                                      </p:tavLst>
                                    </p:anim>
                                    <p:anim calcmode="lin" valueType="num">
                                      <p:cBhvr>
                                        <p:cTn id="23" dur="500" fill="hold"/>
                                        <p:tgtEl>
                                          <p:spTgt spid="28907"/>
                                        </p:tgtEl>
                                        <p:attrNameLst>
                                          <p:attrName>ppt_y</p:attrName>
                                        </p:attrNameLst>
                                      </p:cBhvr>
                                      <p:tavLst>
                                        <p:tav tm="0">
                                          <p:val>
                                            <p:strVal val="#ppt_y"/>
                                          </p:val>
                                        </p:tav>
                                        <p:tav tm="100000">
                                          <p:val>
                                            <p:strVal val="#ppt_y"/>
                                          </p:val>
                                        </p:tav>
                                      </p:tavLst>
                                    </p:anim>
                                    <p:anim calcmode="lin" valueType="num">
                                      <p:cBhvr>
                                        <p:cTn id="24" dur="500" fill="hold"/>
                                        <p:tgtEl>
                                          <p:spTgt spid="28907"/>
                                        </p:tgtEl>
                                        <p:attrNameLst>
                                          <p:attrName>ppt_w</p:attrName>
                                        </p:attrNameLst>
                                      </p:cBhvr>
                                      <p:tavLst>
                                        <p:tav tm="0">
                                          <p:val>
                                            <p:fltVal val="0"/>
                                          </p:val>
                                        </p:tav>
                                        <p:tav tm="100000">
                                          <p:val>
                                            <p:strVal val="#ppt_w"/>
                                          </p:val>
                                        </p:tav>
                                      </p:tavLst>
                                    </p:anim>
                                    <p:anim calcmode="lin" valueType="num">
                                      <p:cBhvr>
                                        <p:cTn id="25" dur="500" fill="hold"/>
                                        <p:tgtEl>
                                          <p:spTgt spid="28907"/>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28955"/>
                                        </p:tgtEl>
                                        <p:attrNameLst>
                                          <p:attrName>style.visibility</p:attrName>
                                        </p:attrNameLst>
                                      </p:cBhvr>
                                      <p:to>
                                        <p:strVal val="visible"/>
                                      </p:to>
                                    </p:set>
                                    <p:anim calcmode="lin" valueType="num">
                                      <p:cBhvr>
                                        <p:cTn id="29" dur="500" fill="hold"/>
                                        <p:tgtEl>
                                          <p:spTgt spid="28955"/>
                                        </p:tgtEl>
                                        <p:attrNameLst>
                                          <p:attrName>ppt_x</p:attrName>
                                        </p:attrNameLst>
                                      </p:cBhvr>
                                      <p:tavLst>
                                        <p:tav tm="0">
                                          <p:val>
                                            <p:strVal val="#ppt_x-#ppt_w/2"/>
                                          </p:val>
                                        </p:tav>
                                        <p:tav tm="100000">
                                          <p:val>
                                            <p:strVal val="#ppt_x"/>
                                          </p:val>
                                        </p:tav>
                                      </p:tavLst>
                                    </p:anim>
                                    <p:anim calcmode="lin" valueType="num">
                                      <p:cBhvr>
                                        <p:cTn id="30" dur="500" fill="hold"/>
                                        <p:tgtEl>
                                          <p:spTgt spid="28955"/>
                                        </p:tgtEl>
                                        <p:attrNameLst>
                                          <p:attrName>ppt_y</p:attrName>
                                        </p:attrNameLst>
                                      </p:cBhvr>
                                      <p:tavLst>
                                        <p:tav tm="0">
                                          <p:val>
                                            <p:strVal val="#ppt_y"/>
                                          </p:val>
                                        </p:tav>
                                        <p:tav tm="100000">
                                          <p:val>
                                            <p:strVal val="#ppt_y"/>
                                          </p:val>
                                        </p:tav>
                                      </p:tavLst>
                                    </p:anim>
                                    <p:anim calcmode="lin" valueType="num">
                                      <p:cBhvr>
                                        <p:cTn id="31" dur="500" fill="hold"/>
                                        <p:tgtEl>
                                          <p:spTgt spid="28955"/>
                                        </p:tgtEl>
                                        <p:attrNameLst>
                                          <p:attrName>ppt_w</p:attrName>
                                        </p:attrNameLst>
                                      </p:cBhvr>
                                      <p:tavLst>
                                        <p:tav tm="0">
                                          <p:val>
                                            <p:fltVal val="0"/>
                                          </p:val>
                                        </p:tav>
                                        <p:tav tm="100000">
                                          <p:val>
                                            <p:strVal val="#ppt_w"/>
                                          </p:val>
                                        </p:tav>
                                      </p:tavLst>
                                    </p:anim>
                                    <p:anim calcmode="lin" valueType="num">
                                      <p:cBhvr>
                                        <p:cTn id="32" dur="500" fill="hold"/>
                                        <p:tgtEl>
                                          <p:spTgt spid="28955"/>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17" presetClass="entr" presetSubtype="8" fill="hold" grpId="0" nodeType="afterEffect">
                                  <p:stCondLst>
                                    <p:cond delay="0"/>
                                  </p:stCondLst>
                                  <p:childTnLst>
                                    <p:set>
                                      <p:cBhvr>
                                        <p:cTn id="35" dur="1" fill="hold">
                                          <p:stCondLst>
                                            <p:cond delay="0"/>
                                          </p:stCondLst>
                                        </p:cTn>
                                        <p:tgtEl>
                                          <p:spTgt spid="28956"/>
                                        </p:tgtEl>
                                        <p:attrNameLst>
                                          <p:attrName>style.visibility</p:attrName>
                                        </p:attrNameLst>
                                      </p:cBhvr>
                                      <p:to>
                                        <p:strVal val="visible"/>
                                      </p:to>
                                    </p:set>
                                    <p:anim calcmode="lin" valueType="num">
                                      <p:cBhvr>
                                        <p:cTn id="36" dur="500" fill="hold"/>
                                        <p:tgtEl>
                                          <p:spTgt spid="28956"/>
                                        </p:tgtEl>
                                        <p:attrNameLst>
                                          <p:attrName>ppt_x</p:attrName>
                                        </p:attrNameLst>
                                      </p:cBhvr>
                                      <p:tavLst>
                                        <p:tav tm="0">
                                          <p:val>
                                            <p:strVal val="#ppt_x-#ppt_w/2"/>
                                          </p:val>
                                        </p:tav>
                                        <p:tav tm="100000">
                                          <p:val>
                                            <p:strVal val="#ppt_x"/>
                                          </p:val>
                                        </p:tav>
                                      </p:tavLst>
                                    </p:anim>
                                    <p:anim calcmode="lin" valueType="num">
                                      <p:cBhvr>
                                        <p:cTn id="37" dur="500" fill="hold"/>
                                        <p:tgtEl>
                                          <p:spTgt spid="28956"/>
                                        </p:tgtEl>
                                        <p:attrNameLst>
                                          <p:attrName>ppt_y</p:attrName>
                                        </p:attrNameLst>
                                      </p:cBhvr>
                                      <p:tavLst>
                                        <p:tav tm="0">
                                          <p:val>
                                            <p:strVal val="#ppt_y"/>
                                          </p:val>
                                        </p:tav>
                                        <p:tav tm="100000">
                                          <p:val>
                                            <p:strVal val="#ppt_y"/>
                                          </p:val>
                                        </p:tav>
                                      </p:tavLst>
                                    </p:anim>
                                    <p:anim calcmode="lin" valueType="num">
                                      <p:cBhvr>
                                        <p:cTn id="38" dur="500" fill="hold"/>
                                        <p:tgtEl>
                                          <p:spTgt spid="28956"/>
                                        </p:tgtEl>
                                        <p:attrNameLst>
                                          <p:attrName>ppt_w</p:attrName>
                                        </p:attrNameLst>
                                      </p:cBhvr>
                                      <p:tavLst>
                                        <p:tav tm="0">
                                          <p:val>
                                            <p:fltVal val="0"/>
                                          </p:val>
                                        </p:tav>
                                        <p:tav tm="100000">
                                          <p:val>
                                            <p:strVal val="#ppt_w"/>
                                          </p:val>
                                        </p:tav>
                                      </p:tavLst>
                                    </p:anim>
                                    <p:anim calcmode="lin" valueType="num">
                                      <p:cBhvr>
                                        <p:cTn id="39" dur="500" fill="hold"/>
                                        <p:tgtEl>
                                          <p:spTgt spid="28956"/>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17" presetClass="entr" presetSubtype="8" fill="hold" grpId="0" nodeType="afterEffect">
                                  <p:stCondLst>
                                    <p:cond delay="0"/>
                                  </p:stCondLst>
                                  <p:childTnLst>
                                    <p:set>
                                      <p:cBhvr>
                                        <p:cTn id="42" dur="1" fill="hold">
                                          <p:stCondLst>
                                            <p:cond delay="0"/>
                                          </p:stCondLst>
                                        </p:cTn>
                                        <p:tgtEl>
                                          <p:spTgt spid="28957"/>
                                        </p:tgtEl>
                                        <p:attrNameLst>
                                          <p:attrName>style.visibility</p:attrName>
                                        </p:attrNameLst>
                                      </p:cBhvr>
                                      <p:to>
                                        <p:strVal val="visible"/>
                                      </p:to>
                                    </p:set>
                                    <p:anim calcmode="lin" valueType="num">
                                      <p:cBhvr>
                                        <p:cTn id="43" dur="500" fill="hold"/>
                                        <p:tgtEl>
                                          <p:spTgt spid="28957"/>
                                        </p:tgtEl>
                                        <p:attrNameLst>
                                          <p:attrName>ppt_x</p:attrName>
                                        </p:attrNameLst>
                                      </p:cBhvr>
                                      <p:tavLst>
                                        <p:tav tm="0">
                                          <p:val>
                                            <p:strVal val="#ppt_x-#ppt_w/2"/>
                                          </p:val>
                                        </p:tav>
                                        <p:tav tm="100000">
                                          <p:val>
                                            <p:strVal val="#ppt_x"/>
                                          </p:val>
                                        </p:tav>
                                      </p:tavLst>
                                    </p:anim>
                                    <p:anim calcmode="lin" valueType="num">
                                      <p:cBhvr>
                                        <p:cTn id="44" dur="500" fill="hold"/>
                                        <p:tgtEl>
                                          <p:spTgt spid="28957"/>
                                        </p:tgtEl>
                                        <p:attrNameLst>
                                          <p:attrName>ppt_y</p:attrName>
                                        </p:attrNameLst>
                                      </p:cBhvr>
                                      <p:tavLst>
                                        <p:tav tm="0">
                                          <p:val>
                                            <p:strVal val="#ppt_y"/>
                                          </p:val>
                                        </p:tav>
                                        <p:tav tm="100000">
                                          <p:val>
                                            <p:strVal val="#ppt_y"/>
                                          </p:val>
                                        </p:tav>
                                      </p:tavLst>
                                    </p:anim>
                                    <p:anim calcmode="lin" valueType="num">
                                      <p:cBhvr>
                                        <p:cTn id="45" dur="500" fill="hold"/>
                                        <p:tgtEl>
                                          <p:spTgt spid="28957"/>
                                        </p:tgtEl>
                                        <p:attrNameLst>
                                          <p:attrName>ppt_w</p:attrName>
                                        </p:attrNameLst>
                                      </p:cBhvr>
                                      <p:tavLst>
                                        <p:tav tm="0">
                                          <p:val>
                                            <p:fltVal val="0"/>
                                          </p:val>
                                        </p:tav>
                                        <p:tav tm="100000">
                                          <p:val>
                                            <p:strVal val="#ppt_w"/>
                                          </p:val>
                                        </p:tav>
                                      </p:tavLst>
                                    </p:anim>
                                    <p:anim calcmode="lin" valueType="num">
                                      <p:cBhvr>
                                        <p:cTn id="46" dur="500" fill="hold"/>
                                        <p:tgtEl>
                                          <p:spTgt spid="28957"/>
                                        </p:tgtEl>
                                        <p:attrNameLst>
                                          <p:attrName>ppt_h</p:attrName>
                                        </p:attrNameLst>
                                      </p:cBhvr>
                                      <p:tavLst>
                                        <p:tav tm="0">
                                          <p:val>
                                            <p:strVal val="#ppt_h"/>
                                          </p:val>
                                        </p:tav>
                                        <p:tav tm="100000">
                                          <p:val>
                                            <p:strVal val="#ppt_h"/>
                                          </p:val>
                                        </p:tav>
                                      </p:tavLst>
                                    </p:anim>
                                  </p:childTnLst>
                                </p:cTn>
                              </p:par>
                            </p:childTnLst>
                          </p:cTn>
                        </p:par>
                        <p:par>
                          <p:cTn id="47" fill="hold">
                            <p:stCondLst>
                              <p:cond delay="2500"/>
                            </p:stCondLst>
                            <p:childTnLst>
                              <p:par>
                                <p:cTn id="48" presetID="17" presetClass="entr" presetSubtype="8" fill="hold" grpId="0" nodeType="afterEffect">
                                  <p:stCondLst>
                                    <p:cond delay="0"/>
                                  </p:stCondLst>
                                  <p:childTnLst>
                                    <p:set>
                                      <p:cBhvr>
                                        <p:cTn id="49" dur="1" fill="hold">
                                          <p:stCondLst>
                                            <p:cond delay="0"/>
                                          </p:stCondLst>
                                        </p:cTn>
                                        <p:tgtEl>
                                          <p:spTgt spid="28958"/>
                                        </p:tgtEl>
                                        <p:attrNameLst>
                                          <p:attrName>style.visibility</p:attrName>
                                        </p:attrNameLst>
                                      </p:cBhvr>
                                      <p:to>
                                        <p:strVal val="visible"/>
                                      </p:to>
                                    </p:set>
                                    <p:anim calcmode="lin" valueType="num">
                                      <p:cBhvr>
                                        <p:cTn id="50" dur="500" fill="hold"/>
                                        <p:tgtEl>
                                          <p:spTgt spid="28958"/>
                                        </p:tgtEl>
                                        <p:attrNameLst>
                                          <p:attrName>ppt_x</p:attrName>
                                        </p:attrNameLst>
                                      </p:cBhvr>
                                      <p:tavLst>
                                        <p:tav tm="0">
                                          <p:val>
                                            <p:strVal val="#ppt_x-#ppt_w/2"/>
                                          </p:val>
                                        </p:tav>
                                        <p:tav tm="100000">
                                          <p:val>
                                            <p:strVal val="#ppt_x"/>
                                          </p:val>
                                        </p:tav>
                                      </p:tavLst>
                                    </p:anim>
                                    <p:anim calcmode="lin" valueType="num">
                                      <p:cBhvr>
                                        <p:cTn id="51" dur="500" fill="hold"/>
                                        <p:tgtEl>
                                          <p:spTgt spid="28958"/>
                                        </p:tgtEl>
                                        <p:attrNameLst>
                                          <p:attrName>ppt_y</p:attrName>
                                        </p:attrNameLst>
                                      </p:cBhvr>
                                      <p:tavLst>
                                        <p:tav tm="0">
                                          <p:val>
                                            <p:strVal val="#ppt_y"/>
                                          </p:val>
                                        </p:tav>
                                        <p:tav tm="100000">
                                          <p:val>
                                            <p:strVal val="#ppt_y"/>
                                          </p:val>
                                        </p:tav>
                                      </p:tavLst>
                                    </p:anim>
                                    <p:anim calcmode="lin" valueType="num">
                                      <p:cBhvr>
                                        <p:cTn id="52" dur="500" fill="hold"/>
                                        <p:tgtEl>
                                          <p:spTgt spid="28958"/>
                                        </p:tgtEl>
                                        <p:attrNameLst>
                                          <p:attrName>ppt_w</p:attrName>
                                        </p:attrNameLst>
                                      </p:cBhvr>
                                      <p:tavLst>
                                        <p:tav tm="0">
                                          <p:val>
                                            <p:fltVal val="0"/>
                                          </p:val>
                                        </p:tav>
                                        <p:tav tm="100000">
                                          <p:val>
                                            <p:strVal val="#ppt_w"/>
                                          </p:val>
                                        </p:tav>
                                      </p:tavLst>
                                    </p:anim>
                                    <p:anim calcmode="lin" valueType="num">
                                      <p:cBhvr>
                                        <p:cTn id="53" dur="500" fill="hold"/>
                                        <p:tgtEl>
                                          <p:spTgt spid="28958"/>
                                        </p:tgtEl>
                                        <p:attrNameLst>
                                          <p:attrName>ppt_h</p:attrName>
                                        </p:attrNameLst>
                                      </p:cBhvr>
                                      <p:tavLst>
                                        <p:tav tm="0">
                                          <p:val>
                                            <p:strVal val="#ppt_h"/>
                                          </p:val>
                                        </p:tav>
                                        <p:tav tm="100000">
                                          <p:val>
                                            <p:strVal val="#ppt_h"/>
                                          </p:val>
                                        </p:tav>
                                      </p:tavLst>
                                    </p:anim>
                                  </p:childTnLst>
                                </p:cTn>
                              </p:par>
                            </p:childTnLst>
                          </p:cTn>
                        </p:par>
                        <p:par>
                          <p:cTn id="54" fill="hold">
                            <p:stCondLst>
                              <p:cond delay="3000"/>
                            </p:stCondLst>
                            <p:childTnLst>
                              <p:par>
                                <p:cTn id="55" presetID="17" presetClass="entr" presetSubtype="8" fill="hold" grpId="0" nodeType="afterEffect">
                                  <p:stCondLst>
                                    <p:cond delay="0"/>
                                  </p:stCondLst>
                                  <p:childTnLst>
                                    <p:set>
                                      <p:cBhvr>
                                        <p:cTn id="56" dur="1" fill="hold">
                                          <p:stCondLst>
                                            <p:cond delay="0"/>
                                          </p:stCondLst>
                                        </p:cTn>
                                        <p:tgtEl>
                                          <p:spTgt spid="28959"/>
                                        </p:tgtEl>
                                        <p:attrNameLst>
                                          <p:attrName>style.visibility</p:attrName>
                                        </p:attrNameLst>
                                      </p:cBhvr>
                                      <p:to>
                                        <p:strVal val="visible"/>
                                      </p:to>
                                    </p:set>
                                    <p:anim calcmode="lin" valueType="num">
                                      <p:cBhvr>
                                        <p:cTn id="57" dur="500" fill="hold"/>
                                        <p:tgtEl>
                                          <p:spTgt spid="28959"/>
                                        </p:tgtEl>
                                        <p:attrNameLst>
                                          <p:attrName>ppt_x</p:attrName>
                                        </p:attrNameLst>
                                      </p:cBhvr>
                                      <p:tavLst>
                                        <p:tav tm="0">
                                          <p:val>
                                            <p:strVal val="#ppt_x-#ppt_w/2"/>
                                          </p:val>
                                        </p:tav>
                                        <p:tav tm="100000">
                                          <p:val>
                                            <p:strVal val="#ppt_x"/>
                                          </p:val>
                                        </p:tav>
                                      </p:tavLst>
                                    </p:anim>
                                    <p:anim calcmode="lin" valueType="num">
                                      <p:cBhvr>
                                        <p:cTn id="58" dur="500" fill="hold"/>
                                        <p:tgtEl>
                                          <p:spTgt spid="28959"/>
                                        </p:tgtEl>
                                        <p:attrNameLst>
                                          <p:attrName>ppt_y</p:attrName>
                                        </p:attrNameLst>
                                      </p:cBhvr>
                                      <p:tavLst>
                                        <p:tav tm="0">
                                          <p:val>
                                            <p:strVal val="#ppt_y"/>
                                          </p:val>
                                        </p:tav>
                                        <p:tav tm="100000">
                                          <p:val>
                                            <p:strVal val="#ppt_y"/>
                                          </p:val>
                                        </p:tav>
                                      </p:tavLst>
                                    </p:anim>
                                    <p:anim calcmode="lin" valueType="num">
                                      <p:cBhvr>
                                        <p:cTn id="59" dur="500" fill="hold"/>
                                        <p:tgtEl>
                                          <p:spTgt spid="28959"/>
                                        </p:tgtEl>
                                        <p:attrNameLst>
                                          <p:attrName>ppt_w</p:attrName>
                                        </p:attrNameLst>
                                      </p:cBhvr>
                                      <p:tavLst>
                                        <p:tav tm="0">
                                          <p:val>
                                            <p:fltVal val="0"/>
                                          </p:val>
                                        </p:tav>
                                        <p:tav tm="100000">
                                          <p:val>
                                            <p:strVal val="#ppt_w"/>
                                          </p:val>
                                        </p:tav>
                                      </p:tavLst>
                                    </p:anim>
                                    <p:anim calcmode="lin" valueType="num">
                                      <p:cBhvr>
                                        <p:cTn id="60" dur="500" fill="hold"/>
                                        <p:tgtEl>
                                          <p:spTgt spid="28959"/>
                                        </p:tgtEl>
                                        <p:attrNameLst>
                                          <p:attrName>ppt_h</p:attrName>
                                        </p:attrNameLst>
                                      </p:cBhvr>
                                      <p:tavLst>
                                        <p:tav tm="0">
                                          <p:val>
                                            <p:strVal val="#ppt_h"/>
                                          </p:val>
                                        </p:tav>
                                        <p:tav tm="100000">
                                          <p:val>
                                            <p:strVal val="#ppt_h"/>
                                          </p:val>
                                        </p:tav>
                                      </p:tavLst>
                                    </p:anim>
                                  </p:childTnLst>
                                </p:cTn>
                              </p:par>
                            </p:childTnLst>
                          </p:cTn>
                        </p:par>
                        <p:par>
                          <p:cTn id="61" fill="hold">
                            <p:stCondLst>
                              <p:cond delay="3500"/>
                            </p:stCondLst>
                            <p:childTnLst>
                              <p:par>
                                <p:cTn id="62" presetID="17" presetClass="entr" presetSubtype="8" fill="hold" grpId="0" nodeType="afterEffect">
                                  <p:stCondLst>
                                    <p:cond delay="0"/>
                                  </p:stCondLst>
                                  <p:childTnLst>
                                    <p:set>
                                      <p:cBhvr>
                                        <p:cTn id="63" dur="1" fill="hold">
                                          <p:stCondLst>
                                            <p:cond delay="0"/>
                                          </p:stCondLst>
                                        </p:cTn>
                                        <p:tgtEl>
                                          <p:spTgt spid="28960"/>
                                        </p:tgtEl>
                                        <p:attrNameLst>
                                          <p:attrName>style.visibility</p:attrName>
                                        </p:attrNameLst>
                                      </p:cBhvr>
                                      <p:to>
                                        <p:strVal val="visible"/>
                                      </p:to>
                                    </p:set>
                                    <p:anim calcmode="lin" valueType="num">
                                      <p:cBhvr>
                                        <p:cTn id="64" dur="500" fill="hold"/>
                                        <p:tgtEl>
                                          <p:spTgt spid="28960"/>
                                        </p:tgtEl>
                                        <p:attrNameLst>
                                          <p:attrName>ppt_x</p:attrName>
                                        </p:attrNameLst>
                                      </p:cBhvr>
                                      <p:tavLst>
                                        <p:tav tm="0">
                                          <p:val>
                                            <p:strVal val="#ppt_x-#ppt_w/2"/>
                                          </p:val>
                                        </p:tav>
                                        <p:tav tm="100000">
                                          <p:val>
                                            <p:strVal val="#ppt_x"/>
                                          </p:val>
                                        </p:tav>
                                      </p:tavLst>
                                    </p:anim>
                                    <p:anim calcmode="lin" valueType="num">
                                      <p:cBhvr>
                                        <p:cTn id="65" dur="500" fill="hold"/>
                                        <p:tgtEl>
                                          <p:spTgt spid="28960"/>
                                        </p:tgtEl>
                                        <p:attrNameLst>
                                          <p:attrName>ppt_y</p:attrName>
                                        </p:attrNameLst>
                                      </p:cBhvr>
                                      <p:tavLst>
                                        <p:tav tm="0">
                                          <p:val>
                                            <p:strVal val="#ppt_y"/>
                                          </p:val>
                                        </p:tav>
                                        <p:tav tm="100000">
                                          <p:val>
                                            <p:strVal val="#ppt_y"/>
                                          </p:val>
                                        </p:tav>
                                      </p:tavLst>
                                    </p:anim>
                                    <p:anim calcmode="lin" valueType="num">
                                      <p:cBhvr>
                                        <p:cTn id="66" dur="500" fill="hold"/>
                                        <p:tgtEl>
                                          <p:spTgt spid="28960"/>
                                        </p:tgtEl>
                                        <p:attrNameLst>
                                          <p:attrName>ppt_w</p:attrName>
                                        </p:attrNameLst>
                                      </p:cBhvr>
                                      <p:tavLst>
                                        <p:tav tm="0">
                                          <p:val>
                                            <p:fltVal val="0"/>
                                          </p:val>
                                        </p:tav>
                                        <p:tav tm="100000">
                                          <p:val>
                                            <p:strVal val="#ppt_w"/>
                                          </p:val>
                                        </p:tav>
                                      </p:tavLst>
                                    </p:anim>
                                    <p:anim calcmode="lin" valueType="num">
                                      <p:cBhvr>
                                        <p:cTn id="67" dur="500" fill="hold"/>
                                        <p:tgtEl>
                                          <p:spTgt spid="28960"/>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28927"/>
                                        </p:tgtEl>
                                        <p:attrNameLst>
                                          <p:attrName>style.visibility</p:attrName>
                                        </p:attrNameLst>
                                      </p:cBhvr>
                                      <p:to>
                                        <p:strVal val="visible"/>
                                      </p:to>
                                    </p:set>
                                    <p:anim calcmode="lin" valueType="num">
                                      <p:cBhvr>
                                        <p:cTn id="72" dur="2000" fill="hold"/>
                                        <p:tgtEl>
                                          <p:spTgt spid="28927"/>
                                        </p:tgtEl>
                                        <p:attrNameLst>
                                          <p:attrName>ppt_w</p:attrName>
                                        </p:attrNameLst>
                                      </p:cBhvr>
                                      <p:tavLst>
                                        <p:tav tm="0">
                                          <p:val>
                                            <p:fltVal val="0"/>
                                          </p:val>
                                        </p:tav>
                                        <p:tav tm="100000">
                                          <p:val>
                                            <p:strVal val="#ppt_w"/>
                                          </p:val>
                                        </p:tav>
                                      </p:tavLst>
                                    </p:anim>
                                    <p:anim calcmode="lin" valueType="num">
                                      <p:cBhvr>
                                        <p:cTn id="73" dur="2000" fill="hold"/>
                                        <p:tgtEl>
                                          <p:spTgt spid="28927"/>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948"/>
                                        </p:tgtEl>
                                        <p:attrNameLst>
                                          <p:attrName>style.visibility</p:attrName>
                                        </p:attrNameLst>
                                      </p:cBhvr>
                                      <p:to>
                                        <p:strVal val="visible"/>
                                      </p:to>
                                    </p:set>
                                    <p:animEffect transition="in" filter="wipe(left)">
                                      <p:cBhvr>
                                        <p:cTn id="78" dur="500"/>
                                        <p:tgtEl>
                                          <p:spTgt spid="28948"/>
                                        </p:tgtEl>
                                      </p:cBhvr>
                                    </p:animEffect>
                                  </p:childTnLst>
                                </p:cTn>
                              </p:par>
                            </p:childTnLst>
                          </p:cTn>
                        </p:par>
                      </p:childTnLst>
                    </p:cTn>
                  </p:par>
                  <p:par>
                    <p:cTn id="79" fill="hold">
                      <p:stCondLst>
                        <p:cond delay="indefinite"/>
                      </p:stCondLst>
                      <p:childTnLst>
                        <p:par>
                          <p:cTn id="80" fill="hold">
                            <p:stCondLst>
                              <p:cond delay="0"/>
                            </p:stCondLst>
                            <p:childTnLst>
                              <p:par>
                                <p:cTn id="81" presetID="55" presetClass="exit" presetSubtype="0" fill="hold" grpId="1" nodeType="clickEffect">
                                  <p:stCondLst>
                                    <p:cond delay="0"/>
                                  </p:stCondLst>
                                  <p:childTnLst>
                                    <p:anim calcmode="lin" valueType="num">
                                      <p:cBhvr>
                                        <p:cTn id="82" dur="1000"/>
                                        <p:tgtEl>
                                          <p:spTgt spid="28956"/>
                                        </p:tgtEl>
                                        <p:attrNameLst>
                                          <p:attrName>ppt_w</p:attrName>
                                        </p:attrNameLst>
                                      </p:cBhvr>
                                      <p:tavLst>
                                        <p:tav tm="0">
                                          <p:val>
                                            <p:strVal val="ppt_w"/>
                                          </p:val>
                                        </p:tav>
                                        <p:tav tm="100000">
                                          <p:val>
                                            <p:strVal val="ppt_w*0.70"/>
                                          </p:val>
                                        </p:tav>
                                      </p:tavLst>
                                    </p:anim>
                                    <p:anim calcmode="lin" valueType="num">
                                      <p:cBhvr>
                                        <p:cTn id="83" dur="1000"/>
                                        <p:tgtEl>
                                          <p:spTgt spid="28956"/>
                                        </p:tgtEl>
                                        <p:attrNameLst>
                                          <p:attrName>ppt_h</p:attrName>
                                        </p:attrNameLst>
                                      </p:cBhvr>
                                      <p:tavLst>
                                        <p:tav tm="0">
                                          <p:val>
                                            <p:strVal val="ppt_h"/>
                                          </p:val>
                                        </p:tav>
                                        <p:tav tm="100000">
                                          <p:val>
                                            <p:strVal val="ppt_h"/>
                                          </p:val>
                                        </p:tav>
                                      </p:tavLst>
                                    </p:anim>
                                    <p:animEffect transition="out" filter="fade">
                                      <p:cBhvr>
                                        <p:cTn id="84" dur="1000"/>
                                        <p:tgtEl>
                                          <p:spTgt spid="28956"/>
                                        </p:tgtEl>
                                      </p:cBhvr>
                                    </p:animEffect>
                                    <p:set>
                                      <p:cBhvr>
                                        <p:cTn id="85" dur="1" fill="hold">
                                          <p:stCondLst>
                                            <p:cond delay="999"/>
                                          </p:stCondLst>
                                        </p:cTn>
                                        <p:tgtEl>
                                          <p:spTgt spid="2895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28953"/>
                                        </p:tgtEl>
                                        <p:attrNameLst>
                                          <p:attrName>style.visibility</p:attrName>
                                        </p:attrNameLst>
                                      </p:cBhvr>
                                      <p:to>
                                        <p:strVal val="visible"/>
                                      </p:to>
                                    </p:set>
                                    <p:animEffect transition="in" filter="wipe(down)">
                                      <p:cBhvr>
                                        <p:cTn id="90" dur="580">
                                          <p:stCondLst>
                                            <p:cond delay="0"/>
                                          </p:stCondLst>
                                        </p:cTn>
                                        <p:tgtEl>
                                          <p:spTgt spid="28953"/>
                                        </p:tgtEl>
                                      </p:cBhvr>
                                    </p:animEffect>
                                    <p:anim calcmode="lin" valueType="num">
                                      <p:cBhvr>
                                        <p:cTn id="91" dur="1822" tmFilter="0,0; 0.14,0.36; 0.43,0.73; 0.71,0.91; 1.0,1.0">
                                          <p:stCondLst>
                                            <p:cond delay="0"/>
                                          </p:stCondLst>
                                        </p:cTn>
                                        <p:tgtEl>
                                          <p:spTgt spid="28953"/>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28953"/>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28953"/>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28953"/>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28953"/>
                                        </p:tgtEl>
                                        <p:attrNameLst>
                                          <p:attrName>ppt_y</p:attrName>
                                        </p:attrNameLst>
                                      </p:cBhvr>
                                      <p:tavLst>
                                        <p:tav tm="0" fmla="#ppt_y-sin(pi*$)/81">
                                          <p:val>
                                            <p:fltVal val="0"/>
                                          </p:val>
                                        </p:tav>
                                        <p:tav tm="100000">
                                          <p:val>
                                            <p:fltVal val="1"/>
                                          </p:val>
                                        </p:tav>
                                      </p:tavLst>
                                    </p:anim>
                                    <p:animScale>
                                      <p:cBhvr>
                                        <p:cTn id="96" dur="26">
                                          <p:stCondLst>
                                            <p:cond delay="650"/>
                                          </p:stCondLst>
                                        </p:cTn>
                                        <p:tgtEl>
                                          <p:spTgt spid="28953"/>
                                        </p:tgtEl>
                                      </p:cBhvr>
                                      <p:to x="100000" y="60000"/>
                                    </p:animScale>
                                    <p:animScale>
                                      <p:cBhvr>
                                        <p:cTn id="97" dur="166" decel="50000">
                                          <p:stCondLst>
                                            <p:cond delay="676"/>
                                          </p:stCondLst>
                                        </p:cTn>
                                        <p:tgtEl>
                                          <p:spTgt spid="28953"/>
                                        </p:tgtEl>
                                      </p:cBhvr>
                                      <p:to x="100000" y="100000"/>
                                    </p:animScale>
                                    <p:animScale>
                                      <p:cBhvr>
                                        <p:cTn id="98" dur="26">
                                          <p:stCondLst>
                                            <p:cond delay="1312"/>
                                          </p:stCondLst>
                                        </p:cTn>
                                        <p:tgtEl>
                                          <p:spTgt spid="28953"/>
                                        </p:tgtEl>
                                      </p:cBhvr>
                                      <p:to x="100000" y="80000"/>
                                    </p:animScale>
                                    <p:animScale>
                                      <p:cBhvr>
                                        <p:cTn id="99" dur="166" decel="50000">
                                          <p:stCondLst>
                                            <p:cond delay="1338"/>
                                          </p:stCondLst>
                                        </p:cTn>
                                        <p:tgtEl>
                                          <p:spTgt spid="28953"/>
                                        </p:tgtEl>
                                      </p:cBhvr>
                                      <p:to x="100000" y="100000"/>
                                    </p:animScale>
                                    <p:animScale>
                                      <p:cBhvr>
                                        <p:cTn id="100" dur="26">
                                          <p:stCondLst>
                                            <p:cond delay="1642"/>
                                          </p:stCondLst>
                                        </p:cTn>
                                        <p:tgtEl>
                                          <p:spTgt spid="28953"/>
                                        </p:tgtEl>
                                      </p:cBhvr>
                                      <p:to x="100000" y="90000"/>
                                    </p:animScale>
                                    <p:animScale>
                                      <p:cBhvr>
                                        <p:cTn id="101" dur="166" decel="50000">
                                          <p:stCondLst>
                                            <p:cond delay="1668"/>
                                          </p:stCondLst>
                                        </p:cTn>
                                        <p:tgtEl>
                                          <p:spTgt spid="28953"/>
                                        </p:tgtEl>
                                      </p:cBhvr>
                                      <p:to x="100000" y="100000"/>
                                    </p:animScale>
                                    <p:animScale>
                                      <p:cBhvr>
                                        <p:cTn id="102" dur="26">
                                          <p:stCondLst>
                                            <p:cond delay="1808"/>
                                          </p:stCondLst>
                                        </p:cTn>
                                        <p:tgtEl>
                                          <p:spTgt spid="28953"/>
                                        </p:tgtEl>
                                      </p:cBhvr>
                                      <p:to x="100000" y="95000"/>
                                    </p:animScale>
                                    <p:animScale>
                                      <p:cBhvr>
                                        <p:cTn id="103" dur="166" decel="50000">
                                          <p:stCondLst>
                                            <p:cond delay="1834"/>
                                          </p:stCondLst>
                                        </p:cTn>
                                        <p:tgtEl>
                                          <p:spTgt spid="28953"/>
                                        </p:tgtEl>
                                      </p:cBhvr>
                                      <p:to x="100000" y="100000"/>
                                    </p:animScale>
                                  </p:childTnLst>
                                  <p:subTnLst>
                                    <p:audio>
                                      <p:cMediaNode>
                                        <p:cTn display="0" masterRel="sameClick">
                                          <p:stCondLst>
                                            <p:cond evt="begin" delay="0">
                                              <p:tn val="88"/>
                                            </p:cond>
                                          </p:stCondLst>
                                          <p:endCondLst>
                                            <p:cond evt="onStopAudio" delay="0">
                                              <p:tgtEl>
                                                <p:sldTgt/>
                                              </p:tgtEl>
                                            </p:cond>
                                          </p:endCondLst>
                                        </p:cTn>
                                        <p:tgtEl>
                                          <p:sndTgt r:embed="rId3" name="chimes.wav"/>
                                        </p:tgtEl>
                                      </p:cMediaNode>
                                    </p:audio>
                                  </p:subTnLst>
                                </p:cTn>
                              </p:par>
                            </p:childTnLst>
                          </p:cTn>
                        </p:par>
                      </p:childTnLst>
                    </p:cTn>
                  </p:par>
                  <p:par>
                    <p:cTn id="104" fill="hold">
                      <p:stCondLst>
                        <p:cond delay="indefinite"/>
                      </p:stCondLst>
                      <p:childTnLst>
                        <p:par>
                          <p:cTn id="105" fill="hold">
                            <p:stCondLst>
                              <p:cond delay="0"/>
                            </p:stCondLst>
                            <p:childTnLst>
                              <p:par>
                                <p:cTn id="106" presetID="55" presetClass="exit" presetSubtype="0" fill="hold" grpId="1" nodeType="clickEffect">
                                  <p:stCondLst>
                                    <p:cond delay="0"/>
                                  </p:stCondLst>
                                  <p:childTnLst>
                                    <p:anim calcmode="lin" valueType="num">
                                      <p:cBhvr>
                                        <p:cTn id="107" dur="1000"/>
                                        <p:tgtEl>
                                          <p:spTgt spid="28957"/>
                                        </p:tgtEl>
                                        <p:attrNameLst>
                                          <p:attrName>ppt_w</p:attrName>
                                        </p:attrNameLst>
                                      </p:cBhvr>
                                      <p:tavLst>
                                        <p:tav tm="0">
                                          <p:val>
                                            <p:strVal val="ppt_w"/>
                                          </p:val>
                                        </p:tav>
                                        <p:tav tm="100000">
                                          <p:val>
                                            <p:strVal val="ppt_w*0.70"/>
                                          </p:val>
                                        </p:tav>
                                      </p:tavLst>
                                    </p:anim>
                                    <p:anim calcmode="lin" valueType="num">
                                      <p:cBhvr>
                                        <p:cTn id="108" dur="1000"/>
                                        <p:tgtEl>
                                          <p:spTgt spid="28957"/>
                                        </p:tgtEl>
                                        <p:attrNameLst>
                                          <p:attrName>ppt_h</p:attrName>
                                        </p:attrNameLst>
                                      </p:cBhvr>
                                      <p:tavLst>
                                        <p:tav tm="0">
                                          <p:val>
                                            <p:strVal val="ppt_h"/>
                                          </p:val>
                                        </p:tav>
                                        <p:tav tm="100000">
                                          <p:val>
                                            <p:strVal val="ppt_h"/>
                                          </p:val>
                                        </p:tav>
                                      </p:tavLst>
                                    </p:anim>
                                    <p:animEffect transition="out" filter="fade">
                                      <p:cBhvr>
                                        <p:cTn id="109" dur="1000"/>
                                        <p:tgtEl>
                                          <p:spTgt spid="28957"/>
                                        </p:tgtEl>
                                      </p:cBhvr>
                                    </p:animEffect>
                                    <p:set>
                                      <p:cBhvr>
                                        <p:cTn id="110" dur="1" fill="hold">
                                          <p:stCondLst>
                                            <p:cond delay="999"/>
                                          </p:stCondLst>
                                        </p:cTn>
                                        <p:tgtEl>
                                          <p:spTgt spid="28957"/>
                                        </p:tgtEl>
                                        <p:attrNameLst>
                                          <p:attrName>style.visibility</p:attrName>
                                        </p:attrNameLst>
                                      </p:cBhvr>
                                      <p:to>
                                        <p:strVal val="hidden"/>
                                      </p:to>
                                    </p:set>
                                  </p:childTnLst>
                                </p:cTn>
                              </p:par>
                              <p:par>
                                <p:cTn id="111" presetID="55" presetClass="exit" presetSubtype="0" fill="hold" grpId="1" nodeType="withEffect">
                                  <p:stCondLst>
                                    <p:cond delay="0"/>
                                  </p:stCondLst>
                                  <p:childTnLst>
                                    <p:anim calcmode="lin" valueType="num">
                                      <p:cBhvr>
                                        <p:cTn id="112" dur="1000"/>
                                        <p:tgtEl>
                                          <p:spTgt spid="28959"/>
                                        </p:tgtEl>
                                        <p:attrNameLst>
                                          <p:attrName>ppt_w</p:attrName>
                                        </p:attrNameLst>
                                      </p:cBhvr>
                                      <p:tavLst>
                                        <p:tav tm="0">
                                          <p:val>
                                            <p:strVal val="ppt_w"/>
                                          </p:val>
                                        </p:tav>
                                        <p:tav tm="100000">
                                          <p:val>
                                            <p:strVal val="ppt_w*0.70"/>
                                          </p:val>
                                        </p:tav>
                                      </p:tavLst>
                                    </p:anim>
                                    <p:anim calcmode="lin" valueType="num">
                                      <p:cBhvr>
                                        <p:cTn id="113" dur="1000"/>
                                        <p:tgtEl>
                                          <p:spTgt spid="28959"/>
                                        </p:tgtEl>
                                        <p:attrNameLst>
                                          <p:attrName>ppt_h</p:attrName>
                                        </p:attrNameLst>
                                      </p:cBhvr>
                                      <p:tavLst>
                                        <p:tav tm="0">
                                          <p:val>
                                            <p:strVal val="ppt_h"/>
                                          </p:val>
                                        </p:tav>
                                        <p:tav tm="100000">
                                          <p:val>
                                            <p:strVal val="ppt_h"/>
                                          </p:val>
                                        </p:tav>
                                      </p:tavLst>
                                    </p:anim>
                                    <p:animEffect transition="out" filter="fade">
                                      <p:cBhvr>
                                        <p:cTn id="114" dur="1000"/>
                                        <p:tgtEl>
                                          <p:spTgt spid="28959"/>
                                        </p:tgtEl>
                                      </p:cBhvr>
                                    </p:animEffect>
                                    <p:set>
                                      <p:cBhvr>
                                        <p:cTn id="115" dur="1" fill="hold">
                                          <p:stCondLst>
                                            <p:cond delay="999"/>
                                          </p:stCondLst>
                                        </p:cTn>
                                        <p:tgtEl>
                                          <p:spTgt spid="28959"/>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0" presetClass="path" presetSubtype="0" accel="50000" decel="50000" fill="hold" grpId="1" nodeType="clickEffect">
                                  <p:stCondLst>
                                    <p:cond delay="0"/>
                                  </p:stCondLst>
                                  <p:childTnLst>
                                    <p:animMotion origin="layout" path="M 2.77778E-6 3.33333E-6 L -0.12778 -0.08588 " pathEditMode="relative" rAng="0" ptsTypes="AA">
                                      <p:cBhvr>
                                        <p:cTn id="119" dur="1000" fill="hold"/>
                                        <p:tgtEl>
                                          <p:spTgt spid="28958"/>
                                        </p:tgtEl>
                                        <p:attrNameLst>
                                          <p:attrName>ppt_x</p:attrName>
                                          <p:attrName>ppt_y</p:attrName>
                                        </p:attrNameLst>
                                      </p:cBhvr>
                                      <p:rCtr x="-64" y="-43"/>
                                    </p:animMotion>
                                  </p:childTnLst>
                                </p:cTn>
                              </p:par>
                              <p:par>
                                <p:cTn id="120" presetID="0" presetClass="path" presetSubtype="0" accel="50000" decel="50000" fill="hold" grpId="1" nodeType="withEffect">
                                  <p:stCondLst>
                                    <p:cond delay="0"/>
                                  </p:stCondLst>
                                  <p:childTnLst>
                                    <p:animMotion origin="layout" path="M 2.5E-6 1.48148E-6 L 2.5E-6 -0.16621 " pathEditMode="relative" rAng="0" ptsTypes="AA">
                                      <p:cBhvr>
                                        <p:cTn id="121" dur="1000" fill="hold"/>
                                        <p:tgtEl>
                                          <p:spTgt spid="28960"/>
                                        </p:tgtEl>
                                        <p:attrNameLst>
                                          <p:attrName>ppt_x</p:attrName>
                                          <p:attrName>ppt_y</p:attrName>
                                        </p:attrNameLst>
                                      </p:cBhvr>
                                      <p:rCtr x="0" y="-83"/>
                                    </p:animMotion>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28954"/>
                                        </p:tgtEl>
                                        <p:attrNameLst>
                                          <p:attrName>style.visibility</p:attrName>
                                        </p:attrNameLst>
                                      </p:cBhvr>
                                      <p:to>
                                        <p:strVal val="visible"/>
                                      </p:to>
                                    </p:set>
                                    <p:animEffect transition="in" filter="wipe(up)">
                                      <p:cBhvr>
                                        <p:cTn id="126" dur="2000"/>
                                        <p:tgtEl>
                                          <p:spTgt spid="28954"/>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6" fill="hold" grpId="0" nodeType="clickEffect">
                                  <p:stCondLst>
                                    <p:cond delay="0"/>
                                  </p:stCondLst>
                                  <p:childTnLst>
                                    <p:set>
                                      <p:cBhvr>
                                        <p:cTn id="130" dur="1" fill="hold">
                                          <p:stCondLst>
                                            <p:cond delay="0"/>
                                          </p:stCondLst>
                                        </p:cTn>
                                        <p:tgtEl>
                                          <p:spTgt spid="28928"/>
                                        </p:tgtEl>
                                        <p:attrNameLst>
                                          <p:attrName>style.visibility</p:attrName>
                                        </p:attrNameLst>
                                      </p:cBhvr>
                                      <p:to>
                                        <p:strVal val="visible"/>
                                      </p:to>
                                    </p:set>
                                    <p:animEffect transition="in" filter="barn(inHorizontal)">
                                      <p:cBhvr>
                                        <p:cTn id="131" dur="1000"/>
                                        <p:tgtEl>
                                          <p:spTgt spid="28928"/>
                                        </p:tgtEl>
                                      </p:cBhvr>
                                    </p:animEffect>
                                  </p:childTnLst>
                                  <p:subTnLst>
                                    <p:audio>
                                      <p:cMediaNode>
                                        <p:cTn display="0" masterRel="sameClick">
                                          <p:stCondLst>
                                            <p:cond evt="begin" delay="0">
                                              <p:tn val="129"/>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59" grpId="0" autoUpdateAnimBg="0"/>
      <p:bldP spid="28959" grpId="1"/>
      <p:bldP spid="28906" grpId="0"/>
      <p:bldP spid="28907" grpId="0" autoUpdateAnimBg="0"/>
      <p:bldP spid="28909" grpId="0" animBg="1" autoUpdateAnimBg="0"/>
      <p:bldP spid="28948" grpId="0"/>
      <p:bldP spid="28953" grpId="0"/>
      <p:bldP spid="28928" grpId="0" animBg="1"/>
      <p:bldP spid="28927" grpId="0"/>
      <p:bldP spid="28954" grpId="0" animBg="1"/>
      <p:bldP spid="28955" grpId="0" autoUpdateAnimBg="0"/>
      <p:bldP spid="28956" grpId="0" autoUpdateAnimBg="0"/>
      <p:bldP spid="28956" grpId="1"/>
      <p:bldP spid="28957" grpId="0" autoUpdateAnimBg="0"/>
      <p:bldP spid="28957" grpId="1"/>
      <p:bldP spid="28958" grpId="0" autoUpdateAnimBg="0"/>
      <p:bldP spid="28958" grpId="1"/>
      <p:bldP spid="28960" grpId="0" autoUpdateAnimBg="0"/>
      <p:bldP spid="28960" grpId="1"/>
    </p:bld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1763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8228</TotalTime>
  <Words>9851</Words>
  <Application>Microsoft Office PowerPoint</Application>
  <PresentationFormat>全屏显示(4:3)</PresentationFormat>
  <Paragraphs>1563</Paragraphs>
  <Slides>90</Slides>
  <Notes>68</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90</vt:i4>
      </vt:variant>
    </vt:vector>
  </HeadingPairs>
  <TitlesOfParts>
    <vt:vector size="108" baseType="lpstr">
      <vt:lpstr>Arial Unicode MS</vt:lpstr>
      <vt:lpstr>华文行楷</vt:lpstr>
      <vt:lpstr>华文楷体</vt:lpstr>
      <vt:lpstr>华文宋体</vt:lpstr>
      <vt:lpstr>华文新魏</vt:lpstr>
      <vt:lpstr>华文中宋</vt:lpstr>
      <vt:lpstr>楷体_GB2312</vt:lpstr>
      <vt:lpstr>隶书</vt:lpstr>
      <vt:lpstr>宋体</vt:lpstr>
      <vt:lpstr>Arial</vt:lpstr>
      <vt:lpstr>Calibri</vt:lpstr>
      <vt:lpstr>Cambria Math</vt:lpstr>
      <vt:lpstr>Courier New</vt:lpstr>
      <vt:lpstr>Times New Roman</vt:lpstr>
      <vt:lpstr>Wingdings</vt:lpstr>
      <vt:lpstr>Office 主题</vt:lpstr>
      <vt:lpstr>公式</vt:lpstr>
      <vt:lpstr>VISIO</vt:lpstr>
      <vt:lpstr>PowerPoint 演示文稿</vt:lpstr>
      <vt:lpstr>第七章回顾</vt:lpstr>
      <vt:lpstr>PowerPoint 演示文稿</vt:lpstr>
      <vt:lpstr>PowerPoint 演示文稿</vt:lpstr>
      <vt:lpstr>查找相关概念 </vt:lpstr>
      <vt:lpstr>查找相关概念（续）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二叉排序树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Yang Weida</cp:lastModifiedBy>
  <cp:revision>797</cp:revision>
  <dcterms:created xsi:type="dcterms:W3CDTF">2010-01-05T06:25:07Z</dcterms:created>
  <dcterms:modified xsi:type="dcterms:W3CDTF">2019-12-24T02:18:03Z</dcterms:modified>
</cp:coreProperties>
</file>