
<file path=[Content_Types].xml><?xml version="1.0" encoding="utf-8"?>
<Types xmlns="http://schemas.openxmlformats.org/package/2006/content-types">
  <Default Extension="bin" ContentType="audio/unknown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36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37.xml" ContentType="application/vnd.openxmlformats-officedocument.presentationml.notesSlide+xml"/>
  <Override PartName="/ppt/embeddings/oleObject5.bin" ContentType="application/vnd.openxmlformats-officedocument.oleObject"/>
  <Override PartName="/ppt/notesSlides/notesSlide38.xml" ContentType="application/vnd.openxmlformats-officedocument.presentationml.notesSlide+xml"/>
  <Override PartName="/ppt/embeddings/oleObject6.bin" ContentType="application/vnd.openxmlformats-officedocument.oleObject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embeddings/oleObject7.bin" ContentType="application/vnd.openxmlformats-officedocument.oleObject"/>
  <Override PartName="/ppt/notesSlides/notesSlide67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68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embeddings/oleObject12.bin" ContentType="application/vnd.openxmlformats-officedocument.oleObject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  <p:sldMasterId id="2147483720" r:id="rId6"/>
    <p:sldMasterId id="2147483732" r:id="rId7"/>
  </p:sldMasterIdLst>
  <p:notesMasterIdLst>
    <p:notesMasterId r:id="rId125"/>
  </p:notesMasterIdLst>
  <p:sldIdLst>
    <p:sldId id="277" r:id="rId8"/>
    <p:sldId id="291" r:id="rId9"/>
    <p:sldId id="296" r:id="rId10"/>
    <p:sldId id="300" r:id="rId11"/>
    <p:sldId id="312" r:id="rId12"/>
    <p:sldId id="314" r:id="rId13"/>
    <p:sldId id="381" r:id="rId14"/>
    <p:sldId id="382" r:id="rId15"/>
    <p:sldId id="383" r:id="rId16"/>
    <p:sldId id="333" r:id="rId17"/>
    <p:sldId id="384" r:id="rId18"/>
    <p:sldId id="386" r:id="rId19"/>
    <p:sldId id="339" r:id="rId20"/>
    <p:sldId id="343" r:id="rId21"/>
    <p:sldId id="345" r:id="rId22"/>
    <p:sldId id="349" r:id="rId23"/>
    <p:sldId id="351" r:id="rId24"/>
    <p:sldId id="355" r:id="rId25"/>
    <p:sldId id="389" r:id="rId26"/>
    <p:sldId id="393" r:id="rId27"/>
    <p:sldId id="394" r:id="rId28"/>
    <p:sldId id="398" r:id="rId29"/>
    <p:sldId id="399" r:id="rId30"/>
    <p:sldId id="329" r:id="rId31"/>
    <p:sldId id="331" r:id="rId32"/>
    <p:sldId id="324" r:id="rId33"/>
    <p:sldId id="271" r:id="rId34"/>
    <p:sldId id="274" r:id="rId35"/>
    <p:sldId id="275" r:id="rId36"/>
    <p:sldId id="311" r:id="rId37"/>
    <p:sldId id="412" r:id="rId38"/>
    <p:sldId id="413" r:id="rId39"/>
    <p:sldId id="414" r:id="rId40"/>
    <p:sldId id="286" r:id="rId41"/>
    <p:sldId id="305" r:id="rId42"/>
    <p:sldId id="262" r:id="rId43"/>
    <p:sldId id="263" r:id="rId44"/>
    <p:sldId id="431" r:id="rId45"/>
    <p:sldId id="257" r:id="rId46"/>
    <p:sldId id="465" r:id="rId47"/>
    <p:sldId id="466" r:id="rId48"/>
    <p:sldId id="467" r:id="rId49"/>
    <p:sldId id="310" r:id="rId50"/>
    <p:sldId id="475" r:id="rId51"/>
    <p:sldId id="478" r:id="rId52"/>
    <p:sldId id="479" r:id="rId53"/>
    <p:sldId id="500" r:id="rId54"/>
    <p:sldId id="501" r:id="rId55"/>
    <p:sldId id="503" r:id="rId56"/>
    <p:sldId id="363" r:id="rId57"/>
    <p:sldId id="429" r:id="rId58"/>
    <p:sldId id="430" r:id="rId59"/>
    <p:sldId id="513" r:id="rId60"/>
    <p:sldId id="432" r:id="rId61"/>
    <p:sldId id="521" r:id="rId62"/>
    <p:sldId id="528" r:id="rId63"/>
    <p:sldId id="338" r:id="rId64"/>
    <p:sldId id="537" r:id="rId65"/>
    <p:sldId id="539" r:id="rId66"/>
    <p:sldId id="540" r:id="rId67"/>
    <p:sldId id="541" r:id="rId68"/>
    <p:sldId id="545" r:id="rId69"/>
    <p:sldId id="468" r:id="rId70"/>
    <p:sldId id="561" r:id="rId71"/>
    <p:sldId id="368" r:id="rId72"/>
    <p:sldId id="369" r:id="rId73"/>
    <p:sldId id="374" r:id="rId74"/>
    <p:sldId id="581" r:id="rId75"/>
    <p:sldId id="403" r:id="rId76"/>
    <p:sldId id="411" r:id="rId77"/>
    <p:sldId id="589" r:id="rId78"/>
    <p:sldId id="590" r:id="rId79"/>
    <p:sldId id="606" r:id="rId80"/>
    <p:sldId id="609" r:id="rId81"/>
    <p:sldId id="610" r:id="rId82"/>
    <p:sldId id="611" r:id="rId83"/>
    <p:sldId id="612" r:id="rId84"/>
    <p:sldId id="613" r:id="rId85"/>
    <p:sldId id="617" r:id="rId86"/>
    <p:sldId id="618" r:id="rId87"/>
    <p:sldId id="622" r:id="rId88"/>
    <p:sldId id="626" r:id="rId89"/>
    <p:sldId id="627" r:id="rId90"/>
    <p:sldId id="287" r:id="rId91"/>
    <p:sldId id="628" r:id="rId92"/>
    <p:sldId id="629" r:id="rId93"/>
    <p:sldId id="421" r:id="rId94"/>
    <p:sldId id="630" r:id="rId95"/>
    <p:sldId id="631" r:id="rId96"/>
    <p:sldId id="422" r:id="rId97"/>
    <p:sldId id="288" r:id="rId98"/>
    <p:sldId id="637" r:id="rId99"/>
    <p:sldId id="647" r:id="rId100"/>
    <p:sldId id="377" r:id="rId101"/>
    <p:sldId id="378" r:id="rId102"/>
    <p:sldId id="379" r:id="rId103"/>
    <p:sldId id="380" r:id="rId104"/>
    <p:sldId id="664" r:id="rId105"/>
    <p:sldId id="387" r:id="rId106"/>
    <p:sldId id="668" r:id="rId107"/>
    <p:sldId id="676" r:id="rId108"/>
    <p:sldId id="678" r:id="rId109"/>
    <p:sldId id="459" r:id="rId110"/>
    <p:sldId id="460" r:id="rId111"/>
    <p:sldId id="464" r:id="rId112"/>
    <p:sldId id="436" r:id="rId113"/>
    <p:sldId id="437" r:id="rId114"/>
    <p:sldId id="440" r:id="rId115"/>
    <p:sldId id="707" r:id="rId116"/>
    <p:sldId id="710" r:id="rId117"/>
    <p:sldId id="713" r:id="rId118"/>
    <p:sldId id="714" r:id="rId119"/>
    <p:sldId id="724" r:id="rId120"/>
    <p:sldId id="325" r:id="rId121"/>
    <p:sldId id="726" r:id="rId122"/>
    <p:sldId id="731" r:id="rId123"/>
    <p:sldId id="739" r:id="rId1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9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561" autoAdjust="0"/>
  </p:normalViewPr>
  <p:slideViewPr>
    <p:cSldViewPr>
      <p:cViewPr varScale="1">
        <p:scale>
          <a:sx n="78" d="100"/>
          <a:sy n="78" d="100"/>
        </p:scale>
        <p:origin x="30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0.xml"/><Relationship Id="rId21" Type="http://schemas.openxmlformats.org/officeDocument/2006/relationships/slide" Target="slides/slide14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84" Type="http://schemas.openxmlformats.org/officeDocument/2006/relationships/slide" Target="slides/slide77.xml"/><Relationship Id="rId89" Type="http://schemas.openxmlformats.org/officeDocument/2006/relationships/slide" Target="slides/slide82.xml"/><Relationship Id="rId112" Type="http://schemas.openxmlformats.org/officeDocument/2006/relationships/slide" Target="slides/slide105.xml"/><Relationship Id="rId16" Type="http://schemas.openxmlformats.org/officeDocument/2006/relationships/slide" Target="slides/slide9.xml"/><Relationship Id="rId107" Type="http://schemas.openxmlformats.org/officeDocument/2006/relationships/slide" Target="slides/slide100.xml"/><Relationship Id="rId11" Type="http://schemas.openxmlformats.org/officeDocument/2006/relationships/slide" Target="slides/slide4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74" Type="http://schemas.openxmlformats.org/officeDocument/2006/relationships/slide" Target="slides/slide67.xml"/><Relationship Id="rId79" Type="http://schemas.openxmlformats.org/officeDocument/2006/relationships/slide" Target="slides/slide72.xml"/><Relationship Id="rId102" Type="http://schemas.openxmlformats.org/officeDocument/2006/relationships/slide" Target="slides/slide95.xml"/><Relationship Id="rId123" Type="http://schemas.openxmlformats.org/officeDocument/2006/relationships/slide" Target="slides/slide116.xml"/><Relationship Id="rId128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3.xml"/><Relationship Id="rId95" Type="http://schemas.openxmlformats.org/officeDocument/2006/relationships/slide" Target="slides/slide88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113" Type="http://schemas.openxmlformats.org/officeDocument/2006/relationships/slide" Target="slides/slide106.xml"/><Relationship Id="rId118" Type="http://schemas.openxmlformats.org/officeDocument/2006/relationships/slide" Target="slides/slide111.xml"/><Relationship Id="rId80" Type="http://schemas.openxmlformats.org/officeDocument/2006/relationships/slide" Target="slides/slide73.xml"/><Relationship Id="rId85" Type="http://schemas.openxmlformats.org/officeDocument/2006/relationships/slide" Target="slides/slide78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59" Type="http://schemas.openxmlformats.org/officeDocument/2006/relationships/slide" Target="slides/slide52.xml"/><Relationship Id="rId103" Type="http://schemas.openxmlformats.org/officeDocument/2006/relationships/slide" Target="slides/slide96.xml"/><Relationship Id="rId108" Type="http://schemas.openxmlformats.org/officeDocument/2006/relationships/slide" Target="slides/slide101.xml"/><Relationship Id="rId124" Type="http://schemas.openxmlformats.org/officeDocument/2006/relationships/slide" Target="slides/slide117.xml"/><Relationship Id="rId129" Type="http://schemas.openxmlformats.org/officeDocument/2006/relationships/tableStyles" Target="tableStyles.xml"/><Relationship Id="rId54" Type="http://schemas.openxmlformats.org/officeDocument/2006/relationships/slide" Target="slides/slide47.xml"/><Relationship Id="rId70" Type="http://schemas.openxmlformats.org/officeDocument/2006/relationships/slide" Target="slides/slide63.xml"/><Relationship Id="rId75" Type="http://schemas.openxmlformats.org/officeDocument/2006/relationships/slide" Target="slides/slide68.xml"/><Relationship Id="rId91" Type="http://schemas.openxmlformats.org/officeDocument/2006/relationships/slide" Target="slides/slide84.xml"/><Relationship Id="rId96" Type="http://schemas.openxmlformats.org/officeDocument/2006/relationships/slide" Target="slides/slide8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49" Type="http://schemas.openxmlformats.org/officeDocument/2006/relationships/slide" Target="slides/slide42.xml"/><Relationship Id="rId114" Type="http://schemas.openxmlformats.org/officeDocument/2006/relationships/slide" Target="slides/slide107.xml"/><Relationship Id="rId119" Type="http://schemas.openxmlformats.org/officeDocument/2006/relationships/slide" Target="slides/slide112.xml"/><Relationship Id="rId44" Type="http://schemas.openxmlformats.org/officeDocument/2006/relationships/slide" Target="slides/slide37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81" Type="http://schemas.openxmlformats.org/officeDocument/2006/relationships/slide" Target="slides/slide74.xml"/><Relationship Id="rId86" Type="http://schemas.openxmlformats.org/officeDocument/2006/relationships/slide" Target="slides/slide79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Relationship Id="rId109" Type="http://schemas.openxmlformats.org/officeDocument/2006/relationships/slide" Target="slides/slide102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76" Type="http://schemas.openxmlformats.org/officeDocument/2006/relationships/slide" Target="slides/slide69.xml"/><Relationship Id="rId97" Type="http://schemas.openxmlformats.org/officeDocument/2006/relationships/slide" Target="slides/slide90.xml"/><Relationship Id="rId104" Type="http://schemas.openxmlformats.org/officeDocument/2006/relationships/slide" Target="slides/slide97.xml"/><Relationship Id="rId120" Type="http://schemas.openxmlformats.org/officeDocument/2006/relationships/slide" Target="slides/slide113.xml"/><Relationship Id="rId125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4.xml"/><Relationship Id="rId92" Type="http://schemas.openxmlformats.org/officeDocument/2006/relationships/slide" Target="slides/slide85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4" Type="http://schemas.openxmlformats.org/officeDocument/2006/relationships/slide" Target="slides/slide17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66" Type="http://schemas.openxmlformats.org/officeDocument/2006/relationships/slide" Target="slides/slide59.xml"/><Relationship Id="rId87" Type="http://schemas.openxmlformats.org/officeDocument/2006/relationships/slide" Target="slides/slide80.xml"/><Relationship Id="rId110" Type="http://schemas.openxmlformats.org/officeDocument/2006/relationships/slide" Target="slides/slide103.xml"/><Relationship Id="rId115" Type="http://schemas.openxmlformats.org/officeDocument/2006/relationships/slide" Target="slides/slide108.xml"/><Relationship Id="rId61" Type="http://schemas.openxmlformats.org/officeDocument/2006/relationships/slide" Target="slides/slide54.xml"/><Relationship Id="rId82" Type="http://schemas.openxmlformats.org/officeDocument/2006/relationships/slide" Target="slides/slide75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56" Type="http://schemas.openxmlformats.org/officeDocument/2006/relationships/slide" Target="slides/slide49.xml"/><Relationship Id="rId77" Type="http://schemas.openxmlformats.org/officeDocument/2006/relationships/slide" Target="slides/slide70.xml"/><Relationship Id="rId100" Type="http://schemas.openxmlformats.org/officeDocument/2006/relationships/slide" Target="slides/slide93.xml"/><Relationship Id="rId105" Type="http://schemas.openxmlformats.org/officeDocument/2006/relationships/slide" Target="slides/slide98.xml"/><Relationship Id="rId126" Type="http://schemas.openxmlformats.org/officeDocument/2006/relationships/presProps" Target="presProps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slide" Target="slides/slide65.xml"/><Relationship Id="rId93" Type="http://schemas.openxmlformats.org/officeDocument/2006/relationships/slide" Target="slides/slide86.xml"/><Relationship Id="rId98" Type="http://schemas.openxmlformats.org/officeDocument/2006/relationships/slide" Target="slides/slide91.xml"/><Relationship Id="rId121" Type="http://schemas.openxmlformats.org/officeDocument/2006/relationships/slide" Target="slides/slide114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18.xml"/><Relationship Id="rId46" Type="http://schemas.openxmlformats.org/officeDocument/2006/relationships/slide" Target="slides/slide39.xml"/><Relationship Id="rId67" Type="http://schemas.openxmlformats.org/officeDocument/2006/relationships/slide" Target="slides/slide60.xml"/><Relationship Id="rId116" Type="http://schemas.openxmlformats.org/officeDocument/2006/relationships/slide" Target="slides/slide109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62" Type="http://schemas.openxmlformats.org/officeDocument/2006/relationships/slide" Target="slides/slide55.xml"/><Relationship Id="rId83" Type="http://schemas.openxmlformats.org/officeDocument/2006/relationships/slide" Target="slides/slide76.xml"/><Relationship Id="rId88" Type="http://schemas.openxmlformats.org/officeDocument/2006/relationships/slide" Target="slides/slide81.xml"/><Relationship Id="rId111" Type="http://schemas.openxmlformats.org/officeDocument/2006/relationships/slide" Target="slides/slide104.xml"/><Relationship Id="rId15" Type="http://schemas.openxmlformats.org/officeDocument/2006/relationships/slide" Target="slides/slide8.xml"/><Relationship Id="rId36" Type="http://schemas.openxmlformats.org/officeDocument/2006/relationships/slide" Target="slides/slide29.xml"/><Relationship Id="rId57" Type="http://schemas.openxmlformats.org/officeDocument/2006/relationships/slide" Target="slides/slide50.xml"/><Relationship Id="rId106" Type="http://schemas.openxmlformats.org/officeDocument/2006/relationships/slide" Target="slides/slide99.xml"/><Relationship Id="rId127" Type="http://schemas.openxmlformats.org/officeDocument/2006/relationships/viewProps" Target="viewProps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52" Type="http://schemas.openxmlformats.org/officeDocument/2006/relationships/slide" Target="slides/slide45.xml"/><Relationship Id="rId73" Type="http://schemas.openxmlformats.org/officeDocument/2006/relationships/slide" Target="slides/slide66.xml"/><Relationship Id="rId78" Type="http://schemas.openxmlformats.org/officeDocument/2006/relationships/slide" Target="slides/slide71.xml"/><Relationship Id="rId94" Type="http://schemas.openxmlformats.org/officeDocument/2006/relationships/slide" Target="slides/slide87.xml"/><Relationship Id="rId99" Type="http://schemas.openxmlformats.org/officeDocument/2006/relationships/slide" Target="slides/slide92.xml"/><Relationship Id="rId101" Type="http://schemas.openxmlformats.org/officeDocument/2006/relationships/slide" Target="slides/slide94.xml"/><Relationship Id="rId122" Type="http://schemas.openxmlformats.org/officeDocument/2006/relationships/slide" Target="slides/slide1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26" Type="http://schemas.openxmlformats.org/officeDocument/2006/relationships/slide" Target="slides/slide19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472F5-E874-45EB-9D70-82D26FE8604A}" type="datetimeFigureOut">
              <a:rPr lang="zh-CN" altLang="en-US" smtClean="0"/>
              <a:pPr/>
              <a:t>2018/12/28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09046-10C3-4233-A7CC-3200DAB24B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448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385DF6-6F1B-4120-B908-BA59AB1334B4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C34233-D92D-4D2C-BF4B-216CFE1D96BD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5</a:t>
            </a:r>
            <a:r>
              <a:rPr lang="zh-CN" altLang="en-US"/>
              <a:t>分钟</a:t>
            </a:r>
            <a:r>
              <a:rPr lang="en-US" altLang="zh-CN"/>
              <a:t>             52</a:t>
            </a:r>
            <a:r>
              <a:rPr lang="zh-CN" altLang="en-US"/>
              <a:t>的位置为排序完成后的最终位置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B09046-10C3-4233-A7CC-3200DAB24B0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2172912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9:17    7</a:t>
            </a:r>
            <a:r>
              <a:rPr lang="zh-CN" altLang="en-US"/>
              <a:t>分钟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B09046-10C3-4233-A7CC-3200DAB24B0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0326624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B09046-10C3-4233-A7CC-3200DAB24B0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8115792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A38629-1AB0-4F38-BEA5-F12D7B5F643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1D1E0F-DD7D-41E4-A39A-F0B652520BA6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B09046-10C3-4233-A7CC-3200DAB24B0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48748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D.</a:t>
            </a:r>
            <a:r>
              <a:rPr lang="zh-CN" altLang="en-US"/>
              <a:t>顺序表示一种随机存取结构，指定任意一个位置序号</a:t>
            </a:r>
            <a:r>
              <a:rPr lang="en-US" altLang="zh-CN" err="1"/>
              <a:t>i</a:t>
            </a:r>
            <a:r>
              <a:rPr lang="zh-CN" altLang="en-US"/>
              <a:t>，都能在</a:t>
            </a:r>
            <a:r>
              <a:rPr lang="en-US" altLang="zh-CN"/>
              <a:t>O(1)</a:t>
            </a:r>
            <a:r>
              <a:rPr lang="zh-CN" altLang="en-US"/>
              <a:t>时间内直接存取该位置的元素。</a:t>
            </a:r>
            <a:endParaRPr lang="en-US" altLang="zh-CN"/>
          </a:p>
          <a:p>
            <a:r>
              <a:rPr lang="en-US" altLang="zh-CN"/>
              <a:t>D</a:t>
            </a:r>
            <a:r>
              <a:rPr lang="zh-CN" altLang="en-US"/>
              <a:t>。</a:t>
            </a:r>
            <a:endParaRPr lang="en-US" altLang="zh-CN"/>
          </a:p>
          <a:p>
            <a:r>
              <a:rPr lang="en-US" altLang="zh-CN"/>
              <a:t>9:10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B09046-10C3-4233-A7CC-3200DAB24B0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86264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9ED074-7443-482E-AA02-7D8F640C8C42}" type="slidenum"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仅在一端（表尾 或栈顶）进行插入和删除的线性表                 出栈</a:t>
            </a:r>
            <a:r>
              <a:rPr lang="en-US" altLang="zh-CN"/>
              <a:t>pop       </a:t>
            </a:r>
            <a:r>
              <a:rPr lang="zh-CN" altLang="en-US"/>
              <a:t>入栈</a:t>
            </a:r>
            <a:r>
              <a:rPr lang="en-US" altLang="zh-CN"/>
              <a:t>push</a:t>
            </a:r>
          </a:p>
          <a:p>
            <a:r>
              <a:rPr lang="zh-CN" altLang="en-US"/>
              <a:t>看看书上的   栈的抽象数据类型 ： 数据对象、数据关系（序偶关系）、基本操作     </a:t>
            </a:r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D 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3692A1-CA84-415F-88F7-6189654B3656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8157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9033FA-DE3B-4E03-B16F-47A068FE8431}" type="slidenum"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对比动态顺序存储</a:t>
            </a:r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EBC4FB6-E694-4B1C-8B82-CCB390A48FBD}" type="slidenum"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链栈的实现：只在一端进行插入和删除</a:t>
            </a:r>
            <a:endParaRPr lang="en-US" altLang="zh-CN"/>
          </a:p>
          <a:p>
            <a:r>
              <a:rPr lang="zh-CN" altLang="en-US"/>
              <a:t>通过代码简单演示</a:t>
            </a:r>
            <a:endParaRPr lang="en-US" altLang="zh-CN"/>
          </a:p>
          <a:p>
            <a:r>
              <a:rPr lang="en-US" altLang="zh-CN"/>
              <a:t>top</a:t>
            </a:r>
            <a:r>
              <a:rPr lang="zh-CN" altLang="en-US"/>
              <a:t>指针指向栈顶元素</a:t>
            </a:r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37F020E-F4A8-45A3-B970-6B506D223A2C}" type="slidenum"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err="1"/>
              <a:t>C</a:t>
            </a:r>
            <a:r>
              <a:rPr lang="en-US" altLang="zh-CN"/>
              <a:t>,B,D</a:t>
            </a:r>
          </a:p>
          <a:p>
            <a:r>
              <a:rPr lang="en-US" altLang="zh-CN"/>
              <a:t>8:50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69F9D35-61AC-4CF6-86AF-F274E168412F}" type="slidenum"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BF0A9D-A942-4C77-A4F4-E4C5FCA6BE4F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266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C848AB8-118F-477D-A72A-7242E4B25B74}" type="slidenum"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链队列和链栈怎么写？</a:t>
            </a:r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5947A1E-748B-4759-BE88-CA49F88BB9CD}" type="slidenum"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8341121-CF12-4A18-A482-18EFD2222B94}" type="slidenum"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删除时，一定要注意删除的的结点是不是最后一个结点，如果是的话，队尾指针需要回指。</a:t>
            </a:r>
            <a:endParaRPr lang="en-US" altLang="zh-CN"/>
          </a:p>
          <a:p>
            <a:r>
              <a:rPr lang="en-US" altLang="zh-CN"/>
              <a:t>10:55</a:t>
            </a:r>
            <a:r>
              <a:rPr lang="zh-CN" altLang="en-US"/>
              <a:t>讲完</a:t>
            </a:r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FD24CF2-C5B9-428B-B8C0-5981218B342B}" type="slidenum"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后进先出</a:t>
            </a:r>
            <a:r>
              <a:rPr lang="zh-CN" altLang="en-US" baseline="0"/>
              <a:t> 先进先出                    </a:t>
            </a:r>
            <a:endParaRPr lang="en-US" altLang="zh-CN" baseline="0"/>
          </a:p>
          <a:p>
            <a:r>
              <a:rPr lang="zh-CN" altLang="en-US" baseline="0"/>
              <a:t>线性 </a:t>
            </a:r>
            <a:r>
              <a:rPr lang="zh-CN" altLang="en-US" baseline="0" dirty="0"/>
              <a:t>任意 栈顶 队尾 队头</a:t>
            </a:r>
            <a:endParaRPr lang="en-US" altLang="zh-CN" baseline="0" dirty="0"/>
          </a:p>
          <a:p>
            <a:r>
              <a:rPr lang="en-US" altLang="zh-CN" baseline="0" dirty="0"/>
              <a:t>4</a:t>
            </a:r>
          </a:p>
          <a:p>
            <a:r>
              <a:rPr lang="en-US" altLang="zh-CN" baseline="0"/>
              <a:t>b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10:55</a:t>
            </a:r>
            <a:r>
              <a:rPr lang="zh-CN" altLang="en-US"/>
              <a:t>讲完</a:t>
            </a:r>
            <a:endParaRPr lang="zh-CN" altLang="zh-CN"/>
          </a:p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471577-FA83-441E-8F3E-5D2A69252814}" type="slidenum"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11:15</a:t>
            </a:r>
            <a:r>
              <a:rPr lang="zh-CN" altLang="en-US"/>
              <a:t> 下课</a:t>
            </a:r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D5DF676-72C2-4A95-8498-7DE5C42A8055}" type="slidenum"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头指针和尾指针可以是整型代表下标  也可以是真正指针。对比栈也是一样。</a:t>
            </a:r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7B00CD9-BE29-4C36-9B83-DF2E614EAECB}" type="slidenum"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和</a:t>
            </a:r>
            <a:r>
              <a:rPr lang="en-US" altLang="zh-CN"/>
              <a:t>if</a:t>
            </a:r>
            <a:r>
              <a:rPr lang="zh-CN" altLang="en-US"/>
              <a:t>语句的比较</a:t>
            </a:r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57FC6EF-D614-4D1C-B490-FCCEA8EEFD48}" type="slidenum"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</a:t>
            </a:r>
          </a:p>
          <a:p>
            <a:r>
              <a:rPr lang="en-US" altLang="zh-CN"/>
              <a:t>D</a:t>
            </a:r>
          </a:p>
          <a:p>
            <a:r>
              <a:rPr lang="en-US" altLang="zh-CN"/>
              <a:t>12</a:t>
            </a:r>
            <a:r>
              <a:rPr lang="zh-CN" altLang="en-US"/>
              <a:t>点讲完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B61C8A7-9B58-4140-9BE8-2E5C4F2FDCFA}" type="slidenum"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ACA4505-3B73-404C-ACCA-A34D8152EF35}" type="slidenum"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解释为何选取</a:t>
            </a:r>
            <a:r>
              <a:rPr lang="en-US" altLang="zh-CN"/>
              <a:t>255</a:t>
            </a:r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8EF1DB-DB87-49B0-ABE3-A5D7F138E4AC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9EF405-B57D-4C77-9130-9C0944A5AFD1}" type="slidenum"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没有初始化长度大小</a:t>
            </a:r>
            <a:endParaRPr lang="en-US" altLang="zh-CN"/>
          </a:p>
          <a:p>
            <a:r>
              <a:rPr lang="zh-CN" altLang="en-US"/>
              <a:t>第</a:t>
            </a:r>
            <a:r>
              <a:rPr lang="en-US" altLang="zh-CN"/>
              <a:t>i</a:t>
            </a:r>
            <a:r>
              <a:rPr lang="zh-CN" altLang="en-US"/>
              <a:t>个字符对应的数组下标是 </a:t>
            </a:r>
            <a:r>
              <a:rPr lang="en-US" altLang="zh-CN"/>
              <a:t>i-1</a:t>
            </a:r>
          </a:p>
          <a:p>
            <a:r>
              <a:rPr lang="en-US" altLang="zh-CN"/>
              <a:t>7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251B5F5-4F25-401D-A4F8-86DBDBB29691}" type="slidenum"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先放第一行，再放第二行    </a:t>
            </a:r>
            <a:r>
              <a:rPr lang="en-US" altLang="zh-CN"/>
              <a:t>b1</a:t>
            </a:r>
            <a:r>
              <a:rPr lang="zh-CN" altLang="en-US"/>
              <a:t>行    </a:t>
            </a:r>
            <a:r>
              <a:rPr lang="en-US" altLang="zh-CN"/>
              <a:t>b2</a:t>
            </a:r>
            <a:r>
              <a:rPr lang="zh-CN" altLang="en-US"/>
              <a:t>列</a:t>
            </a:r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66D366-8EF6-4BF8-918F-A9657D6FFC56}" type="slidenum"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先放第一列，再放第二列</a:t>
            </a:r>
            <a:endParaRPr lang="en-US" altLang="zh-CN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2</a:t>
            </a:r>
            <a:r>
              <a:rPr lang="zh-CN" altLang="en-US"/>
              <a:t>分钟</a:t>
            </a:r>
            <a:endParaRPr lang="zh-CN" altLang="zh-CN"/>
          </a:p>
          <a:p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3C927A-37E0-4C78-AE53-3BF5D086EA71}" type="slidenum"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8DB118-85ED-46B8-96C9-4E48D8689D19}" type="slidenum"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/>
              <a:t>4</a:t>
            </a:r>
            <a:r>
              <a:rPr lang="zh-CN" altLang="en-US" sz="1200"/>
              <a:t>分钟</a:t>
            </a:r>
            <a:endParaRPr lang="en-US" altLang="zh-CN" sz="1200"/>
          </a:p>
          <a:p>
            <a:r>
              <a:rPr lang="en-US" altLang="zh-CN" sz="1200"/>
              <a:t>2048 + (60×57</a:t>
            </a:r>
            <a:r>
              <a:rPr lang="zh-CN" altLang="en-US" sz="1200"/>
              <a:t>＋</a:t>
            </a:r>
            <a:r>
              <a:rPr lang="en-US" altLang="zh-CN" sz="1200"/>
              <a:t>31</a:t>
            </a:r>
            <a:r>
              <a:rPr lang="en-US" altLang="zh-CN" sz="1200" i="1"/>
              <a:t> </a:t>
            </a:r>
            <a:r>
              <a:rPr lang="en-US" altLang="zh-CN" sz="1200"/>
              <a:t>)×2 = 8950 </a:t>
            </a:r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EC04BC9-E9D4-47C5-9958-A1A459E57696}" type="slidenum"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</a:t>
            </a:r>
            <a:endParaRPr lang="en-US" altLang="zh-CN"/>
          </a:p>
          <a:p>
            <a:r>
              <a:rPr lang="zh-CN" altLang="en-US"/>
              <a:t>与前面上下三角类似</a:t>
            </a:r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0B88DEB-BFD7-496E-BC95-7CAF1E7A28E8}" type="slidenum"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5</a:t>
            </a:r>
            <a:r>
              <a:rPr lang="zh-CN" altLang="en-US"/>
              <a:t>分钟</a:t>
            </a:r>
            <a:endParaRPr lang="en-US" altLang="zh-CN"/>
          </a:p>
          <a:p>
            <a:r>
              <a:rPr lang="zh-CN" altLang="en-US"/>
              <a:t>如何根据元素矩阵下标，索引在一维数组中存储的位置呢？</a:t>
            </a:r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1346DE-118F-4802-A2F5-09FDA8339AC7}" type="slidenum"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   </a:t>
            </a:r>
            <a:endParaRPr lang="en-US" altLang="zh-CN"/>
          </a:p>
          <a:p>
            <a:r>
              <a:rPr lang="zh-CN" altLang="en-US"/>
              <a:t>前面我们讲完了如何存储特殊矩阵，下面我们看看如何存储稀疏矩阵</a:t>
            </a:r>
            <a:r>
              <a:rPr lang="en-US" altLang="zh-CN"/>
              <a:t>——</a:t>
            </a:r>
            <a:r>
              <a:rPr lang="zh-CN" altLang="en-US"/>
              <a:t>三种方式。</a:t>
            </a:r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F815B1A-28CD-4818-9186-323EBEB22036}" type="slidenum"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</a:t>
            </a:r>
            <a:endParaRPr lang="en-US" altLang="zh-CN"/>
          </a:p>
          <a:p>
            <a:r>
              <a:rPr lang="en-US" altLang="zh-CN"/>
              <a:t>tu</a:t>
            </a:r>
            <a:r>
              <a:rPr lang="zh-CN" altLang="en-US"/>
              <a:t>代表非零元三元组顺序表的长度</a:t>
            </a:r>
            <a:r>
              <a:rPr lang="en-US" altLang="zh-CN"/>
              <a:t>length</a:t>
            </a:r>
            <a:r>
              <a:rPr lang="zh-CN" altLang="en-US"/>
              <a:t>，非零元个数</a:t>
            </a:r>
            <a:endParaRPr lang="en-US" altLang="zh-CN"/>
          </a:p>
          <a:p>
            <a:r>
              <a:rPr lang="zh-CN" altLang="en-US"/>
              <a:t>后面我们把非零元的三元组顺序表简称 顺序表</a:t>
            </a:r>
            <a:endParaRPr lang="en-US" altLang="zh-CN"/>
          </a:p>
          <a:p>
            <a:r>
              <a:rPr lang="en-US" altLang="zh-CN"/>
              <a:t>PPT</a:t>
            </a:r>
            <a:r>
              <a:rPr lang="zh-CN" altLang="en-US"/>
              <a:t>上的问题</a:t>
            </a:r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AB498EF-2682-40BA-B009-C2004FAC8077}" type="slidenum"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</a:t>
            </a:r>
            <a:endParaRPr lang="en-US" altLang="zh-CN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/>
              <a:t>广义表的</a:t>
            </a:r>
            <a:r>
              <a:rPr lang="zh-CN" altLang="en-US" sz="12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长度</a:t>
            </a:r>
            <a:r>
              <a:rPr lang="zh-CN" altLang="en-US" sz="1200"/>
              <a:t>定义为最外层所包含元素的个数； </a:t>
            </a:r>
          </a:p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AFD5D9-7023-4437-B736-CC45586ADF3A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B30710A-58A2-4C2A-9FD0-799DF4F17312}" type="slidenum"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</a:t>
            </a:r>
            <a:endParaRPr lang="en-US" altLang="zh-CN"/>
          </a:p>
          <a:p>
            <a:r>
              <a:rPr lang="zh-CN" altLang="en-US"/>
              <a:t>深度是将广义表展开后求得括号重数。</a:t>
            </a:r>
            <a:endParaRPr lang="zh-CN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805757A-53AE-4AA1-84B8-DA201A180811}" type="slidenum"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805757A-53AE-4AA1-84B8-DA201A180811}" type="slidenum"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8</a:t>
            </a:r>
            <a:r>
              <a:rPr lang="zh-CN" altLang="en-US"/>
              <a:t>：</a:t>
            </a:r>
            <a:r>
              <a:rPr lang="en-US" altLang="zh-CN"/>
              <a:t>55   3</a:t>
            </a:r>
            <a:r>
              <a:rPr lang="zh-CN" altLang="en-US"/>
              <a:t>分钟</a:t>
            </a:r>
            <a:endParaRPr lang="en-US" altLang="zh-CN"/>
          </a:p>
          <a:p>
            <a:r>
              <a:rPr lang="zh-CN" altLang="en-US"/>
              <a:t>打开非演讲者模式讲解</a:t>
            </a:r>
            <a:endParaRPr lang="en-US" altLang="zh-CN"/>
          </a:p>
          <a:p>
            <a:r>
              <a:rPr lang="en-US" altLang="zh-CN"/>
              <a:t>D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6404041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4</a:t>
            </a:r>
            <a:r>
              <a:rPr lang="zh-CN" altLang="en-US"/>
              <a:t>分钟</a:t>
            </a:r>
            <a:endParaRPr lang="en-US" altLang="zh-CN"/>
          </a:p>
          <a:p>
            <a:r>
              <a:rPr lang="en-US" altLang="zh-CN"/>
              <a:t>P120</a:t>
            </a:r>
            <a:r>
              <a:rPr lang="zh-CN" altLang="en-US"/>
              <a:t>树的基本概念：</a:t>
            </a:r>
            <a:r>
              <a:rPr lang="zh-CN" altLang="en-US" b="1"/>
              <a:t>结点</a:t>
            </a:r>
            <a:r>
              <a:rPr lang="zh-CN" altLang="en-US"/>
              <a:t>拥有的子树数称为</a:t>
            </a:r>
            <a:r>
              <a:rPr lang="zh-CN" altLang="en-US" b="1"/>
              <a:t>结点的度</a:t>
            </a:r>
            <a:r>
              <a:rPr lang="zh-CN" altLang="en-US"/>
              <a:t>。度为</a:t>
            </a:r>
            <a:r>
              <a:rPr lang="en-US" altLang="zh-CN"/>
              <a:t>0</a:t>
            </a:r>
            <a:r>
              <a:rPr lang="zh-CN" altLang="en-US"/>
              <a:t>的结点称为</a:t>
            </a:r>
            <a:r>
              <a:rPr lang="zh-CN" altLang="en-US" b="1"/>
              <a:t>叶子</a:t>
            </a:r>
            <a:r>
              <a:rPr lang="zh-CN" altLang="en-US"/>
              <a:t>结点。度不为</a:t>
            </a:r>
            <a:r>
              <a:rPr lang="en-US" altLang="zh-CN"/>
              <a:t>0</a:t>
            </a:r>
            <a:r>
              <a:rPr lang="zh-CN" altLang="en-US"/>
              <a:t>的结点</a:t>
            </a:r>
            <a:r>
              <a:rPr lang="zh-CN" altLang="en-US" b="1"/>
              <a:t>分支</a:t>
            </a:r>
            <a:r>
              <a:rPr lang="zh-CN" altLang="en-US"/>
              <a:t>结点。该</a:t>
            </a:r>
            <a:r>
              <a:rPr lang="zh-CN" altLang="en-US" b="1"/>
              <a:t>树的度</a:t>
            </a:r>
            <a:r>
              <a:rPr lang="zh-CN" altLang="en-US"/>
              <a:t>是树内各结点的度的最大值。除根结点之外，分支结点也称为</a:t>
            </a:r>
            <a:r>
              <a:rPr lang="zh-CN" altLang="en-US" b="1"/>
              <a:t>内部结点</a:t>
            </a:r>
            <a:r>
              <a:rPr lang="zh-CN" altLang="en-US"/>
              <a:t>。结点的子树的根称为该结点的</a:t>
            </a:r>
            <a:r>
              <a:rPr lang="zh-CN" altLang="en-US" b="1"/>
              <a:t>孩子，</a:t>
            </a:r>
            <a:r>
              <a:rPr lang="zh-CN" altLang="en-US"/>
              <a:t>该结点称为孩子的</a:t>
            </a:r>
            <a:r>
              <a:rPr lang="zh-CN" altLang="en-US" b="1"/>
              <a:t>双亲</a:t>
            </a:r>
            <a:r>
              <a:rPr lang="zh-CN" altLang="en-US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B09046-10C3-4233-A7CC-3200DAB24B0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195072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5</a:t>
            </a:r>
            <a:r>
              <a:rPr lang="zh-CN" altLang="en-US"/>
              <a:t>分钟</a:t>
            </a:r>
            <a:endParaRPr lang="en-US" altLang="zh-CN"/>
          </a:p>
          <a:p>
            <a:r>
              <a:rPr lang="zh-CN" altLang="en-US"/>
              <a:t>深度：树中结点的最大层次称为树的</a:t>
            </a:r>
            <a:r>
              <a:rPr lang="zh-CN" altLang="en-US" b="1"/>
              <a:t>深度</a:t>
            </a:r>
            <a:r>
              <a:rPr lang="zh-CN" altLang="en-US"/>
              <a:t>。  对比家族系谱。有序树和无序树，如果</a:t>
            </a:r>
            <a:r>
              <a:rPr lang="en-US" altLang="zh-CN"/>
              <a:t>4</a:t>
            </a:r>
            <a:r>
              <a:rPr lang="zh-CN" altLang="en-US"/>
              <a:t>中情况一样就是无序的。</a:t>
            </a:r>
            <a:endParaRPr lang="en-US" altLang="zh-CN"/>
          </a:p>
          <a:p>
            <a:r>
              <a:rPr lang="zh-CN" altLang="en-US"/>
              <a:t>结点的</a:t>
            </a:r>
            <a:r>
              <a:rPr lang="zh-CN" altLang="en-US" b="1"/>
              <a:t>层次：</a:t>
            </a:r>
            <a:r>
              <a:rPr lang="zh-CN" altLang="en-US" b="0"/>
              <a:t>从根开始定义起，根为第一层，根的孩子为第二层。双亲在同一层的结点互为</a:t>
            </a:r>
            <a:r>
              <a:rPr lang="zh-CN" altLang="en-US" b="1"/>
              <a:t>堂兄弟</a:t>
            </a:r>
            <a:r>
              <a:rPr lang="zh-CN" altLang="en-US" b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B09046-10C3-4233-A7CC-3200DAB24B0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248041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03E6F2-CB9C-4A98-9FB1-351D9C9CDA25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</a:t>
            </a:r>
            <a:endParaRPr lang="en-US" altLang="zh-CN"/>
          </a:p>
          <a:p>
            <a:r>
              <a:rPr lang="zh-CN" altLang="en-US"/>
              <a:t>树的表示方法有</a:t>
            </a:r>
            <a:r>
              <a:rPr lang="en-US" altLang="zh-CN"/>
              <a:t>4</a:t>
            </a:r>
            <a:r>
              <a:rPr lang="zh-CN" altLang="en-US"/>
              <a:t>种，常用的是树形表示法，因为更加形象。</a:t>
            </a:r>
            <a:endParaRPr lang="zh-CN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BC9A1-60B7-4219-AD24-9A00D5561F94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/>
              <a:t>3</a:t>
            </a:r>
            <a:r>
              <a:rPr lang="zh-CN" altLang="en-US" b="1"/>
              <a:t>分钟</a:t>
            </a:r>
            <a:endParaRPr lang="en-US" altLang="zh-CN" b="1"/>
          </a:p>
          <a:p>
            <a:r>
              <a:rPr lang="zh-CN" altLang="en-US" b="1"/>
              <a:t>凹入表示法</a:t>
            </a:r>
            <a:r>
              <a:rPr lang="zh-CN" altLang="en-US"/>
              <a:t>：类似于编书的目录；</a:t>
            </a:r>
            <a:r>
              <a:rPr lang="zh-CN" altLang="en-US" b="1"/>
              <a:t>广义表表示法</a:t>
            </a:r>
            <a:r>
              <a:rPr lang="zh-CN" altLang="en-US"/>
              <a:t>：根作为由子树森林组成的</a:t>
            </a:r>
            <a:r>
              <a:rPr lang="zh-CN" altLang="en-US" b="1"/>
              <a:t>表的名字写在表的左侧</a:t>
            </a:r>
            <a:r>
              <a:rPr lang="zh-CN" altLang="en-US"/>
              <a:t>；</a:t>
            </a:r>
            <a:endParaRPr lang="zh-CN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06A5BA-7845-46F9-9B83-823B87DBD671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    二叉树不是树的特殊情况，他是不同于树的另一种树型结构。树的结点位置是相对的，二叉树结点位置是绝对的。</a:t>
            </a:r>
            <a:endParaRPr lang="zh-CN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F0073A-D311-4537-ACE4-F9E01AB2DD8D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       </a:t>
            </a:r>
            <a:r>
              <a:rPr lang="en-US" altLang="zh-CN"/>
              <a:t>j&lt;i</a:t>
            </a:r>
            <a:r>
              <a:rPr lang="zh-CN" altLang="en-US"/>
              <a:t>都成立  那么</a:t>
            </a:r>
            <a:r>
              <a:rPr lang="en-US" altLang="zh-CN"/>
              <a:t>i</a:t>
            </a:r>
            <a:r>
              <a:rPr lang="zh-CN" altLang="en-US"/>
              <a:t>是否成立？</a:t>
            </a:r>
            <a:endParaRPr lang="en-US" altLang="zh-CN"/>
          </a:p>
          <a:p>
            <a:r>
              <a:rPr lang="zh-CN" altLang="en-US"/>
              <a:t>二叉树的性质</a:t>
            </a:r>
            <a:r>
              <a:rPr lang="en-US" altLang="zh-CN"/>
              <a:t>1:1</a:t>
            </a:r>
            <a:r>
              <a:rPr lang="zh-CN" altLang="en-US"/>
              <a:t>：  </a:t>
            </a:r>
            <a:r>
              <a:rPr lang="en-US" altLang="zh-CN"/>
              <a:t>2</a:t>
            </a:r>
            <a:r>
              <a:rPr lang="en-US" altLang="zh-CN" baseline="30000"/>
              <a:t>0</a:t>
            </a:r>
            <a:r>
              <a:rPr lang="en-US" altLang="zh-CN"/>
              <a:t>   2</a:t>
            </a:r>
            <a:r>
              <a:rPr lang="zh-CN" altLang="en-US"/>
              <a:t>： </a:t>
            </a:r>
            <a:r>
              <a:rPr lang="en-US" altLang="zh-CN"/>
              <a:t>2</a:t>
            </a:r>
            <a:r>
              <a:rPr lang="en-US" altLang="zh-CN" sz="1200" kern="1200" baseline="30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US" altLang="zh-CN"/>
              <a:t>   3:2</a:t>
            </a:r>
            <a:r>
              <a:rPr lang="en-US" altLang="zh-CN" sz="1200" kern="1200" baseline="30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altLang="en-US" sz="1200" kern="1200" baseline="30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/>
              <a:t> </a:t>
            </a:r>
            <a:r>
              <a:rPr lang="en-US" altLang="zh-CN"/>
              <a:t>4:2</a:t>
            </a:r>
            <a:r>
              <a:rPr lang="en-US" altLang="zh-CN" sz="1200" kern="1200" baseline="30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zh-CN" altLang="en-US" sz="1200" kern="1200" baseline="30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。。。。</a:t>
            </a:r>
            <a:endParaRPr lang="zh-CN" altLang="zh-CN" sz="1200" kern="1200" baseline="300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552C3E-B4F6-47F7-8347-A21016A8A3A4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>
                <a:ea typeface="华文中宋" pitchFamily="2" charset="-122"/>
              </a:rPr>
              <a:t>11</a:t>
            </a:r>
            <a:r>
              <a:rPr lang="zh-CN" altLang="en-US" sz="1200">
                <a:ea typeface="华文中宋" pitchFamily="2" charset="-122"/>
              </a:rPr>
              <a:t>：</a:t>
            </a:r>
            <a:r>
              <a:rPr lang="en-US" altLang="zh-CN" sz="1200">
                <a:ea typeface="华文中宋" pitchFamily="2" charset="-122"/>
              </a:rPr>
              <a:t>00    </a:t>
            </a:r>
            <a:r>
              <a:rPr lang="zh-CN" altLang="en-US" sz="1200">
                <a:ea typeface="华文中宋" pitchFamily="2" charset="-122"/>
              </a:rPr>
              <a:t>结束  </a:t>
            </a:r>
            <a:r>
              <a:rPr lang="en-US" altLang="zh-CN" sz="1200">
                <a:ea typeface="华文中宋" pitchFamily="2" charset="-122"/>
              </a:rPr>
              <a:t>6</a:t>
            </a:r>
            <a:r>
              <a:rPr lang="zh-CN" altLang="en-US" sz="1200">
                <a:ea typeface="华文中宋" pitchFamily="2" charset="-122"/>
              </a:rPr>
              <a:t>分钟  画图实例讲解，对一棵有 </a:t>
            </a:r>
            <a:r>
              <a:rPr lang="en-US" altLang="zh-CN" sz="1200" i="1">
                <a:ea typeface="华文中宋" pitchFamily="2" charset="-122"/>
              </a:rPr>
              <a:t>n</a:t>
            </a:r>
            <a:r>
              <a:rPr lang="en-US" altLang="zh-CN" sz="1200">
                <a:ea typeface="华文中宋" pitchFamily="2" charset="-122"/>
              </a:rPr>
              <a:t> </a:t>
            </a:r>
            <a:r>
              <a:rPr lang="zh-CN" altLang="en-US" sz="1200">
                <a:ea typeface="华文中宋" pitchFamily="2" charset="-122"/>
              </a:rPr>
              <a:t>个结点的完全二叉树，</a:t>
            </a:r>
            <a:r>
              <a:rPr lang="zh-CN" altLang="en-US"/>
              <a:t>最后一个分支结点或者非终端结点？  </a:t>
            </a:r>
            <a:r>
              <a:rPr lang="zh-CN" altLang="en-US" sz="1200">
                <a:ea typeface="华文中宋" pitchFamily="2" charset="-122"/>
              </a:rPr>
              <a:t>其代表：结点</a:t>
            </a:r>
            <a:r>
              <a:rPr lang="en-US" altLang="zh-CN" sz="1200">
                <a:ea typeface="华文中宋" pitchFamily="2" charset="-122"/>
              </a:rPr>
              <a:t>i    </a:t>
            </a:r>
            <a:r>
              <a:rPr lang="zh-CN" altLang="en-US" sz="1200">
                <a:ea typeface="华文中宋" pitchFamily="2" charset="-122"/>
              </a:rPr>
              <a:t>根据完全二叉树建树方式理解一下：第</a:t>
            </a:r>
            <a:r>
              <a:rPr lang="en-US" altLang="zh-CN" sz="1200">
                <a:ea typeface="华文中宋" pitchFamily="2" charset="-122"/>
              </a:rPr>
              <a:t>i</a:t>
            </a:r>
            <a:r>
              <a:rPr lang="zh-CN" altLang="en-US" sz="1200">
                <a:ea typeface="华文中宋" pitchFamily="2" charset="-122"/>
              </a:rPr>
              <a:t>层结点数，是第</a:t>
            </a:r>
            <a:r>
              <a:rPr lang="en-US" altLang="zh-CN" sz="1200">
                <a:ea typeface="华文中宋" pitchFamily="2" charset="-122"/>
              </a:rPr>
              <a:t>i-1</a:t>
            </a:r>
            <a:r>
              <a:rPr lang="zh-CN" altLang="en-US" sz="1200">
                <a:ea typeface="华文中宋" pitchFamily="2" charset="-122"/>
              </a:rPr>
              <a:t>层结点数的</a:t>
            </a:r>
            <a:r>
              <a:rPr lang="en-US" altLang="zh-CN" sz="1200">
                <a:ea typeface="华文中宋" pitchFamily="2" charset="-122"/>
              </a:rPr>
              <a:t>2</a:t>
            </a:r>
            <a:r>
              <a:rPr lang="zh-CN" altLang="en-US" sz="1200">
                <a:ea typeface="华文中宋" pitchFamily="2" charset="-122"/>
              </a:rPr>
              <a:t>倍</a:t>
            </a:r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B8F6CE-EF13-4336-9CDB-F59C00D8F6B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D8D97E-90FB-487B-881E-EB546F1DECCE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11</a:t>
            </a:r>
            <a:r>
              <a:rPr lang="zh-CN" altLang="en-US"/>
              <a:t>： </a:t>
            </a:r>
            <a:r>
              <a:rPr lang="en-US" altLang="zh-CN"/>
              <a:t>05   3</a:t>
            </a:r>
            <a:r>
              <a:rPr lang="zh-CN" altLang="en-US"/>
              <a:t>分钟</a:t>
            </a:r>
            <a:endParaRPr lang="en-US" altLang="zh-CN"/>
          </a:p>
          <a:p>
            <a:r>
              <a:rPr lang="zh-CN" altLang="en-US"/>
              <a:t>存储结构：顺序和链式    链式存储有包括两种方式</a:t>
            </a:r>
            <a:endParaRPr lang="en-US" altLang="zh-CN"/>
          </a:p>
          <a:p>
            <a:r>
              <a:rPr lang="zh-CN" altLang="en-US"/>
              <a:t>图中的</a:t>
            </a:r>
            <a:r>
              <a:rPr lang="en-US" altLang="zh-CN"/>
              <a:t>0</a:t>
            </a:r>
            <a:r>
              <a:rPr lang="zh-CN" altLang="en-US"/>
              <a:t>代表不存在此结点，补上一个取不到的值，补空间是一种空间上的浪费。</a:t>
            </a:r>
            <a:endParaRPr lang="zh-CN" altLang="zh-CN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7FF971-D187-4048-B21C-C5E0FBD529AA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2</a:t>
            </a:r>
            <a:r>
              <a:rPr lang="zh-CN" altLang="en-US"/>
              <a:t>分钟</a:t>
            </a:r>
            <a:endParaRPr lang="en-US" altLang="zh-CN"/>
          </a:p>
          <a:p>
            <a:r>
              <a:rPr lang="zh-CN" altLang="en-US"/>
              <a:t>含两个指针域的结点结构</a:t>
            </a:r>
            <a:endParaRPr lang="zh-CN" altLang="zh-CN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5F8B85-FAAD-4A92-B424-EF94C692F842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   空指针域线索二叉树使用     如何在内存中找到一颗树呢？对比链表中的头指针，要有一个指向根节点的指针</a:t>
            </a:r>
            <a:endParaRPr lang="en-US" altLang="zh-CN"/>
          </a:p>
          <a:p>
            <a:r>
              <a:rPr lang="en-US" altLang="zh-CN"/>
              <a:t>n</a:t>
            </a:r>
            <a:r>
              <a:rPr lang="zh-CN" altLang="en-US"/>
              <a:t>和结点有</a:t>
            </a:r>
            <a:r>
              <a:rPr lang="en-US" altLang="zh-CN"/>
              <a:t>2n</a:t>
            </a:r>
            <a:r>
              <a:rPr lang="zh-CN" altLang="en-US"/>
              <a:t>个链域，但是每个分支占一个链域，一共有</a:t>
            </a:r>
            <a:r>
              <a:rPr lang="en-US" altLang="zh-CN"/>
              <a:t>n-1</a:t>
            </a:r>
            <a:r>
              <a:rPr lang="zh-CN" altLang="en-US"/>
              <a:t>个分支，因为根节点不存分支，所以</a:t>
            </a:r>
            <a:r>
              <a:rPr lang="zh-CN" altLang="zh-CN" sz="1200">
                <a:ea typeface="华文中宋" pitchFamily="2" charset="-122"/>
              </a:rPr>
              <a:t>有</a:t>
            </a:r>
            <a:r>
              <a:rPr lang="zh-CN" altLang="en-US" sz="1200">
                <a:ea typeface="华文中宋" pitchFamily="2" charset="-122"/>
              </a:rPr>
              <a:t> </a:t>
            </a:r>
            <a:r>
              <a:rPr lang="en-US" altLang="zh-CN" sz="1200" i="1">
                <a:ea typeface="华文中宋" pitchFamily="2" charset="-122"/>
              </a:rPr>
              <a:t>n </a:t>
            </a:r>
            <a:r>
              <a:rPr lang="en-US" altLang="zh-CN" sz="1200">
                <a:ea typeface="华文中宋" pitchFamily="2" charset="-122"/>
              </a:rPr>
              <a:t>+ 1 </a:t>
            </a:r>
            <a:r>
              <a:rPr lang="zh-CN" altLang="zh-CN" sz="1200">
                <a:ea typeface="华文中宋" pitchFamily="2" charset="-122"/>
              </a:rPr>
              <a:t>个空指针域。</a:t>
            </a:r>
            <a:endParaRPr lang="zh-CN" altLang="zh-CN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267DC5-5183-4459-8484-36DBF0A460B2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686B55-8212-4427-A333-6E615AE9E6F5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4</a:t>
            </a:r>
            <a:r>
              <a:rPr lang="zh-CN" altLang="en-US"/>
              <a:t>分钟</a:t>
            </a:r>
            <a:endParaRPr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左子树都在右子树的前面，取前面三种遍历方法</a:t>
            </a:r>
            <a:endParaRPr lang="zh-CN" altLang="zh-CN"/>
          </a:p>
          <a:p>
            <a:endParaRPr lang="zh-CN" altLang="zh-CN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2BD3BC-C40B-407D-86F0-946218095E06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8</a:t>
            </a:r>
            <a:r>
              <a:rPr lang="zh-CN" altLang="en-US"/>
              <a:t>：</a:t>
            </a:r>
            <a:r>
              <a:rPr lang="en-US" altLang="zh-CN"/>
              <a:t>20     10</a:t>
            </a:r>
            <a:r>
              <a:rPr lang="zh-CN" altLang="en-US"/>
              <a:t>分钟</a:t>
            </a:r>
            <a:endParaRPr lang="en-US" altLang="zh-CN"/>
          </a:p>
          <a:p>
            <a:r>
              <a:rPr lang="zh-CN" altLang="en-US"/>
              <a:t>先序遍历第一个结点一定是二叉树的根节点，而在中序遍历中，根结点必然将中序序列分成两个子序列，前一个子序列就是根结点左子树的中序序列，后一个子序列就是根结点右子树的中序序列。</a:t>
            </a:r>
            <a:endParaRPr lang="en-US" altLang="zh-CN"/>
          </a:p>
          <a:p>
            <a:r>
              <a:rPr lang="en-US" altLang="zh-CN"/>
              <a:t>D   </a:t>
            </a:r>
            <a:r>
              <a:rPr lang="zh-CN" altLang="en-US"/>
              <a:t>解析：</a:t>
            </a:r>
            <a:r>
              <a:rPr lang="en-US" altLang="zh-CN"/>
              <a:t>B</a:t>
            </a:r>
            <a:r>
              <a:rPr lang="zh-CN" altLang="en-US"/>
              <a:t>是</a:t>
            </a:r>
            <a:r>
              <a:rPr lang="en-US" altLang="zh-CN"/>
              <a:t>E</a:t>
            </a:r>
            <a:r>
              <a:rPr lang="zh-CN" altLang="en-US"/>
              <a:t>的右子树根节点</a:t>
            </a:r>
            <a:endParaRPr lang="en-US" altLang="zh-CN"/>
          </a:p>
          <a:p>
            <a:r>
              <a:rPr lang="zh-CN" altLang="en-US"/>
              <a:t>注意：先序和后序不能唯一确定一颗二叉树</a:t>
            </a:r>
            <a:endParaRPr lang="en-US" altLang="zh-CN"/>
          </a:p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7698503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995DDE-D5C2-4056-B054-D9C0A9F448AD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9:07</a:t>
            </a:r>
            <a:r>
              <a:rPr lang="zh-CN" altLang="en-US"/>
              <a:t> 结束</a:t>
            </a:r>
            <a:r>
              <a:rPr lang="en-US" altLang="zh-CN"/>
              <a:t>       12</a:t>
            </a:r>
            <a:r>
              <a:rPr lang="zh-CN" altLang="en-US"/>
              <a:t>分钟  </a:t>
            </a:r>
            <a:r>
              <a:rPr lang="en-US" altLang="zh-CN"/>
              <a:t>A  B   D </a:t>
            </a:r>
            <a:r>
              <a:rPr lang="zh-CN" altLang="en-US"/>
              <a:t>（讲过了）    </a:t>
            </a:r>
            <a:r>
              <a:rPr lang="en-US" altLang="zh-CN"/>
              <a:t>D     A    A   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前序是根左右、中序是左根右、后序是左右根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因此相对次序发生变化的都是子树的根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也就是分支结点（或者说非叶子结点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度数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&gt;0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   相对次序都是左在前右在后   因为我们都是先左后右，只不过是根 结点位，置发生变化，只有分支结点在遍历过程中，能成为子树根结点，所以叶子结点相对次序不会变，分支结点的相对次序有可能变</a:t>
            </a:r>
            <a:endParaRPr lang="zh-CN" altLang="zh-CN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747DF4-83FA-489E-9D92-ECA19D681699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6 </a:t>
            </a:r>
            <a:r>
              <a:rPr lang="zh-CN" altLang="en-US"/>
              <a:t>分钟     这个图中的线索线以前考过先写出中序序列，在根据序列把空域的线索画好。     为了操作方便在二叉树的线索链表上也添加一个头结点，左孩子域指向二叉树根结点，右孩子域指向中序遍历最后一个结点。好比为二叉树建立了一个双向线索链表。</a:t>
            </a:r>
            <a:endParaRPr lang="zh-CN" altLang="zh-CN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1C1E72-FF3F-4E6F-8E4C-2FE630ED1734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10:12</a:t>
            </a:r>
            <a:r>
              <a:rPr lang="zh-CN" altLang="en-US"/>
              <a:t>结束</a:t>
            </a:r>
            <a:r>
              <a:rPr lang="en-US" altLang="zh-CN"/>
              <a:t>         2  </a:t>
            </a:r>
            <a:r>
              <a:rPr lang="zh-CN" altLang="en-US"/>
              <a:t>分钟   枚举默认占</a:t>
            </a:r>
            <a:r>
              <a:rPr lang="en-US" altLang="zh-CN"/>
              <a:t>4</a:t>
            </a:r>
            <a:r>
              <a:rPr lang="zh-CN" altLang="en-US"/>
              <a:t>字节     不如用</a:t>
            </a:r>
            <a:r>
              <a:rPr lang="en-US" altLang="zh-CN"/>
              <a:t>bool</a:t>
            </a:r>
            <a:r>
              <a:rPr lang="zh-CN" altLang="en-US"/>
              <a:t>布尔类型   内存浪费问题</a:t>
            </a:r>
            <a:endParaRPr lang="zh-CN" altLang="zh-CN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A3D629-E825-4235-9638-82D947EBA868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10:30</a:t>
            </a:r>
            <a:r>
              <a:rPr lang="zh-CN" altLang="en-US"/>
              <a:t>结束</a:t>
            </a:r>
            <a:r>
              <a:rPr lang="en-US" altLang="zh-CN"/>
              <a:t>     3</a:t>
            </a:r>
            <a:r>
              <a:rPr lang="zh-CN" altLang="en-US"/>
              <a:t>分钟</a:t>
            </a:r>
            <a:r>
              <a:rPr lang="en-US" altLang="zh-CN"/>
              <a:t>    B   B               </a:t>
            </a:r>
            <a:r>
              <a:rPr lang="zh-CN" altLang="en-US" b="1"/>
              <a:t>总结一下  线索二叉树</a:t>
            </a:r>
            <a:endParaRPr lang="zh-CN" altLang="zh-CN" b="1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641881-170F-43FB-94ED-A583F1B35B65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FD5336-5373-4621-BF54-0C8DFED5ED90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5</a:t>
            </a:r>
            <a:r>
              <a:rPr lang="zh-CN" altLang="en-US"/>
              <a:t>分钟    先给学生们讲    下面出练习      </a:t>
            </a:r>
            <a:r>
              <a:rPr lang="en-US" altLang="zh-CN"/>
              <a:t>n</a:t>
            </a:r>
            <a:r>
              <a:rPr lang="en-US" altLang="zh-CN" baseline="-25000"/>
              <a:t>0</a:t>
            </a:r>
            <a:r>
              <a:rPr lang="en-US" altLang="zh-CN"/>
              <a:t> = n</a:t>
            </a:r>
            <a:r>
              <a:rPr lang="en-US" altLang="zh-CN" baseline="-25000"/>
              <a:t>2</a:t>
            </a:r>
            <a:r>
              <a:rPr lang="en-US" altLang="zh-CN"/>
              <a:t> + 1</a:t>
            </a:r>
            <a:endParaRPr lang="zh-CN" altLang="zh-CN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527130-6A0D-42AE-BFF2-5AB8248194EE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8:40</a:t>
            </a:r>
            <a:r>
              <a:rPr lang="zh-CN" altLang="en-US"/>
              <a:t> 结束           练习本页   </a:t>
            </a:r>
            <a:r>
              <a:rPr lang="en-US" altLang="zh-CN"/>
              <a:t>3</a:t>
            </a:r>
            <a:r>
              <a:rPr lang="zh-CN" altLang="en-US"/>
              <a:t>分钟 </a:t>
            </a:r>
            <a:r>
              <a:rPr lang="en-US" altLang="zh-CN"/>
              <a:t>+ 2</a:t>
            </a:r>
            <a:r>
              <a:rPr lang="zh-CN" altLang="en-US"/>
              <a:t>分钟讲   哈夫曼树不唯一</a:t>
            </a:r>
            <a:endParaRPr lang="zh-CN" altLang="zh-CN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9BC267-49F3-4A8A-9472-F52DD4CE0CA6}" type="slidenum">
              <a:rPr lang="en-US" altLang="zh-CN"/>
              <a:pPr/>
              <a:t>70</a:t>
            </a:fld>
            <a:endParaRPr lang="en-US" altLang="zh-CN"/>
          </a:p>
        </p:txBody>
      </p:sp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5</a:t>
            </a:r>
            <a:r>
              <a:rPr lang="zh-CN" altLang="en-US"/>
              <a:t>分钟  作为练习，大家写一下  </a:t>
            </a:r>
            <a:endParaRPr lang="zh-CN" altLang="zh-CN"/>
          </a:p>
          <a:p>
            <a:endParaRPr lang="zh-CN" altLang="zh-CN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CE1F7-D403-49E4-9D56-D232FB25591E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/>
              <a:t>10 </a:t>
            </a:r>
          </a:p>
          <a:p>
            <a:pPr marL="228600" indent="-228600">
              <a:buAutoNum type="arabicPeriod"/>
            </a:pPr>
            <a:r>
              <a:rPr lang="zh-CN" altLang="en-US"/>
              <a:t>（ </a:t>
            </a:r>
            <a:r>
              <a:rPr lang="en-US" altLang="zh-CN"/>
              <a:t>131</a:t>
            </a:r>
            <a:r>
              <a:rPr lang="zh-CN" altLang="en-US"/>
              <a:t> ， </a:t>
            </a:r>
            <a:r>
              <a:rPr lang="en-US" altLang="zh-CN"/>
              <a:t>13 </a:t>
            </a:r>
            <a:r>
              <a:rPr lang="zh-CN" altLang="en-US"/>
              <a:t> ） </a:t>
            </a:r>
            <a:endParaRPr lang="en-US" altLang="zh-CN"/>
          </a:p>
          <a:p>
            <a:pPr marL="228600" indent="-228600">
              <a:buAutoNum type="arabicPeriod"/>
            </a:pPr>
            <a:r>
              <a:rPr lang="zh-CN" altLang="en-US"/>
              <a:t> </a:t>
            </a:r>
            <a:r>
              <a:rPr lang="en-US" altLang="zh-CN"/>
              <a:t>(2) a: 011  b:10  c: 00 d: 010  e: 11   (3) 60   (4) ecabcbbe   </a:t>
            </a:r>
          </a:p>
          <a:p>
            <a:pPr marL="228600" indent="-228600">
              <a:buAutoNum type="arabicPeriod"/>
            </a:pPr>
            <a:r>
              <a:rPr lang="en-US" altLang="zh-CN"/>
              <a:t>196    </a:t>
            </a:r>
          </a:p>
          <a:p>
            <a:pPr marL="228600" indent="-228600">
              <a:buAutoNum type="arabicPeriod"/>
            </a:pPr>
            <a:r>
              <a:rPr lang="en-US" altLang="zh-CN"/>
              <a:t> a: 01110    b: 01111   c: 0110   d: 010   e: 00    f: 10      g: 11</a:t>
            </a:r>
            <a:endParaRPr lang="zh-CN" altLang="zh-CN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CE1F7-D403-49E4-9D56-D232FB25591E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/>
              <a:t>10 </a:t>
            </a:r>
          </a:p>
          <a:p>
            <a:pPr marL="228600" indent="-228600">
              <a:buAutoNum type="arabicPeriod"/>
            </a:pPr>
            <a:r>
              <a:rPr lang="zh-CN" altLang="en-US"/>
              <a:t>（ </a:t>
            </a:r>
            <a:r>
              <a:rPr lang="en-US" altLang="zh-CN"/>
              <a:t>131</a:t>
            </a:r>
            <a:r>
              <a:rPr lang="zh-CN" altLang="en-US"/>
              <a:t> ， </a:t>
            </a:r>
            <a:r>
              <a:rPr lang="en-US" altLang="zh-CN"/>
              <a:t>13 </a:t>
            </a:r>
            <a:r>
              <a:rPr lang="zh-CN" altLang="en-US"/>
              <a:t> ） </a:t>
            </a:r>
            <a:endParaRPr lang="en-US" altLang="zh-CN"/>
          </a:p>
          <a:p>
            <a:pPr marL="228600" indent="-228600">
              <a:buAutoNum type="arabicPeriod"/>
            </a:pPr>
            <a:r>
              <a:rPr lang="zh-CN" altLang="en-US"/>
              <a:t> </a:t>
            </a:r>
            <a:r>
              <a:rPr lang="en-US" altLang="zh-CN"/>
              <a:t>(2) a: 011  b:10  c: 00 d: 010  e: 11   (3) 60   (4) ecabcbbe   </a:t>
            </a:r>
          </a:p>
          <a:p>
            <a:pPr marL="228600" indent="-228600">
              <a:buAutoNum type="arabicPeriod"/>
            </a:pPr>
            <a:r>
              <a:rPr lang="en-US" altLang="zh-CN"/>
              <a:t>196    </a:t>
            </a:r>
          </a:p>
          <a:p>
            <a:pPr marL="228600" indent="-228600">
              <a:buAutoNum type="arabicPeriod"/>
            </a:pPr>
            <a:r>
              <a:rPr lang="en-US" altLang="zh-CN"/>
              <a:t> a: 01110    b: 01111   c: 0110   d: 010   e: 00    f: 10      g: 11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2016903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2612A7-D381-4660-B2B9-FC3B6262BBA1}" type="slidenum">
              <a:rPr kumimoji="1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73</a:t>
            </a:fld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5</a:t>
            </a:r>
            <a:r>
              <a:rPr lang="zh-CN" altLang="en-US"/>
              <a:t>分钟         </a:t>
            </a:r>
            <a:r>
              <a:rPr lang="zh-CN" altLang="en-US" b="1"/>
              <a:t>本页针对连通图                 </a:t>
            </a:r>
            <a:r>
              <a:rPr lang="zh-CN" altLang="en-US"/>
              <a:t>针对一个连通图，生成树是极小连通子树</a:t>
            </a:r>
            <a:endParaRPr lang="zh-CN" altLang="zh-CN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1D38837-6C94-4667-ACAB-27A3C92885E3}" type="slidenum">
              <a:rPr kumimoji="1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74</a:t>
            </a:fld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4</a:t>
            </a:r>
            <a:r>
              <a:rPr lang="zh-CN" altLang="en-US"/>
              <a:t>分钟     顺序存储</a:t>
            </a:r>
            <a:endParaRPr lang="zh-CN" altLang="zh-CN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253A98C-C700-4FE2-9326-66A34B3683E7}" type="slidenum">
              <a:rPr kumimoji="1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75</a:t>
            </a:fld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5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61477D0-8E74-4E28-8E7E-CE88402CEF52}" type="slidenum">
              <a:rPr kumimoji="1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76</a:t>
            </a:fld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有向网</a:t>
            </a:r>
            <a:endParaRPr lang="zh-CN" altLang="zh-CN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6A0F75-D24C-4AC7-8849-D7AEC24ACE8E}" type="slidenum">
              <a:rPr kumimoji="1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  6</a:t>
            </a:r>
            <a:r>
              <a:rPr lang="zh-CN" altLang="en-US"/>
              <a:t>分钟</a:t>
            </a:r>
            <a:r>
              <a:rPr lang="en-US" altLang="zh-CN"/>
              <a:t>      info</a:t>
            </a:r>
            <a:r>
              <a:rPr lang="zh-CN" altLang="en-US"/>
              <a:t>：书上是如权值等  ，如果是个实际问题，比如求带限制条件的最短路径或者最小生成树，那么就可加上</a:t>
            </a:r>
            <a:r>
              <a:rPr lang="en-US" altLang="zh-CN"/>
              <a:t>Info</a:t>
            </a:r>
            <a:r>
              <a:rPr lang="zh-CN" altLang="en-US"/>
              <a:t>信息。</a:t>
            </a:r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F5486A-B966-4DFB-9A5C-921A5D8D1290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0ABC7A7-5A93-4449-8BAA-127E68734098}" type="slidenum">
              <a:rPr kumimoji="1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 7</a:t>
            </a:r>
            <a:r>
              <a:rPr lang="zh-CN" altLang="en-US"/>
              <a:t>分钟    </a:t>
            </a:r>
            <a:r>
              <a:rPr lang="en-US" altLang="zh-CN"/>
              <a:t>v</a:t>
            </a:r>
            <a:r>
              <a:rPr lang="en-US" altLang="zh-CN" baseline="-25000"/>
              <a:t>i</a:t>
            </a:r>
            <a:r>
              <a:rPr lang="zh-CN" altLang="en-US"/>
              <a:t>的下标</a:t>
            </a:r>
            <a:r>
              <a:rPr lang="en-US" altLang="zh-CN"/>
              <a:t>I </a:t>
            </a:r>
            <a:r>
              <a:rPr lang="zh-CN" altLang="en-US"/>
              <a:t>从</a:t>
            </a:r>
            <a:r>
              <a:rPr lang="en-US" altLang="zh-CN"/>
              <a:t>1</a:t>
            </a:r>
            <a:r>
              <a:rPr lang="zh-CN" altLang="en-US"/>
              <a:t>开始   如果是从</a:t>
            </a:r>
            <a:r>
              <a:rPr lang="en-US" altLang="zh-CN"/>
              <a:t>0</a:t>
            </a:r>
            <a:r>
              <a:rPr lang="zh-CN" altLang="en-US"/>
              <a:t>开始则不一样</a:t>
            </a:r>
            <a:r>
              <a:rPr lang="en-US" altLang="zh-CN"/>
              <a:t>     </a:t>
            </a:r>
            <a:r>
              <a:rPr lang="zh-CN" altLang="en-US"/>
              <a:t>让学生们写一下这个结构                       存出度还是存入度？</a:t>
            </a:r>
            <a:endParaRPr lang="zh-CN" altLang="zh-CN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EDECFE0-6D68-48EB-8797-E353A330DC73}" type="slidenum">
              <a:rPr kumimoji="1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79</a:t>
            </a:fld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D54D220-FB1C-41F4-A123-5BC0619ECE3E}" type="slidenum">
              <a:rPr kumimoji="1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80</a:t>
            </a:fld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5</a:t>
            </a:r>
            <a:r>
              <a:rPr lang="zh-CN" altLang="en-US"/>
              <a:t>分钟              是否执行第</a:t>
            </a:r>
            <a:r>
              <a:rPr lang="en-US" altLang="zh-CN"/>
              <a:t>3</a:t>
            </a:r>
            <a:r>
              <a:rPr lang="zh-CN" altLang="en-US"/>
              <a:t>步  和是否是连通图有关</a:t>
            </a:r>
            <a:endParaRPr lang="zh-CN" altLang="zh-CN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CDF2415-6942-44D1-B5E1-AA7F287894A0}" type="slidenum">
              <a:rPr kumimoji="1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81</a:t>
            </a:fld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            4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DE5C1FF-EC79-4300-9421-A62C2D0F241F}" type="slidenum">
              <a:rPr kumimoji="1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82</a:t>
            </a:fld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4</a:t>
            </a:r>
            <a:r>
              <a:rPr lang="zh-CN" altLang="en-US"/>
              <a:t>分钟             布设电缆的费用</a:t>
            </a:r>
            <a:endParaRPr lang="zh-CN" altLang="zh-CN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8E0567C-4F0B-4740-9D65-84DA2B1E6439}" type="slidenum">
              <a:rPr kumimoji="1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83</a:t>
            </a:fld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8:55</a:t>
            </a:r>
            <a:r>
              <a:rPr lang="zh-CN" altLang="en-US"/>
              <a:t>     </a:t>
            </a:r>
            <a:r>
              <a:rPr lang="en-US" altLang="zh-CN"/>
              <a:t>4</a:t>
            </a:r>
            <a:r>
              <a:rPr lang="zh-CN" altLang="en-US"/>
              <a:t>分钟讲算法      </a:t>
            </a:r>
            <a:r>
              <a:rPr lang="en-US" altLang="zh-CN"/>
              <a:t>10</a:t>
            </a:r>
            <a:r>
              <a:rPr lang="zh-CN" altLang="en-US"/>
              <a:t>分钟画表格     </a:t>
            </a:r>
            <a:r>
              <a:rPr lang="en-US" altLang="zh-CN"/>
              <a:t> 4</a:t>
            </a:r>
            <a:r>
              <a:rPr lang="zh-CN" altLang="en-US"/>
              <a:t>分钟说代码                        选起始点</a:t>
            </a:r>
            <a:r>
              <a:rPr lang="en-US" altLang="zh-CN"/>
              <a:t>V1    </a:t>
            </a:r>
            <a:r>
              <a:rPr lang="zh-CN" altLang="en-US"/>
              <a:t>找未连通的代价最小的边</a:t>
            </a:r>
            <a:endParaRPr lang="zh-CN" altLang="zh-CN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80C6FEE-C109-47EC-8BDA-B0E91ED65184}" type="slidenum">
              <a:rPr kumimoji="1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84</a:t>
            </a:fld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9:10       4</a:t>
            </a:r>
            <a:r>
              <a:rPr lang="zh-CN" altLang="en-US"/>
              <a:t>分钟      </a:t>
            </a:r>
            <a:r>
              <a:rPr lang="en-US" altLang="zh-CN"/>
              <a:t>7</a:t>
            </a:r>
            <a:r>
              <a:rPr lang="zh-CN" altLang="en-US"/>
              <a:t>分钟说算法实现</a:t>
            </a:r>
            <a:endParaRPr lang="zh-CN" altLang="zh-CN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5ADD55-5947-40CF-9A06-BCA988EAB631}" type="slidenum">
              <a:rPr kumimoji="1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85</a:t>
            </a:fld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9:55</a:t>
            </a:r>
            <a:r>
              <a:rPr lang="zh-CN" altLang="en-US"/>
              <a:t>  </a:t>
            </a:r>
            <a:r>
              <a:rPr lang="en-US" altLang="zh-CN"/>
              <a:t>5</a:t>
            </a:r>
            <a:r>
              <a:rPr lang="zh-CN" altLang="en-US"/>
              <a:t>分钟         网的存储采用邻接表的画法</a:t>
            </a:r>
            <a:r>
              <a:rPr lang="en-US" altLang="zh-CN"/>
              <a:t>                     1. n-1  2. m/2  3.                       </a:t>
            </a:r>
            <a:r>
              <a:rPr lang="zh-CN" altLang="en-US"/>
              <a:t>普里姆算法和克鲁斯科尔算法区别：克鲁斯卡尔需要对所有的边排序，时间复杂度和边有关系</a:t>
            </a:r>
            <a:r>
              <a:rPr lang="en-US" altLang="zh-CN"/>
              <a:t>O</a:t>
            </a:r>
            <a:r>
              <a:rPr lang="zh-CN" altLang="en-US"/>
              <a:t>（</a:t>
            </a:r>
            <a:r>
              <a:rPr lang="en-US" altLang="zh-CN"/>
              <a:t>eloge</a:t>
            </a:r>
            <a:r>
              <a:rPr lang="zh-CN" altLang="en-US"/>
              <a:t>），这个不适用于稠密图，普里姆算法他需要嵌套扫描顶点，更新最小代价 </a:t>
            </a:r>
            <a:r>
              <a:rPr lang="en-US" altLang="zh-CN"/>
              <a:t>O</a:t>
            </a:r>
            <a:r>
              <a:rPr lang="zh-CN" altLang="en-US"/>
              <a:t>（</a:t>
            </a:r>
            <a:r>
              <a:rPr lang="en-US" altLang="zh-CN"/>
              <a:t>n*n</a:t>
            </a:r>
            <a:r>
              <a:rPr lang="zh-CN" altLang="en-US"/>
              <a:t>）</a:t>
            </a:r>
            <a:endParaRPr lang="zh-CN" altLang="zh-CN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953C5D4-010D-40DE-A88C-FAC43187E760}" type="slidenum">
              <a:rPr kumimoji="1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86</a:t>
            </a:fld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10: 10</a:t>
            </a:r>
            <a:r>
              <a:rPr lang="zh-CN" altLang="en-US"/>
              <a:t>分 结束</a:t>
            </a:r>
            <a:r>
              <a:rPr lang="en-US" altLang="zh-CN"/>
              <a:t>           12</a:t>
            </a:r>
            <a:r>
              <a:rPr lang="zh-CN" altLang="en-US"/>
              <a:t>分钟</a:t>
            </a:r>
            <a:r>
              <a:rPr lang="en-US" altLang="zh-CN"/>
              <a:t>               4. </a:t>
            </a:r>
            <a:r>
              <a:rPr lang="zh-CN" altLang="en-US"/>
              <a:t>深度： </a:t>
            </a:r>
            <a:r>
              <a:rPr lang="en-US" altLang="zh-CN"/>
              <a:t>v2 v1 v3 v4 v5 v6       </a:t>
            </a:r>
            <a:r>
              <a:rPr lang="zh-CN" altLang="en-US"/>
              <a:t>广度： </a:t>
            </a:r>
            <a:r>
              <a:rPr lang="en-US" altLang="zh-CN"/>
              <a:t>v2 v1 v3 v6 v4 v5                5. v1 v3 v4 v5 v2  </a:t>
            </a:r>
            <a:endParaRPr lang="zh-CN" altLang="zh-CN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953C5D4-010D-40DE-A88C-FAC43187E760}" type="slidenum">
              <a:rPr kumimoji="1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87</a:t>
            </a:fld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013479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5E2000-44AF-45A2-AA78-0519BBDFE8E3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9B98628-F27C-4D72-8FAF-DC8FC3E3480A}" type="slidenum">
              <a:rPr kumimoji="1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88</a:t>
            </a:fld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1. C  2. B  3. C  4. 6  5. A()   6.  C  </a:t>
            </a:r>
            <a:endParaRPr lang="zh-CN" altLang="zh-CN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BC209C6-608E-451C-BDD8-9B5D7D8E0DD1}" type="slidenum">
              <a:rPr kumimoji="1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89</a:t>
            </a:fld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7. D   8. A   C       9. A     10.   C</a:t>
            </a:r>
            <a:endParaRPr lang="zh-CN" altLang="zh-CN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953C5D4-010D-40DE-A88C-FAC43187E760}" type="slidenum">
              <a:rPr kumimoji="1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90</a:t>
            </a:fld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1834664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789923F-7647-4F3E-964C-24EA061BF41D}" type="slidenum">
              <a:rPr kumimoji="1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91</a:t>
            </a:fld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10:20 </a:t>
            </a:r>
            <a:r>
              <a:rPr lang="zh-CN" altLang="en-US"/>
              <a:t>结束</a:t>
            </a:r>
            <a:r>
              <a:rPr lang="en-US" altLang="zh-CN"/>
              <a:t>           6</a:t>
            </a:r>
            <a:r>
              <a:rPr lang="zh-CN" altLang="en-US"/>
              <a:t>分钟算法      </a:t>
            </a:r>
            <a:r>
              <a:rPr lang="en-US" altLang="zh-CN"/>
              <a:t>7</a:t>
            </a:r>
            <a:r>
              <a:rPr lang="zh-CN" altLang="en-US"/>
              <a:t>分钟实现写写代码</a:t>
            </a:r>
            <a:endParaRPr lang="zh-CN" altLang="zh-CN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826C5B3-29DD-4662-918A-1C94A9C35676}" type="slidenum">
              <a:rPr kumimoji="1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92</a:t>
            </a:fld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10:45      10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55A0588-16A8-4424-AA07-0E7A6223E773}" type="slidenum">
              <a:rPr kumimoji="1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93</a:t>
            </a:fld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8:10</a:t>
            </a:r>
            <a:r>
              <a:rPr lang="zh-CN" altLang="en-US"/>
              <a:t>分开始</a:t>
            </a:r>
            <a:r>
              <a:rPr lang="en-US" altLang="zh-CN"/>
              <a:t>     7</a:t>
            </a:r>
            <a:r>
              <a:rPr lang="zh-CN" altLang="en-US"/>
              <a:t>分钟          代码</a:t>
            </a:r>
            <a:r>
              <a:rPr lang="en-US" altLang="zh-CN"/>
              <a:t>15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6</a:t>
            </a:r>
            <a:r>
              <a:rPr lang="zh-CN" altLang="en-US"/>
              <a:t>分钟                         重点是</a:t>
            </a:r>
            <a:r>
              <a:rPr lang="zh-CN" altLang="en-US" b="1"/>
              <a:t>有序表</a:t>
            </a:r>
            <a:r>
              <a:rPr lang="zh-CN" altLang="en-US"/>
              <a:t>，学会描述折半查找的过程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B09046-10C3-4233-A7CC-3200DAB24B0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8789222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9:25</a:t>
            </a:r>
            <a:r>
              <a:rPr lang="zh-CN" altLang="en-US"/>
              <a:t>结束</a:t>
            </a:r>
            <a:r>
              <a:rPr lang="en-US" altLang="zh-CN"/>
              <a:t>        6</a:t>
            </a:r>
            <a:r>
              <a:rPr lang="zh-CN" altLang="en-US"/>
              <a:t>分钟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B09046-10C3-4233-A7CC-3200DAB24B0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1297701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 7</a:t>
            </a:r>
            <a:r>
              <a:rPr lang="zh-CN" altLang="en-US"/>
              <a:t>分钟</a:t>
            </a:r>
            <a:r>
              <a:rPr lang="en-US" altLang="zh-CN"/>
              <a:t>         Ci</a:t>
            </a:r>
            <a:r>
              <a:rPr lang="zh-CN" altLang="en-US"/>
              <a:t>的求法            每颗子树，深度差值不超过</a:t>
            </a:r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B09046-10C3-4233-A7CC-3200DAB24B0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5462549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ASL</a:t>
            </a:r>
            <a:r>
              <a:rPr lang="en-US" altLang="zh-CN" baseline="-25000"/>
              <a:t>SS</a:t>
            </a:r>
            <a:r>
              <a:rPr lang="zh-CN" altLang="en-US"/>
              <a:t>是顺序查找的时间复杂度，</a:t>
            </a:r>
            <a:r>
              <a:rPr lang="en-US" altLang="zh-CN"/>
              <a:t>ASL</a:t>
            </a:r>
            <a:r>
              <a:rPr lang="en-US" altLang="zh-CN" baseline="-25000"/>
              <a:t>bs</a:t>
            </a:r>
            <a:r>
              <a:rPr lang="zh-CN" altLang="en-US"/>
              <a:t>是折半查找的时间复杂度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B09046-10C3-4233-A7CC-3200DAB24B0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375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478350-2470-44DF-99DD-14A9CB28BB17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平衡二叉树不一定都是在二叉排序树的基础上研究，如一年考研题只让判断，看平衡因子就好。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B09046-10C3-4233-A7CC-3200DAB24B0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8:23              4</a:t>
            </a:r>
            <a:r>
              <a:rPr lang="zh-CN" altLang="en-US"/>
              <a:t>分钟</a:t>
            </a:r>
            <a:r>
              <a:rPr lang="en-US" altLang="zh-CN"/>
              <a:t>           P235   </a:t>
            </a:r>
            <a:r>
              <a:rPr lang="zh-CN" altLang="en-US"/>
              <a:t>当平衡的二叉树因插入结点而失去平衡时，仅需对最小不平衡子树进行平衡旋转处理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B09046-10C3-4233-A7CC-3200DAB24B0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2687427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12</a:t>
            </a:r>
            <a:r>
              <a:rPr lang="zh-CN" altLang="en-US"/>
              <a:t>分钟                              查找成功</a:t>
            </a:r>
            <a:r>
              <a:rPr lang="en-US" altLang="zh-CN">
                <a:sym typeface="Wingdings" panose="05000000000000000000" pitchFamily="2" charset="2"/>
              </a:rPr>
              <a:t>:</a:t>
            </a:r>
            <a:r>
              <a:rPr lang="zh-CN" altLang="en-US">
                <a:sym typeface="Wingdings" panose="05000000000000000000" pitchFamily="2" charset="2"/>
              </a:rPr>
              <a:t> </a:t>
            </a:r>
            <a:r>
              <a:rPr lang="en-US" altLang="zh-CN">
                <a:sym typeface="Wingdings" panose="05000000000000000000" pitchFamily="2" charset="2"/>
              </a:rPr>
              <a:t>(1*1 + 2*2 + 3*4 + 4*3)/10 = 2.9            </a:t>
            </a:r>
            <a:r>
              <a:rPr lang="zh-CN" altLang="en-US">
                <a:sym typeface="Wingdings" panose="05000000000000000000" pitchFamily="2" charset="2"/>
              </a:rPr>
              <a:t>查找失败： </a:t>
            </a:r>
            <a:r>
              <a:rPr lang="en-US" altLang="zh-CN">
                <a:sym typeface="Wingdings" panose="05000000000000000000" pitchFamily="2" charset="2"/>
              </a:rPr>
              <a:t>(3 * 5 + 4 * 6)/11 = 39/11 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B09046-10C3-4233-A7CC-3200DAB24B0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7739651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B09046-10C3-4233-A7CC-3200DAB24B0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9624206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15</a:t>
            </a:r>
            <a:r>
              <a:rPr lang="zh-CN" altLang="en-US"/>
              <a:t>分钟                  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B09046-10C3-4233-A7CC-3200DAB24B0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4871097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11:47             8</a:t>
            </a:r>
            <a:r>
              <a:rPr lang="zh-CN" altLang="en-US"/>
              <a:t>分钟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B09046-10C3-4233-A7CC-3200DAB24B0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1357759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1200">
                <a:ea typeface="楷体_GB2312" pitchFamily="49" charset="-122"/>
              </a:rPr>
              <a:t>11:53              6</a:t>
            </a:r>
            <a:r>
              <a:rPr lang="zh-CN" altLang="en-US" sz="1200">
                <a:ea typeface="楷体_GB2312" pitchFamily="49" charset="-122"/>
              </a:rPr>
              <a:t>分钟</a:t>
            </a:r>
            <a:r>
              <a:rPr lang="en-US" altLang="zh-CN" sz="1200">
                <a:ea typeface="楷体_GB2312" pitchFamily="49" charset="-122"/>
              </a:rPr>
              <a:t>             P261 </a:t>
            </a:r>
            <a:r>
              <a:rPr lang="en-US" altLang="zh-CN" sz="1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1. </a:t>
            </a:r>
            <a:r>
              <a:rPr lang="zh-CN" altLang="en-US" sz="1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装载因子</a:t>
            </a:r>
            <a:r>
              <a:rPr lang="zh-CN" altLang="en-US" sz="1200">
                <a:ea typeface="楷体_GB2312" pitchFamily="49" charset="-122"/>
              </a:rPr>
              <a:t> ： </a:t>
            </a:r>
            <a:r>
              <a:rPr lang="zh-CN" altLang="en-US" sz="1200" i="1">
                <a:ea typeface="楷体_GB2312" pitchFamily="49" charset="-122"/>
                <a:sym typeface="Symbol" pitchFamily="18" charset="2"/>
              </a:rPr>
              <a:t> </a:t>
            </a:r>
            <a:r>
              <a:rPr lang="en-US" altLang="zh-CN" sz="1200">
                <a:ea typeface="楷体_GB2312" pitchFamily="49" charset="-122"/>
              </a:rPr>
              <a:t>= </a:t>
            </a:r>
            <a:r>
              <a:rPr lang="en-US" altLang="zh-CN" sz="1200" i="1">
                <a:ea typeface="楷体_GB2312" pitchFamily="49" charset="-122"/>
              </a:rPr>
              <a:t>n</a:t>
            </a:r>
            <a:r>
              <a:rPr lang="en-US" altLang="zh-CN" sz="1200">
                <a:ea typeface="楷体_GB2312" pitchFamily="49" charset="-122"/>
              </a:rPr>
              <a:t>/</a:t>
            </a:r>
            <a:r>
              <a:rPr lang="en-US" altLang="zh-CN" sz="1200" i="1">
                <a:ea typeface="楷体_GB2312" pitchFamily="49" charset="-122"/>
              </a:rPr>
              <a:t>m</a:t>
            </a:r>
            <a:r>
              <a:rPr lang="en-US" altLang="zh-CN" sz="1200">
                <a:ea typeface="楷体_GB2312" pitchFamily="49" charset="-122"/>
              </a:rPr>
              <a:t>  </a:t>
            </a:r>
            <a:r>
              <a:rPr lang="zh-CN" altLang="en-US" sz="1200">
                <a:ea typeface="楷体_GB2312" pitchFamily="49" charset="-122"/>
              </a:rPr>
              <a:t>。</a:t>
            </a:r>
            <a:r>
              <a:rPr lang="en-US" altLang="zh-CN" sz="1200">
                <a:ea typeface="楷体_GB2312" pitchFamily="49" charset="-122"/>
              </a:rPr>
              <a:t>   </a:t>
            </a:r>
            <a:r>
              <a:rPr lang="zh-CN" altLang="en-US" sz="1200">
                <a:ea typeface="楷体_GB2312" pitchFamily="49" charset="-122"/>
              </a:rPr>
              <a:t>标志哈希表的装满程度。直观地看， </a:t>
            </a:r>
            <a:r>
              <a:rPr lang="zh-CN" altLang="en-US" sz="1200" i="1">
                <a:ea typeface="楷体_GB2312" pitchFamily="49" charset="-122"/>
                <a:sym typeface="Symbol" pitchFamily="18" charset="2"/>
              </a:rPr>
              <a:t> </a:t>
            </a:r>
            <a:r>
              <a:rPr lang="zh-CN" altLang="en-US" sz="1200" b="0" i="0">
                <a:ea typeface="楷体_GB2312" pitchFamily="49" charset="-122"/>
                <a:sym typeface="Symbol" pitchFamily="18" charset="2"/>
              </a:rPr>
              <a:t>越小，发生冲突的可能性越小；反之，</a:t>
            </a:r>
            <a:r>
              <a:rPr lang="zh-CN" altLang="en-US" sz="1200" i="1">
                <a:ea typeface="楷体_GB2312" pitchFamily="49" charset="-122"/>
                <a:sym typeface="Symbol" pitchFamily="18" charset="2"/>
              </a:rPr>
              <a:t> </a:t>
            </a:r>
            <a:r>
              <a:rPr lang="zh-CN" altLang="en-US" sz="1200" b="0" i="0">
                <a:ea typeface="楷体_GB2312" pitchFamily="49" charset="-122"/>
                <a:sym typeface="Symbol" pitchFamily="18" charset="2"/>
              </a:rPr>
              <a:t>越大，表中填入的记录就越多，再填记录时，发生冲突的可能性越大。查找比较次数越多</a:t>
            </a:r>
            <a:endParaRPr lang="zh-CN" altLang="en-US" b="0" i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B09046-10C3-4233-A7CC-3200DAB24B0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1548208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11:58        5</a:t>
            </a:r>
            <a:r>
              <a:rPr lang="zh-CN" altLang="en-US"/>
              <a:t>分钟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B09046-10C3-4233-A7CC-3200DAB24B0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7324002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7</a:t>
            </a:r>
            <a:r>
              <a:rPr lang="zh-CN" altLang="en-US"/>
              <a:t>分                        当</a:t>
            </a:r>
            <a:r>
              <a:rPr lang="en-US" altLang="zh-CN"/>
              <a:t>d = 1</a:t>
            </a:r>
            <a:r>
              <a:rPr lang="zh-CN" altLang="en-US"/>
              <a:t>时，将间隔是</a:t>
            </a:r>
            <a:r>
              <a:rPr lang="en-US" altLang="zh-CN"/>
              <a:t>1 </a:t>
            </a:r>
            <a:r>
              <a:rPr lang="zh-CN" altLang="en-US"/>
              <a:t>的序列排成有序      </a:t>
            </a:r>
            <a:r>
              <a:rPr lang="en-US" altLang="zh-CN" i="1">
                <a:solidFill>
                  <a:schemeClr val="tx1"/>
                </a:solidFill>
              </a:rPr>
              <a:t>d</a:t>
            </a:r>
            <a:r>
              <a:rPr lang="en-US" altLang="zh-CN" baseline="-25000">
                <a:solidFill>
                  <a:schemeClr val="tx1"/>
                </a:solidFill>
              </a:rPr>
              <a:t>2</a:t>
            </a:r>
            <a:r>
              <a:rPr lang="en-US" altLang="zh-CN">
                <a:solidFill>
                  <a:schemeClr val="tx1"/>
                </a:solidFill>
              </a:rPr>
              <a:t> = 3 </a:t>
            </a:r>
            <a:r>
              <a:rPr lang="zh-CN" altLang="en-US">
                <a:solidFill>
                  <a:schemeClr val="tx1"/>
                </a:solidFill>
              </a:rPr>
              <a:t>将间隔是</a:t>
            </a:r>
            <a:r>
              <a:rPr lang="en-US" altLang="zh-CN">
                <a:solidFill>
                  <a:schemeClr val="tx1"/>
                </a:solidFill>
              </a:rPr>
              <a:t>3</a:t>
            </a:r>
            <a:r>
              <a:rPr lang="zh-CN" altLang="en-US">
                <a:solidFill>
                  <a:schemeClr val="tx1"/>
                </a:solidFill>
              </a:rPr>
              <a:t>的排成有序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B09046-10C3-4233-A7CC-3200DAB24B0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1764140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                      把比较的过程重点讲一下       </a:t>
            </a:r>
            <a:r>
              <a:rPr lang="en-US" altLang="zh-CN"/>
              <a:t>49 </a:t>
            </a:r>
            <a:r>
              <a:rPr lang="zh-CN" altLang="en-US"/>
              <a:t>和 </a:t>
            </a:r>
            <a:r>
              <a:rPr lang="en-US" altLang="zh-CN" u="sng"/>
              <a:t>49</a:t>
            </a:r>
            <a:r>
              <a:rPr lang="zh-CN" altLang="en-US"/>
              <a:t>  不需要进行交换       在第</a:t>
            </a:r>
            <a:r>
              <a:rPr lang="en-US" altLang="zh-CN"/>
              <a:t>5</a:t>
            </a:r>
            <a:r>
              <a:rPr lang="zh-CN" altLang="en-US"/>
              <a:t>趟以后，从第</a:t>
            </a:r>
            <a:r>
              <a:rPr lang="en-US" altLang="zh-CN"/>
              <a:t>6</a:t>
            </a:r>
            <a:r>
              <a:rPr lang="zh-CN" altLang="en-US"/>
              <a:t>趟开始，外层</a:t>
            </a:r>
            <a:r>
              <a:rPr lang="en-US" altLang="zh-CN"/>
              <a:t>for</a:t>
            </a:r>
            <a:r>
              <a:rPr lang="zh-CN" altLang="en-US"/>
              <a:t>循环能进去，内层</a:t>
            </a:r>
            <a:r>
              <a:rPr lang="en-US" altLang="zh-CN"/>
              <a:t>for</a:t>
            </a:r>
            <a:r>
              <a:rPr lang="zh-CN" altLang="en-US"/>
              <a:t>循环也能用进去，但是</a:t>
            </a:r>
            <a:r>
              <a:rPr lang="en-US" altLang="zh-CN"/>
              <a:t>if</a:t>
            </a:r>
            <a:r>
              <a:rPr lang="zh-CN" altLang="en-US"/>
              <a:t>语句进不去  </a:t>
            </a:r>
            <a:r>
              <a:rPr lang="en-US" altLang="zh-CN"/>
              <a:t>change</a:t>
            </a:r>
            <a:r>
              <a:rPr lang="zh-CN" altLang="en-US"/>
              <a:t>是</a:t>
            </a:r>
            <a:r>
              <a:rPr lang="en-US" altLang="zh-CN"/>
              <a:t>0   </a:t>
            </a:r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趟外层</a:t>
            </a:r>
            <a:r>
              <a:rPr lang="en-US" altLang="zh-CN"/>
              <a:t>for</a:t>
            </a:r>
            <a:r>
              <a:rPr lang="zh-CN" altLang="en-US"/>
              <a:t>循环条件不成立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B09046-10C3-4233-A7CC-3200DAB24B0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8565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155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1601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509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509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77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7456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8662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684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3257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333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2578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31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14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4034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5417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9305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2664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4866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960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05223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39854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84607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4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4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50061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43881136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501246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5383394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314017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6229383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44056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237805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4090878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2789441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9188084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2241613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59460801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7358707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3364278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9878419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02830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40056068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178105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5770667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8277170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8989404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8998764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80589313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7532118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4235134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49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6262089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949336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514987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0101392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2780735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4282186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1115936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16337313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1019082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71176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7139513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123557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6188169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566803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5360595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406642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3328241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76404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2018/12/28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405B-49E5-45A4-9C14-FD9DF38AD015}" type="datetimeFigureOut">
              <a:rPr lang="zh-CN" altLang="en-US" smtClean="0"/>
              <a:pPr/>
              <a:t>2018/12/28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405B-49E5-45A4-9C14-FD9DF38AD015}" type="datetimeFigureOut">
              <a:rPr lang="zh-CN" altLang="en-US" smtClean="0"/>
              <a:pPr/>
              <a:t>2018/12/28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883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405B-49E5-45A4-9C14-FD9DF38AD015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472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685783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68" indent="-257168" algn="l" defTabSz="6857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99" indent="-214308" algn="l" defTabSz="685783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 descr="蓝色砂纸"/>
          <p:cNvSpPr>
            <a:spLocks noChangeArrowheads="1"/>
          </p:cNvSpPr>
          <p:nvPr userDrawn="1"/>
        </p:nvSpPr>
        <p:spPr bwMode="auto">
          <a:xfrm>
            <a:off x="0" y="0"/>
            <a:ext cx="9144000" cy="381000"/>
          </a:xfrm>
          <a:prstGeom prst="rect">
            <a:avLst/>
          </a:prstGeom>
          <a:blipFill dpi="0" rotWithShape="0">
            <a:blip r:embed="rId1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lIns="91416" tIns="45710" rIns="91416" bIns="45710" anchor="ctr"/>
          <a:lstStyle/>
          <a:p>
            <a:r>
              <a:rPr lang="zh-CN" altLang="en-US" dirty="0">
                <a:solidFill>
                  <a:srgbClr val="0066FF"/>
                </a:solidFill>
                <a:ea typeface="隶书" pitchFamily="49" charset="-122"/>
              </a:rPr>
              <a:t>数据结构</a:t>
            </a:r>
            <a:r>
              <a:rPr lang="zh-CN" altLang="en-US" dirty="0">
                <a:ea typeface="隶书" pitchFamily="49" charset="-122"/>
              </a:rPr>
              <a:t>                                                                       </a:t>
            </a:r>
            <a:r>
              <a:rPr lang="zh-CN" altLang="en-US" dirty="0">
                <a:solidFill>
                  <a:srgbClr val="FF3300"/>
                </a:solidFill>
                <a:ea typeface="隶书" pitchFamily="49" charset="-122"/>
              </a:rPr>
              <a:t>第三章  栈和队列 </a:t>
            </a: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0" y="6553200"/>
            <a:ext cx="9144000" cy="304800"/>
          </a:xfrm>
          <a:prstGeom prst="rect">
            <a:avLst/>
          </a:prstGeom>
          <a:blipFill dpi="0" rotWithShape="0">
            <a:blip r:embed="rId1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lIns="91416" tIns="45710" rIns="91416" bIns="45710" anchor="ctr"/>
          <a:lstStyle/>
          <a:p>
            <a:pPr algn="ctr"/>
            <a:r>
              <a:rPr lang="zh-CN" altLang="en-US" sz="1800" b="0" dirty="0"/>
              <a:t>河北师范大学软件学院   </a:t>
            </a:r>
          </a:p>
        </p:txBody>
      </p:sp>
    </p:spTree>
    <p:extLst>
      <p:ext uri="{BB962C8B-B14F-4D97-AF65-F5344CB8AC3E}">
        <p14:creationId xmlns:p14="http://schemas.microsoft.com/office/powerpoint/2010/main" val="1209260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 descr="蓝色砂纸"/>
          <p:cNvSpPr>
            <a:spLocks noChangeArrowheads="1"/>
          </p:cNvSpPr>
          <p:nvPr userDrawn="1"/>
        </p:nvSpPr>
        <p:spPr bwMode="auto">
          <a:xfrm>
            <a:off x="0" y="0"/>
            <a:ext cx="9144000" cy="381000"/>
          </a:xfrm>
          <a:prstGeom prst="rect">
            <a:avLst/>
          </a:prstGeom>
          <a:blipFill dpi="0" rotWithShape="0">
            <a:blip r:embed="rId1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lIns="91416" tIns="45710" rIns="91416" bIns="45710" anchor="ctr"/>
          <a:lstStyle/>
          <a:p>
            <a:r>
              <a:rPr lang="zh-CN" altLang="en-US">
                <a:solidFill>
                  <a:srgbClr val="0066FF"/>
                </a:solidFill>
                <a:ea typeface="隶书" pitchFamily="49" charset="-122"/>
              </a:rPr>
              <a:t>数据结构</a:t>
            </a:r>
            <a:r>
              <a:rPr lang="zh-CN" altLang="en-US">
                <a:ea typeface="隶书" pitchFamily="49" charset="-122"/>
              </a:rPr>
              <a:t>                                                                                   </a:t>
            </a:r>
            <a:r>
              <a:rPr lang="zh-CN" altLang="en-US">
                <a:solidFill>
                  <a:srgbClr val="FF3300"/>
                </a:solidFill>
                <a:ea typeface="隶书" pitchFamily="49" charset="-122"/>
              </a:rPr>
              <a:t>第四章  串 </a:t>
            </a: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0" y="6553200"/>
            <a:ext cx="9144000" cy="304800"/>
          </a:xfrm>
          <a:prstGeom prst="rect">
            <a:avLst/>
          </a:prstGeom>
          <a:blipFill dpi="0" rotWithShape="0">
            <a:blip r:embed="rId1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lIns="91416" tIns="45710" rIns="91416" bIns="45710" anchor="ctr"/>
          <a:lstStyle/>
          <a:p>
            <a:pPr algn="ctr"/>
            <a:r>
              <a:rPr lang="zh-CN" altLang="en-US" sz="1800" b="0" dirty="0"/>
              <a:t>河北师范大学软件学院</a:t>
            </a:r>
          </a:p>
        </p:txBody>
      </p:sp>
    </p:spTree>
    <p:extLst>
      <p:ext uri="{BB962C8B-B14F-4D97-AF65-F5344CB8AC3E}">
        <p14:creationId xmlns:p14="http://schemas.microsoft.com/office/powerpoint/2010/main" val="2999325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 descr="蓝色砂纸"/>
          <p:cNvSpPr>
            <a:spLocks noChangeArrowheads="1"/>
          </p:cNvSpPr>
          <p:nvPr/>
        </p:nvSpPr>
        <p:spPr bwMode="auto">
          <a:xfrm>
            <a:off x="0" y="0"/>
            <a:ext cx="9144000" cy="381000"/>
          </a:xfrm>
          <a:prstGeom prst="rect">
            <a:avLst/>
          </a:prstGeom>
          <a:blipFill dpi="0" rotWithShape="0">
            <a:blip r:embed="rId1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lIns="91416" tIns="45710" rIns="91416" bIns="45710" anchor="ctr"/>
          <a:lstStyle/>
          <a:p>
            <a:r>
              <a:rPr lang="zh-CN" altLang="en-US" sz="2400">
                <a:solidFill>
                  <a:srgbClr val="0066FF"/>
                </a:solidFill>
                <a:ea typeface="隶书" pitchFamily="49" charset="-122"/>
              </a:rPr>
              <a:t>数据结构</a:t>
            </a:r>
            <a:r>
              <a:rPr lang="zh-CN" altLang="en-US" sz="2400">
                <a:ea typeface="隶书" pitchFamily="49" charset="-122"/>
              </a:rPr>
              <a:t>                                                               </a:t>
            </a:r>
            <a:r>
              <a:rPr lang="zh-CN" altLang="en-US" sz="2400">
                <a:solidFill>
                  <a:srgbClr val="FF3300"/>
                </a:solidFill>
                <a:ea typeface="隶书" pitchFamily="49" charset="-122"/>
              </a:rPr>
              <a:t>第五章  数组和广义表 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blipFill dpi="0" rotWithShape="0">
            <a:blip r:embed="rId1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lIns="91416" tIns="45710" rIns="91416" bIns="45710" anchor="ctr"/>
          <a:lstStyle/>
          <a:p>
            <a:pPr algn="ctr"/>
            <a:r>
              <a:rPr lang="zh-CN" altLang="en-US" sz="1800" b="0" baseline="0" dirty="0"/>
              <a:t>河北师范大学软件学院</a:t>
            </a:r>
            <a:endParaRPr lang="zh-CN" alt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193309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 descr="蓝色砂纸"/>
          <p:cNvSpPr>
            <a:spLocks noChangeArrowheads="1"/>
          </p:cNvSpPr>
          <p:nvPr/>
        </p:nvSpPr>
        <p:spPr bwMode="auto">
          <a:xfrm>
            <a:off x="0" y="0"/>
            <a:ext cx="9144000" cy="381000"/>
          </a:xfrm>
          <a:prstGeom prst="rect">
            <a:avLst/>
          </a:prstGeom>
          <a:blipFill dpi="0" rotWithShape="0">
            <a:blip r:embed="rId1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zh-CN" altLang="en-US" dirty="0">
                <a:solidFill>
                  <a:srgbClr val="0066FF"/>
                </a:solidFill>
                <a:effectLst/>
                <a:ea typeface="隶书" pitchFamily="49" charset="-122"/>
              </a:rPr>
              <a:t>数据结构</a:t>
            </a:r>
            <a:r>
              <a:rPr lang="zh-CN" altLang="en-US" dirty="0">
                <a:solidFill>
                  <a:schemeClr val="tx1"/>
                </a:solidFill>
                <a:effectLst/>
                <a:ea typeface="隶书" pitchFamily="49" charset="-122"/>
              </a:rPr>
              <a:t>                                                                                    </a:t>
            </a:r>
            <a:r>
              <a:rPr lang="zh-CN" altLang="en-US" dirty="0">
                <a:effectLst/>
                <a:ea typeface="隶书" pitchFamily="49" charset="-122"/>
              </a:rPr>
              <a:t>第七章  图</a:t>
            </a: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blipFill dpi="0" rotWithShape="0">
            <a:blip r:embed="rId1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1800" b="1" dirty="0">
                <a:solidFill>
                  <a:schemeClr val="tx1"/>
                </a:solidFill>
                <a:effectLst/>
                <a:ea typeface="华文中宋" pitchFamily="2" charset="-122"/>
              </a:rPr>
              <a:t>河北师范大学</a:t>
            </a:r>
            <a:endParaRPr lang="zh-CN" altLang="en-US" sz="1800" b="0" dirty="0">
              <a:solidFill>
                <a:schemeClr val="tx1"/>
              </a:solidFill>
              <a:effectLst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639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3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8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8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0.png"/><Relationship Id="rId5" Type="http://schemas.openxmlformats.org/officeDocument/2006/relationships/image" Target="../media/image160.png"/><Relationship Id="rId4" Type="http://schemas.openxmlformats.org/officeDocument/2006/relationships/image" Target="../media/image23.emf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8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6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6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3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6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5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6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6.bin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bin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bin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bin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bin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bin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73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7.bin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73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8.bin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73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0.bin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bin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3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bin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3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bin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3.xml"/><Relationship Id="rId4" Type="http://schemas.openxmlformats.org/officeDocument/2006/relationships/image" Target="../media/image4.png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3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5.xml"/><Relationship Id="rId2" Type="http://schemas.openxmlformats.org/officeDocument/2006/relationships/slideLayout" Target="../slideLayouts/slideLayout73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2.bin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bin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9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3.bin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1541463"/>
            <a:ext cx="684212" cy="3673475"/>
          </a:xfrm>
        </p:spPr>
        <p:txBody>
          <a:bodyPr/>
          <a:lstStyle/>
          <a:p>
            <a:pPr eaLnBrk="1" hangingPunct="1"/>
            <a:r>
              <a:rPr lang="zh-CN" altLang="en-US" sz="3200"/>
              <a:t>本课程组织结构</a:t>
            </a:r>
          </a:p>
        </p:txBody>
      </p:sp>
      <p:sp>
        <p:nvSpPr>
          <p:cNvPr id="5" name="AutoShape 4"/>
          <p:cNvSpPr>
            <a:spLocks/>
          </p:cNvSpPr>
          <p:nvPr/>
        </p:nvSpPr>
        <p:spPr bwMode="auto">
          <a:xfrm>
            <a:off x="2195513" y="2133600"/>
            <a:ext cx="492125" cy="2663825"/>
          </a:xfrm>
          <a:prstGeom prst="leftBrace">
            <a:avLst>
              <a:gd name="adj1" fmla="val 45108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kumimoji="0" lang="zh-CN" altLang="zh-CN" sz="4400">
              <a:latin typeface="Arial" pitchFamily="34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771775" y="1444377"/>
            <a:ext cx="452438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/>
              <a:t>数据结构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771775" y="4508500"/>
            <a:ext cx="4524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算法</a:t>
            </a:r>
          </a:p>
        </p:txBody>
      </p:sp>
      <p:sp>
        <p:nvSpPr>
          <p:cNvPr id="8" name="AutoShape 7"/>
          <p:cNvSpPr>
            <a:spLocks/>
          </p:cNvSpPr>
          <p:nvPr/>
        </p:nvSpPr>
        <p:spPr bwMode="auto">
          <a:xfrm>
            <a:off x="3432175" y="1196752"/>
            <a:ext cx="492125" cy="1539875"/>
          </a:xfrm>
          <a:prstGeom prst="leftBrace">
            <a:avLst>
              <a:gd name="adj1" fmla="val 26075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kumimoji="0" lang="zh-CN" altLang="zh-CN" sz="4400">
              <a:latin typeface="Arial" pitchFamily="34" charset="0"/>
            </a:endParaRPr>
          </a:p>
        </p:txBody>
      </p:sp>
      <p:sp>
        <p:nvSpPr>
          <p:cNvPr id="9" name="AutoShape 9"/>
          <p:cNvSpPr>
            <a:spLocks/>
          </p:cNvSpPr>
          <p:nvPr/>
        </p:nvSpPr>
        <p:spPr bwMode="auto">
          <a:xfrm>
            <a:off x="3348038" y="4221088"/>
            <a:ext cx="492125" cy="1081087"/>
          </a:xfrm>
          <a:prstGeom prst="leftBrace">
            <a:avLst>
              <a:gd name="adj1" fmla="val 18306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kumimoji="0" lang="zh-CN" altLang="zh-CN" sz="4400">
              <a:latin typeface="Arial" pitchFamily="34" charset="0"/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3923928" y="1048968"/>
            <a:ext cx="1249060" cy="1859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/>
              <a:t>线性表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树</a:t>
            </a:r>
            <a:r>
              <a:rPr lang="en-US" altLang="zh-CN" dirty="0"/>
              <a:t>(</a:t>
            </a:r>
            <a:r>
              <a:rPr lang="zh-CN" altLang="en-US" dirty="0"/>
              <a:t>二叉树</a:t>
            </a:r>
            <a:r>
              <a:rPr lang="en-US" altLang="zh-CN" dirty="0"/>
              <a:t>)</a:t>
            </a:r>
          </a:p>
          <a:p>
            <a:pPr>
              <a:lnSpc>
                <a:spcPct val="130000"/>
              </a:lnSpc>
            </a:pP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en-US" dirty="0"/>
              <a:t>图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851275" y="4005064"/>
            <a:ext cx="646331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查找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 </a:t>
            </a:r>
          </a:p>
          <a:p>
            <a:endParaRPr lang="zh-CN" altLang="en-US" dirty="0"/>
          </a:p>
          <a:p>
            <a:r>
              <a:rPr lang="zh-CN" altLang="en-US" dirty="0"/>
              <a:t>排序</a:t>
            </a:r>
          </a:p>
        </p:txBody>
      </p:sp>
      <p:sp>
        <p:nvSpPr>
          <p:cNvPr id="12" name="AutoShape 12"/>
          <p:cNvSpPr>
            <a:spLocks/>
          </p:cNvSpPr>
          <p:nvPr/>
        </p:nvSpPr>
        <p:spPr bwMode="auto">
          <a:xfrm>
            <a:off x="5060064" y="610808"/>
            <a:ext cx="492125" cy="1296987"/>
          </a:xfrm>
          <a:prstGeom prst="leftBrace">
            <a:avLst>
              <a:gd name="adj1" fmla="val 21962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kumimoji="0" lang="zh-CN" altLang="zh-CN" sz="4400">
              <a:latin typeface="Arial" pitchFamily="34" charset="0"/>
            </a:endParaRP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5550472" y="357738"/>
            <a:ext cx="2447925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一般线性表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操作受限线性表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数据受限线性表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线性表的扩展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4" name="Text Box 28"/>
          <p:cNvSpPr txBox="1">
            <a:spLocks noChangeArrowheads="1"/>
          </p:cNvSpPr>
          <p:nvPr/>
        </p:nvSpPr>
        <p:spPr bwMode="auto">
          <a:xfrm>
            <a:off x="323850" y="533400"/>
            <a:ext cx="1924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  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删除操作  </a:t>
            </a:r>
          </a:p>
        </p:txBody>
      </p:sp>
      <p:sp>
        <p:nvSpPr>
          <p:cNvPr id="19485" name="Text Box 29"/>
          <p:cNvSpPr txBox="1">
            <a:spLocks noChangeArrowheads="1"/>
          </p:cNvSpPr>
          <p:nvPr/>
        </p:nvSpPr>
        <p:spPr bwMode="auto">
          <a:xfrm>
            <a:off x="323850" y="1006475"/>
            <a:ext cx="8251825" cy="169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     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线性表的删除运算是指将线性表的第 </a:t>
            </a:r>
            <a:r>
              <a:rPr kumimoji="0" lang="en-US" altLang="zh-CN" sz="2400" b="0" i="1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(1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Symbol" pitchFamily="18" charset="2"/>
              </a:rPr>
              <a:t> </a:t>
            </a:r>
            <a:r>
              <a:rPr kumimoji="0" lang="en-US" altLang="zh-CN" sz="2400" b="0" i="1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Symbol" pitchFamily="18" charset="2"/>
              </a:rPr>
              <a:t>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n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) 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个结点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删除，使长度为 </a:t>
            </a:r>
            <a:r>
              <a:rPr kumimoji="0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n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的线性表         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2400" b="0" i="0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, …, </a:t>
            </a:r>
            <a:r>
              <a:rPr kumimoji="0" lang="en-US" altLang="zh-CN" sz="2400" b="0" i="1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2400" b="0" i="1" u="none" strike="noStrike" kern="1200" cap="none" spc="0" normalizeH="0" baseline="-2500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400" b="0" i="1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–1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, </a:t>
            </a:r>
            <a:r>
              <a:rPr kumimoji="0" lang="en-US" altLang="zh-CN" sz="2400" b="0" i="1" u="none" strike="noStrike" kern="1200" cap="none" spc="0" normalizeH="0" baseline="0" noProof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2400" b="0" i="1" u="none" strike="noStrike" kern="1200" cap="none" spc="0" normalizeH="0" baseline="-25000" noProof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, </a:t>
            </a:r>
            <a:r>
              <a:rPr kumimoji="0" lang="en-US" altLang="zh-CN" sz="2400" b="0" i="1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2400" b="0" i="1" u="none" strike="noStrike" kern="1200" cap="none" spc="0" normalizeH="0" baseline="-2500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400" b="0" i="1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+1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, …, </a:t>
            </a:r>
            <a:r>
              <a:rPr kumimoji="0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2400" b="0" i="1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n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) 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>
                <a:srgbClr val="0000FF"/>
              </a:buClr>
              <a:buSzPct val="120000"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变成长度为 </a:t>
            </a:r>
            <a:r>
              <a:rPr kumimoji="0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n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-1 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的线性表             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2400" b="0" i="0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, …, </a:t>
            </a:r>
            <a:r>
              <a:rPr kumimoji="0" lang="en-US" altLang="zh-CN" sz="2400" b="0" i="1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2400" b="0" i="1" u="none" strike="noStrike" kern="1200" cap="none" spc="0" normalizeH="0" baseline="-2500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400" b="0" i="1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–1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, </a:t>
            </a:r>
            <a:r>
              <a:rPr kumimoji="0" lang="en-US" altLang="zh-CN" sz="2400" b="0" i="1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2400" b="0" i="1" u="none" strike="noStrike" kern="1200" cap="none" spc="0" normalizeH="0" baseline="-2500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400" b="0" i="1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+1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, …, </a:t>
            </a:r>
            <a:r>
              <a:rPr kumimoji="0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2400" b="0" i="1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n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)  </a:t>
            </a:r>
          </a:p>
        </p:txBody>
      </p:sp>
      <p:sp>
        <p:nvSpPr>
          <p:cNvPr id="19492" name="Text Box 36"/>
          <p:cNvSpPr txBox="1">
            <a:spLocks noChangeArrowheads="1"/>
          </p:cNvSpPr>
          <p:nvPr/>
        </p:nvSpPr>
        <p:spPr bwMode="auto">
          <a:xfrm>
            <a:off x="2762250" y="5703888"/>
            <a:ext cx="365125" cy="485775"/>
          </a:xfrm>
          <a:prstGeom prst="rect">
            <a:avLst/>
          </a:prstGeom>
          <a:solidFill>
            <a:srgbClr val="00FF00"/>
          </a:solidFill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6</a:t>
            </a:r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3752850" y="5703888"/>
            <a:ext cx="2270125" cy="485775"/>
            <a:chOff x="2064" y="2112"/>
            <a:chExt cx="1430" cy="306"/>
          </a:xfrm>
        </p:grpSpPr>
        <p:sp>
          <p:nvSpPr>
            <p:cNvPr id="19495" name="Text Box 39"/>
            <p:cNvSpPr txBox="1">
              <a:spLocks noChangeArrowheads="1"/>
            </p:cNvSpPr>
            <p:nvPr/>
          </p:nvSpPr>
          <p:spPr bwMode="auto">
            <a:xfrm>
              <a:off x="206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9496" name="Text Box 40"/>
            <p:cNvSpPr txBox="1">
              <a:spLocks noChangeArrowheads="1"/>
            </p:cNvSpPr>
            <p:nvPr/>
          </p:nvSpPr>
          <p:spPr bwMode="auto">
            <a:xfrm>
              <a:off x="230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9497" name="Text Box 41"/>
            <p:cNvSpPr txBox="1">
              <a:spLocks noChangeArrowheads="1"/>
            </p:cNvSpPr>
            <p:nvPr/>
          </p:nvSpPr>
          <p:spPr bwMode="auto">
            <a:xfrm>
              <a:off x="254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9498" name="Text Box 42"/>
            <p:cNvSpPr txBox="1">
              <a:spLocks noChangeArrowheads="1"/>
            </p:cNvSpPr>
            <p:nvPr/>
          </p:nvSpPr>
          <p:spPr bwMode="auto">
            <a:xfrm>
              <a:off x="278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19499" name="Text Box 43"/>
            <p:cNvSpPr txBox="1">
              <a:spLocks noChangeArrowheads="1"/>
            </p:cNvSpPr>
            <p:nvPr/>
          </p:nvSpPr>
          <p:spPr bwMode="auto">
            <a:xfrm>
              <a:off x="302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19500" name="Text Box 44"/>
            <p:cNvSpPr txBox="1">
              <a:spLocks noChangeArrowheads="1"/>
            </p:cNvSpPr>
            <p:nvPr/>
          </p:nvSpPr>
          <p:spPr bwMode="auto">
            <a:xfrm>
              <a:off x="326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</p:grpSp>
      <p:sp>
        <p:nvSpPr>
          <p:cNvPr id="19505" name="Text Box 49"/>
          <p:cNvSpPr txBox="1">
            <a:spLocks noChangeArrowheads="1"/>
          </p:cNvSpPr>
          <p:nvPr/>
        </p:nvSpPr>
        <p:spPr bwMode="auto">
          <a:xfrm>
            <a:off x="4911725" y="5703888"/>
            <a:ext cx="365125" cy="485775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4</a:t>
            </a:r>
          </a:p>
        </p:txBody>
      </p: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6511925" y="5703888"/>
            <a:ext cx="2270125" cy="485775"/>
            <a:chOff x="2064" y="2112"/>
            <a:chExt cx="1430" cy="306"/>
          </a:xfrm>
        </p:grpSpPr>
        <p:sp>
          <p:nvSpPr>
            <p:cNvPr id="19507" name="Text Box 51"/>
            <p:cNvSpPr txBox="1">
              <a:spLocks noChangeArrowheads="1"/>
            </p:cNvSpPr>
            <p:nvPr/>
          </p:nvSpPr>
          <p:spPr bwMode="auto">
            <a:xfrm>
              <a:off x="206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9508" name="Text Box 52"/>
            <p:cNvSpPr txBox="1">
              <a:spLocks noChangeArrowheads="1"/>
            </p:cNvSpPr>
            <p:nvPr/>
          </p:nvSpPr>
          <p:spPr bwMode="auto">
            <a:xfrm>
              <a:off x="230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9509" name="Text Box 53"/>
            <p:cNvSpPr txBox="1">
              <a:spLocks noChangeArrowheads="1"/>
            </p:cNvSpPr>
            <p:nvPr/>
          </p:nvSpPr>
          <p:spPr bwMode="auto">
            <a:xfrm>
              <a:off x="254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9510" name="Text Box 54"/>
            <p:cNvSpPr txBox="1">
              <a:spLocks noChangeArrowheads="1"/>
            </p:cNvSpPr>
            <p:nvPr/>
          </p:nvSpPr>
          <p:spPr bwMode="auto">
            <a:xfrm>
              <a:off x="278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19511" name="Text Box 55"/>
            <p:cNvSpPr txBox="1">
              <a:spLocks noChangeArrowheads="1"/>
            </p:cNvSpPr>
            <p:nvPr/>
          </p:nvSpPr>
          <p:spPr bwMode="auto">
            <a:xfrm>
              <a:off x="302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19512" name="Text Box 56"/>
            <p:cNvSpPr txBox="1">
              <a:spLocks noChangeArrowheads="1"/>
            </p:cNvSpPr>
            <p:nvPr/>
          </p:nvSpPr>
          <p:spPr bwMode="auto">
            <a:xfrm>
              <a:off x="326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</p:grpSp>
      <p:sp>
        <p:nvSpPr>
          <p:cNvPr id="19513" name="Text Box 57"/>
          <p:cNvSpPr txBox="1">
            <a:spLocks noChangeArrowheads="1"/>
          </p:cNvSpPr>
          <p:nvPr/>
        </p:nvSpPr>
        <p:spPr bwMode="auto">
          <a:xfrm>
            <a:off x="6496050" y="5703888"/>
            <a:ext cx="365125" cy="485775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19514" name="Text Box 58"/>
          <p:cNvSpPr txBox="1">
            <a:spLocks noChangeArrowheads="1"/>
          </p:cNvSpPr>
          <p:nvPr/>
        </p:nvSpPr>
        <p:spPr bwMode="auto">
          <a:xfrm>
            <a:off x="323850" y="2725738"/>
            <a:ext cx="8599488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算法思想：</a:t>
            </a:r>
            <a:b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1)  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检查 </a:t>
            </a:r>
            <a:r>
              <a:rPr kumimoji="0" lang="en-US" altLang="zh-CN" sz="2400" b="0" i="1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值是否超出所允许的范围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(1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Symbol" pitchFamily="18" charset="2"/>
              </a:rPr>
              <a:t> </a:t>
            </a:r>
            <a:r>
              <a:rPr kumimoji="0" lang="en-US" altLang="zh-CN" sz="2400" b="0" i="1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Symbol" pitchFamily="18" charset="2"/>
              </a:rPr>
              <a:t>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n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，若超出，则进 </a:t>
            </a:r>
          </a:p>
          <a:p>
            <a: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  行“超出范围”错误处理；</a:t>
            </a:r>
            <a:b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2)  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将线性表的第 </a:t>
            </a:r>
            <a:r>
              <a:rPr kumimoji="0" lang="en-US" altLang="zh-CN" sz="2400" b="0" i="1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个元素后面的所有元素均前移一个位置；</a:t>
            </a:r>
            <a:b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3)  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使线性表的长度减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。</a:t>
            </a:r>
          </a:p>
        </p:txBody>
      </p:sp>
      <p:sp>
        <p:nvSpPr>
          <p:cNvPr id="19515" name="Text Box 59"/>
          <p:cNvSpPr txBox="1">
            <a:spLocks noChangeArrowheads="1"/>
          </p:cNvSpPr>
          <p:nvPr/>
        </p:nvSpPr>
        <p:spPr bwMode="auto">
          <a:xfrm>
            <a:off x="2762250" y="5703888"/>
            <a:ext cx="365125" cy="485775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6</a:t>
            </a:r>
          </a:p>
        </p:txBody>
      </p:sp>
      <p:grpSp>
        <p:nvGrpSpPr>
          <p:cNvPr id="4" name="Group 60"/>
          <p:cNvGrpSpPr>
            <a:grpSpLocks/>
          </p:cNvGrpSpPr>
          <p:nvPr/>
        </p:nvGrpSpPr>
        <p:grpSpPr bwMode="auto">
          <a:xfrm>
            <a:off x="857250" y="5703888"/>
            <a:ext cx="1889125" cy="485775"/>
            <a:chOff x="144" y="3024"/>
            <a:chExt cx="1190" cy="306"/>
          </a:xfrm>
        </p:grpSpPr>
        <p:sp>
          <p:nvSpPr>
            <p:cNvPr id="19487" name="Text Box 31"/>
            <p:cNvSpPr txBox="1">
              <a:spLocks noChangeArrowheads="1"/>
            </p:cNvSpPr>
            <p:nvPr/>
          </p:nvSpPr>
          <p:spPr bwMode="auto">
            <a:xfrm>
              <a:off x="144" y="3024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9488" name="Text Box 32"/>
            <p:cNvSpPr txBox="1">
              <a:spLocks noChangeArrowheads="1"/>
            </p:cNvSpPr>
            <p:nvPr/>
          </p:nvSpPr>
          <p:spPr bwMode="auto">
            <a:xfrm>
              <a:off x="384" y="3024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9489" name="Text Box 33"/>
            <p:cNvSpPr txBox="1">
              <a:spLocks noChangeArrowheads="1"/>
            </p:cNvSpPr>
            <p:nvPr/>
          </p:nvSpPr>
          <p:spPr bwMode="auto">
            <a:xfrm>
              <a:off x="624" y="3024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9490" name="Text Box 34"/>
            <p:cNvSpPr txBox="1">
              <a:spLocks noChangeArrowheads="1"/>
            </p:cNvSpPr>
            <p:nvPr/>
          </p:nvSpPr>
          <p:spPr bwMode="auto">
            <a:xfrm>
              <a:off x="864" y="3024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19491" name="Text Box 35"/>
            <p:cNvSpPr txBox="1">
              <a:spLocks noChangeArrowheads="1"/>
            </p:cNvSpPr>
            <p:nvPr/>
          </p:nvSpPr>
          <p:spPr bwMode="auto">
            <a:xfrm>
              <a:off x="1104" y="3024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</p:grpSp>
      <p:sp useBgFill="1">
        <p:nvSpPr>
          <p:cNvPr id="19517" name="Rectangle 61"/>
          <p:cNvSpPr>
            <a:spLocks noChangeArrowheads="1"/>
          </p:cNvSpPr>
          <p:nvPr/>
        </p:nvSpPr>
        <p:spPr bwMode="auto">
          <a:xfrm>
            <a:off x="2762250" y="5627688"/>
            <a:ext cx="457200" cy="609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 useBgFill="1">
        <p:nvSpPr>
          <p:cNvPr id="19502" name="Rectangle 46"/>
          <p:cNvSpPr>
            <a:spLocks noChangeArrowheads="1"/>
          </p:cNvSpPr>
          <p:nvPr/>
        </p:nvSpPr>
        <p:spPr bwMode="auto">
          <a:xfrm>
            <a:off x="4935538" y="5627688"/>
            <a:ext cx="381000" cy="609600"/>
          </a:xfrm>
          <a:prstGeom prst="rect">
            <a:avLst/>
          </a:prstGeom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 useBgFill="1">
        <p:nvSpPr>
          <p:cNvPr id="19518" name="Rectangle 62"/>
          <p:cNvSpPr>
            <a:spLocks noChangeArrowheads="1"/>
          </p:cNvSpPr>
          <p:nvPr/>
        </p:nvSpPr>
        <p:spPr bwMode="auto">
          <a:xfrm>
            <a:off x="5251450" y="5627688"/>
            <a:ext cx="381000" cy="609600"/>
          </a:xfrm>
          <a:prstGeom prst="rect">
            <a:avLst/>
          </a:prstGeom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519" name="Text Box 63"/>
          <p:cNvSpPr txBox="1">
            <a:spLocks noChangeArrowheads="1"/>
          </p:cNvSpPr>
          <p:nvPr/>
        </p:nvSpPr>
        <p:spPr bwMode="auto">
          <a:xfrm>
            <a:off x="4895850" y="5700713"/>
            <a:ext cx="365125" cy="485775"/>
          </a:xfrm>
          <a:prstGeom prst="rect">
            <a:avLst/>
          </a:prstGeom>
          <a:solidFill>
            <a:srgbClr val="00FF00"/>
          </a:solidFill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5</a:t>
            </a:r>
          </a:p>
        </p:txBody>
      </p:sp>
      <p:sp useBgFill="1">
        <p:nvSpPr>
          <p:cNvPr id="19520" name="Rectangle 64"/>
          <p:cNvSpPr>
            <a:spLocks noChangeArrowheads="1"/>
          </p:cNvSpPr>
          <p:nvPr/>
        </p:nvSpPr>
        <p:spPr bwMode="auto">
          <a:xfrm>
            <a:off x="5657850" y="5627688"/>
            <a:ext cx="457200" cy="609600"/>
          </a:xfrm>
          <a:prstGeom prst="rect">
            <a:avLst/>
          </a:prstGeom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521" name="Text Box 65"/>
          <p:cNvSpPr txBox="1">
            <a:spLocks noChangeArrowheads="1"/>
          </p:cNvSpPr>
          <p:nvPr/>
        </p:nvSpPr>
        <p:spPr bwMode="auto">
          <a:xfrm>
            <a:off x="5278438" y="5703888"/>
            <a:ext cx="365125" cy="485775"/>
          </a:xfrm>
          <a:prstGeom prst="rect">
            <a:avLst/>
          </a:prstGeom>
          <a:solidFill>
            <a:srgbClr val="00FF00"/>
          </a:solidFill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 useBgFill="1">
        <p:nvSpPr>
          <p:cNvPr id="19522" name="Rectangle 66"/>
          <p:cNvSpPr>
            <a:spLocks noChangeArrowheads="1"/>
          </p:cNvSpPr>
          <p:nvPr/>
        </p:nvSpPr>
        <p:spPr bwMode="auto">
          <a:xfrm>
            <a:off x="6403975" y="5627688"/>
            <a:ext cx="468313" cy="609600"/>
          </a:xfrm>
          <a:prstGeom prst="rect">
            <a:avLst/>
          </a:prstGeom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 useBgFill="1">
        <p:nvSpPr>
          <p:cNvPr id="19531" name="Rectangle 75"/>
          <p:cNvSpPr>
            <a:spLocks noChangeArrowheads="1"/>
          </p:cNvSpPr>
          <p:nvPr/>
        </p:nvSpPr>
        <p:spPr bwMode="auto">
          <a:xfrm>
            <a:off x="6877050" y="5627688"/>
            <a:ext cx="1981200" cy="609600"/>
          </a:xfrm>
          <a:prstGeom prst="rect">
            <a:avLst/>
          </a:prstGeom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" name="Group 74"/>
          <p:cNvGrpSpPr>
            <a:grpSpLocks/>
          </p:cNvGrpSpPr>
          <p:nvPr/>
        </p:nvGrpSpPr>
        <p:grpSpPr bwMode="auto">
          <a:xfrm>
            <a:off x="6496050" y="5700713"/>
            <a:ext cx="1889125" cy="485775"/>
            <a:chOff x="4176" y="3582"/>
            <a:chExt cx="1190" cy="306"/>
          </a:xfrm>
        </p:grpSpPr>
        <p:sp>
          <p:nvSpPr>
            <p:cNvPr id="19525" name="Text Box 69"/>
            <p:cNvSpPr txBox="1">
              <a:spLocks noChangeArrowheads="1"/>
            </p:cNvSpPr>
            <p:nvPr/>
          </p:nvSpPr>
          <p:spPr bwMode="auto">
            <a:xfrm>
              <a:off x="4176" y="358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9526" name="Text Box 70"/>
            <p:cNvSpPr txBox="1">
              <a:spLocks noChangeArrowheads="1"/>
            </p:cNvSpPr>
            <p:nvPr/>
          </p:nvSpPr>
          <p:spPr bwMode="auto">
            <a:xfrm>
              <a:off x="4416" y="358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9527" name="Text Box 71"/>
            <p:cNvSpPr txBox="1">
              <a:spLocks noChangeArrowheads="1"/>
            </p:cNvSpPr>
            <p:nvPr/>
          </p:nvSpPr>
          <p:spPr bwMode="auto">
            <a:xfrm>
              <a:off x="4656" y="358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19528" name="Text Box 72"/>
            <p:cNvSpPr txBox="1">
              <a:spLocks noChangeArrowheads="1"/>
            </p:cNvSpPr>
            <p:nvPr/>
          </p:nvSpPr>
          <p:spPr bwMode="auto">
            <a:xfrm>
              <a:off x="4896" y="358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19529" name="Text Box 73"/>
            <p:cNvSpPr txBox="1">
              <a:spLocks noChangeArrowheads="1"/>
            </p:cNvSpPr>
            <p:nvPr/>
          </p:nvSpPr>
          <p:spPr bwMode="auto">
            <a:xfrm>
              <a:off x="5136" y="358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9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19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9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19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9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9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4" dur="500"/>
                                        <p:tgtEl>
                                          <p:spTgt spid="19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9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2" dur="500"/>
                                        <p:tgtEl>
                                          <p:spTgt spid="19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2" dur="500"/>
                                        <p:tgtEl>
                                          <p:spTgt spid="19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19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19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85" grpId="0" autoUpdateAnimBg="0"/>
      <p:bldP spid="19492" grpId="0" animBg="1" autoUpdateAnimBg="0"/>
      <p:bldP spid="19505" grpId="0" animBg="1" autoUpdateAnimBg="0"/>
      <p:bldP spid="19513" grpId="0" animBg="1" autoUpdateAnimBg="0"/>
      <p:bldP spid="19514" grpId="0" autoUpdateAnimBg="0"/>
      <p:bldP spid="19515" grpId="0" animBg="1" autoUpdateAnimBg="0"/>
      <p:bldP spid="19517" grpId="0" animBg="1"/>
      <p:bldP spid="19502" grpId="0" animBg="1"/>
      <p:bldP spid="19518" grpId="0" animBg="1"/>
      <p:bldP spid="19519" grpId="0" animBg="1" autoUpdateAnimBg="0"/>
      <p:bldP spid="19520" grpId="0" animBg="1"/>
      <p:bldP spid="19521" grpId="0" animBg="1" autoUpdateAnimBg="0"/>
      <p:bldP spid="19522" grpId="0" animBg="1"/>
      <p:bldP spid="19531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36" name="Text Box 456"/>
          <p:cNvSpPr txBox="1">
            <a:spLocks noChangeArrowheads="1"/>
          </p:cNvSpPr>
          <p:nvPr/>
        </p:nvSpPr>
        <p:spPr bwMode="auto">
          <a:xfrm>
            <a:off x="34445" y="1400240"/>
            <a:ext cx="7705907" cy="804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16" tIns="45710" rIns="91416" bIns="4571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例：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设查找的关键字序列为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{45, 24, 53, 45, 12, 24, 90}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，可生成 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        二叉排序树如下： </a:t>
            </a:r>
          </a:p>
        </p:txBody>
      </p:sp>
      <p:sp>
        <p:nvSpPr>
          <p:cNvPr id="20937" name="Text Box 457"/>
          <p:cNvSpPr txBox="1">
            <a:spLocks noChangeArrowheads="1"/>
          </p:cNvSpPr>
          <p:nvPr/>
        </p:nvSpPr>
        <p:spPr bwMode="auto">
          <a:xfrm>
            <a:off x="76200" y="3278188"/>
            <a:ext cx="7881938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lIns="91416" tIns="45710" rIns="91416" bIns="4571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     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中序遍历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二叉排序树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可得到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一个关键字的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有序序列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。 </a:t>
            </a:r>
          </a:p>
        </p:txBody>
      </p:sp>
      <p:sp>
        <p:nvSpPr>
          <p:cNvPr id="20938" name="Text Box 458"/>
          <p:cNvSpPr txBox="1">
            <a:spLocks noChangeArrowheads="1"/>
          </p:cNvSpPr>
          <p:nvPr/>
        </p:nvSpPr>
        <p:spPr bwMode="auto">
          <a:xfrm>
            <a:off x="0" y="620688"/>
            <a:ext cx="8388424" cy="83097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square" lIns="91416" tIns="45710" rIns="91416" bIns="4571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         从空树出发，经过一系列的查找、插入操作 之后，可生成一棵二叉排序树。 </a:t>
            </a:r>
          </a:p>
        </p:txBody>
      </p:sp>
      <p:sp>
        <p:nvSpPr>
          <p:cNvPr id="20939" name="Oval 459"/>
          <p:cNvSpPr>
            <a:spLocks noChangeArrowheads="1"/>
          </p:cNvSpPr>
          <p:nvPr/>
        </p:nvSpPr>
        <p:spPr bwMode="auto">
          <a:xfrm>
            <a:off x="4114800" y="1828800"/>
            <a:ext cx="396875" cy="420688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lIns="91416" tIns="45710" rIns="91416" bIns="4571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45</a:t>
            </a:r>
          </a:p>
        </p:txBody>
      </p:sp>
      <p:sp>
        <p:nvSpPr>
          <p:cNvPr id="20940" name="Oval 460"/>
          <p:cNvSpPr>
            <a:spLocks noChangeArrowheads="1"/>
          </p:cNvSpPr>
          <p:nvPr/>
        </p:nvSpPr>
        <p:spPr bwMode="auto">
          <a:xfrm>
            <a:off x="4648200" y="2286000"/>
            <a:ext cx="396875" cy="420688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lIns="91416" tIns="45710" rIns="91416" bIns="4571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53</a:t>
            </a:r>
          </a:p>
        </p:txBody>
      </p:sp>
      <p:cxnSp>
        <p:nvCxnSpPr>
          <p:cNvPr id="20941" name="AutoShape 461"/>
          <p:cNvCxnSpPr>
            <a:cxnSpLocks noChangeShapeType="1"/>
            <a:stCxn id="20939" idx="5"/>
            <a:endCxn id="20940" idx="1"/>
          </p:cNvCxnSpPr>
          <p:nvPr/>
        </p:nvCxnSpPr>
        <p:spPr bwMode="auto">
          <a:xfrm>
            <a:off x="4452938" y="2187575"/>
            <a:ext cx="254000" cy="16033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0942" name="Oval 462"/>
          <p:cNvSpPr>
            <a:spLocks noChangeArrowheads="1"/>
          </p:cNvSpPr>
          <p:nvPr/>
        </p:nvSpPr>
        <p:spPr bwMode="auto">
          <a:xfrm>
            <a:off x="3581400" y="2286000"/>
            <a:ext cx="396875" cy="420688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lIns="91416" tIns="45710" rIns="91416" bIns="4571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24</a:t>
            </a:r>
          </a:p>
        </p:txBody>
      </p:sp>
      <p:cxnSp>
        <p:nvCxnSpPr>
          <p:cNvPr id="20943" name="AutoShape 463"/>
          <p:cNvCxnSpPr>
            <a:cxnSpLocks noChangeShapeType="1"/>
            <a:stCxn id="20939" idx="3"/>
            <a:endCxn id="20942" idx="7"/>
          </p:cNvCxnSpPr>
          <p:nvPr/>
        </p:nvCxnSpPr>
        <p:spPr bwMode="auto">
          <a:xfrm flipH="1">
            <a:off x="3919538" y="2187575"/>
            <a:ext cx="254000" cy="16033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0944" name="Oval 464"/>
          <p:cNvSpPr>
            <a:spLocks noChangeArrowheads="1"/>
          </p:cNvSpPr>
          <p:nvPr/>
        </p:nvSpPr>
        <p:spPr bwMode="auto">
          <a:xfrm>
            <a:off x="5241925" y="2820988"/>
            <a:ext cx="396875" cy="4191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lIns="91416" tIns="45710" rIns="91416" bIns="4571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90</a:t>
            </a:r>
          </a:p>
        </p:txBody>
      </p:sp>
      <p:cxnSp>
        <p:nvCxnSpPr>
          <p:cNvPr id="20945" name="AutoShape 465"/>
          <p:cNvCxnSpPr>
            <a:cxnSpLocks noChangeShapeType="1"/>
            <a:stCxn id="20940" idx="5"/>
            <a:endCxn id="20944" idx="1"/>
          </p:cNvCxnSpPr>
          <p:nvPr/>
        </p:nvCxnSpPr>
        <p:spPr bwMode="auto">
          <a:xfrm>
            <a:off x="4986338" y="2644775"/>
            <a:ext cx="314325" cy="23812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0946" name="Oval 466"/>
          <p:cNvSpPr>
            <a:spLocks noChangeArrowheads="1"/>
          </p:cNvSpPr>
          <p:nvPr/>
        </p:nvSpPr>
        <p:spPr bwMode="auto">
          <a:xfrm>
            <a:off x="2971800" y="2820988"/>
            <a:ext cx="396875" cy="4191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lIns="91416" tIns="45710" rIns="91416" bIns="4571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12</a:t>
            </a:r>
          </a:p>
        </p:txBody>
      </p:sp>
      <p:cxnSp>
        <p:nvCxnSpPr>
          <p:cNvPr id="20947" name="AutoShape 467"/>
          <p:cNvCxnSpPr>
            <a:cxnSpLocks noChangeShapeType="1"/>
            <a:stCxn id="20942" idx="3"/>
            <a:endCxn id="20946" idx="7"/>
          </p:cNvCxnSpPr>
          <p:nvPr/>
        </p:nvCxnSpPr>
        <p:spPr bwMode="auto">
          <a:xfrm flipH="1">
            <a:off x="3309938" y="2644775"/>
            <a:ext cx="330200" cy="23812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0948" name="Text Box 468"/>
          <p:cNvSpPr txBox="1">
            <a:spLocks noChangeArrowheads="1"/>
          </p:cNvSpPr>
          <p:nvPr/>
        </p:nvSpPr>
        <p:spPr bwMode="auto">
          <a:xfrm>
            <a:off x="76200" y="3684588"/>
            <a:ext cx="8912225" cy="9683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lIns="91416" tIns="45710" rIns="91416" bIns="4571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     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一个无序序列可通过构造二叉排序树而变成一个有序序列。  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构造树的过程就是对无序序列进行排序的过程。 </a:t>
            </a:r>
          </a:p>
        </p:txBody>
      </p:sp>
      <p:sp>
        <p:nvSpPr>
          <p:cNvPr id="20949" name="Text Box 469"/>
          <p:cNvSpPr txBox="1">
            <a:spLocks noChangeArrowheads="1"/>
          </p:cNvSpPr>
          <p:nvPr/>
        </p:nvSpPr>
        <p:spPr bwMode="auto">
          <a:xfrm>
            <a:off x="76200" y="4572000"/>
            <a:ext cx="8794750" cy="9683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lIns="91416" tIns="45710" rIns="91416" bIns="4571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新魏" pitchFamily="2" charset="-122"/>
                <a:cs typeface="+mn-cs"/>
              </a:rPr>
              <a:t>     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新魏" pitchFamily="2" charset="-122"/>
                <a:cs typeface="+mn-cs"/>
              </a:rPr>
              <a:t>插入的结点均为叶子结点，故无需移动其他结点。相当于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华文新魏" pitchFamily="2" charset="-122"/>
                <a:cs typeface="+mn-cs"/>
              </a:rPr>
              <a:t>在 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华文新魏" pitchFamily="2" charset="-122"/>
                <a:cs typeface="+mn-cs"/>
              </a:rPr>
              <a:t>有序序列上插入记录而无需移动其他记录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新魏" pitchFamily="2" charset="-122"/>
                <a:cs typeface="+mn-cs"/>
              </a:rPr>
              <a:t>。 </a:t>
            </a:r>
          </a:p>
        </p:txBody>
      </p:sp>
      <p:sp>
        <p:nvSpPr>
          <p:cNvPr id="20950" name="Text Box 470"/>
          <p:cNvSpPr txBox="1">
            <a:spLocks noChangeArrowheads="1"/>
          </p:cNvSpPr>
          <p:nvPr/>
        </p:nvSpPr>
        <p:spPr bwMode="auto">
          <a:xfrm>
            <a:off x="76200" y="5486400"/>
            <a:ext cx="8791575" cy="9699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lIns="91416" tIns="45710" rIns="91416" bIns="4571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     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二叉排序树既有类似于折半查找的特性，又采用了链表作存 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储结构。 </a:t>
            </a:r>
          </a:p>
        </p:txBody>
      </p:sp>
      <p:sp>
        <p:nvSpPr>
          <p:cNvPr id="17" name="矩形 16"/>
          <p:cNvSpPr/>
          <p:nvPr/>
        </p:nvSpPr>
        <p:spPr>
          <a:xfrm>
            <a:off x="2699792" y="44624"/>
            <a:ext cx="34163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n-cs"/>
              </a:rPr>
              <a:t>二叉排序树生成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0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9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9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0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9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9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0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9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9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0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9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9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0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0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0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5" dur="500"/>
                                        <p:tgtEl>
                                          <p:spTgt spid="20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09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09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36" grpId="0" autoUpdateAnimBg="0"/>
      <p:bldP spid="20937" grpId="0" autoUpdateAnimBg="0"/>
      <p:bldP spid="20939" grpId="0" animBg="1" autoUpdateAnimBg="0"/>
      <p:bldP spid="20940" grpId="0" animBg="1" autoUpdateAnimBg="0"/>
      <p:bldP spid="20942" grpId="0" animBg="1" autoUpdateAnimBg="0"/>
      <p:bldP spid="20944" grpId="0" animBg="1" autoUpdateAnimBg="0"/>
      <p:bldP spid="20946" grpId="0" animBg="1" autoUpdateAnimBg="0"/>
      <p:bldP spid="20948" grpId="0" autoUpdateAnimBg="0"/>
      <p:bldP spid="20949" grpId="0" autoUpdateAnimBg="0"/>
      <p:bldP spid="20950" grpId="0" autoUpdateAnimBg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2628230" y="159296"/>
            <a:ext cx="4608066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n-cs"/>
              </a:rPr>
              <a:t>平衡二叉树 </a:t>
            </a:r>
          </a:p>
        </p:txBody>
      </p:sp>
      <p:sp>
        <p:nvSpPr>
          <p:cNvPr id="136197" name="Rectangle 5"/>
          <p:cNvSpPr>
            <a:spLocks noChangeArrowheads="1"/>
          </p:cNvSpPr>
          <p:nvPr/>
        </p:nvSpPr>
        <p:spPr bwMode="auto">
          <a:xfrm>
            <a:off x="-36512" y="908720"/>
            <a:ext cx="8640763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     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平衡二叉树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又称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AVL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树，它是具有如下性质的二叉树： </a:t>
            </a:r>
          </a:p>
        </p:txBody>
      </p:sp>
      <p:sp>
        <p:nvSpPr>
          <p:cNvPr id="136198" name="Rectangle 6"/>
          <p:cNvSpPr>
            <a:spLocks noChangeArrowheads="1"/>
          </p:cNvSpPr>
          <p:nvPr/>
        </p:nvSpPr>
        <p:spPr bwMode="auto">
          <a:xfrm>
            <a:off x="35496" y="2420888"/>
            <a:ext cx="8856663" cy="134806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F81BD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     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为了方便起见，给每个结点附加一个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数字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=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该结点左子树与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F81BD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右子树的深度差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。这个数字称为结点的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alibri"/>
                <a:ea typeface="华文中宋" pitchFamily="2" charset="-122"/>
                <a:cs typeface="+mn-cs"/>
              </a:rPr>
              <a:t>平衡因子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。这样，可以得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F81BD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到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AVL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树的其它性质（可以证明）： </a:t>
            </a:r>
          </a:p>
        </p:txBody>
      </p:sp>
      <p:sp>
        <p:nvSpPr>
          <p:cNvPr id="136201" name="Text Box 9"/>
          <p:cNvSpPr txBox="1">
            <a:spLocks noChangeArrowheads="1"/>
          </p:cNvSpPr>
          <p:nvPr/>
        </p:nvSpPr>
        <p:spPr bwMode="auto">
          <a:xfrm>
            <a:off x="107950" y="1412776"/>
            <a:ext cx="769620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rgbClr val="FF3300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新魏" pitchFamily="2" charset="-122"/>
                <a:cs typeface="+mn-cs"/>
              </a:rPr>
              <a:t>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新魏" pitchFamily="2" charset="-122"/>
                <a:cs typeface="+mn-cs"/>
              </a:rPr>
              <a:t>左、右子树是平衡二叉树；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rgbClr val="FF3300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新魏" pitchFamily="2" charset="-122"/>
                <a:cs typeface="+mn-cs"/>
              </a:rPr>
              <a:t>  所有结点的左、右子树深度之差的绝对值≤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新魏" pitchFamily="2" charset="-122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新魏" pitchFamily="2" charset="-122"/>
                <a:cs typeface="+mn-cs"/>
              </a:rPr>
              <a:t>。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Calibri"/>
              <a:ea typeface="华文新魏" pitchFamily="2" charset="-122"/>
              <a:cs typeface="+mn-cs"/>
            </a:endParaRPr>
          </a:p>
        </p:txBody>
      </p:sp>
      <p:sp>
        <p:nvSpPr>
          <p:cNvPr id="136202" name="Rectangle 10"/>
          <p:cNvSpPr>
            <a:spLocks noChangeArrowheads="1"/>
          </p:cNvSpPr>
          <p:nvPr/>
        </p:nvSpPr>
        <p:spPr bwMode="auto">
          <a:xfrm>
            <a:off x="107950" y="3933056"/>
            <a:ext cx="8856663" cy="101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3300"/>
              </a:buClr>
              <a:buSzPct val="80000"/>
              <a:buFont typeface="Wingdings" pitchFamily="2" charset="2"/>
              <a:buChar char="Ø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任一结点的平衡因子只能取：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-1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0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或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；如果树中任意一个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3300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     结点的平衡因子的绝对值大于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，则这棵二叉树就失去平衡。 </a:t>
            </a:r>
          </a:p>
        </p:txBody>
      </p:sp>
      <p:sp>
        <p:nvSpPr>
          <p:cNvPr id="136203" name="Rectangle 11"/>
          <p:cNvSpPr>
            <a:spLocks noChangeArrowheads="1"/>
          </p:cNvSpPr>
          <p:nvPr/>
        </p:nvSpPr>
        <p:spPr bwMode="auto">
          <a:xfrm>
            <a:off x="103736" y="4869160"/>
            <a:ext cx="8856663" cy="1274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81000" marR="0" lvl="0" indent="-381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3300"/>
              </a:buClr>
              <a:buSzPct val="80000"/>
              <a:buFont typeface="Wingdings" pitchFamily="2" charset="2"/>
              <a:buChar char="Ø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对于一棵有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n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个结点的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AVL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树，其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深度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和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log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n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同数量级， </a:t>
            </a:r>
          </a:p>
          <a:p>
            <a:pPr marL="381000" marR="0" lvl="0" indent="-381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3300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zh-CN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    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ASL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也和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log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n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同数量级。因此，在平衡二叉树上查找时间复杂度为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O(log n)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。</a:t>
            </a:r>
          </a:p>
        </p:txBody>
      </p:sp>
      <p:sp>
        <p:nvSpPr>
          <p:cNvPr id="9" name="矩形 8"/>
          <p:cNvSpPr/>
          <p:nvPr/>
        </p:nvSpPr>
        <p:spPr>
          <a:xfrm>
            <a:off x="2339752" y="5688632"/>
            <a:ext cx="6480720" cy="1052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需要注意的是：我们以后讨论的平衡二叉树都是建立在二叉排序树基础之上的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6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6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6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6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6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" dur="1000"/>
                                        <p:tgtEl>
                                          <p:spTgt spid="136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1000"/>
                                        <p:tgtEl>
                                          <p:spTgt spid="136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1000"/>
                                        <p:tgtEl>
                                          <p:spTgt spid="136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7" grpId="0" autoUpdateAnimBg="0"/>
      <p:bldP spid="136198" grpId="0" autoUpdateAnimBg="0"/>
      <p:bldP spid="136201" grpId="0" autoUpdateAnimBg="0"/>
      <p:bldP spid="136202" grpId="0"/>
      <p:bldP spid="136203" grpId="0"/>
      <p:bldP spid="9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52" name="Freeform 40"/>
          <p:cNvSpPr>
            <a:spLocks/>
          </p:cNvSpPr>
          <p:nvPr/>
        </p:nvSpPr>
        <p:spPr bwMode="auto">
          <a:xfrm>
            <a:off x="5292725" y="1806575"/>
            <a:ext cx="1498600" cy="1016000"/>
          </a:xfrm>
          <a:custGeom>
            <a:avLst/>
            <a:gdLst/>
            <a:ahLst/>
            <a:cxnLst>
              <a:cxn ang="0">
                <a:pos x="944" y="120"/>
              </a:cxn>
              <a:cxn ang="0">
                <a:pos x="512" y="72"/>
              </a:cxn>
              <a:cxn ang="0">
                <a:pos x="80" y="552"/>
              </a:cxn>
              <a:cxn ang="0">
                <a:pos x="32" y="600"/>
              </a:cxn>
            </a:cxnLst>
            <a:rect l="0" t="0" r="r" b="b"/>
            <a:pathLst>
              <a:path w="944" h="640">
                <a:moveTo>
                  <a:pt x="944" y="120"/>
                </a:moveTo>
                <a:cubicBezTo>
                  <a:pt x="800" y="60"/>
                  <a:pt x="656" y="0"/>
                  <a:pt x="512" y="72"/>
                </a:cubicBezTo>
                <a:cubicBezTo>
                  <a:pt x="368" y="144"/>
                  <a:pt x="160" y="464"/>
                  <a:pt x="80" y="552"/>
                </a:cubicBezTo>
                <a:cubicBezTo>
                  <a:pt x="0" y="640"/>
                  <a:pt x="16" y="620"/>
                  <a:pt x="32" y="600"/>
                </a:cubicBezTo>
              </a:path>
            </a:pathLst>
          </a:custGeom>
          <a:noFill/>
          <a:ln w="25400" cap="flat" cmpd="sng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1318" name="Oval 6"/>
          <p:cNvSpPr>
            <a:spLocks noChangeArrowheads="1"/>
          </p:cNvSpPr>
          <p:nvPr/>
        </p:nvSpPr>
        <p:spPr bwMode="auto">
          <a:xfrm>
            <a:off x="4384675" y="2263775"/>
            <a:ext cx="763588" cy="6858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黑体" pitchFamily="2" charset="-122"/>
                <a:cs typeface="+mn-cs"/>
              </a:rPr>
              <a:t>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黑体" pitchFamily="2" charset="-122"/>
                <a:cs typeface="+mn-cs"/>
              </a:rPr>
              <a:t>13</a:t>
            </a:r>
          </a:p>
        </p:txBody>
      </p:sp>
      <p:sp>
        <p:nvSpPr>
          <p:cNvPr id="141321" name="Oval 9"/>
          <p:cNvSpPr>
            <a:spLocks noChangeArrowheads="1"/>
          </p:cNvSpPr>
          <p:nvPr/>
        </p:nvSpPr>
        <p:spPr bwMode="auto">
          <a:xfrm>
            <a:off x="5824538" y="2263775"/>
            <a:ext cx="763587" cy="6858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黑体" pitchFamily="2" charset="-122"/>
                <a:cs typeface="+mn-cs"/>
              </a:rPr>
              <a:t>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黑体" pitchFamily="2" charset="-122"/>
                <a:cs typeface="+mn-cs"/>
              </a:rPr>
              <a:t>37</a:t>
            </a:r>
          </a:p>
        </p:txBody>
      </p:sp>
      <p:sp>
        <p:nvSpPr>
          <p:cNvPr id="141322" name="Oval 10"/>
          <p:cNvSpPr>
            <a:spLocks noChangeArrowheads="1"/>
          </p:cNvSpPr>
          <p:nvPr/>
        </p:nvSpPr>
        <p:spPr bwMode="auto">
          <a:xfrm>
            <a:off x="5103813" y="1349375"/>
            <a:ext cx="763587" cy="6858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黑体" pitchFamily="2" charset="-122"/>
                <a:cs typeface="+mn-cs"/>
              </a:rPr>
              <a:t>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黑体" pitchFamily="2" charset="-122"/>
                <a:cs typeface="+mn-cs"/>
              </a:rPr>
              <a:t>24</a:t>
            </a:r>
          </a:p>
        </p:txBody>
      </p:sp>
      <p:sp>
        <p:nvSpPr>
          <p:cNvPr id="141323" name="Rectangle 11"/>
          <p:cNvSpPr>
            <a:spLocks noChangeArrowheads="1"/>
          </p:cNvSpPr>
          <p:nvPr/>
        </p:nvSpPr>
        <p:spPr bwMode="auto">
          <a:xfrm>
            <a:off x="107950" y="506413"/>
            <a:ext cx="8856663" cy="47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例：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  <a:sym typeface="Wingdings" pitchFamily="2" charset="2"/>
              </a:rPr>
              <a:t>请将下面序列构成一棵平衡二叉排序树：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  <a:sym typeface="Wingdings" pitchFamily="2" charset="2"/>
              </a:rPr>
              <a:t>(13, 24, 37, 90, 53) </a:t>
            </a:r>
          </a:p>
        </p:txBody>
      </p:sp>
      <p:sp>
        <p:nvSpPr>
          <p:cNvPr id="141324" name="Oval 12"/>
          <p:cNvSpPr>
            <a:spLocks noChangeArrowheads="1"/>
          </p:cNvSpPr>
          <p:nvPr/>
        </p:nvSpPr>
        <p:spPr bwMode="auto">
          <a:xfrm>
            <a:off x="1547813" y="1412875"/>
            <a:ext cx="763587" cy="6858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黑体" pitchFamily="2" charset="-122"/>
                <a:cs typeface="+mn-cs"/>
              </a:rPr>
              <a:t>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黑体" pitchFamily="2" charset="-122"/>
                <a:cs typeface="+mn-cs"/>
              </a:rPr>
              <a:t>13</a:t>
            </a:r>
          </a:p>
        </p:txBody>
      </p:sp>
      <p:sp>
        <p:nvSpPr>
          <p:cNvPr id="141328" name="Oval 16"/>
          <p:cNvSpPr>
            <a:spLocks noChangeArrowheads="1"/>
          </p:cNvSpPr>
          <p:nvPr/>
        </p:nvSpPr>
        <p:spPr bwMode="auto">
          <a:xfrm>
            <a:off x="3016250" y="3284538"/>
            <a:ext cx="763588" cy="6858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 pitchFamily="2" charset="-122"/>
                <a:cs typeface="+mn-cs"/>
              </a:rPr>
              <a:t>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黑体" pitchFamily="2" charset="-122"/>
                <a:cs typeface="+mn-cs"/>
              </a:rPr>
              <a:t>37</a:t>
            </a:r>
          </a:p>
        </p:txBody>
      </p:sp>
      <p:sp>
        <p:nvSpPr>
          <p:cNvPr id="141329" name="Oval 17"/>
          <p:cNvSpPr>
            <a:spLocks noChangeArrowheads="1"/>
          </p:cNvSpPr>
          <p:nvPr/>
        </p:nvSpPr>
        <p:spPr bwMode="auto">
          <a:xfrm>
            <a:off x="1547813" y="1412875"/>
            <a:ext cx="763587" cy="685800"/>
          </a:xfrm>
          <a:prstGeom prst="ellipse">
            <a:avLst/>
          </a:prstGeom>
          <a:gradFill rotWithShape="1">
            <a:gsLst>
              <a:gs pos="0">
                <a:srgbClr val="FF00FF"/>
              </a:gs>
              <a:gs pos="100000">
                <a:srgbClr val="FFFF00"/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黑体" pitchFamily="2" charset="-122"/>
                <a:cs typeface="+mn-cs"/>
              </a:rPr>
              <a:t>-1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黑体" pitchFamily="2" charset="-122"/>
                <a:cs typeface="+mn-cs"/>
              </a:rPr>
              <a:t>13</a:t>
            </a:r>
          </a:p>
        </p:txBody>
      </p:sp>
      <p:sp>
        <p:nvSpPr>
          <p:cNvPr id="141337" name="Oval 25"/>
          <p:cNvSpPr>
            <a:spLocks noChangeArrowheads="1"/>
          </p:cNvSpPr>
          <p:nvPr/>
        </p:nvSpPr>
        <p:spPr bwMode="auto">
          <a:xfrm>
            <a:off x="2268538" y="2339975"/>
            <a:ext cx="763587" cy="6858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 pitchFamily="2" charset="-122"/>
                <a:cs typeface="+mn-cs"/>
              </a:rPr>
              <a:t>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黑体" pitchFamily="2" charset="-122"/>
                <a:cs typeface="+mn-cs"/>
              </a:rPr>
              <a:t>24</a:t>
            </a:r>
          </a:p>
        </p:txBody>
      </p:sp>
      <p:sp>
        <p:nvSpPr>
          <p:cNvPr id="141338" name="Oval 26"/>
          <p:cNvSpPr>
            <a:spLocks noChangeArrowheads="1"/>
          </p:cNvSpPr>
          <p:nvPr/>
        </p:nvSpPr>
        <p:spPr bwMode="auto">
          <a:xfrm>
            <a:off x="2268538" y="2339975"/>
            <a:ext cx="763587" cy="685800"/>
          </a:xfrm>
          <a:prstGeom prst="ellipse">
            <a:avLst/>
          </a:prstGeom>
          <a:gradFill rotWithShape="1">
            <a:gsLst>
              <a:gs pos="0">
                <a:srgbClr val="FF00FF"/>
              </a:gs>
              <a:gs pos="100000">
                <a:srgbClr val="FFFF00"/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黑体" pitchFamily="2" charset="-122"/>
                <a:cs typeface="+mn-cs"/>
              </a:rPr>
              <a:t>-1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黑体" pitchFamily="2" charset="-122"/>
                <a:cs typeface="+mn-cs"/>
              </a:rPr>
              <a:t>24</a:t>
            </a:r>
          </a:p>
        </p:txBody>
      </p:sp>
      <p:sp>
        <p:nvSpPr>
          <p:cNvPr id="141339" name="Oval 27"/>
          <p:cNvSpPr>
            <a:spLocks noChangeArrowheads="1"/>
          </p:cNvSpPr>
          <p:nvPr/>
        </p:nvSpPr>
        <p:spPr bwMode="auto">
          <a:xfrm>
            <a:off x="1547813" y="1412875"/>
            <a:ext cx="763587" cy="6858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黑体" pitchFamily="2" charset="-122"/>
                <a:cs typeface="+mn-cs"/>
              </a:rPr>
              <a:t>-2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黑体" pitchFamily="2" charset="-122"/>
                <a:cs typeface="+mn-cs"/>
              </a:rPr>
              <a:t>13</a:t>
            </a:r>
          </a:p>
        </p:txBody>
      </p:sp>
      <p:sp>
        <p:nvSpPr>
          <p:cNvPr id="141343" name="Oval 31"/>
          <p:cNvSpPr>
            <a:spLocks noChangeArrowheads="1"/>
          </p:cNvSpPr>
          <p:nvPr/>
        </p:nvSpPr>
        <p:spPr bwMode="auto">
          <a:xfrm>
            <a:off x="6516688" y="3178175"/>
            <a:ext cx="763587" cy="6858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黑体" pitchFamily="2" charset="-122"/>
                <a:cs typeface="+mn-cs"/>
              </a:rPr>
              <a:t>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黑体" pitchFamily="2" charset="-122"/>
                <a:cs typeface="+mn-cs"/>
              </a:rPr>
              <a:t>90</a:t>
            </a:r>
          </a:p>
        </p:txBody>
      </p:sp>
      <p:sp>
        <p:nvSpPr>
          <p:cNvPr id="141344" name="Oval 32"/>
          <p:cNvSpPr>
            <a:spLocks noChangeArrowheads="1"/>
          </p:cNvSpPr>
          <p:nvPr/>
        </p:nvSpPr>
        <p:spPr bwMode="auto">
          <a:xfrm>
            <a:off x="5103813" y="1349375"/>
            <a:ext cx="763587" cy="685800"/>
          </a:xfrm>
          <a:prstGeom prst="ellipse">
            <a:avLst/>
          </a:prstGeom>
          <a:gradFill rotWithShape="1">
            <a:gsLst>
              <a:gs pos="0">
                <a:srgbClr val="FF00FF"/>
              </a:gs>
              <a:gs pos="100000">
                <a:srgbClr val="FFFF00"/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黑体" pitchFamily="2" charset="-122"/>
                <a:cs typeface="+mn-cs"/>
              </a:rPr>
              <a:t>-1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黑体" pitchFamily="2" charset="-122"/>
                <a:cs typeface="+mn-cs"/>
              </a:rPr>
              <a:t>24</a:t>
            </a:r>
          </a:p>
        </p:txBody>
      </p:sp>
      <p:sp>
        <p:nvSpPr>
          <p:cNvPr id="141345" name="Oval 33"/>
          <p:cNvSpPr>
            <a:spLocks noChangeArrowheads="1"/>
          </p:cNvSpPr>
          <p:nvPr/>
        </p:nvSpPr>
        <p:spPr bwMode="auto">
          <a:xfrm>
            <a:off x="5824538" y="2263775"/>
            <a:ext cx="763587" cy="685800"/>
          </a:xfrm>
          <a:prstGeom prst="ellipse">
            <a:avLst/>
          </a:prstGeom>
          <a:gradFill rotWithShape="1">
            <a:gsLst>
              <a:gs pos="0">
                <a:srgbClr val="FF00FF"/>
              </a:gs>
              <a:gs pos="100000">
                <a:srgbClr val="FFFF00"/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黑体" pitchFamily="2" charset="-122"/>
                <a:cs typeface="+mn-cs"/>
              </a:rPr>
              <a:t>-1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黑体" pitchFamily="2" charset="-122"/>
                <a:cs typeface="+mn-cs"/>
              </a:rPr>
              <a:t>37</a:t>
            </a:r>
          </a:p>
        </p:txBody>
      </p:sp>
      <p:sp>
        <p:nvSpPr>
          <p:cNvPr id="141348" name="Oval 36"/>
          <p:cNvSpPr>
            <a:spLocks noChangeArrowheads="1"/>
          </p:cNvSpPr>
          <p:nvPr/>
        </p:nvSpPr>
        <p:spPr bwMode="auto">
          <a:xfrm>
            <a:off x="5824538" y="4183063"/>
            <a:ext cx="763587" cy="6858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黑体" pitchFamily="2" charset="-122"/>
                <a:cs typeface="+mn-cs"/>
              </a:rPr>
              <a:t>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黑体" pitchFamily="2" charset="-122"/>
                <a:cs typeface="+mn-cs"/>
              </a:rPr>
              <a:t>53</a:t>
            </a:r>
          </a:p>
        </p:txBody>
      </p:sp>
      <p:sp>
        <p:nvSpPr>
          <p:cNvPr id="141349" name="Oval 37"/>
          <p:cNvSpPr>
            <a:spLocks noChangeArrowheads="1"/>
          </p:cNvSpPr>
          <p:nvPr/>
        </p:nvSpPr>
        <p:spPr bwMode="auto">
          <a:xfrm>
            <a:off x="6516688" y="3175000"/>
            <a:ext cx="763587" cy="685800"/>
          </a:xfrm>
          <a:prstGeom prst="ellipse">
            <a:avLst/>
          </a:prstGeom>
          <a:gradFill rotWithShape="1">
            <a:gsLst>
              <a:gs pos="0">
                <a:srgbClr val="FF00FF"/>
              </a:gs>
              <a:gs pos="100000">
                <a:srgbClr val="FFFF00"/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黑体" pitchFamily="2" charset="-122"/>
                <a:cs typeface="+mn-cs"/>
              </a:rPr>
              <a:t>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黑体" pitchFamily="2" charset="-122"/>
                <a:cs typeface="+mn-cs"/>
              </a:rPr>
              <a:t>90</a:t>
            </a:r>
          </a:p>
        </p:txBody>
      </p:sp>
      <p:sp>
        <p:nvSpPr>
          <p:cNvPr id="141350" name="Oval 38"/>
          <p:cNvSpPr>
            <a:spLocks noChangeArrowheads="1"/>
          </p:cNvSpPr>
          <p:nvPr/>
        </p:nvSpPr>
        <p:spPr bwMode="auto">
          <a:xfrm>
            <a:off x="5824538" y="2263775"/>
            <a:ext cx="763587" cy="6858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黑体" pitchFamily="2" charset="-122"/>
                <a:cs typeface="+mn-cs"/>
              </a:rPr>
              <a:t>-2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黑体" pitchFamily="2" charset="-122"/>
                <a:cs typeface="+mn-cs"/>
              </a:rPr>
              <a:t>37</a:t>
            </a:r>
          </a:p>
        </p:txBody>
      </p:sp>
      <p:sp>
        <p:nvSpPr>
          <p:cNvPr id="141373" name="Oval 61"/>
          <p:cNvSpPr>
            <a:spLocks noChangeArrowheads="1"/>
          </p:cNvSpPr>
          <p:nvPr/>
        </p:nvSpPr>
        <p:spPr bwMode="auto">
          <a:xfrm>
            <a:off x="2268538" y="2339975"/>
            <a:ext cx="762000" cy="6858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1374" name="Oval 62"/>
          <p:cNvSpPr>
            <a:spLocks noChangeArrowheads="1"/>
          </p:cNvSpPr>
          <p:nvPr/>
        </p:nvSpPr>
        <p:spPr bwMode="auto">
          <a:xfrm>
            <a:off x="5826125" y="4183063"/>
            <a:ext cx="762000" cy="6858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1382" name="AutoShape 70"/>
          <p:cNvSpPr>
            <a:spLocks noChangeArrowheads="1"/>
          </p:cNvSpPr>
          <p:nvPr/>
        </p:nvSpPr>
        <p:spPr bwMode="auto">
          <a:xfrm>
            <a:off x="107950" y="2924175"/>
            <a:ext cx="2305050" cy="1512888"/>
          </a:xfrm>
          <a:prstGeom prst="wedgeRoundRectCallout">
            <a:avLst>
              <a:gd name="adj1" fmla="val 25829"/>
              <a:gd name="adj2" fmla="val -101523"/>
              <a:gd name="adj3" fmla="val 16667"/>
            </a:avLst>
          </a:prstGeom>
          <a:solidFill>
            <a:srgbClr val="CCFFFF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需要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RR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平衡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旋转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(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绕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24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逆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转，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24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为根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)  </a:t>
            </a:r>
          </a:p>
        </p:txBody>
      </p:sp>
      <p:sp>
        <p:nvSpPr>
          <p:cNvPr id="141383" name="AutoShape 71"/>
          <p:cNvSpPr>
            <a:spLocks noChangeArrowheads="1"/>
          </p:cNvSpPr>
          <p:nvPr/>
        </p:nvSpPr>
        <p:spPr bwMode="auto">
          <a:xfrm>
            <a:off x="6732588" y="981075"/>
            <a:ext cx="2232025" cy="1368425"/>
          </a:xfrm>
          <a:prstGeom prst="wedgeRoundRectCallout">
            <a:avLst>
              <a:gd name="adj1" fmla="val -55546"/>
              <a:gd name="adj2" fmla="val 72157"/>
              <a:gd name="adj3" fmla="val 16667"/>
            </a:avLst>
          </a:prstGeom>
          <a:solidFill>
            <a:srgbClr val="FFFFCC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需要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RL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平衡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旋转（绕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53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先顺后逆） </a:t>
            </a:r>
          </a:p>
        </p:txBody>
      </p:sp>
      <p:cxnSp>
        <p:nvCxnSpPr>
          <p:cNvPr id="141384" name="AutoShape 72"/>
          <p:cNvCxnSpPr>
            <a:cxnSpLocks noChangeShapeType="1"/>
            <a:stCxn id="141324" idx="5"/>
            <a:endCxn id="141337" idx="0"/>
          </p:cNvCxnSpPr>
          <p:nvPr/>
        </p:nvCxnSpPr>
        <p:spPr bwMode="auto">
          <a:xfrm>
            <a:off x="2200275" y="1998663"/>
            <a:ext cx="450850" cy="341312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1385" name="AutoShape 73"/>
          <p:cNvCxnSpPr>
            <a:cxnSpLocks noChangeShapeType="1"/>
            <a:stCxn id="141337" idx="5"/>
            <a:endCxn id="141328" idx="0"/>
          </p:cNvCxnSpPr>
          <p:nvPr/>
        </p:nvCxnSpPr>
        <p:spPr bwMode="auto">
          <a:xfrm>
            <a:off x="2921000" y="2925763"/>
            <a:ext cx="477838" cy="358775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1386" name="AutoShape 74"/>
          <p:cNvCxnSpPr>
            <a:cxnSpLocks noChangeShapeType="1"/>
            <a:stCxn id="141322" idx="3"/>
            <a:endCxn id="141318" idx="0"/>
          </p:cNvCxnSpPr>
          <p:nvPr/>
        </p:nvCxnSpPr>
        <p:spPr bwMode="auto">
          <a:xfrm flipH="1">
            <a:off x="4767263" y="1935163"/>
            <a:ext cx="447675" cy="328612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1387" name="AutoShape 75"/>
          <p:cNvCxnSpPr>
            <a:cxnSpLocks noChangeShapeType="1"/>
            <a:stCxn id="141322" idx="5"/>
            <a:endCxn id="141321" idx="0"/>
          </p:cNvCxnSpPr>
          <p:nvPr/>
        </p:nvCxnSpPr>
        <p:spPr bwMode="auto">
          <a:xfrm>
            <a:off x="5756275" y="1935163"/>
            <a:ext cx="450850" cy="328612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1388" name="AutoShape 76"/>
          <p:cNvCxnSpPr>
            <a:cxnSpLocks noChangeShapeType="1"/>
            <a:stCxn id="141321" idx="5"/>
            <a:endCxn id="141343" idx="0"/>
          </p:cNvCxnSpPr>
          <p:nvPr/>
        </p:nvCxnSpPr>
        <p:spPr bwMode="auto">
          <a:xfrm>
            <a:off x="6477000" y="2849563"/>
            <a:ext cx="422275" cy="328612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1389" name="AutoShape 77"/>
          <p:cNvCxnSpPr>
            <a:cxnSpLocks noChangeShapeType="1"/>
            <a:stCxn id="141343" idx="3"/>
            <a:endCxn id="141348" idx="0"/>
          </p:cNvCxnSpPr>
          <p:nvPr/>
        </p:nvCxnSpPr>
        <p:spPr bwMode="auto">
          <a:xfrm flipH="1">
            <a:off x="6207125" y="3763963"/>
            <a:ext cx="420688" cy="41910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41390" name="Oval 78"/>
          <p:cNvSpPr>
            <a:spLocks noChangeArrowheads="1"/>
          </p:cNvSpPr>
          <p:nvPr/>
        </p:nvSpPr>
        <p:spPr bwMode="auto">
          <a:xfrm>
            <a:off x="5103813" y="1341438"/>
            <a:ext cx="763587" cy="6858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黑体" pitchFamily="2" charset="-122"/>
                <a:cs typeface="+mn-cs"/>
              </a:rPr>
              <a:t>-2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黑体" pitchFamily="2" charset="-122"/>
                <a:cs typeface="+mn-cs"/>
              </a:rPr>
              <a:t>24</a:t>
            </a:r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3482975" y="4219575"/>
            <a:ext cx="2168525" cy="2017713"/>
            <a:chOff x="2086" y="2658"/>
            <a:chExt cx="1366" cy="1271"/>
          </a:xfrm>
        </p:grpSpPr>
        <p:sp>
          <p:nvSpPr>
            <p:cNvPr id="141362" name="Freeform 50"/>
            <p:cNvSpPr>
              <a:spLocks/>
            </p:cNvSpPr>
            <p:nvPr/>
          </p:nvSpPr>
          <p:spPr bwMode="auto">
            <a:xfrm>
              <a:off x="2086" y="2658"/>
              <a:ext cx="944" cy="640"/>
            </a:xfrm>
            <a:custGeom>
              <a:avLst/>
              <a:gdLst/>
              <a:ahLst/>
              <a:cxnLst>
                <a:cxn ang="0">
                  <a:pos x="944" y="120"/>
                </a:cxn>
                <a:cxn ang="0">
                  <a:pos x="512" y="72"/>
                </a:cxn>
                <a:cxn ang="0">
                  <a:pos x="80" y="552"/>
                </a:cxn>
                <a:cxn ang="0">
                  <a:pos x="32" y="600"/>
                </a:cxn>
              </a:cxnLst>
              <a:rect l="0" t="0" r="r" b="b"/>
              <a:pathLst>
                <a:path w="944" h="640">
                  <a:moveTo>
                    <a:pt x="944" y="120"/>
                  </a:moveTo>
                  <a:cubicBezTo>
                    <a:pt x="800" y="60"/>
                    <a:pt x="656" y="0"/>
                    <a:pt x="512" y="72"/>
                  </a:cubicBezTo>
                  <a:cubicBezTo>
                    <a:pt x="368" y="144"/>
                    <a:pt x="160" y="464"/>
                    <a:pt x="80" y="552"/>
                  </a:cubicBezTo>
                  <a:cubicBezTo>
                    <a:pt x="0" y="640"/>
                    <a:pt x="16" y="620"/>
                    <a:pt x="32" y="600"/>
                  </a:cubicBezTo>
                </a:path>
              </a:pathLst>
            </a:custGeom>
            <a:noFill/>
            <a:ln w="25400" cap="flat" cmpd="sng">
              <a:solidFill>
                <a:schemeClr val="tx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1355" name="Oval 43"/>
            <p:cNvSpPr>
              <a:spLocks noChangeArrowheads="1"/>
            </p:cNvSpPr>
            <p:nvPr/>
          </p:nvSpPr>
          <p:spPr bwMode="auto">
            <a:xfrm>
              <a:off x="2172" y="3497"/>
              <a:ext cx="481" cy="432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Calibri"/>
                  <a:ea typeface="黑体" pitchFamily="2" charset="-122"/>
                  <a:cs typeface="+mn-cs"/>
                </a:rPr>
                <a:t>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黑体" pitchFamily="2" charset="-122"/>
                  <a:cs typeface="+mn-cs"/>
                </a:rPr>
                <a:t>37</a:t>
              </a:r>
            </a:p>
          </p:txBody>
        </p:sp>
        <p:sp>
          <p:nvSpPr>
            <p:cNvPr id="141359" name="Oval 47"/>
            <p:cNvSpPr>
              <a:spLocks noChangeArrowheads="1"/>
            </p:cNvSpPr>
            <p:nvPr/>
          </p:nvSpPr>
          <p:spPr bwMode="auto">
            <a:xfrm>
              <a:off x="2971" y="3497"/>
              <a:ext cx="481" cy="432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Calibri"/>
                  <a:ea typeface="黑体" pitchFamily="2" charset="-122"/>
                  <a:cs typeface="+mn-cs"/>
                </a:rPr>
                <a:t>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黑体" pitchFamily="2" charset="-122"/>
                  <a:cs typeface="+mn-cs"/>
                </a:rPr>
                <a:t>90</a:t>
              </a:r>
            </a:p>
          </p:txBody>
        </p:sp>
        <p:sp>
          <p:nvSpPr>
            <p:cNvPr id="141360" name="Oval 48"/>
            <p:cNvSpPr>
              <a:spLocks noChangeArrowheads="1"/>
            </p:cNvSpPr>
            <p:nvPr/>
          </p:nvSpPr>
          <p:spPr bwMode="auto">
            <a:xfrm>
              <a:off x="2565" y="2914"/>
              <a:ext cx="481" cy="432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Calibri"/>
                  <a:ea typeface="黑体" pitchFamily="2" charset="-122"/>
                  <a:cs typeface="+mn-cs"/>
                </a:rPr>
                <a:t>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黑体" pitchFamily="2" charset="-122"/>
                  <a:cs typeface="+mn-cs"/>
                </a:rPr>
                <a:t>53</a:t>
              </a:r>
            </a:p>
          </p:txBody>
        </p:sp>
        <p:cxnSp>
          <p:nvCxnSpPr>
            <p:cNvPr id="141391" name="AutoShape 79"/>
            <p:cNvCxnSpPr>
              <a:cxnSpLocks noChangeShapeType="1"/>
              <a:stCxn id="141360" idx="3"/>
              <a:endCxn id="141355" idx="0"/>
            </p:cNvCxnSpPr>
            <p:nvPr/>
          </p:nvCxnSpPr>
          <p:spPr bwMode="auto">
            <a:xfrm flipH="1">
              <a:off x="2413" y="3283"/>
              <a:ext cx="222" cy="214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1392" name="AutoShape 80"/>
            <p:cNvCxnSpPr>
              <a:cxnSpLocks noChangeShapeType="1"/>
              <a:stCxn id="141360" idx="5"/>
              <a:endCxn id="141359" idx="0"/>
            </p:cNvCxnSpPr>
            <p:nvPr/>
          </p:nvCxnSpPr>
          <p:spPr bwMode="auto">
            <a:xfrm>
              <a:off x="2976" y="3283"/>
              <a:ext cx="236" cy="214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1393" name="AutoShape 81"/>
            <p:cNvCxnSpPr>
              <a:cxnSpLocks noChangeShapeType="1"/>
              <a:endCxn id="141360" idx="0"/>
            </p:cNvCxnSpPr>
            <p:nvPr/>
          </p:nvCxnSpPr>
          <p:spPr bwMode="auto">
            <a:xfrm>
              <a:off x="2558" y="2716"/>
              <a:ext cx="248" cy="19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 useBgFill="1">
        <p:nvSpPr>
          <p:cNvPr id="141404" name="Rectangle 92"/>
          <p:cNvSpPr>
            <a:spLocks noChangeArrowheads="1"/>
          </p:cNvSpPr>
          <p:nvPr/>
        </p:nvSpPr>
        <p:spPr bwMode="auto">
          <a:xfrm>
            <a:off x="5795963" y="3716338"/>
            <a:ext cx="863600" cy="1296987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" name="Group 93"/>
          <p:cNvGrpSpPr>
            <a:grpSpLocks/>
          </p:cNvGrpSpPr>
          <p:nvPr/>
        </p:nvGrpSpPr>
        <p:grpSpPr bwMode="auto">
          <a:xfrm>
            <a:off x="5203825" y="2249488"/>
            <a:ext cx="2076450" cy="1611312"/>
            <a:chOff x="3278" y="1417"/>
            <a:chExt cx="1308" cy="1015"/>
          </a:xfrm>
        </p:grpSpPr>
        <p:sp>
          <p:nvSpPr>
            <p:cNvPr id="141399" name="Oval 87"/>
            <p:cNvSpPr>
              <a:spLocks noChangeArrowheads="1"/>
            </p:cNvSpPr>
            <p:nvPr/>
          </p:nvSpPr>
          <p:spPr bwMode="auto">
            <a:xfrm>
              <a:off x="3671" y="1417"/>
              <a:ext cx="481" cy="432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Calibri"/>
                  <a:ea typeface="黑体" pitchFamily="2" charset="-122"/>
                  <a:cs typeface="+mn-cs"/>
                </a:rPr>
                <a:t>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黑体" pitchFamily="2" charset="-122"/>
                  <a:cs typeface="+mn-cs"/>
                </a:rPr>
                <a:t>53</a:t>
              </a:r>
            </a:p>
          </p:txBody>
        </p:sp>
        <p:cxnSp>
          <p:nvCxnSpPr>
            <p:cNvPr id="141400" name="AutoShape 88"/>
            <p:cNvCxnSpPr>
              <a:cxnSpLocks noChangeShapeType="1"/>
              <a:stCxn id="141399" idx="3"/>
              <a:endCxn id="141397" idx="0"/>
            </p:cNvCxnSpPr>
            <p:nvPr/>
          </p:nvCxnSpPr>
          <p:spPr bwMode="auto">
            <a:xfrm flipH="1">
              <a:off x="3519" y="1786"/>
              <a:ext cx="222" cy="214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1401" name="AutoShape 89"/>
            <p:cNvCxnSpPr>
              <a:cxnSpLocks noChangeShapeType="1"/>
              <a:stCxn id="141399" idx="5"/>
              <a:endCxn id="141398" idx="0"/>
            </p:cNvCxnSpPr>
            <p:nvPr/>
          </p:nvCxnSpPr>
          <p:spPr bwMode="auto">
            <a:xfrm>
              <a:off x="4082" y="1786"/>
              <a:ext cx="264" cy="214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41397" name="Oval 85"/>
            <p:cNvSpPr>
              <a:spLocks noChangeArrowheads="1"/>
            </p:cNvSpPr>
            <p:nvPr/>
          </p:nvSpPr>
          <p:spPr bwMode="auto">
            <a:xfrm>
              <a:off x="3278" y="2000"/>
              <a:ext cx="481" cy="432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Calibri"/>
                  <a:ea typeface="黑体" pitchFamily="2" charset="-122"/>
                  <a:cs typeface="+mn-cs"/>
                </a:rPr>
                <a:t>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黑体" pitchFamily="2" charset="-122"/>
                  <a:cs typeface="+mn-cs"/>
                </a:rPr>
                <a:t>37</a:t>
              </a:r>
            </a:p>
          </p:txBody>
        </p:sp>
        <p:sp>
          <p:nvSpPr>
            <p:cNvPr id="141398" name="Oval 86"/>
            <p:cNvSpPr>
              <a:spLocks noChangeArrowheads="1"/>
            </p:cNvSpPr>
            <p:nvPr/>
          </p:nvSpPr>
          <p:spPr bwMode="auto">
            <a:xfrm>
              <a:off x="4105" y="2000"/>
              <a:ext cx="481" cy="432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Calibri"/>
                  <a:ea typeface="黑体" pitchFamily="2" charset="-122"/>
                  <a:cs typeface="+mn-cs"/>
                </a:rPr>
                <a:t>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黑体" pitchFamily="2" charset="-122"/>
                  <a:cs typeface="+mn-cs"/>
                </a:rPr>
                <a:t>90</a:t>
              </a:r>
            </a:p>
          </p:txBody>
        </p:sp>
      </p:grpSp>
      <p:sp>
        <p:nvSpPr>
          <p:cNvPr id="141406" name="Oval 94"/>
          <p:cNvSpPr>
            <a:spLocks noChangeArrowheads="1"/>
          </p:cNvSpPr>
          <p:nvPr/>
        </p:nvSpPr>
        <p:spPr bwMode="auto">
          <a:xfrm>
            <a:off x="5103813" y="1341438"/>
            <a:ext cx="763587" cy="685800"/>
          </a:xfrm>
          <a:prstGeom prst="ellipse">
            <a:avLst/>
          </a:prstGeom>
          <a:gradFill rotWithShape="1">
            <a:gsLst>
              <a:gs pos="0">
                <a:srgbClr val="FF00FF"/>
              </a:gs>
              <a:gs pos="100000">
                <a:srgbClr val="FFFF00"/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黑体" pitchFamily="2" charset="-122"/>
                <a:cs typeface="+mn-cs"/>
              </a:rPr>
              <a:t>-1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黑体" pitchFamily="2" charset="-122"/>
                <a:cs typeface="+mn-cs"/>
              </a:rPr>
              <a:t>24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1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1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41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141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41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41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141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41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4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1413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1413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141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4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14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4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141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41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141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3" dur="500"/>
                                        <p:tgtEl>
                                          <p:spTgt spid="141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8" dur="500"/>
                                        <p:tgtEl>
                                          <p:spTgt spid="141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141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141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2" dur="500"/>
                                        <p:tgtEl>
                                          <p:spTgt spid="141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7" dur="500"/>
                                        <p:tgtEl>
                                          <p:spTgt spid="141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2" dur="500"/>
                                        <p:tgtEl>
                                          <p:spTgt spid="141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7" dur="1000"/>
                                        <p:tgtEl>
                                          <p:spTgt spid="141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2" dur="500"/>
                                        <p:tgtEl>
                                          <p:spTgt spid="141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413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413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141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000"/>
                            </p:stCondLst>
                            <p:childTnLst>
                              <p:par>
                                <p:cTn id="14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7" dur="500"/>
                                        <p:tgtEl>
                                          <p:spTgt spid="141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52" grpId="0" animBg="1"/>
      <p:bldP spid="141318" grpId="0" animBg="1"/>
      <p:bldP spid="141321" grpId="0" animBg="1"/>
      <p:bldP spid="141322" grpId="0" animBg="1"/>
      <p:bldP spid="141324" grpId="0" animBg="1" autoUpdateAnimBg="0"/>
      <p:bldP spid="141328" grpId="0" animBg="1"/>
      <p:bldP spid="141329" grpId="0" animBg="1" autoUpdateAnimBg="0"/>
      <p:bldP spid="141337" grpId="0" animBg="1"/>
      <p:bldP spid="141338" grpId="0" animBg="1" autoUpdateAnimBg="0"/>
      <p:bldP spid="141339" grpId="0" animBg="1" autoUpdateAnimBg="0"/>
      <p:bldP spid="141343" grpId="0" animBg="1"/>
      <p:bldP spid="141344" grpId="0" animBg="1" autoUpdateAnimBg="0"/>
      <p:bldP spid="141345" grpId="0" animBg="1" autoUpdateAnimBg="0"/>
      <p:bldP spid="141348" grpId="0" animBg="1"/>
      <p:bldP spid="141349" grpId="0" animBg="1" autoUpdateAnimBg="0"/>
      <p:bldP spid="141350" grpId="0" animBg="1" autoUpdateAnimBg="0"/>
      <p:bldP spid="141373" grpId="0" animBg="1"/>
      <p:bldP spid="141374" grpId="0" animBg="1"/>
      <p:bldP spid="141382" grpId="0" animBg="1"/>
      <p:bldP spid="141383" grpId="0" animBg="1"/>
      <p:bldP spid="141390" grpId="0" animBg="1" autoUpdateAnimBg="0"/>
      <p:bldP spid="141404" grpId="0" animBg="1"/>
      <p:bldP spid="141406" grpId="0" animBg="1" autoUpdateAnimBg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EA1EDD8-FAE3-4AF6-A77D-5D2AD7AF6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260648"/>
            <a:ext cx="8064896" cy="1593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4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1. 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有一棵二叉排序树按先序遍历得到的序列为（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50,38,30,</a:t>
            </a:r>
          </a:p>
          <a:p>
            <a:pPr marL="0" marR="0" lvl="0" indent="0" algn="l" defTabSz="914400" rtl="0" eaLnBrk="1" fontAlgn="auto" latinLnBrk="0" hangingPunct="1">
              <a:lnSpc>
                <a:spcPct val="14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45,40,48,70,60,75,80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），试画出该平衡二叉树，并求出等概率下查找成功和查找失败的平均查找长度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33CC"/>
              </a:solidFill>
              <a:effectLst/>
              <a:uLnTx/>
              <a:uFillTx/>
              <a:latin typeface="Calibri"/>
              <a:ea typeface="楷体_GB2312" pitchFamily="49" charset="-122"/>
              <a:cs typeface="+mn-cs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EBB8090-BDD5-4CC7-8041-6DCF111D4717}"/>
              </a:ext>
            </a:extLst>
          </p:cNvPr>
          <p:cNvGrpSpPr/>
          <p:nvPr/>
        </p:nvGrpSpPr>
        <p:grpSpPr>
          <a:xfrm>
            <a:off x="1629480" y="1916832"/>
            <a:ext cx="5846616" cy="3381424"/>
            <a:chOff x="1629480" y="1916832"/>
            <a:chExt cx="5846616" cy="3381424"/>
          </a:xfrm>
        </p:grpSpPr>
        <p:sp>
          <p:nvSpPr>
            <p:cNvPr id="4" name="Oval 23">
              <a:extLst>
                <a:ext uri="{FF2B5EF4-FFF2-40B4-BE49-F238E27FC236}">
                  <a16:creationId xmlns:a16="http://schemas.microsoft.com/office/drawing/2014/main" id="{DDB9616E-CE85-4CDA-9B7D-76AD8DD7CB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2120" y="2946924"/>
              <a:ext cx="561316" cy="445069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lIns="91123" tIns="45466" rIns="91123" bIns="45466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70</a:t>
              </a:r>
            </a:p>
          </p:txBody>
        </p:sp>
        <p:sp>
          <p:nvSpPr>
            <p:cNvPr id="5" name="Oval 25">
              <a:extLst>
                <a:ext uri="{FF2B5EF4-FFF2-40B4-BE49-F238E27FC236}">
                  <a16:creationId xmlns:a16="http://schemas.microsoft.com/office/drawing/2014/main" id="{83AB4987-ECCF-4398-9B04-F6A60924D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3928" y="1916832"/>
              <a:ext cx="561316" cy="445069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lIns="91123" tIns="45466" rIns="91123" bIns="45466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50</a:t>
              </a:r>
            </a:p>
          </p:txBody>
        </p:sp>
        <p:cxnSp>
          <p:nvCxnSpPr>
            <p:cNvPr id="6" name="AutoShape 38">
              <a:extLst>
                <a:ext uri="{FF2B5EF4-FFF2-40B4-BE49-F238E27FC236}">
                  <a16:creationId xmlns:a16="http://schemas.microsoft.com/office/drawing/2014/main" id="{C3210325-30C7-4BA8-8E61-AC557249BD54}"/>
                </a:ext>
              </a:extLst>
            </p:cNvPr>
            <p:cNvCxnSpPr>
              <a:cxnSpLocks noChangeShapeType="1"/>
              <a:stCxn id="4" idx="1"/>
              <a:endCxn id="5" idx="5"/>
            </p:cNvCxnSpPr>
            <p:nvPr/>
          </p:nvCxnSpPr>
          <p:spPr bwMode="auto">
            <a:xfrm flipH="1" flipV="1">
              <a:off x="4403041" y="2296722"/>
              <a:ext cx="1331282" cy="71538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7" name="Oval 25">
              <a:extLst>
                <a:ext uri="{FF2B5EF4-FFF2-40B4-BE49-F238E27FC236}">
                  <a16:creationId xmlns:a16="http://schemas.microsoft.com/office/drawing/2014/main" id="{67C3330C-8959-40D8-8C54-807715EDD8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4931" y="2951364"/>
              <a:ext cx="561316" cy="445069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lIns="91123" tIns="45466" rIns="91123" bIns="45466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38</a:t>
              </a:r>
            </a:p>
          </p:txBody>
        </p:sp>
        <p:cxnSp>
          <p:nvCxnSpPr>
            <p:cNvPr id="8" name="AutoShape 38">
              <a:extLst>
                <a:ext uri="{FF2B5EF4-FFF2-40B4-BE49-F238E27FC236}">
                  <a16:creationId xmlns:a16="http://schemas.microsoft.com/office/drawing/2014/main" id="{35B9F9D3-FEC3-4DC9-A44A-C043475C4777}"/>
                </a:ext>
              </a:extLst>
            </p:cNvPr>
            <p:cNvCxnSpPr>
              <a:cxnSpLocks noChangeShapeType="1"/>
              <a:stCxn id="5" idx="3"/>
              <a:endCxn id="7" idx="0"/>
            </p:cNvCxnSpPr>
            <p:nvPr/>
          </p:nvCxnSpPr>
          <p:spPr bwMode="auto">
            <a:xfrm flipH="1">
              <a:off x="2615589" y="2296722"/>
              <a:ext cx="1390542" cy="65464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" name="Oval 30">
              <a:extLst>
                <a:ext uri="{FF2B5EF4-FFF2-40B4-BE49-F238E27FC236}">
                  <a16:creationId xmlns:a16="http://schemas.microsoft.com/office/drawing/2014/main" id="{E3023D29-4B41-4B4B-9E35-2EE3AC4A7E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3464" y="3879967"/>
              <a:ext cx="561316" cy="445069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lIns="91123" tIns="45466" rIns="91123" bIns="45466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75</a:t>
              </a:r>
            </a:p>
          </p:txBody>
        </p:sp>
        <p:cxnSp>
          <p:nvCxnSpPr>
            <p:cNvPr id="10" name="AutoShape 37">
              <a:extLst>
                <a:ext uri="{FF2B5EF4-FFF2-40B4-BE49-F238E27FC236}">
                  <a16:creationId xmlns:a16="http://schemas.microsoft.com/office/drawing/2014/main" id="{97E9B5DB-5589-4F31-92BF-7BE108F3CBE3}"/>
                </a:ext>
              </a:extLst>
            </p:cNvPr>
            <p:cNvCxnSpPr>
              <a:cxnSpLocks noChangeShapeType="1"/>
              <a:stCxn id="4" idx="5"/>
              <a:endCxn id="9" idx="0"/>
            </p:cNvCxnSpPr>
            <p:nvPr/>
          </p:nvCxnSpPr>
          <p:spPr bwMode="auto">
            <a:xfrm>
              <a:off x="6131233" y="3326814"/>
              <a:ext cx="502889" cy="55315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5" name="Oval 30">
              <a:extLst>
                <a:ext uri="{FF2B5EF4-FFF2-40B4-BE49-F238E27FC236}">
                  <a16:creationId xmlns:a16="http://schemas.microsoft.com/office/drawing/2014/main" id="{D5AE1970-8511-444A-929E-1A5EB8515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1929" y="3907924"/>
              <a:ext cx="605533" cy="44043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lIns="91123" tIns="45466" rIns="91123" bIns="45466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45</a:t>
              </a:r>
            </a:p>
          </p:txBody>
        </p:sp>
        <p:cxnSp>
          <p:nvCxnSpPr>
            <p:cNvPr id="16" name="AutoShape 37">
              <a:extLst>
                <a:ext uri="{FF2B5EF4-FFF2-40B4-BE49-F238E27FC236}">
                  <a16:creationId xmlns:a16="http://schemas.microsoft.com/office/drawing/2014/main" id="{BBFA975C-D7D4-4492-8931-49D5B84C67DC}"/>
                </a:ext>
              </a:extLst>
            </p:cNvPr>
            <p:cNvCxnSpPr>
              <a:cxnSpLocks noChangeShapeType="1"/>
              <a:stCxn id="7" idx="5"/>
              <a:endCxn id="15" idx="0"/>
            </p:cNvCxnSpPr>
            <p:nvPr/>
          </p:nvCxnSpPr>
          <p:spPr bwMode="auto">
            <a:xfrm>
              <a:off x="2814044" y="3331254"/>
              <a:ext cx="480652" cy="57667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8" name="Oval 30">
              <a:extLst>
                <a:ext uri="{FF2B5EF4-FFF2-40B4-BE49-F238E27FC236}">
                  <a16:creationId xmlns:a16="http://schemas.microsoft.com/office/drawing/2014/main" id="{85F7827E-F11A-40EC-A6D1-63FE38F8F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9480" y="3843423"/>
              <a:ext cx="605533" cy="44043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lIns="91123" tIns="45466" rIns="91123" bIns="45466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30</a:t>
              </a:r>
            </a:p>
          </p:txBody>
        </p:sp>
        <p:cxnSp>
          <p:nvCxnSpPr>
            <p:cNvPr id="19" name="AutoShape 37">
              <a:extLst>
                <a:ext uri="{FF2B5EF4-FFF2-40B4-BE49-F238E27FC236}">
                  <a16:creationId xmlns:a16="http://schemas.microsoft.com/office/drawing/2014/main" id="{3997A6B8-BBEB-4B3F-861B-EFF30A9E3DFF}"/>
                </a:ext>
              </a:extLst>
            </p:cNvPr>
            <p:cNvCxnSpPr>
              <a:cxnSpLocks noChangeShapeType="1"/>
              <a:stCxn id="7" idx="3"/>
              <a:endCxn id="18" idx="0"/>
            </p:cNvCxnSpPr>
            <p:nvPr/>
          </p:nvCxnSpPr>
          <p:spPr bwMode="auto">
            <a:xfrm flipH="1">
              <a:off x="1932247" y="3331254"/>
              <a:ext cx="484887" cy="51216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21" name="Oval 30">
              <a:extLst>
                <a:ext uri="{FF2B5EF4-FFF2-40B4-BE49-F238E27FC236}">
                  <a16:creationId xmlns:a16="http://schemas.microsoft.com/office/drawing/2014/main" id="{B0A252AD-7DCD-4298-A24D-3599AE20C1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521" y="3891414"/>
              <a:ext cx="605533" cy="44043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lIns="91123" tIns="45466" rIns="91123" bIns="45466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60</a:t>
              </a:r>
            </a:p>
          </p:txBody>
        </p:sp>
        <p:cxnSp>
          <p:nvCxnSpPr>
            <p:cNvPr id="22" name="AutoShape 37">
              <a:extLst>
                <a:ext uri="{FF2B5EF4-FFF2-40B4-BE49-F238E27FC236}">
                  <a16:creationId xmlns:a16="http://schemas.microsoft.com/office/drawing/2014/main" id="{21403DB1-E3D0-4437-98BF-72DCCA07A487}"/>
                </a:ext>
              </a:extLst>
            </p:cNvPr>
            <p:cNvCxnSpPr>
              <a:cxnSpLocks noChangeShapeType="1"/>
              <a:stCxn id="4" idx="3"/>
              <a:endCxn id="21" idx="0"/>
            </p:cNvCxnSpPr>
            <p:nvPr/>
          </p:nvCxnSpPr>
          <p:spPr bwMode="auto">
            <a:xfrm flipH="1">
              <a:off x="5408288" y="3326814"/>
              <a:ext cx="326035" cy="56460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24" name="Oval 30">
              <a:extLst>
                <a:ext uri="{FF2B5EF4-FFF2-40B4-BE49-F238E27FC236}">
                  <a16:creationId xmlns:a16="http://schemas.microsoft.com/office/drawing/2014/main" id="{CA0F3973-0FDD-40BD-8142-1BB9DDB204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4339" y="4840694"/>
              <a:ext cx="561316" cy="445069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lIns="91123" tIns="45466" rIns="91123" bIns="45466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48</a:t>
              </a:r>
            </a:p>
          </p:txBody>
        </p:sp>
        <p:cxnSp>
          <p:nvCxnSpPr>
            <p:cNvPr id="25" name="AutoShape 37">
              <a:extLst>
                <a:ext uri="{FF2B5EF4-FFF2-40B4-BE49-F238E27FC236}">
                  <a16:creationId xmlns:a16="http://schemas.microsoft.com/office/drawing/2014/main" id="{7A5BDF9B-5E2B-4D50-B240-E16346F40650}"/>
                </a:ext>
              </a:extLst>
            </p:cNvPr>
            <p:cNvCxnSpPr>
              <a:cxnSpLocks noChangeShapeType="1"/>
              <a:stCxn id="15" idx="5"/>
              <a:endCxn id="24" idx="0"/>
            </p:cNvCxnSpPr>
            <p:nvPr/>
          </p:nvCxnSpPr>
          <p:spPr bwMode="auto">
            <a:xfrm>
              <a:off x="3508784" y="4283860"/>
              <a:ext cx="406213" cy="5568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26" name="Oval 30">
              <a:extLst>
                <a:ext uri="{FF2B5EF4-FFF2-40B4-BE49-F238E27FC236}">
                  <a16:creationId xmlns:a16="http://schemas.microsoft.com/office/drawing/2014/main" id="{BD4CE360-93A0-44DD-85B4-DF64E73AD8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6396" y="4852141"/>
              <a:ext cx="605533" cy="44043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lIns="91123" tIns="45466" rIns="91123" bIns="45466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40</a:t>
              </a:r>
            </a:p>
          </p:txBody>
        </p:sp>
        <p:cxnSp>
          <p:nvCxnSpPr>
            <p:cNvPr id="27" name="AutoShape 37">
              <a:extLst>
                <a:ext uri="{FF2B5EF4-FFF2-40B4-BE49-F238E27FC236}">
                  <a16:creationId xmlns:a16="http://schemas.microsoft.com/office/drawing/2014/main" id="{B6E21BF0-11E0-4734-A54D-5AE5BA2C755B}"/>
                </a:ext>
              </a:extLst>
            </p:cNvPr>
            <p:cNvCxnSpPr>
              <a:cxnSpLocks noChangeShapeType="1"/>
              <a:stCxn id="15" idx="3"/>
              <a:endCxn id="26" idx="0"/>
            </p:cNvCxnSpPr>
            <p:nvPr/>
          </p:nvCxnSpPr>
          <p:spPr bwMode="auto">
            <a:xfrm flipH="1">
              <a:off x="2689163" y="4283860"/>
              <a:ext cx="391444" cy="56828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6" name="Oval 30">
              <a:extLst>
                <a:ext uri="{FF2B5EF4-FFF2-40B4-BE49-F238E27FC236}">
                  <a16:creationId xmlns:a16="http://schemas.microsoft.com/office/drawing/2014/main" id="{C929FACA-EFD4-4CF3-BA3D-EAE89F16A2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4780" y="4853187"/>
              <a:ext cx="561316" cy="445069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lIns="91123" tIns="45466" rIns="91123" bIns="45466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80</a:t>
              </a:r>
            </a:p>
          </p:txBody>
        </p:sp>
        <p:cxnSp>
          <p:nvCxnSpPr>
            <p:cNvPr id="37" name="AutoShape 37">
              <a:extLst>
                <a:ext uri="{FF2B5EF4-FFF2-40B4-BE49-F238E27FC236}">
                  <a16:creationId xmlns:a16="http://schemas.microsoft.com/office/drawing/2014/main" id="{58A6D26E-5B8C-4A62-8D5F-ED42D7382F1A}"/>
                </a:ext>
              </a:extLst>
            </p:cNvPr>
            <p:cNvCxnSpPr>
              <a:cxnSpLocks noChangeShapeType="1"/>
              <a:endCxn id="36" idx="0"/>
            </p:cNvCxnSpPr>
            <p:nvPr/>
          </p:nvCxnSpPr>
          <p:spPr bwMode="auto">
            <a:xfrm>
              <a:off x="6789225" y="4296353"/>
              <a:ext cx="406213" cy="5568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EAFD44C2-7912-4938-BFC3-8CCA73099799}"/>
              </a:ext>
            </a:extLst>
          </p:cNvPr>
          <p:cNvSpPr/>
          <p:nvPr/>
        </p:nvSpPr>
        <p:spPr>
          <a:xfrm>
            <a:off x="395536" y="5579018"/>
            <a:ext cx="859081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查找成功</a:t>
            </a:r>
            <a:r>
              <a:rPr kumimoji="0" lang="en-US" altLang="zh-CN" sz="3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:</a:t>
            </a:r>
            <a:r>
              <a:rPr kumimoji="0" lang="zh-CN" altLang="en-US" sz="3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altLang="zh-CN" sz="3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ASL = (1 * 1 + 2 * 2 + 3 * 4 + 4 * 3)/10 = 2.9</a:t>
            </a:r>
            <a:endParaRPr kumimoji="0" lang="zh-CN" altLang="en-US" sz="3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04A0F3A-0CB0-4BCE-9279-3A458AFBCEDC}"/>
              </a:ext>
            </a:extLst>
          </p:cNvPr>
          <p:cNvSpPr/>
          <p:nvPr/>
        </p:nvSpPr>
        <p:spPr>
          <a:xfrm>
            <a:off x="752574" y="6133851"/>
            <a:ext cx="722184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查找失败</a:t>
            </a:r>
            <a:r>
              <a:rPr kumimoji="0" lang="en-US" altLang="zh-CN" sz="3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: ASL =</a:t>
            </a:r>
            <a:r>
              <a:rPr kumimoji="0" lang="zh-CN" altLang="en-US" sz="3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altLang="zh-CN" sz="3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(3 * 5 + 4 * 6) / 11 =  39/11  </a:t>
            </a:r>
            <a:endParaRPr kumimoji="0" lang="zh-CN" altLang="en-US" sz="3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4553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1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1A5A6747-E12C-4A2C-83DF-90405B2CE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116632"/>
            <a:ext cx="8064896" cy="2110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4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2. 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依次把节点（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34,23,15,98,115,28,107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）插入到初始状态为空的平衡二叉排序树中，使得在每次插入后保持该树仍然是平衡二叉树，请依次画出每次插入后所形成的平衡二叉排序树。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33CC"/>
              </a:solidFill>
              <a:effectLst/>
              <a:uLnTx/>
              <a:uFillTx/>
              <a:latin typeface="Calibri"/>
              <a:ea typeface="楷体_GB2312" pitchFamily="49" charset="-122"/>
              <a:cs typeface="+mn-cs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04A329A-7D2D-4987-9465-C37FB5802537}"/>
              </a:ext>
            </a:extLst>
          </p:cNvPr>
          <p:cNvGrpSpPr/>
          <p:nvPr/>
        </p:nvGrpSpPr>
        <p:grpSpPr>
          <a:xfrm>
            <a:off x="400637" y="2164430"/>
            <a:ext cx="1730001" cy="1881161"/>
            <a:chOff x="400637" y="2164430"/>
            <a:chExt cx="1730001" cy="1881161"/>
          </a:xfrm>
        </p:grpSpPr>
        <p:sp>
          <p:nvSpPr>
            <p:cNvPr id="33" name="Oval 23">
              <a:extLst>
                <a:ext uri="{FF2B5EF4-FFF2-40B4-BE49-F238E27FC236}">
                  <a16:creationId xmlns:a16="http://schemas.microsoft.com/office/drawing/2014/main" id="{8780C9B3-6637-4EA9-BB99-714E2E1481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7238" y="2252774"/>
              <a:ext cx="533400" cy="45720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lIns="91123" tIns="45466" rIns="91123" bIns="45466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34</a:t>
              </a:r>
            </a:p>
          </p:txBody>
        </p:sp>
        <p:sp>
          <p:nvSpPr>
            <p:cNvPr id="34" name="Oval 25">
              <a:extLst>
                <a:ext uri="{FF2B5EF4-FFF2-40B4-BE49-F238E27FC236}">
                  <a16:creationId xmlns:a16="http://schemas.microsoft.com/office/drawing/2014/main" id="{74E614D9-615A-4AE8-8CFB-66C8BC4DBA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838" y="2929049"/>
              <a:ext cx="533400" cy="45720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lIns="91123" tIns="45466" rIns="91123" bIns="45466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23</a:t>
              </a:r>
            </a:p>
          </p:txBody>
        </p:sp>
        <p:cxnSp>
          <p:nvCxnSpPr>
            <p:cNvPr id="35" name="AutoShape 38">
              <a:extLst>
                <a:ext uri="{FF2B5EF4-FFF2-40B4-BE49-F238E27FC236}">
                  <a16:creationId xmlns:a16="http://schemas.microsoft.com/office/drawing/2014/main" id="{D92F3DFF-BCBF-4850-8B40-D22B38569A50}"/>
                </a:ext>
              </a:extLst>
            </p:cNvPr>
            <p:cNvCxnSpPr>
              <a:cxnSpLocks noChangeShapeType="1"/>
              <a:stCxn id="33" idx="3"/>
              <a:endCxn id="34" idx="0"/>
            </p:cNvCxnSpPr>
            <p:nvPr/>
          </p:nvCxnSpPr>
          <p:spPr bwMode="auto">
            <a:xfrm flipH="1">
              <a:off x="1330538" y="2643299"/>
              <a:ext cx="344488" cy="28575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6" name="Oval 25">
              <a:extLst>
                <a:ext uri="{FF2B5EF4-FFF2-40B4-BE49-F238E27FC236}">
                  <a16:creationId xmlns:a16="http://schemas.microsoft.com/office/drawing/2014/main" id="{5323ABBC-10A6-4327-8C19-666DC156B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390" y="3588391"/>
              <a:ext cx="533400" cy="45720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lIns="91123" tIns="45466" rIns="91123" bIns="45466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15</a:t>
              </a:r>
            </a:p>
          </p:txBody>
        </p:sp>
        <p:cxnSp>
          <p:nvCxnSpPr>
            <p:cNvPr id="37" name="AutoShape 38">
              <a:extLst>
                <a:ext uri="{FF2B5EF4-FFF2-40B4-BE49-F238E27FC236}">
                  <a16:creationId xmlns:a16="http://schemas.microsoft.com/office/drawing/2014/main" id="{A6B23B95-722D-4CFA-A628-BAF32BAFCF19}"/>
                </a:ext>
              </a:extLst>
            </p:cNvPr>
            <p:cNvCxnSpPr>
              <a:cxnSpLocks noChangeShapeType="1"/>
              <a:endCxn id="36" idx="0"/>
            </p:cNvCxnSpPr>
            <p:nvPr/>
          </p:nvCxnSpPr>
          <p:spPr bwMode="auto">
            <a:xfrm flipH="1">
              <a:off x="765090" y="3302641"/>
              <a:ext cx="344488" cy="28575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2C1A4B37-9B98-40DE-B0C2-4D6AED50D298}"/>
                </a:ext>
              </a:extLst>
            </p:cNvPr>
            <p:cNvSpPr txBox="1"/>
            <p:nvPr/>
          </p:nvSpPr>
          <p:spPr>
            <a:xfrm>
              <a:off x="1295944" y="2164430"/>
              <a:ext cx="246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2</a:t>
              </a: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FA8BE691-1D61-4C4B-8D1C-4CBF967A967C}"/>
                </a:ext>
              </a:extLst>
            </p:cNvPr>
            <p:cNvSpPr txBox="1"/>
            <p:nvPr/>
          </p:nvSpPr>
          <p:spPr>
            <a:xfrm>
              <a:off x="891629" y="2756631"/>
              <a:ext cx="246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1</a:t>
              </a: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B28D72BE-3E07-488B-A306-BFEAD90C7775}"/>
                </a:ext>
              </a:extLst>
            </p:cNvPr>
            <p:cNvSpPr txBox="1"/>
            <p:nvPr/>
          </p:nvSpPr>
          <p:spPr>
            <a:xfrm>
              <a:off x="400637" y="3368369"/>
              <a:ext cx="246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0</a:t>
              </a: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DEB0AECB-DBEC-4F21-A1BD-C1F67FDF7948}"/>
              </a:ext>
            </a:extLst>
          </p:cNvPr>
          <p:cNvGrpSpPr/>
          <p:nvPr/>
        </p:nvGrpSpPr>
        <p:grpSpPr>
          <a:xfrm>
            <a:off x="2618134" y="2141179"/>
            <a:ext cx="1799084" cy="1311745"/>
            <a:chOff x="2618134" y="2141179"/>
            <a:chExt cx="1799084" cy="1311745"/>
          </a:xfrm>
        </p:grpSpPr>
        <p:sp>
          <p:nvSpPr>
            <p:cNvPr id="39" name="Oval 23">
              <a:extLst>
                <a:ext uri="{FF2B5EF4-FFF2-40B4-BE49-F238E27FC236}">
                  <a16:creationId xmlns:a16="http://schemas.microsoft.com/office/drawing/2014/main" id="{DE6A706E-DF78-477B-BF9A-BE80A41670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818" y="2995724"/>
              <a:ext cx="533400" cy="45720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lIns="91123" tIns="45466" rIns="91123" bIns="45466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34</a:t>
              </a:r>
            </a:p>
          </p:txBody>
        </p:sp>
        <p:sp>
          <p:nvSpPr>
            <p:cNvPr id="40" name="Oval 25">
              <a:extLst>
                <a:ext uri="{FF2B5EF4-FFF2-40B4-BE49-F238E27FC236}">
                  <a16:creationId xmlns:a16="http://schemas.microsoft.com/office/drawing/2014/main" id="{16D96F9F-1D20-4167-9657-3D985BC6FE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3582" y="2336382"/>
              <a:ext cx="533400" cy="45720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lIns="91123" tIns="45466" rIns="91123" bIns="45466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23</a:t>
              </a:r>
            </a:p>
          </p:txBody>
        </p:sp>
        <p:cxnSp>
          <p:nvCxnSpPr>
            <p:cNvPr id="41" name="AutoShape 38">
              <a:extLst>
                <a:ext uri="{FF2B5EF4-FFF2-40B4-BE49-F238E27FC236}">
                  <a16:creationId xmlns:a16="http://schemas.microsoft.com/office/drawing/2014/main" id="{B9948781-7A27-41C3-B2F7-06E20882CBCD}"/>
                </a:ext>
              </a:extLst>
            </p:cNvPr>
            <p:cNvCxnSpPr>
              <a:cxnSpLocks noChangeShapeType="1"/>
              <a:stCxn id="39" idx="1"/>
              <a:endCxn id="40" idx="5"/>
            </p:cNvCxnSpPr>
            <p:nvPr/>
          </p:nvCxnSpPr>
          <p:spPr bwMode="auto">
            <a:xfrm flipH="1" flipV="1">
              <a:off x="3638867" y="2726627"/>
              <a:ext cx="323066" cy="33605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42" name="Oval 25">
              <a:extLst>
                <a:ext uri="{FF2B5EF4-FFF2-40B4-BE49-F238E27FC236}">
                  <a16:creationId xmlns:a16="http://schemas.microsoft.com/office/drawing/2014/main" id="{CA81FD59-E5A6-469D-8D95-3F594C10FA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8134" y="2995724"/>
              <a:ext cx="533400" cy="45720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lIns="91123" tIns="45466" rIns="91123" bIns="45466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15</a:t>
              </a:r>
            </a:p>
          </p:txBody>
        </p:sp>
        <p:cxnSp>
          <p:nvCxnSpPr>
            <p:cNvPr id="43" name="AutoShape 38">
              <a:extLst>
                <a:ext uri="{FF2B5EF4-FFF2-40B4-BE49-F238E27FC236}">
                  <a16:creationId xmlns:a16="http://schemas.microsoft.com/office/drawing/2014/main" id="{D8A61BCD-524B-40DD-B6FB-E13A83CB2A77}"/>
                </a:ext>
              </a:extLst>
            </p:cNvPr>
            <p:cNvCxnSpPr>
              <a:cxnSpLocks noChangeShapeType="1"/>
              <a:endCxn id="42" idx="0"/>
            </p:cNvCxnSpPr>
            <p:nvPr/>
          </p:nvCxnSpPr>
          <p:spPr bwMode="auto">
            <a:xfrm flipH="1">
              <a:off x="2884834" y="2709974"/>
              <a:ext cx="344488" cy="28575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0A93777E-FE42-4CC8-9FB7-0AB8C5A3B286}"/>
                </a:ext>
              </a:extLst>
            </p:cNvPr>
            <p:cNvSpPr txBox="1"/>
            <p:nvPr/>
          </p:nvSpPr>
          <p:spPr>
            <a:xfrm>
              <a:off x="2984993" y="2141179"/>
              <a:ext cx="246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0</a:t>
              </a: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80C1E58E-AF82-4D35-B217-D0819DF1DB1B}"/>
                </a:ext>
              </a:extLst>
            </p:cNvPr>
            <p:cNvSpPr txBox="1"/>
            <p:nvPr/>
          </p:nvSpPr>
          <p:spPr>
            <a:xfrm>
              <a:off x="2657673" y="2693347"/>
              <a:ext cx="246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0</a:t>
              </a: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5F46CAB9-153C-4CD9-B2C5-17D95B0484A6}"/>
                </a:ext>
              </a:extLst>
            </p:cNvPr>
            <p:cNvSpPr txBox="1"/>
            <p:nvPr/>
          </p:nvSpPr>
          <p:spPr>
            <a:xfrm>
              <a:off x="3881665" y="2705910"/>
              <a:ext cx="1547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0</a:t>
              </a: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E96BB7B8-7FEA-44DA-974A-3AABE63AC9D6}"/>
              </a:ext>
            </a:extLst>
          </p:cNvPr>
          <p:cNvGrpSpPr/>
          <p:nvPr/>
        </p:nvGrpSpPr>
        <p:grpSpPr>
          <a:xfrm>
            <a:off x="5000037" y="1943950"/>
            <a:ext cx="2741323" cy="2183107"/>
            <a:chOff x="5000037" y="1943950"/>
            <a:chExt cx="2741323" cy="2183107"/>
          </a:xfrm>
        </p:grpSpPr>
        <p:sp>
          <p:nvSpPr>
            <p:cNvPr id="48" name="Oval 23">
              <a:extLst>
                <a:ext uri="{FF2B5EF4-FFF2-40B4-BE49-F238E27FC236}">
                  <a16:creationId xmlns:a16="http://schemas.microsoft.com/office/drawing/2014/main" id="{684EBF71-361D-49AA-A649-B7A7F08AC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7978" y="2898625"/>
              <a:ext cx="533400" cy="45720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lIns="91123" tIns="45466" rIns="91123" bIns="45466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34</a:t>
              </a:r>
            </a:p>
          </p:txBody>
        </p:sp>
        <p:sp>
          <p:nvSpPr>
            <p:cNvPr id="49" name="Oval 25">
              <a:extLst>
                <a:ext uri="{FF2B5EF4-FFF2-40B4-BE49-F238E27FC236}">
                  <a16:creationId xmlns:a16="http://schemas.microsoft.com/office/drawing/2014/main" id="{EB27C3CF-6992-48B8-B903-94A350AF1A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3023" y="2252774"/>
              <a:ext cx="533400" cy="45720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lIns="91123" tIns="45466" rIns="91123" bIns="45466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23</a:t>
              </a:r>
            </a:p>
          </p:txBody>
        </p:sp>
        <p:cxnSp>
          <p:nvCxnSpPr>
            <p:cNvPr id="50" name="AutoShape 38">
              <a:extLst>
                <a:ext uri="{FF2B5EF4-FFF2-40B4-BE49-F238E27FC236}">
                  <a16:creationId xmlns:a16="http://schemas.microsoft.com/office/drawing/2014/main" id="{3F86B893-925D-4AE3-B43A-9A8B59DFF8E4}"/>
                </a:ext>
              </a:extLst>
            </p:cNvPr>
            <p:cNvCxnSpPr>
              <a:cxnSpLocks noChangeShapeType="1"/>
              <a:stCxn id="48" idx="1"/>
              <a:endCxn id="49" idx="5"/>
            </p:cNvCxnSpPr>
            <p:nvPr/>
          </p:nvCxnSpPr>
          <p:spPr bwMode="auto">
            <a:xfrm flipH="1" flipV="1">
              <a:off x="6148308" y="2643019"/>
              <a:ext cx="357785" cy="32256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51" name="Oval 25">
              <a:extLst>
                <a:ext uri="{FF2B5EF4-FFF2-40B4-BE49-F238E27FC236}">
                  <a16:creationId xmlns:a16="http://schemas.microsoft.com/office/drawing/2014/main" id="{42C646C2-E7A6-4090-86DC-2AD4A6D826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7575" y="2912116"/>
              <a:ext cx="533400" cy="45720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lIns="91123" tIns="45466" rIns="91123" bIns="45466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15</a:t>
              </a:r>
            </a:p>
          </p:txBody>
        </p:sp>
        <p:cxnSp>
          <p:nvCxnSpPr>
            <p:cNvPr id="52" name="AutoShape 38">
              <a:extLst>
                <a:ext uri="{FF2B5EF4-FFF2-40B4-BE49-F238E27FC236}">
                  <a16:creationId xmlns:a16="http://schemas.microsoft.com/office/drawing/2014/main" id="{8F701270-4F6D-48A2-88DB-443738C846D2}"/>
                </a:ext>
              </a:extLst>
            </p:cNvPr>
            <p:cNvCxnSpPr>
              <a:cxnSpLocks noChangeShapeType="1"/>
              <a:endCxn id="51" idx="0"/>
            </p:cNvCxnSpPr>
            <p:nvPr/>
          </p:nvCxnSpPr>
          <p:spPr bwMode="auto">
            <a:xfrm flipH="1">
              <a:off x="5394275" y="2626366"/>
              <a:ext cx="344488" cy="28575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59" name="Oval 30">
              <a:extLst>
                <a:ext uri="{FF2B5EF4-FFF2-40B4-BE49-F238E27FC236}">
                  <a16:creationId xmlns:a16="http://schemas.microsoft.com/office/drawing/2014/main" id="{149A516F-0304-4A46-AB9D-EE7886A9D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6835" y="3669857"/>
              <a:ext cx="533400" cy="45720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lIns="91123" tIns="45466" rIns="91123" bIns="45466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98</a:t>
              </a:r>
            </a:p>
          </p:txBody>
        </p:sp>
        <p:cxnSp>
          <p:nvCxnSpPr>
            <p:cNvPr id="60" name="AutoShape 37">
              <a:extLst>
                <a:ext uri="{FF2B5EF4-FFF2-40B4-BE49-F238E27FC236}">
                  <a16:creationId xmlns:a16="http://schemas.microsoft.com/office/drawing/2014/main" id="{E494CD84-D997-4D6F-B427-95F91578F218}"/>
                </a:ext>
              </a:extLst>
            </p:cNvPr>
            <p:cNvCxnSpPr>
              <a:cxnSpLocks noChangeShapeType="1"/>
              <a:stCxn id="48" idx="5"/>
              <a:endCxn id="59" idx="0"/>
            </p:cNvCxnSpPr>
            <p:nvPr/>
          </p:nvCxnSpPr>
          <p:spPr bwMode="auto">
            <a:xfrm>
              <a:off x="6883263" y="3288870"/>
              <a:ext cx="480272" cy="38098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9C87F9D7-CD7D-4C28-B24A-74213639967E}"/>
                </a:ext>
              </a:extLst>
            </p:cNvPr>
            <p:cNvSpPr txBox="1"/>
            <p:nvPr/>
          </p:nvSpPr>
          <p:spPr>
            <a:xfrm>
              <a:off x="5854476" y="194395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-1</a:t>
              </a: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2CA90209-52A0-4773-854A-F48738C11632}"/>
                </a:ext>
              </a:extLst>
            </p:cNvPr>
            <p:cNvSpPr txBox="1"/>
            <p:nvPr/>
          </p:nvSpPr>
          <p:spPr>
            <a:xfrm>
              <a:off x="6751147" y="2508681"/>
              <a:ext cx="4204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-1</a:t>
              </a: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21DD625D-D07F-4C30-A655-F09D04CF2454}"/>
                </a:ext>
              </a:extLst>
            </p:cNvPr>
            <p:cNvSpPr txBox="1"/>
            <p:nvPr/>
          </p:nvSpPr>
          <p:spPr>
            <a:xfrm>
              <a:off x="7320897" y="3344459"/>
              <a:ext cx="4204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0</a:t>
              </a: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68781DC9-F857-4278-9931-8BCDA25E67A2}"/>
                </a:ext>
              </a:extLst>
            </p:cNvPr>
            <p:cNvSpPr txBox="1"/>
            <p:nvPr/>
          </p:nvSpPr>
          <p:spPr>
            <a:xfrm>
              <a:off x="5000037" y="2649328"/>
              <a:ext cx="4204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0</a:t>
              </a: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7D979715-1B84-45CB-B508-FE18209B2CC8}"/>
              </a:ext>
            </a:extLst>
          </p:cNvPr>
          <p:cNvGrpSpPr/>
          <p:nvPr/>
        </p:nvGrpSpPr>
        <p:grpSpPr>
          <a:xfrm>
            <a:off x="310536" y="3923835"/>
            <a:ext cx="3351433" cy="2817533"/>
            <a:chOff x="177351" y="4016472"/>
            <a:chExt cx="3351433" cy="2817533"/>
          </a:xfrm>
        </p:grpSpPr>
        <p:sp>
          <p:nvSpPr>
            <p:cNvPr id="66" name="Oval 23">
              <a:extLst>
                <a:ext uri="{FF2B5EF4-FFF2-40B4-BE49-F238E27FC236}">
                  <a16:creationId xmlns:a16="http://schemas.microsoft.com/office/drawing/2014/main" id="{B9F1E476-6CEA-46BB-8D84-2855E0D30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0573" y="5009788"/>
              <a:ext cx="533400" cy="432049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lIns="91123" tIns="45466" rIns="91123" bIns="45466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34</a:t>
              </a:r>
            </a:p>
          </p:txBody>
        </p:sp>
        <p:sp>
          <p:nvSpPr>
            <p:cNvPr id="67" name="Oval 25">
              <a:extLst>
                <a:ext uri="{FF2B5EF4-FFF2-40B4-BE49-F238E27FC236}">
                  <a16:creationId xmlns:a16="http://schemas.microsoft.com/office/drawing/2014/main" id="{46EFCA2B-08CE-4377-A3B6-DD4247109F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0337" y="4350446"/>
              <a:ext cx="533400" cy="432049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lIns="91123" tIns="45466" rIns="91123" bIns="45466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23</a:t>
              </a:r>
            </a:p>
          </p:txBody>
        </p:sp>
        <p:cxnSp>
          <p:nvCxnSpPr>
            <p:cNvPr id="68" name="AutoShape 38">
              <a:extLst>
                <a:ext uri="{FF2B5EF4-FFF2-40B4-BE49-F238E27FC236}">
                  <a16:creationId xmlns:a16="http://schemas.microsoft.com/office/drawing/2014/main" id="{09DD39ED-31AB-4B51-89CD-DF1872AC224D}"/>
                </a:ext>
              </a:extLst>
            </p:cNvPr>
            <p:cNvCxnSpPr>
              <a:cxnSpLocks noChangeShapeType="1"/>
              <a:stCxn id="66" idx="1"/>
              <a:endCxn id="67" idx="5"/>
            </p:cNvCxnSpPr>
            <p:nvPr/>
          </p:nvCxnSpPr>
          <p:spPr bwMode="auto">
            <a:xfrm flipH="1" flipV="1">
              <a:off x="1325622" y="4719223"/>
              <a:ext cx="323066" cy="35383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69" name="Oval 25">
              <a:extLst>
                <a:ext uri="{FF2B5EF4-FFF2-40B4-BE49-F238E27FC236}">
                  <a16:creationId xmlns:a16="http://schemas.microsoft.com/office/drawing/2014/main" id="{B309DD4C-409F-431A-92A6-23AA46C61F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89" y="5009788"/>
              <a:ext cx="533400" cy="432049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lIns="91123" tIns="45466" rIns="91123" bIns="45466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15</a:t>
              </a:r>
            </a:p>
          </p:txBody>
        </p:sp>
        <p:cxnSp>
          <p:nvCxnSpPr>
            <p:cNvPr id="70" name="AutoShape 38">
              <a:extLst>
                <a:ext uri="{FF2B5EF4-FFF2-40B4-BE49-F238E27FC236}">
                  <a16:creationId xmlns:a16="http://schemas.microsoft.com/office/drawing/2014/main" id="{70CE9935-3634-43B7-A9F1-5B262D9837C2}"/>
                </a:ext>
              </a:extLst>
            </p:cNvPr>
            <p:cNvCxnSpPr>
              <a:cxnSpLocks noChangeShapeType="1"/>
              <a:endCxn id="69" idx="0"/>
            </p:cNvCxnSpPr>
            <p:nvPr/>
          </p:nvCxnSpPr>
          <p:spPr bwMode="auto">
            <a:xfrm flipH="1">
              <a:off x="571589" y="4698888"/>
              <a:ext cx="344488" cy="31090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71" name="Oval 30">
              <a:extLst>
                <a:ext uri="{FF2B5EF4-FFF2-40B4-BE49-F238E27FC236}">
                  <a16:creationId xmlns:a16="http://schemas.microsoft.com/office/drawing/2014/main" id="{237153BF-23C4-4A02-B9F8-CB5F1DF9D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1059" y="5741351"/>
              <a:ext cx="533400" cy="432049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lIns="91123" tIns="45466" rIns="91123" bIns="45466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98</a:t>
              </a:r>
            </a:p>
          </p:txBody>
        </p:sp>
        <p:cxnSp>
          <p:nvCxnSpPr>
            <p:cNvPr id="72" name="AutoShape 37">
              <a:extLst>
                <a:ext uri="{FF2B5EF4-FFF2-40B4-BE49-F238E27FC236}">
                  <a16:creationId xmlns:a16="http://schemas.microsoft.com/office/drawing/2014/main" id="{1F4FB350-F618-441B-9FDB-BC6A7D3D1E43}"/>
                </a:ext>
              </a:extLst>
            </p:cNvPr>
            <p:cNvCxnSpPr>
              <a:cxnSpLocks noChangeShapeType="1"/>
              <a:stCxn id="66" idx="5"/>
              <a:endCxn id="71" idx="0"/>
            </p:cNvCxnSpPr>
            <p:nvPr/>
          </p:nvCxnSpPr>
          <p:spPr bwMode="auto">
            <a:xfrm>
              <a:off x="2025858" y="5378565"/>
              <a:ext cx="401901" cy="36278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66E1A48B-B1B9-408F-9336-9B23E4421239}"/>
                </a:ext>
              </a:extLst>
            </p:cNvPr>
            <p:cNvSpPr txBox="1"/>
            <p:nvPr/>
          </p:nvSpPr>
          <p:spPr>
            <a:xfrm>
              <a:off x="1031790" y="4016472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-2</a:t>
              </a: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9C5BF757-0456-493D-AF74-30314C637469}"/>
                </a:ext>
              </a:extLst>
            </p:cNvPr>
            <p:cNvSpPr txBox="1"/>
            <p:nvPr/>
          </p:nvSpPr>
          <p:spPr>
            <a:xfrm>
              <a:off x="1928461" y="4581203"/>
              <a:ext cx="4204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-2</a:t>
              </a: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3001A475-5FD3-4959-BD8B-CEA5F77AA766}"/>
                </a:ext>
              </a:extLst>
            </p:cNvPr>
            <p:cNvSpPr txBox="1"/>
            <p:nvPr/>
          </p:nvSpPr>
          <p:spPr>
            <a:xfrm>
              <a:off x="2498211" y="5416981"/>
              <a:ext cx="4204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-1</a:t>
              </a: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1DF7C580-BD80-49FD-ADC9-020FF946577A}"/>
                </a:ext>
              </a:extLst>
            </p:cNvPr>
            <p:cNvSpPr txBox="1"/>
            <p:nvPr/>
          </p:nvSpPr>
          <p:spPr>
            <a:xfrm>
              <a:off x="177351" y="4721850"/>
              <a:ext cx="4204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0</a:t>
              </a: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7" name="Oval 30">
              <a:extLst>
                <a:ext uri="{FF2B5EF4-FFF2-40B4-BE49-F238E27FC236}">
                  <a16:creationId xmlns:a16="http://schemas.microsoft.com/office/drawing/2014/main" id="{25B346BB-3AF6-44D8-AF7A-6CE186FDB2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8674" y="6401956"/>
              <a:ext cx="533400" cy="432049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lIns="91123" tIns="45466" rIns="91123" bIns="45466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115</a:t>
              </a:r>
            </a:p>
          </p:txBody>
        </p:sp>
        <p:cxnSp>
          <p:nvCxnSpPr>
            <p:cNvPr id="78" name="AutoShape 37">
              <a:extLst>
                <a:ext uri="{FF2B5EF4-FFF2-40B4-BE49-F238E27FC236}">
                  <a16:creationId xmlns:a16="http://schemas.microsoft.com/office/drawing/2014/main" id="{EE425DA0-755D-4E0E-A7FE-FABA4B787DBC}"/>
                </a:ext>
              </a:extLst>
            </p:cNvPr>
            <p:cNvCxnSpPr>
              <a:cxnSpLocks noChangeShapeType="1"/>
              <a:stCxn id="71" idx="5"/>
              <a:endCxn id="77" idx="0"/>
            </p:cNvCxnSpPr>
            <p:nvPr/>
          </p:nvCxnSpPr>
          <p:spPr bwMode="auto">
            <a:xfrm>
              <a:off x="2616344" y="6110128"/>
              <a:ext cx="569030" cy="29182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E34D1F8F-3D36-48FD-8A4D-981E9DB6A39F}"/>
                </a:ext>
              </a:extLst>
            </p:cNvPr>
            <p:cNvSpPr txBox="1"/>
            <p:nvPr/>
          </p:nvSpPr>
          <p:spPr>
            <a:xfrm>
              <a:off x="3108321" y="6112267"/>
              <a:ext cx="4204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0</a:t>
              </a: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" name="Freeform 50">
              <a:extLst>
                <a:ext uri="{FF2B5EF4-FFF2-40B4-BE49-F238E27FC236}">
                  <a16:creationId xmlns:a16="http://schemas.microsoft.com/office/drawing/2014/main" id="{859FB4F6-CF96-431A-969A-9D72969E3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953185" y="4534390"/>
              <a:ext cx="1498600" cy="1016000"/>
            </a:xfrm>
            <a:custGeom>
              <a:avLst/>
              <a:gdLst/>
              <a:ahLst/>
              <a:cxnLst>
                <a:cxn ang="0">
                  <a:pos x="944" y="120"/>
                </a:cxn>
                <a:cxn ang="0">
                  <a:pos x="512" y="72"/>
                </a:cxn>
                <a:cxn ang="0">
                  <a:pos x="80" y="552"/>
                </a:cxn>
                <a:cxn ang="0">
                  <a:pos x="32" y="600"/>
                </a:cxn>
              </a:cxnLst>
              <a:rect l="0" t="0" r="r" b="b"/>
              <a:pathLst>
                <a:path w="944" h="640">
                  <a:moveTo>
                    <a:pt x="944" y="120"/>
                  </a:moveTo>
                  <a:cubicBezTo>
                    <a:pt x="800" y="60"/>
                    <a:pt x="656" y="0"/>
                    <a:pt x="512" y="72"/>
                  </a:cubicBezTo>
                  <a:cubicBezTo>
                    <a:pt x="368" y="144"/>
                    <a:pt x="160" y="464"/>
                    <a:pt x="80" y="552"/>
                  </a:cubicBezTo>
                  <a:cubicBezTo>
                    <a:pt x="0" y="640"/>
                    <a:pt x="16" y="620"/>
                    <a:pt x="32" y="600"/>
                  </a:cubicBezTo>
                </a:path>
              </a:pathLst>
            </a:custGeom>
            <a:noFill/>
            <a:ln w="25400" cap="flat" cmpd="sng">
              <a:solidFill>
                <a:schemeClr val="tx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B6C05FBC-871A-4087-9ACC-1C9AA8078D31}"/>
              </a:ext>
            </a:extLst>
          </p:cNvPr>
          <p:cNvGrpSpPr/>
          <p:nvPr/>
        </p:nvGrpSpPr>
        <p:grpSpPr>
          <a:xfrm>
            <a:off x="4339289" y="4221182"/>
            <a:ext cx="2741323" cy="2099375"/>
            <a:chOff x="4339289" y="4221182"/>
            <a:chExt cx="2741323" cy="2099375"/>
          </a:xfrm>
        </p:grpSpPr>
        <p:sp>
          <p:nvSpPr>
            <p:cNvPr id="85" name="Oval 23">
              <a:extLst>
                <a:ext uri="{FF2B5EF4-FFF2-40B4-BE49-F238E27FC236}">
                  <a16:creationId xmlns:a16="http://schemas.microsoft.com/office/drawing/2014/main" id="{048D7AD3-13C9-4514-A4D2-B216CDC285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2511" y="5214498"/>
              <a:ext cx="533400" cy="432049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lIns="91123" tIns="45466" rIns="91123" bIns="45466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98</a:t>
              </a:r>
            </a:p>
          </p:txBody>
        </p:sp>
        <p:sp>
          <p:nvSpPr>
            <p:cNvPr id="86" name="Oval 25">
              <a:extLst>
                <a:ext uri="{FF2B5EF4-FFF2-40B4-BE49-F238E27FC236}">
                  <a16:creationId xmlns:a16="http://schemas.microsoft.com/office/drawing/2014/main" id="{03C73D01-EC5F-470C-AB0C-C34348318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2275" y="4555156"/>
              <a:ext cx="533400" cy="432049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lIns="91123" tIns="45466" rIns="91123" bIns="45466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23</a:t>
              </a:r>
            </a:p>
          </p:txBody>
        </p:sp>
        <p:cxnSp>
          <p:nvCxnSpPr>
            <p:cNvPr id="87" name="AutoShape 38">
              <a:extLst>
                <a:ext uri="{FF2B5EF4-FFF2-40B4-BE49-F238E27FC236}">
                  <a16:creationId xmlns:a16="http://schemas.microsoft.com/office/drawing/2014/main" id="{7CC589E6-99C2-46F3-B0D7-36968F700B2E}"/>
                </a:ext>
              </a:extLst>
            </p:cNvPr>
            <p:cNvCxnSpPr>
              <a:cxnSpLocks noChangeShapeType="1"/>
              <a:stCxn id="85" idx="1"/>
              <a:endCxn id="86" idx="5"/>
            </p:cNvCxnSpPr>
            <p:nvPr/>
          </p:nvCxnSpPr>
          <p:spPr bwMode="auto">
            <a:xfrm flipH="1" flipV="1">
              <a:off x="5487560" y="4923933"/>
              <a:ext cx="323066" cy="35383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88" name="Oval 25">
              <a:extLst>
                <a:ext uri="{FF2B5EF4-FFF2-40B4-BE49-F238E27FC236}">
                  <a16:creationId xmlns:a16="http://schemas.microsoft.com/office/drawing/2014/main" id="{6B0F6D75-E239-4D9F-A18F-A2C234BEE8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6827" y="5214498"/>
              <a:ext cx="533400" cy="432049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lIns="91123" tIns="45466" rIns="91123" bIns="45466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15</a:t>
              </a:r>
            </a:p>
          </p:txBody>
        </p:sp>
        <p:cxnSp>
          <p:nvCxnSpPr>
            <p:cNvPr id="89" name="AutoShape 38">
              <a:extLst>
                <a:ext uri="{FF2B5EF4-FFF2-40B4-BE49-F238E27FC236}">
                  <a16:creationId xmlns:a16="http://schemas.microsoft.com/office/drawing/2014/main" id="{EFCE9B74-F110-4BD5-A6C9-D41374144015}"/>
                </a:ext>
              </a:extLst>
            </p:cNvPr>
            <p:cNvCxnSpPr>
              <a:cxnSpLocks noChangeShapeType="1"/>
              <a:endCxn id="88" idx="0"/>
            </p:cNvCxnSpPr>
            <p:nvPr/>
          </p:nvCxnSpPr>
          <p:spPr bwMode="auto">
            <a:xfrm flipH="1">
              <a:off x="4733527" y="4903598"/>
              <a:ext cx="344488" cy="31090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0" name="Oval 30">
              <a:extLst>
                <a:ext uri="{FF2B5EF4-FFF2-40B4-BE49-F238E27FC236}">
                  <a16:creationId xmlns:a16="http://schemas.microsoft.com/office/drawing/2014/main" id="{12D9D76F-6EB6-478B-914F-29C9FDD59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91562" y="5888508"/>
              <a:ext cx="533400" cy="432049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lIns="91123" tIns="45466" rIns="91123" bIns="45466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115</a:t>
              </a:r>
            </a:p>
          </p:txBody>
        </p:sp>
        <p:cxnSp>
          <p:nvCxnSpPr>
            <p:cNvPr id="91" name="AutoShape 37">
              <a:extLst>
                <a:ext uri="{FF2B5EF4-FFF2-40B4-BE49-F238E27FC236}">
                  <a16:creationId xmlns:a16="http://schemas.microsoft.com/office/drawing/2014/main" id="{2BC1D46B-C38D-4C65-9202-72BDCC677593}"/>
                </a:ext>
              </a:extLst>
            </p:cNvPr>
            <p:cNvCxnSpPr>
              <a:cxnSpLocks noChangeShapeType="1"/>
              <a:stCxn id="85" idx="5"/>
              <a:endCxn id="90" idx="0"/>
            </p:cNvCxnSpPr>
            <p:nvPr/>
          </p:nvCxnSpPr>
          <p:spPr bwMode="auto">
            <a:xfrm>
              <a:off x="6187796" y="5583275"/>
              <a:ext cx="470466" cy="30523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919551EA-FC18-488D-8FE4-34B44E96F9BB}"/>
                </a:ext>
              </a:extLst>
            </p:cNvPr>
            <p:cNvSpPr txBox="1"/>
            <p:nvPr/>
          </p:nvSpPr>
          <p:spPr>
            <a:xfrm>
              <a:off x="5193728" y="4221182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-1</a:t>
              </a: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C5DB8F33-F833-40BE-9278-321771B09D44}"/>
                </a:ext>
              </a:extLst>
            </p:cNvPr>
            <p:cNvSpPr txBox="1"/>
            <p:nvPr/>
          </p:nvSpPr>
          <p:spPr>
            <a:xfrm>
              <a:off x="6080962" y="4869069"/>
              <a:ext cx="4204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0</a:t>
              </a: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F3FA3405-9D78-4A15-960B-FC757DB3760A}"/>
                </a:ext>
              </a:extLst>
            </p:cNvPr>
            <p:cNvSpPr txBox="1"/>
            <p:nvPr/>
          </p:nvSpPr>
          <p:spPr>
            <a:xfrm>
              <a:off x="6660149" y="5621691"/>
              <a:ext cx="4204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0</a:t>
              </a: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5629BDBC-AB90-45E0-BF84-BEB57AD5A25C}"/>
                </a:ext>
              </a:extLst>
            </p:cNvPr>
            <p:cNvSpPr txBox="1"/>
            <p:nvPr/>
          </p:nvSpPr>
          <p:spPr>
            <a:xfrm>
              <a:off x="4339289" y="4926560"/>
              <a:ext cx="4204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0</a:t>
              </a: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6" name="Oval 30">
              <a:extLst>
                <a:ext uri="{FF2B5EF4-FFF2-40B4-BE49-F238E27FC236}">
                  <a16:creationId xmlns:a16="http://schemas.microsoft.com/office/drawing/2014/main" id="{029C6871-C0FD-457D-8304-95D95C0D3E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9662" y="5887517"/>
              <a:ext cx="533400" cy="432049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lIns="91123" tIns="45466" rIns="91123" bIns="45466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34</a:t>
              </a:r>
            </a:p>
          </p:txBody>
        </p:sp>
        <p:cxnSp>
          <p:nvCxnSpPr>
            <p:cNvPr id="97" name="AutoShape 37">
              <a:extLst>
                <a:ext uri="{FF2B5EF4-FFF2-40B4-BE49-F238E27FC236}">
                  <a16:creationId xmlns:a16="http://schemas.microsoft.com/office/drawing/2014/main" id="{35B36C5E-9E46-4BD7-B26E-B890E5B8490C}"/>
                </a:ext>
              </a:extLst>
            </p:cNvPr>
            <p:cNvCxnSpPr>
              <a:cxnSpLocks noChangeShapeType="1"/>
              <a:stCxn id="85" idx="3"/>
              <a:endCxn id="96" idx="0"/>
            </p:cNvCxnSpPr>
            <p:nvPr/>
          </p:nvCxnSpPr>
          <p:spPr bwMode="auto">
            <a:xfrm flipH="1">
              <a:off x="5426362" y="5583275"/>
              <a:ext cx="384264" cy="30424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9" name="Freeform 50">
              <a:extLst>
                <a:ext uri="{FF2B5EF4-FFF2-40B4-BE49-F238E27FC236}">
                  <a16:creationId xmlns:a16="http://schemas.microsoft.com/office/drawing/2014/main" id="{74776E59-0A17-4A46-B451-B25114D69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5123" y="4739100"/>
              <a:ext cx="1498600" cy="1016000"/>
            </a:xfrm>
            <a:custGeom>
              <a:avLst/>
              <a:gdLst/>
              <a:ahLst/>
              <a:cxnLst>
                <a:cxn ang="0">
                  <a:pos x="944" y="120"/>
                </a:cxn>
                <a:cxn ang="0">
                  <a:pos x="512" y="72"/>
                </a:cxn>
                <a:cxn ang="0">
                  <a:pos x="80" y="552"/>
                </a:cxn>
                <a:cxn ang="0">
                  <a:pos x="32" y="600"/>
                </a:cxn>
              </a:cxnLst>
              <a:rect l="0" t="0" r="r" b="b"/>
              <a:pathLst>
                <a:path w="944" h="640">
                  <a:moveTo>
                    <a:pt x="944" y="120"/>
                  </a:moveTo>
                  <a:cubicBezTo>
                    <a:pt x="800" y="60"/>
                    <a:pt x="656" y="0"/>
                    <a:pt x="512" y="72"/>
                  </a:cubicBezTo>
                  <a:cubicBezTo>
                    <a:pt x="368" y="144"/>
                    <a:pt x="160" y="464"/>
                    <a:pt x="80" y="552"/>
                  </a:cubicBezTo>
                  <a:cubicBezTo>
                    <a:pt x="0" y="640"/>
                    <a:pt x="16" y="620"/>
                    <a:pt x="32" y="600"/>
                  </a:cubicBezTo>
                </a:path>
              </a:pathLst>
            </a:custGeom>
            <a:noFill/>
            <a:ln w="25400" cap="flat" cmpd="sng">
              <a:solidFill>
                <a:schemeClr val="tx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5EF68BAB-10C2-4BCF-91F0-7F6D9E2D409A}"/>
                </a:ext>
              </a:extLst>
            </p:cNvPr>
            <p:cNvSpPr txBox="1"/>
            <p:nvPr/>
          </p:nvSpPr>
          <p:spPr>
            <a:xfrm>
              <a:off x="4914440" y="5802011"/>
              <a:ext cx="4204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0</a:t>
              </a: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4816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1A5A6747-E12C-4A2C-83DF-90405B2CE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116632"/>
            <a:ext cx="8064896" cy="559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4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2. 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依次把节点（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34,23,15,98,115,28,107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）插入到初始状态为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33CC"/>
              </a:solidFill>
              <a:effectLst/>
              <a:uLnTx/>
              <a:uFillTx/>
              <a:latin typeface="Calibri"/>
              <a:ea typeface="楷体_GB2312" pitchFamily="49" charset="-122"/>
              <a:cs typeface="+mn-cs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79DDE79-8A5F-45D4-8D36-BFBB9DB36C1A}"/>
              </a:ext>
            </a:extLst>
          </p:cNvPr>
          <p:cNvGrpSpPr/>
          <p:nvPr/>
        </p:nvGrpSpPr>
        <p:grpSpPr>
          <a:xfrm>
            <a:off x="117161" y="676272"/>
            <a:ext cx="2741323" cy="2099375"/>
            <a:chOff x="117161" y="676272"/>
            <a:chExt cx="2741323" cy="2099375"/>
          </a:xfrm>
        </p:grpSpPr>
        <p:sp>
          <p:nvSpPr>
            <p:cNvPr id="85" name="Oval 23">
              <a:extLst>
                <a:ext uri="{FF2B5EF4-FFF2-40B4-BE49-F238E27FC236}">
                  <a16:creationId xmlns:a16="http://schemas.microsoft.com/office/drawing/2014/main" id="{048D7AD3-13C9-4514-A4D2-B216CDC285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0383" y="1669588"/>
              <a:ext cx="533400" cy="432049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lIns="91123" tIns="45466" rIns="91123" bIns="45466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98</a:t>
              </a:r>
            </a:p>
          </p:txBody>
        </p:sp>
        <p:sp>
          <p:nvSpPr>
            <p:cNvPr id="86" name="Oval 25">
              <a:extLst>
                <a:ext uri="{FF2B5EF4-FFF2-40B4-BE49-F238E27FC236}">
                  <a16:creationId xmlns:a16="http://schemas.microsoft.com/office/drawing/2014/main" id="{03C73D01-EC5F-470C-AB0C-C34348318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147" y="1010246"/>
              <a:ext cx="533400" cy="432049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lIns="91123" tIns="45466" rIns="91123" bIns="45466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23</a:t>
              </a:r>
            </a:p>
          </p:txBody>
        </p:sp>
        <p:cxnSp>
          <p:nvCxnSpPr>
            <p:cNvPr id="87" name="AutoShape 38">
              <a:extLst>
                <a:ext uri="{FF2B5EF4-FFF2-40B4-BE49-F238E27FC236}">
                  <a16:creationId xmlns:a16="http://schemas.microsoft.com/office/drawing/2014/main" id="{7CC589E6-99C2-46F3-B0D7-36968F700B2E}"/>
                </a:ext>
              </a:extLst>
            </p:cNvPr>
            <p:cNvCxnSpPr>
              <a:cxnSpLocks noChangeShapeType="1"/>
              <a:stCxn id="85" idx="1"/>
              <a:endCxn id="86" idx="5"/>
            </p:cNvCxnSpPr>
            <p:nvPr/>
          </p:nvCxnSpPr>
          <p:spPr bwMode="auto">
            <a:xfrm flipH="1" flipV="1">
              <a:off x="1265432" y="1379023"/>
              <a:ext cx="323066" cy="35383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88" name="Oval 25">
              <a:extLst>
                <a:ext uri="{FF2B5EF4-FFF2-40B4-BE49-F238E27FC236}">
                  <a16:creationId xmlns:a16="http://schemas.microsoft.com/office/drawing/2014/main" id="{6B0F6D75-E239-4D9F-A18F-A2C234BEE8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699" y="1669588"/>
              <a:ext cx="533400" cy="432049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lIns="91123" tIns="45466" rIns="91123" bIns="45466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15</a:t>
              </a:r>
            </a:p>
          </p:txBody>
        </p:sp>
        <p:cxnSp>
          <p:nvCxnSpPr>
            <p:cNvPr id="89" name="AutoShape 38">
              <a:extLst>
                <a:ext uri="{FF2B5EF4-FFF2-40B4-BE49-F238E27FC236}">
                  <a16:creationId xmlns:a16="http://schemas.microsoft.com/office/drawing/2014/main" id="{EFCE9B74-F110-4BD5-A6C9-D41374144015}"/>
                </a:ext>
              </a:extLst>
            </p:cNvPr>
            <p:cNvCxnSpPr>
              <a:cxnSpLocks noChangeShapeType="1"/>
              <a:endCxn id="88" idx="0"/>
            </p:cNvCxnSpPr>
            <p:nvPr/>
          </p:nvCxnSpPr>
          <p:spPr bwMode="auto">
            <a:xfrm flipH="1">
              <a:off x="511399" y="1358688"/>
              <a:ext cx="344488" cy="31090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0" name="Oval 30">
              <a:extLst>
                <a:ext uri="{FF2B5EF4-FFF2-40B4-BE49-F238E27FC236}">
                  <a16:creationId xmlns:a16="http://schemas.microsoft.com/office/drawing/2014/main" id="{12D9D76F-6EB6-478B-914F-29C9FDD59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9434" y="2343598"/>
              <a:ext cx="533400" cy="432049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lIns="91123" tIns="45466" rIns="91123" bIns="45466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115</a:t>
              </a:r>
            </a:p>
          </p:txBody>
        </p:sp>
        <p:cxnSp>
          <p:nvCxnSpPr>
            <p:cNvPr id="91" name="AutoShape 37">
              <a:extLst>
                <a:ext uri="{FF2B5EF4-FFF2-40B4-BE49-F238E27FC236}">
                  <a16:creationId xmlns:a16="http://schemas.microsoft.com/office/drawing/2014/main" id="{2BC1D46B-C38D-4C65-9202-72BDCC677593}"/>
                </a:ext>
              </a:extLst>
            </p:cNvPr>
            <p:cNvCxnSpPr>
              <a:cxnSpLocks noChangeShapeType="1"/>
              <a:stCxn id="85" idx="5"/>
              <a:endCxn id="90" idx="0"/>
            </p:cNvCxnSpPr>
            <p:nvPr/>
          </p:nvCxnSpPr>
          <p:spPr bwMode="auto">
            <a:xfrm>
              <a:off x="1965668" y="2038365"/>
              <a:ext cx="470466" cy="30523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919551EA-FC18-488D-8FE4-34B44E96F9BB}"/>
                </a:ext>
              </a:extLst>
            </p:cNvPr>
            <p:cNvSpPr txBox="1"/>
            <p:nvPr/>
          </p:nvSpPr>
          <p:spPr>
            <a:xfrm>
              <a:off x="971600" y="676272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-1</a:t>
              </a: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C5DB8F33-F833-40BE-9278-321771B09D44}"/>
                </a:ext>
              </a:extLst>
            </p:cNvPr>
            <p:cNvSpPr txBox="1"/>
            <p:nvPr/>
          </p:nvSpPr>
          <p:spPr>
            <a:xfrm>
              <a:off x="1858834" y="1324159"/>
              <a:ext cx="4204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0</a:t>
              </a: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F3FA3405-9D78-4A15-960B-FC757DB3760A}"/>
                </a:ext>
              </a:extLst>
            </p:cNvPr>
            <p:cNvSpPr txBox="1"/>
            <p:nvPr/>
          </p:nvSpPr>
          <p:spPr>
            <a:xfrm>
              <a:off x="2438021" y="2076781"/>
              <a:ext cx="4204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0</a:t>
              </a: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5629BDBC-AB90-45E0-BF84-BEB57AD5A25C}"/>
                </a:ext>
              </a:extLst>
            </p:cNvPr>
            <p:cNvSpPr txBox="1"/>
            <p:nvPr/>
          </p:nvSpPr>
          <p:spPr>
            <a:xfrm>
              <a:off x="117161" y="1381650"/>
              <a:ext cx="4204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0</a:t>
              </a: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6" name="Oval 30">
              <a:extLst>
                <a:ext uri="{FF2B5EF4-FFF2-40B4-BE49-F238E27FC236}">
                  <a16:creationId xmlns:a16="http://schemas.microsoft.com/office/drawing/2014/main" id="{029C6871-C0FD-457D-8304-95D95C0D3E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7534" y="2342607"/>
              <a:ext cx="533400" cy="432049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lIns="91123" tIns="45466" rIns="91123" bIns="45466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34</a:t>
              </a:r>
            </a:p>
          </p:txBody>
        </p:sp>
        <p:cxnSp>
          <p:nvCxnSpPr>
            <p:cNvPr id="97" name="AutoShape 37">
              <a:extLst>
                <a:ext uri="{FF2B5EF4-FFF2-40B4-BE49-F238E27FC236}">
                  <a16:creationId xmlns:a16="http://schemas.microsoft.com/office/drawing/2014/main" id="{35B36C5E-9E46-4BD7-B26E-B890E5B8490C}"/>
                </a:ext>
              </a:extLst>
            </p:cNvPr>
            <p:cNvCxnSpPr>
              <a:cxnSpLocks noChangeShapeType="1"/>
              <a:stCxn id="85" idx="3"/>
              <a:endCxn id="96" idx="0"/>
            </p:cNvCxnSpPr>
            <p:nvPr/>
          </p:nvCxnSpPr>
          <p:spPr bwMode="auto">
            <a:xfrm flipH="1">
              <a:off x="1204234" y="2038365"/>
              <a:ext cx="384264" cy="30424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5EF68BAB-10C2-4BCF-91F0-7F6D9E2D409A}"/>
                </a:ext>
              </a:extLst>
            </p:cNvPr>
            <p:cNvSpPr txBox="1"/>
            <p:nvPr/>
          </p:nvSpPr>
          <p:spPr>
            <a:xfrm>
              <a:off x="692312" y="2257101"/>
              <a:ext cx="4204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0</a:t>
              </a: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2132E008-72D0-4D78-AFD2-431405E34D42}"/>
              </a:ext>
            </a:extLst>
          </p:cNvPr>
          <p:cNvGrpSpPr/>
          <p:nvPr/>
        </p:nvGrpSpPr>
        <p:grpSpPr>
          <a:xfrm>
            <a:off x="3014205" y="641999"/>
            <a:ext cx="2740784" cy="2671135"/>
            <a:chOff x="3014205" y="641999"/>
            <a:chExt cx="2740784" cy="2671135"/>
          </a:xfrm>
        </p:grpSpPr>
        <p:sp>
          <p:nvSpPr>
            <p:cNvPr id="84" name="Oval 23">
              <a:extLst>
                <a:ext uri="{FF2B5EF4-FFF2-40B4-BE49-F238E27FC236}">
                  <a16:creationId xmlns:a16="http://schemas.microsoft.com/office/drawing/2014/main" id="{460F3A19-BE2F-47E2-B3B2-6CB80D9525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5688" y="1634230"/>
              <a:ext cx="533400" cy="432049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lIns="91123" tIns="45466" rIns="91123" bIns="45466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98</a:t>
              </a:r>
            </a:p>
          </p:txBody>
        </p:sp>
        <p:sp>
          <p:nvSpPr>
            <p:cNvPr id="98" name="Oval 25">
              <a:extLst>
                <a:ext uri="{FF2B5EF4-FFF2-40B4-BE49-F238E27FC236}">
                  <a16:creationId xmlns:a16="http://schemas.microsoft.com/office/drawing/2014/main" id="{ECBB08A1-8CC5-4886-A5DE-F28A9E5ED3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5452" y="974888"/>
              <a:ext cx="533400" cy="432049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lIns="91123" tIns="45466" rIns="91123" bIns="45466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23</a:t>
              </a:r>
            </a:p>
          </p:txBody>
        </p:sp>
        <p:cxnSp>
          <p:nvCxnSpPr>
            <p:cNvPr id="100" name="AutoShape 38">
              <a:extLst>
                <a:ext uri="{FF2B5EF4-FFF2-40B4-BE49-F238E27FC236}">
                  <a16:creationId xmlns:a16="http://schemas.microsoft.com/office/drawing/2014/main" id="{70CDDD10-CB97-4E8F-91EE-5B1C36BDB18E}"/>
                </a:ext>
              </a:extLst>
            </p:cNvPr>
            <p:cNvCxnSpPr>
              <a:cxnSpLocks noChangeShapeType="1"/>
              <a:stCxn id="84" idx="1"/>
              <a:endCxn id="98" idx="5"/>
            </p:cNvCxnSpPr>
            <p:nvPr/>
          </p:nvCxnSpPr>
          <p:spPr bwMode="auto">
            <a:xfrm flipH="1" flipV="1">
              <a:off x="4220737" y="1343665"/>
              <a:ext cx="323066" cy="35383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02" name="Oval 25">
              <a:extLst>
                <a:ext uri="{FF2B5EF4-FFF2-40B4-BE49-F238E27FC236}">
                  <a16:creationId xmlns:a16="http://schemas.microsoft.com/office/drawing/2014/main" id="{FD072EFA-C5A5-49D0-B7F2-76E2F7D937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0004" y="1634230"/>
              <a:ext cx="533400" cy="432049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lIns="91123" tIns="45466" rIns="91123" bIns="45466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15</a:t>
              </a:r>
            </a:p>
          </p:txBody>
        </p:sp>
        <p:cxnSp>
          <p:nvCxnSpPr>
            <p:cNvPr id="103" name="AutoShape 38">
              <a:extLst>
                <a:ext uri="{FF2B5EF4-FFF2-40B4-BE49-F238E27FC236}">
                  <a16:creationId xmlns:a16="http://schemas.microsoft.com/office/drawing/2014/main" id="{DD2A9BF6-1827-4DB1-900F-26100FBE9981}"/>
                </a:ext>
              </a:extLst>
            </p:cNvPr>
            <p:cNvCxnSpPr>
              <a:cxnSpLocks noChangeShapeType="1"/>
              <a:endCxn id="102" idx="0"/>
            </p:cNvCxnSpPr>
            <p:nvPr/>
          </p:nvCxnSpPr>
          <p:spPr bwMode="auto">
            <a:xfrm flipH="1">
              <a:off x="3466704" y="1323330"/>
              <a:ext cx="344488" cy="31090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04" name="Oval 30">
              <a:extLst>
                <a:ext uri="{FF2B5EF4-FFF2-40B4-BE49-F238E27FC236}">
                  <a16:creationId xmlns:a16="http://schemas.microsoft.com/office/drawing/2014/main" id="{DC9539CC-19A7-45AD-AE8E-A441CE169C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4739" y="2308240"/>
              <a:ext cx="533400" cy="432049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lIns="91123" tIns="45466" rIns="91123" bIns="45466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115</a:t>
              </a:r>
            </a:p>
          </p:txBody>
        </p:sp>
        <p:cxnSp>
          <p:nvCxnSpPr>
            <p:cNvPr id="105" name="AutoShape 37">
              <a:extLst>
                <a:ext uri="{FF2B5EF4-FFF2-40B4-BE49-F238E27FC236}">
                  <a16:creationId xmlns:a16="http://schemas.microsoft.com/office/drawing/2014/main" id="{548C2A6F-278E-446C-BA65-4C810AC18961}"/>
                </a:ext>
              </a:extLst>
            </p:cNvPr>
            <p:cNvCxnSpPr>
              <a:cxnSpLocks noChangeShapeType="1"/>
              <a:stCxn id="84" idx="5"/>
              <a:endCxn id="104" idx="0"/>
            </p:cNvCxnSpPr>
            <p:nvPr/>
          </p:nvCxnSpPr>
          <p:spPr bwMode="auto">
            <a:xfrm>
              <a:off x="4920973" y="2003007"/>
              <a:ext cx="470466" cy="30523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C1242008-19A8-4928-93EC-4A6FCF90BC99}"/>
                </a:ext>
              </a:extLst>
            </p:cNvPr>
            <p:cNvSpPr txBox="1"/>
            <p:nvPr/>
          </p:nvSpPr>
          <p:spPr>
            <a:xfrm>
              <a:off x="3892839" y="641999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-2</a:t>
              </a: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A7114EDB-ECB0-49A6-A89A-19B6AC69DED1}"/>
                </a:ext>
              </a:extLst>
            </p:cNvPr>
            <p:cNvSpPr txBox="1"/>
            <p:nvPr/>
          </p:nvSpPr>
          <p:spPr>
            <a:xfrm>
              <a:off x="4814139" y="1288801"/>
              <a:ext cx="4204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1</a:t>
              </a: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79AE609B-3BF8-4975-AA5B-760F9AC0903E}"/>
                </a:ext>
              </a:extLst>
            </p:cNvPr>
            <p:cNvSpPr txBox="1"/>
            <p:nvPr/>
          </p:nvSpPr>
          <p:spPr>
            <a:xfrm>
              <a:off x="5334526" y="1948742"/>
              <a:ext cx="4204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0</a:t>
              </a: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64E3C77C-CE4D-4479-99E0-11BEDF6F9FA3}"/>
                </a:ext>
              </a:extLst>
            </p:cNvPr>
            <p:cNvSpPr txBox="1"/>
            <p:nvPr/>
          </p:nvSpPr>
          <p:spPr>
            <a:xfrm>
              <a:off x="3072466" y="1346292"/>
              <a:ext cx="4204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0</a:t>
              </a: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0" name="Oval 30">
              <a:extLst>
                <a:ext uri="{FF2B5EF4-FFF2-40B4-BE49-F238E27FC236}">
                  <a16:creationId xmlns:a16="http://schemas.microsoft.com/office/drawing/2014/main" id="{7E698CB7-6F93-4212-93CB-E3477EC017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2839" y="2307249"/>
              <a:ext cx="533400" cy="432049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lIns="91123" tIns="45466" rIns="91123" bIns="45466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34</a:t>
              </a:r>
            </a:p>
          </p:txBody>
        </p:sp>
        <p:cxnSp>
          <p:nvCxnSpPr>
            <p:cNvPr id="111" name="AutoShape 37">
              <a:extLst>
                <a:ext uri="{FF2B5EF4-FFF2-40B4-BE49-F238E27FC236}">
                  <a16:creationId xmlns:a16="http://schemas.microsoft.com/office/drawing/2014/main" id="{0E381B9B-33DB-4AD1-A18A-4BA13756935B}"/>
                </a:ext>
              </a:extLst>
            </p:cNvPr>
            <p:cNvCxnSpPr>
              <a:cxnSpLocks noChangeShapeType="1"/>
              <a:stCxn id="84" idx="3"/>
              <a:endCxn id="110" idx="0"/>
            </p:cNvCxnSpPr>
            <p:nvPr/>
          </p:nvCxnSpPr>
          <p:spPr bwMode="auto">
            <a:xfrm flipH="1">
              <a:off x="4159539" y="2003007"/>
              <a:ext cx="384264" cy="30424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70575014-F3F7-43C4-8D6D-C0370DFA79E6}"/>
                </a:ext>
              </a:extLst>
            </p:cNvPr>
            <p:cNvSpPr txBox="1"/>
            <p:nvPr/>
          </p:nvSpPr>
          <p:spPr>
            <a:xfrm>
              <a:off x="3647617" y="2221743"/>
              <a:ext cx="4204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1</a:t>
              </a: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6" name="Oval 30">
              <a:extLst>
                <a:ext uri="{FF2B5EF4-FFF2-40B4-BE49-F238E27FC236}">
                  <a16:creationId xmlns:a16="http://schemas.microsoft.com/office/drawing/2014/main" id="{1B15ACFA-CC7D-4442-8CAF-47F4AA159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9427" y="2881085"/>
              <a:ext cx="533400" cy="432049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lIns="91123" tIns="45466" rIns="91123" bIns="45466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28</a:t>
              </a:r>
            </a:p>
          </p:txBody>
        </p:sp>
        <p:cxnSp>
          <p:nvCxnSpPr>
            <p:cNvPr id="117" name="AutoShape 37">
              <a:extLst>
                <a:ext uri="{FF2B5EF4-FFF2-40B4-BE49-F238E27FC236}">
                  <a16:creationId xmlns:a16="http://schemas.microsoft.com/office/drawing/2014/main" id="{09873E41-EC26-4A0D-AF92-2ABEC870B2F4}"/>
                </a:ext>
              </a:extLst>
            </p:cNvPr>
            <p:cNvCxnSpPr>
              <a:cxnSpLocks noChangeShapeType="1"/>
              <a:endCxn id="116" idx="0"/>
            </p:cNvCxnSpPr>
            <p:nvPr/>
          </p:nvCxnSpPr>
          <p:spPr bwMode="auto">
            <a:xfrm flipH="1">
              <a:off x="3526127" y="2576843"/>
              <a:ext cx="384264" cy="30424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97581F8F-FD72-4B86-A44A-2C5E3AF154B2}"/>
                </a:ext>
              </a:extLst>
            </p:cNvPr>
            <p:cNvSpPr txBox="1"/>
            <p:nvPr/>
          </p:nvSpPr>
          <p:spPr>
            <a:xfrm>
              <a:off x="3014205" y="2795579"/>
              <a:ext cx="4204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0</a:t>
              </a: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F089580C-9365-4797-A306-1300E675F4FA}"/>
              </a:ext>
            </a:extLst>
          </p:cNvPr>
          <p:cNvGrpSpPr/>
          <p:nvPr/>
        </p:nvGrpSpPr>
        <p:grpSpPr>
          <a:xfrm>
            <a:off x="5841715" y="664308"/>
            <a:ext cx="3245163" cy="2121147"/>
            <a:chOff x="5841715" y="664308"/>
            <a:chExt cx="3245163" cy="2121147"/>
          </a:xfrm>
        </p:grpSpPr>
        <p:sp>
          <p:nvSpPr>
            <p:cNvPr id="119" name="Oval 23">
              <a:extLst>
                <a:ext uri="{FF2B5EF4-FFF2-40B4-BE49-F238E27FC236}">
                  <a16:creationId xmlns:a16="http://schemas.microsoft.com/office/drawing/2014/main" id="{F3F2C022-80CD-4519-8F8B-FA52078C37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7727" y="1655879"/>
              <a:ext cx="494450" cy="436593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lIns="91123" tIns="45466" rIns="91123" bIns="45466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98</a:t>
              </a:r>
            </a:p>
          </p:txBody>
        </p:sp>
        <p:sp>
          <p:nvSpPr>
            <p:cNvPr id="120" name="Oval 25">
              <a:extLst>
                <a:ext uri="{FF2B5EF4-FFF2-40B4-BE49-F238E27FC236}">
                  <a16:creationId xmlns:a16="http://schemas.microsoft.com/office/drawing/2014/main" id="{71C2ED45-AD58-401C-822E-C3FD7D3E46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7491" y="996537"/>
              <a:ext cx="494450" cy="436593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lIns="91123" tIns="45466" rIns="91123" bIns="45466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34</a:t>
              </a:r>
            </a:p>
          </p:txBody>
        </p:sp>
        <p:cxnSp>
          <p:nvCxnSpPr>
            <p:cNvPr id="121" name="AutoShape 38">
              <a:extLst>
                <a:ext uri="{FF2B5EF4-FFF2-40B4-BE49-F238E27FC236}">
                  <a16:creationId xmlns:a16="http://schemas.microsoft.com/office/drawing/2014/main" id="{5BA90E42-70F5-41EB-A217-7A59059CAE6D}"/>
                </a:ext>
              </a:extLst>
            </p:cNvPr>
            <p:cNvCxnSpPr>
              <a:cxnSpLocks noChangeShapeType="1"/>
              <a:stCxn id="119" idx="1"/>
              <a:endCxn id="120" idx="5"/>
            </p:cNvCxnSpPr>
            <p:nvPr/>
          </p:nvCxnSpPr>
          <p:spPr bwMode="auto">
            <a:xfrm flipH="1" flipV="1">
              <a:off x="7499530" y="1369192"/>
              <a:ext cx="350608" cy="35062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22" name="Oval 25">
              <a:extLst>
                <a:ext uri="{FF2B5EF4-FFF2-40B4-BE49-F238E27FC236}">
                  <a16:creationId xmlns:a16="http://schemas.microsoft.com/office/drawing/2014/main" id="{80551AD8-CEA9-4429-8F3F-A6FA84087B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2043" y="1655879"/>
              <a:ext cx="494450" cy="436593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lIns="91123" tIns="45466" rIns="91123" bIns="45466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23</a:t>
              </a:r>
            </a:p>
          </p:txBody>
        </p:sp>
        <p:cxnSp>
          <p:nvCxnSpPr>
            <p:cNvPr id="123" name="AutoShape 38">
              <a:extLst>
                <a:ext uri="{FF2B5EF4-FFF2-40B4-BE49-F238E27FC236}">
                  <a16:creationId xmlns:a16="http://schemas.microsoft.com/office/drawing/2014/main" id="{8D8E9B32-DDC3-465B-902F-553B250B3991}"/>
                </a:ext>
              </a:extLst>
            </p:cNvPr>
            <p:cNvCxnSpPr>
              <a:cxnSpLocks noChangeShapeType="1"/>
              <a:stCxn id="120" idx="3"/>
              <a:endCxn id="122" idx="0"/>
            </p:cNvCxnSpPr>
            <p:nvPr/>
          </p:nvCxnSpPr>
          <p:spPr bwMode="auto">
            <a:xfrm flipH="1">
              <a:off x="6759268" y="1369192"/>
              <a:ext cx="390634" cy="28668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24" name="Oval 30">
              <a:extLst>
                <a:ext uri="{FF2B5EF4-FFF2-40B4-BE49-F238E27FC236}">
                  <a16:creationId xmlns:a16="http://schemas.microsoft.com/office/drawing/2014/main" id="{800BB0DE-2A0C-4820-B987-0BD2CCC9E0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6778" y="2329889"/>
              <a:ext cx="494450" cy="436593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lIns="91123" tIns="45466" rIns="91123" bIns="45466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115</a:t>
              </a:r>
            </a:p>
          </p:txBody>
        </p:sp>
        <p:cxnSp>
          <p:nvCxnSpPr>
            <p:cNvPr id="125" name="AutoShape 37">
              <a:extLst>
                <a:ext uri="{FF2B5EF4-FFF2-40B4-BE49-F238E27FC236}">
                  <a16:creationId xmlns:a16="http://schemas.microsoft.com/office/drawing/2014/main" id="{4AE60D8E-0731-40EA-BCA7-77DD6826A494}"/>
                </a:ext>
              </a:extLst>
            </p:cNvPr>
            <p:cNvCxnSpPr>
              <a:cxnSpLocks noChangeShapeType="1"/>
              <a:stCxn id="119" idx="5"/>
              <a:endCxn id="124" idx="0"/>
            </p:cNvCxnSpPr>
            <p:nvPr/>
          </p:nvCxnSpPr>
          <p:spPr bwMode="auto">
            <a:xfrm>
              <a:off x="8199766" y="2028534"/>
              <a:ext cx="484237" cy="30135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445EFAA9-D8EB-40B3-8B93-17E2C2F839C7}"/>
                </a:ext>
              </a:extLst>
            </p:cNvPr>
            <p:cNvSpPr txBox="1"/>
            <p:nvPr/>
          </p:nvSpPr>
          <p:spPr>
            <a:xfrm>
              <a:off x="7204878" y="664308"/>
              <a:ext cx="494450" cy="373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-1</a:t>
              </a: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0D720497-84E7-4BB3-A35B-CF6B6B5A1DB9}"/>
                </a:ext>
              </a:extLst>
            </p:cNvPr>
            <p:cNvSpPr txBox="1"/>
            <p:nvPr/>
          </p:nvSpPr>
          <p:spPr>
            <a:xfrm>
              <a:off x="8117931" y="1311110"/>
              <a:ext cx="389760" cy="373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-1</a:t>
              </a: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8E6CD953-6FFD-4650-A099-E68382342701}"/>
                </a:ext>
              </a:extLst>
            </p:cNvPr>
            <p:cNvSpPr txBox="1"/>
            <p:nvPr/>
          </p:nvSpPr>
          <p:spPr>
            <a:xfrm>
              <a:off x="8697118" y="2063732"/>
              <a:ext cx="389760" cy="373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0</a:t>
              </a: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DB7C54A6-6E42-4B97-A42D-62D563864445}"/>
                </a:ext>
              </a:extLst>
            </p:cNvPr>
            <p:cNvSpPr txBox="1"/>
            <p:nvPr/>
          </p:nvSpPr>
          <p:spPr>
            <a:xfrm>
              <a:off x="6376258" y="1368601"/>
              <a:ext cx="389760" cy="373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0</a:t>
              </a: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6" name="Oval 30">
              <a:extLst>
                <a:ext uri="{FF2B5EF4-FFF2-40B4-BE49-F238E27FC236}">
                  <a16:creationId xmlns:a16="http://schemas.microsoft.com/office/drawing/2014/main" id="{BAC65EA3-F47D-4320-94D7-48E63BB95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2015" y="2353406"/>
              <a:ext cx="533400" cy="432049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lIns="91123" tIns="45466" rIns="91123" bIns="45466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28</a:t>
              </a:r>
            </a:p>
          </p:txBody>
        </p:sp>
        <p:cxnSp>
          <p:nvCxnSpPr>
            <p:cNvPr id="137" name="AutoShape 37">
              <a:extLst>
                <a:ext uri="{FF2B5EF4-FFF2-40B4-BE49-F238E27FC236}">
                  <a16:creationId xmlns:a16="http://schemas.microsoft.com/office/drawing/2014/main" id="{93A40935-232D-4B0F-9A8A-21872FD74B03}"/>
                </a:ext>
              </a:extLst>
            </p:cNvPr>
            <p:cNvCxnSpPr>
              <a:cxnSpLocks noChangeShapeType="1"/>
              <a:endCxn id="136" idx="0"/>
            </p:cNvCxnSpPr>
            <p:nvPr/>
          </p:nvCxnSpPr>
          <p:spPr bwMode="auto">
            <a:xfrm>
              <a:off x="6928249" y="2048173"/>
              <a:ext cx="470466" cy="30523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38" name="文本框 137">
              <a:extLst>
                <a:ext uri="{FF2B5EF4-FFF2-40B4-BE49-F238E27FC236}">
                  <a16:creationId xmlns:a16="http://schemas.microsoft.com/office/drawing/2014/main" id="{C7DCB2CD-706B-4520-98B4-774C95913D41}"/>
                </a:ext>
              </a:extLst>
            </p:cNvPr>
            <p:cNvSpPr txBox="1"/>
            <p:nvPr/>
          </p:nvSpPr>
          <p:spPr>
            <a:xfrm>
              <a:off x="7400602" y="2086589"/>
              <a:ext cx="4204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0</a:t>
              </a: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9" name="Oval 30">
              <a:extLst>
                <a:ext uri="{FF2B5EF4-FFF2-40B4-BE49-F238E27FC236}">
                  <a16:creationId xmlns:a16="http://schemas.microsoft.com/office/drawing/2014/main" id="{D5583614-B9D5-4C8B-8CE6-E6A9DFD8FD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0115" y="2352415"/>
              <a:ext cx="533400" cy="432049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lIns="91123" tIns="45466" rIns="91123" bIns="45466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15</a:t>
              </a:r>
            </a:p>
          </p:txBody>
        </p:sp>
        <p:cxnSp>
          <p:nvCxnSpPr>
            <p:cNvPr id="140" name="AutoShape 37">
              <a:extLst>
                <a:ext uri="{FF2B5EF4-FFF2-40B4-BE49-F238E27FC236}">
                  <a16:creationId xmlns:a16="http://schemas.microsoft.com/office/drawing/2014/main" id="{37B31163-CB39-4A32-B185-A54F5C8CF849}"/>
                </a:ext>
              </a:extLst>
            </p:cNvPr>
            <p:cNvCxnSpPr>
              <a:cxnSpLocks noChangeShapeType="1"/>
              <a:endCxn id="139" idx="0"/>
            </p:cNvCxnSpPr>
            <p:nvPr/>
          </p:nvCxnSpPr>
          <p:spPr bwMode="auto">
            <a:xfrm flipH="1">
              <a:off x="6166815" y="2048173"/>
              <a:ext cx="384264" cy="30424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A16F54FB-7452-4F00-B004-374B09E3F8DD}"/>
                </a:ext>
              </a:extLst>
            </p:cNvPr>
            <p:cNvSpPr txBox="1"/>
            <p:nvPr/>
          </p:nvSpPr>
          <p:spPr>
            <a:xfrm>
              <a:off x="5841715" y="2079719"/>
              <a:ext cx="4204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0</a:t>
              </a: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4D791B39-AB80-4A89-89A3-23F7DC3E2649}"/>
              </a:ext>
            </a:extLst>
          </p:cNvPr>
          <p:cNvGrpSpPr/>
          <p:nvPr/>
        </p:nvGrpSpPr>
        <p:grpSpPr>
          <a:xfrm>
            <a:off x="108055" y="3626190"/>
            <a:ext cx="3245163" cy="2715441"/>
            <a:chOff x="108055" y="3626190"/>
            <a:chExt cx="3245163" cy="2715441"/>
          </a:xfrm>
        </p:grpSpPr>
        <p:sp>
          <p:nvSpPr>
            <p:cNvPr id="145" name="Oval 23">
              <a:extLst>
                <a:ext uri="{FF2B5EF4-FFF2-40B4-BE49-F238E27FC236}">
                  <a16:creationId xmlns:a16="http://schemas.microsoft.com/office/drawing/2014/main" id="{6FA1003E-F3C7-46C3-82A9-A888DB5D57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4067" y="4617761"/>
              <a:ext cx="494450" cy="436593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lIns="91123" tIns="45466" rIns="91123" bIns="45466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98</a:t>
              </a:r>
            </a:p>
          </p:txBody>
        </p:sp>
        <p:sp>
          <p:nvSpPr>
            <p:cNvPr id="146" name="Oval 25">
              <a:extLst>
                <a:ext uri="{FF2B5EF4-FFF2-40B4-BE49-F238E27FC236}">
                  <a16:creationId xmlns:a16="http://schemas.microsoft.com/office/drawing/2014/main" id="{DFCD0877-0C41-4278-B885-F3C2044485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3831" y="3958419"/>
              <a:ext cx="494450" cy="436593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lIns="91123" tIns="45466" rIns="91123" bIns="45466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34</a:t>
              </a:r>
            </a:p>
          </p:txBody>
        </p:sp>
        <p:cxnSp>
          <p:nvCxnSpPr>
            <p:cNvPr id="147" name="AutoShape 38">
              <a:extLst>
                <a:ext uri="{FF2B5EF4-FFF2-40B4-BE49-F238E27FC236}">
                  <a16:creationId xmlns:a16="http://schemas.microsoft.com/office/drawing/2014/main" id="{72BA8BBB-020C-43BA-BA1A-951BCB43DF15}"/>
                </a:ext>
              </a:extLst>
            </p:cNvPr>
            <p:cNvCxnSpPr>
              <a:cxnSpLocks noChangeShapeType="1"/>
              <a:stCxn id="145" idx="1"/>
              <a:endCxn id="146" idx="5"/>
            </p:cNvCxnSpPr>
            <p:nvPr/>
          </p:nvCxnSpPr>
          <p:spPr bwMode="auto">
            <a:xfrm flipH="1" flipV="1">
              <a:off x="1765870" y="4331074"/>
              <a:ext cx="350608" cy="35062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48" name="Oval 25">
              <a:extLst>
                <a:ext uri="{FF2B5EF4-FFF2-40B4-BE49-F238E27FC236}">
                  <a16:creationId xmlns:a16="http://schemas.microsoft.com/office/drawing/2014/main" id="{B5C81531-178C-42F4-AE08-9B5AF5A96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8383" y="4617761"/>
              <a:ext cx="494450" cy="436593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lIns="91123" tIns="45466" rIns="91123" bIns="45466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23</a:t>
              </a:r>
            </a:p>
          </p:txBody>
        </p:sp>
        <p:cxnSp>
          <p:nvCxnSpPr>
            <p:cNvPr id="149" name="AutoShape 38">
              <a:extLst>
                <a:ext uri="{FF2B5EF4-FFF2-40B4-BE49-F238E27FC236}">
                  <a16:creationId xmlns:a16="http://schemas.microsoft.com/office/drawing/2014/main" id="{E9A3FC8E-4449-45E6-B13B-E86C546D1A2C}"/>
                </a:ext>
              </a:extLst>
            </p:cNvPr>
            <p:cNvCxnSpPr>
              <a:cxnSpLocks noChangeShapeType="1"/>
              <a:stCxn id="146" idx="3"/>
              <a:endCxn id="148" idx="0"/>
            </p:cNvCxnSpPr>
            <p:nvPr/>
          </p:nvCxnSpPr>
          <p:spPr bwMode="auto">
            <a:xfrm flipH="1">
              <a:off x="1025608" y="4331074"/>
              <a:ext cx="390634" cy="28668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50" name="Oval 30">
              <a:extLst>
                <a:ext uri="{FF2B5EF4-FFF2-40B4-BE49-F238E27FC236}">
                  <a16:creationId xmlns:a16="http://schemas.microsoft.com/office/drawing/2014/main" id="{A770BF80-80EB-46D2-A782-E0EEEC1E7B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3118" y="5291771"/>
              <a:ext cx="494450" cy="436593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lIns="91123" tIns="45466" rIns="91123" bIns="45466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115</a:t>
              </a:r>
            </a:p>
          </p:txBody>
        </p:sp>
        <p:cxnSp>
          <p:nvCxnSpPr>
            <p:cNvPr id="151" name="AutoShape 37">
              <a:extLst>
                <a:ext uri="{FF2B5EF4-FFF2-40B4-BE49-F238E27FC236}">
                  <a16:creationId xmlns:a16="http://schemas.microsoft.com/office/drawing/2014/main" id="{1EB9F279-2CEA-4E73-8CFB-1F2AE714E87F}"/>
                </a:ext>
              </a:extLst>
            </p:cNvPr>
            <p:cNvCxnSpPr>
              <a:cxnSpLocks noChangeShapeType="1"/>
              <a:stCxn id="145" idx="5"/>
              <a:endCxn id="150" idx="0"/>
            </p:cNvCxnSpPr>
            <p:nvPr/>
          </p:nvCxnSpPr>
          <p:spPr bwMode="auto">
            <a:xfrm>
              <a:off x="2466106" y="4990416"/>
              <a:ext cx="484237" cy="30135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52" name="文本框 151">
              <a:extLst>
                <a:ext uri="{FF2B5EF4-FFF2-40B4-BE49-F238E27FC236}">
                  <a16:creationId xmlns:a16="http://schemas.microsoft.com/office/drawing/2014/main" id="{A59752A2-A514-4076-932C-E662B837B9D5}"/>
                </a:ext>
              </a:extLst>
            </p:cNvPr>
            <p:cNvSpPr txBox="1"/>
            <p:nvPr/>
          </p:nvSpPr>
          <p:spPr>
            <a:xfrm>
              <a:off x="1471218" y="3626190"/>
              <a:ext cx="494450" cy="373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-1</a:t>
              </a: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3" name="文本框 152">
              <a:extLst>
                <a:ext uri="{FF2B5EF4-FFF2-40B4-BE49-F238E27FC236}">
                  <a16:creationId xmlns:a16="http://schemas.microsoft.com/office/drawing/2014/main" id="{26EA7F9A-E347-4C72-9A7A-7F35D361D02A}"/>
                </a:ext>
              </a:extLst>
            </p:cNvPr>
            <p:cNvSpPr txBox="1"/>
            <p:nvPr/>
          </p:nvSpPr>
          <p:spPr>
            <a:xfrm>
              <a:off x="2384271" y="4272992"/>
              <a:ext cx="389760" cy="373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-2</a:t>
              </a: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4" name="文本框 153">
              <a:extLst>
                <a:ext uri="{FF2B5EF4-FFF2-40B4-BE49-F238E27FC236}">
                  <a16:creationId xmlns:a16="http://schemas.microsoft.com/office/drawing/2014/main" id="{4E618CD6-B3C4-4E51-9127-D5ED4B9A1B9E}"/>
                </a:ext>
              </a:extLst>
            </p:cNvPr>
            <p:cNvSpPr txBox="1"/>
            <p:nvPr/>
          </p:nvSpPr>
          <p:spPr>
            <a:xfrm>
              <a:off x="2963458" y="5025614"/>
              <a:ext cx="389760" cy="373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1</a:t>
              </a: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5" name="文本框 154">
              <a:extLst>
                <a:ext uri="{FF2B5EF4-FFF2-40B4-BE49-F238E27FC236}">
                  <a16:creationId xmlns:a16="http://schemas.microsoft.com/office/drawing/2014/main" id="{93982FA7-6B88-4B61-AC2D-09FB3C9A266E}"/>
                </a:ext>
              </a:extLst>
            </p:cNvPr>
            <p:cNvSpPr txBox="1"/>
            <p:nvPr/>
          </p:nvSpPr>
          <p:spPr>
            <a:xfrm>
              <a:off x="642598" y="4330483"/>
              <a:ext cx="389760" cy="373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0</a:t>
              </a: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6" name="Oval 30">
              <a:extLst>
                <a:ext uri="{FF2B5EF4-FFF2-40B4-BE49-F238E27FC236}">
                  <a16:creationId xmlns:a16="http://schemas.microsoft.com/office/drawing/2014/main" id="{E3F6C7CC-5353-4FAD-BEBC-17213EFDB2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8355" y="5315288"/>
              <a:ext cx="533400" cy="432049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lIns="91123" tIns="45466" rIns="91123" bIns="45466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28</a:t>
              </a:r>
            </a:p>
          </p:txBody>
        </p:sp>
        <p:cxnSp>
          <p:nvCxnSpPr>
            <p:cNvPr id="157" name="AutoShape 37">
              <a:extLst>
                <a:ext uri="{FF2B5EF4-FFF2-40B4-BE49-F238E27FC236}">
                  <a16:creationId xmlns:a16="http://schemas.microsoft.com/office/drawing/2014/main" id="{D87C16BD-8305-4728-B3E0-78CCA1D1BAED}"/>
                </a:ext>
              </a:extLst>
            </p:cNvPr>
            <p:cNvCxnSpPr>
              <a:cxnSpLocks noChangeShapeType="1"/>
              <a:endCxn id="156" idx="0"/>
            </p:cNvCxnSpPr>
            <p:nvPr/>
          </p:nvCxnSpPr>
          <p:spPr bwMode="auto">
            <a:xfrm>
              <a:off x="1194589" y="5010055"/>
              <a:ext cx="470466" cy="30523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58" name="文本框 157">
              <a:extLst>
                <a:ext uri="{FF2B5EF4-FFF2-40B4-BE49-F238E27FC236}">
                  <a16:creationId xmlns:a16="http://schemas.microsoft.com/office/drawing/2014/main" id="{6D8F7F11-A5CF-4FB2-A1F3-95340F7EEE43}"/>
                </a:ext>
              </a:extLst>
            </p:cNvPr>
            <p:cNvSpPr txBox="1"/>
            <p:nvPr/>
          </p:nvSpPr>
          <p:spPr>
            <a:xfrm>
              <a:off x="1666942" y="5048471"/>
              <a:ext cx="4204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0</a:t>
              </a: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9" name="Oval 30">
              <a:extLst>
                <a:ext uri="{FF2B5EF4-FFF2-40B4-BE49-F238E27FC236}">
                  <a16:creationId xmlns:a16="http://schemas.microsoft.com/office/drawing/2014/main" id="{59A02704-66E8-4C98-930A-ADCDE7457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455" y="5314297"/>
              <a:ext cx="533400" cy="432049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lIns="91123" tIns="45466" rIns="91123" bIns="45466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15</a:t>
              </a:r>
            </a:p>
          </p:txBody>
        </p:sp>
        <p:cxnSp>
          <p:nvCxnSpPr>
            <p:cNvPr id="160" name="AutoShape 37">
              <a:extLst>
                <a:ext uri="{FF2B5EF4-FFF2-40B4-BE49-F238E27FC236}">
                  <a16:creationId xmlns:a16="http://schemas.microsoft.com/office/drawing/2014/main" id="{6152A153-91F6-42F7-A834-E7B6735ABD92}"/>
                </a:ext>
              </a:extLst>
            </p:cNvPr>
            <p:cNvCxnSpPr>
              <a:cxnSpLocks noChangeShapeType="1"/>
              <a:endCxn id="159" idx="0"/>
            </p:cNvCxnSpPr>
            <p:nvPr/>
          </p:nvCxnSpPr>
          <p:spPr bwMode="auto">
            <a:xfrm flipH="1">
              <a:off x="433155" y="5010055"/>
              <a:ext cx="384264" cy="30424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61" name="文本框 160">
              <a:extLst>
                <a:ext uri="{FF2B5EF4-FFF2-40B4-BE49-F238E27FC236}">
                  <a16:creationId xmlns:a16="http://schemas.microsoft.com/office/drawing/2014/main" id="{C378FDAF-D0C7-4D10-A14D-718DD225C469}"/>
                </a:ext>
              </a:extLst>
            </p:cNvPr>
            <p:cNvSpPr txBox="1"/>
            <p:nvPr/>
          </p:nvSpPr>
          <p:spPr>
            <a:xfrm>
              <a:off x="108055" y="5041601"/>
              <a:ext cx="4204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0</a:t>
              </a: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2" name="Oval 30">
              <a:extLst>
                <a:ext uri="{FF2B5EF4-FFF2-40B4-BE49-F238E27FC236}">
                  <a16:creationId xmlns:a16="http://schemas.microsoft.com/office/drawing/2014/main" id="{4BC2F61F-15F5-45B3-88F9-F0BE32CAF0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4674" y="5909582"/>
              <a:ext cx="533400" cy="432049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lIns="91123" tIns="45466" rIns="91123" bIns="45466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107</a:t>
              </a:r>
            </a:p>
          </p:txBody>
        </p:sp>
        <p:cxnSp>
          <p:nvCxnSpPr>
            <p:cNvPr id="163" name="AutoShape 37">
              <a:extLst>
                <a:ext uri="{FF2B5EF4-FFF2-40B4-BE49-F238E27FC236}">
                  <a16:creationId xmlns:a16="http://schemas.microsoft.com/office/drawing/2014/main" id="{99B15E3F-1828-4108-BA4B-28CA1AF843D2}"/>
                </a:ext>
              </a:extLst>
            </p:cNvPr>
            <p:cNvCxnSpPr>
              <a:cxnSpLocks noChangeShapeType="1"/>
              <a:endCxn id="162" idx="0"/>
            </p:cNvCxnSpPr>
            <p:nvPr/>
          </p:nvCxnSpPr>
          <p:spPr bwMode="auto">
            <a:xfrm flipH="1">
              <a:off x="2361374" y="5605340"/>
              <a:ext cx="384264" cy="30424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64" name="文本框 163">
              <a:extLst>
                <a:ext uri="{FF2B5EF4-FFF2-40B4-BE49-F238E27FC236}">
                  <a16:creationId xmlns:a16="http://schemas.microsoft.com/office/drawing/2014/main" id="{D773CF32-3400-455C-B5D4-298FADCD017B}"/>
                </a:ext>
              </a:extLst>
            </p:cNvPr>
            <p:cNvSpPr txBox="1"/>
            <p:nvPr/>
          </p:nvSpPr>
          <p:spPr>
            <a:xfrm>
              <a:off x="2036274" y="5636886"/>
              <a:ext cx="4204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0</a:t>
              </a: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02C27395-0A56-4AC0-8317-F5113066B2A8}"/>
              </a:ext>
            </a:extLst>
          </p:cNvPr>
          <p:cNvGrpSpPr/>
          <p:nvPr/>
        </p:nvGrpSpPr>
        <p:grpSpPr>
          <a:xfrm>
            <a:off x="4747872" y="3336405"/>
            <a:ext cx="3975606" cy="2382265"/>
            <a:chOff x="4747872" y="3336405"/>
            <a:chExt cx="3975606" cy="2382265"/>
          </a:xfrm>
        </p:grpSpPr>
        <p:sp>
          <p:nvSpPr>
            <p:cNvPr id="165" name="Oval 23">
              <a:extLst>
                <a:ext uri="{FF2B5EF4-FFF2-40B4-BE49-F238E27FC236}">
                  <a16:creationId xmlns:a16="http://schemas.microsoft.com/office/drawing/2014/main" id="{8B01C31C-BBBB-497E-9299-2515940B77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14327" y="4589314"/>
              <a:ext cx="494450" cy="436593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lIns="91123" tIns="45466" rIns="91123" bIns="45466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107</a:t>
              </a:r>
            </a:p>
          </p:txBody>
        </p:sp>
        <p:sp>
          <p:nvSpPr>
            <p:cNvPr id="166" name="Oval 25">
              <a:extLst>
                <a:ext uri="{FF2B5EF4-FFF2-40B4-BE49-F238E27FC236}">
                  <a16:creationId xmlns:a16="http://schemas.microsoft.com/office/drawing/2014/main" id="{6D9DBCE0-5034-42B4-A519-15CA0B9384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6412" y="3687621"/>
              <a:ext cx="494450" cy="436593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lIns="91123" tIns="45466" rIns="91123" bIns="45466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34</a:t>
              </a:r>
            </a:p>
          </p:txBody>
        </p:sp>
        <p:cxnSp>
          <p:nvCxnSpPr>
            <p:cNvPr id="167" name="AutoShape 38">
              <a:extLst>
                <a:ext uri="{FF2B5EF4-FFF2-40B4-BE49-F238E27FC236}">
                  <a16:creationId xmlns:a16="http://schemas.microsoft.com/office/drawing/2014/main" id="{B2333715-F0BE-4DFD-A521-078E0D67B1E1}"/>
                </a:ext>
              </a:extLst>
            </p:cNvPr>
            <p:cNvCxnSpPr>
              <a:cxnSpLocks noChangeShapeType="1"/>
              <a:stCxn id="165" idx="1"/>
              <a:endCxn id="166" idx="5"/>
            </p:cNvCxnSpPr>
            <p:nvPr/>
          </p:nvCxnSpPr>
          <p:spPr bwMode="auto">
            <a:xfrm flipH="1" flipV="1">
              <a:off x="6728451" y="4060276"/>
              <a:ext cx="758287" cy="59297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68" name="Oval 25">
              <a:extLst>
                <a:ext uri="{FF2B5EF4-FFF2-40B4-BE49-F238E27FC236}">
                  <a16:creationId xmlns:a16="http://schemas.microsoft.com/office/drawing/2014/main" id="{B92BCAC2-4311-48EE-B407-BE7780F112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200" y="4589094"/>
              <a:ext cx="494450" cy="436593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lIns="91123" tIns="45466" rIns="91123" bIns="45466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23</a:t>
              </a:r>
            </a:p>
          </p:txBody>
        </p:sp>
        <p:cxnSp>
          <p:nvCxnSpPr>
            <p:cNvPr id="169" name="AutoShape 38">
              <a:extLst>
                <a:ext uri="{FF2B5EF4-FFF2-40B4-BE49-F238E27FC236}">
                  <a16:creationId xmlns:a16="http://schemas.microsoft.com/office/drawing/2014/main" id="{C9330353-5DAB-4E62-A92A-3EA67EC1A357}"/>
                </a:ext>
              </a:extLst>
            </p:cNvPr>
            <p:cNvCxnSpPr>
              <a:cxnSpLocks noChangeShapeType="1"/>
              <a:stCxn id="166" idx="3"/>
              <a:endCxn id="168" idx="0"/>
            </p:cNvCxnSpPr>
            <p:nvPr/>
          </p:nvCxnSpPr>
          <p:spPr bwMode="auto">
            <a:xfrm flipH="1">
              <a:off x="5665425" y="4060276"/>
              <a:ext cx="713398" cy="52881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70" name="Oval 30">
              <a:extLst>
                <a:ext uri="{FF2B5EF4-FFF2-40B4-BE49-F238E27FC236}">
                  <a16:creationId xmlns:a16="http://schemas.microsoft.com/office/drawing/2014/main" id="{E2E9101D-C26B-4CD8-A435-8A17CC149C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3378" y="5263324"/>
              <a:ext cx="494450" cy="436593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lIns="91123" tIns="45466" rIns="91123" bIns="45466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115</a:t>
              </a:r>
            </a:p>
          </p:txBody>
        </p:sp>
        <p:cxnSp>
          <p:nvCxnSpPr>
            <p:cNvPr id="171" name="AutoShape 37">
              <a:extLst>
                <a:ext uri="{FF2B5EF4-FFF2-40B4-BE49-F238E27FC236}">
                  <a16:creationId xmlns:a16="http://schemas.microsoft.com/office/drawing/2014/main" id="{38D17596-E796-46F5-8928-E0538AF91AB4}"/>
                </a:ext>
              </a:extLst>
            </p:cNvPr>
            <p:cNvCxnSpPr>
              <a:cxnSpLocks noChangeShapeType="1"/>
              <a:stCxn id="165" idx="5"/>
              <a:endCxn id="170" idx="0"/>
            </p:cNvCxnSpPr>
            <p:nvPr/>
          </p:nvCxnSpPr>
          <p:spPr bwMode="auto">
            <a:xfrm>
              <a:off x="7836366" y="4961969"/>
              <a:ext cx="484237" cy="30135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72" name="文本框 171">
              <a:extLst>
                <a:ext uri="{FF2B5EF4-FFF2-40B4-BE49-F238E27FC236}">
                  <a16:creationId xmlns:a16="http://schemas.microsoft.com/office/drawing/2014/main" id="{A7640127-8693-4060-A7F3-270D09C578E8}"/>
                </a:ext>
              </a:extLst>
            </p:cNvPr>
            <p:cNvSpPr txBox="1"/>
            <p:nvPr/>
          </p:nvSpPr>
          <p:spPr>
            <a:xfrm>
              <a:off x="6433799" y="3336405"/>
              <a:ext cx="494450" cy="373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0</a:t>
              </a: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3" name="文本框 172">
              <a:extLst>
                <a:ext uri="{FF2B5EF4-FFF2-40B4-BE49-F238E27FC236}">
                  <a16:creationId xmlns:a16="http://schemas.microsoft.com/office/drawing/2014/main" id="{50580FDD-BE96-4924-ABF8-98BEEB201D09}"/>
                </a:ext>
              </a:extLst>
            </p:cNvPr>
            <p:cNvSpPr txBox="1"/>
            <p:nvPr/>
          </p:nvSpPr>
          <p:spPr>
            <a:xfrm>
              <a:off x="7754531" y="4244545"/>
              <a:ext cx="389760" cy="373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0</a:t>
              </a: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" name="文本框 173">
              <a:extLst>
                <a:ext uri="{FF2B5EF4-FFF2-40B4-BE49-F238E27FC236}">
                  <a16:creationId xmlns:a16="http://schemas.microsoft.com/office/drawing/2014/main" id="{C3941E38-3FDF-428F-8D93-03F3ECE96B37}"/>
                </a:ext>
              </a:extLst>
            </p:cNvPr>
            <p:cNvSpPr txBox="1"/>
            <p:nvPr/>
          </p:nvSpPr>
          <p:spPr>
            <a:xfrm>
              <a:off x="8333718" y="4997167"/>
              <a:ext cx="389760" cy="373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0</a:t>
              </a: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5" name="文本框 174">
              <a:extLst>
                <a:ext uri="{FF2B5EF4-FFF2-40B4-BE49-F238E27FC236}">
                  <a16:creationId xmlns:a16="http://schemas.microsoft.com/office/drawing/2014/main" id="{30AF3604-655B-49D8-BB57-3EE1193C24FB}"/>
                </a:ext>
              </a:extLst>
            </p:cNvPr>
            <p:cNvSpPr txBox="1"/>
            <p:nvPr/>
          </p:nvSpPr>
          <p:spPr>
            <a:xfrm>
              <a:off x="5282415" y="4301816"/>
              <a:ext cx="389760" cy="373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0</a:t>
              </a: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6" name="Oval 30">
              <a:extLst>
                <a:ext uri="{FF2B5EF4-FFF2-40B4-BE49-F238E27FC236}">
                  <a16:creationId xmlns:a16="http://schemas.microsoft.com/office/drawing/2014/main" id="{9B1EEA45-94BE-4978-A95A-04F9C88EF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8172" y="5286621"/>
              <a:ext cx="533400" cy="432049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lIns="91123" tIns="45466" rIns="91123" bIns="45466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28</a:t>
              </a:r>
            </a:p>
          </p:txBody>
        </p:sp>
        <p:cxnSp>
          <p:nvCxnSpPr>
            <p:cNvPr id="177" name="AutoShape 37">
              <a:extLst>
                <a:ext uri="{FF2B5EF4-FFF2-40B4-BE49-F238E27FC236}">
                  <a16:creationId xmlns:a16="http://schemas.microsoft.com/office/drawing/2014/main" id="{A9C3D02A-E21B-445E-AC4A-6E19C0F06A1D}"/>
                </a:ext>
              </a:extLst>
            </p:cNvPr>
            <p:cNvCxnSpPr>
              <a:cxnSpLocks noChangeShapeType="1"/>
              <a:endCxn id="176" idx="0"/>
            </p:cNvCxnSpPr>
            <p:nvPr/>
          </p:nvCxnSpPr>
          <p:spPr bwMode="auto">
            <a:xfrm>
              <a:off x="5834406" y="4981388"/>
              <a:ext cx="470466" cy="30523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78" name="文本框 177">
              <a:extLst>
                <a:ext uri="{FF2B5EF4-FFF2-40B4-BE49-F238E27FC236}">
                  <a16:creationId xmlns:a16="http://schemas.microsoft.com/office/drawing/2014/main" id="{8CF63434-DF5A-430A-BF58-98BA93ABA200}"/>
                </a:ext>
              </a:extLst>
            </p:cNvPr>
            <p:cNvSpPr txBox="1"/>
            <p:nvPr/>
          </p:nvSpPr>
          <p:spPr>
            <a:xfrm>
              <a:off x="6306759" y="5019804"/>
              <a:ext cx="4204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0</a:t>
              </a: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9" name="Oval 30">
              <a:extLst>
                <a:ext uri="{FF2B5EF4-FFF2-40B4-BE49-F238E27FC236}">
                  <a16:creationId xmlns:a16="http://schemas.microsoft.com/office/drawing/2014/main" id="{1F1FF295-D036-4146-B14F-F2AD277617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6272" y="5285630"/>
              <a:ext cx="533400" cy="432049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lIns="91123" tIns="45466" rIns="91123" bIns="45466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15</a:t>
              </a:r>
            </a:p>
          </p:txBody>
        </p:sp>
        <p:cxnSp>
          <p:nvCxnSpPr>
            <p:cNvPr id="180" name="AutoShape 37">
              <a:extLst>
                <a:ext uri="{FF2B5EF4-FFF2-40B4-BE49-F238E27FC236}">
                  <a16:creationId xmlns:a16="http://schemas.microsoft.com/office/drawing/2014/main" id="{1BF0CD8A-E4DD-467E-B7D2-D807969DB13D}"/>
                </a:ext>
              </a:extLst>
            </p:cNvPr>
            <p:cNvCxnSpPr>
              <a:cxnSpLocks noChangeShapeType="1"/>
              <a:endCxn id="179" idx="0"/>
            </p:cNvCxnSpPr>
            <p:nvPr/>
          </p:nvCxnSpPr>
          <p:spPr bwMode="auto">
            <a:xfrm flipH="1">
              <a:off x="5072972" y="4981388"/>
              <a:ext cx="384264" cy="30424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81" name="文本框 180">
              <a:extLst>
                <a:ext uri="{FF2B5EF4-FFF2-40B4-BE49-F238E27FC236}">
                  <a16:creationId xmlns:a16="http://schemas.microsoft.com/office/drawing/2014/main" id="{050EA971-4DB9-4522-827B-F8BA7D7C2D53}"/>
                </a:ext>
              </a:extLst>
            </p:cNvPr>
            <p:cNvSpPr txBox="1"/>
            <p:nvPr/>
          </p:nvSpPr>
          <p:spPr>
            <a:xfrm>
              <a:off x="4747872" y="5012934"/>
              <a:ext cx="4204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0</a:t>
              </a: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2" name="Oval 30">
              <a:extLst>
                <a:ext uri="{FF2B5EF4-FFF2-40B4-BE49-F238E27FC236}">
                  <a16:creationId xmlns:a16="http://schemas.microsoft.com/office/drawing/2014/main" id="{9960C666-102E-4140-9C68-1BC6B9BFD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0702" y="5274771"/>
              <a:ext cx="533400" cy="432049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lIns="91123" tIns="45466" rIns="91123" bIns="45466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98</a:t>
              </a:r>
            </a:p>
          </p:txBody>
        </p:sp>
        <p:cxnSp>
          <p:nvCxnSpPr>
            <p:cNvPr id="183" name="AutoShape 37">
              <a:extLst>
                <a:ext uri="{FF2B5EF4-FFF2-40B4-BE49-F238E27FC236}">
                  <a16:creationId xmlns:a16="http://schemas.microsoft.com/office/drawing/2014/main" id="{0D086AB0-69A7-4D7F-A862-1D8153119202}"/>
                </a:ext>
              </a:extLst>
            </p:cNvPr>
            <p:cNvCxnSpPr>
              <a:cxnSpLocks noChangeShapeType="1"/>
              <a:endCxn id="182" idx="0"/>
            </p:cNvCxnSpPr>
            <p:nvPr/>
          </p:nvCxnSpPr>
          <p:spPr bwMode="auto">
            <a:xfrm flipH="1">
              <a:off x="7097402" y="4970529"/>
              <a:ext cx="384264" cy="30424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84" name="文本框 183">
              <a:extLst>
                <a:ext uri="{FF2B5EF4-FFF2-40B4-BE49-F238E27FC236}">
                  <a16:creationId xmlns:a16="http://schemas.microsoft.com/office/drawing/2014/main" id="{FCF8DFB2-C777-4C1D-9FE0-5274BB9D6076}"/>
                </a:ext>
              </a:extLst>
            </p:cNvPr>
            <p:cNvSpPr txBox="1"/>
            <p:nvPr/>
          </p:nvSpPr>
          <p:spPr>
            <a:xfrm>
              <a:off x="6772302" y="5002075"/>
              <a:ext cx="4204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0</a:t>
              </a: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5817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12" name="Text Box 364"/>
          <p:cNvSpPr txBox="1">
            <a:spLocks noChangeArrowheads="1"/>
          </p:cNvSpPr>
          <p:nvPr/>
        </p:nvSpPr>
        <p:spPr bwMode="auto">
          <a:xfrm>
            <a:off x="76200" y="409575"/>
            <a:ext cx="8584674" cy="941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16" tIns="45710" rIns="91416" bIns="4571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例：已知一组关键字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(19, 14, 23, 1, 68, 20, 84, 27, 55, 11, 10, 79)  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     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哈希函数为：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H(key)=key MOD 13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，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用链地址法处理冲突。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  </a:t>
            </a:r>
          </a:p>
        </p:txBody>
      </p:sp>
      <p:sp>
        <p:nvSpPr>
          <p:cNvPr id="53628" name="Text Box 380"/>
          <p:cNvSpPr txBox="1">
            <a:spLocks noChangeArrowheads="1"/>
          </p:cNvSpPr>
          <p:nvPr/>
        </p:nvSpPr>
        <p:spPr bwMode="auto">
          <a:xfrm>
            <a:off x="1752600" y="1371600"/>
            <a:ext cx="500063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16" tIns="45710" rIns="91416" bIns="4571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0 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1 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2 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3 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4 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5 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6 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7 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8 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9 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10 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11 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12 </a:t>
            </a:r>
          </a:p>
        </p:txBody>
      </p:sp>
      <p:graphicFrame>
        <p:nvGraphicFramePr>
          <p:cNvPr id="53726" name="Group 478"/>
          <p:cNvGraphicFramePr>
            <a:graphicFrameLocks noGrp="1"/>
          </p:cNvGraphicFramePr>
          <p:nvPr/>
        </p:nvGraphicFramePr>
        <p:xfrm>
          <a:off x="2254250" y="1447800"/>
          <a:ext cx="609600" cy="475462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16" marR="91416"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16" marR="91416"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16" marR="91416"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16" marR="91416"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16" marR="91416"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16" marR="91416"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16" marR="91416"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16" marR="91416"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16" marR="91416"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16" marR="91416"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16" marR="91416"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16" marR="91416"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16" marR="91416"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pSp>
        <p:nvGrpSpPr>
          <p:cNvPr id="2" name="Group 479"/>
          <p:cNvGrpSpPr>
            <a:grpSpLocks/>
          </p:cNvGrpSpPr>
          <p:nvPr/>
        </p:nvGrpSpPr>
        <p:grpSpPr bwMode="auto">
          <a:xfrm>
            <a:off x="2384425" y="1495425"/>
            <a:ext cx="331788" cy="4692650"/>
            <a:chOff x="559" y="940"/>
            <a:chExt cx="213" cy="2958"/>
          </a:xfrm>
        </p:grpSpPr>
        <p:sp>
          <p:nvSpPr>
            <p:cNvPr id="53633" name="Text Box 385"/>
            <p:cNvSpPr txBox="1">
              <a:spLocks noChangeArrowheads="1"/>
            </p:cNvSpPr>
            <p:nvPr/>
          </p:nvSpPr>
          <p:spPr bwMode="auto">
            <a:xfrm>
              <a:off x="559" y="940"/>
              <a:ext cx="21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306" tIns="45606" rIns="91306" bIns="45606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53678" name="Text Box 430"/>
            <p:cNvSpPr txBox="1">
              <a:spLocks noChangeArrowheads="1"/>
            </p:cNvSpPr>
            <p:nvPr/>
          </p:nvSpPr>
          <p:spPr bwMode="auto">
            <a:xfrm>
              <a:off x="559" y="1384"/>
              <a:ext cx="21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306" tIns="45606" rIns="91306" bIns="45606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53679" name="Text Box 431"/>
            <p:cNvSpPr txBox="1">
              <a:spLocks noChangeArrowheads="1"/>
            </p:cNvSpPr>
            <p:nvPr/>
          </p:nvSpPr>
          <p:spPr bwMode="auto">
            <a:xfrm>
              <a:off x="559" y="1847"/>
              <a:ext cx="21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306" tIns="45606" rIns="91306" bIns="45606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53680" name="Text Box 432"/>
            <p:cNvSpPr txBox="1">
              <a:spLocks noChangeArrowheads="1"/>
            </p:cNvSpPr>
            <p:nvPr/>
          </p:nvSpPr>
          <p:spPr bwMode="auto">
            <a:xfrm>
              <a:off x="559" y="2054"/>
              <a:ext cx="21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306" tIns="45606" rIns="91306" bIns="45606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53681" name="Text Box 433"/>
            <p:cNvSpPr txBox="1">
              <a:spLocks noChangeArrowheads="1"/>
            </p:cNvSpPr>
            <p:nvPr/>
          </p:nvSpPr>
          <p:spPr bwMode="auto">
            <a:xfrm>
              <a:off x="559" y="2769"/>
              <a:ext cx="21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306" tIns="45606" rIns="91306" bIns="45606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53682" name="Text Box 434"/>
            <p:cNvSpPr txBox="1">
              <a:spLocks noChangeArrowheads="1"/>
            </p:cNvSpPr>
            <p:nvPr/>
          </p:nvSpPr>
          <p:spPr bwMode="auto">
            <a:xfrm>
              <a:off x="559" y="2966"/>
              <a:ext cx="213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306" tIns="45606" rIns="91306" bIns="45606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53683" name="Text Box 435"/>
            <p:cNvSpPr txBox="1">
              <a:spLocks noChangeArrowheads="1"/>
            </p:cNvSpPr>
            <p:nvPr/>
          </p:nvSpPr>
          <p:spPr bwMode="auto">
            <a:xfrm>
              <a:off x="559" y="3648"/>
              <a:ext cx="21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306" tIns="45606" rIns="91306" bIns="45606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</p:grpSp>
      <p:grpSp>
        <p:nvGrpSpPr>
          <p:cNvPr id="3" name="Group 381"/>
          <p:cNvGrpSpPr>
            <a:grpSpLocks/>
          </p:cNvGrpSpPr>
          <p:nvPr/>
        </p:nvGrpSpPr>
        <p:grpSpPr bwMode="auto">
          <a:xfrm>
            <a:off x="2644775" y="1824038"/>
            <a:ext cx="1379538" cy="346075"/>
            <a:chOff x="1976" y="2813"/>
            <a:chExt cx="869" cy="218"/>
          </a:xfrm>
        </p:grpSpPr>
        <p:sp>
          <p:nvSpPr>
            <p:cNvPr id="53630" name="Rectangle 382"/>
            <p:cNvSpPr>
              <a:spLocks noChangeArrowheads="1"/>
            </p:cNvSpPr>
            <p:nvPr/>
          </p:nvSpPr>
          <p:spPr bwMode="auto">
            <a:xfrm>
              <a:off x="2234" y="2813"/>
              <a:ext cx="611" cy="218"/>
            </a:xfrm>
            <a:prstGeom prst="rect">
              <a:avLst/>
            </a:prstGeom>
            <a:gradFill rotWithShape="0">
              <a:gsLst>
                <a:gs pos="0">
                  <a:srgbClr val="FF00FF"/>
                </a:gs>
                <a:gs pos="50000">
                  <a:srgbClr val="FFFFFF"/>
                </a:gs>
                <a:gs pos="100000">
                  <a:srgbClr val="FF00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16" tIns="45710" rIns="91416" bIns="4571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14 </a:t>
              </a:r>
            </a:p>
          </p:txBody>
        </p:sp>
        <p:sp>
          <p:nvSpPr>
            <p:cNvPr id="53631" name="Line 383"/>
            <p:cNvSpPr>
              <a:spLocks noChangeShapeType="1"/>
            </p:cNvSpPr>
            <p:nvPr/>
          </p:nvSpPr>
          <p:spPr bwMode="auto">
            <a:xfrm>
              <a:off x="2555" y="2813"/>
              <a:ext cx="0" cy="2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416" tIns="45710" rIns="91416" bIns="4571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632" name="Line 384"/>
            <p:cNvSpPr>
              <a:spLocks noChangeShapeType="1"/>
            </p:cNvSpPr>
            <p:nvPr/>
          </p:nvSpPr>
          <p:spPr bwMode="auto">
            <a:xfrm>
              <a:off x="1976" y="2927"/>
              <a:ext cx="2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1416" tIns="45710" rIns="91416" bIns="4571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" name="Group 398"/>
          <p:cNvGrpSpPr>
            <a:grpSpLocks/>
          </p:cNvGrpSpPr>
          <p:nvPr/>
        </p:nvGrpSpPr>
        <p:grpSpPr bwMode="auto">
          <a:xfrm>
            <a:off x="2662238" y="2570163"/>
            <a:ext cx="1381125" cy="347662"/>
            <a:chOff x="1976" y="2813"/>
            <a:chExt cx="869" cy="218"/>
          </a:xfrm>
        </p:grpSpPr>
        <p:sp>
          <p:nvSpPr>
            <p:cNvPr id="53647" name="Rectangle 399"/>
            <p:cNvSpPr>
              <a:spLocks noChangeArrowheads="1"/>
            </p:cNvSpPr>
            <p:nvPr/>
          </p:nvSpPr>
          <p:spPr bwMode="auto">
            <a:xfrm>
              <a:off x="2234" y="2813"/>
              <a:ext cx="611" cy="218"/>
            </a:xfrm>
            <a:prstGeom prst="rect">
              <a:avLst/>
            </a:prstGeom>
            <a:gradFill rotWithShape="0">
              <a:gsLst>
                <a:gs pos="0">
                  <a:srgbClr val="FF00FF"/>
                </a:gs>
                <a:gs pos="50000">
                  <a:srgbClr val="FFFFFF"/>
                </a:gs>
                <a:gs pos="100000">
                  <a:srgbClr val="FF00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16" tIns="45710" rIns="91416" bIns="4571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68 </a:t>
              </a:r>
            </a:p>
          </p:txBody>
        </p:sp>
        <p:sp>
          <p:nvSpPr>
            <p:cNvPr id="53648" name="Line 400"/>
            <p:cNvSpPr>
              <a:spLocks noChangeShapeType="1"/>
            </p:cNvSpPr>
            <p:nvPr/>
          </p:nvSpPr>
          <p:spPr bwMode="auto">
            <a:xfrm>
              <a:off x="2555" y="2813"/>
              <a:ext cx="0" cy="2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416" tIns="45710" rIns="91416" bIns="4571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649" name="Line 401"/>
            <p:cNvSpPr>
              <a:spLocks noChangeShapeType="1"/>
            </p:cNvSpPr>
            <p:nvPr/>
          </p:nvSpPr>
          <p:spPr bwMode="auto">
            <a:xfrm>
              <a:off x="1976" y="2927"/>
              <a:ext cx="2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1416" tIns="45710" rIns="91416" bIns="4571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" name="Group 406"/>
          <p:cNvGrpSpPr>
            <a:grpSpLocks/>
          </p:cNvGrpSpPr>
          <p:nvPr/>
        </p:nvGrpSpPr>
        <p:grpSpPr bwMode="auto">
          <a:xfrm>
            <a:off x="2679700" y="3609975"/>
            <a:ext cx="1381125" cy="349250"/>
            <a:chOff x="1976" y="2813"/>
            <a:chExt cx="869" cy="218"/>
          </a:xfrm>
        </p:grpSpPr>
        <p:sp>
          <p:nvSpPr>
            <p:cNvPr id="53655" name="Rectangle 407"/>
            <p:cNvSpPr>
              <a:spLocks noChangeArrowheads="1"/>
            </p:cNvSpPr>
            <p:nvPr/>
          </p:nvSpPr>
          <p:spPr bwMode="auto">
            <a:xfrm>
              <a:off x="2234" y="2813"/>
              <a:ext cx="611" cy="218"/>
            </a:xfrm>
            <a:prstGeom prst="rect">
              <a:avLst/>
            </a:prstGeom>
            <a:gradFill rotWithShape="0">
              <a:gsLst>
                <a:gs pos="0">
                  <a:srgbClr val="FF00FF"/>
                </a:gs>
                <a:gs pos="50000">
                  <a:srgbClr val="FFFFFF"/>
                </a:gs>
                <a:gs pos="100000">
                  <a:srgbClr val="FF00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16" tIns="45710" rIns="91416" bIns="4571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19</a:t>
              </a:r>
            </a:p>
          </p:txBody>
        </p:sp>
        <p:sp>
          <p:nvSpPr>
            <p:cNvPr id="53656" name="Line 408"/>
            <p:cNvSpPr>
              <a:spLocks noChangeShapeType="1"/>
            </p:cNvSpPr>
            <p:nvPr/>
          </p:nvSpPr>
          <p:spPr bwMode="auto">
            <a:xfrm>
              <a:off x="2555" y="2813"/>
              <a:ext cx="0" cy="2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416" tIns="45710" rIns="91416" bIns="4571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657" name="Line 409"/>
            <p:cNvSpPr>
              <a:spLocks noChangeShapeType="1"/>
            </p:cNvSpPr>
            <p:nvPr/>
          </p:nvSpPr>
          <p:spPr bwMode="auto">
            <a:xfrm>
              <a:off x="1976" y="2927"/>
              <a:ext cx="2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1416" tIns="45710" rIns="91416" bIns="4571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" name="Group 414"/>
          <p:cNvGrpSpPr>
            <a:grpSpLocks/>
          </p:cNvGrpSpPr>
          <p:nvPr/>
        </p:nvGrpSpPr>
        <p:grpSpPr bwMode="auto">
          <a:xfrm>
            <a:off x="2676525" y="4021138"/>
            <a:ext cx="1384300" cy="342900"/>
            <a:chOff x="1976" y="2813"/>
            <a:chExt cx="869" cy="218"/>
          </a:xfrm>
        </p:grpSpPr>
        <p:sp>
          <p:nvSpPr>
            <p:cNvPr id="53663" name="Rectangle 415"/>
            <p:cNvSpPr>
              <a:spLocks noChangeArrowheads="1"/>
            </p:cNvSpPr>
            <p:nvPr/>
          </p:nvSpPr>
          <p:spPr bwMode="auto">
            <a:xfrm>
              <a:off x="2234" y="2813"/>
              <a:ext cx="611" cy="218"/>
            </a:xfrm>
            <a:prstGeom prst="rect">
              <a:avLst/>
            </a:prstGeom>
            <a:gradFill rotWithShape="0">
              <a:gsLst>
                <a:gs pos="0">
                  <a:srgbClr val="FF00FF"/>
                </a:gs>
                <a:gs pos="50000">
                  <a:srgbClr val="FFFFFF"/>
                </a:gs>
                <a:gs pos="100000">
                  <a:srgbClr val="FF00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16" tIns="45710" rIns="91416" bIns="4571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20</a:t>
              </a:r>
            </a:p>
          </p:txBody>
        </p:sp>
        <p:sp>
          <p:nvSpPr>
            <p:cNvPr id="53664" name="Line 416"/>
            <p:cNvSpPr>
              <a:spLocks noChangeShapeType="1"/>
            </p:cNvSpPr>
            <p:nvPr/>
          </p:nvSpPr>
          <p:spPr bwMode="auto">
            <a:xfrm>
              <a:off x="2555" y="2813"/>
              <a:ext cx="0" cy="2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416" tIns="45710" rIns="91416" bIns="4571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665" name="Line 417"/>
            <p:cNvSpPr>
              <a:spLocks noChangeShapeType="1"/>
            </p:cNvSpPr>
            <p:nvPr/>
          </p:nvSpPr>
          <p:spPr bwMode="auto">
            <a:xfrm>
              <a:off x="1976" y="2927"/>
              <a:ext cx="2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1416" tIns="45710" rIns="91416" bIns="4571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7" name="Group 418"/>
          <p:cNvGrpSpPr>
            <a:grpSpLocks/>
          </p:cNvGrpSpPr>
          <p:nvPr/>
        </p:nvGrpSpPr>
        <p:grpSpPr bwMode="auto">
          <a:xfrm>
            <a:off x="2695575" y="5086350"/>
            <a:ext cx="1379538" cy="346075"/>
            <a:chOff x="1976" y="2813"/>
            <a:chExt cx="869" cy="218"/>
          </a:xfrm>
        </p:grpSpPr>
        <p:sp>
          <p:nvSpPr>
            <p:cNvPr id="53667" name="Rectangle 419"/>
            <p:cNvSpPr>
              <a:spLocks noChangeArrowheads="1"/>
            </p:cNvSpPr>
            <p:nvPr/>
          </p:nvSpPr>
          <p:spPr bwMode="auto">
            <a:xfrm>
              <a:off x="2234" y="2813"/>
              <a:ext cx="611" cy="218"/>
            </a:xfrm>
            <a:prstGeom prst="rect">
              <a:avLst/>
            </a:prstGeom>
            <a:gradFill rotWithShape="0">
              <a:gsLst>
                <a:gs pos="0">
                  <a:srgbClr val="FF00FF"/>
                </a:gs>
                <a:gs pos="50000">
                  <a:srgbClr val="FFFFFF"/>
                </a:gs>
                <a:gs pos="100000">
                  <a:srgbClr val="FF00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16" tIns="45710" rIns="91416" bIns="4571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23 </a:t>
              </a:r>
            </a:p>
          </p:txBody>
        </p:sp>
        <p:sp>
          <p:nvSpPr>
            <p:cNvPr id="53668" name="Line 420"/>
            <p:cNvSpPr>
              <a:spLocks noChangeShapeType="1"/>
            </p:cNvSpPr>
            <p:nvPr/>
          </p:nvSpPr>
          <p:spPr bwMode="auto">
            <a:xfrm>
              <a:off x="2555" y="2813"/>
              <a:ext cx="0" cy="2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416" tIns="45710" rIns="91416" bIns="4571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669" name="Line 421"/>
            <p:cNvSpPr>
              <a:spLocks noChangeShapeType="1"/>
            </p:cNvSpPr>
            <p:nvPr/>
          </p:nvSpPr>
          <p:spPr bwMode="auto">
            <a:xfrm>
              <a:off x="1976" y="2927"/>
              <a:ext cx="2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1416" tIns="45710" rIns="91416" bIns="4571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" name="Group 426"/>
          <p:cNvGrpSpPr>
            <a:grpSpLocks/>
          </p:cNvGrpSpPr>
          <p:nvPr/>
        </p:nvGrpSpPr>
        <p:grpSpPr bwMode="auto">
          <a:xfrm>
            <a:off x="2695575" y="5478463"/>
            <a:ext cx="1379538" cy="349250"/>
            <a:chOff x="1976" y="2813"/>
            <a:chExt cx="869" cy="218"/>
          </a:xfrm>
        </p:grpSpPr>
        <p:sp>
          <p:nvSpPr>
            <p:cNvPr id="53675" name="Rectangle 427"/>
            <p:cNvSpPr>
              <a:spLocks noChangeArrowheads="1"/>
            </p:cNvSpPr>
            <p:nvPr/>
          </p:nvSpPr>
          <p:spPr bwMode="auto">
            <a:xfrm>
              <a:off x="2234" y="2813"/>
              <a:ext cx="611" cy="218"/>
            </a:xfrm>
            <a:prstGeom prst="rect">
              <a:avLst/>
            </a:prstGeom>
            <a:gradFill rotWithShape="0">
              <a:gsLst>
                <a:gs pos="0">
                  <a:srgbClr val="FF00FF"/>
                </a:gs>
                <a:gs pos="50000">
                  <a:srgbClr val="FFFFFF"/>
                </a:gs>
                <a:gs pos="100000">
                  <a:srgbClr val="FF00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16" tIns="45710" rIns="91416" bIns="4571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11 </a:t>
              </a:r>
            </a:p>
          </p:txBody>
        </p:sp>
        <p:sp>
          <p:nvSpPr>
            <p:cNvPr id="53676" name="Line 428"/>
            <p:cNvSpPr>
              <a:spLocks noChangeShapeType="1"/>
            </p:cNvSpPr>
            <p:nvPr/>
          </p:nvSpPr>
          <p:spPr bwMode="auto">
            <a:xfrm>
              <a:off x="2555" y="2813"/>
              <a:ext cx="0" cy="2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416" tIns="45710" rIns="91416" bIns="4571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677" name="Line 429"/>
            <p:cNvSpPr>
              <a:spLocks noChangeShapeType="1"/>
            </p:cNvSpPr>
            <p:nvPr/>
          </p:nvSpPr>
          <p:spPr bwMode="auto">
            <a:xfrm>
              <a:off x="1976" y="2927"/>
              <a:ext cx="2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1416" tIns="45710" rIns="91416" bIns="4571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9" name="Group 386"/>
          <p:cNvGrpSpPr>
            <a:grpSpLocks/>
          </p:cNvGrpSpPr>
          <p:nvPr/>
        </p:nvGrpSpPr>
        <p:grpSpPr bwMode="auto">
          <a:xfrm>
            <a:off x="3860800" y="1824038"/>
            <a:ext cx="1381125" cy="346075"/>
            <a:chOff x="1976" y="2813"/>
            <a:chExt cx="869" cy="218"/>
          </a:xfrm>
        </p:grpSpPr>
        <p:sp>
          <p:nvSpPr>
            <p:cNvPr id="53635" name="Rectangle 387"/>
            <p:cNvSpPr>
              <a:spLocks noChangeArrowheads="1"/>
            </p:cNvSpPr>
            <p:nvPr/>
          </p:nvSpPr>
          <p:spPr bwMode="auto">
            <a:xfrm>
              <a:off x="2234" y="2813"/>
              <a:ext cx="611" cy="218"/>
            </a:xfrm>
            <a:prstGeom prst="rect">
              <a:avLst/>
            </a:prstGeom>
            <a:gradFill rotWithShape="0">
              <a:gsLst>
                <a:gs pos="0">
                  <a:srgbClr val="FF00FF"/>
                </a:gs>
                <a:gs pos="50000">
                  <a:srgbClr val="FFFFFF"/>
                </a:gs>
                <a:gs pos="100000">
                  <a:srgbClr val="FF00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16" tIns="45710" rIns="91416" bIns="4571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 1 </a:t>
              </a:r>
            </a:p>
          </p:txBody>
        </p:sp>
        <p:sp>
          <p:nvSpPr>
            <p:cNvPr id="53636" name="Line 388"/>
            <p:cNvSpPr>
              <a:spLocks noChangeShapeType="1"/>
            </p:cNvSpPr>
            <p:nvPr/>
          </p:nvSpPr>
          <p:spPr bwMode="auto">
            <a:xfrm>
              <a:off x="2555" y="2813"/>
              <a:ext cx="0" cy="2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416" tIns="45710" rIns="91416" bIns="4571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637" name="Line 389"/>
            <p:cNvSpPr>
              <a:spLocks noChangeShapeType="1"/>
            </p:cNvSpPr>
            <p:nvPr/>
          </p:nvSpPr>
          <p:spPr bwMode="auto">
            <a:xfrm>
              <a:off x="1976" y="2927"/>
              <a:ext cx="2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1416" tIns="45710" rIns="91416" bIns="4571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0" name="Group 402"/>
          <p:cNvGrpSpPr>
            <a:grpSpLocks/>
          </p:cNvGrpSpPr>
          <p:nvPr/>
        </p:nvGrpSpPr>
        <p:grpSpPr bwMode="auto">
          <a:xfrm>
            <a:off x="3890963" y="2570163"/>
            <a:ext cx="1381125" cy="344487"/>
            <a:chOff x="1976" y="2813"/>
            <a:chExt cx="869" cy="218"/>
          </a:xfrm>
        </p:grpSpPr>
        <p:sp>
          <p:nvSpPr>
            <p:cNvPr id="53651" name="Rectangle 403"/>
            <p:cNvSpPr>
              <a:spLocks noChangeArrowheads="1"/>
            </p:cNvSpPr>
            <p:nvPr/>
          </p:nvSpPr>
          <p:spPr bwMode="auto">
            <a:xfrm>
              <a:off x="2234" y="2813"/>
              <a:ext cx="611" cy="218"/>
            </a:xfrm>
            <a:prstGeom prst="rect">
              <a:avLst/>
            </a:prstGeom>
            <a:gradFill rotWithShape="0">
              <a:gsLst>
                <a:gs pos="0">
                  <a:srgbClr val="FF00FF"/>
                </a:gs>
                <a:gs pos="50000">
                  <a:srgbClr val="FFFFFF"/>
                </a:gs>
                <a:gs pos="100000">
                  <a:srgbClr val="FF00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16" tIns="45710" rIns="91416" bIns="4571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55 </a:t>
              </a:r>
            </a:p>
          </p:txBody>
        </p:sp>
        <p:sp>
          <p:nvSpPr>
            <p:cNvPr id="53652" name="Line 404"/>
            <p:cNvSpPr>
              <a:spLocks noChangeShapeType="1"/>
            </p:cNvSpPr>
            <p:nvPr/>
          </p:nvSpPr>
          <p:spPr bwMode="auto">
            <a:xfrm>
              <a:off x="2555" y="2813"/>
              <a:ext cx="0" cy="2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416" tIns="45710" rIns="91416" bIns="4571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653" name="Line 405"/>
            <p:cNvSpPr>
              <a:spLocks noChangeShapeType="1"/>
            </p:cNvSpPr>
            <p:nvPr/>
          </p:nvSpPr>
          <p:spPr bwMode="auto">
            <a:xfrm>
              <a:off x="1976" y="2927"/>
              <a:ext cx="2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1416" tIns="45710" rIns="91416" bIns="4571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1" name="Group 410"/>
          <p:cNvGrpSpPr>
            <a:grpSpLocks/>
          </p:cNvGrpSpPr>
          <p:nvPr/>
        </p:nvGrpSpPr>
        <p:grpSpPr bwMode="auto">
          <a:xfrm>
            <a:off x="3890963" y="3609975"/>
            <a:ext cx="1381125" cy="349250"/>
            <a:chOff x="1976" y="2813"/>
            <a:chExt cx="869" cy="218"/>
          </a:xfrm>
        </p:grpSpPr>
        <p:sp>
          <p:nvSpPr>
            <p:cNvPr id="53659" name="Rectangle 411"/>
            <p:cNvSpPr>
              <a:spLocks noChangeArrowheads="1"/>
            </p:cNvSpPr>
            <p:nvPr/>
          </p:nvSpPr>
          <p:spPr bwMode="auto">
            <a:xfrm>
              <a:off x="2234" y="2813"/>
              <a:ext cx="611" cy="218"/>
            </a:xfrm>
            <a:prstGeom prst="rect">
              <a:avLst/>
            </a:prstGeom>
            <a:gradFill rotWithShape="0">
              <a:gsLst>
                <a:gs pos="0">
                  <a:srgbClr val="FF00FF"/>
                </a:gs>
                <a:gs pos="50000">
                  <a:srgbClr val="FFFFFF"/>
                </a:gs>
                <a:gs pos="100000">
                  <a:srgbClr val="FF00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16" tIns="45710" rIns="91416" bIns="4571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84</a:t>
              </a:r>
            </a:p>
          </p:txBody>
        </p:sp>
        <p:sp>
          <p:nvSpPr>
            <p:cNvPr id="53660" name="Line 412"/>
            <p:cNvSpPr>
              <a:spLocks noChangeShapeType="1"/>
            </p:cNvSpPr>
            <p:nvPr/>
          </p:nvSpPr>
          <p:spPr bwMode="auto">
            <a:xfrm>
              <a:off x="2555" y="2813"/>
              <a:ext cx="0" cy="2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416" tIns="45710" rIns="91416" bIns="4571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661" name="Line 413"/>
            <p:cNvSpPr>
              <a:spLocks noChangeShapeType="1"/>
            </p:cNvSpPr>
            <p:nvPr/>
          </p:nvSpPr>
          <p:spPr bwMode="auto">
            <a:xfrm>
              <a:off x="1976" y="2927"/>
              <a:ext cx="2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1416" tIns="45710" rIns="91416" bIns="4571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2" name="Group 422"/>
          <p:cNvGrpSpPr>
            <a:grpSpLocks/>
          </p:cNvGrpSpPr>
          <p:nvPr/>
        </p:nvGrpSpPr>
        <p:grpSpPr bwMode="auto">
          <a:xfrm>
            <a:off x="3890963" y="5086350"/>
            <a:ext cx="1381125" cy="346075"/>
            <a:chOff x="1976" y="2813"/>
            <a:chExt cx="869" cy="218"/>
          </a:xfrm>
        </p:grpSpPr>
        <p:sp>
          <p:nvSpPr>
            <p:cNvPr id="53671" name="Rectangle 423"/>
            <p:cNvSpPr>
              <a:spLocks noChangeArrowheads="1"/>
            </p:cNvSpPr>
            <p:nvPr/>
          </p:nvSpPr>
          <p:spPr bwMode="auto">
            <a:xfrm>
              <a:off x="2234" y="2813"/>
              <a:ext cx="611" cy="218"/>
            </a:xfrm>
            <a:prstGeom prst="rect">
              <a:avLst/>
            </a:prstGeom>
            <a:gradFill rotWithShape="0">
              <a:gsLst>
                <a:gs pos="0">
                  <a:srgbClr val="FF00FF"/>
                </a:gs>
                <a:gs pos="50000">
                  <a:srgbClr val="FFFFFF"/>
                </a:gs>
                <a:gs pos="100000">
                  <a:srgbClr val="FF00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16" tIns="45710" rIns="91416" bIns="4571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10 </a:t>
              </a:r>
            </a:p>
          </p:txBody>
        </p:sp>
        <p:sp>
          <p:nvSpPr>
            <p:cNvPr id="53672" name="Line 424"/>
            <p:cNvSpPr>
              <a:spLocks noChangeShapeType="1"/>
            </p:cNvSpPr>
            <p:nvPr/>
          </p:nvSpPr>
          <p:spPr bwMode="auto">
            <a:xfrm>
              <a:off x="2555" y="2813"/>
              <a:ext cx="0" cy="2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416" tIns="45710" rIns="91416" bIns="4571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673" name="Line 425"/>
            <p:cNvSpPr>
              <a:spLocks noChangeShapeType="1"/>
            </p:cNvSpPr>
            <p:nvPr/>
          </p:nvSpPr>
          <p:spPr bwMode="auto">
            <a:xfrm>
              <a:off x="1976" y="2927"/>
              <a:ext cx="2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1416" tIns="45710" rIns="91416" bIns="4571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3" name="Group 390"/>
          <p:cNvGrpSpPr>
            <a:grpSpLocks/>
          </p:cNvGrpSpPr>
          <p:nvPr/>
        </p:nvGrpSpPr>
        <p:grpSpPr bwMode="auto">
          <a:xfrm>
            <a:off x="5092700" y="1820863"/>
            <a:ext cx="1379538" cy="349250"/>
            <a:chOff x="1976" y="2813"/>
            <a:chExt cx="869" cy="218"/>
          </a:xfrm>
        </p:grpSpPr>
        <p:sp>
          <p:nvSpPr>
            <p:cNvPr id="53639" name="Rectangle 391"/>
            <p:cNvSpPr>
              <a:spLocks noChangeArrowheads="1"/>
            </p:cNvSpPr>
            <p:nvPr/>
          </p:nvSpPr>
          <p:spPr bwMode="auto">
            <a:xfrm>
              <a:off x="2234" y="2813"/>
              <a:ext cx="611" cy="218"/>
            </a:xfrm>
            <a:prstGeom prst="rect">
              <a:avLst/>
            </a:prstGeom>
            <a:gradFill rotWithShape="0">
              <a:gsLst>
                <a:gs pos="0">
                  <a:srgbClr val="FF00FF"/>
                </a:gs>
                <a:gs pos="50000">
                  <a:srgbClr val="FFFFFF"/>
                </a:gs>
                <a:gs pos="100000">
                  <a:srgbClr val="FF00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16" tIns="45710" rIns="91416" bIns="4571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27 </a:t>
              </a:r>
            </a:p>
          </p:txBody>
        </p:sp>
        <p:sp>
          <p:nvSpPr>
            <p:cNvPr id="53640" name="Line 392"/>
            <p:cNvSpPr>
              <a:spLocks noChangeShapeType="1"/>
            </p:cNvSpPr>
            <p:nvPr/>
          </p:nvSpPr>
          <p:spPr bwMode="auto">
            <a:xfrm>
              <a:off x="2555" y="2813"/>
              <a:ext cx="0" cy="2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416" tIns="45710" rIns="91416" bIns="4571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641" name="Line 393"/>
            <p:cNvSpPr>
              <a:spLocks noChangeShapeType="1"/>
            </p:cNvSpPr>
            <p:nvPr/>
          </p:nvSpPr>
          <p:spPr bwMode="auto">
            <a:xfrm>
              <a:off x="1976" y="2927"/>
              <a:ext cx="2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1416" tIns="45710" rIns="91416" bIns="4571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4" name="Group 394"/>
          <p:cNvGrpSpPr>
            <a:grpSpLocks/>
          </p:cNvGrpSpPr>
          <p:nvPr/>
        </p:nvGrpSpPr>
        <p:grpSpPr bwMode="auto">
          <a:xfrm>
            <a:off x="6291263" y="1827213"/>
            <a:ext cx="1379537" cy="344487"/>
            <a:chOff x="1976" y="2813"/>
            <a:chExt cx="869" cy="218"/>
          </a:xfrm>
        </p:grpSpPr>
        <p:sp>
          <p:nvSpPr>
            <p:cNvPr id="53643" name="Rectangle 395"/>
            <p:cNvSpPr>
              <a:spLocks noChangeArrowheads="1"/>
            </p:cNvSpPr>
            <p:nvPr/>
          </p:nvSpPr>
          <p:spPr bwMode="auto">
            <a:xfrm>
              <a:off x="2234" y="2813"/>
              <a:ext cx="611" cy="218"/>
            </a:xfrm>
            <a:prstGeom prst="rect">
              <a:avLst/>
            </a:prstGeom>
            <a:gradFill rotWithShape="0">
              <a:gsLst>
                <a:gs pos="0">
                  <a:srgbClr val="FF00FF"/>
                </a:gs>
                <a:gs pos="50000">
                  <a:srgbClr val="FFFFFF"/>
                </a:gs>
                <a:gs pos="100000">
                  <a:srgbClr val="FF00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16" tIns="45710" rIns="91416" bIns="4571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79 </a:t>
              </a:r>
            </a:p>
          </p:txBody>
        </p:sp>
        <p:sp>
          <p:nvSpPr>
            <p:cNvPr id="53644" name="Line 396"/>
            <p:cNvSpPr>
              <a:spLocks noChangeShapeType="1"/>
            </p:cNvSpPr>
            <p:nvPr/>
          </p:nvSpPr>
          <p:spPr bwMode="auto">
            <a:xfrm>
              <a:off x="2555" y="2813"/>
              <a:ext cx="0" cy="2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416" tIns="45710" rIns="91416" bIns="4571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645" name="Line 397"/>
            <p:cNvSpPr>
              <a:spLocks noChangeShapeType="1"/>
            </p:cNvSpPr>
            <p:nvPr/>
          </p:nvSpPr>
          <p:spPr bwMode="auto">
            <a:xfrm>
              <a:off x="1976" y="2927"/>
              <a:ext cx="2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1416" tIns="45710" rIns="91416" bIns="4571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5" name="Group 480"/>
          <p:cNvGrpSpPr>
            <a:grpSpLocks/>
          </p:cNvGrpSpPr>
          <p:nvPr/>
        </p:nvGrpSpPr>
        <p:grpSpPr bwMode="auto">
          <a:xfrm>
            <a:off x="3679825" y="1816100"/>
            <a:ext cx="3973513" cy="4051300"/>
            <a:chOff x="1375" y="1142"/>
            <a:chExt cx="2505" cy="2554"/>
          </a:xfrm>
        </p:grpSpPr>
        <p:sp>
          <p:nvSpPr>
            <p:cNvPr id="53684" name="Text Box 436"/>
            <p:cNvSpPr txBox="1">
              <a:spLocks noChangeArrowheads="1"/>
            </p:cNvSpPr>
            <p:nvPr/>
          </p:nvSpPr>
          <p:spPr bwMode="auto">
            <a:xfrm>
              <a:off x="3671" y="1142"/>
              <a:ext cx="2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307" tIns="45637" rIns="91307" bIns="45637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53685" name="Text Box 437"/>
            <p:cNvSpPr txBox="1">
              <a:spLocks noChangeArrowheads="1"/>
            </p:cNvSpPr>
            <p:nvPr/>
          </p:nvSpPr>
          <p:spPr bwMode="auto">
            <a:xfrm>
              <a:off x="2141" y="1622"/>
              <a:ext cx="2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307" tIns="45637" rIns="91307" bIns="45637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53686" name="Text Box 438"/>
            <p:cNvSpPr txBox="1">
              <a:spLocks noChangeArrowheads="1"/>
            </p:cNvSpPr>
            <p:nvPr/>
          </p:nvSpPr>
          <p:spPr bwMode="auto">
            <a:xfrm>
              <a:off x="2130" y="2256"/>
              <a:ext cx="2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307" tIns="45637" rIns="91307" bIns="45637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53688" name="Text Box 440"/>
            <p:cNvSpPr txBox="1">
              <a:spLocks noChangeArrowheads="1"/>
            </p:cNvSpPr>
            <p:nvPr/>
          </p:nvSpPr>
          <p:spPr bwMode="auto">
            <a:xfrm>
              <a:off x="2130" y="3196"/>
              <a:ext cx="2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307" tIns="45637" rIns="91307" bIns="45637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53687" name="Text Box 439"/>
            <p:cNvSpPr txBox="1">
              <a:spLocks noChangeArrowheads="1"/>
            </p:cNvSpPr>
            <p:nvPr/>
          </p:nvSpPr>
          <p:spPr bwMode="auto">
            <a:xfrm>
              <a:off x="1375" y="2525"/>
              <a:ext cx="2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307" tIns="45637" rIns="91307" bIns="45637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53689" name="Text Box 441"/>
            <p:cNvSpPr txBox="1">
              <a:spLocks noChangeArrowheads="1"/>
            </p:cNvSpPr>
            <p:nvPr/>
          </p:nvSpPr>
          <p:spPr bwMode="auto">
            <a:xfrm>
              <a:off x="1385" y="3446"/>
              <a:ext cx="2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307" tIns="45637" rIns="91307" bIns="45637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</p:grp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3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3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28" grpId="0" autoUpdateAnimBg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31" name="Text Box 359"/>
          <p:cNvSpPr txBox="1">
            <a:spLocks noChangeArrowheads="1"/>
          </p:cNvSpPr>
          <p:nvPr/>
        </p:nvSpPr>
        <p:spPr bwMode="auto">
          <a:xfrm>
            <a:off x="1703298" y="116632"/>
            <a:ext cx="5965046" cy="769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16" tIns="45710" rIns="91416" bIns="4571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n-cs"/>
              </a:rPr>
              <a:t>哈希表的查找及其分析 </a:t>
            </a:r>
          </a:p>
        </p:txBody>
      </p:sp>
      <p:sp>
        <p:nvSpPr>
          <p:cNvPr id="54636" name="Text Box 364"/>
          <p:cNvSpPr txBox="1">
            <a:spLocks noChangeArrowheads="1"/>
          </p:cNvSpPr>
          <p:nvPr/>
        </p:nvSpPr>
        <p:spPr bwMode="auto">
          <a:xfrm>
            <a:off x="76200" y="914400"/>
            <a:ext cx="8876099" cy="83097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lIns="91416" tIns="45710" rIns="91416" bIns="4571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     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查找过程和造表过程一致。假设采用开放定址处理冲突，则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查找过程为：  </a:t>
            </a:r>
          </a:p>
        </p:txBody>
      </p:sp>
      <p:grpSp>
        <p:nvGrpSpPr>
          <p:cNvPr id="2" name="Group 395"/>
          <p:cNvGrpSpPr>
            <a:grpSpLocks/>
          </p:cNvGrpSpPr>
          <p:nvPr/>
        </p:nvGrpSpPr>
        <p:grpSpPr bwMode="auto">
          <a:xfrm>
            <a:off x="5105400" y="1631950"/>
            <a:ext cx="3733800" cy="4464050"/>
            <a:chOff x="3072" y="1027"/>
            <a:chExt cx="2352" cy="2813"/>
          </a:xfrm>
        </p:grpSpPr>
        <p:sp>
          <p:nvSpPr>
            <p:cNvPr id="54639" name="AutoShape 367"/>
            <p:cNvSpPr>
              <a:spLocks noChangeArrowheads="1"/>
            </p:cNvSpPr>
            <p:nvPr/>
          </p:nvSpPr>
          <p:spPr bwMode="auto">
            <a:xfrm>
              <a:off x="4142" y="1234"/>
              <a:ext cx="807" cy="238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2" tIns="45233" rIns="91432" bIns="45233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+mn-cs"/>
                </a:rPr>
                <a:t>给定 </a:t>
              </a:r>
              <a:r>
                <a:rPr kumimoji="0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+mn-cs"/>
                </a:rPr>
                <a:t>k</a:t>
              </a: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+mn-cs"/>
                </a:rPr>
                <a:t> </a:t>
              </a:r>
              <a:r>
                <a:rPr kumimoji="0" lang="zh-CN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+mn-cs"/>
                </a:rPr>
                <a:t>值</a:t>
              </a: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endParaRPr>
            </a:p>
          </p:txBody>
        </p:sp>
        <p:sp>
          <p:nvSpPr>
            <p:cNvPr id="54640" name="AutoShape 368"/>
            <p:cNvSpPr>
              <a:spLocks noChangeArrowheads="1"/>
            </p:cNvSpPr>
            <p:nvPr/>
          </p:nvSpPr>
          <p:spPr bwMode="auto">
            <a:xfrm>
              <a:off x="4155" y="1671"/>
              <a:ext cx="807" cy="238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2" tIns="45233" rIns="91432" bIns="45233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+mn-cs"/>
                </a:rPr>
                <a:t>计算 </a:t>
              </a: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+mn-cs"/>
                </a:rPr>
                <a:t>H(</a:t>
              </a:r>
              <a:r>
                <a:rPr kumimoji="0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+mn-cs"/>
                </a:rPr>
                <a:t>k</a:t>
              </a: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+mn-cs"/>
                </a:rPr>
                <a:t>)</a:t>
              </a:r>
            </a:p>
          </p:txBody>
        </p:sp>
        <p:sp>
          <p:nvSpPr>
            <p:cNvPr id="54641" name="AutoShape 369"/>
            <p:cNvSpPr>
              <a:spLocks noChangeArrowheads="1"/>
            </p:cNvSpPr>
            <p:nvPr/>
          </p:nvSpPr>
          <p:spPr bwMode="auto">
            <a:xfrm>
              <a:off x="3865" y="2106"/>
              <a:ext cx="1381" cy="365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2" tIns="45233" rIns="91432" bIns="45233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+mn-cs"/>
                </a:rPr>
                <a:t>此地址为空</a:t>
              </a:r>
            </a:p>
          </p:txBody>
        </p:sp>
        <p:sp>
          <p:nvSpPr>
            <p:cNvPr id="54642" name="AutoShape 370"/>
            <p:cNvSpPr>
              <a:spLocks noChangeArrowheads="1"/>
            </p:cNvSpPr>
            <p:nvPr/>
          </p:nvSpPr>
          <p:spPr bwMode="auto">
            <a:xfrm>
              <a:off x="3879" y="2658"/>
              <a:ext cx="1381" cy="365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2" tIns="45233" rIns="91432" bIns="45233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+mn-cs"/>
                </a:rPr>
                <a:t>关键字 </a:t>
              </a: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+mn-cs"/>
                </a:rPr>
                <a:t>= </a:t>
              </a:r>
              <a:r>
                <a:rPr kumimoji="0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+mn-cs"/>
                </a:rPr>
                <a:t>k</a:t>
              </a: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+mn-cs"/>
                </a:rPr>
                <a:t> </a:t>
              </a:r>
            </a:p>
          </p:txBody>
        </p:sp>
        <p:sp>
          <p:nvSpPr>
            <p:cNvPr id="54643" name="AutoShape 371"/>
            <p:cNvSpPr>
              <a:spLocks noChangeArrowheads="1"/>
            </p:cNvSpPr>
            <p:nvPr/>
          </p:nvSpPr>
          <p:spPr bwMode="auto">
            <a:xfrm>
              <a:off x="3072" y="2430"/>
              <a:ext cx="807" cy="238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2" tIns="45233" rIns="91432" bIns="45233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+mn-cs"/>
                </a:rPr>
                <a:t>查找失败</a:t>
              </a:r>
            </a:p>
          </p:txBody>
        </p:sp>
        <p:sp>
          <p:nvSpPr>
            <p:cNvPr id="54644" name="AutoShape 372"/>
            <p:cNvSpPr>
              <a:spLocks noChangeArrowheads="1"/>
            </p:cNvSpPr>
            <p:nvPr/>
          </p:nvSpPr>
          <p:spPr bwMode="auto">
            <a:xfrm>
              <a:off x="3095" y="2990"/>
              <a:ext cx="807" cy="238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2" tIns="45233" rIns="91432" bIns="45233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+mn-cs"/>
                </a:rPr>
                <a:t>查找成功</a:t>
              </a:r>
            </a:p>
          </p:txBody>
        </p:sp>
        <p:sp>
          <p:nvSpPr>
            <p:cNvPr id="54645" name="AutoShape 373"/>
            <p:cNvSpPr>
              <a:spLocks noChangeArrowheads="1"/>
            </p:cNvSpPr>
            <p:nvPr/>
          </p:nvSpPr>
          <p:spPr bwMode="auto">
            <a:xfrm>
              <a:off x="4093" y="3209"/>
              <a:ext cx="1014" cy="448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2" tIns="45233" rIns="91432" bIns="45233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+mn-cs"/>
                </a:rPr>
                <a:t>按处理冲突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+mn-cs"/>
                </a:rPr>
                <a:t>方法计算 </a:t>
              </a: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+mn-cs"/>
                </a:rPr>
                <a:t>H</a:t>
              </a:r>
              <a:r>
                <a:rPr kumimoji="0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+mn-cs"/>
                </a:rPr>
                <a:t>i</a:t>
              </a: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+mn-cs"/>
                </a:rPr>
                <a:t> </a:t>
              </a:r>
            </a:p>
          </p:txBody>
        </p:sp>
        <p:sp>
          <p:nvSpPr>
            <p:cNvPr id="54646" name="Line 374"/>
            <p:cNvSpPr>
              <a:spLocks noChangeShapeType="1"/>
            </p:cNvSpPr>
            <p:nvPr/>
          </p:nvSpPr>
          <p:spPr bwMode="auto">
            <a:xfrm>
              <a:off x="4525" y="1027"/>
              <a:ext cx="0" cy="2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1432" tIns="45233" rIns="91432" bIns="45233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647" name="Line 375"/>
            <p:cNvSpPr>
              <a:spLocks noChangeShapeType="1"/>
            </p:cNvSpPr>
            <p:nvPr/>
          </p:nvSpPr>
          <p:spPr bwMode="auto">
            <a:xfrm>
              <a:off x="4545" y="1472"/>
              <a:ext cx="0" cy="1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1432" tIns="45233" rIns="91432" bIns="45233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648" name="Line 376"/>
            <p:cNvSpPr>
              <a:spLocks noChangeShapeType="1"/>
            </p:cNvSpPr>
            <p:nvPr/>
          </p:nvSpPr>
          <p:spPr bwMode="auto">
            <a:xfrm>
              <a:off x="4556" y="1906"/>
              <a:ext cx="0" cy="1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1432" tIns="45233" rIns="91432" bIns="45233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649" name="Line 377"/>
            <p:cNvSpPr>
              <a:spLocks noChangeShapeType="1"/>
            </p:cNvSpPr>
            <p:nvPr/>
          </p:nvSpPr>
          <p:spPr bwMode="auto">
            <a:xfrm>
              <a:off x="4566" y="2475"/>
              <a:ext cx="0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1432" tIns="45233" rIns="91432" bIns="45233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650" name="Line 378"/>
            <p:cNvSpPr>
              <a:spLocks noChangeShapeType="1"/>
            </p:cNvSpPr>
            <p:nvPr/>
          </p:nvSpPr>
          <p:spPr bwMode="auto">
            <a:xfrm>
              <a:off x="4566" y="3023"/>
              <a:ext cx="0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1432" tIns="45233" rIns="91432" bIns="45233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651" name="Line 379"/>
            <p:cNvSpPr>
              <a:spLocks noChangeShapeType="1"/>
            </p:cNvSpPr>
            <p:nvPr/>
          </p:nvSpPr>
          <p:spPr bwMode="auto">
            <a:xfrm flipH="1">
              <a:off x="3449" y="2289"/>
              <a:ext cx="39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432" tIns="45233" rIns="91432" bIns="45233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652" name="Line 380"/>
            <p:cNvSpPr>
              <a:spLocks noChangeShapeType="1"/>
            </p:cNvSpPr>
            <p:nvPr/>
          </p:nvSpPr>
          <p:spPr bwMode="auto">
            <a:xfrm>
              <a:off x="3459" y="2289"/>
              <a:ext cx="0" cy="1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1432" tIns="45233" rIns="91432" bIns="45233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653" name="Line 381"/>
            <p:cNvSpPr>
              <a:spLocks noChangeShapeType="1"/>
            </p:cNvSpPr>
            <p:nvPr/>
          </p:nvSpPr>
          <p:spPr bwMode="auto">
            <a:xfrm flipH="1">
              <a:off x="3480" y="2837"/>
              <a:ext cx="4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432" tIns="45233" rIns="91432" bIns="45233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654" name="Line 382"/>
            <p:cNvSpPr>
              <a:spLocks noChangeShapeType="1"/>
            </p:cNvSpPr>
            <p:nvPr/>
          </p:nvSpPr>
          <p:spPr bwMode="auto">
            <a:xfrm>
              <a:off x="3480" y="2847"/>
              <a:ext cx="0" cy="1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1432" tIns="45233" rIns="91432" bIns="45233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655" name="Line 383"/>
            <p:cNvSpPr>
              <a:spLocks noChangeShapeType="1"/>
            </p:cNvSpPr>
            <p:nvPr/>
          </p:nvSpPr>
          <p:spPr bwMode="auto">
            <a:xfrm>
              <a:off x="4576" y="3654"/>
              <a:ext cx="0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432" tIns="45233" rIns="91432" bIns="45233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656" name="Line 384"/>
            <p:cNvSpPr>
              <a:spLocks noChangeShapeType="1"/>
            </p:cNvSpPr>
            <p:nvPr/>
          </p:nvSpPr>
          <p:spPr bwMode="auto">
            <a:xfrm>
              <a:off x="4587" y="3840"/>
              <a:ext cx="8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432" tIns="45233" rIns="91432" bIns="45233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657" name="Line 385"/>
            <p:cNvSpPr>
              <a:spLocks noChangeShapeType="1"/>
            </p:cNvSpPr>
            <p:nvPr/>
          </p:nvSpPr>
          <p:spPr bwMode="auto">
            <a:xfrm flipV="1">
              <a:off x="5424" y="2030"/>
              <a:ext cx="0" cy="18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432" tIns="45233" rIns="91432" bIns="45233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658" name="Line 386"/>
            <p:cNvSpPr>
              <a:spLocks noChangeShapeType="1"/>
            </p:cNvSpPr>
            <p:nvPr/>
          </p:nvSpPr>
          <p:spPr bwMode="auto">
            <a:xfrm flipH="1">
              <a:off x="4556" y="2030"/>
              <a:ext cx="8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1432" tIns="45233" rIns="91432" bIns="45233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659" name="Text Box 387"/>
            <p:cNvSpPr txBox="1">
              <a:spLocks noChangeArrowheads="1"/>
            </p:cNvSpPr>
            <p:nvPr/>
          </p:nvSpPr>
          <p:spPr bwMode="auto">
            <a:xfrm>
              <a:off x="3765" y="2063"/>
              <a:ext cx="2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432" tIns="45233" rIns="91432" bIns="45233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+mn-cs"/>
                </a:rPr>
                <a:t>Y</a:t>
              </a:r>
            </a:p>
          </p:txBody>
        </p:sp>
        <p:sp>
          <p:nvSpPr>
            <p:cNvPr id="54660" name="Text Box 388"/>
            <p:cNvSpPr txBox="1">
              <a:spLocks noChangeArrowheads="1"/>
            </p:cNvSpPr>
            <p:nvPr/>
          </p:nvSpPr>
          <p:spPr bwMode="auto">
            <a:xfrm>
              <a:off x="4576" y="2396"/>
              <a:ext cx="2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432" tIns="45233" rIns="91432" bIns="45233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+mn-cs"/>
                </a:rPr>
                <a:t>N</a:t>
              </a:r>
            </a:p>
          </p:txBody>
        </p:sp>
        <p:sp>
          <p:nvSpPr>
            <p:cNvPr id="54661" name="Text Box 389"/>
            <p:cNvSpPr txBox="1">
              <a:spLocks noChangeArrowheads="1"/>
            </p:cNvSpPr>
            <p:nvPr/>
          </p:nvSpPr>
          <p:spPr bwMode="auto">
            <a:xfrm>
              <a:off x="3754" y="2641"/>
              <a:ext cx="2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432" tIns="45233" rIns="91432" bIns="45233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+mn-cs"/>
                </a:rPr>
                <a:t>Y</a:t>
              </a:r>
            </a:p>
          </p:txBody>
        </p:sp>
        <p:sp>
          <p:nvSpPr>
            <p:cNvPr id="54662" name="Text Box 390"/>
            <p:cNvSpPr txBox="1">
              <a:spLocks noChangeArrowheads="1"/>
            </p:cNvSpPr>
            <p:nvPr/>
          </p:nvSpPr>
          <p:spPr bwMode="auto">
            <a:xfrm>
              <a:off x="4565" y="2962"/>
              <a:ext cx="2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432" tIns="45233" rIns="91432" bIns="45233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+mn-cs"/>
                </a:rPr>
                <a:t>N</a:t>
              </a:r>
            </a:p>
          </p:txBody>
        </p:sp>
      </p:grpSp>
      <p:sp>
        <p:nvSpPr>
          <p:cNvPr id="54663" name="Rectangle 391"/>
          <p:cNvSpPr>
            <a:spLocks noChangeArrowheads="1"/>
          </p:cNvSpPr>
          <p:nvPr/>
        </p:nvSpPr>
        <p:spPr bwMode="auto">
          <a:xfrm>
            <a:off x="76200" y="1906588"/>
            <a:ext cx="23907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lIns="91416" tIns="45710" rIns="91416" bIns="4571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哈希查找分析： </a:t>
            </a:r>
          </a:p>
        </p:txBody>
      </p:sp>
      <p:sp>
        <p:nvSpPr>
          <p:cNvPr id="54664" name="Text Box 392"/>
          <p:cNvSpPr txBox="1">
            <a:spLocks noChangeArrowheads="1"/>
          </p:cNvSpPr>
          <p:nvPr/>
        </p:nvSpPr>
        <p:spPr bwMode="auto">
          <a:xfrm>
            <a:off x="76200" y="2403475"/>
            <a:ext cx="4745803" cy="83097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lIns="91416" tIns="45710" rIns="91416" bIns="4571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哈希查找过程仍是一个给定值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      与关键字进行比较的过程；  </a:t>
            </a:r>
          </a:p>
        </p:txBody>
      </p:sp>
      <p:sp>
        <p:nvSpPr>
          <p:cNvPr id="54665" name="Text Box 393"/>
          <p:cNvSpPr txBox="1">
            <a:spLocks noChangeArrowheads="1"/>
          </p:cNvSpPr>
          <p:nvPr/>
        </p:nvSpPr>
        <p:spPr bwMode="auto">
          <a:xfrm>
            <a:off x="76200" y="3302000"/>
            <a:ext cx="497522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lIns="91416" tIns="45710" rIns="91416" bIns="4571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评价哈希查找效率仍要用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ASL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； </a:t>
            </a:r>
          </a:p>
        </p:txBody>
      </p:sp>
      <p:sp>
        <p:nvSpPr>
          <p:cNvPr id="54666" name="Text Box 394"/>
          <p:cNvSpPr txBox="1">
            <a:spLocks noChangeArrowheads="1"/>
          </p:cNvSpPr>
          <p:nvPr/>
        </p:nvSpPr>
        <p:spPr bwMode="auto">
          <a:xfrm>
            <a:off x="76200" y="3735388"/>
            <a:ext cx="5873750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16" tIns="45710" rIns="91416" bIns="45710">
            <a:spAutoFit/>
          </a:bodyPr>
          <a:lstStyle/>
          <a:p>
            <a:pPr marL="455613" marR="0" lvl="0" indent="-455613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决定哈希表查找的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ASL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的因素： </a:t>
            </a:r>
          </a:p>
          <a:p>
            <a:pPr marL="455613" marR="0" lvl="0" indent="-455613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选用的哈希函数；</a:t>
            </a:r>
          </a:p>
          <a:p>
            <a:pPr marL="455613" marR="0" lvl="0" indent="-455613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选用的处理冲突的方法； </a:t>
            </a:r>
          </a:p>
          <a:p>
            <a:pPr marL="455613" marR="0" lvl="0" indent="-455613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哈希表饱和的程度，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alibri"/>
                <a:ea typeface="楷体_GB2312" pitchFamily="49" charset="-122"/>
                <a:cs typeface="+mn-cs"/>
              </a:rPr>
              <a:t>装载因子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 </a:t>
            </a:r>
          </a:p>
          <a:p>
            <a:pPr marL="455613" marR="0" lvl="0" indent="-455613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       </a:t>
            </a:r>
            <a:r>
              <a:rPr kumimoji="0" lang="zh-CN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  <a:sym typeface="Symbol" pitchFamily="18" charset="2"/>
              </a:rPr>
              <a:t>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=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/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m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值的大小（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 ——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表中填入的 </a:t>
            </a:r>
          </a:p>
          <a:p>
            <a:pPr marL="455613" marR="0" lvl="0" indent="-455613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       记录数，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m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 ——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哈希表的长度） </a:t>
            </a: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4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46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46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4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4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46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46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46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46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636" grpId="0" autoUpdateAnimBg="0"/>
      <p:bldP spid="54663" grpId="0" autoUpdateAnimBg="0"/>
      <p:bldP spid="54664" grpId="0" autoUpdateAnimBg="0"/>
      <p:bldP spid="54665" grpId="0" autoUpdateAnimBg="0"/>
      <p:bldP spid="54666" grpId="0" autoUpdateAnimBg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620688"/>
            <a:ext cx="8280920" cy="1487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例如：一组关键字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{19,14,23,1,68,20,84,27,55,11, 10,79}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按照哈希函数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Hash(key)=key%13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和线性探测再散列处理冲突得到的哈希表。</a:t>
            </a:r>
          </a:p>
        </p:txBody>
      </p:sp>
      <p:pic>
        <p:nvPicPr>
          <p:cNvPr id="3440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2148480"/>
            <a:ext cx="8280920" cy="16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407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5497" y="4201269"/>
            <a:ext cx="9144001" cy="1243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1" name="Text Box 229"/>
          <p:cNvSpPr txBox="1">
            <a:spLocks noChangeArrowheads="1"/>
          </p:cNvSpPr>
          <p:nvPr/>
        </p:nvSpPr>
        <p:spPr bwMode="auto">
          <a:xfrm>
            <a:off x="685800" y="5105400"/>
            <a:ext cx="2416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第二趟希尔排序 </a:t>
            </a:r>
          </a:p>
        </p:txBody>
      </p:sp>
      <p:sp useBgFill="1">
        <p:nvSpPr>
          <p:cNvPr id="3336" name="Text Box 264"/>
          <p:cNvSpPr txBox="1">
            <a:spLocks noChangeArrowheads="1"/>
          </p:cNvSpPr>
          <p:nvPr/>
        </p:nvSpPr>
        <p:spPr bwMode="auto">
          <a:xfrm>
            <a:off x="685800" y="5105400"/>
            <a:ext cx="3224213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第三趟分组，设 </a:t>
            </a:r>
            <a:r>
              <a:rPr kumimoji="0" lang="en-US" altLang="zh-CN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d</a:t>
            </a:r>
            <a:r>
              <a:rPr kumimoji="0" lang="en-US" altLang="zh-CN" sz="1800" b="0" i="0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3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= 1 </a:t>
            </a:r>
          </a:p>
        </p:txBody>
      </p:sp>
      <p:sp>
        <p:nvSpPr>
          <p:cNvPr id="3268" name="Text Box 196"/>
          <p:cNvSpPr txBox="1">
            <a:spLocks noChangeArrowheads="1"/>
          </p:cNvSpPr>
          <p:nvPr/>
        </p:nvSpPr>
        <p:spPr bwMode="auto">
          <a:xfrm>
            <a:off x="1403648" y="44624"/>
            <a:ext cx="6696744" cy="769421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square" lIns="91416" tIns="45710" rIns="91416" bIns="4571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  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n-cs"/>
              </a:rPr>
              <a:t>希尔排序（缩小增量排序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） </a:t>
            </a:r>
          </a:p>
        </p:txBody>
      </p:sp>
      <p:sp>
        <p:nvSpPr>
          <p:cNvPr id="3269" name="Text Box 197"/>
          <p:cNvSpPr txBox="1">
            <a:spLocks noChangeArrowheads="1"/>
          </p:cNvSpPr>
          <p:nvPr/>
        </p:nvSpPr>
        <p:spPr bwMode="auto">
          <a:xfrm>
            <a:off x="76200" y="914400"/>
            <a:ext cx="8915400" cy="446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    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基本思想：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对待排序列先作“宏观”调整，再作“微观”调整。 </a:t>
            </a:r>
          </a:p>
        </p:txBody>
      </p:sp>
      <p:sp>
        <p:nvSpPr>
          <p:cNvPr id="3271" name="Text Box 199"/>
          <p:cNvSpPr txBox="1">
            <a:spLocks noChangeArrowheads="1"/>
          </p:cNvSpPr>
          <p:nvPr/>
        </p:nvSpPr>
        <p:spPr bwMode="auto">
          <a:xfrm>
            <a:off x="76200" y="1362075"/>
            <a:ext cx="773616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        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排序过程：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先取一个正整数 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d</a:t>
            </a:r>
            <a:r>
              <a:rPr kumimoji="0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1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&lt; 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n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，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把所有相隔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d</a:t>
            </a:r>
            <a:r>
              <a:rPr kumimoji="0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的记录放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在一组内，组内进行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直接插入排序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；然后取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d</a:t>
            </a:r>
            <a:r>
              <a:rPr kumimoji="0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2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&lt; 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d</a:t>
            </a:r>
            <a:r>
              <a:rPr kumimoji="0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，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重复上述分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组和排序操作；直至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d</a:t>
            </a:r>
            <a:r>
              <a:rPr kumimoji="0" lang="en-US" altLang="zh-CN" sz="2000" b="0" i="1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= 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，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即所有记录放进一个组中排序为止。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其中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d</a:t>
            </a:r>
            <a:r>
              <a:rPr kumimoji="0" lang="en-US" altLang="zh-CN" sz="2000" b="0" i="1" u="none" strike="noStrike" kern="1200" cap="none" spc="0" normalizeH="0" baseline="-25000" noProof="0" dirty="0" err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5042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称为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增量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5042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。 </a:t>
            </a:r>
          </a:p>
        </p:txBody>
      </p:sp>
      <p:sp>
        <p:nvSpPr>
          <p:cNvPr id="3272" name="Text Box 200"/>
          <p:cNvSpPr txBox="1">
            <a:spLocks noChangeArrowheads="1"/>
          </p:cNvSpPr>
          <p:nvPr/>
        </p:nvSpPr>
        <p:spPr bwMode="auto">
          <a:xfrm>
            <a:off x="76200" y="3581400"/>
            <a:ext cx="876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例： </a:t>
            </a:r>
          </a:p>
        </p:txBody>
      </p:sp>
      <p:grpSp>
        <p:nvGrpSpPr>
          <p:cNvPr id="2" name="Group 268"/>
          <p:cNvGrpSpPr>
            <a:grpSpLocks/>
          </p:cNvGrpSpPr>
          <p:nvPr/>
        </p:nvGrpSpPr>
        <p:grpSpPr bwMode="auto">
          <a:xfrm>
            <a:off x="3924300" y="3603426"/>
            <a:ext cx="4187825" cy="401638"/>
            <a:chOff x="2472" y="2276"/>
            <a:chExt cx="2638" cy="253"/>
          </a:xfrm>
        </p:grpSpPr>
        <p:sp>
          <p:nvSpPr>
            <p:cNvPr id="3273" name="Rectangle 201"/>
            <p:cNvSpPr>
              <a:spLocks noChangeArrowheads="1"/>
            </p:cNvSpPr>
            <p:nvPr/>
          </p:nvSpPr>
          <p:spPr bwMode="auto">
            <a:xfrm>
              <a:off x="2476" y="2276"/>
              <a:ext cx="2612" cy="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endParaRPr>
            </a:p>
          </p:txBody>
        </p:sp>
        <p:sp>
          <p:nvSpPr>
            <p:cNvPr id="3274" name="Line 202"/>
            <p:cNvSpPr>
              <a:spLocks noChangeShapeType="1"/>
            </p:cNvSpPr>
            <p:nvPr/>
          </p:nvSpPr>
          <p:spPr bwMode="auto">
            <a:xfrm>
              <a:off x="2735" y="227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75" name="Line 203"/>
            <p:cNvSpPr>
              <a:spLocks noChangeShapeType="1"/>
            </p:cNvSpPr>
            <p:nvPr/>
          </p:nvSpPr>
          <p:spPr bwMode="auto">
            <a:xfrm>
              <a:off x="2995" y="227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76" name="Line 204"/>
            <p:cNvSpPr>
              <a:spLocks noChangeShapeType="1"/>
            </p:cNvSpPr>
            <p:nvPr/>
          </p:nvSpPr>
          <p:spPr bwMode="auto">
            <a:xfrm>
              <a:off x="3254" y="227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77" name="Line 205"/>
            <p:cNvSpPr>
              <a:spLocks noChangeShapeType="1"/>
            </p:cNvSpPr>
            <p:nvPr/>
          </p:nvSpPr>
          <p:spPr bwMode="auto">
            <a:xfrm>
              <a:off x="3513" y="227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78" name="Line 206"/>
            <p:cNvSpPr>
              <a:spLocks noChangeShapeType="1"/>
            </p:cNvSpPr>
            <p:nvPr/>
          </p:nvSpPr>
          <p:spPr bwMode="auto">
            <a:xfrm>
              <a:off x="3772" y="227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79" name="Line 207"/>
            <p:cNvSpPr>
              <a:spLocks noChangeShapeType="1"/>
            </p:cNvSpPr>
            <p:nvPr/>
          </p:nvSpPr>
          <p:spPr bwMode="auto">
            <a:xfrm>
              <a:off x="4032" y="227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80" name="Line 208"/>
            <p:cNvSpPr>
              <a:spLocks noChangeShapeType="1"/>
            </p:cNvSpPr>
            <p:nvPr/>
          </p:nvSpPr>
          <p:spPr bwMode="auto">
            <a:xfrm>
              <a:off x="4291" y="227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81" name="Line 209"/>
            <p:cNvSpPr>
              <a:spLocks noChangeShapeType="1"/>
            </p:cNvSpPr>
            <p:nvPr/>
          </p:nvSpPr>
          <p:spPr bwMode="auto">
            <a:xfrm>
              <a:off x="4550" y="227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82" name="Line 210"/>
            <p:cNvSpPr>
              <a:spLocks noChangeShapeType="1"/>
            </p:cNvSpPr>
            <p:nvPr/>
          </p:nvSpPr>
          <p:spPr bwMode="auto">
            <a:xfrm>
              <a:off x="4809" y="227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84" name="Text Box 212"/>
            <p:cNvSpPr txBox="1">
              <a:spLocks noChangeArrowheads="1"/>
            </p:cNvSpPr>
            <p:nvPr/>
          </p:nvSpPr>
          <p:spPr bwMode="auto">
            <a:xfrm>
              <a:off x="2472" y="2296"/>
              <a:ext cx="263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itchFamily="2" charset="-122"/>
                  <a:cs typeface="+mn-cs"/>
                </a:rPr>
                <a:t>49    38    65   97   76    13   27   </a:t>
              </a:r>
              <a:r>
                <a:rPr kumimoji="0" lang="en-US" altLang="zh-CN" sz="1800" b="0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Arial Unicode MS" pitchFamily="34" charset="-122"/>
                  <a:cs typeface="Arial Unicode MS" pitchFamily="34" charset="-122"/>
                </a:rPr>
                <a:t>49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itchFamily="2" charset="-122"/>
                  <a:cs typeface="+mn-cs"/>
                </a:rPr>
                <a:t>   55   04 </a:t>
              </a:r>
            </a:p>
          </p:txBody>
        </p:sp>
      </p:grpSp>
      <p:sp>
        <p:nvSpPr>
          <p:cNvPr id="3299" name="Text Box 227"/>
          <p:cNvSpPr txBox="1">
            <a:spLocks noChangeArrowheads="1"/>
          </p:cNvSpPr>
          <p:nvPr/>
        </p:nvSpPr>
        <p:spPr bwMode="auto">
          <a:xfrm>
            <a:off x="685800" y="4343400"/>
            <a:ext cx="2492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第一趟希尔排序  </a:t>
            </a:r>
          </a:p>
        </p:txBody>
      </p:sp>
      <p:grpSp>
        <p:nvGrpSpPr>
          <p:cNvPr id="3" name="Group 270"/>
          <p:cNvGrpSpPr>
            <a:grpSpLocks/>
          </p:cNvGrpSpPr>
          <p:nvPr/>
        </p:nvGrpSpPr>
        <p:grpSpPr bwMode="auto">
          <a:xfrm>
            <a:off x="3879850" y="4378752"/>
            <a:ext cx="4292601" cy="401638"/>
            <a:chOff x="2444" y="2769"/>
            <a:chExt cx="2704" cy="253"/>
          </a:xfrm>
        </p:grpSpPr>
        <p:sp>
          <p:nvSpPr>
            <p:cNvPr id="3288" name="Rectangle 216"/>
            <p:cNvSpPr>
              <a:spLocks noChangeArrowheads="1"/>
            </p:cNvSpPr>
            <p:nvPr/>
          </p:nvSpPr>
          <p:spPr bwMode="auto">
            <a:xfrm>
              <a:off x="2476" y="2769"/>
              <a:ext cx="2612" cy="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endParaRPr>
            </a:p>
          </p:txBody>
        </p:sp>
        <p:sp>
          <p:nvSpPr>
            <p:cNvPr id="3289" name="Line 217"/>
            <p:cNvSpPr>
              <a:spLocks noChangeShapeType="1"/>
            </p:cNvSpPr>
            <p:nvPr/>
          </p:nvSpPr>
          <p:spPr bwMode="auto">
            <a:xfrm>
              <a:off x="2735" y="2769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90" name="Line 218"/>
            <p:cNvSpPr>
              <a:spLocks noChangeShapeType="1"/>
            </p:cNvSpPr>
            <p:nvPr/>
          </p:nvSpPr>
          <p:spPr bwMode="auto">
            <a:xfrm>
              <a:off x="2995" y="2769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91" name="Line 219"/>
            <p:cNvSpPr>
              <a:spLocks noChangeShapeType="1"/>
            </p:cNvSpPr>
            <p:nvPr/>
          </p:nvSpPr>
          <p:spPr bwMode="auto">
            <a:xfrm>
              <a:off x="3254" y="2769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92" name="Line 220"/>
            <p:cNvSpPr>
              <a:spLocks noChangeShapeType="1"/>
            </p:cNvSpPr>
            <p:nvPr/>
          </p:nvSpPr>
          <p:spPr bwMode="auto">
            <a:xfrm>
              <a:off x="3513" y="2769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93" name="Line 221"/>
            <p:cNvSpPr>
              <a:spLocks noChangeShapeType="1"/>
            </p:cNvSpPr>
            <p:nvPr/>
          </p:nvSpPr>
          <p:spPr bwMode="auto">
            <a:xfrm>
              <a:off x="3772" y="2769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94" name="Line 222"/>
            <p:cNvSpPr>
              <a:spLocks noChangeShapeType="1"/>
            </p:cNvSpPr>
            <p:nvPr/>
          </p:nvSpPr>
          <p:spPr bwMode="auto">
            <a:xfrm>
              <a:off x="4032" y="2769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95" name="Line 223"/>
            <p:cNvSpPr>
              <a:spLocks noChangeShapeType="1"/>
            </p:cNvSpPr>
            <p:nvPr/>
          </p:nvSpPr>
          <p:spPr bwMode="auto">
            <a:xfrm>
              <a:off x="4291" y="2769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96" name="Line 224"/>
            <p:cNvSpPr>
              <a:spLocks noChangeShapeType="1"/>
            </p:cNvSpPr>
            <p:nvPr/>
          </p:nvSpPr>
          <p:spPr bwMode="auto">
            <a:xfrm>
              <a:off x="4550" y="2769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97" name="Line 225"/>
            <p:cNvSpPr>
              <a:spLocks noChangeShapeType="1"/>
            </p:cNvSpPr>
            <p:nvPr/>
          </p:nvSpPr>
          <p:spPr bwMode="auto">
            <a:xfrm>
              <a:off x="4809" y="2769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00" name="Text Box 228"/>
            <p:cNvSpPr txBox="1">
              <a:spLocks noChangeArrowheads="1"/>
            </p:cNvSpPr>
            <p:nvPr/>
          </p:nvSpPr>
          <p:spPr bwMode="auto">
            <a:xfrm>
              <a:off x="2444" y="2835"/>
              <a:ext cx="2704" cy="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itchFamily="2" charset="-122"/>
                  <a:cs typeface="+mn-cs"/>
                </a:rPr>
                <a:t> 13    27    </a:t>
              </a:r>
              <a:r>
                <a:rPr kumimoji="0" lang="en-US" altLang="zh-CN" sz="1800" b="0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49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itchFamily="2" charset="-122"/>
                  <a:cs typeface="+mn-cs"/>
                </a:rPr>
                <a:t>   55   04   49    38   65    97   76 </a:t>
              </a:r>
            </a:p>
          </p:txBody>
        </p:sp>
      </p:grpSp>
      <p:grpSp>
        <p:nvGrpSpPr>
          <p:cNvPr id="4" name="Group 271"/>
          <p:cNvGrpSpPr>
            <a:grpSpLocks/>
          </p:cNvGrpSpPr>
          <p:nvPr/>
        </p:nvGrpSpPr>
        <p:grpSpPr bwMode="auto">
          <a:xfrm>
            <a:off x="3886200" y="5165725"/>
            <a:ext cx="4210050" cy="396875"/>
            <a:chOff x="2448" y="3254"/>
            <a:chExt cx="2652" cy="250"/>
          </a:xfrm>
        </p:grpSpPr>
        <p:sp>
          <p:nvSpPr>
            <p:cNvPr id="3303" name="Rectangle 231"/>
            <p:cNvSpPr>
              <a:spLocks noChangeArrowheads="1"/>
            </p:cNvSpPr>
            <p:nvPr/>
          </p:nvSpPr>
          <p:spPr bwMode="auto">
            <a:xfrm>
              <a:off x="2476" y="3254"/>
              <a:ext cx="2612" cy="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endParaRPr>
            </a:p>
          </p:txBody>
        </p:sp>
        <p:sp>
          <p:nvSpPr>
            <p:cNvPr id="3304" name="Line 232"/>
            <p:cNvSpPr>
              <a:spLocks noChangeShapeType="1"/>
            </p:cNvSpPr>
            <p:nvPr/>
          </p:nvSpPr>
          <p:spPr bwMode="auto">
            <a:xfrm>
              <a:off x="2735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05" name="Line 233"/>
            <p:cNvSpPr>
              <a:spLocks noChangeShapeType="1"/>
            </p:cNvSpPr>
            <p:nvPr/>
          </p:nvSpPr>
          <p:spPr bwMode="auto">
            <a:xfrm>
              <a:off x="2995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06" name="Line 234"/>
            <p:cNvSpPr>
              <a:spLocks noChangeShapeType="1"/>
            </p:cNvSpPr>
            <p:nvPr/>
          </p:nvSpPr>
          <p:spPr bwMode="auto">
            <a:xfrm>
              <a:off x="3254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07" name="Line 235"/>
            <p:cNvSpPr>
              <a:spLocks noChangeShapeType="1"/>
            </p:cNvSpPr>
            <p:nvPr/>
          </p:nvSpPr>
          <p:spPr bwMode="auto">
            <a:xfrm>
              <a:off x="3513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08" name="Line 236"/>
            <p:cNvSpPr>
              <a:spLocks noChangeShapeType="1"/>
            </p:cNvSpPr>
            <p:nvPr/>
          </p:nvSpPr>
          <p:spPr bwMode="auto">
            <a:xfrm>
              <a:off x="3772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09" name="Line 237"/>
            <p:cNvSpPr>
              <a:spLocks noChangeShapeType="1"/>
            </p:cNvSpPr>
            <p:nvPr/>
          </p:nvSpPr>
          <p:spPr bwMode="auto">
            <a:xfrm>
              <a:off x="4032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10" name="Line 238"/>
            <p:cNvSpPr>
              <a:spLocks noChangeShapeType="1"/>
            </p:cNvSpPr>
            <p:nvPr/>
          </p:nvSpPr>
          <p:spPr bwMode="auto">
            <a:xfrm>
              <a:off x="4291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11" name="Line 239"/>
            <p:cNvSpPr>
              <a:spLocks noChangeShapeType="1"/>
            </p:cNvSpPr>
            <p:nvPr/>
          </p:nvSpPr>
          <p:spPr bwMode="auto">
            <a:xfrm>
              <a:off x="4550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12" name="Line 240"/>
            <p:cNvSpPr>
              <a:spLocks noChangeShapeType="1"/>
            </p:cNvSpPr>
            <p:nvPr/>
          </p:nvSpPr>
          <p:spPr bwMode="auto">
            <a:xfrm>
              <a:off x="4809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14" name="Text Box 242"/>
            <p:cNvSpPr txBox="1">
              <a:spLocks noChangeArrowheads="1"/>
            </p:cNvSpPr>
            <p:nvPr/>
          </p:nvSpPr>
          <p:spPr bwMode="auto">
            <a:xfrm>
              <a:off x="2448" y="3294"/>
              <a:ext cx="2652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itchFamily="2" charset="-122"/>
                  <a:cs typeface="+mn-cs"/>
                </a:rPr>
                <a:t>13    04    </a:t>
              </a:r>
              <a:r>
                <a:rPr kumimoji="0" lang="en-US" altLang="zh-CN" sz="1800" b="0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49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 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itchFamily="2" charset="-122"/>
                  <a:cs typeface="+mn-cs"/>
                </a:rPr>
                <a:t> 38   27   49    55   65    97   76</a:t>
              </a:r>
            </a:p>
          </p:txBody>
        </p:sp>
      </p:grpSp>
      <p:sp>
        <p:nvSpPr>
          <p:cNvPr id="3317" name="Text Box 245"/>
          <p:cNvSpPr txBox="1">
            <a:spLocks noChangeArrowheads="1"/>
          </p:cNvSpPr>
          <p:nvPr/>
        </p:nvSpPr>
        <p:spPr bwMode="auto">
          <a:xfrm>
            <a:off x="685800" y="5867400"/>
            <a:ext cx="2492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第三趟希尔排序  </a:t>
            </a:r>
          </a:p>
        </p:txBody>
      </p:sp>
      <p:sp>
        <p:nvSpPr>
          <p:cNvPr id="3332" name="Text Box 260"/>
          <p:cNvSpPr txBox="1">
            <a:spLocks noChangeArrowheads="1"/>
          </p:cNvSpPr>
          <p:nvPr/>
        </p:nvSpPr>
        <p:spPr bwMode="auto">
          <a:xfrm>
            <a:off x="685800" y="3581400"/>
            <a:ext cx="3224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第一趟分组，设 </a:t>
            </a:r>
            <a:r>
              <a:rPr kumimoji="0" lang="en-US" altLang="zh-CN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d</a:t>
            </a:r>
            <a:r>
              <a:rPr kumimoji="0" lang="en-US" altLang="zh-CN" sz="1800" b="0" i="0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= 5 </a:t>
            </a:r>
          </a:p>
        </p:txBody>
      </p:sp>
      <p:sp>
        <p:nvSpPr>
          <p:cNvPr id="3339" name="Text Box 267"/>
          <p:cNvSpPr txBox="1">
            <a:spLocks noChangeArrowheads="1"/>
          </p:cNvSpPr>
          <p:nvPr/>
        </p:nvSpPr>
        <p:spPr bwMode="auto">
          <a:xfrm>
            <a:off x="3923928" y="3635732"/>
            <a:ext cx="41873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49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  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38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   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75000"/>
                  </a:srgbClr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65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 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97 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76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  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13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 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27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   </a:t>
            </a:r>
            <a:r>
              <a:rPr kumimoji="0" lang="en-US" altLang="zh-CN" sz="1800" b="0" i="0" u="sng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75000"/>
                  </a:srgbClr>
                </a:solidFill>
                <a:effectLst/>
                <a:uLnTx/>
                <a:uFillTx/>
                <a:latin typeface="Arial" charset="0"/>
                <a:ea typeface="Arial Unicode MS" pitchFamily="34" charset="-122"/>
                <a:cs typeface="Arial Unicode MS" pitchFamily="34" charset="-122"/>
              </a:rPr>
              <a:t>49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   55 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04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 </a:t>
            </a:r>
          </a:p>
        </p:txBody>
      </p:sp>
      <p:sp>
        <p:nvSpPr>
          <p:cNvPr id="3341" name="Text Box 269"/>
          <p:cNvSpPr txBox="1">
            <a:spLocks noChangeArrowheads="1"/>
          </p:cNvSpPr>
          <p:nvPr/>
        </p:nvSpPr>
        <p:spPr bwMode="auto">
          <a:xfrm>
            <a:off x="3923928" y="4479856"/>
            <a:ext cx="4262705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13  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27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    </a:t>
            </a:r>
            <a:r>
              <a:rPr kumimoji="0" lang="en-US" altLang="zh-CN" sz="1800" b="0" i="0" u="sng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75000"/>
                  </a:srgbClr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49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 55 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04 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75000"/>
                  </a:srgbClr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49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    38 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65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  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75000"/>
                  </a:srgbClr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97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   76 </a:t>
            </a:r>
          </a:p>
        </p:txBody>
      </p:sp>
      <p:sp useBgFill="1">
        <p:nvSpPr>
          <p:cNvPr id="3334" name="Text Box 262"/>
          <p:cNvSpPr txBox="1">
            <a:spLocks noChangeArrowheads="1"/>
          </p:cNvSpPr>
          <p:nvPr/>
        </p:nvSpPr>
        <p:spPr bwMode="auto">
          <a:xfrm>
            <a:off x="685800" y="4343400"/>
            <a:ext cx="3224213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第二趟分组，设 </a:t>
            </a:r>
            <a:r>
              <a:rPr kumimoji="0" lang="en-US" altLang="zh-CN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d</a:t>
            </a:r>
            <a:r>
              <a:rPr kumimoji="0" lang="en-US" altLang="zh-CN" sz="1800" b="0" i="0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= 3 </a:t>
            </a:r>
          </a:p>
        </p:txBody>
      </p:sp>
      <p:grpSp>
        <p:nvGrpSpPr>
          <p:cNvPr id="5" name="Group 272"/>
          <p:cNvGrpSpPr>
            <a:grpSpLocks/>
          </p:cNvGrpSpPr>
          <p:nvPr/>
        </p:nvGrpSpPr>
        <p:grpSpPr bwMode="auto">
          <a:xfrm>
            <a:off x="3886200" y="5924550"/>
            <a:ext cx="4240213" cy="396875"/>
            <a:chOff x="2448" y="3254"/>
            <a:chExt cx="2671" cy="250"/>
          </a:xfrm>
        </p:grpSpPr>
        <p:sp>
          <p:nvSpPr>
            <p:cNvPr id="3345" name="Rectangle 273"/>
            <p:cNvSpPr>
              <a:spLocks noChangeArrowheads="1"/>
            </p:cNvSpPr>
            <p:nvPr/>
          </p:nvSpPr>
          <p:spPr bwMode="auto">
            <a:xfrm>
              <a:off x="2476" y="3254"/>
              <a:ext cx="2612" cy="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endParaRPr>
            </a:p>
          </p:txBody>
        </p:sp>
        <p:sp>
          <p:nvSpPr>
            <p:cNvPr id="3346" name="Line 274"/>
            <p:cNvSpPr>
              <a:spLocks noChangeShapeType="1"/>
            </p:cNvSpPr>
            <p:nvPr/>
          </p:nvSpPr>
          <p:spPr bwMode="auto">
            <a:xfrm>
              <a:off x="2735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47" name="Line 275"/>
            <p:cNvSpPr>
              <a:spLocks noChangeShapeType="1"/>
            </p:cNvSpPr>
            <p:nvPr/>
          </p:nvSpPr>
          <p:spPr bwMode="auto">
            <a:xfrm>
              <a:off x="2995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48" name="Line 276"/>
            <p:cNvSpPr>
              <a:spLocks noChangeShapeType="1"/>
            </p:cNvSpPr>
            <p:nvPr/>
          </p:nvSpPr>
          <p:spPr bwMode="auto">
            <a:xfrm>
              <a:off x="3254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49" name="Line 277"/>
            <p:cNvSpPr>
              <a:spLocks noChangeShapeType="1"/>
            </p:cNvSpPr>
            <p:nvPr/>
          </p:nvSpPr>
          <p:spPr bwMode="auto">
            <a:xfrm>
              <a:off x="3513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50" name="Line 278"/>
            <p:cNvSpPr>
              <a:spLocks noChangeShapeType="1"/>
            </p:cNvSpPr>
            <p:nvPr/>
          </p:nvSpPr>
          <p:spPr bwMode="auto">
            <a:xfrm>
              <a:off x="3772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51" name="Line 279"/>
            <p:cNvSpPr>
              <a:spLocks noChangeShapeType="1"/>
            </p:cNvSpPr>
            <p:nvPr/>
          </p:nvSpPr>
          <p:spPr bwMode="auto">
            <a:xfrm>
              <a:off x="4032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52" name="Line 280"/>
            <p:cNvSpPr>
              <a:spLocks noChangeShapeType="1"/>
            </p:cNvSpPr>
            <p:nvPr/>
          </p:nvSpPr>
          <p:spPr bwMode="auto">
            <a:xfrm>
              <a:off x="4291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53" name="Line 281"/>
            <p:cNvSpPr>
              <a:spLocks noChangeShapeType="1"/>
            </p:cNvSpPr>
            <p:nvPr/>
          </p:nvSpPr>
          <p:spPr bwMode="auto">
            <a:xfrm>
              <a:off x="4550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54" name="Line 282"/>
            <p:cNvSpPr>
              <a:spLocks noChangeShapeType="1"/>
            </p:cNvSpPr>
            <p:nvPr/>
          </p:nvSpPr>
          <p:spPr bwMode="auto">
            <a:xfrm>
              <a:off x="4809" y="3254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55" name="Text Box 283"/>
            <p:cNvSpPr txBox="1">
              <a:spLocks noChangeArrowheads="1"/>
            </p:cNvSpPr>
            <p:nvPr/>
          </p:nvSpPr>
          <p:spPr bwMode="auto">
            <a:xfrm>
              <a:off x="2448" y="3264"/>
              <a:ext cx="2671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itchFamily="2" charset="-122"/>
                  <a:cs typeface="+mn-cs"/>
                </a:rPr>
                <a:t>04   13     27   38    </a:t>
              </a:r>
              <a:r>
                <a:rPr kumimoji="0" lang="en-US" altLang="zh-CN" sz="1800" b="0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49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itchFamily="2" charset="-122"/>
                  <a:cs typeface="+mn-cs"/>
                </a:rPr>
                <a:t>   49    55   65   76    97</a:t>
              </a:r>
            </a:p>
          </p:txBody>
        </p:sp>
      </p:grp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1" grpId="0" autoUpdateAnimBg="0"/>
      <p:bldP spid="3336" grpId="0" animBg="1" autoUpdateAnimBg="0"/>
      <p:bldP spid="3269" grpId="0" autoUpdateAnimBg="0"/>
      <p:bldP spid="3271" grpId="0" autoUpdateAnimBg="0"/>
      <p:bldP spid="3272" grpId="0" autoUpdateAnimBg="0"/>
      <p:bldP spid="3299" grpId="0" autoUpdateAnimBg="0"/>
      <p:bldP spid="3317" grpId="0" autoUpdateAnimBg="0"/>
      <p:bldP spid="3332" grpId="0" autoUpdateAnimBg="0"/>
      <p:bldP spid="3339" grpId="0" autoUpdateAnimBg="0"/>
      <p:bldP spid="3341" grpId="0" autoUpdateAnimBg="0"/>
      <p:bldP spid="3334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b="1">
                <a:latin typeface="宋体" pitchFamily="2" charset="-122"/>
                <a:ea typeface="宋体" pitchFamily="2" charset="-122"/>
              </a:rPr>
              <a:t>课堂练习</a:t>
            </a:r>
            <a:endParaRPr lang="zh-CN" altLang="en-US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51520" y="692696"/>
            <a:ext cx="9649072" cy="6149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、一个线性表第一个元素的存储地址是 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100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，每个元素的长度 </a:t>
            </a:r>
          </a:p>
          <a:p>
            <a:pPr marL="0" marR="0" lvl="0" indent="0" algn="l" defTabSz="914400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   为 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， 则第 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5 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个元素的地址是 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(     )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。</a:t>
            </a:r>
            <a:b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</a:b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   （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）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110 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B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）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108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）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100 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D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）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120 </a:t>
            </a:r>
          </a:p>
          <a:p>
            <a:pPr marL="0" marR="0" lvl="0" indent="0" algn="l" defTabSz="914400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、向一个有 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127 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个元素的顺序表中插入一个新元素并保持原来 </a:t>
            </a:r>
          </a:p>
          <a:p>
            <a:pPr marL="0" marR="0" lvl="0" indent="0" algn="l" defTabSz="914400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   顺序不变，平均要移动（ ）个元素。 </a:t>
            </a:r>
            <a:b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</a:b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   （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）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64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B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）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63 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）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63.5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　（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D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）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7 </a:t>
            </a:r>
          </a:p>
          <a:p>
            <a:pPr marL="0" marR="0" lvl="0" indent="0" algn="l" defTabSz="914400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3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、顺序存储结构是通过 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________ 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表示元素之间的关系的</a:t>
            </a:r>
            <a:endParaRPr kumimoji="0" lang="en-US" altLang="zh-CN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   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(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A)  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逻辑上相邻     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(B) 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物理上地址相邻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(C) 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指针    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(D) 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下标</a:t>
            </a:r>
            <a:endParaRPr kumimoji="0" lang="en-US" altLang="zh-CN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、对于顺序存储的线性表，访问结点和删除结点的时间复杂度分别为（ ）。</a:t>
            </a:r>
            <a:endParaRPr kumimoji="0" lang="en-US" altLang="zh-CN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    (A)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O（1）、</a:t>
            </a:r>
            <a:r>
              <a:rPr kumimoji="0" lang="en-US" sz="2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O（n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）          (B) O（1）、O（1）</a:t>
            </a:r>
          </a:p>
          <a:p>
            <a:pPr marL="0" marR="0" lvl="0" indent="0" algn="l" defTabSz="914400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(C)  </a:t>
            </a:r>
            <a:r>
              <a:rPr kumimoji="0" lang="en-US" sz="2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O（n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）、O（1）          (D) </a:t>
            </a:r>
            <a:r>
              <a:rPr kumimoji="0" lang="en-US" sz="2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O（n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）、</a:t>
            </a:r>
            <a:r>
              <a:rPr kumimoji="0" lang="en-US" sz="2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O（n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） </a:t>
            </a:r>
            <a:endParaRPr kumimoji="0" lang="en-US" altLang="zh-CN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228184" y="1484784"/>
            <a:ext cx="64807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B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84168" y="3356992"/>
            <a:ext cx="64807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956376" y="4221088"/>
            <a:ext cx="64807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B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948264" y="5877272"/>
            <a:ext cx="64807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起泡排序</a:t>
            </a:r>
          </a:p>
        </p:txBody>
      </p:sp>
      <p:pic>
        <p:nvPicPr>
          <p:cNvPr id="22118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1029362"/>
            <a:ext cx="6552728" cy="535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1" name="AutoShape 231"/>
          <p:cNvSpPr>
            <a:spLocks noChangeArrowheads="1"/>
          </p:cNvSpPr>
          <p:nvPr/>
        </p:nvSpPr>
        <p:spPr bwMode="auto">
          <a:xfrm>
            <a:off x="4499992" y="1718224"/>
            <a:ext cx="2895600" cy="533400"/>
          </a:xfrm>
          <a:prstGeom prst="wedgeRoundRectCallout">
            <a:avLst>
              <a:gd name="adj1" fmla="val -123360"/>
              <a:gd name="adj2" fmla="val -150749"/>
              <a:gd name="adj3" fmla="val 16667"/>
            </a:avLst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n-cs"/>
              </a:rPr>
              <a:t>一般取第一个记录 </a:t>
            </a:r>
          </a:p>
        </p:txBody>
      </p:sp>
      <p:sp>
        <p:nvSpPr>
          <p:cNvPr id="10469" name="Text Box 229"/>
          <p:cNvSpPr txBox="1">
            <a:spLocks noChangeArrowheads="1"/>
          </p:cNvSpPr>
          <p:nvPr/>
        </p:nvSpPr>
        <p:spPr bwMode="auto">
          <a:xfrm>
            <a:off x="76200" y="898525"/>
            <a:ext cx="8915400" cy="1227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　 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基本思想：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任选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一个记录，以它的关键字作为“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枢轴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”，凡关 键字小于枢轴的记录均移至枢轴之前，凡关键字大于枢轴的记录均移至枢轴之后。 </a:t>
            </a:r>
          </a:p>
        </p:txBody>
      </p:sp>
      <p:sp>
        <p:nvSpPr>
          <p:cNvPr id="10544" name="AutoShape 304"/>
          <p:cNvSpPr>
            <a:spLocks noChangeArrowheads="1"/>
          </p:cNvSpPr>
          <p:nvPr/>
        </p:nvSpPr>
        <p:spPr bwMode="auto">
          <a:xfrm>
            <a:off x="4114800" y="3841750"/>
            <a:ext cx="762000" cy="4572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77" name="Line 237"/>
          <p:cNvSpPr>
            <a:spLocks noChangeShapeType="1"/>
          </p:cNvSpPr>
          <p:nvPr/>
        </p:nvSpPr>
        <p:spPr bwMode="auto">
          <a:xfrm flipV="1">
            <a:off x="1981200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78" name="Text Box 238"/>
          <p:cNvSpPr txBox="1">
            <a:spLocks noChangeArrowheads="1"/>
          </p:cNvSpPr>
          <p:nvPr/>
        </p:nvSpPr>
        <p:spPr bwMode="auto">
          <a:xfrm>
            <a:off x="1698625" y="5226050"/>
            <a:ext cx="739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low</a:t>
            </a:r>
          </a:p>
        </p:txBody>
      </p:sp>
      <p:sp>
        <p:nvSpPr>
          <p:cNvPr id="10479" name="Line 239"/>
          <p:cNvSpPr>
            <a:spLocks noChangeShapeType="1"/>
          </p:cNvSpPr>
          <p:nvPr/>
        </p:nvSpPr>
        <p:spPr bwMode="auto">
          <a:xfrm flipV="1">
            <a:off x="7467600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0" name="Text Box 240"/>
          <p:cNvSpPr txBox="1">
            <a:spLocks noChangeArrowheads="1"/>
          </p:cNvSpPr>
          <p:nvPr/>
        </p:nvSpPr>
        <p:spPr bwMode="auto">
          <a:xfrm>
            <a:off x="7086600" y="5257800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high</a:t>
            </a:r>
          </a:p>
        </p:txBody>
      </p:sp>
      <p:sp>
        <p:nvSpPr>
          <p:cNvPr id="10481" name="Text Box 241"/>
          <p:cNvSpPr txBox="1">
            <a:spLocks noChangeArrowheads="1"/>
          </p:cNvSpPr>
          <p:nvPr/>
        </p:nvSpPr>
        <p:spPr bwMode="auto">
          <a:xfrm>
            <a:off x="1600200" y="6019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设 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R[s]=52 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为枢轴。 </a:t>
            </a:r>
          </a:p>
        </p:txBody>
      </p:sp>
      <p:sp>
        <p:nvSpPr>
          <p:cNvPr id="10498" name="Rectangle 258"/>
          <p:cNvSpPr>
            <a:spLocks noChangeArrowheads="1"/>
          </p:cNvSpPr>
          <p:nvPr/>
        </p:nvSpPr>
        <p:spPr bwMode="auto">
          <a:xfrm>
            <a:off x="76200" y="4243388"/>
            <a:ext cx="876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例： </a:t>
            </a:r>
          </a:p>
        </p:txBody>
      </p:sp>
      <p:sp>
        <p:nvSpPr>
          <p:cNvPr id="10500" name="Rectangle 260"/>
          <p:cNvSpPr>
            <a:spLocks noChangeArrowheads="1"/>
          </p:cNvSpPr>
          <p:nvPr/>
        </p:nvSpPr>
        <p:spPr bwMode="auto">
          <a:xfrm>
            <a:off x="4235450" y="3841750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alibri"/>
                <a:ea typeface="宋体" pitchFamily="2" charset="-122"/>
                <a:cs typeface="+mn-cs"/>
              </a:rPr>
              <a:t>52 </a:t>
            </a:r>
          </a:p>
        </p:txBody>
      </p:sp>
      <p:graphicFrame>
        <p:nvGraphicFramePr>
          <p:cNvPr id="10538" name="Group 298"/>
          <p:cNvGraphicFramePr>
            <a:graphicFrameLocks noGrp="1"/>
          </p:cNvGraphicFramePr>
          <p:nvPr/>
        </p:nvGraphicFramePr>
        <p:xfrm>
          <a:off x="1676400" y="4529138"/>
          <a:ext cx="6096000" cy="4572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50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52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49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80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36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14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58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97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75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539" name="Line 299"/>
          <p:cNvSpPr>
            <a:spLocks noChangeShapeType="1"/>
          </p:cNvSpPr>
          <p:nvPr/>
        </p:nvSpPr>
        <p:spPr bwMode="auto">
          <a:xfrm>
            <a:off x="1981200" y="4222750"/>
            <a:ext cx="0" cy="30480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541" name="Text Box 301"/>
          <p:cNvSpPr txBox="1">
            <a:spLocks noChangeArrowheads="1"/>
          </p:cNvSpPr>
          <p:nvPr/>
        </p:nvSpPr>
        <p:spPr bwMode="auto">
          <a:xfrm>
            <a:off x="1981200" y="4070350"/>
            <a:ext cx="303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s</a:t>
            </a:r>
          </a:p>
        </p:txBody>
      </p:sp>
      <p:sp>
        <p:nvSpPr>
          <p:cNvPr id="10542" name="Text Box 302"/>
          <p:cNvSpPr txBox="1">
            <a:spLocks noChangeArrowheads="1"/>
          </p:cNvSpPr>
          <p:nvPr/>
        </p:nvSpPr>
        <p:spPr bwMode="auto">
          <a:xfrm>
            <a:off x="7467600" y="407035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t </a:t>
            </a:r>
          </a:p>
        </p:txBody>
      </p:sp>
      <p:sp>
        <p:nvSpPr>
          <p:cNvPr id="10543" name="Line 303"/>
          <p:cNvSpPr>
            <a:spLocks noChangeShapeType="1"/>
          </p:cNvSpPr>
          <p:nvPr/>
        </p:nvSpPr>
        <p:spPr bwMode="auto">
          <a:xfrm>
            <a:off x="7467600" y="4222750"/>
            <a:ext cx="0" cy="30480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547" name="Text Box 307"/>
          <p:cNvSpPr txBox="1">
            <a:spLocks noChangeArrowheads="1"/>
          </p:cNvSpPr>
          <p:nvPr/>
        </p:nvSpPr>
        <p:spPr bwMode="auto">
          <a:xfrm>
            <a:off x="76200" y="2210172"/>
            <a:ext cx="8915400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    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附设两个指针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low 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和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high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，从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high 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所指位置起向前搜索找 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到第一个关键字小于枢轴的关键字的记录与枢轴记录交换，然后 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从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low  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所指位置起向后搜索找到第一个关键字大于枢轴的关键字 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的记录与枢轴记录交换，重复这两步直至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low = high 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为止。  </a:t>
            </a:r>
          </a:p>
        </p:txBody>
      </p:sp>
      <p:sp useBgFill="1">
        <p:nvSpPr>
          <p:cNvPr id="10484" name="Rectangle 244"/>
          <p:cNvSpPr>
            <a:spLocks noChangeArrowheads="1"/>
          </p:cNvSpPr>
          <p:nvPr/>
        </p:nvSpPr>
        <p:spPr bwMode="auto">
          <a:xfrm>
            <a:off x="7162800" y="5029200"/>
            <a:ext cx="6858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548" name="Line 308"/>
          <p:cNvSpPr>
            <a:spLocks noChangeShapeType="1"/>
          </p:cNvSpPr>
          <p:nvPr/>
        </p:nvSpPr>
        <p:spPr bwMode="auto">
          <a:xfrm flipV="1">
            <a:off x="6858000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549" name="Text Box 309"/>
          <p:cNvSpPr txBox="1">
            <a:spLocks noChangeArrowheads="1"/>
          </p:cNvSpPr>
          <p:nvPr/>
        </p:nvSpPr>
        <p:spPr bwMode="auto">
          <a:xfrm>
            <a:off x="6477000" y="5257800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high</a:t>
            </a:r>
          </a:p>
        </p:txBody>
      </p:sp>
      <p:sp useBgFill="1">
        <p:nvSpPr>
          <p:cNvPr id="10550" name="Rectangle 310"/>
          <p:cNvSpPr>
            <a:spLocks noChangeArrowheads="1"/>
          </p:cNvSpPr>
          <p:nvPr/>
        </p:nvSpPr>
        <p:spPr bwMode="auto">
          <a:xfrm>
            <a:off x="1752600" y="4572000"/>
            <a:ext cx="457200" cy="3810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 useBgFill="1">
        <p:nvSpPr>
          <p:cNvPr id="10551" name="Rectangle 311"/>
          <p:cNvSpPr>
            <a:spLocks noChangeArrowheads="1"/>
          </p:cNvSpPr>
          <p:nvPr/>
        </p:nvSpPr>
        <p:spPr bwMode="auto">
          <a:xfrm>
            <a:off x="6629400" y="4572000"/>
            <a:ext cx="457200" cy="3810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5" name="Text Box 245"/>
          <p:cNvSpPr txBox="1">
            <a:spLocks noChangeArrowheads="1"/>
          </p:cNvSpPr>
          <p:nvPr/>
        </p:nvSpPr>
        <p:spPr bwMode="auto">
          <a:xfrm>
            <a:off x="1698625" y="4572000"/>
            <a:ext cx="587375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23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 </a:t>
            </a:r>
          </a:p>
        </p:txBody>
      </p:sp>
      <p:sp useBgFill="1">
        <p:nvSpPr>
          <p:cNvPr id="10552" name="Rectangle 312"/>
          <p:cNvSpPr>
            <a:spLocks noChangeArrowheads="1"/>
          </p:cNvSpPr>
          <p:nvPr/>
        </p:nvSpPr>
        <p:spPr bwMode="auto">
          <a:xfrm>
            <a:off x="1676400" y="5029200"/>
            <a:ext cx="6858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553" name="Line 313"/>
          <p:cNvSpPr>
            <a:spLocks noChangeShapeType="1"/>
          </p:cNvSpPr>
          <p:nvPr/>
        </p:nvSpPr>
        <p:spPr bwMode="auto">
          <a:xfrm flipV="1">
            <a:off x="2590800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554" name="Text Box 314"/>
          <p:cNvSpPr txBox="1">
            <a:spLocks noChangeArrowheads="1"/>
          </p:cNvSpPr>
          <p:nvPr/>
        </p:nvSpPr>
        <p:spPr bwMode="auto">
          <a:xfrm>
            <a:off x="2308225" y="5226050"/>
            <a:ext cx="739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low</a:t>
            </a:r>
          </a:p>
        </p:txBody>
      </p:sp>
      <p:sp>
        <p:nvSpPr>
          <p:cNvPr id="10555" name="Line 315"/>
          <p:cNvSpPr>
            <a:spLocks noChangeShapeType="1"/>
          </p:cNvSpPr>
          <p:nvPr/>
        </p:nvSpPr>
        <p:spPr bwMode="auto">
          <a:xfrm flipV="1">
            <a:off x="3200400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556" name="Text Box 316"/>
          <p:cNvSpPr txBox="1">
            <a:spLocks noChangeArrowheads="1"/>
          </p:cNvSpPr>
          <p:nvPr/>
        </p:nvSpPr>
        <p:spPr bwMode="auto">
          <a:xfrm>
            <a:off x="2917825" y="5226050"/>
            <a:ext cx="739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low</a:t>
            </a:r>
          </a:p>
        </p:txBody>
      </p:sp>
      <p:sp useBgFill="1">
        <p:nvSpPr>
          <p:cNvPr id="10557" name="Rectangle 317"/>
          <p:cNvSpPr>
            <a:spLocks noChangeArrowheads="1"/>
          </p:cNvSpPr>
          <p:nvPr/>
        </p:nvSpPr>
        <p:spPr bwMode="auto">
          <a:xfrm>
            <a:off x="2286000" y="5029200"/>
            <a:ext cx="6858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 useBgFill="1">
        <p:nvSpPr>
          <p:cNvPr id="10558" name="Rectangle 318"/>
          <p:cNvSpPr>
            <a:spLocks noChangeArrowheads="1"/>
          </p:cNvSpPr>
          <p:nvPr/>
        </p:nvSpPr>
        <p:spPr bwMode="auto">
          <a:xfrm>
            <a:off x="2971800" y="4572000"/>
            <a:ext cx="457200" cy="3810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9" name="Text Box 249"/>
          <p:cNvSpPr txBox="1">
            <a:spLocks noChangeArrowheads="1"/>
          </p:cNvSpPr>
          <p:nvPr/>
        </p:nvSpPr>
        <p:spPr bwMode="auto">
          <a:xfrm>
            <a:off x="6553200" y="4495800"/>
            <a:ext cx="663575" cy="44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80</a:t>
            </a:r>
          </a:p>
        </p:txBody>
      </p:sp>
      <p:sp>
        <p:nvSpPr>
          <p:cNvPr id="10559" name="Line 319"/>
          <p:cNvSpPr>
            <a:spLocks noChangeShapeType="1"/>
          </p:cNvSpPr>
          <p:nvPr/>
        </p:nvSpPr>
        <p:spPr bwMode="auto">
          <a:xfrm flipV="1">
            <a:off x="6248400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560" name="Text Box 320"/>
          <p:cNvSpPr txBox="1">
            <a:spLocks noChangeArrowheads="1"/>
          </p:cNvSpPr>
          <p:nvPr/>
        </p:nvSpPr>
        <p:spPr bwMode="auto">
          <a:xfrm>
            <a:off x="5867400" y="5257800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high</a:t>
            </a:r>
          </a:p>
        </p:txBody>
      </p:sp>
      <p:sp useBgFill="1">
        <p:nvSpPr>
          <p:cNvPr id="10561" name="Rectangle 321"/>
          <p:cNvSpPr>
            <a:spLocks noChangeArrowheads="1"/>
          </p:cNvSpPr>
          <p:nvPr/>
        </p:nvSpPr>
        <p:spPr bwMode="auto">
          <a:xfrm>
            <a:off x="6553200" y="5029200"/>
            <a:ext cx="6858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 useBgFill="1">
        <p:nvSpPr>
          <p:cNvPr id="10562" name="Rectangle 322"/>
          <p:cNvSpPr>
            <a:spLocks noChangeArrowheads="1"/>
          </p:cNvSpPr>
          <p:nvPr/>
        </p:nvSpPr>
        <p:spPr bwMode="auto">
          <a:xfrm>
            <a:off x="5943600" y="5029200"/>
            <a:ext cx="6858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563" name="Line 323"/>
          <p:cNvSpPr>
            <a:spLocks noChangeShapeType="1"/>
          </p:cNvSpPr>
          <p:nvPr/>
        </p:nvSpPr>
        <p:spPr bwMode="auto">
          <a:xfrm flipV="1">
            <a:off x="5638800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564" name="Text Box 324"/>
          <p:cNvSpPr txBox="1">
            <a:spLocks noChangeArrowheads="1"/>
          </p:cNvSpPr>
          <p:nvPr/>
        </p:nvSpPr>
        <p:spPr bwMode="auto">
          <a:xfrm>
            <a:off x="5257800" y="5257800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high</a:t>
            </a:r>
          </a:p>
        </p:txBody>
      </p:sp>
      <p:sp useBgFill="1">
        <p:nvSpPr>
          <p:cNvPr id="10565" name="Rectangle 325"/>
          <p:cNvSpPr>
            <a:spLocks noChangeArrowheads="1"/>
          </p:cNvSpPr>
          <p:nvPr/>
        </p:nvSpPr>
        <p:spPr bwMode="auto">
          <a:xfrm>
            <a:off x="5334000" y="5029200"/>
            <a:ext cx="6858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566" name="Line 326"/>
          <p:cNvSpPr>
            <a:spLocks noChangeShapeType="1"/>
          </p:cNvSpPr>
          <p:nvPr/>
        </p:nvSpPr>
        <p:spPr bwMode="auto">
          <a:xfrm flipV="1">
            <a:off x="5029200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567" name="Text Box 327"/>
          <p:cNvSpPr txBox="1">
            <a:spLocks noChangeArrowheads="1"/>
          </p:cNvSpPr>
          <p:nvPr/>
        </p:nvSpPr>
        <p:spPr bwMode="auto">
          <a:xfrm>
            <a:off x="4648200" y="5257800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high</a:t>
            </a:r>
          </a:p>
        </p:txBody>
      </p:sp>
      <p:sp useBgFill="1">
        <p:nvSpPr>
          <p:cNvPr id="10568" name="Rectangle 328"/>
          <p:cNvSpPr>
            <a:spLocks noChangeArrowheads="1"/>
          </p:cNvSpPr>
          <p:nvPr/>
        </p:nvSpPr>
        <p:spPr bwMode="auto">
          <a:xfrm>
            <a:off x="4724400" y="5029200"/>
            <a:ext cx="6858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569" name="Line 329"/>
          <p:cNvSpPr>
            <a:spLocks noChangeShapeType="1"/>
          </p:cNvSpPr>
          <p:nvPr/>
        </p:nvSpPr>
        <p:spPr bwMode="auto">
          <a:xfrm flipV="1">
            <a:off x="4365625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570" name="Text Box 330"/>
          <p:cNvSpPr txBox="1">
            <a:spLocks noChangeArrowheads="1"/>
          </p:cNvSpPr>
          <p:nvPr/>
        </p:nvSpPr>
        <p:spPr bwMode="auto">
          <a:xfrm>
            <a:off x="3984625" y="5257800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high</a:t>
            </a:r>
          </a:p>
        </p:txBody>
      </p:sp>
      <p:sp useBgFill="1">
        <p:nvSpPr>
          <p:cNvPr id="10571" name="Rectangle 331"/>
          <p:cNvSpPr>
            <a:spLocks noChangeArrowheads="1"/>
          </p:cNvSpPr>
          <p:nvPr/>
        </p:nvSpPr>
        <p:spPr bwMode="auto">
          <a:xfrm>
            <a:off x="4191000" y="4572000"/>
            <a:ext cx="457200" cy="3810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3" name="Text Box 253"/>
          <p:cNvSpPr txBox="1">
            <a:spLocks noChangeArrowheads="1"/>
          </p:cNvSpPr>
          <p:nvPr/>
        </p:nvSpPr>
        <p:spPr bwMode="auto">
          <a:xfrm>
            <a:off x="2841625" y="4495800"/>
            <a:ext cx="663575" cy="44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14</a:t>
            </a:r>
          </a:p>
        </p:txBody>
      </p:sp>
      <p:sp useBgFill="1">
        <p:nvSpPr>
          <p:cNvPr id="10572" name="Rectangle 332"/>
          <p:cNvSpPr>
            <a:spLocks noChangeArrowheads="1"/>
          </p:cNvSpPr>
          <p:nvPr/>
        </p:nvSpPr>
        <p:spPr bwMode="auto">
          <a:xfrm>
            <a:off x="2895600" y="5029200"/>
            <a:ext cx="6858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573" name="Line 333"/>
          <p:cNvSpPr>
            <a:spLocks noChangeShapeType="1"/>
          </p:cNvSpPr>
          <p:nvPr/>
        </p:nvSpPr>
        <p:spPr bwMode="auto">
          <a:xfrm flipV="1">
            <a:off x="3787775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574" name="Text Box 334"/>
          <p:cNvSpPr txBox="1">
            <a:spLocks noChangeArrowheads="1"/>
          </p:cNvSpPr>
          <p:nvPr/>
        </p:nvSpPr>
        <p:spPr bwMode="auto">
          <a:xfrm>
            <a:off x="3429000" y="5226050"/>
            <a:ext cx="739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low</a:t>
            </a:r>
          </a:p>
        </p:txBody>
      </p:sp>
      <p:sp useBgFill="1">
        <p:nvSpPr>
          <p:cNvPr id="10575" name="Rectangle 335"/>
          <p:cNvSpPr>
            <a:spLocks noChangeArrowheads="1"/>
          </p:cNvSpPr>
          <p:nvPr/>
        </p:nvSpPr>
        <p:spPr bwMode="auto">
          <a:xfrm>
            <a:off x="3352800" y="5029200"/>
            <a:ext cx="6858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576" name="Line 336"/>
          <p:cNvSpPr>
            <a:spLocks noChangeShapeType="1"/>
          </p:cNvSpPr>
          <p:nvPr/>
        </p:nvSpPr>
        <p:spPr bwMode="auto">
          <a:xfrm flipV="1">
            <a:off x="4244975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577" name="Text Box 337"/>
          <p:cNvSpPr txBox="1">
            <a:spLocks noChangeArrowheads="1"/>
          </p:cNvSpPr>
          <p:nvPr/>
        </p:nvSpPr>
        <p:spPr bwMode="auto">
          <a:xfrm>
            <a:off x="3962400" y="5562600"/>
            <a:ext cx="739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low</a:t>
            </a:r>
          </a:p>
        </p:txBody>
      </p:sp>
      <p:sp>
        <p:nvSpPr>
          <p:cNvPr id="10497" name="Text Box 257"/>
          <p:cNvSpPr txBox="1">
            <a:spLocks noChangeArrowheads="1"/>
          </p:cNvSpPr>
          <p:nvPr/>
        </p:nvSpPr>
        <p:spPr bwMode="auto">
          <a:xfrm>
            <a:off x="4060825" y="4495800"/>
            <a:ext cx="663575" cy="44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alibri"/>
                <a:ea typeface="宋体" pitchFamily="2" charset="-122"/>
                <a:cs typeface="+mn-cs"/>
              </a:rPr>
              <a:t>52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10578" name="Rectangle 338"/>
          <p:cNvSpPr>
            <a:spLocks noChangeArrowheads="1"/>
          </p:cNvSpPr>
          <p:nvPr/>
        </p:nvSpPr>
        <p:spPr bwMode="auto">
          <a:xfrm>
            <a:off x="4267200" y="3886200"/>
            <a:ext cx="457200" cy="3810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" name="标题 1"/>
          <p:cNvSpPr txBox="1">
            <a:spLocks/>
          </p:cNvSpPr>
          <p:nvPr/>
        </p:nvSpPr>
        <p:spPr>
          <a:xfrm>
            <a:off x="302840" y="58614"/>
            <a:ext cx="8229600" cy="77809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n-cs"/>
              </a:rPr>
              <a:t>快速排序</a:t>
            </a: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0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5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5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0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0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0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0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0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0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0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0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0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5" dur="500"/>
                                        <p:tgtEl>
                                          <p:spTgt spid="10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0" dur="500"/>
                                        <p:tgtEl>
                                          <p:spTgt spid="10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9" dur="500"/>
                                        <p:tgtEl>
                                          <p:spTgt spid="10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0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10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0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0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0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0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4" dur="500"/>
                                        <p:tgtEl>
                                          <p:spTgt spid="10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10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10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000"/>
                            </p:stCondLst>
                            <p:childTnLst>
                              <p:par>
                                <p:cTn id="1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10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10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10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000"/>
                            </p:stCondLst>
                            <p:childTnLst>
                              <p:par>
                                <p:cTn id="1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10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10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00"/>
                            </p:stCondLst>
                            <p:childTnLst>
                              <p:par>
                                <p:cTn id="17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10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000"/>
                            </p:stCondLst>
                            <p:childTnLst>
                              <p:par>
                                <p:cTn id="17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10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10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500"/>
                            </p:stCondLst>
                            <p:childTnLst>
                              <p:par>
                                <p:cTn id="18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10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10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5" dur="500"/>
                                        <p:tgtEl>
                                          <p:spTgt spid="10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500"/>
                            </p:stCondLst>
                            <p:childTnLst>
                              <p:par>
                                <p:cTn id="1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1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10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8" dur="500"/>
                                        <p:tgtEl>
                                          <p:spTgt spid="10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000"/>
                            </p:stCondLst>
                            <p:childTnLst>
                              <p:par>
                                <p:cTn id="2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10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7" dur="500"/>
                                        <p:tgtEl>
                                          <p:spTgt spid="10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500"/>
                            </p:stCondLst>
                            <p:childTnLst>
                              <p:par>
                                <p:cTn id="2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00"/>
                                        <p:tgtEl>
                                          <p:spTgt spid="10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5" dur="500"/>
                                        <p:tgtEl>
                                          <p:spTgt spid="10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0" dur="500"/>
                                        <p:tgtEl>
                                          <p:spTgt spid="10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500"/>
                            </p:stCondLst>
                            <p:childTnLst>
                              <p:par>
                                <p:cTn id="2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4" dur="500"/>
                                        <p:tgtEl>
                                          <p:spTgt spid="1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71" grpId="0" animBg="1" autoUpdateAnimBg="0"/>
      <p:bldP spid="10469" grpId="0" autoUpdateAnimBg="0"/>
      <p:bldP spid="10544" grpId="0" animBg="1"/>
      <p:bldP spid="10477" grpId="0" animBg="1"/>
      <p:bldP spid="10478" grpId="0" autoUpdateAnimBg="0"/>
      <p:bldP spid="10479" grpId="0" animBg="1"/>
      <p:bldP spid="10480" grpId="0" autoUpdateAnimBg="0"/>
      <p:bldP spid="10481" grpId="0" autoUpdateAnimBg="0"/>
      <p:bldP spid="10498" grpId="0" autoUpdateAnimBg="0"/>
      <p:bldP spid="10500" grpId="0" autoUpdateAnimBg="0"/>
      <p:bldP spid="10539" grpId="0" animBg="1"/>
      <p:bldP spid="10541" grpId="0" autoUpdateAnimBg="0"/>
      <p:bldP spid="10542" grpId="0" autoUpdateAnimBg="0"/>
      <p:bldP spid="10543" grpId="0" animBg="1"/>
      <p:bldP spid="10547" grpId="0" autoUpdateAnimBg="0"/>
      <p:bldP spid="10484" grpId="0" animBg="1"/>
      <p:bldP spid="10548" grpId="0" animBg="1"/>
      <p:bldP spid="10549" grpId="0" autoUpdateAnimBg="0"/>
      <p:bldP spid="10550" grpId="0" animBg="1"/>
      <p:bldP spid="10551" grpId="0" animBg="1"/>
      <p:bldP spid="10485" grpId="0" autoUpdateAnimBg="0"/>
      <p:bldP spid="10552" grpId="0" animBg="1"/>
      <p:bldP spid="10553" grpId="0" animBg="1"/>
      <p:bldP spid="10554" grpId="0" autoUpdateAnimBg="0"/>
      <p:bldP spid="10555" grpId="0" animBg="1"/>
      <p:bldP spid="10556" grpId="0" autoUpdateAnimBg="0"/>
      <p:bldP spid="10557" grpId="0" animBg="1"/>
      <p:bldP spid="10558" grpId="0" animBg="1"/>
      <p:bldP spid="10489" grpId="0" autoUpdateAnimBg="0"/>
      <p:bldP spid="10559" grpId="0" animBg="1"/>
      <p:bldP spid="10560" grpId="0" autoUpdateAnimBg="0"/>
      <p:bldP spid="10561" grpId="0" animBg="1"/>
      <p:bldP spid="10562" grpId="0" animBg="1"/>
      <p:bldP spid="10563" grpId="0" animBg="1"/>
      <p:bldP spid="10564" grpId="0" autoUpdateAnimBg="0"/>
      <p:bldP spid="10565" grpId="0" animBg="1"/>
      <p:bldP spid="10566" grpId="0" animBg="1"/>
      <p:bldP spid="10567" grpId="0" autoUpdateAnimBg="0"/>
      <p:bldP spid="10568" grpId="0" animBg="1"/>
      <p:bldP spid="10569" grpId="0" animBg="1"/>
      <p:bldP spid="10570" grpId="0" autoUpdateAnimBg="0"/>
      <p:bldP spid="10571" grpId="0" animBg="1"/>
      <p:bldP spid="10493" grpId="0" autoUpdateAnimBg="0"/>
      <p:bldP spid="10572" grpId="0" animBg="1"/>
      <p:bldP spid="10573" grpId="0" animBg="1"/>
      <p:bldP spid="10574" grpId="0" autoUpdateAnimBg="0"/>
      <p:bldP spid="10575" grpId="0" animBg="1"/>
      <p:bldP spid="10576" grpId="0" animBg="1"/>
      <p:bldP spid="10577" grpId="0" autoUpdateAnimBg="0"/>
      <p:bldP spid="10497" grpId="0" autoUpdateAnimBg="0"/>
      <p:bldP spid="10578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9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44624"/>
            <a:ext cx="6768752" cy="6741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堆排序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6FA13B8-FFD3-4278-9046-8F7C926D290C}"/>
                  </a:ext>
                </a:extLst>
              </p:cNvPr>
              <p:cNvSpPr txBox="1"/>
              <p:nvPr/>
            </p:nvSpPr>
            <p:spPr>
              <a:xfrm>
                <a:off x="431032" y="775728"/>
                <a:ext cx="8712968" cy="13865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       n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个元素的序列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kumimoji="0" lang="zh-CN" altLang="zh-CN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zh-CN" altLang="zh-CN" sz="3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3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𝑘</m:t>
                            </m:r>
                          </m:e>
                          <m:sub>
                            <m:r>
                              <a:rPr kumimoji="0" lang="en-US" altLang="zh-CN" sz="3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sub>
                        </m:sSub>
                        <m:r>
                          <a:rPr kumimoji="0" lang="en-US" altLang="zh-CN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</m:t>
                        </m:r>
                        <m:sSub>
                          <m:sSubPr>
                            <m:ctrlPr>
                              <a:rPr kumimoji="0" lang="zh-CN" altLang="zh-CN" sz="3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3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𝑘</m:t>
                            </m:r>
                          </m:e>
                          <m:sub>
                            <m:r>
                              <a:rPr kumimoji="0" lang="en-US" altLang="zh-CN" sz="3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b>
                        </m:sSub>
                        <m:r>
                          <a:rPr kumimoji="0" lang="en-US" altLang="zh-CN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</m:t>
                        </m:r>
                        <m:sSub>
                          <m:sSubPr>
                            <m:ctrlPr>
                              <a:rPr kumimoji="0" lang="zh-CN" altLang="zh-CN" sz="3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3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…,</m:t>
                            </m:r>
                            <m:r>
                              <a:rPr kumimoji="0" lang="en-US" altLang="zh-CN" sz="3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𝑘</m:t>
                            </m:r>
                          </m:e>
                          <m:sub>
                            <m:r>
                              <a:rPr kumimoji="0" lang="en-US" altLang="zh-CN" sz="3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当且仅当满足下列关系时，称之为堆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6FA13B8-FFD3-4278-9046-8F7C926D29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032" y="775728"/>
                <a:ext cx="8712968" cy="1386533"/>
              </a:xfrm>
              <a:prstGeom prst="rect">
                <a:avLst/>
              </a:prstGeom>
              <a:blipFill>
                <a:blip r:embed="rId3"/>
                <a:stretch>
                  <a:fillRect l="-1470"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46E03479-1A92-472C-9ABA-D1B1C1863C6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479" r="16304"/>
          <a:stretch/>
        </p:blipFill>
        <p:spPr>
          <a:xfrm>
            <a:off x="1283811" y="2068003"/>
            <a:ext cx="7839555" cy="979950"/>
          </a:xfrm>
          <a:prstGeom prst="rect">
            <a:avLst/>
          </a:prstGeom>
        </p:spPr>
      </p:pic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EC4525E3-977F-48A8-9A2F-E8FB9E598C2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69939" y="3282322"/>
          <a:ext cx="4425632" cy="53480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chemeClr val="bg1"/>
                  </a:outerShdw>
                </a:effectLst>
                <a:tableStyleId>{5C22544A-7EE6-4342-B048-85BDC9FD1C3A}</a:tableStyleId>
              </a:tblPr>
              <a:tblGrid>
                <a:gridCol w="553204">
                  <a:extLst>
                    <a:ext uri="{9D8B030D-6E8A-4147-A177-3AD203B41FA5}">
                      <a16:colId xmlns:a16="http://schemas.microsoft.com/office/drawing/2014/main" val="3975240165"/>
                    </a:ext>
                  </a:extLst>
                </a:gridCol>
                <a:gridCol w="553204">
                  <a:extLst>
                    <a:ext uri="{9D8B030D-6E8A-4147-A177-3AD203B41FA5}">
                      <a16:colId xmlns:a16="http://schemas.microsoft.com/office/drawing/2014/main" val="2522232113"/>
                    </a:ext>
                  </a:extLst>
                </a:gridCol>
                <a:gridCol w="553204">
                  <a:extLst>
                    <a:ext uri="{9D8B030D-6E8A-4147-A177-3AD203B41FA5}">
                      <a16:colId xmlns:a16="http://schemas.microsoft.com/office/drawing/2014/main" val="312137453"/>
                    </a:ext>
                  </a:extLst>
                </a:gridCol>
                <a:gridCol w="553204">
                  <a:extLst>
                    <a:ext uri="{9D8B030D-6E8A-4147-A177-3AD203B41FA5}">
                      <a16:colId xmlns:a16="http://schemas.microsoft.com/office/drawing/2014/main" val="3087169634"/>
                    </a:ext>
                  </a:extLst>
                </a:gridCol>
                <a:gridCol w="553204">
                  <a:extLst>
                    <a:ext uri="{9D8B030D-6E8A-4147-A177-3AD203B41FA5}">
                      <a16:colId xmlns:a16="http://schemas.microsoft.com/office/drawing/2014/main" val="1055781145"/>
                    </a:ext>
                  </a:extLst>
                </a:gridCol>
                <a:gridCol w="553204">
                  <a:extLst>
                    <a:ext uri="{9D8B030D-6E8A-4147-A177-3AD203B41FA5}">
                      <a16:colId xmlns:a16="http://schemas.microsoft.com/office/drawing/2014/main" val="2337669812"/>
                    </a:ext>
                  </a:extLst>
                </a:gridCol>
                <a:gridCol w="553204">
                  <a:extLst>
                    <a:ext uri="{9D8B030D-6E8A-4147-A177-3AD203B41FA5}">
                      <a16:colId xmlns:a16="http://schemas.microsoft.com/office/drawing/2014/main" val="1049596633"/>
                    </a:ext>
                  </a:extLst>
                </a:gridCol>
                <a:gridCol w="553204">
                  <a:extLst>
                    <a:ext uri="{9D8B030D-6E8A-4147-A177-3AD203B41FA5}">
                      <a16:colId xmlns:a16="http://schemas.microsoft.com/office/drawing/2014/main" val="1840861594"/>
                    </a:ext>
                  </a:extLst>
                </a:gridCol>
              </a:tblGrid>
              <a:tr h="534804">
                <a:tc>
                  <a:txBody>
                    <a:bodyPr/>
                    <a:lstStyle/>
                    <a:p>
                      <a:r>
                        <a:rPr lang="en-US" altLang="zh-CN" sz="2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sz="2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36</a:t>
                      </a:r>
                      <a:endParaRPr lang="zh-CN" altLang="en-US" sz="2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CN" altLang="en-US" sz="2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85</a:t>
                      </a:r>
                      <a:endParaRPr lang="zh-CN" altLang="en-US" sz="2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47</a:t>
                      </a:r>
                      <a:endParaRPr lang="zh-CN" altLang="en-US" sz="2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CN" altLang="en-US" sz="2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53</a:t>
                      </a:r>
                      <a:endParaRPr lang="zh-CN" altLang="en-US" sz="2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91</a:t>
                      </a:r>
                      <a:endParaRPr lang="zh-CN" altLang="en-US" sz="2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7526650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DDECF1D9-379A-443F-B11F-503681354E4C}"/>
              </a:ext>
            </a:extLst>
          </p:cNvPr>
          <p:cNvSpPr txBox="1"/>
          <p:nvPr/>
        </p:nvSpPr>
        <p:spPr>
          <a:xfrm>
            <a:off x="1900654" y="2965373"/>
            <a:ext cx="489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       1         2         3       4        5         6        7         8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B7F00AC3-0299-495D-8205-DB0E4D6DF0E0}"/>
                  </a:ext>
                </a:extLst>
              </p:cNvPr>
              <p:cNvSpPr/>
              <p:nvPr/>
            </p:nvSpPr>
            <p:spPr>
              <a:xfrm>
                <a:off x="1818021" y="3285636"/>
                <a:ext cx="54714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B7F00AC3-0299-495D-8205-DB0E4D6DF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021" y="3285636"/>
                <a:ext cx="547147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组合 13">
            <a:extLst>
              <a:ext uri="{FF2B5EF4-FFF2-40B4-BE49-F238E27FC236}">
                <a16:creationId xmlns:a16="http://schemas.microsoft.com/office/drawing/2014/main" id="{7DBC9B65-6F14-4510-B542-8626EFE16E5D}"/>
              </a:ext>
            </a:extLst>
          </p:cNvPr>
          <p:cNvGrpSpPr/>
          <p:nvPr/>
        </p:nvGrpSpPr>
        <p:grpSpPr>
          <a:xfrm>
            <a:off x="2151475" y="3909225"/>
            <a:ext cx="4617863" cy="2773180"/>
            <a:chOff x="946221" y="4084820"/>
            <a:chExt cx="4617863" cy="2773180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24FB5047-8150-4E7E-ACD7-14A02CD7DA51}"/>
                </a:ext>
              </a:extLst>
            </p:cNvPr>
            <p:cNvGrpSpPr/>
            <p:nvPr/>
          </p:nvGrpSpPr>
          <p:grpSpPr>
            <a:xfrm>
              <a:off x="1140375" y="4181325"/>
              <a:ext cx="4423709" cy="2676675"/>
              <a:chOff x="1127448" y="3948454"/>
              <a:chExt cx="4423709" cy="2676675"/>
            </a:xfrm>
          </p:grpSpPr>
          <p:grpSp>
            <p:nvGrpSpPr>
              <p:cNvPr id="25" name="组合 24">
                <a:extLst>
                  <a:ext uri="{FF2B5EF4-FFF2-40B4-BE49-F238E27FC236}">
                    <a16:creationId xmlns:a16="http://schemas.microsoft.com/office/drawing/2014/main" id="{EC62B087-F287-4764-BB1E-1601A76A56FB}"/>
                  </a:ext>
                </a:extLst>
              </p:cNvPr>
              <p:cNvGrpSpPr/>
              <p:nvPr/>
            </p:nvGrpSpPr>
            <p:grpSpPr>
              <a:xfrm>
                <a:off x="1127448" y="3948454"/>
                <a:ext cx="4423709" cy="2363832"/>
                <a:chOff x="2360093" y="3079186"/>
                <a:chExt cx="3682910" cy="1967706"/>
              </a:xfrm>
            </p:grpSpPr>
            <p:cxnSp>
              <p:nvCxnSpPr>
                <p:cNvPr id="27" name="AutoShape 504">
                  <a:extLst>
                    <a:ext uri="{FF2B5EF4-FFF2-40B4-BE49-F238E27FC236}">
                      <a16:creationId xmlns:a16="http://schemas.microsoft.com/office/drawing/2014/main" id="{1BF77C1A-A1CD-47BC-A107-595D9AF07AF5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2609142" y="4382056"/>
                  <a:ext cx="363300" cy="261222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</p:cxnSp>
            <p:sp>
              <p:nvSpPr>
                <p:cNvPr id="28" name="Oval 463">
                  <a:extLst>
                    <a:ext uri="{FF2B5EF4-FFF2-40B4-BE49-F238E27FC236}">
                      <a16:creationId xmlns:a16="http://schemas.microsoft.com/office/drawing/2014/main" id="{1F648A4D-9A53-4E54-B480-58BB44ADBB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85252" y="4097979"/>
                  <a:ext cx="357751" cy="412871"/>
                </a:xfrm>
                <a:prstGeom prst="ellipse">
                  <a:avLst/>
                </a:prstGeom>
                <a:solidFill>
                  <a:srgbClr val="CCFFCC"/>
                </a:solidFill>
                <a:ln w="12700">
                  <a:solidFill>
                    <a:srgbClr val="0033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宋体" pitchFamily="2" charset="-122"/>
                      <a:cs typeface="+mn-cs"/>
                    </a:rPr>
                    <a:t>53</a:t>
                  </a:r>
                </a:p>
              </p:txBody>
            </p:sp>
            <p:cxnSp>
              <p:nvCxnSpPr>
                <p:cNvPr id="29" name="AutoShape 505">
                  <a:extLst>
                    <a:ext uri="{FF2B5EF4-FFF2-40B4-BE49-F238E27FC236}">
                      <a16:creationId xmlns:a16="http://schemas.microsoft.com/office/drawing/2014/main" id="{71549048-90D2-4BD0-A5EF-258B6F94A41F}"/>
                    </a:ext>
                  </a:extLst>
                </p:cNvPr>
                <p:cNvCxnSpPr>
                  <a:cxnSpLocks noChangeShapeType="1"/>
                  <a:endCxn id="28" idx="0"/>
                </p:cNvCxnSpPr>
                <p:nvPr/>
              </p:nvCxnSpPr>
              <p:spPr bwMode="auto">
                <a:xfrm>
                  <a:off x="5547361" y="3864184"/>
                  <a:ext cx="316767" cy="233795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</p:cxnSp>
            <p:sp>
              <p:nvSpPr>
                <p:cNvPr id="30" name="Oval 458">
                  <a:extLst>
                    <a:ext uri="{FF2B5EF4-FFF2-40B4-BE49-F238E27FC236}">
                      <a16:creationId xmlns:a16="http://schemas.microsoft.com/office/drawing/2014/main" id="{CDC2FE98-8728-42FC-BC2C-DE9ECDAF04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62721" y="3525257"/>
                  <a:ext cx="361121" cy="408638"/>
                </a:xfrm>
                <a:prstGeom prst="ellipse">
                  <a:avLst/>
                </a:prstGeom>
                <a:solidFill>
                  <a:srgbClr val="CCFFCC"/>
                </a:solidFill>
                <a:ln w="12700">
                  <a:solidFill>
                    <a:srgbClr val="0033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宋体" pitchFamily="2" charset="-122"/>
                      <a:cs typeface="+mn-cs"/>
                    </a:rPr>
                    <a:t>24</a:t>
                  </a:r>
                </a:p>
              </p:txBody>
            </p:sp>
            <p:sp>
              <p:nvSpPr>
                <p:cNvPr id="31" name="Oval 478">
                  <a:extLst>
                    <a:ext uri="{FF2B5EF4-FFF2-40B4-BE49-F238E27FC236}">
                      <a16:creationId xmlns:a16="http://schemas.microsoft.com/office/drawing/2014/main" id="{2547F8E7-67A0-4BCA-9569-D993AAB2CE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7980" y="4097980"/>
                  <a:ext cx="357751" cy="412871"/>
                </a:xfrm>
                <a:prstGeom prst="ellipse">
                  <a:avLst/>
                </a:prstGeom>
                <a:solidFill>
                  <a:srgbClr val="CCFFCC"/>
                </a:solidFill>
                <a:ln w="12700">
                  <a:solidFill>
                    <a:srgbClr val="0033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宋体" pitchFamily="2" charset="-122"/>
                      <a:cs typeface="+mn-cs"/>
                    </a:rPr>
                    <a:t>30</a:t>
                  </a:r>
                </a:p>
              </p:txBody>
            </p:sp>
            <p:sp>
              <p:nvSpPr>
                <p:cNvPr id="32" name="Oval 479">
                  <a:extLst>
                    <a:ext uri="{FF2B5EF4-FFF2-40B4-BE49-F238E27FC236}">
                      <a16:creationId xmlns:a16="http://schemas.microsoft.com/office/drawing/2014/main" id="{54F30735-EA50-49C7-81D0-4187E7972D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97556" y="4097980"/>
                  <a:ext cx="379315" cy="412871"/>
                </a:xfrm>
                <a:prstGeom prst="ellipse">
                  <a:avLst/>
                </a:prstGeom>
                <a:solidFill>
                  <a:srgbClr val="CCFFCC"/>
                </a:solidFill>
                <a:ln w="12700">
                  <a:solidFill>
                    <a:srgbClr val="0033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宋体" pitchFamily="2" charset="-122"/>
                      <a:cs typeface="+mn-cs"/>
                    </a:rPr>
                    <a:t>47</a:t>
                  </a:r>
                </a:p>
              </p:txBody>
            </p:sp>
            <p:sp>
              <p:nvSpPr>
                <p:cNvPr id="33" name="Oval 487">
                  <a:extLst>
                    <a:ext uri="{FF2B5EF4-FFF2-40B4-BE49-F238E27FC236}">
                      <a16:creationId xmlns:a16="http://schemas.microsoft.com/office/drawing/2014/main" id="{E5B140B2-B73D-4F8A-ADE3-7BFC69A991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14437" y="3511926"/>
                  <a:ext cx="357751" cy="412871"/>
                </a:xfrm>
                <a:prstGeom prst="ellipse">
                  <a:avLst/>
                </a:prstGeom>
                <a:solidFill>
                  <a:srgbClr val="CCFFCC"/>
                </a:solidFill>
                <a:ln w="12700">
                  <a:solidFill>
                    <a:srgbClr val="0033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宋体" pitchFamily="2" charset="-122"/>
                      <a:cs typeface="+mn-cs"/>
                    </a:rPr>
                    <a:t>36</a:t>
                  </a:r>
                </a:p>
              </p:txBody>
            </p:sp>
            <p:sp>
              <p:nvSpPr>
                <p:cNvPr id="34" name="Oval 490">
                  <a:extLst>
                    <a:ext uri="{FF2B5EF4-FFF2-40B4-BE49-F238E27FC236}">
                      <a16:creationId xmlns:a16="http://schemas.microsoft.com/office/drawing/2014/main" id="{F7F4B9B6-02E4-414C-8713-2928D73718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71870" y="3079186"/>
                  <a:ext cx="357751" cy="412871"/>
                </a:xfrm>
                <a:prstGeom prst="ellipse">
                  <a:avLst/>
                </a:prstGeom>
                <a:solidFill>
                  <a:srgbClr val="CCFFCC"/>
                </a:solidFill>
                <a:ln w="12700">
                  <a:solidFill>
                    <a:srgbClr val="0033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宋体" pitchFamily="2" charset="-122"/>
                      <a:cs typeface="+mn-cs"/>
                    </a:rPr>
                    <a:t>12</a:t>
                  </a:r>
                </a:p>
              </p:txBody>
            </p:sp>
            <p:cxnSp>
              <p:nvCxnSpPr>
                <p:cNvPr id="35" name="AutoShape 498">
                  <a:extLst>
                    <a:ext uri="{FF2B5EF4-FFF2-40B4-BE49-F238E27FC236}">
                      <a16:creationId xmlns:a16="http://schemas.microsoft.com/office/drawing/2014/main" id="{41765D74-B29A-41F4-9AB0-E14343DECE23}"/>
                    </a:ext>
                  </a:extLst>
                </p:cNvPr>
                <p:cNvCxnSpPr>
                  <a:cxnSpLocks noChangeShapeType="1"/>
                  <a:endCxn id="33" idx="7"/>
                </p:cNvCxnSpPr>
                <p:nvPr/>
              </p:nvCxnSpPr>
              <p:spPr bwMode="auto">
                <a:xfrm flipH="1">
                  <a:off x="3919798" y="3339000"/>
                  <a:ext cx="468986" cy="23339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</p:cxnSp>
            <p:cxnSp>
              <p:nvCxnSpPr>
                <p:cNvPr id="36" name="AutoShape 499">
                  <a:extLst>
                    <a:ext uri="{FF2B5EF4-FFF2-40B4-BE49-F238E27FC236}">
                      <a16:creationId xmlns:a16="http://schemas.microsoft.com/office/drawing/2014/main" id="{C9E5D5A5-7CB2-4DED-9F44-7D05974FFEFF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4732339" y="3346329"/>
                  <a:ext cx="554191" cy="265244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</p:cxnSp>
            <p:cxnSp>
              <p:nvCxnSpPr>
                <p:cNvPr id="37" name="AutoShape 500">
                  <a:extLst>
                    <a:ext uri="{FF2B5EF4-FFF2-40B4-BE49-F238E27FC236}">
                      <a16:creationId xmlns:a16="http://schemas.microsoft.com/office/drawing/2014/main" id="{55983805-2DF2-4619-98B2-60457D245A68}"/>
                    </a:ext>
                  </a:extLst>
                </p:cNvPr>
                <p:cNvCxnSpPr>
                  <a:cxnSpLocks noChangeShapeType="1"/>
                  <a:stCxn id="33" idx="3"/>
                  <a:endCxn id="40" idx="7"/>
                </p:cNvCxnSpPr>
                <p:nvPr/>
              </p:nvCxnSpPr>
              <p:spPr bwMode="auto">
                <a:xfrm flipH="1">
                  <a:off x="3225410" y="3864333"/>
                  <a:ext cx="441419" cy="22578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</p:cxnSp>
            <p:cxnSp>
              <p:nvCxnSpPr>
                <p:cNvPr id="38" name="AutoShape 501">
                  <a:extLst>
                    <a:ext uri="{FF2B5EF4-FFF2-40B4-BE49-F238E27FC236}">
                      <a16:creationId xmlns:a16="http://schemas.microsoft.com/office/drawing/2014/main" id="{C1EECB12-FFB2-43E1-BD03-B782DB060E76}"/>
                    </a:ext>
                  </a:extLst>
                </p:cNvPr>
                <p:cNvCxnSpPr>
                  <a:cxnSpLocks noChangeShapeType="1"/>
                  <a:endCxn id="32" idx="1"/>
                </p:cNvCxnSpPr>
                <p:nvPr/>
              </p:nvCxnSpPr>
              <p:spPr bwMode="auto">
                <a:xfrm>
                  <a:off x="3918228" y="3864184"/>
                  <a:ext cx="334877" cy="29426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</p:cxnSp>
            <p:cxnSp>
              <p:nvCxnSpPr>
                <p:cNvPr id="39" name="AutoShape 506">
                  <a:extLst>
                    <a:ext uri="{FF2B5EF4-FFF2-40B4-BE49-F238E27FC236}">
                      <a16:creationId xmlns:a16="http://schemas.microsoft.com/office/drawing/2014/main" id="{C84C045B-B43D-41E1-AA1A-728F1D414BB4}"/>
                    </a:ext>
                  </a:extLst>
                </p:cNvPr>
                <p:cNvCxnSpPr>
                  <a:cxnSpLocks noChangeShapeType="1"/>
                  <a:stCxn id="30" idx="3"/>
                  <a:endCxn id="31" idx="7"/>
                </p:cNvCxnSpPr>
                <p:nvPr/>
              </p:nvCxnSpPr>
              <p:spPr bwMode="auto">
                <a:xfrm flipH="1">
                  <a:off x="5063340" y="3874051"/>
                  <a:ext cx="252266" cy="284393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</p:cxnSp>
            <p:sp>
              <p:nvSpPr>
                <p:cNvPr id="40" name="Oval 488">
                  <a:extLst>
                    <a:ext uri="{FF2B5EF4-FFF2-40B4-BE49-F238E27FC236}">
                      <a16:creationId xmlns:a16="http://schemas.microsoft.com/office/drawing/2014/main" id="{0AFE35D1-408C-416B-B794-4706780A2E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0050" y="4029649"/>
                  <a:ext cx="357751" cy="412871"/>
                </a:xfrm>
                <a:prstGeom prst="ellipse">
                  <a:avLst/>
                </a:prstGeom>
                <a:solidFill>
                  <a:srgbClr val="CCFFCC"/>
                </a:solidFill>
                <a:ln w="12700">
                  <a:solidFill>
                    <a:srgbClr val="0033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宋体" pitchFamily="2" charset="-122"/>
                      <a:cs typeface="+mn-cs"/>
                    </a:rPr>
                    <a:t>85</a:t>
                  </a:r>
                </a:p>
              </p:txBody>
            </p:sp>
            <p:sp>
              <p:nvSpPr>
                <p:cNvPr id="41" name="Oval 489">
                  <a:extLst>
                    <a:ext uri="{FF2B5EF4-FFF2-40B4-BE49-F238E27FC236}">
                      <a16:creationId xmlns:a16="http://schemas.microsoft.com/office/drawing/2014/main" id="{FF0BE8FD-ADDF-4515-ACA9-481C060D3C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60093" y="4634021"/>
                  <a:ext cx="357751" cy="412871"/>
                </a:xfrm>
                <a:prstGeom prst="ellipse">
                  <a:avLst/>
                </a:prstGeom>
                <a:solidFill>
                  <a:srgbClr val="CCFFCC"/>
                </a:solidFill>
                <a:ln w="12700">
                  <a:solidFill>
                    <a:srgbClr val="0033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宋体" pitchFamily="2" charset="-122"/>
                      <a:cs typeface="+mn-cs"/>
                    </a:rPr>
                    <a:t>91</a:t>
                  </a:r>
                </a:p>
              </p:txBody>
            </p:sp>
          </p:grp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5504AA38-1985-4EB7-9620-ED83117542FB}"/>
                  </a:ext>
                </a:extLst>
              </p:cNvPr>
              <p:cNvSpPr txBox="1"/>
              <p:nvPr/>
            </p:nvSpPr>
            <p:spPr>
              <a:xfrm>
                <a:off x="2619578" y="6101909"/>
                <a:ext cx="15633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小根堆</a:t>
                </a:r>
              </a:p>
            </p:txBody>
          </p: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71338FF7-134F-4CA6-8613-55EA0C90B66F}"/>
                </a:ext>
              </a:extLst>
            </p:cNvPr>
            <p:cNvGrpSpPr/>
            <p:nvPr/>
          </p:nvGrpSpPr>
          <p:grpSpPr>
            <a:xfrm>
              <a:off x="946221" y="4084820"/>
              <a:ext cx="4589947" cy="2120867"/>
              <a:chOff x="946221" y="4084820"/>
              <a:chExt cx="4589947" cy="2120867"/>
            </a:xfrm>
          </p:grpSpPr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B994561-39B2-4E29-9B77-82167AAFA47D}"/>
                  </a:ext>
                </a:extLst>
              </p:cNvPr>
              <p:cNvSpPr txBox="1"/>
              <p:nvPr/>
            </p:nvSpPr>
            <p:spPr>
              <a:xfrm>
                <a:off x="1637943" y="5072326"/>
                <a:ext cx="2712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4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2F5FBF4F-3894-4986-9F03-102E1FF45E8D}"/>
                  </a:ext>
                </a:extLst>
              </p:cNvPr>
              <p:cNvSpPr txBox="1"/>
              <p:nvPr/>
            </p:nvSpPr>
            <p:spPr>
              <a:xfrm>
                <a:off x="2360261" y="4578216"/>
                <a:ext cx="2712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2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293ABAA-5584-4FB5-90F6-6D9D6B963CC6}"/>
                  </a:ext>
                </a:extLst>
              </p:cNvPr>
              <p:cNvSpPr txBox="1"/>
              <p:nvPr/>
            </p:nvSpPr>
            <p:spPr>
              <a:xfrm>
                <a:off x="4554725" y="4420331"/>
                <a:ext cx="2712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3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E91E5F2-0A3E-4394-8C96-25AC5367E2A0}"/>
                  </a:ext>
                </a:extLst>
              </p:cNvPr>
              <p:cNvSpPr txBox="1"/>
              <p:nvPr/>
            </p:nvSpPr>
            <p:spPr>
              <a:xfrm>
                <a:off x="3974773" y="5110889"/>
                <a:ext cx="2712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6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9D3AFB74-6CAB-4A80-BC01-BA4F863D1940}"/>
                  </a:ext>
                </a:extLst>
              </p:cNvPr>
              <p:cNvSpPr txBox="1"/>
              <p:nvPr/>
            </p:nvSpPr>
            <p:spPr>
              <a:xfrm>
                <a:off x="3321865" y="5124354"/>
                <a:ext cx="2712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5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EFAB8D67-1795-466E-A9FA-81D7776CBB14}"/>
                  </a:ext>
                </a:extLst>
              </p:cNvPr>
              <p:cNvSpPr txBox="1"/>
              <p:nvPr/>
            </p:nvSpPr>
            <p:spPr>
              <a:xfrm>
                <a:off x="3276171" y="4084820"/>
                <a:ext cx="2773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1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1FF04255-9F5C-4835-8B6E-545C54B29239}"/>
                  </a:ext>
                </a:extLst>
              </p:cNvPr>
              <p:cNvSpPr txBox="1"/>
              <p:nvPr/>
            </p:nvSpPr>
            <p:spPr>
              <a:xfrm>
                <a:off x="5264869" y="5035883"/>
                <a:ext cx="2712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7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C39EE34E-832A-4695-A1EB-BD7C00CDEDCF}"/>
                  </a:ext>
                </a:extLst>
              </p:cNvPr>
              <p:cNvSpPr txBox="1"/>
              <p:nvPr/>
            </p:nvSpPr>
            <p:spPr>
              <a:xfrm>
                <a:off x="946221" y="5836355"/>
                <a:ext cx="2712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8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BB26B6FF-5EF5-40D7-9331-579851BFFA79}"/>
              </a:ext>
            </a:extLst>
          </p:cNvPr>
          <p:cNvSpPr txBox="1"/>
          <p:nvPr/>
        </p:nvSpPr>
        <p:spPr>
          <a:xfrm>
            <a:off x="969886" y="3078920"/>
            <a:ext cx="6991878" cy="376338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1874E432-EF3A-4A25-B235-773000A61DA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503251" y="3373649"/>
          <a:ext cx="4425632" cy="53480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chemeClr val="bg1"/>
                  </a:outerShdw>
                </a:effectLst>
                <a:tableStyleId>{5C22544A-7EE6-4342-B048-85BDC9FD1C3A}</a:tableStyleId>
              </a:tblPr>
              <a:tblGrid>
                <a:gridCol w="553204">
                  <a:extLst>
                    <a:ext uri="{9D8B030D-6E8A-4147-A177-3AD203B41FA5}">
                      <a16:colId xmlns:a16="http://schemas.microsoft.com/office/drawing/2014/main" val="3975240165"/>
                    </a:ext>
                  </a:extLst>
                </a:gridCol>
                <a:gridCol w="553204">
                  <a:extLst>
                    <a:ext uri="{9D8B030D-6E8A-4147-A177-3AD203B41FA5}">
                      <a16:colId xmlns:a16="http://schemas.microsoft.com/office/drawing/2014/main" val="2522232113"/>
                    </a:ext>
                  </a:extLst>
                </a:gridCol>
                <a:gridCol w="553204">
                  <a:extLst>
                    <a:ext uri="{9D8B030D-6E8A-4147-A177-3AD203B41FA5}">
                      <a16:colId xmlns:a16="http://schemas.microsoft.com/office/drawing/2014/main" val="312137453"/>
                    </a:ext>
                  </a:extLst>
                </a:gridCol>
                <a:gridCol w="553204">
                  <a:extLst>
                    <a:ext uri="{9D8B030D-6E8A-4147-A177-3AD203B41FA5}">
                      <a16:colId xmlns:a16="http://schemas.microsoft.com/office/drawing/2014/main" val="3087169634"/>
                    </a:ext>
                  </a:extLst>
                </a:gridCol>
                <a:gridCol w="553204">
                  <a:extLst>
                    <a:ext uri="{9D8B030D-6E8A-4147-A177-3AD203B41FA5}">
                      <a16:colId xmlns:a16="http://schemas.microsoft.com/office/drawing/2014/main" val="1055781145"/>
                    </a:ext>
                  </a:extLst>
                </a:gridCol>
                <a:gridCol w="553204">
                  <a:extLst>
                    <a:ext uri="{9D8B030D-6E8A-4147-A177-3AD203B41FA5}">
                      <a16:colId xmlns:a16="http://schemas.microsoft.com/office/drawing/2014/main" val="2337669812"/>
                    </a:ext>
                  </a:extLst>
                </a:gridCol>
                <a:gridCol w="553204">
                  <a:extLst>
                    <a:ext uri="{9D8B030D-6E8A-4147-A177-3AD203B41FA5}">
                      <a16:colId xmlns:a16="http://schemas.microsoft.com/office/drawing/2014/main" val="1049596633"/>
                    </a:ext>
                  </a:extLst>
                </a:gridCol>
                <a:gridCol w="553204">
                  <a:extLst>
                    <a:ext uri="{9D8B030D-6E8A-4147-A177-3AD203B41FA5}">
                      <a16:colId xmlns:a16="http://schemas.microsoft.com/office/drawing/2014/main" val="1840861594"/>
                    </a:ext>
                  </a:extLst>
                </a:gridCol>
              </a:tblGrid>
              <a:tr h="5348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91</a:t>
                      </a:r>
                      <a:endParaRPr lang="zh-CN" altLang="en-US" sz="2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47</a:t>
                      </a:r>
                      <a:endParaRPr lang="zh-CN" altLang="en-US" sz="2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85</a:t>
                      </a:r>
                      <a:endParaRPr lang="zh-CN" altLang="en-US" sz="2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CN" altLang="en-US" sz="2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36</a:t>
                      </a:r>
                      <a:endParaRPr lang="zh-CN" altLang="en-US" sz="2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53</a:t>
                      </a:r>
                      <a:endParaRPr lang="zh-CN" altLang="en-US" sz="2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CN" altLang="en-US" sz="2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CN" altLang="en-US" sz="2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7526650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EFAC0665-5F2E-4100-A21E-0FDC431797F5}"/>
              </a:ext>
            </a:extLst>
          </p:cNvPr>
          <p:cNvSpPr txBox="1"/>
          <p:nvPr/>
        </p:nvSpPr>
        <p:spPr>
          <a:xfrm>
            <a:off x="2033966" y="3047953"/>
            <a:ext cx="489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       1       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2         3       4        5         6        7         8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93FC626D-F315-4A0D-A32C-64A03FD576F3}"/>
                  </a:ext>
                </a:extLst>
              </p:cNvPr>
              <p:cNvSpPr/>
              <p:nvPr/>
            </p:nvSpPr>
            <p:spPr>
              <a:xfrm>
                <a:off x="1943121" y="3401259"/>
                <a:ext cx="54714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93FC626D-F315-4A0D-A32C-64A03FD576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121" y="3401259"/>
                <a:ext cx="547147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组合 41">
            <a:extLst>
              <a:ext uri="{FF2B5EF4-FFF2-40B4-BE49-F238E27FC236}">
                <a16:creationId xmlns:a16="http://schemas.microsoft.com/office/drawing/2014/main" id="{1C6C4EFD-A9A7-4933-9CCD-189D73C3323C}"/>
              </a:ext>
            </a:extLst>
          </p:cNvPr>
          <p:cNvGrpSpPr/>
          <p:nvPr/>
        </p:nvGrpSpPr>
        <p:grpSpPr>
          <a:xfrm>
            <a:off x="2338936" y="3857233"/>
            <a:ext cx="4636681" cy="2916499"/>
            <a:chOff x="6569987" y="3941501"/>
            <a:chExt cx="4636681" cy="2916499"/>
          </a:xfrm>
        </p:grpSpPr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7D1980A4-F2EB-499F-9BD1-D0B4CB0C2979}"/>
                </a:ext>
              </a:extLst>
            </p:cNvPr>
            <p:cNvGrpSpPr/>
            <p:nvPr/>
          </p:nvGrpSpPr>
          <p:grpSpPr>
            <a:xfrm>
              <a:off x="6697343" y="4101773"/>
              <a:ext cx="4509325" cy="2756227"/>
              <a:chOff x="6677523" y="3773502"/>
              <a:chExt cx="4509325" cy="2756227"/>
            </a:xfrm>
          </p:grpSpPr>
          <p:grpSp>
            <p:nvGrpSpPr>
              <p:cNvPr id="53" name="组合 52">
                <a:extLst>
                  <a:ext uri="{FF2B5EF4-FFF2-40B4-BE49-F238E27FC236}">
                    <a16:creationId xmlns:a16="http://schemas.microsoft.com/office/drawing/2014/main" id="{1E8F4340-C527-46C9-A39F-BBE95D4065CB}"/>
                  </a:ext>
                </a:extLst>
              </p:cNvPr>
              <p:cNvGrpSpPr/>
              <p:nvPr/>
            </p:nvGrpSpPr>
            <p:grpSpPr>
              <a:xfrm>
                <a:off x="6677523" y="3773502"/>
                <a:ext cx="4509325" cy="2290790"/>
                <a:chOff x="2360093" y="3079186"/>
                <a:chExt cx="3682910" cy="1967706"/>
              </a:xfrm>
            </p:grpSpPr>
            <p:cxnSp>
              <p:nvCxnSpPr>
                <p:cNvPr id="55" name="AutoShape 504">
                  <a:extLst>
                    <a:ext uri="{FF2B5EF4-FFF2-40B4-BE49-F238E27FC236}">
                      <a16:creationId xmlns:a16="http://schemas.microsoft.com/office/drawing/2014/main" id="{61D74BD1-35CB-4833-969F-3C3E5BD7CD92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2609142" y="4382056"/>
                  <a:ext cx="363300" cy="261222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</p:cxnSp>
            <p:sp>
              <p:nvSpPr>
                <p:cNvPr id="56" name="Oval 463">
                  <a:extLst>
                    <a:ext uri="{FF2B5EF4-FFF2-40B4-BE49-F238E27FC236}">
                      <a16:creationId xmlns:a16="http://schemas.microsoft.com/office/drawing/2014/main" id="{54DBE90F-0C47-4F23-829B-A813E240D0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85252" y="4097979"/>
                  <a:ext cx="357751" cy="412871"/>
                </a:xfrm>
                <a:prstGeom prst="ellipse">
                  <a:avLst/>
                </a:prstGeom>
                <a:solidFill>
                  <a:srgbClr val="CCFFCC"/>
                </a:solidFill>
                <a:ln w="12700">
                  <a:solidFill>
                    <a:srgbClr val="0033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宋体" pitchFamily="2" charset="-122"/>
                      <a:cs typeface="+mn-cs"/>
                    </a:rPr>
                    <a:t>30</a:t>
                  </a:r>
                </a:p>
              </p:txBody>
            </p:sp>
            <p:cxnSp>
              <p:nvCxnSpPr>
                <p:cNvPr id="57" name="AutoShape 505">
                  <a:extLst>
                    <a:ext uri="{FF2B5EF4-FFF2-40B4-BE49-F238E27FC236}">
                      <a16:creationId xmlns:a16="http://schemas.microsoft.com/office/drawing/2014/main" id="{E1F08866-8948-47E8-9991-338168E795D6}"/>
                    </a:ext>
                  </a:extLst>
                </p:cNvPr>
                <p:cNvCxnSpPr>
                  <a:cxnSpLocks noChangeShapeType="1"/>
                  <a:endCxn id="56" idx="0"/>
                </p:cNvCxnSpPr>
                <p:nvPr/>
              </p:nvCxnSpPr>
              <p:spPr bwMode="auto">
                <a:xfrm>
                  <a:off x="5547361" y="3864184"/>
                  <a:ext cx="316767" cy="233795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</p:cxnSp>
            <p:sp>
              <p:nvSpPr>
                <p:cNvPr id="58" name="Oval 458">
                  <a:extLst>
                    <a:ext uri="{FF2B5EF4-FFF2-40B4-BE49-F238E27FC236}">
                      <a16:creationId xmlns:a16="http://schemas.microsoft.com/office/drawing/2014/main" id="{D407205C-FF35-4BA8-9FBF-09935231AB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62721" y="3525257"/>
                  <a:ext cx="361121" cy="408638"/>
                </a:xfrm>
                <a:prstGeom prst="ellipse">
                  <a:avLst/>
                </a:prstGeom>
                <a:solidFill>
                  <a:srgbClr val="CCFFCC"/>
                </a:solidFill>
                <a:ln w="12700">
                  <a:solidFill>
                    <a:srgbClr val="0033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宋体" pitchFamily="2" charset="-122"/>
                      <a:cs typeface="+mn-cs"/>
                    </a:rPr>
                    <a:t>85</a:t>
                  </a:r>
                </a:p>
              </p:txBody>
            </p:sp>
            <p:sp>
              <p:nvSpPr>
                <p:cNvPr id="59" name="Oval 478">
                  <a:extLst>
                    <a:ext uri="{FF2B5EF4-FFF2-40B4-BE49-F238E27FC236}">
                      <a16:creationId xmlns:a16="http://schemas.microsoft.com/office/drawing/2014/main" id="{F5ABAF3C-E800-4A07-B6F9-85DC588314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7980" y="4097980"/>
                  <a:ext cx="357751" cy="412871"/>
                </a:xfrm>
                <a:prstGeom prst="ellipse">
                  <a:avLst/>
                </a:prstGeom>
                <a:solidFill>
                  <a:srgbClr val="CCFFCC"/>
                </a:solidFill>
                <a:ln w="12700">
                  <a:solidFill>
                    <a:srgbClr val="0033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宋体" pitchFamily="2" charset="-122"/>
                      <a:cs typeface="+mn-cs"/>
                    </a:rPr>
                    <a:t>53</a:t>
                  </a:r>
                </a:p>
              </p:txBody>
            </p:sp>
            <p:sp>
              <p:nvSpPr>
                <p:cNvPr id="60" name="Oval 479">
                  <a:extLst>
                    <a:ext uri="{FF2B5EF4-FFF2-40B4-BE49-F238E27FC236}">
                      <a16:creationId xmlns:a16="http://schemas.microsoft.com/office/drawing/2014/main" id="{7D20F4DF-6450-4F4A-AFD4-6D6918CE7C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97556" y="4097980"/>
                  <a:ext cx="379315" cy="412871"/>
                </a:xfrm>
                <a:prstGeom prst="ellipse">
                  <a:avLst/>
                </a:prstGeom>
                <a:solidFill>
                  <a:srgbClr val="CCFFCC"/>
                </a:solidFill>
                <a:ln w="12700">
                  <a:solidFill>
                    <a:srgbClr val="0033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宋体" pitchFamily="2" charset="-122"/>
                      <a:cs typeface="+mn-cs"/>
                    </a:rPr>
                    <a:t>36</a:t>
                  </a:r>
                </a:p>
              </p:txBody>
            </p:sp>
            <p:sp>
              <p:nvSpPr>
                <p:cNvPr id="61" name="Oval 487">
                  <a:extLst>
                    <a:ext uri="{FF2B5EF4-FFF2-40B4-BE49-F238E27FC236}">
                      <a16:creationId xmlns:a16="http://schemas.microsoft.com/office/drawing/2014/main" id="{926DF5F3-C150-475D-A428-C3BD0DE278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15770" y="3499985"/>
                  <a:ext cx="357751" cy="412871"/>
                </a:xfrm>
                <a:prstGeom prst="ellipse">
                  <a:avLst/>
                </a:prstGeom>
                <a:solidFill>
                  <a:srgbClr val="CCFFCC"/>
                </a:solidFill>
                <a:ln w="12700">
                  <a:solidFill>
                    <a:srgbClr val="0033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宋体" pitchFamily="2" charset="-122"/>
                      <a:cs typeface="+mn-cs"/>
                    </a:rPr>
                    <a:t>47</a:t>
                  </a:r>
                </a:p>
              </p:txBody>
            </p:sp>
            <p:sp>
              <p:nvSpPr>
                <p:cNvPr id="62" name="Oval 490">
                  <a:extLst>
                    <a:ext uri="{FF2B5EF4-FFF2-40B4-BE49-F238E27FC236}">
                      <a16:creationId xmlns:a16="http://schemas.microsoft.com/office/drawing/2014/main" id="{8299E4F2-BB45-4567-BA2F-264509FBA3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71870" y="3079186"/>
                  <a:ext cx="357751" cy="412871"/>
                </a:xfrm>
                <a:prstGeom prst="ellipse">
                  <a:avLst/>
                </a:prstGeom>
                <a:solidFill>
                  <a:srgbClr val="CCFFCC"/>
                </a:solidFill>
                <a:ln w="12700">
                  <a:solidFill>
                    <a:srgbClr val="0033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宋体" pitchFamily="2" charset="-122"/>
                      <a:cs typeface="+mn-cs"/>
                    </a:rPr>
                    <a:t>91</a:t>
                  </a:r>
                </a:p>
              </p:txBody>
            </p:sp>
            <p:cxnSp>
              <p:nvCxnSpPr>
                <p:cNvPr id="63" name="AutoShape 498">
                  <a:extLst>
                    <a:ext uri="{FF2B5EF4-FFF2-40B4-BE49-F238E27FC236}">
                      <a16:creationId xmlns:a16="http://schemas.microsoft.com/office/drawing/2014/main" id="{039AAA21-60E8-473E-8501-3CD7ECF9F78D}"/>
                    </a:ext>
                  </a:extLst>
                </p:cNvPr>
                <p:cNvCxnSpPr>
                  <a:cxnSpLocks noChangeShapeType="1"/>
                  <a:endCxn id="61" idx="7"/>
                </p:cNvCxnSpPr>
                <p:nvPr/>
              </p:nvCxnSpPr>
              <p:spPr bwMode="auto">
                <a:xfrm flipH="1">
                  <a:off x="3921131" y="3327058"/>
                  <a:ext cx="468986" cy="23339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</p:cxnSp>
            <p:cxnSp>
              <p:nvCxnSpPr>
                <p:cNvPr id="64" name="AutoShape 499">
                  <a:extLst>
                    <a:ext uri="{FF2B5EF4-FFF2-40B4-BE49-F238E27FC236}">
                      <a16:creationId xmlns:a16="http://schemas.microsoft.com/office/drawing/2014/main" id="{E623A8BD-9D70-40AC-86A4-5D331E1DDD7A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4732339" y="3346329"/>
                  <a:ext cx="554191" cy="265244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</p:cxnSp>
            <p:cxnSp>
              <p:nvCxnSpPr>
                <p:cNvPr id="65" name="AutoShape 500">
                  <a:extLst>
                    <a:ext uri="{FF2B5EF4-FFF2-40B4-BE49-F238E27FC236}">
                      <a16:creationId xmlns:a16="http://schemas.microsoft.com/office/drawing/2014/main" id="{19F72E1C-5648-45E0-B85A-03D38A583312}"/>
                    </a:ext>
                  </a:extLst>
                </p:cNvPr>
                <p:cNvCxnSpPr>
                  <a:cxnSpLocks noChangeShapeType="1"/>
                  <a:stCxn id="61" idx="3"/>
                  <a:endCxn id="68" idx="7"/>
                </p:cNvCxnSpPr>
                <p:nvPr/>
              </p:nvCxnSpPr>
              <p:spPr bwMode="auto">
                <a:xfrm flipH="1">
                  <a:off x="3225409" y="3852393"/>
                  <a:ext cx="442753" cy="23772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</p:cxnSp>
            <p:cxnSp>
              <p:nvCxnSpPr>
                <p:cNvPr id="66" name="AutoShape 501">
                  <a:extLst>
                    <a:ext uri="{FF2B5EF4-FFF2-40B4-BE49-F238E27FC236}">
                      <a16:creationId xmlns:a16="http://schemas.microsoft.com/office/drawing/2014/main" id="{4B48A745-29C8-41F5-B739-616403C7E175}"/>
                    </a:ext>
                  </a:extLst>
                </p:cNvPr>
                <p:cNvCxnSpPr>
                  <a:cxnSpLocks noChangeShapeType="1"/>
                  <a:endCxn id="60" idx="1"/>
                </p:cNvCxnSpPr>
                <p:nvPr/>
              </p:nvCxnSpPr>
              <p:spPr bwMode="auto">
                <a:xfrm>
                  <a:off x="3918228" y="3864184"/>
                  <a:ext cx="334877" cy="29426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</p:cxnSp>
            <p:cxnSp>
              <p:nvCxnSpPr>
                <p:cNvPr id="67" name="AutoShape 506">
                  <a:extLst>
                    <a:ext uri="{FF2B5EF4-FFF2-40B4-BE49-F238E27FC236}">
                      <a16:creationId xmlns:a16="http://schemas.microsoft.com/office/drawing/2014/main" id="{81700CEB-2A3A-468B-8575-E56154D851E6}"/>
                    </a:ext>
                  </a:extLst>
                </p:cNvPr>
                <p:cNvCxnSpPr>
                  <a:cxnSpLocks noChangeShapeType="1"/>
                  <a:stCxn id="58" idx="3"/>
                  <a:endCxn id="59" idx="7"/>
                </p:cNvCxnSpPr>
                <p:nvPr/>
              </p:nvCxnSpPr>
              <p:spPr bwMode="auto">
                <a:xfrm flipH="1">
                  <a:off x="5063340" y="3874051"/>
                  <a:ext cx="252266" cy="284393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</p:cxnSp>
            <p:sp>
              <p:nvSpPr>
                <p:cNvPr id="68" name="Oval 488">
                  <a:extLst>
                    <a:ext uri="{FF2B5EF4-FFF2-40B4-BE49-F238E27FC236}">
                      <a16:creationId xmlns:a16="http://schemas.microsoft.com/office/drawing/2014/main" id="{0C45A953-E5D7-4C90-8345-E13AFE7E3A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0050" y="4029649"/>
                  <a:ext cx="357751" cy="412871"/>
                </a:xfrm>
                <a:prstGeom prst="ellipse">
                  <a:avLst/>
                </a:prstGeom>
                <a:solidFill>
                  <a:srgbClr val="CCFFCC"/>
                </a:solidFill>
                <a:ln w="12700">
                  <a:solidFill>
                    <a:srgbClr val="0033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宋体" pitchFamily="2" charset="-122"/>
                      <a:cs typeface="+mn-cs"/>
                    </a:rPr>
                    <a:t>24</a:t>
                  </a:r>
                </a:p>
              </p:txBody>
            </p:sp>
            <p:sp>
              <p:nvSpPr>
                <p:cNvPr id="69" name="Oval 489">
                  <a:extLst>
                    <a:ext uri="{FF2B5EF4-FFF2-40B4-BE49-F238E27FC236}">
                      <a16:creationId xmlns:a16="http://schemas.microsoft.com/office/drawing/2014/main" id="{0A75BA51-94FC-4408-BD40-F952E3C575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60093" y="4634021"/>
                  <a:ext cx="357751" cy="412871"/>
                </a:xfrm>
                <a:prstGeom prst="ellipse">
                  <a:avLst/>
                </a:prstGeom>
                <a:solidFill>
                  <a:srgbClr val="CCFFCC"/>
                </a:solidFill>
                <a:ln w="12700">
                  <a:solidFill>
                    <a:srgbClr val="0033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宋体" pitchFamily="2" charset="-122"/>
                      <a:cs typeface="+mn-cs"/>
                    </a:rPr>
                    <a:t>16</a:t>
                  </a:r>
                </a:p>
              </p:txBody>
            </p:sp>
          </p:grp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D8763718-817E-4D4B-80E0-F8DB405FE3CA}"/>
                  </a:ext>
                </a:extLst>
              </p:cNvPr>
              <p:cNvSpPr txBox="1"/>
              <p:nvPr/>
            </p:nvSpPr>
            <p:spPr>
              <a:xfrm>
                <a:off x="8647497" y="6006509"/>
                <a:ext cx="15633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大根堆</a:t>
                </a:r>
              </a:p>
            </p:txBody>
          </p:sp>
        </p:grp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D6E207DB-CFF6-40EA-ABB1-7D2D8298C8CB}"/>
                </a:ext>
              </a:extLst>
            </p:cNvPr>
            <p:cNvGrpSpPr/>
            <p:nvPr/>
          </p:nvGrpSpPr>
          <p:grpSpPr>
            <a:xfrm>
              <a:off x="6569987" y="3941501"/>
              <a:ext cx="4589947" cy="2120867"/>
              <a:chOff x="946221" y="4084820"/>
              <a:chExt cx="4589947" cy="2120867"/>
            </a:xfrm>
          </p:grpSpPr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053498B0-50B4-4B88-B450-A10551E44A2A}"/>
                  </a:ext>
                </a:extLst>
              </p:cNvPr>
              <p:cNvSpPr txBox="1"/>
              <p:nvPr/>
            </p:nvSpPr>
            <p:spPr>
              <a:xfrm>
                <a:off x="1637943" y="5072326"/>
                <a:ext cx="2712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4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2D035CA3-05C1-48A5-AD5C-5288157136D3}"/>
                  </a:ext>
                </a:extLst>
              </p:cNvPr>
              <p:cNvSpPr txBox="1"/>
              <p:nvPr/>
            </p:nvSpPr>
            <p:spPr>
              <a:xfrm>
                <a:off x="2360261" y="4578216"/>
                <a:ext cx="2712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2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8A621372-8A67-4747-9FCE-896609A156E9}"/>
                  </a:ext>
                </a:extLst>
              </p:cNvPr>
              <p:cNvSpPr txBox="1"/>
              <p:nvPr/>
            </p:nvSpPr>
            <p:spPr>
              <a:xfrm>
                <a:off x="4554725" y="4420331"/>
                <a:ext cx="2712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3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7AA5D32F-5AE2-487E-A69C-BA8BAEB776FD}"/>
                  </a:ext>
                </a:extLst>
              </p:cNvPr>
              <p:cNvSpPr txBox="1"/>
              <p:nvPr/>
            </p:nvSpPr>
            <p:spPr>
              <a:xfrm>
                <a:off x="3974773" y="5110889"/>
                <a:ext cx="2712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6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B122B04B-9DB7-4143-908C-EC247B1425D7}"/>
                  </a:ext>
                </a:extLst>
              </p:cNvPr>
              <p:cNvSpPr txBox="1"/>
              <p:nvPr/>
            </p:nvSpPr>
            <p:spPr>
              <a:xfrm>
                <a:off x="3313290" y="5119733"/>
                <a:ext cx="2712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5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9A58D4E0-D5AB-4D0A-B076-DE1A02A73017}"/>
                  </a:ext>
                </a:extLst>
              </p:cNvPr>
              <p:cNvSpPr txBox="1"/>
              <p:nvPr/>
            </p:nvSpPr>
            <p:spPr>
              <a:xfrm>
                <a:off x="3276171" y="4084820"/>
                <a:ext cx="2773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1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D51E45E8-89B5-4984-BD17-9F31CBFB0395}"/>
                  </a:ext>
                </a:extLst>
              </p:cNvPr>
              <p:cNvSpPr txBox="1"/>
              <p:nvPr/>
            </p:nvSpPr>
            <p:spPr>
              <a:xfrm>
                <a:off x="5264869" y="5035883"/>
                <a:ext cx="2712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7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60F1BDB1-E416-42AB-BD2A-7B7585F43BC5}"/>
                  </a:ext>
                </a:extLst>
              </p:cNvPr>
              <p:cNvSpPr txBox="1"/>
              <p:nvPr/>
            </p:nvSpPr>
            <p:spPr>
              <a:xfrm>
                <a:off x="946221" y="5836355"/>
                <a:ext cx="2712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8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/>
      <p:bldP spid="13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7" name="Rectangle 15"/>
          <p:cNvSpPr>
            <a:spLocks noChangeArrowheads="1"/>
          </p:cNvSpPr>
          <p:nvPr/>
        </p:nvSpPr>
        <p:spPr bwMode="auto">
          <a:xfrm>
            <a:off x="179388" y="1052214"/>
            <a:ext cx="8743950" cy="554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堆排序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：将无序序列建成一个堆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，得到关键字最小（大）的记录；输出堆顶的最小（大）值后，将剩余的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-1 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个元素重又建成一个堆，则可得到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n 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个元素的次小值；如此重复执行，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直到堆中只有一个记录为止，每个记录出堆的顺序就是一个有序序列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，这个过程叫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堆排序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。 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51520" y="269776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n-cs"/>
              </a:rPr>
              <a:t>堆排序（续）</a:t>
            </a:r>
          </a:p>
        </p:txBody>
      </p:sp>
      <p:sp>
        <p:nvSpPr>
          <p:cNvPr id="7" name="Text Box 710"/>
          <p:cNvSpPr txBox="1">
            <a:spLocks noChangeArrowheads="1"/>
          </p:cNvSpPr>
          <p:nvPr/>
        </p:nvSpPr>
        <p:spPr bwMode="auto">
          <a:xfrm>
            <a:off x="217488" y="4221088"/>
            <a:ext cx="8618065" cy="190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华文中宋" pitchFamily="2" charset="-122"/>
                <a:cs typeface="+mn-cs"/>
              </a:rPr>
              <a:t>堆排序需解决的两个问题：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隶书" pitchFamily="49" charset="-122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、如何由一个无序序列建成一个堆？ </a:t>
            </a:r>
          </a:p>
          <a:p>
            <a:pPr marL="0" marR="0" lvl="0" indent="0" algn="l" defTabSz="914400" rtl="0" eaLnBrk="1" fontAlgn="auto" latinLnBrk="0" hangingPunct="1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、在输出堆顶元素后，如何将剩余元素调整为一个新的堆？  </a:t>
            </a:r>
          </a:p>
        </p:txBody>
      </p:sp>
    </p:spTree>
  </p:cSld>
  <p:clrMapOvr>
    <a:masterClrMapping/>
  </p:clrMapOvr>
  <p:transition spd="slow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7" grpId="0" autoUpdateAnimBg="0"/>
      <p:bldP spid="7" grpId="0" autoUpdateAnimBg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36" name="Rectangle 508"/>
          <p:cNvSpPr>
            <a:spLocks noChangeArrowheads="1"/>
          </p:cNvSpPr>
          <p:nvPr/>
        </p:nvSpPr>
        <p:spPr bwMode="auto">
          <a:xfrm>
            <a:off x="3200400" y="3505200"/>
            <a:ext cx="1447800" cy="1295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037" name="Rectangle 509"/>
          <p:cNvSpPr>
            <a:spLocks noChangeArrowheads="1"/>
          </p:cNvSpPr>
          <p:nvPr/>
        </p:nvSpPr>
        <p:spPr bwMode="auto">
          <a:xfrm>
            <a:off x="533400" y="3505200"/>
            <a:ext cx="2057400" cy="1295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039" name="Rectangle 511"/>
          <p:cNvSpPr>
            <a:spLocks noChangeArrowheads="1"/>
          </p:cNvSpPr>
          <p:nvPr/>
        </p:nvSpPr>
        <p:spPr bwMode="auto">
          <a:xfrm>
            <a:off x="533400" y="2781300"/>
            <a:ext cx="4114800" cy="2057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038" name="Rectangle 510"/>
          <p:cNvSpPr>
            <a:spLocks noChangeArrowheads="1"/>
          </p:cNvSpPr>
          <p:nvPr/>
        </p:nvSpPr>
        <p:spPr bwMode="auto">
          <a:xfrm>
            <a:off x="5638800" y="2667000"/>
            <a:ext cx="3200400" cy="1371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3032" name="AutoShape 504"/>
          <p:cNvCxnSpPr>
            <a:cxnSpLocks noChangeShapeType="1"/>
            <a:stCxn id="22989" idx="3"/>
            <a:endCxn id="22990" idx="0"/>
          </p:cNvCxnSpPr>
          <p:nvPr/>
        </p:nvCxnSpPr>
        <p:spPr bwMode="auto">
          <a:xfrm flipH="1">
            <a:off x="876300" y="3906838"/>
            <a:ext cx="442913" cy="436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2990" name="Oval 462"/>
          <p:cNvSpPr>
            <a:spLocks noChangeArrowheads="1"/>
          </p:cNvSpPr>
          <p:nvPr/>
        </p:nvSpPr>
        <p:spPr bwMode="auto">
          <a:xfrm>
            <a:off x="533400" y="4343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81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22989" name="Oval 461"/>
          <p:cNvSpPr>
            <a:spLocks noChangeArrowheads="1"/>
          </p:cNvSpPr>
          <p:nvPr/>
        </p:nvSpPr>
        <p:spPr bwMode="auto">
          <a:xfrm>
            <a:off x="1219200" y="3581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73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22991" name="Oval 463"/>
          <p:cNvSpPr>
            <a:spLocks noChangeArrowheads="1"/>
          </p:cNvSpPr>
          <p:nvPr/>
        </p:nvSpPr>
        <p:spPr bwMode="auto">
          <a:xfrm>
            <a:off x="1828800" y="4343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64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cxnSp>
        <p:nvCxnSpPr>
          <p:cNvPr id="23033" name="AutoShape 505"/>
          <p:cNvCxnSpPr>
            <a:cxnSpLocks noChangeShapeType="1"/>
            <a:stCxn id="22989" idx="5"/>
            <a:endCxn id="22991" idx="0"/>
          </p:cNvCxnSpPr>
          <p:nvPr/>
        </p:nvCxnSpPr>
        <p:spPr bwMode="auto">
          <a:xfrm>
            <a:off x="1804988" y="3906838"/>
            <a:ext cx="366712" cy="436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2994" name="Oval 466"/>
          <p:cNvSpPr>
            <a:spLocks noChangeArrowheads="1"/>
          </p:cNvSpPr>
          <p:nvPr/>
        </p:nvSpPr>
        <p:spPr bwMode="auto">
          <a:xfrm>
            <a:off x="5715000" y="3581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27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22995" name="Oval 467"/>
          <p:cNvSpPr>
            <a:spLocks noChangeArrowheads="1"/>
          </p:cNvSpPr>
          <p:nvPr/>
        </p:nvSpPr>
        <p:spPr bwMode="auto">
          <a:xfrm>
            <a:off x="8077200" y="3581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98</a:t>
            </a:r>
          </a:p>
        </p:txBody>
      </p:sp>
      <p:sp>
        <p:nvSpPr>
          <p:cNvPr id="22993" name="Oval 465"/>
          <p:cNvSpPr>
            <a:spLocks noChangeArrowheads="1"/>
          </p:cNvSpPr>
          <p:nvPr/>
        </p:nvSpPr>
        <p:spPr bwMode="auto">
          <a:xfrm>
            <a:off x="3886200" y="3581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12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22983" name="Text Box 455"/>
          <p:cNvSpPr txBox="1">
            <a:spLocks noChangeArrowheads="1"/>
          </p:cNvSpPr>
          <p:nvPr/>
        </p:nvSpPr>
        <p:spPr bwMode="auto">
          <a:xfrm>
            <a:off x="58738" y="869811"/>
            <a:ext cx="887133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    从无序序列的第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Symbol" pitchFamily="18" charset="2"/>
              </a:rPr>
              <a:t>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Symbol" pitchFamily="18" charset="2"/>
              </a:rPr>
              <a:t>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Symbol" pitchFamily="18" charset="2"/>
              </a:rPr>
              <a:t>/2 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Symbol" pitchFamily="18" charset="2"/>
              </a:rPr>
              <a:t>个元素（即无序序列对应的完全二叉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Symbol" pitchFamily="18" charset="2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Symbol" pitchFamily="18" charset="2"/>
              </a:rPr>
              <a:t>树的最后一个内部结点）起，至第一个元素止，进行反复筛选。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Symbol" pitchFamily="18" charset="2"/>
              </a:rPr>
              <a:t> </a:t>
            </a:r>
          </a:p>
        </p:txBody>
      </p:sp>
      <p:sp>
        <p:nvSpPr>
          <p:cNvPr id="22984" name="Text Box 456"/>
          <p:cNvSpPr txBox="1">
            <a:spLocks noChangeArrowheads="1"/>
          </p:cNvSpPr>
          <p:nvPr/>
        </p:nvSpPr>
        <p:spPr bwMode="auto">
          <a:xfrm>
            <a:off x="76200" y="5995988"/>
            <a:ext cx="6572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n-cs"/>
              </a:rPr>
              <a:t>      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n-cs"/>
              </a:rPr>
              <a:t>建堆是一个从下往上进行“筛选”的过程。</a:t>
            </a:r>
          </a:p>
        </p:txBody>
      </p:sp>
      <p:sp>
        <p:nvSpPr>
          <p:cNvPr id="22985" name="Text Box 457"/>
          <p:cNvSpPr txBox="1">
            <a:spLocks noChangeArrowheads="1"/>
          </p:cNvSpPr>
          <p:nvPr/>
        </p:nvSpPr>
        <p:spPr bwMode="auto">
          <a:xfrm>
            <a:off x="76200" y="1819275"/>
            <a:ext cx="3857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例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: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itchFamily="49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itchFamily="49" charset="-122"/>
                <a:ea typeface="宋体" panose="02010600030101010101" pitchFamily="2" charset="-122"/>
                <a:cs typeface="+mn-cs"/>
              </a:rPr>
              <a:t>排序之前的关键字序列为： </a:t>
            </a:r>
          </a:p>
        </p:txBody>
      </p:sp>
      <p:sp>
        <p:nvSpPr>
          <p:cNvPr id="22986" name="Oval 458"/>
          <p:cNvSpPr>
            <a:spLocks noChangeArrowheads="1"/>
          </p:cNvSpPr>
          <p:nvPr/>
        </p:nvSpPr>
        <p:spPr bwMode="auto">
          <a:xfrm>
            <a:off x="4648200" y="2057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40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22987" name="Oval 459"/>
          <p:cNvSpPr>
            <a:spLocks noChangeArrowheads="1"/>
          </p:cNvSpPr>
          <p:nvPr/>
        </p:nvSpPr>
        <p:spPr bwMode="auto">
          <a:xfrm>
            <a:off x="2590800" y="2819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55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22988" name="Oval 460"/>
          <p:cNvSpPr>
            <a:spLocks noChangeArrowheads="1"/>
          </p:cNvSpPr>
          <p:nvPr/>
        </p:nvSpPr>
        <p:spPr bwMode="auto">
          <a:xfrm>
            <a:off x="6858000" y="2819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49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22992" name="Oval 464"/>
          <p:cNvSpPr>
            <a:spLocks noChangeArrowheads="1"/>
          </p:cNvSpPr>
          <p:nvPr/>
        </p:nvSpPr>
        <p:spPr bwMode="auto">
          <a:xfrm>
            <a:off x="3200400" y="4343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36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23006" name="Oval 478"/>
          <p:cNvSpPr>
            <a:spLocks noChangeArrowheads="1"/>
          </p:cNvSpPr>
          <p:nvPr/>
        </p:nvSpPr>
        <p:spPr bwMode="auto">
          <a:xfrm>
            <a:off x="3200400" y="4343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12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23007" name="Oval 479"/>
          <p:cNvSpPr>
            <a:spLocks noChangeArrowheads="1"/>
          </p:cNvSpPr>
          <p:nvPr/>
        </p:nvSpPr>
        <p:spPr bwMode="auto">
          <a:xfrm>
            <a:off x="3886200" y="3581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36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23010" name="Oval 482"/>
          <p:cNvSpPr>
            <a:spLocks noChangeArrowheads="1"/>
          </p:cNvSpPr>
          <p:nvPr/>
        </p:nvSpPr>
        <p:spPr bwMode="auto">
          <a:xfrm>
            <a:off x="533400" y="4343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73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23012" name="Oval 484"/>
          <p:cNvSpPr>
            <a:spLocks noChangeArrowheads="1"/>
          </p:cNvSpPr>
          <p:nvPr/>
        </p:nvSpPr>
        <p:spPr bwMode="auto">
          <a:xfrm>
            <a:off x="8077200" y="3581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49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23013" name="Oval 485"/>
          <p:cNvSpPr>
            <a:spLocks noChangeArrowheads="1"/>
          </p:cNvSpPr>
          <p:nvPr/>
        </p:nvSpPr>
        <p:spPr bwMode="auto">
          <a:xfrm>
            <a:off x="6858000" y="2819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98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23015" name="Oval 487"/>
          <p:cNvSpPr>
            <a:spLocks noChangeArrowheads="1"/>
          </p:cNvSpPr>
          <p:nvPr/>
        </p:nvSpPr>
        <p:spPr bwMode="auto">
          <a:xfrm>
            <a:off x="2590800" y="2819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81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23018" name="Oval 490"/>
          <p:cNvSpPr>
            <a:spLocks noChangeArrowheads="1"/>
          </p:cNvSpPr>
          <p:nvPr/>
        </p:nvSpPr>
        <p:spPr bwMode="auto">
          <a:xfrm>
            <a:off x="4648200" y="2057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98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23019" name="Oval 491"/>
          <p:cNvSpPr>
            <a:spLocks noChangeArrowheads="1"/>
          </p:cNvSpPr>
          <p:nvPr/>
        </p:nvSpPr>
        <p:spPr bwMode="auto">
          <a:xfrm>
            <a:off x="6858000" y="2819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49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23020" name="Oval 492"/>
          <p:cNvSpPr>
            <a:spLocks noChangeArrowheads="1"/>
          </p:cNvSpPr>
          <p:nvPr/>
        </p:nvSpPr>
        <p:spPr bwMode="auto">
          <a:xfrm>
            <a:off x="8077200" y="3581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40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23025" name="Text Box 497"/>
          <p:cNvSpPr txBox="1">
            <a:spLocks noChangeArrowheads="1"/>
          </p:cNvSpPr>
          <p:nvPr/>
        </p:nvSpPr>
        <p:spPr bwMode="auto">
          <a:xfrm>
            <a:off x="76200" y="4872038"/>
            <a:ext cx="8915400" cy="1089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新魏" pitchFamily="2" charset="-122"/>
                <a:cs typeface="+mn-cs"/>
              </a:rPr>
              <a:t>     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新魏" pitchFamily="2" charset="-122"/>
                <a:cs typeface="+mn-cs"/>
              </a:rPr>
              <a:t>现在，左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新魏" pitchFamily="2" charset="-122"/>
                <a:cs typeface="+mn-cs"/>
              </a:rPr>
              <a:t>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新魏" pitchFamily="2" charset="-122"/>
                <a:cs typeface="+mn-cs"/>
              </a:rPr>
              <a:t>右子树都已经调整为堆，最后只要调整根结点，使 </a:t>
            </a:r>
          </a:p>
          <a:p>
            <a: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新魏" pitchFamily="2" charset="-122"/>
                <a:cs typeface="+mn-cs"/>
              </a:rPr>
              <a:t>整个二叉树是个“堆”即可。</a:t>
            </a:r>
          </a:p>
        </p:txBody>
      </p:sp>
      <p:cxnSp>
        <p:nvCxnSpPr>
          <p:cNvPr id="23026" name="AutoShape 498"/>
          <p:cNvCxnSpPr>
            <a:cxnSpLocks noChangeShapeType="1"/>
            <a:stCxn id="22986" idx="3"/>
            <a:endCxn id="22987" idx="0"/>
          </p:cNvCxnSpPr>
          <p:nvPr/>
        </p:nvCxnSpPr>
        <p:spPr bwMode="auto">
          <a:xfrm flipH="1">
            <a:off x="2933700" y="2382838"/>
            <a:ext cx="1814513" cy="436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3027" name="AutoShape 499"/>
          <p:cNvCxnSpPr>
            <a:cxnSpLocks noChangeShapeType="1"/>
            <a:stCxn id="22986" idx="5"/>
            <a:endCxn id="22988" idx="0"/>
          </p:cNvCxnSpPr>
          <p:nvPr/>
        </p:nvCxnSpPr>
        <p:spPr bwMode="auto">
          <a:xfrm>
            <a:off x="5233988" y="2382838"/>
            <a:ext cx="1966912" cy="436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3028" name="AutoShape 500"/>
          <p:cNvCxnSpPr>
            <a:cxnSpLocks noChangeShapeType="1"/>
            <a:stCxn id="22987" idx="3"/>
            <a:endCxn id="22989" idx="0"/>
          </p:cNvCxnSpPr>
          <p:nvPr/>
        </p:nvCxnSpPr>
        <p:spPr bwMode="auto">
          <a:xfrm flipH="1">
            <a:off x="1562100" y="3144838"/>
            <a:ext cx="1128713" cy="436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009" name="Oval 481"/>
          <p:cNvSpPr>
            <a:spLocks noChangeArrowheads="1"/>
          </p:cNvSpPr>
          <p:nvPr/>
        </p:nvSpPr>
        <p:spPr bwMode="auto">
          <a:xfrm>
            <a:off x="1219200" y="3581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81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cxnSp>
        <p:nvCxnSpPr>
          <p:cNvPr id="23029" name="AutoShape 501"/>
          <p:cNvCxnSpPr>
            <a:cxnSpLocks noChangeShapeType="1"/>
            <a:stCxn id="22987" idx="5"/>
            <a:endCxn id="22993" idx="0"/>
          </p:cNvCxnSpPr>
          <p:nvPr/>
        </p:nvCxnSpPr>
        <p:spPr bwMode="auto">
          <a:xfrm>
            <a:off x="3176588" y="3144838"/>
            <a:ext cx="1052512" cy="436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3030" name="AutoShape 502"/>
          <p:cNvCxnSpPr>
            <a:cxnSpLocks noChangeShapeType="1"/>
            <a:stCxn id="22988" idx="3"/>
            <a:endCxn id="22994" idx="0"/>
          </p:cNvCxnSpPr>
          <p:nvPr/>
        </p:nvCxnSpPr>
        <p:spPr bwMode="auto">
          <a:xfrm flipH="1">
            <a:off x="6057900" y="3144838"/>
            <a:ext cx="900113" cy="436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3031" name="AutoShape 503"/>
          <p:cNvCxnSpPr>
            <a:cxnSpLocks noChangeShapeType="1"/>
            <a:stCxn id="22988" idx="5"/>
            <a:endCxn id="22995" idx="0"/>
          </p:cNvCxnSpPr>
          <p:nvPr/>
        </p:nvCxnSpPr>
        <p:spPr bwMode="auto">
          <a:xfrm>
            <a:off x="7443788" y="3144838"/>
            <a:ext cx="976312" cy="436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3034" name="AutoShape 506"/>
          <p:cNvCxnSpPr>
            <a:cxnSpLocks noChangeShapeType="1"/>
            <a:stCxn id="22993" idx="3"/>
            <a:endCxn id="22992" idx="0"/>
          </p:cNvCxnSpPr>
          <p:nvPr/>
        </p:nvCxnSpPr>
        <p:spPr bwMode="auto">
          <a:xfrm flipH="1">
            <a:off x="3543300" y="3906838"/>
            <a:ext cx="442913" cy="436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016" name="Oval 488"/>
          <p:cNvSpPr>
            <a:spLocks noChangeArrowheads="1"/>
          </p:cNvSpPr>
          <p:nvPr/>
        </p:nvSpPr>
        <p:spPr bwMode="auto">
          <a:xfrm>
            <a:off x="1219200" y="3581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73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23017" name="Oval 489"/>
          <p:cNvSpPr>
            <a:spLocks noChangeArrowheads="1"/>
          </p:cNvSpPr>
          <p:nvPr/>
        </p:nvSpPr>
        <p:spPr bwMode="auto">
          <a:xfrm>
            <a:off x="533400" y="43434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55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41" name="标题 1"/>
          <p:cNvSpPr txBox="1">
            <a:spLocks/>
          </p:cNvSpPr>
          <p:nvPr/>
        </p:nvSpPr>
        <p:spPr>
          <a:xfrm>
            <a:off x="251520" y="116632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n-cs"/>
              </a:rPr>
              <a:t>堆排序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n-cs"/>
              </a:rPr>
              <a:t>—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n-cs"/>
              </a:rPr>
              <a:t>建堆</a:t>
            </a:r>
          </a:p>
        </p:txBody>
      </p:sp>
    </p:spTree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2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3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2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3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3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2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2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2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3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2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3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2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3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2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23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22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8" dur="500"/>
                                        <p:tgtEl>
                                          <p:spTgt spid="23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3" dur="500"/>
                                        <p:tgtEl>
                                          <p:spTgt spid="23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7" dur="500"/>
                                        <p:tgtEl>
                                          <p:spTgt spid="23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2" dur="500"/>
                                        <p:tgtEl>
                                          <p:spTgt spid="23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7" dur="500"/>
                                        <p:tgtEl>
                                          <p:spTgt spid="23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1" dur="500"/>
                                        <p:tgtEl>
                                          <p:spTgt spid="2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6" dur="500"/>
                                        <p:tgtEl>
                                          <p:spTgt spid="23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1" dur="500"/>
                                        <p:tgtEl>
                                          <p:spTgt spid="2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5" dur="500"/>
                                        <p:tgtEl>
                                          <p:spTgt spid="2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0" dur="500"/>
                                        <p:tgtEl>
                                          <p:spTgt spid="23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5" dur="500"/>
                                        <p:tgtEl>
                                          <p:spTgt spid="2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9" dur="500"/>
                                        <p:tgtEl>
                                          <p:spTgt spid="2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000"/>
                            </p:stCondLst>
                            <p:childTnLst>
                              <p:par>
                                <p:cTn id="14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3" dur="500"/>
                                        <p:tgtEl>
                                          <p:spTgt spid="2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23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3" dur="500"/>
                                        <p:tgtEl>
                                          <p:spTgt spid="2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7" dur="500"/>
                                        <p:tgtEl>
                                          <p:spTgt spid="2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000"/>
                            </p:stCondLst>
                            <p:childTnLst>
                              <p:par>
                                <p:cTn id="15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1" dur="500"/>
                                        <p:tgtEl>
                                          <p:spTgt spid="2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229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229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36" grpId="0" animBg="1"/>
      <p:bldP spid="23037" grpId="0" animBg="1"/>
      <p:bldP spid="23039" grpId="0" animBg="1"/>
      <p:bldP spid="23038" grpId="0" animBg="1"/>
      <p:bldP spid="22990" grpId="0" animBg="1" autoUpdateAnimBg="0"/>
      <p:bldP spid="22989" grpId="0" animBg="1" autoUpdateAnimBg="0"/>
      <p:bldP spid="22991" grpId="0" animBg="1" autoUpdateAnimBg="0"/>
      <p:bldP spid="22994" grpId="0" animBg="1" autoUpdateAnimBg="0"/>
      <p:bldP spid="22995" grpId="0" animBg="1" autoUpdateAnimBg="0"/>
      <p:bldP spid="22993" grpId="0" animBg="1" autoUpdateAnimBg="0"/>
      <p:bldP spid="22984" grpId="0" autoUpdateAnimBg="0"/>
      <p:bldP spid="22985" grpId="0" autoUpdateAnimBg="0"/>
      <p:bldP spid="22986" grpId="0" animBg="1" autoUpdateAnimBg="0"/>
      <p:bldP spid="22987" grpId="0" animBg="1" autoUpdateAnimBg="0"/>
      <p:bldP spid="22988" grpId="0" animBg="1" autoUpdateAnimBg="0"/>
      <p:bldP spid="22992" grpId="0" animBg="1" autoUpdateAnimBg="0"/>
      <p:bldP spid="23006" grpId="0" animBg="1" autoUpdateAnimBg="0"/>
      <p:bldP spid="23007" grpId="0" animBg="1" autoUpdateAnimBg="0"/>
      <p:bldP spid="23010" grpId="0" animBg="1" autoUpdateAnimBg="0"/>
      <p:bldP spid="23012" grpId="0" animBg="1" autoUpdateAnimBg="0"/>
      <p:bldP spid="23013" grpId="0" animBg="1" autoUpdateAnimBg="0"/>
      <p:bldP spid="23015" grpId="0" animBg="1" autoUpdateAnimBg="0"/>
      <p:bldP spid="23018" grpId="0" animBg="1" autoUpdateAnimBg="0"/>
      <p:bldP spid="23019" grpId="0" animBg="1" autoUpdateAnimBg="0"/>
      <p:bldP spid="23020" grpId="0" animBg="1" autoUpdateAnimBg="0"/>
      <p:bldP spid="23025" grpId="0" autoUpdateAnimBg="0"/>
      <p:bldP spid="23009" grpId="0" animBg="1" autoUpdateAnimBg="0"/>
      <p:bldP spid="23016" grpId="0" animBg="1" autoUpdateAnimBg="0"/>
      <p:bldP spid="23017" grpId="0" animBg="1" autoUpdateAnimBg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41" name="Text Box 365"/>
          <p:cNvSpPr txBox="1">
            <a:spLocks noChangeArrowheads="1"/>
          </p:cNvSpPr>
          <p:nvPr/>
        </p:nvSpPr>
        <p:spPr bwMode="auto">
          <a:xfrm>
            <a:off x="142875" y="873125"/>
            <a:ext cx="8343951" cy="446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     </a:t>
            </a:r>
            <a:r>
              <a:rPr kumimoji="0" lang="zh-CN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归并：</a:t>
            </a:r>
            <a:r>
              <a:rPr kumimoji="0" lang="zh-CN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将两个或两个以上的有序表组合成一个新的有序表。 </a:t>
            </a:r>
          </a:p>
        </p:txBody>
      </p:sp>
      <p:sp>
        <p:nvSpPr>
          <p:cNvPr id="24942" name="Text Box 366"/>
          <p:cNvSpPr txBox="1">
            <a:spLocks noChangeArrowheads="1"/>
          </p:cNvSpPr>
          <p:nvPr/>
        </p:nvSpPr>
        <p:spPr bwMode="auto">
          <a:xfrm>
            <a:off x="142875" y="1371600"/>
            <a:ext cx="8816975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　   </a:t>
            </a:r>
            <a:r>
              <a:rPr kumimoji="0" lang="zh-CN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在内部排序中，通常采用的是 </a:t>
            </a:r>
            <a:r>
              <a:rPr kumimoji="0" lang="en-US" altLang="zh-CN" sz="23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2-</a:t>
            </a:r>
            <a:r>
              <a:rPr kumimoji="0" lang="zh-CN" altLang="en-US" sz="23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路归并排序</a:t>
            </a:r>
            <a:r>
              <a:rPr kumimoji="0" lang="zh-CN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。即：将两个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位置相邻的记录有序子序列归并为一个记录有序的序列。 </a:t>
            </a:r>
          </a:p>
        </p:txBody>
      </p:sp>
      <p:sp>
        <p:nvSpPr>
          <p:cNvPr id="24948" name="Text Box 372"/>
          <p:cNvSpPr txBox="1">
            <a:spLocks noChangeArrowheads="1"/>
          </p:cNvSpPr>
          <p:nvPr/>
        </p:nvSpPr>
        <p:spPr bwMode="auto">
          <a:xfrm>
            <a:off x="142875" y="2632075"/>
            <a:ext cx="61341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初始关键字：   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[49]   [38]   [65]   [97]   [76]   [13]   [27] </a:t>
            </a:r>
          </a:p>
        </p:txBody>
      </p:sp>
      <p:sp>
        <p:nvSpPr>
          <p:cNvPr id="24962" name="Text Box 386"/>
          <p:cNvSpPr txBox="1">
            <a:spLocks noChangeArrowheads="1"/>
          </p:cNvSpPr>
          <p:nvPr/>
        </p:nvSpPr>
        <p:spPr bwMode="auto">
          <a:xfrm>
            <a:off x="142875" y="3692525"/>
            <a:ext cx="6137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一趟归并后：   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[38      49]   [65     97]   [13      76]   [27] </a:t>
            </a:r>
          </a:p>
        </p:txBody>
      </p:sp>
      <p:grpSp>
        <p:nvGrpSpPr>
          <p:cNvPr id="2" name="Group 387"/>
          <p:cNvGrpSpPr>
            <a:grpSpLocks/>
          </p:cNvGrpSpPr>
          <p:nvPr/>
        </p:nvGrpSpPr>
        <p:grpSpPr bwMode="auto">
          <a:xfrm>
            <a:off x="2571750" y="4097338"/>
            <a:ext cx="3362325" cy="169862"/>
            <a:chOff x="2656" y="1378"/>
            <a:chExt cx="2118" cy="107"/>
          </a:xfrm>
        </p:grpSpPr>
        <p:grpSp>
          <p:nvGrpSpPr>
            <p:cNvPr id="3" name="Group 388"/>
            <p:cNvGrpSpPr>
              <a:grpSpLocks/>
            </p:cNvGrpSpPr>
            <p:nvPr/>
          </p:nvGrpSpPr>
          <p:grpSpPr bwMode="auto">
            <a:xfrm>
              <a:off x="2656" y="1378"/>
              <a:ext cx="778" cy="100"/>
              <a:chOff x="2656" y="1378"/>
              <a:chExt cx="778" cy="100"/>
            </a:xfrm>
          </p:grpSpPr>
          <p:sp>
            <p:nvSpPr>
              <p:cNvPr id="24965" name="Line 389"/>
              <p:cNvSpPr>
                <a:spLocks noChangeShapeType="1"/>
              </p:cNvSpPr>
              <p:nvPr/>
            </p:nvSpPr>
            <p:spPr bwMode="auto">
              <a:xfrm>
                <a:off x="2656" y="1378"/>
                <a:ext cx="0" cy="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966" name="Line 390"/>
              <p:cNvSpPr>
                <a:spLocks noChangeShapeType="1"/>
              </p:cNvSpPr>
              <p:nvPr/>
            </p:nvSpPr>
            <p:spPr bwMode="auto">
              <a:xfrm>
                <a:off x="2656" y="1478"/>
                <a:ext cx="7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967" name="Line 391"/>
              <p:cNvSpPr>
                <a:spLocks noChangeShapeType="1"/>
              </p:cNvSpPr>
              <p:nvPr/>
            </p:nvSpPr>
            <p:spPr bwMode="auto">
              <a:xfrm flipV="1">
                <a:off x="3434" y="1378"/>
                <a:ext cx="0" cy="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" name="Group 392"/>
            <p:cNvGrpSpPr>
              <a:grpSpLocks/>
            </p:cNvGrpSpPr>
            <p:nvPr/>
          </p:nvGrpSpPr>
          <p:grpSpPr bwMode="auto">
            <a:xfrm>
              <a:off x="3996" y="1385"/>
              <a:ext cx="778" cy="100"/>
              <a:chOff x="2656" y="1378"/>
              <a:chExt cx="778" cy="100"/>
            </a:xfrm>
          </p:grpSpPr>
          <p:sp>
            <p:nvSpPr>
              <p:cNvPr id="24969" name="Line 393"/>
              <p:cNvSpPr>
                <a:spLocks noChangeShapeType="1"/>
              </p:cNvSpPr>
              <p:nvPr/>
            </p:nvSpPr>
            <p:spPr bwMode="auto">
              <a:xfrm>
                <a:off x="2656" y="1378"/>
                <a:ext cx="0" cy="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970" name="Line 394"/>
              <p:cNvSpPr>
                <a:spLocks noChangeShapeType="1"/>
              </p:cNvSpPr>
              <p:nvPr/>
            </p:nvSpPr>
            <p:spPr bwMode="auto">
              <a:xfrm>
                <a:off x="2656" y="1478"/>
                <a:ext cx="7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971" name="Line 395"/>
              <p:cNvSpPr>
                <a:spLocks noChangeShapeType="1"/>
              </p:cNvSpPr>
              <p:nvPr/>
            </p:nvSpPr>
            <p:spPr bwMode="auto">
              <a:xfrm flipV="1">
                <a:off x="3434" y="1378"/>
                <a:ext cx="0" cy="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24972" name="Text Box 396"/>
          <p:cNvSpPr txBox="1">
            <a:spLocks noChangeArrowheads="1"/>
          </p:cNvSpPr>
          <p:nvPr/>
        </p:nvSpPr>
        <p:spPr bwMode="auto">
          <a:xfrm>
            <a:off x="142875" y="4637088"/>
            <a:ext cx="6181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二趟归并后：   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[38       49    65       97]   [13      27     76] </a:t>
            </a:r>
          </a:p>
        </p:txBody>
      </p:sp>
      <p:grpSp>
        <p:nvGrpSpPr>
          <p:cNvPr id="5" name="Group 397"/>
          <p:cNvGrpSpPr>
            <a:grpSpLocks/>
          </p:cNvGrpSpPr>
          <p:nvPr/>
        </p:nvGrpSpPr>
        <p:grpSpPr bwMode="auto">
          <a:xfrm>
            <a:off x="3171825" y="5005388"/>
            <a:ext cx="2189163" cy="176212"/>
            <a:chOff x="3019" y="1973"/>
            <a:chExt cx="1379" cy="111"/>
          </a:xfrm>
        </p:grpSpPr>
        <p:sp>
          <p:nvSpPr>
            <p:cNvPr id="24974" name="Line 398"/>
            <p:cNvSpPr>
              <a:spLocks noChangeShapeType="1"/>
            </p:cNvSpPr>
            <p:nvPr/>
          </p:nvSpPr>
          <p:spPr bwMode="auto">
            <a:xfrm>
              <a:off x="3019" y="1984"/>
              <a:ext cx="0" cy="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975" name="Line 399"/>
            <p:cNvSpPr>
              <a:spLocks noChangeShapeType="1"/>
            </p:cNvSpPr>
            <p:nvPr/>
          </p:nvSpPr>
          <p:spPr bwMode="auto">
            <a:xfrm>
              <a:off x="3019" y="2084"/>
              <a:ext cx="13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976" name="Line 400"/>
            <p:cNvSpPr>
              <a:spLocks noChangeShapeType="1"/>
            </p:cNvSpPr>
            <p:nvPr/>
          </p:nvSpPr>
          <p:spPr bwMode="auto">
            <a:xfrm flipV="1">
              <a:off x="4398" y="1973"/>
              <a:ext cx="0" cy="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4977" name="Text Box 401"/>
          <p:cNvSpPr txBox="1">
            <a:spLocks noChangeArrowheads="1"/>
          </p:cNvSpPr>
          <p:nvPr/>
        </p:nvSpPr>
        <p:spPr bwMode="auto">
          <a:xfrm>
            <a:off x="142875" y="5546725"/>
            <a:ext cx="6140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三趟归并后：   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[13       27    38       49     65      76     97] </a:t>
            </a:r>
          </a:p>
        </p:txBody>
      </p:sp>
      <p:sp>
        <p:nvSpPr>
          <p:cNvPr id="24978" name="Text Box 402"/>
          <p:cNvSpPr txBox="1">
            <a:spLocks noChangeArrowheads="1"/>
          </p:cNvSpPr>
          <p:nvPr/>
        </p:nvSpPr>
        <p:spPr bwMode="auto">
          <a:xfrm>
            <a:off x="6315075" y="2514600"/>
            <a:ext cx="2560638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看成是 </a:t>
            </a:r>
            <a:r>
              <a:rPr kumimoji="0" lang="en-US" altLang="zh-CN" sz="20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n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个有序的子 </a:t>
            </a:r>
          </a:p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序列（长度为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）， </a:t>
            </a:r>
          </a:p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然后两两归并。 </a:t>
            </a:r>
          </a:p>
        </p:txBody>
      </p:sp>
      <p:grpSp>
        <p:nvGrpSpPr>
          <p:cNvPr id="6" name="Group 410"/>
          <p:cNvGrpSpPr>
            <a:grpSpLocks/>
          </p:cNvGrpSpPr>
          <p:nvPr/>
        </p:nvGrpSpPr>
        <p:grpSpPr bwMode="auto">
          <a:xfrm>
            <a:off x="2123728" y="3068638"/>
            <a:ext cx="3094037" cy="176212"/>
            <a:chOff x="1363" y="1857"/>
            <a:chExt cx="1949" cy="111"/>
          </a:xfrm>
        </p:grpSpPr>
        <p:sp>
          <p:nvSpPr>
            <p:cNvPr id="24951" name="Line 375"/>
            <p:cNvSpPr>
              <a:spLocks noChangeShapeType="1"/>
            </p:cNvSpPr>
            <p:nvPr/>
          </p:nvSpPr>
          <p:spPr bwMode="auto">
            <a:xfrm>
              <a:off x="1364" y="1857"/>
              <a:ext cx="1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952" name="Line 376"/>
            <p:cNvSpPr>
              <a:spLocks noChangeShapeType="1"/>
            </p:cNvSpPr>
            <p:nvPr/>
          </p:nvSpPr>
          <p:spPr bwMode="auto">
            <a:xfrm>
              <a:off x="1363" y="1968"/>
              <a:ext cx="4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953" name="Line 377"/>
            <p:cNvSpPr>
              <a:spLocks noChangeShapeType="1"/>
            </p:cNvSpPr>
            <p:nvPr/>
          </p:nvSpPr>
          <p:spPr bwMode="auto">
            <a:xfrm>
              <a:off x="1775" y="1857"/>
              <a:ext cx="1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979" name="Line 403"/>
            <p:cNvSpPr>
              <a:spLocks noChangeShapeType="1"/>
            </p:cNvSpPr>
            <p:nvPr/>
          </p:nvSpPr>
          <p:spPr bwMode="auto">
            <a:xfrm>
              <a:off x="2132" y="1857"/>
              <a:ext cx="1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980" name="Line 404"/>
            <p:cNvSpPr>
              <a:spLocks noChangeShapeType="1"/>
            </p:cNvSpPr>
            <p:nvPr/>
          </p:nvSpPr>
          <p:spPr bwMode="auto">
            <a:xfrm>
              <a:off x="2131" y="1968"/>
              <a:ext cx="4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981" name="Line 405"/>
            <p:cNvSpPr>
              <a:spLocks noChangeShapeType="1"/>
            </p:cNvSpPr>
            <p:nvPr/>
          </p:nvSpPr>
          <p:spPr bwMode="auto">
            <a:xfrm>
              <a:off x="2543" y="1857"/>
              <a:ext cx="1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982" name="Line 406"/>
            <p:cNvSpPr>
              <a:spLocks noChangeShapeType="1"/>
            </p:cNvSpPr>
            <p:nvPr/>
          </p:nvSpPr>
          <p:spPr bwMode="auto">
            <a:xfrm>
              <a:off x="2900" y="1857"/>
              <a:ext cx="1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983" name="Line 407"/>
            <p:cNvSpPr>
              <a:spLocks noChangeShapeType="1"/>
            </p:cNvSpPr>
            <p:nvPr/>
          </p:nvSpPr>
          <p:spPr bwMode="auto">
            <a:xfrm>
              <a:off x="2899" y="1968"/>
              <a:ext cx="4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984" name="Line 408"/>
            <p:cNvSpPr>
              <a:spLocks noChangeShapeType="1"/>
            </p:cNvSpPr>
            <p:nvPr/>
          </p:nvSpPr>
          <p:spPr bwMode="auto">
            <a:xfrm>
              <a:off x="3311" y="1857"/>
              <a:ext cx="1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4985" name="Text Box 409"/>
          <p:cNvSpPr txBox="1">
            <a:spLocks noChangeArrowheads="1"/>
          </p:cNvSpPr>
          <p:nvPr/>
        </p:nvSpPr>
        <p:spPr bwMode="auto">
          <a:xfrm>
            <a:off x="6299200" y="3581400"/>
            <a:ext cx="273685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得到 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Symbol" pitchFamily="18" charset="2"/>
              </a:rPr>
              <a:t></a:t>
            </a:r>
            <a:r>
              <a:rPr kumimoji="0" lang="en-US" altLang="zh-CN" sz="20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Symbol" pitchFamily="18" charset="2"/>
              </a:rPr>
              <a:t>n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Symbol" pitchFamily="18" charset="2"/>
              </a:rPr>
              <a:t>/2 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Symbol" pitchFamily="18" charset="2"/>
              </a:rPr>
              <a:t>个长度为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Symbol" pitchFamily="18" charset="2"/>
              </a:rPr>
              <a:t>2 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Symbol" pitchFamily="18" charset="2"/>
              </a:rPr>
              <a:t>或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Symbol" pitchFamily="18" charset="2"/>
              </a:rPr>
              <a:t>1 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Symbol" pitchFamily="18" charset="2"/>
              </a:rPr>
              <a:t>的有序子序列。 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" name="Group 416"/>
          <p:cNvGrpSpPr>
            <a:grpSpLocks/>
          </p:cNvGrpSpPr>
          <p:nvPr/>
        </p:nvGrpSpPr>
        <p:grpSpPr bwMode="auto">
          <a:xfrm>
            <a:off x="2483768" y="3168650"/>
            <a:ext cx="3240088" cy="533400"/>
            <a:chOff x="1584" y="1920"/>
            <a:chExt cx="2041" cy="336"/>
          </a:xfrm>
        </p:grpSpPr>
        <p:sp>
          <p:nvSpPr>
            <p:cNvPr id="24987" name="Line 411"/>
            <p:cNvSpPr>
              <a:spLocks noChangeShapeType="1"/>
            </p:cNvSpPr>
            <p:nvPr/>
          </p:nvSpPr>
          <p:spPr bwMode="auto">
            <a:xfrm>
              <a:off x="1584" y="196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988" name="Line 412"/>
            <p:cNvSpPr>
              <a:spLocks noChangeShapeType="1"/>
            </p:cNvSpPr>
            <p:nvPr/>
          </p:nvSpPr>
          <p:spPr bwMode="auto">
            <a:xfrm>
              <a:off x="2352" y="196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989" name="Line 413"/>
            <p:cNvSpPr>
              <a:spLocks noChangeShapeType="1"/>
            </p:cNvSpPr>
            <p:nvPr/>
          </p:nvSpPr>
          <p:spPr bwMode="auto">
            <a:xfrm>
              <a:off x="3120" y="196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991" name="Line 415"/>
            <p:cNvSpPr>
              <a:spLocks noChangeShapeType="1"/>
            </p:cNvSpPr>
            <p:nvPr/>
          </p:nvSpPr>
          <p:spPr bwMode="auto">
            <a:xfrm>
              <a:off x="3625" y="192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" name="Group 419"/>
          <p:cNvGrpSpPr>
            <a:grpSpLocks/>
          </p:cNvGrpSpPr>
          <p:nvPr/>
        </p:nvGrpSpPr>
        <p:grpSpPr bwMode="auto">
          <a:xfrm>
            <a:off x="3190875" y="4267200"/>
            <a:ext cx="2133600" cy="381000"/>
            <a:chOff x="1968" y="2544"/>
            <a:chExt cx="1344" cy="240"/>
          </a:xfrm>
        </p:grpSpPr>
        <p:sp>
          <p:nvSpPr>
            <p:cNvPr id="24993" name="Line 417"/>
            <p:cNvSpPr>
              <a:spLocks noChangeShapeType="1"/>
            </p:cNvSpPr>
            <p:nvPr/>
          </p:nvSpPr>
          <p:spPr bwMode="auto">
            <a:xfrm>
              <a:off x="1968" y="25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994" name="Line 418"/>
            <p:cNvSpPr>
              <a:spLocks noChangeShapeType="1"/>
            </p:cNvSpPr>
            <p:nvPr/>
          </p:nvSpPr>
          <p:spPr bwMode="auto">
            <a:xfrm>
              <a:off x="3312" y="25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4996" name="Line 420"/>
          <p:cNvSpPr>
            <a:spLocks noChangeShapeType="1"/>
          </p:cNvSpPr>
          <p:nvPr/>
        </p:nvSpPr>
        <p:spPr bwMode="auto">
          <a:xfrm>
            <a:off x="4257675" y="5181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998" name="Text Box 422"/>
          <p:cNvSpPr txBox="1">
            <a:spLocks noChangeArrowheads="1"/>
          </p:cNvSpPr>
          <p:nvPr/>
        </p:nvSpPr>
        <p:spPr bwMode="auto">
          <a:xfrm>
            <a:off x="142875" y="6029325"/>
            <a:ext cx="6058069" cy="328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空间复杂度为：</a:t>
            </a: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O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(</a:t>
            </a: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n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)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。   时间复杂度为：</a:t>
            </a: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O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(</a:t>
            </a:r>
            <a:r>
              <a:rPr kumimoji="0" lang="en-US" altLang="zh-CN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n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log</a:t>
            </a:r>
            <a:r>
              <a:rPr kumimoji="0" lang="en-US" altLang="zh-CN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n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)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。 稳定。 </a:t>
            </a:r>
          </a:p>
        </p:txBody>
      </p:sp>
      <p:sp>
        <p:nvSpPr>
          <p:cNvPr id="24999" name="AutoShape 423"/>
          <p:cNvSpPr>
            <a:spLocks noChangeArrowheads="1"/>
          </p:cNvSpPr>
          <p:nvPr/>
        </p:nvSpPr>
        <p:spPr bwMode="auto">
          <a:xfrm>
            <a:off x="6367463" y="4437063"/>
            <a:ext cx="2592387" cy="1296987"/>
          </a:xfrm>
          <a:prstGeom prst="wedgeRoundRectCallout">
            <a:avLst>
              <a:gd name="adj1" fmla="val -47796"/>
              <a:gd name="adj2" fmla="val 78519"/>
              <a:gd name="adj3" fmla="val 16667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每趟归并的时间复杂度为</a:t>
            </a:r>
            <a:r>
              <a:rPr kumimoji="0" lang="en-US" altLang="zh-CN" sz="20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O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0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n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，共需进行 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Symbol" pitchFamily="18" charset="2"/>
              </a:rPr>
              <a:t>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log</a:t>
            </a:r>
            <a:r>
              <a:rPr kumimoji="0" lang="en-US" altLang="zh-CN" sz="2000" b="0" i="0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20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n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Symbol" pitchFamily="18" charset="2"/>
              </a:rPr>
              <a:t> 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趟。</a:t>
            </a:r>
          </a:p>
        </p:txBody>
      </p:sp>
      <p:sp>
        <p:nvSpPr>
          <p:cNvPr id="45" name="标题 6"/>
          <p:cNvSpPr txBox="1">
            <a:spLocks/>
          </p:cNvSpPr>
          <p:nvPr/>
        </p:nvSpPr>
        <p:spPr>
          <a:xfrm>
            <a:off x="323528" y="53752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n-cs"/>
              </a:rPr>
              <a:t>归并排序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n-cs"/>
            </a:endParaRPr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24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1" dur="500"/>
                                        <p:tgtEl>
                                          <p:spTgt spid="24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4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1" dur="500"/>
                                        <p:tgtEl>
                                          <p:spTgt spid="24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4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4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4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4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24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41" grpId="0" autoUpdateAnimBg="0"/>
      <p:bldP spid="24942" grpId="0" autoUpdateAnimBg="0"/>
      <p:bldP spid="24948" grpId="0" autoUpdateAnimBg="0"/>
      <p:bldP spid="24962" grpId="0" autoUpdateAnimBg="0"/>
      <p:bldP spid="24972" grpId="0" autoUpdateAnimBg="0"/>
      <p:bldP spid="24977" grpId="0" autoUpdateAnimBg="0"/>
      <p:bldP spid="24978" grpId="0" autoUpdateAnimBg="0"/>
      <p:bldP spid="24985" grpId="0" autoUpdateAnimBg="0"/>
      <p:bldP spid="24996" grpId="0" animBg="1"/>
      <p:bldP spid="24998" grpId="0" autoUpdateAnimBg="0"/>
      <p:bldP spid="24999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374848" y="404664"/>
            <a:ext cx="8229600" cy="7920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n-cs"/>
              </a:rPr>
              <a:t>排序方法比较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9181" y="1405720"/>
          <a:ext cx="8855307" cy="4740079"/>
        </p:xfrm>
        <a:graphic>
          <a:graphicData uri="http://schemas.openxmlformats.org/drawingml/2006/table">
            <a:tbl>
              <a:tblPr/>
              <a:tblGrid>
                <a:gridCol w="139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7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7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7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62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85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4356">
                <a:tc grid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Arial"/>
                          <a:ea typeface="宋体"/>
                        </a:rPr>
                        <a:t>排序方法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平均时间复杂度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最坏时间复杂度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空间复杂度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稳定性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356">
                <a:tc rowSpan="4"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Arial"/>
                          <a:ea typeface="宋体"/>
                        </a:rPr>
                        <a:t>简</a:t>
                      </a:r>
                      <a:endParaRPr lang="zh-CN" sz="24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Arial"/>
                          <a:ea typeface="宋体"/>
                        </a:rPr>
                        <a:t>单</a:t>
                      </a:r>
                      <a:endParaRPr lang="zh-CN" sz="24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Arial"/>
                          <a:ea typeface="宋体"/>
                        </a:rPr>
                        <a:t>排</a:t>
                      </a:r>
                      <a:endParaRPr lang="zh-CN" sz="24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Arial"/>
                          <a:ea typeface="宋体"/>
                        </a:rPr>
                        <a:t>序</a:t>
                      </a:r>
                      <a:endParaRPr lang="zh-CN" sz="24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Arial"/>
                          <a:ea typeface="宋体"/>
                        </a:rPr>
                        <a:t>直接插入排序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O(n</a:t>
                      </a:r>
                      <a:r>
                        <a:rPr lang="en-US" sz="1800" kern="100" baseline="30000">
                          <a:latin typeface="Arial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O(n</a:t>
                      </a:r>
                      <a:r>
                        <a:rPr lang="en-US" sz="1800" kern="100" baseline="30000">
                          <a:latin typeface="Arial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O(1)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稳定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3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Arial"/>
                          <a:ea typeface="宋体"/>
                        </a:rPr>
                        <a:t>折半插入排序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O(n</a:t>
                      </a:r>
                      <a:r>
                        <a:rPr lang="en-US" sz="1800" kern="100" baseline="30000">
                          <a:latin typeface="Arial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O(n</a:t>
                      </a:r>
                      <a:r>
                        <a:rPr lang="en-US" sz="1800" kern="100" baseline="30000">
                          <a:latin typeface="Arial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O(1)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稳定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3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Arial"/>
                          <a:ea typeface="宋体"/>
                        </a:rPr>
                        <a:t>起泡排序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O(n</a:t>
                      </a:r>
                      <a:r>
                        <a:rPr lang="en-US" sz="1800" kern="100" baseline="30000">
                          <a:latin typeface="Arial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O(n</a:t>
                      </a:r>
                      <a:r>
                        <a:rPr lang="en-US" sz="1800" kern="100" baseline="30000">
                          <a:latin typeface="Arial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O(1)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稳定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3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Arial"/>
                          <a:ea typeface="宋体"/>
                        </a:rPr>
                        <a:t>简单选择排序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O(n</a:t>
                      </a:r>
                      <a:r>
                        <a:rPr lang="en-US" sz="1800" kern="100" baseline="30000" dirty="0">
                          <a:latin typeface="Arial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O(n</a:t>
                      </a:r>
                      <a:r>
                        <a:rPr lang="en-US" sz="1800" kern="100" baseline="30000">
                          <a:latin typeface="Arial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O(1)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不稳定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356">
                <a:tc rowSpan="5"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Arial"/>
                          <a:ea typeface="宋体"/>
                        </a:rPr>
                        <a:t>高</a:t>
                      </a:r>
                      <a:endParaRPr lang="zh-CN" sz="24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Arial"/>
                          <a:ea typeface="宋体"/>
                        </a:rPr>
                        <a:t>级</a:t>
                      </a:r>
                      <a:endParaRPr lang="zh-CN" sz="24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Arial"/>
                          <a:ea typeface="宋体"/>
                        </a:rPr>
                        <a:t>排</a:t>
                      </a:r>
                      <a:endParaRPr lang="zh-CN" sz="24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Arial"/>
                          <a:ea typeface="宋体"/>
                        </a:rPr>
                        <a:t>序</a:t>
                      </a:r>
                      <a:endParaRPr lang="zh-CN" sz="24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快速排序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O(</a:t>
                      </a:r>
                      <a:r>
                        <a:rPr lang="en-US" sz="1800" kern="100" dirty="0" err="1">
                          <a:latin typeface="Arial"/>
                          <a:ea typeface="宋体"/>
                          <a:cs typeface="Times New Roman"/>
                        </a:rPr>
                        <a:t>nlogn</a:t>
                      </a: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O(n</a:t>
                      </a:r>
                      <a:r>
                        <a:rPr lang="en-US" sz="1800" kern="100" baseline="30000">
                          <a:latin typeface="Arial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O(logn)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不稳定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43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堆排序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O(</a:t>
                      </a:r>
                      <a:r>
                        <a:rPr lang="en-US" sz="1800" kern="100" dirty="0" err="1">
                          <a:latin typeface="Arial"/>
                          <a:ea typeface="宋体"/>
                          <a:cs typeface="Times New Roman"/>
                        </a:rPr>
                        <a:t>nlogn</a:t>
                      </a: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O(</a:t>
                      </a:r>
                      <a:r>
                        <a:rPr lang="en-US" sz="1800" kern="100" dirty="0" err="1">
                          <a:latin typeface="Arial"/>
                          <a:ea typeface="宋体"/>
                          <a:cs typeface="Times New Roman"/>
                        </a:rPr>
                        <a:t>nlogn</a:t>
                      </a: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)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O(1)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不稳定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43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希尔排序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O(n</a:t>
                      </a:r>
                      <a:r>
                        <a:rPr lang="en-US" sz="1800" kern="100" baseline="30000">
                          <a:latin typeface="Arial"/>
                          <a:ea typeface="宋体"/>
                          <a:cs typeface="Times New Roman"/>
                        </a:rPr>
                        <a:t>1+k</a:t>
                      </a: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)(0&lt;k&lt;1)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O(n</a:t>
                      </a:r>
                      <a:r>
                        <a:rPr lang="en-US" sz="1800" kern="100" baseline="30000" dirty="0">
                          <a:latin typeface="Arial"/>
                          <a:ea typeface="宋体"/>
                          <a:cs typeface="Times New Roman"/>
                        </a:rPr>
                        <a:t>1+k</a:t>
                      </a: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)(0&lt;k&lt;1)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Arial"/>
                          <a:ea typeface="宋体"/>
                          <a:cs typeface="Times New Roman"/>
                        </a:rPr>
                        <a:t>O(1)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不稳定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43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归并排序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O(nlogn)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O(nlogn)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O(n)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Arial"/>
                          <a:ea typeface="宋体"/>
                        </a:rPr>
                        <a:t>稳定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43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Arial"/>
                          <a:ea typeface="宋体"/>
                        </a:rPr>
                        <a:t>基数排序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O(d(n+rd))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O(d(n+rd))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Arial"/>
                          <a:ea typeface="宋体"/>
                          <a:cs typeface="Times New Roman"/>
                        </a:rPr>
                        <a:t>O(rd)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Arial"/>
                          <a:ea typeface="宋体"/>
                        </a:rPr>
                        <a:t>稳定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6428" marR="66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7"/>
          <p:cNvSpPr txBox="1">
            <a:spLocks noChangeArrowheads="1"/>
          </p:cNvSpPr>
          <p:nvPr/>
        </p:nvSpPr>
        <p:spPr bwMode="auto">
          <a:xfrm>
            <a:off x="2917304" y="476672"/>
            <a:ext cx="259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单链表的表示 </a:t>
            </a:r>
          </a:p>
        </p:txBody>
      </p:sp>
      <p:sp>
        <p:nvSpPr>
          <p:cNvPr id="6" name="Text Box 18"/>
          <p:cNvSpPr txBox="1">
            <a:spLocks noChangeArrowheads="1"/>
          </p:cNvSpPr>
          <p:nvPr/>
        </p:nvSpPr>
        <p:spPr bwMode="auto">
          <a:xfrm>
            <a:off x="1187450" y="1339850"/>
            <a:ext cx="6900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单链表在 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C 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语言中可用“结构指针”来描述： </a:t>
            </a:r>
          </a:p>
        </p:txBody>
      </p:sp>
      <p:sp>
        <p:nvSpPr>
          <p:cNvPr id="7" name="Text Box 19"/>
          <p:cNvSpPr txBox="1">
            <a:spLocks noChangeArrowheads="1"/>
          </p:cNvSpPr>
          <p:nvPr/>
        </p:nvSpPr>
        <p:spPr bwMode="auto">
          <a:xfrm>
            <a:off x="1187450" y="2003425"/>
            <a:ext cx="6706451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typedef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zh-CN" sz="2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struct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zh-CN" sz="2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Lnode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{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     //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声明结点的类型和指向结点的指针类型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     </a:t>
            </a:r>
            <a:r>
              <a:rPr kumimoji="0" lang="en-US" altLang="zh-CN" sz="2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ElemType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      data;   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//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数据元素的类型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     </a:t>
            </a:r>
            <a:r>
              <a:rPr kumimoji="0" lang="en-US" altLang="zh-CN" sz="2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struct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</a:t>
            </a:r>
            <a:r>
              <a:rPr kumimoji="0" lang="en-US" altLang="zh-CN" sz="2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Lnode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*next;  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//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指示结点地址的指针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  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}</a:t>
            </a:r>
            <a:r>
              <a:rPr kumimoji="0" lang="en-US" altLang="zh-CN" sz="2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Lnode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, *</a:t>
            </a:r>
            <a:r>
              <a:rPr kumimoji="0" lang="en-US" altLang="zh-CN" sz="2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LinkList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;               </a:t>
            </a:r>
          </a:p>
        </p:txBody>
      </p:sp>
      <p:sp>
        <p:nvSpPr>
          <p:cNvPr id="8" name="AutoShape 56"/>
          <p:cNvSpPr>
            <a:spLocks noChangeArrowheads="1"/>
          </p:cNvSpPr>
          <p:nvPr/>
        </p:nvSpPr>
        <p:spPr bwMode="auto">
          <a:xfrm flipV="1">
            <a:off x="1619672" y="4941168"/>
            <a:ext cx="1368425" cy="1225550"/>
          </a:xfrm>
          <a:prstGeom prst="wedgeRoundRectCallout">
            <a:avLst>
              <a:gd name="adj1" fmla="val -50699"/>
              <a:gd name="adj2" fmla="val 87306"/>
              <a:gd name="adj3" fmla="val 16667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rot="10800000"/>
          <a:lstStyle/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结构体 </a:t>
            </a:r>
          </a:p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类    型 </a:t>
            </a:r>
          </a:p>
        </p:txBody>
      </p:sp>
      <p:sp>
        <p:nvSpPr>
          <p:cNvPr id="9" name="AutoShape 59"/>
          <p:cNvSpPr>
            <a:spLocks noChangeArrowheads="1"/>
          </p:cNvSpPr>
          <p:nvPr/>
        </p:nvSpPr>
        <p:spPr bwMode="auto">
          <a:xfrm flipV="1">
            <a:off x="3275856" y="4941168"/>
            <a:ext cx="2663825" cy="1225550"/>
          </a:xfrm>
          <a:prstGeom prst="wedgeRoundRectCallout">
            <a:avLst>
              <a:gd name="adj1" fmla="val -50597"/>
              <a:gd name="adj2" fmla="val 86917"/>
              <a:gd name="adj3" fmla="val 16667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rot="10800000"/>
          <a:lstStyle/>
          <a:p>
            <a: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指向  </a:t>
            </a:r>
            <a:r>
              <a:rPr kumimoji="0" lang="en-US" altLang="zh-CN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LNode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结 </a:t>
            </a:r>
          </a:p>
          <a:p>
            <a: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构体类型的指针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1" name="Rectangle 65"/>
          <p:cNvSpPr>
            <a:spLocks noChangeArrowheads="1"/>
          </p:cNvSpPr>
          <p:nvPr/>
        </p:nvSpPr>
        <p:spPr bwMode="auto">
          <a:xfrm>
            <a:off x="1808163" y="4797425"/>
            <a:ext cx="762000" cy="5334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220663" y="763588"/>
            <a:ext cx="8599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头结点：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在单链表的第一个结点之前人为地附设的一个结点。 </a:t>
            </a:r>
          </a:p>
        </p:txBody>
      </p:sp>
      <p:sp>
        <p:nvSpPr>
          <p:cNvPr id="24620" name="Text Box 44"/>
          <p:cNvSpPr txBox="1">
            <a:spLocks noChangeArrowheads="1"/>
          </p:cNvSpPr>
          <p:nvPr/>
        </p:nvSpPr>
        <p:spPr bwMode="auto">
          <a:xfrm>
            <a:off x="1493838" y="1712913"/>
            <a:ext cx="117475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华文新魏" pitchFamily="2" charset="-122"/>
                <a:cs typeface="+mn-cs"/>
              </a:rPr>
              <a:t>数据域 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华文新魏" pitchFamily="2" charset="-122"/>
              <a:cs typeface="+mn-cs"/>
            </a:endParaRPr>
          </a:p>
        </p:txBody>
      </p:sp>
      <p:grpSp>
        <p:nvGrpSpPr>
          <p:cNvPr id="2" name="Group 88"/>
          <p:cNvGrpSpPr>
            <a:grpSpLocks/>
          </p:cNvGrpSpPr>
          <p:nvPr/>
        </p:nvGrpSpPr>
        <p:grpSpPr bwMode="auto">
          <a:xfrm>
            <a:off x="1122363" y="4797425"/>
            <a:ext cx="5334000" cy="498475"/>
            <a:chOff x="707" y="3022"/>
            <a:chExt cx="3360" cy="314"/>
          </a:xfrm>
        </p:grpSpPr>
        <p:sp>
          <p:nvSpPr>
            <p:cNvPr id="24629" name="Line 53"/>
            <p:cNvSpPr>
              <a:spLocks noChangeShapeType="1"/>
            </p:cNvSpPr>
            <p:nvPr/>
          </p:nvSpPr>
          <p:spPr bwMode="auto">
            <a:xfrm>
              <a:off x="947" y="3214"/>
              <a:ext cx="8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30" name="Text Box 54"/>
            <p:cNvSpPr txBox="1">
              <a:spLocks noChangeArrowheads="1"/>
            </p:cNvSpPr>
            <p:nvPr/>
          </p:nvSpPr>
          <p:spPr bwMode="auto">
            <a:xfrm>
              <a:off x="707" y="3048"/>
              <a:ext cx="2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L </a:t>
              </a:r>
            </a:p>
          </p:txBody>
        </p:sp>
        <p:grpSp>
          <p:nvGrpSpPr>
            <p:cNvPr id="3" name="Group 72"/>
            <p:cNvGrpSpPr>
              <a:grpSpLocks/>
            </p:cNvGrpSpPr>
            <p:nvPr/>
          </p:nvGrpSpPr>
          <p:grpSpPr bwMode="auto">
            <a:xfrm>
              <a:off x="1811" y="3022"/>
              <a:ext cx="2256" cy="288"/>
              <a:chOff x="1584" y="2496"/>
              <a:chExt cx="2256" cy="288"/>
            </a:xfrm>
          </p:grpSpPr>
          <p:sp>
            <p:nvSpPr>
              <p:cNvPr id="24623" name="Rectangle 47"/>
              <p:cNvSpPr>
                <a:spLocks noChangeArrowheads="1"/>
              </p:cNvSpPr>
              <p:nvPr/>
            </p:nvSpPr>
            <p:spPr bwMode="auto">
              <a:xfrm>
                <a:off x="1584" y="2544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1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a</a:t>
                </a:r>
                <a:r>
                  <a:rPr kumimoji="0" lang="en-US" altLang="zh-CN" sz="1800" b="0" i="0" u="none" strike="noStrike" kern="1200" cap="none" spc="0" normalizeH="0" baseline="-2500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24624" name="Rectangle 48"/>
              <p:cNvSpPr>
                <a:spLocks noChangeArrowheads="1"/>
              </p:cNvSpPr>
              <p:nvPr/>
            </p:nvSpPr>
            <p:spPr bwMode="auto">
              <a:xfrm>
                <a:off x="1776" y="2544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625" name="Rectangle 49"/>
              <p:cNvSpPr>
                <a:spLocks noChangeArrowheads="1"/>
              </p:cNvSpPr>
              <p:nvPr/>
            </p:nvSpPr>
            <p:spPr bwMode="auto">
              <a:xfrm>
                <a:off x="2208" y="2544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1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a</a:t>
                </a:r>
                <a:r>
                  <a:rPr kumimoji="0" lang="en-US" altLang="zh-CN" sz="1800" b="0" i="0" u="none" strike="noStrike" kern="1200" cap="none" spc="0" normalizeH="0" baseline="-2500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24626" name="Rectangle 50"/>
              <p:cNvSpPr>
                <a:spLocks noChangeArrowheads="1"/>
              </p:cNvSpPr>
              <p:nvPr/>
            </p:nvSpPr>
            <p:spPr bwMode="auto">
              <a:xfrm>
                <a:off x="2400" y="2544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627" name="Rectangle 51"/>
              <p:cNvSpPr>
                <a:spLocks noChangeArrowheads="1"/>
              </p:cNvSpPr>
              <p:nvPr/>
            </p:nvSpPr>
            <p:spPr bwMode="auto">
              <a:xfrm>
                <a:off x="3456" y="2544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1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a</a:t>
                </a:r>
                <a:r>
                  <a:rPr kumimoji="0" lang="en-US" altLang="zh-CN" sz="1800" b="0" i="1" u="none" strike="noStrike" kern="1200" cap="none" spc="0" normalizeH="0" baseline="-2500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n</a:t>
                </a:r>
              </a:p>
            </p:txBody>
          </p:sp>
          <p:sp>
            <p:nvSpPr>
              <p:cNvPr id="24628" name="Rectangle 52"/>
              <p:cNvSpPr>
                <a:spLocks noChangeArrowheads="1"/>
              </p:cNvSpPr>
              <p:nvPr/>
            </p:nvSpPr>
            <p:spPr bwMode="auto">
              <a:xfrm>
                <a:off x="3648" y="2544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^</a:t>
                </a:r>
              </a:p>
            </p:txBody>
          </p:sp>
          <p:sp>
            <p:nvSpPr>
              <p:cNvPr id="24632" name="Line 56"/>
              <p:cNvSpPr>
                <a:spLocks noChangeShapeType="1"/>
              </p:cNvSpPr>
              <p:nvPr/>
            </p:nvSpPr>
            <p:spPr bwMode="auto">
              <a:xfrm>
                <a:off x="1872" y="2688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633" name="Line 57"/>
              <p:cNvSpPr>
                <a:spLocks noChangeShapeType="1"/>
              </p:cNvSpPr>
              <p:nvPr/>
            </p:nvSpPr>
            <p:spPr bwMode="auto">
              <a:xfrm>
                <a:off x="2496" y="2688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634" name="Text Box 58"/>
              <p:cNvSpPr txBox="1">
                <a:spLocks noChangeArrowheads="1"/>
              </p:cNvSpPr>
              <p:nvPr/>
            </p:nvSpPr>
            <p:spPr bwMode="auto">
              <a:xfrm>
                <a:off x="2822" y="2496"/>
                <a:ext cx="35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… </a:t>
                </a:r>
              </a:p>
            </p:txBody>
          </p:sp>
          <p:sp>
            <p:nvSpPr>
              <p:cNvPr id="24635" name="Line 59"/>
              <p:cNvSpPr>
                <a:spLocks noChangeShapeType="1"/>
              </p:cNvSpPr>
              <p:nvPr/>
            </p:nvSpPr>
            <p:spPr bwMode="auto">
              <a:xfrm>
                <a:off x="3120" y="2688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4" name="Group 74"/>
          <p:cNvGrpSpPr>
            <a:grpSpLocks/>
          </p:cNvGrpSpPr>
          <p:nvPr/>
        </p:nvGrpSpPr>
        <p:grpSpPr bwMode="auto">
          <a:xfrm>
            <a:off x="6989763" y="4873625"/>
            <a:ext cx="1371600" cy="457200"/>
            <a:chOff x="4176" y="2544"/>
            <a:chExt cx="864" cy="288"/>
          </a:xfrm>
        </p:grpSpPr>
        <p:sp>
          <p:nvSpPr>
            <p:cNvPr id="24636" name="Rectangle 60"/>
            <p:cNvSpPr>
              <a:spLocks noChangeArrowheads="1"/>
            </p:cNvSpPr>
            <p:nvPr/>
          </p:nvSpPr>
          <p:spPr bwMode="auto">
            <a:xfrm>
              <a:off x="4656" y="2544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38" name="Line 62"/>
            <p:cNvSpPr>
              <a:spLocks noChangeShapeType="1"/>
            </p:cNvSpPr>
            <p:nvPr/>
          </p:nvSpPr>
          <p:spPr bwMode="auto">
            <a:xfrm>
              <a:off x="4416" y="268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39" name="Text Box 63"/>
            <p:cNvSpPr txBox="1">
              <a:spLocks noChangeArrowheads="1"/>
            </p:cNvSpPr>
            <p:nvPr/>
          </p:nvSpPr>
          <p:spPr bwMode="auto">
            <a:xfrm>
              <a:off x="4176" y="2544"/>
              <a:ext cx="2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L </a:t>
              </a:r>
            </a:p>
          </p:txBody>
        </p:sp>
        <p:sp>
          <p:nvSpPr>
            <p:cNvPr id="24640" name="Rectangle 64"/>
            <p:cNvSpPr>
              <a:spLocks noChangeArrowheads="1"/>
            </p:cNvSpPr>
            <p:nvPr/>
          </p:nvSpPr>
          <p:spPr bwMode="auto">
            <a:xfrm>
              <a:off x="4848" y="2544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</p:grpSp>
      <p:sp>
        <p:nvSpPr>
          <p:cNvPr id="24642" name="Rectangle 66"/>
          <p:cNvSpPr>
            <a:spLocks noChangeArrowheads="1"/>
          </p:cNvSpPr>
          <p:nvPr/>
        </p:nvSpPr>
        <p:spPr bwMode="auto">
          <a:xfrm>
            <a:off x="1122363" y="4873625"/>
            <a:ext cx="381000" cy="381000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643" name="Line 67"/>
          <p:cNvSpPr>
            <a:spLocks noChangeShapeType="1"/>
          </p:cNvSpPr>
          <p:nvPr/>
        </p:nvSpPr>
        <p:spPr bwMode="auto">
          <a:xfrm>
            <a:off x="1274763" y="533082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644" name="Text Box 68"/>
          <p:cNvSpPr txBox="1">
            <a:spLocks noChangeArrowheads="1"/>
          </p:cNvSpPr>
          <p:nvPr/>
        </p:nvSpPr>
        <p:spPr bwMode="auto">
          <a:xfrm>
            <a:off x="723900" y="5635625"/>
            <a:ext cx="1196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头指针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 </a:t>
            </a:r>
          </a:p>
        </p:txBody>
      </p:sp>
      <p:sp>
        <p:nvSpPr>
          <p:cNvPr id="24645" name="Line 69"/>
          <p:cNvSpPr>
            <a:spLocks noChangeShapeType="1"/>
          </p:cNvSpPr>
          <p:nvPr/>
        </p:nvSpPr>
        <p:spPr bwMode="auto">
          <a:xfrm>
            <a:off x="2189163" y="533082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646" name="Text Box 70"/>
          <p:cNvSpPr txBox="1">
            <a:spLocks noChangeArrowheads="1"/>
          </p:cNvSpPr>
          <p:nvPr/>
        </p:nvSpPr>
        <p:spPr bwMode="auto">
          <a:xfrm>
            <a:off x="1928813" y="5635625"/>
            <a:ext cx="109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头结点</a:t>
            </a:r>
          </a:p>
        </p:txBody>
      </p:sp>
      <p:sp>
        <p:nvSpPr>
          <p:cNvPr id="24652" name="Text Box 76"/>
          <p:cNvSpPr txBox="1">
            <a:spLocks noChangeArrowheads="1"/>
          </p:cNvSpPr>
          <p:nvPr/>
        </p:nvSpPr>
        <p:spPr bwMode="auto">
          <a:xfrm>
            <a:off x="220663" y="3689350"/>
            <a:ext cx="4015843" cy="620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alibri"/>
                <a:ea typeface="华文新魏" pitchFamily="2" charset="-122"/>
                <a:cs typeface="+mn-cs"/>
              </a:rPr>
              <a:t>头指针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新魏" pitchFamily="2" charset="-122"/>
                <a:cs typeface="+mn-cs"/>
              </a:rPr>
              <a:t>存放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华文新魏" pitchFamily="2" charset="-122"/>
                <a:cs typeface="+mn-cs"/>
              </a:rPr>
              <a:t>头结点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新魏" pitchFamily="2" charset="-122"/>
                <a:cs typeface="+mn-cs"/>
              </a:rPr>
              <a:t>的地址。  </a:t>
            </a:r>
          </a:p>
        </p:txBody>
      </p:sp>
      <p:sp>
        <p:nvSpPr>
          <p:cNvPr id="24653" name="Text Box 77"/>
          <p:cNvSpPr txBox="1">
            <a:spLocks noChangeArrowheads="1"/>
          </p:cNvSpPr>
          <p:nvPr/>
        </p:nvSpPr>
        <p:spPr bwMode="auto">
          <a:xfrm>
            <a:off x="220663" y="2174875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头结点 </a:t>
            </a:r>
          </a:p>
        </p:txBody>
      </p:sp>
      <p:sp>
        <p:nvSpPr>
          <p:cNvPr id="24654" name="Text Box 78"/>
          <p:cNvSpPr txBox="1">
            <a:spLocks noChangeArrowheads="1"/>
          </p:cNvSpPr>
          <p:nvPr/>
        </p:nvSpPr>
        <p:spPr bwMode="auto">
          <a:xfrm>
            <a:off x="2720975" y="1428750"/>
            <a:ext cx="2393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新魏" pitchFamily="2" charset="-122"/>
                <a:cs typeface="+mn-cs"/>
              </a:rPr>
              <a:t>不存放任何数据 </a:t>
            </a:r>
          </a:p>
        </p:txBody>
      </p:sp>
      <p:sp>
        <p:nvSpPr>
          <p:cNvPr id="24655" name="Text Box 79"/>
          <p:cNvSpPr txBox="1">
            <a:spLocks noChangeArrowheads="1"/>
          </p:cNvSpPr>
          <p:nvPr/>
        </p:nvSpPr>
        <p:spPr bwMode="auto">
          <a:xfrm>
            <a:off x="2705100" y="2028825"/>
            <a:ext cx="5457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新魏" pitchFamily="2" charset="-122"/>
                <a:cs typeface="+mn-cs"/>
              </a:rPr>
              <a:t>存放附加信息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（链表的结点个数等）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新魏" pitchFamily="2" charset="-122"/>
                <a:cs typeface="+mn-cs"/>
              </a:rPr>
              <a:t>。 </a:t>
            </a:r>
          </a:p>
        </p:txBody>
      </p:sp>
      <p:sp>
        <p:nvSpPr>
          <p:cNvPr id="24656" name="Text Box 80"/>
          <p:cNvSpPr txBox="1">
            <a:spLocks noChangeArrowheads="1"/>
          </p:cNvSpPr>
          <p:nvPr/>
        </p:nvSpPr>
        <p:spPr bwMode="auto">
          <a:xfrm>
            <a:off x="1477963" y="2433638"/>
            <a:ext cx="1176925" cy="620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华文新魏" pitchFamily="2" charset="-122"/>
                <a:cs typeface="+mn-cs"/>
              </a:rPr>
              <a:t>指针域 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华文新魏" pitchFamily="2" charset="-122"/>
              <a:cs typeface="+mn-cs"/>
            </a:endParaRPr>
          </a:p>
        </p:txBody>
      </p:sp>
      <p:sp>
        <p:nvSpPr>
          <p:cNvPr id="24657" name="Text Box 81"/>
          <p:cNvSpPr txBox="1">
            <a:spLocks noChangeArrowheads="1"/>
          </p:cNvSpPr>
          <p:nvPr/>
        </p:nvSpPr>
        <p:spPr bwMode="auto">
          <a:xfrm>
            <a:off x="2668588" y="2462213"/>
            <a:ext cx="3400290" cy="620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新魏" pitchFamily="2" charset="-122"/>
                <a:cs typeface="+mn-cs"/>
              </a:rPr>
              <a:t>存放第一个结点的地址  </a:t>
            </a:r>
          </a:p>
        </p:txBody>
      </p:sp>
      <p:sp>
        <p:nvSpPr>
          <p:cNvPr id="24658" name="Text Box 82"/>
          <p:cNvSpPr txBox="1">
            <a:spLocks noChangeArrowheads="1"/>
          </p:cNvSpPr>
          <p:nvPr/>
        </p:nvSpPr>
        <p:spPr bwMode="auto">
          <a:xfrm>
            <a:off x="2705100" y="3040063"/>
            <a:ext cx="6393097" cy="610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（若线性表为空表，则“空”，用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^ 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表示。） </a:t>
            </a:r>
          </a:p>
        </p:txBody>
      </p:sp>
      <p:sp>
        <p:nvSpPr>
          <p:cNvPr id="24659" name="AutoShape 83"/>
          <p:cNvSpPr>
            <a:spLocks/>
          </p:cNvSpPr>
          <p:nvPr/>
        </p:nvSpPr>
        <p:spPr bwMode="auto">
          <a:xfrm>
            <a:off x="1363663" y="1958975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660" name="AutoShape 84"/>
          <p:cNvSpPr>
            <a:spLocks/>
          </p:cNvSpPr>
          <p:nvPr/>
        </p:nvSpPr>
        <p:spPr bwMode="auto">
          <a:xfrm>
            <a:off x="2587625" y="1619250"/>
            <a:ext cx="152400" cy="698500"/>
          </a:xfrm>
          <a:prstGeom prst="leftBrace">
            <a:avLst>
              <a:gd name="adj1" fmla="val 3819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" name="Group 87"/>
          <p:cNvGrpSpPr>
            <a:grpSpLocks/>
          </p:cNvGrpSpPr>
          <p:nvPr/>
        </p:nvGrpSpPr>
        <p:grpSpPr bwMode="auto">
          <a:xfrm>
            <a:off x="1884363" y="4868863"/>
            <a:ext cx="612775" cy="385762"/>
            <a:chOff x="1116" y="3113"/>
            <a:chExt cx="386" cy="243"/>
          </a:xfrm>
        </p:grpSpPr>
        <p:sp>
          <p:nvSpPr>
            <p:cNvPr id="24621" name="Rectangle 45"/>
            <p:cNvSpPr>
              <a:spLocks noChangeArrowheads="1"/>
            </p:cNvSpPr>
            <p:nvPr/>
          </p:nvSpPr>
          <p:spPr bwMode="auto">
            <a:xfrm>
              <a:off x="1116" y="3116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22" name="Rectangle 46"/>
            <p:cNvSpPr>
              <a:spLocks noChangeArrowheads="1"/>
            </p:cNvSpPr>
            <p:nvPr/>
          </p:nvSpPr>
          <p:spPr bwMode="auto">
            <a:xfrm>
              <a:off x="1308" y="3116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 useBgFill="1">
          <p:nvSpPr>
            <p:cNvPr id="24662" name="Rectangle 86"/>
            <p:cNvSpPr>
              <a:spLocks noChangeArrowheads="1"/>
            </p:cNvSpPr>
            <p:nvPr/>
          </p:nvSpPr>
          <p:spPr bwMode="auto">
            <a:xfrm>
              <a:off x="1310" y="3113"/>
              <a:ext cx="192" cy="24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4631" name="Line 55"/>
          <p:cNvSpPr>
            <a:spLocks noChangeShapeType="1"/>
          </p:cNvSpPr>
          <p:nvPr/>
        </p:nvSpPr>
        <p:spPr bwMode="auto">
          <a:xfrm>
            <a:off x="2341563" y="5102225"/>
            <a:ext cx="5334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666" name="Line 90"/>
          <p:cNvSpPr>
            <a:spLocks noChangeShapeType="1"/>
          </p:cNvSpPr>
          <p:nvPr/>
        </p:nvSpPr>
        <p:spPr bwMode="auto">
          <a:xfrm>
            <a:off x="1514475" y="5105400"/>
            <a:ext cx="35877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" name="Text Box 82"/>
          <p:cNvSpPr txBox="1">
            <a:spLocks noChangeArrowheads="1"/>
          </p:cNvSpPr>
          <p:nvPr/>
        </p:nvSpPr>
        <p:spPr bwMode="auto">
          <a:xfrm>
            <a:off x="3023820" y="5842080"/>
            <a:ext cx="5724644" cy="683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以后没特别说明，都是带头结点的单链表</a:t>
            </a:r>
          </a:p>
        </p:txBody>
      </p:sp>
      <p:sp>
        <p:nvSpPr>
          <p:cNvPr id="45" name="Text Box 82"/>
          <p:cNvSpPr txBox="1">
            <a:spLocks noChangeArrowheads="1"/>
          </p:cNvSpPr>
          <p:nvPr/>
        </p:nvSpPr>
        <p:spPr bwMode="auto">
          <a:xfrm>
            <a:off x="4788024" y="5373216"/>
            <a:ext cx="3877985" cy="683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头结点的意义等一下再体会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24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5" dur="500"/>
                                        <p:tgtEl>
                                          <p:spTgt spid="24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4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6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6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46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46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4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4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46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46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4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24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9" dur="500"/>
                                        <p:tgtEl>
                                          <p:spTgt spid="24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4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4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3" dur="500"/>
                                        <p:tgtEl>
                                          <p:spTgt spid="24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24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24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46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46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41" grpId="0" animBg="1"/>
      <p:bldP spid="24620" grpId="0" autoUpdateAnimBg="0"/>
      <p:bldP spid="24642" grpId="0" animBg="1"/>
      <p:bldP spid="24643" grpId="0" animBg="1"/>
      <p:bldP spid="24644" grpId="0" autoUpdateAnimBg="0"/>
      <p:bldP spid="24645" grpId="0" animBg="1"/>
      <p:bldP spid="24646" grpId="0" autoUpdateAnimBg="0"/>
      <p:bldP spid="24652" grpId="0" autoUpdateAnimBg="0"/>
      <p:bldP spid="24653" grpId="0" autoUpdateAnimBg="0"/>
      <p:bldP spid="24654" grpId="0" autoUpdateAnimBg="0"/>
      <p:bldP spid="24655" grpId="0" autoUpdateAnimBg="0"/>
      <p:bldP spid="24656" grpId="0" autoUpdateAnimBg="0"/>
      <p:bldP spid="24657" grpId="0" autoUpdateAnimBg="0"/>
      <p:bldP spid="24658" grpId="0" autoUpdateAnimBg="0"/>
      <p:bldP spid="24659" grpId="0" animBg="1"/>
      <p:bldP spid="24660" grpId="0" animBg="1"/>
      <p:bldP spid="24631" grpId="0" animBg="1"/>
      <p:bldP spid="24666" grpId="0" animBg="1"/>
      <p:bldP spid="44" grpId="0" autoUpdateAnimBg="0"/>
      <p:bldP spid="45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250825" y="655638"/>
            <a:ext cx="7380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  2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、插入运算（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ListInsert(&amp;L, </a:t>
            </a:r>
            <a:r>
              <a:rPr kumimoji="0" lang="en-US" altLang="zh-CN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i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, </a:t>
            </a:r>
            <a:r>
              <a:rPr kumimoji="0" lang="en-US" altLang="zh-CN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e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)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在链表中的实现）  </a:t>
            </a:r>
          </a:p>
        </p:txBody>
      </p:sp>
      <p:grpSp>
        <p:nvGrpSpPr>
          <p:cNvPr id="2" name="Group 57"/>
          <p:cNvGrpSpPr>
            <a:grpSpLocks/>
          </p:cNvGrpSpPr>
          <p:nvPr/>
        </p:nvGrpSpPr>
        <p:grpSpPr bwMode="auto">
          <a:xfrm>
            <a:off x="3960813" y="5159375"/>
            <a:ext cx="609600" cy="381000"/>
            <a:chOff x="3888" y="3024"/>
            <a:chExt cx="384" cy="240"/>
          </a:xfrm>
        </p:grpSpPr>
        <p:sp>
          <p:nvSpPr>
            <p:cNvPr id="30753" name="Rectangle 33"/>
            <p:cNvSpPr>
              <a:spLocks noChangeArrowheads="1"/>
            </p:cNvSpPr>
            <p:nvPr/>
          </p:nvSpPr>
          <p:spPr bwMode="auto">
            <a:xfrm>
              <a:off x="3888" y="3024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e</a:t>
              </a:r>
            </a:p>
          </p:txBody>
        </p:sp>
        <p:sp>
          <p:nvSpPr>
            <p:cNvPr id="30754" name="Rectangle 34"/>
            <p:cNvSpPr>
              <a:spLocks noChangeArrowheads="1"/>
            </p:cNvSpPr>
            <p:nvPr/>
          </p:nvSpPr>
          <p:spPr bwMode="auto">
            <a:xfrm>
              <a:off x="4080" y="3024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" name="Group 70"/>
          <p:cNvGrpSpPr>
            <a:grpSpLocks/>
          </p:cNvGrpSpPr>
          <p:nvPr/>
        </p:nvGrpSpPr>
        <p:grpSpPr bwMode="auto">
          <a:xfrm>
            <a:off x="3378200" y="5235575"/>
            <a:ext cx="582613" cy="457200"/>
            <a:chOff x="2128" y="3433"/>
            <a:chExt cx="367" cy="288"/>
          </a:xfrm>
        </p:grpSpPr>
        <p:sp>
          <p:nvSpPr>
            <p:cNvPr id="30755" name="Text Box 35"/>
            <p:cNvSpPr txBox="1">
              <a:spLocks noChangeArrowheads="1"/>
            </p:cNvSpPr>
            <p:nvPr/>
          </p:nvSpPr>
          <p:spPr bwMode="auto">
            <a:xfrm>
              <a:off x="2128" y="3433"/>
              <a:ext cx="23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s </a:t>
              </a:r>
            </a:p>
          </p:txBody>
        </p:sp>
        <p:sp>
          <p:nvSpPr>
            <p:cNvPr id="30756" name="Line 36"/>
            <p:cNvSpPr>
              <a:spLocks noChangeShapeType="1"/>
            </p:cNvSpPr>
            <p:nvPr/>
          </p:nvSpPr>
          <p:spPr bwMode="auto">
            <a:xfrm flipV="1">
              <a:off x="2303" y="3529"/>
              <a:ext cx="19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0758" name="Line 38"/>
          <p:cNvSpPr>
            <a:spLocks noChangeShapeType="1"/>
          </p:cNvSpPr>
          <p:nvPr/>
        </p:nvSpPr>
        <p:spPr bwMode="auto">
          <a:xfrm>
            <a:off x="3338513" y="4759325"/>
            <a:ext cx="0" cy="5429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0" name="Line 40"/>
          <p:cNvSpPr>
            <a:spLocks noChangeShapeType="1"/>
          </p:cNvSpPr>
          <p:nvPr/>
        </p:nvSpPr>
        <p:spPr bwMode="auto">
          <a:xfrm>
            <a:off x="4418013" y="5311775"/>
            <a:ext cx="8747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3" name="Text Box 43"/>
          <p:cNvSpPr txBox="1">
            <a:spLocks noChangeArrowheads="1"/>
          </p:cNvSpPr>
          <p:nvPr/>
        </p:nvSpPr>
        <p:spPr bwMode="auto">
          <a:xfrm>
            <a:off x="1501775" y="5735638"/>
            <a:ext cx="273292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 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  <a:sym typeface="Symbol" pitchFamily="18" charset="2"/>
              </a:rPr>
              <a:t>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 next = p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  <a:sym typeface="Symbol" pitchFamily="18" charset="2"/>
              </a:rPr>
              <a:t>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 next; </a:t>
            </a:r>
          </a:p>
        </p:txBody>
      </p:sp>
      <p:sp>
        <p:nvSpPr>
          <p:cNvPr id="30764" name="Text Box 44"/>
          <p:cNvSpPr txBox="1">
            <a:spLocks noChangeArrowheads="1"/>
          </p:cNvSpPr>
          <p:nvPr/>
        </p:nvSpPr>
        <p:spPr bwMode="auto">
          <a:xfrm>
            <a:off x="4999038" y="5735638"/>
            <a:ext cx="179222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 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  <a:sym typeface="Symbol" pitchFamily="18" charset="2"/>
              </a:rPr>
              <a:t>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 next = s; </a:t>
            </a:r>
          </a:p>
        </p:txBody>
      </p:sp>
      <p:grpSp>
        <p:nvGrpSpPr>
          <p:cNvPr id="4" name="Group 69"/>
          <p:cNvGrpSpPr>
            <a:grpSpLocks/>
          </p:cNvGrpSpPr>
          <p:nvPr/>
        </p:nvGrpSpPr>
        <p:grpSpPr bwMode="auto">
          <a:xfrm>
            <a:off x="1979613" y="4149725"/>
            <a:ext cx="609600" cy="533400"/>
            <a:chOff x="1247" y="2749"/>
            <a:chExt cx="384" cy="336"/>
          </a:xfrm>
        </p:grpSpPr>
        <p:sp>
          <p:nvSpPr>
            <p:cNvPr id="30773" name="Text Box 53"/>
            <p:cNvSpPr txBox="1">
              <a:spLocks noChangeArrowheads="1"/>
            </p:cNvSpPr>
            <p:nvPr/>
          </p:nvSpPr>
          <p:spPr bwMode="auto">
            <a:xfrm>
              <a:off x="1247" y="2749"/>
              <a:ext cx="27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p </a:t>
              </a:r>
            </a:p>
          </p:txBody>
        </p:sp>
        <p:sp>
          <p:nvSpPr>
            <p:cNvPr id="30774" name="Line 54"/>
            <p:cNvSpPr>
              <a:spLocks noChangeShapeType="1"/>
            </p:cNvSpPr>
            <p:nvPr/>
          </p:nvSpPr>
          <p:spPr bwMode="auto">
            <a:xfrm>
              <a:off x="1439" y="2989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0780" name="Line 60"/>
          <p:cNvSpPr>
            <a:spLocks noChangeShapeType="1"/>
          </p:cNvSpPr>
          <p:nvPr/>
        </p:nvSpPr>
        <p:spPr bwMode="auto">
          <a:xfrm>
            <a:off x="3338513" y="5311775"/>
            <a:ext cx="6223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" name="Group 66"/>
          <p:cNvGrpSpPr>
            <a:grpSpLocks/>
          </p:cNvGrpSpPr>
          <p:nvPr/>
        </p:nvGrpSpPr>
        <p:grpSpPr bwMode="auto">
          <a:xfrm>
            <a:off x="2055813" y="4454525"/>
            <a:ext cx="4267200" cy="457200"/>
            <a:chOff x="1301" y="2987"/>
            <a:chExt cx="2688" cy="288"/>
          </a:xfrm>
        </p:grpSpPr>
        <p:sp>
          <p:nvSpPr>
            <p:cNvPr id="30757" name="Line 37"/>
            <p:cNvSpPr>
              <a:spLocks noChangeShapeType="1"/>
            </p:cNvSpPr>
            <p:nvPr/>
          </p:nvSpPr>
          <p:spPr bwMode="auto">
            <a:xfrm>
              <a:off x="2117" y="3179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6" name="Group 59"/>
            <p:cNvGrpSpPr>
              <a:grpSpLocks/>
            </p:cNvGrpSpPr>
            <p:nvPr/>
          </p:nvGrpSpPr>
          <p:grpSpPr bwMode="auto">
            <a:xfrm>
              <a:off x="3173" y="2987"/>
              <a:ext cx="816" cy="288"/>
              <a:chOff x="4560" y="2736"/>
              <a:chExt cx="816" cy="288"/>
            </a:xfrm>
          </p:grpSpPr>
          <p:sp>
            <p:nvSpPr>
              <p:cNvPr id="30767" name="Rectangle 47"/>
              <p:cNvSpPr>
                <a:spLocks noChangeArrowheads="1"/>
              </p:cNvSpPr>
              <p:nvPr/>
            </p:nvSpPr>
            <p:spPr bwMode="auto">
              <a:xfrm>
                <a:off x="4944" y="2736"/>
                <a:ext cx="19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0768" name="Line 48"/>
              <p:cNvSpPr>
                <a:spLocks noChangeShapeType="1"/>
              </p:cNvSpPr>
              <p:nvPr/>
            </p:nvSpPr>
            <p:spPr bwMode="auto">
              <a:xfrm>
                <a:off x="5040" y="2880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0769" name="Rectangle 49"/>
              <p:cNvSpPr>
                <a:spLocks noChangeArrowheads="1"/>
              </p:cNvSpPr>
              <p:nvPr/>
            </p:nvSpPr>
            <p:spPr bwMode="auto">
              <a:xfrm>
                <a:off x="4560" y="2736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1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 </a:t>
                </a:r>
                <a:r>
                  <a:rPr kumimoji="0" lang="en-US" altLang="zh-CN" sz="1800" b="0" i="1" u="none" strike="noStrike" kern="1200" cap="none" spc="0" normalizeH="0" baseline="0" noProof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a</a:t>
                </a:r>
                <a:r>
                  <a:rPr kumimoji="0" lang="en-US" altLang="zh-CN" sz="1800" b="0" i="1" u="none" strike="noStrike" kern="1200" cap="none" spc="0" normalizeH="0" baseline="-25000" noProof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i</a:t>
                </a:r>
                <a:r>
                  <a:rPr kumimoji="0" lang="en-US" altLang="zh-CN" sz="1800" b="0" i="0" u="none" strike="noStrike" kern="1200" cap="none" spc="0" normalizeH="0" baseline="-2500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 </a:t>
                </a:r>
              </a:p>
            </p:txBody>
          </p:sp>
        </p:grpSp>
        <p:sp>
          <p:nvSpPr>
            <p:cNvPr id="30770" name="Rectangle 50"/>
            <p:cNvSpPr>
              <a:spLocks noChangeArrowheads="1"/>
            </p:cNvSpPr>
            <p:nvPr/>
          </p:nvSpPr>
          <p:spPr bwMode="auto">
            <a:xfrm>
              <a:off x="1637" y="2987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1800" b="0" i="1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i </a:t>
              </a:r>
              <a:r>
                <a:rPr kumimoji="0" lang="en-US" altLang="zh-CN" sz="1800" b="0" i="0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–1 </a:t>
              </a:r>
            </a:p>
          </p:txBody>
        </p:sp>
        <p:sp>
          <p:nvSpPr>
            <p:cNvPr id="30771" name="Rectangle 51"/>
            <p:cNvSpPr>
              <a:spLocks noChangeArrowheads="1"/>
            </p:cNvSpPr>
            <p:nvPr/>
          </p:nvSpPr>
          <p:spPr bwMode="auto">
            <a:xfrm>
              <a:off x="2021" y="2987"/>
              <a:ext cx="19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772" name="Line 52"/>
            <p:cNvSpPr>
              <a:spLocks noChangeShapeType="1"/>
            </p:cNvSpPr>
            <p:nvPr/>
          </p:nvSpPr>
          <p:spPr bwMode="auto">
            <a:xfrm>
              <a:off x="1301" y="3179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778" name="Line 58"/>
            <p:cNvSpPr>
              <a:spLocks noChangeShapeType="1"/>
            </p:cNvSpPr>
            <p:nvPr/>
          </p:nvSpPr>
          <p:spPr bwMode="auto">
            <a:xfrm>
              <a:off x="2117" y="3179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781" name="Line 61"/>
            <p:cNvSpPr>
              <a:spLocks noChangeShapeType="1"/>
            </p:cNvSpPr>
            <p:nvPr/>
          </p:nvSpPr>
          <p:spPr bwMode="auto">
            <a:xfrm>
              <a:off x="2981" y="3179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0782" name="Text Box 62"/>
          <p:cNvSpPr txBox="1">
            <a:spLocks noChangeArrowheads="1"/>
          </p:cNvSpPr>
          <p:nvPr/>
        </p:nvSpPr>
        <p:spPr bwMode="auto">
          <a:xfrm>
            <a:off x="1238250" y="2060575"/>
            <a:ext cx="4705134" cy="51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zh-CN"/>
            </a:defPPr>
            <a:lvl1pPr marL="514350" indent="-514350">
              <a:lnSpc>
                <a:spcPct val="140000"/>
              </a:lnSpc>
              <a:buFont typeface="+mj-lt"/>
              <a:buAutoNum type="romanUcPeriod"/>
              <a:defRPr sz="2200"/>
            </a:lvl1pPr>
          </a:lstStyle>
          <a:p>
            <a:pPr marL="514350" marR="0" lvl="0" indent="-51435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romanUcPeriod" startAt="2"/>
              <a:tabLst/>
              <a:defRPr/>
            </a:pP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生成一个数据域为 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e 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的新结点。 </a:t>
            </a:r>
          </a:p>
        </p:txBody>
      </p:sp>
      <p:sp>
        <p:nvSpPr>
          <p:cNvPr id="30783" name="Text Box 63"/>
          <p:cNvSpPr txBox="1">
            <a:spLocks noChangeArrowheads="1"/>
          </p:cNvSpPr>
          <p:nvPr/>
        </p:nvSpPr>
        <p:spPr bwMode="auto">
          <a:xfrm>
            <a:off x="1238250" y="1341438"/>
            <a:ext cx="4291559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首先找到 </a:t>
            </a:r>
            <a:r>
              <a:rPr kumimoji="0" lang="en-US" altLang="zh-CN" sz="2200" b="0" i="1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2200" b="0" i="1" u="none" strike="noStrike" kern="1200" cap="none" spc="0" normalizeH="0" baseline="-2500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200" b="0" i="1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200" b="0" i="0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-1 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的存储位置 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。 </a:t>
            </a:r>
          </a:p>
        </p:txBody>
      </p:sp>
      <p:sp>
        <p:nvSpPr>
          <p:cNvPr id="30785" name="Text Box 65"/>
          <p:cNvSpPr txBox="1">
            <a:spLocks noChangeArrowheads="1"/>
          </p:cNvSpPr>
          <p:nvPr/>
        </p:nvSpPr>
        <p:spPr bwMode="auto">
          <a:xfrm>
            <a:off x="1238250" y="2633663"/>
            <a:ext cx="7181774" cy="1040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zh-CN"/>
            </a:defPPr>
            <a:lvl1pPr marL="514350" indent="-514350">
              <a:lnSpc>
                <a:spcPct val="140000"/>
              </a:lnSpc>
              <a:buFont typeface="+mj-lt"/>
              <a:buAutoNum type="romanUcPeriod"/>
              <a:defRPr sz="2200"/>
            </a:lvl1pPr>
          </a:lstStyle>
          <a:p>
            <a:pPr marL="514350" marR="0" lvl="0" indent="-51435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romanUcPeriod" startAt="3"/>
              <a:tabLst/>
              <a:defRPr/>
            </a:pP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插入新结点：①、新结点的指针域指向结点 </a:t>
            </a:r>
            <a:r>
              <a:rPr kumimoji="0" lang="en-US" altLang="zh-CN" sz="2200" b="0" i="1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2200" b="0" i="1" u="none" strike="noStrike" kern="1200" cap="none" spc="0" normalizeH="0" baseline="-2500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200" b="0" i="1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。 </a:t>
            </a:r>
          </a:p>
          <a:p>
            <a: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                               </a:t>
            </a:r>
            <a:r>
              <a:rPr kumimoji="0" lang="zh-CN" altLang="zh-CN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②、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结点 </a:t>
            </a:r>
            <a:r>
              <a:rPr kumimoji="0" lang="en-US" altLang="zh-CN" sz="2200" b="0" i="1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2200" b="0" i="1" u="none" strike="noStrike" kern="1200" cap="none" spc="0" normalizeH="0" baseline="-2500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200" b="0" i="1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200" b="0" i="0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-1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的指针域指向新结点。  </a:t>
            </a:r>
          </a:p>
        </p:txBody>
      </p:sp>
      <p:sp>
        <p:nvSpPr>
          <p:cNvPr id="30787" name="Line 67"/>
          <p:cNvSpPr>
            <a:spLocks noChangeShapeType="1"/>
          </p:cNvSpPr>
          <p:nvPr/>
        </p:nvSpPr>
        <p:spPr bwMode="auto">
          <a:xfrm flipV="1">
            <a:off x="5292725" y="4943475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88" name="Text Box 68"/>
          <p:cNvSpPr txBox="1">
            <a:spLocks noChangeArrowheads="1"/>
          </p:cNvSpPr>
          <p:nvPr/>
        </p:nvSpPr>
        <p:spPr bwMode="auto">
          <a:xfrm>
            <a:off x="223838" y="1458913"/>
            <a:ext cx="1196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步骤： </a:t>
            </a:r>
          </a:p>
        </p:txBody>
      </p:sp>
      <p:sp>
        <p:nvSpPr>
          <p:cNvPr id="30791" name="Text Box 71"/>
          <p:cNvSpPr txBox="1">
            <a:spLocks noChangeArrowheads="1"/>
          </p:cNvSpPr>
          <p:nvPr/>
        </p:nvSpPr>
        <p:spPr bwMode="auto">
          <a:xfrm>
            <a:off x="3708400" y="4221163"/>
            <a:ext cx="1235075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600" b="0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× </a:t>
            </a:r>
          </a:p>
        </p:txBody>
      </p:sp>
    </p:spTree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0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7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7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7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7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07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0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07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07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0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0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0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0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0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0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07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07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3" grpId="0" autoUpdateAnimBg="0"/>
      <p:bldP spid="30758" grpId="0" animBg="1"/>
      <p:bldP spid="30760" grpId="0" animBg="1"/>
      <p:bldP spid="30763" grpId="0" autoUpdateAnimBg="0"/>
      <p:bldP spid="30764" grpId="0" autoUpdateAnimBg="0"/>
      <p:bldP spid="30780" grpId="0" animBg="1"/>
      <p:bldP spid="30782" grpId="0" autoUpdateAnimBg="0"/>
      <p:bldP spid="30783" grpId="0" autoUpdateAnimBg="0"/>
      <p:bldP spid="30785" grpId="0" autoUpdateAnimBg="0"/>
      <p:bldP spid="30787" grpId="0" animBg="1"/>
      <p:bldP spid="30788" grpId="0"/>
      <p:bldP spid="3079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76200" y="836613"/>
            <a:ext cx="7666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  3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、删除运算（</a:t>
            </a:r>
            <a:r>
              <a:rPr kumimoji="0" lang="en-US" altLang="zh-CN" sz="2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ListDelete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(&amp;L, </a:t>
            </a:r>
            <a:r>
              <a:rPr kumimoji="0" lang="en-US" altLang="zh-CN" sz="2400" b="0" i="1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, &amp;</a:t>
            </a:r>
            <a:r>
              <a:rPr kumimoji="0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e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)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在链表中的实现）  </a:t>
            </a:r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1997075" y="1484313"/>
            <a:ext cx="4469493" cy="70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514350" marR="0" lvl="0" indent="-514350" algn="l" defTabSz="914400" rtl="0" eaLnBrk="0" fontAlgn="auto" latinLnBrk="0" hangingPunct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首先找到 </a:t>
            </a:r>
            <a:r>
              <a:rPr kumimoji="0" lang="en-US" altLang="zh-CN" sz="2200" b="0" i="1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2200" b="0" i="1" u="none" strike="noStrike" kern="1200" cap="none" spc="0" normalizeH="0" baseline="-2500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200" b="0" i="0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–1 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的存储位置 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。 </a:t>
            </a:r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2020888" y="4268788"/>
            <a:ext cx="609600" cy="533400"/>
            <a:chOff x="1273" y="2689"/>
            <a:chExt cx="384" cy="336"/>
          </a:xfrm>
        </p:grpSpPr>
        <p:sp>
          <p:nvSpPr>
            <p:cNvPr id="35854" name="Text Box 14"/>
            <p:cNvSpPr txBox="1">
              <a:spLocks noChangeArrowheads="1"/>
            </p:cNvSpPr>
            <p:nvPr/>
          </p:nvSpPr>
          <p:spPr bwMode="auto">
            <a:xfrm>
              <a:off x="1273" y="2689"/>
              <a:ext cx="27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p </a:t>
              </a:r>
            </a:p>
          </p:txBody>
        </p:sp>
        <p:sp>
          <p:nvSpPr>
            <p:cNvPr id="35855" name="Line 15"/>
            <p:cNvSpPr>
              <a:spLocks noChangeShapeType="1"/>
            </p:cNvSpPr>
            <p:nvPr/>
          </p:nvSpPr>
          <p:spPr bwMode="auto">
            <a:xfrm>
              <a:off x="1465" y="2929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" name="Group 49"/>
          <p:cNvGrpSpPr>
            <a:grpSpLocks/>
          </p:cNvGrpSpPr>
          <p:nvPr/>
        </p:nvGrpSpPr>
        <p:grpSpPr bwMode="auto">
          <a:xfrm>
            <a:off x="2097088" y="4573588"/>
            <a:ext cx="4419600" cy="457200"/>
            <a:chOff x="1321" y="2881"/>
            <a:chExt cx="2784" cy="288"/>
          </a:xfrm>
        </p:grpSpPr>
        <p:sp>
          <p:nvSpPr>
            <p:cNvPr id="35848" name="Rectangle 8"/>
            <p:cNvSpPr>
              <a:spLocks noChangeArrowheads="1"/>
            </p:cNvSpPr>
            <p:nvPr/>
          </p:nvSpPr>
          <p:spPr bwMode="auto">
            <a:xfrm>
              <a:off x="1657" y="2881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1800" b="0" i="1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i </a:t>
              </a:r>
              <a:r>
                <a:rPr kumimoji="0" lang="en-US" altLang="zh-CN" sz="1800" b="0" i="0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–1 </a:t>
              </a:r>
            </a:p>
          </p:txBody>
        </p: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2041" y="2881"/>
              <a:ext cx="19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2857" y="2881"/>
              <a:ext cx="19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851" name="Line 11"/>
            <p:cNvSpPr>
              <a:spLocks noChangeShapeType="1"/>
            </p:cNvSpPr>
            <p:nvPr/>
          </p:nvSpPr>
          <p:spPr bwMode="auto">
            <a:xfrm>
              <a:off x="2137" y="3025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852" name="Line 12"/>
            <p:cNvSpPr>
              <a:spLocks noChangeShapeType="1"/>
            </p:cNvSpPr>
            <p:nvPr/>
          </p:nvSpPr>
          <p:spPr bwMode="auto">
            <a:xfrm>
              <a:off x="2953" y="3025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853" name="Line 13"/>
            <p:cNvSpPr>
              <a:spLocks noChangeShapeType="1"/>
            </p:cNvSpPr>
            <p:nvPr/>
          </p:nvSpPr>
          <p:spPr bwMode="auto">
            <a:xfrm>
              <a:off x="1321" y="3073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868" name="Rectangle 28"/>
            <p:cNvSpPr>
              <a:spLocks noChangeArrowheads="1"/>
            </p:cNvSpPr>
            <p:nvPr/>
          </p:nvSpPr>
          <p:spPr bwMode="auto">
            <a:xfrm>
              <a:off x="2473" y="2881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 a</a:t>
              </a:r>
              <a:r>
                <a:rPr kumimoji="0" lang="en-US" altLang="zh-CN" sz="1800" b="0" i="1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0" lang="en-US" altLang="zh-CN" sz="1800" b="0" i="0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 </a:t>
              </a:r>
            </a:p>
          </p:txBody>
        </p:sp>
        <p:sp>
          <p:nvSpPr>
            <p:cNvPr id="35877" name="Rectangle 37"/>
            <p:cNvSpPr>
              <a:spLocks noChangeArrowheads="1"/>
            </p:cNvSpPr>
            <p:nvPr/>
          </p:nvSpPr>
          <p:spPr bwMode="auto">
            <a:xfrm>
              <a:off x="3673" y="2881"/>
              <a:ext cx="19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878" name="Line 38"/>
            <p:cNvSpPr>
              <a:spLocks noChangeShapeType="1"/>
            </p:cNvSpPr>
            <p:nvPr/>
          </p:nvSpPr>
          <p:spPr bwMode="auto">
            <a:xfrm>
              <a:off x="3769" y="3025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879" name="Rectangle 39"/>
            <p:cNvSpPr>
              <a:spLocks noChangeArrowheads="1"/>
            </p:cNvSpPr>
            <p:nvPr/>
          </p:nvSpPr>
          <p:spPr bwMode="auto">
            <a:xfrm>
              <a:off x="3289" y="2881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1800" b="0" i="1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0" lang="en-US" altLang="zh-CN" sz="1800" b="0" i="0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+1  </a:t>
              </a:r>
            </a:p>
          </p:txBody>
        </p:sp>
      </p:grpSp>
      <p:sp>
        <p:nvSpPr>
          <p:cNvPr id="35880" name="Line 40"/>
          <p:cNvSpPr>
            <a:spLocks noChangeShapeType="1"/>
          </p:cNvSpPr>
          <p:nvPr/>
        </p:nvSpPr>
        <p:spPr bwMode="auto">
          <a:xfrm>
            <a:off x="3392488" y="480218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881" name="Line 41"/>
          <p:cNvSpPr>
            <a:spLocks noChangeShapeType="1"/>
          </p:cNvSpPr>
          <p:nvPr/>
        </p:nvSpPr>
        <p:spPr bwMode="auto">
          <a:xfrm>
            <a:off x="3392488" y="5335588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883" name="Line 43"/>
          <p:cNvSpPr>
            <a:spLocks noChangeShapeType="1"/>
          </p:cNvSpPr>
          <p:nvPr/>
        </p:nvSpPr>
        <p:spPr bwMode="auto">
          <a:xfrm flipV="1">
            <a:off x="5449888" y="50307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885" name="Text Box 45"/>
          <p:cNvSpPr txBox="1">
            <a:spLocks noChangeArrowheads="1"/>
          </p:cNvSpPr>
          <p:nvPr/>
        </p:nvSpPr>
        <p:spPr bwMode="auto">
          <a:xfrm>
            <a:off x="684213" y="1628800"/>
            <a:ext cx="112082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步骤： </a:t>
            </a:r>
          </a:p>
        </p:txBody>
      </p:sp>
      <p:sp>
        <p:nvSpPr>
          <p:cNvPr id="35887" name="Text Box 47"/>
          <p:cNvSpPr txBox="1">
            <a:spLocks noChangeArrowheads="1"/>
          </p:cNvSpPr>
          <p:nvPr/>
        </p:nvSpPr>
        <p:spPr bwMode="auto">
          <a:xfrm>
            <a:off x="1976438" y="2319338"/>
            <a:ext cx="5845703" cy="618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514338" marR="0" lvl="0" indent="-514338" algn="l" defTabSz="914400" rtl="0" eaLnBrk="0" fontAlgn="auto" latinLnBrk="0" hangingPunct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romanUcPeriod" startAt="2"/>
              <a:tabLst/>
              <a:defRPr/>
            </a:pP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令 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q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指向 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 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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next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 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anose="02010600040101010101" pitchFamily="2" charset="-122"/>
                <a:cs typeface="+mn-cs"/>
                <a:sym typeface="Symbol" panose="05050102010706020507" pitchFamily="18" charset="2"/>
              </a:rPr>
              <a:t>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anose="02010600040101010101" pitchFamily="2" charset="-122"/>
                <a:cs typeface="+mn-cs"/>
              </a:rPr>
              <a:t> next = q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anose="02010600040101010101" pitchFamily="2" charset="-122"/>
                <a:cs typeface="+mn-cs"/>
                <a:sym typeface="Symbol" panose="05050102010706020507" pitchFamily="18" charset="2"/>
              </a:rPr>
              <a:t>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anose="02010600040101010101" pitchFamily="2" charset="-122"/>
                <a:cs typeface="+mn-cs"/>
              </a:rPr>
              <a:t> next ; 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35888" name="Text Box 48"/>
          <p:cNvSpPr txBox="1">
            <a:spLocks noChangeArrowheads="1"/>
          </p:cNvSpPr>
          <p:nvPr/>
        </p:nvSpPr>
        <p:spPr bwMode="auto">
          <a:xfrm>
            <a:off x="1957388" y="3184525"/>
            <a:ext cx="4589718" cy="618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514338" marR="0" lvl="0" indent="-514338" algn="l" defTabSz="914400" rtl="0" eaLnBrk="0" fontAlgn="auto" latinLnBrk="0" hangingPunct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romanUcPeriod" startAt="3"/>
              <a:tabLst/>
              <a:defRPr/>
            </a:pP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给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e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赋值，释放结点 </a:t>
            </a:r>
            <a:r>
              <a:rPr kumimoji="0" lang="en-US" altLang="zh-CN" sz="22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2200" b="0" i="1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200" b="0" i="0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的空间。 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Text Box 71"/>
          <p:cNvSpPr txBox="1">
            <a:spLocks noChangeArrowheads="1"/>
          </p:cNvSpPr>
          <p:nvPr/>
        </p:nvSpPr>
        <p:spPr bwMode="auto">
          <a:xfrm>
            <a:off x="3912989" y="4221163"/>
            <a:ext cx="1235075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600" b="0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× </a:t>
            </a:r>
          </a:p>
        </p:txBody>
      </p:sp>
      <p:sp>
        <p:nvSpPr>
          <p:cNvPr id="26" name="Text Box 26">
            <a:extLst>
              <a:ext uri="{FF2B5EF4-FFF2-40B4-BE49-F238E27FC236}">
                <a16:creationId xmlns:a16="http://schemas.microsoft.com/office/drawing/2014/main" id="{EA0C0A7E-148D-4625-83CB-FA83C73C65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3740" y="5409069"/>
            <a:ext cx="1893211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q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anose="02010600040101010101" pitchFamily="2" charset="-122"/>
                <a:cs typeface="+mn-cs"/>
              </a:rPr>
              <a:t>= p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anose="02010600040101010101" pitchFamily="2" charset="-122"/>
                <a:cs typeface="+mn-cs"/>
                <a:sym typeface="Symbol" panose="05050102010706020507" pitchFamily="18" charset="2"/>
              </a:rPr>
              <a:t>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anose="02010600040101010101" pitchFamily="2" charset="-122"/>
                <a:cs typeface="+mn-cs"/>
              </a:rPr>
              <a:t> next ; </a:t>
            </a:r>
          </a:p>
        </p:txBody>
      </p:sp>
      <p:sp>
        <p:nvSpPr>
          <p:cNvPr id="27" name="Text Box 26">
            <a:extLst>
              <a:ext uri="{FF2B5EF4-FFF2-40B4-BE49-F238E27FC236}">
                <a16:creationId xmlns:a16="http://schemas.microsoft.com/office/drawing/2014/main" id="{819F737B-1AC6-4741-AAD3-61D2C6AD44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3385" y="5818667"/>
            <a:ext cx="2833917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anose="02010600040101010101" pitchFamily="2" charset="-122"/>
                <a:cs typeface="+mn-cs"/>
                <a:sym typeface="Symbol" panose="05050102010706020507" pitchFamily="18" charset="2"/>
              </a:rPr>
              <a:t>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anose="02010600040101010101" pitchFamily="2" charset="-122"/>
                <a:cs typeface="+mn-cs"/>
              </a:rPr>
              <a:t> next = q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anose="02010600040101010101" pitchFamily="2" charset="-122"/>
                <a:cs typeface="+mn-cs"/>
                <a:sym typeface="Symbol" panose="05050102010706020507" pitchFamily="18" charset="2"/>
              </a:rPr>
              <a:t>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anose="02010600040101010101" pitchFamily="2" charset="-122"/>
                <a:cs typeface="+mn-cs"/>
              </a:rPr>
              <a:t> next ; </a:t>
            </a:r>
          </a:p>
        </p:txBody>
      </p:sp>
      <p:sp>
        <p:nvSpPr>
          <p:cNvPr id="28" name="Text Box 26">
            <a:extLst>
              <a:ext uri="{FF2B5EF4-FFF2-40B4-BE49-F238E27FC236}">
                <a16:creationId xmlns:a16="http://schemas.microsoft.com/office/drawing/2014/main" id="{FB213170-67C4-472D-9213-76A18D8BB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9364" y="6228265"/>
            <a:ext cx="2662717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e = q-&gt;data;   free(q); 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华文中宋" panose="0201060004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5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3" dur="500"/>
                                        <p:tgtEl>
                                          <p:spTgt spid="35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5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5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5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1" dur="500"/>
                                        <p:tgtEl>
                                          <p:spTgt spid="35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6" grpId="0" autoUpdateAnimBg="0"/>
      <p:bldP spid="35847" grpId="0" autoUpdateAnimBg="0"/>
      <p:bldP spid="35880" grpId="0" animBg="1"/>
      <p:bldP spid="35881" grpId="0" animBg="1"/>
      <p:bldP spid="35883" grpId="0" animBg="1"/>
      <p:bldP spid="35885" grpId="0"/>
      <p:bldP spid="35887" grpId="0" autoUpdateAnimBg="0"/>
      <p:bldP spid="35888" grpId="0" autoUpdateAnimBg="0"/>
      <p:bldP spid="25" grpId="0"/>
      <p:bldP spid="26" grpId="0" autoUpdateAnimBg="0"/>
      <p:bldP spid="27" grpId="0" autoUpdateAnimBg="0"/>
      <p:bldP spid="28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课堂练习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13898" y="1340768"/>
            <a:ext cx="8077852" cy="4561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1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、线性表采用链式存储结构时，其地址 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( )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。 </a:t>
            </a:r>
            <a:b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</a:b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      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(A) 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必须是连续的              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(B) 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部分元素的地址必须是连续的  </a:t>
            </a:r>
            <a:b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</a:b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      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(C) 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一定是不连续的          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(D) 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连续与否均可以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2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、在一个单链表中，在 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p 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之后插入 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s 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所指结点，则执行 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( )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。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   （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A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）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s-&gt;next=</a:t>
            </a:r>
            <a:r>
              <a:rPr kumimoji="0" lang="en-US" altLang="zh-CN" sz="22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p;p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-&gt;next=s; 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（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B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） 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s-&gt;next=p-&gt;</a:t>
            </a:r>
            <a:r>
              <a:rPr kumimoji="0" lang="en-US" altLang="zh-CN" sz="22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next;p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-&gt;next=s; 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   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（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C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）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s-&gt;next=p-&gt;</a:t>
            </a:r>
            <a:r>
              <a:rPr kumimoji="0" lang="en-US" altLang="zh-CN" sz="22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next;p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=s; 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（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D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）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p-&gt;next=</a:t>
            </a:r>
            <a:r>
              <a:rPr kumimoji="0" lang="en-US" altLang="zh-CN" sz="22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s;s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-&gt;next=p; 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3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、在一个单链表中，若删除 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p 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所指结点的后继结点，则执行 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( ) 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   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（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A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）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p-&gt;next=p-&gt;next-&gt;next; 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   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（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B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）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p=p-&gt;next; p-&gt;next=p-&gt;next-&gt;next; 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   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（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C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）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p-&gt;next=p-&gt;next;    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   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（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D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）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p =p-&gt;next-&gt;next;  </a:t>
            </a:r>
          </a:p>
        </p:txBody>
      </p:sp>
      <p:sp>
        <p:nvSpPr>
          <p:cNvPr id="5" name="矩形 4"/>
          <p:cNvSpPr/>
          <p:nvPr/>
        </p:nvSpPr>
        <p:spPr>
          <a:xfrm>
            <a:off x="6516216" y="1124744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D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884368" y="2492896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B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956376" y="4293096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4" name="Text Box 12"/>
          <p:cNvSpPr txBox="1">
            <a:spLocks noChangeArrowheads="1"/>
          </p:cNvSpPr>
          <p:nvPr/>
        </p:nvSpPr>
        <p:spPr bwMode="auto">
          <a:xfrm>
            <a:off x="3050302" y="260648"/>
            <a:ext cx="159370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循环链表 </a:t>
            </a:r>
          </a:p>
        </p:txBody>
      </p:sp>
      <p:sp>
        <p:nvSpPr>
          <p:cNvPr id="38926" name="Text Box 14"/>
          <p:cNvSpPr txBox="1">
            <a:spLocks noChangeArrowheads="1"/>
          </p:cNvSpPr>
          <p:nvPr/>
        </p:nvSpPr>
        <p:spPr bwMode="auto">
          <a:xfrm>
            <a:off x="434975" y="1000125"/>
            <a:ext cx="7532831" cy="990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        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循环链表：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是一种头尾相接的链表（即：表中最后一个 </a:t>
            </a:r>
          </a:p>
          <a:p>
            <a: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结点的指针域指向头结点，整个链表形成一个环）。</a:t>
            </a:r>
          </a:p>
        </p:txBody>
      </p:sp>
      <p:sp>
        <p:nvSpPr>
          <p:cNvPr id="38927" name="Text Box 15"/>
          <p:cNvSpPr txBox="1">
            <a:spLocks noChangeArrowheads="1"/>
          </p:cNvSpPr>
          <p:nvPr/>
        </p:nvSpPr>
        <p:spPr bwMode="auto">
          <a:xfrm>
            <a:off x="431800" y="4124325"/>
            <a:ext cx="725070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        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优点：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从表中任一结点出发均可找到表中其他结点。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 </a:t>
            </a:r>
          </a:p>
        </p:txBody>
      </p:sp>
      <p:sp>
        <p:nvSpPr>
          <p:cNvPr id="38981" name="Text Box 69"/>
          <p:cNvSpPr txBox="1">
            <a:spLocks noChangeArrowheads="1"/>
          </p:cNvSpPr>
          <p:nvPr/>
        </p:nvSpPr>
        <p:spPr bwMode="auto">
          <a:xfrm>
            <a:off x="434975" y="4622800"/>
            <a:ext cx="7601505" cy="1514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        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由于循环链表中没有 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NULL 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指针，故涉及遍历操作时， </a:t>
            </a:r>
          </a:p>
          <a:p>
            <a: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其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终止条件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就不再像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非循环链表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那样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判断 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p 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或 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p 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  <a:sym typeface="Symbol" pitchFamily="18" charset="2"/>
              </a:rPr>
              <a:t>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next 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是否 </a:t>
            </a:r>
          </a:p>
          <a:p>
            <a: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为空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，而是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alibri"/>
                <a:ea typeface="华文中宋" pitchFamily="2" charset="-122"/>
                <a:cs typeface="+mn-cs"/>
              </a:rPr>
              <a:t>判断它们是否等于头指针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。</a:t>
            </a:r>
          </a:p>
        </p:txBody>
      </p:sp>
      <p:grpSp>
        <p:nvGrpSpPr>
          <p:cNvPr id="2" name="Group 81"/>
          <p:cNvGrpSpPr>
            <a:grpSpLocks/>
          </p:cNvGrpSpPr>
          <p:nvPr/>
        </p:nvGrpSpPr>
        <p:grpSpPr bwMode="auto">
          <a:xfrm>
            <a:off x="663575" y="2349500"/>
            <a:ext cx="7723188" cy="1536700"/>
            <a:chOff x="192" y="1480"/>
            <a:chExt cx="4865" cy="968"/>
          </a:xfrm>
        </p:grpSpPr>
        <p:sp>
          <p:nvSpPr>
            <p:cNvPr id="38928" name="Rectangle 16"/>
            <p:cNvSpPr>
              <a:spLocks noChangeArrowheads="1"/>
            </p:cNvSpPr>
            <p:nvPr/>
          </p:nvSpPr>
          <p:spPr bwMode="auto">
            <a:xfrm>
              <a:off x="912" y="1674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  </a:t>
              </a:r>
            </a:p>
          </p:txBody>
        </p:sp>
        <p:sp>
          <p:nvSpPr>
            <p:cNvPr id="38929" name="Rectangle 17"/>
            <p:cNvSpPr>
              <a:spLocks noChangeArrowheads="1"/>
            </p:cNvSpPr>
            <p:nvPr/>
          </p:nvSpPr>
          <p:spPr bwMode="auto">
            <a:xfrm>
              <a:off x="1584" y="1674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1800" b="0" i="0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931" name="Line 19"/>
            <p:cNvSpPr>
              <a:spLocks noChangeShapeType="1"/>
            </p:cNvSpPr>
            <p:nvPr/>
          </p:nvSpPr>
          <p:spPr bwMode="auto">
            <a:xfrm>
              <a:off x="1296" y="181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932" name="Line 20"/>
            <p:cNvSpPr>
              <a:spLocks noChangeShapeType="1"/>
            </p:cNvSpPr>
            <p:nvPr/>
          </p:nvSpPr>
          <p:spPr bwMode="auto">
            <a:xfrm>
              <a:off x="2016" y="181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933" name="Rectangle 21"/>
            <p:cNvSpPr>
              <a:spLocks noChangeArrowheads="1"/>
            </p:cNvSpPr>
            <p:nvPr/>
          </p:nvSpPr>
          <p:spPr bwMode="auto">
            <a:xfrm>
              <a:off x="2928" y="1674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1800" b="0" i="1" u="none" strike="noStrike" kern="1200" cap="none" spc="0" normalizeH="0" baseline="-14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n</a:t>
              </a:r>
              <a:endParaRPr kumimoji="0" lang="en-US" altLang="zh-CN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935" name="Line 23"/>
            <p:cNvSpPr>
              <a:spLocks noChangeShapeType="1"/>
            </p:cNvSpPr>
            <p:nvPr/>
          </p:nvSpPr>
          <p:spPr bwMode="auto">
            <a:xfrm>
              <a:off x="432" y="1847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936" name="Line 24"/>
            <p:cNvSpPr>
              <a:spLocks noChangeShapeType="1"/>
            </p:cNvSpPr>
            <p:nvPr/>
          </p:nvSpPr>
          <p:spPr bwMode="auto">
            <a:xfrm>
              <a:off x="672" y="176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946" name="Line 34"/>
            <p:cNvSpPr>
              <a:spLocks noChangeShapeType="1"/>
            </p:cNvSpPr>
            <p:nvPr/>
          </p:nvSpPr>
          <p:spPr bwMode="auto">
            <a:xfrm>
              <a:off x="2640" y="181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961" name="Text Box 49"/>
            <p:cNvSpPr txBox="1">
              <a:spLocks noChangeArrowheads="1"/>
            </p:cNvSpPr>
            <p:nvPr/>
          </p:nvSpPr>
          <p:spPr bwMode="auto">
            <a:xfrm>
              <a:off x="2342" y="1607"/>
              <a:ext cx="39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…</a:t>
              </a:r>
            </a:p>
          </p:txBody>
        </p:sp>
        <p:sp>
          <p:nvSpPr>
            <p:cNvPr id="38962" name="Text Box 50"/>
            <p:cNvSpPr txBox="1">
              <a:spLocks noChangeArrowheads="1"/>
            </p:cNvSpPr>
            <p:nvPr/>
          </p:nvSpPr>
          <p:spPr bwMode="auto">
            <a:xfrm>
              <a:off x="192" y="1703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H </a:t>
              </a:r>
            </a:p>
          </p:txBody>
        </p:sp>
        <p:sp>
          <p:nvSpPr>
            <p:cNvPr id="38963" name="Text Box 51"/>
            <p:cNvSpPr txBox="1">
              <a:spLocks noChangeArrowheads="1"/>
            </p:cNvSpPr>
            <p:nvPr/>
          </p:nvSpPr>
          <p:spPr bwMode="auto">
            <a:xfrm>
              <a:off x="1584" y="1991"/>
              <a:ext cx="8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华文中宋" pitchFamily="2" charset="-122"/>
                  <a:cs typeface="+mn-cs"/>
                </a:rPr>
                <a:t>非空表 </a:t>
              </a:r>
            </a:p>
          </p:txBody>
        </p:sp>
        <p:sp>
          <p:nvSpPr>
            <p:cNvPr id="38964" name="Text Box 52"/>
            <p:cNvSpPr txBox="1">
              <a:spLocks noChangeArrowheads="1"/>
            </p:cNvSpPr>
            <p:nvPr/>
          </p:nvSpPr>
          <p:spPr bwMode="auto">
            <a:xfrm>
              <a:off x="4289" y="1991"/>
              <a:ext cx="6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华文中宋" pitchFamily="2" charset="-122"/>
                  <a:cs typeface="+mn-cs"/>
                </a:rPr>
                <a:t> </a:t>
              </a:r>
              <a:r>
                <a: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华文中宋" pitchFamily="2" charset="-122"/>
                  <a:cs typeface="+mn-cs"/>
                </a:rPr>
                <a:t>空表 </a:t>
              </a:r>
            </a:p>
          </p:txBody>
        </p:sp>
        <p:sp>
          <p:nvSpPr>
            <p:cNvPr id="38965" name="Rectangle 53"/>
            <p:cNvSpPr>
              <a:spLocks noChangeArrowheads="1"/>
            </p:cNvSpPr>
            <p:nvPr/>
          </p:nvSpPr>
          <p:spPr bwMode="auto">
            <a:xfrm>
              <a:off x="1200" y="167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  </a:t>
              </a:r>
            </a:p>
          </p:txBody>
        </p:sp>
        <p:sp>
          <p:nvSpPr>
            <p:cNvPr id="38966" name="Rectangle 54"/>
            <p:cNvSpPr>
              <a:spLocks noChangeArrowheads="1"/>
            </p:cNvSpPr>
            <p:nvPr/>
          </p:nvSpPr>
          <p:spPr bwMode="auto">
            <a:xfrm>
              <a:off x="1920" y="167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  </a:t>
              </a:r>
            </a:p>
          </p:txBody>
        </p:sp>
        <p:sp>
          <p:nvSpPr>
            <p:cNvPr id="38967" name="Rectangle 55"/>
            <p:cNvSpPr>
              <a:spLocks noChangeArrowheads="1"/>
            </p:cNvSpPr>
            <p:nvPr/>
          </p:nvSpPr>
          <p:spPr bwMode="auto">
            <a:xfrm>
              <a:off x="3264" y="167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  </a:t>
              </a:r>
            </a:p>
          </p:txBody>
        </p:sp>
        <p:sp>
          <p:nvSpPr>
            <p:cNvPr id="38970" name="Line 58"/>
            <p:cNvSpPr>
              <a:spLocks noChangeShapeType="1"/>
            </p:cNvSpPr>
            <p:nvPr/>
          </p:nvSpPr>
          <p:spPr bwMode="auto">
            <a:xfrm>
              <a:off x="3360" y="18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972" name="Rectangle 60"/>
            <p:cNvSpPr>
              <a:spLocks noChangeArrowheads="1"/>
            </p:cNvSpPr>
            <p:nvPr/>
          </p:nvSpPr>
          <p:spPr bwMode="auto">
            <a:xfrm>
              <a:off x="4433" y="1674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  </a:t>
              </a:r>
            </a:p>
          </p:txBody>
        </p:sp>
        <p:sp>
          <p:nvSpPr>
            <p:cNvPr id="38973" name="Rectangle 61"/>
            <p:cNvSpPr>
              <a:spLocks noChangeArrowheads="1"/>
            </p:cNvSpPr>
            <p:nvPr/>
          </p:nvSpPr>
          <p:spPr bwMode="auto">
            <a:xfrm>
              <a:off x="4721" y="167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  </a:t>
              </a:r>
            </a:p>
          </p:txBody>
        </p:sp>
        <p:sp>
          <p:nvSpPr>
            <p:cNvPr id="38974" name="Line 62"/>
            <p:cNvSpPr>
              <a:spLocks noChangeShapeType="1"/>
            </p:cNvSpPr>
            <p:nvPr/>
          </p:nvSpPr>
          <p:spPr bwMode="auto">
            <a:xfrm>
              <a:off x="4097" y="1847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975" name="Text Box 63"/>
            <p:cNvSpPr txBox="1">
              <a:spLocks noChangeArrowheads="1"/>
            </p:cNvSpPr>
            <p:nvPr/>
          </p:nvSpPr>
          <p:spPr bwMode="auto">
            <a:xfrm>
              <a:off x="3857" y="1703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H </a:t>
              </a:r>
            </a:p>
          </p:txBody>
        </p:sp>
        <p:sp>
          <p:nvSpPr>
            <p:cNvPr id="38977" name="Line 65"/>
            <p:cNvSpPr>
              <a:spLocks noChangeShapeType="1"/>
            </p:cNvSpPr>
            <p:nvPr/>
          </p:nvSpPr>
          <p:spPr bwMode="auto">
            <a:xfrm>
              <a:off x="4817" y="18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978" name="Line 66"/>
            <p:cNvSpPr>
              <a:spLocks noChangeShapeType="1"/>
            </p:cNvSpPr>
            <p:nvPr/>
          </p:nvSpPr>
          <p:spPr bwMode="auto">
            <a:xfrm>
              <a:off x="4193" y="176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982" name="Text Box 70"/>
            <p:cNvSpPr txBox="1">
              <a:spLocks noChangeArrowheads="1"/>
            </p:cNvSpPr>
            <p:nvPr/>
          </p:nvSpPr>
          <p:spPr bwMode="auto">
            <a:xfrm>
              <a:off x="2784" y="2160"/>
              <a:ext cx="8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华文中宋" pitchFamily="2" charset="-122"/>
                  <a:cs typeface="+mn-cs"/>
                </a:rPr>
                <a:t>单链表 </a:t>
              </a:r>
            </a:p>
          </p:txBody>
        </p:sp>
        <p:sp>
          <p:nvSpPr>
            <p:cNvPr id="38983" name="Line 71"/>
            <p:cNvSpPr>
              <a:spLocks noChangeShapeType="1"/>
            </p:cNvSpPr>
            <p:nvPr/>
          </p:nvSpPr>
          <p:spPr bwMode="auto">
            <a:xfrm flipV="1">
              <a:off x="3600" y="148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984" name="Line 72"/>
            <p:cNvSpPr>
              <a:spLocks noChangeShapeType="1"/>
            </p:cNvSpPr>
            <p:nvPr/>
          </p:nvSpPr>
          <p:spPr bwMode="auto">
            <a:xfrm flipH="1">
              <a:off x="672" y="1480"/>
              <a:ext cx="29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985" name="Line 73"/>
            <p:cNvSpPr>
              <a:spLocks noChangeShapeType="1"/>
            </p:cNvSpPr>
            <p:nvPr/>
          </p:nvSpPr>
          <p:spPr bwMode="auto">
            <a:xfrm>
              <a:off x="672" y="14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986" name="Line 74"/>
            <p:cNvSpPr>
              <a:spLocks noChangeShapeType="1"/>
            </p:cNvSpPr>
            <p:nvPr/>
          </p:nvSpPr>
          <p:spPr bwMode="auto">
            <a:xfrm flipV="1">
              <a:off x="5057" y="148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987" name="Line 75"/>
            <p:cNvSpPr>
              <a:spLocks noChangeShapeType="1"/>
            </p:cNvSpPr>
            <p:nvPr/>
          </p:nvSpPr>
          <p:spPr bwMode="auto">
            <a:xfrm flipH="1">
              <a:off x="4193" y="1480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988" name="Line 76"/>
            <p:cNvSpPr>
              <a:spLocks noChangeShapeType="1"/>
            </p:cNvSpPr>
            <p:nvPr/>
          </p:nvSpPr>
          <p:spPr bwMode="auto">
            <a:xfrm>
              <a:off x="4193" y="14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 useBgFill="1">
        <p:nvSpPr>
          <p:cNvPr id="38990" name="Rectangle 78"/>
          <p:cNvSpPr>
            <a:spLocks noChangeArrowheads="1"/>
          </p:cNvSpPr>
          <p:nvPr/>
        </p:nvSpPr>
        <p:spPr bwMode="auto">
          <a:xfrm>
            <a:off x="1331640" y="6093296"/>
            <a:ext cx="4248150" cy="5032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8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8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89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89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8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6" grpId="0" autoUpdateAnimBg="0"/>
      <p:bldP spid="38927" grpId="0" autoUpdateAnimBg="0"/>
      <p:bldP spid="38981" grpId="0" autoUpdateAnimBg="0"/>
      <p:bldP spid="3899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6" name="Rectangle 4"/>
          <p:cNvSpPr>
            <a:spLocks noChangeArrowheads="1"/>
          </p:cNvSpPr>
          <p:nvPr/>
        </p:nvSpPr>
        <p:spPr bwMode="auto">
          <a:xfrm>
            <a:off x="868363" y="1045790"/>
            <a:ext cx="7591425" cy="173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     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和单链的循环表类似，双向链表也可以有循环表，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让头结点的前驱指针指向链表的最后一个结点，让最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后一个结点的后继指针指向头结点。 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987675" y="5223470"/>
            <a:ext cx="2209800" cy="1085850"/>
            <a:chOff x="3888" y="2340"/>
            <a:chExt cx="1392" cy="684"/>
          </a:xfrm>
        </p:grpSpPr>
        <p:sp>
          <p:nvSpPr>
            <p:cNvPr id="197638" name="Text Box 6"/>
            <p:cNvSpPr txBox="1">
              <a:spLocks noChangeArrowheads="1"/>
            </p:cNvSpPr>
            <p:nvPr/>
          </p:nvSpPr>
          <p:spPr bwMode="auto">
            <a:xfrm>
              <a:off x="4512" y="2736"/>
              <a:ext cx="6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华文中宋" pitchFamily="2" charset="-122"/>
                  <a:cs typeface="+mn-cs"/>
                </a:rPr>
                <a:t> </a:t>
              </a:r>
              <a:r>
                <a: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华文中宋" pitchFamily="2" charset="-122"/>
                  <a:cs typeface="+mn-cs"/>
                </a:rPr>
                <a:t>空表 </a:t>
              </a:r>
            </a:p>
          </p:txBody>
        </p:sp>
        <p:sp>
          <p:nvSpPr>
            <p:cNvPr id="197639" name="Rectangle 7"/>
            <p:cNvSpPr>
              <a:spLocks noChangeArrowheads="1"/>
            </p:cNvSpPr>
            <p:nvPr/>
          </p:nvSpPr>
          <p:spPr bwMode="auto">
            <a:xfrm>
              <a:off x="4656" y="2485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  </a:t>
              </a:r>
            </a:p>
          </p:txBody>
        </p:sp>
        <p:sp>
          <p:nvSpPr>
            <p:cNvPr id="197640" name="Rectangle 8"/>
            <p:cNvSpPr>
              <a:spLocks noChangeArrowheads="1"/>
            </p:cNvSpPr>
            <p:nvPr/>
          </p:nvSpPr>
          <p:spPr bwMode="auto">
            <a:xfrm>
              <a:off x="4944" y="2485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  </a:t>
              </a:r>
            </a:p>
          </p:txBody>
        </p:sp>
        <p:sp>
          <p:nvSpPr>
            <p:cNvPr id="197641" name="Line 9"/>
            <p:cNvSpPr>
              <a:spLocks noChangeShapeType="1"/>
            </p:cNvSpPr>
            <p:nvPr/>
          </p:nvSpPr>
          <p:spPr bwMode="auto">
            <a:xfrm>
              <a:off x="4128" y="265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7642" name="Text Box 10"/>
            <p:cNvSpPr txBox="1">
              <a:spLocks noChangeArrowheads="1"/>
            </p:cNvSpPr>
            <p:nvPr/>
          </p:nvSpPr>
          <p:spPr bwMode="auto">
            <a:xfrm>
              <a:off x="3888" y="2514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H </a:t>
              </a:r>
            </a:p>
          </p:txBody>
        </p:sp>
        <p:sp>
          <p:nvSpPr>
            <p:cNvPr id="197643" name="Line 11"/>
            <p:cNvSpPr>
              <a:spLocks noChangeShapeType="1"/>
            </p:cNvSpPr>
            <p:nvPr/>
          </p:nvSpPr>
          <p:spPr bwMode="auto">
            <a:xfrm>
              <a:off x="5040" y="258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7644" name="Line 12"/>
            <p:cNvSpPr>
              <a:spLocks noChangeShapeType="1"/>
            </p:cNvSpPr>
            <p:nvPr/>
          </p:nvSpPr>
          <p:spPr bwMode="auto">
            <a:xfrm flipV="1">
              <a:off x="5280" y="234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7645" name="Line 13"/>
            <p:cNvSpPr>
              <a:spLocks noChangeShapeType="1"/>
            </p:cNvSpPr>
            <p:nvPr/>
          </p:nvSpPr>
          <p:spPr bwMode="auto">
            <a:xfrm flipH="1">
              <a:off x="4848" y="234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7646" name="Line 14"/>
            <p:cNvSpPr>
              <a:spLocks noChangeShapeType="1"/>
            </p:cNvSpPr>
            <p:nvPr/>
          </p:nvSpPr>
          <p:spPr bwMode="auto">
            <a:xfrm>
              <a:off x="4320" y="234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7647" name="Line 15"/>
            <p:cNvSpPr>
              <a:spLocks noChangeShapeType="1"/>
            </p:cNvSpPr>
            <p:nvPr/>
          </p:nvSpPr>
          <p:spPr bwMode="auto">
            <a:xfrm>
              <a:off x="4848" y="23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7648" name="Rectangle 16"/>
            <p:cNvSpPr>
              <a:spLocks noChangeArrowheads="1"/>
            </p:cNvSpPr>
            <p:nvPr/>
          </p:nvSpPr>
          <p:spPr bwMode="auto">
            <a:xfrm>
              <a:off x="4464" y="248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  </a:t>
              </a:r>
            </a:p>
          </p:txBody>
        </p:sp>
        <p:sp>
          <p:nvSpPr>
            <p:cNvPr id="197649" name="Line 17"/>
            <p:cNvSpPr>
              <a:spLocks noChangeShapeType="1"/>
            </p:cNvSpPr>
            <p:nvPr/>
          </p:nvSpPr>
          <p:spPr bwMode="auto">
            <a:xfrm>
              <a:off x="4320" y="258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7650" name="Line 18"/>
            <p:cNvSpPr>
              <a:spLocks noChangeShapeType="1"/>
            </p:cNvSpPr>
            <p:nvPr/>
          </p:nvSpPr>
          <p:spPr bwMode="auto">
            <a:xfrm>
              <a:off x="4752" y="23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7651" name="Line 19"/>
            <p:cNvSpPr>
              <a:spLocks noChangeShapeType="1"/>
            </p:cNvSpPr>
            <p:nvPr/>
          </p:nvSpPr>
          <p:spPr bwMode="auto">
            <a:xfrm flipH="1">
              <a:off x="4320" y="234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1017588" y="3273152"/>
            <a:ext cx="7010400" cy="1524000"/>
            <a:chOff x="720" y="3120"/>
            <a:chExt cx="4416" cy="960"/>
          </a:xfrm>
        </p:grpSpPr>
        <p:sp>
          <p:nvSpPr>
            <p:cNvPr id="197653" name="Rectangle 21"/>
            <p:cNvSpPr>
              <a:spLocks noChangeArrowheads="1"/>
            </p:cNvSpPr>
            <p:nvPr/>
          </p:nvSpPr>
          <p:spPr bwMode="auto">
            <a:xfrm>
              <a:off x="1488" y="3235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  </a:t>
              </a:r>
            </a:p>
          </p:txBody>
        </p:sp>
        <p:sp>
          <p:nvSpPr>
            <p:cNvPr id="197654" name="Rectangle 22"/>
            <p:cNvSpPr>
              <a:spLocks noChangeArrowheads="1"/>
            </p:cNvSpPr>
            <p:nvPr/>
          </p:nvSpPr>
          <p:spPr bwMode="auto">
            <a:xfrm>
              <a:off x="1776" y="3235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  </a:t>
              </a:r>
            </a:p>
          </p:txBody>
        </p:sp>
        <p:sp>
          <p:nvSpPr>
            <p:cNvPr id="197655" name="Rectangle 23"/>
            <p:cNvSpPr>
              <a:spLocks noChangeArrowheads="1"/>
            </p:cNvSpPr>
            <p:nvPr/>
          </p:nvSpPr>
          <p:spPr bwMode="auto">
            <a:xfrm>
              <a:off x="1296" y="323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  </a:t>
              </a:r>
            </a:p>
          </p:txBody>
        </p:sp>
        <p:sp>
          <p:nvSpPr>
            <p:cNvPr id="197656" name="Line 24"/>
            <p:cNvSpPr>
              <a:spLocks noChangeShapeType="1"/>
            </p:cNvSpPr>
            <p:nvPr/>
          </p:nvSpPr>
          <p:spPr bwMode="auto">
            <a:xfrm>
              <a:off x="960" y="340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7657" name="Text Box 25"/>
            <p:cNvSpPr txBox="1">
              <a:spLocks noChangeArrowheads="1"/>
            </p:cNvSpPr>
            <p:nvPr/>
          </p:nvSpPr>
          <p:spPr bwMode="auto">
            <a:xfrm>
              <a:off x="720" y="3264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H </a:t>
              </a:r>
            </a:p>
          </p:txBody>
        </p:sp>
        <p:sp>
          <p:nvSpPr>
            <p:cNvPr id="197658" name="Rectangle 26"/>
            <p:cNvSpPr>
              <a:spLocks noChangeArrowheads="1"/>
            </p:cNvSpPr>
            <p:nvPr/>
          </p:nvSpPr>
          <p:spPr bwMode="auto">
            <a:xfrm>
              <a:off x="2496" y="3235"/>
              <a:ext cx="288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  </a:t>
              </a:r>
            </a:p>
          </p:txBody>
        </p:sp>
        <p:sp>
          <p:nvSpPr>
            <p:cNvPr id="197659" name="Rectangle 27"/>
            <p:cNvSpPr>
              <a:spLocks noChangeArrowheads="1"/>
            </p:cNvSpPr>
            <p:nvPr/>
          </p:nvSpPr>
          <p:spPr bwMode="auto">
            <a:xfrm>
              <a:off x="2784" y="3235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  </a:t>
              </a:r>
            </a:p>
          </p:txBody>
        </p:sp>
        <p:sp>
          <p:nvSpPr>
            <p:cNvPr id="197660" name="Rectangle 28"/>
            <p:cNvSpPr>
              <a:spLocks noChangeArrowheads="1"/>
            </p:cNvSpPr>
            <p:nvPr/>
          </p:nvSpPr>
          <p:spPr bwMode="auto">
            <a:xfrm>
              <a:off x="2304" y="323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  </a:t>
              </a:r>
            </a:p>
          </p:txBody>
        </p:sp>
        <p:sp>
          <p:nvSpPr>
            <p:cNvPr id="197661" name="Rectangle 29"/>
            <p:cNvSpPr>
              <a:spLocks noChangeArrowheads="1"/>
            </p:cNvSpPr>
            <p:nvPr/>
          </p:nvSpPr>
          <p:spPr bwMode="auto">
            <a:xfrm>
              <a:off x="3504" y="3235"/>
              <a:ext cx="288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  </a:t>
              </a:r>
            </a:p>
          </p:txBody>
        </p:sp>
        <p:sp>
          <p:nvSpPr>
            <p:cNvPr id="197662" name="Rectangle 30"/>
            <p:cNvSpPr>
              <a:spLocks noChangeArrowheads="1"/>
            </p:cNvSpPr>
            <p:nvPr/>
          </p:nvSpPr>
          <p:spPr bwMode="auto">
            <a:xfrm>
              <a:off x="3792" y="3235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  </a:t>
              </a:r>
            </a:p>
          </p:txBody>
        </p:sp>
        <p:sp>
          <p:nvSpPr>
            <p:cNvPr id="197663" name="Rectangle 31"/>
            <p:cNvSpPr>
              <a:spLocks noChangeArrowheads="1"/>
            </p:cNvSpPr>
            <p:nvPr/>
          </p:nvSpPr>
          <p:spPr bwMode="auto">
            <a:xfrm>
              <a:off x="3312" y="323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  </a:t>
              </a:r>
            </a:p>
          </p:txBody>
        </p:sp>
        <p:sp>
          <p:nvSpPr>
            <p:cNvPr id="197664" name="Rectangle 32"/>
            <p:cNvSpPr>
              <a:spLocks noChangeArrowheads="1"/>
            </p:cNvSpPr>
            <p:nvPr/>
          </p:nvSpPr>
          <p:spPr bwMode="auto">
            <a:xfrm>
              <a:off x="4512" y="3235"/>
              <a:ext cx="288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  </a:t>
              </a:r>
            </a:p>
          </p:txBody>
        </p:sp>
        <p:sp>
          <p:nvSpPr>
            <p:cNvPr id="197665" name="Rectangle 33"/>
            <p:cNvSpPr>
              <a:spLocks noChangeArrowheads="1"/>
            </p:cNvSpPr>
            <p:nvPr/>
          </p:nvSpPr>
          <p:spPr bwMode="auto">
            <a:xfrm>
              <a:off x="4800" y="3235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  </a:t>
              </a:r>
            </a:p>
          </p:txBody>
        </p:sp>
        <p:sp>
          <p:nvSpPr>
            <p:cNvPr id="197666" name="Rectangle 34"/>
            <p:cNvSpPr>
              <a:spLocks noChangeArrowheads="1"/>
            </p:cNvSpPr>
            <p:nvPr/>
          </p:nvSpPr>
          <p:spPr bwMode="auto">
            <a:xfrm>
              <a:off x="4320" y="323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  </a:t>
              </a:r>
            </a:p>
          </p:txBody>
        </p:sp>
        <p:sp>
          <p:nvSpPr>
            <p:cNvPr id="197667" name="Line 35"/>
            <p:cNvSpPr>
              <a:spLocks noChangeShapeType="1"/>
            </p:cNvSpPr>
            <p:nvPr/>
          </p:nvSpPr>
          <p:spPr bwMode="auto">
            <a:xfrm>
              <a:off x="1872" y="336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7668" name="Line 36"/>
            <p:cNvSpPr>
              <a:spLocks noChangeShapeType="1"/>
            </p:cNvSpPr>
            <p:nvPr/>
          </p:nvSpPr>
          <p:spPr bwMode="auto">
            <a:xfrm>
              <a:off x="2880" y="336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7669" name="Line 37"/>
            <p:cNvSpPr>
              <a:spLocks noChangeShapeType="1"/>
            </p:cNvSpPr>
            <p:nvPr/>
          </p:nvSpPr>
          <p:spPr bwMode="auto">
            <a:xfrm>
              <a:off x="3888" y="336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7670" name="Line 38"/>
            <p:cNvSpPr>
              <a:spLocks noChangeShapeType="1"/>
            </p:cNvSpPr>
            <p:nvPr/>
          </p:nvSpPr>
          <p:spPr bwMode="auto">
            <a:xfrm>
              <a:off x="2400" y="336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7671" name="Line 39"/>
            <p:cNvSpPr>
              <a:spLocks noChangeShapeType="1"/>
            </p:cNvSpPr>
            <p:nvPr/>
          </p:nvSpPr>
          <p:spPr bwMode="auto">
            <a:xfrm flipH="1">
              <a:off x="1632" y="364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7672" name="Line 40"/>
            <p:cNvSpPr>
              <a:spLocks noChangeShapeType="1"/>
            </p:cNvSpPr>
            <p:nvPr/>
          </p:nvSpPr>
          <p:spPr bwMode="auto">
            <a:xfrm flipV="1">
              <a:off x="1632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7673" name="Line 41"/>
            <p:cNvSpPr>
              <a:spLocks noChangeShapeType="1"/>
            </p:cNvSpPr>
            <p:nvPr/>
          </p:nvSpPr>
          <p:spPr bwMode="auto">
            <a:xfrm>
              <a:off x="3408" y="336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7674" name="Line 42"/>
            <p:cNvSpPr>
              <a:spLocks noChangeShapeType="1"/>
            </p:cNvSpPr>
            <p:nvPr/>
          </p:nvSpPr>
          <p:spPr bwMode="auto">
            <a:xfrm flipH="1">
              <a:off x="2640" y="364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7675" name="Line 43"/>
            <p:cNvSpPr>
              <a:spLocks noChangeShapeType="1"/>
            </p:cNvSpPr>
            <p:nvPr/>
          </p:nvSpPr>
          <p:spPr bwMode="auto">
            <a:xfrm flipV="1">
              <a:off x="2640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7676" name="Line 44"/>
            <p:cNvSpPr>
              <a:spLocks noChangeShapeType="1"/>
            </p:cNvSpPr>
            <p:nvPr/>
          </p:nvSpPr>
          <p:spPr bwMode="auto">
            <a:xfrm>
              <a:off x="4416" y="336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7677" name="Line 45"/>
            <p:cNvSpPr>
              <a:spLocks noChangeShapeType="1"/>
            </p:cNvSpPr>
            <p:nvPr/>
          </p:nvSpPr>
          <p:spPr bwMode="auto">
            <a:xfrm flipH="1">
              <a:off x="3648" y="364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7678" name="Line 46"/>
            <p:cNvSpPr>
              <a:spLocks noChangeShapeType="1"/>
            </p:cNvSpPr>
            <p:nvPr/>
          </p:nvSpPr>
          <p:spPr bwMode="auto">
            <a:xfrm flipV="1">
              <a:off x="3648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7679" name="Line 47"/>
            <p:cNvSpPr>
              <a:spLocks noChangeShapeType="1"/>
            </p:cNvSpPr>
            <p:nvPr/>
          </p:nvSpPr>
          <p:spPr bwMode="auto">
            <a:xfrm>
              <a:off x="1392" y="336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7680" name="Line 48"/>
            <p:cNvSpPr>
              <a:spLocks noChangeShapeType="1"/>
            </p:cNvSpPr>
            <p:nvPr/>
          </p:nvSpPr>
          <p:spPr bwMode="auto">
            <a:xfrm>
              <a:off x="1392" y="3744"/>
              <a:ext cx="3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7681" name="Line 49"/>
            <p:cNvSpPr>
              <a:spLocks noChangeShapeType="1"/>
            </p:cNvSpPr>
            <p:nvPr/>
          </p:nvSpPr>
          <p:spPr bwMode="auto">
            <a:xfrm flipV="1">
              <a:off x="4656" y="345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7682" name="Line 50"/>
            <p:cNvSpPr>
              <a:spLocks noChangeShapeType="1"/>
            </p:cNvSpPr>
            <p:nvPr/>
          </p:nvSpPr>
          <p:spPr bwMode="auto">
            <a:xfrm>
              <a:off x="4896" y="336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7683" name="Line 51"/>
            <p:cNvSpPr>
              <a:spLocks noChangeShapeType="1"/>
            </p:cNvSpPr>
            <p:nvPr/>
          </p:nvSpPr>
          <p:spPr bwMode="auto">
            <a:xfrm flipV="1">
              <a:off x="5136" y="312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7684" name="Line 52"/>
            <p:cNvSpPr>
              <a:spLocks noChangeShapeType="1"/>
            </p:cNvSpPr>
            <p:nvPr/>
          </p:nvSpPr>
          <p:spPr bwMode="auto">
            <a:xfrm flipH="1">
              <a:off x="1056" y="3120"/>
              <a:ext cx="40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7685" name="Line 53"/>
            <p:cNvSpPr>
              <a:spLocks noChangeShapeType="1"/>
            </p:cNvSpPr>
            <p:nvPr/>
          </p:nvSpPr>
          <p:spPr bwMode="auto">
            <a:xfrm>
              <a:off x="1056" y="31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7686" name="Line 54"/>
            <p:cNvSpPr>
              <a:spLocks noChangeShapeType="1"/>
            </p:cNvSpPr>
            <p:nvPr/>
          </p:nvSpPr>
          <p:spPr bwMode="auto">
            <a:xfrm>
              <a:off x="1056" y="331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7687" name="Text Box 55"/>
            <p:cNvSpPr txBox="1">
              <a:spLocks noChangeArrowheads="1"/>
            </p:cNvSpPr>
            <p:nvPr/>
          </p:nvSpPr>
          <p:spPr bwMode="auto">
            <a:xfrm>
              <a:off x="2448" y="3792"/>
              <a:ext cx="10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华文中宋" pitchFamily="2" charset="-122"/>
                  <a:cs typeface="+mn-cs"/>
                </a:rPr>
                <a:t> </a:t>
              </a:r>
              <a:r>
                <a: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华文中宋" pitchFamily="2" charset="-122"/>
                  <a:cs typeface="+mn-cs"/>
                </a:rPr>
                <a:t>非空表  </a:t>
              </a:r>
            </a:p>
          </p:txBody>
        </p:sp>
      </p:grpSp>
      <p:sp>
        <p:nvSpPr>
          <p:cNvPr id="54" name="Text Box 2"/>
          <p:cNvSpPr txBox="1">
            <a:spLocks noChangeArrowheads="1"/>
          </p:cNvSpPr>
          <p:nvPr/>
        </p:nvSpPr>
        <p:spPr bwMode="auto">
          <a:xfrm>
            <a:off x="2225675" y="152400"/>
            <a:ext cx="389722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双向循环链表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2012950" y="842963"/>
            <a:ext cx="5943600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双向链表的结构可定义如下：</a:t>
            </a: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typedef struct DuLNode{</a:t>
            </a: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   Elemtype                data;</a:t>
            </a: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   struct DuLNode    *prior, *next;</a:t>
            </a: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} DuLNode, *DuLinkList;</a:t>
            </a:r>
          </a:p>
        </p:txBody>
      </p:sp>
      <p:grpSp>
        <p:nvGrpSpPr>
          <p:cNvPr id="2" name="Group 85"/>
          <p:cNvGrpSpPr>
            <a:grpSpLocks/>
          </p:cNvGrpSpPr>
          <p:nvPr/>
        </p:nvGrpSpPr>
        <p:grpSpPr bwMode="auto">
          <a:xfrm>
            <a:off x="2460625" y="4797425"/>
            <a:ext cx="3048000" cy="1008063"/>
            <a:chOff x="3500" y="845"/>
            <a:chExt cx="1920" cy="635"/>
          </a:xfrm>
        </p:grpSpPr>
        <p:sp>
          <p:nvSpPr>
            <p:cNvPr id="54298" name="Text Box 26"/>
            <p:cNvSpPr txBox="1">
              <a:spLocks noChangeArrowheads="1"/>
            </p:cNvSpPr>
            <p:nvPr/>
          </p:nvSpPr>
          <p:spPr bwMode="auto">
            <a:xfrm>
              <a:off x="3747" y="1200"/>
              <a:ext cx="1252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华文中宋" pitchFamily="2" charset="-122"/>
                  <a:cs typeface="+mn-cs"/>
                </a:rPr>
                <a:t>结点结构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endParaRPr>
            </a:p>
          </p:txBody>
        </p:sp>
        <p:sp>
          <p:nvSpPr>
            <p:cNvPr id="54283" name="Rectangle 11"/>
            <p:cNvSpPr>
              <a:spLocks noChangeArrowheads="1"/>
            </p:cNvSpPr>
            <p:nvPr/>
          </p:nvSpPr>
          <p:spPr bwMode="auto">
            <a:xfrm>
              <a:off x="3500" y="845"/>
              <a:ext cx="1920" cy="30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华文中宋" pitchFamily="2" charset="-122"/>
                  <a:cs typeface="+mn-cs"/>
                </a:rPr>
                <a:t> prior   element   next </a:t>
              </a:r>
            </a:p>
          </p:txBody>
        </p:sp>
        <p:sp>
          <p:nvSpPr>
            <p:cNvPr id="54293" name="Line 21"/>
            <p:cNvSpPr>
              <a:spLocks noChangeShapeType="1"/>
            </p:cNvSpPr>
            <p:nvPr/>
          </p:nvSpPr>
          <p:spPr bwMode="auto">
            <a:xfrm>
              <a:off x="4124" y="845"/>
              <a:ext cx="0" cy="3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endParaRPr>
            </a:p>
          </p:txBody>
        </p:sp>
        <p:sp>
          <p:nvSpPr>
            <p:cNvPr id="54294" name="Line 22"/>
            <p:cNvSpPr>
              <a:spLocks noChangeShapeType="1"/>
            </p:cNvSpPr>
            <p:nvPr/>
          </p:nvSpPr>
          <p:spPr bwMode="auto">
            <a:xfrm>
              <a:off x="4878" y="845"/>
              <a:ext cx="0" cy="3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endParaRPr>
            </a:p>
          </p:txBody>
        </p:sp>
      </p:grp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ADT</a:t>
            </a:r>
            <a:r>
              <a:rPr lang="zh-CN" altLang="en-US" dirty="0"/>
              <a:t>的定义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661248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定义：</a:t>
            </a:r>
            <a:endParaRPr lang="en-US" altLang="zh-CN" dirty="0"/>
          </a:p>
          <a:p>
            <a:pPr>
              <a:buNone/>
            </a:pPr>
            <a:r>
              <a:rPr lang="en-US" altLang="zh-CN" sz="2400" dirty="0"/>
              <a:t>             </a:t>
            </a:r>
            <a:r>
              <a:rPr lang="zh-CN" altLang="en-US" sz="2400" dirty="0"/>
              <a:t>和数据结构的形式定义相对应，抽象数据类型可以用三元组来刻画</a:t>
            </a:r>
            <a:r>
              <a:rPr lang="en-US" altLang="zh-CN" sz="2400" dirty="0">
                <a:sym typeface="Wingdings" pitchFamily="2" charset="2"/>
              </a:rPr>
              <a:t>:(D,S,P)</a:t>
            </a:r>
            <a:r>
              <a:rPr lang="zh-CN" altLang="en-US" sz="2400" dirty="0">
                <a:sym typeface="Wingdings" pitchFamily="2" charset="2"/>
              </a:rPr>
              <a:t>。其中</a:t>
            </a:r>
            <a:r>
              <a:rPr lang="en-US" altLang="zh-CN" sz="2400" dirty="0">
                <a:sym typeface="Wingdings" pitchFamily="2" charset="2"/>
              </a:rPr>
              <a:t>D</a:t>
            </a:r>
            <a:r>
              <a:rPr lang="zh-CN" altLang="en-US" sz="2400" dirty="0">
                <a:sym typeface="Wingdings" pitchFamily="2" charset="2"/>
              </a:rPr>
              <a:t>是数据对象，</a:t>
            </a:r>
            <a:r>
              <a:rPr lang="en-US" altLang="zh-CN" sz="2400" dirty="0">
                <a:sym typeface="Wingdings" pitchFamily="2" charset="2"/>
              </a:rPr>
              <a:t>S</a:t>
            </a:r>
            <a:r>
              <a:rPr lang="zh-CN" altLang="en-US" sz="2400" dirty="0">
                <a:sym typeface="Wingdings" pitchFamily="2" charset="2"/>
              </a:rPr>
              <a:t>是</a:t>
            </a:r>
            <a:r>
              <a:rPr lang="en-US" altLang="zh-CN" sz="2400" dirty="0">
                <a:sym typeface="Wingdings" pitchFamily="2" charset="2"/>
              </a:rPr>
              <a:t>D</a:t>
            </a:r>
            <a:r>
              <a:rPr lang="zh-CN" altLang="en-US" sz="2400" dirty="0">
                <a:sym typeface="Wingdings" pitchFamily="2" charset="2"/>
              </a:rPr>
              <a:t>上的关系集，</a:t>
            </a:r>
            <a:r>
              <a:rPr lang="en-US" altLang="zh-CN" sz="2400" dirty="0">
                <a:sym typeface="Wingdings" pitchFamily="2" charset="2"/>
              </a:rPr>
              <a:t>P</a:t>
            </a:r>
            <a:r>
              <a:rPr lang="zh-CN" altLang="en-US" sz="2400" dirty="0">
                <a:sym typeface="Wingdings" pitchFamily="2" charset="2"/>
              </a:rPr>
              <a:t>是对</a:t>
            </a:r>
            <a:r>
              <a:rPr lang="en-US" altLang="zh-CN" sz="2400" dirty="0">
                <a:sym typeface="Wingdings" pitchFamily="2" charset="2"/>
              </a:rPr>
              <a:t>D</a:t>
            </a:r>
            <a:r>
              <a:rPr lang="zh-CN" altLang="en-US" sz="2400" dirty="0">
                <a:sym typeface="Wingdings" pitchFamily="2" charset="2"/>
              </a:rPr>
              <a:t>的基本操作。</a:t>
            </a:r>
            <a:endParaRPr lang="en-US" altLang="zh-CN" sz="2400" dirty="0">
              <a:sym typeface="Wingdings" pitchFamily="2" charset="2"/>
            </a:endParaRPr>
          </a:p>
          <a:p>
            <a:pPr>
              <a:buNone/>
            </a:pPr>
            <a:r>
              <a:rPr lang="en-US" altLang="zh-CN" sz="2400" dirty="0">
                <a:sym typeface="Wingdings" pitchFamily="2" charset="2"/>
              </a:rPr>
              <a:t>     ADT  </a:t>
            </a:r>
            <a:r>
              <a:rPr lang="zh-CN" altLang="en-US" sz="2400" dirty="0">
                <a:sym typeface="Wingdings" pitchFamily="2" charset="2"/>
              </a:rPr>
              <a:t>抽象数据类型名</a:t>
            </a:r>
            <a:r>
              <a:rPr lang="en-US" altLang="zh-CN" sz="2400" dirty="0">
                <a:sym typeface="Wingdings" pitchFamily="2" charset="2"/>
              </a:rPr>
              <a:t>{</a:t>
            </a:r>
          </a:p>
          <a:p>
            <a:pPr>
              <a:buNone/>
            </a:pPr>
            <a:r>
              <a:rPr lang="en-US" altLang="zh-CN" sz="2400" dirty="0">
                <a:sym typeface="Wingdings" pitchFamily="2" charset="2"/>
              </a:rPr>
              <a:t>               </a:t>
            </a:r>
            <a:r>
              <a:rPr lang="zh-CN" altLang="en-US" sz="2400" dirty="0">
                <a:sym typeface="Wingdings" pitchFamily="2" charset="2"/>
              </a:rPr>
              <a:t>数据对象：</a:t>
            </a:r>
            <a:r>
              <a:rPr lang="en-US" altLang="zh-CN" sz="2400" dirty="0">
                <a:sym typeface="Wingdings" pitchFamily="2" charset="2"/>
              </a:rPr>
              <a:t>&lt;</a:t>
            </a:r>
            <a:r>
              <a:rPr lang="zh-CN" altLang="en-US" sz="2400" dirty="0">
                <a:sym typeface="Wingdings" pitchFamily="2" charset="2"/>
              </a:rPr>
              <a:t>数据对象的定义</a:t>
            </a:r>
            <a:r>
              <a:rPr lang="en-US" altLang="zh-CN" sz="2400" dirty="0">
                <a:sym typeface="Wingdings" pitchFamily="2" charset="2"/>
              </a:rPr>
              <a:t>&gt;</a:t>
            </a:r>
          </a:p>
          <a:p>
            <a:pPr>
              <a:buNone/>
            </a:pPr>
            <a:r>
              <a:rPr lang="zh-CN" altLang="en-US" sz="2400" dirty="0">
                <a:sym typeface="Wingdings" pitchFamily="2" charset="2"/>
              </a:rPr>
              <a:t>               数据关系：</a:t>
            </a:r>
            <a:r>
              <a:rPr lang="en-US" altLang="zh-CN" sz="2400" dirty="0">
                <a:sym typeface="Wingdings" pitchFamily="2" charset="2"/>
              </a:rPr>
              <a:t>&lt;</a:t>
            </a:r>
            <a:r>
              <a:rPr lang="zh-CN" altLang="en-US" sz="2400" dirty="0">
                <a:sym typeface="Wingdings" pitchFamily="2" charset="2"/>
              </a:rPr>
              <a:t>数据关系的定义</a:t>
            </a:r>
            <a:r>
              <a:rPr lang="en-US" altLang="zh-CN" sz="2400" dirty="0">
                <a:sym typeface="Wingdings" pitchFamily="2" charset="2"/>
              </a:rPr>
              <a:t>&gt;</a:t>
            </a:r>
          </a:p>
          <a:p>
            <a:pPr>
              <a:buNone/>
            </a:pPr>
            <a:r>
              <a:rPr lang="zh-CN" altLang="en-US" sz="2400" dirty="0">
                <a:sym typeface="Wingdings" pitchFamily="2" charset="2"/>
              </a:rPr>
              <a:t>               基本操作：</a:t>
            </a:r>
            <a:r>
              <a:rPr lang="en-US" altLang="zh-CN" sz="2400" dirty="0">
                <a:sym typeface="Wingdings" pitchFamily="2" charset="2"/>
              </a:rPr>
              <a:t>&lt;</a:t>
            </a:r>
            <a:r>
              <a:rPr lang="zh-CN" altLang="en-US" sz="2400" dirty="0">
                <a:sym typeface="Wingdings" pitchFamily="2" charset="2"/>
              </a:rPr>
              <a:t>基本操作的定义</a:t>
            </a:r>
            <a:r>
              <a:rPr lang="en-US" altLang="zh-CN" sz="2400" dirty="0">
                <a:sym typeface="Wingdings" pitchFamily="2" charset="2"/>
              </a:rPr>
              <a:t>&gt;</a:t>
            </a:r>
          </a:p>
          <a:p>
            <a:pPr>
              <a:buNone/>
            </a:pPr>
            <a:r>
              <a:rPr lang="en-US" altLang="zh-CN" sz="2400" dirty="0">
                <a:sym typeface="Wingdings" pitchFamily="2" charset="2"/>
              </a:rPr>
              <a:t>     } ADT  </a:t>
            </a:r>
            <a:r>
              <a:rPr lang="zh-CN" altLang="en-US" sz="2400" dirty="0">
                <a:sym typeface="Wingdings" pitchFamily="2" charset="2"/>
              </a:rPr>
              <a:t>抽象数据类型名</a:t>
            </a:r>
            <a:endParaRPr lang="en-US" altLang="zh-CN" sz="2400" dirty="0">
              <a:sym typeface="Wingdings" pitchFamily="2" charset="2"/>
            </a:endParaRPr>
          </a:p>
          <a:p>
            <a:pPr>
              <a:buNone/>
            </a:pPr>
            <a:r>
              <a:rPr lang="en-US" altLang="zh-CN" sz="2400" dirty="0"/>
              <a:t>             </a:t>
            </a:r>
            <a:r>
              <a:rPr lang="zh-CN" altLang="en-US" sz="2400" dirty="0"/>
              <a:t>其中，数据对象和数据关系的定义用伪码描述，基本操作的定义格式为：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     </a:t>
            </a:r>
            <a:r>
              <a:rPr lang="zh-CN" altLang="en-US" sz="2400" dirty="0"/>
              <a:t>基本操作名</a:t>
            </a:r>
            <a:r>
              <a:rPr lang="en-US" altLang="zh-CN" sz="2400" dirty="0"/>
              <a:t>(</a:t>
            </a:r>
            <a:r>
              <a:rPr lang="zh-CN" altLang="en-US" sz="2400" dirty="0"/>
              <a:t>参数表</a:t>
            </a:r>
            <a:r>
              <a:rPr lang="en-US" altLang="zh-CN" sz="2400" dirty="0"/>
              <a:t>)</a:t>
            </a:r>
          </a:p>
          <a:p>
            <a:pPr>
              <a:buNone/>
            </a:pPr>
            <a:r>
              <a:rPr lang="en-US" altLang="zh-CN" sz="2400" dirty="0"/>
              <a:t>              </a:t>
            </a:r>
            <a:r>
              <a:rPr lang="zh-CN" altLang="en-US" sz="2400" dirty="0"/>
              <a:t>初始条件：</a:t>
            </a:r>
            <a:r>
              <a:rPr lang="en-US" altLang="zh-CN" sz="2400" dirty="0"/>
              <a:t>&lt;</a:t>
            </a:r>
            <a:r>
              <a:rPr lang="zh-CN" altLang="en-US" sz="2400" dirty="0"/>
              <a:t>初始条件描述</a:t>
            </a:r>
            <a:r>
              <a:rPr lang="en-US" altLang="zh-CN" sz="2400" dirty="0"/>
              <a:t>&gt;</a:t>
            </a:r>
            <a:br>
              <a:rPr lang="en-US" altLang="zh-CN" sz="2400" dirty="0"/>
            </a:br>
            <a:r>
              <a:rPr lang="en-US" altLang="zh-CN" sz="2400" dirty="0"/>
              <a:t>         </a:t>
            </a:r>
            <a:r>
              <a:rPr lang="zh-CN" altLang="en-US" sz="2400" dirty="0"/>
              <a:t>操作结果：</a:t>
            </a:r>
            <a:r>
              <a:rPr lang="en-US" altLang="zh-CN" sz="2400" dirty="0"/>
              <a:t>&lt;</a:t>
            </a:r>
            <a:r>
              <a:rPr lang="zh-CN" altLang="en-US" sz="2400" dirty="0"/>
              <a:t>操作结果描述</a:t>
            </a:r>
            <a:r>
              <a:rPr lang="en-US" altLang="zh-CN" sz="2400" dirty="0"/>
              <a:t>&gt;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8EA6090-D667-4064-A9A2-01D40AC3F504}"/>
              </a:ext>
            </a:extLst>
          </p:cNvPr>
          <p:cNvSpPr/>
          <p:nvPr/>
        </p:nvSpPr>
        <p:spPr>
          <a:xfrm>
            <a:off x="899592" y="1754814"/>
            <a:ext cx="6606480" cy="31212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100" b="0" i="0" u="none" strike="noStrike" kern="1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1. </a:t>
            </a:r>
            <a:r>
              <a:rPr kumimoji="0" lang="zh-CN" altLang="en-US" sz="2100" b="0" i="0" u="none" strike="noStrike" kern="1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设指针变量</a:t>
            </a:r>
            <a:r>
              <a:rPr kumimoji="0" lang="en-US" altLang="zh-CN" sz="2100" b="0" i="0" u="none" strike="noStrike" kern="1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p</a:t>
            </a:r>
            <a:r>
              <a:rPr kumimoji="0" lang="zh-CN" altLang="en-US" sz="2100" b="0" i="0" u="none" strike="noStrike" kern="1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指向单链表中结点</a:t>
            </a:r>
            <a:r>
              <a:rPr kumimoji="0" lang="en-US" altLang="zh-CN" sz="2100" b="0" i="0" u="none" strike="noStrike" kern="1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zh-CN" altLang="en-US" sz="2100" b="0" i="0" u="none" strike="noStrike" kern="1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，若删除单链表中结点</a:t>
            </a:r>
            <a:r>
              <a:rPr kumimoji="0" lang="en-US" altLang="zh-CN" sz="2100" b="0" i="0" u="none" strike="noStrike" kern="1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zh-CN" altLang="en-US" sz="2100" b="0" i="0" u="none" strike="noStrike" kern="1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，则需要修改指针的操作序列为（ ）。 </a:t>
            </a:r>
            <a:endParaRPr kumimoji="0" lang="zh-CN" altLang="en-US" sz="2100" b="0" i="0" u="none" strike="noStrike" kern="1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257168" marR="0" lvl="0" indent="-257168" algn="just" defTabSz="6858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anose="02020603050405020304" pitchFamily="18" charset="0"/>
              <a:buAutoNum type="alphaUcPeriod"/>
              <a:tabLst/>
              <a:defRPr/>
            </a:pPr>
            <a:r>
              <a:rPr kumimoji="0" lang="en-US" altLang="zh-CN" sz="2100" b="0" i="0" u="none" strike="noStrike" kern="1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q=p-&gt;next</a:t>
            </a:r>
            <a:r>
              <a:rPr kumimoji="0" lang="zh-CN" altLang="en-US" sz="2100" b="0" i="0" u="none" strike="noStrike" kern="1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；</a:t>
            </a:r>
            <a:r>
              <a:rPr kumimoji="0" lang="en-US" altLang="zh-CN" sz="2100" b="0" i="0" u="none" strike="noStrike" kern="1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p-&gt;data=q-&gt;data</a:t>
            </a:r>
            <a:r>
              <a:rPr kumimoji="0" lang="zh-CN" altLang="en-US" sz="2100" b="0" i="0" u="none" strike="noStrike" kern="1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；</a:t>
            </a:r>
            <a:r>
              <a:rPr kumimoji="0" lang="en-US" altLang="zh-CN" sz="2100" b="0" i="0" u="none" strike="noStrike" kern="1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p-&gt;next=q-&gt;next</a:t>
            </a:r>
            <a:r>
              <a:rPr kumimoji="0" lang="zh-CN" altLang="en-US" sz="2100" b="0" i="0" u="none" strike="noStrike" kern="1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；</a:t>
            </a:r>
            <a:r>
              <a:rPr kumimoji="0" lang="en-US" altLang="zh-CN" sz="2100" b="0" i="0" u="none" strike="noStrike" kern="1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free(q)</a:t>
            </a:r>
            <a:r>
              <a:rPr kumimoji="0" lang="zh-CN" altLang="en-US" sz="2100" b="0" i="0" u="none" strike="noStrike" kern="1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； </a:t>
            </a:r>
            <a:endParaRPr kumimoji="0" lang="en-US" altLang="zh-CN" sz="2100" b="0" i="0" u="none" strike="noStrike" kern="1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257168" marR="0" lvl="0" indent="-257168" algn="just" defTabSz="6858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anose="02020603050405020304" pitchFamily="18" charset="0"/>
              <a:buAutoNum type="alphaUcPeriod"/>
              <a:tabLst/>
              <a:defRPr/>
            </a:pPr>
            <a:r>
              <a:rPr kumimoji="0" lang="en-US" altLang="zh-CN" sz="2100" b="0" i="0" u="none" strike="noStrike" kern="1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q=p-&gt;next</a:t>
            </a:r>
            <a:r>
              <a:rPr kumimoji="0" lang="zh-CN" altLang="en-US" sz="2100" b="0" i="0" u="none" strike="noStrike" kern="1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；</a:t>
            </a:r>
            <a:r>
              <a:rPr kumimoji="0" lang="en-US" altLang="zh-CN" sz="2100" b="0" i="0" u="none" strike="noStrike" kern="1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q-&gt;data=p-&gt;data</a:t>
            </a:r>
            <a:r>
              <a:rPr kumimoji="0" lang="zh-CN" altLang="en-US" sz="2100" b="0" i="0" u="none" strike="noStrike" kern="1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；</a:t>
            </a:r>
            <a:r>
              <a:rPr kumimoji="0" lang="en-US" altLang="zh-CN" sz="2100" b="0" i="0" u="none" strike="noStrike" kern="1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p-&gt;next=q-&gt;next</a:t>
            </a:r>
            <a:r>
              <a:rPr kumimoji="0" lang="zh-CN" altLang="en-US" sz="2100" b="0" i="0" u="none" strike="noStrike" kern="1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；</a:t>
            </a:r>
            <a:r>
              <a:rPr kumimoji="0" lang="en-US" altLang="zh-CN" sz="2100" b="0" i="0" u="none" strike="noStrike" kern="1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free(q)</a:t>
            </a:r>
            <a:r>
              <a:rPr kumimoji="0" lang="zh-CN" altLang="en-US" sz="2100" b="0" i="0" u="none" strike="noStrike" kern="1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； </a:t>
            </a:r>
            <a:endParaRPr kumimoji="0" lang="en-US" altLang="zh-CN" sz="2100" b="0" i="0" u="none" strike="noStrike" kern="1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257168" marR="0" lvl="0" indent="-257168" algn="just" defTabSz="6858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anose="02020603050405020304" pitchFamily="18" charset="0"/>
              <a:buAutoNum type="alphaUcPeriod"/>
              <a:tabLst/>
              <a:defRPr/>
            </a:pPr>
            <a:r>
              <a:rPr kumimoji="0" lang="en-US" altLang="zh-CN" sz="2100" b="0" i="0" u="none" strike="noStrike" kern="1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q=p-</a:t>
            </a:r>
            <a:r>
              <a:rPr kumimoji="0" lang="en-US" altLang="zh-CN" sz="2100" b="0" i="0" u="none" strike="noStrike" kern="1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&gt;next</a:t>
            </a:r>
            <a:r>
              <a:rPr kumimoji="0" lang="zh-CN" altLang="en-US" sz="2100" b="0" i="0" u="none" strike="noStrike" kern="1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；</a:t>
            </a:r>
            <a:r>
              <a:rPr kumimoji="0" lang="en-US" altLang="zh-CN" sz="2100" b="0" i="0" u="none" strike="noStrike" kern="1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p-&gt;next=q-&gt;next</a:t>
            </a:r>
            <a:r>
              <a:rPr kumimoji="0" lang="zh-CN" altLang="en-US" sz="2100" b="0" i="0" u="none" strike="noStrike" kern="1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；</a:t>
            </a:r>
            <a:r>
              <a:rPr kumimoji="0" lang="en-US" altLang="zh-CN" sz="2100" b="0" i="0" u="none" strike="noStrike" kern="1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free(q)</a:t>
            </a:r>
            <a:r>
              <a:rPr kumimoji="0" lang="zh-CN" altLang="en-US" sz="2100" b="0" i="0" u="none" strike="noStrike" kern="1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； </a:t>
            </a:r>
            <a:endParaRPr kumimoji="0" lang="en-US" altLang="zh-CN" sz="2100" b="0" i="0" u="none" strike="noStrike" kern="1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257168" marR="0" lvl="0" indent="-257168" algn="just" defTabSz="6858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anose="02020603050405020304" pitchFamily="18" charset="0"/>
              <a:buAutoNum type="alphaUcPeriod"/>
              <a:tabLst/>
              <a:defRPr/>
            </a:pPr>
            <a:r>
              <a:rPr kumimoji="0" lang="en-US" altLang="zh-CN" sz="2100" b="0" i="0" u="none" strike="noStrike" kern="1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q=p-&gt;next</a:t>
            </a:r>
            <a:r>
              <a:rPr kumimoji="0" lang="zh-CN" altLang="en-US" sz="2100" b="0" i="0" u="none" strike="noStrike" kern="1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；</a:t>
            </a:r>
            <a:r>
              <a:rPr kumimoji="0" lang="en-US" altLang="zh-CN" sz="2100" b="0" i="0" u="none" strike="noStrike" kern="1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p-&gt;data=q-&gt;data</a:t>
            </a:r>
            <a:r>
              <a:rPr kumimoji="0" lang="zh-CN" altLang="en-US" sz="2100" b="0" i="0" u="none" strike="noStrike" kern="1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；</a:t>
            </a:r>
            <a:r>
              <a:rPr kumimoji="0" lang="en-US" altLang="zh-CN" sz="2100" b="0" i="0" u="none" strike="noStrike" kern="1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free(q)</a:t>
            </a:r>
            <a:r>
              <a:rPr kumimoji="0" lang="zh-CN" altLang="en-US" sz="2100" b="0" i="0" u="none" strike="noStrike" kern="1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；</a:t>
            </a:r>
            <a:endParaRPr kumimoji="0" lang="en-US" altLang="zh-CN" sz="2100" b="0" i="0" u="none" strike="noStrike" kern="1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99C98A4-6146-4119-A3F7-9FFD993CE48A}"/>
              </a:ext>
            </a:extLst>
          </p:cNvPr>
          <p:cNvSpPr txBox="1"/>
          <p:nvPr/>
        </p:nvSpPr>
        <p:spPr>
          <a:xfrm>
            <a:off x="7596336" y="2736504"/>
            <a:ext cx="54006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</a:t>
            </a: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0098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8EA6090-D667-4064-A9A2-01D40AC3F504}"/>
              </a:ext>
            </a:extLst>
          </p:cNvPr>
          <p:cNvSpPr/>
          <p:nvPr/>
        </p:nvSpPr>
        <p:spPr>
          <a:xfrm>
            <a:off x="629562" y="1376775"/>
            <a:ext cx="7884876" cy="3932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100" b="0" i="0" u="none" strike="noStrike" kern="1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2.</a:t>
            </a:r>
            <a:r>
              <a:rPr kumimoji="0" lang="zh-CN" altLang="en-US" sz="2100" b="0" i="0" u="none" strike="noStrike" kern="1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若线性表最常用的操作是存取第</a:t>
            </a:r>
            <a:r>
              <a:rPr kumimoji="0" lang="en-US" altLang="zh-CN" sz="2100" b="0" i="0" u="none" strike="noStrike" kern="1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i</a:t>
            </a:r>
            <a:r>
              <a:rPr kumimoji="0" lang="zh-CN" altLang="en-US" sz="2100" b="0" i="0" u="none" strike="noStrike" kern="1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个元素及前驱的值，则采用（ ）存储方式节省时间。 </a:t>
            </a:r>
            <a:endParaRPr kumimoji="0" lang="zh-CN" altLang="en-US" sz="2100" b="0" i="0" u="none" strike="noStrike" kern="1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257168" marR="0" lvl="0" indent="-257168" algn="just" defTabSz="6858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anose="02020603050405020304" pitchFamily="18" charset="0"/>
              <a:buAutoNum type="alphaUcPeriod"/>
              <a:tabLst/>
              <a:defRPr/>
            </a:pPr>
            <a:r>
              <a:rPr kumimoji="0" lang="zh-CN" altLang="en-US" sz="2100" b="0" i="0" u="none" strike="noStrike" kern="1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单链表      </a:t>
            </a:r>
            <a:r>
              <a:rPr kumimoji="0" lang="en-US" altLang="zh-CN" sz="2100" b="0" i="0" u="none" strike="noStrike" kern="1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B.</a:t>
            </a:r>
            <a:r>
              <a:rPr kumimoji="0" lang="zh-CN" altLang="en-US" sz="2100" b="0" i="0" u="none" strike="noStrike" kern="1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双链表       </a:t>
            </a:r>
            <a:r>
              <a:rPr kumimoji="0" lang="en-US" altLang="zh-CN" sz="2100" b="0" i="0" u="none" strike="noStrike" kern="1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C.</a:t>
            </a:r>
            <a:r>
              <a:rPr kumimoji="0" lang="zh-CN" altLang="en-US" sz="2100" b="0" i="0" u="none" strike="noStrike" kern="1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单循环链表      </a:t>
            </a:r>
            <a:r>
              <a:rPr kumimoji="0" lang="en-US" altLang="zh-CN" sz="2100" b="0" i="0" u="none" strike="noStrike" kern="1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D.</a:t>
            </a:r>
            <a:r>
              <a:rPr kumimoji="0" lang="zh-CN" altLang="en-US" sz="2100" b="0" i="0" u="none" strike="noStrike" kern="1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顺序表</a:t>
            </a:r>
            <a:endParaRPr kumimoji="0" lang="en-US" altLang="zh-CN" sz="2100" b="0" i="0" u="none" strike="noStrike" kern="1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257168" marR="0" lvl="0" indent="-257168" algn="just" defTabSz="6858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anose="02020603050405020304" pitchFamily="18" charset="0"/>
              <a:buAutoNum type="alphaUcPeriod"/>
              <a:tabLst/>
              <a:defRPr/>
            </a:pPr>
            <a:endParaRPr kumimoji="0" lang="en-US" altLang="zh-CN" sz="2100" b="0" i="0" u="none" strike="noStrike" kern="1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6858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100" b="0" i="0" u="none" strike="noStrike" kern="1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6858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100" b="0" i="0" u="none" strike="noStrike" kern="1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3.</a:t>
            </a:r>
            <a:r>
              <a:rPr kumimoji="0" lang="zh-CN" altLang="en-US" sz="2100" b="0" i="0" u="none" strike="noStrike" kern="1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设一个链表最常用的操作是从末尾插入节点和删除尾结点，则选用（  ）最节省时间。</a:t>
            </a:r>
            <a:endParaRPr kumimoji="0" lang="en-US" altLang="zh-CN" sz="2100" b="0" i="0" u="none" strike="noStrike" kern="1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6858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100" b="0" i="0" u="none" strike="noStrike" kern="1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A.</a:t>
            </a:r>
            <a:r>
              <a:rPr kumimoji="0" lang="zh-CN" altLang="en-US" sz="2100" b="0" i="0" u="none" strike="noStrike" kern="1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单链表                    </a:t>
            </a:r>
            <a:r>
              <a:rPr kumimoji="0" lang="en-US" altLang="zh-CN" sz="2100" b="0" i="0" u="none" strike="noStrike" kern="1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B.</a:t>
            </a:r>
            <a:r>
              <a:rPr kumimoji="0" lang="zh-CN" altLang="en-US" sz="2100" b="0" i="0" u="none" strike="noStrike" kern="1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单循环链表  </a:t>
            </a:r>
            <a:endParaRPr kumimoji="0" lang="en-US" altLang="zh-CN" sz="2100" b="0" i="0" u="none" strike="noStrike" kern="1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6858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100" b="0" i="0" u="none" strike="noStrike" kern="1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C.</a:t>
            </a:r>
            <a:r>
              <a:rPr kumimoji="0" lang="zh-CN" altLang="en-US" sz="2100" b="0" i="0" u="none" strike="noStrike" kern="1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带尾指针的单循环链表      </a:t>
            </a:r>
            <a:r>
              <a:rPr kumimoji="0" lang="en-US" altLang="zh-CN" sz="2100" b="0" i="0" u="none" strike="noStrike" kern="1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D.</a:t>
            </a:r>
            <a:r>
              <a:rPr kumimoji="0" lang="zh-CN" altLang="en-US" sz="2100" b="0" i="0" u="none" strike="noStrike" kern="1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带头结点的双循环链表</a:t>
            </a:r>
            <a:endParaRPr kumimoji="0" lang="en-US" altLang="zh-CN" sz="2100" b="0" i="0" u="none" strike="noStrike" kern="1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6858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100" b="0" i="0" u="none" strike="noStrike" kern="1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81ED3D4-7CE2-41F6-B0B0-844494445727}"/>
              </a:ext>
            </a:extLst>
          </p:cNvPr>
          <p:cNvSpPr txBox="1"/>
          <p:nvPr/>
        </p:nvSpPr>
        <p:spPr>
          <a:xfrm>
            <a:off x="8190402" y="1754814"/>
            <a:ext cx="54006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D</a:t>
            </a: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2103DA4-617D-432A-A033-52823DC4AA55}"/>
              </a:ext>
            </a:extLst>
          </p:cNvPr>
          <p:cNvSpPr txBox="1"/>
          <p:nvPr/>
        </p:nvSpPr>
        <p:spPr>
          <a:xfrm>
            <a:off x="8190402" y="3547373"/>
            <a:ext cx="54006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D</a:t>
            </a: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72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AutoShape 4"/>
          <p:cNvSpPr>
            <a:spLocks noChangeArrowheads="1"/>
          </p:cNvSpPr>
          <p:nvPr/>
        </p:nvSpPr>
        <p:spPr bwMode="auto">
          <a:xfrm>
            <a:off x="4029001" y="5239668"/>
            <a:ext cx="304800" cy="3810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72709" name="AutoShape 5"/>
          <p:cNvSpPr>
            <a:spLocks noChangeArrowheads="1"/>
          </p:cNvSpPr>
          <p:nvPr/>
        </p:nvSpPr>
        <p:spPr bwMode="auto">
          <a:xfrm>
            <a:off x="4029001" y="3334668"/>
            <a:ext cx="304800" cy="381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72710" name="Rectangle 6"/>
          <p:cNvSpPr>
            <a:spLocks noChangeArrowheads="1"/>
          </p:cNvSpPr>
          <p:nvPr/>
        </p:nvSpPr>
        <p:spPr bwMode="auto">
          <a:xfrm>
            <a:off x="3463851" y="1277268"/>
            <a:ext cx="5213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限定仅在表尾进行插入或删除操作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。  </a:t>
            </a:r>
          </a:p>
        </p:txBody>
      </p:sp>
      <p:sp>
        <p:nvSpPr>
          <p:cNvPr id="72713" name="Rectangle 9"/>
          <p:cNvSpPr>
            <a:spLocks noChangeArrowheads="1"/>
          </p:cNvSpPr>
          <p:nvPr/>
        </p:nvSpPr>
        <p:spPr bwMode="auto">
          <a:xfrm>
            <a:off x="755576" y="764704"/>
            <a:ext cx="2076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栈的定义   </a:t>
            </a:r>
          </a:p>
        </p:txBody>
      </p:sp>
      <p:grpSp>
        <p:nvGrpSpPr>
          <p:cNvPr id="72714" name="Group 10"/>
          <p:cNvGrpSpPr>
            <a:grpSpLocks/>
          </p:cNvGrpSpPr>
          <p:nvPr/>
        </p:nvGrpSpPr>
        <p:grpSpPr bwMode="auto">
          <a:xfrm>
            <a:off x="3495601" y="3029868"/>
            <a:ext cx="1501775" cy="2608262"/>
            <a:chOff x="2256" y="2256"/>
            <a:chExt cx="946" cy="1643"/>
          </a:xfrm>
        </p:grpSpPr>
        <p:sp>
          <p:nvSpPr>
            <p:cNvPr id="72715" name="Rectangle 11"/>
            <p:cNvSpPr>
              <a:spLocks noChangeArrowheads="1"/>
            </p:cNvSpPr>
            <p:nvPr/>
          </p:nvSpPr>
          <p:spPr bwMode="auto">
            <a:xfrm>
              <a:off x="2256" y="3612"/>
              <a:ext cx="864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      a</a:t>
              </a:r>
              <a:r>
                <a:rPr kumimoji="1" lang="en-US" altLang="zh-CN" sz="2400" b="1" i="0" u="none" strike="noStrike" kern="1200" cap="none" spc="0" normalizeH="0" baseline="-18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1</a:t>
              </a:r>
            </a:p>
          </p:txBody>
        </p:sp>
        <p:sp>
          <p:nvSpPr>
            <p:cNvPr id="72716" name="Rectangle 12"/>
            <p:cNvSpPr>
              <a:spLocks noChangeArrowheads="1"/>
            </p:cNvSpPr>
            <p:nvPr/>
          </p:nvSpPr>
          <p:spPr bwMode="auto">
            <a:xfrm>
              <a:off x="2256" y="3325"/>
              <a:ext cx="864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      a</a:t>
              </a:r>
              <a:r>
                <a:rPr kumimoji="1" lang="en-US" altLang="zh-CN" sz="2400" b="1" i="0" u="none" strike="noStrike" kern="1200" cap="none" spc="0" normalizeH="0" baseline="-18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2</a:t>
              </a:r>
            </a:p>
          </p:txBody>
        </p:sp>
        <p:sp>
          <p:nvSpPr>
            <p:cNvPr id="72717" name="Rectangle 13"/>
            <p:cNvSpPr>
              <a:spLocks noChangeArrowheads="1"/>
            </p:cNvSpPr>
            <p:nvPr/>
          </p:nvSpPr>
          <p:spPr bwMode="auto">
            <a:xfrm>
              <a:off x="2256" y="2974"/>
              <a:ext cx="864" cy="3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2718" name="Rectangle 14"/>
            <p:cNvSpPr>
              <a:spLocks noChangeArrowheads="1"/>
            </p:cNvSpPr>
            <p:nvPr/>
          </p:nvSpPr>
          <p:spPr bwMode="auto">
            <a:xfrm>
              <a:off x="2256" y="2687"/>
              <a:ext cx="864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      a</a:t>
              </a:r>
              <a:r>
                <a:rPr kumimoji="1" lang="en-US" altLang="zh-CN" sz="2400" b="1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n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-1</a:t>
              </a:r>
            </a:p>
          </p:txBody>
        </p:sp>
        <p:sp>
          <p:nvSpPr>
            <p:cNvPr id="72719" name="Rectangle 15"/>
            <p:cNvSpPr>
              <a:spLocks noChangeArrowheads="1"/>
            </p:cNvSpPr>
            <p:nvPr/>
          </p:nvSpPr>
          <p:spPr bwMode="auto">
            <a:xfrm>
              <a:off x="2256" y="2400"/>
              <a:ext cx="864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      a</a:t>
              </a:r>
              <a:r>
                <a:rPr kumimoji="1" lang="en-US" altLang="zh-CN" sz="2400" b="1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n</a:t>
              </a:r>
            </a:p>
          </p:txBody>
        </p:sp>
        <p:sp>
          <p:nvSpPr>
            <p:cNvPr id="72720" name="Line 16"/>
            <p:cNvSpPr>
              <a:spLocks noChangeShapeType="1"/>
            </p:cNvSpPr>
            <p:nvPr/>
          </p:nvSpPr>
          <p:spPr bwMode="auto">
            <a:xfrm>
              <a:off x="2256" y="2400"/>
              <a:ext cx="86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72721" name="Line 17"/>
            <p:cNvSpPr>
              <a:spLocks noChangeShapeType="1"/>
            </p:cNvSpPr>
            <p:nvPr/>
          </p:nvSpPr>
          <p:spPr bwMode="auto">
            <a:xfrm>
              <a:off x="2256" y="2687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72722" name="Line 18"/>
            <p:cNvSpPr>
              <a:spLocks noChangeShapeType="1"/>
            </p:cNvSpPr>
            <p:nvPr/>
          </p:nvSpPr>
          <p:spPr bwMode="auto">
            <a:xfrm>
              <a:off x="2256" y="2974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72723" name="Line 19"/>
            <p:cNvSpPr>
              <a:spLocks noChangeShapeType="1"/>
            </p:cNvSpPr>
            <p:nvPr/>
          </p:nvSpPr>
          <p:spPr bwMode="auto">
            <a:xfrm>
              <a:off x="2256" y="3325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72724" name="Line 20"/>
            <p:cNvSpPr>
              <a:spLocks noChangeShapeType="1"/>
            </p:cNvSpPr>
            <p:nvPr/>
          </p:nvSpPr>
          <p:spPr bwMode="auto">
            <a:xfrm>
              <a:off x="2256" y="3612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72725" name="Line 21"/>
            <p:cNvSpPr>
              <a:spLocks noChangeShapeType="1"/>
            </p:cNvSpPr>
            <p:nvPr/>
          </p:nvSpPr>
          <p:spPr bwMode="auto">
            <a:xfrm>
              <a:off x="2256" y="3899"/>
              <a:ext cx="86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72726" name="Line 22"/>
            <p:cNvSpPr>
              <a:spLocks noChangeShapeType="1"/>
            </p:cNvSpPr>
            <p:nvPr/>
          </p:nvSpPr>
          <p:spPr bwMode="auto">
            <a:xfrm>
              <a:off x="2256" y="2400"/>
              <a:ext cx="0" cy="149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72727" name="Line 23"/>
            <p:cNvSpPr>
              <a:spLocks noChangeShapeType="1"/>
            </p:cNvSpPr>
            <p:nvPr/>
          </p:nvSpPr>
          <p:spPr bwMode="auto">
            <a:xfrm>
              <a:off x="3120" y="2400"/>
              <a:ext cx="0" cy="149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72728" name="Text Box 24"/>
            <p:cNvSpPr txBox="1">
              <a:spLocks noChangeArrowheads="1"/>
            </p:cNvSpPr>
            <p:nvPr/>
          </p:nvSpPr>
          <p:spPr bwMode="auto">
            <a:xfrm>
              <a:off x="2544" y="2976"/>
              <a:ext cx="65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rPr>
                <a:t>… </a:t>
              </a:r>
            </a:p>
          </p:txBody>
        </p:sp>
        <p:sp>
          <p:nvSpPr>
            <p:cNvPr id="72729" name="Line 25"/>
            <p:cNvSpPr>
              <a:spLocks noChangeShapeType="1"/>
            </p:cNvSpPr>
            <p:nvPr/>
          </p:nvSpPr>
          <p:spPr bwMode="auto">
            <a:xfrm>
              <a:off x="2256" y="225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72730" name="Line 26"/>
            <p:cNvSpPr>
              <a:spLocks noChangeShapeType="1"/>
            </p:cNvSpPr>
            <p:nvPr/>
          </p:nvSpPr>
          <p:spPr bwMode="auto">
            <a:xfrm>
              <a:off x="3120" y="2256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endParaRPr>
            </a:p>
          </p:txBody>
        </p:sp>
      </p:grpSp>
      <p:sp>
        <p:nvSpPr>
          <p:cNvPr id="72731" name="Line 27"/>
          <p:cNvSpPr>
            <a:spLocks noChangeShapeType="1"/>
          </p:cNvSpPr>
          <p:nvPr/>
        </p:nvSpPr>
        <p:spPr bwMode="auto">
          <a:xfrm>
            <a:off x="2886001" y="539206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72732" name="Line 28"/>
          <p:cNvSpPr>
            <a:spLocks noChangeShapeType="1"/>
          </p:cNvSpPr>
          <p:nvPr/>
        </p:nvSpPr>
        <p:spPr bwMode="auto">
          <a:xfrm>
            <a:off x="2886001" y="348706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72733" name="Text Box 29"/>
          <p:cNvSpPr txBox="1">
            <a:spLocks noChangeArrowheads="1"/>
          </p:cNvSpPr>
          <p:nvPr/>
        </p:nvSpPr>
        <p:spPr bwMode="auto">
          <a:xfrm>
            <a:off x="2092251" y="3182268"/>
            <a:ext cx="102235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栈顶</a:t>
            </a:r>
          </a:p>
          <a:p>
            <a:pPr marL="0" marR="0" lvl="0" indent="0" algn="l" defTabSz="914400" rtl="0" eaLnBrk="1" fontAlgn="base" latinLnBrk="0" hangingPunct="1">
              <a:lnSpc>
                <a:spcPct val="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(top)</a:t>
            </a:r>
          </a:p>
        </p:txBody>
      </p:sp>
      <p:sp>
        <p:nvSpPr>
          <p:cNvPr id="72734" name="Text Box 30"/>
          <p:cNvSpPr txBox="1">
            <a:spLocks noChangeArrowheads="1"/>
          </p:cNvSpPr>
          <p:nvPr/>
        </p:nvSpPr>
        <p:spPr bwMode="auto">
          <a:xfrm>
            <a:off x="2047801" y="5163468"/>
            <a:ext cx="1447800" cy="78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栈底</a:t>
            </a:r>
          </a:p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(bottom)</a:t>
            </a:r>
          </a:p>
        </p:txBody>
      </p:sp>
      <p:sp>
        <p:nvSpPr>
          <p:cNvPr id="72735" name="Text Box 31"/>
          <p:cNvSpPr txBox="1">
            <a:spLocks noChangeArrowheads="1"/>
          </p:cNvSpPr>
          <p:nvPr/>
        </p:nvSpPr>
        <p:spPr bwMode="auto">
          <a:xfrm>
            <a:off x="2276401" y="2572668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出栈 </a:t>
            </a:r>
          </a:p>
        </p:txBody>
      </p:sp>
      <p:sp>
        <p:nvSpPr>
          <p:cNvPr id="72736" name="Text Box 32"/>
          <p:cNvSpPr txBox="1">
            <a:spLocks noChangeArrowheads="1"/>
          </p:cNvSpPr>
          <p:nvPr/>
        </p:nvSpPr>
        <p:spPr bwMode="auto">
          <a:xfrm>
            <a:off x="5172001" y="2572668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进栈 </a:t>
            </a:r>
          </a:p>
        </p:txBody>
      </p:sp>
      <p:sp>
        <p:nvSpPr>
          <p:cNvPr id="72737" name="Line 33"/>
          <p:cNvSpPr>
            <a:spLocks noChangeShapeType="1"/>
          </p:cNvSpPr>
          <p:nvPr/>
        </p:nvSpPr>
        <p:spPr bwMode="auto">
          <a:xfrm>
            <a:off x="4410001" y="5468268"/>
            <a:ext cx="838200" cy="0"/>
          </a:xfrm>
          <a:prstGeom prst="line">
            <a:avLst/>
          </a:prstGeom>
          <a:noFill/>
          <a:ln w="12700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72738" name="Text Box 34"/>
          <p:cNvSpPr txBox="1">
            <a:spLocks noChangeArrowheads="1"/>
          </p:cNvSpPr>
          <p:nvPr/>
        </p:nvSpPr>
        <p:spPr bwMode="auto">
          <a:xfrm>
            <a:off x="5172001" y="5239668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栈底元素 </a:t>
            </a:r>
          </a:p>
        </p:txBody>
      </p:sp>
      <p:sp>
        <p:nvSpPr>
          <p:cNvPr id="72739" name="Line 35"/>
          <p:cNvSpPr>
            <a:spLocks noChangeShapeType="1"/>
          </p:cNvSpPr>
          <p:nvPr/>
        </p:nvSpPr>
        <p:spPr bwMode="auto">
          <a:xfrm>
            <a:off x="4410001" y="3487068"/>
            <a:ext cx="838200" cy="0"/>
          </a:xfrm>
          <a:prstGeom prst="line">
            <a:avLst/>
          </a:prstGeom>
          <a:noFill/>
          <a:ln w="12700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72740" name="Text Box 36"/>
          <p:cNvSpPr txBox="1">
            <a:spLocks noChangeArrowheads="1"/>
          </p:cNvSpPr>
          <p:nvPr/>
        </p:nvSpPr>
        <p:spPr bwMode="auto">
          <a:xfrm>
            <a:off x="5172001" y="3258468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栈顶元素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</a:t>
            </a:r>
          </a:p>
        </p:txBody>
      </p:sp>
      <p:sp>
        <p:nvSpPr>
          <p:cNvPr id="72741" name="Rectangle 37"/>
          <p:cNvSpPr>
            <a:spLocks noChangeArrowheads="1"/>
          </p:cNvSpPr>
          <p:nvPr/>
        </p:nvSpPr>
        <p:spPr bwMode="auto">
          <a:xfrm>
            <a:off x="1447726" y="1582068"/>
            <a:ext cx="186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栈：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线性表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  </a:t>
            </a:r>
          </a:p>
        </p:txBody>
      </p:sp>
      <p:sp>
        <p:nvSpPr>
          <p:cNvPr id="72742" name="Rectangle 38"/>
          <p:cNvSpPr>
            <a:spLocks noChangeArrowheads="1"/>
          </p:cNvSpPr>
          <p:nvPr/>
        </p:nvSpPr>
        <p:spPr bwMode="auto">
          <a:xfrm>
            <a:off x="3419401" y="1963068"/>
            <a:ext cx="3570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后进先出 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(LIFO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结构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)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。   </a:t>
            </a:r>
          </a:p>
        </p:txBody>
      </p:sp>
      <p:sp>
        <p:nvSpPr>
          <p:cNvPr id="72743" name="AutoShape 39"/>
          <p:cNvSpPr>
            <a:spLocks/>
          </p:cNvSpPr>
          <p:nvPr/>
        </p:nvSpPr>
        <p:spPr bwMode="auto">
          <a:xfrm>
            <a:off x="3267001" y="1505868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72744" name="AutoShape 40"/>
          <p:cNvSpPr>
            <a:spLocks noChangeArrowheads="1"/>
          </p:cNvSpPr>
          <p:nvPr/>
        </p:nvSpPr>
        <p:spPr bwMode="auto">
          <a:xfrm rot="-19798138" flipH="1" flipV="1">
            <a:off x="3000301" y="2636168"/>
            <a:ext cx="990600" cy="352425"/>
          </a:xfrm>
          <a:prstGeom prst="curvedUpArrow">
            <a:avLst>
              <a:gd name="adj1" fmla="val 56216"/>
              <a:gd name="adj2" fmla="val 112432"/>
              <a:gd name="adj3" fmla="val 33333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72745" name="AutoShape 41"/>
          <p:cNvSpPr>
            <a:spLocks noChangeArrowheads="1"/>
          </p:cNvSpPr>
          <p:nvPr/>
        </p:nvSpPr>
        <p:spPr bwMode="auto">
          <a:xfrm rot="-23802239" flipH="1" flipV="1">
            <a:off x="4181401" y="2677443"/>
            <a:ext cx="990600" cy="352425"/>
          </a:xfrm>
          <a:prstGeom prst="curvedUpArrow">
            <a:avLst>
              <a:gd name="adj1" fmla="val 56216"/>
              <a:gd name="adj2" fmla="val 112432"/>
              <a:gd name="adj3" fmla="val 33333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2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72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72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2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2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5" dur="500"/>
                                        <p:tgtEl>
                                          <p:spTgt spid="72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2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2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2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2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8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2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72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1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72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72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8" grpId="0" animBg="1"/>
      <p:bldP spid="72709" grpId="0" animBg="1"/>
      <p:bldP spid="72710" grpId="0" autoUpdateAnimBg="0"/>
      <p:bldP spid="72731" grpId="0" animBg="1"/>
      <p:bldP spid="72732" grpId="0" animBg="1"/>
      <p:bldP spid="72733" grpId="0" autoUpdateAnimBg="0"/>
      <p:bldP spid="72734" grpId="0" autoUpdateAnimBg="0"/>
      <p:bldP spid="72735" grpId="0" autoUpdateAnimBg="0"/>
      <p:bldP spid="72736" grpId="0" autoUpdateAnimBg="0"/>
      <p:bldP spid="72737" grpId="0" animBg="1"/>
      <p:bldP spid="72738" grpId="0" autoUpdateAnimBg="0"/>
      <p:bldP spid="72739" grpId="0" animBg="1"/>
      <p:bldP spid="72740" grpId="0" autoUpdateAnimBg="0"/>
      <p:bldP spid="72741" grpId="0" autoUpdateAnimBg="0"/>
      <p:bldP spid="72742" grpId="0" autoUpdateAnimBg="0"/>
      <p:bldP spid="72743" grpId="0" animBg="1"/>
      <p:bldP spid="72744" grpId="0" animBg="1"/>
      <p:bldP spid="7274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755576" y="764704"/>
            <a:ext cx="274947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练习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: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栈的逻辑特性</a:t>
            </a:r>
          </a:p>
        </p:txBody>
      </p:sp>
      <p:sp>
        <p:nvSpPr>
          <p:cNvPr id="3" name="矩形 2"/>
          <p:cNvSpPr/>
          <p:nvPr/>
        </p:nvSpPr>
        <p:spPr>
          <a:xfrm>
            <a:off x="755576" y="1676773"/>
            <a:ext cx="80466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【例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1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】、设输入序列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1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2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3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4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，则下述序列中（ ）不可能是出栈序列。【中科院中国科技大学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2005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】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A. 1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2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3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4                      B. 4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3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2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1</a:t>
            </a:r>
            <a:endParaRPr kumimoji="1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C. 1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3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4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2                      D.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４、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1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2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3</a:t>
            </a:r>
            <a:endParaRPr kumimoji="1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899592" y="3789040"/>
            <a:ext cx="1584176" cy="50405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答案：Ｄ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.</a:t>
            </a:r>
            <a:endParaRPr kumimoji="1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621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Text Box 4"/>
          <p:cNvSpPr txBox="1">
            <a:spLocks noChangeArrowheads="1"/>
          </p:cNvSpPr>
          <p:nvPr/>
        </p:nvSpPr>
        <p:spPr bwMode="auto">
          <a:xfrm>
            <a:off x="581025" y="620713"/>
            <a:ext cx="8094663" cy="494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</a:rPr>
              <a:t>#define LIST_INIT_SIZE 100    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</a:rPr>
              <a:t>// 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</a:rPr>
              <a:t>线性表存储空间的初始分配量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</a:rPr>
              <a:t>  </a:t>
            </a:r>
            <a:b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</a:rPr>
            </a:b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</a:rPr>
              <a:t>#define LISTINCREMENT 10   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</a:rPr>
              <a:t>// 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</a:rPr>
              <a:t>线性表存储空间的分配增量</a:t>
            </a:r>
            <a:b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</a:rPr>
            </a:b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</a:rPr>
              <a:t>typedef struct {</a:t>
            </a:r>
            <a:b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</a:rPr>
            </a:b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</a:rPr>
              <a:t>     ElemType  *elem;   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</a:rPr>
              <a:t>// 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</a:rPr>
              <a:t>数组指针，指示线性表的基地址</a:t>
            </a:r>
            <a:b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</a:rPr>
            </a:b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</a:rPr>
              <a:t>    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</a:rPr>
              <a:t>int length;   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</a:rPr>
              <a:t>// 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</a:rPr>
              <a:t>当前长度</a:t>
            </a:r>
            <a:b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</a:rPr>
            </a:b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</a:rPr>
              <a:t>    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</a:rPr>
              <a:t>int listsize;  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</a:rPr>
              <a:t>// 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</a:rPr>
              <a:t>当前分配的存储容量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</a:rPr>
              <a:t>(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</a:rPr>
              <a:t>以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</a:rPr>
              <a:t>sizeof(ElemType)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</a:rPr>
              <a:t>为单位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</a:rPr>
              <a:t>)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</a:rPr>
              <a:t> </a:t>
            </a:r>
            <a:b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</a:rPr>
            </a:b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</a:rPr>
              <a:t>} SqList;  </a:t>
            </a:r>
          </a:p>
        </p:txBody>
      </p:sp>
      <p:sp useBgFill="1">
        <p:nvSpPr>
          <p:cNvPr id="135176" name="Rectangle 8"/>
          <p:cNvSpPr>
            <a:spLocks noChangeArrowheads="1"/>
          </p:cNvSpPr>
          <p:nvPr/>
        </p:nvSpPr>
        <p:spPr bwMode="auto">
          <a:xfrm>
            <a:off x="754063" y="2997200"/>
            <a:ext cx="7423150" cy="3810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SElemType *base; 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</a:rPr>
              <a:t>// 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n-cs"/>
              </a:rPr>
              <a:t>栈底指针，它始终指向栈底的位置。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n-cs"/>
              </a:rPr>
              <a:t>  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+mn-cs"/>
            </a:endParaRPr>
          </a:p>
        </p:txBody>
      </p:sp>
      <p:sp useBgFill="1">
        <p:nvSpPr>
          <p:cNvPr id="135177" name="Rectangle 9"/>
          <p:cNvSpPr>
            <a:spLocks noChangeArrowheads="1"/>
          </p:cNvSpPr>
          <p:nvPr/>
        </p:nvSpPr>
        <p:spPr bwMode="auto">
          <a:xfrm>
            <a:off x="960438" y="3717925"/>
            <a:ext cx="4619625" cy="3810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SElemType *top;  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// 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</a:rPr>
              <a:t>栈顶指针。</a:t>
            </a:r>
          </a:p>
        </p:txBody>
      </p:sp>
      <p:sp useBgFill="1">
        <p:nvSpPr>
          <p:cNvPr id="135178" name="Rectangle 10"/>
          <p:cNvSpPr>
            <a:spLocks noChangeArrowheads="1"/>
          </p:cNvSpPr>
          <p:nvPr/>
        </p:nvSpPr>
        <p:spPr bwMode="auto">
          <a:xfrm>
            <a:off x="971550" y="4340225"/>
            <a:ext cx="74168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</a:rPr>
              <a:t>int stacksize;  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</a:rPr>
              <a:t>// 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</a:rPr>
              <a:t>当前分配的栈可使用的最大存储容量。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</a:rPr>
              <a:t>  </a:t>
            </a:r>
          </a:p>
        </p:txBody>
      </p:sp>
      <p:sp useBgFill="1">
        <p:nvSpPr>
          <p:cNvPr id="135179" name="Rectangle 11"/>
          <p:cNvSpPr>
            <a:spLocks noChangeArrowheads="1"/>
          </p:cNvSpPr>
          <p:nvPr/>
        </p:nvSpPr>
        <p:spPr bwMode="auto">
          <a:xfrm>
            <a:off x="808038" y="5086350"/>
            <a:ext cx="1828800" cy="3810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SqStack; </a:t>
            </a:r>
          </a:p>
        </p:txBody>
      </p:sp>
      <p:sp>
        <p:nvSpPr>
          <p:cNvPr id="135220" name="Text Box 52"/>
          <p:cNvSpPr txBox="1">
            <a:spLocks noChangeArrowheads="1"/>
          </p:cNvSpPr>
          <p:nvPr/>
        </p:nvSpPr>
        <p:spPr bwMode="auto">
          <a:xfrm>
            <a:off x="542925" y="5780088"/>
            <a:ext cx="6484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注：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base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的值为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NULL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，表明栈结构不存在。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</a:t>
            </a:r>
          </a:p>
        </p:txBody>
      </p:sp>
      <p:sp useBgFill="1">
        <p:nvSpPr>
          <p:cNvPr id="135228" name="Text Box 60"/>
          <p:cNvSpPr txBox="1">
            <a:spLocks noChangeArrowheads="1"/>
          </p:cNvSpPr>
          <p:nvPr/>
        </p:nvSpPr>
        <p:spPr bwMode="auto">
          <a:xfrm>
            <a:off x="611188" y="909638"/>
            <a:ext cx="7985125" cy="3841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#define STACK_INIT_SIZE 100    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// 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</a:rPr>
              <a:t>栈存储空间的初始分配量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 </a:t>
            </a:r>
          </a:p>
        </p:txBody>
      </p:sp>
      <p:sp useBgFill="1">
        <p:nvSpPr>
          <p:cNvPr id="135229" name="Text Box 61"/>
          <p:cNvSpPr txBox="1">
            <a:spLocks noChangeArrowheads="1"/>
          </p:cNvSpPr>
          <p:nvPr/>
        </p:nvSpPr>
        <p:spPr bwMode="auto">
          <a:xfrm>
            <a:off x="609600" y="1557338"/>
            <a:ext cx="80327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#define STACKINCREMENT 10   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// 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n-cs"/>
              </a:rPr>
              <a:t>栈存储空间的分配增量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n-cs"/>
              </a:rPr>
              <a:t>       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7092280" y="5301208"/>
            <a:ext cx="1944216" cy="9361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书上基本操作的实现</a:t>
            </a: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5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5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35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5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35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5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35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6" grpId="0" animBg="1" autoUpdateAnimBg="0"/>
      <p:bldP spid="135177" grpId="0" animBg="1" autoUpdateAnimBg="0"/>
      <p:bldP spid="135178" grpId="0" animBg="1" autoUpdateAnimBg="0"/>
      <p:bldP spid="135179" grpId="0" animBg="1" autoUpdateAnimBg="0"/>
      <p:bldP spid="135220" grpId="0" autoUpdateAnimBg="0"/>
      <p:bldP spid="135228" grpId="0" animBg="1"/>
      <p:bldP spid="13522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6" name="Line 4"/>
          <p:cNvSpPr>
            <a:spLocks noChangeShapeType="1"/>
          </p:cNvSpPr>
          <p:nvPr/>
        </p:nvSpPr>
        <p:spPr bwMode="auto">
          <a:xfrm>
            <a:off x="2790825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141317" name="Line 5"/>
          <p:cNvSpPr>
            <a:spLocks noChangeShapeType="1"/>
          </p:cNvSpPr>
          <p:nvPr/>
        </p:nvSpPr>
        <p:spPr bwMode="auto">
          <a:xfrm>
            <a:off x="2790825" y="2781300"/>
            <a:ext cx="1001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141318" name="Line 6"/>
          <p:cNvSpPr>
            <a:spLocks noChangeShapeType="1"/>
          </p:cNvSpPr>
          <p:nvPr/>
        </p:nvSpPr>
        <p:spPr bwMode="auto">
          <a:xfrm>
            <a:off x="3289300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141319" name="Line 7"/>
          <p:cNvSpPr>
            <a:spLocks noChangeShapeType="1"/>
          </p:cNvSpPr>
          <p:nvPr/>
        </p:nvSpPr>
        <p:spPr bwMode="auto">
          <a:xfrm>
            <a:off x="3792538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141320" name="Line 8"/>
          <p:cNvSpPr>
            <a:spLocks noChangeShapeType="1"/>
          </p:cNvSpPr>
          <p:nvPr/>
        </p:nvSpPr>
        <p:spPr bwMode="auto">
          <a:xfrm>
            <a:off x="2790825" y="3467100"/>
            <a:ext cx="1001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141331" name="Line 19"/>
          <p:cNvSpPr>
            <a:spLocks noChangeShapeType="1"/>
          </p:cNvSpPr>
          <p:nvPr/>
        </p:nvSpPr>
        <p:spPr bwMode="auto">
          <a:xfrm>
            <a:off x="2281238" y="3094038"/>
            <a:ext cx="5095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141332" name="Line 20"/>
          <p:cNvSpPr>
            <a:spLocks noChangeShapeType="1"/>
          </p:cNvSpPr>
          <p:nvPr/>
        </p:nvSpPr>
        <p:spPr bwMode="auto">
          <a:xfrm>
            <a:off x="3576638" y="3094038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141333" name="Line 21"/>
          <p:cNvSpPr>
            <a:spLocks noChangeShapeType="1"/>
          </p:cNvSpPr>
          <p:nvPr/>
        </p:nvSpPr>
        <p:spPr bwMode="auto">
          <a:xfrm>
            <a:off x="4945063" y="3094038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141334" name="Line 22"/>
          <p:cNvSpPr>
            <a:spLocks noChangeShapeType="1"/>
          </p:cNvSpPr>
          <p:nvPr/>
        </p:nvSpPr>
        <p:spPr bwMode="auto">
          <a:xfrm>
            <a:off x="6026150" y="3094038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141336" name="Text Box 24"/>
          <p:cNvSpPr txBox="1">
            <a:spLocks noChangeArrowheads="1"/>
          </p:cNvSpPr>
          <p:nvPr/>
        </p:nvSpPr>
        <p:spPr bwMode="auto">
          <a:xfrm>
            <a:off x="900113" y="2827338"/>
            <a:ext cx="1409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栈顶指针</a:t>
            </a:r>
          </a:p>
        </p:txBody>
      </p:sp>
      <p:sp>
        <p:nvSpPr>
          <p:cNvPr id="141337" name="Text Box 25"/>
          <p:cNvSpPr txBox="1">
            <a:spLocks noChangeArrowheads="1"/>
          </p:cNvSpPr>
          <p:nvPr/>
        </p:nvSpPr>
        <p:spPr bwMode="auto">
          <a:xfrm>
            <a:off x="3790950" y="1265238"/>
            <a:ext cx="9969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链栈</a:t>
            </a:r>
          </a:p>
        </p:txBody>
      </p:sp>
      <p:sp>
        <p:nvSpPr>
          <p:cNvPr id="141341" name="Text Box 29"/>
          <p:cNvSpPr txBox="1">
            <a:spLocks noChangeArrowheads="1"/>
          </p:cNvSpPr>
          <p:nvPr/>
        </p:nvSpPr>
        <p:spPr bwMode="auto">
          <a:xfrm>
            <a:off x="2857500" y="28829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a</a:t>
            </a:r>
            <a:r>
              <a:rPr kumimoji="1" lang="en-US" altLang="zh-CN" sz="2400" b="0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n </a:t>
            </a:r>
            <a:endParaRPr kumimoji="1" lang="en-US" altLang="zh-CN" sz="24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41342" name="Comment 30"/>
          <p:cNvSpPr>
            <a:spLocks noChangeArrowheads="1"/>
          </p:cNvSpPr>
          <p:nvPr/>
        </p:nvSpPr>
        <p:spPr bwMode="auto">
          <a:xfrm>
            <a:off x="2116138" y="4437063"/>
            <a:ext cx="3968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注意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:  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链栈中指针的方向 </a:t>
            </a: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141343" name="AutoShape 31"/>
          <p:cNvSpPr>
            <a:spLocks noChangeArrowheads="1"/>
          </p:cNvSpPr>
          <p:nvPr/>
        </p:nvSpPr>
        <p:spPr bwMode="auto">
          <a:xfrm>
            <a:off x="3835400" y="3598863"/>
            <a:ext cx="304800" cy="838200"/>
          </a:xfrm>
          <a:prstGeom prst="upArrow">
            <a:avLst>
              <a:gd name="adj1" fmla="val 50000"/>
              <a:gd name="adj2" fmla="val 68750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141345" name="Line 33"/>
          <p:cNvSpPr>
            <a:spLocks noChangeShapeType="1"/>
          </p:cNvSpPr>
          <p:nvPr/>
        </p:nvSpPr>
        <p:spPr bwMode="auto">
          <a:xfrm>
            <a:off x="4192588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141346" name="Line 34"/>
          <p:cNvSpPr>
            <a:spLocks noChangeShapeType="1"/>
          </p:cNvSpPr>
          <p:nvPr/>
        </p:nvSpPr>
        <p:spPr bwMode="auto">
          <a:xfrm>
            <a:off x="4192588" y="2781300"/>
            <a:ext cx="1001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141347" name="Line 35"/>
          <p:cNvSpPr>
            <a:spLocks noChangeShapeType="1"/>
          </p:cNvSpPr>
          <p:nvPr/>
        </p:nvSpPr>
        <p:spPr bwMode="auto">
          <a:xfrm>
            <a:off x="4691063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141348" name="Line 36"/>
          <p:cNvSpPr>
            <a:spLocks noChangeShapeType="1"/>
          </p:cNvSpPr>
          <p:nvPr/>
        </p:nvSpPr>
        <p:spPr bwMode="auto">
          <a:xfrm>
            <a:off x="5194300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141349" name="Line 37"/>
          <p:cNvSpPr>
            <a:spLocks noChangeShapeType="1"/>
          </p:cNvSpPr>
          <p:nvPr/>
        </p:nvSpPr>
        <p:spPr bwMode="auto">
          <a:xfrm>
            <a:off x="4192588" y="3467100"/>
            <a:ext cx="1001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141350" name="Text Box 38"/>
          <p:cNvSpPr txBox="1">
            <a:spLocks noChangeArrowheads="1"/>
          </p:cNvSpPr>
          <p:nvPr/>
        </p:nvSpPr>
        <p:spPr bwMode="auto">
          <a:xfrm>
            <a:off x="4121150" y="2882900"/>
            <a:ext cx="658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a</a:t>
            </a:r>
            <a:r>
              <a:rPr kumimoji="1" lang="en-US" altLang="zh-CN" sz="2400" b="0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n</a:t>
            </a:r>
            <a:r>
              <a:rPr kumimoji="1" lang="en-US" altLang="zh-CN" sz="2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-1 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41351" name="Line 39"/>
          <p:cNvSpPr>
            <a:spLocks noChangeShapeType="1"/>
          </p:cNvSpPr>
          <p:nvPr/>
        </p:nvSpPr>
        <p:spPr bwMode="auto">
          <a:xfrm>
            <a:off x="6642100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141352" name="Line 40"/>
          <p:cNvSpPr>
            <a:spLocks noChangeShapeType="1"/>
          </p:cNvSpPr>
          <p:nvPr/>
        </p:nvSpPr>
        <p:spPr bwMode="auto">
          <a:xfrm>
            <a:off x="6642100" y="2781300"/>
            <a:ext cx="1001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141353" name="Line 41"/>
          <p:cNvSpPr>
            <a:spLocks noChangeShapeType="1"/>
          </p:cNvSpPr>
          <p:nvPr/>
        </p:nvSpPr>
        <p:spPr bwMode="auto">
          <a:xfrm>
            <a:off x="7140575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141354" name="Line 42"/>
          <p:cNvSpPr>
            <a:spLocks noChangeShapeType="1"/>
          </p:cNvSpPr>
          <p:nvPr/>
        </p:nvSpPr>
        <p:spPr bwMode="auto">
          <a:xfrm>
            <a:off x="7643813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141355" name="Line 43"/>
          <p:cNvSpPr>
            <a:spLocks noChangeShapeType="1"/>
          </p:cNvSpPr>
          <p:nvPr/>
        </p:nvSpPr>
        <p:spPr bwMode="auto">
          <a:xfrm>
            <a:off x="6642100" y="3467100"/>
            <a:ext cx="1001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141356" name="Text Box 44"/>
          <p:cNvSpPr txBox="1">
            <a:spLocks noChangeArrowheads="1"/>
          </p:cNvSpPr>
          <p:nvPr/>
        </p:nvSpPr>
        <p:spPr bwMode="auto">
          <a:xfrm>
            <a:off x="6708775" y="28829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a</a:t>
            </a:r>
            <a:r>
              <a:rPr kumimoji="1" lang="en-US" altLang="zh-CN" sz="2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 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41357" name="Text Box 45"/>
          <p:cNvSpPr txBox="1">
            <a:spLocks noChangeArrowheads="1"/>
          </p:cNvSpPr>
          <p:nvPr/>
        </p:nvSpPr>
        <p:spPr bwMode="auto">
          <a:xfrm>
            <a:off x="5532438" y="2794000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… </a:t>
            </a:r>
          </a:p>
        </p:txBody>
      </p:sp>
      <p:sp>
        <p:nvSpPr>
          <p:cNvPr id="141358" name="Text Box 46"/>
          <p:cNvSpPr txBox="1">
            <a:spLocks noChangeArrowheads="1"/>
          </p:cNvSpPr>
          <p:nvPr/>
        </p:nvSpPr>
        <p:spPr bwMode="auto">
          <a:xfrm>
            <a:off x="7229475" y="30099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^ </a:t>
            </a:r>
          </a:p>
        </p:txBody>
      </p:sp>
      <p:sp>
        <p:nvSpPr>
          <p:cNvPr id="141359" name="Rectangle 47"/>
          <p:cNvSpPr>
            <a:spLocks noChangeArrowheads="1"/>
          </p:cNvSpPr>
          <p:nvPr/>
        </p:nvSpPr>
        <p:spPr bwMode="auto">
          <a:xfrm>
            <a:off x="8545513" y="6683375"/>
            <a:ext cx="490537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1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1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1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1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1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1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1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1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1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1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1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1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1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1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1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1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1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1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41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1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1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1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41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41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41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41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1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1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41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41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41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41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41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41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41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41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41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41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41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41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41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41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41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41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6" grpId="0" animBg="1"/>
      <p:bldP spid="141317" grpId="0" animBg="1"/>
      <p:bldP spid="141318" grpId="0" animBg="1"/>
      <p:bldP spid="141319" grpId="0" animBg="1"/>
      <p:bldP spid="141320" grpId="0" animBg="1"/>
      <p:bldP spid="141331" grpId="0" animBg="1"/>
      <p:bldP spid="141332" grpId="0" animBg="1"/>
      <p:bldP spid="141333" grpId="0" animBg="1"/>
      <p:bldP spid="141334" grpId="0" animBg="1"/>
      <p:bldP spid="141336" grpId="0"/>
      <p:bldP spid="141341" grpId="0"/>
      <p:bldP spid="14134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395536" y="764704"/>
            <a:ext cx="8496300" cy="511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课堂作业</a:t>
            </a:r>
            <a:b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</a:b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、若入栈序列是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a, b, c, d, e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，则不可能的出栈序列是（）。 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  （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A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） 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edcba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（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B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）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decba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（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C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）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dceab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（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D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）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abcde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</a:t>
            </a:r>
            <a:b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</a:b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2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、判定一个栈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ST(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最多元素为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m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0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)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为空的条件是（）。</a:t>
            </a:r>
            <a:b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</a:b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  （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A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）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ST.top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!=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ST.base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   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（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B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）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ST.top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==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ST.base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</a:t>
            </a:r>
            <a:b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</a:b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（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C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）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ST.top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!=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ST.base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+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m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0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（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D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）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ST.top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==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ST.base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+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m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0</a:t>
            </a:r>
            <a:b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</a:b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3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、判定一个栈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ST(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最多元素为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m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0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)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为满的条件是（）。 </a:t>
            </a:r>
            <a:b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</a:b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（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A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）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ST.top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!=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ST.base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   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（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B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）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ST.top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==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ST.base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</a:t>
            </a:r>
            <a:b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</a:b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（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C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）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ST.top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!=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ST.base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+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m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0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（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D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）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ST.top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==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ST.base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+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m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0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  <p:transition spd="slow"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0" name="Rectangle 62"/>
          <p:cNvSpPr>
            <a:spLocks noChangeArrowheads="1"/>
          </p:cNvSpPr>
          <p:nvPr/>
        </p:nvSpPr>
        <p:spPr bwMode="auto">
          <a:xfrm>
            <a:off x="7316788" y="1687612"/>
            <a:ext cx="609600" cy="381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17467" name="Rectangle 59"/>
          <p:cNvSpPr>
            <a:spLocks noChangeArrowheads="1"/>
          </p:cNvSpPr>
          <p:nvPr/>
        </p:nvSpPr>
        <p:spPr bwMode="auto">
          <a:xfrm>
            <a:off x="5487988" y="1687612"/>
            <a:ext cx="609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17431" name="Rectangle 23"/>
          <p:cNvSpPr>
            <a:spLocks noChangeArrowheads="1"/>
          </p:cNvSpPr>
          <p:nvPr/>
        </p:nvSpPr>
        <p:spPr bwMode="auto">
          <a:xfrm>
            <a:off x="3246438" y="1611412"/>
            <a:ext cx="5213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限定在表的一端插入、另一端删除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。  </a:t>
            </a:r>
          </a:p>
        </p:txBody>
      </p:sp>
      <p:sp>
        <p:nvSpPr>
          <p:cNvPr id="17433" name="Rectangle 25"/>
          <p:cNvSpPr>
            <a:spLocks noChangeArrowheads="1"/>
          </p:cNvSpPr>
          <p:nvPr/>
        </p:nvSpPr>
        <p:spPr bwMode="auto">
          <a:xfrm>
            <a:off x="709613" y="836712"/>
            <a:ext cx="460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3.4.1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抽象数据类型队列的定义   </a:t>
            </a:r>
          </a:p>
        </p:txBody>
      </p:sp>
      <p:sp>
        <p:nvSpPr>
          <p:cNvPr id="17434" name="Rectangle 26"/>
          <p:cNvSpPr>
            <a:spLocks noChangeArrowheads="1"/>
          </p:cNvSpPr>
          <p:nvPr/>
        </p:nvSpPr>
        <p:spPr bwMode="auto">
          <a:xfrm>
            <a:off x="709613" y="1355825"/>
            <a:ext cx="2381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 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队列的定义   </a:t>
            </a:r>
          </a:p>
        </p:txBody>
      </p:sp>
      <p:sp>
        <p:nvSpPr>
          <p:cNvPr id="17462" name="Rectangle 54"/>
          <p:cNvSpPr>
            <a:spLocks noChangeArrowheads="1"/>
          </p:cNvSpPr>
          <p:nvPr/>
        </p:nvSpPr>
        <p:spPr bwMode="auto">
          <a:xfrm>
            <a:off x="995363" y="1916212"/>
            <a:ext cx="21653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队列：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线性表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(queue) </a:t>
            </a:r>
          </a:p>
        </p:txBody>
      </p:sp>
      <p:sp>
        <p:nvSpPr>
          <p:cNvPr id="17463" name="Rectangle 55"/>
          <p:cNvSpPr>
            <a:spLocks noChangeArrowheads="1"/>
          </p:cNvSpPr>
          <p:nvPr/>
        </p:nvSpPr>
        <p:spPr bwMode="auto">
          <a:xfrm>
            <a:off x="3230563" y="2297212"/>
            <a:ext cx="3552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先进先出 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(FIFO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结构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)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。   </a:t>
            </a:r>
          </a:p>
        </p:txBody>
      </p:sp>
      <p:sp>
        <p:nvSpPr>
          <p:cNvPr id="17464" name="AutoShape 56"/>
          <p:cNvSpPr>
            <a:spLocks/>
          </p:cNvSpPr>
          <p:nvPr/>
        </p:nvSpPr>
        <p:spPr bwMode="auto">
          <a:xfrm>
            <a:off x="3049588" y="1840012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17468" name="Line 60"/>
          <p:cNvSpPr>
            <a:spLocks noChangeShapeType="1"/>
          </p:cNvSpPr>
          <p:nvPr/>
        </p:nvSpPr>
        <p:spPr bwMode="auto">
          <a:xfrm flipV="1">
            <a:off x="5754688" y="1306612"/>
            <a:ext cx="152400" cy="3810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17469" name="Text Box 61"/>
          <p:cNvSpPr txBox="1">
            <a:spLocks noChangeArrowheads="1"/>
          </p:cNvSpPr>
          <p:nvPr/>
        </p:nvSpPr>
        <p:spPr bwMode="auto">
          <a:xfrm>
            <a:off x="5510213" y="849412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队尾 </a:t>
            </a:r>
          </a:p>
        </p:txBody>
      </p:sp>
      <p:sp>
        <p:nvSpPr>
          <p:cNvPr id="17471" name="Line 63"/>
          <p:cNvSpPr>
            <a:spLocks noChangeShapeType="1"/>
          </p:cNvSpPr>
          <p:nvPr/>
        </p:nvSpPr>
        <p:spPr bwMode="auto">
          <a:xfrm flipV="1">
            <a:off x="7621588" y="1306612"/>
            <a:ext cx="7620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17472" name="Text Box 64"/>
          <p:cNvSpPr txBox="1">
            <a:spLocks noChangeArrowheads="1"/>
          </p:cNvSpPr>
          <p:nvPr/>
        </p:nvSpPr>
        <p:spPr bwMode="auto">
          <a:xfrm>
            <a:off x="7262813" y="849412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队头 </a:t>
            </a:r>
          </a:p>
        </p:txBody>
      </p:sp>
      <p:grpSp>
        <p:nvGrpSpPr>
          <p:cNvPr id="17496" name="Group 88"/>
          <p:cNvGrpSpPr>
            <a:grpSpLocks/>
          </p:cNvGrpSpPr>
          <p:nvPr/>
        </p:nvGrpSpPr>
        <p:grpSpPr bwMode="auto">
          <a:xfrm>
            <a:off x="971600" y="2830612"/>
            <a:ext cx="6873875" cy="2647950"/>
            <a:chOff x="528" y="1920"/>
            <a:chExt cx="4330" cy="1668"/>
          </a:xfrm>
        </p:grpSpPr>
        <p:sp>
          <p:nvSpPr>
            <p:cNvPr id="17484" name="Rectangle 76"/>
            <p:cNvSpPr>
              <a:spLocks noChangeArrowheads="1"/>
            </p:cNvSpPr>
            <p:nvPr/>
          </p:nvSpPr>
          <p:spPr bwMode="auto">
            <a:xfrm>
              <a:off x="528" y="1920"/>
              <a:ext cx="3648" cy="9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CCFF"/>
                </a:buClr>
                <a:buSzPct val="70000"/>
                <a:buFont typeface="Wingdings" pitchFamily="2" charset="2"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华文中宋" pitchFamily="2" charset="-122"/>
                  <a:cs typeface="+mn-cs"/>
                </a:rPr>
                <a:t>下图是队列的示意图：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华文中宋" pitchFamily="2" charset="-122"/>
                  <a:cs typeface="+mn-cs"/>
                </a:rPr>
                <a:t>　　　　　</a:t>
              </a:r>
            </a:p>
            <a:p>
              <a:pPr marL="0" marR="0" lvl="0" indent="0" algn="l" defTabSz="914400" rtl="0" eaLnBrk="1" fontAlgn="base" latinLnBrk="0" hangingPunct="1">
                <a:lnSpc>
                  <a:spcPct val="17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CCCCFF"/>
                </a:buClr>
                <a:buSzPct val="70000"/>
                <a:buFont typeface="Wingdings" pitchFamily="2" charset="2"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华文中宋" pitchFamily="2" charset="-122"/>
                  <a:cs typeface="+mn-cs"/>
                </a:rPr>
                <a:t>　　　　　   </a:t>
              </a:r>
              <a:r>
                <a:rPr kumimoji="0" lang="en-US" altLang="zh-CN" sz="28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华文中宋" pitchFamily="2" charset="-122"/>
                  <a:cs typeface="+mn-cs"/>
                </a:rPr>
                <a:t>a</a:t>
              </a:r>
              <a:r>
                <a:rPr kumimoji="0" lang="en-US" altLang="zh-CN" sz="2800" b="1" i="0" u="none" strike="noStrike" kern="1200" cap="none" spc="0" normalizeH="0" baseline="-2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华文中宋" pitchFamily="2" charset="-122"/>
                  <a:cs typeface="+mn-cs"/>
                </a:rPr>
                <a:t>1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华文中宋" pitchFamily="2" charset="-122"/>
                  <a:cs typeface="+mn-cs"/>
                </a:rPr>
                <a:t>　</a:t>
              </a:r>
              <a:r>
                <a:rPr kumimoji="0" lang="en-US" altLang="zh-CN" sz="28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华文中宋" pitchFamily="2" charset="-122"/>
                  <a:cs typeface="+mn-cs"/>
                </a:rPr>
                <a:t>a</a:t>
              </a:r>
              <a:r>
                <a:rPr kumimoji="0" lang="en-US" altLang="zh-CN" sz="2800" b="1" i="0" u="none" strike="noStrike" kern="1200" cap="none" spc="0" normalizeH="0" baseline="-2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华文中宋" pitchFamily="2" charset="-122"/>
                  <a:cs typeface="+mn-cs"/>
                </a:rPr>
                <a:t>2</a:t>
              </a:r>
              <a:r>
                <a:rPr kumimoji="0" lang="zh-CN" altLang="en-US" sz="2800" b="1" i="0" u="none" strike="noStrike" kern="1200" cap="none" spc="0" normalizeH="0" baseline="-2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华文中宋" pitchFamily="2" charset="-122"/>
                  <a:cs typeface="+mn-cs"/>
                </a:rPr>
                <a:t>　</a:t>
              </a: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华文中宋" pitchFamily="2" charset="-122"/>
                  <a:cs typeface="+mn-cs"/>
                </a:rPr>
                <a:t>…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华文中宋" pitchFamily="2" charset="-122"/>
                  <a:cs typeface="+mn-cs"/>
                </a:rPr>
                <a:t>　</a:t>
              </a:r>
              <a:r>
                <a:rPr kumimoji="0" lang="en-US" altLang="zh-CN" sz="28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华文中宋" pitchFamily="2" charset="-122"/>
                  <a:cs typeface="+mn-cs"/>
                </a:rPr>
                <a:t>a</a:t>
              </a:r>
              <a:r>
                <a:rPr kumimoji="0" lang="en-US" altLang="zh-CN" sz="2800" b="1" i="1" u="none" strike="noStrike" kern="1200" cap="none" spc="0" normalizeH="0" baseline="-2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华文中宋" pitchFamily="2" charset="-122"/>
                  <a:cs typeface="+mn-cs"/>
                </a:rPr>
                <a:t>n </a:t>
              </a:r>
              <a:endPara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endParaRPr>
            </a:p>
          </p:txBody>
        </p:sp>
        <p:sp>
          <p:nvSpPr>
            <p:cNvPr id="17485" name="Line 77"/>
            <p:cNvSpPr>
              <a:spLocks noChangeShapeType="1"/>
            </p:cNvSpPr>
            <p:nvPr/>
          </p:nvSpPr>
          <p:spPr bwMode="auto">
            <a:xfrm>
              <a:off x="1690" y="2436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17486" name="Line 78"/>
            <p:cNvSpPr>
              <a:spLocks noChangeShapeType="1"/>
            </p:cNvSpPr>
            <p:nvPr/>
          </p:nvSpPr>
          <p:spPr bwMode="auto">
            <a:xfrm>
              <a:off x="1738" y="2964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17487" name="Line 79"/>
            <p:cNvSpPr>
              <a:spLocks noChangeShapeType="1"/>
            </p:cNvSpPr>
            <p:nvPr/>
          </p:nvSpPr>
          <p:spPr bwMode="auto">
            <a:xfrm flipH="1">
              <a:off x="1210" y="267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17488" name="Line 80"/>
            <p:cNvSpPr>
              <a:spLocks noChangeShapeType="1"/>
            </p:cNvSpPr>
            <p:nvPr/>
          </p:nvSpPr>
          <p:spPr bwMode="auto">
            <a:xfrm flipH="1">
              <a:off x="3610" y="26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17489" name="Line 81"/>
            <p:cNvSpPr>
              <a:spLocks noChangeShapeType="1"/>
            </p:cNvSpPr>
            <p:nvPr/>
          </p:nvSpPr>
          <p:spPr bwMode="auto">
            <a:xfrm flipV="1">
              <a:off x="1930" y="301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17490" name="Line 82"/>
            <p:cNvSpPr>
              <a:spLocks noChangeShapeType="1"/>
            </p:cNvSpPr>
            <p:nvPr/>
          </p:nvSpPr>
          <p:spPr bwMode="auto">
            <a:xfrm flipV="1">
              <a:off x="3178" y="301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17491" name="Text Box 83"/>
            <p:cNvSpPr txBox="1">
              <a:spLocks noChangeArrowheads="1"/>
            </p:cNvSpPr>
            <p:nvPr/>
          </p:nvSpPr>
          <p:spPr bwMode="auto">
            <a:xfrm>
              <a:off x="710" y="2522"/>
              <a:ext cx="63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华文中宋" pitchFamily="2" charset="-122"/>
                  <a:cs typeface="+mn-cs"/>
                </a:rPr>
                <a:t>出队 </a:t>
              </a:r>
            </a:p>
          </p:txBody>
        </p:sp>
        <p:sp>
          <p:nvSpPr>
            <p:cNvPr id="17492" name="Text Box 84"/>
            <p:cNvSpPr txBox="1">
              <a:spLocks noChangeArrowheads="1"/>
            </p:cNvSpPr>
            <p:nvPr/>
          </p:nvSpPr>
          <p:spPr bwMode="auto">
            <a:xfrm>
              <a:off x="4128" y="2522"/>
              <a:ext cx="7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华文中宋" pitchFamily="2" charset="-122"/>
                  <a:cs typeface="+mn-cs"/>
                </a:rPr>
                <a:t>入队 </a:t>
              </a:r>
            </a:p>
          </p:txBody>
        </p:sp>
        <p:sp>
          <p:nvSpPr>
            <p:cNvPr id="17493" name="Text Box 85"/>
            <p:cNvSpPr txBox="1">
              <a:spLocks noChangeArrowheads="1"/>
            </p:cNvSpPr>
            <p:nvPr/>
          </p:nvSpPr>
          <p:spPr bwMode="auto">
            <a:xfrm>
              <a:off x="1680" y="3300"/>
              <a:ext cx="6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华文中宋" pitchFamily="2" charset="-122"/>
                  <a:cs typeface="+mn-cs"/>
                </a:rPr>
                <a:t>队头 </a:t>
              </a:r>
            </a:p>
          </p:txBody>
        </p:sp>
        <p:sp>
          <p:nvSpPr>
            <p:cNvPr id="17494" name="Text Box 86"/>
            <p:cNvSpPr txBox="1">
              <a:spLocks noChangeArrowheads="1"/>
            </p:cNvSpPr>
            <p:nvPr/>
          </p:nvSpPr>
          <p:spPr bwMode="auto">
            <a:xfrm>
              <a:off x="2928" y="3300"/>
              <a:ext cx="6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华文中宋" pitchFamily="2" charset="-122"/>
                  <a:cs typeface="+mn-cs"/>
                </a:rPr>
                <a:t>队尾 </a:t>
              </a:r>
            </a:p>
          </p:txBody>
        </p:sp>
      </p:grpSp>
      <p:sp>
        <p:nvSpPr>
          <p:cNvPr id="17495" name="Text Box 87"/>
          <p:cNvSpPr txBox="1">
            <a:spLocks noChangeArrowheads="1"/>
          </p:cNvSpPr>
          <p:nvPr/>
        </p:nvSpPr>
        <p:spPr bwMode="auto">
          <a:xfrm>
            <a:off x="1036638" y="5643662"/>
            <a:ext cx="4854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当队列中没有元素时称为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空队列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。 </a:t>
            </a:r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17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17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7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7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4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4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4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4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7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70" grpId="0" animBg="1"/>
      <p:bldP spid="17467" grpId="0" animBg="1"/>
      <p:bldP spid="17431" grpId="0" autoUpdateAnimBg="0"/>
      <p:bldP spid="17462" grpId="0" autoUpdateAnimBg="0"/>
      <p:bldP spid="17463" grpId="0" autoUpdateAnimBg="0"/>
      <p:bldP spid="17464" grpId="0" animBg="1"/>
      <p:bldP spid="17468" grpId="0" animBg="1"/>
      <p:bldP spid="17469" grpId="0" autoUpdateAnimBg="0"/>
      <p:bldP spid="17471" grpId="0" animBg="1"/>
      <p:bldP spid="17472" grpId="0" autoUpdateAnimBg="0"/>
      <p:bldP spid="17495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5" name="Rectangle 15"/>
          <p:cNvSpPr>
            <a:spLocks noChangeArrowheads="1"/>
          </p:cNvSpPr>
          <p:nvPr/>
        </p:nvSpPr>
        <p:spPr bwMode="auto">
          <a:xfrm>
            <a:off x="1168400" y="523875"/>
            <a:ext cx="5822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3.4.2 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链队列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——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队列的链式表示和实现   </a:t>
            </a:r>
          </a:p>
        </p:txBody>
      </p:sp>
      <p:sp>
        <p:nvSpPr>
          <p:cNvPr id="20496" name="Text Box 16"/>
          <p:cNvSpPr txBox="1">
            <a:spLocks noChangeArrowheads="1"/>
          </p:cNvSpPr>
          <p:nvPr/>
        </p:nvSpPr>
        <p:spPr bwMode="auto">
          <a:xfrm>
            <a:off x="468313" y="1100138"/>
            <a:ext cx="4922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      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链队列：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用链表表示的队列。  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20497" name="Text Box 17"/>
          <p:cNvSpPr txBox="1">
            <a:spLocks noChangeArrowheads="1"/>
          </p:cNvSpPr>
          <p:nvPr/>
        </p:nvSpPr>
        <p:spPr bwMode="auto">
          <a:xfrm>
            <a:off x="2278063" y="1531938"/>
            <a:ext cx="6124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n-cs"/>
              </a:rPr>
              <a:t>是限制仅在表头删除和表尾插入的单链表。  </a:t>
            </a:r>
          </a:p>
        </p:txBody>
      </p:sp>
      <p:sp>
        <p:nvSpPr>
          <p:cNvPr id="20498" name="Text Box 18"/>
          <p:cNvSpPr txBox="1">
            <a:spLocks noChangeArrowheads="1"/>
          </p:cNvSpPr>
          <p:nvPr/>
        </p:nvSpPr>
        <p:spPr bwMode="auto">
          <a:xfrm>
            <a:off x="1042988" y="1955800"/>
            <a:ext cx="696595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新魏" pitchFamily="2" charset="-122"/>
                <a:ea typeface="华文新魏" pitchFamily="2" charset="-122"/>
                <a:cs typeface="+mn-cs"/>
              </a:rPr>
              <a:t>一个链队列由一个头指针和一个尾指针唯一确定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n-cs"/>
              </a:rPr>
              <a:t>。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（因为仅有头指针不便于在表尾做插入操作）。 </a:t>
            </a:r>
          </a:p>
        </p:txBody>
      </p:sp>
      <p:sp>
        <p:nvSpPr>
          <p:cNvPr id="20499" name="Text Box 19"/>
          <p:cNvSpPr txBox="1">
            <a:spLocks noChangeArrowheads="1"/>
          </p:cNvSpPr>
          <p:nvPr/>
        </p:nvSpPr>
        <p:spPr bwMode="auto">
          <a:xfrm>
            <a:off x="1027113" y="2924175"/>
            <a:ext cx="7270750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</a:rPr>
              <a:t>      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</a:rPr>
              <a:t>为了操作的方便，也给链队列添加一个头结点， 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</a:rPr>
              <a:t>因此，空队列的判定条件是：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华文新魏" pitchFamily="2" charset="-122"/>
                <a:cs typeface="+mn-cs"/>
              </a:rPr>
              <a:t>头指针和尾指针都指 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华文新魏" pitchFamily="2" charset="-122"/>
                <a:cs typeface="+mn-cs"/>
              </a:rPr>
              <a:t>向头结点。 </a:t>
            </a:r>
          </a:p>
        </p:txBody>
      </p:sp>
      <p:grpSp>
        <p:nvGrpSpPr>
          <p:cNvPr id="20549" name="Group 69"/>
          <p:cNvGrpSpPr>
            <a:grpSpLocks/>
          </p:cNvGrpSpPr>
          <p:nvPr/>
        </p:nvGrpSpPr>
        <p:grpSpPr bwMode="auto">
          <a:xfrm>
            <a:off x="1035050" y="4365625"/>
            <a:ext cx="1689100" cy="1217613"/>
            <a:chOff x="576" y="2836"/>
            <a:chExt cx="1064" cy="767"/>
          </a:xfrm>
        </p:grpSpPr>
        <p:sp>
          <p:nvSpPr>
            <p:cNvPr id="20537" name="Line 57"/>
            <p:cNvSpPr>
              <a:spLocks noChangeShapeType="1"/>
            </p:cNvSpPr>
            <p:nvPr/>
          </p:nvSpPr>
          <p:spPr bwMode="auto">
            <a:xfrm>
              <a:off x="624" y="3447"/>
              <a:ext cx="5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0538" name="Line 58"/>
            <p:cNvSpPr>
              <a:spLocks noChangeShapeType="1"/>
            </p:cNvSpPr>
            <p:nvPr/>
          </p:nvSpPr>
          <p:spPr bwMode="auto">
            <a:xfrm>
              <a:off x="1296" y="3105"/>
              <a:ext cx="0" cy="1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0539" name="Text Box 59"/>
            <p:cNvSpPr txBox="1">
              <a:spLocks noChangeArrowheads="1"/>
            </p:cNvSpPr>
            <p:nvPr/>
          </p:nvSpPr>
          <p:spPr bwMode="auto">
            <a:xfrm>
              <a:off x="1342" y="3255"/>
              <a:ext cx="290" cy="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ts val="600"/>
                </a:spcBef>
                <a:spcAft>
                  <a:spcPts val="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∧</a:t>
              </a:r>
            </a:p>
          </p:txBody>
        </p:sp>
        <p:sp>
          <p:nvSpPr>
            <p:cNvPr id="20540" name="Text Box 60"/>
            <p:cNvSpPr txBox="1">
              <a:spLocks noChangeArrowheads="1"/>
            </p:cNvSpPr>
            <p:nvPr/>
          </p:nvSpPr>
          <p:spPr bwMode="auto">
            <a:xfrm>
              <a:off x="576" y="3172"/>
              <a:ext cx="632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ts val="600"/>
                </a:spcBef>
                <a:spcAft>
                  <a:spcPts val="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front</a:t>
              </a:r>
            </a:p>
          </p:txBody>
        </p:sp>
        <p:sp>
          <p:nvSpPr>
            <p:cNvPr id="20541" name="Text Box 61"/>
            <p:cNvSpPr txBox="1">
              <a:spLocks noChangeArrowheads="1"/>
            </p:cNvSpPr>
            <p:nvPr/>
          </p:nvSpPr>
          <p:spPr bwMode="auto">
            <a:xfrm>
              <a:off x="1008" y="2836"/>
              <a:ext cx="632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ts val="600"/>
                </a:spcBef>
                <a:spcAft>
                  <a:spcPts val="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rear</a:t>
              </a:r>
            </a:p>
          </p:txBody>
        </p:sp>
        <p:sp>
          <p:nvSpPr>
            <p:cNvPr id="20543" name="Rectangle 63"/>
            <p:cNvSpPr>
              <a:spLocks noChangeArrowheads="1"/>
            </p:cNvSpPr>
            <p:nvPr/>
          </p:nvSpPr>
          <p:spPr bwMode="auto">
            <a:xfrm>
              <a:off x="1152" y="3303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0544" name="Rectangle 64"/>
            <p:cNvSpPr>
              <a:spLocks noChangeArrowheads="1"/>
            </p:cNvSpPr>
            <p:nvPr/>
          </p:nvSpPr>
          <p:spPr bwMode="auto">
            <a:xfrm>
              <a:off x="1392" y="3303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endParaRPr>
            </a:p>
          </p:txBody>
        </p:sp>
      </p:grpSp>
      <p:grpSp>
        <p:nvGrpSpPr>
          <p:cNvPr id="20554" name="Group 74"/>
          <p:cNvGrpSpPr>
            <a:grpSpLocks/>
          </p:cNvGrpSpPr>
          <p:nvPr/>
        </p:nvGrpSpPr>
        <p:grpSpPr bwMode="auto">
          <a:xfrm>
            <a:off x="2711450" y="4408488"/>
            <a:ext cx="5010150" cy="1828800"/>
            <a:chOff x="1632" y="2832"/>
            <a:chExt cx="3156" cy="1152"/>
          </a:xfrm>
        </p:grpSpPr>
        <p:grpSp>
          <p:nvGrpSpPr>
            <p:cNvPr id="20503" name="Group 23"/>
            <p:cNvGrpSpPr>
              <a:grpSpLocks/>
            </p:cNvGrpSpPr>
            <p:nvPr/>
          </p:nvGrpSpPr>
          <p:grpSpPr bwMode="auto">
            <a:xfrm>
              <a:off x="2917" y="3295"/>
              <a:ext cx="399" cy="248"/>
              <a:chOff x="2312" y="13228"/>
              <a:chExt cx="748" cy="450"/>
            </a:xfrm>
          </p:grpSpPr>
          <p:sp>
            <p:nvSpPr>
              <p:cNvPr id="20504" name="Rectangle 24"/>
              <p:cNvSpPr>
                <a:spLocks noChangeArrowheads="1"/>
              </p:cNvSpPr>
              <p:nvPr/>
            </p:nvSpPr>
            <p:spPr bwMode="auto">
              <a:xfrm>
                <a:off x="2312" y="13228"/>
                <a:ext cx="748" cy="4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20505" name="Line 25"/>
              <p:cNvSpPr>
                <a:spLocks noChangeShapeType="1"/>
              </p:cNvSpPr>
              <p:nvPr/>
            </p:nvSpPr>
            <p:spPr bwMode="auto">
              <a:xfrm>
                <a:off x="2720" y="13228"/>
                <a:ext cx="0" cy="4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endParaRPr>
              </a:p>
            </p:txBody>
          </p:sp>
        </p:grpSp>
        <p:sp>
          <p:nvSpPr>
            <p:cNvPr id="20506" name="Text Box 26"/>
            <p:cNvSpPr txBox="1">
              <a:spLocks noChangeArrowheads="1"/>
            </p:cNvSpPr>
            <p:nvPr/>
          </p:nvSpPr>
          <p:spPr bwMode="auto">
            <a:xfrm>
              <a:off x="4156" y="2836"/>
              <a:ext cx="632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ts val="600"/>
                </a:spcBef>
                <a:spcAft>
                  <a:spcPts val="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rear</a:t>
              </a:r>
            </a:p>
          </p:txBody>
        </p:sp>
        <p:sp>
          <p:nvSpPr>
            <p:cNvPr id="20514" name="Line 34"/>
            <p:cNvSpPr>
              <a:spLocks noChangeShapeType="1"/>
            </p:cNvSpPr>
            <p:nvPr/>
          </p:nvSpPr>
          <p:spPr bwMode="auto">
            <a:xfrm>
              <a:off x="2736" y="3402"/>
              <a:ext cx="18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endParaRPr>
            </a:p>
          </p:txBody>
        </p:sp>
        <p:grpSp>
          <p:nvGrpSpPr>
            <p:cNvPr id="20515" name="Group 35"/>
            <p:cNvGrpSpPr>
              <a:grpSpLocks/>
            </p:cNvGrpSpPr>
            <p:nvPr/>
          </p:nvGrpSpPr>
          <p:grpSpPr bwMode="auto">
            <a:xfrm>
              <a:off x="3425" y="3295"/>
              <a:ext cx="400" cy="248"/>
              <a:chOff x="2312" y="13228"/>
              <a:chExt cx="748" cy="450"/>
            </a:xfrm>
          </p:grpSpPr>
          <p:sp>
            <p:nvSpPr>
              <p:cNvPr id="20516" name="Rectangle 36"/>
              <p:cNvSpPr>
                <a:spLocks noChangeArrowheads="1"/>
              </p:cNvSpPr>
              <p:nvPr/>
            </p:nvSpPr>
            <p:spPr bwMode="auto">
              <a:xfrm>
                <a:off x="2312" y="13228"/>
                <a:ext cx="748" cy="4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20517" name="Line 37"/>
              <p:cNvSpPr>
                <a:spLocks noChangeShapeType="1"/>
              </p:cNvSpPr>
              <p:nvPr/>
            </p:nvSpPr>
            <p:spPr bwMode="auto">
              <a:xfrm>
                <a:off x="2720" y="13228"/>
                <a:ext cx="0" cy="4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endParaRPr>
              </a:p>
            </p:txBody>
          </p:sp>
        </p:grpSp>
        <p:sp>
          <p:nvSpPr>
            <p:cNvPr id="20518" name="Line 38"/>
            <p:cNvSpPr>
              <a:spLocks noChangeShapeType="1"/>
            </p:cNvSpPr>
            <p:nvPr/>
          </p:nvSpPr>
          <p:spPr bwMode="auto">
            <a:xfrm>
              <a:off x="3244" y="3402"/>
              <a:ext cx="18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0519" name="Line 39"/>
            <p:cNvSpPr>
              <a:spLocks noChangeShapeType="1"/>
            </p:cNvSpPr>
            <p:nvPr/>
          </p:nvSpPr>
          <p:spPr bwMode="auto">
            <a:xfrm>
              <a:off x="3788" y="3402"/>
              <a:ext cx="18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0520" name="Line 40"/>
            <p:cNvSpPr>
              <a:spLocks noChangeShapeType="1"/>
            </p:cNvSpPr>
            <p:nvPr/>
          </p:nvSpPr>
          <p:spPr bwMode="auto">
            <a:xfrm>
              <a:off x="4115" y="3402"/>
              <a:ext cx="18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endParaRPr>
            </a:p>
          </p:txBody>
        </p:sp>
        <p:grpSp>
          <p:nvGrpSpPr>
            <p:cNvPr id="20521" name="Group 41"/>
            <p:cNvGrpSpPr>
              <a:grpSpLocks/>
            </p:cNvGrpSpPr>
            <p:nvPr/>
          </p:nvGrpSpPr>
          <p:grpSpPr bwMode="auto">
            <a:xfrm>
              <a:off x="4296" y="3295"/>
              <a:ext cx="400" cy="248"/>
              <a:chOff x="2312" y="13228"/>
              <a:chExt cx="748" cy="450"/>
            </a:xfrm>
          </p:grpSpPr>
          <p:sp>
            <p:nvSpPr>
              <p:cNvPr id="20522" name="Rectangle 42"/>
              <p:cNvSpPr>
                <a:spLocks noChangeArrowheads="1"/>
              </p:cNvSpPr>
              <p:nvPr/>
            </p:nvSpPr>
            <p:spPr bwMode="auto">
              <a:xfrm>
                <a:off x="2312" y="13228"/>
                <a:ext cx="748" cy="4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20523" name="Line 43"/>
              <p:cNvSpPr>
                <a:spLocks noChangeShapeType="1"/>
              </p:cNvSpPr>
              <p:nvPr/>
            </p:nvSpPr>
            <p:spPr bwMode="auto">
              <a:xfrm>
                <a:off x="2720" y="13228"/>
                <a:ext cx="0" cy="4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endParaRPr>
              </a:p>
            </p:txBody>
          </p:sp>
        </p:grpSp>
        <p:sp>
          <p:nvSpPr>
            <p:cNvPr id="20524" name="Line 44"/>
            <p:cNvSpPr>
              <a:spLocks noChangeShapeType="1"/>
            </p:cNvSpPr>
            <p:nvPr/>
          </p:nvSpPr>
          <p:spPr bwMode="auto">
            <a:xfrm>
              <a:off x="1824" y="3414"/>
              <a:ext cx="52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0525" name="Text Box 45"/>
            <p:cNvSpPr txBox="1">
              <a:spLocks noChangeArrowheads="1"/>
            </p:cNvSpPr>
            <p:nvPr/>
          </p:nvSpPr>
          <p:spPr bwMode="auto">
            <a:xfrm>
              <a:off x="1800" y="3159"/>
              <a:ext cx="632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ts val="600"/>
                </a:spcBef>
                <a:spcAft>
                  <a:spcPts val="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front</a:t>
              </a:r>
            </a:p>
          </p:txBody>
        </p:sp>
        <p:sp>
          <p:nvSpPr>
            <p:cNvPr id="20526" name="Text Box 46"/>
            <p:cNvSpPr txBox="1">
              <a:spLocks noChangeArrowheads="1"/>
            </p:cNvSpPr>
            <p:nvPr/>
          </p:nvSpPr>
          <p:spPr bwMode="auto">
            <a:xfrm>
              <a:off x="4452" y="3291"/>
              <a:ext cx="290" cy="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ts val="600"/>
                </a:spcBef>
                <a:spcAft>
                  <a:spcPts val="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∧</a:t>
              </a:r>
            </a:p>
          </p:txBody>
        </p:sp>
        <p:sp>
          <p:nvSpPr>
            <p:cNvPr id="20527" name="Line 47"/>
            <p:cNvSpPr>
              <a:spLocks noChangeShapeType="1"/>
            </p:cNvSpPr>
            <p:nvPr/>
          </p:nvSpPr>
          <p:spPr bwMode="auto">
            <a:xfrm>
              <a:off x="4405" y="3104"/>
              <a:ext cx="0" cy="1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0528" name="Text Box 48"/>
            <p:cNvSpPr txBox="1">
              <a:spLocks noChangeArrowheads="1"/>
            </p:cNvSpPr>
            <p:nvPr/>
          </p:nvSpPr>
          <p:spPr bwMode="auto">
            <a:xfrm>
              <a:off x="3897" y="3203"/>
              <a:ext cx="291" cy="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ts val="600"/>
                </a:spcBef>
                <a:spcAft>
                  <a:spcPts val="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…</a:t>
              </a:r>
            </a:p>
          </p:txBody>
        </p:sp>
        <p:sp>
          <p:nvSpPr>
            <p:cNvPr id="20542" name="Text Box 62"/>
            <p:cNvSpPr txBox="1">
              <a:spLocks noChangeArrowheads="1"/>
            </p:cNvSpPr>
            <p:nvPr/>
          </p:nvSpPr>
          <p:spPr bwMode="auto">
            <a:xfrm>
              <a:off x="1632" y="3735"/>
              <a:ext cx="2034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华文中宋" pitchFamily="2" charset="-122"/>
                  <a:cs typeface="+mn-cs"/>
                </a:rPr>
                <a:t>图</a:t>
              </a: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华文中宋" pitchFamily="2" charset="-122"/>
                  <a:cs typeface="+mn-cs"/>
                </a:rPr>
                <a:t>3-12  </a:t>
              </a:r>
              <a:r>
                <a: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华文中宋" pitchFamily="2" charset="-122"/>
                  <a:cs typeface="+mn-cs"/>
                </a:rPr>
                <a:t>链队列示意图</a:t>
              </a:r>
            </a:p>
          </p:txBody>
        </p:sp>
        <p:sp>
          <p:nvSpPr>
            <p:cNvPr id="20545" name="Rectangle 65"/>
            <p:cNvSpPr>
              <a:spLocks noChangeArrowheads="1"/>
            </p:cNvSpPr>
            <p:nvPr/>
          </p:nvSpPr>
          <p:spPr bwMode="auto">
            <a:xfrm>
              <a:off x="2352" y="3303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0546" name="Rectangle 66"/>
            <p:cNvSpPr>
              <a:spLocks noChangeArrowheads="1"/>
            </p:cNvSpPr>
            <p:nvPr/>
          </p:nvSpPr>
          <p:spPr bwMode="auto">
            <a:xfrm>
              <a:off x="2592" y="3303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0550" name="Text Box 70"/>
            <p:cNvSpPr txBox="1">
              <a:spLocks noChangeArrowheads="1"/>
            </p:cNvSpPr>
            <p:nvPr/>
          </p:nvSpPr>
          <p:spPr bwMode="auto">
            <a:xfrm>
              <a:off x="2832" y="2832"/>
              <a:ext cx="5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华文中宋" pitchFamily="2" charset="-122"/>
                  <a:cs typeface="+mn-cs"/>
                </a:rPr>
                <a:t>队头 </a:t>
              </a:r>
            </a:p>
          </p:txBody>
        </p:sp>
        <p:sp>
          <p:nvSpPr>
            <p:cNvPr id="20551" name="Line 71"/>
            <p:cNvSpPr>
              <a:spLocks noChangeShapeType="1"/>
            </p:cNvSpPr>
            <p:nvPr/>
          </p:nvSpPr>
          <p:spPr bwMode="auto">
            <a:xfrm>
              <a:off x="3024" y="3120"/>
              <a:ext cx="0" cy="1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0552" name="Text Box 72"/>
            <p:cNvSpPr txBox="1">
              <a:spLocks noChangeArrowheads="1"/>
            </p:cNvSpPr>
            <p:nvPr/>
          </p:nvSpPr>
          <p:spPr bwMode="auto">
            <a:xfrm>
              <a:off x="4207" y="3696"/>
              <a:ext cx="5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华文中宋" pitchFamily="2" charset="-122"/>
                  <a:cs typeface="+mn-cs"/>
                </a:rPr>
                <a:t>队尾 </a:t>
              </a:r>
            </a:p>
          </p:txBody>
        </p:sp>
        <p:sp>
          <p:nvSpPr>
            <p:cNvPr id="20553" name="Line 73"/>
            <p:cNvSpPr>
              <a:spLocks noChangeShapeType="1"/>
            </p:cNvSpPr>
            <p:nvPr/>
          </p:nvSpPr>
          <p:spPr bwMode="auto">
            <a:xfrm flipV="1">
              <a:off x="4416" y="3545"/>
              <a:ext cx="0" cy="1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endParaRPr>
            </a:p>
          </p:txBody>
        </p:sp>
      </p:grp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2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2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6" grpId="0" autoUpdateAnimBg="0"/>
      <p:bldP spid="20497" grpId="0" autoUpdateAnimBg="0"/>
      <p:bldP spid="20498" grpId="0" autoUpdateAnimBg="0"/>
      <p:bldP spid="20499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77" name="Rectangle 73"/>
          <p:cNvSpPr>
            <a:spLocks noChangeArrowheads="1"/>
          </p:cNvSpPr>
          <p:nvPr/>
        </p:nvSpPr>
        <p:spPr bwMode="auto">
          <a:xfrm>
            <a:off x="1371600" y="836712"/>
            <a:ext cx="6400800" cy="4919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用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C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语言定义链队列结构如下： 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typedef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struct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QNode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 {  </a:t>
            </a:r>
          </a:p>
          <a:p>
            <a:pPr marL="0" marR="0" lvl="0" indent="0" algn="just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    QElemType    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data; </a:t>
            </a:r>
          </a:p>
          <a:p>
            <a:pPr marL="0" marR="0" lvl="0" indent="0" algn="just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   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struct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QNode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  *next; </a:t>
            </a:r>
          </a:p>
          <a:p>
            <a:pPr marL="0" marR="0" lvl="0" indent="0" algn="just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} QNode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,  *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QueuePtr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;   //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定义队列的结点 </a:t>
            </a:r>
          </a:p>
          <a:p>
            <a:pPr marL="0" marR="0" lvl="0" indent="0" algn="just" defTabSz="914400" rtl="0" eaLnBrk="0" fontAlgn="base" latinLnBrk="0" hangingPunct="0">
              <a:lnSpc>
                <a:spcPct val="2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typedef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struct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 { </a:t>
            </a:r>
          </a:p>
          <a:p>
            <a:pPr marL="0" marR="0" lvl="0" indent="0" algn="just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  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QueuePtr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   front;    //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队头指针 </a:t>
            </a:r>
          </a:p>
          <a:p>
            <a:pPr marL="0" marR="0" lvl="0" indent="0" algn="just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  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QueuePtr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   rear;      //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队尾指针 </a:t>
            </a:r>
          </a:p>
          <a:p>
            <a:pPr marL="0" marR="0" lvl="0" indent="0" algn="just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}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LinkQueue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; </a:t>
            </a:r>
          </a:p>
        </p:txBody>
      </p:sp>
    </p:spTree>
  </p:cSld>
  <p:clrMapOvr>
    <a:masterClrMapping/>
  </p:clrMapOvr>
  <p:transition spd="slow">
    <p:wipe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56792"/>
            <a:ext cx="8229600" cy="1143000"/>
          </a:xfrm>
        </p:spPr>
        <p:txBody>
          <a:bodyPr>
            <a:norm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400" dirty="0"/>
              <a:t>算法</a:t>
            </a:r>
            <a:r>
              <a:rPr lang="en-US" altLang="zh-CN" sz="2400" dirty="0"/>
              <a:t>---</a:t>
            </a:r>
            <a:r>
              <a:rPr lang="zh-CN" altLang="en-US" sz="2400" dirty="0"/>
              <a:t>是对特定问题求解步骤的一种描述，它是指令的有限序列，其中每一条指令表示一个或多个操作。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968352"/>
            <a:ext cx="3754760" cy="3052936"/>
          </a:xfrm>
        </p:spPr>
        <p:txBody>
          <a:bodyPr/>
          <a:lstStyle/>
          <a:p>
            <a:r>
              <a:rPr lang="zh-CN" altLang="en-US" dirty="0"/>
              <a:t>算法的五个特性</a:t>
            </a:r>
            <a:endParaRPr lang="en-US" altLang="zh-CN" dirty="0"/>
          </a:p>
          <a:p>
            <a:pPr lvl="0"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◆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有穷性</a:t>
            </a:r>
          </a:p>
          <a:p>
            <a:pPr lvl="0"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◆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确定性</a:t>
            </a:r>
          </a:p>
          <a:p>
            <a:pPr lvl="0"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◆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可行性</a:t>
            </a:r>
          </a:p>
          <a:p>
            <a:pPr lvl="0"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◆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个或多个输入</a:t>
            </a: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  <a:p>
            <a:pPr lvl="0"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◆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个或多个输出</a:t>
            </a:r>
          </a:p>
          <a:p>
            <a:pPr lvl="0">
              <a:buNone/>
            </a:pP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lvl="0">
              <a:buNone/>
            </a:pP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0" y="2968352"/>
            <a:ext cx="3754760" cy="2952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算法的设计要求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0">
              <a:spcBef>
                <a:spcPts val="600"/>
              </a:spcBef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◆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正确性</a:t>
            </a:r>
          </a:p>
          <a:p>
            <a:pPr lvl="0">
              <a:spcBef>
                <a:spcPts val="600"/>
              </a:spcBef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◆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可读性</a:t>
            </a:r>
          </a:p>
          <a:p>
            <a:pPr lvl="0">
              <a:spcBef>
                <a:spcPts val="600"/>
              </a:spcBef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◆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健壮性</a:t>
            </a:r>
          </a:p>
          <a:p>
            <a:pPr lvl="0">
              <a:spcBef>
                <a:spcPts val="600"/>
              </a:spcBef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◆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高效率</a:t>
            </a: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  <a:p>
            <a:pPr lvl="0">
              <a:spcBef>
                <a:spcPts val="600"/>
              </a:spcBef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◆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低存储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395536" y="3417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4400" dirty="0"/>
              <a:t>算法的基本概念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1" name="Rectangle 101"/>
          <p:cNvSpPr>
            <a:spLocks noChangeArrowheads="1"/>
          </p:cNvSpPr>
          <p:nvPr/>
        </p:nvSpPr>
        <p:spPr bwMode="auto">
          <a:xfrm>
            <a:off x="1546225" y="4581525"/>
            <a:ext cx="1223963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71777" name="Rectangle 97"/>
          <p:cNvSpPr>
            <a:spLocks noChangeArrowheads="1"/>
          </p:cNvSpPr>
          <p:nvPr/>
        </p:nvSpPr>
        <p:spPr bwMode="auto">
          <a:xfrm>
            <a:off x="1547813" y="3502025"/>
            <a:ext cx="3673475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71772" name="Rectangle 92"/>
          <p:cNvSpPr>
            <a:spLocks noChangeArrowheads="1"/>
          </p:cNvSpPr>
          <p:nvPr/>
        </p:nvSpPr>
        <p:spPr bwMode="auto">
          <a:xfrm>
            <a:off x="1547813" y="2422525"/>
            <a:ext cx="2808287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71766" name="Rectangle 86"/>
          <p:cNvSpPr>
            <a:spLocks noChangeArrowheads="1"/>
          </p:cNvSpPr>
          <p:nvPr/>
        </p:nvSpPr>
        <p:spPr bwMode="auto">
          <a:xfrm>
            <a:off x="1546225" y="4005263"/>
            <a:ext cx="4537075" cy="358775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71764" name="Rectangle 84"/>
          <p:cNvSpPr>
            <a:spLocks noChangeArrowheads="1"/>
          </p:cNvSpPr>
          <p:nvPr/>
        </p:nvSpPr>
        <p:spPr bwMode="auto">
          <a:xfrm>
            <a:off x="1546225" y="4581525"/>
            <a:ext cx="1223963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71759" name="Rectangle 79"/>
          <p:cNvSpPr>
            <a:spLocks noChangeArrowheads="1"/>
          </p:cNvSpPr>
          <p:nvPr/>
        </p:nvSpPr>
        <p:spPr bwMode="auto">
          <a:xfrm>
            <a:off x="1547813" y="3503613"/>
            <a:ext cx="3673475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71755" name="Rectangle 75"/>
          <p:cNvSpPr>
            <a:spLocks noChangeArrowheads="1"/>
          </p:cNvSpPr>
          <p:nvPr/>
        </p:nvSpPr>
        <p:spPr bwMode="auto">
          <a:xfrm>
            <a:off x="1547813" y="2422525"/>
            <a:ext cx="2808287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71754" name="Text Box 74"/>
          <p:cNvSpPr txBox="1">
            <a:spLocks noChangeArrowheads="1"/>
          </p:cNvSpPr>
          <p:nvPr/>
        </p:nvSpPr>
        <p:spPr bwMode="auto">
          <a:xfrm>
            <a:off x="601663" y="1062038"/>
            <a:ext cx="6950557" cy="5012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Status DeQueue (LinkQueue &amp;Q, QElemType &amp;e){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          if (Q.front == Q.rear) return ERROR; 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          p = Q.front -&gt; next; 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          e = p -&gt; data; </a:t>
            </a:r>
            <a:b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</a:b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　　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Q.front -&gt; next = p -&gt; next;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　　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if (Q.rear == p) Q.rear = Q.front; 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          free (p); 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          return OK; </a:t>
            </a:r>
            <a:b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</a:b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　　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} </a:t>
            </a:r>
          </a:p>
        </p:txBody>
      </p:sp>
      <p:grpSp>
        <p:nvGrpSpPr>
          <p:cNvPr id="71731" name="Group 51"/>
          <p:cNvGrpSpPr>
            <a:grpSpLocks/>
          </p:cNvGrpSpPr>
          <p:nvPr/>
        </p:nvGrpSpPr>
        <p:grpSpPr bwMode="auto">
          <a:xfrm>
            <a:off x="5705475" y="5505450"/>
            <a:ext cx="635000" cy="393700"/>
            <a:chOff x="2312" y="13228"/>
            <a:chExt cx="748" cy="450"/>
          </a:xfrm>
        </p:grpSpPr>
        <p:sp>
          <p:nvSpPr>
            <p:cNvPr id="71732" name="Rectangle 52"/>
            <p:cNvSpPr>
              <a:spLocks noChangeArrowheads="1"/>
            </p:cNvSpPr>
            <p:nvPr/>
          </p:nvSpPr>
          <p:spPr bwMode="auto">
            <a:xfrm>
              <a:off x="2312" y="13228"/>
              <a:ext cx="748" cy="4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71733" name="Line 53"/>
            <p:cNvSpPr>
              <a:spLocks noChangeShapeType="1"/>
            </p:cNvSpPr>
            <p:nvPr/>
          </p:nvSpPr>
          <p:spPr bwMode="auto">
            <a:xfrm>
              <a:off x="2720" y="13228"/>
              <a:ext cx="0" cy="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endParaRPr>
            </a:p>
          </p:txBody>
        </p:sp>
      </p:grpSp>
      <p:sp>
        <p:nvSpPr>
          <p:cNvPr id="71734" name="Line 54"/>
          <p:cNvSpPr>
            <a:spLocks noChangeShapeType="1"/>
          </p:cNvSpPr>
          <p:nvPr/>
        </p:nvSpPr>
        <p:spPr bwMode="auto">
          <a:xfrm>
            <a:off x="6137275" y="5686425"/>
            <a:ext cx="3603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+mn-cs"/>
            </a:endParaRPr>
          </a:p>
        </p:txBody>
      </p:sp>
      <p:grpSp>
        <p:nvGrpSpPr>
          <p:cNvPr id="71735" name="Group 55"/>
          <p:cNvGrpSpPr>
            <a:grpSpLocks/>
          </p:cNvGrpSpPr>
          <p:nvPr/>
        </p:nvGrpSpPr>
        <p:grpSpPr bwMode="auto">
          <a:xfrm>
            <a:off x="6508750" y="5511800"/>
            <a:ext cx="635000" cy="393700"/>
            <a:chOff x="2312" y="13228"/>
            <a:chExt cx="748" cy="450"/>
          </a:xfrm>
        </p:grpSpPr>
        <p:sp>
          <p:nvSpPr>
            <p:cNvPr id="71736" name="Rectangle 56"/>
            <p:cNvSpPr>
              <a:spLocks noChangeArrowheads="1"/>
            </p:cNvSpPr>
            <p:nvPr/>
          </p:nvSpPr>
          <p:spPr bwMode="auto">
            <a:xfrm>
              <a:off x="2312" y="13228"/>
              <a:ext cx="748" cy="4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71737" name="Line 57"/>
            <p:cNvSpPr>
              <a:spLocks noChangeShapeType="1"/>
            </p:cNvSpPr>
            <p:nvPr/>
          </p:nvSpPr>
          <p:spPr bwMode="auto">
            <a:xfrm>
              <a:off x="2720" y="13228"/>
              <a:ext cx="0" cy="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endParaRPr>
            </a:p>
          </p:txBody>
        </p:sp>
      </p:grpSp>
      <p:sp>
        <p:nvSpPr>
          <p:cNvPr id="71738" name="Text Box 58"/>
          <p:cNvSpPr txBox="1">
            <a:spLocks noChangeArrowheads="1"/>
          </p:cNvSpPr>
          <p:nvPr/>
        </p:nvSpPr>
        <p:spPr bwMode="auto">
          <a:xfrm>
            <a:off x="6756400" y="5505450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∧</a:t>
            </a:r>
          </a:p>
        </p:txBody>
      </p:sp>
      <p:sp>
        <p:nvSpPr>
          <p:cNvPr id="71739" name="Line 59"/>
          <p:cNvSpPr>
            <a:spLocks noChangeShapeType="1"/>
          </p:cNvSpPr>
          <p:nvPr/>
        </p:nvSpPr>
        <p:spPr bwMode="auto">
          <a:xfrm>
            <a:off x="3940175" y="5605463"/>
            <a:ext cx="8270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71740" name="Text Box 60"/>
          <p:cNvSpPr txBox="1">
            <a:spLocks noChangeArrowheads="1"/>
          </p:cNvSpPr>
          <p:nvPr/>
        </p:nvSpPr>
        <p:spPr bwMode="auto">
          <a:xfrm>
            <a:off x="3863975" y="5200650"/>
            <a:ext cx="100330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front</a:t>
            </a:r>
          </a:p>
        </p:txBody>
      </p:sp>
      <p:sp>
        <p:nvSpPr>
          <p:cNvPr id="71741" name="Rectangle 61"/>
          <p:cNvSpPr>
            <a:spLocks noChangeArrowheads="1"/>
          </p:cNvSpPr>
          <p:nvPr/>
        </p:nvSpPr>
        <p:spPr bwMode="auto">
          <a:xfrm>
            <a:off x="4778375" y="5491163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71742" name="Rectangle 62"/>
          <p:cNvSpPr>
            <a:spLocks noChangeArrowheads="1"/>
          </p:cNvSpPr>
          <p:nvPr/>
        </p:nvSpPr>
        <p:spPr bwMode="auto">
          <a:xfrm>
            <a:off x="5159375" y="5491163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71743" name="Text Box 63"/>
          <p:cNvSpPr txBox="1">
            <a:spLocks noChangeArrowheads="1"/>
          </p:cNvSpPr>
          <p:nvPr/>
        </p:nvSpPr>
        <p:spPr bwMode="auto">
          <a:xfrm>
            <a:off x="3863975" y="5678488"/>
            <a:ext cx="1003300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rear</a:t>
            </a:r>
          </a:p>
        </p:txBody>
      </p:sp>
      <p:sp>
        <p:nvSpPr>
          <p:cNvPr id="71744" name="Line 64"/>
          <p:cNvSpPr>
            <a:spLocks noChangeShapeType="1"/>
          </p:cNvSpPr>
          <p:nvPr/>
        </p:nvSpPr>
        <p:spPr bwMode="auto">
          <a:xfrm>
            <a:off x="3940175" y="581025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71745" name="Line 65"/>
          <p:cNvSpPr>
            <a:spLocks noChangeShapeType="1"/>
          </p:cNvSpPr>
          <p:nvPr/>
        </p:nvSpPr>
        <p:spPr bwMode="auto">
          <a:xfrm>
            <a:off x="4625975" y="581025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71746" name="Text Box 66"/>
          <p:cNvSpPr txBox="1">
            <a:spLocks noChangeArrowheads="1"/>
          </p:cNvSpPr>
          <p:nvPr/>
        </p:nvSpPr>
        <p:spPr bwMode="auto">
          <a:xfrm>
            <a:off x="6454775" y="5505450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y</a:t>
            </a:r>
          </a:p>
        </p:txBody>
      </p:sp>
      <p:sp>
        <p:nvSpPr>
          <p:cNvPr id="71747" name="Text Box 67"/>
          <p:cNvSpPr txBox="1">
            <a:spLocks noChangeArrowheads="1"/>
          </p:cNvSpPr>
          <p:nvPr/>
        </p:nvSpPr>
        <p:spPr bwMode="auto">
          <a:xfrm>
            <a:off x="5632450" y="5470525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x</a:t>
            </a:r>
          </a:p>
        </p:txBody>
      </p:sp>
      <p:sp>
        <p:nvSpPr>
          <p:cNvPr id="71748" name="Line 68"/>
          <p:cNvSpPr>
            <a:spLocks noChangeShapeType="1"/>
          </p:cNvSpPr>
          <p:nvPr/>
        </p:nvSpPr>
        <p:spPr bwMode="auto">
          <a:xfrm>
            <a:off x="4624388" y="6118225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71749" name="Line 69"/>
          <p:cNvSpPr>
            <a:spLocks noChangeShapeType="1"/>
          </p:cNvSpPr>
          <p:nvPr/>
        </p:nvSpPr>
        <p:spPr bwMode="auto">
          <a:xfrm flipV="1">
            <a:off x="6683375" y="58864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71752" name="Line 72"/>
          <p:cNvSpPr>
            <a:spLocks noChangeShapeType="1"/>
          </p:cNvSpPr>
          <p:nvPr/>
        </p:nvSpPr>
        <p:spPr bwMode="auto">
          <a:xfrm>
            <a:off x="6683375" y="52768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71753" name="Text Box 73"/>
          <p:cNvSpPr txBox="1">
            <a:spLocks noChangeArrowheads="1"/>
          </p:cNvSpPr>
          <p:nvPr/>
        </p:nvSpPr>
        <p:spPr bwMode="auto">
          <a:xfrm>
            <a:off x="563563" y="620713"/>
            <a:ext cx="3917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删除操作在链队列中的实现 </a:t>
            </a:r>
          </a:p>
        </p:txBody>
      </p:sp>
      <p:sp>
        <p:nvSpPr>
          <p:cNvPr id="71757" name="Text Box 77"/>
          <p:cNvSpPr txBox="1">
            <a:spLocks noChangeArrowheads="1"/>
          </p:cNvSpPr>
          <p:nvPr/>
        </p:nvSpPr>
        <p:spPr bwMode="auto">
          <a:xfrm>
            <a:off x="5707063" y="4625975"/>
            <a:ext cx="43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p </a:t>
            </a:r>
          </a:p>
        </p:txBody>
      </p:sp>
      <p:sp>
        <p:nvSpPr>
          <p:cNvPr id="71758" name="Line 78"/>
          <p:cNvSpPr>
            <a:spLocks noChangeShapeType="1"/>
          </p:cNvSpPr>
          <p:nvPr/>
        </p:nvSpPr>
        <p:spPr bwMode="auto">
          <a:xfrm>
            <a:off x="5849938" y="51101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71760" name="Line 80"/>
          <p:cNvSpPr>
            <a:spLocks noChangeShapeType="1"/>
          </p:cNvSpPr>
          <p:nvPr/>
        </p:nvSpPr>
        <p:spPr bwMode="auto">
          <a:xfrm>
            <a:off x="5345113" y="5686425"/>
            <a:ext cx="3603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+mn-cs"/>
            </a:endParaRPr>
          </a:p>
        </p:txBody>
      </p:sp>
      <p:sp useBgFill="1">
        <p:nvSpPr>
          <p:cNvPr id="71762" name="Rectangle 82"/>
          <p:cNvSpPr>
            <a:spLocks noChangeArrowheads="1"/>
          </p:cNvSpPr>
          <p:nvPr/>
        </p:nvSpPr>
        <p:spPr bwMode="auto">
          <a:xfrm>
            <a:off x="5472113" y="5541963"/>
            <a:ext cx="219075" cy="21748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+mn-cs"/>
            </a:endParaRPr>
          </a:p>
        </p:txBody>
      </p:sp>
      <p:sp useBgFill="1">
        <p:nvSpPr>
          <p:cNvPr id="71765" name="Rectangle 85"/>
          <p:cNvSpPr>
            <a:spLocks noChangeArrowheads="1"/>
          </p:cNvSpPr>
          <p:nvPr/>
        </p:nvSpPr>
        <p:spPr bwMode="auto">
          <a:xfrm>
            <a:off x="5632450" y="5470525"/>
            <a:ext cx="863600" cy="5048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+mn-cs"/>
            </a:endParaRPr>
          </a:p>
        </p:txBody>
      </p:sp>
      <p:sp useBgFill="1">
        <p:nvSpPr>
          <p:cNvPr id="71767" name="Rectangle 87"/>
          <p:cNvSpPr>
            <a:spLocks noChangeArrowheads="1"/>
          </p:cNvSpPr>
          <p:nvPr/>
        </p:nvSpPr>
        <p:spPr bwMode="auto">
          <a:xfrm>
            <a:off x="5233988" y="5541963"/>
            <a:ext cx="219075" cy="21748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71750" name="Line 70"/>
          <p:cNvSpPr>
            <a:spLocks noChangeShapeType="1"/>
          </p:cNvSpPr>
          <p:nvPr/>
        </p:nvSpPr>
        <p:spPr bwMode="auto">
          <a:xfrm flipV="1">
            <a:off x="5311775" y="527685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+mn-cs"/>
            </a:endParaRPr>
          </a:p>
        </p:txBody>
      </p:sp>
      <p:sp useBgFill="1">
        <p:nvSpPr>
          <p:cNvPr id="71768" name="Rectangle 88"/>
          <p:cNvSpPr>
            <a:spLocks noChangeArrowheads="1"/>
          </p:cNvSpPr>
          <p:nvPr/>
        </p:nvSpPr>
        <p:spPr bwMode="auto">
          <a:xfrm>
            <a:off x="4984750" y="5908675"/>
            <a:ext cx="1800225" cy="3603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71769" name="Line 89"/>
          <p:cNvSpPr>
            <a:spLocks noChangeShapeType="1"/>
          </p:cNvSpPr>
          <p:nvPr/>
        </p:nvSpPr>
        <p:spPr bwMode="auto">
          <a:xfrm flipV="1">
            <a:off x="4984750" y="58308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71771" name="Rectangle 91"/>
          <p:cNvSpPr>
            <a:spLocks noChangeArrowheads="1"/>
          </p:cNvSpPr>
          <p:nvPr/>
        </p:nvSpPr>
        <p:spPr bwMode="auto">
          <a:xfrm>
            <a:off x="8459788" y="6683375"/>
            <a:ext cx="490537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▲</a:t>
            </a:r>
          </a:p>
        </p:txBody>
      </p:sp>
      <p:sp>
        <p:nvSpPr>
          <p:cNvPr id="71773" name="Text Box 93"/>
          <p:cNvSpPr txBox="1">
            <a:spLocks noChangeArrowheads="1"/>
          </p:cNvSpPr>
          <p:nvPr/>
        </p:nvSpPr>
        <p:spPr bwMode="auto">
          <a:xfrm>
            <a:off x="6569075" y="4625975"/>
            <a:ext cx="43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p </a:t>
            </a:r>
          </a:p>
        </p:txBody>
      </p:sp>
      <p:sp useBgFill="1">
        <p:nvSpPr>
          <p:cNvPr id="71775" name="Rectangle 95"/>
          <p:cNvSpPr>
            <a:spLocks noChangeArrowheads="1"/>
          </p:cNvSpPr>
          <p:nvPr/>
        </p:nvSpPr>
        <p:spPr bwMode="auto">
          <a:xfrm>
            <a:off x="5705475" y="4749800"/>
            <a:ext cx="358775" cy="7207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71751" name="Line 71"/>
          <p:cNvSpPr>
            <a:spLocks noChangeShapeType="1"/>
          </p:cNvSpPr>
          <p:nvPr/>
        </p:nvSpPr>
        <p:spPr bwMode="auto">
          <a:xfrm>
            <a:off x="5311775" y="527685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+mn-cs"/>
            </a:endParaRPr>
          </a:p>
        </p:txBody>
      </p:sp>
      <p:grpSp>
        <p:nvGrpSpPr>
          <p:cNvPr id="71779" name="Group 99"/>
          <p:cNvGrpSpPr>
            <a:grpSpLocks/>
          </p:cNvGrpSpPr>
          <p:nvPr/>
        </p:nvGrpSpPr>
        <p:grpSpPr bwMode="auto">
          <a:xfrm>
            <a:off x="5200650" y="5260975"/>
            <a:ext cx="1512888" cy="461963"/>
            <a:chOff x="3152" y="3298"/>
            <a:chExt cx="953" cy="291"/>
          </a:xfrm>
        </p:grpSpPr>
        <p:sp useBgFill="1">
          <p:nvSpPr>
            <p:cNvPr id="71776" name="Rectangle 96"/>
            <p:cNvSpPr>
              <a:spLocks noChangeArrowheads="1"/>
            </p:cNvSpPr>
            <p:nvPr/>
          </p:nvSpPr>
          <p:spPr bwMode="auto">
            <a:xfrm>
              <a:off x="3198" y="3298"/>
              <a:ext cx="907" cy="136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endParaRPr>
            </a:p>
          </p:txBody>
        </p:sp>
        <p:sp useBgFill="1">
          <p:nvSpPr>
            <p:cNvPr id="71778" name="Rectangle 98"/>
            <p:cNvSpPr>
              <a:spLocks noChangeArrowheads="1"/>
            </p:cNvSpPr>
            <p:nvPr/>
          </p:nvSpPr>
          <p:spPr bwMode="auto">
            <a:xfrm>
              <a:off x="3152" y="3452"/>
              <a:ext cx="136" cy="137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endParaRPr>
            </a:p>
          </p:txBody>
        </p:sp>
      </p:grpSp>
      <p:sp>
        <p:nvSpPr>
          <p:cNvPr id="71774" name="Line 94"/>
          <p:cNvSpPr>
            <a:spLocks noChangeShapeType="1"/>
          </p:cNvSpPr>
          <p:nvPr/>
        </p:nvSpPr>
        <p:spPr bwMode="auto">
          <a:xfrm>
            <a:off x="6688138" y="515620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71780" name="Text Box 100"/>
          <p:cNvSpPr txBox="1">
            <a:spLocks noChangeArrowheads="1"/>
          </p:cNvSpPr>
          <p:nvPr/>
        </p:nvSpPr>
        <p:spPr bwMode="auto">
          <a:xfrm>
            <a:off x="5100638" y="5494338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∧</a:t>
            </a:r>
          </a:p>
        </p:txBody>
      </p:sp>
      <p:sp useBgFill="1">
        <p:nvSpPr>
          <p:cNvPr id="71782" name="Rectangle 102"/>
          <p:cNvSpPr>
            <a:spLocks noChangeArrowheads="1"/>
          </p:cNvSpPr>
          <p:nvPr/>
        </p:nvSpPr>
        <p:spPr bwMode="auto">
          <a:xfrm>
            <a:off x="6281738" y="4606925"/>
            <a:ext cx="1079500" cy="15113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7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7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717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717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7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3" dur="500"/>
                                        <p:tgtEl>
                                          <p:spTgt spid="717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3" dur="500"/>
                                        <p:tgtEl>
                                          <p:spTgt spid="717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1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71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71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1" dur="500"/>
                                        <p:tgtEl>
                                          <p:spTgt spid="717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1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717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17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71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7" dur="500"/>
                                        <p:tgtEl>
                                          <p:spTgt spid="717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7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7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1" dur="500"/>
                                        <p:tgtEl>
                                          <p:spTgt spid="717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1000"/>
                                        <p:tgtEl>
                                          <p:spTgt spid="7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81" grpId="0" animBg="1"/>
      <p:bldP spid="71777" grpId="0" animBg="1"/>
      <p:bldP spid="71772" grpId="0" animBg="1"/>
      <p:bldP spid="71766" grpId="0" animBg="1"/>
      <p:bldP spid="71764" grpId="0" animBg="1"/>
      <p:bldP spid="71759" grpId="0" animBg="1"/>
      <p:bldP spid="71755" grpId="0" animBg="1"/>
      <p:bldP spid="71754" grpId="0"/>
      <p:bldP spid="71752" grpId="0" animBg="1"/>
      <p:bldP spid="71757" grpId="0"/>
      <p:bldP spid="71758" grpId="0" animBg="1"/>
      <p:bldP spid="71762" grpId="0" animBg="1"/>
      <p:bldP spid="71765" grpId="0" animBg="1"/>
      <p:bldP spid="71767" grpId="0" animBg="1"/>
      <p:bldP spid="71750" grpId="0" animBg="1"/>
      <p:bldP spid="71768" grpId="0" animBg="1"/>
      <p:bldP spid="71769" grpId="0" animBg="1"/>
      <p:bldP spid="71773" grpId="0"/>
      <p:bldP spid="71775" grpId="0" animBg="1"/>
      <p:bldP spid="71751" grpId="0" animBg="1"/>
      <p:bldP spid="71774" grpId="0" animBg="1"/>
      <p:bldP spid="71780" grpId="0"/>
      <p:bldP spid="7178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179512" y="764704"/>
            <a:ext cx="8767144" cy="5853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                                           课堂作业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</a:t>
            </a:r>
            <a:b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</a:b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、栈的特点是（     ），队列的特点是（     ）。 </a:t>
            </a:r>
            <a:b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</a:b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2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、线性表、栈和队列都是（   ）结构，线性表可以在（  ） </a:t>
            </a: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    位置插入和删除元素，栈只能在（   ）插入和删除元素， </a:t>
            </a: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    队列只能在（   ）插入元素和（   ）删除元素。 </a:t>
            </a:r>
            <a:b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</a:b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3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、设栈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S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和队列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Q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的初始状态皆为空，元素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a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1,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a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2,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a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3,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a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4,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a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5 </a:t>
            </a: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和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a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6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依次通过一个栈，一个元素出栈后即进入队列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Q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，若 </a:t>
            </a: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 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6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个元素出队列的顺序是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a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3,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a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5,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a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4,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a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6,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a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2,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a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1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则栈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S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至少应 </a:t>
            </a: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    该容纳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(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)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个元素。 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（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A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）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3    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（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B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）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4    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（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C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）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5      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（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D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）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6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4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、若队列的入队序列是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1, 2, 3, 4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，则出队序列是（）。 </a:t>
            </a: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  （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A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）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4,3,2,1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（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B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）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1,2,3,4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（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C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）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1,4,3,2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（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D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）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3,2,4,1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71" name="Text Box 119"/>
          <p:cNvSpPr txBox="1">
            <a:spLocks noChangeArrowheads="1"/>
          </p:cNvSpPr>
          <p:nvPr/>
        </p:nvSpPr>
        <p:spPr bwMode="auto">
          <a:xfrm>
            <a:off x="604838" y="606425"/>
            <a:ext cx="7916862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    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在顺序队列中，当尾指针已经指向了队列的最后一个 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位置的下一位置时，若再有元素入队，就会发生“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溢出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”。 </a:t>
            </a:r>
          </a:p>
        </p:txBody>
      </p:sp>
      <p:sp>
        <p:nvSpPr>
          <p:cNvPr id="23672" name="Text Box 120"/>
          <p:cNvSpPr txBox="1">
            <a:spLocks noChangeArrowheads="1"/>
          </p:cNvSpPr>
          <p:nvPr/>
        </p:nvSpPr>
        <p:spPr bwMode="auto">
          <a:xfrm>
            <a:off x="608013" y="1570038"/>
            <a:ext cx="8109912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/>
                <a:ea typeface="华文中宋" pitchFamily="2" charset="-122"/>
                <a:cs typeface="+mn-cs"/>
              </a:rPr>
              <a:t>“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假溢出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/>
                <a:ea typeface="华文中宋" pitchFamily="2" charset="-122"/>
                <a:cs typeface="+mn-cs"/>
              </a:rPr>
              <a:t>”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——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队列的存储空间未满，却发生了溢出。 </a:t>
            </a:r>
          </a:p>
        </p:txBody>
      </p:sp>
      <p:grpSp>
        <p:nvGrpSpPr>
          <p:cNvPr id="23694" name="Group 142"/>
          <p:cNvGrpSpPr>
            <a:grpSpLocks/>
          </p:cNvGrpSpPr>
          <p:nvPr/>
        </p:nvGrpSpPr>
        <p:grpSpPr bwMode="auto">
          <a:xfrm>
            <a:off x="800100" y="4389438"/>
            <a:ext cx="1600200" cy="1919287"/>
            <a:chOff x="204" y="2795"/>
            <a:chExt cx="1008" cy="1209"/>
          </a:xfrm>
        </p:grpSpPr>
        <p:sp>
          <p:nvSpPr>
            <p:cNvPr id="23679" name="Line 127"/>
            <p:cNvSpPr>
              <a:spLocks noChangeShapeType="1"/>
            </p:cNvSpPr>
            <p:nvPr/>
          </p:nvSpPr>
          <p:spPr bwMode="auto">
            <a:xfrm>
              <a:off x="780" y="308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3680" name="Line 128"/>
            <p:cNvSpPr>
              <a:spLocks noChangeShapeType="1"/>
            </p:cNvSpPr>
            <p:nvPr/>
          </p:nvSpPr>
          <p:spPr bwMode="auto">
            <a:xfrm>
              <a:off x="1212" y="308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3681" name="Line 129"/>
            <p:cNvSpPr>
              <a:spLocks noChangeShapeType="1"/>
            </p:cNvSpPr>
            <p:nvPr/>
          </p:nvSpPr>
          <p:spPr bwMode="auto">
            <a:xfrm>
              <a:off x="780" y="30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3682" name="Line 130"/>
            <p:cNvSpPr>
              <a:spLocks noChangeShapeType="1"/>
            </p:cNvSpPr>
            <p:nvPr/>
          </p:nvSpPr>
          <p:spPr bwMode="auto">
            <a:xfrm>
              <a:off x="780" y="327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3683" name="Line 131"/>
            <p:cNvSpPr>
              <a:spLocks noChangeShapeType="1"/>
            </p:cNvSpPr>
            <p:nvPr/>
          </p:nvSpPr>
          <p:spPr bwMode="auto">
            <a:xfrm>
              <a:off x="780" y="346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3684" name="Line 132"/>
            <p:cNvSpPr>
              <a:spLocks noChangeShapeType="1"/>
            </p:cNvSpPr>
            <p:nvPr/>
          </p:nvSpPr>
          <p:spPr bwMode="auto">
            <a:xfrm>
              <a:off x="780" y="3675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3685" name="Line 133"/>
            <p:cNvSpPr>
              <a:spLocks noChangeShapeType="1"/>
            </p:cNvSpPr>
            <p:nvPr/>
          </p:nvSpPr>
          <p:spPr bwMode="auto">
            <a:xfrm>
              <a:off x="780" y="385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3686" name="Text Box 134"/>
            <p:cNvSpPr txBox="1">
              <a:spLocks noChangeArrowheads="1"/>
            </p:cNvSpPr>
            <p:nvPr/>
          </p:nvSpPr>
          <p:spPr bwMode="auto">
            <a:xfrm>
              <a:off x="204" y="2795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rPr>
                <a:t>rear </a:t>
              </a:r>
            </a:p>
          </p:txBody>
        </p:sp>
        <p:sp>
          <p:nvSpPr>
            <p:cNvPr id="23687" name="Line 135"/>
            <p:cNvSpPr>
              <a:spLocks noChangeShapeType="1"/>
            </p:cNvSpPr>
            <p:nvPr/>
          </p:nvSpPr>
          <p:spPr bwMode="auto">
            <a:xfrm>
              <a:off x="252" y="300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3688" name="Line 136"/>
            <p:cNvSpPr>
              <a:spLocks noChangeShapeType="1"/>
            </p:cNvSpPr>
            <p:nvPr/>
          </p:nvSpPr>
          <p:spPr bwMode="auto">
            <a:xfrm>
              <a:off x="252" y="3771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3689" name="Text Box 137"/>
            <p:cNvSpPr txBox="1">
              <a:spLocks noChangeArrowheads="1"/>
            </p:cNvSpPr>
            <p:nvPr/>
          </p:nvSpPr>
          <p:spPr bwMode="auto">
            <a:xfrm>
              <a:off x="204" y="3754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rPr>
                <a:t>front </a:t>
              </a:r>
            </a:p>
          </p:txBody>
        </p:sp>
        <p:sp>
          <p:nvSpPr>
            <p:cNvPr id="23690" name="Text Box 138"/>
            <p:cNvSpPr txBox="1">
              <a:spLocks noChangeArrowheads="1"/>
            </p:cNvSpPr>
            <p:nvPr/>
          </p:nvSpPr>
          <p:spPr bwMode="auto">
            <a:xfrm>
              <a:off x="876" y="3610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rPr>
                <a:t>J</a:t>
              </a:r>
              <a:r>
                <a:rPr kumimoji="1" lang="en-US" altLang="zh-CN" sz="20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rPr>
                <a:t>1</a:t>
              </a: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rPr>
                <a:t> </a:t>
              </a:r>
            </a:p>
          </p:txBody>
        </p:sp>
        <p:sp>
          <p:nvSpPr>
            <p:cNvPr id="23691" name="Text Box 139"/>
            <p:cNvSpPr txBox="1">
              <a:spLocks noChangeArrowheads="1"/>
            </p:cNvSpPr>
            <p:nvPr/>
          </p:nvSpPr>
          <p:spPr bwMode="auto">
            <a:xfrm>
              <a:off x="876" y="3418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rPr>
                <a:t>J</a:t>
              </a:r>
              <a:r>
                <a:rPr kumimoji="1" lang="en-US" altLang="zh-CN" sz="20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rPr>
                <a:t>2</a:t>
              </a: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rPr>
                <a:t> </a:t>
              </a:r>
            </a:p>
          </p:txBody>
        </p:sp>
        <p:sp>
          <p:nvSpPr>
            <p:cNvPr id="23692" name="Text Box 140"/>
            <p:cNvSpPr txBox="1">
              <a:spLocks noChangeArrowheads="1"/>
            </p:cNvSpPr>
            <p:nvPr/>
          </p:nvSpPr>
          <p:spPr bwMode="auto">
            <a:xfrm>
              <a:off x="876" y="3226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rPr>
                <a:t>J</a:t>
              </a:r>
              <a:r>
                <a:rPr kumimoji="1" lang="en-US" altLang="zh-CN" sz="20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rPr>
                <a:t>3</a:t>
              </a: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rPr>
                <a:t> </a:t>
              </a:r>
            </a:p>
          </p:txBody>
        </p:sp>
        <p:sp>
          <p:nvSpPr>
            <p:cNvPr id="23693" name="Text Box 141"/>
            <p:cNvSpPr txBox="1">
              <a:spLocks noChangeArrowheads="1"/>
            </p:cNvSpPr>
            <p:nvPr/>
          </p:nvSpPr>
          <p:spPr bwMode="auto">
            <a:xfrm>
              <a:off x="868" y="3044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rPr>
                <a:t>J</a:t>
              </a:r>
              <a:r>
                <a:rPr kumimoji="1" lang="en-US" altLang="zh-CN" sz="20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rPr>
                <a:t>4</a:t>
              </a: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rPr>
                <a:t> </a:t>
              </a:r>
            </a:p>
          </p:txBody>
        </p:sp>
      </p:grpSp>
      <p:grpSp>
        <p:nvGrpSpPr>
          <p:cNvPr id="23737" name="Group 185"/>
          <p:cNvGrpSpPr>
            <a:grpSpLocks/>
          </p:cNvGrpSpPr>
          <p:nvPr/>
        </p:nvGrpSpPr>
        <p:grpSpPr bwMode="auto">
          <a:xfrm>
            <a:off x="2687638" y="4389438"/>
            <a:ext cx="1600200" cy="1674812"/>
            <a:chOff x="1418" y="2795"/>
            <a:chExt cx="1008" cy="1055"/>
          </a:xfrm>
        </p:grpSpPr>
        <p:sp>
          <p:nvSpPr>
            <p:cNvPr id="23709" name="Line 157"/>
            <p:cNvSpPr>
              <a:spLocks noChangeShapeType="1"/>
            </p:cNvSpPr>
            <p:nvPr/>
          </p:nvSpPr>
          <p:spPr bwMode="auto">
            <a:xfrm>
              <a:off x="1994" y="308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3710" name="Line 158"/>
            <p:cNvSpPr>
              <a:spLocks noChangeShapeType="1"/>
            </p:cNvSpPr>
            <p:nvPr/>
          </p:nvSpPr>
          <p:spPr bwMode="auto">
            <a:xfrm>
              <a:off x="2426" y="308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3711" name="Line 159"/>
            <p:cNvSpPr>
              <a:spLocks noChangeShapeType="1"/>
            </p:cNvSpPr>
            <p:nvPr/>
          </p:nvSpPr>
          <p:spPr bwMode="auto">
            <a:xfrm>
              <a:off x="1994" y="30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3712" name="Line 160"/>
            <p:cNvSpPr>
              <a:spLocks noChangeShapeType="1"/>
            </p:cNvSpPr>
            <p:nvPr/>
          </p:nvSpPr>
          <p:spPr bwMode="auto">
            <a:xfrm>
              <a:off x="1994" y="327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3713" name="Line 161"/>
            <p:cNvSpPr>
              <a:spLocks noChangeShapeType="1"/>
            </p:cNvSpPr>
            <p:nvPr/>
          </p:nvSpPr>
          <p:spPr bwMode="auto">
            <a:xfrm>
              <a:off x="1994" y="346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3714" name="Line 162"/>
            <p:cNvSpPr>
              <a:spLocks noChangeShapeType="1"/>
            </p:cNvSpPr>
            <p:nvPr/>
          </p:nvSpPr>
          <p:spPr bwMode="auto">
            <a:xfrm>
              <a:off x="1994" y="3675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3715" name="Line 163"/>
            <p:cNvSpPr>
              <a:spLocks noChangeShapeType="1"/>
            </p:cNvSpPr>
            <p:nvPr/>
          </p:nvSpPr>
          <p:spPr bwMode="auto">
            <a:xfrm>
              <a:off x="1994" y="385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3716" name="Text Box 164"/>
            <p:cNvSpPr txBox="1">
              <a:spLocks noChangeArrowheads="1"/>
            </p:cNvSpPr>
            <p:nvPr/>
          </p:nvSpPr>
          <p:spPr bwMode="auto">
            <a:xfrm>
              <a:off x="1418" y="2795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rPr>
                <a:t>rear </a:t>
              </a:r>
            </a:p>
          </p:txBody>
        </p:sp>
        <p:sp>
          <p:nvSpPr>
            <p:cNvPr id="23717" name="Line 165"/>
            <p:cNvSpPr>
              <a:spLocks noChangeShapeType="1"/>
            </p:cNvSpPr>
            <p:nvPr/>
          </p:nvSpPr>
          <p:spPr bwMode="auto">
            <a:xfrm>
              <a:off x="1466" y="300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3718" name="Line 166"/>
            <p:cNvSpPr>
              <a:spLocks noChangeShapeType="1"/>
            </p:cNvSpPr>
            <p:nvPr/>
          </p:nvSpPr>
          <p:spPr bwMode="auto">
            <a:xfrm>
              <a:off x="1466" y="3379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3719" name="Text Box 167"/>
            <p:cNvSpPr txBox="1">
              <a:spLocks noChangeArrowheads="1"/>
            </p:cNvSpPr>
            <p:nvPr/>
          </p:nvSpPr>
          <p:spPr bwMode="auto">
            <a:xfrm>
              <a:off x="1418" y="3362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rPr>
                <a:t>front </a:t>
              </a:r>
            </a:p>
          </p:txBody>
        </p:sp>
        <p:sp>
          <p:nvSpPr>
            <p:cNvPr id="23722" name="Text Box 170"/>
            <p:cNvSpPr txBox="1">
              <a:spLocks noChangeArrowheads="1"/>
            </p:cNvSpPr>
            <p:nvPr/>
          </p:nvSpPr>
          <p:spPr bwMode="auto">
            <a:xfrm>
              <a:off x="2090" y="3226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rPr>
                <a:t>J</a:t>
              </a:r>
              <a:r>
                <a:rPr kumimoji="1" lang="en-US" altLang="zh-CN" sz="20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rPr>
                <a:t>3</a:t>
              </a: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rPr>
                <a:t> </a:t>
              </a:r>
            </a:p>
          </p:txBody>
        </p:sp>
        <p:sp>
          <p:nvSpPr>
            <p:cNvPr id="23723" name="Text Box 171"/>
            <p:cNvSpPr txBox="1">
              <a:spLocks noChangeArrowheads="1"/>
            </p:cNvSpPr>
            <p:nvPr/>
          </p:nvSpPr>
          <p:spPr bwMode="auto">
            <a:xfrm>
              <a:off x="2082" y="3044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rPr>
                <a:t>J</a:t>
              </a:r>
              <a:r>
                <a:rPr kumimoji="1" lang="en-US" altLang="zh-CN" sz="20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rPr>
                <a:t>4</a:t>
              </a: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rPr>
                <a:t> </a:t>
              </a:r>
            </a:p>
          </p:txBody>
        </p:sp>
      </p:grpSp>
      <p:sp>
        <p:nvSpPr>
          <p:cNvPr id="23738" name="Text Box 186"/>
          <p:cNvSpPr txBox="1">
            <a:spLocks noChangeArrowheads="1"/>
          </p:cNvSpPr>
          <p:nvPr/>
        </p:nvSpPr>
        <p:spPr bwMode="auto">
          <a:xfrm>
            <a:off x="592138" y="2578100"/>
            <a:ext cx="796131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      (1)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、平移元素：把元素平移到队列的首部。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效率低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。 </a:t>
            </a:r>
          </a:p>
        </p:txBody>
      </p:sp>
      <p:sp>
        <p:nvSpPr>
          <p:cNvPr id="23739" name="Text Box 187"/>
          <p:cNvSpPr txBox="1">
            <a:spLocks noChangeArrowheads="1"/>
          </p:cNvSpPr>
          <p:nvPr/>
        </p:nvSpPr>
        <p:spPr bwMode="auto">
          <a:xfrm>
            <a:off x="608013" y="2074863"/>
            <a:ext cx="6724918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      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解决“假溢出”的问题有两种可行的方法： </a:t>
            </a:r>
          </a:p>
        </p:txBody>
      </p:sp>
      <p:sp>
        <p:nvSpPr>
          <p:cNvPr id="23740" name="Text Box 188"/>
          <p:cNvSpPr txBox="1">
            <a:spLocks noChangeArrowheads="1"/>
          </p:cNvSpPr>
          <p:nvPr/>
        </p:nvSpPr>
        <p:spPr bwMode="auto">
          <a:xfrm>
            <a:off x="608013" y="3021013"/>
            <a:ext cx="7959725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      (2)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、将新元素插入到第一个位置上，构成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循环队列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， 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               入队和出队仍按“先进先出”的原则进行。 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                                                 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操作效率、空间利用率高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。 </a:t>
            </a:r>
          </a:p>
        </p:txBody>
      </p:sp>
      <p:grpSp>
        <p:nvGrpSpPr>
          <p:cNvPr id="23768" name="Group 216"/>
          <p:cNvGrpSpPr>
            <a:grpSpLocks/>
          </p:cNvGrpSpPr>
          <p:nvPr/>
        </p:nvGrpSpPr>
        <p:grpSpPr bwMode="auto">
          <a:xfrm>
            <a:off x="6664325" y="4765675"/>
            <a:ext cx="1600200" cy="1279525"/>
            <a:chOff x="4367" y="3168"/>
            <a:chExt cx="1008" cy="806"/>
          </a:xfrm>
        </p:grpSpPr>
        <p:sp>
          <p:nvSpPr>
            <p:cNvPr id="23741" name="Line 189"/>
            <p:cNvSpPr>
              <a:spLocks noChangeShapeType="1"/>
            </p:cNvSpPr>
            <p:nvPr/>
          </p:nvSpPr>
          <p:spPr bwMode="auto">
            <a:xfrm>
              <a:off x="4943" y="3206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3742" name="Line 190"/>
            <p:cNvSpPr>
              <a:spLocks noChangeShapeType="1"/>
            </p:cNvSpPr>
            <p:nvPr/>
          </p:nvSpPr>
          <p:spPr bwMode="auto">
            <a:xfrm>
              <a:off x="5375" y="3206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3743" name="Line 191"/>
            <p:cNvSpPr>
              <a:spLocks noChangeShapeType="1"/>
            </p:cNvSpPr>
            <p:nvPr/>
          </p:nvSpPr>
          <p:spPr bwMode="auto">
            <a:xfrm>
              <a:off x="4943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3744" name="Line 192"/>
            <p:cNvSpPr>
              <a:spLocks noChangeShapeType="1"/>
            </p:cNvSpPr>
            <p:nvPr/>
          </p:nvSpPr>
          <p:spPr bwMode="auto">
            <a:xfrm>
              <a:off x="4943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3745" name="Line 193"/>
            <p:cNvSpPr>
              <a:spLocks noChangeShapeType="1"/>
            </p:cNvSpPr>
            <p:nvPr/>
          </p:nvSpPr>
          <p:spPr bwMode="auto">
            <a:xfrm>
              <a:off x="4943" y="359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3746" name="Line 194"/>
            <p:cNvSpPr>
              <a:spLocks noChangeShapeType="1"/>
            </p:cNvSpPr>
            <p:nvPr/>
          </p:nvSpPr>
          <p:spPr bwMode="auto">
            <a:xfrm>
              <a:off x="4943" y="3799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3747" name="Line 195"/>
            <p:cNvSpPr>
              <a:spLocks noChangeShapeType="1"/>
            </p:cNvSpPr>
            <p:nvPr/>
          </p:nvSpPr>
          <p:spPr bwMode="auto">
            <a:xfrm>
              <a:off x="4943" y="397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3748" name="Text Box 196"/>
            <p:cNvSpPr txBox="1">
              <a:spLocks noChangeArrowheads="1"/>
            </p:cNvSpPr>
            <p:nvPr/>
          </p:nvSpPr>
          <p:spPr bwMode="auto">
            <a:xfrm>
              <a:off x="4367" y="3679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rPr>
                <a:t>rear </a:t>
              </a:r>
            </a:p>
          </p:txBody>
        </p:sp>
        <p:sp>
          <p:nvSpPr>
            <p:cNvPr id="23749" name="Line 197"/>
            <p:cNvSpPr>
              <a:spLocks noChangeShapeType="1"/>
            </p:cNvSpPr>
            <p:nvPr/>
          </p:nvSpPr>
          <p:spPr bwMode="auto">
            <a:xfrm>
              <a:off x="4415" y="388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3750" name="Line 198"/>
            <p:cNvSpPr>
              <a:spLocks noChangeShapeType="1"/>
            </p:cNvSpPr>
            <p:nvPr/>
          </p:nvSpPr>
          <p:spPr bwMode="auto">
            <a:xfrm>
              <a:off x="4415" y="3503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3751" name="Text Box 199"/>
            <p:cNvSpPr txBox="1">
              <a:spLocks noChangeArrowheads="1"/>
            </p:cNvSpPr>
            <p:nvPr/>
          </p:nvSpPr>
          <p:spPr bwMode="auto">
            <a:xfrm>
              <a:off x="4367" y="3486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rPr>
                <a:t>front </a:t>
              </a:r>
            </a:p>
          </p:txBody>
        </p:sp>
        <p:sp>
          <p:nvSpPr>
            <p:cNvPr id="23752" name="Text Box 200"/>
            <p:cNvSpPr txBox="1">
              <a:spLocks noChangeArrowheads="1"/>
            </p:cNvSpPr>
            <p:nvPr/>
          </p:nvSpPr>
          <p:spPr bwMode="auto">
            <a:xfrm>
              <a:off x="5039" y="3350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rPr>
                <a:t>J</a:t>
              </a:r>
              <a:r>
                <a:rPr kumimoji="1" lang="en-US" altLang="zh-CN" sz="20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rPr>
                <a:t>3</a:t>
              </a: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rPr>
                <a:t> </a:t>
              </a:r>
            </a:p>
          </p:txBody>
        </p:sp>
        <p:sp>
          <p:nvSpPr>
            <p:cNvPr id="23753" name="Text Box 201"/>
            <p:cNvSpPr txBox="1">
              <a:spLocks noChangeArrowheads="1"/>
            </p:cNvSpPr>
            <p:nvPr/>
          </p:nvSpPr>
          <p:spPr bwMode="auto">
            <a:xfrm>
              <a:off x="5031" y="3168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rPr>
                <a:t>J</a:t>
              </a:r>
              <a:r>
                <a:rPr kumimoji="1" lang="en-US" altLang="zh-CN" sz="20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rPr>
                <a:t>4</a:t>
              </a: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rPr>
                <a:t> </a:t>
              </a:r>
            </a:p>
          </p:txBody>
        </p:sp>
      </p:grpSp>
      <p:grpSp>
        <p:nvGrpSpPr>
          <p:cNvPr id="23767" name="Group 215"/>
          <p:cNvGrpSpPr>
            <a:grpSpLocks/>
          </p:cNvGrpSpPr>
          <p:nvPr/>
        </p:nvGrpSpPr>
        <p:grpSpPr bwMode="auto">
          <a:xfrm>
            <a:off x="4703763" y="4826000"/>
            <a:ext cx="1600200" cy="1473200"/>
            <a:chOff x="3051" y="3206"/>
            <a:chExt cx="1008" cy="928"/>
          </a:xfrm>
        </p:grpSpPr>
        <p:sp>
          <p:nvSpPr>
            <p:cNvPr id="23764" name="Text Box 212"/>
            <p:cNvSpPr txBox="1">
              <a:spLocks noChangeArrowheads="1"/>
            </p:cNvSpPr>
            <p:nvPr/>
          </p:nvSpPr>
          <p:spPr bwMode="auto">
            <a:xfrm>
              <a:off x="3051" y="3884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rPr>
                <a:t>front </a:t>
              </a:r>
            </a:p>
          </p:txBody>
        </p:sp>
        <p:sp>
          <p:nvSpPr>
            <p:cNvPr id="23754" name="Line 202"/>
            <p:cNvSpPr>
              <a:spLocks noChangeShapeType="1"/>
            </p:cNvSpPr>
            <p:nvPr/>
          </p:nvSpPr>
          <p:spPr bwMode="auto">
            <a:xfrm>
              <a:off x="3627" y="3206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3755" name="Line 203"/>
            <p:cNvSpPr>
              <a:spLocks noChangeShapeType="1"/>
            </p:cNvSpPr>
            <p:nvPr/>
          </p:nvSpPr>
          <p:spPr bwMode="auto">
            <a:xfrm>
              <a:off x="4059" y="3206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3756" name="Line 204"/>
            <p:cNvSpPr>
              <a:spLocks noChangeShapeType="1"/>
            </p:cNvSpPr>
            <p:nvPr/>
          </p:nvSpPr>
          <p:spPr bwMode="auto">
            <a:xfrm>
              <a:off x="3627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3757" name="Line 205"/>
            <p:cNvSpPr>
              <a:spLocks noChangeShapeType="1"/>
            </p:cNvSpPr>
            <p:nvPr/>
          </p:nvSpPr>
          <p:spPr bwMode="auto">
            <a:xfrm>
              <a:off x="3627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3758" name="Line 206"/>
            <p:cNvSpPr>
              <a:spLocks noChangeShapeType="1"/>
            </p:cNvSpPr>
            <p:nvPr/>
          </p:nvSpPr>
          <p:spPr bwMode="auto">
            <a:xfrm>
              <a:off x="3627" y="359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3759" name="Line 207"/>
            <p:cNvSpPr>
              <a:spLocks noChangeShapeType="1"/>
            </p:cNvSpPr>
            <p:nvPr/>
          </p:nvSpPr>
          <p:spPr bwMode="auto">
            <a:xfrm>
              <a:off x="3627" y="3799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3760" name="Line 208"/>
            <p:cNvSpPr>
              <a:spLocks noChangeShapeType="1"/>
            </p:cNvSpPr>
            <p:nvPr/>
          </p:nvSpPr>
          <p:spPr bwMode="auto">
            <a:xfrm>
              <a:off x="3627" y="397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3761" name="Text Box 209"/>
            <p:cNvSpPr txBox="1">
              <a:spLocks noChangeArrowheads="1"/>
            </p:cNvSpPr>
            <p:nvPr/>
          </p:nvSpPr>
          <p:spPr bwMode="auto">
            <a:xfrm>
              <a:off x="3051" y="3294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rPr>
                <a:t>rear </a:t>
              </a:r>
            </a:p>
          </p:txBody>
        </p:sp>
        <p:sp>
          <p:nvSpPr>
            <p:cNvPr id="23762" name="Line 210"/>
            <p:cNvSpPr>
              <a:spLocks noChangeShapeType="1"/>
            </p:cNvSpPr>
            <p:nvPr/>
          </p:nvSpPr>
          <p:spPr bwMode="auto">
            <a:xfrm>
              <a:off x="3099" y="3503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3763" name="Line 211"/>
            <p:cNvSpPr>
              <a:spLocks noChangeShapeType="1"/>
            </p:cNvSpPr>
            <p:nvPr/>
          </p:nvSpPr>
          <p:spPr bwMode="auto">
            <a:xfrm>
              <a:off x="3099" y="3901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3765" name="Text Box 213"/>
            <p:cNvSpPr txBox="1">
              <a:spLocks noChangeArrowheads="1"/>
            </p:cNvSpPr>
            <p:nvPr/>
          </p:nvSpPr>
          <p:spPr bwMode="auto">
            <a:xfrm>
              <a:off x="3723" y="3748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rPr>
                <a:t>J</a:t>
              </a:r>
              <a:r>
                <a:rPr kumimoji="1" lang="en-US" altLang="zh-CN" sz="20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rPr>
                <a:t>3</a:t>
              </a: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rPr>
                <a:t> </a:t>
              </a:r>
            </a:p>
          </p:txBody>
        </p:sp>
        <p:sp>
          <p:nvSpPr>
            <p:cNvPr id="23766" name="Text Box 214"/>
            <p:cNvSpPr txBox="1">
              <a:spLocks noChangeArrowheads="1"/>
            </p:cNvSpPr>
            <p:nvPr/>
          </p:nvSpPr>
          <p:spPr bwMode="auto">
            <a:xfrm>
              <a:off x="3715" y="3566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rPr>
                <a:t>J</a:t>
              </a:r>
              <a:r>
                <a:rPr kumimoji="1" lang="en-US" altLang="zh-CN" sz="20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rPr>
                <a:t>4</a:t>
              </a: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rPr>
                <a:t> </a:t>
              </a:r>
            </a:p>
          </p:txBody>
        </p:sp>
      </p:grp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3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3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6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6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7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7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23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5" dur="500"/>
                                        <p:tgtEl>
                                          <p:spTgt spid="23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2000"/>
                                        <p:tgtEl>
                                          <p:spTgt spid="23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3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3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3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7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37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71" grpId="0" autoUpdateAnimBg="0"/>
      <p:bldP spid="23672" grpId="0" autoUpdateAnimBg="0"/>
      <p:bldP spid="23738" grpId="0" autoUpdateAnimBg="0"/>
      <p:bldP spid="23739" grpId="0" autoUpdateAnimBg="0"/>
      <p:bldP spid="23740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793750" y="1260475"/>
            <a:ext cx="7307263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#define MAXQSIZE  100        //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最大队列长度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typedef struct {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    QElemType  *base;            //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预分配存储空间基址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   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int  front;             //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头指针，若队列不空，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                                 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//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指向队列头元素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   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int  rear;               //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尾指针，若队列不空，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                                 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//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指向队列尾元素 的下一个位置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} SqQueue; </a:t>
            </a:r>
          </a:p>
        </p:txBody>
      </p:sp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815975" y="708025"/>
            <a:ext cx="3308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队列的顺序存储结构：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8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3" name="Text Box 15"/>
          <p:cNvSpPr txBox="1">
            <a:spLocks noChangeArrowheads="1"/>
          </p:cNvSpPr>
          <p:nvPr/>
        </p:nvSpPr>
        <p:spPr bwMode="auto">
          <a:xfrm>
            <a:off x="830263" y="3600450"/>
            <a:ext cx="5109091" cy="2234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CCFF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循环意义下的加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1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操作可以描述为：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CCFF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if (rear + 1 &gt;=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MAXQSIZE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CCFF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           rear = 0;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CCFF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     else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CCFF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          rear ++; </a:t>
            </a:r>
          </a:p>
        </p:txBody>
      </p:sp>
      <p:sp>
        <p:nvSpPr>
          <p:cNvPr id="32785" name="Oval 17"/>
          <p:cNvSpPr>
            <a:spLocks noChangeArrowheads="1"/>
          </p:cNvSpPr>
          <p:nvPr/>
        </p:nvSpPr>
        <p:spPr bwMode="auto">
          <a:xfrm>
            <a:off x="3640138" y="922338"/>
            <a:ext cx="2133600" cy="21336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CC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32786" name="Oval 18"/>
          <p:cNvSpPr>
            <a:spLocks noChangeArrowheads="1"/>
          </p:cNvSpPr>
          <p:nvPr/>
        </p:nvSpPr>
        <p:spPr bwMode="auto">
          <a:xfrm>
            <a:off x="4249738" y="1531938"/>
            <a:ext cx="914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32787" name="Line 19"/>
          <p:cNvSpPr>
            <a:spLocks noChangeShapeType="1"/>
          </p:cNvSpPr>
          <p:nvPr/>
        </p:nvSpPr>
        <p:spPr bwMode="auto">
          <a:xfrm>
            <a:off x="4097338" y="1150938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32788" name="Line 20"/>
          <p:cNvSpPr>
            <a:spLocks noChangeShapeType="1"/>
          </p:cNvSpPr>
          <p:nvPr/>
        </p:nvSpPr>
        <p:spPr bwMode="auto">
          <a:xfrm>
            <a:off x="4935538" y="2370138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32789" name="Line 21"/>
          <p:cNvSpPr>
            <a:spLocks noChangeShapeType="1"/>
          </p:cNvSpPr>
          <p:nvPr/>
        </p:nvSpPr>
        <p:spPr bwMode="auto">
          <a:xfrm flipH="1">
            <a:off x="4935538" y="1074738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32790" name="Line 22"/>
          <p:cNvSpPr>
            <a:spLocks noChangeShapeType="1"/>
          </p:cNvSpPr>
          <p:nvPr/>
        </p:nvSpPr>
        <p:spPr bwMode="auto">
          <a:xfrm flipH="1">
            <a:off x="4173538" y="2370138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32791" name="Line 23"/>
          <p:cNvSpPr>
            <a:spLocks noChangeShapeType="1"/>
          </p:cNvSpPr>
          <p:nvPr/>
        </p:nvSpPr>
        <p:spPr bwMode="auto">
          <a:xfrm>
            <a:off x="3640138" y="19891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32792" name="Line 24"/>
          <p:cNvSpPr>
            <a:spLocks noChangeShapeType="1"/>
          </p:cNvSpPr>
          <p:nvPr/>
        </p:nvSpPr>
        <p:spPr bwMode="auto">
          <a:xfrm>
            <a:off x="5164138" y="19891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32793" name="Text Box 25"/>
          <p:cNvSpPr txBox="1">
            <a:spLocks noChangeArrowheads="1"/>
          </p:cNvSpPr>
          <p:nvPr/>
        </p:nvSpPr>
        <p:spPr bwMode="auto">
          <a:xfrm>
            <a:off x="4865688" y="1608138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0 </a:t>
            </a:r>
          </a:p>
        </p:txBody>
      </p:sp>
      <p:sp>
        <p:nvSpPr>
          <p:cNvPr id="32794" name="Text Box 26"/>
          <p:cNvSpPr txBox="1">
            <a:spLocks noChangeArrowheads="1"/>
          </p:cNvSpPr>
          <p:nvPr/>
        </p:nvSpPr>
        <p:spPr bwMode="auto">
          <a:xfrm>
            <a:off x="4859338" y="1973263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1 </a:t>
            </a:r>
          </a:p>
        </p:txBody>
      </p:sp>
      <p:sp>
        <p:nvSpPr>
          <p:cNvPr id="32795" name="Text Box 27"/>
          <p:cNvSpPr txBox="1">
            <a:spLocks noChangeArrowheads="1"/>
          </p:cNvSpPr>
          <p:nvPr/>
        </p:nvSpPr>
        <p:spPr bwMode="auto">
          <a:xfrm>
            <a:off x="4554538" y="2125663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2 </a:t>
            </a:r>
          </a:p>
        </p:txBody>
      </p:sp>
      <p:sp>
        <p:nvSpPr>
          <p:cNvPr id="32796" name="Text Box 28"/>
          <p:cNvSpPr txBox="1">
            <a:spLocks noChangeArrowheads="1"/>
          </p:cNvSpPr>
          <p:nvPr/>
        </p:nvSpPr>
        <p:spPr bwMode="auto">
          <a:xfrm>
            <a:off x="4249738" y="1973263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3 </a:t>
            </a:r>
          </a:p>
        </p:txBody>
      </p:sp>
      <p:sp>
        <p:nvSpPr>
          <p:cNvPr id="32797" name="Text Box 29"/>
          <p:cNvSpPr txBox="1">
            <a:spLocks noChangeArrowheads="1"/>
          </p:cNvSpPr>
          <p:nvPr/>
        </p:nvSpPr>
        <p:spPr bwMode="auto">
          <a:xfrm>
            <a:off x="4256088" y="1608138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4 </a:t>
            </a:r>
          </a:p>
        </p:txBody>
      </p:sp>
      <p:sp>
        <p:nvSpPr>
          <p:cNvPr id="32798" name="Text Box 30"/>
          <p:cNvSpPr txBox="1">
            <a:spLocks noChangeArrowheads="1"/>
          </p:cNvSpPr>
          <p:nvPr/>
        </p:nvSpPr>
        <p:spPr bwMode="auto">
          <a:xfrm>
            <a:off x="4554538" y="1455738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5 </a:t>
            </a:r>
          </a:p>
        </p:txBody>
      </p:sp>
      <p:sp>
        <p:nvSpPr>
          <p:cNvPr id="32799" name="Text Box 31"/>
          <p:cNvSpPr txBox="1">
            <a:spLocks noChangeArrowheads="1"/>
          </p:cNvSpPr>
          <p:nvPr/>
        </p:nvSpPr>
        <p:spPr bwMode="auto">
          <a:xfrm>
            <a:off x="4478338" y="949325"/>
            <a:ext cx="552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J5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</a:t>
            </a:r>
          </a:p>
        </p:txBody>
      </p:sp>
      <p:sp>
        <p:nvSpPr>
          <p:cNvPr id="32800" name="Text Box 32"/>
          <p:cNvSpPr txBox="1">
            <a:spLocks noChangeArrowheads="1"/>
          </p:cNvSpPr>
          <p:nvPr/>
        </p:nvSpPr>
        <p:spPr bwMode="auto">
          <a:xfrm>
            <a:off x="3773488" y="1379538"/>
            <a:ext cx="552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J4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</a:t>
            </a:r>
          </a:p>
        </p:txBody>
      </p:sp>
      <p:sp>
        <p:nvSpPr>
          <p:cNvPr id="32801" name="Text Box 33"/>
          <p:cNvSpPr txBox="1">
            <a:spLocks noChangeArrowheads="1"/>
          </p:cNvSpPr>
          <p:nvPr/>
        </p:nvSpPr>
        <p:spPr bwMode="auto">
          <a:xfrm>
            <a:off x="3792538" y="2141538"/>
            <a:ext cx="552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J3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</a:t>
            </a:r>
          </a:p>
        </p:txBody>
      </p:sp>
      <p:sp>
        <p:nvSpPr>
          <p:cNvPr id="32803" name="Text Box 35"/>
          <p:cNvSpPr txBox="1">
            <a:spLocks noChangeArrowheads="1"/>
          </p:cNvSpPr>
          <p:nvPr/>
        </p:nvSpPr>
        <p:spPr bwMode="auto">
          <a:xfrm>
            <a:off x="5489575" y="541338"/>
            <a:ext cx="817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rear </a:t>
            </a:r>
          </a:p>
        </p:txBody>
      </p:sp>
      <p:sp>
        <p:nvSpPr>
          <p:cNvPr id="32804" name="Line 36"/>
          <p:cNvSpPr>
            <a:spLocks noChangeShapeType="1"/>
          </p:cNvSpPr>
          <p:nvPr/>
        </p:nvSpPr>
        <p:spPr bwMode="auto">
          <a:xfrm flipH="1">
            <a:off x="5621338" y="922338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32805" name="Text Box 37"/>
          <p:cNvSpPr txBox="1">
            <a:spLocks noChangeArrowheads="1"/>
          </p:cNvSpPr>
          <p:nvPr/>
        </p:nvSpPr>
        <p:spPr bwMode="auto">
          <a:xfrm>
            <a:off x="2268538" y="2827338"/>
            <a:ext cx="920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front </a:t>
            </a:r>
          </a:p>
        </p:txBody>
      </p:sp>
      <p:sp>
        <p:nvSpPr>
          <p:cNvPr id="32807" name="Line 39"/>
          <p:cNvSpPr>
            <a:spLocks noChangeShapeType="1"/>
          </p:cNvSpPr>
          <p:nvPr/>
        </p:nvSpPr>
        <p:spPr bwMode="auto">
          <a:xfrm flipV="1">
            <a:off x="2797175" y="2293938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32808" name="Rectangle 40"/>
          <p:cNvSpPr>
            <a:spLocks noChangeArrowheads="1"/>
          </p:cNvSpPr>
          <p:nvPr/>
        </p:nvSpPr>
        <p:spPr bwMode="auto">
          <a:xfrm>
            <a:off x="755650" y="5924550"/>
            <a:ext cx="7546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CCFF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利用模运算可简化为：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rear = (rear + 1)%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MAXQSIZE 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 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0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396875" y="476672"/>
            <a:ext cx="8496300" cy="575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                                            课堂练习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</a:t>
            </a:r>
            <a:b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</a:b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、循环队列用数组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A[0,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m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-1]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存放其元素值，已知其头尾指 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    针分别是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front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和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rear ,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则当前队列中的元素个数是（）。 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(A)  (rear-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front+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m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)%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m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     (B)  rear-front+1 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    (C)  rear-front-1                   (D)  rear-front 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2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、以数组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Q[0…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m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－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1]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存放循环队列中的元素，变量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rear  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和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qulen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分别指示循环队列中队尾元素的实际位置和当前 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    队列中元素的个数，队列第一个元素的实际位置是（）。 　</a:t>
            </a:r>
            <a:b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</a:b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(A) 1+rear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－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qulen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　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(B) rear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－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qulen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＋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m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　</a:t>
            </a:r>
            <a:b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</a:b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(C)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m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－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qulen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　         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(D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) (1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＋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rear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－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qulen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＋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m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) %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m 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  <p:transition spd="slow">
    <p:diamond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685800" y="871265"/>
            <a:ext cx="7575550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        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因为串是特殊的线性表，故其存储结构与线性表的 </a:t>
            </a: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存储结构类似，只不过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组成串的结点是单个字符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。</a:t>
            </a:r>
          </a:p>
        </p:txBody>
      </p:sp>
      <p:sp>
        <p:nvSpPr>
          <p:cNvPr id="8222" name="Text Box 30"/>
          <p:cNvSpPr txBox="1">
            <a:spLocks noChangeArrowheads="1"/>
          </p:cNvSpPr>
          <p:nvPr/>
        </p:nvSpPr>
        <p:spPr bwMode="auto">
          <a:xfrm>
            <a:off x="723900" y="2252390"/>
            <a:ext cx="3559175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4.2.1 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定长顺序存储表示 </a:t>
            </a:r>
          </a:p>
        </p:txBody>
      </p:sp>
      <p:sp>
        <p:nvSpPr>
          <p:cNvPr id="8223" name="Text Box 31"/>
          <p:cNvSpPr txBox="1">
            <a:spLocks noChangeArrowheads="1"/>
          </p:cNvSpPr>
          <p:nvPr/>
        </p:nvSpPr>
        <p:spPr bwMode="auto">
          <a:xfrm>
            <a:off x="723900" y="2949302"/>
            <a:ext cx="7880350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        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定长顺序存储表示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，也称为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静态存储分配的顺序串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。 </a:t>
            </a: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即用一组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地址连续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的存储单元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依次存放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串中的字符序列。</a:t>
            </a:r>
          </a:p>
        </p:txBody>
      </p:sp>
      <p:sp>
        <p:nvSpPr>
          <p:cNvPr id="8224" name="Text Box 32"/>
          <p:cNvSpPr txBox="1">
            <a:spLocks noChangeArrowheads="1"/>
          </p:cNvSpPr>
          <p:nvPr/>
        </p:nvSpPr>
        <p:spPr bwMode="auto">
          <a:xfrm>
            <a:off x="723900" y="4355827"/>
            <a:ext cx="757555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       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“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定长”、“静态”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的意思可简单地理解为一个确定的 </a:t>
            </a:r>
          </a:p>
          <a:p>
            <a:pPr marL="0" marR="0" lvl="0" indent="0" algn="l" defTabSz="914400" rtl="0" eaLnBrk="1" fontAlgn="base" latinLnBrk="0" hangingPunct="1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存储空间，它的长度是不变的。 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8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8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7" grpId="0" autoUpdateAnimBg="0"/>
      <p:bldP spid="8222" grpId="0" autoUpdateAnimBg="0"/>
      <p:bldP spid="8223" grpId="0" autoUpdateAnimBg="0"/>
      <p:bldP spid="8224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5" name="Rectangle 159"/>
          <p:cNvSpPr>
            <a:spLocks noChangeArrowheads="1"/>
          </p:cNvSpPr>
          <p:nvPr/>
        </p:nvSpPr>
        <p:spPr bwMode="auto">
          <a:xfrm>
            <a:off x="723900" y="679450"/>
            <a:ext cx="7597775" cy="147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      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可直接使用定长的字符数组来定义一个串，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数组的 </a:t>
            </a:r>
          </a:p>
          <a:p>
            <a:pPr marL="0" marR="0" lvl="0" indent="0" algn="l" defTabSz="914400" rtl="0" eaLnBrk="1" fontAlgn="base" latinLnBrk="0" hangingPunct="1">
              <a:lnSpc>
                <a:spcPct val="1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上界预先给出：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 </a:t>
            </a:r>
          </a:p>
        </p:txBody>
      </p:sp>
      <p:sp>
        <p:nvSpPr>
          <p:cNvPr id="9377" name="Text Box 161"/>
          <p:cNvSpPr txBox="1">
            <a:spLocks noChangeArrowheads="1"/>
          </p:cNvSpPr>
          <p:nvPr/>
        </p:nvSpPr>
        <p:spPr bwMode="auto">
          <a:xfrm>
            <a:off x="723901" y="2097088"/>
            <a:ext cx="8096572" cy="2242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15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#define MAXSTRLEN 255      // 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可在 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255 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以内定义最大串长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15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typedef unsigned char SString[MAXSTRLEN +1];     </a:t>
            </a:r>
          </a:p>
          <a:p>
            <a:pPr marL="0" marR="0" lvl="0" indent="0" algn="l" defTabSz="914400" rtl="0" eaLnBrk="1" fontAlgn="base" latinLnBrk="0" hangingPunct="1">
              <a:lnSpc>
                <a:spcPct val="1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15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                                                    // 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0 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号单元存放串的长度 </a:t>
            </a:r>
          </a:p>
        </p:txBody>
      </p:sp>
      <p:sp>
        <p:nvSpPr>
          <p:cNvPr id="9378" name="Text Box 162"/>
          <p:cNvSpPr txBox="1">
            <a:spLocks noChangeArrowheads="1"/>
          </p:cNvSpPr>
          <p:nvPr/>
        </p:nvSpPr>
        <p:spPr bwMode="auto">
          <a:xfrm>
            <a:off x="723900" y="4397375"/>
            <a:ext cx="7880350" cy="147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      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串的实际长度可在这个预定义长度的范围内随意设 </a:t>
            </a:r>
          </a:p>
          <a:p>
            <a:pPr marL="0" marR="0" lvl="0" indent="0" algn="l" defTabSz="914400" rtl="0" eaLnBrk="1" fontAlgn="base" latinLnBrk="0" hangingPunct="1">
              <a:lnSpc>
                <a:spcPct val="1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定，超过预定义长度的串值则被舍去，称之为“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截断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”。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3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3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3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3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1" dur="500"/>
                                        <p:tgtEl>
                                          <p:spTgt spid="9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75" grpId="0" autoUpdateAnimBg="0"/>
      <p:bldP spid="9377" grpId="0" autoUpdateAnimBg="0"/>
      <p:bldP spid="9378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5" name="Text Box 75"/>
          <p:cNvSpPr txBox="1">
            <a:spLocks noChangeArrowheads="1"/>
          </p:cNvSpPr>
          <p:nvPr/>
        </p:nvSpPr>
        <p:spPr bwMode="auto">
          <a:xfrm>
            <a:off x="1082675" y="765175"/>
            <a:ext cx="6729413" cy="469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用堆存放字符串时，其结构用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C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语言定义如下： </a:t>
            </a:r>
          </a:p>
          <a:p>
            <a:pPr marL="0" marR="0" lvl="0" indent="0" algn="l" defTabSz="914400" rtl="0" eaLnBrk="0" fontAlgn="base" latinLnBrk="0" hangingPunct="0">
              <a:lnSpc>
                <a:spcPct val="2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typedef struct { </a:t>
            </a:r>
          </a:p>
          <a:p>
            <a:pPr marL="0" marR="0" lvl="0" indent="0" algn="l" defTabSz="914400" rtl="0" eaLnBrk="0" fontAlgn="base" latinLnBrk="0" hangingPunct="0">
              <a:lnSpc>
                <a:spcPct val="2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      char *ch;     //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若非空则按串长分配存储区， </a:t>
            </a:r>
          </a:p>
          <a:p>
            <a:pPr marL="0" marR="0" lvl="0" indent="0" algn="l" defTabSz="914400" rtl="0" eaLnBrk="0" fontAlgn="base" latinLnBrk="0" hangingPunct="0">
              <a:lnSpc>
                <a:spcPct val="2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                        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//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否则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ch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为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NULL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2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      int length;    //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串长度 </a:t>
            </a:r>
          </a:p>
          <a:p>
            <a:pPr marL="0" marR="0" lvl="0" indent="0" algn="l" defTabSz="914400" rtl="0" eaLnBrk="0" fontAlgn="base" latinLnBrk="0" hangingPunct="0">
              <a:lnSpc>
                <a:spcPct val="2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} HString; </a:t>
            </a:r>
          </a:p>
        </p:txBody>
      </p:sp>
    </p:spTree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35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8" name="AutoShape 136"/>
          <p:cNvSpPr>
            <a:spLocks noChangeArrowheads="1"/>
          </p:cNvSpPr>
          <p:nvPr/>
        </p:nvSpPr>
        <p:spPr bwMode="auto">
          <a:xfrm>
            <a:off x="2490788" y="3789363"/>
            <a:ext cx="1439862" cy="431800"/>
          </a:xfrm>
          <a:prstGeom prst="roundRect">
            <a:avLst>
              <a:gd name="adj" fmla="val 16667"/>
            </a:avLst>
          </a:prstGeom>
          <a:solidFill>
            <a:srgbClr val="66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6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3155" name="Text Box 83"/>
          <p:cNvSpPr txBox="1">
            <a:spLocks noChangeArrowheads="1"/>
          </p:cNvSpPr>
          <p:nvPr/>
        </p:nvSpPr>
        <p:spPr bwMode="auto">
          <a:xfrm>
            <a:off x="690563" y="549275"/>
            <a:ext cx="338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以行序为主序存放： </a:t>
            </a:r>
          </a:p>
        </p:txBody>
      </p:sp>
      <p:grpSp>
        <p:nvGrpSpPr>
          <p:cNvPr id="3200" name="Group 128"/>
          <p:cNvGrpSpPr>
            <a:grpSpLocks/>
          </p:cNvGrpSpPr>
          <p:nvPr/>
        </p:nvGrpSpPr>
        <p:grpSpPr bwMode="auto">
          <a:xfrm>
            <a:off x="6011863" y="476250"/>
            <a:ext cx="2592387" cy="5922963"/>
            <a:chOff x="3787" y="300"/>
            <a:chExt cx="1633" cy="3731"/>
          </a:xfrm>
        </p:grpSpPr>
        <p:grpSp>
          <p:nvGrpSpPr>
            <p:cNvPr id="3157" name="Group 85"/>
            <p:cNvGrpSpPr>
              <a:grpSpLocks/>
            </p:cNvGrpSpPr>
            <p:nvPr/>
          </p:nvGrpSpPr>
          <p:grpSpPr bwMode="auto">
            <a:xfrm>
              <a:off x="4460" y="300"/>
              <a:ext cx="960" cy="3731"/>
              <a:chOff x="4176" y="96"/>
              <a:chExt cx="960" cy="3731"/>
            </a:xfrm>
          </p:grpSpPr>
          <p:sp>
            <p:nvSpPr>
              <p:cNvPr id="3158" name="Rectangle 86"/>
              <p:cNvSpPr>
                <a:spLocks noChangeArrowheads="1"/>
              </p:cNvSpPr>
              <p:nvPr/>
            </p:nvSpPr>
            <p:spPr bwMode="auto">
              <a:xfrm>
                <a:off x="4176" y="3540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      </a:t>
                </a:r>
                <a:r>
                  <a:rPr kumimoji="1" lang="en-US" altLang="zh-CN" sz="2400" b="1" i="1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a</a:t>
                </a:r>
                <a:r>
                  <a:rPr kumimoji="1" lang="en-US" altLang="zh-CN" sz="2400" b="1" i="1" u="none" strike="noStrike" kern="1200" cap="none" spc="0" normalizeH="0" baseline="-25000" noProof="0">
                    <a:ln>
                      <a:noFill/>
                    </a:ln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m</a:t>
                </a:r>
                <a:r>
                  <a:rPr kumimoji="1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-1, </a:t>
                </a:r>
                <a:r>
                  <a:rPr kumimoji="1" lang="en-US" altLang="zh-CN" sz="2400" b="1" i="1" u="none" strike="noStrike" kern="1200" cap="none" spc="0" normalizeH="0" baseline="-25000" noProof="0">
                    <a:ln>
                      <a:noFill/>
                    </a:ln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n</a:t>
                </a:r>
                <a:r>
                  <a:rPr kumimoji="1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-1</a:t>
                </a:r>
                <a:endParaRPr kumimoji="1" lang="en-US" altLang="zh-CN" sz="2400" b="1" i="1" u="none" strike="noStrike" kern="1200" cap="none" spc="0" normalizeH="0" baseline="-2500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3159" name="Rectangle 87"/>
              <p:cNvSpPr>
                <a:spLocks noChangeArrowheads="1"/>
              </p:cNvSpPr>
              <p:nvPr/>
            </p:nvSpPr>
            <p:spPr bwMode="auto">
              <a:xfrm>
                <a:off x="4176" y="3253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    …….. </a:t>
                </a:r>
              </a:p>
            </p:txBody>
          </p:sp>
          <p:sp>
            <p:nvSpPr>
              <p:cNvPr id="3160" name="Rectangle 88"/>
              <p:cNvSpPr>
                <a:spLocks noChangeArrowheads="1"/>
              </p:cNvSpPr>
              <p:nvPr/>
            </p:nvSpPr>
            <p:spPr bwMode="auto">
              <a:xfrm>
                <a:off x="4176" y="2966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        </a:t>
                </a:r>
                <a:r>
                  <a:rPr kumimoji="1" lang="en-US" altLang="zh-CN" sz="2400" b="1" i="1" u="none" strike="noStrike" kern="1200" cap="none" spc="0" normalizeH="0" baseline="-25000" noProof="0">
                    <a:ln>
                      <a:noFill/>
                    </a:ln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 </a:t>
                </a:r>
                <a:r>
                  <a:rPr kumimoji="1" lang="en-US" altLang="zh-CN" sz="2400" b="1" i="1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a</a:t>
                </a:r>
                <a:r>
                  <a:rPr kumimoji="1" lang="en-US" altLang="zh-CN" sz="2400" b="1" i="1" u="none" strike="noStrike" kern="1200" cap="none" spc="0" normalizeH="0" baseline="-25000" noProof="0">
                    <a:ln>
                      <a:noFill/>
                    </a:ln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m</a:t>
                </a:r>
                <a:r>
                  <a:rPr kumimoji="1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-1, 1</a:t>
                </a:r>
              </a:p>
            </p:txBody>
          </p:sp>
          <p:sp>
            <p:nvSpPr>
              <p:cNvPr id="3161" name="Rectangle 89"/>
              <p:cNvSpPr>
                <a:spLocks noChangeArrowheads="1"/>
              </p:cNvSpPr>
              <p:nvPr/>
            </p:nvSpPr>
            <p:spPr bwMode="auto">
              <a:xfrm>
                <a:off x="4176" y="2679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      </a:t>
                </a:r>
                <a:r>
                  <a:rPr kumimoji="1" lang="en-US" altLang="zh-CN" sz="2400" b="1" i="1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a</a:t>
                </a:r>
                <a:r>
                  <a:rPr kumimoji="1" lang="en-US" altLang="zh-CN" sz="2400" b="1" i="1" u="none" strike="noStrike" kern="1200" cap="none" spc="0" normalizeH="0" baseline="-25000" noProof="0">
                    <a:ln>
                      <a:noFill/>
                    </a:ln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m</a:t>
                </a:r>
                <a:r>
                  <a:rPr kumimoji="1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-1, 0 </a:t>
                </a:r>
              </a:p>
            </p:txBody>
          </p:sp>
          <p:sp>
            <p:nvSpPr>
              <p:cNvPr id="3162" name="Rectangle 90"/>
              <p:cNvSpPr>
                <a:spLocks noChangeArrowheads="1"/>
              </p:cNvSpPr>
              <p:nvPr/>
            </p:nvSpPr>
            <p:spPr bwMode="auto">
              <a:xfrm>
                <a:off x="4176" y="2392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 ……….</a:t>
                </a:r>
                <a:endPara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3163" name="Rectangle 91"/>
              <p:cNvSpPr>
                <a:spLocks noChangeArrowheads="1"/>
              </p:cNvSpPr>
              <p:nvPr/>
            </p:nvSpPr>
            <p:spPr bwMode="auto">
              <a:xfrm>
                <a:off x="4176" y="2105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      </a:t>
                </a:r>
                <a:r>
                  <a:rPr kumimoji="1" lang="en-US" altLang="zh-CN" sz="24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a</a:t>
                </a:r>
                <a:r>
                  <a:rPr kumimoji="1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1, </a:t>
                </a:r>
                <a:r>
                  <a:rPr kumimoji="1" lang="en-US" altLang="zh-CN" sz="2400" b="1" i="1" u="none" strike="noStrike" kern="1200" cap="none" spc="0" normalizeH="0" baseline="-2500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n</a:t>
                </a:r>
                <a:r>
                  <a:rPr kumimoji="1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-1 </a:t>
                </a:r>
              </a:p>
            </p:txBody>
          </p:sp>
          <p:sp>
            <p:nvSpPr>
              <p:cNvPr id="3164" name="Rectangle 92"/>
              <p:cNvSpPr>
                <a:spLocks noChangeArrowheads="1"/>
              </p:cNvSpPr>
              <p:nvPr/>
            </p:nvSpPr>
            <p:spPr bwMode="auto">
              <a:xfrm>
                <a:off x="4176" y="1818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     …….. </a:t>
                </a:r>
              </a:p>
            </p:txBody>
          </p:sp>
          <p:sp>
            <p:nvSpPr>
              <p:cNvPr id="3165" name="Rectangle 93"/>
              <p:cNvSpPr>
                <a:spLocks noChangeArrowheads="1"/>
              </p:cNvSpPr>
              <p:nvPr/>
            </p:nvSpPr>
            <p:spPr bwMode="auto">
              <a:xfrm>
                <a:off x="4176" y="1531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         </a:t>
                </a:r>
                <a:r>
                  <a:rPr kumimoji="1" lang="en-US" altLang="zh-CN" sz="24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a</a:t>
                </a:r>
                <a:r>
                  <a:rPr kumimoji="1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11</a:t>
                </a:r>
              </a:p>
            </p:txBody>
          </p:sp>
          <p:sp>
            <p:nvSpPr>
              <p:cNvPr id="3166" name="Rectangle 94"/>
              <p:cNvSpPr>
                <a:spLocks noChangeArrowheads="1"/>
              </p:cNvSpPr>
              <p:nvPr/>
            </p:nvSpPr>
            <p:spPr bwMode="auto">
              <a:xfrm>
                <a:off x="4176" y="1244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      </a:t>
                </a:r>
                <a:r>
                  <a:rPr kumimoji="1" lang="en-US" altLang="zh-CN" sz="24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a</a:t>
                </a:r>
                <a:r>
                  <a:rPr kumimoji="1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10 </a:t>
                </a:r>
              </a:p>
            </p:txBody>
          </p:sp>
          <p:sp>
            <p:nvSpPr>
              <p:cNvPr id="3167" name="Rectangle 95"/>
              <p:cNvSpPr>
                <a:spLocks noChangeArrowheads="1"/>
              </p:cNvSpPr>
              <p:nvPr/>
            </p:nvSpPr>
            <p:spPr bwMode="auto">
              <a:xfrm>
                <a:off x="4176" y="957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      </a:t>
                </a:r>
                <a:r>
                  <a:rPr kumimoji="1" lang="en-US" altLang="zh-CN" sz="24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a</a:t>
                </a:r>
                <a:r>
                  <a:rPr kumimoji="1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0, </a:t>
                </a:r>
                <a:r>
                  <a:rPr kumimoji="1" lang="en-US" altLang="zh-CN" sz="2400" b="1" i="1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n</a:t>
                </a:r>
                <a:r>
                  <a:rPr kumimoji="1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-1 </a:t>
                </a:r>
                <a:endPara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3168" name="Rectangle 96"/>
              <p:cNvSpPr>
                <a:spLocks noChangeArrowheads="1"/>
              </p:cNvSpPr>
              <p:nvPr/>
            </p:nvSpPr>
            <p:spPr bwMode="auto">
              <a:xfrm>
                <a:off x="4176" y="670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    …….</a:t>
                </a:r>
              </a:p>
            </p:txBody>
          </p:sp>
          <p:sp>
            <p:nvSpPr>
              <p:cNvPr id="3169" name="Rectangle 97"/>
              <p:cNvSpPr>
                <a:spLocks noChangeArrowheads="1"/>
              </p:cNvSpPr>
              <p:nvPr/>
            </p:nvSpPr>
            <p:spPr bwMode="auto">
              <a:xfrm>
                <a:off x="4176" y="383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      </a:t>
                </a:r>
                <a:r>
                  <a:rPr kumimoji="1" lang="en-US" altLang="zh-CN" sz="24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a</a:t>
                </a:r>
                <a:r>
                  <a:rPr kumimoji="1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01</a:t>
                </a:r>
              </a:p>
            </p:txBody>
          </p:sp>
          <p:sp>
            <p:nvSpPr>
              <p:cNvPr id="3170" name="Rectangle 98"/>
              <p:cNvSpPr>
                <a:spLocks noChangeArrowheads="1"/>
              </p:cNvSpPr>
              <p:nvPr/>
            </p:nvSpPr>
            <p:spPr bwMode="auto">
              <a:xfrm>
                <a:off x="4176" y="96"/>
                <a:ext cx="960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         </a:t>
                </a:r>
                <a:r>
                  <a:rPr kumimoji="1" lang="en-US" altLang="zh-CN" sz="24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a</a:t>
                </a:r>
                <a:r>
                  <a:rPr kumimoji="1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00</a:t>
                </a:r>
              </a:p>
            </p:txBody>
          </p:sp>
          <p:sp>
            <p:nvSpPr>
              <p:cNvPr id="3171" name="Line 99"/>
              <p:cNvSpPr>
                <a:spLocks noChangeShapeType="1"/>
              </p:cNvSpPr>
              <p:nvPr/>
            </p:nvSpPr>
            <p:spPr bwMode="auto">
              <a:xfrm>
                <a:off x="4176" y="96"/>
                <a:ext cx="96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6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3172" name="Line 100"/>
              <p:cNvSpPr>
                <a:spLocks noChangeShapeType="1"/>
              </p:cNvSpPr>
              <p:nvPr/>
            </p:nvSpPr>
            <p:spPr bwMode="auto">
              <a:xfrm>
                <a:off x="4176" y="383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6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3173" name="Line 101"/>
              <p:cNvSpPr>
                <a:spLocks noChangeShapeType="1"/>
              </p:cNvSpPr>
              <p:nvPr/>
            </p:nvSpPr>
            <p:spPr bwMode="auto">
              <a:xfrm>
                <a:off x="4176" y="670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6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3174" name="Line 102"/>
              <p:cNvSpPr>
                <a:spLocks noChangeShapeType="1"/>
              </p:cNvSpPr>
              <p:nvPr/>
            </p:nvSpPr>
            <p:spPr bwMode="auto">
              <a:xfrm>
                <a:off x="4176" y="957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6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3175" name="Line 103"/>
              <p:cNvSpPr>
                <a:spLocks noChangeShapeType="1"/>
              </p:cNvSpPr>
              <p:nvPr/>
            </p:nvSpPr>
            <p:spPr bwMode="auto">
              <a:xfrm>
                <a:off x="4176" y="1244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6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3176" name="Line 104"/>
              <p:cNvSpPr>
                <a:spLocks noChangeShapeType="1"/>
              </p:cNvSpPr>
              <p:nvPr/>
            </p:nvSpPr>
            <p:spPr bwMode="auto">
              <a:xfrm>
                <a:off x="4176" y="1531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6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3177" name="Line 105"/>
              <p:cNvSpPr>
                <a:spLocks noChangeShapeType="1"/>
              </p:cNvSpPr>
              <p:nvPr/>
            </p:nvSpPr>
            <p:spPr bwMode="auto">
              <a:xfrm>
                <a:off x="4176" y="1818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6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3178" name="Line 106"/>
              <p:cNvSpPr>
                <a:spLocks noChangeShapeType="1"/>
              </p:cNvSpPr>
              <p:nvPr/>
            </p:nvSpPr>
            <p:spPr bwMode="auto">
              <a:xfrm>
                <a:off x="4176" y="2105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6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3179" name="Line 107"/>
              <p:cNvSpPr>
                <a:spLocks noChangeShapeType="1"/>
              </p:cNvSpPr>
              <p:nvPr/>
            </p:nvSpPr>
            <p:spPr bwMode="auto">
              <a:xfrm>
                <a:off x="4176" y="2392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6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3180" name="Line 108"/>
              <p:cNvSpPr>
                <a:spLocks noChangeShapeType="1"/>
              </p:cNvSpPr>
              <p:nvPr/>
            </p:nvSpPr>
            <p:spPr bwMode="auto">
              <a:xfrm>
                <a:off x="4176" y="2679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6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3181" name="Line 109"/>
              <p:cNvSpPr>
                <a:spLocks noChangeShapeType="1"/>
              </p:cNvSpPr>
              <p:nvPr/>
            </p:nvSpPr>
            <p:spPr bwMode="auto">
              <a:xfrm>
                <a:off x="4176" y="2966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6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3182" name="Line 110"/>
              <p:cNvSpPr>
                <a:spLocks noChangeShapeType="1"/>
              </p:cNvSpPr>
              <p:nvPr/>
            </p:nvSpPr>
            <p:spPr bwMode="auto">
              <a:xfrm>
                <a:off x="4176" y="3253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6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3183" name="Line 111"/>
              <p:cNvSpPr>
                <a:spLocks noChangeShapeType="1"/>
              </p:cNvSpPr>
              <p:nvPr/>
            </p:nvSpPr>
            <p:spPr bwMode="auto">
              <a:xfrm>
                <a:off x="4176" y="3540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6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3184" name="Line 112"/>
              <p:cNvSpPr>
                <a:spLocks noChangeShapeType="1"/>
              </p:cNvSpPr>
              <p:nvPr/>
            </p:nvSpPr>
            <p:spPr bwMode="auto">
              <a:xfrm>
                <a:off x="4176" y="3827"/>
                <a:ext cx="96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6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3185" name="Line 113"/>
              <p:cNvSpPr>
                <a:spLocks noChangeShapeType="1"/>
              </p:cNvSpPr>
              <p:nvPr/>
            </p:nvSpPr>
            <p:spPr bwMode="auto">
              <a:xfrm>
                <a:off x="4176" y="96"/>
                <a:ext cx="0" cy="373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6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3186" name="Line 114"/>
              <p:cNvSpPr>
                <a:spLocks noChangeShapeType="1"/>
              </p:cNvSpPr>
              <p:nvPr/>
            </p:nvSpPr>
            <p:spPr bwMode="auto">
              <a:xfrm>
                <a:off x="5136" y="96"/>
                <a:ext cx="0" cy="373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6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endParaRPr>
              </a:p>
            </p:txBody>
          </p:sp>
        </p:grpSp>
        <p:sp>
          <p:nvSpPr>
            <p:cNvPr id="3190" name="Text Box 118"/>
            <p:cNvSpPr txBox="1">
              <a:spLocks noChangeArrowheads="1"/>
            </p:cNvSpPr>
            <p:nvPr/>
          </p:nvSpPr>
          <p:spPr bwMode="auto">
            <a:xfrm>
              <a:off x="4151" y="33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0</a:t>
              </a:r>
            </a:p>
          </p:txBody>
        </p:sp>
        <p:sp>
          <p:nvSpPr>
            <p:cNvPr id="3191" name="Text Box 119"/>
            <p:cNvSpPr txBox="1">
              <a:spLocks noChangeArrowheads="1"/>
            </p:cNvSpPr>
            <p:nvPr/>
          </p:nvSpPr>
          <p:spPr bwMode="auto">
            <a:xfrm>
              <a:off x="4147" y="54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1</a:t>
              </a:r>
            </a:p>
          </p:txBody>
        </p:sp>
        <p:sp>
          <p:nvSpPr>
            <p:cNvPr id="3192" name="Line 120"/>
            <p:cNvSpPr>
              <a:spLocks noChangeShapeType="1"/>
            </p:cNvSpPr>
            <p:nvPr/>
          </p:nvSpPr>
          <p:spPr bwMode="auto">
            <a:xfrm>
              <a:off x="4241" y="822"/>
              <a:ext cx="0" cy="385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6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3193" name="Text Box 121"/>
            <p:cNvSpPr txBox="1">
              <a:spLocks noChangeArrowheads="1"/>
            </p:cNvSpPr>
            <p:nvPr/>
          </p:nvSpPr>
          <p:spPr bwMode="auto">
            <a:xfrm>
              <a:off x="3942" y="1193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n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 -1</a:t>
              </a:r>
            </a:p>
          </p:txBody>
        </p:sp>
        <p:sp>
          <p:nvSpPr>
            <p:cNvPr id="3194" name="Text Box 122"/>
            <p:cNvSpPr txBox="1">
              <a:spLocks noChangeArrowheads="1"/>
            </p:cNvSpPr>
            <p:nvPr/>
          </p:nvSpPr>
          <p:spPr bwMode="auto">
            <a:xfrm>
              <a:off x="3787" y="3732"/>
              <a:ext cx="6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m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*</a:t>
              </a: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n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 -1</a:t>
              </a:r>
            </a:p>
          </p:txBody>
        </p:sp>
        <p:sp>
          <p:nvSpPr>
            <p:cNvPr id="3195" name="Text Box 123"/>
            <p:cNvSpPr txBox="1">
              <a:spLocks noChangeArrowheads="1"/>
            </p:cNvSpPr>
            <p:nvPr/>
          </p:nvSpPr>
          <p:spPr bwMode="auto">
            <a:xfrm>
              <a:off x="4119" y="147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n</a:t>
              </a:r>
            </a:p>
          </p:txBody>
        </p:sp>
      </p:grpSp>
      <p:sp>
        <p:nvSpPr>
          <p:cNvPr id="3209" name="AutoShape 137"/>
          <p:cNvSpPr>
            <a:spLocks noChangeArrowheads="1"/>
          </p:cNvSpPr>
          <p:nvPr/>
        </p:nvSpPr>
        <p:spPr bwMode="auto">
          <a:xfrm>
            <a:off x="2490788" y="3789363"/>
            <a:ext cx="3600450" cy="4318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6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3196" name="Text Box 124"/>
          <p:cNvSpPr txBox="1">
            <a:spLocks noChangeArrowheads="1"/>
          </p:cNvSpPr>
          <p:nvPr/>
        </p:nvSpPr>
        <p:spPr bwMode="auto">
          <a:xfrm>
            <a:off x="595313" y="3141663"/>
            <a:ext cx="5783262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4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二维数组中任一元素</a:t>
            </a:r>
            <a:r>
              <a:rPr kumimoji="1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a</a:t>
            </a:r>
            <a:r>
              <a:rPr kumimoji="1" lang="en-US" altLang="zh-CN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ij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的存储位置 </a:t>
            </a:r>
          </a:p>
          <a:p>
            <a:pPr marL="0" marR="0" lvl="0" indent="0" algn="l" defTabSz="914400" rtl="0" eaLnBrk="1" fontAlgn="base" latinLnBrk="0" hangingPunct="1">
              <a:lnSpc>
                <a:spcPct val="14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LOC(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,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j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) = LOC(0, 0) + (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b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2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×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＋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j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)×L </a:t>
            </a:r>
          </a:p>
        </p:txBody>
      </p:sp>
      <p:sp>
        <p:nvSpPr>
          <p:cNvPr id="3203" name="Rectangle 131"/>
          <p:cNvSpPr>
            <a:spLocks noChangeArrowheads="1"/>
          </p:cNvSpPr>
          <p:nvPr/>
        </p:nvSpPr>
        <p:spPr bwMode="auto">
          <a:xfrm>
            <a:off x="617538" y="5013325"/>
            <a:ext cx="5472112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</a:rPr>
              <a:t>      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</a:rPr>
              <a:t>某个元素的地址就是它前面所有行 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</a:rPr>
              <a:t>所占的单元加上它所在行前面所有列元 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</a:rPr>
              <a:t>素所占的单元数之和。 </a:t>
            </a:r>
          </a:p>
        </p:txBody>
      </p:sp>
      <p:grpSp>
        <p:nvGrpSpPr>
          <p:cNvPr id="3204" name="Group 132"/>
          <p:cNvGrpSpPr>
            <a:grpSpLocks/>
          </p:cNvGrpSpPr>
          <p:nvPr/>
        </p:nvGrpSpPr>
        <p:grpSpPr bwMode="auto">
          <a:xfrm>
            <a:off x="1122363" y="4222750"/>
            <a:ext cx="2098675" cy="719138"/>
            <a:chOff x="476" y="2614"/>
            <a:chExt cx="1322" cy="453"/>
          </a:xfrm>
        </p:grpSpPr>
        <p:sp>
          <p:nvSpPr>
            <p:cNvPr id="3205" name="Text Box 133"/>
            <p:cNvSpPr txBox="1">
              <a:spLocks noChangeArrowheads="1"/>
            </p:cNvSpPr>
            <p:nvPr/>
          </p:nvSpPr>
          <p:spPr bwMode="auto">
            <a:xfrm>
              <a:off x="476" y="2779"/>
              <a:ext cx="132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rPr>
                <a:t>基地址或基址 </a:t>
              </a:r>
            </a:p>
          </p:txBody>
        </p:sp>
        <p:sp>
          <p:nvSpPr>
            <p:cNvPr id="3206" name="Line 134"/>
            <p:cNvSpPr>
              <a:spLocks noChangeShapeType="1"/>
            </p:cNvSpPr>
            <p:nvPr/>
          </p:nvSpPr>
          <p:spPr bwMode="auto">
            <a:xfrm flipV="1">
              <a:off x="1791" y="2614"/>
              <a:ext cx="0" cy="3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6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endParaRPr>
            </a:p>
          </p:txBody>
        </p:sp>
      </p:grpSp>
      <p:sp>
        <p:nvSpPr>
          <p:cNvPr id="3207" name="Rectangle 135"/>
          <p:cNvSpPr>
            <a:spLocks noChangeArrowheads="1"/>
          </p:cNvSpPr>
          <p:nvPr/>
        </p:nvSpPr>
        <p:spPr bwMode="auto">
          <a:xfrm>
            <a:off x="3492500" y="4484688"/>
            <a:ext cx="3017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二维数组的映象函数 </a:t>
            </a:r>
          </a:p>
        </p:txBody>
      </p:sp>
      <p:sp>
        <p:nvSpPr>
          <p:cNvPr id="3210" name="AutoShape 138"/>
          <p:cNvSpPr>
            <a:spLocks noChangeArrowheads="1"/>
          </p:cNvSpPr>
          <p:nvPr/>
        </p:nvSpPr>
        <p:spPr bwMode="auto">
          <a:xfrm>
            <a:off x="4867275" y="4221163"/>
            <a:ext cx="215900" cy="360362"/>
          </a:xfrm>
          <a:prstGeom prst="upArrow">
            <a:avLst>
              <a:gd name="adj1" fmla="val 50000"/>
              <a:gd name="adj2" fmla="val 41728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6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+mn-cs"/>
            </a:endParaRPr>
          </a:p>
        </p:txBody>
      </p:sp>
      <p:grpSp>
        <p:nvGrpSpPr>
          <p:cNvPr id="3211" name="Group 139"/>
          <p:cNvGrpSpPr>
            <a:grpSpLocks/>
          </p:cNvGrpSpPr>
          <p:nvPr/>
        </p:nvGrpSpPr>
        <p:grpSpPr bwMode="auto">
          <a:xfrm>
            <a:off x="587375" y="1268413"/>
            <a:ext cx="5864225" cy="1719262"/>
            <a:chOff x="139" y="799"/>
            <a:chExt cx="3694" cy="1083"/>
          </a:xfrm>
        </p:grpSpPr>
        <p:sp>
          <p:nvSpPr>
            <p:cNvPr id="3212" name="Text Box 140"/>
            <p:cNvSpPr txBox="1">
              <a:spLocks noChangeArrowheads="1"/>
            </p:cNvSpPr>
            <p:nvPr/>
          </p:nvSpPr>
          <p:spPr bwMode="auto">
            <a:xfrm>
              <a:off x="139" y="799"/>
              <a:ext cx="369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       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     </a:t>
              </a:r>
              <a:r>
                <a:rPr kumimoji="1" lang="en-US" altLang="zh-CN" sz="2800" b="1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 </a:t>
              </a:r>
              <a:r>
                <a:rPr kumimoji="1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00          </a:t>
              </a:r>
              <a:r>
                <a:rPr kumimoji="1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01      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……..   </a:t>
              </a:r>
              <a:r>
                <a:rPr kumimoji="1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0, </a:t>
              </a:r>
              <a:r>
                <a:rPr kumimoji="1" lang="en-US" altLang="zh-CN" sz="2800" b="1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n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-1</a:t>
              </a:r>
              <a:r>
                <a:rPr kumimoji="1" lang="en-US" altLang="zh-CN" sz="2800" b="1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 </a:t>
              </a:r>
              <a:r>
                <a:rPr kumimoji="1" lang="en-US" altLang="zh-CN" sz="20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 </a:t>
              </a:r>
            </a:p>
          </p:txBody>
        </p:sp>
        <p:sp>
          <p:nvSpPr>
            <p:cNvPr id="3213" name="Text Box 141"/>
            <p:cNvSpPr txBox="1">
              <a:spLocks noChangeArrowheads="1"/>
            </p:cNvSpPr>
            <p:nvPr/>
          </p:nvSpPr>
          <p:spPr bwMode="auto">
            <a:xfrm>
              <a:off x="139" y="1065"/>
              <a:ext cx="364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      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       </a:t>
              </a:r>
              <a:r>
                <a:rPr kumimoji="1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10          </a:t>
              </a:r>
              <a:r>
                <a:rPr kumimoji="1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11      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……..   </a:t>
              </a:r>
              <a:r>
                <a:rPr kumimoji="1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1, </a:t>
              </a:r>
              <a:r>
                <a:rPr kumimoji="1" lang="en-US" altLang="zh-CN" sz="2800" b="1" i="1" u="none" strike="noStrike" kern="1200" cap="none" spc="0" normalizeH="0" baseline="-2500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n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-1</a:t>
              </a:r>
              <a:r>
                <a:rPr kumimoji="1" lang="en-US" altLang="zh-CN" sz="2800" b="1" i="1" u="none" strike="noStrike" kern="1200" cap="none" spc="0" normalizeH="0" baseline="-2500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 </a:t>
              </a:r>
              <a:r>
                <a:rPr kumimoji="1" lang="en-US" altLang="zh-CN" sz="2000" b="1" i="0" u="none" strike="noStrike" kern="1200" cap="none" spc="0" normalizeH="0" baseline="-2500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 </a:t>
              </a:r>
            </a:p>
          </p:txBody>
        </p:sp>
        <p:sp>
          <p:nvSpPr>
            <p:cNvPr id="3214" name="Text Box 142"/>
            <p:cNvSpPr txBox="1">
              <a:spLocks noChangeArrowheads="1"/>
            </p:cNvSpPr>
            <p:nvPr/>
          </p:nvSpPr>
          <p:spPr bwMode="auto">
            <a:xfrm>
              <a:off x="160" y="1473"/>
              <a:ext cx="35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   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    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     </a:t>
              </a:r>
              <a:r>
                <a:rPr kumimoji="1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a</a:t>
              </a:r>
              <a:r>
                <a:rPr kumimoji="1" lang="en-US" altLang="zh-CN" sz="2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m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-1, 0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  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 </a:t>
              </a:r>
              <a:r>
                <a:rPr kumimoji="1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a</a:t>
              </a:r>
              <a:r>
                <a:rPr kumimoji="1" lang="en-US" altLang="zh-CN" sz="2800" b="1" i="1" u="none" strike="noStrike" kern="1200" cap="none" spc="0" normalizeH="0" baseline="-2500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m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-1, 1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……..   </a:t>
              </a:r>
              <a:r>
                <a:rPr kumimoji="1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a</a:t>
              </a:r>
              <a:r>
                <a:rPr kumimoji="1" lang="en-US" altLang="zh-CN" sz="2800" b="1" i="1" u="none" strike="noStrike" kern="1200" cap="none" spc="0" normalizeH="0" baseline="-2500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m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-1, </a:t>
              </a:r>
              <a:r>
                <a:rPr kumimoji="1" lang="en-US" altLang="zh-CN" sz="2800" b="1" i="1" u="none" strike="noStrike" kern="1200" cap="none" spc="0" normalizeH="0" baseline="-2500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n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-1</a:t>
              </a:r>
              <a:r>
                <a:rPr kumimoji="1" lang="en-US" altLang="zh-CN" sz="2800" b="1" i="1" u="none" strike="noStrike" kern="1200" cap="none" spc="0" normalizeH="0" baseline="-2500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 </a:t>
              </a:r>
              <a:r>
                <a:rPr kumimoji="1" lang="en-US" altLang="zh-CN" sz="2000" b="1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 </a:t>
              </a:r>
            </a:p>
          </p:txBody>
        </p:sp>
        <p:sp>
          <p:nvSpPr>
            <p:cNvPr id="3215" name="Text Box 143"/>
            <p:cNvSpPr txBox="1">
              <a:spLocks noChangeArrowheads="1"/>
            </p:cNvSpPr>
            <p:nvPr/>
          </p:nvSpPr>
          <p:spPr bwMode="auto">
            <a:xfrm>
              <a:off x="431" y="1289"/>
              <a:ext cx="26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             ………………….</a:t>
              </a:r>
            </a:p>
          </p:txBody>
        </p:sp>
        <p:sp>
          <p:nvSpPr>
            <p:cNvPr id="3216" name="Line 144"/>
            <p:cNvSpPr>
              <a:spLocks noChangeShapeType="1"/>
            </p:cNvSpPr>
            <p:nvPr/>
          </p:nvSpPr>
          <p:spPr bwMode="auto">
            <a:xfrm>
              <a:off x="667" y="799"/>
              <a:ext cx="0" cy="10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6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3217" name="Line 145"/>
            <p:cNvSpPr>
              <a:spLocks noChangeShapeType="1"/>
            </p:cNvSpPr>
            <p:nvPr/>
          </p:nvSpPr>
          <p:spPr bwMode="auto">
            <a:xfrm>
              <a:off x="667" y="799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6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3218" name="Line 146"/>
            <p:cNvSpPr>
              <a:spLocks noChangeShapeType="1"/>
            </p:cNvSpPr>
            <p:nvPr/>
          </p:nvSpPr>
          <p:spPr bwMode="auto">
            <a:xfrm>
              <a:off x="667" y="188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6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3219" name="Line 147"/>
            <p:cNvSpPr>
              <a:spLocks noChangeShapeType="1"/>
            </p:cNvSpPr>
            <p:nvPr/>
          </p:nvSpPr>
          <p:spPr bwMode="auto">
            <a:xfrm>
              <a:off x="3470" y="799"/>
              <a:ext cx="0" cy="10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6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3220" name="Line 148"/>
            <p:cNvSpPr>
              <a:spLocks noChangeShapeType="1"/>
            </p:cNvSpPr>
            <p:nvPr/>
          </p:nvSpPr>
          <p:spPr bwMode="auto">
            <a:xfrm>
              <a:off x="3326" y="799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6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3221" name="Line 149"/>
            <p:cNvSpPr>
              <a:spLocks noChangeShapeType="1"/>
            </p:cNvSpPr>
            <p:nvPr/>
          </p:nvSpPr>
          <p:spPr bwMode="auto">
            <a:xfrm>
              <a:off x="3326" y="188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6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endParaRPr>
            </a:p>
          </p:txBody>
        </p:sp>
      </p:grp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3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3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3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3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3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3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8" grpId="0" animBg="1"/>
      <p:bldP spid="3209" grpId="0" animBg="1"/>
      <p:bldP spid="3196" grpId="0" uiExpand="1" build="allAtOnce"/>
      <p:bldP spid="3203" grpId="0"/>
      <p:bldP spid="3207" grpId="0"/>
      <p:bldP spid="32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f(n)</a:t>
            </a:r>
            <a:r>
              <a:rPr lang="zh-CN" altLang="en-US" dirty="0"/>
              <a:t>的求法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en-US" altLang="zh-CN" dirty="0"/>
              <a:t>f(n)</a:t>
            </a:r>
            <a:r>
              <a:rPr lang="zh-CN" altLang="en-US" dirty="0"/>
              <a:t>一般用频度表达式中增长最快的项表示，并将其常数去掉 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例如：</a:t>
            </a:r>
            <a:r>
              <a:rPr lang="en-US" altLang="zh-CN" dirty="0"/>
              <a:t> </a:t>
            </a:r>
            <a:r>
              <a:rPr lang="zh-CN" altLang="en-US" dirty="0"/>
              <a:t>假设某元操作的频度：</a:t>
            </a:r>
            <a:r>
              <a:rPr lang="en-US" altLang="zh-CN" sz="3600" dirty="0"/>
              <a:t>100*2</a:t>
            </a:r>
            <a:r>
              <a:rPr lang="en-US" altLang="zh-CN" sz="3600" baseline="30000" dirty="0"/>
              <a:t>n</a:t>
            </a:r>
            <a:r>
              <a:rPr lang="en-US" altLang="zh-CN" sz="3600" dirty="0"/>
              <a:t>+8n</a:t>
            </a:r>
            <a:r>
              <a:rPr lang="en-US" altLang="zh-CN" sz="3600" baseline="30000" dirty="0"/>
              <a:t>2</a:t>
            </a:r>
          </a:p>
          <a:p>
            <a:pPr>
              <a:buNone/>
            </a:pPr>
            <a:r>
              <a:rPr lang="en-US" altLang="zh-CN" sz="3600" baseline="30000" dirty="0"/>
              <a:t>                         </a:t>
            </a:r>
            <a:r>
              <a:rPr lang="en-US" altLang="zh-CN" baseline="30000" dirty="0"/>
              <a:t> </a:t>
            </a:r>
            <a:r>
              <a:rPr lang="zh-CN" altLang="en-US" baseline="30000" dirty="0"/>
              <a:t>则：</a:t>
            </a:r>
            <a:r>
              <a:rPr lang="en-US" altLang="zh-CN" sz="3600" baseline="30000" dirty="0"/>
              <a:t>T(n)=O(</a:t>
            </a:r>
            <a:r>
              <a:rPr lang="en-US" altLang="zh-CN" sz="3600" dirty="0"/>
              <a:t>2</a:t>
            </a:r>
            <a:r>
              <a:rPr lang="en-US" altLang="zh-CN" sz="3600" baseline="30000" dirty="0"/>
              <a:t>n)</a:t>
            </a:r>
            <a:endParaRPr lang="zh-CN" altLang="en-US" sz="3600" dirty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6" name="Text Box 34"/>
          <p:cNvSpPr txBox="1">
            <a:spLocks noChangeArrowheads="1"/>
          </p:cNvSpPr>
          <p:nvPr/>
        </p:nvSpPr>
        <p:spPr bwMode="auto">
          <a:xfrm>
            <a:off x="827088" y="595313"/>
            <a:ext cx="281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按列序为主序存放 </a:t>
            </a:r>
          </a:p>
        </p:txBody>
      </p:sp>
      <p:grpSp>
        <p:nvGrpSpPr>
          <p:cNvPr id="8280" name="Group 88"/>
          <p:cNvGrpSpPr>
            <a:grpSpLocks/>
          </p:cNvGrpSpPr>
          <p:nvPr/>
        </p:nvGrpSpPr>
        <p:grpSpPr bwMode="auto">
          <a:xfrm>
            <a:off x="5867400" y="476250"/>
            <a:ext cx="2757488" cy="5922963"/>
            <a:chOff x="3696" y="300"/>
            <a:chExt cx="1737" cy="3731"/>
          </a:xfrm>
        </p:grpSpPr>
        <p:sp>
          <p:nvSpPr>
            <p:cNvPr id="8227" name="Text Box 35"/>
            <p:cNvSpPr txBox="1">
              <a:spLocks noChangeArrowheads="1"/>
            </p:cNvSpPr>
            <p:nvPr/>
          </p:nvSpPr>
          <p:spPr bwMode="auto">
            <a:xfrm>
              <a:off x="4154" y="32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0</a:t>
              </a:r>
            </a:p>
          </p:txBody>
        </p:sp>
        <p:sp>
          <p:nvSpPr>
            <p:cNvPr id="8228" name="Text Box 36"/>
            <p:cNvSpPr txBox="1">
              <a:spLocks noChangeArrowheads="1"/>
            </p:cNvSpPr>
            <p:nvPr/>
          </p:nvSpPr>
          <p:spPr bwMode="auto">
            <a:xfrm>
              <a:off x="4150" y="61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1</a:t>
              </a:r>
            </a:p>
          </p:txBody>
        </p:sp>
        <p:sp>
          <p:nvSpPr>
            <p:cNvPr id="8229" name="Line 37"/>
            <p:cNvSpPr>
              <a:spLocks noChangeShapeType="1"/>
            </p:cNvSpPr>
            <p:nvPr/>
          </p:nvSpPr>
          <p:spPr bwMode="auto">
            <a:xfrm>
              <a:off x="4241" y="889"/>
              <a:ext cx="0" cy="318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6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8230" name="Text Box 38"/>
            <p:cNvSpPr txBox="1">
              <a:spLocks noChangeArrowheads="1"/>
            </p:cNvSpPr>
            <p:nvPr/>
          </p:nvSpPr>
          <p:spPr bwMode="auto">
            <a:xfrm>
              <a:off x="3923" y="1162"/>
              <a:ext cx="47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m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 -1</a:t>
              </a:r>
            </a:p>
          </p:txBody>
        </p:sp>
        <p:sp>
          <p:nvSpPr>
            <p:cNvPr id="8231" name="Text Box 39"/>
            <p:cNvSpPr txBox="1">
              <a:spLocks noChangeArrowheads="1"/>
            </p:cNvSpPr>
            <p:nvPr/>
          </p:nvSpPr>
          <p:spPr bwMode="auto">
            <a:xfrm>
              <a:off x="3696" y="3727"/>
              <a:ext cx="6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m*n 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-1</a:t>
              </a:r>
            </a:p>
          </p:txBody>
        </p:sp>
        <p:sp>
          <p:nvSpPr>
            <p:cNvPr id="8232" name="Text Box 40"/>
            <p:cNvSpPr txBox="1">
              <a:spLocks noChangeArrowheads="1"/>
            </p:cNvSpPr>
            <p:nvPr/>
          </p:nvSpPr>
          <p:spPr bwMode="auto">
            <a:xfrm>
              <a:off x="4122" y="1462"/>
              <a:ext cx="2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m</a:t>
              </a:r>
            </a:p>
          </p:txBody>
        </p:sp>
        <p:grpSp>
          <p:nvGrpSpPr>
            <p:cNvPr id="8233" name="Group 41"/>
            <p:cNvGrpSpPr>
              <a:grpSpLocks/>
            </p:cNvGrpSpPr>
            <p:nvPr/>
          </p:nvGrpSpPr>
          <p:grpSpPr bwMode="auto">
            <a:xfrm>
              <a:off x="4377" y="300"/>
              <a:ext cx="1056" cy="3731"/>
              <a:chOff x="432" y="576"/>
              <a:chExt cx="1056" cy="3731"/>
            </a:xfrm>
          </p:grpSpPr>
          <p:sp>
            <p:nvSpPr>
              <p:cNvPr id="8234" name="Rectangle 42"/>
              <p:cNvSpPr>
                <a:spLocks noChangeArrowheads="1"/>
              </p:cNvSpPr>
              <p:nvPr/>
            </p:nvSpPr>
            <p:spPr bwMode="auto">
              <a:xfrm>
                <a:off x="432" y="4020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      </a:t>
                </a:r>
                <a:r>
                  <a:rPr kumimoji="0" lang="en-US" altLang="zh-CN" sz="24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a</a:t>
                </a:r>
                <a:r>
                  <a:rPr kumimoji="0" lang="en-US" altLang="zh-CN" sz="2400" b="1" i="1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m</a:t>
                </a:r>
                <a:r>
                  <a:rPr kumimoji="0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-1,</a:t>
                </a:r>
                <a:r>
                  <a:rPr kumimoji="0" lang="en-US" altLang="zh-CN" sz="2400" b="1" i="1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 n</a:t>
                </a:r>
                <a:r>
                  <a:rPr kumimoji="0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-1</a:t>
                </a:r>
                <a:endParaRPr kumimoji="0" lang="en-US" altLang="zh-CN" sz="2400" b="1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8235" name="Rectangle 43"/>
              <p:cNvSpPr>
                <a:spLocks noChangeArrowheads="1"/>
              </p:cNvSpPr>
              <p:nvPr/>
            </p:nvSpPr>
            <p:spPr bwMode="auto">
              <a:xfrm>
                <a:off x="432" y="3733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    </a:t>
                </a:r>
                <a:r>
                  <a:rPr kumimoji="0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…….. </a:t>
                </a:r>
              </a:p>
            </p:txBody>
          </p:sp>
          <p:sp>
            <p:nvSpPr>
              <p:cNvPr id="8236" name="Rectangle 44"/>
              <p:cNvSpPr>
                <a:spLocks noChangeArrowheads="1"/>
              </p:cNvSpPr>
              <p:nvPr/>
            </p:nvSpPr>
            <p:spPr bwMode="auto">
              <a:xfrm>
                <a:off x="432" y="3446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         </a:t>
                </a:r>
                <a:r>
                  <a:rPr kumimoji="0" lang="en-US" altLang="zh-CN" sz="24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a</a:t>
                </a:r>
                <a:r>
                  <a:rPr kumimoji="0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1, </a:t>
                </a:r>
                <a:r>
                  <a:rPr kumimoji="0" lang="en-US" altLang="zh-CN" sz="2400" b="1" i="1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n</a:t>
                </a:r>
                <a:r>
                  <a:rPr kumimoji="0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-1</a:t>
                </a:r>
                <a:endParaRPr kumimoji="0" lang="en-US" altLang="zh-CN" sz="2400" b="1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8237" name="Rectangle 45"/>
              <p:cNvSpPr>
                <a:spLocks noChangeArrowheads="1"/>
              </p:cNvSpPr>
              <p:nvPr/>
            </p:nvSpPr>
            <p:spPr bwMode="auto">
              <a:xfrm>
                <a:off x="432" y="3159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      </a:t>
                </a:r>
                <a:r>
                  <a:rPr kumimoji="0" lang="en-US" altLang="zh-CN" sz="24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a</a:t>
                </a:r>
                <a:r>
                  <a:rPr kumimoji="0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0, </a:t>
                </a:r>
                <a:r>
                  <a:rPr kumimoji="0" lang="en-US" altLang="zh-CN" sz="2400" b="1" i="1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n</a:t>
                </a:r>
                <a:r>
                  <a:rPr kumimoji="0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-1 </a:t>
                </a:r>
              </a:p>
            </p:txBody>
          </p:sp>
          <p:sp>
            <p:nvSpPr>
              <p:cNvPr id="8238" name="Rectangle 46"/>
              <p:cNvSpPr>
                <a:spLocks noChangeArrowheads="1"/>
              </p:cNvSpPr>
              <p:nvPr/>
            </p:nvSpPr>
            <p:spPr bwMode="auto">
              <a:xfrm>
                <a:off x="432" y="2872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 ……….</a:t>
                </a:r>
                <a:endPara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8239" name="Rectangle 47"/>
              <p:cNvSpPr>
                <a:spLocks noChangeArrowheads="1"/>
              </p:cNvSpPr>
              <p:nvPr/>
            </p:nvSpPr>
            <p:spPr bwMode="auto">
              <a:xfrm>
                <a:off x="432" y="2585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      </a:t>
                </a:r>
                <a:r>
                  <a:rPr kumimoji="0" lang="en-US" altLang="zh-CN" sz="24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a</a:t>
                </a:r>
                <a:r>
                  <a:rPr kumimoji="0" lang="en-US" altLang="zh-CN" sz="2400" b="1" i="1" u="none" strike="noStrike" kern="1200" cap="none" spc="0" normalizeH="0" baseline="-2500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m</a:t>
                </a:r>
                <a:r>
                  <a:rPr kumimoji="0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-1, 1 </a:t>
                </a:r>
              </a:p>
            </p:txBody>
          </p:sp>
          <p:sp>
            <p:nvSpPr>
              <p:cNvPr id="8240" name="Rectangle 48"/>
              <p:cNvSpPr>
                <a:spLocks noChangeArrowheads="1"/>
              </p:cNvSpPr>
              <p:nvPr/>
            </p:nvSpPr>
            <p:spPr bwMode="auto">
              <a:xfrm>
                <a:off x="432" y="2298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     …….. </a:t>
                </a:r>
              </a:p>
            </p:txBody>
          </p:sp>
          <p:sp>
            <p:nvSpPr>
              <p:cNvPr id="8241" name="Rectangle 49"/>
              <p:cNvSpPr>
                <a:spLocks noChangeArrowheads="1"/>
              </p:cNvSpPr>
              <p:nvPr/>
            </p:nvSpPr>
            <p:spPr bwMode="auto">
              <a:xfrm>
                <a:off x="432" y="2011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         </a:t>
                </a:r>
                <a:r>
                  <a:rPr kumimoji="0" lang="en-US" altLang="zh-CN" sz="24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a</a:t>
                </a:r>
                <a:r>
                  <a:rPr kumimoji="0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11</a:t>
                </a:r>
              </a:p>
            </p:txBody>
          </p:sp>
          <p:sp>
            <p:nvSpPr>
              <p:cNvPr id="8242" name="Rectangle 50"/>
              <p:cNvSpPr>
                <a:spLocks noChangeArrowheads="1"/>
              </p:cNvSpPr>
              <p:nvPr/>
            </p:nvSpPr>
            <p:spPr bwMode="auto">
              <a:xfrm>
                <a:off x="432" y="1724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      </a:t>
                </a:r>
                <a:r>
                  <a:rPr kumimoji="0" lang="en-US" altLang="zh-CN" sz="24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a</a:t>
                </a:r>
                <a:r>
                  <a:rPr kumimoji="0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01 </a:t>
                </a:r>
              </a:p>
            </p:txBody>
          </p:sp>
          <p:sp>
            <p:nvSpPr>
              <p:cNvPr id="8243" name="Rectangle 51"/>
              <p:cNvSpPr>
                <a:spLocks noChangeArrowheads="1"/>
              </p:cNvSpPr>
              <p:nvPr/>
            </p:nvSpPr>
            <p:spPr bwMode="auto">
              <a:xfrm>
                <a:off x="432" y="1437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      </a:t>
                </a:r>
                <a:r>
                  <a:rPr kumimoji="0" lang="en-US" altLang="zh-CN" sz="2400" b="1" i="1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a</a:t>
                </a:r>
                <a:r>
                  <a:rPr kumimoji="0" lang="en-US" altLang="zh-CN" sz="2400" b="1" i="1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m</a:t>
                </a:r>
                <a:r>
                  <a:rPr kumimoji="0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-1, 0</a:t>
                </a:r>
                <a:r>
                  <a:rPr kumimoji="0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 </a:t>
                </a:r>
                <a:endPara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8244" name="Rectangle 52"/>
              <p:cNvSpPr>
                <a:spLocks noChangeArrowheads="1"/>
              </p:cNvSpPr>
              <p:nvPr/>
            </p:nvSpPr>
            <p:spPr bwMode="auto">
              <a:xfrm>
                <a:off x="432" y="1150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    …….</a:t>
                </a:r>
              </a:p>
            </p:txBody>
          </p:sp>
          <p:sp>
            <p:nvSpPr>
              <p:cNvPr id="8245" name="Rectangle 53"/>
              <p:cNvSpPr>
                <a:spLocks noChangeArrowheads="1"/>
              </p:cNvSpPr>
              <p:nvPr/>
            </p:nvSpPr>
            <p:spPr bwMode="auto">
              <a:xfrm>
                <a:off x="432" y="863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      </a:t>
                </a:r>
                <a:r>
                  <a:rPr kumimoji="0" lang="en-US" altLang="zh-CN" sz="2400" b="1" i="1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a</a:t>
                </a:r>
                <a:r>
                  <a:rPr kumimoji="0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10</a:t>
                </a:r>
              </a:p>
            </p:txBody>
          </p:sp>
          <p:sp>
            <p:nvSpPr>
              <p:cNvPr id="8246" name="Rectangle 54"/>
              <p:cNvSpPr>
                <a:spLocks noChangeArrowheads="1"/>
              </p:cNvSpPr>
              <p:nvPr/>
            </p:nvSpPr>
            <p:spPr bwMode="auto">
              <a:xfrm>
                <a:off x="432" y="576"/>
                <a:ext cx="10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         </a:t>
                </a:r>
                <a:r>
                  <a:rPr kumimoji="0" lang="en-US" altLang="zh-CN" sz="2400" b="1" i="1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a</a:t>
                </a:r>
                <a:r>
                  <a:rPr kumimoji="0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00</a:t>
                </a:r>
              </a:p>
            </p:txBody>
          </p:sp>
          <p:sp>
            <p:nvSpPr>
              <p:cNvPr id="8247" name="Line 55"/>
              <p:cNvSpPr>
                <a:spLocks noChangeShapeType="1"/>
              </p:cNvSpPr>
              <p:nvPr/>
            </p:nvSpPr>
            <p:spPr bwMode="auto">
              <a:xfrm>
                <a:off x="432" y="576"/>
                <a:ext cx="105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6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8248" name="Line 56"/>
              <p:cNvSpPr>
                <a:spLocks noChangeShapeType="1"/>
              </p:cNvSpPr>
              <p:nvPr/>
            </p:nvSpPr>
            <p:spPr bwMode="auto">
              <a:xfrm>
                <a:off x="432" y="863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6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8249" name="Line 57"/>
              <p:cNvSpPr>
                <a:spLocks noChangeShapeType="1"/>
              </p:cNvSpPr>
              <p:nvPr/>
            </p:nvSpPr>
            <p:spPr bwMode="auto">
              <a:xfrm>
                <a:off x="432" y="1150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6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8250" name="Line 58"/>
              <p:cNvSpPr>
                <a:spLocks noChangeShapeType="1"/>
              </p:cNvSpPr>
              <p:nvPr/>
            </p:nvSpPr>
            <p:spPr bwMode="auto">
              <a:xfrm>
                <a:off x="432" y="1437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6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8251" name="Line 59"/>
              <p:cNvSpPr>
                <a:spLocks noChangeShapeType="1"/>
              </p:cNvSpPr>
              <p:nvPr/>
            </p:nvSpPr>
            <p:spPr bwMode="auto">
              <a:xfrm>
                <a:off x="432" y="1724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6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8252" name="Line 60"/>
              <p:cNvSpPr>
                <a:spLocks noChangeShapeType="1"/>
              </p:cNvSpPr>
              <p:nvPr/>
            </p:nvSpPr>
            <p:spPr bwMode="auto">
              <a:xfrm>
                <a:off x="432" y="2011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6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8253" name="Line 61"/>
              <p:cNvSpPr>
                <a:spLocks noChangeShapeType="1"/>
              </p:cNvSpPr>
              <p:nvPr/>
            </p:nvSpPr>
            <p:spPr bwMode="auto">
              <a:xfrm>
                <a:off x="432" y="2298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6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8254" name="Line 62"/>
              <p:cNvSpPr>
                <a:spLocks noChangeShapeType="1"/>
              </p:cNvSpPr>
              <p:nvPr/>
            </p:nvSpPr>
            <p:spPr bwMode="auto">
              <a:xfrm>
                <a:off x="432" y="2585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6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8255" name="Line 63"/>
              <p:cNvSpPr>
                <a:spLocks noChangeShapeType="1"/>
              </p:cNvSpPr>
              <p:nvPr/>
            </p:nvSpPr>
            <p:spPr bwMode="auto">
              <a:xfrm>
                <a:off x="432" y="2872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6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8256" name="Line 64"/>
              <p:cNvSpPr>
                <a:spLocks noChangeShapeType="1"/>
              </p:cNvSpPr>
              <p:nvPr/>
            </p:nvSpPr>
            <p:spPr bwMode="auto">
              <a:xfrm>
                <a:off x="432" y="3159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6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8257" name="Line 65"/>
              <p:cNvSpPr>
                <a:spLocks noChangeShapeType="1"/>
              </p:cNvSpPr>
              <p:nvPr/>
            </p:nvSpPr>
            <p:spPr bwMode="auto">
              <a:xfrm>
                <a:off x="432" y="3446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6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8258" name="Line 66"/>
              <p:cNvSpPr>
                <a:spLocks noChangeShapeType="1"/>
              </p:cNvSpPr>
              <p:nvPr/>
            </p:nvSpPr>
            <p:spPr bwMode="auto">
              <a:xfrm>
                <a:off x="432" y="3733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6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8259" name="Line 67"/>
              <p:cNvSpPr>
                <a:spLocks noChangeShapeType="1"/>
              </p:cNvSpPr>
              <p:nvPr/>
            </p:nvSpPr>
            <p:spPr bwMode="auto">
              <a:xfrm>
                <a:off x="432" y="4020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6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8260" name="Line 68"/>
              <p:cNvSpPr>
                <a:spLocks noChangeShapeType="1"/>
              </p:cNvSpPr>
              <p:nvPr/>
            </p:nvSpPr>
            <p:spPr bwMode="auto">
              <a:xfrm>
                <a:off x="432" y="4307"/>
                <a:ext cx="105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6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8261" name="Line 69"/>
              <p:cNvSpPr>
                <a:spLocks noChangeShapeType="1"/>
              </p:cNvSpPr>
              <p:nvPr/>
            </p:nvSpPr>
            <p:spPr bwMode="auto">
              <a:xfrm>
                <a:off x="432" y="576"/>
                <a:ext cx="0" cy="373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6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8262" name="Line 70"/>
              <p:cNvSpPr>
                <a:spLocks noChangeShapeType="1"/>
              </p:cNvSpPr>
              <p:nvPr/>
            </p:nvSpPr>
            <p:spPr bwMode="auto">
              <a:xfrm>
                <a:off x="1488" y="576"/>
                <a:ext cx="0" cy="373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6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endParaRPr>
              </a:p>
            </p:txBody>
          </p:sp>
        </p:grpSp>
      </p:grpSp>
      <p:grpSp>
        <p:nvGrpSpPr>
          <p:cNvPr id="8284" name="Group 92"/>
          <p:cNvGrpSpPr>
            <a:grpSpLocks/>
          </p:cNvGrpSpPr>
          <p:nvPr/>
        </p:nvGrpSpPr>
        <p:grpSpPr bwMode="auto">
          <a:xfrm>
            <a:off x="723900" y="1268413"/>
            <a:ext cx="5864225" cy="1719262"/>
            <a:chOff x="139" y="799"/>
            <a:chExt cx="3694" cy="1083"/>
          </a:xfrm>
        </p:grpSpPr>
        <p:sp>
          <p:nvSpPr>
            <p:cNvPr id="8264" name="Text Box 72"/>
            <p:cNvSpPr txBox="1">
              <a:spLocks noChangeArrowheads="1"/>
            </p:cNvSpPr>
            <p:nvPr/>
          </p:nvSpPr>
          <p:spPr bwMode="auto">
            <a:xfrm>
              <a:off x="139" y="799"/>
              <a:ext cx="369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       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     </a:t>
              </a:r>
              <a:r>
                <a:rPr kumimoji="1" lang="en-US" altLang="zh-CN" sz="2800" b="1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 </a:t>
              </a:r>
              <a:r>
                <a:rPr kumimoji="1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00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    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      </a:t>
              </a:r>
              <a:r>
                <a:rPr kumimoji="1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01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      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……..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   </a:t>
              </a:r>
              <a:r>
                <a:rPr kumimoji="1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0, </a:t>
              </a:r>
              <a:r>
                <a:rPr kumimoji="1" lang="en-US" altLang="zh-CN" sz="2800" b="1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n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-1</a:t>
              </a:r>
              <a:r>
                <a:rPr kumimoji="1" lang="en-US" altLang="zh-CN" sz="2800" b="1" i="1" u="none" strike="noStrike" kern="1200" cap="none" spc="0" normalizeH="0" baseline="-2500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 </a:t>
              </a:r>
              <a:r>
                <a:rPr kumimoji="1" lang="en-US" altLang="zh-CN" sz="2000" b="1" i="0" u="none" strike="noStrike" kern="1200" cap="none" spc="0" normalizeH="0" baseline="-2500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 </a:t>
              </a:r>
            </a:p>
          </p:txBody>
        </p:sp>
        <p:sp>
          <p:nvSpPr>
            <p:cNvPr id="8265" name="Text Box 73"/>
            <p:cNvSpPr txBox="1">
              <a:spLocks noChangeArrowheads="1"/>
            </p:cNvSpPr>
            <p:nvPr/>
          </p:nvSpPr>
          <p:spPr bwMode="auto">
            <a:xfrm>
              <a:off x="139" y="1065"/>
              <a:ext cx="364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      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       </a:t>
              </a:r>
              <a:r>
                <a:rPr kumimoji="1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10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 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         </a:t>
              </a:r>
              <a:r>
                <a:rPr kumimoji="1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11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      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……..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   </a:t>
              </a:r>
              <a:r>
                <a:rPr kumimoji="1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1, </a:t>
              </a:r>
              <a:r>
                <a:rPr kumimoji="1" lang="en-US" altLang="zh-CN" sz="2800" b="1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n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-1</a:t>
              </a:r>
              <a:r>
                <a:rPr kumimoji="1" lang="en-US" altLang="zh-CN" sz="2800" b="1" i="1" u="none" strike="noStrike" kern="1200" cap="none" spc="0" normalizeH="0" baseline="-2500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 </a:t>
              </a:r>
              <a:r>
                <a:rPr kumimoji="1" lang="en-US" altLang="zh-CN" sz="2000" b="1" i="0" u="none" strike="noStrike" kern="1200" cap="none" spc="0" normalizeH="0" baseline="-2500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 </a:t>
              </a:r>
            </a:p>
          </p:txBody>
        </p:sp>
        <p:sp>
          <p:nvSpPr>
            <p:cNvPr id="8266" name="Text Box 74"/>
            <p:cNvSpPr txBox="1">
              <a:spLocks noChangeArrowheads="1"/>
            </p:cNvSpPr>
            <p:nvPr/>
          </p:nvSpPr>
          <p:spPr bwMode="auto">
            <a:xfrm>
              <a:off x="160" y="1473"/>
              <a:ext cx="35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   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    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     </a:t>
              </a:r>
              <a:r>
                <a:rPr kumimoji="1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a</a:t>
              </a:r>
              <a:r>
                <a:rPr kumimoji="1" lang="en-US" altLang="zh-CN" sz="2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m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-1, 0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  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 </a:t>
              </a:r>
              <a:r>
                <a:rPr kumimoji="1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a</a:t>
              </a:r>
              <a:r>
                <a:rPr kumimoji="1" lang="en-US" altLang="zh-CN" sz="2800" b="1" i="1" u="none" strike="noStrike" kern="1200" cap="none" spc="0" normalizeH="0" baseline="-2500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m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-1, 1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……..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   </a:t>
              </a:r>
              <a:r>
                <a:rPr kumimoji="1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a</a:t>
              </a:r>
              <a:r>
                <a:rPr kumimoji="1" lang="en-US" altLang="zh-CN" sz="2800" b="1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m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-1, </a:t>
              </a:r>
              <a:r>
                <a:rPr kumimoji="1" lang="en-US" altLang="zh-CN" sz="2800" b="1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n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-1</a:t>
              </a:r>
              <a:r>
                <a:rPr kumimoji="1" lang="en-US" altLang="zh-CN" sz="2800" b="1" i="1" u="none" strike="noStrike" kern="1200" cap="none" spc="0" normalizeH="0" baseline="-2500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 </a:t>
              </a:r>
              <a:r>
                <a:rPr kumimoji="1" lang="en-US" altLang="zh-CN" sz="2000" b="1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 </a:t>
              </a:r>
            </a:p>
          </p:txBody>
        </p:sp>
        <p:sp>
          <p:nvSpPr>
            <p:cNvPr id="8267" name="Text Box 75"/>
            <p:cNvSpPr txBox="1">
              <a:spLocks noChangeArrowheads="1"/>
            </p:cNvSpPr>
            <p:nvPr/>
          </p:nvSpPr>
          <p:spPr bwMode="auto">
            <a:xfrm>
              <a:off x="431" y="1289"/>
              <a:ext cx="26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             ………………….</a:t>
              </a:r>
            </a:p>
          </p:txBody>
        </p:sp>
        <p:sp>
          <p:nvSpPr>
            <p:cNvPr id="8268" name="Line 76"/>
            <p:cNvSpPr>
              <a:spLocks noChangeShapeType="1"/>
            </p:cNvSpPr>
            <p:nvPr/>
          </p:nvSpPr>
          <p:spPr bwMode="auto">
            <a:xfrm>
              <a:off x="667" y="799"/>
              <a:ext cx="0" cy="10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6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8269" name="Line 77"/>
            <p:cNvSpPr>
              <a:spLocks noChangeShapeType="1"/>
            </p:cNvSpPr>
            <p:nvPr/>
          </p:nvSpPr>
          <p:spPr bwMode="auto">
            <a:xfrm>
              <a:off x="667" y="799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6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8270" name="Line 78"/>
            <p:cNvSpPr>
              <a:spLocks noChangeShapeType="1"/>
            </p:cNvSpPr>
            <p:nvPr/>
          </p:nvSpPr>
          <p:spPr bwMode="auto">
            <a:xfrm>
              <a:off x="667" y="188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6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8271" name="Line 79"/>
            <p:cNvSpPr>
              <a:spLocks noChangeShapeType="1"/>
            </p:cNvSpPr>
            <p:nvPr/>
          </p:nvSpPr>
          <p:spPr bwMode="auto">
            <a:xfrm>
              <a:off x="3470" y="799"/>
              <a:ext cx="0" cy="10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6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8272" name="Line 80"/>
            <p:cNvSpPr>
              <a:spLocks noChangeShapeType="1"/>
            </p:cNvSpPr>
            <p:nvPr/>
          </p:nvSpPr>
          <p:spPr bwMode="auto">
            <a:xfrm>
              <a:off x="3326" y="799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6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8273" name="Line 81"/>
            <p:cNvSpPr>
              <a:spLocks noChangeShapeType="1"/>
            </p:cNvSpPr>
            <p:nvPr/>
          </p:nvSpPr>
          <p:spPr bwMode="auto">
            <a:xfrm>
              <a:off x="3326" y="188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6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endParaRPr>
            </a:p>
          </p:txBody>
        </p:sp>
      </p:grpSp>
      <p:sp>
        <p:nvSpPr>
          <p:cNvPr id="8275" name="Text Box 83"/>
          <p:cNvSpPr txBox="1">
            <a:spLocks noChangeArrowheads="1"/>
          </p:cNvSpPr>
          <p:nvPr/>
        </p:nvSpPr>
        <p:spPr bwMode="auto">
          <a:xfrm>
            <a:off x="731838" y="3209925"/>
            <a:ext cx="5783262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7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二维数组中任一元素</a:t>
            </a:r>
            <a:r>
              <a:rPr kumimoji="1" lang="zh-CN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a</a:t>
            </a:r>
            <a:r>
              <a:rPr kumimoji="1" lang="en-US" altLang="zh-CN" sz="24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ij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的存储位置 </a:t>
            </a:r>
          </a:p>
          <a:p>
            <a:pPr marL="0" marR="0" lvl="0" indent="0" algn="l" defTabSz="914400" rtl="0" eaLnBrk="1" fontAlgn="base" latinLnBrk="0" hangingPunct="1">
              <a:lnSpc>
                <a:spcPct val="17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  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LOC(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,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j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) = LOC(0, 0) + (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b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1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×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j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＋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i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)×L </a:t>
            </a:r>
          </a:p>
        </p:txBody>
      </p:sp>
      <p:sp>
        <p:nvSpPr>
          <p:cNvPr id="8281" name="Rectangle 89"/>
          <p:cNvSpPr>
            <a:spLocks noChangeArrowheads="1"/>
          </p:cNvSpPr>
          <p:nvPr/>
        </p:nvSpPr>
        <p:spPr bwMode="auto">
          <a:xfrm>
            <a:off x="754063" y="4683125"/>
            <a:ext cx="5472112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</a:rPr>
              <a:t>      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</a:rPr>
              <a:t>某个元素的地址就是它前面所有列 </a:t>
            </a: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</a:rPr>
              <a:t>所占的单元加上它所在列前面所有行元 </a:t>
            </a: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</a:rPr>
              <a:t>素所占的单元数之和。 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8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8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8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8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75" grpId="0"/>
      <p:bldP spid="828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971550" y="735013"/>
            <a:ext cx="7561263" cy="268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例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1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：一个二维数组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A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，行下标的范围是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1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到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6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，列 </a:t>
            </a: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         下标的范围是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0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到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7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，每个数组元素用相邻的 </a:t>
            </a: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         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6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个字节存储，存储器按字节编址。那么，这 </a:t>
            </a: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         个数组的体积是</a:t>
            </a:r>
            <a:r>
              <a:rPr kumimoji="1" lang="zh-CN" altLang="en-US" sz="2400" b="1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     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个字节。  </a:t>
            </a:r>
          </a:p>
        </p:txBody>
      </p:sp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1258888" y="3619500"/>
            <a:ext cx="6264275" cy="247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答：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Volume = m×n×L </a:t>
            </a:r>
          </a:p>
          <a:p>
            <a:pPr marL="342900" marR="0" lvl="0" indent="-342900" algn="l" defTabSz="914400" rtl="0" eaLnBrk="1" fontAlgn="base" latinLnBrk="0" hangingPunct="1">
              <a:lnSpc>
                <a:spcPct val="1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                     = (6 – 1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+ 1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) ×(7 – 0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+ 1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) ×6 </a:t>
            </a:r>
          </a:p>
          <a:p>
            <a:pPr marL="342900" marR="0" lvl="0" indent="-342900" algn="l" defTabSz="914400" rtl="0" eaLnBrk="1" fontAlgn="base" latinLnBrk="0" hangingPunct="1">
              <a:lnSpc>
                <a:spcPct val="1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                     = 48×6 = 288 </a:t>
            </a:r>
          </a:p>
        </p:txBody>
      </p:sp>
      <p:sp>
        <p:nvSpPr>
          <p:cNvPr id="76806" name="Text Box 6"/>
          <p:cNvSpPr txBox="1">
            <a:spLocks noChangeArrowheads="1"/>
          </p:cNvSpPr>
          <p:nvPr/>
        </p:nvSpPr>
        <p:spPr bwMode="auto">
          <a:xfrm>
            <a:off x="3998466" y="2900363"/>
            <a:ext cx="717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288 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7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68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68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5" grpId="0" autoUpdateAnimBg="0"/>
      <p:bldP spid="7680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612775" y="549275"/>
            <a:ext cx="7777163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例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2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：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〖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某校计算机系考研题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〗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    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设数组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A[0…59, 0…69]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的基地址为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2048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，每个元 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素占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2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个存储单元，若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以列序为主序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顺序存储，则元素  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A[31, 57]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的存储地址为</a:t>
            </a:r>
            <a:r>
              <a:rPr kumimoji="1" lang="zh-CN" altLang="en-US" sz="2400" b="1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                    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。 </a:t>
            </a:r>
          </a:p>
        </p:txBody>
      </p:sp>
      <p:sp>
        <p:nvSpPr>
          <p:cNvPr id="77829" name="Text Box 5"/>
          <p:cNvSpPr txBox="1">
            <a:spLocks noChangeArrowheads="1"/>
          </p:cNvSpPr>
          <p:nvPr/>
        </p:nvSpPr>
        <p:spPr bwMode="auto">
          <a:xfrm>
            <a:off x="612775" y="2781300"/>
            <a:ext cx="4464050" cy="308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解：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LOC(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,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j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) = LOC(31, 57) </a:t>
            </a:r>
          </a:p>
          <a:p>
            <a:pPr marL="0" marR="0" lvl="0" indent="0" algn="l" defTabSz="914400" rtl="0" eaLnBrk="1" fontAlgn="base" latinLnBrk="0" hangingPunct="1">
              <a:lnSpc>
                <a:spcPct val="2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   = LOC(0, 0)+(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b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1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×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j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＋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i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)×L </a:t>
            </a:r>
          </a:p>
          <a:p>
            <a:pPr marL="0" marR="0" lvl="0" indent="0" algn="l" defTabSz="914400" rtl="0" eaLnBrk="1" fontAlgn="base" latinLnBrk="0" hangingPunct="1">
              <a:lnSpc>
                <a:spcPct val="2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   = 2048 + (60×57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＋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31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)×2 </a:t>
            </a:r>
          </a:p>
          <a:p>
            <a:pPr marL="0" marR="0" lvl="0" indent="0" algn="l" defTabSz="914400" rtl="0" eaLnBrk="1" fontAlgn="base" latinLnBrk="0" hangingPunct="1">
              <a:lnSpc>
                <a:spcPct val="2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   = 8950 </a:t>
            </a:r>
          </a:p>
        </p:txBody>
      </p:sp>
      <p:sp>
        <p:nvSpPr>
          <p:cNvPr id="77830" name="Rectangle 6"/>
          <p:cNvSpPr>
            <a:spLocks noChangeArrowheads="1"/>
          </p:cNvSpPr>
          <p:nvPr/>
        </p:nvSpPr>
        <p:spPr bwMode="auto">
          <a:xfrm>
            <a:off x="4283075" y="2251075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8950</a:t>
            </a:r>
          </a:p>
        </p:txBody>
      </p:sp>
      <p:grpSp>
        <p:nvGrpSpPr>
          <p:cNvPr id="77831" name="Group 7"/>
          <p:cNvGrpSpPr>
            <a:grpSpLocks/>
          </p:cNvGrpSpPr>
          <p:nvPr/>
        </p:nvGrpSpPr>
        <p:grpSpPr bwMode="auto">
          <a:xfrm>
            <a:off x="4068763" y="3200400"/>
            <a:ext cx="4824412" cy="2520950"/>
            <a:chOff x="2517" y="2296"/>
            <a:chExt cx="3039" cy="1588"/>
          </a:xfrm>
        </p:grpSpPr>
        <p:sp>
          <p:nvSpPr>
            <p:cNvPr id="77832" name="Text Box 8"/>
            <p:cNvSpPr txBox="1">
              <a:spLocks noChangeArrowheads="1"/>
            </p:cNvSpPr>
            <p:nvPr/>
          </p:nvSpPr>
          <p:spPr bwMode="auto">
            <a:xfrm>
              <a:off x="2517" y="2296"/>
              <a:ext cx="299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       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     </a:t>
              </a:r>
              <a:r>
                <a:rPr kumimoji="1" lang="en-US" altLang="zh-CN" sz="2800" b="1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 </a:t>
              </a:r>
              <a:r>
                <a:rPr kumimoji="1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00          </a:t>
              </a:r>
              <a:r>
                <a:rPr kumimoji="1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01      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…   </a:t>
              </a:r>
              <a:r>
                <a:rPr kumimoji="1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0, 69</a:t>
              </a:r>
              <a:r>
                <a:rPr kumimoji="1" lang="en-US" altLang="zh-CN" sz="2800" b="1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 </a:t>
              </a:r>
              <a:r>
                <a:rPr kumimoji="1" lang="en-US" altLang="zh-CN" sz="20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 </a:t>
              </a:r>
            </a:p>
          </p:txBody>
        </p:sp>
        <p:sp>
          <p:nvSpPr>
            <p:cNvPr id="77833" name="Text Box 9"/>
            <p:cNvSpPr txBox="1">
              <a:spLocks noChangeArrowheads="1"/>
            </p:cNvSpPr>
            <p:nvPr/>
          </p:nvSpPr>
          <p:spPr bwMode="auto">
            <a:xfrm>
              <a:off x="2517" y="2568"/>
              <a:ext cx="294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      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       </a:t>
              </a:r>
              <a:r>
                <a:rPr kumimoji="1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10          </a:t>
              </a:r>
              <a:r>
                <a:rPr kumimoji="1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11      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…   </a:t>
              </a:r>
              <a:r>
                <a:rPr kumimoji="1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1, 69</a:t>
              </a:r>
              <a:r>
                <a:rPr kumimoji="1" lang="en-US" altLang="zh-CN" sz="2800" b="1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 </a:t>
              </a:r>
              <a:r>
                <a:rPr kumimoji="1" lang="en-US" altLang="zh-CN" sz="20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 </a:t>
              </a:r>
            </a:p>
          </p:txBody>
        </p:sp>
        <p:sp>
          <p:nvSpPr>
            <p:cNvPr id="77834" name="Text Box 10"/>
            <p:cNvSpPr txBox="1">
              <a:spLocks noChangeArrowheads="1"/>
            </p:cNvSpPr>
            <p:nvPr/>
          </p:nvSpPr>
          <p:spPr bwMode="auto">
            <a:xfrm>
              <a:off x="2538" y="3475"/>
              <a:ext cx="301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   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    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     </a:t>
              </a:r>
              <a:r>
                <a:rPr kumimoji="1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59, 0     </a:t>
              </a:r>
              <a:r>
                <a:rPr kumimoji="1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59, 1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…    </a:t>
              </a:r>
              <a:r>
                <a:rPr kumimoji="1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59, 69</a:t>
              </a:r>
              <a:r>
                <a:rPr kumimoji="1" lang="en-US" altLang="zh-CN" sz="2800" b="1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 </a:t>
              </a:r>
              <a:r>
                <a:rPr kumimoji="1" lang="en-US" altLang="zh-CN" sz="2000" b="1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 </a:t>
              </a:r>
            </a:p>
          </p:txBody>
        </p:sp>
        <p:sp>
          <p:nvSpPr>
            <p:cNvPr id="77835" name="Text Box 11"/>
            <p:cNvSpPr txBox="1">
              <a:spLocks noChangeArrowheads="1"/>
            </p:cNvSpPr>
            <p:nvPr/>
          </p:nvSpPr>
          <p:spPr bwMode="auto">
            <a:xfrm>
              <a:off x="2789" y="3058"/>
              <a:ext cx="26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          ………    </a:t>
              </a:r>
              <a:r>
                <a:rPr kumimoji="1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31, 57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  ……</a:t>
              </a:r>
            </a:p>
          </p:txBody>
        </p:sp>
        <p:sp>
          <p:nvSpPr>
            <p:cNvPr id="77836" name="Line 12"/>
            <p:cNvSpPr>
              <a:spLocks noChangeShapeType="1"/>
            </p:cNvSpPr>
            <p:nvPr/>
          </p:nvSpPr>
          <p:spPr bwMode="auto">
            <a:xfrm>
              <a:off x="3045" y="2296"/>
              <a:ext cx="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6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77837" name="Line 13"/>
            <p:cNvSpPr>
              <a:spLocks noChangeShapeType="1"/>
            </p:cNvSpPr>
            <p:nvPr/>
          </p:nvSpPr>
          <p:spPr bwMode="auto">
            <a:xfrm>
              <a:off x="3045" y="2296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6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77838" name="Line 14"/>
            <p:cNvSpPr>
              <a:spLocks noChangeShapeType="1"/>
            </p:cNvSpPr>
            <p:nvPr/>
          </p:nvSpPr>
          <p:spPr bwMode="auto">
            <a:xfrm>
              <a:off x="3045" y="3884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6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77839" name="Line 15"/>
            <p:cNvSpPr>
              <a:spLocks noChangeShapeType="1"/>
            </p:cNvSpPr>
            <p:nvPr/>
          </p:nvSpPr>
          <p:spPr bwMode="auto">
            <a:xfrm>
              <a:off x="5556" y="2296"/>
              <a:ext cx="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6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77840" name="Line 16"/>
            <p:cNvSpPr>
              <a:spLocks noChangeShapeType="1"/>
            </p:cNvSpPr>
            <p:nvPr/>
          </p:nvSpPr>
          <p:spPr bwMode="auto">
            <a:xfrm>
              <a:off x="5412" y="2296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6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77841" name="Line 17"/>
            <p:cNvSpPr>
              <a:spLocks noChangeShapeType="1"/>
            </p:cNvSpPr>
            <p:nvPr/>
          </p:nvSpPr>
          <p:spPr bwMode="auto">
            <a:xfrm>
              <a:off x="5412" y="3884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6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77842" name="Text Box 18"/>
            <p:cNvSpPr txBox="1">
              <a:spLocks noChangeArrowheads="1"/>
            </p:cNvSpPr>
            <p:nvPr/>
          </p:nvSpPr>
          <p:spPr bwMode="auto">
            <a:xfrm>
              <a:off x="2789" y="2840"/>
              <a:ext cx="26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          ……………</a:t>
              </a:r>
            </a:p>
          </p:txBody>
        </p:sp>
        <p:sp>
          <p:nvSpPr>
            <p:cNvPr id="77843" name="Text Box 19"/>
            <p:cNvSpPr txBox="1">
              <a:spLocks noChangeArrowheads="1"/>
            </p:cNvSpPr>
            <p:nvPr/>
          </p:nvSpPr>
          <p:spPr bwMode="auto">
            <a:xfrm>
              <a:off x="2789" y="3239"/>
              <a:ext cx="26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          ……………</a:t>
              </a:r>
            </a:p>
          </p:txBody>
        </p:sp>
      </p:grpSp>
      <p:sp>
        <p:nvSpPr>
          <p:cNvPr id="77845" name="Rectangle 21"/>
          <p:cNvSpPr>
            <a:spLocks noChangeArrowheads="1"/>
          </p:cNvSpPr>
          <p:nvPr/>
        </p:nvSpPr>
        <p:spPr bwMode="auto">
          <a:xfrm>
            <a:off x="8545513" y="6669088"/>
            <a:ext cx="490537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▲</a:t>
            </a: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7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78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778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78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778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778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9" grpId="0" uiExpand="1" build="p"/>
      <p:bldP spid="7783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41" name="Text Box 9"/>
          <p:cNvSpPr txBox="1">
            <a:spLocks noChangeArrowheads="1"/>
          </p:cNvSpPr>
          <p:nvPr/>
        </p:nvSpPr>
        <p:spPr bwMode="auto">
          <a:xfrm>
            <a:off x="755650" y="481013"/>
            <a:ext cx="80645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2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、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三角矩阵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      以主对角线划分，三角矩阵有上（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下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）三角两种。 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上（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下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）三角矩阵的下（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上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）三角（不含主对角线）中 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的元素均为常数。在大多数情况下，三角矩阵常数为零。 </a:t>
            </a:r>
          </a:p>
        </p:txBody>
      </p:sp>
      <p:grpSp>
        <p:nvGrpSpPr>
          <p:cNvPr id="69652" name="Group 20"/>
          <p:cNvGrpSpPr>
            <a:grpSpLocks/>
          </p:cNvGrpSpPr>
          <p:nvPr/>
        </p:nvGrpSpPr>
        <p:grpSpPr bwMode="auto">
          <a:xfrm>
            <a:off x="969963" y="2395538"/>
            <a:ext cx="7345362" cy="2689225"/>
            <a:chOff x="521" y="1645"/>
            <a:chExt cx="4627" cy="1694"/>
          </a:xfrm>
        </p:grpSpPr>
        <p:sp>
          <p:nvSpPr>
            <p:cNvPr id="69643" name="Line 11"/>
            <p:cNvSpPr>
              <a:spLocks noChangeShapeType="1"/>
            </p:cNvSpPr>
            <p:nvPr/>
          </p:nvSpPr>
          <p:spPr bwMode="auto">
            <a:xfrm>
              <a:off x="3470" y="1781"/>
              <a:ext cx="1496" cy="119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6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69644" name="AutoShape 12"/>
            <p:cNvSpPr>
              <a:spLocks noChangeArrowheads="1"/>
            </p:cNvSpPr>
            <p:nvPr/>
          </p:nvSpPr>
          <p:spPr bwMode="auto">
            <a:xfrm rot="16200000" flipH="1">
              <a:off x="3802" y="1584"/>
              <a:ext cx="1059" cy="1361"/>
            </a:xfrm>
            <a:prstGeom prst="rtTriangle">
              <a:avLst/>
            </a:prstGeom>
            <a:solidFill>
              <a:srgbClr val="66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6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69645" name="Line 13"/>
            <p:cNvSpPr>
              <a:spLocks noChangeShapeType="1"/>
            </p:cNvSpPr>
            <p:nvPr/>
          </p:nvSpPr>
          <p:spPr bwMode="auto">
            <a:xfrm>
              <a:off x="657" y="1781"/>
              <a:ext cx="1452" cy="119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6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69646" name="AutoShape 14"/>
            <p:cNvSpPr>
              <a:spLocks noChangeArrowheads="1"/>
            </p:cNvSpPr>
            <p:nvPr/>
          </p:nvSpPr>
          <p:spPr bwMode="auto">
            <a:xfrm>
              <a:off x="657" y="1917"/>
              <a:ext cx="1270" cy="1059"/>
            </a:xfrm>
            <a:prstGeom prst="rtTriangle">
              <a:avLst/>
            </a:prstGeom>
            <a:solidFill>
              <a:srgbClr val="66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6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endParaRPr>
            </a:p>
          </p:txBody>
        </p:sp>
        <p:graphicFrame>
          <p:nvGraphicFramePr>
            <p:cNvPr id="69647" name="Object 15"/>
            <p:cNvGraphicFramePr>
              <a:graphicFrameLocks noChangeAspect="1"/>
            </p:cNvGraphicFramePr>
            <p:nvPr/>
          </p:nvGraphicFramePr>
          <p:xfrm>
            <a:off x="521" y="1645"/>
            <a:ext cx="1765" cy="14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44" name="公式" r:id="rId4" imgW="1295280" imgH="939600" progId="Equation.3">
                    <p:embed/>
                  </p:oleObj>
                </mc:Choice>
                <mc:Fallback>
                  <p:oleObj name="公式" r:id="rId4" imgW="1295280" imgH="939600" progId="Equation.3">
                    <p:embed/>
                    <p:pic>
                      <p:nvPicPr>
                        <p:cNvPr id="69647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" y="1645"/>
                          <a:ext cx="1765" cy="14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48" name="Object 16"/>
            <p:cNvGraphicFramePr>
              <a:graphicFrameLocks noChangeAspect="1"/>
            </p:cNvGraphicFramePr>
            <p:nvPr/>
          </p:nvGraphicFramePr>
          <p:xfrm>
            <a:off x="3349" y="1645"/>
            <a:ext cx="1799" cy="14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45" name="公式" r:id="rId6" imgW="1320480" imgH="939600" progId="Equation.3">
                    <p:embed/>
                  </p:oleObj>
                </mc:Choice>
                <mc:Fallback>
                  <p:oleObj name="公式" r:id="rId6" imgW="1320480" imgH="939600" progId="Equation.3">
                    <p:embed/>
                    <p:pic>
                      <p:nvPicPr>
                        <p:cNvPr id="69648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9" y="1645"/>
                          <a:ext cx="1799" cy="14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49" name="Text Box 17"/>
            <p:cNvSpPr txBox="1">
              <a:spLocks noChangeArrowheads="1"/>
            </p:cNvSpPr>
            <p:nvPr/>
          </p:nvSpPr>
          <p:spPr bwMode="auto">
            <a:xfrm>
              <a:off x="884" y="3051"/>
              <a:ext cx="108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rPr>
                <a:t>上三角矩阵</a:t>
              </a:r>
            </a:p>
          </p:txBody>
        </p:sp>
        <p:sp>
          <p:nvSpPr>
            <p:cNvPr id="69650" name="Text Box 18"/>
            <p:cNvSpPr txBox="1">
              <a:spLocks noChangeArrowheads="1"/>
            </p:cNvSpPr>
            <p:nvPr/>
          </p:nvSpPr>
          <p:spPr bwMode="auto">
            <a:xfrm>
              <a:off x="3795" y="3051"/>
              <a:ext cx="108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cs typeface="+mn-cs"/>
                </a:rPr>
                <a:t>下三角矩阵</a:t>
              </a:r>
            </a:p>
          </p:txBody>
        </p:sp>
      </p:grpSp>
      <p:sp>
        <p:nvSpPr>
          <p:cNvPr id="69651" name="Text Box 19"/>
          <p:cNvSpPr txBox="1">
            <a:spLocks noChangeArrowheads="1"/>
          </p:cNvSpPr>
          <p:nvPr/>
        </p:nvSpPr>
        <p:spPr bwMode="auto">
          <a:xfrm>
            <a:off x="755650" y="5124450"/>
            <a:ext cx="7777163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    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三角矩阵的存储：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除了存储主对角线及上（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下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）三 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角中的元素外，再加一个存储常数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c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的空间。 </a:t>
            </a:r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9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1000"/>
                                        <p:tgtEl>
                                          <p:spTgt spid="69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1000"/>
                                        <p:tgtEl>
                                          <p:spTgt spid="69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41" grpId="0"/>
      <p:bldP spid="6965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3" name="Rectangle 201"/>
          <p:cNvSpPr>
            <a:spLocks noChangeArrowheads="1"/>
          </p:cNvSpPr>
          <p:nvPr/>
        </p:nvSpPr>
        <p:spPr bwMode="auto">
          <a:xfrm>
            <a:off x="631825" y="2684463"/>
            <a:ext cx="5211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则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a</a:t>
            </a:r>
            <a:r>
              <a:rPr kumimoji="1" lang="en-US" altLang="zh-CN" sz="24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ij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和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sa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[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k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]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存在着一一对应关系： </a:t>
            </a:r>
          </a:p>
        </p:txBody>
      </p:sp>
      <p:graphicFrame>
        <p:nvGraphicFramePr>
          <p:cNvPr id="13514" name="Object 202"/>
          <p:cNvGraphicFramePr>
            <a:graphicFrameLocks noChangeAspect="1"/>
          </p:cNvGraphicFramePr>
          <p:nvPr/>
        </p:nvGraphicFramePr>
        <p:xfrm>
          <a:off x="774700" y="3530600"/>
          <a:ext cx="3914775" cy="259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0" name="公式" r:id="rId4" imgW="1803240" imgH="1193760" progId="Equation.3">
                  <p:embed/>
                </p:oleObj>
              </mc:Choice>
              <mc:Fallback>
                <p:oleObj name="公式" r:id="rId4" imgW="1803240" imgH="1193760" progId="Equation.3">
                  <p:embed/>
                  <p:pic>
                    <p:nvPicPr>
                      <p:cNvPr id="13514" name="Object 2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700" y="3530600"/>
                        <a:ext cx="3914775" cy="2592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5" name="Rectangle 203"/>
          <p:cNvSpPr>
            <a:spLocks noChangeArrowheads="1"/>
          </p:cNvSpPr>
          <p:nvPr/>
        </p:nvSpPr>
        <p:spPr bwMode="auto">
          <a:xfrm>
            <a:off x="4951413" y="3205163"/>
            <a:ext cx="3727450" cy="151606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a</a:t>
            </a:r>
            <a:r>
              <a:rPr kumimoji="1" lang="en-US" altLang="zh-CN" sz="24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ij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前的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-1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行有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1+2+…+ </a:t>
            </a: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(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i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-1)=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i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(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-1)/2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个元素，在 </a:t>
            </a: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第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行上有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j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个元素。 </a:t>
            </a:r>
          </a:p>
        </p:txBody>
      </p:sp>
      <p:sp>
        <p:nvSpPr>
          <p:cNvPr id="13516" name="Rectangle 204"/>
          <p:cNvSpPr>
            <a:spLocks noChangeArrowheads="1"/>
          </p:cNvSpPr>
          <p:nvPr/>
        </p:nvSpPr>
        <p:spPr bwMode="auto">
          <a:xfrm>
            <a:off x="4927600" y="4978400"/>
            <a:ext cx="3797300" cy="118745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因为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a</a:t>
            </a:r>
            <a:r>
              <a:rPr kumimoji="1" lang="en-US" altLang="zh-CN" sz="24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ij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=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a</a:t>
            </a:r>
            <a:r>
              <a:rPr kumimoji="1" lang="en-US" altLang="zh-CN" sz="24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ji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，所以只要交 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换关系式中的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和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j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即可。 </a:t>
            </a:r>
          </a:p>
        </p:txBody>
      </p:sp>
      <p:sp>
        <p:nvSpPr>
          <p:cNvPr id="13517" name="AutoShape 205"/>
          <p:cNvSpPr>
            <a:spLocks noChangeArrowheads="1"/>
          </p:cNvSpPr>
          <p:nvPr/>
        </p:nvSpPr>
        <p:spPr bwMode="auto">
          <a:xfrm>
            <a:off x="5651500" y="979488"/>
            <a:ext cx="2592388" cy="1871662"/>
          </a:xfrm>
          <a:prstGeom prst="rtTriangle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6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13518" name="Line 206"/>
          <p:cNvSpPr>
            <a:spLocks noChangeShapeType="1"/>
          </p:cNvSpPr>
          <p:nvPr/>
        </p:nvSpPr>
        <p:spPr bwMode="auto">
          <a:xfrm>
            <a:off x="5651500" y="619125"/>
            <a:ext cx="2808288" cy="21605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6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13519" name="AutoShape 207"/>
          <p:cNvSpPr>
            <a:spLocks noChangeArrowheads="1"/>
          </p:cNvSpPr>
          <p:nvPr/>
        </p:nvSpPr>
        <p:spPr bwMode="auto">
          <a:xfrm rot="10800000">
            <a:off x="6083300" y="619125"/>
            <a:ext cx="2449513" cy="1800225"/>
          </a:xfrm>
          <a:prstGeom prst="rtTriangle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6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+mn-cs"/>
            </a:endParaRPr>
          </a:p>
        </p:txBody>
      </p:sp>
      <p:graphicFrame>
        <p:nvGraphicFramePr>
          <p:cNvPr id="13520" name="Object 208"/>
          <p:cNvGraphicFramePr>
            <a:graphicFrameLocks noChangeAspect="1"/>
          </p:cNvGraphicFramePr>
          <p:nvPr/>
        </p:nvGraphicFramePr>
        <p:xfrm>
          <a:off x="5510213" y="461963"/>
          <a:ext cx="3238500" cy="246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1" name="公式" r:id="rId6" imgW="1320480" imgH="939600" progId="Equation.3">
                  <p:embed/>
                </p:oleObj>
              </mc:Choice>
              <mc:Fallback>
                <p:oleObj name="公式" r:id="rId6" imgW="1320480" imgH="939600" progId="Equation.3">
                  <p:embed/>
                  <p:pic>
                    <p:nvPicPr>
                      <p:cNvPr id="13520" name="Object 2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0213" y="461963"/>
                        <a:ext cx="3238500" cy="2462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21" name="Text Box 209"/>
          <p:cNvSpPr txBox="1">
            <a:spLocks noChangeArrowheads="1"/>
          </p:cNvSpPr>
          <p:nvPr/>
        </p:nvSpPr>
        <p:spPr bwMode="auto">
          <a:xfrm>
            <a:off x="631825" y="1916113"/>
            <a:ext cx="4057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k=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0     1      2     3      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n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(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n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-1)/2 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13522" name="Text Box 210"/>
          <p:cNvSpPr txBox="1">
            <a:spLocks noChangeArrowheads="1"/>
          </p:cNvSpPr>
          <p:nvPr/>
        </p:nvSpPr>
        <p:spPr bwMode="auto">
          <a:xfrm>
            <a:off x="604838" y="620713"/>
            <a:ext cx="3917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以行序为主序存储下三角： </a:t>
            </a:r>
          </a:p>
        </p:txBody>
      </p:sp>
      <p:graphicFrame>
        <p:nvGraphicFramePr>
          <p:cNvPr id="13578" name="Group 266"/>
          <p:cNvGraphicFramePr>
            <a:graphicFrameLocks noGrp="1"/>
          </p:cNvGraphicFramePr>
          <p:nvPr/>
        </p:nvGraphicFramePr>
        <p:xfrm>
          <a:off x="919163" y="1389063"/>
          <a:ext cx="4537075" cy="457200"/>
        </p:xfrm>
        <a:graphic>
          <a:graphicData uri="http://schemas.openxmlformats.org/drawingml/2006/table">
            <a:tbl>
              <a:tblPr/>
              <a:tblGrid>
                <a:gridCol w="566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6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67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31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nn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5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5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9" dur="1000"/>
                                        <p:tgtEl>
                                          <p:spTgt spid="13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4" dur="1000"/>
                                        <p:tgtEl>
                                          <p:spTgt spid="13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3" grpId="0"/>
      <p:bldP spid="13515" grpId="0" animBg="1"/>
      <p:bldP spid="1351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7" name="Rectangle 7"/>
          <p:cNvSpPr>
            <a:spLocks noChangeArrowheads="1"/>
          </p:cNvSpPr>
          <p:nvPr/>
        </p:nvSpPr>
        <p:spPr bwMode="auto">
          <a:xfrm>
            <a:off x="515938" y="531813"/>
            <a:ext cx="2376487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5.3.2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稀疏矩阵  </a:t>
            </a:r>
          </a:p>
        </p:txBody>
      </p:sp>
      <p:sp>
        <p:nvSpPr>
          <p:cNvPr id="71688" name="Rectangle 8"/>
          <p:cNvSpPr>
            <a:spLocks noChangeArrowheads="1"/>
          </p:cNvSpPr>
          <p:nvPr/>
        </p:nvSpPr>
        <p:spPr bwMode="auto">
          <a:xfrm>
            <a:off x="515938" y="1052513"/>
            <a:ext cx="7632700" cy="165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稀疏矩阵：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设在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m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×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n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的矩阵中有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t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个非零元素。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                  令       </a:t>
            </a:r>
            <a:r>
              <a:rPr kumimoji="1" lang="zh-CN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  <a:sym typeface="Symbol" pitchFamily="18" charset="2"/>
              </a:rPr>
              <a:t>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  <a:sym typeface="Symbol" pitchFamily="18" charset="2"/>
              </a:rPr>
              <a:t>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  <a:sym typeface="Symbol" pitchFamily="18" charset="2"/>
              </a:rPr>
              <a:t>=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  <a:sym typeface="Symbol" pitchFamily="18" charset="2"/>
              </a:rPr>
              <a:t>t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  <a:sym typeface="Symbol" pitchFamily="18" charset="2"/>
              </a:rPr>
              <a:t> /(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  <a:sym typeface="Symbol" pitchFamily="18" charset="2"/>
              </a:rPr>
              <a:t>m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×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n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  <a:sym typeface="Symbol" pitchFamily="18" charset="2"/>
              </a:rPr>
              <a:t>)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  <a:sym typeface="Symbol" pitchFamily="18" charset="2"/>
              </a:rPr>
              <a:t>                  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当 </a:t>
            </a:r>
            <a:r>
              <a:rPr kumimoji="1" lang="zh-CN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  <a:sym typeface="Symbol" pitchFamily="18" charset="2"/>
              </a:rPr>
              <a:t>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≤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0.05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时称为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稀疏矩阵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。 </a:t>
            </a:r>
          </a:p>
        </p:txBody>
      </p:sp>
      <p:sp>
        <p:nvSpPr>
          <p:cNvPr id="71689" name="Rectangle 9"/>
          <p:cNvSpPr>
            <a:spLocks noChangeArrowheads="1"/>
          </p:cNvSpPr>
          <p:nvPr/>
        </p:nvSpPr>
        <p:spPr bwMode="auto">
          <a:xfrm>
            <a:off x="515938" y="5157788"/>
            <a:ext cx="8520112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压缩存储原则：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存各非零元的值、行列位置和矩阵的行列数。 </a:t>
            </a:r>
          </a:p>
        </p:txBody>
      </p:sp>
      <p:graphicFrame>
        <p:nvGraphicFramePr>
          <p:cNvPr id="71690" name="Object 10"/>
          <p:cNvGraphicFramePr>
            <a:graphicFrameLocks noChangeAspect="1"/>
          </p:cNvGraphicFramePr>
          <p:nvPr/>
        </p:nvGraphicFramePr>
        <p:xfrm>
          <a:off x="619125" y="2508250"/>
          <a:ext cx="3929063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1" name="公式" r:id="rId4" imgW="2311200" imgH="1523880" progId="Equation.3">
                  <p:embed/>
                </p:oleObj>
              </mc:Choice>
              <mc:Fallback>
                <p:oleObj name="公式" r:id="rId4" imgW="2311200" imgH="1523880" progId="Equation.3">
                  <p:embed/>
                  <p:pic>
                    <p:nvPicPr>
                      <p:cNvPr id="7169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125" y="2508250"/>
                        <a:ext cx="3929063" cy="2590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1" name="Text Box 11"/>
          <p:cNvSpPr txBox="1">
            <a:spLocks noChangeArrowheads="1"/>
          </p:cNvSpPr>
          <p:nvPr/>
        </p:nvSpPr>
        <p:spPr bwMode="auto">
          <a:xfrm>
            <a:off x="4849813" y="2492375"/>
            <a:ext cx="413702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M </a:t>
            </a:r>
            <a:r>
              <a:rPr kumimoji="1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由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{(1,2,12),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(1,3,9),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(3,1,-3),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</a:t>
            </a:r>
            <a:r>
              <a:rPr kumimoji="1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(3,6,14), (4,3,24), (5,2,18), 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</a:t>
            </a:r>
            <a:r>
              <a:rPr kumimoji="1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(6,1,15), (6,4,-7) } 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和矩阵维数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(</a:t>
            </a:r>
            <a:r>
              <a:rPr kumimoji="1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6,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7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) </a:t>
            </a:r>
            <a:r>
              <a:rPr kumimoji="1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唯一确定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。 </a:t>
            </a:r>
          </a:p>
        </p:txBody>
      </p:sp>
      <p:sp>
        <p:nvSpPr>
          <p:cNvPr id="71692" name="AutoShape 12"/>
          <p:cNvSpPr>
            <a:spLocks noChangeArrowheads="1"/>
          </p:cNvSpPr>
          <p:nvPr/>
        </p:nvSpPr>
        <p:spPr bwMode="auto">
          <a:xfrm>
            <a:off x="6059488" y="1700213"/>
            <a:ext cx="2592387" cy="1295400"/>
          </a:xfrm>
          <a:prstGeom prst="wedgeRoundRectCallout">
            <a:avLst>
              <a:gd name="adj1" fmla="val -50551"/>
              <a:gd name="adj2" fmla="val 67648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三元组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(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,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j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,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a</a:t>
            </a:r>
            <a:r>
              <a:rPr kumimoji="1" lang="en-US" altLang="zh-CN" sz="24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ij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)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惟一确定矩阵的一个非零元。 </a:t>
            </a:r>
          </a:p>
        </p:txBody>
      </p:sp>
      <p:sp>
        <p:nvSpPr>
          <p:cNvPr id="71693" name="Rectangle 13"/>
          <p:cNvSpPr>
            <a:spLocks noChangeArrowheads="1"/>
          </p:cNvSpPr>
          <p:nvPr/>
        </p:nvSpPr>
        <p:spPr bwMode="auto">
          <a:xfrm>
            <a:off x="515938" y="5889625"/>
            <a:ext cx="8488362" cy="4572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n-cs"/>
              </a:rPr>
              <a:t>三元组的不同表示方法可决定稀疏矩阵不同的压缩存储方法。 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6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16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16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16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1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7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1000"/>
                                        <p:tgtEl>
                                          <p:spTgt spid="7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9" grpId="0"/>
      <p:bldP spid="71691" grpId="0"/>
      <p:bldP spid="71692" grpId="0" animBg="1"/>
      <p:bldP spid="7169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477" name="Object 117"/>
          <p:cNvGraphicFramePr>
            <a:graphicFrameLocks noChangeAspect="1"/>
          </p:cNvGraphicFramePr>
          <p:nvPr/>
        </p:nvGraphicFramePr>
        <p:xfrm>
          <a:off x="827088" y="1773238"/>
          <a:ext cx="4897437" cy="322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5" name="公式" r:id="rId4" imgW="2311200" imgH="1523880" progId="Equation.3">
                  <p:embed/>
                </p:oleObj>
              </mc:Choice>
              <mc:Fallback>
                <p:oleObj name="公式" r:id="rId4" imgW="2311200" imgH="1523880" progId="Equation.3">
                  <p:embed/>
                  <p:pic>
                    <p:nvPicPr>
                      <p:cNvPr id="15477" name="Object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773238"/>
                        <a:ext cx="4897437" cy="32273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15446" name="Text Box 86"/>
          <p:cNvSpPr txBox="1">
            <a:spLocks noChangeArrowheads="1"/>
          </p:cNvSpPr>
          <p:nvPr/>
        </p:nvSpPr>
        <p:spPr bwMode="auto">
          <a:xfrm>
            <a:off x="827088" y="1495425"/>
            <a:ext cx="5113337" cy="49117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#define MAXSIZE 12500  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           //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假设非零元个数的最大值 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typedef   struct { 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   int 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,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j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;    //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该非零元的行列下标 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  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ElemType 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e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; 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}Triple;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typedef  struct { 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   Triple  data[MAXSIZE + 1]; 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    int      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mu, nu, tu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;  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   //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矩阵的行、列数和非零元个数 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}TSMatrix;</a:t>
            </a:r>
          </a:p>
        </p:txBody>
      </p:sp>
      <p:sp>
        <p:nvSpPr>
          <p:cNvPr id="15471" name="Text Box 111"/>
          <p:cNvSpPr txBox="1">
            <a:spLocks noChangeArrowheads="1"/>
          </p:cNvSpPr>
          <p:nvPr/>
        </p:nvSpPr>
        <p:spPr bwMode="auto">
          <a:xfrm>
            <a:off x="6588125" y="1243013"/>
            <a:ext cx="1978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         j        tu </a:t>
            </a:r>
          </a:p>
        </p:txBody>
      </p:sp>
      <p:sp>
        <p:nvSpPr>
          <p:cNvPr id="15472" name="Text Box 112"/>
          <p:cNvSpPr txBox="1">
            <a:spLocks noChangeArrowheads="1"/>
          </p:cNvSpPr>
          <p:nvPr/>
        </p:nvSpPr>
        <p:spPr bwMode="auto">
          <a:xfrm>
            <a:off x="5940425" y="1698625"/>
            <a:ext cx="412750" cy="403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0 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 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2 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3 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4 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5 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6 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7 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8 </a:t>
            </a:r>
          </a:p>
        </p:txBody>
      </p:sp>
      <p:sp>
        <p:nvSpPr>
          <p:cNvPr id="15478" name="Rectangle 118"/>
          <p:cNvSpPr>
            <a:spLocks noChangeArrowheads="1"/>
          </p:cNvSpPr>
          <p:nvPr/>
        </p:nvSpPr>
        <p:spPr bwMode="auto">
          <a:xfrm>
            <a:off x="730250" y="496888"/>
            <a:ext cx="6073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稀疏矩阵的压缩存储方法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——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顺序存储结构 </a:t>
            </a:r>
          </a:p>
        </p:txBody>
      </p:sp>
      <p:sp>
        <p:nvSpPr>
          <p:cNvPr id="15479" name="Rectangle 119"/>
          <p:cNvSpPr>
            <a:spLocks noChangeArrowheads="1"/>
          </p:cNvSpPr>
          <p:nvPr/>
        </p:nvSpPr>
        <p:spPr bwMode="auto">
          <a:xfrm>
            <a:off x="730250" y="1027113"/>
            <a:ext cx="2622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 1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、三元组顺序表 </a:t>
            </a:r>
          </a:p>
        </p:txBody>
      </p:sp>
      <p:graphicFrame>
        <p:nvGraphicFramePr>
          <p:cNvPr id="15524" name="Group 164"/>
          <p:cNvGraphicFramePr>
            <a:graphicFrameLocks noGrp="1"/>
          </p:cNvGraphicFramePr>
          <p:nvPr/>
        </p:nvGraphicFramePr>
        <p:xfrm>
          <a:off x="6348413" y="1704975"/>
          <a:ext cx="2255837" cy="4114800"/>
        </p:xfrm>
        <a:graphic>
          <a:graphicData uri="http://schemas.openxmlformats.org/drawingml/2006/table">
            <a:tbl>
              <a:tblPr/>
              <a:tblGrid>
                <a:gridCol w="752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0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4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3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4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4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5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5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4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4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46" grpId="0" animBg="1"/>
      <p:bldP spid="15471" grpId="0"/>
      <p:bldP spid="15472" grpId="0"/>
      <p:bldP spid="1547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1258888" y="476250"/>
            <a:ext cx="15113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marR="0" lvl="0" indent="-457200" algn="just" defTabSz="914400" rtl="0" eaLnBrk="1" fontAlgn="base" latinLnBrk="0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(1) 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A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=( ) </a:t>
            </a:r>
          </a:p>
        </p:txBody>
      </p:sp>
      <p:sp>
        <p:nvSpPr>
          <p:cNvPr id="81925" name="Text Box 5"/>
          <p:cNvSpPr txBox="1">
            <a:spLocks noChangeArrowheads="1"/>
          </p:cNvSpPr>
          <p:nvPr/>
        </p:nvSpPr>
        <p:spPr bwMode="auto">
          <a:xfrm>
            <a:off x="611188" y="476250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例： </a:t>
            </a:r>
          </a:p>
        </p:txBody>
      </p:sp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3059113" y="476250"/>
            <a:ext cx="263366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空表，长度为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0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。 </a:t>
            </a:r>
          </a:p>
        </p:txBody>
      </p:sp>
      <p:sp>
        <p:nvSpPr>
          <p:cNvPr id="81927" name="Text Box 7"/>
          <p:cNvSpPr txBox="1">
            <a:spLocks noChangeArrowheads="1"/>
          </p:cNvSpPr>
          <p:nvPr/>
        </p:nvSpPr>
        <p:spPr bwMode="auto">
          <a:xfrm>
            <a:off x="611188" y="1052513"/>
            <a:ext cx="17272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marR="0" lvl="0" indent="-457200" algn="just" defTabSz="914400" rtl="0" eaLnBrk="1" fontAlgn="base" latinLnBrk="0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(2) 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B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=(( )) </a:t>
            </a:r>
          </a:p>
        </p:txBody>
      </p:sp>
      <p:sp>
        <p:nvSpPr>
          <p:cNvPr id="81929" name="Text Box 9"/>
          <p:cNvSpPr txBox="1">
            <a:spLocks noChangeArrowheads="1"/>
          </p:cNvSpPr>
          <p:nvPr/>
        </p:nvSpPr>
        <p:spPr bwMode="auto">
          <a:xfrm>
            <a:off x="611188" y="1628775"/>
            <a:ext cx="2376487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marR="0" lvl="0" indent="-457200" algn="just" defTabSz="914400" rtl="0" eaLnBrk="1" fontAlgn="base" latinLnBrk="0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(3) 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C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=(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a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, (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b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,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c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)) </a:t>
            </a:r>
          </a:p>
        </p:txBody>
      </p:sp>
      <p:sp>
        <p:nvSpPr>
          <p:cNvPr id="81930" name="Text Box 10"/>
          <p:cNvSpPr txBox="1">
            <a:spLocks noChangeArrowheads="1"/>
          </p:cNvSpPr>
          <p:nvPr/>
        </p:nvSpPr>
        <p:spPr bwMode="auto">
          <a:xfrm>
            <a:off x="3059113" y="1052513"/>
            <a:ext cx="511175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marR="0" lvl="0" indent="-457200" algn="just" defTabSz="914400" rtl="0" eaLnBrk="1" fontAlgn="base" latinLnBrk="0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长度为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1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，表头、表尾均为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( )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。 </a:t>
            </a:r>
          </a:p>
        </p:txBody>
      </p:sp>
      <p:sp>
        <p:nvSpPr>
          <p:cNvPr id="81931" name="Text Box 11"/>
          <p:cNvSpPr txBox="1">
            <a:spLocks noChangeArrowheads="1"/>
          </p:cNvSpPr>
          <p:nvPr/>
        </p:nvSpPr>
        <p:spPr bwMode="auto">
          <a:xfrm>
            <a:off x="3059113" y="1700213"/>
            <a:ext cx="5616575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marR="0" lvl="0" indent="-457200" algn="just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长度为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2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，由原子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a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和子表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(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b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,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c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)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构成。 </a:t>
            </a:r>
          </a:p>
        </p:txBody>
      </p:sp>
      <p:sp>
        <p:nvSpPr>
          <p:cNvPr id="81932" name="Text Box 12"/>
          <p:cNvSpPr txBox="1">
            <a:spLocks noChangeArrowheads="1"/>
          </p:cNvSpPr>
          <p:nvPr/>
        </p:nvSpPr>
        <p:spPr bwMode="auto">
          <a:xfrm>
            <a:off x="611188" y="2708275"/>
            <a:ext cx="22320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marR="0" lvl="0" indent="-457200" algn="just" defTabSz="914400" rtl="0" eaLnBrk="1" fontAlgn="base" latinLnBrk="0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(4) 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D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=(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x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,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y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,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z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) </a:t>
            </a:r>
          </a:p>
        </p:txBody>
      </p:sp>
      <p:sp>
        <p:nvSpPr>
          <p:cNvPr id="81933" name="Text Box 13"/>
          <p:cNvSpPr txBox="1">
            <a:spLocks noChangeArrowheads="1"/>
          </p:cNvSpPr>
          <p:nvPr/>
        </p:nvSpPr>
        <p:spPr bwMode="auto">
          <a:xfrm>
            <a:off x="3059113" y="2216150"/>
            <a:ext cx="403225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marR="0" lvl="0" indent="-457200" algn="just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表头为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a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；表尾为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((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b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,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c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))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。  </a:t>
            </a:r>
          </a:p>
        </p:txBody>
      </p:sp>
      <p:sp>
        <p:nvSpPr>
          <p:cNvPr id="81934" name="Text Box 14"/>
          <p:cNvSpPr txBox="1">
            <a:spLocks noChangeArrowheads="1"/>
          </p:cNvSpPr>
          <p:nvPr/>
        </p:nvSpPr>
        <p:spPr bwMode="auto">
          <a:xfrm>
            <a:off x="3059113" y="2719388"/>
            <a:ext cx="417671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marR="0" lvl="0" indent="-457200" algn="just" defTabSz="914400" rtl="0" eaLnBrk="1" fontAlgn="base" latinLnBrk="0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长度为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3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，每一项都是原子。 </a:t>
            </a:r>
          </a:p>
        </p:txBody>
      </p:sp>
      <p:sp>
        <p:nvSpPr>
          <p:cNvPr id="81935" name="Text Box 15"/>
          <p:cNvSpPr txBox="1">
            <a:spLocks noChangeArrowheads="1"/>
          </p:cNvSpPr>
          <p:nvPr/>
        </p:nvSpPr>
        <p:spPr bwMode="auto">
          <a:xfrm>
            <a:off x="611188" y="3789363"/>
            <a:ext cx="20161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marR="0" lvl="0" indent="-457200" algn="just" defTabSz="914400" rtl="0" eaLnBrk="1" fontAlgn="base" latinLnBrk="0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(5) 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E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=(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C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,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D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) </a:t>
            </a:r>
          </a:p>
        </p:txBody>
      </p:sp>
      <p:sp>
        <p:nvSpPr>
          <p:cNvPr id="81936" name="Text Box 16"/>
          <p:cNvSpPr txBox="1">
            <a:spLocks noChangeArrowheads="1"/>
          </p:cNvSpPr>
          <p:nvPr/>
        </p:nvSpPr>
        <p:spPr bwMode="auto">
          <a:xfrm>
            <a:off x="3059113" y="3284538"/>
            <a:ext cx="4032250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marR="0" lvl="0" indent="-457200" algn="just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表头为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x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；表尾为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(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y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,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z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)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。  </a:t>
            </a:r>
          </a:p>
        </p:txBody>
      </p:sp>
      <p:sp>
        <p:nvSpPr>
          <p:cNvPr id="81937" name="Text Box 17"/>
          <p:cNvSpPr txBox="1">
            <a:spLocks noChangeArrowheads="1"/>
          </p:cNvSpPr>
          <p:nvPr/>
        </p:nvSpPr>
        <p:spPr bwMode="auto">
          <a:xfrm>
            <a:off x="611188" y="4872038"/>
            <a:ext cx="19431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marR="0" lvl="0" indent="-457200" algn="just" defTabSz="914400" rtl="0" eaLnBrk="1" fontAlgn="base" latinLnBrk="0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(6) 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F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=(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a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,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F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) </a:t>
            </a:r>
          </a:p>
        </p:txBody>
      </p:sp>
      <p:sp>
        <p:nvSpPr>
          <p:cNvPr id="81938" name="Rectangle 18"/>
          <p:cNvSpPr>
            <a:spLocks noChangeArrowheads="1"/>
          </p:cNvSpPr>
          <p:nvPr/>
        </p:nvSpPr>
        <p:spPr bwMode="auto">
          <a:xfrm>
            <a:off x="3054350" y="3789363"/>
            <a:ext cx="41656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长度为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2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，每一项都是子表。 </a:t>
            </a:r>
          </a:p>
        </p:txBody>
      </p:sp>
      <p:sp>
        <p:nvSpPr>
          <p:cNvPr id="81939" name="Text Box 19"/>
          <p:cNvSpPr txBox="1">
            <a:spLocks noChangeArrowheads="1"/>
          </p:cNvSpPr>
          <p:nvPr/>
        </p:nvSpPr>
        <p:spPr bwMode="auto">
          <a:xfrm>
            <a:off x="3059113" y="4365625"/>
            <a:ext cx="403225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marR="0" lvl="0" indent="-457200" algn="just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表头为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C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；表尾为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(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D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)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。 </a:t>
            </a:r>
          </a:p>
        </p:txBody>
      </p:sp>
      <p:sp>
        <p:nvSpPr>
          <p:cNvPr id="81940" name="Rectangle 20"/>
          <p:cNvSpPr>
            <a:spLocks noChangeArrowheads="1"/>
          </p:cNvSpPr>
          <p:nvPr/>
        </p:nvSpPr>
        <p:spPr bwMode="auto">
          <a:xfrm>
            <a:off x="3059113" y="4900613"/>
            <a:ext cx="59769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长度为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2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，第一项为原子第二项为它本身。 </a:t>
            </a:r>
          </a:p>
        </p:txBody>
      </p:sp>
      <p:sp>
        <p:nvSpPr>
          <p:cNvPr id="81941" name="Rectangle 21"/>
          <p:cNvSpPr>
            <a:spLocks noChangeArrowheads="1"/>
          </p:cNvSpPr>
          <p:nvPr/>
        </p:nvSpPr>
        <p:spPr bwMode="auto">
          <a:xfrm>
            <a:off x="3130550" y="5924550"/>
            <a:ext cx="2465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F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=(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a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, (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a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, (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a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, …))) </a:t>
            </a:r>
          </a:p>
        </p:txBody>
      </p:sp>
      <p:sp>
        <p:nvSpPr>
          <p:cNvPr id="81942" name="Text Box 22"/>
          <p:cNvSpPr txBox="1">
            <a:spLocks noChangeArrowheads="1"/>
          </p:cNvSpPr>
          <p:nvPr/>
        </p:nvSpPr>
        <p:spPr bwMode="auto">
          <a:xfrm>
            <a:off x="3059113" y="5456238"/>
            <a:ext cx="4032250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marR="0" lvl="0" indent="-457200" algn="just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表头为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a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；表尾为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(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F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)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。 </a:t>
            </a: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1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1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1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1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1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1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1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1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1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1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1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 uiExpand="1" autoUpdateAnimBg="0"/>
      <p:bldP spid="81926" grpId="0"/>
      <p:bldP spid="81927" grpId="0" autoUpdateAnimBg="0"/>
      <p:bldP spid="81929" grpId="0" autoUpdateAnimBg="0"/>
      <p:bldP spid="81930" grpId="0" autoUpdateAnimBg="0"/>
      <p:bldP spid="81931" grpId="0" autoUpdateAnimBg="0"/>
      <p:bldP spid="81932" grpId="0" autoUpdateAnimBg="0"/>
      <p:bldP spid="81933" grpId="0" autoUpdateAnimBg="0"/>
      <p:bldP spid="81934" grpId="0" autoUpdateAnimBg="0"/>
      <p:bldP spid="81935" grpId="0" autoUpdateAnimBg="0"/>
      <p:bldP spid="81936" grpId="0" autoUpdateAnimBg="0"/>
      <p:bldP spid="81937" grpId="0" autoUpdateAnimBg="0"/>
      <p:bldP spid="81938" grpId="0"/>
      <p:bldP spid="81939" grpId="0" autoUpdateAnimBg="0"/>
      <p:bldP spid="81940" grpId="0"/>
      <p:bldP spid="81941" grpId="0"/>
      <p:bldP spid="81942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746125" y="549275"/>
            <a:ext cx="23034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广义表的性质 </a:t>
            </a:r>
          </a:p>
        </p:txBody>
      </p:sp>
      <p:sp>
        <p:nvSpPr>
          <p:cNvPr id="82949" name="Text Box 5"/>
          <p:cNvSpPr txBox="1">
            <a:spLocks noChangeArrowheads="1"/>
          </p:cNvSpPr>
          <p:nvPr/>
        </p:nvSpPr>
        <p:spPr bwMode="auto">
          <a:xfrm>
            <a:off x="746125" y="1090613"/>
            <a:ext cx="5364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(1)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广义表中的数据元素有相对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次序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； </a:t>
            </a:r>
          </a:p>
        </p:txBody>
      </p:sp>
      <p:sp>
        <p:nvSpPr>
          <p:cNvPr id="82950" name="Text Box 6"/>
          <p:cNvSpPr txBox="1">
            <a:spLocks noChangeArrowheads="1"/>
          </p:cNvSpPr>
          <p:nvPr/>
        </p:nvSpPr>
        <p:spPr bwMode="auto">
          <a:xfrm>
            <a:off x="746125" y="1484313"/>
            <a:ext cx="7559675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Both" startAt="2"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广义表的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长度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定义为最外层所包含元素的个数； </a:t>
            </a:r>
          </a:p>
          <a:p>
            <a:pPr marL="457200" marR="0" lvl="0" indent="-45720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  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如：</a:t>
            </a:r>
            <a:r>
              <a:rPr kumimoji="1" lang="zh-CN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C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=(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a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, (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b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,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c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))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是长度为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2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的广义表。 </a:t>
            </a:r>
          </a:p>
        </p:txBody>
      </p:sp>
      <p:sp>
        <p:nvSpPr>
          <p:cNvPr id="82951" name="Text Box 7"/>
          <p:cNvSpPr txBox="1">
            <a:spLocks noChangeArrowheads="1"/>
          </p:cNvSpPr>
          <p:nvPr/>
        </p:nvSpPr>
        <p:spPr bwMode="auto">
          <a:xfrm>
            <a:off x="746125" y="2411413"/>
            <a:ext cx="8208963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(3)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广义表的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深度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定义为该广义表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展开后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所含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括号的重数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； 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     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A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= (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b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,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c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)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的深度为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1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，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B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= (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A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,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d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)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的深度为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2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， 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     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C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= (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f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,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B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,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h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)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的深度为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3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。  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   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注意：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“原子”的深度为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0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;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“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空表”的深度为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1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。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</a:t>
            </a:r>
          </a:p>
        </p:txBody>
      </p:sp>
      <p:sp>
        <p:nvSpPr>
          <p:cNvPr id="82952" name="Text Box 8"/>
          <p:cNvSpPr txBox="1">
            <a:spLocks noChangeArrowheads="1"/>
          </p:cNvSpPr>
          <p:nvPr/>
        </p:nvSpPr>
        <p:spPr bwMode="auto">
          <a:xfrm>
            <a:off x="746125" y="4211638"/>
            <a:ext cx="8218488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Both" startAt="4"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广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义表可以为其他广义表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共享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；如：广义表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B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就共享 </a:t>
            </a:r>
          </a:p>
          <a:p>
            <a:pPr marL="457200" marR="0" lvl="0" indent="-45720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    表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A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。在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B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中不必列出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A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的值，而是通过名称来引用。  </a:t>
            </a:r>
          </a:p>
        </p:txBody>
      </p:sp>
      <p:sp>
        <p:nvSpPr>
          <p:cNvPr id="82953" name="Text Box 9"/>
          <p:cNvSpPr txBox="1">
            <a:spLocks noChangeArrowheads="1"/>
          </p:cNvSpPr>
          <p:nvPr/>
        </p:nvSpPr>
        <p:spPr bwMode="auto">
          <a:xfrm>
            <a:off x="746125" y="5151438"/>
            <a:ext cx="806450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(5)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广义表可以是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递归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的表。如：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F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=(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a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,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F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)=(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a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, (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a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, (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a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, …)))  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     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注意：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递归表的深度是无穷值，长度是有限值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。</a:t>
            </a: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8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82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82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82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8" grpId="0" autoUpdateAnimBg="0"/>
      <p:bldP spid="82949" grpId="0" autoUpdateAnimBg="0"/>
      <p:bldP spid="82950" grpId="0" autoUpdateAnimBg="0"/>
      <p:bldP spid="82951" grpId="0" autoUpdateAnimBg="0"/>
      <p:bldP spid="82952" grpId="0" autoUpdateAnimBg="0"/>
      <p:bldP spid="82953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612775" y="1027113"/>
            <a:ext cx="6335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取表头运算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GetHead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和取表尾运算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GetTail </a:t>
            </a:r>
          </a:p>
        </p:txBody>
      </p:sp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612775" y="1622425"/>
            <a:ext cx="8280400" cy="1828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若广义表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LS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=(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α</a:t>
            </a:r>
            <a:r>
              <a:rPr kumimoji="1" lang="en-US" altLang="zh-CN" sz="2400" b="1" i="0" u="none" strike="noStrike" kern="1200" cap="none" spc="0" normalizeH="0" baseline="-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1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,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α</a:t>
            </a:r>
            <a:r>
              <a:rPr kumimoji="1" lang="en-US" altLang="zh-CN" sz="2400" b="1" i="0" u="none" strike="noStrike" kern="1200" cap="none" spc="0" normalizeH="0" baseline="-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2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, …,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α</a:t>
            </a:r>
            <a:r>
              <a:rPr kumimoji="1" lang="en-US" altLang="zh-CN" sz="2400" b="1" i="1" u="none" strike="noStrike" kern="1200" cap="none" spc="0" normalizeH="0" baseline="-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n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)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， </a:t>
            </a:r>
          </a:p>
          <a:p>
            <a:pPr marL="0" marR="0" lvl="0" indent="0" algn="just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则 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GetHead(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LS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) =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α</a:t>
            </a:r>
            <a:r>
              <a:rPr kumimoji="1" lang="en-US" altLang="zh-CN" sz="2400" b="1" i="0" u="none" strike="noStrike" kern="1200" cap="none" spc="0" normalizeH="0" baseline="-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1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     GetTail(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LS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) = (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α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2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, …,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α</a:t>
            </a:r>
            <a:r>
              <a:rPr kumimoji="1" lang="en-US" altLang="zh-CN" sz="24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n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)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。 </a:t>
            </a:r>
          </a:p>
          <a:p>
            <a:pPr marL="0" marR="0" lvl="0" indent="0" algn="just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注意：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取表头得到的结果可以是原子，也可以是一个子表。 </a:t>
            </a:r>
          </a:p>
          <a:p>
            <a:pPr marL="0" marR="0" lvl="0" indent="0" algn="just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          取表尾得到的结果一定是一个子表。 </a:t>
            </a:r>
          </a:p>
        </p:txBody>
      </p:sp>
      <p:sp>
        <p:nvSpPr>
          <p:cNvPr id="84998" name="Text Box 6"/>
          <p:cNvSpPr txBox="1">
            <a:spLocks noChangeArrowheads="1"/>
          </p:cNvSpPr>
          <p:nvPr/>
        </p:nvSpPr>
        <p:spPr bwMode="auto">
          <a:xfrm>
            <a:off x="612775" y="3570288"/>
            <a:ext cx="5075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例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: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    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D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= (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E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,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F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) =  ((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a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, (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b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,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c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))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，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F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)  </a:t>
            </a:r>
          </a:p>
        </p:txBody>
      </p:sp>
      <p:sp>
        <p:nvSpPr>
          <p:cNvPr id="84999" name="Text Box 7"/>
          <p:cNvSpPr txBox="1">
            <a:spLocks noChangeArrowheads="1"/>
          </p:cNvSpPr>
          <p:nvPr/>
        </p:nvSpPr>
        <p:spPr bwMode="auto">
          <a:xfrm>
            <a:off x="1547813" y="4002088"/>
            <a:ext cx="65135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GetHead(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D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) =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E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                  GetTail(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D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) = (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F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) </a:t>
            </a:r>
          </a:p>
        </p:txBody>
      </p:sp>
      <p:sp>
        <p:nvSpPr>
          <p:cNvPr id="85000" name="Text Box 8"/>
          <p:cNvSpPr txBox="1">
            <a:spLocks noChangeArrowheads="1"/>
          </p:cNvSpPr>
          <p:nvPr/>
        </p:nvSpPr>
        <p:spPr bwMode="auto">
          <a:xfrm>
            <a:off x="1547813" y="4459288"/>
            <a:ext cx="6791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GetHead(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E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) =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a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                   GetTail(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E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) = ((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b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,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c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)) 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5001" name="Text Box 9"/>
          <p:cNvSpPr txBox="1">
            <a:spLocks noChangeArrowheads="1"/>
          </p:cNvSpPr>
          <p:nvPr/>
        </p:nvSpPr>
        <p:spPr bwMode="auto">
          <a:xfrm>
            <a:off x="1547813" y="4891088"/>
            <a:ext cx="670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GetHead(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((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b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,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c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))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) = (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b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,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c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)        GetTail(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((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b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,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c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))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) = ( ) </a:t>
            </a:r>
          </a:p>
        </p:txBody>
      </p:sp>
      <p:sp>
        <p:nvSpPr>
          <p:cNvPr id="85002" name="Text Box 10"/>
          <p:cNvSpPr txBox="1">
            <a:spLocks noChangeArrowheads="1"/>
          </p:cNvSpPr>
          <p:nvPr/>
        </p:nvSpPr>
        <p:spPr bwMode="auto">
          <a:xfrm>
            <a:off x="1547813" y="5322888"/>
            <a:ext cx="655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GetHead(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(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b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,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c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)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) =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b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               GetTail(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(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b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,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c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)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) = (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c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) 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5003" name="Text Box 11"/>
          <p:cNvSpPr txBox="1">
            <a:spLocks noChangeArrowheads="1"/>
          </p:cNvSpPr>
          <p:nvPr/>
        </p:nvSpPr>
        <p:spPr bwMode="auto">
          <a:xfrm>
            <a:off x="1547813" y="5780088"/>
            <a:ext cx="617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GetHead(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(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c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)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) =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c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                   GetTail(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(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c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)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) = ( ) </a:t>
            </a:r>
          </a:p>
        </p:txBody>
      </p:sp>
      <p:sp>
        <p:nvSpPr>
          <p:cNvPr id="85004" name="Rectangle 12"/>
          <p:cNvSpPr>
            <a:spLocks noChangeArrowheads="1"/>
          </p:cNvSpPr>
          <p:nvPr/>
        </p:nvSpPr>
        <p:spPr bwMode="auto">
          <a:xfrm>
            <a:off x="612775" y="547688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广义表基本运算  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49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49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4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5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5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5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6" grpId="0" autoUpdateAnimBg="0"/>
      <p:bldP spid="84997" grpId="0" autoUpdateAnimBg="0"/>
      <p:bldP spid="84998" grpId="0" autoUpdateAnimBg="0"/>
      <p:bldP spid="84999" grpId="0" autoUpdateAnimBg="0"/>
      <p:bldP spid="85000" grpId="0" autoUpdateAnimBg="0"/>
      <p:bldP spid="85001" grpId="0" autoUpdateAnimBg="0"/>
      <p:bldP spid="85002" grpId="0" autoUpdateAnimBg="0"/>
      <p:bldP spid="85003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76200" y="549275"/>
            <a:ext cx="303159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算法的存储空间需求 </a:t>
            </a: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76200" y="3384550"/>
            <a:ext cx="3308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latin typeface="Times New Roman" pitchFamily="18" charset="0"/>
                <a:ea typeface="华文中宋" pitchFamily="2" charset="-122"/>
              </a:rPr>
              <a:t>一个算法所需存储空间 </a:t>
            </a:r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3429000" y="2647950"/>
            <a:ext cx="5518150" cy="173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b="1" dirty="0">
                <a:latin typeface="Times New Roman" pitchFamily="18" charset="0"/>
                <a:ea typeface="华文中宋" pitchFamily="2" charset="-122"/>
              </a:rPr>
              <a:t>算法本身的存储空间 </a:t>
            </a:r>
            <a:br>
              <a:rPr kumimoji="1" lang="zh-CN" altLang="en-US" sz="2400" b="1" dirty="0">
                <a:latin typeface="Times New Roman" pitchFamily="18" charset="0"/>
                <a:ea typeface="华文中宋" pitchFamily="2" charset="-122"/>
              </a:rPr>
            </a:br>
            <a:r>
              <a:rPr kumimoji="1" lang="zh-CN" altLang="en-US" sz="2400" b="1" dirty="0">
                <a:latin typeface="Times New Roman" pitchFamily="18" charset="0"/>
                <a:ea typeface="华文中宋" pitchFamily="2" charset="-122"/>
              </a:rPr>
              <a:t>输入数据的存储空间 </a:t>
            </a:r>
            <a:br>
              <a:rPr kumimoji="1" lang="zh-CN" altLang="en-US" sz="2400" b="1" dirty="0">
                <a:latin typeface="Times New Roman" pitchFamily="18" charset="0"/>
                <a:ea typeface="华文中宋" pitchFamily="2" charset="-122"/>
              </a:rPr>
            </a:b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算法在运行过程中临时占用的存储空间  </a:t>
            </a:r>
          </a:p>
        </p:txBody>
      </p:sp>
      <p:sp>
        <p:nvSpPr>
          <p:cNvPr id="38920" name="AutoShape 8"/>
          <p:cNvSpPr>
            <a:spLocks/>
          </p:cNvSpPr>
          <p:nvPr/>
        </p:nvSpPr>
        <p:spPr bwMode="auto">
          <a:xfrm>
            <a:off x="3276600" y="3000375"/>
            <a:ext cx="142875" cy="1249363"/>
          </a:xfrm>
          <a:prstGeom prst="leftBrace">
            <a:avLst>
              <a:gd name="adj1" fmla="val 7287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22" name="Text Box 10"/>
          <p:cNvSpPr txBox="1">
            <a:spLocks noChangeArrowheads="1"/>
          </p:cNvSpPr>
          <p:nvPr/>
        </p:nvSpPr>
        <p:spPr bwMode="auto">
          <a:xfrm>
            <a:off x="76200" y="4419600"/>
            <a:ext cx="87947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b="1" dirty="0">
                <a:latin typeface="Times New Roman" pitchFamily="18" charset="0"/>
                <a:ea typeface="华文中宋" pitchFamily="2" charset="-122"/>
              </a:rPr>
              <a:t>        </a:t>
            </a:r>
            <a:r>
              <a:rPr kumimoji="1" lang="zh-CN" altLang="en-US" sz="2400" b="1" dirty="0">
                <a:latin typeface="Times New Roman" pitchFamily="18" charset="0"/>
                <a:ea typeface="华文中宋" pitchFamily="2" charset="-122"/>
              </a:rPr>
              <a:t>若所需临时空间不随问题规模的大小而改变，则称此算法为 </a:t>
            </a:r>
          </a:p>
          <a:p>
            <a:pPr>
              <a:lnSpc>
                <a:spcPct val="150000"/>
              </a:lnSpc>
            </a:pPr>
            <a:r>
              <a:rPr kumimoji="1"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华文中宋" pitchFamily="2" charset="-122"/>
              </a:rPr>
              <a:t>原地工作</a:t>
            </a:r>
            <a:r>
              <a:rPr kumimoji="1" lang="zh-CN" altLang="en-US" sz="2400" b="1" dirty="0">
                <a:latin typeface="Times New Roman" pitchFamily="18" charset="0"/>
                <a:ea typeface="华文中宋" pitchFamily="2" charset="-122"/>
              </a:rPr>
              <a:t>。</a:t>
            </a:r>
          </a:p>
        </p:txBody>
      </p:sp>
      <p:sp>
        <p:nvSpPr>
          <p:cNvPr id="38923" name="Text Box 11"/>
          <p:cNvSpPr txBox="1">
            <a:spLocks noChangeArrowheads="1"/>
          </p:cNvSpPr>
          <p:nvPr/>
        </p:nvSpPr>
        <p:spPr bwMode="auto">
          <a:xfrm>
            <a:off x="76200" y="5780088"/>
            <a:ext cx="8794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400" b="1" dirty="0">
                <a:latin typeface="Times New Roman" pitchFamily="18" charset="0"/>
                <a:ea typeface="华文中宋" pitchFamily="2" charset="-122"/>
              </a:rPr>
              <a:t>        </a:t>
            </a:r>
            <a:r>
              <a:rPr kumimoji="1" lang="zh-CN" altLang="en-US" sz="2400" b="1" dirty="0">
                <a:latin typeface="Times New Roman" pitchFamily="18" charset="0"/>
                <a:ea typeface="华文中宋" pitchFamily="2" charset="-122"/>
              </a:rPr>
              <a:t>若所需存储量依赖于特定的输入，则通常按最坏情况考虑。 </a:t>
            </a:r>
          </a:p>
        </p:txBody>
      </p:sp>
      <p:sp>
        <p:nvSpPr>
          <p:cNvPr id="38926" name="Rectangle 14"/>
          <p:cNvSpPr>
            <a:spLocks noChangeArrowheads="1"/>
          </p:cNvSpPr>
          <p:nvPr/>
        </p:nvSpPr>
        <p:spPr bwMode="auto">
          <a:xfrm>
            <a:off x="8545513" y="6427788"/>
            <a:ext cx="4905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▲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98425" y="1031875"/>
            <a:ext cx="7370763" cy="166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 b="1">
                <a:latin typeface="Times New Roman" pitchFamily="18" charset="0"/>
                <a:ea typeface="华文中宋" pitchFamily="2" charset="-122"/>
              </a:rPr>
              <a:t>        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空间复杂度</a:t>
            </a:r>
            <a:r>
              <a:rPr kumimoji="1" lang="zh-CN" altLang="en-US" sz="2400" b="1">
                <a:latin typeface="Times New Roman" pitchFamily="18" charset="0"/>
                <a:ea typeface="华文中宋" pitchFamily="2" charset="-122"/>
              </a:rPr>
              <a:t>：</a:t>
            </a:r>
            <a:r>
              <a:rPr kumimoji="1" lang="zh-CN" altLang="en-US" sz="2400" b="1">
                <a:latin typeface="Times New Roman" pitchFamily="18" charset="0"/>
              </a:rPr>
              <a:t>算法所需存储空间的度量，记作： </a:t>
            </a:r>
            <a:r>
              <a:rPr kumimoji="1" lang="zh-CN" altLang="en-US" sz="2400" b="1">
                <a:latin typeface="Times New Roman" pitchFamily="18" charset="0"/>
                <a:ea typeface="华文中宋" pitchFamily="2" charset="-122"/>
              </a:rPr>
              <a:t>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>
                <a:latin typeface="Times New Roman" pitchFamily="18" charset="0"/>
                <a:ea typeface="华文中宋" pitchFamily="2" charset="-122"/>
              </a:rPr>
              <a:t>                                 </a:t>
            </a:r>
            <a:r>
              <a:rPr kumimoji="1" lang="en-US" altLang="zh-CN" sz="2400" b="1" i="1">
                <a:latin typeface="Times New Roman" pitchFamily="18" charset="0"/>
                <a:ea typeface="华文中宋" pitchFamily="2" charset="-122"/>
              </a:rPr>
              <a:t>S</a:t>
            </a:r>
            <a:r>
              <a:rPr kumimoji="1" lang="en-US" altLang="zh-CN" sz="2400" b="1">
                <a:latin typeface="Times New Roman" pitchFamily="18" charset="0"/>
                <a:ea typeface="华文中宋" pitchFamily="2" charset="-122"/>
              </a:rPr>
              <a:t>(</a:t>
            </a:r>
            <a:r>
              <a:rPr kumimoji="1" lang="en-US" altLang="zh-CN" sz="2400" b="1" i="1">
                <a:latin typeface="Times New Roman" pitchFamily="18" charset="0"/>
                <a:ea typeface="华文中宋" pitchFamily="2" charset="-122"/>
              </a:rPr>
              <a:t>n</a:t>
            </a:r>
            <a:r>
              <a:rPr kumimoji="1" lang="en-US" altLang="zh-CN" sz="2400" b="1">
                <a:latin typeface="Times New Roman" pitchFamily="18" charset="0"/>
                <a:ea typeface="华文中宋" pitchFamily="2" charset="-122"/>
              </a:rPr>
              <a:t>)=</a:t>
            </a:r>
            <a:r>
              <a:rPr kumimoji="1" lang="en-US" altLang="zh-CN" sz="2400" b="1" i="1">
                <a:latin typeface="Times New Roman" pitchFamily="18" charset="0"/>
                <a:ea typeface="华文中宋" pitchFamily="2" charset="-122"/>
              </a:rPr>
              <a:t>O</a:t>
            </a:r>
            <a:r>
              <a:rPr kumimoji="1" lang="en-US" altLang="zh-CN" sz="2400" b="1">
                <a:latin typeface="Times New Roman" pitchFamily="18" charset="0"/>
                <a:ea typeface="华文中宋" pitchFamily="2" charset="-122"/>
              </a:rPr>
              <a:t>( </a:t>
            </a:r>
            <a:r>
              <a:rPr kumimoji="1" lang="en-US" altLang="zh-CN" sz="2400" b="1" i="1">
                <a:latin typeface="Times New Roman" pitchFamily="18" charset="0"/>
                <a:ea typeface="华文中宋" pitchFamily="2" charset="-122"/>
              </a:rPr>
              <a:t>f</a:t>
            </a:r>
            <a:r>
              <a:rPr kumimoji="1" lang="en-US" altLang="zh-CN" sz="2400" b="1">
                <a:latin typeface="Times New Roman" pitchFamily="18" charset="0"/>
                <a:ea typeface="华文中宋" pitchFamily="2" charset="-122"/>
              </a:rPr>
              <a:t>(</a:t>
            </a:r>
            <a:r>
              <a:rPr kumimoji="1" lang="en-US" altLang="zh-CN" sz="2400" b="1" i="1">
                <a:latin typeface="Times New Roman" pitchFamily="18" charset="0"/>
                <a:ea typeface="华文中宋" pitchFamily="2" charset="-122"/>
              </a:rPr>
              <a:t>n</a:t>
            </a:r>
            <a:r>
              <a:rPr kumimoji="1" lang="en-US" altLang="zh-CN" sz="2400" b="1">
                <a:latin typeface="Times New Roman" pitchFamily="18" charset="0"/>
                <a:ea typeface="华文中宋" pitchFamily="2" charset="-122"/>
              </a:rPr>
              <a:t>) )           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>
                <a:latin typeface="Times New Roman" pitchFamily="18" charset="0"/>
              </a:rPr>
              <a:t>其中 </a:t>
            </a:r>
            <a:r>
              <a:rPr kumimoji="1" lang="en-US" altLang="zh-CN" sz="2400" b="1" i="1">
                <a:latin typeface="Times New Roman" pitchFamily="18" charset="0"/>
              </a:rPr>
              <a:t>n </a:t>
            </a:r>
            <a:r>
              <a:rPr kumimoji="1" lang="zh-CN" altLang="en-US" sz="2400" b="1">
                <a:latin typeface="Times New Roman" pitchFamily="18" charset="0"/>
              </a:rPr>
              <a:t>为问题的规模。</a:t>
            </a:r>
          </a:p>
        </p:txBody>
      </p:sp>
      <p:sp>
        <p:nvSpPr>
          <p:cNvPr id="38925" name="Text Box 13"/>
          <p:cNvSpPr txBox="1">
            <a:spLocks noChangeArrowheads="1"/>
          </p:cNvSpPr>
          <p:nvPr/>
        </p:nvSpPr>
        <p:spPr bwMode="auto">
          <a:xfrm>
            <a:off x="323528" y="387548"/>
            <a:ext cx="8532812" cy="2465388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2400" b="1" dirty="0">
                <a:latin typeface="Times New Roman" pitchFamily="18" charset="0"/>
              </a:rPr>
              <a:t>        </a:t>
            </a:r>
            <a:r>
              <a:rPr kumimoji="1" lang="zh-CN" altLang="en-US" sz="2400" b="1" dirty="0">
                <a:latin typeface="Times New Roman" pitchFamily="18" charset="0"/>
              </a:rPr>
              <a:t>程序代码本身所占空间对不同算法通常不会有数量级之差 </a:t>
            </a:r>
          </a:p>
          <a:p>
            <a:pPr>
              <a:lnSpc>
                <a:spcPct val="130000"/>
              </a:lnSpc>
            </a:pPr>
            <a:r>
              <a:rPr kumimoji="1" lang="zh-CN" altLang="en-US" sz="2400" b="1" dirty="0">
                <a:latin typeface="Times New Roman" pitchFamily="18" charset="0"/>
              </a:rPr>
              <a:t>别，因此在比较算法时可以不加考虑；算法的输入数据量和问 </a:t>
            </a:r>
          </a:p>
          <a:p>
            <a:pPr>
              <a:lnSpc>
                <a:spcPct val="130000"/>
              </a:lnSpc>
            </a:pPr>
            <a:r>
              <a:rPr kumimoji="1" lang="zh-CN" altLang="en-US" sz="2400" b="1" dirty="0">
                <a:latin typeface="Times New Roman" pitchFamily="18" charset="0"/>
              </a:rPr>
              <a:t>题规模有关，若输入数据所占空间只取决于问题本身，和算法 </a:t>
            </a:r>
          </a:p>
          <a:p>
            <a:pPr>
              <a:lnSpc>
                <a:spcPct val="130000"/>
              </a:lnSpc>
            </a:pPr>
            <a:r>
              <a:rPr kumimoji="1" lang="zh-CN" altLang="en-US" sz="2400" b="1" dirty="0">
                <a:latin typeface="Times New Roman" pitchFamily="18" charset="0"/>
              </a:rPr>
              <a:t>无关，则在比较算法时也可以不加考虑；由此只需要分析除输 </a:t>
            </a:r>
          </a:p>
          <a:p>
            <a:pPr>
              <a:lnSpc>
                <a:spcPct val="130000"/>
              </a:lnSpc>
            </a:pPr>
            <a:r>
              <a:rPr kumimoji="1" lang="zh-CN" altLang="en-US" sz="2400" b="1" dirty="0">
                <a:latin typeface="Times New Roman" pitchFamily="18" charset="0"/>
              </a:rPr>
              <a:t>入和程序之外的额外空间。  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89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89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89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3" dur="500"/>
                                        <p:tgtEl>
                                          <p:spTgt spid="3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8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 autoUpdateAnimBg="0"/>
      <p:bldP spid="38919" grpId="0" autoUpdateAnimBg="0"/>
      <p:bldP spid="38920" grpId="0" animBg="1"/>
      <p:bldP spid="38922" grpId="0" autoUpdateAnimBg="0"/>
      <p:bldP spid="38923" grpId="0" autoUpdateAnimBg="0"/>
      <p:bldP spid="38916" grpId="0" autoUpdateAnimBg="0"/>
      <p:bldP spid="3892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431800" y="404664"/>
            <a:ext cx="8280400" cy="1717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1.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广义表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A = (a , b ,(c , d),(e , (f , g)))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，则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Head(Tail(Head(Tail(Tail(A)))))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的值为（   ）</a:t>
            </a:r>
            <a:endParaRPr kumimoji="1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A. (g)		B. (d)		C. c		D. d</a:t>
            </a: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E2A7499-F015-446D-B234-36C9FEC49366}"/>
              </a:ext>
            </a:extLst>
          </p:cNvPr>
          <p:cNvSpPr txBox="1"/>
          <p:nvPr/>
        </p:nvSpPr>
        <p:spPr>
          <a:xfrm>
            <a:off x="7524328" y="908720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D</a:t>
            </a: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1430593"/>
      </p:ext>
    </p:extLst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49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49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7" grpId="0" autoUpdateAnimBg="0"/>
      <p:bldP spid="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467544" y="1196752"/>
            <a:ext cx="7696200" cy="5706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Verdana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Verdana" pitchFamily="34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Verdana" pitchFamily="34" charset="0"/>
                <a:ea typeface="宋体" panose="02010600030101010101" pitchFamily="2" charset="-122"/>
                <a:cs typeface="+mn-cs"/>
              </a:rPr>
              <a:t>结点的度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Verdana" pitchFamily="34" charset="0"/>
                <a:ea typeface="宋体" panose="02010600030101010101" pitchFamily="2" charset="-122"/>
                <a:cs typeface="+mn-cs"/>
              </a:rPr>
              <a:t>(degree)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Verdana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Verdana" pitchFamily="34" charset="0"/>
                <a:ea typeface="宋体" panose="02010600030101010101" pitchFamily="2" charset="-122"/>
                <a:cs typeface="+mn-cs"/>
              </a:rPr>
              <a:t>叶子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Verdana" pitchFamily="34" charset="0"/>
                <a:ea typeface="宋体" panose="02010600030101010101" pitchFamily="2" charset="-122"/>
                <a:cs typeface="+mn-cs"/>
              </a:rPr>
              <a:t>(leaf)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Verdana" pitchFamily="34" charset="0"/>
                <a:ea typeface="宋体" panose="02010600030101010101" pitchFamily="2" charset="-122"/>
                <a:cs typeface="+mn-cs"/>
              </a:rPr>
              <a:t>（终端结点）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Verdana" pitchFamily="34" charset="0"/>
                <a:ea typeface="宋体" panose="02010600030101010101" pitchFamily="2" charset="-122"/>
                <a:cs typeface="+mn-cs"/>
              </a:rPr>
              <a:t> 分支结点（非终端结点）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Verdana" pitchFamily="34" charset="0"/>
                <a:ea typeface="宋体" panose="02010600030101010101" pitchFamily="2" charset="-122"/>
                <a:cs typeface="+mn-cs"/>
              </a:rPr>
              <a:t> 内部结点（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Verdana" pitchFamily="34" charset="0"/>
                <a:ea typeface="宋体" panose="02010600030101010101" pitchFamily="2" charset="-122"/>
                <a:cs typeface="+mn-cs"/>
              </a:rPr>
              <a:t>B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Verdana" pitchFamily="34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Verdana" pitchFamily="34" charset="0"/>
                <a:ea typeface="宋体" panose="02010600030101010101" pitchFamily="2" charset="-122"/>
                <a:cs typeface="+mn-cs"/>
              </a:rPr>
              <a:t>C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Verdana" pitchFamily="34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Verdana" pitchFamily="34" charset="0"/>
                <a:ea typeface="宋体" panose="02010600030101010101" pitchFamily="2" charset="-122"/>
                <a:cs typeface="+mn-cs"/>
              </a:rPr>
              <a:t>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Verdana" pitchFamily="34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Verdana" pitchFamily="34" charset="0"/>
                <a:ea typeface="宋体" panose="02010600030101010101" pitchFamily="2" charset="-122"/>
                <a:cs typeface="+mn-cs"/>
              </a:rPr>
              <a:t>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Verdana" pitchFamily="34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Verdana" pitchFamily="34" charset="0"/>
                <a:ea typeface="宋体" panose="02010600030101010101" pitchFamily="2" charset="-122"/>
                <a:cs typeface="+mn-cs"/>
              </a:rPr>
              <a:t>H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Verdana" pitchFamily="34" charset="0"/>
                <a:ea typeface="宋体" panose="02010600030101010101" pitchFamily="2" charset="-122"/>
                <a:cs typeface="+mn-cs"/>
              </a:rPr>
              <a:t>）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Verdana" pitchFamily="34" charset="0"/>
                <a:ea typeface="宋体" panose="02010600030101010101" pitchFamily="2" charset="-122"/>
                <a:cs typeface="+mn-cs"/>
              </a:rPr>
              <a:t> 树的度（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Verdana" pitchFamily="34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Verdana" pitchFamily="34" charset="0"/>
                <a:ea typeface="宋体" panose="02010600030101010101" pitchFamily="2" charset="-122"/>
                <a:cs typeface="+mn-cs"/>
              </a:rPr>
              <a:t>）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Verdana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Verdana" pitchFamily="34" charset="0"/>
                <a:ea typeface="宋体" panose="02010600030101010101" pitchFamily="2" charset="-122"/>
                <a:cs typeface="+mn-cs"/>
              </a:rPr>
              <a:t>、结点的孩子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Verdana" pitchFamily="34" charset="0"/>
                <a:ea typeface="宋体" panose="02010600030101010101" pitchFamily="2" charset="-122"/>
                <a:cs typeface="+mn-cs"/>
              </a:rPr>
              <a:t>(child)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Verdana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Verdana" pitchFamily="34" charset="0"/>
                <a:ea typeface="宋体" panose="02010600030101010101" pitchFamily="2" charset="-122"/>
                <a:cs typeface="+mn-cs"/>
              </a:rPr>
              <a:t>双亲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Verdana" pitchFamily="34" charset="0"/>
                <a:ea typeface="宋体" panose="02010600030101010101" pitchFamily="2" charset="-122"/>
                <a:cs typeface="+mn-cs"/>
              </a:rPr>
              <a:t>(parent)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Verdana" pitchFamily="34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Verdana" pitchFamily="34" charset="0"/>
                <a:ea typeface="宋体" panose="02010600030101010101" pitchFamily="2" charset="-122"/>
                <a:cs typeface="+mn-cs"/>
              </a:rPr>
              <a:t>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Verdana" pitchFamily="34" charset="0"/>
                <a:ea typeface="宋体" panose="02010600030101010101" pitchFamily="2" charset="-122"/>
                <a:cs typeface="+mn-cs"/>
              </a:rPr>
              <a:t>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Verdana" pitchFamily="34" charset="0"/>
                <a:ea typeface="宋体" panose="02010600030101010101" pitchFamily="2" charset="-122"/>
                <a:cs typeface="+mn-cs"/>
              </a:rPr>
              <a:t>H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Verdana" pitchFamily="34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Verdana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Verdana" pitchFamily="34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Verdana" pitchFamily="34" charset="0"/>
                <a:ea typeface="宋体" panose="02010600030101010101" pitchFamily="2" charset="-122"/>
                <a:cs typeface="+mn-cs"/>
              </a:rPr>
              <a:t>J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Verdana" pitchFamily="34" charset="0"/>
                <a:ea typeface="宋体" panose="02010600030101010101" pitchFamily="2" charset="-122"/>
                <a:cs typeface="+mn-cs"/>
              </a:rPr>
              <a:t>的双亲）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Verdana" pitchFamily="34" charset="0"/>
                <a:ea typeface="宋体" panose="02010600030101010101" pitchFamily="2" charset="-122"/>
                <a:cs typeface="+mn-cs"/>
              </a:rPr>
              <a:t> 兄弟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Verdana" pitchFamily="34" charset="0"/>
                <a:ea typeface="宋体" panose="02010600030101010101" pitchFamily="2" charset="-122"/>
                <a:cs typeface="+mn-cs"/>
              </a:rPr>
              <a:t>(sibling)(H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Verdana" pitchFamily="34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Verdana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Verdana" pitchFamily="34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Verdana" pitchFamily="34" charset="0"/>
                <a:ea typeface="宋体" panose="02010600030101010101" pitchFamily="2" charset="-122"/>
                <a:cs typeface="+mn-cs"/>
              </a:rPr>
              <a:t>J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Verdana" pitchFamily="34" charset="0"/>
                <a:ea typeface="宋体" panose="02010600030101010101" pitchFamily="2" charset="-122"/>
                <a:cs typeface="+mn-cs"/>
              </a:rPr>
              <a:t>互为兄弟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Verdana" pitchFamily="34" charset="0"/>
                <a:ea typeface="宋体" panose="02010600030101010101" pitchFamily="2" charset="-122"/>
                <a:cs typeface="+mn-cs"/>
              </a:rPr>
              <a:t>)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Verdana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Verdana" pitchFamily="34" charset="0"/>
                <a:ea typeface="宋体" panose="02010600030101010101" pitchFamily="2" charset="-122"/>
                <a:cs typeface="+mn-cs"/>
              </a:rPr>
              <a:t>祖先，子孙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Verdana" pitchFamily="34" charset="0"/>
                <a:ea typeface="宋体" panose="02010600030101010101" pitchFamily="2" charset="-122"/>
                <a:cs typeface="+mn-cs"/>
              </a:rPr>
              <a:t>(B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Verdana" pitchFamily="34" charset="0"/>
                <a:ea typeface="宋体" panose="02010600030101010101" pitchFamily="2" charset="-122"/>
                <a:cs typeface="+mn-cs"/>
              </a:rPr>
              <a:t>的子孙为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Verdana" pitchFamily="34" charset="0"/>
                <a:ea typeface="宋体" panose="02010600030101010101" pitchFamily="2" charset="-122"/>
                <a:cs typeface="+mn-cs"/>
              </a:rPr>
              <a:t>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Verdana" pitchFamily="34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Verdana" pitchFamily="34" charset="0"/>
                <a:ea typeface="宋体" panose="02010600030101010101" pitchFamily="2" charset="-122"/>
                <a:cs typeface="+mn-cs"/>
              </a:rPr>
              <a:t>K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Verdana" pitchFamily="34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Verdana" pitchFamily="34" charset="0"/>
                <a:ea typeface="宋体" panose="02010600030101010101" pitchFamily="2" charset="-122"/>
                <a:cs typeface="+mn-cs"/>
              </a:rPr>
              <a:t>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Verdana" pitchFamily="34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Verdana" pitchFamily="34" charset="0"/>
                <a:ea typeface="宋体" panose="02010600030101010101" pitchFamily="2" charset="-122"/>
                <a:cs typeface="+mn-cs"/>
              </a:rPr>
              <a:t>F)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800080"/>
              </a:buClr>
              <a:buSzPct val="90000"/>
              <a:buFont typeface="Wingdings" pitchFamily="2" charset="2"/>
              <a:buNone/>
              <a:tabLst/>
              <a:defRPr/>
            </a:pP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Verdana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5724525" y="620713"/>
            <a:ext cx="3311525" cy="2301875"/>
            <a:chOff x="3061" y="1480"/>
            <a:chExt cx="2086" cy="1450"/>
          </a:xfrm>
        </p:grpSpPr>
        <p:grpSp>
          <p:nvGrpSpPr>
            <p:cNvPr id="3" name="Group 27"/>
            <p:cNvGrpSpPr>
              <a:grpSpLocks/>
            </p:cNvGrpSpPr>
            <p:nvPr/>
          </p:nvGrpSpPr>
          <p:grpSpPr bwMode="auto">
            <a:xfrm>
              <a:off x="3061" y="2296"/>
              <a:ext cx="2086" cy="634"/>
              <a:chOff x="2880" y="3611"/>
              <a:chExt cx="2086" cy="634"/>
            </a:xfrm>
          </p:grpSpPr>
          <p:sp>
            <p:nvSpPr>
              <p:cNvPr id="42012" name="Oval 28"/>
              <p:cNvSpPr>
                <a:spLocks noChangeArrowheads="1"/>
              </p:cNvSpPr>
              <p:nvPr/>
            </p:nvSpPr>
            <p:spPr bwMode="auto">
              <a:xfrm>
                <a:off x="3425" y="3611"/>
                <a:ext cx="226" cy="22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Arial" pitchFamily="34" charset="0"/>
                    <a:ea typeface="宋体" panose="02010600030101010101" pitchFamily="2" charset="-122"/>
                    <a:cs typeface="+mn-cs"/>
                  </a:rPr>
                  <a:t>F</a:t>
                </a:r>
              </a:p>
            </p:txBody>
          </p:sp>
          <p:sp>
            <p:nvSpPr>
              <p:cNvPr id="42013" name="Oval 29"/>
              <p:cNvSpPr>
                <a:spLocks noChangeArrowheads="1"/>
              </p:cNvSpPr>
              <p:nvPr/>
            </p:nvSpPr>
            <p:spPr bwMode="auto">
              <a:xfrm>
                <a:off x="3742" y="3611"/>
                <a:ext cx="226" cy="22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Arial" pitchFamily="34" charset="0"/>
                    <a:ea typeface="宋体" panose="02010600030101010101" pitchFamily="2" charset="-122"/>
                    <a:cs typeface="+mn-cs"/>
                  </a:rPr>
                  <a:t>G</a:t>
                </a:r>
              </a:p>
            </p:txBody>
          </p:sp>
          <p:sp>
            <p:nvSpPr>
              <p:cNvPr id="42014" name="Oval 30"/>
              <p:cNvSpPr>
                <a:spLocks noChangeArrowheads="1"/>
              </p:cNvSpPr>
              <p:nvPr/>
            </p:nvSpPr>
            <p:spPr bwMode="auto">
              <a:xfrm>
                <a:off x="2880" y="4019"/>
                <a:ext cx="226" cy="22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Arial" pitchFamily="34" charset="0"/>
                    <a:ea typeface="宋体" panose="02010600030101010101" pitchFamily="2" charset="-122"/>
                    <a:cs typeface="+mn-cs"/>
                  </a:rPr>
                  <a:t>K</a:t>
                </a:r>
              </a:p>
            </p:txBody>
          </p:sp>
          <p:sp>
            <p:nvSpPr>
              <p:cNvPr id="42015" name="Oval 31"/>
              <p:cNvSpPr>
                <a:spLocks noChangeArrowheads="1"/>
              </p:cNvSpPr>
              <p:nvPr/>
            </p:nvSpPr>
            <p:spPr bwMode="auto">
              <a:xfrm>
                <a:off x="3198" y="4019"/>
                <a:ext cx="226" cy="22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Arial" pitchFamily="34" charset="0"/>
                    <a:ea typeface="宋体" panose="02010600030101010101" pitchFamily="2" charset="-122"/>
                    <a:cs typeface="+mn-cs"/>
                  </a:rPr>
                  <a:t>L</a:t>
                </a:r>
              </a:p>
            </p:txBody>
          </p:sp>
          <p:sp>
            <p:nvSpPr>
              <p:cNvPr id="42016" name="Oval 32"/>
              <p:cNvSpPr>
                <a:spLocks noChangeArrowheads="1"/>
              </p:cNvSpPr>
              <p:nvPr/>
            </p:nvSpPr>
            <p:spPr bwMode="auto">
              <a:xfrm>
                <a:off x="4423" y="3611"/>
                <a:ext cx="226" cy="22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Arial" pitchFamily="34" charset="0"/>
                    <a:ea typeface="宋体" panose="02010600030101010101" pitchFamily="2" charset="-122"/>
                    <a:cs typeface="+mn-cs"/>
                  </a:rPr>
                  <a:t>I</a:t>
                </a:r>
              </a:p>
            </p:txBody>
          </p:sp>
          <p:sp>
            <p:nvSpPr>
              <p:cNvPr id="42017" name="Oval 33"/>
              <p:cNvSpPr>
                <a:spLocks noChangeArrowheads="1"/>
              </p:cNvSpPr>
              <p:nvPr/>
            </p:nvSpPr>
            <p:spPr bwMode="auto">
              <a:xfrm>
                <a:off x="4740" y="3611"/>
                <a:ext cx="226" cy="22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Arial" pitchFamily="34" charset="0"/>
                    <a:ea typeface="宋体" panose="02010600030101010101" pitchFamily="2" charset="-122"/>
                    <a:cs typeface="+mn-cs"/>
                  </a:rPr>
                  <a:t>J</a:t>
                </a:r>
              </a:p>
            </p:txBody>
          </p:sp>
          <p:sp>
            <p:nvSpPr>
              <p:cNvPr id="42018" name="Oval 34"/>
              <p:cNvSpPr>
                <a:spLocks noChangeArrowheads="1"/>
              </p:cNvSpPr>
              <p:nvPr/>
            </p:nvSpPr>
            <p:spPr bwMode="auto">
              <a:xfrm>
                <a:off x="4105" y="4019"/>
                <a:ext cx="226" cy="22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Arial" pitchFamily="34" charset="0"/>
                    <a:ea typeface="宋体" panose="02010600030101010101" pitchFamily="2" charset="-122"/>
                    <a:cs typeface="+mn-cs"/>
                  </a:rPr>
                  <a:t>M</a:t>
                </a:r>
              </a:p>
            </p:txBody>
          </p:sp>
        </p:grpSp>
        <p:grpSp>
          <p:nvGrpSpPr>
            <p:cNvPr id="4" name="Group 35"/>
            <p:cNvGrpSpPr>
              <a:grpSpLocks/>
            </p:cNvGrpSpPr>
            <p:nvPr/>
          </p:nvGrpSpPr>
          <p:grpSpPr bwMode="auto">
            <a:xfrm>
              <a:off x="3173" y="1480"/>
              <a:ext cx="1860" cy="1224"/>
              <a:chOff x="3084" y="2795"/>
              <a:chExt cx="1860" cy="1224"/>
            </a:xfrm>
          </p:grpSpPr>
          <p:sp>
            <p:nvSpPr>
              <p:cNvPr id="42020" name="Oval 36"/>
              <p:cNvSpPr>
                <a:spLocks noChangeArrowheads="1"/>
              </p:cNvSpPr>
              <p:nvPr/>
            </p:nvSpPr>
            <p:spPr bwMode="auto">
              <a:xfrm>
                <a:off x="4015" y="2795"/>
                <a:ext cx="226" cy="22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Arial" pitchFamily="34" charset="0"/>
                    <a:ea typeface="宋体" panose="02010600030101010101" pitchFamily="2" charset="-122"/>
                    <a:cs typeface="+mn-cs"/>
                  </a:rPr>
                  <a:t>A</a:t>
                </a:r>
              </a:p>
            </p:txBody>
          </p:sp>
          <p:sp>
            <p:nvSpPr>
              <p:cNvPr id="42021" name="Oval 37"/>
              <p:cNvSpPr>
                <a:spLocks noChangeArrowheads="1"/>
              </p:cNvSpPr>
              <p:nvPr/>
            </p:nvSpPr>
            <p:spPr bwMode="auto">
              <a:xfrm>
                <a:off x="3380" y="3158"/>
                <a:ext cx="226" cy="22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Arial" pitchFamily="34" charset="0"/>
                    <a:ea typeface="宋体" panose="02010600030101010101" pitchFamily="2" charset="-122"/>
                    <a:cs typeface="+mn-cs"/>
                  </a:rPr>
                  <a:t>B</a:t>
                </a:r>
              </a:p>
            </p:txBody>
          </p:sp>
          <p:sp>
            <p:nvSpPr>
              <p:cNvPr id="42022" name="Oval 38"/>
              <p:cNvSpPr>
                <a:spLocks noChangeArrowheads="1"/>
              </p:cNvSpPr>
              <p:nvPr/>
            </p:nvSpPr>
            <p:spPr bwMode="auto">
              <a:xfrm>
                <a:off x="3833" y="3158"/>
                <a:ext cx="226" cy="22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Arial" pitchFamily="34" charset="0"/>
                    <a:ea typeface="宋体" panose="02010600030101010101" pitchFamily="2" charset="-122"/>
                    <a:cs typeface="+mn-cs"/>
                  </a:rPr>
                  <a:t>C</a:t>
                </a:r>
              </a:p>
            </p:txBody>
          </p:sp>
          <p:sp>
            <p:nvSpPr>
              <p:cNvPr id="42023" name="Oval 39"/>
              <p:cNvSpPr>
                <a:spLocks noChangeArrowheads="1"/>
              </p:cNvSpPr>
              <p:nvPr/>
            </p:nvSpPr>
            <p:spPr bwMode="auto">
              <a:xfrm>
                <a:off x="4514" y="3158"/>
                <a:ext cx="226" cy="22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Arial" pitchFamily="34" charset="0"/>
                    <a:ea typeface="宋体" panose="02010600030101010101" pitchFamily="2" charset="-122"/>
                    <a:cs typeface="+mn-cs"/>
                  </a:rPr>
                  <a:t>D</a:t>
                </a:r>
              </a:p>
            </p:txBody>
          </p:sp>
          <p:sp>
            <p:nvSpPr>
              <p:cNvPr id="42024" name="Oval 40"/>
              <p:cNvSpPr>
                <a:spLocks noChangeArrowheads="1"/>
              </p:cNvSpPr>
              <p:nvPr/>
            </p:nvSpPr>
            <p:spPr bwMode="auto">
              <a:xfrm>
                <a:off x="3153" y="3611"/>
                <a:ext cx="226" cy="22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Arial" pitchFamily="34" charset="0"/>
                    <a:ea typeface="宋体" panose="02010600030101010101" pitchFamily="2" charset="-122"/>
                    <a:cs typeface="+mn-cs"/>
                  </a:rPr>
                  <a:t>E</a:t>
                </a:r>
              </a:p>
            </p:txBody>
          </p:sp>
          <p:sp>
            <p:nvSpPr>
              <p:cNvPr id="42025" name="Oval 41"/>
              <p:cNvSpPr>
                <a:spLocks noChangeArrowheads="1"/>
              </p:cNvSpPr>
              <p:nvPr/>
            </p:nvSpPr>
            <p:spPr bwMode="auto">
              <a:xfrm>
                <a:off x="4196" y="3611"/>
                <a:ext cx="226" cy="22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Arial" pitchFamily="34" charset="0"/>
                    <a:ea typeface="宋体" panose="02010600030101010101" pitchFamily="2" charset="-122"/>
                    <a:cs typeface="+mn-cs"/>
                  </a:rPr>
                  <a:t>H</a:t>
                </a:r>
              </a:p>
            </p:txBody>
          </p:sp>
          <p:cxnSp>
            <p:nvCxnSpPr>
              <p:cNvPr id="42026" name="AutoShape 42"/>
              <p:cNvCxnSpPr>
                <a:cxnSpLocks noChangeShapeType="1"/>
                <a:stCxn id="42020" idx="3"/>
                <a:endCxn id="42021" idx="0"/>
              </p:cNvCxnSpPr>
              <p:nvPr/>
            </p:nvCxnSpPr>
            <p:spPr bwMode="auto">
              <a:xfrm flipH="1">
                <a:off x="3493" y="2988"/>
                <a:ext cx="555" cy="170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027" name="AutoShape 43"/>
              <p:cNvCxnSpPr>
                <a:cxnSpLocks noChangeShapeType="1"/>
                <a:stCxn id="42020" idx="4"/>
                <a:endCxn id="42022" idx="0"/>
              </p:cNvCxnSpPr>
              <p:nvPr/>
            </p:nvCxnSpPr>
            <p:spPr bwMode="auto">
              <a:xfrm flipH="1">
                <a:off x="3946" y="3021"/>
                <a:ext cx="182" cy="137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028" name="AutoShape 44"/>
              <p:cNvCxnSpPr>
                <a:cxnSpLocks noChangeShapeType="1"/>
                <a:stCxn id="42020" idx="5"/>
                <a:endCxn id="42023" idx="0"/>
              </p:cNvCxnSpPr>
              <p:nvPr/>
            </p:nvCxnSpPr>
            <p:spPr bwMode="auto">
              <a:xfrm>
                <a:off x="4208" y="2988"/>
                <a:ext cx="419" cy="170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029" name="AutoShape 45"/>
              <p:cNvCxnSpPr>
                <a:cxnSpLocks noChangeShapeType="1"/>
                <a:stCxn id="42021" idx="3"/>
                <a:endCxn id="42024" idx="0"/>
              </p:cNvCxnSpPr>
              <p:nvPr/>
            </p:nvCxnSpPr>
            <p:spPr bwMode="auto">
              <a:xfrm flipH="1">
                <a:off x="3266" y="3351"/>
                <a:ext cx="147" cy="260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030" name="AutoShape 46"/>
              <p:cNvCxnSpPr>
                <a:cxnSpLocks noChangeShapeType="1"/>
                <a:stCxn id="42021" idx="5"/>
              </p:cNvCxnSpPr>
              <p:nvPr/>
            </p:nvCxnSpPr>
            <p:spPr bwMode="auto">
              <a:xfrm>
                <a:off x="3573" y="3351"/>
                <a:ext cx="56" cy="260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031" name="AutoShape 47"/>
              <p:cNvCxnSpPr>
                <a:cxnSpLocks noChangeShapeType="1"/>
                <a:stCxn id="42022" idx="4"/>
              </p:cNvCxnSpPr>
              <p:nvPr/>
            </p:nvCxnSpPr>
            <p:spPr bwMode="auto">
              <a:xfrm>
                <a:off x="3946" y="3384"/>
                <a:ext cx="0" cy="227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032" name="AutoShape 48"/>
              <p:cNvCxnSpPr>
                <a:cxnSpLocks noChangeShapeType="1"/>
                <a:stCxn id="42023" idx="3"/>
                <a:endCxn id="42025" idx="0"/>
              </p:cNvCxnSpPr>
              <p:nvPr/>
            </p:nvCxnSpPr>
            <p:spPr bwMode="auto">
              <a:xfrm flipH="1">
                <a:off x="4309" y="3351"/>
                <a:ext cx="238" cy="260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033" name="AutoShape 49"/>
              <p:cNvCxnSpPr>
                <a:cxnSpLocks noChangeShapeType="1"/>
                <a:stCxn id="42023" idx="4"/>
              </p:cNvCxnSpPr>
              <p:nvPr/>
            </p:nvCxnSpPr>
            <p:spPr bwMode="auto">
              <a:xfrm>
                <a:off x="4627" y="3384"/>
                <a:ext cx="0" cy="227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034" name="AutoShape 50"/>
              <p:cNvCxnSpPr>
                <a:cxnSpLocks noChangeShapeType="1"/>
                <a:stCxn id="42023" idx="5"/>
              </p:cNvCxnSpPr>
              <p:nvPr/>
            </p:nvCxnSpPr>
            <p:spPr bwMode="auto">
              <a:xfrm>
                <a:off x="4707" y="3351"/>
                <a:ext cx="237" cy="260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035" name="AutoShape 51"/>
              <p:cNvCxnSpPr>
                <a:cxnSpLocks noChangeShapeType="1"/>
                <a:stCxn id="42024" idx="3"/>
              </p:cNvCxnSpPr>
              <p:nvPr/>
            </p:nvCxnSpPr>
            <p:spPr bwMode="auto">
              <a:xfrm flipH="1">
                <a:off x="3084" y="3804"/>
                <a:ext cx="102" cy="215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036" name="AutoShape 52"/>
              <p:cNvCxnSpPr>
                <a:cxnSpLocks noChangeShapeType="1"/>
                <a:stCxn id="42024" idx="5"/>
              </p:cNvCxnSpPr>
              <p:nvPr/>
            </p:nvCxnSpPr>
            <p:spPr bwMode="auto">
              <a:xfrm>
                <a:off x="3346" y="3804"/>
                <a:ext cx="56" cy="215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037" name="AutoShape 53"/>
              <p:cNvCxnSpPr>
                <a:cxnSpLocks noChangeShapeType="1"/>
                <a:stCxn id="42025" idx="4"/>
              </p:cNvCxnSpPr>
              <p:nvPr/>
            </p:nvCxnSpPr>
            <p:spPr bwMode="auto">
              <a:xfrm>
                <a:off x="4309" y="3837"/>
                <a:ext cx="0" cy="182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</p:grpSp>
        <p:sp>
          <p:nvSpPr>
            <p:cNvPr id="42038" name="Oval 54"/>
            <p:cNvSpPr>
              <a:spLocks noChangeArrowheads="1"/>
            </p:cNvSpPr>
            <p:nvPr/>
          </p:nvSpPr>
          <p:spPr bwMode="auto">
            <a:xfrm>
              <a:off x="4105" y="1480"/>
              <a:ext cx="227" cy="227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Arial" pitchFamily="34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</p:grpSp>
      <p:sp>
        <p:nvSpPr>
          <p:cNvPr id="33" name="Text Box 155"/>
          <p:cNvSpPr txBox="1">
            <a:spLocks noChangeArrowheads="1"/>
          </p:cNvSpPr>
          <p:nvPr/>
        </p:nvSpPr>
        <p:spPr bwMode="auto">
          <a:xfrm>
            <a:off x="323528" y="476672"/>
            <a:ext cx="263245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 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n-cs"/>
              </a:rPr>
              <a:t>基本术语 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246112"/>
            <a:ext cx="8110537" cy="41910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chemeClr val="tx2"/>
                </a:solidFill>
              </a:rPr>
              <a:t>3</a:t>
            </a:r>
            <a:r>
              <a:rPr lang="zh-CN" altLang="en-US" sz="2400" dirty="0">
                <a:solidFill>
                  <a:schemeClr val="tx2"/>
                </a:solidFill>
              </a:rPr>
              <a:t>、结点的层次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2"/>
                </a:solidFill>
              </a:rPr>
              <a:t>根结点为第一层。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tx2"/>
                </a:solidFill>
              </a:rPr>
              <a:t>某结点在第 </a:t>
            </a:r>
            <a:r>
              <a:rPr lang="en-US" altLang="zh-CN" sz="2400" i="1" dirty="0" err="1">
                <a:solidFill>
                  <a:schemeClr val="tx2"/>
                </a:solidFill>
              </a:rPr>
              <a:t>i</a:t>
            </a:r>
            <a:r>
              <a:rPr lang="en-US" altLang="zh-CN" sz="2400" i="1" dirty="0">
                <a:solidFill>
                  <a:schemeClr val="tx2"/>
                </a:solidFill>
              </a:rPr>
              <a:t> </a:t>
            </a:r>
            <a:r>
              <a:rPr lang="zh-CN" altLang="en-US" sz="2400" dirty="0">
                <a:solidFill>
                  <a:schemeClr val="tx2"/>
                </a:solidFill>
              </a:rPr>
              <a:t>层，其孩子在第 </a:t>
            </a:r>
            <a:r>
              <a:rPr lang="en-US" altLang="zh-CN" sz="2400" i="1" dirty="0">
                <a:solidFill>
                  <a:schemeClr val="tx2"/>
                </a:solidFill>
              </a:rPr>
              <a:t>i+1</a:t>
            </a:r>
            <a:r>
              <a:rPr lang="en-US" altLang="zh-CN" sz="2400" dirty="0">
                <a:solidFill>
                  <a:schemeClr val="tx2"/>
                </a:solidFill>
              </a:rPr>
              <a:t> </a:t>
            </a:r>
            <a:r>
              <a:rPr lang="zh-CN" altLang="en-US" sz="2400" dirty="0">
                <a:solidFill>
                  <a:schemeClr val="tx2"/>
                </a:solidFill>
              </a:rPr>
              <a:t>层。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2"/>
                </a:solidFill>
              </a:rPr>
              <a:t>树的深度</a:t>
            </a:r>
            <a:r>
              <a:rPr lang="en-US" altLang="zh-CN" sz="2400" dirty="0">
                <a:solidFill>
                  <a:schemeClr val="tx2"/>
                </a:solidFill>
              </a:rPr>
              <a:t>(depth)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2"/>
                </a:solidFill>
              </a:rPr>
              <a:t>堂兄弟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chemeClr val="tx2"/>
                </a:solidFill>
              </a:rPr>
              <a:t>4</a:t>
            </a:r>
            <a:r>
              <a:rPr lang="zh-CN" altLang="en-US" sz="2400" dirty="0">
                <a:solidFill>
                  <a:schemeClr val="tx2"/>
                </a:solidFill>
              </a:rPr>
              <a:t>、有序树和无序树</a:t>
            </a: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tx2"/>
              </a:solidFill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211638" y="2852266"/>
            <a:ext cx="4298950" cy="2455863"/>
            <a:chOff x="2653" y="2251"/>
            <a:chExt cx="2708" cy="1547"/>
          </a:xfrm>
          <a:solidFill>
            <a:srgbClr val="92D050"/>
          </a:solidFill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699" y="2251"/>
              <a:ext cx="2086" cy="1450"/>
              <a:chOff x="3061" y="1479"/>
              <a:chExt cx="2086" cy="1450"/>
            </a:xfrm>
            <a:grpFill/>
          </p:grpSpPr>
          <p:sp>
            <p:nvSpPr>
              <p:cNvPr id="74758" name="Oval 6"/>
              <p:cNvSpPr>
                <a:spLocks noChangeArrowheads="1"/>
              </p:cNvSpPr>
              <p:nvPr/>
            </p:nvSpPr>
            <p:spPr bwMode="auto">
              <a:xfrm>
                <a:off x="4105" y="1479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Arial" pitchFamily="34" charset="0"/>
                    <a:ea typeface="宋体" panose="02010600030101010101" pitchFamily="2" charset="-122"/>
                    <a:cs typeface="+mn-cs"/>
                  </a:rPr>
                  <a:t>A</a:t>
                </a:r>
              </a:p>
            </p:txBody>
          </p:sp>
          <p:sp>
            <p:nvSpPr>
              <p:cNvPr id="74759" name="Oval 7"/>
              <p:cNvSpPr>
                <a:spLocks noChangeArrowheads="1"/>
              </p:cNvSpPr>
              <p:nvPr/>
            </p:nvSpPr>
            <p:spPr bwMode="auto">
              <a:xfrm>
                <a:off x="3470" y="1842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Arial" pitchFamily="34" charset="0"/>
                    <a:ea typeface="宋体" panose="02010600030101010101" pitchFamily="2" charset="-122"/>
                    <a:cs typeface="+mn-cs"/>
                  </a:rPr>
                  <a:t>B</a:t>
                </a:r>
              </a:p>
            </p:txBody>
          </p:sp>
          <p:sp>
            <p:nvSpPr>
              <p:cNvPr id="74760" name="Oval 8"/>
              <p:cNvSpPr>
                <a:spLocks noChangeArrowheads="1"/>
              </p:cNvSpPr>
              <p:nvPr/>
            </p:nvSpPr>
            <p:spPr bwMode="auto">
              <a:xfrm>
                <a:off x="3923" y="1842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Arial" pitchFamily="34" charset="0"/>
                    <a:ea typeface="宋体" panose="02010600030101010101" pitchFamily="2" charset="-122"/>
                    <a:cs typeface="+mn-cs"/>
                  </a:rPr>
                  <a:t>C</a:t>
                </a:r>
              </a:p>
            </p:txBody>
          </p:sp>
          <p:sp>
            <p:nvSpPr>
              <p:cNvPr id="74761" name="Oval 9"/>
              <p:cNvSpPr>
                <a:spLocks noChangeArrowheads="1"/>
              </p:cNvSpPr>
              <p:nvPr/>
            </p:nvSpPr>
            <p:spPr bwMode="auto">
              <a:xfrm>
                <a:off x="4604" y="1842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Arial" pitchFamily="34" charset="0"/>
                    <a:ea typeface="宋体" panose="02010600030101010101" pitchFamily="2" charset="-122"/>
                    <a:cs typeface="+mn-cs"/>
                  </a:rPr>
                  <a:t>D</a:t>
                </a:r>
              </a:p>
            </p:txBody>
          </p:sp>
          <p:sp>
            <p:nvSpPr>
              <p:cNvPr id="74762" name="Oval 10"/>
              <p:cNvSpPr>
                <a:spLocks noChangeArrowheads="1"/>
              </p:cNvSpPr>
              <p:nvPr/>
            </p:nvSpPr>
            <p:spPr bwMode="auto">
              <a:xfrm>
                <a:off x="3243" y="2295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Arial" pitchFamily="34" charset="0"/>
                    <a:ea typeface="宋体" panose="02010600030101010101" pitchFamily="2" charset="-122"/>
                    <a:cs typeface="+mn-cs"/>
                  </a:rPr>
                  <a:t>E</a:t>
                </a:r>
              </a:p>
            </p:txBody>
          </p:sp>
          <p:sp>
            <p:nvSpPr>
              <p:cNvPr id="74763" name="Oval 11"/>
              <p:cNvSpPr>
                <a:spLocks noChangeArrowheads="1"/>
              </p:cNvSpPr>
              <p:nvPr/>
            </p:nvSpPr>
            <p:spPr bwMode="auto">
              <a:xfrm>
                <a:off x="3606" y="2295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Arial" pitchFamily="34" charset="0"/>
                    <a:ea typeface="宋体" panose="02010600030101010101" pitchFamily="2" charset="-122"/>
                    <a:cs typeface="+mn-cs"/>
                  </a:rPr>
                  <a:t>F</a:t>
                </a:r>
              </a:p>
            </p:txBody>
          </p:sp>
          <p:sp>
            <p:nvSpPr>
              <p:cNvPr id="74764" name="Oval 12"/>
              <p:cNvSpPr>
                <a:spLocks noChangeArrowheads="1"/>
              </p:cNvSpPr>
              <p:nvPr/>
            </p:nvSpPr>
            <p:spPr bwMode="auto">
              <a:xfrm>
                <a:off x="3923" y="2295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Arial" pitchFamily="34" charset="0"/>
                    <a:ea typeface="宋体" panose="02010600030101010101" pitchFamily="2" charset="-122"/>
                    <a:cs typeface="+mn-cs"/>
                  </a:rPr>
                  <a:t>G</a:t>
                </a:r>
              </a:p>
            </p:txBody>
          </p:sp>
          <p:sp>
            <p:nvSpPr>
              <p:cNvPr id="74765" name="Oval 13"/>
              <p:cNvSpPr>
                <a:spLocks noChangeArrowheads="1"/>
              </p:cNvSpPr>
              <p:nvPr/>
            </p:nvSpPr>
            <p:spPr bwMode="auto">
              <a:xfrm>
                <a:off x="3061" y="2703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Arial" pitchFamily="34" charset="0"/>
                    <a:ea typeface="宋体" panose="02010600030101010101" pitchFamily="2" charset="-122"/>
                    <a:cs typeface="+mn-cs"/>
                  </a:rPr>
                  <a:t>K</a:t>
                </a:r>
              </a:p>
            </p:txBody>
          </p:sp>
          <p:sp>
            <p:nvSpPr>
              <p:cNvPr id="74766" name="Oval 14"/>
              <p:cNvSpPr>
                <a:spLocks noChangeArrowheads="1"/>
              </p:cNvSpPr>
              <p:nvPr/>
            </p:nvSpPr>
            <p:spPr bwMode="auto">
              <a:xfrm>
                <a:off x="3379" y="2703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Arial" pitchFamily="34" charset="0"/>
                    <a:ea typeface="宋体" panose="02010600030101010101" pitchFamily="2" charset="-122"/>
                    <a:cs typeface="+mn-cs"/>
                  </a:rPr>
                  <a:t>L</a:t>
                </a:r>
              </a:p>
            </p:txBody>
          </p:sp>
          <p:sp>
            <p:nvSpPr>
              <p:cNvPr id="74767" name="Oval 15"/>
              <p:cNvSpPr>
                <a:spLocks noChangeArrowheads="1"/>
              </p:cNvSpPr>
              <p:nvPr/>
            </p:nvSpPr>
            <p:spPr bwMode="auto">
              <a:xfrm>
                <a:off x="4286" y="2295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Arial" pitchFamily="34" charset="0"/>
                    <a:ea typeface="宋体" panose="02010600030101010101" pitchFamily="2" charset="-122"/>
                    <a:cs typeface="+mn-cs"/>
                  </a:rPr>
                  <a:t>H</a:t>
                </a:r>
              </a:p>
            </p:txBody>
          </p:sp>
          <p:sp>
            <p:nvSpPr>
              <p:cNvPr id="74768" name="Oval 16"/>
              <p:cNvSpPr>
                <a:spLocks noChangeArrowheads="1"/>
              </p:cNvSpPr>
              <p:nvPr/>
            </p:nvSpPr>
            <p:spPr bwMode="auto">
              <a:xfrm>
                <a:off x="4604" y="2295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Arial" pitchFamily="34" charset="0"/>
                    <a:ea typeface="宋体" panose="02010600030101010101" pitchFamily="2" charset="-122"/>
                    <a:cs typeface="+mn-cs"/>
                  </a:rPr>
                  <a:t>I</a:t>
                </a:r>
              </a:p>
            </p:txBody>
          </p:sp>
          <p:sp>
            <p:nvSpPr>
              <p:cNvPr id="74769" name="Oval 17"/>
              <p:cNvSpPr>
                <a:spLocks noChangeArrowheads="1"/>
              </p:cNvSpPr>
              <p:nvPr/>
            </p:nvSpPr>
            <p:spPr bwMode="auto">
              <a:xfrm>
                <a:off x="4921" y="2295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Arial" pitchFamily="34" charset="0"/>
                    <a:ea typeface="宋体" panose="02010600030101010101" pitchFamily="2" charset="-122"/>
                    <a:cs typeface="+mn-cs"/>
                  </a:rPr>
                  <a:t>J</a:t>
                </a:r>
              </a:p>
            </p:txBody>
          </p:sp>
          <p:sp>
            <p:nvSpPr>
              <p:cNvPr id="74770" name="Oval 18"/>
              <p:cNvSpPr>
                <a:spLocks noChangeArrowheads="1"/>
              </p:cNvSpPr>
              <p:nvPr/>
            </p:nvSpPr>
            <p:spPr bwMode="auto">
              <a:xfrm>
                <a:off x="4286" y="2703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Arial" pitchFamily="34" charset="0"/>
                    <a:ea typeface="宋体" panose="02010600030101010101" pitchFamily="2" charset="-122"/>
                    <a:cs typeface="+mn-cs"/>
                  </a:rPr>
                  <a:t>M</a:t>
                </a:r>
              </a:p>
            </p:txBody>
          </p:sp>
          <p:cxnSp>
            <p:nvCxnSpPr>
              <p:cNvPr id="74771" name="AutoShape 19"/>
              <p:cNvCxnSpPr>
                <a:cxnSpLocks noChangeShapeType="1"/>
                <a:stCxn id="74758" idx="3"/>
                <a:endCxn id="74759" idx="0"/>
              </p:cNvCxnSpPr>
              <p:nvPr/>
            </p:nvCxnSpPr>
            <p:spPr bwMode="auto">
              <a:xfrm flipH="1">
                <a:off x="3583" y="1672"/>
                <a:ext cx="555" cy="170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74772" name="AutoShape 20"/>
              <p:cNvCxnSpPr>
                <a:cxnSpLocks noChangeShapeType="1"/>
                <a:stCxn id="74758" idx="4"/>
                <a:endCxn id="74760" idx="0"/>
              </p:cNvCxnSpPr>
              <p:nvPr/>
            </p:nvCxnSpPr>
            <p:spPr bwMode="auto">
              <a:xfrm flipH="1">
                <a:off x="4036" y="1705"/>
                <a:ext cx="182" cy="137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74773" name="AutoShape 21"/>
              <p:cNvCxnSpPr>
                <a:cxnSpLocks noChangeShapeType="1"/>
                <a:stCxn id="74758" idx="5"/>
                <a:endCxn id="74761" idx="0"/>
              </p:cNvCxnSpPr>
              <p:nvPr/>
            </p:nvCxnSpPr>
            <p:spPr bwMode="auto">
              <a:xfrm>
                <a:off x="4298" y="1672"/>
                <a:ext cx="419" cy="170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74774" name="AutoShape 22"/>
              <p:cNvCxnSpPr>
                <a:cxnSpLocks noChangeShapeType="1"/>
                <a:stCxn id="74759" idx="3"/>
                <a:endCxn id="74762" idx="0"/>
              </p:cNvCxnSpPr>
              <p:nvPr/>
            </p:nvCxnSpPr>
            <p:spPr bwMode="auto">
              <a:xfrm flipH="1">
                <a:off x="3356" y="2035"/>
                <a:ext cx="147" cy="260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74775" name="AutoShape 23"/>
              <p:cNvCxnSpPr>
                <a:cxnSpLocks noChangeShapeType="1"/>
                <a:stCxn id="74759" idx="5"/>
                <a:endCxn id="74763" idx="0"/>
              </p:cNvCxnSpPr>
              <p:nvPr/>
            </p:nvCxnSpPr>
            <p:spPr bwMode="auto">
              <a:xfrm>
                <a:off x="3663" y="2035"/>
                <a:ext cx="56" cy="260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74776" name="AutoShape 24"/>
              <p:cNvCxnSpPr>
                <a:cxnSpLocks noChangeShapeType="1"/>
                <a:stCxn id="74760" idx="4"/>
                <a:endCxn id="74764" idx="0"/>
              </p:cNvCxnSpPr>
              <p:nvPr/>
            </p:nvCxnSpPr>
            <p:spPr bwMode="auto">
              <a:xfrm>
                <a:off x="4036" y="2068"/>
                <a:ext cx="0" cy="227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74777" name="AutoShape 25"/>
              <p:cNvCxnSpPr>
                <a:cxnSpLocks noChangeShapeType="1"/>
                <a:stCxn id="74761" idx="3"/>
                <a:endCxn id="74767" idx="0"/>
              </p:cNvCxnSpPr>
              <p:nvPr/>
            </p:nvCxnSpPr>
            <p:spPr bwMode="auto">
              <a:xfrm flipH="1">
                <a:off x="4399" y="2035"/>
                <a:ext cx="238" cy="260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74778" name="AutoShape 26"/>
              <p:cNvCxnSpPr>
                <a:cxnSpLocks noChangeShapeType="1"/>
                <a:stCxn id="74761" idx="4"/>
                <a:endCxn id="74768" idx="0"/>
              </p:cNvCxnSpPr>
              <p:nvPr/>
            </p:nvCxnSpPr>
            <p:spPr bwMode="auto">
              <a:xfrm>
                <a:off x="4717" y="2068"/>
                <a:ext cx="0" cy="227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74779" name="AutoShape 27"/>
              <p:cNvCxnSpPr>
                <a:cxnSpLocks noChangeShapeType="1"/>
                <a:stCxn id="74761" idx="5"/>
                <a:endCxn id="74769" idx="0"/>
              </p:cNvCxnSpPr>
              <p:nvPr/>
            </p:nvCxnSpPr>
            <p:spPr bwMode="auto">
              <a:xfrm>
                <a:off x="4797" y="2035"/>
                <a:ext cx="237" cy="260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74780" name="AutoShape 28"/>
              <p:cNvCxnSpPr>
                <a:cxnSpLocks noChangeShapeType="1"/>
                <a:stCxn id="74762" idx="3"/>
                <a:endCxn id="74765" idx="0"/>
              </p:cNvCxnSpPr>
              <p:nvPr/>
            </p:nvCxnSpPr>
            <p:spPr bwMode="auto">
              <a:xfrm flipH="1">
                <a:off x="3174" y="2488"/>
                <a:ext cx="102" cy="215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74781" name="AutoShape 29"/>
              <p:cNvCxnSpPr>
                <a:cxnSpLocks noChangeShapeType="1"/>
                <a:stCxn id="74762" idx="5"/>
                <a:endCxn id="74766" idx="0"/>
              </p:cNvCxnSpPr>
              <p:nvPr/>
            </p:nvCxnSpPr>
            <p:spPr bwMode="auto">
              <a:xfrm>
                <a:off x="3436" y="2488"/>
                <a:ext cx="56" cy="215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74782" name="AutoShape 30"/>
              <p:cNvCxnSpPr>
                <a:cxnSpLocks noChangeShapeType="1"/>
                <a:stCxn id="74767" idx="4"/>
                <a:endCxn id="74770" idx="0"/>
              </p:cNvCxnSpPr>
              <p:nvPr/>
            </p:nvCxnSpPr>
            <p:spPr bwMode="auto">
              <a:xfrm>
                <a:off x="4399" y="2521"/>
                <a:ext cx="0" cy="182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</p:grpSp>
        <p:sp>
          <p:nvSpPr>
            <p:cNvPr id="74783" name="Line 31"/>
            <p:cNvSpPr>
              <a:spLocks noChangeShapeType="1"/>
            </p:cNvSpPr>
            <p:nvPr/>
          </p:nvSpPr>
          <p:spPr bwMode="auto">
            <a:xfrm>
              <a:off x="2654" y="2524"/>
              <a:ext cx="267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784" name="Text Box 32"/>
            <p:cNvSpPr txBox="1">
              <a:spLocks noChangeArrowheads="1"/>
            </p:cNvSpPr>
            <p:nvPr/>
          </p:nvSpPr>
          <p:spPr bwMode="auto">
            <a:xfrm>
              <a:off x="4877" y="2297"/>
              <a:ext cx="484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Arial" pitchFamily="34" charset="0"/>
                  <a:ea typeface="宋体" panose="02010600030101010101" pitchFamily="2" charset="-122"/>
                  <a:cs typeface="+mn-cs"/>
                </a:rPr>
                <a:t>第</a:t>
              </a: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Arial" pitchFamily="34" charset="0"/>
                  <a:ea typeface="宋体" panose="02010600030101010101" pitchFamily="2" charset="-122"/>
                  <a:cs typeface="+mn-cs"/>
                </a:rPr>
                <a:t>1</a:t>
              </a:r>
              <a:r>
                <a: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Arial" pitchFamily="34" charset="0"/>
                  <a:ea typeface="宋体" panose="02010600030101010101" pitchFamily="2" charset="-122"/>
                  <a:cs typeface="+mn-cs"/>
                </a:rPr>
                <a:t>层</a:t>
              </a:r>
            </a:p>
          </p:txBody>
        </p:sp>
        <p:sp>
          <p:nvSpPr>
            <p:cNvPr id="74785" name="Line 33"/>
            <p:cNvSpPr>
              <a:spLocks noChangeShapeType="1"/>
            </p:cNvSpPr>
            <p:nvPr/>
          </p:nvSpPr>
          <p:spPr bwMode="auto">
            <a:xfrm>
              <a:off x="2654" y="2932"/>
              <a:ext cx="267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786" name="Text Box 34"/>
            <p:cNvSpPr txBox="1">
              <a:spLocks noChangeArrowheads="1"/>
            </p:cNvSpPr>
            <p:nvPr/>
          </p:nvSpPr>
          <p:spPr bwMode="auto">
            <a:xfrm>
              <a:off x="4877" y="2705"/>
              <a:ext cx="484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Arial" pitchFamily="34" charset="0"/>
                  <a:ea typeface="宋体" panose="02010600030101010101" pitchFamily="2" charset="-122"/>
                  <a:cs typeface="+mn-cs"/>
                </a:rPr>
                <a:t>第</a:t>
              </a: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Arial" pitchFamily="34" charset="0"/>
                  <a:ea typeface="宋体" panose="02010600030101010101" pitchFamily="2" charset="-122"/>
                  <a:cs typeface="+mn-cs"/>
                </a:rPr>
                <a:t>2</a:t>
              </a:r>
              <a:r>
                <a: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Arial" pitchFamily="34" charset="0"/>
                  <a:ea typeface="宋体" panose="02010600030101010101" pitchFamily="2" charset="-122"/>
                  <a:cs typeface="+mn-cs"/>
                </a:rPr>
                <a:t>层</a:t>
              </a:r>
            </a:p>
          </p:txBody>
        </p:sp>
        <p:sp>
          <p:nvSpPr>
            <p:cNvPr id="74787" name="Line 35"/>
            <p:cNvSpPr>
              <a:spLocks noChangeShapeType="1"/>
            </p:cNvSpPr>
            <p:nvPr/>
          </p:nvSpPr>
          <p:spPr bwMode="auto">
            <a:xfrm>
              <a:off x="2653" y="3381"/>
              <a:ext cx="267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788" name="Text Box 36"/>
            <p:cNvSpPr txBox="1">
              <a:spLocks noChangeArrowheads="1"/>
            </p:cNvSpPr>
            <p:nvPr/>
          </p:nvSpPr>
          <p:spPr bwMode="auto">
            <a:xfrm>
              <a:off x="4876" y="3154"/>
              <a:ext cx="484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Arial" pitchFamily="34" charset="0"/>
                  <a:ea typeface="宋体" panose="02010600030101010101" pitchFamily="2" charset="-122"/>
                  <a:cs typeface="+mn-cs"/>
                </a:rPr>
                <a:t>第</a:t>
              </a: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Arial" pitchFamily="34" charset="0"/>
                  <a:ea typeface="宋体" panose="02010600030101010101" pitchFamily="2" charset="-122"/>
                  <a:cs typeface="+mn-cs"/>
                </a:rPr>
                <a:t>3</a:t>
              </a:r>
              <a:r>
                <a: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Arial" pitchFamily="34" charset="0"/>
                  <a:ea typeface="宋体" panose="02010600030101010101" pitchFamily="2" charset="-122"/>
                  <a:cs typeface="+mn-cs"/>
                </a:rPr>
                <a:t>层</a:t>
              </a:r>
            </a:p>
          </p:txBody>
        </p:sp>
        <p:sp>
          <p:nvSpPr>
            <p:cNvPr id="74789" name="Line 37"/>
            <p:cNvSpPr>
              <a:spLocks noChangeShapeType="1"/>
            </p:cNvSpPr>
            <p:nvPr/>
          </p:nvSpPr>
          <p:spPr bwMode="auto">
            <a:xfrm>
              <a:off x="2654" y="3794"/>
              <a:ext cx="267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790" name="Text Box 38"/>
            <p:cNvSpPr txBox="1">
              <a:spLocks noChangeArrowheads="1"/>
            </p:cNvSpPr>
            <p:nvPr/>
          </p:nvSpPr>
          <p:spPr bwMode="auto">
            <a:xfrm>
              <a:off x="4877" y="3567"/>
              <a:ext cx="484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Arial" pitchFamily="34" charset="0"/>
                  <a:ea typeface="宋体" panose="02010600030101010101" pitchFamily="2" charset="-122"/>
                  <a:cs typeface="+mn-cs"/>
                </a:rPr>
                <a:t>第</a:t>
              </a: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Arial" pitchFamily="34" charset="0"/>
                  <a:ea typeface="宋体" panose="02010600030101010101" pitchFamily="2" charset="-122"/>
                  <a:cs typeface="+mn-cs"/>
                </a:rPr>
                <a:t>4</a:t>
              </a:r>
              <a:r>
                <a: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Arial" pitchFamily="34" charset="0"/>
                  <a:ea typeface="宋体" panose="02010600030101010101" pitchFamily="2" charset="-122"/>
                  <a:cs typeface="+mn-cs"/>
                </a:rPr>
                <a:t>层</a:t>
              </a:r>
            </a:p>
          </p:txBody>
        </p:sp>
      </p:grp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755650" y="4220691"/>
            <a:ext cx="1585913" cy="1152525"/>
            <a:chOff x="703" y="1979"/>
            <a:chExt cx="999" cy="726"/>
          </a:xfrm>
          <a:solidFill>
            <a:srgbClr val="92D050"/>
          </a:solidFill>
        </p:grpSpPr>
        <p:sp>
          <p:nvSpPr>
            <p:cNvPr id="74792" name="Oval 40"/>
            <p:cNvSpPr>
              <a:spLocks noChangeArrowheads="1"/>
            </p:cNvSpPr>
            <p:nvPr/>
          </p:nvSpPr>
          <p:spPr bwMode="auto">
            <a:xfrm>
              <a:off x="1066" y="1979"/>
              <a:ext cx="273" cy="273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Arial" pitchFamily="34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74793" name="Oval 41"/>
            <p:cNvSpPr>
              <a:spLocks noChangeArrowheads="1"/>
            </p:cNvSpPr>
            <p:nvPr/>
          </p:nvSpPr>
          <p:spPr bwMode="auto">
            <a:xfrm>
              <a:off x="703" y="2432"/>
              <a:ext cx="273" cy="273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Arial" pitchFamily="34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74794" name="Oval 42"/>
            <p:cNvSpPr>
              <a:spLocks noChangeArrowheads="1"/>
            </p:cNvSpPr>
            <p:nvPr/>
          </p:nvSpPr>
          <p:spPr bwMode="auto">
            <a:xfrm>
              <a:off x="1066" y="2432"/>
              <a:ext cx="273" cy="273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Arial" pitchFamily="34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  <p:sp>
          <p:nvSpPr>
            <p:cNvPr id="74795" name="Oval 43"/>
            <p:cNvSpPr>
              <a:spLocks noChangeArrowheads="1"/>
            </p:cNvSpPr>
            <p:nvPr/>
          </p:nvSpPr>
          <p:spPr bwMode="auto">
            <a:xfrm>
              <a:off x="1429" y="2432"/>
              <a:ext cx="273" cy="273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Arial" pitchFamily="34" charset="0"/>
                  <a:ea typeface="宋体" panose="02010600030101010101" pitchFamily="2" charset="-122"/>
                  <a:cs typeface="+mn-cs"/>
                </a:rPr>
                <a:t>D</a:t>
              </a:r>
            </a:p>
          </p:txBody>
        </p:sp>
        <p:cxnSp>
          <p:nvCxnSpPr>
            <p:cNvPr id="74796" name="AutoShape 44"/>
            <p:cNvCxnSpPr>
              <a:cxnSpLocks noChangeShapeType="1"/>
              <a:stCxn id="74792" idx="3"/>
              <a:endCxn id="74793" idx="0"/>
            </p:cNvCxnSpPr>
            <p:nvPr/>
          </p:nvCxnSpPr>
          <p:spPr bwMode="auto">
            <a:xfrm flipH="1">
              <a:off x="840" y="2212"/>
              <a:ext cx="266" cy="220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4797" name="AutoShape 45"/>
            <p:cNvCxnSpPr>
              <a:cxnSpLocks noChangeShapeType="1"/>
              <a:stCxn id="74792" idx="4"/>
              <a:endCxn id="74794" idx="0"/>
            </p:cNvCxnSpPr>
            <p:nvPr/>
          </p:nvCxnSpPr>
          <p:spPr bwMode="auto">
            <a:xfrm>
              <a:off x="1203" y="2252"/>
              <a:ext cx="0" cy="180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4798" name="AutoShape 46"/>
            <p:cNvCxnSpPr>
              <a:cxnSpLocks noChangeShapeType="1"/>
              <a:stCxn id="74792" idx="5"/>
              <a:endCxn id="74795" idx="0"/>
            </p:cNvCxnSpPr>
            <p:nvPr/>
          </p:nvCxnSpPr>
          <p:spPr bwMode="auto">
            <a:xfrm>
              <a:off x="1299" y="2212"/>
              <a:ext cx="267" cy="220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5" name="Group 47"/>
          <p:cNvGrpSpPr>
            <a:grpSpLocks/>
          </p:cNvGrpSpPr>
          <p:nvPr/>
        </p:nvGrpSpPr>
        <p:grpSpPr bwMode="auto">
          <a:xfrm>
            <a:off x="2411413" y="4220691"/>
            <a:ext cx="1585912" cy="1152525"/>
            <a:chOff x="2472" y="1979"/>
            <a:chExt cx="999" cy="726"/>
          </a:xfrm>
          <a:solidFill>
            <a:srgbClr val="92D050"/>
          </a:solidFill>
        </p:grpSpPr>
        <p:sp>
          <p:nvSpPr>
            <p:cNvPr id="74800" name="Oval 48"/>
            <p:cNvSpPr>
              <a:spLocks noChangeArrowheads="1"/>
            </p:cNvSpPr>
            <p:nvPr/>
          </p:nvSpPr>
          <p:spPr bwMode="auto">
            <a:xfrm>
              <a:off x="2835" y="1979"/>
              <a:ext cx="273" cy="273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Arial" pitchFamily="34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74801" name="Oval 49"/>
            <p:cNvSpPr>
              <a:spLocks noChangeArrowheads="1"/>
            </p:cNvSpPr>
            <p:nvPr/>
          </p:nvSpPr>
          <p:spPr bwMode="auto">
            <a:xfrm>
              <a:off x="2472" y="2432"/>
              <a:ext cx="273" cy="273"/>
            </a:xfrm>
            <a:prstGeom prst="ellipse">
              <a:avLst/>
            </a:prstGeom>
            <a:grpFill/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Arial" pitchFamily="34" charset="0"/>
                  <a:ea typeface="宋体" panose="02010600030101010101" pitchFamily="2" charset="-122"/>
                  <a:cs typeface="+mn-cs"/>
                </a:rPr>
                <a:t>D</a:t>
              </a:r>
            </a:p>
          </p:txBody>
        </p:sp>
        <p:sp>
          <p:nvSpPr>
            <p:cNvPr id="74802" name="Oval 50"/>
            <p:cNvSpPr>
              <a:spLocks noChangeArrowheads="1"/>
            </p:cNvSpPr>
            <p:nvPr/>
          </p:nvSpPr>
          <p:spPr bwMode="auto">
            <a:xfrm>
              <a:off x="2835" y="2432"/>
              <a:ext cx="273" cy="273"/>
            </a:xfrm>
            <a:prstGeom prst="ellipse">
              <a:avLst/>
            </a:prstGeom>
            <a:grpFill/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Arial" pitchFamily="34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  <p:sp>
          <p:nvSpPr>
            <p:cNvPr id="74803" name="Oval 51"/>
            <p:cNvSpPr>
              <a:spLocks noChangeArrowheads="1"/>
            </p:cNvSpPr>
            <p:nvPr/>
          </p:nvSpPr>
          <p:spPr bwMode="auto">
            <a:xfrm>
              <a:off x="3198" y="2432"/>
              <a:ext cx="273" cy="273"/>
            </a:xfrm>
            <a:prstGeom prst="ellipse">
              <a:avLst/>
            </a:prstGeom>
            <a:grpFill/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Arial" pitchFamily="34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cxnSp>
          <p:nvCxnSpPr>
            <p:cNvPr id="74804" name="AutoShape 52"/>
            <p:cNvCxnSpPr>
              <a:cxnSpLocks noChangeShapeType="1"/>
              <a:stCxn id="74800" idx="3"/>
              <a:endCxn id="74801" idx="0"/>
            </p:cNvCxnSpPr>
            <p:nvPr/>
          </p:nvCxnSpPr>
          <p:spPr bwMode="auto">
            <a:xfrm flipH="1">
              <a:off x="2609" y="2212"/>
              <a:ext cx="266" cy="220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4805" name="AutoShape 53"/>
            <p:cNvCxnSpPr>
              <a:cxnSpLocks noChangeShapeType="1"/>
              <a:stCxn id="74800" idx="4"/>
              <a:endCxn id="74802" idx="0"/>
            </p:cNvCxnSpPr>
            <p:nvPr/>
          </p:nvCxnSpPr>
          <p:spPr bwMode="auto">
            <a:xfrm>
              <a:off x="2972" y="2252"/>
              <a:ext cx="0" cy="180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4806" name="AutoShape 54"/>
            <p:cNvCxnSpPr>
              <a:cxnSpLocks noChangeShapeType="1"/>
              <a:stCxn id="74800" idx="5"/>
              <a:endCxn id="74803" idx="0"/>
            </p:cNvCxnSpPr>
            <p:nvPr/>
          </p:nvCxnSpPr>
          <p:spPr bwMode="auto">
            <a:xfrm>
              <a:off x="3068" y="2212"/>
              <a:ext cx="267" cy="220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74807" name="Rectangle 55"/>
          <p:cNvSpPr>
            <a:spLocks noChangeArrowheads="1"/>
          </p:cNvSpPr>
          <p:nvPr/>
        </p:nvSpPr>
        <p:spPr bwMode="auto">
          <a:xfrm>
            <a:off x="441845" y="5780112"/>
            <a:ext cx="7802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5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Verdana" pitchFamily="34" charset="0"/>
                <a:ea typeface="宋体" panose="02010600030101010101" pitchFamily="2" charset="-122"/>
                <a:cs typeface="+mn-cs"/>
              </a:rPr>
              <a:t>、森林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Verdana" pitchFamily="34" charset="0"/>
                <a:ea typeface="宋体" panose="02010600030101010101" pitchFamily="2" charset="-122"/>
                <a:cs typeface="+mn-cs"/>
              </a:rPr>
              <a:t>(forest)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Verdana" pitchFamily="34" charset="0"/>
                <a:ea typeface="宋体" panose="02010600030101010101" pitchFamily="2" charset="-122"/>
                <a:cs typeface="+mn-cs"/>
              </a:rPr>
              <a:t>是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Verdana" pitchFamily="34" charset="0"/>
                <a:ea typeface="宋体" panose="02010600030101010101" pitchFamily="2" charset="-122"/>
                <a:cs typeface="+mn-cs"/>
              </a:rPr>
              <a:t>m (m≥0)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Verdana" pitchFamily="34" charset="0"/>
                <a:ea typeface="宋体" panose="02010600030101010101" pitchFamily="2" charset="-122"/>
                <a:cs typeface="+mn-cs"/>
              </a:rPr>
              <a:t>棵互不相交的树的集合。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3" name="Rectangle 27"/>
          <p:cNvSpPr>
            <a:spLocks noChangeArrowheads="1"/>
          </p:cNvSpPr>
          <p:nvPr/>
        </p:nvSpPr>
        <p:spPr bwMode="auto">
          <a:xfrm>
            <a:off x="2022219" y="116632"/>
            <a:ext cx="384592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n-cs"/>
              </a:rPr>
              <a:t>树的表示形式  </a:t>
            </a:r>
          </a:p>
        </p:txBody>
      </p:sp>
      <p:sp>
        <p:nvSpPr>
          <p:cNvPr id="29724" name="Rectangle 28"/>
          <p:cNvSpPr>
            <a:spLocks noChangeArrowheads="1"/>
          </p:cNvSpPr>
          <p:nvPr/>
        </p:nvSpPr>
        <p:spPr bwMode="auto">
          <a:xfrm>
            <a:off x="696913" y="990600"/>
            <a:ext cx="2241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．树形表示法 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2170113" y="1412875"/>
            <a:ext cx="1006475" cy="1082675"/>
            <a:chOff x="662" y="864"/>
            <a:chExt cx="634" cy="682"/>
          </a:xfrm>
        </p:grpSpPr>
        <p:sp>
          <p:nvSpPr>
            <p:cNvPr id="29726" name="Text Box 30"/>
            <p:cNvSpPr txBox="1">
              <a:spLocks noChangeArrowheads="1"/>
            </p:cNvSpPr>
            <p:nvPr/>
          </p:nvSpPr>
          <p:spPr bwMode="auto">
            <a:xfrm>
              <a:off x="902" y="864"/>
              <a:ext cx="29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+mn-cs"/>
                  <a:sym typeface="Symbol" pitchFamily="18" charset="2"/>
                </a:rPr>
                <a:t></a:t>
              </a: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+mn-cs"/>
                  <a:sym typeface="Symbol" pitchFamily="18" charset="2"/>
                </a:rPr>
                <a:t> 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endParaRPr>
            </a:p>
          </p:txBody>
        </p:sp>
        <p:sp>
          <p:nvSpPr>
            <p:cNvPr id="29727" name="Text Box 31"/>
            <p:cNvSpPr txBox="1">
              <a:spLocks noChangeArrowheads="1"/>
            </p:cNvSpPr>
            <p:nvPr/>
          </p:nvSpPr>
          <p:spPr bwMode="auto">
            <a:xfrm>
              <a:off x="662" y="1296"/>
              <a:ext cx="63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+mn-cs"/>
                </a:rPr>
                <a:t>A 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+mn-cs"/>
                </a:rPr>
                <a:t>空树 </a:t>
              </a:r>
            </a:p>
          </p:txBody>
        </p:sp>
      </p:grp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1520825" y="2720975"/>
            <a:ext cx="2525713" cy="995363"/>
            <a:chOff x="1680" y="912"/>
            <a:chExt cx="1591" cy="627"/>
          </a:xfrm>
        </p:grpSpPr>
        <p:sp>
          <p:nvSpPr>
            <p:cNvPr id="29729" name="Oval 33"/>
            <p:cNvSpPr>
              <a:spLocks noChangeArrowheads="1"/>
            </p:cNvSpPr>
            <p:nvPr/>
          </p:nvSpPr>
          <p:spPr bwMode="auto">
            <a:xfrm>
              <a:off x="2262" y="912"/>
              <a:ext cx="282" cy="306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+mn-cs"/>
                </a:rPr>
                <a:t> A </a:t>
              </a:r>
            </a:p>
          </p:txBody>
        </p:sp>
        <p:sp>
          <p:nvSpPr>
            <p:cNvPr id="29730" name="Text Box 34"/>
            <p:cNvSpPr txBox="1">
              <a:spLocks noChangeArrowheads="1"/>
            </p:cNvSpPr>
            <p:nvPr/>
          </p:nvSpPr>
          <p:spPr bwMode="auto">
            <a:xfrm>
              <a:off x="1680" y="1289"/>
              <a:ext cx="159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+mn-cs"/>
                </a:rPr>
                <a:t>B 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+mn-cs"/>
                </a:rPr>
                <a:t>仅含有根结点的树 </a:t>
              </a:r>
            </a:p>
          </p:txBody>
        </p:sp>
      </p:grpSp>
      <p:sp>
        <p:nvSpPr>
          <p:cNvPr id="29759" name="Rectangle 63"/>
          <p:cNvSpPr>
            <a:spLocks noChangeArrowheads="1"/>
          </p:cNvSpPr>
          <p:nvPr/>
        </p:nvSpPr>
        <p:spPr bwMode="auto">
          <a:xfrm>
            <a:off x="4533900" y="981075"/>
            <a:ext cx="407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．嵌套集合（文氏）表示法 </a:t>
            </a:r>
          </a:p>
        </p:txBody>
      </p:sp>
      <p:sp>
        <p:nvSpPr>
          <p:cNvPr id="29761" name="Oval 65"/>
          <p:cNvSpPr>
            <a:spLocks noChangeArrowheads="1"/>
          </p:cNvSpPr>
          <p:nvPr/>
        </p:nvSpPr>
        <p:spPr bwMode="auto">
          <a:xfrm>
            <a:off x="4859338" y="2381250"/>
            <a:ext cx="3733800" cy="3352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楷体_GB2312" pitchFamily="49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楷体_GB2312" pitchFamily="49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楷体_GB2312" pitchFamily="49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楷体_GB2312" pitchFamily="49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楷体_GB2312" pitchFamily="49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楷体_GB2312" pitchFamily="49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楷体_GB2312" pitchFamily="49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楷体_GB2312" pitchFamily="49" charset="-122"/>
              <a:cs typeface="+mn-cs"/>
            </a:endParaRPr>
          </a:p>
        </p:txBody>
      </p:sp>
      <p:sp>
        <p:nvSpPr>
          <p:cNvPr id="29762" name="Oval 66"/>
          <p:cNvSpPr>
            <a:spLocks noChangeArrowheads="1"/>
          </p:cNvSpPr>
          <p:nvPr/>
        </p:nvSpPr>
        <p:spPr bwMode="auto">
          <a:xfrm>
            <a:off x="5067300" y="3238500"/>
            <a:ext cx="1244600" cy="13255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0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楷体_GB2312" pitchFamily="49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0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楷体_GB2312" pitchFamily="49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0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楷体_GB2312" pitchFamily="49" charset="-122"/>
              <a:cs typeface="+mn-cs"/>
            </a:endParaRPr>
          </a:p>
        </p:txBody>
      </p:sp>
      <p:sp>
        <p:nvSpPr>
          <p:cNvPr id="29763" name="Oval 67"/>
          <p:cNvSpPr>
            <a:spLocks noChangeArrowheads="1"/>
          </p:cNvSpPr>
          <p:nvPr/>
        </p:nvSpPr>
        <p:spPr bwMode="auto">
          <a:xfrm>
            <a:off x="5135563" y="3706813"/>
            <a:ext cx="692150" cy="701675"/>
          </a:xfrm>
          <a:prstGeom prst="ellipse">
            <a:avLst/>
          </a:prstGeom>
          <a:solidFill>
            <a:srgbClr val="FF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E</a:t>
            </a:r>
          </a:p>
          <a:p>
            <a:pPr marL="0" marR="0" lvl="0" indent="0" algn="ctr" defTabSz="914400" rtl="0" eaLnBrk="1" fontAlgn="auto" latinLnBrk="0" hangingPunct="1">
              <a:lnSpc>
                <a:spcPct val="1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0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楷体_GB2312" pitchFamily="49" charset="-122"/>
              <a:cs typeface="+mn-cs"/>
            </a:endParaRPr>
          </a:p>
        </p:txBody>
      </p:sp>
      <p:sp>
        <p:nvSpPr>
          <p:cNvPr id="29764" name="Oval 68"/>
          <p:cNvSpPr>
            <a:spLocks noChangeArrowheads="1"/>
          </p:cNvSpPr>
          <p:nvPr/>
        </p:nvSpPr>
        <p:spPr bwMode="auto">
          <a:xfrm>
            <a:off x="5827713" y="3629025"/>
            <a:ext cx="414337" cy="468313"/>
          </a:xfrm>
          <a:prstGeom prst="ellipse">
            <a:avLst/>
          </a:prstGeom>
          <a:solidFill>
            <a:srgbClr val="FF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F</a:t>
            </a:r>
          </a:p>
        </p:txBody>
      </p:sp>
      <p:sp>
        <p:nvSpPr>
          <p:cNvPr id="29765" name="Oval 69"/>
          <p:cNvSpPr>
            <a:spLocks noChangeArrowheads="1"/>
          </p:cNvSpPr>
          <p:nvPr/>
        </p:nvSpPr>
        <p:spPr bwMode="auto">
          <a:xfrm>
            <a:off x="5205413" y="3940175"/>
            <a:ext cx="276225" cy="312738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K</a:t>
            </a:r>
          </a:p>
        </p:txBody>
      </p:sp>
      <p:sp>
        <p:nvSpPr>
          <p:cNvPr id="29766" name="Oval 70"/>
          <p:cNvSpPr>
            <a:spLocks noChangeArrowheads="1"/>
          </p:cNvSpPr>
          <p:nvPr/>
        </p:nvSpPr>
        <p:spPr bwMode="auto">
          <a:xfrm>
            <a:off x="5511800" y="3940175"/>
            <a:ext cx="276225" cy="312738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L</a:t>
            </a:r>
          </a:p>
        </p:txBody>
      </p:sp>
      <p:sp>
        <p:nvSpPr>
          <p:cNvPr id="29767" name="Oval 71"/>
          <p:cNvSpPr>
            <a:spLocks noChangeArrowheads="1"/>
          </p:cNvSpPr>
          <p:nvPr/>
        </p:nvSpPr>
        <p:spPr bwMode="auto">
          <a:xfrm>
            <a:off x="6611938" y="2692400"/>
            <a:ext cx="1660525" cy="17160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0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楷体_GB2312" pitchFamily="49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0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楷体_GB2312" pitchFamily="49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0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楷体_GB2312" pitchFamily="49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0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楷体_GB2312" pitchFamily="49" charset="-122"/>
              <a:cs typeface="+mn-cs"/>
            </a:endParaRPr>
          </a:p>
        </p:txBody>
      </p:sp>
      <p:sp>
        <p:nvSpPr>
          <p:cNvPr id="29768" name="Oval 72"/>
          <p:cNvSpPr>
            <a:spLocks noChangeArrowheads="1"/>
          </p:cNvSpPr>
          <p:nvPr/>
        </p:nvSpPr>
        <p:spPr bwMode="auto">
          <a:xfrm>
            <a:off x="6681788" y="3160713"/>
            <a:ext cx="692150" cy="701675"/>
          </a:xfrm>
          <a:prstGeom prst="ellipse">
            <a:avLst/>
          </a:prstGeom>
          <a:solidFill>
            <a:srgbClr val="FF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H</a:t>
            </a:r>
          </a:p>
          <a:p>
            <a:pPr marL="0" marR="0" lvl="0" indent="0" algn="ctr" defTabSz="914400" rtl="0" eaLnBrk="1" fontAlgn="auto" latinLnBrk="0" hangingPunct="1">
              <a:lnSpc>
                <a:spcPct val="1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0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楷体_GB2312" pitchFamily="49" charset="-122"/>
              <a:cs typeface="+mn-cs"/>
            </a:endParaRPr>
          </a:p>
        </p:txBody>
      </p:sp>
      <p:sp>
        <p:nvSpPr>
          <p:cNvPr id="29769" name="Oval 73"/>
          <p:cNvSpPr>
            <a:spLocks noChangeArrowheads="1"/>
          </p:cNvSpPr>
          <p:nvPr/>
        </p:nvSpPr>
        <p:spPr bwMode="auto">
          <a:xfrm>
            <a:off x="7512050" y="3005138"/>
            <a:ext cx="414338" cy="468312"/>
          </a:xfrm>
          <a:prstGeom prst="ellipse">
            <a:avLst/>
          </a:prstGeom>
          <a:solidFill>
            <a:srgbClr val="FF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I</a:t>
            </a:r>
          </a:p>
        </p:txBody>
      </p:sp>
      <p:sp>
        <p:nvSpPr>
          <p:cNvPr id="29770" name="Oval 74"/>
          <p:cNvSpPr>
            <a:spLocks noChangeArrowheads="1"/>
          </p:cNvSpPr>
          <p:nvPr/>
        </p:nvSpPr>
        <p:spPr bwMode="auto">
          <a:xfrm>
            <a:off x="6889750" y="3473450"/>
            <a:ext cx="276225" cy="3111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M</a:t>
            </a:r>
          </a:p>
        </p:txBody>
      </p:sp>
      <p:sp>
        <p:nvSpPr>
          <p:cNvPr id="29771" name="Oval 75"/>
          <p:cNvSpPr>
            <a:spLocks noChangeArrowheads="1"/>
          </p:cNvSpPr>
          <p:nvPr/>
        </p:nvSpPr>
        <p:spPr bwMode="auto">
          <a:xfrm>
            <a:off x="7442200" y="3784600"/>
            <a:ext cx="414338" cy="468313"/>
          </a:xfrm>
          <a:prstGeom prst="ellipse">
            <a:avLst/>
          </a:prstGeom>
          <a:solidFill>
            <a:srgbClr val="FF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J</a:t>
            </a:r>
          </a:p>
        </p:txBody>
      </p:sp>
      <p:sp>
        <p:nvSpPr>
          <p:cNvPr id="29772" name="Oval 76"/>
          <p:cNvSpPr>
            <a:spLocks noChangeArrowheads="1"/>
          </p:cNvSpPr>
          <p:nvPr/>
        </p:nvSpPr>
        <p:spPr bwMode="auto">
          <a:xfrm>
            <a:off x="6103938" y="4330700"/>
            <a:ext cx="1244600" cy="13255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0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楷体_GB2312" pitchFamily="49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0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楷体_GB2312" pitchFamily="49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0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楷体_GB2312" pitchFamily="49" charset="-122"/>
              <a:cs typeface="+mn-cs"/>
            </a:endParaRPr>
          </a:p>
        </p:txBody>
      </p:sp>
      <p:sp>
        <p:nvSpPr>
          <p:cNvPr id="29773" name="Oval 77"/>
          <p:cNvSpPr>
            <a:spLocks noChangeArrowheads="1"/>
          </p:cNvSpPr>
          <p:nvPr/>
        </p:nvSpPr>
        <p:spPr bwMode="auto">
          <a:xfrm>
            <a:off x="6518275" y="4799013"/>
            <a:ext cx="415925" cy="466725"/>
          </a:xfrm>
          <a:prstGeom prst="ellipse">
            <a:avLst/>
          </a:prstGeom>
          <a:solidFill>
            <a:srgbClr val="FF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G</a:t>
            </a:r>
          </a:p>
        </p:txBody>
      </p:sp>
      <p:grpSp>
        <p:nvGrpSpPr>
          <p:cNvPr id="4" name="Group 94"/>
          <p:cNvGrpSpPr>
            <a:grpSpLocks/>
          </p:cNvGrpSpPr>
          <p:nvPr/>
        </p:nvGrpSpPr>
        <p:grpSpPr bwMode="auto">
          <a:xfrm>
            <a:off x="1089025" y="3956050"/>
            <a:ext cx="3843338" cy="2209800"/>
            <a:chOff x="3408" y="2304"/>
            <a:chExt cx="2256" cy="1392"/>
          </a:xfrm>
        </p:grpSpPr>
        <p:sp>
          <p:nvSpPr>
            <p:cNvPr id="29791" name="Oval 95"/>
            <p:cNvSpPr>
              <a:spLocks noChangeArrowheads="1"/>
            </p:cNvSpPr>
            <p:nvPr/>
          </p:nvSpPr>
          <p:spPr bwMode="auto">
            <a:xfrm>
              <a:off x="3594" y="3077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+mn-cs"/>
                </a:rPr>
                <a:t> E </a:t>
              </a:r>
            </a:p>
          </p:txBody>
        </p:sp>
        <p:sp>
          <p:nvSpPr>
            <p:cNvPr id="29792" name="Oval 96"/>
            <p:cNvSpPr>
              <a:spLocks noChangeArrowheads="1"/>
            </p:cNvSpPr>
            <p:nvPr/>
          </p:nvSpPr>
          <p:spPr bwMode="auto">
            <a:xfrm>
              <a:off x="3992" y="3077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+mn-cs"/>
                </a:rPr>
                <a:t> F </a:t>
              </a:r>
            </a:p>
          </p:txBody>
        </p:sp>
        <p:sp>
          <p:nvSpPr>
            <p:cNvPr id="29793" name="Oval 97"/>
            <p:cNvSpPr>
              <a:spLocks noChangeArrowheads="1"/>
            </p:cNvSpPr>
            <p:nvPr/>
          </p:nvSpPr>
          <p:spPr bwMode="auto">
            <a:xfrm>
              <a:off x="4390" y="3077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+mn-cs"/>
                </a:rPr>
                <a:t> G </a:t>
              </a:r>
            </a:p>
          </p:txBody>
        </p:sp>
        <p:sp>
          <p:nvSpPr>
            <p:cNvPr id="29794" name="Oval 98"/>
            <p:cNvSpPr>
              <a:spLocks noChangeArrowheads="1"/>
            </p:cNvSpPr>
            <p:nvPr/>
          </p:nvSpPr>
          <p:spPr bwMode="auto">
            <a:xfrm>
              <a:off x="4740" y="3077"/>
              <a:ext cx="185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+mn-cs"/>
                </a:rPr>
                <a:t> H </a:t>
              </a:r>
            </a:p>
          </p:txBody>
        </p:sp>
        <p:sp>
          <p:nvSpPr>
            <p:cNvPr id="29795" name="Oval 99"/>
            <p:cNvSpPr>
              <a:spLocks noChangeArrowheads="1"/>
            </p:cNvSpPr>
            <p:nvPr/>
          </p:nvSpPr>
          <p:spPr bwMode="auto">
            <a:xfrm>
              <a:off x="5107" y="3077"/>
              <a:ext cx="185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+mn-cs"/>
                </a:rPr>
                <a:t> I </a:t>
              </a:r>
            </a:p>
          </p:txBody>
        </p:sp>
        <p:sp>
          <p:nvSpPr>
            <p:cNvPr id="29796" name="Oval 100"/>
            <p:cNvSpPr>
              <a:spLocks noChangeArrowheads="1"/>
            </p:cNvSpPr>
            <p:nvPr/>
          </p:nvSpPr>
          <p:spPr bwMode="auto">
            <a:xfrm>
              <a:off x="4390" y="2304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+mn-cs"/>
                </a:rPr>
                <a:t> A </a:t>
              </a:r>
            </a:p>
          </p:txBody>
        </p:sp>
        <p:sp>
          <p:nvSpPr>
            <p:cNvPr id="29797" name="Oval 101"/>
            <p:cNvSpPr>
              <a:spLocks noChangeArrowheads="1"/>
            </p:cNvSpPr>
            <p:nvPr/>
          </p:nvSpPr>
          <p:spPr bwMode="auto">
            <a:xfrm>
              <a:off x="3787" y="2675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+mn-cs"/>
                </a:rPr>
                <a:t> B </a:t>
              </a:r>
            </a:p>
          </p:txBody>
        </p:sp>
        <p:sp>
          <p:nvSpPr>
            <p:cNvPr id="29798" name="Oval 102"/>
            <p:cNvSpPr>
              <a:spLocks noChangeArrowheads="1"/>
            </p:cNvSpPr>
            <p:nvPr/>
          </p:nvSpPr>
          <p:spPr bwMode="auto">
            <a:xfrm>
              <a:off x="4390" y="2675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+mn-cs"/>
                </a:rPr>
                <a:t> C </a:t>
              </a:r>
            </a:p>
          </p:txBody>
        </p:sp>
        <p:sp>
          <p:nvSpPr>
            <p:cNvPr id="29799" name="Oval 103"/>
            <p:cNvSpPr>
              <a:spLocks noChangeArrowheads="1"/>
            </p:cNvSpPr>
            <p:nvPr/>
          </p:nvSpPr>
          <p:spPr bwMode="auto">
            <a:xfrm>
              <a:off x="5107" y="2675"/>
              <a:ext cx="185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+mn-cs"/>
                </a:rPr>
                <a:t> D </a:t>
              </a:r>
            </a:p>
          </p:txBody>
        </p:sp>
        <p:sp>
          <p:nvSpPr>
            <p:cNvPr id="29800" name="Oval 104"/>
            <p:cNvSpPr>
              <a:spLocks noChangeArrowheads="1"/>
            </p:cNvSpPr>
            <p:nvPr/>
          </p:nvSpPr>
          <p:spPr bwMode="auto">
            <a:xfrm>
              <a:off x="5478" y="3077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+mn-cs"/>
                </a:rPr>
                <a:t> J </a:t>
              </a:r>
            </a:p>
          </p:txBody>
        </p:sp>
        <p:sp>
          <p:nvSpPr>
            <p:cNvPr id="29801" name="Oval 105"/>
            <p:cNvSpPr>
              <a:spLocks noChangeArrowheads="1"/>
            </p:cNvSpPr>
            <p:nvPr/>
          </p:nvSpPr>
          <p:spPr bwMode="auto">
            <a:xfrm>
              <a:off x="3408" y="3479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+mn-cs"/>
                </a:rPr>
                <a:t> K </a:t>
              </a:r>
            </a:p>
          </p:txBody>
        </p:sp>
        <p:sp>
          <p:nvSpPr>
            <p:cNvPr id="29802" name="Oval 106"/>
            <p:cNvSpPr>
              <a:spLocks noChangeArrowheads="1"/>
            </p:cNvSpPr>
            <p:nvPr/>
          </p:nvSpPr>
          <p:spPr bwMode="auto">
            <a:xfrm>
              <a:off x="3780" y="3479"/>
              <a:ext cx="185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+mn-cs"/>
                </a:rPr>
                <a:t> L </a:t>
              </a:r>
            </a:p>
          </p:txBody>
        </p:sp>
        <p:sp>
          <p:nvSpPr>
            <p:cNvPr id="29803" name="Oval 107"/>
            <p:cNvSpPr>
              <a:spLocks noChangeArrowheads="1"/>
            </p:cNvSpPr>
            <p:nvPr/>
          </p:nvSpPr>
          <p:spPr bwMode="auto">
            <a:xfrm>
              <a:off x="4740" y="3479"/>
              <a:ext cx="185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+mn-cs"/>
                </a:rPr>
                <a:t> M </a:t>
              </a:r>
            </a:p>
          </p:txBody>
        </p:sp>
        <p:cxnSp>
          <p:nvCxnSpPr>
            <p:cNvPr id="29804" name="AutoShape 108"/>
            <p:cNvCxnSpPr>
              <a:cxnSpLocks noChangeShapeType="1"/>
              <a:stCxn id="29796" idx="4"/>
              <a:endCxn id="29798" idx="0"/>
            </p:cNvCxnSpPr>
            <p:nvPr/>
          </p:nvCxnSpPr>
          <p:spPr bwMode="auto">
            <a:xfrm>
              <a:off x="4483" y="2521"/>
              <a:ext cx="0" cy="15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5" name="AutoShape 109"/>
            <p:cNvCxnSpPr>
              <a:cxnSpLocks noChangeShapeType="1"/>
              <a:stCxn id="29796" idx="5"/>
              <a:endCxn id="29799" idx="0"/>
            </p:cNvCxnSpPr>
            <p:nvPr/>
          </p:nvCxnSpPr>
          <p:spPr bwMode="auto">
            <a:xfrm>
              <a:off x="4549" y="2489"/>
              <a:ext cx="651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6" name="AutoShape 110"/>
            <p:cNvCxnSpPr>
              <a:cxnSpLocks noChangeShapeType="1"/>
              <a:stCxn id="29796" idx="3"/>
              <a:endCxn id="29797" idx="0"/>
            </p:cNvCxnSpPr>
            <p:nvPr/>
          </p:nvCxnSpPr>
          <p:spPr bwMode="auto">
            <a:xfrm flipH="1">
              <a:off x="3880" y="2489"/>
              <a:ext cx="537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7" name="AutoShape 111"/>
            <p:cNvCxnSpPr>
              <a:cxnSpLocks noChangeShapeType="1"/>
              <a:stCxn id="29797" idx="3"/>
              <a:endCxn id="29791" idx="0"/>
            </p:cNvCxnSpPr>
            <p:nvPr/>
          </p:nvCxnSpPr>
          <p:spPr bwMode="auto">
            <a:xfrm flipH="1">
              <a:off x="3687" y="2860"/>
              <a:ext cx="127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8" name="AutoShape 112"/>
            <p:cNvCxnSpPr>
              <a:cxnSpLocks noChangeShapeType="1"/>
              <a:stCxn id="29797" idx="5"/>
              <a:endCxn id="29792" idx="0"/>
            </p:cNvCxnSpPr>
            <p:nvPr/>
          </p:nvCxnSpPr>
          <p:spPr bwMode="auto">
            <a:xfrm>
              <a:off x="3946" y="2860"/>
              <a:ext cx="139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9" name="AutoShape 113"/>
            <p:cNvCxnSpPr>
              <a:cxnSpLocks noChangeShapeType="1"/>
              <a:stCxn id="29791" idx="3"/>
              <a:endCxn id="29801" idx="0"/>
            </p:cNvCxnSpPr>
            <p:nvPr/>
          </p:nvCxnSpPr>
          <p:spPr bwMode="auto">
            <a:xfrm flipH="1">
              <a:off x="3501" y="3262"/>
              <a:ext cx="120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10" name="AutoShape 114"/>
            <p:cNvCxnSpPr>
              <a:cxnSpLocks noChangeShapeType="1"/>
              <a:stCxn id="29791" idx="5"/>
              <a:endCxn id="29802" idx="0"/>
            </p:cNvCxnSpPr>
            <p:nvPr/>
          </p:nvCxnSpPr>
          <p:spPr bwMode="auto">
            <a:xfrm>
              <a:off x="3753" y="3262"/>
              <a:ext cx="120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11" name="AutoShape 115"/>
            <p:cNvCxnSpPr>
              <a:cxnSpLocks noChangeShapeType="1"/>
              <a:stCxn id="29798" idx="4"/>
              <a:endCxn id="29793" idx="0"/>
            </p:cNvCxnSpPr>
            <p:nvPr/>
          </p:nvCxnSpPr>
          <p:spPr bwMode="auto">
            <a:xfrm>
              <a:off x="4483" y="2892"/>
              <a:ext cx="0" cy="18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12" name="AutoShape 116"/>
            <p:cNvCxnSpPr>
              <a:cxnSpLocks noChangeShapeType="1"/>
              <a:stCxn id="29799" idx="3"/>
              <a:endCxn id="29794" idx="0"/>
            </p:cNvCxnSpPr>
            <p:nvPr/>
          </p:nvCxnSpPr>
          <p:spPr bwMode="auto">
            <a:xfrm flipH="1">
              <a:off x="4833" y="2860"/>
              <a:ext cx="301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13" name="AutoShape 117"/>
            <p:cNvCxnSpPr>
              <a:cxnSpLocks noChangeShapeType="1"/>
              <a:stCxn id="29799" idx="4"/>
              <a:endCxn id="29795" idx="0"/>
            </p:cNvCxnSpPr>
            <p:nvPr/>
          </p:nvCxnSpPr>
          <p:spPr bwMode="auto">
            <a:xfrm>
              <a:off x="5200" y="2892"/>
              <a:ext cx="0" cy="18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14" name="AutoShape 118"/>
            <p:cNvCxnSpPr>
              <a:cxnSpLocks noChangeShapeType="1"/>
              <a:stCxn id="29799" idx="5"/>
              <a:endCxn id="29800" idx="0"/>
            </p:cNvCxnSpPr>
            <p:nvPr/>
          </p:nvCxnSpPr>
          <p:spPr bwMode="auto">
            <a:xfrm>
              <a:off x="5265" y="2860"/>
              <a:ext cx="306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15" name="AutoShape 119"/>
            <p:cNvCxnSpPr>
              <a:cxnSpLocks noChangeShapeType="1"/>
              <a:stCxn id="29794" idx="4"/>
              <a:endCxn id="29803" idx="0"/>
            </p:cNvCxnSpPr>
            <p:nvPr/>
          </p:nvCxnSpPr>
          <p:spPr bwMode="auto">
            <a:xfrm>
              <a:off x="4833" y="3294"/>
              <a:ext cx="0" cy="18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7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97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7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97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97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97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97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97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97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97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97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97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97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97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97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97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97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97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97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97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97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97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97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97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97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97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24" grpId="0" autoUpdateAnimBg="0"/>
      <p:bldP spid="29759" grpId="0" autoUpdateAnimBg="0"/>
      <p:bldP spid="29761" grpId="0" animBg="1"/>
      <p:bldP spid="29762" grpId="0" animBg="1"/>
      <p:bldP spid="29763" grpId="0" animBg="1"/>
      <p:bldP spid="29764" grpId="0" animBg="1"/>
      <p:bldP spid="29765" grpId="0" animBg="1"/>
      <p:bldP spid="29766" grpId="0" animBg="1"/>
      <p:bldP spid="29767" grpId="0" animBg="1"/>
      <p:bldP spid="29768" grpId="0" animBg="1"/>
      <p:bldP spid="29769" grpId="0" animBg="1"/>
      <p:bldP spid="29770" grpId="0" animBg="1"/>
      <p:bldP spid="29771" grpId="0" animBg="1"/>
      <p:bldP spid="29772" grpId="0" animBg="1"/>
      <p:bldP spid="29773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40" name="Rectangle 4"/>
          <p:cNvSpPr>
            <a:spLocks noChangeArrowheads="1"/>
          </p:cNvSpPr>
          <p:nvPr/>
        </p:nvSpPr>
        <p:spPr bwMode="auto">
          <a:xfrm>
            <a:off x="890588" y="811213"/>
            <a:ext cx="2241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3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．凹入表示法 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900113" y="1557338"/>
            <a:ext cx="2881312" cy="4535487"/>
            <a:chOff x="385" y="981"/>
            <a:chExt cx="1815" cy="2857"/>
          </a:xfrm>
        </p:grpSpPr>
        <p:sp>
          <p:nvSpPr>
            <p:cNvPr id="167942" name="Rectangle 6"/>
            <p:cNvSpPr>
              <a:spLocks noChangeArrowheads="1"/>
            </p:cNvSpPr>
            <p:nvPr/>
          </p:nvSpPr>
          <p:spPr bwMode="auto">
            <a:xfrm>
              <a:off x="385" y="981"/>
              <a:ext cx="1815" cy="285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1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+mn-cs"/>
                </a:rPr>
                <a:t>A</a:t>
              </a:r>
            </a:p>
            <a:p>
              <a:pPr marL="0" marR="0" lvl="0" indent="0" algn="l" defTabSz="914400" rtl="0" eaLnBrk="1" fontAlgn="auto" latinLnBrk="0" hangingPunct="1">
                <a:lnSpc>
                  <a:spcPct val="11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+mn-cs"/>
                </a:rPr>
                <a:t>     B</a:t>
              </a:r>
            </a:p>
            <a:p>
              <a:pPr marL="0" marR="0" lvl="0" indent="0" algn="l" defTabSz="914400" rtl="0" eaLnBrk="1" fontAlgn="auto" latinLnBrk="0" hangingPunct="1">
                <a:lnSpc>
                  <a:spcPct val="11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+mn-cs"/>
                </a:rPr>
                <a:t>         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1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+mn-cs"/>
                </a:rPr>
                <a:t>             K</a:t>
              </a:r>
            </a:p>
            <a:p>
              <a:pPr marL="0" marR="0" lvl="0" indent="0" algn="l" defTabSz="914400" rtl="0" eaLnBrk="1" fontAlgn="auto" latinLnBrk="0" hangingPunct="1">
                <a:lnSpc>
                  <a:spcPct val="11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+mn-cs"/>
                </a:rPr>
                <a:t>             L</a:t>
              </a:r>
            </a:p>
            <a:p>
              <a:pPr marL="0" marR="0" lvl="0" indent="0" algn="l" defTabSz="914400" rtl="0" eaLnBrk="1" fontAlgn="auto" latinLnBrk="0" hangingPunct="1">
                <a:lnSpc>
                  <a:spcPct val="11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+mn-cs"/>
                </a:rPr>
                <a:t>         F</a:t>
              </a:r>
            </a:p>
            <a:p>
              <a:pPr marL="0" marR="0" lvl="0" indent="0" algn="l" defTabSz="914400" rtl="0" eaLnBrk="1" fontAlgn="auto" latinLnBrk="0" hangingPunct="1">
                <a:lnSpc>
                  <a:spcPct val="11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+mn-cs"/>
                </a:rPr>
                <a:t>     C</a:t>
              </a:r>
            </a:p>
            <a:p>
              <a:pPr marL="0" marR="0" lvl="0" indent="0" algn="l" defTabSz="914400" rtl="0" eaLnBrk="1" fontAlgn="auto" latinLnBrk="0" hangingPunct="1">
                <a:lnSpc>
                  <a:spcPct val="11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+mn-cs"/>
                </a:rPr>
                <a:t>         G</a:t>
              </a:r>
            </a:p>
            <a:p>
              <a:pPr marL="0" marR="0" lvl="0" indent="0" algn="l" defTabSz="914400" rtl="0" eaLnBrk="1" fontAlgn="auto" latinLnBrk="0" hangingPunct="1">
                <a:lnSpc>
                  <a:spcPct val="11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+mn-cs"/>
                </a:rPr>
                <a:t>     D</a:t>
              </a:r>
            </a:p>
            <a:p>
              <a:pPr marL="0" marR="0" lvl="0" indent="0" algn="l" defTabSz="914400" rtl="0" eaLnBrk="1" fontAlgn="auto" latinLnBrk="0" hangingPunct="1">
                <a:lnSpc>
                  <a:spcPct val="11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+mn-cs"/>
                </a:rPr>
                <a:t>         H</a:t>
              </a:r>
            </a:p>
            <a:p>
              <a:pPr marL="0" marR="0" lvl="0" indent="0" algn="l" defTabSz="914400" rtl="0" eaLnBrk="1" fontAlgn="auto" latinLnBrk="0" hangingPunct="1">
                <a:lnSpc>
                  <a:spcPct val="11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+mn-cs"/>
                </a:rPr>
                <a:t>            M</a:t>
              </a:r>
            </a:p>
            <a:p>
              <a:pPr marL="0" marR="0" lvl="0" indent="0" algn="l" defTabSz="914400" rtl="0" eaLnBrk="1" fontAlgn="auto" latinLnBrk="0" hangingPunct="1">
                <a:lnSpc>
                  <a:spcPct val="11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+mn-cs"/>
                </a:rPr>
                <a:t>         I</a:t>
              </a:r>
            </a:p>
            <a:p>
              <a:pPr marL="0" marR="0" lvl="0" indent="0" algn="l" defTabSz="914400" rtl="0" eaLnBrk="1" fontAlgn="auto" latinLnBrk="0" hangingPunct="1">
                <a:lnSpc>
                  <a:spcPct val="11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+mn-cs"/>
                </a:rPr>
                <a:t>         J </a:t>
              </a:r>
            </a:p>
          </p:txBody>
        </p:sp>
        <p:sp>
          <p:nvSpPr>
            <p:cNvPr id="167943" name="Rectangle 7"/>
            <p:cNvSpPr>
              <a:spLocks noChangeArrowheads="1"/>
            </p:cNvSpPr>
            <p:nvPr/>
          </p:nvSpPr>
          <p:spPr bwMode="auto">
            <a:xfrm>
              <a:off x="748" y="1090"/>
              <a:ext cx="1379" cy="133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7944" name="Rectangle 8"/>
            <p:cNvSpPr>
              <a:spLocks noChangeArrowheads="1"/>
            </p:cNvSpPr>
            <p:nvPr/>
          </p:nvSpPr>
          <p:spPr bwMode="auto">
            <a:xfrm>
              <a:off x="1038" y="1290"/>
              <a:ext cx="1089" cy="133"/>
            </a:xfrm>
            <a:prstGeom prst="rect">
              <a:avLst/>
            </a:prstGeom>
            <a:solidFill>
              <a:srgbClr val="CC00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7945" name="Rectangle 9"/>
            <p:cNvSpPr>
              <a:spLocks noChangeArrowheads="1"/>
            </p:cNvSpPr>
            <p:nvPr/>
          </p:nvSpPr>
          <p:spPr bwMode="auto">
            <a:xfrm>
              <a:off x="1329" y="1489"/>
              <a:ext cx="798" cy="133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7946" name="Rectangle 10"/>
            <p:cNvSpPr>
              <a:spLocks noChangeArrowheads="1"/>
            </p:cNvSpPr>
            <p:nvPr/>
          </p:nvSpPr>
          <p:spPr bwMode="auto">
            <a:xfrm>
              <a:off x="1619" y="1688"/>
              <a:ext cx="508" cy="133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7947" name="Rectangle 11"/>
            <p:cNvSpPr>
              <a:spLocks noChangeArrowheads="1"/>
            </p:cNvSpPr>
            <p:nvPr/>
          </p:nvSpPr>
          <p:spPr bwMode="auto">
            <a:xfrm>
              <a:off x="1619" y="1920"/>
              <a:ext cx="508" cy="132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7948" name="Rectangle 12"/>
            <p:cNvSpPr>
              <a:spLocks noChangeArrowheads="1"/>
            </p:cNvSpPr>
            <p:nvPr/>
          </p:nvSpPr>
          <p:spPr bwMode="auto">
            <a:xfrm>
              <a:off x="1329" y="2154"/>
              <a:ext cx="798" cy="132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7949" name="Rectangle 13"/>
            <p:cNvSpPr>
              <a:spLocks noChangeArrowheads="1"/>
            </p:cNvSpPr>
            <p:nvPr/>
          </p:nvSpPr>
          <p:spPr bwMode="auto">
            <a:xfrm>
              <a:off x="1038" y="2353"/>
              <a:ext cx="1089" cy="133"/>
            </a:xfrm>
            <a:prstGeom prst="rect">
              <a:avLst/>
            </a:prstGeom>
            <a:solidFill>
              <a:srgbClr val="CC00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7950" name="Rectangle 14"/>
            <p:cNvSpPr>
              <a:spLocks noChangeArrowheads="1"/>
            </p:cNvSpPr>
            <p:nvPr/>
          </p:nvSpPr>
          <p:spPr bwMode="auto">
            <a:xfrm>
              <a:off x="1329" y="2552"/>
              <a:ext cx="798" cy="133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7951" name="Rectangle 15"/>
            <p:cNvSpPr>
              <a:spLocks noChangeArrowheads="1"/>
            </p:cNvSpPr>
            <p:nvPr/>
          </p:nvSpPr>
          <p:spPr bwMode="auto">
            <a:xfrm>
              <a:off x="1038" y="2783"/>
              <a:ext cx="1089" cy="133"/>
            </a:xfrm>
            <a:prstGeom prst="rect">
              <a:avLst/>
            </a:prstGeom>
            <a:solidFill>
              <a:srgbClr val="CC00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7952" name="Rectangle 16"/>
            <p:cNvSpPr>
              <a:spLocks noChangeArrowheads="1"/>
            </p:cNvSpPr>
            <p:nvPr/>
          </p:nvSpPr>
          <p:spPr bwMode="auto">
            <a:xfrm>
              <a:off x="1329" y="3017"/>
              <a:ext cx="798" cy="133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7953" name="Rectangle 17"/>
            <p:cNvSpPr>
              <a:spLocks noChangeArrowheads="1"/>
            </p:cNvSpPr>
            <p:nvPr/>
          </p:nvSpPr>
          <p:spPr bwMode="auto">
            <a:xfrm>
              <a:off x="1619" y="3217"/>
              <a:ext cx="508" cy="132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7954" name="Rectangle 18"/>
            <p:cNvSpPr>
              <a:spLocks noChangeArrowheads="1"/>
            </p:cNvSpPr>
            <p:nvPr/>
          </p:nvSpPr>
          <p:spPr bwMode="auto">
            <a:xfrm>
              <a:off x="1329" y="3416"/>
              <a:ext cx="798" cy="133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7955" name="Rectangle 19"/>
            <p:cNvSpPr>
              <a:spLocks noChangeArrowheads="1"/>
            </p:cNvSpPr>
            <p:nvPr/>
          </p:nvSpPr>
          <p:spPr bwMode="auto">
            <a:xfrm>
              <a:off x="1329" y="3615"/>
              <a:ext cx="798" cy="133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67956" name="Rectangle 20"/>
          <p:cNvSpPr>
            <a:spLocks noChangeArrowheads="1"/>
          </p:cNvSpPr>
          <p:nvPr/>
        </p:nvSpPr>
        <p:spPr bwMode="auto">
          <a:xfrm>
            <a:off x="8545513" y="6610350"/>
            <a:ext cx="490537" cy="2746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▲</a:t>
            </a:r>
          </a:p>
        </p:txBody>
      </p:sp>
      <p:sp>
        <p:nvSpPr>
          <p:cNvPr id="167958" name="Rectangle 22"/>
          <p:cNvSpPr>
            <a:spLocks noChangeArrowheads="1"/>
          </p:cNvSpPr>
          <p:nvPr/>
        </p:nvSpPr>
        <p:spPr bwMode="auto">
          <a:xfrm>
            <a:off x="4635500" y="811213"/>
            <a:ext cx="2546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4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．广义表表示法 </a:t>
            </a:r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4760913" y="3500438"/>
            <a:ext cx="3843337" cy="2209800"/>
            <a:chOff x="3408" y="2304"/>
            <a:chExt cx="2256" cy="1392"/>
          </a:xfrm>
        </p:grpSpPr>
        <p:sp>
          <p:nvSpPr>
            <p:cNvPr id="167960" name="Oval 24"/>
            <p:cNvSpPr>
              <a:spLocks noChangeArrowheads="1"/>
            </p:cNvSpPr>
            <p:nvPr/>
          </p:nvSpPr>
          <p:spPr bwMode="auto">
            <a:xfrm>
              <a:off x="3594" y="3077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+mn-cs"/>
                </a:rPr>
                <a:t> E </a:t>
              </a:r>
            </a:p>
          </p:txBody>
        </p:sp>
        <p:sp>
          <p:nvSpPr>
            <p:cNvPr id="167961" name="Oval 25"/>
            <p:cNvSpPr>
              <a:spLocks noChangeArrowheads="1"/>
            </p:cNvSpPr>
            <p:nvPr/>
          </p:nvSpPr>
          <p:spPr bwMode="auto">
            <a:xfrm>
              <a:off x="3992" y="3077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+mn-cs"/>
                </a:rPr>
                <a:t> F </a:t>
              </a:r>
            </a:p>
          </p:txBody>
        </p:sp>
        <p:sp>
          <p:nvSpPr>
            <p:cNvPr id="167962" name="Oval 26"/>
            <p:cNvSpPr>
              <a:spLocks noChangeArrowheads="1"/>
            </p:cNvSpPr>
            <p:nvPr/>
          </p:nvSpPr>
          <p:spPr bwMode="auto">
            <a:xfrm>
              <a:off x="4390" y="3077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+mn-cs"/>
                </a:rPr>
                <a:t> G </a:t>
              </a:r>
            </a:p>
          </p:txBody>
        </p:sp>
        <p:sp>
          <p:nvSpPr>
            <p:cNvPr id="167963" name="Oval 27"/>
            <p:cNvSpPr>
              <a:spLocks noChangeArrowheads="1"/>
            </p:cNvSpPr>
            <p:nvPr/>
          </p:nvSpPr>
          <p:spPr bwMode="auto">
            <a:xfrm>
              <a:off x="4740" y="3077"/>
              <a:ext cx="185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+mn-cs"/>
                </a:rPr>
                <a:t> H </a:t>
              </a:r>
            </a:p>
          </p:txBody>
        </p:sp>
        <p:sp>
          <p:nvSpPr>
            <p:cNvPr id="167964" name="Oval 28"/>
            <p:cNvSpPr>
              <a:spLocks noChangeArrowheads="1"/>
            </p:cNvSpPr>
            <p:nvPr/>
          </p:nvSpPr>
          <p:spPr bwMode="auto">
            <a:xfrm>
              <a:off x="5107" y="3077"/>
              <a:ext cx="185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+mn-cs"/>
                </a:rPr>
                <a:t> I </a:t>
              </a:r>
            </a:p>
          </p:txBody>
        </p:sp>
        <p:sp>
          <p:nvSpPr>
            <p:cNvPr id="167965" name="Oval 29"/>
            <p:cNvSpPr>
              <a:spLocks noChangeArrowheads="1"/>
            </p:cNvSpPr>
            <p:nvPr/>
          </p:nvSpPr>
          <p:spPr bwMode="auto">
            <a:xfrm>
              <a:off x="4390" y="2304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+mn-cs"/>
                </a:rPr>
                <a:t> A </a:t>
              </a:r>
            </a:p>
          </p:txBody>
        </p:sp>
        <p:sp>
          <p:nvSpPr>
            <p:cNvPr id="167966" name="Oval 30"/>
            <p:cNvSpPr>
              <a:spLocks noChangeArrowheads="1"/>
            </p:cNvSpPr>
            <p:nvPr/>
          </p:nvSpPr>
          <p:spPr bwMode="auto">
            <a:xfrm>
              <a:off x="3787" y="2675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+mn-cs"/>
                </a:rPr>
                <a:t> B </a:t>
              </a:r>
            </a:p>
          </p:txBody>
        </p:sp>
        <p:sp>
          <p:nvSpPr>
            <p:cNvPr id="167967" name="Oval 31"/>
            <p:cNvSpPr>
              <a:spLocks noChangeArrowheads="1"/>
            </p:cNvSpPr>
            <p:nvPr/>
          </p:nvSpPr>
          <p:spPr bwMode="auto">
            <a:xfrm>
              <a:off x="4390" y="2675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+mn-cs"/>
                </a:rPr>
                <a:t> C </a:t>
              </a:r>
            </a:p>
          </p:txBody>
        </p:sp>
        <p:sp>
          <p:nvSpPr>
            <p:cNvPr id="167968" name="Oval 32"/>
            <p:cNvSpPr>
              <a:spLocks noChangeArrowheads="1"/>
            </p:cNvSpPr>
            <p:nvPr/>
          </p:nvSpPr>
          <p:spPr bwMode="auto">
            <a:xfrm>
              <a:off x="5107" y="2675"/>
              <a:ext cx="185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+mn-cs"/>
                </a:rPr>
                <a:t> D </a:t>
              </a:r>
            </a:p>
          </p:txBody>
        </p:sp>
        <p:sp>
          <p:nvSpPr>
            <p:cNvPr id="167969" name="Oval 33"/>
            <p:cNvSpPr>
              <a:spLocks noChangeArrowheads="1"/>
            </p:cNvSpPr>
            <p:nvPr/>
          </p:nvSpPr>
          <p:spPr bwMode="auto">
            <a:xfrm>
              <a:off x="5478" y="3077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+mn-cs"/>
                </a:rPr>
                <a:t> J </a:t>
              </a:r>
            </a:p>
          </p:txBody>
        </p:sp>
        <p:sp>
          <p:nvSpPr>
            <p:cNvPr id="167970" name="Oval 34"/>
            <p:cNvSpPr>
              <a:spLocks noChangeArrowheads="1"/>
            </p:cNvSpPr>
            <p:nvPr/>
          </p:nvSpPr>
          <p:spPr bwMode="auto">
            <a:xfrm>
              <a:off x="3408" y="3479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+mn-cs"/>
                </a:rPr>
                <a:t> K </a:t>
              </a:r>
            </a:p>
          </p:txBody>
        </p:sp>
        <p:sp>
          <p:nvSpPr>
            <p:cNvPr id="167971" name="Oval 35"/>
            <p:cNvSpPr>
              <a:spLocks noChangeArrowheads="1"/>
            </p:cNvSpPr>
            <p:nvPr/>
          </p:nvSpPr>
          <p:spPr bwMode="auto">
            <a:xfrm>
              <a:off x="3780" y="3479"/>
              <a:ext cx="185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+mn-cs"/>
                </a:rPr>
                <a:t> L </a:t>
              </a:r>
            </a:p>
          </p:txBody>
        </p:sp>
        <p:sp>
          <p:nvSpPr>
            <p:cNvPr id="167972" name="Oval 36"/>
            <p:cNvSpPr>
              <a:spLocks noChangeArrowheads="1"/>
            </p:cNvSpPr>
            <p:nvPr/>
          </p:nvSpPr>
          <p:spPr bwMode="auto">
            <a:xfrm>
              <a:off x="4740" y="3479"/>
              <a:ext cx="185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+mn-cs"/>
                </a:rPr>
                <a:t> M </a:t>
              </a:r>
            </a:p>
          </p:txBody>
        </p:sp>
        <p:cxnSp>
          <p:nvCxnSpPr>
            <p:cNvPr id="167973" name="AutoShape 37"/>
            <p:cNvCxnSpPr>
              <a:cxnSpLocks noChangeShapeType="1"/>
              <a:stCxn id="167965" idx="4"/>
              <a:endCxn id="167967" idx="0"/>
            </p:cNvCxnSpPr>
            <p:nvPr/>
          </p:nvCxnSpPr>
          <p:spPr bwMode="auto">
            <a:xfrm>
              <a:off x="4483" y="2521"/>
              <a:ext cx="0" cy="15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74" name="AutoShape 38"/>
            <p:cNvCxnSpPr>
              <a:cxnSpLocks noChangeShapeType="1"/>
              <a:stCxn id="167965" idx="5"/>
              <a:endCxn id="167968" idx="0"/>
            </p:cNvCxnSpPr>
            <p:nvPr/>
          </p:nvCxnSpPr>
          <p:spPr bwMode="auto">
            <a:xfrm>
              <a:off x="4549" y="2489"/>
              <a:ext cx="651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75" name="AutoShape 39"/>
            <p:cNvCxnSpPr>
              <a:cxnSpLocks noChangeShapeType="1"/>
              <a:stCxn id="167965" idx="3"/>
              <a:endCxn id="167966" idx="0"/>
            </p:cNvCxnSpPr>
            <p:nvPr/>
          </p:nvCxnSpPr>
          <p:spPr bwMode="auto">
            <a:xfrm flipH="1">
              <a:off x="3880" y="2489"/>
              <a:ext cx="537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76" name="AutoShape 40"/>
            <p:cNvCxnSpPr>
              <a:cxnSpLocks noChangeShapeType="1"/>
              <a:stCxn id="167966" idx="3"/>
              <a:endCxn id="167960" idx="0"/>
            </p:cNvCxnSpPr>
            <p:nvPr/>
          </p:nvCxnSpPr>
          <p:spPr bwMode="auto">
            <a:xfrm flipH="1">
              <a:off x="3687" y="2860"/>
              <a:ext cx="127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77" name="AutoShape 41"/>
            <p:cNvCxnSpPr>
              <a:cxnSpLocks noChangeShapeType="1"/>
              <a:stCxn id="167966" idx="5"/>
              <a:endCxn id="167961" idx="0"/>
            </p:cNvCxnSpPr>
            <p:nvPr/>
          </p:nvCxnSpPr>
          <p:spPr bwMode="auto">
            <a:xfrm>
              <a:off x="3946" y="2860"/>
              <a:ext cx="139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78" name="AutoShape 42"/>
            <p:cNvCxnSpPr>
              <a:cxnSpLocks noChangeShapeType="1"/>
              <a:stCxn id="167960" idx="3"/>
              <a:endCxn id="167970" idx="0"/>
            </p:cNvCxnSpPr>
            <p:nvPr/>
          </p:nvCxnSpPr>
          <p:spPr bwMode="auto">
            <a:xfrm flipH="1">
              <a:off x="3501" y="3262"/>
              <a:ext cx="120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79" name="AutoShape 43"/>
            <p:cNvCxnSpPr>
              <a:cxnSpLocks noChangeShapeType="1"/>
              <a:stCxn id="167960" idx="5"/>
              <a:endCxn id="167971" idx="0"/>
            </p:cNvCxnSpPr>
            <p:nvPr/>
          </p:nvCxnSpPr>
          <p:spPr bwMode="auto">
            <a:xfrm>
              <a:off x="3753" y="3262"/>
              <a:ext cx="120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80" name="AutoShape 44"/>
            <p:cNvCxnSpPr>
              <a:cxnSpLocks noChangeShapeType="1"/>
              <a:stCxn id="167967" idx="4"/>
              <a:endCxn id="167962" idx="0"/>
            </p:cNvCxnSpPr>
            <p:nvPr/>
          </p:nvCxnSpPr>
          <p:spPr bwMode="auto">
            <a:xfrm>
              <a:off x="4483" y="2892"/>
              <a:ext cx="0" cy="18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81" name="AutoShape 45"/>
            <p:cNvCxnSpPr>
              <a:cxnSpLocks noChangeShapeType="1"/>
              <a:stCxn id="167968" idx="3"/>
              <a:endCxn id="167963" idx="0"/>
            </p:cNvCxnSpPr>
            <p:nvPr/>
          </p:nvCxnSpPr>
          <p:spPr bwMode="auto">
            <a:xfrm flipH="1">
              <a:off x="4833" y="2860"/>
              <a:ext cx="301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82" name="AutoShape 46"/>
            <p:cNvCxnSpPr>
              <a:cxnSpLocks noChangeShapeType="1"/>
              <a:stCxn id="167968" idx="4"/>
              <a:endCxn id="167964" idx="0"/>
            </p:cNvCxnSpPr>
            <p:nvPr/>
          </p:nvCxnSpPr>
          <p:spPr bwMode="auto">
            <a:xfrm>
              <a:off x="5200" y="2892"/>
              <a:ext cx="0" cy="18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83" name="AutoShape 47"/>
            <p:cNvCxnSpPr>
              <a:cxnSpLocks noChangeShapeType="1"/>
              <a:stCxn id="167968" idx="5"/>
              <a:endCxn id="167969" idx="0"/>
            </p:cNvCxnSpPr>
            <p:nvPr/>
          </p:nvCxnSpPr>
          <p:spPr bwMode="auto">
            <a:xfrm>
              <a:off x="5265" y="2860"/>
              <a:ext cx="306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84" name="AutoShape 48"/>
            <p:cNvCxnSpPr>
              <a:cxnSpLocks noChangeShapeType="1"/>
              <a:stCxn id="167963" idx="4"/>
              <a:endCxn id="167972" idx="0"/>
            </p:cNvCxnSpPr>
            <p:nvPr/>
          </p:nvCxnSpPr>
          <p:spPr bwMode="auto">
            <a:xfrm>
              <a:off x="4833" y="3294"/>
              <a:ext cx="0" cy="18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167985" name="Text Box 49"/>
          <p:cNvSpPr txBox="1">
            <a:spLocks noChangeArrowheads="1"/>
          </p:cNvSpPr>
          <p:nvPr/>
        </p:nvSpPr>
        <p:spPr bwMode="auto">
          <a:xfrm>
            <a:off x="4140200" y="1963738"/>
            <a:ext cx="3152723" cy="36933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A(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B(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E(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K,L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)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,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F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)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,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C(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G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)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,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D(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H(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M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)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,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,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J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)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)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) </a:t>
            </a:r>
          </a:p>
        </p:txBody>
      </p:sp>
    </p:spTree>
  </p:cSld>
  <p:clrMapOvr>
    <a:masterClrMapping/>
  </p:clrMapOvr>
  <p:transition spd="slow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7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79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79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58" grpId="0"/>
      <p:bldP spid="16798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4" name="Text Box 32"/>
          <p:cNvSpPr txBox="1">
            <a:spLocks noChangeArrowheads="1"/>
          </p:cNvSpPr>
          <p:nvPr/>
        </p:nvSpPr>
        <p:spPr bwMode="auto">
          <a:xfrm>
            <a:off x="601663" y="1335088"/>
            <a:ext cx="8185150" cy="290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/>
                <a:ea typeface="华文新魏" pitchFamily="2" charset="-122"/>
                <a:cs typeface="+mn-cs"/>
              </a:rPr>
              <a:t>     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/>
                <a:ea typeface="华文新魏" pitchFamily="2" charset="-122"/>
                <a:cs typeface="+mn-cs"/>
              </a:rPr>
              <a:t>二叉树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华文新魏" pitchFamily="2" charset="-122"/>
                <a:cs typeface="+mn-cs"/>
              </a:rPr>
              <a:t>结点的子树要区分左子树和右子树，即使只有一 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华文新魏" pitchFamily="2" charset="-122"/>
                <a:cs typeface="+mn-cs"/>
              </a:rPr>
              <a:t>棵子树也要进行区分，说明它是左子树，还是右子树。树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/>
                <a:ea typeface="华文新魏" pitchFamily="2" charset="-122"/>
                <a:cs typeface="+mn-cs"/>
              </a:rPr>
              <a:t>当 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/>
                <a:ea typeface="华文新魏" pitchFamily="2" charset="-122"/>
                <a:cs typeface="+mn-cs"/>
              </a:rPr>
              <a:t>结点只有一个孩子时，就无须区分它是左还是右。（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新魏" pitchFamily="2" charset="-122"/>
                <a:cs typeface="+mn-cs"/>
              </a:rPr>
              <a:t>也就是 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新魏" pitchFamily="2" charset="-122"/>
                <a:cs typeface="+mn-cs"/>
              </a:rPr>
              <a:t>二叉树每个结点位置或者说次序都是固定的，可以是空，但 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新魏" pitchFamily="2" charset="-122"/>
                <a:cs typeface="+mn-cs"/>
              </a:rPr>
              <a:t>是不可以说它没有位置，而树的结点位置是相对于别的结点 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新魏" pitchFamily="2" charset="-122"/>
                <a:cs typeface="+mn-cs"/>
              </a:rPr>
              <a:t>来说的，没有别的结点时，它就无所谓左右了）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/>
                <a:ea typeface="华文新魏" pitchFamily="2" charset="-122"/>
                <a:cs typeface="+mn-cs"/>
              </a:rPr>
              <a:t>，因此二者 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/>
                <a:ea typeface="华文新魏" pitchFamily="2" charset="-122"/>
                <a:cs typeface="+mn-cs"/>
              </a:rPr>
              <a:t>是不同的。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华文新魏" pitchFamily="2" charset="-122"/>
                <a:cs typeface="+mn-cs"/>
              </a:rPr>
              <a:t>这是二叉树与树的最主要的差别。  </a:t>
            </a:r>
          </a:p>
        </p:txBody>
      </p:sp>
      <p:sp>
        <p:nvSpPr>
          <p:cNvPr id="8222" name="Rectangle 30"/>
          <p:cNvSpPr>
            <a:spLocks noChangeArrowheads="1"/>
          </p:cNvSpPr>
          <p:nvPr/>
        </p:nvSpPr>
        <p:spPr bwMode="auto">
          <a:xfrm>
            <a:off x="1574800" y="623888"/>
            <a:ext cx="74104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二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叉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树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不是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树的特殊情况，它们是两个概念。 </a:t>
            </a:r>
          </a:p>
        </p:txBody>
      </p:sp>
      <p:sp>
        <p:nvSpPr>
          <p:cNvPr id="8223" name="AutoShape 31"/>
          <p:cNvSpPr>
            <a:spLocks noChangeArrowheads="1"/>
          </p:cNvSpPr>
          <p:nvPr/>
        </p:nvSpPr>
        <p:spPr bwMode="auto">
          <a:xfrm>
            <a:off x="508000" y="457200"/>
            <a:ext cx="990600" cy="914400"/>
          </a:xfrm>
          <a:prstGeom prst="star16">
            <a:avLst>
              <a:gd name="adj" fmla="val 37500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注</a:t>
            </a:r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5210175" y="4149725"/>
            <a:ext cx="3825875" cy="1935163"/>
            <a:chOff x="2928" y="2813"/>
            <a:chExt cx="2410" cy="1219"/>
          </a:xfrm>
        </p:grpSpPr>
        <p:sp>
          <p:nvSpPr>
            <p:cNvPr id="8233" name="Oval 41"/>
            <p:cNvSpPr>
              <a:spLocks noChangeArrowheads="1"/>
            </p:cNvSpPr>
            <p:nvPr/>
          </p:nvSpPr>
          <p:spPr bwMode="auto">
            <a:xfrm>
              <a:off x="4107" y="2813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+mn-cs"/>
                </a:rPr>
                <a:t> A </a:t>
              </a:r>
            </a:p>
          </p:txBody>
        </p:sp>
        <p:sp>
          <p:nvSpPr>
            <p:cNvPr id="8234" name="Oval 42"/>
            <p:cNvSpPr>
              <a:spLocks noChangeArrowheads="1"/>
            </p:cNvSpPr>
            <p:nvPr/>
          </p:nvSpPr>
          <p:spPr bwMode="auto">
            <a:xfrm>
              <a:off x="4105" y="3437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+mn-cs"/>
                </a:rPr>
                <a:t> B </a:t>
              </a:r>
            </a:p>
          </p:txBody>
        </p:sp>
        <p:sp>
          <p:nvSpPr>
            <p:cNvPr id="8239" name="Text Box 47"/>
            <p:cNvSpPr txBox="1">
              <a:spLocks noChangeArrowheads="1"/>
            </p:cNvSpPr>
            <p:nvPr/>
          </p:nvSpPr>
          <p:spPr bwMode="auto">
            <a:xfrm>
              <a:off x="2928" y="3782"/>
              <a:ext cx="241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+mn-cs"/>
                </a:rPr>
                <a:t>具有两个结点的树只有一种状态 </a:t>
              </a:r>
            </a:p>
          </p:txBody>
        </p:sp>
        <p:cxnSp>
          <p:nvCxnSpPr>
            <p:cNvPr id="8245" name="AutoShape 53"/>
            <p:cNvCxnSpPr>
              <a:cxnSpLocks noChangeShapeType="1"/>
              <a:stCxn id="8233" idx="4"/>
              <a:endCxn id="8234" idx="0"/>
            </p:cNvCxnSpPr>
            <p:nvPr/>
          </p:nvCxnSpPr>
          <p:spPr bwMode="auto">
            <a:xfrm flipH="1">
              <a:off x="4249" y="3101"/>
              <a:ext cx="2" cy="33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57"/>
          <p:cNvGrpSpPr>
            <a:grpSpLocks/>
          </p:cNvGrpSpPr>
          <p:nvPr/>
        </p:nvGrpSpPr>
        <p:grpSpPr bwMode="auto">
          <a:xfrm>
            <a:off x="850900" y="4454525"/>
            <a:ext cx="4081463" cy="1630363"/>
            <a:chOff x="96" y="3005"/>
            <a:chExt cx="2571" cy="1027"/>
          </a:xfrm>
        </p:grpSpPr>
        <p:sp>
          <p:nvSpPr>
            <p:cNvPr id="8225" name="Oval 33"/>
            <p:cNvSpPr>
              <a:spLocks noChangeArrowheads="1"/>
            </p:cNvSpPr>
            <p:nvPr/>
          </p:nvSpPr>
          <p:spPr bwMode="auto">
            <a:xfrm>
              <a:off x="987" y="3005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+mn-cs"/>
                </a:rPr>
                <a:t> A </a:t>
              </a:r>
            </a:p>
          </p:txBody>
        </p:sp>
        <p:sp>
          <p:nvSpPr>
            <p:cNvPr id="8226" name="Oval 34"/>
            <p:cNvSpPr>
              <a:spLocks noChangeArrowheads="1"/>
            </p:cNvSpPr>
            <p:nvPr/>
          </p:nvSpPr>
          <p:spPr bwMode="auto">
            <a:xfrm>
              <a:off x="699" y="3437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+mn-cs"/>
                </a:rPr>
                <a:t> B </a:t>
              </a:r>
            </a:p>
          </p:txBody>
        </p:sp>
        <p:sp>
          <p:nvSpPr>
            <p:cNvPr id="8228" name="Oval 36"/>
            <p:cNvSpPr>
              <a:spLocks noChangeArrowheads="1"/>
            </p:cNvSpPr>
            <p:nvPr/>
          </p:nvSpPr>
          <p:spPr bwMode="auto">
            <a:xfrm>
              <a:off x="1467" y="3005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+mn-cs"/>
                </a:rPr>
                <a:t> A </a:t>
              </a:r>
            </a:p>
          </p:txBody>
        </p:sp>
        <p:sp>
          <p:nvSpPr>
            <p:cNvPr id="8229" name="Oval 37"/>
            <p:cNvSpPr>
              <a:spLocks noChangeArrowheads="1"/>
            </p:cNvSpPr>
            <p:nvPr/>
          </p:nvSpPr>
          <p:spPr bwMode="auto">
            <a:xfrm>
              <a:off x="1803" y="3437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+mn-cs"/>
                </a:rPr>
                <a:t> B </a:t>
              </a:r>
            </a:p>
          </p:txBody>
        </p:sp>
        <p:sp>
          <p:nvSpPr>
            <p:cNvPr id="8232" name="Text Box 40"/>
            <p:cNvSpPr txBox="1">
              <a:spLocks noChangeArrowheads="1"/>
            </p:cNvSpPr>
            <p:nvPr/>
          </p:nvSpPr>
          <p:spPr bwMode="auto">
            <a:xfrm>
              <a:off x="96" y="3782"/>
              <a:ext cx="257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+mn-cs"/>
                </a:rPr>
                <a:t>具有两个结点的二叉树有两种状态 </a:t>
              </a:r>
            </a:p>
          </p:txBody>
        </p:sp>
        <p:cxnSp>
          <p:nvCxnSpPr>
            <p:cNvPr id="8247" name="AutoShape 55"/>
            <p:cNvCxnSpPr>
              <a:cxnSpLocks noChangeShapeType="1"/>
              <a:stCxn id="8225" idx="3"/>
              <a:endCxn id="8226" idx="0"/>
            </p:cNvCxnSpPr>
            <p:nvPr/>
          </p:nvCxnSpPr>
          <p:spPr bwMode="auto">
            <a:xfrm flipH="1">
              <a:off x="843" y="3251"/>
              <a:ext cx="186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248" name="AutoShape 56"/>
            <p:cNvCxnSpPr>
              <a:cxnSpLocks noChangeShapeType="1"/>
              <a:stCxn id="8228" idx="5"/>
              <a:endCxn id="8229" idx="0"/>
            </p:cNvCxnSpPr>
            <p:nvPr/>
          </p:nvCxnSpPr>
          <p:spPr bwMode="auto">
            <a:xfrm>
              <a:off x="1713" y="3251"/>
              <a:ext cx="234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8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24" grpId="0" autoUpdateAnimBg="0"/>
      <p:bldP spid="8222" grpId="0" autoUpdateAnimBg="0"/>
      <p:bldP spid="8223" grpId="0" animBg="1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4" name="Text Box 164"/>
          <p:cNvSpPr txBox="1">
            <a:spLocks noChangeArrowheads="1"/>
          </p:cNvSpPr>
          <p:nvPr/>
        </p:nvSpPr>
        <p:spPr bwMode="auto">
          <a:xfrm>
            <a:off x="2238243" y="188640"/>
            <a:ext cx="384592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n-cs"/>
              </a:rPr>
              <a:t>二叉树的性质  </a:t>
            </a:r>
          </a:p>
        </p:txBody>
      </p:sp>
      <p:sp>
        <p:nvSpPr>
          <p:cNvPr id="10405" name="Text Box 165"/>
          <p:cNvSpPr txBox="1">
            <a:spLocks noChangeArrowheads="1"/>
          </p:cNvSpPr>
          <p:nvPr/>
        </p:nvSpPr>
        <p:spPr bwMode="auto">
          <a:xfrm>
            <a:off x="693738" y="1198563"/>
            <a:ext cx="7843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alibri"/>
                <a:ea typeface="华文中宋" pitchFamily="2" charset="-122"/>
                <a:cs typeface="+mn-cs"/>
              </a:rPr>
              <a:t>性质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alibri"/>
                <a:ea typeface="华文中宋" pitchFamily="2" charset="-122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alibri"/>
                <a:ea typeface="华文中宋" pitchFamily="2" charset="-122"/>
                <a:cs typeface="+mn-cs"/>
              </a:rPr>
              <a:t>：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 在二叉树的第 </a:t>
            </a:r>
            <a:r>
              <a:rPr kumimoji="0" lang="en-US" altLang="zh-CN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层上至多有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2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 </a:t>
            </a:r>
            <a:r>
              <a:rPr kumimoji="0" lang="en-US" altLang="zh-CN" sz="2400" b="0" i="1" u="none" strike="noStrike" kern="1200" cap="none" spc="0" normalizeH="0" baseline="40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i</a:t>
            </a:r>
            <a:r>
              <a:rPr kumimoji="0" lang="en-US" altLang="zh-CN" sz="2400" b="0" i="1" u="none" strike="noStrike" kern="1200" cap="none" spc="0" normalizeH="0" baseline="4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4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- 1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个结点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(</a:t>
            </a:r>
            <a:r>
              <a:rPr kumimoji="0" lang="en-US" altLang="zh-CN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 ≥1)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。 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D086F9D3-4C47-4C08-B3DC-AA194D6D4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081" y="1655763"/>
            <a:ext cx="7931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alibri"/>
                <a:ea typeface="华文中宋" pitchFamily="2" charset="-122"/>
                <a:cs typeface="+mn-cs"/>
              </a:rPr>
              <a:t>性质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alibri"/>
                <a:ea typeface="华文中宋" pitchFamily="2" charset="-122"/>
                <a:cs typeface="+mn-cs"/>
              </a:rPr>
              <a:t>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alibri"/>
                <a:ea typeface="华文中宋" pitchFamily="2" charset="-122"/>
                <a:cs typeface="+mn-cs"/>
              </a:rPr>
              <a:t>：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深度为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k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的二叉树至多有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2</a:t>
            </a:r>
            <a:r>
              <a:rPr kumimoji="0" lang="en-US" altLang="zh-CN" sz="2400" b="0" i="1" u="none" strike="noStrike" kern="1200" cap="none" spc="0" normalizeH="0" baseline="4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k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－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1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个结点（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k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≥1)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。 </a:t>
            </a:r>
          </a:p>
        </p:txBody>
      </p:sp>
      <p:sp>
        <p:nvSpPr>
          <p:cNvPr id="9" name="Text Box 36">
            <a:extLst>
              <a:ext uri="{FF2B5EF4-FFF2-40B4-BE49-F238E27FC236}">
                <a16:creationId xmlns:a16="http://schemas.microsoft.com/office/drawing/2014/main" id="{CC3683AC-7E94-4B56-9D9D-AD88D488D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273" y="2120954"/>
            <a:ext cx="8093882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alibri"/>
                <a:ea typeface="华文中宋" pitchFamily="2" charset="-122"/>
                <a:cs typeface="+mn-cs"/>
              </a:rPr>
              <a:t>性质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alibri"/>
                <a:ea typeface="华文中宋" pitchFamily="2" charset="-122"/>
                <a:cs typeface="+mn-cs"/>
              </a:rPr>
              <a:t>3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alibri"/>
                <a:ea typeface="华文中宋" pitchFamily="2" charset="-122"/>
                <a:cs typeface="+mn-cs"/>
              </a:rPr>
              <a:t>：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对任何一棵二叉树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，如果其叶子数为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n</a:t>
            </a:r>
            <a:r>
              <a:rPr kumimoji="0" lang="en-US" altLang="zh-CN" sz="2400" b="0" i="0" u="none" strike="noStrike" kern="1200" cap="none" spc="0" normalizeH="0" baseline="-18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，度为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2  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            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的结点数为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n</a:t>
            </a:r>
            <a:r>
              <a:rPr kumimoji="0" lang="en-US" altLang="zh-CN" sz="2400" b="0" i="0" u="none" strike="noStrike" kern="1200" cap="none" spc="0" normalizeH="0" baseline="-18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，则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n</a:t>
            </a:r>
            <a:r>
              <a:rPr kumimoji="0" lang="en-US" altLang="zh-CN" sz="2400" b="0" i="0" u="none" strike="noStrike" kern="1200" cap="none" spc="0" normalizeH="0" baseline="-18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0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=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n</a:t>
            </a:r>
            <a:r>
              <a:rPr kumimoji="0" lang="en-US" altLang="zh-CN" sz="2400" b="0" i="0" u="none" strike="noStrike" kern="1200" cap="none" spc="0" normalizeH="0" baseline="-18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2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+ 1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。  </a:t>
            </a:r>
          </a:p>
        </p:txBody>
      </p:sp>
      <p:sp>
        <p:nvSpPr>
          <p:cNvPr id="10" name="Text Box 27">
            <a:extLst>
              <a:ext uri="{FF2B5EF4-FFF2-40B4-BE49-F238E27FC236}">
                <a16:creationId xmlns:a16="http://schemas.microsoft.com/office/drawing/2014/main" id="{1FBC0680-8D36-4218-899E-EDC63B0D1F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314" y="3068960"/>
            <a:ext cx="805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alibri"/>
                <a:ea typeface="华文中宋" pitchFamily="2" charset="-122"/>
                <a:cs typeface="+mn-cs"/>
              </a:rPr>
              <a:t>性质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alibri"/>
                <a:ea typeface="华文中宋" pitchFamily="2" charset="-122"/>
                <a:cs typeface="+mn-cs"/>
              </a:rPr>
              <a:t>4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alibri"/>
                <a:ea typeface="华文中宋" pitchFamily="2" charset="-122"/>
                <a:cs typeface="+mn-cs"/>
              </a:rPr>
              <a:t>：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具有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个结点的完全二叉树的深度为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  <a:sym typeface="Symbol" pitchFamily="18" charset="2"/>
              </a:rPr>
              <a:t>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log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2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  <a:sym typeface="Symbol" pitchFamily="18" charset="2"/>
              </a:rPr>
              <a:t>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+ 1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。 </a:t>
            </a: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04" grpId="0" autoUpdateAnimBg="0"/>
      <p:bldP spid="10405" grpId="0" autoUpdateAnimBg="0"/>
      <p:bldP spid="8" grpId="0" autoUpdateAnimBg="0"/>
      <p:bldP spid="9" grpId="0" autoUpdateAnimBg="0"/>
      <p:bldP spid="10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5" name="Rectangle 33"/>
          <p:cNvSpPr>
            <a:spLocks noRot="1" noChangeArrowheads="1"/>
          </p:cNvSpPr>
          <p:nvPr/>
        </p:nvSpPr>
        <p:spPr bwMode="auto">
          <a:xfrm>
            <a:off x="868363" y="604838"/>
            <a:ext cx="7735887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alibri"/>
                <a:ea typeface="华文中宋" pitchFamily="2" charset="-122"/>
                <a:cs typeface="+mn-cs"/>
              </a:rPr>
              <a:t>性质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alibri"/>
                <a:ea typeface="华文中宋" pitchFamily="2" charset="-122"/>
                <a:cs typeface="+mn-cs"/>
              </a:rPr>
              <a:t>5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alibri"/>
                <a:ea typeface="华文中宋" pitchFamily="2" charset="-122"/>
                <a:cs typeface="+mn-cs"/>
              </a:rPr>
              <a:t>：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 如果对一棵有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个结点的完全二叉树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(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深度为 </a:t>
            </a: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              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  <a:sym typeface="Symbol" pitchFamily="18" charset="2"/>
              </a:rPr>
              <a:t>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log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2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  <a:sym typeface="Symbol" pitchFamily="18" charset="2"/>
              </a:rPr>
              <a:t>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+1)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的结点按层序编号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(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从第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1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层到第 </a:t>
            </a: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              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  <a:sym typeface="Symbol" pitchFamily="18" charset="2"/>
              </a:rPr>
              <a:t>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log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2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  <a:sym typeface="Symbol" pitchFamily="18" charset="2"/>
              </a:rPr>
              <a:t>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+1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层，每层从左到右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，则对任一结点 </a:t>
            </a: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                  </a:t>
            </a:r>
            <a:r>
              <a:rPr kumimoji="0" lang="en-US" altLang="zh-CN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 (1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≤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≤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，有： </a:t>
            </a: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      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(1)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如果 </a:t>
            </a:r>
            <a:r>
              <a:rPr kumimoji="0" lang="en-US" altLang="zh-CN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 = 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，则结点 </a:t>
            </a:r>
            <a:r>
              <a:rPr kumimoji="0" lang="en-US" altLang="zh-CN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i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是二叉树的根，无双亲； </a:t>
            </a: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                如果 </a:t>
            </a:r>
            <a:r>
              <a:rPr kumimoji="0" lang="en-US" altLang="zh-CN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 &gt;1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，则其双亲是结点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  <a:sym typeface="Symbol" pitchFamily="18" charset="2"/>
              </a:rPr>
              <a:t></a:t>
            </a:r>
            <a:r>
              <a:rPr kumimoji="0" lang="en-US" altLang="zh-CN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i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/ 2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  <a:sym typeface="Symbol" pitchFamily="18" charset="2"/>
              </a:rPr>
              <a:t>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。 </a:t>
            </a: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      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(2)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如果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2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 &gt;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，则结点 </a:t>
            </a:r>
            <a:r>
              <a:rPr kumimoji="0" lang="en-US" altLang="zh-CN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i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为叶子结点，无左孩子； </a:t>
            </a: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                否则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，其左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孩子是结点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2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i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。</a:t>
            </a: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      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(3)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如果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2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i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+ 1 &gt;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，则结点 </a:t>
            </a:r>
            <a:r>
              <a:rPr kumimoji="0" lang="en-US" altLang="zh-CN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无右孩子；否则，其 </a:t>
            </a: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                右孩子是结点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2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 + 1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。</a:t>
            </a:r>
          </a:p>
        </p:txBody>
      </p:sp>
      <p:sp>
        <p:nvSpPr>
          <p:cNvPr id="2" name="椭圆 1">
            <a:hlinkClick r:id="" action="ppaction://noaction"/>
            <a:extLst>
              <a:ext uri="{FF2B5EF4-FFF2-40B4-BE49-F238E27FC236}">
                <a16:creationId xmlns:a16="http://schemas.microsoft.com/office/drawing/2014/main" id="{74643D0A-E75E-48B0-9C82-F9AC84F8797D}"/>
              </a:ext>
            </a:extLst>
          </p:cNvPr>
          <p:cNvSpPr/>
          <p:nvPr/>
        </p:nvSpPr>
        <p:spPr>
          <a:xfrm>
            <a:off x="7740352" y="6237288"/>
            <a:ext cx="720080" cy="36006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strips dir="ld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76" name="Text Box 72"/>
          <p:cNvSpPr txBox="1">
            <a:spLocks noChangeArrowheads="1"/>
          </p:cNvSpPr>
          <p:nvPr/>
        </p:nvSpPr>
        <p:spPr bwMode="auto">
          <a:xfrm>
            <a:off x="1469769" y="44624"/>
            <a:ext cx="4974439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n-cs"/>
              </a:rPr>
              <a:t>二叉树的存储结构  </a:t>
            </a:r>
          </a:p>
        </p:txBody>
      </p:sp>
      <p:sp>
        <p:nvSpPr>
          <p:cNvPr id="21577" name="Text Box 73"/>
          <p:cNvSpPr txBox="1">
            <a:spLocks noChangeArrowheads="1"/>
          </p:cNvSpPr>
          <p:nvPr/>
        </p:nvSpPr>
        <p:spPr bwMode="auto">
          <a:xfrm>
            <a:off x="555625" y="979488"/>
            <a:ext cx="2851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、   顺序存储结构  </a:t>
            </a:r>
          </a:p>
        </p:txBody>
      </p:sp>
      <p:sp>
        <p:nvSpPr>
          <p:cNvPr id="21578" name="Text Box 74"/>
          <p:cNvSpPr txBox="1">
            <a:spLocks noChangeArrowheads="1"/>
          </p:cNvSpPr>
          <p:nvPr/>
        </p:nvSpPr>
        <p:spPr bwMode="auto">
          <a:xfrm>
            <a:off x="555625" y="1454150"/>
            <a:ext cx="5168900" cy="246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     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完全二叉树：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用一组地址连续的 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存储单元依次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alibri"/>
                <a:ea typeface="楷体_GB2312" pitchFamily="49" charset="-122"/>
                <a:cs typeface="+mn-cs"/>
              </a:rPr>
              <a:t>自上而下、自左至右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存 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储结点元素，即将编号为 </a:t>
            </a:r>
            <a:r>
              <a:rPr kumimoji="0" lang="en-US" altLang="zh-CN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的结点元 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素存储在一维数组中下标为 </a:t>
            </a:r>
            <a:r>
              <a:rPr kumimoji="0" lang="en-US" altLang="zh-CN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 –1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的分 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量中。 </a:t>
            </a:r>
          </a:p>
        </p:txBody>
      </p:sp>
      <p:graphicFrame>
        <p:nvGraphicFramePr>
          <p:cNvPr id="21783" name="Group 279"/>
          <p:cNvGraphicFramePr>
            <a:graphicFrameLocks noGrp="1"/>
          </p:cNvGraphicFramePr>
          <p:nvPr/>
        </p:nvGraphicFramePr>
        <p:xfrm>
          <a:off x="6096000" y="2895600"/>
          <a:ext cx="2590800" cy="45720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796" name="Group 292"/>
          <p:cNvGraphicFramePr>
            <a:graphicFrameLocks noGrp="1"/>
          </p:cNvGraphicFramePr>
          <p:nvPr/>
        </p:nvGraphicFramePr>
        <p:xfrm>
          <a:off x="5791200" y="5867400"/>
          <a:ext cx="3048000" cy="457200"/>
        </p:xfrm>
        <a:graphic>
          <a:graphicData uri="http://schemas.openxmlformats.org/drawingml/2006/table">
            <a:tbl>
              <a:tblPr/>
              <a:tblGrid>
                <a:gridCol w="436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6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50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0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743" name="Text Box 239"/>
          <p:cNvSpPr txBox="1">
            <a:spLocks noChangeArrowheads="1"/>
          </p:cNvSpPr>
          <p:nvPr/>
        </p:nvSpPr>
        <p:spPr bwMode="auto">
          <a:xfrm>
            <a:off x="587375" y="4000500"/>
            <a:ext cx="5162550" cy="151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     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一般二叉树：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将其每个结点与完 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全二叉树上的结点相对照，存储在一 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维数组的相应分量中。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 </a:t>
            </a:r>
          </a:p>
        </p:txBody>
      </p:sp>
      <p:sp>
        <p:nvSpPr>
          <p:cNvPr id="21744" name="Rectangle 240"/>
          <p:cNvSpPr>
            <a:spLocks noChangeArrowheads="1"/>
          </p:cNvSpPr>
          <p:nvPr/>
        </p:nvSpPr>
        <p:spPr bwMode="auto">
          <a:xfrm>
            <a:off x="617538" y="5805488"/>
            <a:ext cx="5137150" cy="566737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此顺序存储结构仅适用于完全二叉树 </a:t>
            </a:r>
          </a:p>
          <a:p>
            <a:pPr marL="0" marR="0" lvl="0" indent="0" algn="l" defTabSz="914400" rtl="0" eaLnBrk="1" fontAlgn="auto" latinLnBrk="0" hangingPunct="1">
              <a:lnSpc>
                <a:spcPct val="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华文中宋" pitchFamily="2" charset="-122"/>
              <a:cs typeface="+mn-cs"/>
            </a:endParaRPr>
          </a:p>
        </p:txBody>
      </p:sp>
      <p:grpSp>
        <p:nvGrpSpPr>
          <p:cNvPr id="2" name="Group 251"/>
          <p:cNvGrpSpPr>
            <a:grpSpLocks/>
          </p:cNvGrpSpPr>
          <p:nvPr/>
        </p:nvGrpSpPr>
        <p:grpSpPr bwMode="auto">
          <a:xfrm>
            <a:off x="6172200" y="457200"/>
            <a:ext cx="2438400" cy="2362200"/>
            <a:chOff x="3888" y="288"/>
            <a:chExt cx="1536" cy="1488"/>
          </a:xfrm>
        </p:grpSpPr>
        <p:sp>
          <p:nvSpPr>
            <p:cNvPr id="21648" name="Oval 144"/>
            <p:cNvSpPr>
              <a:spLocks noChangeArrowheads="1"/>
            </p:cNvSpPr>
            <p:nvPr/>
          </p:nvSpPr>
          <p:spPr bwMode="auto">
            <a:xfrm>
              <a:off x="4128" y="720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21649" name="Oval 145"/>
            <p:cNvSpPr>
              <a:spLocks noChangeArrowheads="1"/>
            </p:cNvSpPr>
            <p:nvPr/>
          </p:nvSpPr>
          <p:spPr bwMode="auto">
            <a:xfrm>
              <a:off x="3888" y="115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21650" name="Oval 146"/>
            <p:cNvSpPr>
              <a:spLocks noChangeArrowheads="1"/>
            </p:cNvSpPr>
            <p:nvPr/>
          </p:nvSpPr>
          <p:spPr bwMode="auto">
            <a:xfrm>
              <a:off x="4368" y="115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21651" name="Oval 147"/>
            <p:cNvSpPr>
              <a:spLocks noChangeArrowheads="1"/>
            </p:cNvSpPr>
            <p:nvPr/>
          </p:nvSpPr>
          <p:spPr bwMode="auto">
            <a:xfrm>
              <a:off x="5136" y="720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21652" name="Oval 148"/>
            <p:cNvSpPr>
              <a:spLocks noChangeArrowheads="1"/>
            </p:cNvSpPr>
            <p:nvPr/>
          </p:nvSpPr>
          <p:spPr bwMode="auto">
            <a:xfrm>
              <a:off x="4896" y="115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21653" name="Oval 149"/>
            <p:cNvSpPr>
              <a:spLocks noChangeArrowheads="1"/>
            </p:cNvSpPr>
            <p:nvPr/>
          </p:nvSpPr>
          <p:spPr bwMode="auto">
            <a:xfrm>
              <a:off x="4656" y="28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21659" name="Text Box 155"/>
            <p:cNvSpPr txBox="1">
              <a:spLocks noChangeArrowheads="1"/>
            </p:cNvSpPr>
            <p:nvPr/>
          </p:nvSpPr>
          <p:spPr bwMode="auto">
            <a:xfrm>
              <a:off x="4272" y="1526"/>
              <a:ext cx="96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+mn-cs"/>
                </a:rPr>
                <a:t>完全二叉树 </a:t>
              </a:r>
            </a:p>
          </p:txBody>
        </p:sp>
        <p:cxnSp>
          <p:nvCxnSpPr>
            <p:cNvPr id="21750" name="AutoShape 246"/>
            <p:cNvCxnSpPr>
              <a:cxnSpLocks noChangeShapeType="1"/>
              <a:stCxn id="21653" idx="3"/>
              <a:endCxn id="21648" idx="0"/>
            </p:cNvCxnSpPr>
            <p:nvPr/>
          </p:nvCxnSpPr>
          <p:spPr bwMode="auto">
            <a:xfrm flipH="1">
              <a:off x="4272" y="534"/>
              <a:ext cx="426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751" name="AutoShape 247"/>
            <p:cNvCxnSpPr>
              <a:cxnSpLocks noChangeShapeType="1"/>
              <a:stCxn id="21653" idx="5"/>
              <a:endCxn id="21651" idx="0"/>
            </p:cNvCxnSpPr>
            <p:nvPr/>
          </p:nvCxnSpPr>
          <p:spPr bwMode="auto">
            <a:xfrm>
              <a:off x="4902" y="534"/>
              <a:ext cx="378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752" name="AutoShape 248"/>
            <p:cNvCxnSpPr>
              <a:cxnSpLocks noChangeShapeType="1"/>
              <a:stCxn id="21648" idx="3"/>
              <a:endCxn id="21649" idx="0"/>
            </p:cNvCxnSpPr>
            <p:nvPr/>
          </p:nvCxnSpPr>
          <p:spPr bwMode="auto">
            <a:xfrm flipH="1">
              <a:off x="4032" y="925"/>
              <a:ext cx="138" cy="2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753" name="AutoShape 249"/>
            <p:cNvCxnSpPr>
              <a:cxnSpLocks noChangeShapeType="1"/>
              <a:stCxn id="21648" idx="5"/>
              <a:endCxn id="21650" idx="0"/>
            </p:cNvCxnSpPr>
            <p:nvPr/>
          </p:nvCxnSpPr>
          <p:spPr bwMode="auto">
            <a:xfrm>
              <a:off x="4374" y="925"/>
              <a:ext cx="138" cy="2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754" name="AutoShape 250"/>
            <p:cNvCxnSpPr>
              <a:cxnSpLocks noChangeShapeType="1"/>
              <a:stCxn id="21651" idx="3"/>
              <a:endCxn id="21652" idx="0"/>
            </p:cNvCxnSpPr>
            <p:nvPr/>
          </p:nvCxnSpPr>
          <p:spPr bwMode="auto">
            <a:xfrm flipH="1">
              <a:off x="5040" y="925"/>
              <a:ext cx="138" cy="2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257"/>
          <p:cNvGrpSpPr>
            <a:grpSpLocks/>
          </p:cNvGrpSpPr>
          <p:nvPr/>
        </p:nvGrpSpPr>
        <p:grpSpPr bwMode="auto">
          <a:xfrm>
            <a:off x="5867400" y="3500438"/>
            <a:ext cx="2895600" cy="2362200"/>
            <a:chOff x="3696" y="2205"/>
            <a:chExt cx="1824" cy="1488"/>
          </a:xfrm>
        </p:grpSpPr>
        <p:sp>
          <p:nvSpPr>
            <p:cNvPr id="21635" name="Oval 131"/>
            <p:cNvSpPr>
              <a:spLocks noChangeArrowheads="1"/>
            </p:cNvSpPr>
            <p:nvPr/>
          </p:nvSpPr>
          <p:spPr bwMode="auto">
            <a:xfrm>
              <a:off x="3984" y="2637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8F8F8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21636" name="Oval 132"/>
            <p:cNvSpPr>
              <a:spLocks noChangeArrowheads="1"/>
            </p:cNvSpPr>
            <p:nvPr/>
          </p:nvSpPr>
          <p:spPr bwMode="auto">
            <a:xfrm>
              <a:off x="3696" y="3069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8F8F8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21637" name="Oval 133"/>
            <p:cNvSpPr>
              <a:spLocks noChangeArrowheads="1"/>
            </p:cNvSpPr>
            <p:nvPr/>
          </p:nvSpPr>
          <p:spPr bwMode="auto">
            <a:xfrm>
              <a:off x="4272" y="3069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8F8F8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21638" name="Oval 134"/>
            <p:cNvSpPr>
              <a:spLocks noChangeArrowheads="1"/>
            </p:cNvSpPr>
            <p:nvPr/>
          </p:nvSpPr>
          <p:spPr bwMode="auto">
            <a:xfrm>
              <a:off x="4944" y="2637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8F8F8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21639" name="Oval 135"/>
            <p:cNvSpPr>
              <a:spLocks noChangeArrowheads="1"/>
            </p:cNvSpPr>
            <p:nvPr/>
          </p:nvSpPr>
          <p:spPr bwMode="auto">
            <a:xfrm>
              <a:off x="5232" y="3069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8F8F8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21640" name="Oval 136"/>
            <p:cNvSpPr>
              <a:spLocks noChangeArrowheads="1"/>
            </p:cNvSpPr>
            <p:nvPr/>
          </p:nvSpPr>
          <p:spPr bwMode="auto">
            <a:xfrm>
              <a:off x="4464" y="2205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8F8F8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21646" name="Text Box 142"/>
            <p:cNvSpPr txBox="1">
              <a:spLocks noChangeArrowheads="1"/>
            </p:cNvSpPr>
            <p:nvPr/>
          </p:nvSpPr>
          <p:spPr bwMode="auto">
            <a:xfrm>
              <a:off x="4080" y="3443"/>
              <a:ext cx="112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+mn-cs"/>
                </a:rPr>
                <a:t>非完全二叉树 </a:t>
              </a:r>
            </a:p>
          </p:txBody>
        </p:sp>
        <p:cxnSp>
          <p:nvCxnSpPr>
            <p:cNvPr id="21756" name="AutoShape 252"/>
            <p:cNvCxnSpPr>
              <a:cxnSpLocks noChangeShapeType="1"/>
              <a:stCxn id="21640" idx="3"/>
              <a:endCxn id="21635" idx="0"/>
            </p:cNvCxnSpPr>
            <p:nvPr/>
          </p:nvCxnSpPr>
          <p:spPr bwMode="auto">
            <a:xfrm flipH="1">
              <a:off x="4128" y="2451"/>
              <a:ext cx="378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757" name="AutoShape 253"/>
            <p:cNvCxnSpPr>
              <a:cxnSpLocks noChangeShapeType="1"/>
              <a:stCxn id="21640" idx="5"/>
              <a:endCxn id="21638" idx="0"/>
            </p:cNvCxnSpPr>
            <p:nvPr/>
          </p:nvCxnSpPr>
          <p:spPr bwMode="auto">
            <a:xfrm>
              <a:off x="4710" y="2451"/>
              <a:ext cx="378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758" name="AutoShape 254"/>
            <p:cNvCxnSpPr>
              <a:cxnSpLocks noChangeShapeType="1"/>
              <a:stCxn id="21635" idx="3"/>
              <a:endCxn id="21636" idx="0"/>
            </p:cNvCxnSpPr>
            <p:nvPr/>
          </p:nvCxnSpPr>
          <p:spPr bwMode="auto">
            <a:xfrm flipH="1">
              <a:off x="3840" y="2842"/>
              <a:ext cx="186" cy="2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759" name="AutoShape 255"/>
            <p:cNvCxnSpPr>
              <a:cxnSpLocks noChangeShapeType="1"/>
              <a:stCxn id="21635" idx="5"/>
              <a:endCxn id="21637" idx="0"/>
            </p:cNvCxnSpPr>
            <p:nvPr/>
          </p:nvCxnSpPr>
          <p:spPr bwMode="auto">
            <a:xfrm>
              <a:off x="4230" y="2842"/>
              <a:ext cx="186" cy="2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760" name="AutoShape 256"/>
            <p:cNvCxnSpPr>
              <a:cxnSpLocks noChangeShapeType="1"/>
              <a:stCxn id="21638" idx="5"/>
              <a:endCxn id="21639" idx="0"/>
            </p:cNvCxnSpPr>
            <p:nvPr/>
          </p:nvCxnSpPr>
          <p:spPr bwMode="auto">
            <a:xfrm>
              <a:off x="5190" y="2842"/>
              <a:ext cx="186" cy="2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aphicFrame>
        <p:nvGraphicFramePr>
          <p:cNvPr id="21797" name="Group 293"/>
          <p:cNvGraphicFramePr>
            <a:graphicFrameLocks noGrp="1"/>
          </p:cNvGraphicFramePr>
          <p:nvPr/>
        </p:nvGraphicFramePr>
        <p:xfrm>
          <a:off x="6084888" y="5853113"/>
          <a:ext cx="2590800" cy="45720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7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21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17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78" grpId="0" autoUpdateAnimBg="0"/>
      <p:bldP spid="21743" grpId="0" autoUpdateAnimBg="0"/>
      <p:bldP spid="21744" grpId="0" animBg="1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36" name="Rectangle 84"/>
          <p:cNvSpPr>
            <a:spLocks noChangeArrowheads="1"/>
          </p:cNvSpPr>
          <p:nvPr/>
        </p:nvSpPr>
        <p:spPr bwMode="auto">
          <a:xfrm>
            <a:off x="1028700" y="765175"/>
            <a:ext cx="30480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、 链式存储结构 </a:t>
            </a:r>
          </a:p>
        </p:txBody>
      </p:sp>
      <p:sp>
        <p:nvSpPr>
          <p:cNvPr id="23637" name="Text Box 85"/>
          <p:cNvSpPr txBox="1">
            <a:spLocks noChangeArrowheads="1"/>
          </p:cNvSpPr>
          <p:nvPr/>
        </p:nvSpPr>
        <p:spPr bwMode="auto">
          <a:xfrm>
            <a:off x="1028700" y="2708275"/>
            <a:ext cx="2076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 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存储方式  </a:t>
            </a:r>
          </a:p>
        </p:txBody>
      </p:sp>
      <p:sp>
        <p:nvSpPr>
          <p:cNvPr id="23638" name="Text Box 86"/>
          <p:cNvSpPr txBox="1">
            <a:spLocks noChangeArrowheads="1"/>
          </p:cNvSpPr>
          <p:nvPr/>
        </p:nvSpPr>
        <p:spPr bwMode="auto">
          <a:xfrm>
            <a:off x="1028700" y="1489075"/>
            <a:ext cx="32069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 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二叉树结点的构成 </a:t>
            </a:r>
          </a:p>
        </p:txBody>
      </p:sp>
      <p:grpSp>
        <p:nvGrpSpPr>
          <p:cNvPr id="2" name="Group 294"/>
          <p:cNvGrpSpPr>
            <a:grpSpLocks/>
          </p:cNvGrpSpPr>
          <p:nvPr/>
        </p:nvGrpSpPr>
        <p:grpSpPr bwMode="auto">
          <a:xfrm>
            <a:off x="1352550" y="3851275"/>
            <a:ext cx="3148013" cy="1295400"/>
            <a:chOff x="336" y="2256"/>
            <a:chExt cx="1983" cy="816"/>
          </a:xfrm>
        </p:grpSpPr>
        <p:sp>
          <p:nvSpPr>
            <p:cNvPr id="23650" name="Rectangle 98"/>
            <p:cNvSpPr>
              <a:spLocks noChangeArrowheads="1"/>
            </p:cNvSpPr>
            <p:nvPr/>
          </p:nvSpPr>
          <p:spPr bwMode="auto">
            <a:xfrm>
              <a:off x="351" y="2352"/>
              <a:ext cx="1968" cy="240"/>
            </a:xfrm>
            <a:prstGeom prst="rect">
              <a:avLst/>
            </a:prstGeom>
            <a:solidFill>
              <a:schemeClr val="accent1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651" name="Text Box 99"/>
            <p:cNvSpPr txBox="1">
              <a:spLocks noChangeArrowheads="1"/>
            </p:cNvSpPr>
            <p:nvPr/>
          </p:nvSpPr>
          <p:spPr bwMode="auto">
            <a:xfrm>
              <a:off x="336" y="2304"/>
              <a:ext cx="198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lchild   data   rchild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652" name="Line 100"/>
            <p:cNvSpPr>
              <a:spLocks noChangeShapeType="1"/>
            </p:cNvSpPr>
            <p:nvPr/>
          </p:nvSpPr>
          <p:spPr bwMode="auto">
            <a:xfrm flipV="1">
              <a:off x="1023" y="235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653" name="Line 101"/>
            <p:cNvSpPr>
              <a:spLocks noChangeShapeType="1"/>
            </p:cNvSpPr>
            <p:nvPr/>
          </p:nvSpPr>
          <p:spPr bwMode="auto">
            <a:xfrm flipV="1">
              <a:off x="1599" y="235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654" name="Line 102"/>
            <p:cNvSpPr>
              <a:spLocks noChangeShapeType="1"/>
            </p:cNvSpPr>
            <p:nvPr/>
          </p:nvSpPr>
          <p:spPr bwMode="auto">
            <a:xfrm flipV="1">
              <a:off x="1023" y="225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655" name="Line 103"/>
            <p:cNvSpPr>
              <a:spLocks noChangeShapeType="1"/>
            </p:cNvSpPr>
            <p:nvPr/>
          </p:nvSpPr>
          <p:spPr bwMode="auto">
            <a:xfrm flipV="1">
              <a:off x="1599" y="225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671" name="Text Box 119"/>
            <p:cNvSpPr txBox="1">
              <a:spLocks noChangeArrowheads="1"/>
            </p:cNvSpPr>
            <p:nvPr/>
          </p:nvSpPr>
          <p:spPr bwMode="auto">
            <a:xfrm>
              <a:off x="927" y="2784"/>
              <a:ext cx="9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+mn-cs"/>
                </a:rPr>
                <a:t>结点结构 </a:t>
              </a:r>
            </a:p>
          </p:txBody>
        </p:sp>
      </p:grpSp>
      <p:grpSp>
        <p:nvGrpSpPr>
          <p:cNvPr id="3" name="Group 322"/>
          <p:cNvGrpSpPr>
            <a:grpSpLocks/>
          </p:cNvGrpSpPr>
          <p:nvPr/>
        </p:nvGrpSpPr>
        <p:grpSpPr bwMode="auto">
          <a:xfrm>
            <a:off x="4906963" y="3851275"/>
            <a:ext cx="3409950" cy="1966913"/>
            <a:chOff x="2942" y="2256"/>
            <a:chExt cx="2148" cy="1239"/>
          </a:xfrm>
        </p:grpSpPr>
        <p:sp>
          <p:nvSpPr>
            <p:cNvPr id="23848" name="Rectangle 296"/>
            <p:cNvSpPr>
              <a:spLocks noChangeArrowheads="1"/>
            </p:cNvSpPr>
            <p:nvPr/>
          </p:nvSpPr>
          <p:spPr bwMode="auto">
            <a:xfrm>
              <a:off x="3360" y="2352"/>
              <a:ext cx="1344" cy="240"/>
            </a:xfrm>
            <a:prstGeom prst="rect">
              <a:avLst/>
            </a:prstGeom>
            <a:solidFill>
              <a:schemeClr val="accent1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849" name="Text Box 297"/>
            <p:cNvSpPr txBox="1">
              <a:spLocks noChangeArrowheads="1"/>
            </p:cNvSpPr>
            <p:nvPr/>
          </p:nvSpPr>
          <p:spPr bwMode="auto">
            <a:xfrm>
              <a:off x="3747" y="2304"/>
              <a:ext cx="59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data 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850" name="Line 298"/>
            <p:cNvSpPr>
              <a:spLocks noChangeShapeType="1"/>
            </p:cNvSpPr>
            <p:nvPr/>
          </p:nvSpPr>
          <p:spPr bwMode="auto">
            <a:xfrm flipV="1">
              <a:off x="3744" y="235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851" name="Line 299"/>
            <p:cNvSpPr>
              <a:spLocks noChangeShapeType="1"/>
            </p:cNvSpPr>
            <p:nvPr/>
          </p:nvSpPr>
          <p:spPr bwMode="auto">
            <a:xfrm flipV="1">
              <a:off x="4320" y="235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852" name="Line 300"/>
            <p:cNvSpPr>
              <a:spLocks noChangeShapeType="1"/>
            </p:cNvSpPr>
            <p:nvPr/>
          </p:nvSpPr>
          <p:spPr bwMode="auto">
            <a:xfrm flipV="1">
              <a:off x="3744" y="225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853" name="Line 301"/>
            <p:cNvSpPr>
              <a:spLocks noChangeShapeType="1"/>
            </p:cNvSpPr>
            <p:nvPr/>
          </p:nvSpPr>
          <p:spPr bwMode="auto">
            <a:xfrm flipV="1">
              <a:off x="4320" y="225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861" name="Rectangle 309"/>
            <p:cNvSpPr>
              <a:spLocks noChangeArrowheads="1"/>
            </p:cNvSpPr>
            <p:nvPr/>
          </p:nvSpPr>
          <p:spPr bwMode="auto">
            <a:xfrm>
              <a:off x="4320" y="3216"/>
              <a:ext cx="768" cy="240"/>
            </a:xfrm>
            <a:prstGeom prst="rect">
              <a:avLst/>
            </a:prstGeom>
            <a:solidFill>
              <a:schemeClr val="accent1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862" name="Text Box 310"/>
            <p:cNvSpPr txBox="1">
              <a:spLocks noChangeArrowheads="1"/>
            </p:cNvSpPr>
            <p:nvPr/>
          </p:nvSpPr>
          <p:spPr bwMode="auto">
            <a:xfrm>
              <a:off x="4346" y="3168"/>
              <a:ext cx="744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rchild 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867" name="Rectangle 315"/>
            <p:cNvSpPr>
              <a:spLocks noChangeArrowheads="1"/>
            </p:cNvSpPr>
            <p:nvPr/>
          </p:nvSpPr>
          <p:spPr bwMode="auto">
            <a:xfrm>
              <a:off x="2942" y="3216"/>
              <a:ext cx="768" cy="240"/>
            </a:xfrm>
            <a:prstGeom prst="rect">
              <a:avLst/>
            </a:prstGeom>
            <a:solidFill>
              <a:schemeClr val="accent1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868" name="Text Box 316"/>
            <p:cNvSpPr txBox="1">
              <a:spLocks noChangeArrowheads="1"/>
            </p:cNvSpPr>
            <p:nvPr/>
          </p:nvSpPr>
          <p:spPr bwMode="auto">
            <a:xfrm>
              <a:off x="2987" y="3168"/>
              <a:ext cx="707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lchild 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870" name="Line 318"/>
            <p:cNvSpPr>
              <a:spLocks noChangeShapeType="1"/>
            </p:cNvSpPr>
            <p:nvPr/>
          </p:nvSpPr>
          <p:spPr bwMode="auto">
            <a:xfrm>
              <a:off x="4512" y="2448"/>
              <a:ext cx="192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873" name="Line 321"/>
            <p:cNvSpPr>
              <a:spLocks noChangeShapeType="1"/>
            </p:cNvSpPr>
            <p:nvPr/>
          </p:nvSpPr>
          <p:spPr bwMode="auto">
            <a:xfrm flipH="1">
              <a:off x="3408" y="2448"/>
              <a:ext cx="144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" name="Group 324"/>
          <p:cNvGrpSpPr>
            <a:grpSpLocks/>
          </p:cNvGrpSpPr>
          <p:nvPr/>
        </p:nvGrpSpPr>
        <p:grpSpPr bwMode="auto">
          <a:xfrm>
            <a:off x="5430838" y="914400"/>
            <a:ext cx="2425700" cy="2133600"/>
            <a:chOff x="3272" y="576"/>
            <a:chExt cx="1528" cy="1344"/>
          </a:xfrm>
        </p:grpSpPr>
        <p:sp>
          <p:nvSpPr>
            <p:cNvPr id="23640" name="Oval 88"/>
            <p:cNvSpPr>
              <a:spLocks noChangeArrowheads="1"/>
            </p:cNvSpPr>
            <p:nvPr/>
          </p:nvSpPr>
          <p:spPr bwMode="auto">
            <a:xfrm>
              <a:off x="3792" y="1056"/>
              <a:ext cx="480" cy="43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+mn-cs"/>
                </a:rPr>
                <a:t> data</a:t>
              </a: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+mn-cs"/>
                </a:rPr>
                <a:t> </a:t>
              </a:r>
            </a:p>
          </p:txBody>
        </p:sp>
        <p:cxnSp>
          <p:nvCxnSpPr>
            <p:cNvPr id="23643" name="AutoShape 91"/>
            <p:cNvCxnSpPr>
              <a:cxnSpLocks noChangeShapeType="1"/>
              <a:stCxn id="23640" idx="3"/>
              <a:endCxn id="23646" idx="0"/>
            </p:cNvCxnSpPr>
            <p:nvPr/>
          </p:nvCxnSpPr>
          <p:spPr bwMode="auto">
            <a:xfrm flipH="1">
              <a:off x="3559" y="1425"/>
              <a:ext cx="303" cy="18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3644" name="AutoShape 92"/>
            <p:cNvCxnSpPr>
              <a:cxnSpLocks noChangeShapeType="1"/>
              <a:stCxn id="23640" idx="5"/>
              <a:endCxn id="23647" idx="0"/>
            </p:cNvCxnSpPr>
            <p:nvPr/>
          </p:nvCxnSpPr>
          <p:spPr bwMode="auto">
            <a:xfrm>
              <a:off x="4202" y="1425"/>
              <a:ext cx="295" cy="20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23645" name="Text Box 93"/>
            <p:cNvSpPr txBox="1">
              <a:spLocks noChangeArrowheads="1"/>
            </p:cNvSpPr>
            <p:nvPr/>
          </p:nvSpPr>
          <p:spPr bwMode="auto">
            <a:xfrm>
              <a:off x="3708" y="576"/>
              <a:ext cx="6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parent</a:t>
              </a:r>
            </a:p>
          </p:txBody>
        </p:sp>
        <p:sp>
          <p:nvSpPr>
            <p:cNvPr id="23646" name="Text Box 94"/>
            <p:cNvSpPr txBox="1">
              <a:spLocks noChangeArrowheads="1"/>
            </p:cNvSpPr>
            <p:nvPr/>
          </p:nvSpPr>
          <p:spPr bwMode="auto">
            <a:xfrm>
              <a:off x="3272" y="1610"/>
              <a:ext cx="57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lchild</a:t>
              </a:r>
            </a:p>
          </p:txBody>
        </p:sp>
        <p:sp>
          <p:nvSpPr>
            <p:cNvPr id="23647" name="Text Box 95"/>
            <p:cNvSpPr txBox="1">
              <a:spLocks noChangeArrowheads="1"/>
            </p:cNvSpPr>
            <p:nvPr/>
          </p:nvSpPr>
          <p:spPr bwMode="auto">
            <a:xfrm>
              <a:off x="4194" y="1632"/>
              <a:ext cx="60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rchild</a:t>
              </a:r>
            </a:p>
          </p:txBody>
        </p:sp>
        <p:cxnSp>
          <p:nvCxnSpPr>
            <p:cNvPr id="23875" name="AutoShape 323"/>
            <p:cNvCxnSpPr>
              <a:cxnSpLocks noChangeShapeType="1"/>
              <a:endCxn id="23640" idx="0"/>
            </p:cNvCxnSpPr>
            <p:nvPr/>
          </p:nvCxnSpPr>
          <p:spPr bwMode="auto">
            <a:xfrm>
              <a:off x="4032" y="816"/>
              <a:ext cx="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37" grpId="0" autoUpdateAnimBg="0"/>
      <p:bldP spid="23638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404813"/>
            <a:ext cx="8642350" cy="581818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float </a:t>
            </a:r>
            <a:r>
              <a:rPr lang="en-US" altLang="zh-CN" dirty="0" err="1"/>
              <a:t>rsum</a:t>
            </a:r>
            <a:r>
              <a:rPr lang="en-US" altLang="zh-CN" dirty="0"/>
              <a:t> ( float list [ ], </a:t>
            </a:r>
            <a:r>
              <a:rPr lang="en-US" altLang="zh-CN" dirty="0" err="1"/>
              <a:t>int</a:t>
            </a:r>
            <a:r>
              <a:rPr lang="en-US" altLang="zh-CN" dirty="0"/>
              <a:t> n )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	if(n == 0) return 0;</a:t>
            </a:r>
          </a:p>
          <a:p>
            <a:pPr>
              <a:buFont typeface="Wingdings" pitchFamily="2" charset="2"/>
              <a:buChar char="q"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 return </a:t>
            </a:r>
            <a:r>
              <a:rPr lang="en-US" altLang="zh-CN" dirty="0" err="1"/>
              <a:t>rsum</a:t>
            </a:r>
            <a:r>
              <a:rPr lang="en-US" altLang="zh-CN" dirty="0"/>
              <a:t>( list, n-1 ) + list[ n-1];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>
              <a:buFont typeface="Wingdings" pitchFamily="2" charset="2"/>
              <a:buChar char="q"/>
            </a:pPr>
            <a:endParaRPr lang="en-US" altLang="zh-CN" dirty="0"/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8"/>
          <p:cNvGrpSpPr>
            <a:grpSpLocks/>
          </p:cNvGrpSpPr>
          <p:nvPr/>
        </p:nvGrpSpPr>
        <p:grpSpPr bwMode="auto">
          <a:xfrm>
            <a:off x="3975100" y="1250950"/>
            <a:ext cx="854075" cy="293688"/>
            <a:chOff x="1700" y="2033"/>
            <a:chExt cx="778" cy="256"/>
          </a:xfrm>
        </p:grpSpPr>
        <p:sp>
          <p:nvSpPr>
            <p:cNvPr id="24785" name="Rectangle 209"/>
            <p:cNvSpPr>
              <a:spLocks noChangeArrowheads="1"/>
            </p:cNvSpPr>
            <p:nvPr/>
          </p:nvSpPr>
          <p:spPr bwMode="auto">
            <a:xfrm>
              <a:off x="1700" y="2033"/>
              <a:ext cx="778" cy="25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   A </a:t>
              </a:r>
            </a:p>
          </p:txBody>
        </p:sp>
        <p:sp>
          <p:nvSpPr>
            <p:cNvPr id="24786" name="Line 210"/>
            <p:cNvSpPr>
              <a:spLocks noChangeShapeType="1"/>
            </p:cNvSpPr>
            <p:nvPr/>
          </p:nvSpPr>
          <p:spPr bwMode="auto">
            <a:xfrm>
              <a:off x="1934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787" name="Line 211"/>
            <p:cNvSpPr>
              <a:spLocks noChangeShapeType="1"/>
            </p:cNvSpPr>
            <p:nvPr/>
          </p:nvSpPr>
          <p:spPr bwMode="auto">
            <a:xfrm>
              <a:off x="2212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" name="Group 212"/>
          <p:cNvGrpSpPr>
            <a:grpSpLocks/>
          </p:cNvGrpSpPr>
          <p:nvPr/>
        </p:nvGrpSpPr>
        <p:grpSpPr bwMode="auto">
          <a:xfrm>
            <a:off x="3228975" y="1844675"/>
            <a:ext cx="854075" cy="293688"/>
            <a:chOff x="1700" y="2033"/>
            <a:chExt cx="778" cy="256"/>
          </a:xfrm>
        </p:grpSpPr>
        <p:sp>
          <p:nvSpPr>
            <p:cNvPr id="24789" name="Rectangle 213"/>
            <p:cNvSpPr>
              <a:spLocks noChangeArrowheads="1"/>
            </p:cNvSpPr>
            <p:nvPr/>
          </p:nvSpPr>
          <p:spPr bwMode="auto">
            <a:xfrm>
              <a:off x="1700" y="2033"/>
              <a:ext cx="778" cy="25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 B </a:t>
              </a:r>
            </a:p>
          </p:txBody>
        </p:sp>
        <p:sp>
          <p:nvSpPr>
            <p:cNvPr id="24790" name="Line 214"/>
            <p:cNvSpPr>
              <a:spLocks noChangeShapeType="1"/>
            </p:cNvSpPr>
            <p:nvPr/>
          </p:nvSpPr>
          <p:spPr bwMode="auto">
            <a:xfrm>
              <a:off x="1934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791" name="Line 215"/>
            <p:cNvSpPr>
              <a:spLocks noChangeShapeType="1"/>
            </p:cNvSpPr>
            <p:nvPr/>
          </p:nvSpPr>
          <p:spPr bwMode="auto">
            <a:xfrm>
              <a:off x="2212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" name="Group 216"/>
          <p:cNvGrpSpPr>
            <a:grpSpLocks/>
          </p:cNvGrpSpPr>
          <p:nvPr/>
        </p:nvGrpSpPr>
        <p:grpSpPr bwMode="auto">
          <a:xfrm>
            <a:off x="2633663" y="2492375"/>
            <a:ext cx="854075" cy="293688"/>
            <a:chOff x="1700" y="2033"/>
            <a:chExt cx="778" cy="256"/>
          </a:xfrm>
        </p:grpSpPr>
        <p:sp>
          <p:nvSpPr>
            <p:cNvPr id="24793" name="Rectangle 217"/>
            <p:cNvSpPr>
              <a:spLocks noChangeArrowheads="1"/>
            </p:cNvSpPr>
            <p:nvPr/>
          </p:nvSpPr>
          <p:spPr bwMode="auto">
            <a:xfrm>
              <a:off x="1700" y="2033"/>
              <a:ext cx="778" cy="25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    C </a:t>
              </a:r>
            </a:p>
          </p:txBody>
        </p:sp>
        <p:sp>
          <p:nvSpPr>
            <p:cNvPr id="24794" name="Line 218"/>
            <p:cNvSpPr>
              <a:spLocks noChangeShapeType="1"/>
            </p:cNvSpPr>
            <p:nvPr/>
          </p:nvSpPr>
          <p:spPr bwMode="auto">
            <a:xfrm>
              <a:off x="1934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795" name="Line 219"/>
            <p:cNvSpPr>
              <a:spLocks noChangeShapeType="1"/>
            </p:cNvSpPr>
            <p:nvPr/>
          </p:nvSpPr>
          <p:spPr bwMode="auto">
            <a:xfrm>
              <a:off x="2212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" name="Group 220"/>
          <p:cNvGrpSpPr>
            <a:grpSpLocks/>
          </p:cNvGrpSpPr>
          <p:nvPr/>
        </p:nvGrpSpPr>
        <p:grpSpPr bwMode="auto">
          <a:xfrm>
            <a:off x="3924300" y="2498725"/>
            <a:ext cx="854075" cy="293688"/>
            <a:chOff x="1700" y="2033"/>
            <a:chExt cx="778" cy="256"/>
          </a:xfrm>
        </p:grpSpPr>
        <p:sp>
          <p:nvSpPr>
            <p:cNvPr id="24797" name="Rectangle 221"/>
            <p:cNvSpPr>
              <a:spLocks noChangeArrowheads="1"/>
            </p:cNvSpPr>
            <p:nvPr/>
          </p:nvSpPr>
          <p:spPr bwMode="auto">
            <a:xfrm>
              <a:off x="1700" y="2033"/>
              <a:ext cx="778" cy="25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    D </a:t>
              </a:r>
            </a:p>
          </p:txBody>
        </p:sp>
        <p:sp>
          <p:nvSpPr>
            <p:cNvPr id="24798" name="Line 222"/>
            <p:cNvSpPr>
              <a:spLocks noChangeShapeType="1"/>
            </p:cNvSpPr>
            <p:nvPr/>
          </p:nvSpPr>
          <p:spPr bwMode="auto">
            <a:xfrm>
              <a:off x="1934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799" name="Line 223"/>
            <p:cNvSpPr>
              <a:spLocks noChangeShapeType="1"/>
            </p:cNvSpPr>
            <p:nvPr/>
          </p:nvSpPr>
          <p:spPr bwMode="auto">
            <a:xfrm>
              <a:off x="2212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" name="Group 224"/>
          <p:cNvGrpSpPr>
            <a:grpSpLocks/>
          </p:cNvGrpSpPr>
          <p:nvPr/>
        </p:nvGrpSpPr>
        <p:grpSpPr bwMode="auto">
          <a:xfrm>
            <a:off x="3217863" y="3060700"/>
            <a:ext cx="854075" cy="293688"/>
            <a:chOff x="1700" y="2033"/>
            <a:chExt cx="778" cy="256"/>
          </a:xfrm>
        </p:grpSpPr>
        <p:sp>
          <p:nvSpPr>
            <p:cNvPr id="24801" name="Rectangle 225"/>
            <p:cNvSpPr>
              <a:spLocks noChangeArrowheads="1"/>
            </p:cNvSpPr>
            <p:nvPr/>
          </p:nvSpPr>
          <p:spPr bwMode="auto">
            <a:xfrm>
              <a:off x="1700" y="2033"/>
              <a:ext cx="778" cy="25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     E </a:t>
              </a:r>
            </a:p>
          </p:txBody>
        </p:sp>
        <p:sp>
          <p:nvSpPr>
            <p:cNvPr id="24802" name="Line 226"/>
            <p:cNvSpPr>
              <a:spLocks noChangeShapeType="1"/>
            </p:cNvSpPr>
            <p:nvPr/>
          </p:nvSpPr>
          <p:spPr bwMode="auto">
            <a:xfrm>
              <a:off x="1934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803" name="Line 227"/>
            <p:cNvSpPr>
              <a:spLocks noChangeShapeType="1"/>
            </p:cNvSpPr>
            <p:nvPr/>
          </p:nvSpPr>
          <p:spPr bwMode="auto">
            <a:xfrm>
              <a:off x="2212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7" name="Group 228"/>
          <p:cNvGrpSpPr>
            <a:grpSpLocks/>
          </p:cNvGrpSpPr>
          <p:nvPr/>
        </p:nvGrpSpPr>
        <p:grpSpPr bwMode="auto">
          <a:xfrm>
            <a:off x="4699000" y="3044825"/>
            <a:ext cx="854075" cy="293688"/>
            <a:chOff x="1700" y="2033"/>
            <a:chExt cx="778" cy="256"/>
          </a:xfrm>
        </p:grpSpPr>
        <p:sp>
          <p:nvSpPr>
            <p:cNvPr id="24805" name="Rectangle 229"/>
            <p:cNvSpPr>
              <a:spLocks noChangeArrowheads="1"/>
            </p:cNvSpPr>
            <p:nvPr/>
          </p:nvSpPr>
          <p:spPr bwMode="auto">
            <a:xfrm>
              <a:off x="1700" y="2033"/>
              <a:ext cx="778" cy="25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    F </a:t>
              </a:r>
            </a:p>
          </p:txBody>
        </p:sp>
        <p:sp>
          <p:nvSpPr>
            <p:cNvPr id="24806" name="Line 230"/>
            <p:cNvSpPr>
              <a:spLocks noChangeShapeType="1"/>
            </p:cNvSpPr>
            <p:nvPr/>
          </p:nvSpPr>
          <p:spPr bwMode="auto">
            <a:xfrm>
              <a:off x="1934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807" name="Line 231"/>
            <p:cNvSpPr>
              <a:spLocks noChangeShapeType="1"/>
            </p:cNvSpPr>
            <p:nvPr/>
          </p:nvSpPr>
          <p:spPr bwMode="auto">
            <a:xfrm>
              <a:off x="2212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" name="Group 232"/>
          <p:cNvGrpSpPr>
            <a:grpSpLocks/>
          </p:cNvGrpSpPr>
          <p:nvPr/>
        </p:nvGrpSpPr>
        <p:grpSpPr bwMode="auto">
          <a:xfrm>
            <a:off x="3956050" y="3589338"/>
            <a:ext cx="854075" cy="293687"/>
            <a:chOff x="1700" y="2033"/>
            <a:chExt cx="778" cy="256"/>
          </a:xfrm>
        </p:grpSpPr>
        <p:sp>
          <p:nvSpPr>
            <p:cNvPr id="24809" name="Rectangle 233"/>
            <p:cNvSpPr>
              <a:spLocks noChangeArrowheads="1"/>
            </p:cNvSpPr>
            <p:nvPr/>
          </p:nvSpPr>
          <p:spPr bwMode="auto">
            <a:xfrm>
              <a:off x="1700" y="2033"/>
              <a:ext cx="778" cy="25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    G </a:t>
              </a:r>
            </a:p>
          </p:txBody>
        </p:sp>
        <p:sp>
          <p:nvSpPr>
            <p:cNvPr id="24810" name="Line 234"/>
            <p:cNvSpPr>
              <a:spLocks noChangeShapeType="1"/>
            </p:cNvSpPr>
            <p:nvPr/>
          </p:nvSpPr>
          <p:spPr bwMode="auto">
            <a:xfrm>
              <a:off x="1934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811" name="Line 235"/>
            <p:cNvSpPr>
              <a:spLocks noChangeShapeType="1"/>
            </p:cNvSpPr>
            <p:nvPr/>
          </p:nvSpPr>
          <p:spPr bwMode="auto">
            <a:xfrm>
              <a:off x="2212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4812" name="Line 236"/>
          <p:cNvSpPr>
            <a:spLocks noChangeShapeType="1"/>
          </p:cNvSpPr>
          <p:nvPr/>
        </p:nvSpPr>
        <p:spPr bwMode="auto">
          <a:xfrm flipH="1">
            <a:off x="3648075" y="1416050"/>
            <a:ext cx="457200" cy="42862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813" name="Line 237"/>
          <p:cNvSpPr>
            <a:spLocks noChangeShapeType="1"/>
          </p:cNvSpPr>
          <p:nvPr/>
        </p:nvSpPr>
        <p:spPr bwMode="auto">
          <a:xfrm flipH="1">
            <a:off x="3038475" y="2047875"/>
            <a:ext cx="381000" cy="4572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814" name="Line 238"/>
          <p:cNvSpPr>
            <a:spLocks noChangeShapeType="1"/>
          </p:cNvSpPr>
          <p:nvPr/>
        </p:nvSpPr>
        <p:spPr bwMode="auto">
          <a:xfrm>
            <a:off x="3952875" y="2047875"/>
            <a:ext cx="381000" cy="4572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815" name="Line 239"/>
          <p:cNvSpPr>
            <a:spLocks noChangeShapeType="1"/>
          </p:cNvSpPr>
          <p:nvPr/>
        </p:nvSpPr>
        <p:spPr bwMode="auto">
          <a:xfrm flipH="1">
            <a:off x="3648075" y="2663825"/>
            <a:ext cx="381000" cy="40005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816" name="Line 240"/>
          <p:cNvSpPr>
            <a:spLocks noChangeShapeType="1"/>
          </p:cNvSpPr>
          <p:nvPr/>
        </p:nvSpPr>
        <p:spPr bwMode="auto">
          <a:xfrm rot="337709">
            <a:off x="4638675" y="2663825"/>
            <a:ext cx="511175" cy="331788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817" name="Line 241"/>
          <p:cNvSpPr>
            <a:spLocks noChangeShapeType="1"/>
          </p:cNvSpPr>
          <p:nvPr/>
        </p:nvSpPr>
        <p:spPr bwMode="auto">
          <a:xfrm>
            <a:off x="3952875" y="3224213"/>
            <a:ext cx="401638" cy="347662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9" name="Group 242"/>
          <p:cNvGrpSpPr>
            <a:grpSpLocks/>
          </p:cNvGrpSpPr>
          <p:nvPr/>
        </p:nvGrpSpPr>
        <p:grpSpPr bwMode="auto">
          <a:xfrm>
            <a:off x="4092575" y="549275"/>
            <a:ext cx="317500" cy="704850"/>
            <a:chOff x="2488" y="528"/>
            <a:chExt cx="200" cy="444"/>
          </a:xfrm>
        </p:grpSpPr>
        <p:sp>
          <p:nvSpPr>
            <p:cNvPr id="24819" name="Freeform 243"/>
            <p:cNvSpPr>
              <a:spLocks/>
            </p:cNvSpPr>
            <p:nvPr/>
          </p:nvSpPr>
          <p:spPr bwMode="auto">
            <a:xfrm>
              <a:off x="2496" y="528"/>
              <a:ext cx="72" cy="222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89" y="111"/>
                </a:cxn>
                <a:cxn ang="0">
                  <a:pos x="0" y="233"/>
                </a:cxn>
              </a:cxnLst>
              <a:rect l="0" t="0" r="r" b="b"/>
              <a:pathLst>
                <a:path w="94" h="233">
                  <a:moveTo>
                    <a:pt x="33" y="0"/>
                  </a:moveTo>
                  <a:cubicBezTo>
                    <a:pt x="63" y="36"/>
                    <a:pt x="94" y="72"/>
                    <a:pt x="89" y="111"/>
                  </a:cubicBezTo>
                  <a:cubicBezTo>
                    <a:pt x="84" y="150"/>
                    <a:pt x="19" y="218"/>
                    <a:pt x="0" y="233"/>
                  </a:cubicBezTo>
                </a:path>
              </a:pathLst>
            </a:custGeom>
            <a:noFill/>
            <a:ln w="9525" cap="flat" cmpd="sng">
              <a:solidFill>
                <a:srgbClr val="0000FF"/>
              </a:solidFill>
              <a:prstDash val="solid"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820" name="Line 244"/>
            <p:cNvSpPr>
              <a:spLocks noChangeShapeType="1"/>
            </p:cNvSpPr>
            <p:nvPr/>
          </p:nvSpPr>
          <p:spPr bwMode="auto">
            <a:xfrm>
              <a:off x="2488" y="750"/>
              <a:ext cx="200" cy="222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4821" name="Text Box 245"/>
          <p:cNvSpPr txBox="1">
            <a:spLocks noChangeArrowheads="1"/>
          </p:cNvSpPr>
          <p:nvPr/>
        </p:nvSpPr>
        <p:spPr bwMode="auto">
          <a:xfrm>
            <a:off x="4486275" y="12065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^</a:t>
            </a:r>
          </a:p>
        </p:txBody>
      </p:sp>
      <p:grpSp>
        <p:nvGrpSpPr>
          <p:cNvPr id="10" name="Group 246"/>
          <p:cNvGrpSpPr>
            <a:grpSpLocks/>
          </p:cNvGrpSpPr>
          <p:nvPr/>
        </p:nvGrpSpPr>
        <p:grpSpPr bwMode="auto">
          <a:xfrm>
            <a:off x="2581275" y="2435225"/>
            <a:ext cx="971550" cy="457200"/>
            <a:chOff x="1536" y="1716"/>
            <a:chExt cx="612" cy="288"/>
          </a:xfrm>
        </p:grpSpPr>
        <p:sp>
          <p:nvSpPr>
            <p:cNvPr id="24823" name="Text Box 247"/>
            <p:cNvSpPr txBox="1">
              <a:spLocks noChangeArrowheads="1"/>
            </p:cNvSpPr>
            <p:nvPr/>
          </p:nvSpPr>
          <p:spPr bwMode="auto">
            <a:xfrm>
              <a:off x="1536" y="1716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24824" name="Text Box 248"/>
            <p:cNvSpPr txBox="1">
              <a:spLocks noChangeArrowheads="1"/>
            </p:cNvSpPr>
            <p:nvPr/>
          </p:nvSpPr>
          <p:spPr bwMode="auto">
            <a:xfrm>
              <a:off x="1920" y="1716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</p:grpSp>
      <p:sp>
        <p:nvSpPr>
          <p:cNvPr id="24825" name="Text Box 249"/>
          <p:cNvSpPr txBox="1">
            <a:spLocks noChangeArrowheads="1"/>
          </p:cNvSpPr>
          <p:nvPr/>
        </p:nvSpPr>
        <p:spPr bwMode="auto">
          <a:xfrm>
            <a:off x="3190875" y="3014663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^</a:t>
            </a:r>
          </a:p>
        </p:txBody>
      </p:sp>
      <p:grpSp>
        <p:nvGrpSpPr>
          <p:cNvPr id="11" name="Group 250"/>
          <p:cNvGrpSpPr>
            <a:grpSpLocks/>
          </p:cNvGrpSpPr>
          <p:nvPr/>
        </p:nvGrpSpPr>
        <p:grpSpPr bwMode="auto">
          <a:xfrm>
            <a:off x="4657725" y="2995613"/>
            <a:ext cx="952500" cy="457200"/>
            <a:chOff x="2844" y="2069"/>
            <a:chExt cx="600" cy="288"/>
          </a:xfrm>
        </p:grpSpPr>
        <p:sp>
          <p:nvSpPr>
            <p:cNvPr id="24827" name="Text Box 251"/>
            <p:cNvSpPr txBox="1">
              <a:spLocks noChangeArrowheads="1"/>
            </p:cNvSpPr>
            <p:nvPr/>
          </p:nvSpPr>
          <p:spPr bwMode="auto">
            <a:xfrm>
              <a:off x="2844" y="2069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24828" name="Text Box 252"/>
            <p:cNvSpPr txBox="1">
              <a:spLocks noChangeArrowheads="1"/>
            </p:cNvSpPr>
            <p:nvPr/>
          </p:nvSpPr>
          <p:spPr bwMode="auto">
            <a:xfrm>
              <a:off x="3216" y="2069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</p:grpSp>
      <p:grpSp>
        <p:nvGrpSpPr>
          <p:cNvPr id="12" name="Group 253"/>
          <p:cNvGrpSpPr>
            <a:grpSpLocks/>
          </p:cNvGrpSpPr>
          <p:nvPr/>
        </p:nvGrpSpPr>
        <p:grpSpPr bwMode="auto">
          <a:xfrm>
            <a:off x="3914775" y="3548063"/>
            <a:ext cx="952500" cy="476250"/>
            <a:chOff x="2376" y="2417"/>
            <a:chExt cx="600" cy="300"/>
          </a:xfrm>
        </p:grpSpPr>
        <p:sp>
          <p:nvSpPr>
            <p:cNvPr id="24830" name="Text Box 254"/>
            <p:cNvSpPr txBox="1">
              <a:spLocks noChangeArrowheads="1"/>
            </p:cNvSpPr>
            <p:nvPr/>
          </p:nvSpPr>
          <p:spPr bwMode="auto">
            <a:xfrm>
              <a:off x="2376" y="2429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24831" name="Text Box 255"/>
            <p:cNvSpPr txBox="1">
              <a:spLocks noChangeArrowheads="1"/>
            </p:cNvSpPr>
            <p:nvPr/>
          </p:nvSpPr>
          <p:spPr bwMode="auto">
            <a:xfrm>
              <a:off x="2748" y="2417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</p:grpSp>
      <p:grpSp>
        <p:nvGrpSpPr>
          <p:cNvPr id="13" name="Group 256"/>
          <p:cNvGrpSpPr>
            <a:grpSpLocks/>
          </p:cNvGrpSpPr>
          <p:nvPr/>
        </p:nvGrpSpPr>
        <p:grpSpPr bwMode="auto">
          <a:xfrm>
            <a:off x="6637338" y="625475"/>
            <a:ext cx="2038350" cy="3114675"/>
            <a:chOff x="4128" y="516"/>
            <a:chExt cx="1284" cy="1962"/>
          </a:xfrm>
        </p:grpSpPr>
        <p:grpSp>
          <p:nvGrpSpPr>
            <p:cNvPr id="14" name="Group 257"/>
            <p:cNvGrpSpPr>
              <a:grpSpLocks/>
            </p:cNvGrpSpPr>
            <p:nvPr/>
          </p:nvGrpSpPr>
          <p:grpSpPr bwMode="auto">
            <a:xfrm>
              <a:off x="4848" y="958"/>
              <a:ext cx="538" cy="185"/>
              <a:chOff x="1700" y="2033"/>
              <a:chExt cx="778" cy="256"/>
            </a:xfrm>
          </p:grpSpPr>
          <p:sp>
            <p:nvSpPr>
              <p:cNvPr id="24834" name="Rectangle 258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    A </a:t>
                </a:r>
              </a:p>
            </p:txBody>
          </p:sp>
          <p:sp>
            <p:nvSpPr>
              <p:cNvPr id="24835" name="Line 259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836" name="Line 260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5" name="Group 261"/>
            <p:cNvGrpSpPr>
              <a:grpSpLocks/>
            </p:cNvGrpSpPr>
            <p:nvPr/>
          </p:nvGrpSpPr>
          <p:grpSpPr bwMode="auto">
            <a:xfrm>
              <a:off x="4608" y="1366"/>
              <a:ext cx="538" cy="185"/>
              <a:chOff x="1700" y="2033"/>
              <a:chExt cx="778" cy="256"/>
            </a:xfrm>
          </p:grpSpPr>
          <p:sp>
            <p:nvSpPr>
              <p:cNvPr id="24838" name="Rectangle 262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 B </a:t>
                </a:r>
              </a:p>
            </p:txBody>
          </p:sp>
          <p:sp>
            <p:nvSpPr>
              <p:cNvPr id="24839" name="Line 263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840" name="Line 264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6" name="Group 265"/>
            <p:cNvGrpSpPr>
              <a:grpSpLocks/>
            </p:cNvGrpSpPr>
            <p:nvPr/>
          </p:nvGrpSpPr>
          <p:grpSpPr bwMode="auto">
            <a:xfrm>
              <a:off x="4368" y="1800"/>
              <a:ext cx="538" cy="185"/>
              <a:chOff x="1700" y="2033"/>
              <a:chExt cx="778" cy="256"/>
            </a:xfrm>
          </p:grpSpPr>
          <p:sp>
            <p:nvSpPr>
              <p:cNvPr id="24842" name="Rectangle 266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    C </a:t>
                </a:r>
              </a:p>
            </p:txBody>
          </p:sp>
          <p:sp>
            <p:nvSpPr>
              <p:cNvPr id="24843" name="Line 267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844" name="Line 268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7" name="Group 269"/>
            <p:cNvGrpSpPr>
              <a:grpSpLocks/>
            </p:cNvGrpSpPr>
            <p:nvPr/>
          </p:nvGrpSpPr>
          <p:grpSpPr bwMode="auto">
            <a:xfrm>
              <a:off x="4142" y="2197"/>
              <a:ext cx="538" cy="185"/>
              <a:chOff x="1700" y="2033"/>
              <a:chExt cx="778" cy="256"/>
            </a:xfrm>
          </p:grpSpPr>
          <p:sp>
            <p:nvSpPr>
              <p:cNvPr id="24846" name="Rectangle 270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    D </a:t>
                </a:r>
              </a:p>
            </p:txBody>
          </p:sp>
          <p:sp>
            <p:nvSpPr>
              <p:cNvPr id="24847" name="Line 271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848" name="Line 272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4849" name="Line 273"/>
            <p:cNvSpPr>
              <a:spLocks noChangeShapeType="1"/>
            </p:cNvSpPr>
            <p:nvPr/>
          </p:nvSpPr>
          <p:spPr bwMode="auto">
            <a:xfrm flipH="1">
              <a:off x="4896" y="1062"/>
              <a:ext cx="41" cy="30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850" name="Line 274"/>
            <p:cNvSpPr>
              <a:spLocks noChangeShapeType="1"/>
            </p:cNvSpPr>
            <p:nvPr/>
          </p:nvSpPr>
          <p:spPr bwMode="auto">
            <a:xfrm flipH="1">
              <a:off x="4608" y="1506"/>
              <a:ext cx="96" cy="28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851" name="Freeform 275"/>
            <p:cNvSpPr>
              <a:spLocks/>
            </p:cNvSpPr>
            <p:nvPr/>
          </p:nvSpPr>
          <p:spPr bwMode="auto">
            <a:xfrm>
              <a:off x="4944" y="516"/>
              <a:ext cx="72" cy="222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89" y="111"/>
                </a:cxn>
                <a:cxn ang="0">
                  <a:pos x="0" y="233"/>
                </a:cxn>
              </a:cxnLst>
              <a:rect l="0" t="0" r="r" b="b"/>
              <a:pathLst>
                <a:path w="94" h="233">
                  <a:moveTo>
                    <a:pt x="33" y="0"/>
                  </a:moveTo>
                  <a:cubicBezTo>
                    <a:pt x="63" y="36"/>
                    <a:pt x="94" y="72"/>
                    <a:pt x="89" y="111"/>
                  </a:cubicBezTo>
                  <a:cubicBezTo>
                    <a:pt x="84" y="150"/>
                    <a:pt x="19" y="218"/>
                    <a:pt x="0" y="233"/>
                  </a:cubicBezTo>
                </a:path>
              </a:pathLst>
            </a:custGeom>
            <a:noFill/>
            <a:ln w="9525" cap="flat" cmpd="sng">
              <a:solidFill>
                <a:srgbClr val="0000FF"/>
              </a:solidFill>
              <a:prstDash val="solid"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852" name="Line 276"/>
            <p:cNvSpPr>
              <a:spLocks noChangeShapeType="1"/>
            </p:cNvSpPr>
            <p:nvPr/>
          </p:nvSpPr>
          <p:spPr bwMode="auto">
            <a:xfrm>
              <a:off x="4936" y="738"/>
              <a:ext cx="200" cy="222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853" name="Text Box 277"/>
            <p:cNvSpPr txBox="1">
              <a:spLocks noChangeArrowheads="1"/>
            </p:cNvSpPr>
            <p:nvPr/>
          </p:nvSpPr>
          <p:spPr bwMode="auto">
            <a:xfrm>
              <a:off x="5184" y="930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24854" name="Text Box 278"/>
            <p:cNvSpPr txBox="1">
              <a:spLocks noChangeArrowheads="1"/>
            </p:cNvSpPr>
            <p:nvPr/>
          </p:nvSpPr>
          <p:spPr bwMode="auto">
            <a:xfrm>
              <a:off x="4719" y="1776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24855" name="Text Box 279"/>
            <p:cNvSpPr txBox="1">
              <a:spLocks noChangeArrowheads="1"/>
            </p:cNvSpPr>
            <p:nvPr/>
          </p:nvSpPr>
          <p:spPr bwMode="auto">
            <a:xfrm>
              <a:off x="4956" y="1362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24856" name="Text Box 280"/>
            <p:cNvSpPr txBox="1">
              <a:spLocks noChangeArrowheads="1"/>
            </p:cNvSpPr>
            <p:nvPr/>
          </p:nvSpPr>
          <p:spPr bwMode="auto">
            <a:xfrm>
              <a:off x="4128" y="2190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24857" name="Text Box 281"/>
            <p:cNvSpPr txBox="1">
              <a:spLocks noChangeArrowheads="1"/>
            </p:cNvSpPr>
            <p:nvPr/>
          </p:nvSpPr>
          <p:spPr bwMode="auto">
            <a:xfrm>
              <a:off x="4500" y="2178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24858" name="Line 282"/>
            <p:cNvSpPr>
              <a:spLocks noChangeShapeType="1"/>
            </p:cNvSpPr>
            <p:nvPr/>
          </p:nvSpPr>
          <p:spPr bwMode="auto">
            <a:xfrm flipH="1">
              <a:off x="4368" y="1920"/>
              <a:ext cx="96" cy="28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4859" name="Text Box 283"/>
          <p:cNvSpPr txBox="1">
            <a:spLocks noChangeArrowheads="1"/>
          </p:cNvSpPr>
          <p:nvPr/>
        </p:nvSpPr>
        <p:spPr bwMode="auto">
          <a:xfrm>
            <a:off x="3679825" y="4283075"/>
            <a:ext cx="1485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二叉链表 </a:t>
            </a:r>
          </a:p>
        </p:txBody>
      </p:sp>
      <p:sp>
        <p:nvSpPr>
          <p:cNvPr id="24860" name="AutoShape 284"/>
          <p:cNvSpPr>
            <a:spLocks noChangeArrowheads="1"/>
          </p:cNvSpPr>
          <p:nvPr/>
        </p:nvSpPr>
        <p:spPr bwMode="auto">
          <a:xfrm>
            <a:off x="676275" y="5175250"/>
            <a:ext cx="7783513" cy="7747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在 </a:t>
            </a:r>
            <a:r>
              <a:rPr kumimoji="0" lang="en-US" altLang="zh-CN" sz="2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n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 </a:t>
            </a:r>
            <a:r>
              <a:rPr kumimoji="0" lang="zh-CN" altLang="zh-CN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个结点的二叉链表中有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 </a:t>
            </a:r>
            <a:r>
              <a:rPr kumimoji="0" lang="en-US" altLang="zh-CN" sz="2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n 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+ 1 </a:t>
            </a:r>
            <a:r>
              <a:rPr kumimoji="0" lang="zh-CN" altLang="zh-CN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个空指针域。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华文中宋" pitchFamily="2" charset="-122"/>
              <a:cs typeface="+mn-cs"/>
            </a:endParaRPr>
          </a:p>
        </p:txBody>
      </p:sp>
      <p:grpSp>
        <p:nvGrpSpPr>
          <p:cNvPr id="18" name="Group 285"/>
          <p:cNvGrpSpPr>
            <a:grpSpLocks/>
          </p:cNvGrpSpPr>
          <p:nvPr/>
        </p:nvGrpSpPr>
        <p:grpSpPr bwMode="auto">
          <a:xfrm>
            <a:off x="915988" y="854075"/>
            <a:ext cx="1495425" cy="2971800"/>
            <a:chOff x="369" y="816"/>
            <a:chExt cx="942" cy="1872"/>
          </a:xfrm>
        </p:grpSpPr>
        <p:sp>
          <p:nvSpPr>
            <p:cNvPr id="24862" name="Oval 286"/>
            <p:cNvSpPr>
              <a:spLocks noChangeArrowheads="1"/>
            </p:cNvSpPr>
            <p:nvPr/>
          </p:nvSpPr>
          <p:spPr bwMode="auto">
            <a:xfrm>
              <a:off x="849" y="816"/>
              <a:ext cx="255" cy="22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24863" name="Oval 287"/>
            <p:cNvSpPr>
              <a:spLocks noChangeArrowheads="1"/>
            </p:cNvSpPr>
            <p:nvPr/>
          </p:nvSpPr>
          <p:spPr bwMode="auto">
            <a:xfrm>
              <a:off x="607" y="1216"/>
              <a:ext cx="255" cy="22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24864" name="Oval 288"/>
            <p:cNvSpPr>
              <a:spLocks noChangeArrowheads="1"/>
            </p:cNvSpPr>
            <p:nvPr/>
          </p:nvSpPr>
          <p:spPr bwMode="auto">
            <a:xfrm>
              <a:off x="369" y="1607"/>
              <a:ext cx="255" cy="22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  <p:sp>
          <p:nvSpPr>
            <p:cNvPr id="24865" name="Oval 289"/>
            <p:cNvSpPr>
              <a:spLocks noChangeArrowheads="1"/>
            </p:cNvSpPr>
            <p:nvPr/>
          </p:nvSpPr>
          <p:spPr bwMode="auto">
            <a:xfrm>
              <a:off x="848" y="1607"/>
              <a:ext cx="255" cy="22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D</a:t>
              </a:r>
            </a:p>
          </p:txBody>
        </p:sp>
        <p:sp>
          <p:nvSpPr>
            <p:cNvPr id="24866" name="Oval 290"/>
            <p:cNvSpPr>
              <a:spLocks noChangeArrowheads="1"/>
            </p:cNvSpPr>
            <p:nvPr/>
          </p:nvSpPr>
          <p:spPr bwMode="auto">
            <a:xfrm>
              <a:off x="648" y="2021"/>
              <a:ext cx="255" cy="23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E</a:t>
              </a:r>
            </a:p>
          </p:txBody>
        </p:sp>
        <p:sp>
          <p:nvSpPr>
            <p:cNvPr id="24867" name="Oval 291"/>
            <p:cNvSpPr>
              <a:spLocks noChangeArrowheads="1"/>
            </p:cNvSpPr>
            <p:nvPr/>
          </p:nvSpPr>
          <p:spPr bwMode="auto">
            <a:xfrm>
              <a:off x="1056" y="2012"/>
              <a:ext cx="255" cy="22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F</a:t>
              </a:r>
            </a:p>
          </p:txBody>
        </p:sp>
        <p:sp>
          <p:nvSpPr>
            <p:cNvPr id="24868" name="Oval 292"/>
            <p:cNvSpPr>
              <a:spLocks noChangeArrowheads="1"/>
            </p:cNvSpPr>
            <p:nvPr/>
          </p:nvSpPr>
          <p:spPr bwMode="auto">
            <a:xfrm>
              <a:off x="858" y="2464"/>
              <a:ext cx="255" cy="22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G</a:t>
              </a:r>
            </a:p>
          </p:txBody>
        </p:sp>
        <p:cxnSp>
          <p:nvCxnSpPr>
            <p:cNvPr id="24869" name="AutoShape 293"/>
            <p:cNvCxnSpPr>
              <a:cxnSpLocks noChangeShapeType="1"/>
              <a:stCxn id="24862" idx="3"/>
              <a:endCxn id="24863" idx="0"/>
            </p:cNvCxnSpPr>
            <p:nvPr/>
          </p:nvCxnSpPr>
          <p:spPr bwMode="auto">
            <a:xfrm flipH="1">
              <a:off x="735" y="1007"/>
              <a:ext cx="151" cy="20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70" name="AutoShape 294"/>
            <p:cNvCxnSpPr>
              <a:cxnSpLocks noChangeShapeType="1"/>
              <a:stCxn id="24863" idx="3"/>
              <a:endCxn id="24864" idx="0"/>
            </p:cNvCxnSpPr>
            <p:nvPr/>
          </p:nvCxnSpPr>
          <p:spPr bwMode="auto">
            <a:xfrm flipH="1">
              <a:off x="497" y="1407"/>
              <a:ext cx="147" cy="20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71" name="AutoShape 295"/>
            <p:cNvCxnSpPr>
              <a:cxnSpLocks noChangeShapeType="1"/>
              <a:stCxn id="24863" idx="5"/>
              <a:endCxn id="24865" idx="0"/>
            </p:cNvCxnSpPr>
            <p:nvPr/>
          </p:nvCxnSpPr>
          <p:spPr bwMode="auto">
            <a:xfrm>
              <a:off x="825" y="1407"/>
              <a:ext cx="151" cy="20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72" name="AutoShape 296"/>
            <p:cNvCxnSpPr>
              <a:cxnSpLocks noChangeShapeType="1"/>
              <a:stCxn id="24865" idx="3"/>
              <a:endCxn id="24866" idx="0"/>
            </p:cNvCxnSpPr>
            <p:nvPr/>
          </p:nvCxnSpPr>
          <p:spPr bwMode="auto">
            <a:xfrm flipH="1">
              <a:off x="776" y="1798"/>
              <a:ext cx="109" cy="22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73" name="AutoShape 297"/>
            <p:cNvCxnSpPr>
              <a:cxnSpLocks noChangeShapeType="1"/>
              <a:stCxn id="24865" idx="5"/>
              <a:endCxn id="24867" idx="0"/>
            </p:cNvCxnSpPr>
            <p:nvPr/>
          </p:nvCxnSpPr>
          <p:spPr bwMode="auto">
            <a:xfrm>
              <a:off x="1066" y="1798"/>
              <a:ext cx="118" cy="21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74" name="AutoShape 298"/>
            <p:cNvCxnSpPr>
              <a:cxnSpLocks noChangeShapeType="1"/>
              <a:stCxn id="24866" idx="5"/>
              <a:endCxn id="24868" idx="0"/>
            </p:cNvCxnSpPr>
            <p:nvPr/>
          </p:nvCxnSpPr>
          <p:spPr bwMode="auto">
            <a:xfrm>
              <a:off x="866" y="2222"/>
              <a:ext cx="120" cy="24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9" name="Group 299"/>
          <p:cNvGrpSpPr>
            <a:grpSpLocks/>
          </p:cNvGrpSpPr>
          <p:nvPr/>
        </p:nvGrpSpPr>
        <p:grpSpPr bwMode="auto">
          <a:xfrm>
            <a:off x="5699125" y="854075"/>
            <a:ext cx="1547813" cy="2133600"/>
            <a:chOff x="3729" y="720"/>
            <a:chExt cx="975" cy="1344"/>
          </a:xfrm>
        </p:grpSpPr>
        <p:sp>
          <p:nvSpPr>
            <p:cNvPr id="24876" name="Oval 300"/>
            <p:cNvSpPr>
              <a:spLocks noChangeArrowheads="1"/>
            </p:cNvSpPr>
            <p:nvPr/>
          </p:nvSpPr>
          <p:spPr bwMode="auto">
            <a:xfrm>
              <a:off x="4449" y="720"/>
              <a:ext cx="255" cy="22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24877" name="Oval 301"/>
            <p:cNvSpPr>
              <a:spLocks noChangeArrowheads="1"/>
            </p:cNvSpPr>
            <p:nvPr/>
          </p:nvSpPr>
          <p:spPr bwMode="auto">
            <a:xfrm>
              <a:off x="4201" y="1090"/>
              <a:ext cx="255" cy="22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24878" name="Oval 302"/>
            <p:cNvSpPr>
              <a:spLocks noChangeArrowheads="1"/>
            </p:cNvSpPr>
            <p:nvPr/>
          </p:nvSpPr>
          <p:spPr bwMode="auto">
            <a:xfrm>
              <a:off x="3969" y="1456"/>
              <a:ext cx="255" cy="22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  <p:sp>
          <p:nvSpPr>
            <p:cNvPr id="24879" name="Oval 303"/>
            <p:cNvSpPr>
              <a:spLocks noChangeArrowheads="1"/>
            </p:cNvSpPr>
            <p:nvPr/>
          </p:nvSpPr>
          <p:spPr bwMode="auto">
            <a:xfrm>
              <a:off x="3729" y="1840"/>
              <a:ext cx="255" cy="22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D</a:t>
              </a:r>
            </a:p>
          </p:txBody>
        </p:sp>
        <p:cxnSp>
          <p:nvCxnSpPr>
            <p:cNvPr id="24880" name="AutoShape 304"/>
            <p:cNvCxnSpPr>
              <a:cxnSpLocks noChangeShapeType="1"/>
              <a:stCxn id="24876" idx="3"/>
              <a:endCxn id="24877" idx="0"/>
            </p:cNvCxnSpPr>
            <p:nvPr/>
          </p:nvCxnSpPr>
          <p:spPr bwMode="auto">
            <a:xfrm flipH="1">
              <a:off x="4329" y="911"/>
              <a:ext cx="157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81" name="AutoShape 305"/>
            <p:cNvCxnSpPr>
              <a:cxnSpLocks noChangeShapeType="1"/>
              <a:stCxn id="24877" idx="3"/>
              <a:endCxn id="24878" idx="0"/>
            </p:cNvCxnSpPr>
            <p:nvPr/>
          </p:nvCxnSpPr>
          <p:spPr bwMode="auto">
            <a:xfrm flipH="1">
              <a:off x="4097" y="1281"/>
              <a:ext cx="141" cy="17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82" name="AutoShape 306"/>
            <p:cNvCxnSpPr>
              <a:cxnSpLocks noChangeShapeType="1"/>
              <a:stCxn id="24878" idx="3"/>
              <a:endCxn id="24879" idx="0"/>
            </p:cNvCxnSpPr>
            <p:nvPr/>
          </p:nvCxnSpPr>
          <p:spPr bwMode="auto">
            <a:xfrm flipH="1">
              <a:off x="3857" y="1647"/>
              <a:ext cx="149" cy="19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8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8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4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4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4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4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4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48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48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24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48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48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48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48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12" grpId="0" animBg="1"/>
      <p:bldP spid="24813" grpId="0" animBg="1"/>
      <p:bldP spid="24814" grpId="0" animBg="1"/>
      <p:bldP spid="24815" grpId="0" animBg="1"/>
      <p:bldP spid="24816" grpId="0" animBg="1"/>
      <p:bldP spid="24817" grpId="0" animBg="1"/>
      <p:bldP spid="24821" grpId="0" autoUpdateAnimBg="0"/>
      <p:bldP spid="24825" grpId="0" autoUpdateAnimBg="0"/>
      <p:bldP spid="24859" grpId="0" autoUpdateAnimBg="0"/>
      <p:bldP spid="24860" grpId="0" animBg="1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63" name="Text Box 19"/>
          <p:cNvSpPr txBox="1">
            <a:spLocks noChangeArrowheads="1"/>
          </p:cNvSpPr>
          <p:nvPr/>
        </p:nvSpPr>
        <p:spPr bwMode="auto">
          <a:xfrm>
            <a:off x="1736725" y="1412875"/>
            <a:ext cx="5715000" cy="41084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typedef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struct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BiTNode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 { //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结点结构</a:t>
            </a:r>
          </a:p>
          <a:p>
            <a:pPr marL="0" marR="0" lvl="0" indent="0" algn="l" defTabSz="914400" rtl="0" eaLnBrk="1" fontAlgn="auto" latinLnBrk="0" hangingPunct="1">
              <a:lnSpc>
                <a:spcPct val="2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   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TElemType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      data;</a:t>
            </a:r>
          </a:p>
          <a:p>
            <a:pPr marL="0" marR="0" lvl="0" indent="0" algn="l" defTabSz="914400" rtl="0" eaLnBrk="1" fontAlgn="auto" latinLnBrk="0" hangingPunct="1">
              <a:lnSpc>
                <a:spcPct val="2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   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struct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BiTNode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  *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lchild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, *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rchild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; </a:t>
            </a:r>
          </a:p>
          <a:p>
            <a:pPr marL="0" marR="0" lvl="0" indent="0" algn="l" defTabSz="914400" rtl="0" eaLnBrk="1" fontAlgn="auto" latinLnBrk="0" hangingPunct="1">
              <a:lnSpc>
                <a:spcPct val="2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                                     //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左右孩子指针</a:t>
            </a:r>
          </a:p>
          <a:p>
            <a:pPr marL="0" marR="0" lvl="0" indent="0" algn="l" defTabSz="914400" rtl="0" eaLnBrk="1" fontAlgn="auto" latinLnBrk="0" hangingPunct="1">
              <a:lnSpc>
                <a:spcPct val="2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}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BiTNode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, *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BiTree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;</a:t>
            </a:r>
          </a:p>
        </p:txBody>
      </p:sp>
      <p:sp>
        <p:nvSpPr>
          <p:cNvPr id="31764" name="Text Box 20"/>
          <p:cNvSpPr txBox="1">
            <a:spLocks noChangeArrowheads="1"/>
          </p:cNvSpPr>
          <p:nvPr/>
        </p:nvSpPr>
        <p:spPr bwMode="auto">
          <a:xfrm>
            <a:off x="1736725" y="909638"/>
            <a:ext cx="3621088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C 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语言的类型描述如下：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 </a:t>
            </a:r>
          </a:p>
        </p:txBody>
      </p:sp>
    </p:spTree>
  </p:cSld>
  <p:clrMapOvr>
    <a:masterClrMapping/>
  </p:clrMapOvr>
  <p:transition spd="slow">
    <p:pull dir="lu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4" name="Text Box 4"/>
          <p:cNvSpPr txBox="1">
            <a:spLocks noChangeArrowheads="1"/>
          </p:cNvSpPr>
          <p:nvPr/>
        </p:nvSpPr>
        <p:spPr bwMode="auto">
          <a:xfrm>
            <a:off x="1258888" y="620713"/>
            <a:ext cx="5468937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若规定先左后右，则只有前三种情况： </a:t>
            </a:r>
          </a:p>
          <a:p>
            <a:pPr marL="0" marR="0" lvl="0" indent="0" algn="l" defTabSz="914400" rtl="0" eaLnBrk="1" fontAlgn="auto" latinLnBrk="0" hangingPunct="1">
              <a:lnSpc>
                <a:spcPct val="1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            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alibri"/>
                <a:ea typeface="楷体_GB2312" pitchFamily="49" charset="-122"/>
                <a:cs typeface="+mn-cs"/>
              </a:rPr>
              <a:t>DLR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——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先（根）序遍历， </a:t>
            </a:r>
          </a:p>
          <a:p>
            <a:pPr marL="0" marR="0" lvl="0" indent="0" algn="l" defTabSz="914400" rtl="0" eaLnBrk="1" fontAlgn="auto" latinLnBrk="0" hangingPunct="1">
              <a:lnSpc>
                <a:spcPct val="1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            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alibri"/>
                <a:ea typeface="楷体_GB2312" pitchFamily="49" charset="-122"/>
                <a:cs typeface="+mn-cs"/>
              </a:rPr>
              <a:t>LDR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——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中（根）序遍历， </a:t>
            </a:r>
          </a:p>
          <a:p>
            <a:pPr marL="0" marR="0" lvl="0" indent="0" algn="l" defTabSz="914400" rtl="0" eaLnBrk="1" fontAlgn="auto" latinLnBrk="0" hangingPunct="1">
              <a:lnSpc>
                <a:spcPct val="1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            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alibri"/>
                <a:ea typeface="楷体_GB2312" pitchFamily="49" charset="-122"/>
                <a:cs typeface="+mn-cs"/>
              </a:rPr>
              <a:t>LRD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——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后（根）序遍历。 </a:t>
            </a:r>
          </a:p>
        </p:txBody>
      </p:sp>
      <p:sp>
        <p:nvSpPr>
          <p:cNvPr id="143371" name="AutoShape 11"/>
          <p:cNvSpPr>
            <a:spLocks noChangeArrowheads="1"/>
          </p:cNvSpPr>
          <p:nvPr/>
        </p:nvSpPr>
        <p:spPr bwMode="auto">
          <a:xfrm rot="2826007">
            <a:off x="2396332" y="3350418"/>
            <a:ext cx="381000" cy="1935163"/>
          </a:xfrm>
          <a:prstGeom prst="curvedRightArrow">
            <a:avLst>
              <a:gd name="adj1" fmla="val 101583"/>
              <a:gd name="adj2" fmla="val 203167"/>
              <a:gd name="adj3" fmla="val 33333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372" name="AutoShape 12"/>
          <p:cNvSpPr>
            <a:spLocks noChangeArrowheads="1"/>
          </p:cNvSpPr>
          <p:nvPr/>
        </p:nvSpPr>
        <p:spPr bwMode="auto">
          <a:xfrm rot="-5397963">
            <a:off x="4201319" y="4231482"/>
            <a:ext cx="381000" cy="3529012"/>
          </a:xfrm>
          <a:prstGeom prst="curvedRightArrow">
            <a:avLst>
              <a:gd name="adj1" fmla="val 185250"/>
              <a:gd name="adj2" fmla="val 370500"/>
              <a:gd name="adj3" fmla="val 33333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373" name="AutoShape 13"/>
          <p:cNvSpPr>
            <a:spLocks noChangeArrowheads="1"/>
          </p:cNvSpPr>
          <p:nvPr/>
        </p:nvSpPr>
        <p:spPr bwMode="auto">
          <a:xfrm rot="-1635898">
            <a:off x="2813050" y="4608513"/>
            <a:ext cx="955675" cy="225425"/>
          </a:xfrm>
          <a:prstGeom prst="notchedRightArrow">
            <a:avLst>
              <a:gd name="adj1" fmla="val 50000"/>
              <a:gd name="adj2" fmla="val 105986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379" name="AutoShape 19"/>
          <p:cNvSpPr>
            <a:spLocks noChangeArrowheads="1"/>
          </p:cNvSpPr>
          <p:nvPr/>
        </p:nvSpPr>
        <p:spPr bwMode="auto">
          <a:xfrm rot="1645305">
            <a:off x="4408488" y="4652963"/>
            <a:ext cx="955675" cy="225425"/>
          </a:xfrm>
          <a:prstGeom prst="notchedRightArrow">
            <a:avLst>
              <a:gd name="adj1" fmla="val 50000"/>
              <a:gd name="adj2" fmla="val 105986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380" name="AutoShape 20"/>
          <p:cNvSpPr>
            <a:spLocks noChangeArrowheads="1"/>
          </p:cNvSpPr>
          <p:nvPr/>
        </p:nvSpPr>
        <p:spPr bwMode="auto">
          <a:xfrm rot="1787964" flipH="1">
            <a:off x="4768850" y="4365625"/>
            <a:ext cx="955675" cy="225425"/>
          </a:xfrm>
          <a:prstGeom prst="notchedRightArrow">
            <a:avLst>
              <a:gd name="adj1" fmla="val 50000"/>
              <a:gd name="adj2" fmla="val 105986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381" name="AutoShape 21"/>
          <p:cNvSpPr>
            <a:spLocks noChangeArrowheads="1"/>
          </p:cNvSpPr>
          <p:nvPr/>
        </p:nvSpPr>
        <p:spPr bwMode="auto">
          <a:xfrm rot="10802665" flipH="1">
            <a:off x="3346450" y="5291138"/>
            <a:ext cx="1728788" cy="225425"/>
          </a:xfrm>
          <a:prstGeom prst="notchedRightArrow">
            <a:avLst>
              <a:gd name="adj1" fmla="val 50000"/>
              <a:gd name="adj2" fmla="val 191725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1547813" y="3644900"/>
            <a:ext cx="5113337" cy="2016125"/>
            <a:chOff x="975" y="2296"/>
            <a:chExt cx="3221" cy="1270"/>
          </a:xfrm>
        </p:grpSpPr>
        <p:sp>
          <p:nvSpPr>
            <p:cNvPr id="143366" name="Oval 6"/>
            <p:cNvSpPr>
              <a:spLocks noChangeArrowheads="1"/>
            </p:cNvSpPr>
            <p:nvPr/>
          </p:nvSpPr>
          <p:spPr bwMode="auto">
            <a:xfrm>
              <a:off x="2128" y="2296"/>
              <a:ext cx="837" cy="52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+mn-cs"/>
                </a:rPr>
                <a:t> </a:t>
              </a:r>
              <a:r>
                <a: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+mn-cs"/>
                </a:rPr>
                <a:t>根结点</a:t>
              </a:r>
              <a:r>
                <a: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 </a:t>
              </a:r>
            </a:p>
          </p:txBody>
        </p:sp>
        <p:cxnSp>
          <p:nvCxnSpPr>
            <p:cNvPr id="143377" name="AutoShape 17"/>
            <p:cNvCxnSpPr>
              <a:cxnSpLocks noChangeShapeType="1"/>
              <a:stCxn id="143366" idx="3"/>
              <a:endCxn id="143387" idx="15"/>
            </p:cNvCxnSpPr>
            <p:nvPr/>
          </p:nvCxnSpPr>
          <p:spPr bwMode="auto">
            <a:xfrm flipH="1">
              <a:off x="1620" y="2745"/>
              <a:ext cx="631" cy="368"/>
            </a:xfrm>
            <a:prstGeom prst="straightConnector1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3378" name="AutoShape 18"/>
            <p:cNvCxnSpPr>
              <a:cxnSpLocks noChangeShapeType="1"/>
              <a:stCxn id="143366" idx="5"/>
              <a:endCxn id="143388" idx="15"/>
            </p:cNvCxnSpPr>
            <p:nvPr/>
          </p:nvCxnSpPr>
          <p:spPr bwMode="auto">
            <a:xfrm>
              <a:off x="2842" y="2745"/>
              <a:ext cx="739" cy="368"/>
            </a:xfrm>
            <a:prstGeom prst="straightConnector1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43387" name="Freeform 27"/>
            <p:cNvSpPr>
              <a:spLocks/>
            </p:cNvSpPr>
            <p:nvPr/>
          </p:nvSpPr>
          <p:spPr bwMode="auto">
            <a:xfrm>
              <a:off x="975" y="3113"/>
              <a:ext cx="953" cy="453"/>
            </a:xfrm>
            <a:custGeom>
              <a:avLst/>
              <a:gdLst/>
              <a:ahLst/>
              <a:cxnLst>
                <a:cxn ang="0">
                  <a:pos x="314" y="0"/>
                </a:cxn>
                <a:cxn ang="0">
                  <a:pos x="283" y="15"/>
                </a:cxn>
                <a:cxn ang="0">
                  <a:pos x="238" y="30"/>
                </a:cxn>
                <a:cxn ang="0">
                  <a:pos x="132" y="83"/>
                </a:cxn>
                <a:cxn ang="0">
                  <a:pos x="71" y="136"/>
                </a:cxn>
                <a:cxn ang="0">
                  <a:pos x="33" y="273"/>
                </a:cxn>
                <a:cxn ang="0">
                  <a:pos x="71" y="470"/>
                </a:cxn>
                <a:cxn ang="0">
                  <a:pos x="124" y="538"/>
                </a:cxn>
                <a:cxn ang="0">
                  <a:pos x="170" y="553"/>
                </a:cxn>
                <a:cxn ang="0">
                  <a:pos x="344" y="561"/>
                </a:cxn>
                <a:cxn ang="0">
                  <a:pos x="382" y="508"/>
                </a:cxn>
                <a:cxn ang="0">
                  <a:pos x="404" y="500"/>
                </a:cxn>
                <a:cxn ang="0">
                  <a:pos x="458" y="371"/>
                </a:cxn>
                <a:cxn ang="0">
                  <a:pos x="382" y="227"/>
                </a:cxn>
                <a:cxn ang="0">
                  <a:pos x="336" y="68"/>
                </a:cxn>
                <a:cxn ang="0">
                  <a:pos x="314" y="0"/>
                </a:cxn>
              </a:cxnLst>
              <a:rect l="0" t="0" r="r" b="b"/>
              <a:pathLst>
                <a:path w="464" h="598">
                  <a:moveTo>
                    <a:pt x="314" y="0"/>
                  </a:moveTo>
                  <a:cubicBezTo>
                    <a:pt x="304" y="5"/>
                    <a:pt x="294" y="11"/>
                    <a:pt x="283" y="15"/>
                  </a:cubicBezTo>
                  <a:cubicBezTo>
                    <a:pt x="268" y="21"/>
                    <a:pt x="238" y="30"/>
                    <a:pt x="238" y="30"/>
                  </a:cubicBezTo>
                  <a:cubicBezTo>
                    <a:pt x="203" y="56"/>
                    <a:pt x="167" y="60"/>
                    <a:pt x="132" y="83"/>
                  </a:cubicBezTo>
                  <a:cubicBezTo>
                    <a:pt x="109" y="98"/>
                    <a:pt x="94" y="121"/>
                    <a:pt x="71" y="136"/>
                  </a:cubicBezTo>
                  <a:cubicBezTo>
                    <a:pt x="45" y="176"/>
                    <a:pt x="49" y="227"/>
                    <a:pt x="33" y="273"/>
                  </a:cubicBezTo>
                  <a:cubicBezTo>
                    <a:pt x="25" y="344"/>
                    <a:pt x="0" y="424"/>
                    <a:pt x="71" y="470"/>
                  </a:cubicBezTo>
                  <a:cubicBezTo>
                    <a:pt x="80" y="484"/>
                    <a:pt x="113" y="529"/>
                    <a:pt x="124" y="538"/>
                  </a:cubicBezTo>
                  <a:cubicBezTo>
                    <a:pt x="127" y="540"/>
                    <a:pt x="167" y="552"/>
                    <a:pt x="170" y="553"/>
                  </a:cubicBezTo>
                  <a:cubicBezTo>
                    <a:pt x="226" y="591"/>
                    <a:pt x="227" y="598"/>
                    <a:pt x="344" y="561"/>
                  </a:cubicBezTo>
                  <a:cubicBezTo>
                    <a:pt x="365" y="554"/>
                    <a:pt x="369" y="526"/>
                    <a:pt x="382" y="508"/>
                  </a:cubicBezTo>
                  <a:cubicBezTo>
                    <a:pt x="387" y="502"/>
                    <a:pt x="397" y="503"/>
                    <a:pt x="404" y="500"/>
                  </a:cubicBezTo>
                  <a:cubicBezTo>
                    <a:pt x="439" y="449"/>
                    <a:pt x="438" y="428"/>
                    <a:pt x="458" y="371"/>
                  </a:cubicBezTo>
                  <a:cubicBezTo>
                    <a:pt x="450" y="277"/>
                    <a:pt x="464" y="257"/>
                    <a:pt x="382" y="227"/>
                  </a:cubicBezTo>
                  <a:cubicBezTo>
                    <a:pt x="337" y="184"/>
                    <a:pt x="346" y="128"/>
                    <a:pt x="336" y="68"/>
                  </a:cubicBezTo>
                  <a:cubicBezTo>
                    <a:pt x="332" y="44"/>
                    <a:pt x="322" y="23"/>
                    <a:pt x="31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rect">
                <a:fillToRect l="50000" t="50000" r="50000" b="50000"/>
              </a:path>
            </a:gradFill>
            <a:ln w="9525" cap="sq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388" name="Freeform 28"/>
            <p:cNvSpPr>
              <a:spLocks/>
            </p:cNvSpPr>
            <p:nvPr/>
          </p:nvSpPr>
          <p:spPr bwMode="auto">
            <a:xfrm flipH="1">
              <a:off x="3288" y="3113"/>
              <a:ext cx="908" cy="453"/>
            </a:xfrm>
            <a:custGeom>
              <a:avLst/>
              <a:gdLst/>
              <a:ahLst/>
              <a:cxnLst>
                <a:cxn ang="0">
                  <a:pos x="314" y="0"/>
                </a:cxn>
                <a:cxn ang="0">
                  <a:pos x="283" y="15"/>
                </a:cxn>
                <a:cxn ang="0">
                  <a:pos x="238" y="30"/>
                </a:cxn>
                <a:cxn ang="0">
                  <a:pos x="132" y="83"/>
                </a:cxn>
                <a:cxn ang="0">
                  <a:pos x="71" y="136"/>
                </a:cxn>
                <a:cxn ang="0">
                  <a:pos x="33" y="273"/>
                </a:cxn>
                <a:cxn ang="0">
                  <a:pos x="71" y="470"/>
                </a:cxn>
                <a:cxn ang="0">
                  <a:pos x="124" y="538"/>
                </a:cxn>
                <a:cxn ang="0">
                  <a:pos x="170" y="553"/>
                </a:cxn>
                <a:cxn ang="0">
                  <a:pos x="344" y="561"/>
                </a:cxn>
                <a:cxn ang="0">
                  <a:pos x="382" y="508"/>
                </a:cxn>
                <a:cxn ang="0">
                  <a:pos x="404" y="500"/>
                </a:cxn>
                <a:cxn ang="0">
                  <a:pos x="458" y="371"/>
                </a:cxn>
                <a:cxn ang="0">
                  <a:pos x="382" y="227"/>
                </a:cxn>
                <a:cxn ang="0">
                  <a:pos x="336" y="68"/>
                </a:cxn>
                <a:cxn ang="0">
                  <a:pos x="314" y="0"/>
                </a:cxn>
              </a:cxnLst>
              <a:rect l="0" t="0" r="r" b="b"/>
              <a:pathLst>
                <a:path w="464" h="598">
                  <a:moveTo>
                    <a:pt x="314" y="0"/>
                  </a:moveTo>
                  <a:cubicBezTo>
                    <a:pt x="304" y="5"/>
                    <a:pt x="294" y="11"/>
                    <a:pt x="283" y="15"/>
                  </a:cubicBezTo>
                  <a:cubicBezTo>
                    <a:pt x="268" y="21"/>
                    <a:pt x="238" y="30"/>
                    <a:pt x="238" y="30"/>
                  </a:cubicBezTo>
                  <a:cubicBezTo>
                    <a:pt x="203" y="56"/>
                    <a:pt x="167" y="60"/>
                    <a:pt x="132" y="83"/>
                  </a:cubicBezTo>
                  <a:cubicBezTo>
                    <a:pt x="109" y="98"/>
                    <a:pt x="94" y="121"/>
                    <a:pt x="71" y="136"/>
                  </a:cubicBezTo>
                  <a:cubicBezTo>
                    <a:pt x="45" y="176"/>
                    <a:pt x="49" y="227"/>
                    <a:pt x="33" y="273"/>
                  </a:cubicBezTo>
                  <a:cubicBezTo>
                    <a:pt x="25" y="344"/>
                    <a:pt x="0" y="424"/>
                    <a:pt x="71" y="470"/>
                  </a:cubicBezTo>
                  <a:cubicBezTo>
                    <a:pt x="80" y="484"/>
                    <a:pt x="113" y="529"/>
                    <a:pt x="124" y="538"/>
                  </a:cubicBezTo>
                  <a:cubicBezTo>
                    <a:pt x="127" y="540"/>
                    <a:pt x="167" y="552"/>
                    <a:pt x="170" y="553"/>
                  </a:cubicBezTo>
                  <a:cubicBezTo>
                    <a:pt x="226" y="591"/>
                    <a:pt x="227" y="598"/>
                    <a:pt x="344" y="561"/>
                  </a:cubicBezTo>
                  <a:cubicBezTo>
                    <a:pt x="365" y="554"/>
                    <a:pt x="369" y="526"/>
                    <a:pt x="382" y="508"/>
                  </a:cubicBezTo>
                  <a:cubicBezTo>
                    <a:pt x="387" y="502"/>
                    <a:pt x="397" y="503"/>
                    <a:pt x="404" y="500"/>
                  </a:cubicBezTo>
                  <a:cubicBezTo>
                    <a:pt x="439" y="449"/>
                    <a:pt x="438" y="428"/>
                    <a:pt x="458" y="371"/>
                  </a:cubicBezTo>
                  <a:cubicBezTo>
                    <a:pt x="450" y="277"/>
                    <a:pt x="464" y="257"/>
                    <a:pt x="382" y="227"/>
                  </a:cubicBezTo>
                  <a:cubicBezTo>
                    <a:pt x="337" y="184"/>
                    <a:pt x="346" y="128"/>
                    <a:pt x="336" y="68"/>
                  </a:cubicBezTo>
                  <a:cubicBezTo>
                    <a:pt x="332" y="44"/>
                    <a:pt x="322" y="23"/>
                    <a:pt x="31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rect">
                <a:fillToRect l="50000" t="50000" r="50000" b="50000"/>
              </a:path>
            </a:gradFill>
            <a:ln w="9525" cap="sq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389" name="Rectangle 29"/>
            <p:cNvSpPr>
              <a:spLocks noChangeArrowheads="1"/>
            </p:cNvSpPr>
            <p:nvPr/>
          </p:nvSpPr>
          <p:spPr bwMode="auto">
            <a:xfrm>
              <a:off x="1066" y="3203"/>
              <a:ext cx="79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左子树 </a:t>
              </a:r>
            </a:p>
          </p:txBody>
        </p:sp>
        <p:sp>
          <p:nvSpPr>
            <p:cNvPr id="143390" name="Rectangle 30"/>
            <p:cNvSpPr>
              <a:spLocks noChangeArrowheads="1"/>
            </p:cNvSpPr>
            <p:nvPr/>
          </p:nvSpPr>
          <p:spPr bwMode="auto">
            <a:xfrm>
              <a:off x="3379" y="3203"/>
              <a:ext cx="79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右子树 </a:t>
              </a:r>
            </a:p>
          </p:txBody>
        </p:sp>
      </p:grpSp>
    </p:spTree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1000"/>
                                        <p:tgtEl>
                                          <p:spTgt spid="143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143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43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43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43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1000"/>
                                        <p:tgtEl>
                                          <p:spTgt spid="143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71" grpId="0" animBg="1"/>
      <p:bldP spid="143372" grpId="0" animBg="1"/>
      <p:bldP spid="143373" grpId="0" animBg="1"/>
      <p:bldP spid="143379" grpId="0" animBg="1"/>
      <p:bldP spid="143380" grpId="0" animBg="1"/>
      <p:bldP spid="143381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3A631D7-9E86-44F1-987D-3363CD168AAA}"/>
              </a:ext>
            </a:extLst>
          </p:cNvPr>
          <p:cNvSpPr txBox="1"/>
          <p:nvPr/>
        </p:nvSpPr>
        <p:spPr>
          <a:xfrm>
            <a:off x="804305" y="4776390"/>
            <a:ext cx="75608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2. 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已知一颗二叉树后序序列为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DABEC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，中序序列为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DEBAC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，则先序序列为（    ）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A. ACBED	B. DECAB	C. DEABC	D. CEDBA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BA0B5B4-5D68-4B03-AEBA-FD781710F684}"/>
              </a:ext>
            </a:extLst>
          </p:cNvPr>
          <p:cNvSpPr txBox="1"/>
          <p:nvPr/>
        </p:nvSpPr>
        <p:spPr>
          <a:xfrm>
            <a:off x="683568" y="332656"/>
            <a:ext cx="7560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1. 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求先序序列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ABCDEFGHI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和中序序列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BCAEDGHFI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所确定的二叉树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3" name="Group 114">
            <a:extLst>
              <a:ext uri="{FF2B5EF4-FFF2-40B4-BE49-F238E27FC236}">
                <a16:creationId xmlns:a16="http://schemas.microsoft.com/office/drawing/2014/main" id="{B1AD9ECD-41CC-4951-8CF7-3FFB60C375D8}"/>
              </a:ext>
            </a:extLst>
          </p:cNvPr>
          <p:cNvGrpSpPr>
            <a:grpSpLocks/>
          </p:cNvGrpSpPr>
          <p:nvPr/>
        </p:nvGrpSpPr>
        <p:grpSpPr bwMode="auto">
          <a:xfrm>
            <a:off x="2771800" y="809224"/>
            <a:ext cx="4256087" cy="3967166"/>
            <a:chOff x="3224" y="1207"/>
            <a:chExt cx="2681" cy="2499"/>
          </a:xfrm>
        </p:grpSpPr>
        <p:sp>
          <p:nvSpPr>
            <p:cNvPr id="44" name="Oval 81">
              <a:extLst>
                <a:ext uri="{FF2B5EF4-FFF2-40B4-BE49-F238E27FC236}">
                  <a16:creationId xmlns:a16="http://schemas.microsoft.com/office/drawing/2014/main" id="{5B6D80E9-7B07-44D8-857B-8C0A7D62F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0" y="1218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Oval 82">
              <a:extLst>
                <a:ext uri="{FF2B5EF4-FFF2-40B4-BE49-F238E27FC236}">
                  <a16:creationId xmlns:a16="http://schemas.microsoft.com/office/drawing/2014/main" id="{FAA64888-177C-4261-8542-5E4FEBF2F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4" y="1746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Oval 83">
              <a:extLst>
                <a:ext uri="{FF2B5EF4-FFF2-40B4-BE49-F238E27FC236}">
                  <a16:creationId xmlns:a16="http://schemas.microsoft.com/office/drawing/2014/main" id="{9EE7C0FB-E161-46A3-94EA-122B4C2C09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3" y="1733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Oval 84">
              <a:extLst>
                <a:ext uri="{FF2B5EF4-FFF2-40B4-BE49-F238E27FC236}">
                  <a16:creationId xmlns:a16="http://schemas.microsoft.com/office/drawing/2014/main" id="{C32D258C-C32E-4822-A5E2-7EC19EAA7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9" y="337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Oval 85">
              <a:extLst>
                <a:ext uri="{FF2B5EF4-FFF2-40B4-BE49-F238E27FC236}">
                  <a16:creationId xmlns:a16="http://schemas.microsoft.com/office/drawing/2014/main" id="{E6AB0369-3136-4379-A5D3-2D1C409F7C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1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Oval 86">
              <a:extLst>
                <a:ext uri="{FF2B5EF4-FFF2-40B4-BE49-F238E27FC236}">
                  <a16:creationId xmlns:a16="http://schemas.microsoft.com/office/drawing/2014/main" id="{375D9F88-6402-42B6-8DE4-BA1E6474AB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9" y="2819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Oval 87">
              <a:extLst>
                <a:ext uri="{FF2B5EF4-FFF2-40B4-BE49-F238E27FC236}">
                  <a16:creationId xmlns:a16="http://schemas.microsoft.com/office/drawing/2014/main" id="{84EF11EE-A07C-4295-B9EA-CE727111D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3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Oval 88">
              <a:extLst>
                <a:ext uri="{FF2B5EF4-FFF2-40B4-BE49-F238E27FC236}">
                  <a16:creationId xmlns:a16="http://schemas.microsoft.com/office/drawing/2014/main" id="{6611219E-0E1A-4857-8515-129029E7E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9" y="235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Oval 89">
              <a:extLst>
                <a:ext uri="{FF2B5EF4-FFF2-40B4-BE49-F238E27FC236}">
                  <a16:creationId xmlns:a16="http://schemas.microsoft.com/office/drawing/2014/main" id="{7119239F-1EBC-45B4-9CD0-71EB5FE556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4" y="2819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Text Box 90">
              <a:extLst>
                <a:ext uri="{FF2B5EF4-FFF2-40B4-BE49-F238E27FC236}">
                  <a16:creationId xmlns:a16="http://schemas.microsoft.com/office/drawing/2014/main" id="{45FECED7-5B5A-445A-AF23-8EA5ABC0E7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" y="1207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2800" b="0" i="0" u="none" strike="noStrike" kern="1200" cap="none" spc="0" normalizeH="0" baseline="30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 </a:t>
              </a:r>
              <a:endParaRPr kumimoji="0" lang="en-US" altLang="zh-CN" sz="18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Text Box 91">
              <a:extLst>
                <a:ext uri="{FF2B5EF4-FFF2-40B4-BE49-F238E27FC236}">
                  <a16:creationId xmlns:a16="http://schemas.microsoft.com/office/drawing/2014/main" id="{16B7FE2D-5151-4818-81F5-BCFBC5530F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6" y="1735"/>
              <a:ext cx="30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B</a:t>
              </a:r>
              <a:r>
                <a:rPr kumimoji="0" lang="en-US" altLang="zh-CN" sz="2800" b="0" i="0" u="none" strike="noStrike" kern="1200" cap="none" spc="0" normalizeH="0" baseline="30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 </a:t>
              </a:r>
              <a:endParaRPr kumimoji="0" lang="en-US" altLang="zh-CN" sz="18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Text Box 92">
              <a:extLst>
                <a:ext uri="{FF2B5EF4-FFF2-40B4-BE49-F238E27FC236}">
                  <a16:creationId xmlns:a16="http://schemas.microsoft.com/office/drawing/2014/main" id="{06333C96-B3A2-4594-BDD0-25482711C9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7" y="1730"/>
              <a:ext cx="31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D</a:t>
              </a:r>
              <a:r>
                <a:rPr kumimoji="0" lang="en-US" altLang="zh-CN" sz="2800" b="0" i="0" u="none" strike="noStrike" kern="1200" cap="none" spc="0" normalizeH="0" baseline="30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 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Text Box 93">
              <a:extLst>
                <a:ext uri="{FF2B5EF4-FFF2-40B4-BE49-F238E27FC236}">
                  <a16:creationId xmlns:a16="http://schemas.microsoft.com/office/drawing/2014/main" id="{DE6CE68F-142E-446D-95C7-94324DFF12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78" y="3379"/>
              <a:ext cx="30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H</a:t>
              </a:r>
              <a:r>
                <a:rPr kumimoji="0" lang="en-US" altLang="zh-CN" sz="2800" b="0" i="0" u="none" strike="noStrike" kern="1200" cap="none" spc="0" normalizeH="0" baseline="30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 </a:t>
              </a:r>
              <a:endParaRPr kumimoji="0" lang="en-US" altLang="zh-CN" sz="18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Text Box 94">
              <a:extLst>
                <a:ext uri="{FF2B5EF4-FFF2-40B4-BE49-F238E27FC236}">
                  <a16:creationId xmlns:a16="http://schemas.microsoft.com/office/drawing/2014/main" id="{B5534619-3240-4163-B95B-7EBE8941E3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6" y="2351"/>
              <a:ext cx="236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C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" name="Text Box 95">
              <a:extLst>
                <a:ext uri="{FF2B5EF4-FFF2-40B4-BE49-F238E27FC236}">
                  <a16:creationId xmlns:a16="http://schemas.microsoft.com/office/drawing/2014/main" id="{8AC678EA-2A66-4137-A4CC-8925D92FC2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6" y="2282"/>
              <a:ext cx="261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E</a:t>
              </a:r>
              <a:r>
                <a:rPr kumimoji="0" lang="en-US" altLang="zh-CN" sz="2800" b="0" i="0" u="none" strike="noStrike" kern="1200" cap="none" spc="0" normalizeH="0" baseline="30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 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" name="Text Box 96">
              <a:extLst>
                <a:ext uri="{FF2B5EF4-FFF2-40B4-BE49-F238E27FC236}">
                  <a16:creationId xmlns:a16="http://schemas.microsoft.com/office/drawing/2014/main" id="{75C784BE-24CD-47AF-B86F-3B105F3D70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0" y="2826"/>
              <a:ext cx="345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 G</a:t>
              </a:r>
              <a:r>
                <a:rPr kumimoji="0" lang="en-US" altLang="zh-CN" sz="2800" b="0" i="0" u="none" strike="noStrike" kern="1200" cap="none" spc="0" normalizeH="0" baseline="30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 </a:t>
              </a:r>
              <a:endParaRPr kumimoji="0" lang="en-US" altLang="zh-CN" sz="18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" name="Text Box 97">
              <a:extLst>
                <a:ext uri="{FF2B5EF4-FFF2-40B4-BE49-F238E27FC236}">
                  <a16:creationId xmlns:a16="http://schemas.microsoft.com/office/drawing/2014/main" id="{8C0CA3D4-B137-43C6-A3BE-7F5BFC7809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0" y="2827"/>
              <a:ext cx="297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 I</a:t>
              </a:r>
              <a:r>
                <a:rPr kumimoji="0" lang="en-US" altLang="zh-CN" sz="2800" b="0" i="0" u="none" strike="noStrike" kern="1200" cap="none" spc="0" normalizeH="0" baseline="30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 </a:t>
              </a:r>
              <a:endParaRPr kumimoji="0" lang="en-US" altLang="zh-CN" sz="18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" name="Text Box 98">
              <a:extLst>
                <a:ext uri="{FF2B5EF4-FFF2-40B4-BE49-F238E27FC236}">
                  <a16:creationId xmlns:a16="http://schemas.microsoft.com/office/drawing/2014/main" id="{F2584CA0-991D-470B-8E71-B16763AA1A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1" y="2282"/>
              <a:ext cx="255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F</a:t>
              </a:r>
              <a:r>
                <a:rPr kumimoji="0" lang="en-US" altLang="zh-CN" sz="2800" b="0" i="0" u="none" strike="noStrike" kern="1200" cap="none" spc="0" normalizeH="0" baseline="30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 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62" name="AutoShape 106">
              <a:extLst>
                <a:ext uri="{FF2B5EF4-FFF2-40B4-BE49-F238E27FC236}">
                  <a16:creationId xmlns:a16="http://schemas.microsoft.com/office/drawing/2014/main" id="{34B1DD0E-1431-4106-8E5E-A3434293BFB9}"/>
                </a:ext>
              </a:extLst>
            </p:cNvPr>
            <p:cNvCxnSpPr>
              <a:cxnSpLocks noChangeShapeType="1"/>
              <a:stCxn id="44" idx="3"/>
              <a:endCxn id="45" idx="0"/>
            </p:cNvCxnSpPr>
            <p:nvPr/>
          </p:nvCxnSpPr>
          <p:spPr bwMode="auto">
            <a:xfrm flipH="1">
              <a:off x="3392" y="1505"/>
              <a:ext cx="607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3" name="AutoShape 107">
              <a:extLst>
                <a:ext uri="{FF2B5EF4-FFF2-40B4-BE49-F238E27FC236}">
                  <a16:creationId xmlns:a16="http://schemas.microsoft.com/office/drawing/2014/main" id="{3DD1B778-1CC5-40B6-B163-2554BF2D7F29}"/>
                </a:ext>
              </a:extLst>
            </p:cNvPr>
            <p:cNvCxnSpPr>
              <a:cxnSpLocks noChangeShapeType="1"/>
              <a:stCxn id="44" idx="5"/>
              <a:endCxn id="46" idx="0"/>
            </p:cNvCxnSpPr>
            <p:nvPr/>
          </p:nvCxnSpPr>
          <p:spPr bwMode="auto">
            <a:xfrm>
              <a:off x="4237" y="1505"/>
              <a:ext cx="674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4" name="AutoShape 108">
              <a:extLst>
                <a:ext uri="{FF2B5EF4-FFF2-40B4-BE49-F238E27FC236}">
                  <a16:creationId xmlns:a16="http://schemas.microsoft.com/office/drawing/2014/main" id="{E6BA7365-8378-422F-8B07-A5A842BFA0F2}"/>
                </a:ext>
              </a:extLst>
            </p:cNvPr>
            <p:cNvCxnSpPr>
              <a:cxnSpLocks noChangeShapeType="1"/>
              <a:endCxn id="60" idx="0"/>
            </p:cNvCxnSpPr>
            <p:nvPr/>
          </p:nvCxnSpPr>
          <p:spPr bwMode="auto">
            <a:xfrm>
              <a:off x="5463" y="2597"/>
              <a:ext cx="266" cy="23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5" name="AutoShape 109">
              <a:extLst>
                <a:ext uri="{FF2B5EF4-FFF2-40B4-BE49-F238E27FC236}">
                  <a16:creationId xmlns:a16="http://schemas.microsoft.com/office/drawing/2014/main" id="{1E4A9656-4945-47D2-ABC6-75A79DB2383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479" y="2041"/>
              <a:ext cx="248" cy="3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6" name="AutoShape 110">
              <a:extLst>
                <a:ext uri="{FF2B5EF4-FFF2-40B4-BE49-F238E27FC236}">
                  <a16:creationId xmlns:a16="http://schemas.microsoft.com/office/drawing/2014/main" id="{D2544520-21E1-41C3-8A54-688BE55A6C4E}"/>
                </a:ext>
              </a:extLst>
            </p:cNvPr>
            <p:cNvCxnSpPr>
              <a:cxnSpLocks noChangeShapeType="1"/>
              <a:stCxn id="46" idx="3"/>
              <a:endCxn id="48" idx="0"/>
            </p:cNvCxnSpPr>
            <p:nvPr/>
          </p:nvCxnSpPr>
          <p:spPr bwMode="auto">
            <a:xfrm flipH="1">
              <a:off x="4479" y="2020"/>
              <a:ext cx="313" cy="25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7" name="AutoShape 111">
              <a:extLst>
                <a:ext uri="{FF2B5EF4-FFF2-40B4-BE49-F238E27FC236}">
                  <a16:creationId xmlns:a16="http://schemas.microsoft.com/office/drawing/2014/main" id="{03D24E46-252C-4839-9A1E-61DA34C86509}"/>
                </a:ext>
              </a:extLst>
            </p:cNvPr>
            <p:cNvCxnSpPr>
              <a:cxnSpLocks noChangeShapeType="1"/>
              <a:stCxn id="46" idx="5"/>
              <a:endCxn id="50" idx="0"/>
            </p:cNvCxnSpPr>
            <p:nvPr/>
          </p:nvCxnSpPr>
          <p:spPr bwMode="auto">
            <a:xfrm>
              <a:off x="5030" y="2020"/>
              <a:ext cx="331" cy="25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8" name="AutoShape 112">
              <a:extLst>
                <a:ext uri="{FF2B5EF4-FFF2-40B4-BE49-F238E27FC236}">
                  <a16:creationId xmlns:a16="http://schemas.microsoft.com/office/drawing/2014/main" id="{B09BAC17-94D6-4338-8F0A-5A8C8A71182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223" y="3120"/>
              <a:ext cx="231" cy="25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9" name="AutoShape 113">
              <a:extLst>
                <a:ext uri="{FF2B5EF4-FFF2-40B4-BE49-F238E27FC236}">
                  <a16:creationId xmlns:a16="http://schemas.microsoft.com/office/drawing/2014/main" id="{B340CD44-151B-42C2-86E4-47EAA1616FA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5102" y="2607"/>
              <a:ext cx="178" cy="21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91FD6869-B6E1-4BA7-A87B-61A5FCA0E83D}"/>
              </a:ext>
            </a:extLst>
          </p:cNvPr>
          <p:cNvSpPr txBox="1"/>
          <p:nvPr/>
        </p:nvSpPr>
        <p:spPr>
          <a:xfrm>
            <a:off x="4113237" y="5112008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D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4994934"/>
      </p:ext>
    </p:extLst>
  </p:cSld>
  <p:clrMapOvr>
    <a:masterClrMapping/>
  </p:clrMapOvr>
  <p:transition spd="slow">
    <p:whee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4" name="Text Box 4"/>
          <p:cNvSpPr txBox="1">
            <a:spLocks noChangeArrowheads="1"/>
          </p:cNvSpPr>
          <p:nvPr/>
        </p:nvSpPr>
        <p:spPr bwMode="auto">
          <a:xfrm>
            <a:off x="463550" y="404813"/>
            <a:ext cx="8446543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课堂练习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 </a:t>
            </a:r>
          </a:p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二叉树的前序遍历序列中，任意一个结点均处在其子女结点的前面， </a:t>
            </a:r>
          </a:p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       这种说法（   ）                    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A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）正确  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B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）错误 </a:t>
            </a:r>
          </a:p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eriod" startAt="2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由于二叉树中每个结点的度最大为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2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，所以二叉树是一种特殊的树， </a:t>
            </a:r>
          </a:p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       这种说法（   ）                    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A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）正确  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B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）错误 </a:t>
            </a:r>
          </a:p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eriod" startAt="3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已知某二叉树的后序遍历序列是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dabec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。中序遍历序列是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debac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，它 </a:t>
            </a:r>
          </a:p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       的前序遍历序列是（   ）。 </a:t>
            </a:r>
          </a:p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      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A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）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acbed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B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）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decab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C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）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deabc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D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）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cedba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 </a:t>
            </a:r>
          </a:p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eriod" startAt="4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某二叉树的前序遍历结点访问顺序是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abdgcefh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，中序遍历的结点访 </a:t>
            </a:r>
          </a:p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       问顺序是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dgbaechf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，则其后序遍历的结点访问顺序是（   ）。  </a:t>
            </a:r>
          </a:p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     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A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）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bdgcefha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B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）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gdbecfha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C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）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bdgaechf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D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）</a:t>
            </a:r>
            <a:r>
              <a:rPr kumimoji="0" lang="en-US" altLang="zh-CN" sz="20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gdbehfca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 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华文中宋" pitchFamily="2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eriod" startAt="5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在一非空二叉树的中序遍历序列中，根右边（） </a:t>
            </a:r>
          </a:p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     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A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）只有右子树上的所有结点  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B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）只有右子树上的部分结点 </a:t>
            </a:r>
          </a:p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     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C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）只有左子树上的部分结点  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D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）只有左子树上的所有结点 </a:t>
            </a:r>
          </a:p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eriod" startAt="6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任一二叉树的叶子结点在先、中和后序遍历序列中的相对次序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(    ) 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。 </a:t>
            </a:r>
          </a:p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     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A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）不发生改变  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B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）发生改变  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C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）不能确定  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D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）以上都不对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AC10DA7-96B6-4BE3-B732-FB359FF953D9}"/>
              </a:ext>
            </a:extLst>
          </p:cNvPr>
          <p:cNvSpPr/>
          <p:nvPr/>
        </p:nvSpPr>
        <p:spPr>
          <a:xfrm>
            <a:off x="2123728" y="1196752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BDF9EB0-93FE-48A3-A4C3-4EBA1B3DA0D9}"/>
              </a:ext>
            </a:extLst>
          </p:cNvPr>
          <p:cNvSpPr/>
          <p:nvPr/>
        </p:nvSpPr>
        <p:spPr>
          <a:xfrm>
            <a:off x="2131744" y="1916832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B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61DF228-C36E-4052-9A28-813CD4E88560}"/>
              </a:ext>
            </a:extLst>
          </p:cNvPr>
          <p:cNvSpPr/>
          <p:nvPr/>
        </p:nvSpPr>
        <p:spPr>
          <a:xfrm>
            <a:off x="3131840" y="2636912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D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29B340B-EFEB-48E4-9EEE-144CEE84E4B0}"/>
              </a:ext>
            </a:extLst>
          </p:cNvPr>
          <p:cNvSpPr/>
          <p:nvPr/>
        </p:nvSpPr>
        <p:spPr>
          <a:xfrm>
            <a:off x="6948264" y="3717032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D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1254795-41A0-4868-92A8-C3D587D4675E}"/>
              </a:ext>
            </a:extLst>
          </p:cNvPr>
          <p:cNvSpPr/>
          <p:nvPr/>
        </p:nvSpPr>
        <p:spPr>
          <a:xfrm>
            <a:off x="6228184" y="4509120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ADD094D-3F70-4947-832C-05373864CAD4}"/>
              </a:ext>
            </a:extLst>
          </p:cNvPr>
          <p:cNvSpPr/>
          <p:nvPr/>
        </p:nvSpPr>
        <p:spPr>
          <a:xfrm>
            <a:off x="7956376" y="5589240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random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7"/>
          <p:cNvGrpSpPr>
            <a:grpSpLocks/>
          </p:cNvGrpSpPr>
          <p:nvPr/>
        </p:nvGrpSpPr>
        <p:grpSpPr bwMode="auto">
          <a:xfrm>
            <a:off x="107950" y="4730750"/>
            <a:ext cx="4054475" cy="1722438"/>
            <a:chOff x="1505" y="2235"/>
            <a:chExt cx="2554" cy="1085"/>
          </a:xfrm>
        </p:grpSpPr>
        <p:sp>
          <p:nvSpPr>
            <p:cNvPr id="53313" name="Rectangle 65"/>
            <p:cNvSpPr>
              <a:spLocks noChangeArrowheads="1"/>
            </p:cNvSpPr>
            <p:nvPr/>
          </p:nvSpPr>
          <p:spPr bwMode="auto">
            <a:xfrm>
              <a:off x="1505" y="2235"/>
              <a:ext cx="11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+mn-cs"/>
                </a:rPr>
                <a:t>遍历结果： </a:t>
              </a:r>
            </a:p>
          </p:txBody>
        </p:sp>
        <p:sp>
          <p:nvSpPr>
            <p:cNvPr id="53314" name="Rectangle 66"/>
            <p:cNvSpPr>
              <a:spLocks noChangeArrowheads="1"/>
            </p:cNvSpPr>
            <p:nvPr/>
          </p:nvSpPr>
          <p:spPr bwMode="auto">
            <a:xfrm>
              <a:off x="1505" y="2468"/>
              <a:ext cx="255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+mn-cs"/>
                </a:rPr>
                <a:t>先序： </a:t>
              </a:r>
              <a:r>
                <a:rPr kumimoji="0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-</a:t>
              </a:r>
              <a:r>
                <a:rPr kumimoji="0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仿宋_GB2312" pitchFamily="49" charset="-122"/>
                  <a:cs typeface="+mn-cs"/>
                </a:rPr>
                <a:t> + </a:t>
              </a:r>
              <a:r>
                <a:rPr kumimoji="0" lang="en-US" altLang="zh-CN" sz="2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仿宋_GB2312" pitchFamily="49" charset="-122"/>
                  <a:cs typeface="+mn-cs"/>
                </a:rPr>
                <a:t>a</a:t>
              </a:r>
              <a:r>
                <a:rPr kumimoji="0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仿宋_GB2312" pitchFamily="49" charset="-122"/>
                  <a:ea typeface="仿宋_GB2312" pitchFamily="49" charset="-122"/>
                  <a:cs typeface="+mn-cs"/>
                </a:rPr>
                <a:t>×</a:t>
              </a:r>
              <a:r>
                <a:rPr kumimoji="0" lang="en-US" altLang="zh-CN" sz="2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仿宋_GB2312" pitchFamily="49" charset="-122"/>
                  <a:cs typeface="+mn-cs"/>
                </a:rPr>
                <a:t>b</a:t>
              </a:r>
              <a:r>
                <a:rPr kumimoji="0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仿宋_GB2312" pitchFamily="49" charset="-122"/>
                  <a:cs typeface="+mn-cs"/>
                </a:rPr>
                <a:t> </a:t>
              </a:r>
              <a:r>
                <a:rPr kumimoji="0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-</a:t>
              </a:r>
              <a:r>
                <a:rPr kumimoji="0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仿宋_GB2312" pitchFamily="49" charset="-122"/>
                  <a:cs typeface="+mn-cs"/>
                </a:rPr>
                <a:t> </a:t>
              </a:r>
              <a:r>
                <a:rPr kumimoji="0" lang="en-US" altLang="zh-CN" sz="2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仿宋_GB2312" pitchFamily="49" charset="-122"/>
                  <a:cs typeface="+mn-cs"/>
                </a:rPr>
                <a:t>c d</a:t>
              </a:r>
              <a:r>
                <a:rPr kumimoji="0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仿宋_GB2312" pitchFamily="49" charset="-122"/>
                  <a:cs typeface="+mn-cs"/>
                </a:rPr>
                <a:t> / </a:t>
              </a:r>
              <a:r>
                <a:rPr kumimoji="0" lang="en-US" altLang="zh-CN" sz="2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仿宋_GB2312" pitchFamily="49" charset="-122"/>
                  <a:cs typeface="+mn-cs"/>
                </a:rPr>
                <a:t>e f </a:t>
              </a:r>
              <a:r>
                <a:rPr kumimoji="0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+mn-cs"/>
                </a:rPr>
                <a:t> </a:t>
              </a:r>
            </a:p>
          </p:txBody>
        </p:sp>
        <p:sp>
          <p:nvSpPr>
            <p:cNvPr id="53315" name="Rectangle 67"/>
            <p:cNvSpPr>
              <a:spLocks noChangeArrowheads="1"/>
            </p:cNvSpPr>
            <p:nvPr/>
          </p:nvSpPr>
          <p:spPr bwMode="auto">
            <a:xfrm>
              <a:off x="1505" y="2740"/>
              <a:ext cx="255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+mn-cs"/>
                </a:rPr>
                <a:t>中序： </a:t>
              </a:r>
              <a:r>
                <a:rPr kumimoji="0" lang="en-US" altLang="zh-CN" sz="2800" b="0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alibri"/>
                  <a:ea typeface="仿宋_GB2312" pitchFamily="49" charset="-122"/>
                  <a:cs typeface="+mn-cs"/>
                </a:rPr>
                <a:t>a</a:t>
              </a:r>
              <a:r>
                <a:rPr kumimoji="0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alibri"/>
                  <a:ea typeface="仿宋_GB2312" pitchFamily="49" charset="-122"/>
                  <a:cs typeface="+mn-cs"/>
                </a:rPr>
                <a:t> + </a:t>
              </a:r>
              <a:r>
                <a:rPr kumimoji="0" lang="en-US" altLang="zh-CN" sz="2800" b="0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alibri"/>
                  <a:ea typeface="仿宋_GB2312" pitchFamily="49" charset="-122"/>
                  <a:cs typeface="+mn-cs"/>
                </a:rPr>
                <a:t>b</a:t>
              </a:r>
              <a:r>
                <a:rPr kumimoji="0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仿宋_GB2312" pitchFamily="49" charset="-122"/>
                  <a:ea typeface="仿宋_GB2312" pitchFamily="49" charset="-122"/>
                  <a:cs typeface="+mn-cs"/>
                </a:rPr>
                <a:t>×</a:t>
              </a:r>
              <a:r>
                <a:rPr kumimoji="0" lang="en-US" altLang="zh-CN" sz="2800" b="0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alibri"/>
                  <a:ea typeface="仿宋_GB2312" pitchFamily="49" charset="-122"/>
                  <a:cs typeface="+mn-cs"/>
                </a:rPr>
                <a:t>c</a:t>
              </a:r>
              <a:r>
                <a:rPr kumimoji="0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alibri"/>
                  <a:ea typeface="仿宋_GB2312" pitchFamily="49" charset="-122"/>
                  <a:cs typeface="+mn-cs"/>
                </a:rPr>
                <a:t> </a:t>
              </a:r>
              <a:r>
                <a:rPr kumimoji="0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仿宋_GB2312" pitchFamily="49" charset="-122"/>
                  <a:ea typeface="仿宋_GB2312" pitchFamily="49" charset="-122"/>
                  <a:cs typeface="+mn-cs"/>
                </a:rPr>
                <a:t>-</a:t>
              </a:r>
              <a:r>
                <a:rPr kumimoji="0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alibri"/>
                  <a:ea typeface="仿宋_GB2312" pitchFamily="49" charset="-122"/>
                  <a:cs typeface="+mn-cs"/>
                </a:rPr>
                <a:t> </a:t>
              </a:r>
              <a:r>
                <a:rPr kumimoji="0" lang="en-US" altLang="zh-CN" sz="2800" b="0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alibri"/>
                  <a:ea typeface="仿宋_GB2312" pitchFamily="49" charset="-122"/>
                  <a:cs typeface="+mn-cs"/>
                </a:rPr>
                <a:t>d</a:t>
              </a:r>
              <a:r>
                <a:rPr kumimoji="0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alibri"/>
                  <a:ea typeface="仿宋_GB2312" pitchFamily="49" charset="-122"/>
                  <a:cs typeface="+mn-cs"/>
                </a:rPr>
                <a:t> </a:t>
              </a:r>
              <a:r>
                <a:rPr kumimoji="0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仿宋_GB2312" pitchFamily="49" charset="-122"/>
                  <a:ea typeface="仿宋_GB2312" pitchFamily="49" charset="-122"/>
                  <a:cs typeface="+mn-cs"/>
                </a:rPr>
                <a:t>-</a:t>
              </a:r>
              <a:r>
                <a:rPr kumimoji="0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alibri"/>
                  <a:ea typeface="仿宋_GB2312" pitchFamily="49" charset="-122"/>
                  <a:cs typeface="+mn-cs"/>
                </a:rPr>
                <a:t> </a:t>
              </a:r>
              <a:r>
                <a:rPr kumimoji="0" lang="en-US" altLang="zh-CN" sz="2800" b="0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alibri"/>
                  <a:ea typeface="仿宋_GB2312" pitchFamily="49" charset="-122"/>
                  <a:cs typeface="+mn-cs"/>
                </a:rPr>
                <a:t>e</a:t>
              </a:r>
              <a:r>
                <a:rPr kumimoji="0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alibri"/>
                  <a:ea typeface="仿宋_GB2312" pitchFamily="49" charset="-122"/>
                  <a:cs typeface="+mn-cs"/>
                </a:rPr>
                <a:t> / </a:t>
              </a:r>
              <a:r>
                <a:rPr kumimoji="0" lang="en-US" altLang="zh-CN" sz="2800" b="0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alibri"/>
                  <a:ea typeface="仿宋_GB2312" pitchFamily="49" charset="-122"/>
                  <a:cs typeface="+mn-cs"/>
                </a:rPr>
                <a:t>f  </a:t>
              </a:r>
            </a:p>
          </p:txBody>
        </p:sp>
        <p:sp>
          <p:nvSpPr>
            <p:cNvPr id="53316" name="Rectangle 68"/>
            <p:cNvSpPr>
              <a:spLocks noChangeArrowheads="1"/>
            </p:cNvSpPr>
            <p:nvPr/>
          </p:nvSpPr>
          <p:spPr bwMode="auto">
            <a:xfrm>
              <a:off x="1505" y="2993"/>
              <a:ext cx="255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+mn-cs"/>
                </a:rPr>
                <a:t>后序： </a:t>
              </a:r>
              <a:r>
                <a:rPr kumimoji="0" lang="en-US" altLang="zh-CN" sz="2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仿宋_GB2312" pitchFamily="49" charset="-122"/>
                  <a:cs typeface="+mn-cs"/>
                </a:rPr>
                <a:t>a b c d</a:t>
              </a:r>
              <a:r>
                <a:rPr kumimoji="0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仿宋_GB2312" pitchFamily="49" charset="-122"/>
                  <a:cs typeface="+mn-cs"/>
                </a:rPr>
                <a:t> </a:t>
              </a:r>
              <a:r>
                <a:rPr kumimoji="0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-</a:t>
              </a:r>
              <a:r>
                <a:rPr kumimoji="0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仿宋_GB2312" pitchFamily="49" charset="-122"/>
                  <a:ea typeface="仿宋_GB2312" pitchFamily="49" charset="-122"/>
                  <a:cs typeface="+mn-cs"/>
                </a:rPr>
                <a:t>×</a:t>
              </a:r>
              <a:r>
                <a:rPr kumimoji="0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仿宋_GB2312" pitchFamily="49" charset="-122"/>
                  <a:cs typeface="+mn-cs"/>
                </a:rPr>
                <a:t>+ </a:t>
              </a:r>
              <a:r>
                <a:rPr kumimoji="0" lang="en-US" altLang="zh-CN" sz="2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仿宋_GB2312" pitchFamily="49" charset="-122"/>
                  <a:cs typeface="+mn-cs"/>
                </a:rPr>
                <a:t>e f</a:t>
              </a:r>
              <a:r>
                <a:rPr kumimoji="0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仿宋_GB2312" pitchFamily="49" charset="-122"/>
                  <a:cs typeface="+mn-cs"/>
                </a:rPr>
                <a:t> / </a:t>
              </a:r>
              <a:r>
                <a:rPr kumimoji="0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- </a:t>
              </a:r>
            </a:p>
          </p:txBody>
        </p:sp>
      </p:grpSp>
      <p:sp>
        <p:nvSpPr>
          <p:cNvPr id="55677" name="Text Box 1405"/>
          <p:cNvSpPr txBox="1">
            <a:spLocks noChangeArrowheads="1"/>
          </p:cNvSpPr>
          <p:nvPr/>
        </p:nvSpPr>
        <p:spPr bwMode="auto">
          <a:xfrm>
            <a:off x="107950" y="404813"/>
            <a:ext cx="6923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2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、在原二叉链表的每个结点上增加两个指针域。  </a:t>
            </a:r>
          </a:p>
        </p:txBody>
      </p:sp>
      <p:graphicFrame>
        <p:nvGraphicFramePr>
          <p:cNvPr id="53320" name="Group 72"/>
          <p:cNvGraphicFramePr>
            <a:graphicFrameLocks noGrp="1"/>
          </p:cNvGraphicFramePr>
          <p:nvPr/>
        </p:nvGraphicFramePr>
        <p:xfrm>
          <a:off x="5562600" y="1692275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330" name="Group 82"/>
          <p:cNvGraphicFramePr>
            <a:graphicFrameLocks noGrp="1"/>
          </p:cNvGraphicFramePr>
          <p:nvPr/>
        </p:nvGraphicFramePr>
        <p:xfrm>
          <a:off x="4038600" y="2363788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467" name="Group 219"/>
          <p:cNvGraphicFramePr>
            <a:graphicFrameLocks noGrp="1"/>
          </p:cNvGraphicFramePr>
          <p:nvPr/>
        </p:nvGraphicFramePr>
        <p:xfrm>
          <a:off x="3352800" y="3049588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350" name="Line 102"/>
          <p:cNvSpPr>
            <a:spLocks noChangeShapeType="1"/>
          </p:cNvSpPr>
          <p:nvPr/>
        </p:nvSpPr>
        <p:spPr bwMode="auto">
          <a:xfrm flipH="1">
            <a:off x="4724400" y="1935163"/>
            <a:ext cx="9144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351" name="Line 103"/>
          <p:cNvSpPr>
            <a:spLocks noChangeShapeType="1"/>
          </p:cNvSpPr>
          <p:nvPr/>
        </p:nvSpPr>
        <p:spPr bwMode="auto">
          <a:xfrm flipH="1">
            <a:off x="4038600" y="2620963"/>
            <a:ext cx="762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53352" name="Group 104"/>
          <p:cNvGraphicFramePr>
            <a:graphicFrameLocks noGrp="1"/>
          </p:cNvGraphicFramePr>
          <p:nvPr/>
        </p:nvGraphicFramePr>
        <p:xfrm>
          <a:off x="4800600" y="3063875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362" name="Line 114"/>
          <p:cNvSpPr>
            <a:spLocks noChangeShapeType="1"/>
          </p:cNvSpPr>
          <p:nvPr/>
        </p:nvSpPr>
        <p:spPr bwMode="auto">
          <a:xfrm>
            <a:off x="5257800" y="2620963"/>
            <a:ext cx="1524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53363" name="Group 115"/>
          <p:cNvGraphicFramePr>
            <a:graphicFrameLocks noGrp="1"/>
          </p:cNvGraphicFramePr>
          <p:nvPr/>
        </p:nvGraphicFramePr>
        <p:xfrm>
          <a:off x="4114800" y="3735388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373" name="Line 125"/>
          <p:cNvSpPr>
            <a:spLocks noChangeShapeType="1"/>
          </p:cNvSpPr>
          <p:nvPr/>
        </p:nvSpPr>
        <p:spPr bwMode="auto">
          <a:xfrm flipH="1">
            <a:off x="4800600" y="3306763"/>
            <a:ext cx="762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53374" name="Group 126"/>
          <p:cNvGraphicFramePr>
            <a:graphicFrameLocks noGrp="1"/>
          </p:cNvGraphicFramePr>
          <p:nvPr/>
        </p:nvGraphicFramePr>
        <p:xfrm>
          <a:off x="5562600" y="3735388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384" name="Line 136"/>
          <p:cNvSpPr>
            <a:spLocks noChangeShapeType="1"/>
          </p:cNvSpPr>
          <p:nvPr/>
        </p:nvSpPr>
        <p:spPr bwMode="auto">
          <a:xfrm>
            <a:off x="6019800" y="3306763"/>
            <a:ext cx="1524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53385" name="Group 137"/>
          <p:cNvGraphicFramePr>
            <a:graphicFrameLocks noGrp="1"/>
          </p:cNvGraphicFramePr>
          <p:nvPr/>
        </p:nvGraphicFramePr>
        <p:xfrm>
          <a:off x="4876800" y="4421188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395" name="Group 147"/>
          <p:cNvGraphicFramePr>
            <a:graphicFrameLocks noGrp="1"/>
          </p:cNvGraphicFramePr>
          <p:nvPr/>
        </p:nvGraphicFramePr>
        <p:xfrm>
          <a:off x="6324600" y="4435475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405" name="Line 157"/>
          <p:cNvSpPr>
            <a:spLocks noChangeShapeType="1"/>
          </p:cNvSpPr>
          <p:nvPr/>
        </p:nvSpPr>
        <p:spPr bwMode="auto">
          <a:xfrm flipH="1">
            <a:off x="5562600" y="3992563"/>
            <a:ext cx="762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406" name="Line 158"/>
          <p:cNvSpPr>
            <a:spLocks noChangeShapeType="1"/>
          </p:cNvSpPr>
          <p:nvPr/>
        </p:nvSpPr>
        <p:spPr bwMode="auto">
          <a:xfrm>
            <a:off x="6781800" y="3992563"/>
            <a:ext cx="1524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53407" name="Group 159"/>
          <p:cNvGraphicFramePr>
            <a:graphicFrameLocks noGrp="1"/>
          </p:cNvGraphicFramePr>
          <p:nvPr/>
        </p:nvGraphicFramePr>
        <p:xfrm>
          <a:off x="7010400" y="2363788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417" name="Group 169"/>
          <p:cNvGraphicFramePr>
            <a:graphicFrameLocks noGrp="1"/>
          </p:cNvGraphicFramePr>
          <p:nvPr/>
        </p:nvGraphicFramePr>
        <p:xfrm>
          <a:off x="6324600" y="3049588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427" name="Group 179"/>
          <p:cNvGraphicFramePr>
            <a:graphicFrameLocks noGrp="1"/>
          </p:cNvGraphicFramePr>
          <p:nvPr/>
        </p:nvGraphicFramePr>
        <p:xfrm>
          <a:off x="7772400" y="3063875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437" name="Line 189"/>
          <p:cNvSpPr>
            <a:spLocks noChangeShapeType="1"/>
          </p:cNvSpPr>
          <p:nvPr/>
        </p:nvSpPr>
        <p:spPr bwMode="auto">
          <a:xfrm flipH="1">
            <a:off x="7010400" y="2620963"/>
            <a:ext cx="762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438" name="Line 190"/>
          <p:cNvSpPr>
            <a:spLocks noChangeShapeType="1"/>
          </p:cNvSpPr>
          <p:nvPr/>
        </p:nvSpPr>
        <p:spPr bwMode="auto">
          <a:xfrm>
            <a:off x="8229600" y="2620963"/>
            <a:ext cx="1524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439" name="Line 191"/>
          <p:cNvSpPr>
            <a:spLocks noChangeShapeType="1"/>
          </p:cNvSpPr>
          <p:nvPr/>
        </p:nvSpPr>
        <p:spPr bwMode="auto">
          <a:xfrm>
            <a:off x="6781800" y="1935163"/>
            <a:ext cx="9144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" name="Group 232"/>
          <p:cNvGrpSpPr>
            <a:grpSpLocks/>
          </p:cNvGrpSpPr>
          <p:nvPr/>
        </p:nvGrpSpPr>
        <p:grpSpPr bwMode="auto">
          <a:xfrm>
            <a:off x="4191000" y="2392363"/>
            <a:ext cx="1676400" cy="1981200"/>
            <a:chOff x="2640" y="1200"/>
            <a:chExt cx="1056" cy="1248"/>
          </a:xfrm>
        </p:grpSpPr>
        <p:sp>
          <p:nvSpPr>
            <p:cNvPr id="53440" name="Line 192"/>
            <p:cNvSpPr>
              <a:spLocks noChangeShapeType="1"/>
            </p:cNvSpPr>
            <p:nvPr/>
          </p:nvSpPr>
          <p:spPr bwMode="auto">
            <a:xfrm>
              <a:off x="2688" y="1200"/>
              <a:ext cx="0" cy="24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441" name="Line 193"/>
            <p:cNvSpPr>
              <a:spLocks noChangeShapeType="1"/>
            </p:cNvSpPr>
            <p:nvPr/>
          </p:nvSpPr>
          <p:spPr bwMode="auto">
            <a:xfrm>
              <a:off x="3216" y="1200"/>
              <a:ext cx="0" cy="24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452" name="Line 204"/>
            <p:cNvSpPr>
              <a:spLocks noChangeShapeType="1"/>
            </p:cNvSpPr>
            <p:nvPr/>
          </p:nvSpPr>
          <p:spPr bwMode="auto">
            <a:xfrm>
              <a:off x="3168" y="1632"/>
              <a:ext cx="0" cy="24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453" name="Line 205"/>
            <p:cNvSpPr>
              <a:spLocks noChangeShapeType="1"/>
            </p:cNvSpPr>
            <p:nvPr/>
          </p:nvSpPr>
          <p:spPr bwMode="auto">
            <a:xfrm>
              <a:off x="3696" y="1632"/>
              <a:ext cx="0" cy="24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470" name="Line 222"/>
            <p:cNvSpPr>
              <a:spLocks noChangeShapeType="1"/>
            </p:cNvSpPr>
            <p:nvPr/>
          </p:nvSpPr>
          <p:spPr bwMode="auto">
            <a:xfrm flipH="1">
              <a:off x="2640" y="1344"/>
              <a:ext cx="144" cy="24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471" name="Line 223"/>
            <p:cNvSpPr>
              <a:spLocks noChangeShapeType="1"/>
            </p:cNvSpPr>
            <p:nvPr/>
          </p:nvSpPr>
          <p:spPr bwMode="auto">
            <a:xfrm>
              <a:off x="3168" y="1296"/>
              <a:ext cx="0" cy="24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472" name="Line 224"/>
            <p:cNvSpPr>
              <a:spLocks noChangeShapeType="1"/>
            </p:cNvSpPr>
            <p:nvPr/>
          </p:nvSpPr>
          <p:spPr bwMode="auto">
            <a:xfrm>
              <a:off x="2976" y="1536"/>
              <a:ext cx="192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474" name="Line 226"/>
            <p:cNvSpPr>
              <a:spLocks noChangeShapeType="1"/>
            </p:cNvSpPr>
            <p:nvPr/>
          </p:nvSpPr>
          <p:spPr bwMode="auto">
            <a:xfrm>
              <a:off x="2976" y="1536"/>
              <a:ext cx="0" cy="48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476" name="Line 228"/>
            <p:cNvSpPr>
              <a:spLocks noChangeShapeType="1"/>
            </p:cNvSpPr>
            <p:nvPr/>
          </p:nvSpPr>
          <p:spPr bwMode="auto">
            <a:xfrm flipH="1">
              <a:off x="3072" y="1824"/>
              <a:ext cx="192" cy="192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477" name="Line 229"/>
            <p:cNvSpPr>
              <a:spLocks noChangeShapeType="1"/>
            </p:cNvSpPr>
            <p:nvPr/>
          </p:nvSpPr>
          <p:spPr bwMode="auto">
            <a:xfrm>
              <a:off x="3648" y="1728"/>
              <a:ext cx="0" cy="24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478" name="Line 230"/>
            <p:cNvSpPr>
              <a:spLocks noChangeShapeType="1"/>
            </p:cNvSpPr>
            <p:nvPr/>
          </p:nvSpPr>
          <p:spPr bwMode="auto">
            <a:xfrm>
              <a:off x="3456" y="1968"/>
              <a:ext cx="192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479" name="Line 231"/>
            <p:cNvSpPr>
              <a:spLocks noChangeShapeType="1"/>
            </p:cNvSpPr>
            <p:nvPr/>
          </p:nvSpPr>
          <p:spPr bwMode="auto">
            <a:xfrm>
              <a:off x="3456" y="1968"/>
              <a:ext cx="0" cy="48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" name="Group 355"/>
          <p:cNvGrpSpPr>
            <a:grpSpLocks/>
          </p:cNvGrpSpPr>
          <p:nvPr/>
        </p:nvGrpSpPr>
        <p:grpSpPr bwMode="auto">
          <a:xfrm>
            <a:off x="4191000" y="2087563"/>
            <a:ext cx="3657600" cy="2590800"/>
            <a:chOff x="2640" y="1078"/>
            <a:chExt cx="2304" cy="1632"/>
          </a:xfrm>
        </p:grpSpPr>
        <p:sp>
          <p:nvSpPr>
            <p:cNvPr id="53499" name="Line 251"/>
            <p:cNvSpPr>
              <a:spLocks noChangeShapeType="1"/>
            </p:cNvSpPr>
            <p:nvPr/>
          </p:nvSpPr>
          <p:spPr bwMode="auto">
            <a:xfrm flipV="1">
              <a:off x="2832" y="1510"/>
              <a:ext cx="96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500" name="Line 252"/>
            <p:cNvSpPr>
              <a:spLocks noChangeShapeType="1"/>
            </p:cNvSpPr>
            <p:nvPr/>
          </p:nvSpPr>
          <p:spPr bwMode="auto">
            <a:xfrm flipV="1">
              <a:off x="2640" y="2038"/>
              <a:ext cx="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504" name="Line 256"/>
            <p:cNvSpPr>
              <a:spLocks noChangeShapeType="1"/>
            </p:cNvSpPr>
            <p:nvPr/>
          </p:nvSpPr>
          <p:spPr bwMode="auto">
            <a:xfrm>
              <a:off x="2640" y="2038"/>
              <a:ext cx="33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506" name="Line 258"/>
            <p:cNvSpPr>
              <a:spLocks noChangeShapeType="1"/>
            </p:cNvSpPr>
            <p:nvPr/>
          </p:nvSpPr>
          <p:spPr bwMode="auto">
            <a:xfrm flipV="1">
              <a:off x="2976" y="1510"/>
              <a:ext cx="0" cy="52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507" name="Line 259"/>
            <p:cNvSpPr>
              <a:spLocks noChangeShapeType="1"/>
            </p:cNvSpPr>
            <p:nvPr/>
          </p:nvSpPr>
          <p:spPr bwMode="auto">
            <a:xfrm flipV="1">
              <a:off x="3360" y="1942"/>
              <a:ext cx="48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508" name="Line 260"/>
            <p:cNvSpPr>
              <a:spLocks noChangeShapeType="1"/>
            </p:cNvSpPr>
            <p:nvPr/>
          </p:nvSpPr>
          <p:spPr bwMode="auto">
            <a:xfrm flipV="1">
              <a:off x="3120" y="2470"/>
              <a:ext cx="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509" name="Line 261"/>
            <p:cNvSpPr>
              <a:spLocks noChangeShapeType="1"/>
            </p:cNvSpPr>
            <p:nvPr/>
          </p:nvSpPr>
          <p:spPr bwMode="auto">
            <a:xfrm>
              <a:off x="3120" y="2470"/>
              <a:ext cx="33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510" name="Line 262"/>
            <p:cNvSpPr>
              <a:spLocks noChangeShapeType="1"/>
            </p:cNvSpPr>
            <p:nvPr/>
          </p:nvSpPr>
          <p:spPr bwMode="auto">
            <a:xfrm flipV="1">
              <a:off x="3456" y="1942"/>
              <a:ext cx="0" cy="52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511" name="Line 263"/>
            <p:cNvSpPr>
              <a:spLocks noChangeShapeType="1"/>
            </p:cNvSpPr>
            <p:nvPr/>
          </p:nvSpPr>
          <p:spPr bwMode="auto">
            <a:xfrm flipV="1">
              <a:off x="3792" y="2374"/>
              <a:ext cx="96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512" name="Line 264"/>
            <p:cNvSpPr>
              <a:spLocks noChangeShapeType="1"/>
            </p:cNvSpPr>
            <p:nvPr/>
          </p:nvSpPr>
          <p:spPr bwMode="auto">
            <a:xfrm flipH="1" flipV="1">
              <a:off x="3984" y="2374"/>
              <a:ext cx="48" cy="3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513" name="Line 265"/>
            <p:cNvSpPr>
              <a:spLocks noChangeShapeType="1"/>
            </p:cNvSpPr>
            <p:nvPr/>
          </p:nvSpPr>
          <p:spPr bwMode="auto">
            <a:xfrm flipV="1">
              <a:off x="4704" y="2038"/>
              <a:ext cx="0" cy="62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514" name="Line 266"/>
            <p:cNvSpPr>
              <a:spLocks noChangeShapeType="1"/>
            </p:cNvSpPr>
            <p:nvPr/>
          </p:nvSpPr>
          <p:spPr bwMode="auto">
            <a:xfrm flipH="1">
              <a:off x="3888" y="2038"/>
              <a:ext cx="81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515" name="Line 267"/>
            <p:cNvSpPr>
              <a:spLocks noChangeShapeType="1"/>
            </p:cNvSpPr>
            <p:nvPr/>
          </p:nvSpPr>
          <p:spPr bwMode="auto">
            <a:xfrm flipV="1">
              <a:off x="3888" y="1078"/>
              <a:ext cx="0" cy="96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516" name="Line 268"/>
            <p:cNvSpPr>
              <a:spLocks noChangeShapeType="1"/>
            </p:cNvSpPr>
            <p:nvPr/>
          </p:nvSpPr>
          <p:spPr bwMode="auto">
            <a:xfrm flipH="1" flipV="1">
              <a:off x="3984" y="1078"/>
              <a:ext cx="48" cy="6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517" name="Line 269"/>
            <p:cNvSpPr>
              <a:spLocks noChangeShapeType="1"/>
            </p:cNvSpPr>
            <p:nvPr/>
          </p:nvSpPr>
          <p:spPr bwMode="auto">
            <a:xfrm flipV="1">
              <a:off x="4752" y="1510"/>
              <a:ext cx="48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518" name="Line 270"/>
            <p:cNvSpPr>
              <a:spLocks noChangeShapeType="1"/>
            </p:cNvSpPr>
            <p:nvPr/>
          </p:nvSpPr>
          <p:spPr bwMode="auto">
            <a:xfrm flipH="1" flipV="1">
              <a:off x="4896" y="1510"/>
              <a:ext cx="48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" name="Group 356"/>
          <p:cNvGrpSpPr>
            <a:grpSpLocks/>
          </p:cNvGrpSpPr>
          <p:nvPr/>
        </p:nvGrpSpPr>
        <p:grpSpPr bwMode="auto">
          <a:xfrm>
            <a:off x="3560763" y="1690688"/>
            <a:ext cx="5430837" cy="3140075"/>
            <a:chOff x="2243" y="828"/>
            <a:chExt cx="3421" cy="1978"/>
          </a:xfrm>
        </p:grpSpPr>
        <p:sp>
          <p:nvSpPr>
            <p:cNvPr id="53521" name="Line 273"/>
            <p:cNvSpPr>
              <a:spLocks noChangeShapeType="1"/>
            </p:cNvSpPr>
            <p:nvPr/>
          </p:nvSpPr>
          <p:spPr bwMode="auto">
            <a:xfrm>
              <a:off x="3648" y="83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522" name="Text Box 274"/>
            <p:cNvSpPr txBox="1">
              <a:spLocks noChangeArrowheads="1"/>
            </p:cNvSpPr>
            <p:nvPr/>
          </p:nvSpPr>
          <p:spPr bwMode="auto">
            <a:xfrm>
              <a:off x="3627" y="828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+mn-cs"/>
                </a:rPr>
                <a:t>0 </a:t>
              </a:r>
            </a:p>
          </p:txBody>
        </p:sp>
        <p:sp>
          <p:nvSpPr>
            <p:cNvPr id="53523" name="Text Box 275"/>
            <p:cNvSpPr txBox="1">
              <a:spLocks noChangeArrowheads="1"/>
            </p:cNvSpPr>
            <p:nvPr/>
          </p:nvSpPr>
          <p:spPr bwMode="auto">
            <a:xfrm>
              <a:off x="4028" y="838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+mn-cs"/>
                </a:rPr>
                <a:t>0 </a:t>
              </a:r>
            </a:p>
          </p:txBody>
        </p:sp>
        <p:sp>
          <p:nvSpPr>
            <p:cNvPr id="53524" name="Line 276"/>
            <p:cNvSpPr>
              <a:spLocks noChangeShapeType="1"/>
            </p:cNvSpPr>
            <p:nvPr/>
          </p:nvSpPr>
          <p:spPr bwMode="auto">
            <a:xfrm>
              <a:off x="4176" y="83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525" name="Line 277"/>
            <p:cNvSpPr>
              <a:spLocks noChangeShapeType="1"/>
            </p:cNvSpPr>
            <p:nvPr/>
          </p:nvSpPr>
          <p:spPr bwMode="auto">
            <a:xfrm>
              <a:off x="4568" y="12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526" name="Text Box 278"/>
            <p:cNvSpPr txBox="1">
              <a:spLocks noChangeArrowheads="1"/>
            </p:cNvSpPr>
            <p:nvPr/>
          </p:nvSpPr>
          <p:spPr bwMode="auto">
            <a:xfrm>
              <a:off x="4547" y="1250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+mn-cs"/>
                </a:rPr>
                <a:t>0 </a:t>
              </a:r>
            </a:p>
          </p:txBody>
        </p:sp>
        <p:sp>
          <p:nvSpPr>
            <p:cNvPr id="53527" name="Text Box 279"/>
            <p:cNvSpPr txBox="1">
              <a:spLocks noChangeArrowheads="1"/>
            </p:cNvSpPr>
            <p:nvPr/>
          </p:nvSpPr>
          <p:spPr bwMode="auto">
            <a:xfrm>
              <a:off x="4948" y="1260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+mn-cs"/>
                </a:rPr>
                <a:t>0 </a:t>
              </a:r>
            </a:p>
          </p:txBody>
        </p:sp>
        <p:sp>
          <p:nvSpPr>
            <p:cNvPr id="53528" name="Line 280"/>
            <p:cNvSpPr>
              <a:spLocks noChangeShapeType="1"/>
            </p:cNvSpPr>
            <p:nvPr/>
          </p:nvSpPr>
          <p:spPr bwMode="auto">
            <a:xfrm>
              <a:off x="5096" y="12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529" name="Line 281"/>
            <p:cNvSpPr>
              <a:spLocks noChangeShapeType="1"/>
            </p:cNvSpPr>
            <p:nvPr/>
          </p:nvSpPr>
          <p:spPr bwMode="auto">
            <a:xfrm>
              <a:off x="2688" y="12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530" name="Text Box 282"/>
            <p:cNvSpPr txBox="1">
              <a:spLocks noChangeArrowheads="1"/>
            </p:cNvSpPr>
            <p:nvPr/>
          </p:nvSpPr>
          <p:spPr bwMode="auto">
            <a:xfrm>
              <a:off x="2675" y="1250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+mn-cs"/>
                </a:rPr>
                <a:t>0 </a:t>
              </a:r>
            </a:p>
          </p:txBody>
        </p:sp>
        <p:sp>
          <p:nvSpPr>
            <p:cNvPr id="53531" name="Text Box 283"/>
            <p:cNvSpPr txBox="1">
              <a:spLocks noChangeArrowheads="1"/>
            </p:cNvSpPr>
            <p:nvPr/>
          </p:nvSpPr>
          <p:spPr bwMode="auto">
            <a:xfrm>
              <a:off x="3076" y="1260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+mn-cs"/>
                </a:rPr>
                <a:t>0 </a:t>
              </a:r>
            </a:p>
          </p:txBody>
        </p:sp>
        <p:sp>
          <p:nvSpPr>
            <p:cNvPr id="53532" name="Line 284"/>
            <p:cNvSpPr>
              <a:spLocks noChangeShapeType="1"/>
            </p:cNvSpPr>
            <p:nvPr/>
          </p:nvSpPr>
          <p:spPr bwMode="auto">
            <a:xfrm>
              <a:off x="3224" y="12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533" name="Line 285"/>
            <p:cNvSpPr>
              <a:spLocks noChangeShapeType="1"/>
            </p:cNvSpPr>
            <p:nvPr/>
          </p:nvSpPr>
          <p:spPr bwMode="auto">
            <a:xfrm>
              <a:off x="3176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534" name="Text Box 286"/>
            <p:cNvSpPr txBox="1">
              <a:spLocks noChangeArrowheads="1"/>
            </p:cNvSpPr>
            <p:nvPr/>
          </p:nvSpPr>
          <p:spPr bwMode="auto">
            <a:xfrm>
              <a:off x="3155" y="168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+mn-cs"/>
                </a:rPr>
                <a:t>0 </a:t>
              </a:r>
            </a:p>
          </p:txBody>
        </p:sp>
        <p:sp>
          <p:nvSpPr>
            <p:cNvPr id="53535" name="Text Box 287"/>
            <p:cNvSpPr txBox="1">
              <a:spLocks noChangeArrowheads="1"/>
            </p:cNvSpPr>
            <p:nvPr/>
          </p:nvSpPr>
          <p:spPr bwMode="auto">
            <a:xfrm>
              <a:off x="3556" y="169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+mn-cs"/>
                </a:rPr>
                <a:t>0 </a:t>
              </a:r>
            </a:p>
          </p:txBody>
        </p:sp>
        <p:sp>
          <p:nvSpPr>
            <p:cNvPr id="53536" name="Line 288"/>
            <p:cNvSpPr>
              <a:spLocks noChangeShapeType="1"/>
            </p:cNvSpPr>
            <p:nvPr/>
          </p:nvSpPr>
          <p:spPr bwMode="auto">
            <a:xfrm>
              <a:off x="3704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537" name="Line 289"/>
            <p:cNvSpPr>
              <a:spLocks noChangeShapeType="1"/>
            </p:cNvSpPr>
            <p:nvPr/>
          </p:nvSpPr>
          <p:spPr bwMode="auto">
            <a:xfrm>
              <a:off x="4136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538" name="Text Box 290"/>
            <p:cNvSpPr txBox="1">
              <a:spLocks noChangeArrowheads="1"/>
            </p:cNvSpPr>
            <p:nvPr/>
          </p:nvSpPr>
          <p:spPr bwMode="auto">
            <a:xfrm>
              <a:off x="4115" y="168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+mn-cs"/>
                </a:rPr>
                <a:t>1 </a:t>
              </a:r>
            </a:p>
          </p:txBody>
        </p:sp>
        <p:sp>
          <p:nvSpPr>
            <p:cNvPr id="53539" name="Text Box 291"/>
            <p:cNvSpPr txBox="1">
              <a:spLocks noChangeArrowheads="1"/>
            </p:cNvSpPr>
            <p:nvPr/>
          </p:nvSpPr>
          <p:spPr bwMode="auto">
            <a:xfrm>
              <a:off x="4516" y="169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+mn-cs"/>
                </a:rPr>
                <a:t>1 </a:t>
              </a:r>
            </a:p>
          </p:txBody>
        </p:sp>
        <p:sp>
          <p:nvSpPr>
            <p:cNvPr id="53540" name="Line 292"/>
            <p:cNvSpPr>
              <a:spLocks noChangeShapeType="1"/>
            </p:cNvSpPr>
            <p:nvPr/>
          </p:nvSpPr>
          <p:spPr bwMode="auto">
            <a:xfrm>
              <a:off x="4664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541" name="Line 293"/>
            <p:cNvSpPr>
              <a:spLocks noChangeShapeType="1"/>
            </p:cNvSpPr>
            <p:nvPr/>
          </p:nvSpPr>
          <p:spPr bwMode="auto">
            <a:xfrm>
              <a:off x="5048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542" name="Text Box 294"/>
            <p:cNvSpPr txBox="1">
              <a:spLocks noChangeArrowheads="1"/>
            </p:cNvSpPr>
            <p:nvPr/>
          </p:nvSpPr>
          <p:spPr bwMode="auto">
            <a:xfrm>
              <a:off x="5027" y="168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+mn-cs"/>
                </a:rPr>
                <a:t>1 </a:t>
              </a:r>
            </a:p>
          </p:txBody>
        </p:sp>
        <p:sp>
          <p:nvSpPr>
            <p:cNvPr id="53543" name="Text Box 295"/>
            <p:cNvSpPr txBox="1">
              <a:spLocks noChangeArrowheads="1"/>
            </p:cNvSpPr>
            <p:nvPr/>
          </p:nvSpPr>
          <p:spPr bwMode="auto">
            <a:xfrm>
              <a:off x="5428" y="169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+mn-cs"/>
                </a:rPr>
                <a:t>1 </a:t>
              </a:r>
            </a:p>
          </p:txBody>
        </p:sp>
        <p:sp>
          <p:nvSpPr>
            <p:cNvPr id="53544" name="Line 296"/>
            <p:cNvSpPr>
              <a:spLocks noChangeShapeType="1"/>
            </p:cNvSpPr>
            <p:nvPr/>
          </p:nvSpPr>
          <p:spPr bwMode="auto">
            <a:xfrm>
              <a:off x="5576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545" name="Line 297"/>
            <p:cNvSpPr>
              <a:spLocks noChangeShapeType="1"/>
            </p:cNvSpPr>
            <p:nvPr/>
          </p:nvSpPr>
          <p:spPr bwMode="auto">
            <a:xfrm>
              <a:off x="3656" y="21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546" name="Text Box 298"/>
            <p:cNvSpPr txBox="1">
              <a:spLocks noChangeArrowheads="1"/>
            </p:cNvSpPr>
            <p:nvPr/>
          </p:nvSpPr>
          <p:spPr bwMode="auto">
            <a:xfrm>
              <a:off x="3635" y="2114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+mn-cs"/>
                </a:rPr>
                <a:t>0 </a:t>
              </a:r>
            </a:p>
          </p:txBody>
        </p:sp>
        <p:sp>
          <p:nvSpPr>
            <p:cNvPr id="53547" name="Text Box 299"/>
            <p:cNvSpPr txBox="1">
              <a:spLocks noChangeArrowheads="1"/>
            </p:cNvSpPr>
            <p:nvPr/>
          </p:nvSpPr>
          <p:spPr bwMode="auto">
            <a:xfrm>
              <a:off x="4036" y="2124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+mn-cs"/>
                </a:rPr>
                <a:t>0 </a:t>
              </a:r>
            </a:p>
          </p:txBody>
        </p:sp>
        <p:sp>
          <p:nvSpPr>
            <p:cNvPr id="53548" name="Line 300"/>
            <p:cNvSpPr>
              <a:spLocks noChangeShapeType="1"/>
            </p:cNvSpPr>
            <p:nvPr/>
          </p:nvSpPr>
          <p:spPr bwMode="auto">
            <a:xfrm>
              <a:off x="4184" y="21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549" name="Line 301"/>
            <p:cNvSpPr>
              <a:spLocks noChangeShapeType="1"/>
            </p:cNvSpPr>
            <p:nvPr/>
          </p:nvSpPr>
          <p:spPr bwMode="auto">
            <a:xfrm>
              <a:off x="4136" y="25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550" name="Text Box 302"/>
            <p:cNvSpPr txBox="1">
              <a:spLocks noChangeArrowheads="1"/>
            </p:cNvSpPr>
            <p:nvPr/>
          </p:nvSpPr>
          <p:spPr bwMode="auto">
            <a:xfrm>
              <a:off x="4115" y="254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+mn-cs"/>
                </a:rPr>
                <a:t>1 </a:t>
              </a:r>
            </a:p>
          </p:txBody>
        </p:sp>
        <p:sp>
          <p:nvSpPr>
            <p:cNvPr id="53551" name="Text Box 303"/>
            <p:cNvSpPr txBox="1">
              <a:spLocks noChangeArrowheads="1"/>
            </p:cNvSpPr>
            <p:nvPr/>
          </p:nvSpPr>
          <p:spPr bwMode="auto">
            <a:xfrm>
              <a:off x="4516" y="255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+mn-cs"/>
                </a:rPr>
                <a:t>1 </a:t>
              </a:r>
            </a:p>
          </p:txBody>
        </p:sp>
        <p:sp>
          <p:nvSpPr>
            <p:cNvPr id="53552" name="Line 304"/>
            <p:cNvSpPr>
              <a:spLocks noChangeShapeType="1"/>
            </p:cNvSpPr>
            <p:nvPr/>
          </p:nvSpPr>
          <p:spPr bwMode="auto">
            <a:xfrm>
              <a:off x="4664" y="25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553" name="Line 305"/>
            <p:cNvSpPr>
              <a:spLocks noChangeShapeType="1"/>
            </p:cNvSpPr>
            <p:nvPr/>
          </p:nvSpPr>
          <p:spPr bwMode="auto">
            <a:xfrm>
              <a:off x="3224" y="25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554" name="Text Box 306"/>
            <p:cNvSpPr txBox="1">
              <a:spLocks noChangeArrowheads="1"/>
            </p:cNvSpPr>
            <p:nvPr/>
          </p:nvSpPr>
          <p:spPr bwMode="auto">
            <a:xfrm>
              <a:off x="3203" y="254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+mn-cs"/>
                </a:rPr>
                <a:t>1 </a:t>
              </a:r>
            </a:p>
          </p:txBody>
        </p:sp>
        <p:sp>
          <p:nvSpPr>
            <p:cNvPr id="53555" name="Text Box 307"/>
            <p:cNvSpPr txBox="1">
              <a:spLocks noChangeArrowheads="1"/>
            </p:cNvSpPr>
            <p:nvPr/>
          </p:nvSpPr>
          <p:spPr bwMode="auto">
            <a:xfrm>
              <a:off x="3604" y="255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+mn-cs"/>
                </a:rPr>
                <a:t>1 </a:t>
              </a:r>
            </a:p>
          </p:txBody>
        </p:sp>
        <p:sp>
          <p:nvSpPr>
            <p:cNvPr id="53556" name="Line 308"/>
            <p:cNvSpPr>
              <a:spLocks noChangeShapeType="1"/>
            </p:cNvSpPr>
            <p:nvPr/>
          </p:nvSpPr>
          <p:spPr bwMode="auto">
            <a:xfrm>
              <a:off x="3752" y="25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557" name="Line 309"/>
            <p:cNvSpPr>
              <a:spLocks noChangeShapeType="1"/>
            </p:cNvSpPr>
            <p:nvPr/>
          </p:nvSpPr>
          <p:spPr bwMode="auto">
            <a:xfrm>
              <a:off x="2744" y="21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558" name="Text Box 310"/>
            <p:cNvSpPr txBox="1">
              <a:spLocks noChangeArrowheads="1"/>
            </p:cNvSpPr>
            <p:nvPr/>
          </p:nvSpPr>
          <p:spPr bwMode="auto">
            <a:xfrm>
              <a:off x="2723" y="2114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+mn-cs"/>
                </a:rPr>
                <a:t>1 </a:t>
              </a:r>
            </a:p>
          </p:txBody>
        </p:sp>
        <p:sp>
          <p:nvSpPr>
            <p:cNvPr id="53559" name="Text Box 311"/>
            <p:cNvSpPr txBox="1">
              <a:spLocks noChangeArrowheads="1"/>
            </p:cNvSpPr>
            <p:nvPr/>
          </p:nvSpPr>
          <p:spPr bwMode="auto">
            <a:xfrm>
              <a:off x="3124" y="2124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+mn-cs"/>
                </a:rPr>
                <a:t>1 </a:t>
              </a:r>
            </a:p>
          </p:txBody>
        </p:sp>
        <p:sp>
          <p:nvSpPr>
            <p:cNvPr id="53560" name="Line 312"/>
            <p:cNvSpPr>
              <a:spLocks noChangeShapeType="1"/>
            </p:cNvSpPr>
            <p:nvPr/>
          </p:nvSpPr>
          <p:spPr bwMode="auto">
            <a:xfrm>
              <a:off x="3272" y="21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561" name="Line 313"/>
            <p:cNvSpPr>
              <a:spLocks noChangeShapeType="1"/>
            </p:cNvSpPr>
            <p:nvPr/>
          </p:nvSpPr>
          <p:spPr bwMode="auto">
            <a:xfrm>
              <a:off x="2264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562" name="Text Box 314"/>
            <p:cNvSpPr txBox="1">
              <a:spLocks noChangeArrowheads="1"/>
            </p:cNvSpPr>
            <p:nvPr/>
          </p:nvSpPr>
          <p:spPr bwMode="auto">
            <a:xfrm>
              <a:off x="2243" y="168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+mn-cs"/>
                </a:rPr>
                <a:t>1 </a:t>
              </a:r>
            </a:p>
          </p:txBody>
        </p:sp>
        <p:sp>
          <p:nvSpPr>
            <p:cNvPr id="53563" name="Text Box 315"/>
            <p:cNvSpPr txBox="1">
              <a:spLocks noChangeArrowheads="1"/>
            </p:cNvSpPr>
            <p:nvPr/>
          </p:nvSpPr>
          <p:spPr bwMode="auto">
            <a:xfrm>
              <a:off x="2644" y="169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+mn-cs"/>
                </a:rPr>
                <a:t>1 </a:t>
              </a:r>
            </a:p>
          </p:txBody>
        </p:sp>
        <p:sp>
          <p:nvSpPr>
            <p:cNvPr id="53564" name="Line 316"/>
            <p:cNvSpPr>
              <a:spLocks noChangeShapeType="1"/>
            </p:cNvSpPr>
            <p:nvPr/>
          </p:nvSpPr>
          <p:spPr bwMode="auto">
            <a:xfrm>
              <a:off x="2792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aphicFrame>
        <p:nvGraphicFramePr>
          <p:cNvPr id="53578" name="Group 330"/>
          <p:cNvGraphicFramePr>
            <a:graphicFrameLocks noGrp="1"/>
          </p:cNvGraphicFramePr>
          <p:nvPr/>
        </p:nvGraphicFramePr>
        <p:xfrm>
          <a:off x="5562600" y="1071563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592" name="Line 344"/>
          <p:cNvSpPr>
            <a:spLocks noChangeShapeType="1"/>
          </p:cNvSpPr>
          <p:nvPr/>
        </p:nvSpPr>
        <p:spPr bwMode="auto">
          <a:xfrm>
            <a:off x="5651500" y="1341438"/>
            <a:ext cx="520700" cy="33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" name="Group 357"/>
          <p:cNvGrpSpPr>
            <a:grpSpLocks/>
          </p:cNvGrpSpPr>
          <p:nvPr/>
        </p:nvGrpSpPr>
        <p:grpSpPr bwMode="auto">
          <a:xfrm>
            <a:off x="3505200" y="1268413"/>
            <a:ext cx="5486400" cy="2003425"/>
            <a:chOff x="2208" y="432"/>
            <a:chExt cx="3456" cy="1392"/>
          </a:xfrm>
        </p:grpSpPr>
        <p:sp>
          <p:nvSpPr>
            <p:cNvPr id="53593" name="Freeform 345"/>
            <p:cNvSpPr>
              <a:spLocks/>
            </p:cNvSpPr>
            <p:nvPr/>
          </p:nvSpPr>
          <p:spPr bwMode="auto">
            <a:xfrm>
              <a:off x="2208" y="432"/>
              <a:ext cx="1296" cy="1392"/>
            </a:xfrm>
            <a:custGeom>
              <a:avLst/>
              <a:gdLst/>
              <a:ahLst/>
              <a:cxnLst>
                <a:cxn ang="0">
                  <a:pos x="0" y="1392"/>
                </a:cxn>
                <a:cxn ang="0">
                  <a:pos x="0" y="716"/>
                </a:cxn>
                <a:cxn ang="0">
                  <a:pos x="1296" y="0"/>
                </a:cxn>
              </a:cxnLst>
              <a:rect l="0" t="0" r="r" b="b"/>
              <a:pathLst>
                <a:path w="1296" h="1392">
                  <a:moveTo>
                    <a:pt x="0" y="1392"/>
                  </a:moveTo>
                  <a:lnTo>
                    <a:pt x="0" y="716"/>
                  </a:lnTo>
                  <a:lnTo>
                    <a:pt x="1296" y="0"/>
                  </a:ln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594" name="Freeform 346"/>
            <p:cNvSpPr>
              <a:spLocks/>
            </p:cNvSpPr>
            <p:nvPr/>
          </p:nvSpPr>
          <p:spPr bwMode="auto">
            <a:xfrm>
              <a:off x="4320" y="432"/>
              <a:ext cx="1344" cy="1344"/>
            </a:xfrm>
            <a:custGeom>
              <a:avLst/>
              <a:gdLst/>
              <a:ahLst/>
              <a:cxnLst>
                <a:cxn ang="0">
                  <a:pos x="1344" y="1344"/>
                </a:cxn>
                <a:cxn ang="0">
                  <a:pos x="1344" y="785"/>
                </a:cxn>
                <a:cxn ang="0">
                  <a:pos x="0" y="0"/>
                </a:cxn>
              </a:cxnLst>
              <a:rect l="0" t="0" r="r" b="b"/>
              <a:pathLst>
                <a:path w="1344" h="1344">
                  <a:moveTo>
                    <a:pt x="1344" y="1344"/>
                  </a:moveTo>
                  <a:lnTo>
                    <a:pt x="1344" y="785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3595" name="Freeform 347"/>
          <p:cNvSpPr>
            <a:spLocks/>
          </p:cNvSpPr>
          <p:nvPr/>
        </p:nvSpPr>
        <p:spPr bwMode="auto">
          <a:xfrm>
            <a:off x="6781800" y="1341438"/>
            <a:ext cx="1725613" cy="16875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87" y="772"/>
              </a:cxn>
              <a:cxn ang="0">
                <a:pos x="1087" y="1191"/>
              </a:cxn>
            </a:cxnLst>
            <a:rect l="0" t="0" r="r" b="b"/>
            <a:pathLst>
              <a:path w="1087" h="1191">
                <a:moveTo>
                  <a:pt x="0" y="0"/>
                </a:moveTo>
                <a:lnTo>
                  <a:pt x="1087" y="772"/>
                </a:lnTo>
                <a:lnTo>
                  <a:pt x="1087" y="1191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" name="Group 359"/>
          <p:cNvGrpSpPr>
            <a:grpSpLocks/>
          </p:cNvGrpSpPr>
          <p:nvPr/>
        </p:nvGrpSpPr>
        <p:grpSpPr bwMode="auto">
          <a:xfrm>
            <a:off x="5770563" y="1071563"/>
            <a:ext cx="1011237" cy="412750"/>
            <a:chOff x="3635" y="336"/>
            <a:chExt cx="637" cy="260"/>
          </a:xfrm>
        </p:grpSpPr>
        <p:sp>
          <p:nvSpPr>
            <p:cNvPr id="53588" name="Line 340"/>
            <p:cNvSpPr>
              <a:spLocks noChangeShapeType="1"/>
            </p:cNvSpPr>
            <p:nvPr/>
          </p:nvSpPr>
          <p:spPr bwMode="auto">
            <a:xfrm>
              <a:off x="3656" y="34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589" name="Text Box 341"/>
            <p:cNvSpPr txBox="1">
              <a:spLocks noChangeArrowheads="1"/>
            </p:cNvSpPr>
            <p:nvPr/>
          </p:nvSpPr>
          <p:spPr bwMode="auto">
            <a:xfrm>
              <a:off x="3635" y="33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+mn-cs"/>
                </a:rPr>
                <a:t>0 </a:t>
              </a:r>
            </a:p>
          </p:txBody>
        </p:sp>
        <p:sp>
          <p:nvSpPr>
            <p:cNvPr id="53590" name="Text Box 342"/>
            <p:cNvSpPr txBox="1">
              <a:spLocks noChangeArrowheads="1"/>
            </p:cNvSpPr>
            <p:nvPr/>
          </p:nvSpPr>
          <p:spPr bwMode="auto">
            <a:xfrm>
              <a:off x="4036" y="34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+mn-cs"/>
                </a:rPr>
                <a:t>1 </a:t>
              </a:r>
            </a:p>
          </p:txBody>
        </p:sp>
        <p:sp>
          <p:nvSpPr>
            <p:cNvPr id="53591" name="Line 343"/>
            <p:cNvSpPr>
              <a:spLocks noChangeShapeType="1"/>
            </p:cNvSpPr>
            <p:nvPr/>
          </p:nvSpPr>
          <p:spPr bwMode="auto">
            <a:xfrm>
              <a:off x="4184" y="34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599" name="Rectangle 351"/>
            <p:cNvSpPr>
              <a:spLocks noChangeArrowheads="1"/>
            </p:cNvSpPr>
            <p:nvPr/>
          </p:nvSpPr>
          <p:spPr bwMode="auto">
            <a:xfrm>
              <a:off x="3785" y="336"/>
              <a:ext cx="263" cy="23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3602" name="Text Box 354"/>
          <p:cNvSpPr txBox="1">
            <a:spLocks noChangeArrowheads="1"/>
          </p:cNvSpPr>
          <p:nvPr/>
        </p:nvSpPr>
        <p:spPr bwMode="auto">
          <a:xfrm>
            <a:off x="4267200" y="5065713"/>
            <a:ext cx="4551363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itchFamily="34" charset="0"/>
                <a:ea typeface="华文中宋" pitchFamily="2" charset="-122"/>
                <a:cs typeface="+mn-cs"/>
              </a:rPr>
              <a:t>线索化：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对二叉树按某种次序遍 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             历使其变为线索二叉树 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             的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过程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。 </a:t>
            </a:r>
          </a:p>
        </p:txBody>
      </p:sp>
      <p:grpSp>
        <p:nvGrpSpPr>
          <p:cNvPr id="8" name="Group 1393"/>
          <p:cNvGrpSpPr>
            <a:grpSpLocks/>
          </p:cNvGrpSpPr>
          <p:nvPr/>
        </p:nvGrpSpPr>
        <p:grpSpPr bwMode="auto">
          <a:xfrm>
            <a:off x="34925" y="4365625"/>
            <a:ext cx="9109075" cy="2133600"/>
            <a:chOff x="0" y="2784"/>
            <a:chExt cx="5760" cy="1344"/>
          </a:xfrm>
        </p:grpSpPr>
        <p:sp useBgFill="1">
          <p:nvSpPr>
            <p:cNvPr id="55666" name="Rectangle 1394"/>
            <p:cNvSpPr>
              <a:spLocks noChangeArrowheads="1"/>
            </p:cNvSpPr>
            <p:nvPr/>
          </p:nvSpPr>
          <p:spPr bwMode="auto">
            <a:xfrm>
              <a:off x="0" y="3168"/>
              <a:ext cx="5760" cy="960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 useBgFill="1">
          <p:nvSpPr>
            <p:cNvPr id="55667" name="Rectangle 1395"/>
            <p:cNvSpPr>
              <a:spLocks noChangeArrowheads="1"/>
            </p:cNvSpPr>
            <p:nvPr/>
          </p:nvSpPr>
          <p:spPr bwMode="auto">
            <a:xfrm>
              <a:off x="0" y="2784"/>
              <a:ext cx="1968" cy="432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5668" name="Text Box 1396"/>
          <p:cNvSpPr txBox="1">
            <a:spLocks noChangeArrowheads="1"/>
          </p:cNvSpPr>
          <p:nvPr/>
        </p:nvSpPr>
        <p:spPr bwMode="auto">
          <a:xfrm>
            <a:off x="112713" y="5046663"/>
            <a:ext cx="8915400" cy="733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alibri"/>
                <a:ea typeface="华文中宋" pitchFamily="2" charset="-122"/>
                <a:cs typeface="+mn-cs"/>
              </a:rPr>
              <a:t>        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alibri"/>
                <a:ea typeface="华文中宋" pitchFamily="2" charset="-122"/>
                <a:cs typeface="+mn-cs"/>
              </a:rPr>
              <a:t>二叉树线索化的目的：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利用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线索化后的二叉树中的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线索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就可 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以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直接找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到某些结点在某种遍历序列中的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前驱和后继结点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。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 </a:t>
            </a:r>
          </a:p>
        </p:txBody>
      </p:sp>
      <p:sp useBgFill="1">
        <p:nvSpPr>
          <p:cNvPr id="55676" name="Text Box 1404"/>
          <p:cNvSpPr txBox="1">
            <a:spLocks noChangeArrowheads="1"/>
          </p:cNvSpPr>
          <p:nvPr/>
        </p:nvSpPr>
        <p:spPr bwMode="auto">
          <a:xfrm>
            <a:off x="107950" y="409575"/>
            <a:ext cx="65405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3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、在原二叉链表的存储空间内反映遍历结果。 </a:t>
            </a:r>
          </a:p>
        </p:txBody>
      </p:sp>
      <p:sp>
        <p:nvSpPr>
          <p:cNvPr id="53577" name="Text Box 329"/>
          <p:cNvSpPr txBox="1">
            <a:spLocks noChangeArrowheads="1"/>
          </p:cNvSpPr>
          <p:nvPr/>
        </p:nvSpPr>
        <p:spPr bwMode="auto">
          <a:xfrm>
            <a:off x="7856538" y="4119563"/>
            <a:ext cx="117951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中序线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索链表 </a:t>
            </a:r>
          </a:p>
        </p:txBody>
      </p:sp>
      <p:grpSp>
        <p:nvGrpSpPr>
          <p:cNvPr id="9" name="Group 358"/>
          <p:cNvGrpSpPr>
            <a:grpSpLocks/>
          </p:cNvGrpSpPr>
          <p:nvPr/>
        </p:nvGrpSpPr>
        <p:grpSpPr bwMode="auto">
          <a:xfrm>
            <a:off x="96838" y="1366838"/>
            <a:ext cx="3055937" cy="2874962"/>
            <a:chOff x="61" y="621"/>
            <a:chExt cx="1925" cy="1811"/>
          </a:xfrm>
        </p:grpSpPr>
        <p:sp>
          <p:nvSpPr>
            <p:cNvPr id="53571" name="Freeform 323"/>
            <p:cNvSpPr>
              <a:spLocks/>
            </p:cNvSpPr>
            <p:nvPr/>
          </p:nvSpPr>
          <p:spPr bwMode="auto">
            <a:xfrm>
              <a:off x="960" y="621"/>
              <a:ext cx="637" cy="1811"/>
            </a:xfrm>
            <a:custGeom>
              <a:avLst/>
              <a:gdLst/>
              <a:ahLst/>
              <a:cxnLst>
                <a:cxn ang="0">
                  <a:pos x="432" y="1680"/>
                </a:cxn>
                <a:cxn ang="0">
                  <a:pos x="428" y="1793"/>
                </a:cxn>
                <a:cxn ang="0">
                  <a:pos x="497" y="1811"/>
                </a:cxn>
                <a:cxn ang="0">
                  <a:pos x="559" y="1785"/>
                </a:cxn>
                <a:cxn ang="0">
                  <a:pos x="620" y="1767"/>
                </a:cxn>
                <a:cxn ang="0">
                  <a:pos x="637" y="1697"/>
                </a:cxn>
                <a:cxn ang="0">
                  <a:pos x="593" y="1497"/>
                </a:cxn>
                <a:cxn ang="0">
                  <a:pos x="227" y="1008"/>
                </a:cxn>
                <a:cxn ang="0">
                  <a:pos x="122" y="956"/>
                </a:cxn>
                <a:cxn ang="0">
                  <a:pos x="52" y="912"/>
                </a:cxn>
                <a:cxn ang="0">
                  <a:pos x="44" y="825"/>
                </a:cxn>
                <a:cxn ang="0">
                  <a:pos x="0" y="0"/>
                </a:cxn>
              </a:cxnLst>
              <a:rect l="0" t="0" r="r" b="b"/>
              <a:pathLst>
                <a:path w="637" h="1811">
                  <a:moveTo>
                    <a:pt x="432" y="1680"/>
                  </a:moveTo>
                  <a:lnTo>
                    <a:pt x="428" y="1793"/>
                  </a:lnTo>
                  <a:lnTo>
                    <a:pt x="497" y="1811"/>
                  </a:lnTo>
                  <a:lnTo>
                    <a:pt x="559" y="1785"/>
                  </a:lnTo>
                  <a:lnTo>
                    <a:pt x="620" y="1767"/>
                  </a:lnTo>
                  <a:lnTo>
                    <a:pt x="637" y="1697"/>
                  </a:lnTo>
                  <a:lnTo>
                    <a:pt x="593" y="1497"/>
                  </a:lnTo>
                  <a:lnTo>
                    <a:pt x="227" y="1008"/>
                  </a:lnTo>
                  <a:lnTo>
                    <a:pt x="122" y="956"/>
                  </a:lnTo>
                  <a:lnTo>
                    <a:pt x="52" y="912"/>
                  </a:lnTo>
                  <a:lnTo>
                    <a:pt x="44" y="825"/>
                  </a:ln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565" name="Freeform 317"/>
            <p:cNvSpPr>
              <a:spLocks/>
            </p:cNvSpPr>
            <p:nvPr/>
          </p:nvSpPr>
          <p:spPr bwMode="auto">
            <a:xfrm>
              <a:off x="240" y="1018"/>
              <a:ext cx="249" cy="524"/>
            </a:xfrm>
            <a:custGeom>
              <a:avLst/>
              <a:gdLst/>
              <a:ahLst/>
              <a:cxnLst>
                <a:cxn ang="0">
                  <a:pos x="0" y="467"/>
                </a:cxn>
                <a:cxn ang="0">
                  <a:pos x="31" y="515"/>
                </a:cxn>
                <a:cxn ang="0">
                  <a:pos x="100" y="524"/>
                </a:cxn>
                <a:cxn ang="0">
                  <a:pos x="179" y="515"/>
                </a:cxn>
                <a:cxn ang="0">
                  <a:pos x="214" y="454"/>
                </a:cxn>
                <a:cxn ang="0">
                  <a:pos x="249" y="0"/>
                </a:cxn>
              </a:cxnLst>
              <a:rect l="0" t="0" r="r" b="b"/>
              <a:pathLst>
                <a:path w="249" h="524">
                  <a:moveTo>
                    <a:pt x="0" y="467"/>
                  </a:moveTo>
                  <a:lnTo>
                    <a:pt x="31" y="515"/>
                  </a:lnTo>
                  <a:lnTo>
                    <a:pt x="100" y="524"/>
                  </a:lnTo>
                  <a:lnTo>
                    <a:pt x="179" y="515"/>
                  </a:lnTo>
                  <a:lnTo>
                    <a:pt x="214" y="454"/>
                  </a:lnTo>
                  <a:lnTo>
                    <a:pt x="249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566" name="Freeform 318"/>
            <p:cNvSpPr>
              <a:spLocks/>
            </p:cNvSpPr>
            <p:nvPr/>
          </p:nvSpPr>
          <p:spPr bwMode="auto">
            <a:xfrm>
              <a:off x="314" y="1018"/>
              <a:ext cx="218" cy="995"/>
            </a:xfrm>
            <a:custGeom>
              <a:avLst/>
              <a:gdLst/>
              <a:ahLst/>
              <a:cxnLst>
                <a:cxn ang="0">
                  <a:pos x="166" y="899"/>
                </a:cxn>
                <a:cxn ang="0">
                  <a:pos x="175" y="995"/>
                </a:cxn>
                <a:cxn ang="0">
                  <a:pos x="114" y="986"/>
                </a:cxn>
                <a:cxn ang="0">
                  <a:pos x="0" y="986"/>
                </a:cxn>
                <a:cxn ang="0">
                  <a:pos x="0" y="786"/>
                </a:cxn>
                <a:cxn ang="0">
                  <a:pos x="9" y="655"/>
                </a:cxn>
                <a:cxn ang="0">
                  <a:pos x="218" y="550"/>
                </a:cxn>
                <a:cxn ang="0">
                  <a:pos x="218" y="0"/>
                </a:cxn>
              </a:cxnLst>
              <a:rect l="0" t="0" r="r" b="b"/>
              <a:pathLst>
                <a:path w="218" h="995">
                  <a:moveTo>
                    <a:pt x="166" y="899"/>
                  </a:moveTo>
                  <a:lnTo>
                    <a:pt x="175" y="995"/>
                  </a:lnTo>
                  <a:lnTo>
                    <a:pt x="114" y="986"/>
                  </a:lnTo>
                  <a:lnTo>
                    <a:pt x="0" y="986"/>
                  </a:lnTo>
                  <a:lnTo>
                    <a:pt x="0" y="786"/>
                  </a:lnTo>
                  <a:lnTo>
                    <a:pt x="9" y="655"/>
                  </a:lnTo>
                  <a:lnTo>
                    <a:pt x="218" y="550"/>
                  </a:lnTo>
                  <a:lnTo>
                    <a:pt x="218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567" name="Freeform 319"/>
            <p:cNvSpPr>
              <a:spLocks/>
            </p:cNvSpPr>
            <p:nvPr/>
          </p:nvSpPr>
          <p:spPr bwMode="auto">
            <a:xfrm>
              <a:off x="528" y="1481"/>
              <a:ext cx="249" cy="523"/>
            </a:xfrm>
            <a:custGeom>
              <a:avLst/>
              <a:gdLst/>
              <a:ahLst/>
              <a:cxnLst>
                <a:cxn ang="0">
                  <a:pos x="0" y="436"/>
                </a:cxn>
                <a:cxn ang="0">
                  <a:pos x="4" y="523"/>
                </a:cxn>
                <a:cxn ang="0">
                  <a:pos x="127" y="523"/>
                </a:cxn>
                <a:cxn ang="0">
                  <a:pos x="188" y="366"/>
                </a:cxn>
                <a:cxn ang="0">
                  <a:pos x="249" y="0"/>
                </a:cxn>
              </a:cxnLst>
              <a:rect l="0" t="0" r="r" b="b"/>
              <a:pathLst>
                <a:path w="249" h="523">
                  <a:moveTo>
                    <a:pt x="0" y="436"/>
                  </a:moveTo>
                  <a:lnTo>
                    <a:pt x="4" y="523"/>
                  </a:lnTo>
                  <a:lnTo>
                    <a:pt x="127" y="523"/>
                  </a:lnTo>
                  <a:lnTo>
                    <a:pt x="188" y="366"/>
                  </a:lnTo>
                  <a:lnTo>
                    <a:pt x="249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568" name="Freeform 320"/>
            <p:cNvSpPr>
              <a:spLocks/>
            </p:cNvSpPr>
            <p:nvPr/>
          </p:nvSpPr>
          <p:spPr bwMode="auto">
            <a:xfrm>
              <a:off x="593" y="1485"/>
              <a:ext cx="223" cy="929"/>
            </a:xfrm>
            <a:custGeom>
              <a:avLst/>
              <a:gdLst/>
              <a:ahLst/>
              <a:cxnLst>
                <a:cxn ang="0">
                  <a:pos x="175" y="851"/>
                </a:cxn>
                <a:cxn ang="0">
                  <a:pos x="175" y="929"/>
                </a:cxn>
                <a:cxn ang="0">
                  <a:pos x="0" y="929"/>
                </a:cxn>
                <a:cxn ang="0">
                  <a:pos x="9" y="615"/>
                </a:cxn>
                <a:cxn ang="0">
                  <a:pos x="219" y="493"/>
                </a:cxn>
                <a:cxn ang="0">
                  <a:pos x="223" y="0"/>
                </a:cxn>
              </a:cxnLst>
              <a:rect l="0" t="0" r="r" b="b"/>
              <a:pathLst>
                <a:path w="223" h="929">
                  <a:moveTo>
                    <a:pt x="175" y="851"/>
                  </a:moveTo>
                  <a:lnTo>
                    <a:pt x="175" y="929"/>
                  </a:lnTo>
                  <a:lnTo>
                    <a:pt x="0" y="929"/>
                  </a:lnTo>
                  <a:lnTo>
                    <a:pt x="9" y="615"/>
                  </a:lnTo>
                  <a:lnTo>
                    <a:pt x="219" y="493"/>
                  </a:lnTo>
                  <a:lnTo>
                    <a:pt x="223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569" name="Freeform 321"/>
            <p:cNvSpPr>
              <a:spLocks/>
            </p:cNvSpPr>
            <p:nvPr/>
          </p:nvSpPr>
          <p:spPr bwMode="auto">
            <a:xfrm>
              <a:off x="816" y="1908"/>
              <a:ext cx="188" cy="489"/>
            </a:xfrm>
            <a:custGeom>
              <a:avLst/>
              <a:gdLst/>
              <a:ahLst/>
              <a:cxnLst>
                <a:cxn ang="0">
                  <a:pos x="0" y="433"/>
                </a:cxn>
                <a:cxn ang="0">
                  <a:pos x="12" y="489"/>
                </a:cxn>
                <a:cxn ang="0">
                  <a:pos x="184" y="489"/>
                </a:cxn>
                <a:cxn ang="0">
                  <a:pos x="188" y="0"/>
                </a:cxn>
              </a:cxnLst>
              <a:rect l="0" t="0" r="r" b="b"/>
              <a:pathLst>
                <a:path w="188" h="489">
                  <a:moveTo>
                    <a:pt x="0" y="433"/>
                  </a:moveTo>
                  <a:lnTo>
                    <a:pt x="12" y="489"/>
                  </a:lnTo>
                  <a:lnTo>
                    <a:pt x="184" y="489"/>
                  </a:lnTo>
                  <a:lnTo>
                    <a:pt x="188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570" name="Freeform 322"/>
            <p:cNvSpPr>
              <a:spLocks/>
            </p:cNvSpPr>
            <p:nvPr/>
          </p:nvSpPr>
          <p:spPr bwMode="auto">
            <a:xfrm>
              <a:off x="1100" y="1917"/>
              <a:ext cx="209" cy="497"/>
            </a:xfrm>
            <a:custGeom>
              <a:avLst/>
              <a:gdLst/>
              <a:ahLst/>
              <a:cxnLst>
                <a:cxn ang="0">
                  <a:pos x="209" y="419"/>
                </a:cxn>
                <a:cxn ang="0">
                  <a:pos x="200" y="497"/>
                </a:cxn>
                <a:cxn ang="0">
                  <a:pos x="0" y="497"/>
                </a:cxn>
                <a:cxn ang="0">
                  <a:pos x="4" y="0"/>
                </a:cxn>
              </a:cxnLst>
              <a:rect l="0" t="0" r="r" b="b"/>
              <a:pathLst>
                <a:path w="209" h="497">
                  <a:moveTo>
                    <a:pt x="209" y="419"/>
                  </a:moveTo>
                  <a:lnTo>
                    <a:pt x="200" y="497"/>
                  </a:lnTo>
                  <a:lnTo>
                    <a:pt x="0" y="497"/>
                  </a:lnTo>
                  <a:lnTo>
                    <a:pt x="4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572" name="Freeform 324"/>
            <p:cNvSpPr>
              <a:spLocks/>
            </p:cNvSpPr>
            <p:nvPr/>
          </p:nvSpPr>
          <p:spPr bwMode="auto">
            <a:xfrm>
              <a:off x="1056" y="621"/>
              <a:ext cx="140" cy="895"/>
            </a:xfrm>
            <a:custGeom>
              <a:avLst/>
              <a:gdLst/>
              <a:ahLst/>
              <a:cxnLst>
                <a:cxn ang="0">
                  <a:pos x="140" y="848"/>
                </a:cxn>
                <a:cxn ang="0">
                  <a:pos x="96" y="895"/>
                </a:cxn>
                <a:cxn ang="0">
                  <a:pos x="34" y="895"/>
                </a:cxn>
                <a:cxn ang="0">
                  <a:pos x="17" y="861"/>
                </a:cxn>
                <a:cxn ang="0">
                  <a:pos x="0" y="681"/>
                </a:cxn>
                <a:cxn ang="0">
                  <a:pos x="0" y="0"/>
                </a:cxn>
              </a:cxnLst>
              <a:rect l="0" t="0" r="r" b="b"/>
              <a:pathLst>
                <a:path w="140" h="895">
                  <a:moveTo>
                    <a:pt x="140" y="848"/>
                  </a:moveTo>
                  <a:lnTo>
                    <a:pt x="96" y="895"/>
                  </a:lnTo>
                  <a:lnTo>
                    <a:pt x="34" y="895"/>
                  </a:lnTo>
                  <a:lnTo>
                    <a:pt x="17" y="861"/>
                  </a:lnTo>
                  <a:lnTo>
                    <a:pt x="0" y="681"/>
                  </a:ln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573" name="Freeform 325"/>
            <p:cNvSpPr>
              <a:spLocks/>
            </p:cNvSpPr>
            <p:nvPr/>
          </p:nvSpPr>
          <p:spPr bwMode="auto">
            <a:xfrm>
              <a:off x="1296" y="1053"/>
              <a:ext cx="192" cy="506"/>
            </a:xfrm>
            <a:custGeom>
              <a:avLst/>
              <a:gdLst/>
              <a:ahLst/>
              <a:cxnLst>
                <a:cxn ang="0">
                  <a:pos x="0" y="432"/>
                </a:cxn>
                <a:cxn ang="0">
                  <a:pos x="31" y="506"/>
                </a:cxn>
                <a:cxn ang="0">
                  <a:pos x="135" y="497"/>
                </a:cxn>
                <a:cxn ang="0">
                  <a:pos x="161" y="436"/>
                </a:cxn>
                <a:cxn ang="0">
                  <a:pos x="192" y="0"/>
                </a:cxn>
              </a:cxnLst>
              <a:rect l="0" t="0" r="r" b="b"/>
              <a:pathLst>
                <a:path w="192" h="506">
                  <a:moveTo>
                    <a:pt x="0" y="432"/>
                  </a:moveTo>
                  <a:lnTo>
                    <a:pt x="31" y="506"/>
                  </a:lnTo>
                  <a:lnTo>
                    <a:pt x="135" y="497"/>
                  </a:lnTo>
                  <a:lnTo>
                    <a:pt x="161" y="436"/>
                  </a:lnTo>
                  <a:lnTo>
                    <a:pt x="192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574" name="Freeform 326"/>
            <p:cNvSpPr>
              <a:spLocks/>
            </p:cNvSpPr>
            <p:nvPr/>
          </p:nvSpPr>
          <p:spPr bwMode="auto">
            <a:xfrm>
              <a:off x="1580" y="1053"/>
              <a:ext cx="192" cy="515"/>
            </a:xfrm>
            <a:custGeom>
              <a:avLst/>
              <a:gdLst/>
              <a:ahLst/>
              <a:cxnLst>
                <a:cxn ang="0">
                  <a:pos x="192" y="463"/>
                </a:cxn>
                <a:cxn ang="0">
                  <a:pos x="165" y="515"/>
                </a:cxn>
                <a:cxn ang="0">
                  <a:pos x="0" y="497"/>
                </a:cxn>
                <a:cxn ang="0">
                  <a:pos x="4" y="0"/>
                </a:cxn>
              </a:cxnLst>
              <a:rect l="0" t="0" r="r" b="b"/>
              <a:pathLst>
                <a:path w="192" h="515">
                  <a:moveTo>
                    <a:pt x="192" y="463"/>
                  </a:moveTo>
                  <a:lnTo>
                    <a:pt x="165" y="515"/>
                  </a:lnTo>
                  <a:lnTo>
                    <a:pt x="0" y="497"/>
                  </a:lnTo>
                  <a:lnTo>
                    <a:pt x="4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575" name="Freeform 327"/>
            <p:cNvSpPr>
              <a:spLocks/>
            </p:cNvSpPr>
            <p:nvPr/>
          </p:nvSpPr>
          <p:spPr bwMode="auto">
            <a:xfrm>
              <a:off x="61" y="800"/>
              <a:ext cx="114" cy="724"/>
            </a:xfrm>
            <a:custGeom>
              <a:avLst/>
              <a:gdLst/>
              <a:ahLst/>
              <a:cxnLst>
                <a:cxn ang="0">
                  <a:pos x="114" y="654"/>
                </a:cxn>
                <a:cxn ang="0">
                  <a:pos x="105" y="724"/>
                </a:cxn>
                <a:cxn ang="0">
                  <a:pos x="0" y="716"/>
                </a:cxn>
                <a:cxn ang="0">
                  <a:pos x="0" y="0"/>
                </a:cxn>
              </a:cxnLst>
              <a:rect l="0" t="0" r="r" b="b"/>
              <a:pathLst>
                <a:path w="114" h="724">
                  <a:moveTo>
                    <a:pt x="114" y="654"/>
                  </a:moveTo>
                  <a:lnTo>
                    <a:pt x="105" y="724"/>
                  </a:lnTo>
                  <a:lnTo>
                    <a:pt x="0" y="716"/>
                  </a:ln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576" name="Freeform 328"/>
            <p:cNvSpPr>
              <a:spLocks/>
            </p:cNvSpPr>
            <p:nvPr/>
          </p:nvSpPr>
          <p:spPr bwMode="auto">
            <a:xfrm flipH="1">
              <a:off x="1872" y="812"/>
              <a:ext cx="114" cy="724"/>
            </a:xfrm>
            <a:custGeom>
              <a:avLst/>
              <a:gdLst/>
              <a:ahLst/>
              <a:cxnLst>
                <a:cxn ang="0">
                  <a:pos x="114" y="654"/>
                </a:cxn>
                <a:cxn ang="0">
                  <a:pos x="105" y="724"/>
                </a:cxn>
                <a:cxn ang="0">
                  <a:pos x="0" y="716"/>
                </a:cxn>
                <a:cxn ang="0">
                  <a:pos x="0" y="0"/>
                </a:cxn>
              </a:cxnLst>
              <a:rect l="0" t="0" r="r" b="b"/>
              <a:pathLst>
                <a:path w="114" h="724">
                  <a:moveTo>
                    <a:pt x="114" y="654"/>
                  </a:moveTo>
                  <a:lnTo>
                    <a:pt x="105" y="724"/>
                  </a:lnTo>
                  <a:lnTo>
                    <a:pt x="0" y="716"/>
                  </a:ln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3280" name="Line 32"/>
          <p:cNvSpPr>
            <a:spLocks noChangeShapeType="1"/>
          </p:cNvSpPr>
          <p:nvPr/>
        </p:nvSpPr>
        <p:spPr bwMode="auto">
          <a:xfrm>
            <a:off x="1746250" y="3325813"/>
            <a:ext cx="363538" cy="5270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281" name="Line 33"/>
          <p:cNvSpPr>
            <a:spLocks noChangeShapeType="1"/>
          </p:cNvSpPr>
          <p:nvPr/>
        </p:nvSpPr>
        <p:spPr bwMode="auto">
          <a:xfrm>
            <a:off x="2544763" y="1951038"/>
            <a:ext cx="288925" cy="52863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282" name="Line 34"/>
          <p:cNvSpPr>
            <a:spLocks noChangeShapeType="1"/>
          </p:cNvSpPr>
          <p:nvPr/>
        </p:nvSpPr>
        <p:spPr bwMode="auto">
          <a:xfrm>
            <a:off x="877888" y="1917700"/>
            <a:ext cx="361950" cy="5270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283" name="Line 35"/>
          <p:cNvSpPr>
            <a:spLocks noChangeShapeType="1"/>
          </p:cNvSpPr>
          <p:nvPr/>
        </p:nvSpPr>
        <p:spPr bwMode="auto">
          <a:xfrm>
            <a:off x="1312863" y="2620963"/>
            <a:ext cx="361950" cy="52863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284" name="Line 36"/>
          <p:cNvSpPr>
            <a:spLocks noChangeShapeType="1"/>
          </p:cNvSpPr>
          <p:nvPr/>
        </p:nvSpPr>
        <p:spPr bwMode="auto">
          <a:xfrm flipH="1">
            <a:off x="2036763" y="1917700"/>
            <a:ext cx="290512" cy="46831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285" name="Line 37"/>
          <p:cNvSpPr>
            <a:spLocks noChangeShapeType="1"/>
          </p:cNvSpPr>
          <p:nvPr/>
        </p:nvSpPr>
        <p:spPr bwMode="auto">
          <a:xfrm flipH="1">
            <a:off x="1312863" y="3325813"/>
            <a:ext cx="288925" cy="46831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286" name="Line 38"/>
          <p:cNvSpPr>
            <a:spLocks noChangeShapeType="1"/>
          </p:cNvSpPr>
          <p:nvPr/>
        </p:nvSpPr>
        <p:spPr bwMode="auto">
          <a:xfrm flipH="1">
            <a:off x="949325" y="2620963"/>
            <a:ext cx="290513" cy="4699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287" name="Line 39"/>
          <p:cNvSpPr>
            <a:spLocks noChangeShapeType="1"/>
          </p:cNvSpPr>
          <p:nvPr/>
        </p:nvSpPr>
        <p:spPr bwMode="auto">
          <a:xfrm flipH="1">
            <a:off x="442913" y="1976438"/>
            <a:ext cx="288925" cy="46831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288" name="Line 40"/>
          <p:cNvSpPr>
            <a:spLocks noChangeShapeType="1"/>
          </p:cNvSpPr>
          <p:nvPr/>
        </p:nvSpPr>
        <p:spPr bwMode="auto">
          <a:xfrm>
            <a:off x="1674813" y="1273175"/>
            <a:ext cx="652462" cy="46831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289" name="Line 41"/>
          <p:cNvSpPr>
            <a:spLocks noChangeShapeType="1"/>
          </p:cNvSpPr>
          <p:nvPr/>
        </p:nvSpPr>
        <p:spPr bwMode="auto">
          <a:xfrm flipH="1">
            <a:off x="949325" y="1273175"/>
            <a:ext cx="581025" cy="46831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290" name="Oval 42"/>
          <p:cNvSpPr>
            <a:spLocks noChangeArrowheads="1"/>
          </p:cNvSpPr>
          <p:nvPr/>
        </p:nvSpPr>
        <p:spPr bwMode="auto">
          <a:xfrm>
            <a:off x="1384300" y="979488"/>
            <a:ext cx="508000" cy="4095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291" name="Oval 43"/>
          <p:cNvSpPr>
            <a:spLocks noChangeArrowheads="1"/>
          </p:cNvSpPr>
          <p:nvPr/>
        </p:nvSpPr>
        <p:spPr bwMode="auto">
          <a:xfrm>
            <a:off x="152400" y="2328863"/>
            <a:ext cx="508000" cy="409575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292" name="Oval 44"/>
          <p:cNvSpPr>
            <a:spLocks noChangeArrowheads="1"/>
          </p:cNvSpPr>
          <p:nvPr/>
        </p:nvSpPr>
        <p:spPr bwMode="auto">
          <a:xfrm>
            <a:off x="1022350" y="2328863"/>
            <a:ext cx="508000" cy="4095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293" name="Oval 45"/>
          <p:cNvSpPr>
            <a:spLocks noChangeArrowheads="1"/>
          </p:cNvSpPr>
          <p:nvPr/>
        </p:nvSpPr>
        <p:spPr bwMode="auto">
          <a:xfrm>
            <a:off x="1746250" y="2328863"/>
            <a:ext cx="508000" cy="409575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294" name="Oval 46"/>
          <p:cNvSpPr>
            <a:spLocks noChangeArrowheads="1"/>
          </p:cNvSpPr>
          <p:nvPr/>
        </p:nvSpPr>
        <p:spPr bwMode="auto">
          <a:xfrm>
            <a:off x="2616200" y="2305050"/>
            <a:ext cx="508000" cy="411163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295" name="Oval 47"/>
          <p:cNvSpPr>
            <a:spLocks noChangeArrowheads="1"/>
          </p:cNvSpPr>
          <p:nvPr/>
        </p:nvSpPr>
        <p:spPr bwMode="auto">
          <a:xfrm>
            <a:off x="587375" y="1624013"/>
            <a:ext cx="508000" cy="411162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296" name="Oval 48"/>
          <p:cNvSpPr>
            <a:spLocks noChangeArrowheads="1"/>
          </p:cNvSpPr>
          <p:nvPr/>
        </p:nvSpPr>
        <p:spPr bwMode="auto">
          <a:xfrm>
            <a:off x="2181225" y="1624013"/>
            <a:ext cx="508000" cy="411162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297" name="Oval 49"/>
          <p:cNvSpPr>
            <a:spLocks noChangeArrowheads="1"/>
          </p:cNvSpPr>
          <p:nvPr/>
        </p:nvSpPr>
        <p:spPr bwMode="auto">
          <a:xfrm>
            <a:off x="587375" y="3032125"/>
            <a:ext cx="508000" cy="411163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298" name="Oval 50"/>
          <p:cNvSpPr>
            <a:spLocks noChangeArrowheads="1"/>
          </p:cNvSpPr>
          <p:nvPr/>
        </p:nvSpPr>
        <p:spPr bwMode="auto">
          <a:xfrm>
            <a:off x="1457325" y="3032125"/>
            <a:ext cx="506413" cy="411163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299" name="Oval 51"/>
          <p:cNvSpPr>
            <a:spLocks noChangeArrowheads="1"/>
          </p:cNvSpPr>
          <p:nvPr/>
        </p:nvSpPr>
        <p:spPr bwMode="auto">
          <a:xfrm>
            <a:off x="1022350" y="3729038"/>
            <a:ext cx="508000" cy="411162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300" name="Oval 52"/>
          <p:cNvSpPr>
            <a:spLocks noChangeArrowheads="1"/>
          </p:cNvSpPr>
          <p:nvPr/>
        </p:nvSpPr>
        <p:spPr bwMode="auto">
          <a:xfrm>
            <a:off x="1892300" y="3729038"/>
            <a:ext cx="506413" cy="411162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301" name="Text Box 53"/>
          <p:cNvSpPr txBox="1">
            <a:spLocks noChangeArrowheads="1"/>
          </p:cNvSpPr>
          <p:nvPr/>
        </p:nvSpPr>
        <p:spPr bwMode="auto">
          <a:xfrm>
            <a:off x="1452563" y="914400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仿宋_GB2312" pitchFamily="49" charset="-122"/>
                <a:ea typeface="仿宋_GB2312" pitchFamily="49" charset="-122"/>
                <a:cs typeface="+mn-cs"/>
              </a:rPr>
              <a:t>-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302" name="Text Box 54"/>
          <p:cNvSpPr txBox="1">
            <a:spLocks noChangeArrowheads="1"/>
          </p:cNvSpPr>
          <p:nvPr/>
        </p:nvSpPr>
        <p:spPr bwMode="auto">
          <a:xfrm>
            <a:off x="1527175" y="2994025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仿宋_GB2312" pitchFamily="49" charset="-122"/>
                <a:ea typeface="仿宋_GB2312" pitchFamily="49" charset="-122"/>
                <a:cs typeface="+mn-cs"/>
              </a:rPr>
              <a:t>-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303" name="Text Box 55"/>
          <p:cNvSpPr txBox="1">
            <a:spLocks noChangeArrowheads="1"/>
          </p:cNvSpPr>
          <p:nvPr/>
        </p:nvSpPr>
        <p:spPr bwMode="auto">
          <a:xfrm>
            <a:off x="2252663" y="1582738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仿宋_GB2312" pitchFamily="49" charset="-122"/>
                <a:ea typeface="仿宋_GB2312" pitchFamily="49" charset="-122"/>
                <a:cs typeface="+mn-cs"/>
              </a:rPr>
              <a:t>/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304" name="Text Box 56"/>
          <p:cNvSpPr txBox="1">
            <a:spLocks noChangeArrowheads="1"/>
          </p:cNvSpPr>
          <p:nvPr/>
        </p:nvSpPr>
        <p:spPr bwMode="auto">
          <a:xfrm>
            <a:off x="658813" y="1558925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仿宋_GB2312" pitchFamily="49" charset="-122"/>
                <a:ea typeface="仿宋_GB2312" pitchFamily="49" charset="-122"/>
                <a:cs typeface="+mn-cs"/>
              </a:rPr>
              <a:t>+</a:t>
            </a:r>
          </a:p>
        </p:txBody>
      </p:sp>
      <p:sp>
        <p:nvSpPr>
          <p:cNvPr id="53305" name="Text Box 57"/>
          <p:cNvSpPr txBox="1">
            <a:spLocks noChangeArrowheads="1"/>
          </p:cNvSpPr>
          <p:nvPr/>
        </p:nvSpPr>
        <p:spPr bwMode="auto">
          <a:xfrm>
            <a:off x="1017588" y="2263775"/>
            <a:ext cx="492125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仿宋_GB2312" pitchFamily="49" charset="-122"/>
                <a:ea typeface="仿宋_GB2312" pitchFamily="49" charset="-122"/>
                <a:cs typeface="+mn-cs"/>
              </a:rPr>
              <a:t>×</a:t>
            </a:r>
          </a:p>
        </p:txBody>
      </p:sp>
      <p:sp>
        <p:nvSpPr>
          <p:cNvPr id="53306" name="Text Box 58"/>
          <p:cNvSpPr txBox="1">
            <a:spLocks noChangeArrowheads="1"/>
          </p:cNvSpPr>
          <p:nvPr/>
        </p:nvSpPr>
        <p:spPr bwMode="auto">
          <a:xfrm>
            <a:off x="222250" y="2263775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alibri"/>
                <a:ea typeface="仿宋_GB2312" pitchFamily="49" charset="-122"/>
                <a:cs typeface="+mn-cs"/>
              </a:rPr>
              <a:t>a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仿宋_GB2312" pitchFamily="49" charset="-122"/>
              <a:ea typeface="仿宋_GB2312" pitchFamily="49" charset="-122"/>
              <a:cs typeface="+mn-cs"/>
            </a:endParaRPr>
          </a:p>
        </p:txBody>
      </p:sp>
      <p:sp>
        <p:nvSpPr>
          <p:cNvPr id="53307" name="Text Box 59"/>
          <p:cNvSpPr txBox="1">
            <a:spLocks noChangeArrowheads="1"/>
          </p:cNvSpPr>
          <p:nvPr/>
        </p:nvSpPr>
        <p:spPr bwMode="auto">
          <a:xfrm>
            <a:off x="688975" y="2965450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alibri"/>
                <a:ea typeface="仿宋_GB2312" pitchFamily="49" charset="-122"/>
                <a:cs typeface="+mn-cs"/>
              </a:rPr>
              <a:t>b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仿宋_GB2312" pitchFamily="49" charset="-122"/>
              <a:ea typeface="仿宋_GB2312" pitchFamily="49" charset="-122"/>
              <a:cs typeface="+mn-cs"/>
            </a:endParaRPr>
          </a:p>
        </p:txBody>
      </p:sp>
      <p:sp>
        <p:nvSpPr>
          <p:cNvPr id="53308" name="Text Box 60"/>
          <p:cNvSpPr txBox="1">
            <a:spLocks noChangeArrowheads="1"/>
          </p:cNvSpPr>
          <p:nvPr/>
        </p:nvSpPr>
        <p:spPr bwMode="auto">
          <a:xfrm>
            <a:off x="1112838" y="3611563"/>
            <a:ext cx="319087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alibri"/>
                <a:ea typeface="仿宋_GB2312" pitchFamily="49" charset="-122"/>
                <a:cs typeface="+mn-cs"/>
              </a:rPr>
              <a:t>c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仿宋_GB2312" pitchFamily="49" charset="-122"/>
              <a:ea typeface="仿宋_GB2312" pitchFamily="49" charset="-122"/>
              <a:cs typeface="+mn-cs"/>
            </a:endParaRPr>
          </a:p>
        </p:txBody>
      </p:sp>
      <p:sp>
        <p:nvSpPr>
          <p:cNvPr id="53309" name="Text Box 61"/>
          <p:cNvSpPr txBox="1">
            <a:spLocks noChangeArrowheads="1"/>
          </p:cNvSpPr>
          <p:nvPr/>
        </p:nvSpPr>
        <p:spPr bwMode="auto">
          <a:xfrm>
            <a:off x="1920875" y="3635375"/>
            <a:ext cx="3365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alibri"/>
                <a:ea typeface="仿宋_GB2312" pitchFamily="49" charset="-122"/>
                <a:cs typeface="+mn-cs"/>
              </a:rPr>
              <a:t>d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仿宋_GB2312" pitchFamily="49" charset="-122"/>
              <a:ea typeface="仿宋_GB2312" pitchFamily="49" charset="-122"/>
              <a:cs typeface="+mn-cs"/>
            </a:endParaRPr>
          </a:p>
        </p:txBody>
      </p:sp>
      <p:sp>
        <p:nvSpPr>
          <p:cNvPr id="53310" name="Text Box 62"/>
          <p:cNvSpPr txBox="1">
            <a:spLocks noChangeArrowheads="1"/>
          </p:cNvSpPr>
          <p:nvPr/>
        </p:nvSpPr>
        <p:spPr bwMode="auto">
          <a:xfrm>
            <a:off x="1836738" y="2263775"/>
            <a:ext cx="319087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alibri"/>
                <a:ea typeface="仿宋_GB2312" pitchFamily="49" charset="-122"/>
                <a:cs typeface="+mn-cs"/>
              </a:rPr>
              <a:t>e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仿宋_GB2312" pitchFamily="49" charset="-122"/>
              <a:ea typeface="仿宋_GB2312" pitchFamily="49" charset="-122"/>
              <a:cs typeface="+mn-cs"/>
            </a:endParaRPr>
          </a:p>
        </p:txBody>
      </p:sp>
      <p:sp>
        <p:nvSpPr>
          <p:cNvPr id="53311" name="Text Box 63"/>
          <p:cNvSpPr txBox="1">
            <a:spLocks noChangeArrowheads="1"/>
          </p:cNvSpPr>
          <p:nvPr/>
        </p:nvSpPr>
        <p:spPr bwMode="auto">
          <a:xfrm>
            <a:off x="2749550" y="2263775"/>
            <a:ext cx="2857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alibri"/>
                <a:ea typeface="仿宋_GB2312" pitchFamily="49" charset="-122"/>
                <a:cs typeface="+mn-cs"/>
              </a:rPr>
              <a:t>f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仿宋_GB2312" pitchFamily="49" charset="-122"/>
              <a:ea typeface="仿宋_GB2312" pitchFamily="49" charset="-122"/>
              <a:cs typeface="+mn-cs"/>
            </a:endParaRPr>
          </a:p>
        </p:txBody>
      </p:sp>
      <p:sp>
        <p:nvSpPr>
          <p:cNvPr id="53312" name="Text Box 64"/>
          <p:cNvSpPr txBox="1">
            <a:spLocks noChangeArrowheads="1"/>
          </p:cNvSpPr>
          <p:nvPr/>
        </p:nvSpPr>
        <p:spPr bwMode="auto">
          <a:xfrm>
            <a:off x="381000" y="4267200"/>
            <a:ext cx="274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中序线索二叉树 </a:t>
            </a:r>
          </a:p>
        </p:txBody>
      </p:sp>
      <p:sp>
        <p:nvSpPr>
          <p:cNvPr id="55680" name="Text Box 1408"/>
          <p:cNvSpPr txBox="1">
            <a:spLocks noChangeArrowheads="1"/>
          </p:cNvSpPr>
          <p:nvPr/>
        </p:nvSpPr>
        <p:spPr bwMode="auto">
          <a:xfrm>
            <a:off x="6929438" y="476250"/>
            <a:ext cx="669925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thrt </a:t>
            </a:r>
          </a:p>
        </p:txBody>
      </p:sp>
      <p:cxnSp>
        <p:nvCxnSpPr>
          <p:cNvPr id="55681" name="AutoShape 1409"/>
          <p:cNvCxnSpPr>
            <a:cxnSpLocks noChangeShapeType="1"/>
            <a:stCxn id="55680" idx="1"/>
            <a:endCxn id="53599" idx="0"/>
          </p:cNvCxnSpPr>
          <p:nvPr/>
        </p:nvCxnSpPr>
        <p:spPr bwMode="auto">
          <a:xfrm rot="10800000" flipV="1">
            <a:off x="6218238" y="674688"/>
            <a:ext cx="711200" cy="396875"/>
          </a:xfrm>
          <a:prstGeom prst="curvedConnector2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5682" name="Text Box 1410"/>
          <p:cNvSpPr txBox="1">
            <a:spLocks noChangeArrowheads="1"/>
          </p:cNvSpPr>
          <p:nvPr/>
        </p:nvSpPr>
        <p:spPr bwMode="auto">
          <a:xfrm>
            <a:off x="107950" y="5949950"/>
            <a:ext cx="89154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alibri"/>
                <a:ea typeface="华文中宋" pitchFamily="2" charset="-122"/>
                <a:cs typeface="+mn-cs"/>
              </a:rPr>
              <a:t>        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alibri"/>
                <a:ea typeface="华文中宋" pitchFamily="2" charset="-122"/>
                <a:cs typeface="+mn-cs"/>
              </a:rPr>
              <a:t>二叉树线索化的实质：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在遍历过程中用线索取代空指针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。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 </a:t>
            </a:r>
          </a:p>
        </p:txBody>
      </p:sp>
      <p:sp useBgFill="1">
        <p:nvSpPr>
          <p:cNvPr id="55672" name="Text Box 1400"/>
          <p:cNvSpPr txBox="1">
            <a:spLocks noChangeArrowheads="1"/>
          </p:cNvSpPr>
          <p:nvPr/>
        </p:nvSpPr>
        <p:spPr bwMode="auto">
          <a:xfrm>
            <a:off x="107950" y="4941888"/>
            <a:ext cx="8891588" cy="151606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在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线索树（中序）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中找结点后继的方法： 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1 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、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若右链是线索，则直接指示后继；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2 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、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若右链是指针，则“右孩找左”。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 即：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中序后继右孩找左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。     </a:t>
            </a:r>
          </a:p>
        </p:txBody>
      </p:sp>
      <p:sp useBgFill="1">
        <p:nvSpPr>
          <p:cNvPr id="55673" name="Text Box 1401"/>
          <p:cNvSpPr txBox="1">
            <a:spLocks noChangeArrowheads="1"/>
          </p:cNvSpPr>
          <p:nvPr/>
        </p:nvSpPr>
        <p:spPr bwMode="auto">
          <a:xfrm>
            <a:off x="107950" y="4941888"/>
            <a:ext cx="8586788" cy="151606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在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线索树（中序）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中找结点前驱的方法： 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1 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、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若左链是线索，则直接指示前驱；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2 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、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若左链是指针，则“左孩找右”。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 即：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中序前驱左孩找右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。 </a:t>
            </a:r>
          </a:p>
        </p:txBody>
      </p:sp>
      <p:sp useBgFill="1">
        <p:nvSpPr>
          <p:cNvPr id="55674" name="Text Box 1402"/>
          <p:cNvSpPr txBox="1">
            <a:spLocks noChangeArrowheads="1"/>
          </p:cNvSpPr>
          <p:nvPr/>
        </p:nvSpPr>
        <p:spPr bwMode="auto">
          <a:xfrm>
            <a:off x="98425" y="5010150"/>
            <a:ext cx="8836025" cy="14430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在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线索树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上进行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遍历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的方法： 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1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、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从序列中的第一个结点起，依次找后继，直至后继为空。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2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、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从序列中的最后一个结点起，依次找前驱，直至前驱为空。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 </a:t>
            </a:r>
          </a:p>
        </p:txBody>
      </p:sp>
    </p:spTree>
  </p:cSld>
  <p:clrMapOvr>
    <a:masterClrMapping/>
  </p:clrMapOvr>
  <p:transition spd="slow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5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6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5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5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3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53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55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55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35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35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33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33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0" dur="500"/>
                                        <p:tgtEl>
                                          <p:spTgt spid="53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9" dur="500"/>
                                        <p:tgtEl>
                                          <p:spTgt spid="55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4" dur="500"/>
                                        <p:tgtEl>
                                          <p:spTgt spid="55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55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56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56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55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55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56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56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592" grpId="0" animBg="1"/>
      <p:bldP spid="53595" grpId="0" animBg="1"/>
      <p:bldP spid="53602" grpId="0" autoUpdateAnimBg="0"/>
      <p:bldP spid="55668" grpId="0" autoUpdateAnimBg="0"/>
      <p:bldP spid="55676" grpId="0" animBg="1" autoUpdateAnimBg="0"/>
      <p:bldP spid="53577" grpId="0" autoUpdateAnimBg="0"/>
      <p:bldP spid="53312" grpId="0" autoUpdateAnimBg="0"/>
      <p:bldP spid="55680" grpId="0"/>
      <p:bldP spid="55682" grpId="0" autoUpdateAnimBg="0"/>
      <p:bldP spid="55672" grpId="0" animBg="1" autoUpdateAnimBg="0"/>
      <p:bldP spid="55673" grpId="0" animBg="1"/>
      <p:bldP spid="55674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6" name="Text Box 4"/>
          <p:cNvSpPr txBox="1">
            <a:spLocks noChangeArrowheads="1"/>
          </p:cNvSpPr>
          <p:nvPr/>
        </p:nvSpPr>
        <p:spPr bwMode="auto">
          <a:xfrm>
            <a:off x="1071563" y="69215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线索二叉树的存储表示  </a:t>
            </a:r>
          </a:p>
        </p:txBody>
      </p:sp>
      <p:sp>
        <p:nvSpPr>
          <p:cNvPr id="156677" name="Text Box 5"/>
          <p:cNvSpPr txBox="1">
            <a:spLocks noChangeArrowheads="1"/>
          </p:cNvSpPr>
          <p:nvPr/>
        </p:nvSpPr>
        <p:spPr bwMode="auto">
          <a:xfrm>
            <a:off x="1042988" y="1196975"/>
            <a:ext cx="6502165" cy="4910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typedef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enum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PointerTag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{ Link, Thread }; 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//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 Link == 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：指针，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Thread == 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：线索 </a:t>
            </a:r>
            <a:b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typedef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struct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BiThrNode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 { 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    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TElemType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    data; 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    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struct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BiThrNode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   *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lchild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,  *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rchild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; //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左右指针 </a:t>
            </a:r>
            <a:b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</a:b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    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PointerTag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   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LTag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, 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RTag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; //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左右标志 </a:t>
            </a:r>
            <a:b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}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BiThrNode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,  *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BiThrTree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;  </a:t>
            </a:r>
          </a:p>
        </p:txBody>
      </p:sp>
    </p:spTree>
  </p:cSld>
  <p:clrMapOvr>
    <a:masterClrMapping/>
  </p:clrMapOvr>
  <p:transition spd="slow">
    <p:cover dir="d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4" name="Text Box 4"/>
          <p:cNvSpPr txBox="1">
            <a:spLocks noChangeArrowheads="1"/>
          </p:cNvSpPr>
          <p:nvPr/>
        </p:nvSpPr>
        <p:spPr bwMode="auto">
          <a:xfrm>
            <a:off x="131763" y="792163"/>
            <a:ext cx="8911414" cy="397031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课堂练习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华文中宋" pitchFamily="2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选择题 </a:t>
            </a:r>
          </a:p>
          <a:p>
            <a:pPr marL="457200" marR="0" lvl="0" indent="-457200" algn="l" defTabSz="914400" rtl="0" eaLnBrk="1" fontAlgn="auto" latinLnBrk="0" hangingPunct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1. 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在线索化二叉树中，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t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所指结点没有左子树的充要条件是（）</a:t>
            </a:r>
          </a:p>
          <a:p>
            <a:pPr marL="457200" marR="0" lvl="0" indent="-457200" algn="l" defTabSz="914400" rtl="0" eaLnBrk="1" fontAlgn="auto" latinLnBrk="0" hangingPunct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A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）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t -&gt;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lchild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==NULL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B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）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t -&gt;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ltag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==1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C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）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t -&gt;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ltag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==1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且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t -&gt;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lchild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==NULL </a:t>
            </a:r>
          </a:p>
          <a:p>
            <a:pPr marL="457200" marR="0" lvl="0" indent="-457200" algn="l" defTabSz="914400" rtl="0" eaLnBrk="1" fontAlgn="auto" latinLnBrk="0" hangingPunct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D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）以上都不对 </a:t>
            </a:r>
          </a:p>
          <a:p>
            <a:pPr marL="457200" marR="0" lvl="0" indent="-457200" algn="l" defTabSz="914400" rtl="0" eaLnBrk="1" fontAlgn="auto" latinLnBrk="0" hangingPunct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2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二叉树按某种顺序线索化后，任一结点均有指向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其前驱和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后继的线索，这 </a:t>
            </a:r>
          </a:p>
          <a:p>
            <a:pPr marL="457200" marR="0" lvl="0" indent="-457200" algn="l" defTabSz="914400" rtl="0" eaLnBrk="1" fontAlgn="auto" latinLnBrk="0" hangingPunct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       种说法（）                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A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）正确  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B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）错误  </a:t>
            </a:r>
          </a:p>
        </p:txBody>
      </p:sp>
    </p:spTree>
  </p:cSld>
  <p:clrMapOvr>
    <a:masterClrMapping/>
  </p:clrMapOvr>
  <p:transition spd="slow">
    <p:cover dir="lu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Text Box 3"/>
          <p:cNvSpPr txBox="1">
            <a:spLocks noChangeArrowheads="1"/>
          </p:cNvSpPr>
          <p:nvPr/>
        </p:nvSpPr>
        <p:spPr bwMode="auto">
          <a:xfrm>
            <a:off x="76200" y="509588"/>
            <a:ext cx="9002786" cy="9048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哈夫曼算法口诀：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、构造森林全是根；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、选用两小造新树；  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                                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3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、删除两小添新人；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4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、重复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3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剩单根。   </a:t>
            </a:r>
          </a:p>
        </p:txBody>
      </p:sp>
      <p:sp>
        <p:nvSpPr>
          <p:cNvPr id="96261" name="Text Box 5"/>
          <p:cNvSpPr txBox="1">
            <a:spLocks noChangeArrowheads="1"/>
          </p:cNvSpPr>
          <p:nvPr/>
        </p:nvSpPr>
        <p:spPr bwMode="auto">
          <a:xfrm>
            <a:off x="76200" y="1412875"/>
            <a:ext cx="8882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例：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有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4 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个结点 </a:t>
            </a:r>
            <a:r>
              <a:rPr kumimoji="0" lang="en-US" altLang="zh-CN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a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, </a:t>
            </a:r>
            <a:r>
              <a:rPr kumimoji="0" lang="en-US" altLang="zh-CN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b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, </a:t>
            </a:r>
            <a:r>
              <a:rPr kumimoji="0" lang="en-US" altLang="zh-CN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c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, </a:t>
            </a:r>
            <a:r>
              <a:rPr kumimoji="0" lang="en-US" altLang="zh-CN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d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，权值分别为 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7, 5, 2, 4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，构造哈夫曼树。 </a:t>
            </a:r>
          </a:p>
        </p:txBody>
      </p:sp>
      <p:grpSp>
        <p:nvGrpSpPr>
          <p:cNvPr id="2" name="Group 81"/>
          <p:cNvGrpSpPr>
            <a:grpSpLocks/>
          </p:cNvGrpSpPr>
          <p:nvPr/>
        </p:nvGrpSpPr>
        <p:grpSpPr bwMode="auto">
          <a:xfrm>
            <a:off x="457200" y="1898650"/>
            <a:ext cx="1752600" cy="762000"/>
            <a:chOff x="288" y="1812"/>
            <a:chExt cx="1104" cy="480"/>
          </a:xfrm>
        </p:grpSpPr>
        <p:sp>
          <p:nvSpPr>
            <p:cNvPr id="96279" name="Oval 23"/>
            <p:cNvSpPr>
              <a:spLocks noChangeArrowheads="1"/>
            </p:cNvSpPr>
            <p:nvPr/>
          </p:nvSpPr>
          <p:spPr bwMode="auto">
            <a:xfrm>
              <a:off x="288" y="205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96280" name="Text Box 24"/>
            <p:cNvSpPr txBox="1">
              <a:spLocks noChangeArrowheads="1"/>
            </p:cNvSpPr>
            <p:nvPr/>
          </p:nvSpPr>
          <p:spPr bwMode="auto">
            <a:xfrm>
              <a:off x="288" y="181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96281" name="Oval 25"/>
            <p:cNvSpPr>
              <a:spLocks noChangeArrowheads="1"/>
            </p:cNvSpPr>
            <p:nvPr/>
          </p:nvSpPr>
          <p:spPr bwMode="auto">
            <a:xfrm>
              <a:off x="576" y="205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96282" name="Text Box 26"/>
            <p:cNvSpPr txBox="1">
              <a:spLocks noChangeArrowheads="1"/>
            </p:cNvSpPr>
            <p:nvPr/>
          </p:nvSpPr>
          <p:spPr bwMode="auto">
            <a:xfrm>
              <a:off x="576" y="181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96283" name="Oval 27"/>
            <p:cNvSpPr>
              <a:spLocks noChangeArrowheads="1"/>
            </p:cNvSpPr>
            <p:nvPr/>
          </p:nvSpPr>
          <p:spPr bwMode="auto">
            <a:xfrm>
              <a:off x="864" y="205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  <p:sp>
          <p:nvSpPr>
            <p:cNvPr id="96284" name="Text Box 28"/>
            <p:cNvSpPr txBox="1">
              <a:spLocks noChangeArrowheads="1"/>
            </p:cNvSpPr>
            <p:nvPr/>
          </p:nvSpPr>
          <p:spPr bwMode="auto">
            <a:xfrm>
              <a:off x="864" y="181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96285" name="Oval 29"/>
            <p:cNvSpPr>
              <a:spLocks noChangeArrowheads="1"/>
            </p:cNvSpPr>
            <p:nvPr/>
          </p:nvSpPr>
          <p:spPr bwMode="auto">
            <a:xfrm>
              <a:off x="1152" y="205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d</a:t>
              </a:r>
            </a:p>
          </p:txBody>
        </p:sp>
        <p:sp>
          <p:nvSpPr>
            <p:cNvPr id="96286" name="Text Box 30"/>
            <p:cNvSpPr txBox="1">
              <a:spLocks noChangeArrowheads="1"/>
            </p:cNvSpPr>
            <p:nvPr/>
          </p:nvSpPr>
          <p:spPr bwMode="auto">
            <a:xfrm>
              <a:off x="1152" y="1812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</p:grpSp>
      <p:grpSp>
        <p:nvGrpSpPr>
          <p:cNvPr id="3" name="Group 89"/>
          <p:cNvGrpSpPr>
            <a:grpSpLocks/>
          </p:cNvGrpSpPr>
          <p:nvPr/>
        </p:nvGrpSpPr>
        <p:grpSpPr bwMode="auto">
          <a:xfrm>
            <a:off x="4953000" y="1898650"/>
            <a:ext cx="381000" cy="762000"/>
            <a:chOff x="3120" y="1812"/>
            <a:chExt cx="240" cy="480"/>
          </a:xfrm>
        </p:grpSpPr>
        <p:sp>
          <p:nvSpPr>
            <p:cNvPr id="96299" name="Oval 43"/>
            <p:cNvSpPr>
              <a:spLocks noChangeArrowheads="1"/>
            </p:cNvSpPr>
            <p:nvPr/>
          </p:nvSpPr>
          <p:spPr bwMode="auto">
            <a:xfrm>
              <a:off x="3120" y="205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96300" name="Text Box 44"/>
            <p:cNvSpPr txBox="1">
              <a:spLocks noChangeArrowheads="1"/>
            </p:cNvSpPr>
            <p:nvPr/>
          </p:nvSpPr>
          <p:spPr bwMode="auto">
            <a:xfrm>
              <a:off x="3120" y="181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</p:grpSp>
      <p:grpSp>
        <p:nvGrpSpPr>
          <p:cNvPr id="4" name="Group 86"/>
          <p:cNvGrpSpPr>
            <a:grpSpLocks/>
          </p:cNvGrpSpPr>
          <p:nvPr/>
        </p:nvGrpSpPr>
        <p:grpSpPr bwMode="auto">
          <a:xfrm>
            <a:off x="4859338" y="2813050"/>
            <a:ext cx="1905000" cy="1066800"/>
            <a:chOff x="3072" y="2388"/>
            <a:chExt cx="1200" cy="672"/>
          </a:xfrm>
        </p:grpSpPr>
        <p:sp>
          <p:nvSpPr>
            <p:cNvPr id="96301" name="Oval 45"/>
            <p:cNvSpPr>
              <a:spLocks noChangeArrowheads="1"/>
            </p:cNvSpPr>
            <p:nvPr/>
          </p:nvSpPr>
          <p:spPr bwMode="auto">
            <a:xfrm>
              <a:off x="3264" y="243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96302" name="Text Box 46"/>
            <p:cNvSpPr txBox="1">
              <a:spLocks noChangeArrowheads="1"/>
            </p:cNvSpPr>
            <p:nvPr/>
          </p:nvSpPr>
          <p:spPr bwMode="auto">
            <a:xfrm>
              <a:off x="3072" y="2388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96303" name="Text Box 47"/>
            <p:cNvSpPr txBox="1">
              <a:spLocks noChangeArrowheads="1"/>
            </p:cNvSpPr>
            <p:nvPr/>
          </p:nvSpPr>
          <p:spPr bwMode="auto">
            <a:xfrm>
              <a:off x="3264" y="277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96304" name="Text Box 48"/>
            <p:cNvSpPr txBox="1">
              <a:spLocks noChangeArrowheads="1"/>
            </p:cNvSpPr>
            <p:nvPr/>
          </p:nvSpPr>
          <p:spPr bwMode="auto">
            <a:xfrm>
              <a:off x="4032" y="2772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96305" name="Text Box 49"/>
            <p:cNvSpPr txBox="1">
              <a:spLocks noChangeArrowheads="1"/>
            </p:cNvSpPr>
            <p:nvPr/>
          </p:nvSpPr>
          <p:spPr bwMode="auto">
            <a:xfrm>
              <a:off x="3840" y="2388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96306" name="Line 50"/>
            <p:cNvSpPr>
              <a:spLocks noChangeShapeType="1"/>
            </p:cNvSpPr>
            <p:nvPr/>
          </p:nvSpPr>
          <p:spPr bwMode="auto">
            <a:xfrm flipH="1">
              <a:off x="3600" y="2628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6307" name="Line 51"/>
            <p:cNvSpPr>
              <a:spLocks noChangeShapeType="1"/>
            </p:cNvSpPr>
            <p:nvPr/>
          </p:nvSpPr>
          <p:spPr bwMode="auto">
            <a:xfrm>
              <a:off x="3840" y="2628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6308" name="Oval 52"/>
            <p:cNvSpPr>
              <a:spLocks noChangeArrowheads="1"/>
            </p:cNvSpPr>
            <p:nvPr/>
          </p:nvSpPr>
          <p:spPr bwMode="auto">
            <a:xfrm>
              <a:off x="3456" y="282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  <p:sp>
          <p:nvSpPr>
            <p:cNvPr id="96309" name="Oval 53"/>
            <p:cNvSpPr>
              <a:spLocks noChangeArrowheads="1"/>
            </p:cNvSpPr>
            <p:nvPr/>
          </p:nvSpPr>
          <p:spPr bwMode="auto">
            <a:xfrm>
              <a:off x="3840" y="282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d</a:t>
              </a:r>
            </a:p>
          </p:txBody>
        </p:sp>
        <p:sp>
          <p:nvSpPr>
            <p:cNvPr id="96310" name="Oval 54"/>
            <p:cNvSpPr>
              <a:spLocks noChangeArrowheads="1"/>
            </p:cNvSpPr>
            <p:nvPr/>
          </p:nvSpPr>
          <p:spPr bwMode="auto">
            <a:xfrm>
              <a:off x="3648" y="243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" name="Group 88"/>
          <p:cNvGrpSpPr>
            <a:grpSpLocks/>
          </p:cNvGrpSpPr>
          <p:nvPr/>
        </p:nvGrpSpPr>
        <p:grpSpPr bwMode="auto">
          <a:xfrm>
            <a:off x="5410200" y="1898650"/>
            <a:ext cx="533400" cy="990600"/>
            <a:chOff x="3408" y="1812"/>
            <a:chExt cx="336" cy="624"/>
          </a:xfrm>
        </p:grpSpPr>
        <p:sp>
          <p:nvSpPr>
            <p:cNvPr id="96313" name="Line 57"/>
            <p:cNvSpPr>
              <a:spLocks noChangeShapeType="1"/>
            </p:cNvSpPr>
            <p:nvPr/>
          </p:nvSpPr>
          <p:spPr bwMode="auto">
            <a:xfrm flipH="1">
              <a:off x="3408" y="2244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6314" name="Line 58"/>
            <p:cNvSpPr>
              <a:spLocks noChangeShapeType="1"/>
            </p:cNvSpPr>
            <p:nvPr/>
          </p:nvSpPr>
          <p:spPr bwMode="auto">
            <a:xfrm>
              <a:off x="3648" y="2244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6311" name="Text Box 55"/>
            <p:cNvSpPr txBox="1">
              <a:spLocks noChangeArrowheads="1"/>
            </p:cNvSpPr>
            <p:nvPr/>
          </p:nvSpPr>
          <p:spPr bwMode="auto">
            <a:xfrm>
              <a:off x="3408" y="1812"/>
              <a:ext cx="336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11</a:t>
              </a:r>
            </a:p>
          </p:txBody>
        </p:sp>
        <p:sp>
          <p:nvSpPr>
            <p:cNvPr id="96312" name="Oval 56"/>
            <p:cNvSpPr>
              <a:spLocks noChangeArrowheads="1"/>
            </p:cNvSpPr>
            <p:nvPr/>
          </p:nvSpPr>
          <p:spPr bwMode="auto">
            <a:xfrm>
              <a:off x="3456" y="205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" name="Group 90"/>
          <p:cNvGrpSpPr>
            <a:grpSpLocks/>
          </p:cNvGrpSpPr>
          <p:nvPr/>
        </p:nvGrpSpPr>
        <p:grpSpPr bwMode="auto">
          <a:xfrm>
            <a:off x="6705600" y="2832100"/>
            <a:ext cx="2209800" cy="1676400"/>
            <a:chOff x="4224" y="2388"/>
            <a:chExt cx="1392" cy="1056"/>
          </a:xfrm>
        </p:grpSpPr>
        <p:sp>
          <p:nvSpPr>
            <p:cNvPr id="96315" name="Line 59"/>
            <p:cNvSpPr>
              <a:spLocks noChangeShapeType="1"/>
            </p:cNvSpPr>
            <p:nvPr/>
          </p:nvSpPr>
          <p:spPr bwMode="auto">
            <a:xfrm flipH="1">
              <a:off x="4752" y="2628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6316" name="Line 60"/>
            <p:cNvSpPr>
              <a:spLocks noChangeShapeType="1"/>
            </p:cNvSpPr>
            <p:nvPr/>
          </p:nvSpPr>
          <p:spPr bwMode="auto">
            <a:xfrm>
              <a:off x="4992" y="2628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6317" name="Oval 61"/>
            <p:cNvSpPr>
              <a:spLocks noChangeArrowheads="1"/>
            </p:cNvSpPr>
            <p:nvPr/>
          </p:nvSpPr>
          <p:spPr bwMode="auto">
            <a:xfrm>
              <a:off x="4416" y="243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96318" name="Text Box 62"/>
            <p:cNvSpPr txBox="1">
              <a:spLocks noChangeArrowheads="1"/>
            </p:cNvSpPr>
            <p:nvPr/>
          </p:nvSpPr>
          <p:spPr bwMode="auto">
            <a:xfrm>
              <a:off x="4224" y="2388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96319" name="Oval 63"/>
            <p:cNvSpPr>
              <a:spLocks noChangeArrowheads="1"/>
            </p:cNvSpPr>
            <p:nvPr/>
          </p:nvSpPr>
          <p:spPr bwMode="auto">
            <a:xfrm>
              <a:off x="4608" y="282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96320" name="Text Box 64"/>
            <p:cNvSpPr txBox="1">
              <a:spLocks noChangeArrowheads="1"/>
            </p:cNvSpPr>
            <p:nvPr/>
          </p:nvSpPr>
          <p:spPr bwMode="auto">
            <a:xfrm>
              <a:off x="4416" y="277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96321" name="Text Box 65"/>
            <p:cNvSpPr txBox="1">
              <a:spLocks noChangeArrowheads="1"/>
            </p:cNvSpPr>
            <p:nvPr/>
          </p:nvSpPr>
          <p:spPr bwMode="auto">
            <a:xfrm>
              <a:off x="4608" y="3156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96322" name="Text Box 66"/>
            <p:cNvSpPr txBox="1">
              <a:spLocks noChangeArrowheads="1"/>
            </p:cNvSpPr>
            <p:nvPr/>
          </p:nvSpPr>
          <p:spPr bwMode="auto">
            <a:xfrm>
              <a:off x="5376" y="3156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96323" name="Text Box 67"/>
            <p:cNvSpPr txBox="1">
              <a:spLocks noChangeArrowheads="1"/>
            </p:cNvSpPr>
            <p:nvPr/>
          </p:nvSpPr>
          <p:spPr bwMode="auto">
            <a:xfrm>
              <a:off x="5184" y="277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96324" name="Line 68"/>
            <p:cNvSpPr>
              <a:spLocks noChangeShapeType="1"/>
            </p:cNvSpPr>
            <p:nvPr/>
          </p:nvSpPr>
          <p:spPr bwMode="auto">
            <a:xfrm flipH="1">
              <a:off x="4944" y="3012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6325" name="Line 69"/>
            <p:cNvSpPr>
              <a:spLocks noChangeShapeType="1"/>
            </p:cNvSpPr>
            <p:nvPr/>
          </p:nvSpPr>
          <p:spPr bwMode="auto">
            <a:xfrm>
              <a:off x="5184" y="3012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6326" name="Oval 70"/>
            <p:cNvSpPr>
              <a:spLocks noChangeArrowheads="1"/>
            </p:cNvSpPr>
            <p:nvPr/>
          </p:nvSpPr>
          <p:spPr bwMode="auto">
            <a:xfrm>
              <a:off x="4800" y="320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  <p:sp>
          <p:nvSpPr>
            <p:cNvPr id="96327" name="Oval 71"/>
            <p:cNvSpPr>
              <a:spLocks noChangeArrowheads="1"/>
            </p:cNvSpPr>
            <p:nvPr/>
          </p:nvSpPr>
          <p:spPr bwMode="auto">
            <a:xfrm>
              <a:off x="5184" y="320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d</a:t>
              </a:r>
            </a:p>
          </p:txBody>
        </p:sp>
        <p:sp>
          <p:nvSpPr>
            <p:cNvPr id="96328" name="Oval 72"/>
            <p:cNvSpPr>
              <a:spLocks noChangeArrowheads="1"/>
            </p:cNvSpPr>
            <p:nvPr/>
          </p:nvSpPr>
          <p:spPr bwMode="auto">
            <a:xfrm>
              <a:off x="4992" y="282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6329" name="Text Box 73"/>
            <p:cNvSpPr txBox="1">
              <a:spLocks noChangeArrowheads="1"/>
            </p:cNvSpPr>
            <p:nvPr/>
          </p:nvSpPr>
          <p:spPr bwMode="auto">
            <a:xfrm>
              <a:off x="4992" y="2388"/>
              <a:ext cx="336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11</a:t>
              </a:r>
            </a:p>
          </p:txBody>
        </p:sp>
        <p:sp>
          <p:nvSpPr>
            <p:cNvPr id="96330" name="Oval 74"/>
            <p:cNvSpPr>
              <a:spLocks noChangeArrowheads="1"/>
            </p:cNvSpPr>
            <p:nvPr/>
          </p:nvSpPr>
          <p:spPr bwMode="auto">
            <a:xfrm>
              <a:off x="4800" y="243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7" name="Group 91"/>
          <p:cNvGrpSpPr>
            <a:grpSpLocks/>
          </p:cNvGrpSpPr>
          <p:nvPr/>
        </p:nvGrpSpPr>
        <p:grpSpPr bwMode="auto">
          <a:xfrm>
            <a:off x="7239000" y="1916113"/>
            <a:ext cx="533400" cy="990600"/>
            <a:chOff x="4560" y="1812"/>
            <a:chExt cx="336" cy="624"/>
          </a:xfrm>
        </p:grpSpPr>
        <p:sp>
          <p:nvSpPr>
            <p:cNvPr id="96333" name="Line 77"/>
            <p:cNvSpPr>
              <a:spLocks noChangeShapeType="1"/>
            </p:cNvSpPr>
            <p:nvPr/>
          </p:nvSpPr>
          <p:spPr bwMode="auto">
            <a:xfrm flipH="1">
              <a:off x="4560" y="2244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6334" name="Line 78"/>
            <p:cNvSpPr>
              <a:spLocks noChangeShapeType="1"/>
            </p:cNvSpPr>
            <p:nvPr/>
          </p:nvSpPr>
          <p:spPr bwMode="auto">
            <a:xfrm>
              <a:off x="4800" y="2244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6331" name="Text Box 75"/>
            <p:cNvSpPr txBox="1">
              <a:spLocks noChangeArrowheads="1"/>
            </p:cNvSpPr>
            <p:nvPr/>
          </p:nvSpPr>
          <p:spPr bwMode="auto">
            <a:xfrm>
              <a:off x="4560" y="1812"/>
              <a:ext cx="336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18</a:t>
              </a:r>
            </a:p>
          </p:txBody>
        </p:sp>
        <p:sp>
          <p:nvSpPr>
            <p:cNvPr id="96332" name="Oval 76"/>
            <p:cNvSpPr>
              <a:spLocks noChangeArrowheads="1"/>
            </p:cNvSpPr>
            <p:nvPr/>
          </p:nvSpPr>
          <p:spPr bwMode="auto">
            <a:xfrm>
              <a:off x="4608" y="205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6336" name="Oval 80"/>
          <p:cNvSpPr>
            <a:spLocks noChangeArrowheads="1"/>
          </p:cNvSpPr>
          <p:nvPr/>
        </p:nvSpPr>
        <p:spPr bwMode="auto">
          <a:xfrm>
            <a:off x="3767137" y="4259493"/>
            <a:ext cx="4424363" cy="2383964"/>
          </a:xfrm>
          <a:prstGeom prst="ellipse">
            <a:avLst/>
          </a:prstGeom>
          <a:solidFill>
            <a:srgbClr val="FFFFCC"/>
          </a:solidFill>
          <a:ln w="25400" cap="sq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哈夫曼树的结点的 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度数为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0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或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， 没 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有度为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1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的结点。</a:t>
            </a:r>
          </a:p>
        </p:txBody>
      </p:sp>
      <p:sp>
        <p:nvSpPr>
          <p:cNvPr id="96350" name="AutoShape 94"/>
          <p:cNvSpPr>
            <a:spLocks noChangeArrowheads="1"/>
          </p:cNvSpPr>
          <p:nvPr/>
        </p:nvSpPr>
        <p:spPr bwMode="auto">
          <a:xfrm>
            <a:off x="473075" y="4365618"/>
            <a:ext cx="2873398" cy="1875691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包含</a:t>
            </a:r>
            <a:r>
              <a:rPr kumimoji="0" lang="zh-CN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n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个叶子结点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的哈夫曼树中共有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2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n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– 1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个结点。 </a:t>
            </a:r>
          </a:p>
        </p:txBody>
      </p:sp>
      <p:sp>
        <p:nvSpPr>
          <p:cNvPr id="96352" name="AutoShape 96"/>
          <p:cNvSpPr>
            <a:spLocks noChangeArrowheads="1"/>
          </p:cNvSpPr>
          <p:nvPr/>
        </p:nvSpPr>
        <p:spPr bwMode="auto">
          <a:xfrm>
            <a:off x="2195736" y="620688"/>
            <a:ext cx="6119813" cy="1295400"/>
          </a:xfrm>
          <a:prstGeom prst="wedgeRoundRectCallout">
            <a:avLst>
              <a:gd name="adj1" fmla="val -49898"/>
              <a:gd name="adj2" fmla="val 270588"/>
              <a:gd name="adj3" fmla="val 16667"/>
            </a:avLst>
          </a:prstGeom>
          <a:solidFill>
            <a:srgbClr val="00FFFF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包含</a:t>
            </a:r>
            <a:r>
              <a:rPr kumimoji="0" lang="zh-CN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n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棵树的森林要经过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–1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次合并才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能形成哈夫曼树，共产生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–1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个新结点 </a:t>
            </a:r>
          </a:p>
        </p:txBody>
      </p:sp>
      <p:grpSp>
        <p:nvGrpSpPr>
          <p:cNvPr id="8" name="Group 85"/>
          <p:cNvGrpSpPr>
            <a:grpSpLocks/>
          </p:cNvGrpSpPr>
          <p:nvPr/>
        </p:nvGrpSpPr>
        <p:grpSpPr bwMode="auto">
          <a:xfrm>
            <a:off x="2667000" y="1898650"/>
            <a:ext cx="914400" cy="762000"/>
            <a:chOff x="1680" y="1812"/>
            <a:chExt cx="576" cy="480"/>
          </a:xfrm>
        </p:grpSpPr>
        <p:sp>
          <p:nvSpPr>
            <p:cNvPr id="96287" name="Oval 31"/>
            <p:cNvSpPr>
              <a:spLocks noChangeArrowheads="1"/>
            </p:cNvSpPr>
            <p:nvPr/>
          </p:nvSpPr>
          <p:spPr bwMode="auto">
            <a:xfrm>
              <a:off x="1680" y="205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96288" name="Text Box 32"/>
            <p:cNvSpPr txBox="1">
              <a:spLocks noChangeArrowheads="1"/>
            </p:cNvSpPr>
            <p:nvPr/>
          </p:nvSpPr>
          <p:spPr bwMode="auto">
            <a:xfrm>
              <a:off x="1680" y="181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96289" name="Oval 33"/>
            <p:cNvSpPr>
              <a:spLocks noChangeArrowheads="1"/>
            </p:cNvSpPr>
            <p:nvPr/>
          </p:nvSpPr>
          <p:spPr bwMode="auto">
            <a:xfrm>
              <a:off x="2016" y="205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96290" name="Text Box 34"/>
            <p:cNvSpPr txBox="1">
              <a:spLocks noChangeArrowheads="1"/>
            </p:cNvSpPr>
            <p:nvPr/>
          </p:nvSpPr>
          <p:spPr bwMode="auto">
            <a:xfrm>
              <a:off x="2016" y="181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</p:grpSp>
      <p:grpSp>
        <p:nvGrpSpPr>
          <p:cNvPr id="9" name="Group 83"/>
          <p:cNvGrpSpPr>
            <a:grpSpLocks/>
          </p:cNvGrpSpPr>
          <p:nvPr/>
        </p:nvGrpSpPr>
        <p:grpSpPr bwMode="auto">
          <a:xfrm>
            <a:off x="3657600" y="2584450"/>
            <a:ext cx="533400" cy="304800"/>
            <a:chOff x="2304" y="2244"/>
            <a:chExt cx="336" cy="192"/>
          </a:xfrm>
        </p:grpSpPr>
        <p:sp>
          <p:nvSpPr>
            <p:cNvPr id="96297" name="Line 41"/>
            <p:cNvSpPr>
              <a:spLocks noChangeShapeType="1"/>
            </p:cNvSpPr>
            <p:nvPr/>
          </p:nvSpPr>
          <p:spPr bwMode="auto">
            <a:xfrm flipH="1">
              <a:off x="2304" y="2244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6298" name="Line 42"/>
            <p:cNvSpPr>
              <a:spLocks noChangeShapeType="1"/>
            </p:cNvSpPr>
            <p:nvPr/>
          </p:nvSpPr>
          <p:spPr bwMode="auto">
            <a:xfrm>
              <a:off x="2544" y="2244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0" name="Group 82"/>
          <p:cNvGrpSpPr>
            <a:grpSpLocks/>
          </p:cNvGrpSpPr>
          <p:nvPr/>
        </p:nvGrpSpPr>
        <p:grpSpPr bwMode="auto">
          <a:xfrm>
            <a:off x="3124200" y="2813050"/>
            <a:ext cx="1600200" cy="457200"/>
            <a:chOff x="1968" y="2388"/>
            <a:chExt cx="1008" cy="288"/>
          </a:xfrm>
        </p:grpSpPr>
        <p:sp>
          <p:nvSpPr>
            <p:cNvPr id="96292" name="Text Box 36"/>
            <p:cNvSpPr txBox="1">
              <a:spLocks noChangeArrowheads="1"/>
            </p:cNvSpPr>
            <p:nvPr/>
          </p:nvSpPr>
          <p:spPr bwMode="auto">
            <a:xfrm>
              <a:off x="1968" y="2388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96294" name="Text Box 38"/>
            <p:cNvSpPr txBox="1">
              <a:spLocks noChangeArrowheads="1"/>
            </p:cNvSpPr>
            <p:nvPr/>
          </p:nvSpPr>
          <p:spPr bwMode="auto">
            <a:xfrm>
              <a:off x="2736" y="2388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96291" name="Oval 35"/>
            <p:cNvSpPr>
              <a:spLocks noChangeArrowheads="1"/>
            </p:cNvSpPr>
            <p:nvPr/>
          </p:nvSpPr>
          <p:spPr bwMode="auto">
            <a:xfrm>
              <a:off x="2160" y="243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  <p:sp>
          <p:nvSpPr>
            <p:cNvPr id="96293" name="Oval 37"/>
            <p:cNvSpPr>
              <a:spLocks noChangeArrowheads="1"/>
            </p:cNvSpPr>
            <p:nvPr/>
          </p:nvSpPr>
          <p:spPr bwMode="auto">
            <a:xfrm>
              <a:off x="2544" y="243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d</a:t>
              </a:r>
            </a:p>
          </p:txBody>
        </p:sp>
      </p:grpSp>
      <p:grpSp>
        <p:nvGrpSpPr>
          <p:cNvPr id="11" name="Group 84"/>
          <p:cNvGrpSpPr>
            <a:grpSpLocks/>
          </p:cNvGrpSpPr>
          <p:nvPr/>
        </p:nvGrpSpPr>
        <p:grpSpPr bwMode="auto">
          <a:xfrm>
            <a:off x="3733800" y="1898650"/>
            <a:ext cx="381000" cy="762000"/>
            <a:chOff x="2352" y="1812"/>
            <a:chExt cx="240" cy="480"/>
          </a:xfrm>
        </p:grpSpPr>
        <p:sp>
          <p:nvSpPr>
            <p:cNvPr id="96296" name="Text Box 40"/>
            <p:cNvSpPr txBox="1">
              <a:spLocks noChangeArrowheads="1"/>
            </p:cNvSpPr>
            <p:nvPr/>
          </p:nvSpPr>
          <p:spPr bwMode="auto">
            <a:xfrm>
              <a:off x="2352" y="181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96295" name="Oval 39"/>
            <p:cNvSpPr>
              <a:spLocks noChangeArrowheads="1"/>
            </p:cNvSpPr>
            <p:nvPr/>
          </p:nvSpPr>
          <p:spPr bwMode="auto">
            <a:xfrm>
              <a:off x="2352" y="205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6353" name="AutoShape 97"/>
          <p:cNvSpPr>
            <a:spLocks noChangeArrowheads="1"/>
          </p:cNvSpPr>
          <p:nvPr/>
        </p:nvSpPr>
        <p:spPr bwMode="auto">
          <a:xfrm>
            <a:off x="179388" y="3068638"/>
            <a:ext cx="1655762" cy="1223962"/>
          </a:xfrm>
          <a:prstGeom prst="wedgeRoundRectCallout">
            <a:avLst>
              <a:gd name="adj1" fmla="val 46069"/>
              <a:gd name="adj2" fmla="val 83463"/>
              <a:gd name="adj3" fmla="val 16667"/>
            </a:avLst>
          </a:prstGeom>
          <a:solidFill>
            <a:srgbClr val="00FFFF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由二叉树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的性质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3 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6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0" dur="1000"/>
                                        <p:tgtEl>
                                          <p:spTgt spid="963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963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963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1000"/>
                                        <p:tgtEl>
                                          <p:spTgt spid="963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1000"/>
                                        <p:tgtEl>
                                          <p:spTgt spid="96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 autoUpdateAnimBg="0"/>
      <p:bldP spid="96261" grpId="0" autoUpdateAnimBg="0"/>
      <p:bldP spid="96336" grpId="0" animBg="1" autoUpdateAnimBg="0"/>
      <p:bldP spid="96350" grpId="0" animBg="1"/>
      <p:bldP spid="96352" grpId="0" animBg="1"/>
      <p:bldP spid="96353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8" name="Text Box 4"/>
          <p:cNvSpPr txBox="1">
            <a:spLocks noChangeArrowheads="1"/>
          </p:cNvSpPr>
          <p:nvPr/>
        </p:nvSpPr>
        <p:spPr bwMode="auto">
          <a:xfrm>
            <a:off x="76200" y="401638"/>
            <a:ext cx="7313220" cy="1137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例：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有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5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个结点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a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,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b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,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c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,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d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,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，权值分别为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7, 5, 5, 2, 4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，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        构造哈夫曼树。 </a:t>
            </a:r>
          </a:p>
        </p:txBody>
      </p:sp>
      <p:grpSp>
        <p:nvGrpSpPr>
          <p:cNvPr id="2" name="Group 134"/>
          <p:cNvGrpSpPr>
            <a:grpSpLocks/>
          </p:cNvGrpSpPr>
          <p:nvPr/>
        </p:nvGrpSpPr>
        <p:grpSpPr bwMode="auto">
          <a:xfrm>
            <a:off x="4051300" y="2684463"/>
            <a:ext cx="1600200" cy="457200"/>
            <a:chOff x="2552" y="1691"/>
            <a:chExt cx="1008" cy="288"/>
          </a:xfrm>
        </p:grpSpPr>
        <p:sp>
          <p:nvSpPr>
            <p:cNvPr id="149527" name="Text Box 23"/>
            <p:cNvSpPr txBox="1">
              <a:spLocks noChangeArrowheads="1"/>
            </p:cNvSpPr>
            <p:nvPr/>
          </p:nvSpPr>
          <p:spPr bwMode="auto">
            <a:xfrm>
              <a:off x="2552" y="1691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49528" name="Text Box 24"/>
            <p:cNvSpPr txBox="1">
              <a:spLocks noChangeArrowheads="1"/>
            </p:cNvSpPr>
            <p:nvPr/>
          </p:nvSpPr>
          <p:spPr bwMode="auto">
            <a:xfrm>
              <a:off x="3320" y="1691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149529" name="Oval 25"/>
            <p:cNvSpPr>
              <a:spLocks noChangeArrowheads="1"/>
            </p:cNvSpPr>
            <p:nvPr/>
          </p:nvSpPr>
          <p:spPr bwMode="auto">
            <a:xfrm>
              <a:off x="2744" y="171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d</a:t>
              </a:r>
            </a:p>
          </p:txBody>
        </p:sp>
        <p:sp>
          <p:nvSpPr>
            <p:cNvPr id="149530" name="Oval 26"/>
            <p:cNvSpPr>
              <a:spLocks noChangeArrowheads="1"/>
            </p:cNvSpPr>
            <p:nvPr/>
          </p:nvSpPr>
          <p:spPr bwMode="auto">
            <a:xfrm>
              <a:off x="3128" y="171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e</a:t>
              </a:r>
            </a:p>
          </p:txBody>
        </p:sp>
      </p:grpSp>
      <p:grpSp>
        <p:nvGrpSpPr>
          <p:cNvPr id="3" name="Group 138"/>
          <p:cNvGrpSpPr>
            <a:grpSpLocks/>
          </p:cNvGrpSpPr>
          <p:nvPr/>
        </p:nvGrpSpPr>
        <p:grpSpPr bwMode="auto">
          <a:xfrm>
            <a:off x="5895975" y="1731963"/>
            <a:ext cx="381000" cy="762000"/>
            <a:chOff x="3714" y="1091"/>
            <a:chExt cx="240" cy="480"/>
          </a:xfrm>
        </p:grpSpPr>
        <p:sp>
          <p:nvSpPr>
            <p:cNvPr id="149535" name="Oval 31"/>
            <p:cNvSpPr>
              <a:spLocks noChangeArrowheads="1"/>
            </p:cNvSpPr>
            <p:nvPr/>
          </p:nvSpPr>
          <p:spPr bwMode="auto">
            <a:xfrm>
              <a:off x="3714" y="133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149536" name="Text Box 32"/>
            <p:cNvSpPr txBox="1">
              <a:spLocks noChangeArrowheads="1"/>
            </p:cNvSpPr>
            <p:nvPr/>
          </p:nvSpPr>
          <p:spPr bwMode="auto">
            <a:xfrm>
              <a:off x="3714" y="1091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</p:grpSp>
      <p:grpSp>
        <p:nvGrpSpPr>
          <p:cNvPr id="4" name="Group 76"/>
          <p:cNvGrpSpPr>
            <a:grpSpLocks/>
          </p:cNvGrpSpPr>
          <p:nvPr/>
        </p:nvGrpSpPr>
        <p:grpSpPr bwMode="auto">
          <a:xfrm>
            <a:off x="457200" y="1749425"/>
            <a:ext cx="2192338" cy="762000"/>
            <a:chOff x="288" y="981"/>
            <a:chExt cx="1381" cy="480"/>
          </a:xfrm>
        </p:grpSpPr>
        <p:sp>
          <p:nvSpPr>
            <p:cNvPr id="149510" name="Oval 6"/>
            <p:cNvSpPr>
              <a:spLocks noChangeArrowheads="1"/>
            </p:cNvSpPr>
            <p:nvPr/>
          </p:nvSpPr>
          <p:spPr bwMode="auto">
            <a:xfrm>
              <a:off x="288" y="122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149511" name="Text Box 7"/>
            <p:cNvSpPr txBox="1">
              <a:spLocks noChangeArrowheads="1"/>
            </p:cNvSpPr>
            <p:nvPr/>
          </p:nvSpPr>
          <p:spPr bwMode="auto">
            <a:xfrm>
              <a:off x="288" y="981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149512" name="Oval 8"/>
            <p:cNvSpPr>
              <a:spLocks noChangeArrowheads="1"/>
            </p:cNvSpPr>
            <p:nvPr/>
          </p:nvSpPr>
          <p:spPr bwMode="auto">
            <a:xfrm>
              <a:off x="576" y="122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149513" name="Text Box 9"/>
            <p:cNvSpPr txBox="1">
              <a:spLocks noChangeArrowheads="1"/>
            </p:cNvSpPr>
            <p:nvPr/>
          </p:nvSpPr>
          <p:spPr bwMode="auto">
            <a:xfrm>
              <a:off x="576" y="981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149514" name="Oval 10"/>
            <p:cNvSpPr>
              <a:spLocks noChangeArrowheads="1"/>
            </p:cNvSpPr>
            <p:nvPr/>
          </p:nvSpPr>
          <p:spPr bwMode="auto">
            <a:xfrm>
              <a:off x="864" y="122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  <p:sp>
          <p:nvSpPr>
            <p:cNvPr id="149515" name="Text Box 11"/>
            <p:cNvSpPr txBox="1">
              <a:spLocks noChangeArrowheads="1"/>
            </p:cNvSpPr>
            <p:nvPr/>
          </p:nvSpPr>
          <p:spPr bwMode="auto">
            <a:xfrm>
              <a:off x="864" y="981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149516" name="Oval 12"/>
            <p:cNvSpPr>
              <a:spLocks noChangeArrowheads="1"/>
            </p:cNvSpPr>
            <p:nvPr/>
          </p:nvSpPr>
          <p:spPr bwMode="auto">
            <a:xfrm>
              <a:off x="1152" y="122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d</a:t>
              </a:r>
            </a:p>
          </p:txBody>
        </p:sp>
        <p:sp>
          <p:nvSpPr>
            <p:cNvPr id="149517" name="Text Box 13"/>
            <p:cNvSpPr txBox="1">
              <a:spLocks noChangeArrowheads="1"/>
            </p:cNvSpPr>
            <p:nvPr/>
          </p:nvSpPr>
          <p:spPr bwMode="auto">
            <a:xfrm>
              <a:off x="1152" y="981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49575" name="Oval 71"/>
            <p:cNvSpPr>
              <a:spLocks noChangeArrowheads="1"/>
            </p:cNvSpPr>
            <p:nvPr/>
          </p:nvSpPr>
          <p:spPr bwMode="auto">
            <a:xfrm>
              <a:off x="1429" y="122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e</a:t>
              </a:r>
            </a:p>
          </p:txBody>
        </p:sp>
        <p:sp>
          <p:nvSpPr>
            <p:cNvPr id="149576" name="Text Box 72"/>
            <p:cNvSpPr txBox="1">
              <a:spLocks noChangeArrowheads="1"/>
            </p:cNvSpPr>
            <p:nvPr/>
          </p:nvSpPr>
          <p:spPr bwMode="auto">
            <a:xfrm>
              <a:off x="1429" y="981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</p:grpSp>
      <p:grpSp>
        <p:nvGrpSpPr>
          <p:cNvPr id="5" name="Group 75"/>
          <p:cNvGrpSpPr>
            <a:grpSpLocks/>
          </p:cNvGrpSpPr>
          <p:nvPr/>
        </p:nvGrpSpPr>
        <p:grpSpPr bwMode="auto">
          <a:xfrm>
            <a:off x="3114675" y="1749425"/>
            <a:ext cx="1439863" cy="762000"/>
            <a:chOff x="1882" y="981"/>
            <a:chExt cx="907" cy="480"/>
          </a:xfrm>
        </p:grpSpPr>
        <p:sp>
          <p:nvSpPr>
            <p:cNvPr id="149519" name="Oval 15"/>
            <p:cNvSpPr>
              <a:spLocks noChangeArrowheads="1"/>
            </p:cNvSpPr>
            <p:nvPr/>
          </p:nvSpPr>
          <p:spPr bwMode="auto">
            <a:xfrm>
              <a:off x="1882" y="122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149520" name="Text Box 16"/>
            <p:cNvSpPr txBox="1">
              <a:spLocks noChangeArrowheads="1"/>
            </p:cNvSpPr>
            <p:nvPr/>
          </p:nvSpPr>
          <p:spPr bwMode="auto">
            <a:xfrm>
              <a:off x="1882" y="981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149521" name="Oval 17"/>
            <p:cNvSpPr>
              <a:spLocks noChangeArrowheads="1"/>
            </p:cNvSpPr>
            <p:nvPr/>
          </p:nvSpPr>
          <p:spPr bwMode="auto">
            <a:xfrm>
              <a:off x="2218" y="122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149522" name="Text Box 18"/>
            <p:cNvSpPr txBox="1">
              <a:spLocks noChangeArrowheads="1"/>
            </p:cNvSpPr>
            <p:nvPr/>
          </p:nvSpPr>
          <p:spPr bwMode="auto">
            <a:xfrm>
              <a:off x="2218" y="981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149577" name="Oval 73"/>
            <p:cNvSpPr>
              <a:spLocks noChangeArrowheads="1"/>
            </p:cNvSpPr>
            <p:nvPr/>
          </p:nvSpPr>
          <p:spPr bwMode="auto">
            <a:xfrm>
              <a:off x="2549" y="122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  <p:sp>
          <p:nvSpPr>
            <p:cNvPr id="149578" name="Text Box 74"/>
            <p:cNvSpPr txBox="1">
              <a:spLocks noChangeArrowheads="1"/>
            </p:cNvSpPr>
            <p:nvPr/>
          </p:nvSpPr>
          <p:spPr bwMode="auto">
            <a:xfrm>
              <a:off x="2549" y="981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</p:grpSp>
      <p:grpSp>
        <p:nvGrpSpPr>
          <p:cNvPr id="6" name="Group 136"/>
          <p:cNvGrpSpPr>
            <a:grpSpLocks/>
          </p:cNvGrpSpPr>
          <p:nvPr/>
        </p:nvGrpSpPr>
        <p:grpSpPr bwMode="auto">
          <a:xfrm>
            <a:off x="5830888" y="2684463"/>
            <a:ext cx="1554162" cy="457200"/>
            <a:chOff x="3673" y="1691"/>
            <a:chExt cx="979" cy="288"/>
          </a:xfrm>
        </p:grpSpPr>
        <p:sp>
          <p:nvSpPr>
            <p:cNvPr id="149538" name="Oval 34"/>
            <p:cNvSpPr>
              <a:spLocks noChangeArrowheads="1"/>
            </p:cNvSpPr>
            <p:nvPr/>
          </p:nvSpPr>
          <p:spPr bwMode="auto">
            <a:xfrm>
              <a:off x="3858" y="171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149539" name="Text Box 35"/>
            <p:cNvSpPr txBox="1">
              <a:spLocks noChangeArrowheads="1"/>
            </p:cNvSpPr>
            <p:nvPr/>
          </p:nvSpPr>
          <p:spPr bwMode="auto">
            <a:xfrm>
              <a:off x="3673" y="1691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149582" name="Oval 78"/>
            <p:cNvSpPr>
              <a:spLocks noChangeArrowheads="1"/>
            </p:cNvSpPr>
            <p:nvPr/>
          </p:nvSpPr>
          <p:spPr bwMode="auto">
            <a:xfrm>
              <a:off x="4231" y="171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  <p:sp>
          <p:nvSpPr>
            <p:cNvPr id="149583" name="Text Box 79"/>
            <p:cNvSpPr txBox="1">
              <a:spLocks noChangeArrowheads="1"/>
            </p:cNvSpPr>
            <p:nvPr/>
          </p:nvSpPr>
          <p:spPr bwMode="auto">
            <a:xfrm>
              <a:off x="4412" y="1691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</p:grpSp>
      <p:grpSp>
        <p:nvGrpSpPr>
          <p:cNvPr id="7" name="Group 137"/>
          <p:cNvGrpSpPr>
            <a:grpSpLocks/>
          </p:cNvGrpSpPr>
          <p:nvPr/>
        </p:nvGrpSpPr>
        <p:grpSpPr bwMode="auto">
          <a:xfrm>
            <a:off x="6315075" y="1731963"/>
            <a:ext cx="592138" cy="990600"/>
            <a:chOff x="3978" y="1091"/>
            <a:chExt cx="373" cy="624"/>
          </a:xfrm>
        </p:grpSpPr>
        <p:sp>
          <p:nvSpPr>
            <p:cNvPr id="149551" name="Text Box 47"/>
            <p:cNvSpPr txBox="1">
              <a:spLocks noChangeArrowheads="1"/>
            </p:cNvSpPr>
            <p:nvPr/>
          </p:nvSpPr>
          <p:spPr bwMode="auto">
            <a:xfrm>
              <a:off x="4004" y="1091"/>
              <a:ext cx="336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10</a:t>
              </a:r>
            </a:p>
          </p:txBody>
        </p:sp>
        <p:sp>
          <p:nvSpPr>
            <p:cNvPr id="149552" name="Oval 48"/>
            <p:cNvSpPr>
              <a:spLocks noChangeArrowheads="1"/>
            </p:cNvSpPr>
            <p:nvPr/>
          </p:nvSpPr>
          <p:spPr bwMode="auto">
            <a:xfrm>
              <a:off x="4049" y="133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49584" name="AutoShape 80"/>
            <p:cNvCxnSpPr>
              <a:cxnSpLocks noChangeShapeType="1"/>
              <a:stCxn id="149552" idx="3"/>
              <a:endCxn id="149538" idx="0"/>
            </p:cNvCxnSpPr>
            <p:nvPr/>
          </p:nvCxnSpPr>
          <p:spPr bwMode="auto">
            <a:xfrm flipH="1">
              <a:off x="3978" y="1536"/>
              <a:ext cx="106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9585" name="AutoShape 81"/>
            <p:cNvCxnSpPr>
              <a:cxnSpLocks noChangeShapeType="1"/>
              <a:stCxn id="149552" idx="5"/>
              <a:endCxn id="149582" idx="0"/>
            </p:cNvCxnSpPr>
            <p:nvPr/>
          </p:nvCxnSpPr>
          <p:spPr bwMode="auto">
            <a:xfrm>
              <a:off x="4254" y="1536"/>
              <a:ext cx="97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8" name="Group 139"/>
          <p:cNvGrpSpPr>
            <a:grpSpLocks/>
          </p:cNvGrpSpPr>
          <p:nvPr/>
        </p:nvGrpSpPr>
        <p:grpSpPr bwMode="auto">
          <a:xfrm>
            <a:off x="7292975" y="1749425"/>
            <a:ext cx="1600200" cy="1392238"/>
            <a:chOff x="4594" y="1102"/>
            <a:chExt cx="1008" cy="877"/>
          </a:xfrm>
        </p:grpSpPr>
        <p:sp>
          <p:nvSpPr>
            <p:cNvPr id="149540" name="Text Box 36"/>
            <p:cNvSpPr txBox="1">
              <a:spLocks noChangeArrowheads="1"/>
            </p:cNvSpPr>
            <p:nvPr/>
          </p:nvSpPr>
          <p:spPr bwMode="auto">
            <a:xfrm>
              <a:off x="4594" y="1691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49541" name="Text Box 37"/>
            <p:cNvSpPr txBox="1">
              <a:spLocks noChangeArrowheads="1"/>
            </p:cNvSpPr>
            <p:nvPr/>
          </p:nvSpPr>
          <p:spPr bwMode="auto">
            <a:xfrm>
              <a:off x="5362" y="1691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149542" name="Text Box 38"/>
            <p:cNvSpPr txBox="1">
              <a:spLocks noChangeArrowheads="1"/>
            </p:cNvSpPr>
            <p:nvPr/>
          </p:nvSpPr>
          <p:spPr bwMode="auto">
            <a:xfrm>
              <a:off x="4989" y="110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149545" name="Oval 41"/>
            <p:cNvSpPr>
              <a:spLocks noChangeArrowheads="1"/>
            </p:cNvSpPr>
            <p:nvPr/>
          </p:nvSpPr>
          <p:spPr bwMode="auto">
            <a:xfrm>
              <a:off x="4786" y="1723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d</a:t>
              </a:r>
            </a:p>
          </p:txBody>
        </p:sp>
        <p:sp>
          <p:nvSpPr>
            <p:cNvPr id="149546" name="Oval 42"/>
            <p:cNvSpPr>
              <a:spLocks noChangeArrowheads="1"/>
            </p:cNvSpPr>
            <p:nvPr/>
          </p:nvSpPr>
          <p:spPr bwMode="auto">
            <a:xfrm>
              <a:off x="5170" y="1723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e</a:t>
              </a:r>
            </a:p>
          </p:txBody>
        </p:sp>
        <p:sp>
          <p:nvSpPr>
            <p:cNvPr id="149547" name="Oval 43"/>
            <p:cNvSpPr>
              <a:spLocks noChangeArrowheads="1"/>
            </p:cNvSpPr>
            <p:nvPr/>
          </p:nvSpPr>
          <p:spPr bwMode="auto">
            <a:xfrm>
              <a:off x="4978" y="1339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49586" name="AutoShape 82"/>
            <p:cNvCxnSpPr>
              <a:cxnSpLocks noChangeShapeType="1"/>
              <a:stCxn id="149547" idx="3"/>
              <a:endCxn id="149545" idx="0"/>
            </p:cNvCxnSpPr>
            <p:nvPr/>
          </p:nvCxnSpPr>
          <p:spPr bwMode="auto">
            <a:xfrm flipH="1">
              <a:off x="4906" y="1544"/>
              <a:ext cx="107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9587" name="AutoShape 83"/>
            <p:cNvCxnSpPr>
              <a:cxnSpLocks noChangeShapeType="1"/>
              <a:stCxn id="149547" idx="5"/>
              <a:endCxn id="149546" idx="0"/>
            </p:cNvCxnSpPr>
            <p:nvPr/>
          </p:nvCxnSpPr>
          <p:spPr bwMode="auto">
            <a:xfrm>
              <a:off x="5183" y="1544"/>
              <a:ext cx="107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9" name="Group 135"/>
          <p:cNvGrpSpPr>
            <a:grpSpLocks/>
          </p:cNvGrpSpPr>
          <p:nvPr/>
        </p:nvGrpSpPr>
        <p:grpSpPr bwMode="auto">
          <a:xfrm>
            <a:off x="4546600" y="1731963"/>
            <a:ext cx="609600" cy="990600"/>
            <a:chOff x="2864" y="1091"/>
            <a:chExt cx="384" cy="624"/>
          </a:xfrm>
        </p:grpSpPr>
        <p:sp>
          <p:nvSpPr>
            <p:cNvPr id="149532" name="Text Box 28"/>
            <p:cNvSpPr txBox="1">
              <a:spLocks noChangeArrowheads="1"/>
            </p:cNvSpPr>
            <p:nvPr/>
          </p:nvSpPr>
          <p:spPr bwMode="auto">
            <a:xfrm>
              <a:off x="2947" y="1091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149533" name="Oval 29"/>
            <p:cNvSpPr>
              <a:spLocks noChangeArrowheads="1"/>
            </p:cNvSpPr>
            <p:nvPr/>
          </p:nvSpPr>
          <p:spPr bwMode="auto">
            <a:xfrm>
              <a:off x="2947" y="133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49588" name="AutoShape 84"/>
            <p:cNvCxnSpPr>
              <a:cxnSpLocks noChangeShapeType="1"/>
              <a:stCxn id="149533" idx="3"/>
              <a:endCxn id="149529" idx="0"/>
            </p:cNvCxnSpPr>
            <p:nvPr/>
          </p:nvCxnSpPr>
          <p:spPr bwMode="auto">
            <a:xfrm flipH="1">
              <a:off x="2864" y="1536"/>
              <a:ext cx="118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9589" name="AutoShape 85"/>
            <p:cNvCxnSpPr>
              <a:cxnSpLocks noChangeShapeType="1"/>
              <a:stCxn id="149533" idx="5"/>
              <a:endCxn id="149530" idx="0"/>
            </p:cNvCxnSpPr>
            <p:nvPr/>
          </p:nvCxnSpPr>
          <p:spPr bwMode="auto">
            <a:xfrm>
              <a:off x="3152" y="1536"/>
              <a:ext cx="96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0" name="Group 140"/>
          <p:cNvGrpSpPr>
            <a:grpSpLocks/>
          </p:cNvGrpSpPr>
          <p:nvPr/>
        </p:nvGrpSpPr>
        <p:grpSpPr bwMode="auto">
          <a:xfrm>
            <a:off x="1985963" y="4556125"/>
            <a:ext cx="2009775" cy="1033463"/>
            <a:chOff x="1024" y="2870"/>
            <a:chExt cx="1266" cy="651"/>
          </a:xfrm>
        </p:grpSpPr>
        <p:sp>
          <p:nvSpPr>
            <p:cNvPr id="149590" name="Oval 86"/>
            <p:cNvSpPr>
              <a:spLocks noChangeArrowheads="1"/>
            </p:cNvSpPr>
            <p:nvPr/>
          </p:nvSpPr>
          <p:spPr bwMode="auto">
            <a:xfrm>
              <a:off x="1206" y="2873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149591" name="Text Box 87"/>
            <p:cNvSpPr txBox="1">
              <a:spLocks noChangeArrowheads="1"/>
            </p:cNvSpPr>
            <p:nvPr/>
          </p:nvSpPr>
          <p:spPr bwMode="auto">
            <a:xfrm>
              <a:off x="1024" y="2870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149592" name="Text Box 88"/>
            <p:cNvSpPr txBox="1">
              <a:spLocks noChangeArrowheads="1"/>
            </p:cNvSpPr>
            <p:nvPr/>
          </p:nvSpPr>
          <p:spPr bwMode="auto">
            <a:xfrm>
              <a:off x="1282" y="3233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49593" name="Text Box 89"/>
            <p:cNvSpPr txBox="1">
              <a:spLocks noChangeArrowheads="1"/>
            </p:cNvSpPr>
            <p:nvPr/>
          </p:nvSpPr>
          <p:spPr bwMode="auto">
            <a:xfrm>
              <a:off x="2050" y="3233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149594" name="Text Box 90"/>
            <p:cNvSpPr txBox="1">
              <a:spLocks noChangeArrowheads="1"/>
            </p:cNvSpPr>
            <p:nvPr/>
          </p:nvSpPr>
          <p:spPr bwMode="auto">
            <a:xfrm>
              <a:off x="1886" y="2870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149595" name="Oval 91"/>
            <p:cNvSpPr>
              <a:spLocks noChangeArrowheads="1"/>
            </p:cNvSpPr>
            <p:nvPr/>
          </p:nvSpPr>
          <p:spPr bwMode="auto">
            <a:xfrm>
              <a:off x="1474" y="326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d</a:t>
              </a:r>
            </a:p>
          </p:txBody>
        </p:sp>
        <p:sp>
          <p:nvSpPr>
            <p:cNvPr id="149596" name="Oval 92"/>
            <p:cNvSpPr>
              <a:spLocks noChangeArrowheads="1"/>
            </p:cNvSpPr>
            <p:nvPr/>
          </p:nvSpPr>
          <p:spPr bwMode="auto">
            <a:xfrm>
              <a:off x="1858" y="326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e</a:t>
              </a:r>
            </a:p>
          </p:txBody>
        </p:sp>
        <p:sp>
          <p:nvSpPr>
            <p:cNvPr id="149597" name="Oval 93"/>
            <p:cNvSpPr>
              <a:spLocks noChangeArrowheads="1"/>
            </p:cNvSpPr>
            <p:nvPr/>
          </p:nvSpPr>
          <p:spPr bwMode="auto">
            <a:xfrm>
              <a:off x="1666" y="288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49598" name="AutoShape 94"/>
            <p:cNvCxnSpPr>
              <a:cxnSpLocks noChangeShapeType="1"/>
              <a:stCxn id="149597" idx="3"/>
              <a:endCxn id="149595" idx="0"/>
            </p:cNvCxnSpPr>
            <p:nvPr/>
          </p:nvCxnSpPr>
          <p:spPr bwMode="auto">
            <a:xfrm flipH="1">
              <a:off x="1594" y="3086"/>
              <a:ext cx="107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9599" name="AutoShape 95"/>
            <p:cNvCxnSpPr>
              <a:cxnSpLocks noChangeShapeType="1"/>
              <a:stCxn id="149597" idx="5"/>
              <a:endCxn id="149596" idx="0"/>
            </p:cNvCxnSpPr>
            <p:nvPr/>
          </p:nvCxnSpPr>
          <p:spPr bwMode="auto">
            <a:xfrm>
              <a:off x="1871" y="3086"/>
              <a:ext cx="107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1" name="Group 141"/>
          <p:cNvGrpSpPr>
            <a:grpSpLocks/>
          </p:cNvGrpSpPr>
          <p:nvPr/>
        </p:nvGrpSpPr>
        <p:grpSpPr bwMode="auto">
          <a:xfrm>
            <a:off x="2465388" y="3573463"/>
            <a:ext cx="730250" cy="1000125"/>
            <a:chOff x="1326" y="2251"/>
            <a:chExt cx="460" cy="630"/>
          </a:xfrm>
        </p:grpSpPr>
        <p:sp>
          <p:nvSpPr>
            <p:cNvPr id="149600" name="Oval 96"/>
            <p:cNvSpPr>
              <a:spLocks noChangeArrowheads="1"/>
            </p:cNvSpPr>
            <p:nvPr/>
          </p:nvSpPr>
          <p:spPr bwMode="auto">
            <a:xfrm>
              <a:off x="1451" y="250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49601" name="AutoShape 97"/>
            <p:cNvCxnSpPr>
              <a:cxnSpLocks noChangeShapeType="1"/>
              <a:stCxn id="149600" idx="3"/>
              <a:endCxn id="149590" idx="0"/>
            </p:cNvCxnSpPr>
            <p:nvPr/>
          </p:nvCxnSpPr>
          <p:spPr bwMode="auto">
            <a:xfrm flipH="1">
              <a:off x="1326" y="2707"/>
              <a:ext cx="160" cy="16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9602" name="AutoShape 98"/>
            <p:cNvCxnSpPr>
              <a:cxnSpLocks noChangeShapeType="1"/>
              <a:stCxn id="149600" idx="5"/>
              <a:endCxn id="149597" idx="0"/>
            </p:cNvCxnSpPr>
            <p:nvPr/>
          </p:nvCxnSpPr>
          <p:spPr bwMode="auto">
            <a:xfrm>
              <a:off x="1656" y="2707"/>
              <a:ext cx="130" cy="17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49603" name="Text Box 99"/>
            <p:cNvSpPr txBox="1">
              <a:spLocks noChangeArrowheads="1"/>
            </p:cNvSpPr>
            <p:nvPr/>
          </p:nvSpPr>
          <p:spPr bwMode="auto">
            <a:xfrm>
              <a:off x="1400" y="2251"/>
              <a:ext cx="363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13</a:t>
              </a:r>
            </a:p>
          </p:txBody>
        </p:sp>
      </p:grpSp>
      <p:grpSp>
        <p:nvGrpSpPr>
          <p:cNvPr id="12" name="Group 142"/>
          <p:cNvGrpSpPr>
            <a:grpSpLocks/>
          </p:cNvGrpSpPr>
          <p:nvPr/>
        </p:nvGrpSpPr>
        <p:grpSpPr bwMode="auto">
          <a:xfrm>
            <a:off x="495300" y="3603625"/>
            <a:ext cx="1554163" cy="1409700"/>
            <a:chOff x="85" y="2270"/>
            <a:chExt cx="979" cy="888"/>
          </a:xfrm>
        </p:grpSpPr>
        <p:sp>
          <p:nvSpPr>
            <p:cNvPr id="149604" name="Oval 100"/>
            <p:cNvSpPr>
              <a:spLocks noChangeArrowheads="1"/>
            </p:cNvSpPr>
            <p:nvPr/>
          </p:nvSpPr>
          <p:spPr bwMode="auto">
            <a:xfrm>
              <a:off x="270" y="289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149605" name="Text Box 101"/>
            <p:cNvSpPr txBox="1">
              <a:spLocks noChangeArrowheads="1"/>
            </p:cNvSpPr>
            <p:nvPr/>
          </p:nvSpPr>
          <p:spPr bwMode="auto">
            <a:xfrm>
              <a:off x="85" y="2870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149606" name="Text Box 102"/>
            <p:cNvSpPr txBox="1">
              <a:spLocks noChangeArrowheads="1"/>
            </p:cNvSpPr>
            <p:nvPr/>
          </p:nvSpPr>
          <p:spPr bwMode="auto">
            <a:xfrm>
              <a:off x="416" y="2270"/>
              <a:ext cx="336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10 </a:t>
              </a:r>
            </a:p>
          </p:txBody>
        </p:sp>
        <p:sp>
          <p:nvSpPr>
            <p:cNvPr id="149607" name="Oval 103"/>
            <p:cNvSpPr>
              <a:spLocks noChangeArrowheads="1"/>
            </p:cNvSpPr>
            <p:nvPr/>
          </p:nvSpPr>
          <p:spPr bwMode="auto">
            <a:xfrm>
              <a:off x="461" y="251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9608" name="Oval 104"/>
            <p:cNvSpPr>
              <a:spLocks noChangeArrowheads="1"/>
            </p:cNvSpPr>
            <p:nvPr/>
          </p:nvSpPr>
          <p:spPr bwMode="auto">
            <a:xfrm>
              <a:off x="643" y="289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  <p:sp>
          <p:nvSpPr>
            <p:cNvPr id="149609" name="Text Box 105"/>
            <p:cNvSpPr txBox="1">
              <a:spLocks noChangeArrowheads="1"/>
            </p:cNvSpPr>
            <p:nvPr/>
          </p:nvSpPr>
          <p:spPr bwMode="auto">
            <a:xfrm>
              <a:off x="824" y="2870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cxnSp>
          <p:nvCxnSpPr>
            <p:cNvPr id="149610" name="AutoShape 106"/>
            <p:cNvCxnSpPr>
              <a:cxnSpLocks noChangeShapeType="1"/>
              <a:stCxn id="149607" idx="3"/>
              <a:endCxn id="149604" idx="0"/>
            </p:cNvCxnSpPr>
            <p:nvPr/>
          </p:nvCxnSpPr>
          <p:spPr bwMode="auto">
            <a:xfrm flipH="1">
              <a:off x="390" y="2715"/>
              <a:ext cx="106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9611" name="AutoShape 107"/>
            <p:cNvCxnSpPr>
              <a:cxnSpLocks noChangeShapeType="1"/>
              <a:stCxn id="149607" idx="5"/>
              <a:endCxn id="149608" idx="0"/>
            </p:cNvCxnSpPr>
            <p:nvPr/>
          </p:nvCxnSpPr>
          <p:spPr bwMode="auto">
            <a:xfrm>
              <a:off x="666" y="2715"/>
              <a:ext cx="97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3" name="Group 143"/>
          <p:cNvGrpSpPr>
            <a:grpSpLocks/>
          </p:cNvGrpSpPr>
          <p:nvPr/>
        </p:nvGrpSpPr>
        <p:grpSpPr bwMode="auto">
          <a:xfrm>
            <a:off x="4672013" y="4510088"/>
            <a:ext cx="3500437" cy="1655762"/>
            <a:chOff x="2716" y="2841"/>
            <a:chExt cx="2205" cy="1043"/>
          </a:xfrm>
        </p:grpSpPr>
        <p:sp>
          <p:nvSpPr>
            <p:cNvPr id="149612" name="Oval 108"/>
            <p:cNvSpPr>
              <a:spLocks noChangeArrowheads="1"/>
            </p:cNvSpPr>
            <p:nvPr/>
          </p:nvSpPr>
          <p:spPr bwMode="auto">
            <a:xfrm>
              <a:off x="3837" y="323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149613" name="Text Box 109"/>
            <p:cNvSpPr txBox="1">
              <a:spLocks noChangeArrowheads="1"/>
            </p:cNvSpPr>
            <p:nvPr/>
          </p:nvSpPr>
          <p:spPr bwMode="auto">
            <a:xfrm>
              <a:off x="3655" y="3233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149614" name="Text Box 110"/>
            <p:cNvSpPr txBox="1">
              <a:spLocks noChangeArrowheads="1"/>
            </p:cNvSpPr>
            <p:nvPr/>
          </p:nvSpPr>
          <p:spPr bwMode="auto">
            <a:xfrm>
              <a:off x="3913" y="3596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49615" name="Text Box 111"/>
            <p:cNvSpPr txBox="1">
              <a:spLocks noChangeArrowheads="1"/>
            </p:cNvSpPr>
            <p:nvPr/>
          </p:nvSpPr>
          <p:spPr bwMode="auto">
            <a:xfrm>
              <a:off x="4681" y="3596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149616" name="Text Box 112"/>
            <p:cNvSpPr txBox="1">
              <a:spLocks noChangeArrowheads="1"/>
            </p:cNvSpPr>
            <p:nvPr/>
          </p:nvSpPr>
          <p:spPr bwMode="auto">
            <a:xfrm>
              <a:off x="4500" y="3203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149617" name="Oval 113"/>
            <p:cNvSpPr>
              <a:spLocks noChangeArrowheads="1"/>
            </p:cNvSpPr>
            <p:nvPr/>
          </p:nvSpPr>
          <p:spPr bwMode="auto">
            <a:xfrm>
              <a:off x="4105" y="362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d</a:t>
              </a:r>
            </a:p>
          </p:txBody>
        </p:sp>
        <p:sp>
          <p:nvSpPr>
            <p:cNvPr id="149618" name="Oval 114"/>
            <p:cNvSpPr>
              <a:spLocks noChangeArrowheads="1"/>
            </p:cNvSpPr>
            <p:nvPr/>
          </p:nvSpPr>
          <p:spPr bwMode="auto">
            <a:xfrm>
              <a:off x="4489" y="362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e</a:t>
              </a:r>
            </a:p>
          </p:txBody>
        </p:sp>
        <p:sp>
          <p:nvSpPr>
            <p:cNvPr id="149619" name="Oval 115"/>
            <p:cNvSpPr>
              <a:spLocks noChangeArrowheads="1"/>
            </p:cNvSpPr>
            <p:nvPr/>
          </p:nvSpPr>
          <p:spPr bwMode="auto">
            <a:xfrm>
              <a:off x="4297" y="323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49620" name="AutoShape 116"/>
            <p:cNvCxnSpPr>
              <a:cxnSpLocks noChangeShapeType="1"/>
              <a:stCxn id="149619" idx="3"/>
              <a:endCxn id="149617" idx="0"/>
            </p:cNvCxnSpPr>
            <p:nvPr/>
          </p:nvCxnSpPr>
          <p:spPr bwMode="auto">
            <a:xfrm flipH="1">
              <a:off x="4225" y="3440"/>
              <a:ext cx="107" cy="18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9621" name="AutoShape 117"/>
            <p:cNvCxnSpPr>
              <a:cxnSpLocks noChangeShapeType="1"/>
              <a:stCxn id="149619" idx="5"/>
              <a:endCxn id="149618" idx="0"/>
            </p:cNvCxnSpPr>
            <p:nvPr/>
          </p:nvCxnSpPr>
          <p:spPr bwMode="auto">
            <a:xfrm>
              <a:off x="4502" y="3440"/>
              <a:ext cx="107" cy="18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49622" name="Oval 118"/>
            <p:cNvSpPr>
              <a:spLocks noChangeArrowheads="1"/>
            </p:cNvSpPr>
            <p:nvPr/>
          </p:nvSpPr>
          <p:spPr bwMode="auto">
            <a:xfrm>
              <a:off x="4082" y="286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49623" name="AutoShape 119"/>
            <p:cNvCxnSpPr>
              <a:cxnSpLocks noChangeShapeType="1"/>
              <a:stCxn id="149622" idx="3"/>
              <a:endCxn id="149612" idx="0"/>
            </p:cNvCxnSpPr>
            <p:nvPr/>
          </p:nvCxnSpPr>
          <p:spPr bwMode="auto">
            <a:xfrm flipH="1">
              <a:off x="3957" y="3070"/>
              <a:ext cx="160" cy="16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9624" name="AutoShape 120"/>
            <p:cNvCxnSpPr>
              <a:cxnSpLocks noChangeShapeType="1"/>
              <a:stCxn id="149622" idx="5"/>
              <a:endCxn id="149619" idx="0"/>
            </p:cNvCxnSpPr>
            <p:nvPr/>
          </p:nvCxnSpPr>
          <p:spPr bwMode="auto">
            <a:xfrm>
              <a:off x="4287" y="3070"/>
              <a:ext cx="130" cy="16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49625" name="Text Box 121"/>
            <p:cNvSpPr txBox="1">
              <a:spLocks noChangeArrowheads="1"/>
            </p:cNvSpPr>
            <p:nvPr/>
          </p:nvSpPr>
          <p:spPr bwMode="auto">
            <a:xfrm>
              <a:off x="4286" y="2841"/>
              <a:ext cx="363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13</a:t>
              </a:r>
            </a:p>
          </p:txBody>
        </p:sp>
        <p:sp>
          <p:nvSpPr>
            <p:cNvPr id="149626" name="Oval 122"/>
            <p:cNvSpPr>
              <a:spLocks noChangeArrowheads="1"/>
            </p:cNvSpPr>
            <p:nvPr/>
          </p:nvSpPr>
          <p:spPr bwMode="auto">
            <a:xfrm>
              <a:off x="2901" y="3257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149627" name="Text Box 123"/>
            <p:cNvSpPr txBox="1">
              <a:spLocks noChangeArrowheads="1"/>
            </p:cNvSpPr>
            <p:nvPr/>
          </p:nvSpPr>
          <p:spPr bwMode="auto">
            <a:xfrm>
              <a:off x="2716" y="3233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149628" name="Text Box 124"/>
            <p:cNvSpPr txBox="1">
              <a:spLocks noChangeArrowheads="1"/>
            </p:cNvSpPr>
            <p:nvPr/>
          </p:nvSpPr>
          <p:spPr bwMode="auto">
            <a:xfrm>
              <a:off x="2789" y="2841"/>
              <a:ext cx="336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10 </a:t>
              </a:r>
            </a:p>
          </p:txBody>
        </p:sp>
        <p:sp>
          <p:nvSpPr>
            <p:cNvPr id="149629" name="Oval 125"/>
            <p:cNvSpPr>
              <a:spLocks noChangeArrowheads="1"/>
            </p:cNvSpPr>
            <p:nvPr/>
          </p:nvSpPr>
          <p:spPr bwMode="auto">
            <a:xfrm>
              <a:off x="3092" y="2873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9630" name="Oval 126"/>
            <p:cNvSpPr>
              <a:spLocks noChangeArrowheads="1"/>
            </p:cNvSpPr>
            <p:nvPr/>
          </p:nvSpPr>
          <p:spPr bwMode="auto">
            <a:xfrm>
              <a:off x="3274" y="3257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  <p:sp>
          <p:nvSpPr>
            <p:cNvPr id="149631" name="Text Box 127"/>
            <p:cNvSpPr txBox="1">
              <a:spLocks noChangeArrowheads="1"/>
            </p:cNvSpPr>
            <p:nvPr/>
          </p:nvSpPr>
          <p:spPr bwMode="auto">
            <a:xfrm>
              <a:off x="3455" y="3233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cxnSp>
          <p:nvCxnSpPr>
            <p:cNvPr id="149632" name="AutoShape 128"/>
            <p:cNvCxnSpPr>
              <a:cxnSpLocks noChangeShapeType="1"/>
              <a:stCxn id="149629" idx="3"/>
              <a:endCxn id="149626" idx="0"/>
            </p:cNvCxnSpPr>
            <p:nvPr/>
          </p:nvCxnSpPr>
          <p:spPr bwMode="auto">
            <a:xfrm flipH="1">
              <a:off x="3021" y="3078"/>
              <a:ext cx="106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9633" name="AutoShape 129"/>
            <p:cNvCxnSpPr>
              <a:cxnSpLocks noChangeShapeType="1"/>
              <a:stCxn id="149629" idx="5"/>
              <a:endCxn id="149630" idx="0"/>
            </p:cNvCxnSpPr>
            <p:nvPr/>
          </p:nvCxnSpPr>
          <p:spPr bwMode="auto">
            <a:xfrm>
              <a:off x="3297" y="3078"/>
              <a:ext cx="97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4" name="Group 144"/>
          <p:cNvGrpSpPr>
            <a:grpSpLocks/>
          </p:cNvGrpSpPr>
          <p:nvPr/>
        </p:nvGrpSpPr>
        <p:grpSpPr bwMode="auto">
          <a:xfrm>
            <a:off x="5459413" y="3573463"/>
            <a:ext cx="1571625" cy="987425"/>
            <a:chOff x="3212" y="2251"/>
            <a:chExt cx="990" cy="622"/>
          </a:xfrm>
        </p:grpSpPr>
        <p:sp>
          <p:nvSpPr>
            <p:cNvPr id="149634" name="Oval 130"/>
            <p:cNvSpPr>
              <a:spLocks noChangeArrowheads="1"/>
            </p:cNvSpPr>
            <p:nvPr/>
          </p:nvSpPr>
          <p:spPr bwMode="auto">
            <a:xfrm>
              <a:off x="3576" y="250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49635" name="AutoShape 131"/>
            <p:cNvCxnSpPr>
              <a:cxnSpLocks noChangeShapeType="1"/>
              <a:stCxn id="149634" idx="3"/>
              <a:endCxn id="149629" idx="0"/>
            </p:cNvCxnSpPr>
            <p:nvPr/>
          </p:nvCxnSpPr>
          <p:spPr bwMode="auto">
            <a:xfrm flipH="1">
              <a:off x="3212" y="2707"/>
              <a:ext cx="399" cy="16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9636" name="AutoShape 132"/>
            <p:cNvCxnSpPr>
              <a:cxnSpLocks noChangeShapeType="1"/>
              <a:stCxn id="149634" idx="5"/>
              <a:endCxn id="149622" idx="0"/>
            </p:cNvCxnSpPr>
            <p:nvPr/>
          </p:nvCxnSpPr>
          <p:spPr bwMode="auto">
            <a:xfrm>
              <a:off x="3781" y="2707"/>
              <a:ext cx="421" cy="15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49637" name="Text Box 133"/>
            <p:cNvSpPr txBox="1">
              <a:spLocks noChangeArrowheads="1"/>
            </p:cNvSpPr>
            <p:nvPr/>
          </p:nvSpPr>
          <p:spPr bwMode="auto">
            <a:xfrm>
              <a:off x="3515" y="2251"/>
              <a:ext cx="363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23 </a:t>
              </a:r>
            </a:p>
          </p:txBody>
        </p:sp>
      </p:grp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6" name="Text Box 10"/>
          <p:cNvSpPr txBox="1">
            <a:spLocks noChangeArrowheads="1"/>
          </p:cNvSpPr>
          <p:nvPr/>
        </p:nvSpPr>
        <p:spPr bwMode="auto">
          <a:xfrm>
            <a:off x="407988" y="585788"/>
            <a:ext cx="8834470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      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考虑到线性表因插入元素而使存储空间不足的问题，应 </a:t>
            </a: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允许数组容量进行动态扩充。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 （静态顺序存储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-&gt;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动态顺序存储）</a:t>
            </a:r>
          </a:p>
        </p:txBody>
      </p:sp>
      <p:sp>
        <p:nvSpPr>
          <p:cNvPr id="96261" name="Text Box 5"/>
          <p:cNvSpPr txBox="1">
            <a:spLocks noChangeArrowheads="1"/>
          </p:cNvSpPr>
          <p:nvPr/>
        </p:nvSpPr>
        <p:spPr bwMode="auto">
          <a:xfrm>
            <a:off x="365125" y="1628800"/>
            <a:ext cx="8599488" cy="3453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华文新魏" pitchFamily="2" charset="-122"/>
                <a:cs typeface="+mn-cs"/>
              </a:rPr>
              <a:t>#define LIST_INIT_SIZE 100  //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华文新魏" pitchFamily="2" charset="-122"/>
                <a:cs typeface="+mn-cs"/>
              </a:rPr>
              <a:t>线性表存储空间的初始分配量  </a:t>
            </a:r>
            <a:b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华文新魏" pitchFamily="2" charset="-122"/>
                <a:cs typeface="+mn-cs"/>
              </a:rPr>
            </a:br>
            <a:b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华文新魏" pitchFamily="2" charset="-122"/>
                <a:cs typeface="+mn-cs"/>
              </a:rPr>
            </a:br>
            <a:r>
              <a:rPr kumimoji="1" lang="en-US" altLang="zh-CN" sz="2400" b="1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华文新魏" pitchFamily="2" charset="-122"/>
                <a:cs typeface="+mn-cs"/>
              </a:rPr>
              <a:t>typedef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华文新魏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华文新魏" pitchFamily="2" charset="-122"/>
                <a:cs typeface="+mn-cs"/>
              </a:rPr>
              <a:t>struct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华文新魏" pitchFamily="2" charset="-122"/>
                <a:cs typeface="+mn-cs"/>
              </a:rPr>
              <a:t> {</a:t>
            </a:r>
            <a:b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华文新魏" pitchFamily="2" charset="-122"/>
                <a:cs typeface="+mn-cs"/>
              </a:rPr>
            </a:b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华文新魏" pitchFamily="2" charset="-122"/>
                <a:cs typeface="+mn-cs"/>
              </a:rPr>
              <a:t>     </a:t>
            </a:r>
            <a:r>
              <a:rPr kumimoji="1" lang="en-US" altLang="zh-CN" sz="2400" b="1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ElemType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  </a:t>
            </a:r>
            <a:r>
              <a:rPr kumimoji="1" lang="en-US" altLang="zh-CN" sz="2400" b="1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elem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[LIST_INIT_SIZE];  </a:t>
            </a:r>
            <a:b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华文新魏" pitchFamily="2" charset="-122"/>
                <a:cs typeface="+mn-cs"/>
              </a:rPr>
            </a:b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华文新魏" pitchFamily="2" charset="-122"/>
                <a:cs typeface="+mn-cs"/>
              </a:rPr>
              <a:t>     </a:t>
            </a:r>
            <a:r>
              <a:rPr kumimoji="1" lang="en-US" altLang="zh-CN" sz="2400" b="1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华文新魏" pitchFamily="2" charset="-122"/>
                <a:cs typeface="+mn-cs"/>
              </a:rPr>
              <a:t>int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华文新魏" pitchFamily="2" charset="-122"/>
                <a:cs typeface="+mn-cs"/>
              </a:rPr>
              <a:t> length;   //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华文新魏" pitchFamily="2" charset="-122"/>
                <a:cs typeface="+mn-cs"/>
              </a:rPr>
              <a:t>当前长度</a:t>
            </a:r>
            <a:b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华文新魏" pitchFamily="2" charset="-122"/>
                <a:cs typeface="+mn-cs"/>
              </a:rPr>
            </a:b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华文新魏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华文新魏" pitchFamily="2" charset="-122"/>
                <a:cs typeface="+mn-cs"/>
              </a:rPr>
              <a:t>} </a:t>
            </a:r>
            <a:r>
              <a:rPr kumimoji="1" lang="en-US" altLang="zh-CN" sz="2400" b="1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华文新魏" pitchFamily="2" charset="-122"/>
                <a:cs typeface="+mn-cs"/>
              </a:rPr>
              <a:t>SqList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华文新魏" pitchFamily="2" charset="-122"/>
                <a:cs typeface="+mn-cs"/>
              </a:rPr>
              <a:t>;  </a:t>
            </a:r>
          </a:p>
        </p:txBody>
      </p:sp>
      <p:sp>
        <p:nvSpPr>
          <p:cNvPr id="96262" name="Rectangle 6"/>
          <p:cNvSpPr>
            <a:spLocks noChangeArrowheads="1"/>
          </p:cNvSpPr>
          <p:nvPr/>
        </p:nvSpPr>
        <p:spPr bwMode="auto">
          <a:xfrm>
            <a:off x="1549400" y="5157788"/>
            <a:ext cx="7343775" cy="115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C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语言中的数组下标从 “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0”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开始，因此若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L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是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Sqlist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类型的顺序表，则表中第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个元素是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L.elem[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 -1]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。 </a:t>
            </a:r>
          </a:p>
        </p:txBody>
      </p:sp>
      <p:sp>
        <p:nvSpPr>
          <p:cNvPr id="96264" name="AutoShape 8"/>
          <p:cNvSpPr>
            <a:spLocks noChangeArrowheads="1"/>
          </p:cNvSpPr>
          <p:nvPr/>
        </p:nvSpPr>
        <p:spPr bwMode="auto">
          <a:xfrm>
            <a:off x="365125" y="5300663"/>
            <a:ext cx="1182688" cy="863600"/>
          </a:xfrm>
          <a:prstGeom prst="homePlate">
            <a:avLst>
              <a:gd name="adj" fmla="val 3423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 </a:t>
            </a:r>
            <a:r>
              <a:rPr kumimoji="1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注意 </a:t>
            </a:r>
          </a:p>
        </p:txBody>
      </p:sp>
      <p:sp>
        <p:nvSpPr>
          <p:cNvPr id="96267" name="Text Box 11"/>
          <p:cNvSpPr txBox="1">
            <a:spLocks noChangeArrowheads="1"/>
          </p:cNvSpPr>
          <p:nvPr/>
        </p:nvSpPr>
        <p:spPr bwMode="auto">
          <a:xfrm>
            <a:off x="365125" y="2141538"/>
            <a:ext cx="8599488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华文新魏" pitchFamily="2" charset="-122"/>
                <a:cs typeface="+mn-cs"/>
              </a:rPr>
              <a:t>#define LISTINCREMENT 10 //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华文新魏" pitchFamily="2" charset="-122"/>
                <a:cs typeface="+mn-cs"/>
              </a:rPr>
              <a:t>线性表存储空间的分配增量 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华文新魏" pitchFamily="2" charset="-122"/>
              <a:cs typeface="+mn-cs"/>
            </a:endParaRPr>
          </a:p>
        </p:txBody>
      </p:sp>
      <p:sp useBgFill="1">
        <p:nvSpPr>
          <p:cNvPr id="96268" name="Text Box 12"/>
          <p:cNvSpPr txBox="1">
            <a:spLocks noChangeArrowheads="1"/>
          </p:cNvSpPr>
          <p:nvPr/>
        </p:nvSpPr>
        <p:spPr bwMode="auto">
          <a:xfrm>
            <a:off x="755650" y="3078163"/>
            <a:ext cx="7951788" cy="5667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华文新魏" pitchFamily="2" charset="-122"/>
                <a:cs typeface="+mn-cs"/>
              </a:rPr>
              <a:t>ElemType  *elem;   //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华文新魏" pitchFamily="2" charset="-122"/>
                <a:cs typeface="+mn-cs"/>
              </a:rPr>
              <a:t>数组指针，指示线性表的基地址 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华文新魏" pitchFamily="2" charset="-122"/>
              <a:cs typeface="+mn-cs"/>
            </a:endParaRPr>
          </a:p>
        </p:txBody>
      </p:sp>
      <p:sp useBgFill="1">
        <p:nvSpPr>
          <p:cNvPr id="96269" name="Text Box 13"/>
          <p:cNvSpPr txBox="1">
            <a:spLocks noChangeArrowheads="1"/>
          </p:cNvSpPr>
          <p:nvPr/>
        </p:nvSpPr>
        <p:spPr bwMode="auto">
          <a:xfrm>
            <a:off x="755650" y="4014788"/>
            <a:ext cx="8023225" cy="5667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华文新魏" pitchFamily="2" charset="-122"/>
                <a:cs typeface="+mn-cs"/>
              </a:rPr>
              <a:t>int listsize;  //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华文新魏" pitchFamily="2" charset="-122"/>
                <a:cs typeface="+mn-cs"/>
              </a:rPr>
              <a:t>当前分配的存储容量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华文新魏" pitchFamily="2" charset="-122"/>
                <a:cs typeface="+mn-cs"/>
              </a:rPr>
              <a:t>(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华文新魏" pitchFamily="2" charset="-122"/>
                <a:cs typeface="+mn-cs"/>
              </a:rPr>
              <a:t>以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华文新魏" pitchFamily="2" charset="-122"/>
                <a:cs typeface="+mn-cs"/>
              </a:rPr>
              <a:t>sizeof(ElemType)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华文新魏" pitchFamily="2" charset="-122"/>
                <a:cs typeface="+mn-cs"/>
              </a:rPr>
              <a:t>为单位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华文新魏" pitchFamily="2" charset="-122"/>
                <a:cs typeface="+mn-cs"/>
              </a:rPr>
              <a:t>)  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华文新魏" pitchFamily="2" charset="-122"/>
              <a:cs typeface="+mn-cs"/>
            </a:endParaRPr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96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6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4" dur="1000"/>
                                        <p:tgtEl>
                                          <p:spTgt spid="96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6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6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6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6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6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6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6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6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6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6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6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6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62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9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6" grpId="0" autoUpdateAnimBg="0"/>
      <p:bldP spid="96261" grpId="0" autoUpdateAnimBg="0"/>
      <p:bldP spid="96262" grpId="0"/>
      <p:bldP spid="96264" grpId="0" animBg="1"/>
      <p:bldP spid="96267" grpId="0" autoUpdateAnimBg="0"/>
      <p:bldP spid="96268" grpId="0" animBg="1" autoUpdateAnimBg="0"/>
      <p:bldP spid="96269" grpId="0" animBg="1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60" name="Text Box 4"/>
          <p:cNvSpPr txBox="1">
            <a:spLocks noChangeArrowheads="1"/>
          </p:cNvSpPr>
          <p:nvPr/>
        </p:nvSpPr>
        <p:spPr bwMode="auto">
          <a:xfrm>
            <a:off x="395288" y="2276475"/>
            <a:ext cx="869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解：</a:t>
            </a:r>
            <a:r>
              <a:rPr lang="zh-CN" altLang="en-US">
                <a:ea typeface="楷体_GB2312" pitchFamily="49" charset="-122"/>
              </a:rPr>
              <a:t> 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258888" y="3159125"/>
            <a:ext cx="1144587" cy="1143000"/>
            <a:chOff x="1357" y="2376"/>
            <a:chExt cx="721" cy="720"/>
          </a:xfrm>
        </p:grpSpPr>
        <p:sp>
          <p:nvSpPr>
            <p:cNvPr id="173068" name="Oval 12"/>
            <p:cNvSpPr>
              <a:spLocks noChangeArrowheads="1"/>
            </p:cNvSpPr>
            <p:nvPr/>
          </p:nvSpPr>
          <p:spPr bwMode="auto">
            <a:xfrm>
              <a:off x="1647" y="2376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73069" name="Oval 13"/>
            <p:cNvSpPr>
              <a:spLocks noChangeArrowheads="1"/>
            </p:cNvSpPr>
            <p:nvPr/>
          </p:nvSpPr>
          <p:spPr bwMode="auto">
            <a:xfrm>
              <a:off x="1357" y="2820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73070" name="Text Box 14"/>
            <p:cNvSpPr txBox="1">
              <a:spLocks noChangeArrowheads="1"/>
            </p:cNvSpPr>
            <p:nvPr/>
          </p:nvSpPr>
          <p:spPr bwMode="auto">
            <a:xfrm>
              <a:off x="1357" y="2808"/>
              <a:ext cx="24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E</a:t>
              </a:r>
            </a:p>
          </p:txBody>
        </p:sp>
        <p:cxnSp>
          <p:nvCxnSpPr>
            <p:cNvPr id="173071" name="AutoShape 15"/>
            <p:cNvCxnSpPr>
              <a:cxnSpLocks noChangeShapeType="1"/>
              <a:stCxn id="173068" idx="3"/>
              <a:endCxn id="173069" idx="0"/>
            </p:cNvCxnSpPr>
            <p:nvPr/>
          </p:nvCxnSpPr>
          <p:spPr bwMode="auto">
            <a:xfrm flipH="1">
              <a:off x="1500" y="2612"/>
              <a:ext cx="189" cy="20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3072" name="AutoShape 16"/>
            <p:cNvCxnSpPr>
              <a:cxnSpLocks noChangeShapeType="1"/>
              <a:stCxn id="173068" idx="5"/>
              <a:endCxn id="173074" idx="0"/>
            </p:cNvCxnSpPr>
            <p:nvPr/>
          </p:nvCxnSpPr>
          <p:spPr bwMode="auto">
            <a:xfrm>
              <a:off x="1891" y="2612"/>
              <a:ext cx="187" cy="19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1709738" y="3844925"/>
            <a:ext cx="1377950" cy="1143000"/>
            <a:chOff x="1641" y="2808"/>
            <a:chExt cx="868" cy="720"/>
          </a:xfrm>
        </p:grpSpPr>
        <p:sp>
          <p:nvSpPr>
            <p:cNvPr id="173074" name="Oval 18"/>
            <p:cNvSpPr>
              <a:spLocks noChangeArrowheads="1"/>
            </p:cNvSpPr>
            <p:nvPr/>
          </p:nvSpPr>
          <p:spPr bwMode="auto">
            <a:xfrm>
              <a:off x="1935" y="2808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73075" name="Oval 19"/>
            <p:cNvSpPr>
              <a:spLocks noChangeArrowheads="1"/>
            </p:cNvSpPr>
            <p:nvPr/>
          </p:nvSpPr>
          <p:spPr bwMode="auto">
            <a:xfrm>
              <a:off x="1641" y="3252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73076" name="Text Box 20"/>
            <p:cNvSpPr txBox="1">
              <a:spLocks noChangeArrowheads="1"/>
            </p:cNvSpPr>
            <p:nvPr/>
          </p:nvSpPr>
          <p:spPr bwMode="auto">
            <a:xfrm>
              <a:off x="1655" y="3240"/>
              <a:ext cx="24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</a:t>
              </a:r>
            </a:p>
          </p:txBody>
        </p:sp>
        <p:sp>
          <p:nvSpPr>
            <p:cNvPr id="173077" name="Oval 21"/>
            <p:cNvSpPr>
              <a:spLocks noChangeArrowheads="1"/>
            </p:cNvSpPr>
            <p:nvPr/>
          </p:nvSpPr>
          <p:spPr bwMode="auto">
            <a:xfrm>
              <a:off x="2223" y="3240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cxnSp>
          <p:nvCxnSpPr>
            <p:cNvPr id="173078" name="AutoShape 22"/>
            <p:cNvCxnSpPr>
              <a:cxnSpLocks noChangeShapeType="1"/>
              <a:stCxn id="173074" idx="3"/>
              <a:endCxn id="173075" idx="0"/>
            </p:cNvCxnSpPr>
            <p:nvPr/>
          </p:nvCxnSpPr>
          <p:spPr bwMode="auto">
            <a:xfrm flipH="1">
              <a:off x="1784" y="3044"/>
              <a:ext cx="193" cy="20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3079" name="AutoShape 23"/>
            <p:cNvCxnSpPr>
              <a:cxnSpLocks noChangeShapeType="1"/>
              <a:stCxn id="173074" idx="5"/>
              <a:endCxn id="173077" idx="0"/>
            </p:cNvCxnSpPr>
            <p:nvPr/>
          </p:nvCxnSpPr>
          <p:spPr bwMode="auto">
            <a:xfrm>
              <a:off x="2179" y="3044"/>
              <a:ext cx="187" cy="19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73080" name="Text Box 24"/>
            <p:cNvSpPr txBox="1">
              <a:spLocks noChangeArrowheads="1"/>
            </p:cNvSpPr>
            <p:nvPr/>
          </p:nvSpPr>
          <p:spPr bwMode="auto">
            <a:xfrm>
              <a:off x="2254" y="3240"/>
              <a:ext cx="255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D</a:t>
              </a:r>
            </a:p>
          </p:txBody>
        </p:sp>
      </p:grpSp>
      <p:sp>
        <p:nvSpPr>
          <p:cNvPr id="173089" name="Text Box 33"/>
          <p:cNvSpPr txBox="1">
            <a:spLocks noChangeArrowheads="1"/>
          </p:cNvSpPr>
          <p:nvPr/>
        </p:nvSpPr>
        <p:spPr bwMode="auto">
          <a:xfrm>
            <a:off x="5435600" y="2319338"/>
            <a:ext cx="2113079" cy="193899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编码</a:t>
            </a:r>
            <a:r>
              <a:rPr lang="zh-CN" altLang="en-US" sz="2400" dirty="0"/>
              <a:t>：</a:t>
            </a:r>
            <a:r>
              <a:rPr lang="en-US" altLang="zh-CN" sz="2400" dirty="0"/>
              <a:t>A</a:t>
            </a:r>
            <a:r>
              <a:rPr lang="zh-CN" altLang="en-US" sz="2400" dirty="0"/>
              <a:t>：</a:t>
            </a:r>
            <a:r>
              <a:rPr lang="en-US" altLang="zh-CN" sz="2400" dirty="0"/>
              <a:t>11 </a:t>
            </a:r>
          </a:p>
          <a:p>
            <a:r>
              <a:rPr lang="en-US" altLang="zh-CN" sz="2400" dirty="0"/>
              <a:t>             C</a:t>
            </a:r>
            <a:r>
              <a:rPr lang="zh-CN" altLang="en-US" sz="2400" dirty="0"/>
              <a:t>：</a:t>
            </a:r>
            <a:r>
              <a:rPr lang="en-US" altLang="zh-CN" sz="2400" dirty="0"/>
              <a:t>10 </a:t>
            </a:r>
          </a:p>
          <a:p>
            <a:r>
              <a:rPr lang="en-US" altLang="zh-CN" sz="2400" dirty="0"/>
              <a:t>             E</a:t>
            </a:r>
            <a:r>
              <a:rPr lang="zh-CN" altLang="en-US" sz="2400" dirty="0"/>
              <a:t>：</a:t>
            </a:r>
            <a:r>
              <a:rPr lang="en-US" altLang="zh-CN" sz="2400" dirty="0"/>
              <a:t>00</a:t>
            </a:r>
          </a:p>
          <a:p>
            <a:r>
              <a:rPr lang="en-US" altLang="zh-CN" sz="2400" dirty="0"/>
              <a:t>             B</a:t>
            </a:r>
            <a:r>
              <a:rPr lang="zh-CN" altLang="en-US" sz="2400" dirty="0"/>
              <a:t>：</a:t>
            </a:r>
            <a:r>
              <a:rPr lang="en-US" altLang="zh-CN" sz="2400" dirty="0"/>
              <a:t>010 </a:t>
            </a:r>
          </a:p>
          <a:p>
            <a:r>
              <a:rPr lang="en-US" altLang="zh-CN" sz="2400" dirty="0"/>
              <a:t>             D</a:t>
            </a:r>
            <a:r>
              <a:rPr lang="zh-CN" altLang="en-US" sz="2400" dirty="0"/>
              <a:t>：</a:t>
            </a:r>
            <a:r>
              <a:rPr lang="en-US" altLang="zh-CN" sz="2400" dirty="0"/>
              <a:t>011 </a:t>
            </a:r>
          </a:p>
        </p:txBody>
      </p:sp>
      <p:sp>
        <p:nvSpPr>
          <p:cNvPr id="173090" name="Text Box 34"/>
          <p:cNvSpPr txBox="1">
            <a:spLocks noChangeArrowheads="1"/>
          </p:cNvSpPr>
          <p:nvPr/>
        </p:nvSpPr>
        <p:spPr bwMode="auto">
          <a:xfrm>
            <a:off x="406400" y="504825"/>
            <a:ext cx="6905625" cy="151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例：</a:t>
            </a:r>
            <a:r>
              <a:rPr lang="zh-CN" altLang="en-US" sz="2400" dirty="0">
                <a:ea typeface="楷体_GB2312" pitchFamily="49" charset="-122"/>
              </a:rPr>
              <a:t>如果需传送的电文为 ‘</a:t>
            </a:r>
            <a:r>
              <a:rPr lang="en-US" altLang="zh-CN" sz="2400" dirty="0">
                <a:ea typeface="楷体_GB2312" pitchFamily="49" charset="-122"/>
              </a:rPr>
              <a:t>ABCACCDAEAE’</a:t>
            </a:r>
            <a:r>
              <a:rPr lang="zh-CN" altLang="en-US" sz="2400" dirty="0">
                <a:ea typeface="楷体_GB2312" pitchFamily="49" charset="-122"/>
              </a:rPr>
              <a:t>，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 即：</a:t>
            </a:r>
            <a:r>
              <a:rPr lang="en-US" altLang="zh-CN" sz="2400" dirty="0">
                <a:ea typeface="楷体_GB2312" pitchFamily="49" charset="-122"/>
              </a:rPr>
              <a:t>A, B, C, D, E </a:t>
            </a:r>
            <a:r>
              <a:rPr lang="zh-CN" altLang="en-US" sz="2400" dirty="0">
                <a:ea typeface="楷体_GB2312" pitchFamily="49" charset="-122"/>
              </a:rPr>
              <a:t>的频率（即权值）分别为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 </a:t>
            </a:r>
            <a:r>
              <a:rPr lang="en-US" altLang="zh-CN" sz="2400" dirty="0">
                <a:ea typeface="楷体_GB2312" pitchFamily="49" charset="-122"/>
              </a:rPr>
              <a:t>0.36, 0.1, 0.27, 0.1, 0.18</a:t>
            </a:r>
            <a:r>
              <a:rPr lang="zh-CN" altLang="en-US" sz="2400" dirty="0">
                <a:ea typeface="楷体_GB2312" pitchFamily="49" charset="-122"/>
              </a:rPr>
              <a:t>，试构造哈夫曼编码。 </a:t>
            </a:r>
          </a:p>
        </p:txBody>
      </p:sp>
      <p:sp>
        <p:nvSpPr>
          <p:cNvPr id="173091" name="Rectangle 35"/>
          <p:cNvSpPr>
            <a:spLocks noChangeArrowheads="1"/>
          </p:cNvSpPr>
          <p:nvPr/>
        </p:nvSpPr>
        <p:spPr bwMode="auto">
          <a:xfrm>
            <a:off x="395288" y="5232400"/>
            <a:ext cx="8349915" cy="94320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ea typeface="楷体_GB2312" pitchFamily="49" charset="-122"/>
              </a:rPr>
              <a:t>则电文 ‘</a:t>
            </a:r>
            <a:r>
              <a:rPr lang="en-US" altLang="zh-CN" sz="2400" dirty="0"/>
              <a:t>ABCACCDAEAE</a:t>
            </a:r>
            <a:r>
              <a:rPr lang="en-US" altLang="zh-CN" sz="2400" dirty="0">
                <a:ea typeface="楷体_GB2312" pitchFamily="49" charset="-122"/>
              </a:rPr>
              <a:t>’ </a:t>
            </a:r>
            <a:r>
              <a:rPr lang="zh-CN" altLang="en-US" sz="2400" dirty="0">
                <a:ea typeface="楷体_GB2312" pitchFamily="49" charset="-122"/>
              </a:rPr>
              <a:t>便为 ‘</a:t>
            </a:r>
            <a:r>
              <a:rPr lang="en-US" altLang="zh-CN" sz="2400" dirty="0">
                <a:ea typeface="楷体_GB2312" pitchFamily="49" charset="-122"/>
              </a:rPr>
              <a:t>110101011101001111001100’ 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ea typeface="楷体_GB2312" pitchFamily="49" charset="-122"/>
              </a:rPr>
              <a:t>（共 </a:t>
            </a:r>
            <a:r>
              <a:rPr lang="en-US" altLang="zh-CN" sz="2400" dirty="0">
                <a:ea typeface="楷体_GB2312" pitchFamily="49" charset="-122"/>
              </a:rPr>
              <a:t>24 </a:t>
            </a:r>
            <a:r>
              <a:rPr lang="zh-CN" altLang="en-US" sz="2400" dirty="0">
                <a:ea typeface="楷体_GB2312" pitchFamily="49" charset="-122"/>
              </a:rPr>
              <a:t>位，比 </a:t>
            </a:r>
            <a:r>
              <a:rPr lang="en-US" altLang="zh-CN" sz="2400" dirty="0">
                <a:ea typeface="楷体_GB2312" pitchFamily="49" charset="-122"/>
              </a:rPr>
              <a:t>33 </a:t>
            </a:r>
            <a:r>
              <a:rPr lang="zh-CN" altLang="en-US" sz="2400" dirty="0">
                <a:ea typeface="楷体_GB2312" pitchFamily="49" charset="-122"/>
              </a:rPr>
              <a:t>位短）。 </a:t>
            </a:r>
          </a:p>
        </p:txBody>
      </p: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3348038" y="3194050"/>
            <a:ext cx="1406525" cy="1123950"/>
            <a:chOff x="2447" y="2132"/>
            <a:chExt cx="886" cy="708"/>
          </a:xfrm>
        </p:grpSpPr>
        <p:sp>
          <p:nvSpPr>
            <p:cNvPr id="173093" name="Oval 37"/>
            <p:cNvSpPr>
              <a:spLocks noChangeArrowheads="1"/>
            </p:cNvSpPr>
            <p:nvPr/>
          </p:nvSpPr>
          <p:spPr bwMode="auto">
            <a:xfrm>
              <a:off x="3016" y="2553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73062" name="Oval 6"/>
            <p:cNvSpPr>
              <a:spLocks noChangeArrowheads="1"/>
            </p:cNvSpPr>
            <p:nvPr/>
          </p:nvSpPr>
          <p:spPr bwMode="auto">
            <a:xfrm>
              <a:off x="2737" y="2132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73063" name="Oval 7"/>
            <p:cNvSpPr>
              <a:spLocks noChangeArrowheads="1"/>
            </p:cNvSpPr>
            <p:nvPr/>
          </p:nvSpPr>
          <p:spPr bwMode="auto">
            <a:xfrm>
              <a:off x="2447" y="2564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73064" name="Text Box 8"/>
            <p:cNvSpPr txBox="1">
              <a:spLocks noChangeArrowheads="1"/>
            </p:cNvSpPr>
            <p:nvPr/>
          </p:nvSpPr>
          <p:spPr bwMode="auto">
            <a:xfrm>
              <a:off x="2456" y="2541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C </a:t>
              </a:r>
            </a:p>
          </p:txBody>
        </p:sp>
        <p:cxnSp>
          <p:nvCxnSpPr>
            <p:cNvPr id="173065" name="AutoShape 9"/>
            <p:cNvCxnSpPr>
              <a:cxnSpLocks noChangeShapeType="1"/>
              <a:stCxn id="173062" idx="3"/>
              <a:endCxn id="173063" idx="0"/>
            </p:cNvCxnSpPr>
            <p:nvPr/>
          </p:nvCxnSpPr>
          <p:spPr bwMode="auto">
            <a:xfrm flipH="1">
              <a:off x="2590" y="2368"/>
              <a:ext cx="189" cy="19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3066" name="AutoShape 10"/>
            <p:cNvCxnSpPr>
              <a:cxnSpLocks noChangeShapeType="1"/>
              <a:stCxn id="173062" idx="5"/>
              <a:endCxn id="173093" idx="0"/>
            </p:cNvCxnSpPr>
            <p:nvPr/>
          </p:nvCxnSpPr>
          <p:spPr bwMode="auto">
            <a:xfrm>
              <a:off x="2981" y="2368"/>
              <a:ext cx="178" cy="18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73092" name="Text Box 36"/>
            <p:cNvSpPr txBox="1">
              <a:spLocks noChangeArrowheads="1"/>
            </p:cNvSpPr>
            <p:nvPr/>
          </p:nvSpPr>
          <p:spPr bwMode="auto">
            <a:xfrm>
              <a:off x="3030" y="2541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A </a:t>
              </a:r>
            </a:p>
          </p:txBody>
        </p:sp>
      </p:grpSp>
      <p:grpSp>
        <p:nvGrpSpPr>
          <p:cNvPr id="5" name="Group 47"/>
          <p:cNvGrpSpPr>
            <a:grpSpLocks/>
          </p:cNvGrpSpPr>
          <p:nvPr/>
        </p:nvGrpSpPr>
        <p:grpSpPr bwMode="auto">
          <a:xfrm>
            <a:off x="1946275" y="2301875"/>
            <a:ext cx="2089150" cy="892175"/>
            <a:chOff x="1564" y="1570"/>
            <a:chExt cx="1316" cy="562"/>
          </a:xfrm>
        </p:grpSpPr>
        <p:sp>
          <p:nvSpPr>
            <p:cNvPr id="173095" name="Oval 39"/>
            <p:cNvSpPr>
              <a:spLocks noChangeArrowheads="1"/>
            </p:cNvSpPr>
            <p:nvPr/>
          </p:nvSpPr>
          <p:spPr bwMode="auto">
            <a:xfrm>
              <a:off x="2074" y="1570"/>
              <a:ext cx="286" cy="2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cxnSp>
          <p:nvCxnSpPr>
            <p:cNvPr id="173096" name="AutoShape 40"/>
            <p:cNvCxnSpPr>
              <a:cxnSpLocks noChangeShapeType="1"/>
              <a:stCxn id="173095" idx="3"/>
              <a:endCxn id="173068" idx="0"/>
            </p:cNvCxnSpPr>
            <p:nvPr/>
          </p:nvCxnSpPr>
          <p:spPr bwMode="auto">
            <a:xfrm flipH="1">
              <a:off x="1564" y="1806"/>
              <a:ext cx="552" cy="30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3097" name="AutoShape 41"/>
            <p:cNvCxnSpPr>
              <a:cxnSpLocks noChangeShapeType="1"/>
              <a:stCxn id="173095" idx="5"/>
              <a:endCxn id="173062" idx="0"/>
            </p:cNvCxnSpPr>
            <p:nvPr/>
          </p:nvCxnSpPr>
          <p:spPr bwMode="auto">
            <a:xfrm>
              <a:off x="2318" y="1806"/>
              <a:ext cx="562" cy="32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6" name="Group 45"/>
          <p:cNvGrpSpPr>
            <a:grpSpLocks/>
          </p:cNvGrpSpPr>
          <p:nvPr/>
        </p:nvGrpSpPr>
        <p:grpSpPr bwMode="auto">
          <a:xfrm>
            <a:off x="2189163" y="2517775"/>
            <a:ext cx="2546350" cy="1911350"/>
            <a:chOff x="1717" y="1706"/>
            <a:chExt cx="1604" cy="1204"/>
          </a:xfrm>
        </p:grpSpPr>
        <p:sp>
          <p:nvSpPr>
            <p:cNvPr id="173086" name="Text Box 30"/>
            <p:cNvSpPr txBox="1">
              <a:spLocks noChangeArrowheads="1"/>
            </p:cNvSpPr>
            <p:nvPr/>
          </p:nvSpPr>
          <p:spPr bwMode="auto">
            <a:xfrm>
              <a:off x="2562" y="1706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</a:t>
              </a:r>
            </a:p>
          </p:txBody>
        </p:sp>
        <p:sp>
          <p:nvSpPr>
            <p:cNvPr id="173087" name="Text Box 31"/>
            <p:cNvSpPr txBox="1">
              <a:spLocks noChangeArrowheads="1"/>
            </p:cNvSpPr>
            <p:nvPr/>
          </p:nvSpPr>
          <p:spPr bwMode="auto">
            <a:xfrm>
              <a:off x="1717" y="2190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</a:t>
              </a:r>
            </a:p>
          </p:txBody>
        </p:sp>
        <p:sp>
          <p:nvSpPr>
            <p:cNvPr id="173088" name="Text Box 32"/>
            <p:cNvSpPr txBox="1">
              <a:spLocks noChangeArrowheads="1"/>
            </p:cNvSpPr>
            <p:nvPr/>
          </p:nvSpPr>
          <p:spPr bwMode="auto">
            <a:xfrm>
              <a:off x="2005" y="2622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</a:t>
              </a:r>
            </a:p>
          </p:txBody>
        </p:sp>
        <p:sp>
          <p:nvSpPr>
            <p:cNvPr id="173098" name="Text Box 42"/>
            <p:cNvSpPr txBox="1">
              <a:spLocks noChangeArrowheads="1"/>
            </p:cNvSpPr>
            <p:nvPr/>
          </p:nvSpPr>
          <p:spPr bwMode="auto">
            <a:xfrm>
              <a:off x="3061" y="2235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</a:t>
              </a:r>
            </a:p>
          </p:txBody>
        </p:sp>
      </p:grpSp>
      <p:grpSp>
        <p:nvGrpSpPr>
          <p:cNvPr id="7" name="Group 44"/>
          <p:cNvGrpSpPr>
            <a:grpSpLocks/>
          </p:cNvGrpSpPr>
          <p:nvPr/>
        </p:nvGrpSpPr>
        <p:grpSpPr bwMode="auto">
          <a:xfrm>
            <a:off x="1392238" y="2565400"/>
            <a:ext cx="2479675" cy="1906588"/>
            <a:chOff x="1215" y="1736"/>
            <a:chExt cx="1562" cy="1201"/>
          </a:xfrm>
        </p:grpSpPr>
        <p:sp>
          <p:nvSpPr>
            <p:cNvPr id="173082" name="Text Box 26"/>
            <p:cNvSpPr txBox="1">
              <a:spLocks noChangeArrowheads="1"/>
            </p:cNvSpPr>
            <p:nvPr/>
          </p:nvSpPr>
          <p:spPr bwMode="auto">
            <a:xfrm>
              <a:off x="1667" y="1736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0 </a:t>
              </a:r>
            </a:p>
          </p:txBody>
        </p:sp>
        <p:sp>
          <p:nvSpPr>
            <p:cNvPr id="173083" name="Text Box 27"/>
            <p:cNvSpPr txBox="1">
              <a:spLocks noChangeArrowheads="1"/>
            </p:cNvSpPr>
            <p:nvPr/>
          </p:nvSpPr>
          <p:spPr bwMode="auto">
            <a:xfrm>
              <a:off x="1215" y="2212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0 </a:t>
              </a:r>
            </a:p>
          </p:txBody>
        </p:sp>
        <p:sp>
          <p:nvSpPr>
            <p:cNvPr id="173084" name="Text Box 28"/>
            <p:cNvSpPr txBox="1">
              <a:spLocks noChangeArrowheads="1"/>
            </p:cNvSpPr>
            <p:nvPr/>
          </p:nvSpPr>
          <p:spPr bwMode="auto">
            <a:xfrm>
              <a:off x="1520" y="2649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0 </a:t>
              </a:r>
            </a:p>
          </p:txBody>
        </p:sp>
        <p:sp>
          <p:nvSpPr>
            <p:cNvPr id="173099" name="Text Box 43"/>
            <p:cNvSpPr txBox="1">
              <a:spLocks noChangeArrowheads="1"/>
            </p:cNvSpPr>
            <p:nvPr/>
          </p:nvSpPr>
          <p:spPr bwMode="auto">
            <a:xfrm>
              <a:off x="2517" y="2251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0 </a:t>
              </a:r>
            </a:p>
          </p:txBody>
        </p:sp>
      </p:grp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3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1000"/>
                                        <p:tgtEl>
                                          <p:spTgt spid="17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17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0" grpId="0" autoUpdateAnimBg="0"/>
      <p:bldP spid="173089" grpId="0"/>
      <p:bldP spid="173091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4" name="Text Box 4"/>
          <p:cNvSpPr txBox="1">
            <a:spLocks noChangeArrowheads="1"/>
          </p:cNvSpPr>
          <p:nvPr/>
        </p:nvSpPr>
        <p:spPr bwMode="auto">
          <a:xfrm>
            <a:off x="85725" y="738188"/>
            <a:ext cx="9010650" cy="564356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4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1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、一棵哈夫曼树有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19 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个结点，则其叶子结点的个数是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( )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。 </a:t>
            </a:r>
          </a:p>
          <a:p>
            <a:pPr marL="0" marR="0" lvl="0" indent="0" algn="l" defTabSz="914400" rtl="0" eaLnBrk="1" fontAlgn="auto" latinLnBrk="0" hangingPunct="1">
              <a:lnSpc>
                <a:spcPct val="14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2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、有七个带权结点，其权值分别为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3, 7, 8, 2, 6, 10, 14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，试以它们为叶结点构造 </a:t>
            </a:r>
          </a:p>
          <a:p>
            <a:pPr marL="0" marR="0" lvl="0" indent="0" algn="l" defTabSz="914400" rtl="0" eaLnBrk="1" fontAlgn="auto" latinLnBrk="0" hangingPunct="1">
              <a:lnSpc>
                <a:spcPct val="14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      一棵哈夫曼树（请按照每个结点的左子树根结点的权小于等于右子树根结点 </a:t>
            </a:r>
          </a:p>
          <a:p>
            <a:pPr marL="0" marR="0" lvl="0" indent="0" algn="l" defTabSz="914400" rtl="0" eaLnBrk="1" fontAlgn="auto" latinLnBrk="0" hangingPunct="1">
              <a:lnSpc>
                <a:spcPct val="14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      的权的次序构造），并计算出带权路径长度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WPL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及该树的结点总数。</a:t>
            </a:r>
            <a:b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</a:b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3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、有一电文共使用五种字符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a, b, c, d, e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，其出现频率依次为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4, 7, 5, 2, 9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。</a:t>
            </a:r>
            <a:b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</a:b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     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(1)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、试画出对应的编码哈夫曼树（要求左子树根结点的权小于等于右子树 </a:t>
            </a:r>
          </a:p>
          <a:p>
            <a:pPr marL="0" marR="0" lvl="0" indent="0" algn="l" defTabSz="914400" rtl="0" eaLnBrk="1" fontAlgn="auto" latinLnBrk="0" hangingPunct="1">
              <a:lnSpc>
                <a:spcPct val="14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               根结点的权）。 </a:t>
            </a:r>
            <a:b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</a:b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     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(2)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、求出每个字符的哈夫曼编码。            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(3)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、求出传送电文的总长度。</a:t>
            </a:r>
            <a:b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</a:b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     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(4)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、并译出编码系列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11 00 011 10 00 10 10 11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的相应电文。</a:t>
            </a:r>
          </a:p>
          <a:p>
            <a:pPr marL="0" marR="0" lvl="0" indent="0" algn="l" defTabSz="914400" rtl="0" eaLnBrk="1" fontAlgn="auto" latinLnBrk="0" hangingPunct="1">
              <a:lnSpc>
                <a:spcPct val="14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4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、对于给定的一组权值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W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＝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{1, 3, 7, 8, 14, 20, 28} 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建立哈夫曼树，并计算带 </a:t>
            </a:r>
          </a:p>
          <a:p>
            <a:pPr marL="0" marR="0" lvl="0" indent="0" algn="l" defTabSz="914400" rtl="0" eaLnBrk="1" fontAlgn="auto" latinLnBrk="0" hangingPunct="1">
              <a:lnSpc>
                <a:spcPct val="14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      权路径长度。 </a:t>
            </a:r>
          </a:p>
          <a:p>
            <a:pPr marL="0" marR="0" lvl="0" indent="0" algn="l" defTabSz="914400" rtl="0" eaLnBrk="1" fontAlgn="auto" latinLnBrk="0" hangingPunct="1">
              <a:lnSpc>
                <a:spcPct val="14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5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、假定有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7 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个字符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a, b, c, d, e, f, g 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出现的概率分别为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0.07, 0.09, 0.14, 0.23, </a:t>
            </a:r>
          </a:p>
          <a:p>
            <a:pPr marL="0" marR="0" lvl="0" indent="0" algn="l" defTabSz="914400" rtl="0" eaLnBrk="1" fontAlgn="auto" latinLnBrk="0" hangingPunct="1">
              <a:lnSpc>
                <a:spcPct val="14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      0.44, 0.58, 0.77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，求这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7 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个字符的哈夫曼编码。 </a:t>
            </a:r>
          </a:p>
        </p:txBody>
      </p:sp>
      <p:sp>
        <p:nvSpPr>
          <p:cNvPr id="174085" name="Text Box 5"/>
          <p:cNvSpPr txBox="1">
            <a:spLocks noChangeArrowheads="1"/>
          </p:cNvSpPr>
          <p:nvPr/>
        </p:nvSpPr>
        <p:spPr bwMode="auto">
          <a:xfrm>
            <a:off x="76200" y="381000"/>
            <a:ext cx="11969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作业： </a:t>
            </a:r>
          </a:p>
        </p:txBody>
      </p:sp>
    </p:spTree>
  </p:cSld>
  <p:clrMapOvr>
    <a:masterClrMapping/>
  </p:clrMapOvr>
  <p:transition spd="slow">
    <p:comb dir="vert"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4" name="Text Box 4"/>
          <p:cNvSpPr txBox="1">
            <a:spLocks noChangeArrowheads="1"/>
          </p:cNvSpPr>
          <p:nvPr/>
        </p:nvSpPr>
        <p:spPr bwMode="auto">
          <a:xfrm>
            <a:off x="395536" y="1412776"/>
            <a:ext cx="7696338" cy="193899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10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（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131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，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13 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） 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(2) a: 011  b:10  c: 00 d: 010  e: 11   (3) 60   (4) ecabcbbe  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196   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a: 01110    b: 01111   c: 0110   d: 010   e: 00    f: 10      g: 11</a:t>
            </a: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085" name="Text Box 5"/>
          <p:cNvSpPr txBox="1">
            <a:spLocks noChangeArrowheads="1"/>
          </p:cNvSpPr>
          <p:nvPr/>
        </p:nvSpPr>
        <p:spPr bwMode="auto">
          <a:xfrm>
            <a:off x="76200" y="381000"/>
            <a:ext cx="1412566" cy="36933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作业答案： </a:t>
            </a:r>
          </a:p>
        </p:txBody>
      </p:sp>
    </p:spTree>
    <p:extLst>
      <p:ext uri="{BB962C8B-B14F-4D97-AF65-F5344CB8AC3E}">
        <p14:creationId xmlns:p14="http://schemas.microsoft.com/office/powerpoint/2010/main" val="3448324561"/>
      </p:ext>
    </p:extLst>
  </p:cSld>
  <p:clrMapOvr>
    <a:masterClrMapping/>
  </p:clrMapOvr>
  <p:transition spd="slow">
    <p:comb dir="vert"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3" name="Text Box 31"/>
          <p:cNvSpPr txBox="1">
            <a:spLocks noChangeArrowheads="1"/>
          </p:cNvSpPr>
          <p:nvPr/>
        </p:nvSpPr>
        <p:spPr bwMode="auto">
          <a:xfrm>
            <a:off x="395288" y="523875"/>
            <a:ext cx="852328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    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生成树：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所有顶点均由边连接在一起但不存在回路的图。 </a:t>
            </a:r>
          </a:p>
        </p:txBody>
      </p:sp>
      <p:grpSp>
        <p:nvGrpSpPr>
          <p:cNvPr id="3121" name="Group 49"/>
          <p:cNvGrpSpPr>
            <a:grpSpLocks/>
          </p:cNvGrpSpPr>
          <p:nvPr/>
        </p:nvGrpSpPr>
        <p:grpSpPr bwMode="auto">
          <a:xfrm>
            <a:off x="2301875" y="1052513"/>
            <a:ext cx="1385888" cy="1558925"/>
            <a:chOff x="1239" y="528"/>
            <a:chExt cx="873" cy="982"/>
          </a:xfrm>
        </p:grpSpPr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1824" y="59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106" name="Text Box 34"/>
            <p:cNvSpPr txBox="1">
              <a:spLocks noChangeArrowheads="1"/>
            </p:cNvSpPr>
            <p:nvPr/>
          </p:nvSpPr>
          <p:spPr bwMode="auto">
            <a:xfrm>
              <a:off x="1815" y="52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2 </a:t>
              </a:r>
            </a:p>
          </p:txBody>
        </p:sp>
        <p:sp>
          <p:nvSpPr>
            <p:cNvPr id="3107" name="Oval 35"/>
            <p:cNvSpPr>
              <a:spLocks noChangeArrowheads="1"/>
            </p:cNvSpPr>
            <p:nvPr/>
          </p:nvSpPr>
          <p:spPr bwMode="auto">
            <a:xfrm>
              <a:off x="1248" y="59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108" name="Text Box 36"/>
            <p:cNvSpPr txBox="1">
              <a:spLocks noChangeArrowheads="1"/>
            </p:cNvSpPr>
            <p:nvPr/>
          </p:nvSpPr>
          <p:spPr bwMode="auto">
            <a:xfrm>
              <a:off x="1239" y="52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1 </a:t>
              </a:r>
            </a:p>
          </p:txBody>
        </p:sp>
        <p:sp>
          <p:nvSpPr>
            <p:cNvPr id="3109" name="Oval 37"/>
            <p:cNvSpPr>
              <a:spLocks noChangeArrowheads="1"/>
            </p:cNvSpPr>
            <p:nvPr/>
          </p:nvSpPr>
          <p:spPr bwMode="auto">
            <a:xfrm>
              <a:off x="1545" y="9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110" name="Text Box 38"/>
            <p:cNvSpPr txBox="1">
              <a:spLocks noChangeArrowheads="1"/>
            </p:cNvSpPr>
            <p:nvPr/>
          </p:nvSpPr>
          <p:spPr bwMode="auto">
            <a:xfrm>
              <a:off x="1536" y="86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3 </a:t>
              </a:r>
            </a:p>
          </p:txBody>
        </p:sp>
        <p:sp>
          <p:nvSpPr>
            <p:cNvPr id="3111" name="Oval 39"/>
            <p:cNvSpPr>
              <a:spLocks noChangeArrowheads="1"/>
            </p:cNvSpPr>
            <p:nvPr/>
          </p:nvSpPr>
          <p:spPr bwMode="auto">
            <a:xfrm>
              <a:off x="1248" y="127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112" name="Text Box 40"/>
            <p:cNvSpPr txBox="1">
              <a:spLocks noChangeArrowheads="1"/>
            </p:cNvSpPr>
            <p:nvPr/>
          </p:nvSpPr>
          <p:spPr bwMode="auto">
            <a:xfrm>
              <a:off x="1248" y="120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4 </a:t>
              </a:r>
            </a:p>
          </p:txBody>
        </p:sp>
        <p:sp>
          <p:nvSpPr>
            <p:cNvPr id="3113" name="Oval 41"/>
            <p:cNvSpPr>
              <a:spLocks noChangeArrowheads="1"/>
            </p:cNvSpPr>
            <p:nvPr/>
          </p:nvSpPr>
          <p:spPr bwMode="auto">
            <a:xfrm>
              <a:off x="1824" y="127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114" name="Text Box 42"/>
            <p:cNvSpPr txBox="1">
              <a:spLocks noChangeArrowheads="1"/>
            </p:cNvSpPr>
            <p:nvPr/>
          </p:nvSpPr>
          <p:spPr bwMode="auto">
            <a:xfrm>
              <a:off x="1815" y="120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5 </a:t>
              </a:r>
            </a:p>
          </p:txBody>
        </p:sp>
        <p:cxnSp>
          <p:nvCxnSpPr>
            <p:cNvPr id="3116" name="AutoShape 44"/>
            <p:cNvCxnSpPr>
              <a:cxnSpLocks noChangeShapeType="1"/>
              <a:stCxn id="3107" idx="4"/>
              <a:endCxn id="3111" idx="0"/>
            </p:cNvCxnSpPr>
            <p:nvPr/>
          </p:nvCxnSpPr>
          <p:spPr bwMode="auto">
            <a:xfrm>
              <a:off x="1368" y="838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17" name="AutoShape 45"/>
            <p:cNvCxnSpPr>
              <a:cxnSpLocks noChangeShapeType="1"/>
              <a:stCxn id="3111" idx="7"/>
              <a:endCxn id="3109" idx="3"/>
            </p:cNvCxnSpPr>
            <p:nvPr/>
          </p:nvCxnSpPr>
          <p:spPr bwMode="auto">
            <a:xfrm flipV="1">
              <a:off x="1453" y="1117"/>
              <a:ext cx="127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18" name="AutoShape 46"/>
            <p:cNvCxnSpPr>
              <a:cxnSpLocks noChangeShapeType="1"/>
              <a:stCxn id="3109" idx="7"/>
              <a:endCxn id="3105" idx="3"/>
            </p:cNvCxnSpPr>
            <p:nvPr/>
          </p:nvCxnSpPr>
          <p:spPr bwMode="auto">
            <a:xfrm flipV="1">
              <a:off x="1750" y="803"/>
              <a:ext cx="109" cy="1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20" name="AutoShape 48"/>
            <p:cNvCxnSpPr>
              <a:cxnSpLocks noChangeShapeType="1"/>
              <a:stCxn id="3113" idx="1"/>
              <a:endCxn id="3109" idx="5"/>
            </p:cNvCxnSpPr>
            <p:nvPr/>
          </p:nvCxnSpPr>
          <p:spPr bwMode="auto">
            <a:xfrm flipH="1" flipV="1">
              <a:off x="1750" y="1117"/>
              <a:ext cx="109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122" name="Group 50"/>
          <p:cNvGrpSpPr>
            <a:grpSpLocks/>
          </p:cNvGrpSpPr>
          <p:nvPr/>
        </p:nvGrpSpPr>
        <p:grpSpPr bwMode="auto">
          <a:xfrm>
            <a:off x="639763" y="1052513"/>
            <a:ext cx="1385887" cy="1558925"/>
            <a:chOff x="4800" y="2304"/>
            <a:chExt cx="873" cy="982"/>
          </a:xfrm>
        </p:grpSpPr>
        <p:sp>
          <p:nvSpPr>
            <p:cNvPr id="3123" name="Oval 51"/>
            <p:cNvSpPr>
              <a:spLocks noChangeArrowheads="1"/>
            </p:cNvSpPr>
            <p:nvPr/>
          </p:nvSpPr>
          <p:spPr bwMode="auto">
            <a:xfrm>
              <a:off x="5385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124" name="Text Box 52"/>
            <p:cNvSpPr txBox="1">
              <a:spLocks noChangeArrowheads="1"/>
            </p:cNvSpPr>
            <p:nvPr/>
          </p:nvSpPr>
          <p:spPr bwMode="auto">
            <a:xfrm>
              <a:off x="5376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2 </a:t>
              </a:r>
            </a:p>
          </p:txBody>
        </p:sp>
        <p:sp>
          <p:nvSpPr>
            <p:cNvPr id="3125" name="Oval 53"/>
            <p:cNvSpPr>
              <a:spLocks noChangeArrowheads="1"/>
            </p:cNvSpPr>
            <p:nvPr/>
          </p:nvSpPr>
          <p:spPr bwMode="auto">
            <a:xfrm>
              <a:off x="4809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126" name="Text Box 54"/>
            <p:cNvSpPr txBox="1">
              <a:spLocks noChangeArrowheads="1"/>
            </p:cNvSpPr>
            <p:nvPr/>
          </p:nvSpPr>
          <p:spPr bwMode="auto">
            <a:xfrm>
              <a:off x="4800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1 </a:t>
              </a:r>
            </a:p>
          </p:txBody>
        </p:sp>
        <p:sp>
          <p:nvSpPr>
            <p:cNvPr id="3127" name="Oval 55"/>
            <p:cNvSpPr>
              <a:spLocks noChangeArrowheads="1"/>
            </p:cNvSpPr>
            <p:nvPr/>
          </p:nvSpPr>
          <p:spPr bwMode="auto">
            <a:xfrm>
              <a:off x="5106" y="268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128" name="Text Box 56"/>
            <p:cNvSpPr txBox="1">
              <a:spLocks noChangeArrowheads="1"/>
            </p:cNvSpPr>
            <p:nvPr/>
          </p:nvSpPr>
          <p:spPr bwMode="auto">
            <a:xfrm>
              <a:off x="5097" y="264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3 </a:t>
              </a:r>
            </a:p>
          </p:txBody>
        </p:sp>
        <p:sp>
          <p:nvSpPr>
            <p:cNvPr id="3129" name="Oval 57"/>
            <p:cNvSpPr>
              <a:spLocks noChangeArrowheads="1"/>
            </p:cNvSpPr>
            <p:nvPr/>
          </p:nvSpPr>
          <p:spPr bwMode="auto">
            <a:xfrm>
              <a:off x="4809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130" name="Text Box 58"/>
            <p:cNvSpPr txBox="1">
              <a:spLocks noChangeArrowheads="1"/>
            </p:cNvSpPr>
            <p:nvPr/>
          </p:nvSpPr>
          <p:spPr bwMode="auto">
            <a:xfrm>
              <a:off x="4809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4 </a:t>
              </a:r>
            </a:p>
          </p:txBody>
        </p:sp>
        <p:sp>
          <p:nvSpPr>
            <p:cNvPr id="3131" name="Oval 59"/>
            <p:cNvSpPr>
              <a:spLocks noChangeArrowheads="1"/>
            </p:cNvSpPr>
            <p:nvPr/>
          </p:nvSpPr>
          <p:spPr bwMode="auto">
            <a:xfrm>
              <a:off x="5385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132" name="Text Box 60"/>
            <p:cNvSpPr txBox="1">
              <a:spLocks noChangeArrowheads="1"/>
            </p:cNvSpPr>
            <p:nvPr/>
          </p:nvSpPr>
          <p:spPr bwMode="auto">
            <a:xfrm>
              <a:off x="5376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5 </a:t>
              </a:r>
            </a:p>
          </p:txBody>
        </p:sp>
        <p:cxnSp>
          <p:nvCxnSpPr>
            <p:cNvPr id="3133" name="AutoShape 61"/>
            <p:cNvCxnSpPr>
              <a:cxnSpLocks noChangeShapeType="1"/>
              <a:stCxn id="3125" idx="6"/>
              <a:endCxn id="3123" idx="2"/>
            </p:cNvCxnSpPr>
            <p:nvPr/>
          </p:nvCxnSpPr>
          <p:spPr bwMode="auto">
            <a:xfrm>
              <a:off x="5049" y="2494"/>
              <a:ext cx="33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34" name="AutoShape 62"/>
            <p:cNvCxnSpPr>
              <a:cxnSpLocks noChangeShapeType="1"/>
              <a:stCxn id="3125" idx="4"/>
              <a:endCxn id="3129" idx="0"/>
            </p:cNvCxnSpPr>
            <p:nvPr/>
          </p:nvCxnSpPr>
          <p:spPr bwMode="auto">
            <a:xfrm>
              <a:off x="4929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35" name="AutoShape 63"/>
            <p:cNvCxnSpPr>
              <a:cxnSpLocks noChangeShapeType="1"/>
              <a:stCxn id="3129" idx="7"/>
              <a:endCxn id="3127" idx="3"/>
            </p:cNvCxnSpPr>
            <p:nvPr/>
          </p:nvCxnSpPr>
          <p:spPr bwMode="auto">
            <a:xfrm flipV="1">
              <a:off x="5014" y="2893"/>
              <a:ext cx="127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36" name="AutoShape 64"/>
            <p:cNvCxnSpPr>
              <a:cxnSpLocks noChangeShapeType="1"/>
              <a:stCxn id="3127" idx="7"/>
              <a:endCxn id="3123" idx="3"/>
            </p:cNvCxnSpPr>
            <p:nvPr/>
          </p:nvCxnSpPr>
          <p:spPr bwMode="auto">
            <a:xfrm flipV="1">
              <a:off x="5311" y="2579"/>
              <a:ext cx="109" cy="1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37" name="AutoShape 65"/>
            <p:cNvCxnSpPr>
              <a:cxnSpLocks noChangeShapeType="1"/>
              <a:stCxn id="3131" idx="0"/>
              <a:endCxn id="3123" idx="4"/>
            </p:cNvCxnSpPr>
            <p:nvPr/>
          </p:nvCxnSpPr>
          <p:spPr bwMode="auto">
            <a:xfrm flipV="1">
              <a:off x="5505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38" name="AutoShape 66"/>
            <p:cNvCxnSpPr>
              <a:cxnSpLocks noChangeShapeType="1"/>
              <a:stCxn id="3131" idx="1"/>
              <a:endCxn id="3127" idx="5"/>
            </p:cNvCxnSpPr>
            <p:nvPr/>
          </p:nvCxnSpPr>
          <p:spPr bwMode="auto">
            <a:xfrm flipH="1" flipV="1">
              <a:off x="5311" y="2893"/>
              <a:ext cx="109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156" name="Group 84"/>
          <p:cNvGrpSpPr>
            <a:grpSpLocks/>
          </p:cNvGrpSpPr>
          <p:nvPr/>
        </p:nvGrpSpPr>
        <p:grpSpPr bwMode="auto">
          <a:xfrm>
            <a:off x="4054475" y="1052513"/>
            <a:ext cx="1385888" cy="1558925"/>
            <a:chOff x="2343" y="528"/>
            <a:chExt cx="873" cy="982"/>
          </a:xfrm>
        </p:grpSpPr>
        <p:sp>
          <p:nvSpPr>
            <p:cNvPr id="3140" name="Oval 68"/>
            <p:cNvSpPr>
              <a:spLocks noChangeArrowheads="1"/>
            </p:cNvSpPr>
            <p:nvPr/>
          </p:nvSpPr>
          <p:spPr bwMode="auto">
            <a:xfrm>
              <a:off x="2928" y="59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141" name="Text Box 69"/>
            <p:cNvSpPr txBox="1">
              <a:spLocks noChangeArrowheads="1"/>
            </p:cNvSpPr>
            <p:nvPr/>
          </p:nvSpPr>
          <p:spPr bwMode="auto">
            <a:xfrm>
              <a:off x="2919" y="52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2 </a:t>
              </a:r>
            </a:p>
          </p:txBody>
        </p:sp>
        <p:sp>
          <p:nvSpPr>
            <p:cNvPr id="3142" name="Oval 70"/>
            <p:cNvSpPr>
              <a:spLocks noChangeArrowheads="1"/>
            </p:cNvSpPr>
            <p:nvPr/>
          </p:nvSpPr>
          <p:spPr bwMode="auto">
            <a:xfrm>
              <a:off x="2352" y="59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143" name="Text Box 71"/>
            <p:cNvSpPr txBox="1">
              <a:spLocks noChangeArrowheads="1"/>
            </p:cNvSpPr>
            <p:nvPr/>
          </p:nvSpPr>
          <p:spPr bwMode="auto">
            <a:xfrm>
              <a:off x="2343" y="52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1 </a:t>
              </a:r>
            </a:p>
          </p:txBody>
        </p:sp>
        <p:sp>
          <p:nvSpPr>
            <p:cNvPr id="3144" name="Oval 72"/>
            <p:cNvSpPr>
              <a:spLocks noChangeArrowheads="1"/>
            </p:cNvSpPr>
            <p:nvPr/>
          </p:nvSpPr>
          <p:spPr bwMode="auto">
            <a:xfrm>
              <a:off x="2649" y="9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145" name="Text Box 73"/>
            <p:cNvSpPr txBox="1">
              <a:spLocks noChangeArrowheads="1"/>
            </p:cNvSpPr>
            <p:nvPr/>
          </p:nvSpPr>
          <p:spPr bwMode="auto">
            <a:xfrm>
              <a:off x="2640" y="86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3 </a:t>
              </a:r>
            </a:p>
          </p:txBody>
        </p:sp>
        <p:sp>
          <p:nvSpPr>
            <p:cNvPr id="3146" name="Oval 74"/>
            <p:cNvSpPr>
              <a:spLocks noChangeArrowheads="1"/>
            </p:cNvSpPr>
            <p:nvPr/>
          </p:nvSpPr>
          <p:spPr bwMode="auto">
            <a:xfrm>
              <a:off x="2352" y="127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147" name="Text Box 75"/>
            <p:cNvSpPr txBox="1">
              <a:spLocks noChangeArrowheads="1"/>
            </p:cNvSpPr>
            <p:nvPr/>
          </p:nvSpPr>
          <p:spPr bwMode="auto">
            <a:xfrm>
              <a:off x="2352" y="120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4 </a:t>
              </a:r>
            </a:p>
          </p:txBody>
        </p:sp>
        <p:sp>
          <p:nvSpPr>
            <p:cNvPr id="3148" name="Oval 76"/>
            <p:cNvSpPr>
              <a:spLocks noChangeArrowheads="1"/>
            </p:cNvSpPr>
            <p:nvPr/>
          </p:nvSpPr>
          <p:spPr bwMode="auto">
            <a:xfrm>
              <a:off x="2928" y="127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149" name="Text Box 77"/>
            <p:cNvSpPr txBox="1">
              <a:spLocks noChangeArrowheads="1"/>
            </p:cNvSpPr>
            <p:nvPr/>
          </p:nvSpPr>
          <p:spPr bwMode="auto">
            <a:xfrm>
              <a:off x="2919" y="120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5 </a:t>
              </a:r>
            </a:p>
          </p:txBody>
        </p:sp>
        <p:cxnSp>
          <p:nvCxnSpPr>
            <p:cNvPr id="3150" name="AutoShape 78"/>
            <p:cNvCxnSpPr>
              <a:cxnSpLocks noChangeShapeType="1"/>
              <a:stCxn id="3142" idx="6"/>
              <a:endCxn id="3140" idx="2"/>
            </p:cNvCxnSpPr>
            <p:nvPr/>
          </p:nvCxnSpPr>
          <p:spPr bwMode="auto">
            <a:xfrm>
              <a:off x="2592" y="718"/>
              <a:ext cx="33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52" name="AutoShape 80"/>
            <p:cNvCxnSpPr>
              <a:cxnSpLocks noChangeShapeType="1"/>
              <a:stCxn id="3146" idx="7"/>
              <a:endCxn id="3144" idx="3"/>
            </p:cNvCxnSpPr>
            <p:nvPr/>
          </p:nvCxnSpPr>
          <p:spPr bwMode="auto">
            <a:xfrm flipV="1">
              <a:off x="2557" y="1117"/>
              <a:ext cx="127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53" name="AutoShape 81"/>
            <p:cNvCxnSpPr>
              <a:cxnSpLocks noChangeShapeType="1"/>
              <a:stCxn id="3144" idx="7"/>
              <a:endCxn id="3140" idx="3"/>
            </p:cNvCxnSpPr>
            <p:nvPr/>
          </p:nvCxnSpPr>
          <p:spPr bwMode="auto">
            <a:xfrm flipV="1">
              <a:off x="2854" y="803"/>
              <a:ext cx="109" cy="1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54" name="AutoShape 82"/>
            <p:cNvCxnSpPr>
              <a:cxnSpLocks noChangeShapeType="1"/>
              <a:stCxn id="3148" idx="0"/>
              <a:endCxn id="3140" idx="4"/>
            </p:cNvCxnSpPr>
            <p:nvPr/>
          </p:nvCxnSpPr>
          <p:spPr bwMode="auto">
            <a:xfrm flipV="1">
              <a:off x="3048" y="838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174" name="Group 102"/>
          <p:cNvGrpSpPr>
            <a:grpSpLocks/>
          </p:cNvGrpSpPr>
          <p:nvPr/>
        </p:nvGrpSpPr>
        <p:grpSpPr bwMode="auto">
          <a:xfrm>
            <a:off x="5651500" y="1052513"/>
            <a:ext cx="1385888" cy="1558925"/>
            <a:chOff x="3408" y="528"/>
            <a:chExt cx="873" cy="982"/>
          </a:xfrm>
        </p:grpSpPr>
        <p:sp>
          <p:nvSpPr>
            <p:cNvPr id="3158" name="Oval 86"/>
            <p:cNvSpPr>
              <a:spLocks noChangeArrowheads="1"/>
            </p:cNvSpPr>
            <p:nvPr/>
          </p:nvSpPr>
          <p:spPr bwMode="auto">
            <a:xfrm>
              <a:off x="3993" y="59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159" name="Text Box 87"/>
            <p:cNvSpPr txBox="1">
              <a:spLocks noChangeArrowheads="1"/>
            </p:cNvSpPr>
            <p:nvPr/>
          </p:nvSpPr>
          <p:spPr bwMode="auto">
            <a:xfrm>
              <a:off x="3984" y="52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2 </a:t>
              </a:r>
            </a:p>
          </p:txBody>
        </p:sp>
        <p:sp>
          <p:nvSpPr>
            <p:cNvPr id="3160" name="Oval 88"/>
            <p:cNvSpPr>
              <a:spLocks noChangeArrowheads="1"/>
            </p:cNvSpPr>
            <p:nvPr/>
          </p:nvSpPr>
          <p:spPr bwMode="auto">
            <a:xfrm>
              <a:off x="3417" y="59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161" name="Text Box 89"/>
            <p:cNvSpPr txBox="1">
              <a:spLocks noChangeArrowheads="1"/>
            </p:cNvSpPr>
            <p:nvPr/>
          </p:nvSpPr>
          <p:spPr bwMode="auto">
            <a:xfrm>
              <a:off x="3408" y="52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1 </a:t>
              </a:r>
            </a:p>
          </p:txBody>
        </p:sp>
        <p:sp>
          <p:nvSpPr>
            <p:cNvPr id="3162" name="Oval 90"/>
            <p:cNvSpPr>
              <a:spLocks noChangeArrowheads="1"/>
            </p:cNvSpPr>
            <p:nvPr/>
          </p:nvSpPr>
          <p:spPr bwMode="auto">
            <a:xfrm>
              <a:off x="3714" y="9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163" name="Text Box 91"/>
            <p:cNvSpPr txBox="1">
              <a:spLocks noChangeArrowheads="1"/>
            </p:cNvSpPr>
            <p:nvPr/>
          </p:nvSpPr>
          <p:spPr bwMode="auto">
            <a:xfrm>
              <a:off x="3705" y="86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3 </a:t>
              </a:r>
            </a:p>
          </p:txBody>
        </p:sp>
        <p:sp>
          <p:nvSpPr>
            <p:cNvPr id="3164" name="Oval 92"/>
            <p:cNvSpPr>
              <a:spLocks noChangeArrowheads="1"/>
            </p:cNvSpPr>
            <p:nvPr/>
          </p:nvSpPr>
          <p:spPr bwMode="auto">
            <a:xfrm>
              <a:off x="3417" y="127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165" name="Text Box 93"/>
            <p:cNvSpPr txBox="1">
              <a:spLocks noChangeArrowheads="1"/>
            </p:cNvSpPr>
            <p:nvPr/>
          </p:nvSpPr>
          <p:spPr bwMode="auto">
            <a:xfrm>
              <a:off x="3417" y="120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4 </a:t>
              </a:r>
            </a:p>
          </p:txBody>
        </p:sp>
        <p:sp>
          <p:nvSpPr>
            <p:cNvPr id="3166" name="Oval 94"/>
            <p:cNvSpPr>
              <a:spLocks noChangeArrowheads="1"/>
            </p:cNvSpPr>
            <p:nvPr/>
          </p:nvSpPr>
          <p:spPr bwMode="auto">
            <a:xfrm>
              <a:off x="3993" y="127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167" name="Text Box 95"/>
            <p:cNvSpPr txBox="1">
              <a:spLocks noChangeArrowheads="1"/>
            </p:cNvSpPr>
            <p:nvPr/>
          </p:nvSpPr>
          <p:spPr bwMode="auto">
            <a:xfrm>
              <a:off x="3984" y="120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5 </a:t>
              </a:r>
            </a:p>
          </p:txBody>
        </p:sp>
        <p:cxnSp>
          <p:nvCxnSpPr>
            <p:cNvPr id="3168" name="AutoShape 96"/>
            <p:cNvCxnSpPr>
              <a:cxnSpLocks noChangeShapeType="1"/>
              <a:stCxn id="3160" idx="6"/>
              <a:endCxn id="3158" idx="2"/>
            </p:cNvCxnSpPr>
            <p:nvPr/>
          </p:nvCxnSpPr>
          <p:spPr bwMode="auto">
            <a:xfrm>
              <a:off x="3657" y="718"/>
              <a:ext cx="33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69" name="AutoShape 97"/>
            <p:cNvCxnSpPr>
              <a:cxnSpLocks noChangeShapeType="1"/>
              <a:stCxn id="3160" idx="4"/>
              <a:endCxn id="3164" idx="0"/>
            </p:cNvCxnSpPr>
            <p:nvPr/>
          </p:nvCxnSpPr>
          <p:spPr bwMode="auto">
            <a:xfrm>
              <a:off x="3537" y="838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72" name="AutoShape 100"/>
            <p:cNvCxnSpPr>
              <a:cxnSpLocks noChangeShapeType="1"/>
              <a:stCxn id="3166" idx="0"/>
              <a:endCxn id="3158" idx="4"/>
            </p:cNvCxnSpPr>
            <p:nvPr/>
          </p:nvCxnSpPr>
          <p:spPr bwMode="auto">
            <a:xfrm flipV="1">
              <a:off x="4113" y="838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73" name="AutoShape 101"/>
            <p:cNvCxnSpPr>
              <a:cxnSpLocks noChangeShapeType="1"/>
              <a:stCxn id="3166" idx="1"/>
              <a:endCxn id="3162" idx="5"/>
            </p:cNvCxnSpPr>
            <p:nvPr/>
          </p:nvCxnSpPr>
          <p:spPr bwMode="auto">
            <a:xfrm flipH="1" flipV="1">
              <a:off x="3919" y="1117"/>
              <a:ext cx="109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3175" name="Text Box 103"/>
          <p:cNvSpPr txBox="1">
            <a:spLocks noChangeArrowheads="1"/>
          </p:cNvSpPr>
          <p:nvPr/>
        </p:nvSpPr>
        <p:spPr bwMode="auto">
          <a:xfrm>
            <a:off x="1562100" y="2852738"/>
            <a:ext cx="55864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一个图可以有许多棵不同的生成树。 </a:t>
            </a:r>
          </a:p>
        </p:txBody>
      </p:sp>
      <p:sp>
        <p:nvSpPr>
          <p:cNvPr id="3176" name="AutoShape 104"/>
          <p:cNvSpPr>
            <a:spLocks noChangeArrowheads="1"/>
          </p:cNvSpPr>
          <p:nvPr/>
        </p:nvSpPr>
        <p:spPr bwMode="auto">
          <a:xfrm>
            <a:off x="593725" y="2801938"/>
            <a:ext cx="882650" cy="925512"/>
          </a:xfrm>
          <a:prstGeom prst="star32">
            <a:avLst>
              <a:gd name="adj" fmla="val 37500"/>
            </a:avLst>
          </a:prstGeom>
          <a:solidFill>
            <a:srgbClr val="0000FF"/>
          </a:solidFill>
          <a:ln w="25400" cap="sq">
            <a:solidFill>
              <a:srgbClr val="FF66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注</a:t>
            </a:r>
          </a:p>
        </p:txBody>
      </p:sp>
      <p:sp>
        <p:nvSpPr>
          <p:cNvPr id="3177" name="Text Box 105"/>
          <p:cNvSpPr txBox="1">
            <a:spLocks noChangeArrowheads="1"/>
          </p:cNvSpPr>
          <p:nvPr/>
        </p:nvSpPr>
        <p:spPr bwMode="auto">
          <a:xfrm>
            <a:off x="1546225" y="3309938"/>
            <a:ext cx="7056438" cy="246538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</a:rPr>
              <a:t>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所有生成树具有以下共同特点：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</a:rPr>
              <a:t>  </a:t>
            </a:r>
          </a:p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隶书" pitchFamily="49" charset="-122"/>
                <a:cs typeface="+mn-cs"/>
              </a:rPr>
              <a:t> 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华文新魏" pitchFamily="2" charset="-122"/>
                <a:cs typeface="+mn-cs"/>
              </a:rPr>
              <a:t>生成树的顶点个数与图的顶点个数相同； </a:t>
            </a:r>
          </a:p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华文新魏" pitchFamily="2" charset="-122"/>
                <a:cs typeface="+mn-cs"/>
              </a:rPr>
              <a:t>  生成树是图的极小连通子图； </a:t>
            </a:r>
          </a:p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华文新魏" pitchFamily="2" charset="-122"/>
                <a:cs typeface="+mn-cs"/>
              </a:rPr>
              <a:t>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</a:rPr>
              <a:t>一个有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</a:rPr>
              <a:t>n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</a:rPr>
              <a:t> </a:t>
            </a:r>
            <a:r>
              <a:rPr kumimoji="1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</a:rPr>
              <a:t>个顶点的连通图的生成树有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</a:rPr>
              <a:t>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</a:rPr>
              <a:t>n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</a:rPr>
              <a:t>-1 </a:t>
            </a:r>
            <a:r>
              <a:rPr kumimoji="1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</a:rPr>
              <a:t>条边；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</a:rPr>
              <a:t>  </a:t>
            </a:r>
            <a:r>
              <a:rPr kumimoji="1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华文新魏" pitchFamily="2" charset="-122"/>
                <a:cs typeface="+mn-cs"/>
              </a:rPr>
              <a:t>生成树中任意两个顶点间的路径是唯一的；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华文新魏" pitchFamily="2" charset="-122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华文新魏" pitchFamily="2" charset="-122"/>
                <a:cs typeface="+mn-cs"/>
              </a:rPr>
              <a:t>  </a:t>
            </a:r>
            <a:r>
              <a:rPr kumimoji="1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华文新魏" pitchFamily="2" charset="-122"/>
                <a:cs typeface="+mn-cs"/>
              </a:rPr>
              <a:t>在生成树中再加一条边必然形成回路。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华文新魏" pitchFamily="2" charset="-122"/>
                <a:cs typeface="+mn-cs"/>
              </a:rPr>
              <a:t> </a:t>
            </a:r>
          </a:p>
        </p:txBody>
      </p:sp>
      <p:sp>
        <p:nvSpPr>
          <p:cNvPr id="3178" name="Text Box 106"/>
          <p:cNvSpPr txBox="1">
            <a:spLocks noChangeArrowheads="1"/>
          </p:cNvSpPr>
          <p:nvPr/>
        </p:nvSpPr>
        <p:spPr bwMode="auto">
          <a:xfrm>
            <a:off x="1524000" y="5824538"/>
            <a:ext cx="64849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含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n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个顶点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n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-1 </a:t>
            </a:r>
            <a:r>
              <a:rPr kumimoji="1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条边的图不一定是生成树。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</a:t>
            </a:r>
          </a:p>
        </p:txBody>
      </p:sp>
      <p:grpSp>
        <p:nvGrpSpPr>
          <p:cNvPr id="3197" name="Group 125"/>
          <p:cNvGrpSpPr>
            <a:grpSpLocks/>
          </p:cNvGrpSpPr>
          <p:nvPr/>
        </p:nvGrpSpPr>
        <p:grpSpPr bwMode="auto">
          <a:xfrm>
            <a:off x="7308850" y="1052513"/>
            <a:ext cx="1385888" cy="1558925"/>
            <a:chOff x="4604" y="663"/>
            <a:chExt cx="873" cy="982"/>
          </a:xfrm>
        </p:grpSpPr>
        <p:sp>
          <p:nvSpPr>
            <p:cNvPr id="3180" name="Oval 108"/>
            <p:cNvSpPr>
              <a:spLocks noChangeArrowheads="1"/>
            </p:cNvSpPr>
            <p:nvPr/>
          </p:nvSpPr>
          <p:spPr bwMode="auto">
            <a:xfrm>
              <a:off x="5189" y="733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181" name="Text Box 109"/>
            <p:cNvSpPr txBox="1">
              <a:spLocks noChangeArrowheads="1"/>
            </p:cNvSpPr>
            <p:nvPr/>
          </p:nvSpPr>
          <p:spPr bwMode="auto">
            <a:xfrm>
              <a:off x="5180" y="663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2 </a:t>
              </a:r>
            </a:p>
          </p:txBody>
        </p:sp>
        <p:sp>
          <p:nvSpPr>
            <p:cNvPr id="3182" name="Oval 110"/>
            <p:cNvSpPr>
              <a:spLocks noChangeArrowheads="1"/>
            </p:cNvSpPr>
            <p:nvPr/>
          </p:nvSpPr>
          <p:spPr bwMode="auto">
            <a:xfrm>
              <a:off x="4613" y="733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183" name="Text Box 111"/>
            <p:cNvSpPr txBox="1">
              <a:spLocks noChangeArrowheads="1"/>
            </p:cNvSpPr>
            <p:nvPr/>
          </p:nvSpPr>
          <p:spPr bwMode="auto">
            <a:xfrm>
              <a:off x="4604" y="663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1 </a:t>
              </a:r>
            </a:p>
          </p:txBody>
        </p:sp>
        <p:sp>
          <p:nvSpPr>
            <p:cNvPr id="3184" name="Oval 112"/>
            <p:cNvSpPr>
              <a:spLocks noChangeArrowheads="1"/>
            </p:cNvSpPr>
            <p:nvPr/>
          </p:nvSpPr>
          <p:spPr bwMode="auto">
            <a:xfrm>
              <a:off x="4910" y="1047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185" name="Text Box 113"/>
            <p:cNvSpPr txBox="1">
              <a:spLocks noChangeArrowheads="1"/>
            </p:cNvSpPr>
            <p:nvPr/>
          </p:nvSpPr>
          <p:spPr bwMode="auto">
            <a:xfrm>
              <a:off x="4901" y="999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3 </a:t>
              </a:r>
            </a:p>
          </p:txBody>
        </p:sp>
        <p:sp>
          <p:nvSpPr>
            <p:cNvPr id="3186" name="Oval 114"/>
            <p:cNvSpPr>
              <a:spLocks noChangeArrowheads="1"/>
            </p:cNvSpPr>
            <p:nvPr/>
          </p:nvSpPr>
          <p:spPr bwMode="auto">
            <a:xfrm>
              <a:off x="4613" y="140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187" name="Text Box 115"/>
            <p:cNvSpPr txBox="1">
              <a:spLocks noChangeArrowheads="1"/>
            </p:cNvSpPr>
            <p:nvPr/>
          </p:nvSpPr>
          <p:spPr bwMode="auto">
            <a:xfrm>
              <a:off x="4613" y="1335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4 </a:t>
              </a:r>
            </a:p>
          </p:txBody>
        </p:sp>
        <p:sp>
          <p:nvSpPr>
            <p:cNvPr id="3188" name="Oval 116"/>
            <p:cNvSpPr>
              <a:spLocks noChangeArrowheads="1"/>
            </p:cNvSpPr>
            <p:nvPr/>
          </p:nvSpPr>
          <p:spPr bwMode="auto">
            <a:xfrm>
              <a:off x="5189" y="140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189" name="Text Box 117"/>
            <p:cNvSpPr txBox="1">
              <a:spLocks noChangeArrowheads="1"/>
            </p:cNvSpPr>
            <p:nvPr/>
          </p:nvSpPr>
          <p:spPr bwMode="auto">
            <a:xfrm>
              <a:off x="5180" y="1335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5 </a:t>
              </a:r>
            </a:p>
          </p:txBody>
        </p:sp>
        <p:cxnSp>
          <p:nvCxnSpPr>
            <p:cNvPr id="3191" name="AutoShape 119"/>
            <p:cNvCxnSpPr>
              <a:cxnSpLocks noChangeShapeType="1"/>
              <a:stCxn id="3182" idx="4"/>
              <a:endCxn id="3186" idx="0"/>
            </p:cNvCxnSpPr>
            <p:nvPr/>
          </p:nvCxnSpPr>
          <p:spPr bwMode="auto">
            <a:xfrm>
              <a:off x="4733" y="973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93" name="AutoShape 121"/>
            <p:cNvCxnSpPr>
              <a:cxnSpLocks noChangeShapeType="1"/>
              <a:stCxn id="3184" idx="7"/>
              <a:endCxn id="3180" idx="3"/>
            </p:cNvCxnSpPr>
            <p:nvPr/>
          </p:nvCxnSpPr>
          <p:spPr bwMode="auto">
            <a:xfrm flipV="1">
              <a:off x="5115" y="938"/>
              <a:ext cx="109" cy="1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94" name="AutoShape 122"/>
            <p:cNvCxnSpPr>
              <a:cxnSpLocks noChangeShapeType="1"/>
              <a:stCxn id="3188" idx="0"/>
              <a:endCxn id="3180" idx="4"/>
            </p:cNvCxnSpPr>
            <p:nvPr/>
          </p:nvCxnSpPr>
          <p:spPr bwMode="auto">
            <a:xfrm flipV="1">
              <a:off x="5309" y="973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95" name="AutoShape 123"/>
            <p:cNvCxnSpPr>
              <a:cxnSpLocks noChangeShapeType="1"/>
              <a:stCxn id="3188" idx="1"/>
              <a:endCxn id="3184" idx="5"/>
            </p:cNvCxnSpPr>
            <p:nvPr/>
          </p:nvCxnSpPr>
          <p:spPr bwMode="auto">
            <a:xfrm flipH="1" flipV="1">
              <a:off x="5115" y="1252"/>
              <a:ext cx="109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9" dur="500"/>
                                        <p:tgtEl>
                                          <p:spTgt spid="3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3" grpId="0" autoUpdateAnimBg="0"/>
      <p:bldP spid="3175" grpId="0" autoUpdateAnimBg="0"/>
      <p:bldP spid="3176" grpId="0" animBg="1" autoUpdateAnimBg="0"/>
      <p:bldP spid="3177" grpId="0" autoUpdateAnimBg="0"/>
      <p:bldP spid="3178" grpId="0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5" name="Text Box 189"/>
          <p:cNvSpPr txBox="1">
            <a:spLocks noChangeArrowheads="1"/>
          </p:cNvSpPr>
          <p:nvPr/>
        </p:nvSpPr>
        <p:spPr bwMode="auto">
          <a:xfrm>
            <a:off x="627063" y="498475"/>
            <a:ext cx="5518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7.2.1  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数组表示法（邻接矩阵表示法）  </a:t>
            </a:r>
          </a:p>
        </p:txBody>
      </p:sp>
      <p:sp>
        <p:nvSpPr>
          <p:cNvPr id="9407" name="Text Box 191"/>
          <p:cNvSpPr txBox="1">
            <a:spLocks noChangeArrowheads="1"/>
          </p:cNvSpPr>
          <p:nvPr/>
        </p:nvSpPr>
        <p:spPr bwMode="auto">
          <a:xfrm>
            <a:off x="212725" y="2154238"/>
            <a:ext cx="184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graphicFrame>
        <p:nvGraphicFramePr>
          <p:cNvPr id="9409" name="Object 193"/>
          <p:cNvGraphicFramePr>
            <a:graphicFrameLocks noChangeAspect="1"/>
          </p:cNvGraphicFramePr>
          <p:nvPr/>
        </p:nvGraphicFramePr>
        <p:xfrm>
          <a:off x="614363" y="4108450"/>
          <a:ext cx="7767637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7" name="公式" r:id="rId4" imgW="3581280" imgH="888840" progId="Equation.3">
                  <p:embed/>
                </p:oleObj>
              </mc:Choice>
              <mc:Fallback>
                <p:oleObj name="公式" r:id="rId4" imgW="3581280" imgH="888840" progId="Equation.3">
                  <p:embed/>
                  <p:pic>
                    <p:nvPicPr>
                      <p:cNvPr id="9409" name="Object 1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" y="4108450"/>
                        <a:ext cx="7767637" cy="185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10" name="Text Box 194"/>
          <p:cNvSpPr txBox="1">
            <a:spLocks noChangeArrowheads="1"/>
          </p:cNvSpPr>
          <p:nvPr/>
        </p:nvSpPr>
        <p:spPr bwMode="auto">
          <a:xfrm>
            <a:off x="635000" y="979488"/>
            <a:ext cx="8185150" cy="14065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</a:rPr>
              <a:t>      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</a:rPr>
              <a:t>一个有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</a:rPr>
              <a:t>n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</a:rPr>
              <a:t>个顶点的图，可用两个数组存储。其中一个 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</a:rPr>
              <a:t>一维数组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</a:rPr>
              <a:t>存储数据元素（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</a:rPr>
              <a:t>顶点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</a:rPr>
              <a:t>）的信息，另一个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华文新魏" pitchFamily="2" charset="-122"/>
                <a:cs typeface="+mn-cs"/>
              </a:rPr>
              <a:t>二维数组 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</a:rPr>
              <a:t>（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华文新魏" pitchFamily="2" charset="-122"/>
                <a:cs typeface="+mn-cs"/>
              </a:rPr>
              <a:t>邻接矩阵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</a:rPr>
              <a:t>）存储数据元素之间的关系（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华文新魏" pitchFamily="2" charset="-122"/>
                <a:cs typeface="+mn-cs"/>
              </a:rPr>
              <a:t>边或弧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</a:rPr>
              <a:t>）的信息。 </a:t>
            </a:r>
          </a:p>
        </p:txBody>
      </p:sp>
      <p:sp>
        <p:nvSpPr>
          <p:cNvPr id="9411" name="Text Box 195"/>
          <p:cNvSpPr txBox="1">
            <a:spLocks noChangeArrowheads="1"/>
          </p:cNvSpPr>
          <p:nvPr/>
        </p:nvSpPr>
        <p:spPr bwMode="auto">
          <a:xfrm>
            <a:off x="627063" y="2565400"/>
            <a:ext cx="8056562" cy="13335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      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邻接矩阵：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设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G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= (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,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VR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)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是具有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n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个顶点的图，顶点 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的顺序依次为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{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1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,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2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, …,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v</a:t>
            </a:r>
            <a:r>
              <a:rPr kumimoji="1" lang="en-US" altLang="zh-CN" sz="24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n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}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，则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G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的邻接矩阵是具有如下 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性质的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n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阶方阵：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 </a:t>
            </a:r>
          </a:p>
        </p:txBody>
      </p:sp>
    </p:spTree>
  </p:cSld>
  <p:clrMapOvr>
    <a:masterClrMapping/>
  </p:clrMapOvr>
  <p:transition spd="slow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9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10" grpId="0" autoUpdateAnimBg="0"/>
      <p:bldP spid="9411" grpId="0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24" name="Object 160"/>
          <p:cNvGraphicFramePr>
            <a:graphicFrameLocks noChangeAspect="1"/>
          </p:cNvGraphicFramePr>
          <p:nvPr/>
        </p:nvGraphicFramePr>
        <p:xfrm>
          <a:off x="6408738" y="762000"/>
          <a:ext cx="2100262" cy="196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2" name="公式" r:id="rId4" imgW="1117440" imgH="1269720" progId="Equation.3">
                  <p:embed/>
                </p:oleObj>
              </mc:Choice>
              <mc:Fallback>
                <p:oleObj name="公式" r:id="rId4" imgW="1117440" imgH="1269720" progId="Equation.3">
                  <p:embed/>
                  <p:pic>
                    <p:nvPicPr>
                      <p:cNvPr id="11424" name="Object 1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8738" y="762000"/>
                        <a:ext cx="2100262" cy="1960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39" name="Object 175"/>
          <p:cNvGraphicFramePr>
            <a:graphicFrameLocks noChangeAspect="1"/>
          </p:cNvGraphicFramePr>
          <p:nvPr/>
        </p:nvGraphicFramePr>
        <p:xfrm>
          <a:off x="2233613" y="915988"/>
          <a:ext cx="1882775" cy="176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3" name="公式" r:id="rId6" imgW="901440" imgH="1002960" progId="Equation.3">
                  <p:embed/>
                </p:oleObj>
              </mc:Choice>
              <mc:Fallback>
                <p:oleObj name="公式" r:id="rId6" imgW="901440" imgH="1002960" progId="Equation.3">
                  <p:embed/>
                  <p:pic>
                    <p:nvPicPr>
                      <p:cNvPr id="11439" name="Object 1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3613" y="915988"/>
                        <a:ext cx="1882775" cy="1760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496" name="Group 232"/>
          <p:cNvGrpSpPr>
            <a:grpSpLocks/>
          </p:cNvGrpSpPr>
          <p:nvPr/>
        </p:nvGrpSpPr>
        <p:grpSpPr bwMode="auto">
          <a:xfrm>
            <a:off x="412750" y="704850"/>
            <a:ext cx="1377950" cy="1716088"/>
            <a:chOff x="48" y="346"/>
            <a:chExt cx="868" cy="1081"/>
          </a:xfrm>
        </p:grpSpPr>
        <p:sp>
          <p:nvSpPr>
            <p:cNvPr id="11452" name="Oval 188"/>
            <p:cNvSpPr>
              <a:spLocks noChangeArrowheads="1"/>
            </p:cNvSpPr>
            <p:nvPr/>
          </p:nvSpPr>
          <p:spPr bwMode="auto">
            <a:xfrm>
              <a:off x="612" y="55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453" name="Text Box 189"/>
            <p:cNvSpPr txBox="1">
              <a:spLocks noChangeArrowheads="1"/>
            </p:cNvSpPr>
            <p:nvPr/>
          </p:nvSpPr>
          <p:spPr bwMode="auto">
            <a:xfrm>
              <a:off x="619" y="48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2 </a:t>
              </a:r>
            </a:p>
          </p:txBody>
        </p:sp>
        <p:sp>
          <p:nvSpPr>
            <p:cNvPr id="11454" name="Oval 190"/>
            <p:cNvSpPr>
              <a:spLocks noChangeArrowheads="1"/>
            </p:cNvSpPr>
            <p:nvPr/>
          </p:nvSpPr>
          <p:spPr bwMode="auto">
            <a:xfrm>
              <a:off x="66" y="55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455" name="Text Box 191"/>
            <p:cNvSpPr txBox="1">
              <a:spLocks noChangeArrowheads="1"/>
            </p:cNvSpPr>
            <p:nvPr/>
          </p:nvSpPr>
          <p:spPr bwMode="auto">
            <a:xfrm>
              <a:off x="48" y="48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1 </a:t>
              </a:r>
            </a:p>
          </p:txBody>
        </p:sp>
        <p:sp>
          <p:nvSpPr>
            <p:cNvPr id="11456" name="Oval 192"/>
            <p:cNvSpPr>
              <a:spLocks noChangeArrowheads="1"/>
            </p:cNvSpPr>
            <p:nvPr/>
          </p:nvSpPr>
          <p:spPr bwMode="auto">
            <a:xfrm>
              <a:off x="66" y="1187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457" name="Text Box 193"/>
            <p:cNvSpPr txBox="1">
              <a:spLocks noChangeArrowheads="1"/>
            </p:cNvSpPr>
            <p:nvPr/>
          </p:nvSpPr>
          <p:spPr bwMode="auto">
            <a:xfrm>
              <a:off x="57" y="1117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3 </a:t>
              </a:r>
            </a:p>
          </p:txBody>
        </p:sp>
        <p:sp>
          <p:nvSpPr>
            <p:cNvPr id="11458" name="Oval 194"/>
            <p:cNvSpPr>
              <a:spLocks noChangeArrowheads="1"/>
            </p:cNvSpPr>
            <p:nvPr/>
          </p:nvSpPr>
          <p:spPr bwMode="auto">
            <a:xfrm>
              <a:off x="612" y="1187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459" name="Text Box 195"/>
            <p:cNvSpPr txBox="1">
              <a:spLocks noChangeArrowheads="1"/>
            </p:cNvSpPr>
            <p:nvPr/>
          </p:nvSpPr>
          <p:spPr bwMode="auto">
            <a:xfrm>
              <a:off x="619" y="1117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4 </a:t>
              </a:r>
            </a:p>
          </p:txBody>
        </p:sp>
        <p:cxnSp>
          <p:nvCxnSpPr>
            <p:cNvPr id="11460" name="AutoShape 196"/>
            <p:cNvCxnSpPr>
              <a:cxnSpLocks noChangeShapeType="1"/>
              <a:stCxn id="11454" idx="6"/>
              <a:endCxn id="11452" idx="2"/>
            </p:cNvCxnSpPr>
            <p:nvPr/>
          </p:nvCxnSpPr>
          <p:spPr bwMode="auto">
            <a:xfrm>
              <a:off x="306" y="670"/>
              <a:ext cx="30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461" name="AutoShape 197"/>
            <p:cNvCxnSpPr>
              <a:cxnSpLocks noChangeShapeType="1"/>
              <a:stCxn id="11454" idx="4"/>
              <a:endCxn id="11456" idx="0"/>
            </p:cNvCxnSpPr>
            <p:nvPr/>
          </p:nvCxnSpPr>
          <p:spPr bwMode="auto">
            <a:xfrm>
              <a:off x="186" y="790"/>
              <a:ext cx="0" cy="39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462" name="AutoShape 198"/>
            <p:cNvCxnSpPr>
              <a:cxnSpLocks noChangeShapeType="1"/>
              <a:stCxn id="11456" idx="6"/>
              <a:endCxn id="11458" idx="2"/>
            </p:cNvCxnSpPr>
            <p:nvPr/>
          </p:nvCxnSpPr>
          <p:spPr bwMode="auto">
            <a:xfrm>
              <a:off x="306" y="1307"/>
              <a:ext cx="30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463" name="AutoShape 199"/>
            <p:cNvCxnSpPr>
              <a:cxnSpLocks noChangeShapeType="1"/>
              <a:stCxn id="11458" idx="1"/>
              <a:endCxn id="11454" idx="5"/>
            </p:cNvCxnSpPr>
            <p:nvPr/>
          </p:nvCxnSpPr>
          <p:spPr bwMode="auto">
            <a:xfrm flipH="1" flipV="1">
              <a:off x="271" y="755"/>
              <a:ext cx="376" cy="46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1464" name="Text Box 200"/>
            <p:cNvSpPr txBox="1">
              <a:spLocks noChangeArrowheads="1"/>
            </p:cNvSpPr>
            <p:nvPr/>
          </p:nvSpPr>
          <p:spPr bwMode="auto">
            <a:xfrm>
              <a:off x="295" y="346"/>
              <a:ext cx="35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G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1 </a:t>
              </a:r>
            </a:p>
          </p:txBody>
        </p:sp>
      </p:grpSp>
      <p:grpSp>
        <p:nvGrpSpPr>
          <p:cNvPr id="11465" name="Group 201"/>
          <p:cNvGrpSpPr>
            <a:grpSpLocks/>
          </p:cNvGrpSpPr>
          <p:nvPr/>
        </p:nvGrpSpPr>
        <p:grpSpPr bwMode="auto">
          <a:xfrm>
            <a:off x="4260850" y="533400"/>
            <a:ext cx="1614488" cy="2092325"/>
            <a:chOff x="4695" y="2208"/>
            <a:chExt cx="1017" cy="1318"/>
          </a:xfrm>
        </p:grpSpPr>
        <p:grpSp>
          <p:nvGrpSpPr>
            <p:cNvPr id="11466" name="Group 202"/>
            <p:cNvGrpSpPr>
              <a:grpSpLocks/>
            </p:cNvGrpSpPr>
            <p:nvPr/>
          </p:nvGrpSpPr>
          <p:grpSpPr bwMode="auto">
            <a:xfrm>
              <a:off x="4695" y="2352"/>
              <a:ext cx="1017" cy="1174"/>
              <a:chOff x="4647" y="2448"/>
              <a:chExt cx="1017" cy="1174"/>
            </a:xfrm>
          </p:grpSpPr>
          <p:sp>
            <p:nvSpPr>
              <p:cNvPr id="11467" name="Oval 203"/>
              <p:cNvSpPr>
                <a:spLocks noChangeArrowheads="1"/>
              </p:cNvSpPr>
              <p:nvPr/>
            </p:nvSpPr>
            <p:spPr bwMode="auto">
              <a:xfrm>
                <a:off x="5376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1468" name="Text Box 204"/>
              <p:cNvSpPr txBox="1">
                <a:spLocks noChangeArrowheads="1"/>
              </p:cNvSpPr>
              <p:nvPr/>
            </p:nvSpPr>
            <p:spPr bwMode="auto">
              <a:xfrm>
                <a:off x="536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v</a:t>
                </a:r>
                <a:r>
                  <a:rPr kumimoji="1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2 </a:t>
                </a:r>
              </a:p>
            </p:txBody>
          </p:sp>
          <p:sp>
            <p:nvSpPr>
              <p:cNvPr id="11469" name="Oval 205"/>
              <p:cNvSpPr>
                <a:spLocks noChangeArrowheads="1"/>
              </p:cNvSpPr>
              <p:nvPr/>
            </p:nvSpPr>
            <p:spPr bwMode="auto">
              <a:xfrm>
                <a:off x="4656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1470" name="Text Box 206"/>
              <p:cNvSpPr txBox="1">
                <a:spLocks noChangeArrowheads="1"/>
              </p:cNvSpPr>
              <p:nvPr/>
            </p:nvSpPr>
            <p:spPr bwMode="auto">
              <a:xfrm>
                <a:off x="464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v</a:t>
                </a:r>
                <a:r>
                  <a:rPr kumimoji="1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1 </a:t>
                </a:r>
              </a:p>
            </p:txBody>
          </p:sp>
          <p:sp>
            <p:nvSpPr>
              <p:cNvPr id="11471" name="Oval 207"/>
              <p:cNvSpPr>
                <a:spLocks noChangeArrowheads="1"/>
              </p:cNvSpPr>
              <p:nvPr/>
            </p:nvSpPr>
            <p:spPr bwMode="auto">
              <a:xfrm>
                <a:off x="5040" y="292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1472" name="Text Box 208"/>
              <p:cNvSpPr txBox="1">
                <a:spLocks noChangeArrowheads="1"/>
              </p:cNvSpPr>
              <p:nvPr/>
            </p:nvSpPr>
            <p:spPr bwMode="auto">
              <a:xfrm>
                <a:off x="5031" y="2880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v</a:t>
                </a:r>
                <a:r>
                  <a:rPr kumimoji="1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3 </a:t>
                </a:r>
              </a:p>
            </p:txBody>
          </p:sp>
          <p:sp>
            <p:nvSpPr>
              <p:cNvPr id="11473" name="Oval 209"/>
              <p:cNvSpPr>
                <a:spLocks noChangeArrowheads="1"/>
              </p:cNvSpPr>
              <p:nvPr/>
            </p:nvSpPr>
            <p:spPr bwMode="auto">
              <a:xfrm>
                <a:off x="4656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1474" name="Text Box 210"/>
              <p:cNvSpPr txBox="1">
                <a:spLocks noChangeArrowheads="1"/>
              </p:cNvSpPr>
              <p:nvPr/>
            </p:nvSpPr>
            <p:spPr bwMode="auto">
              <a:xfrm>
                <a:off x="4656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v</a:t>
                </a:r>
                <a:r>
                  <a:rPr kumimoji="1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4 </a:t>
                </a:r>
              </a:p>
            </p:txBody>
          </p:sp>
          <p:sp>
            <p:nvSpPr>
              <p:cNvPr id="11475" name="Oval 211"/>
              <p:cNvSpPr>
                <a:spLocks noChangeArrowheads="1"/>
              </p:cNvSpPr>
              <p:nvPr/>
            </p:nvSpPr>
            <p:spPr bwMode="auto">
              <a:xfrm>
                <a:off x="5376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1476" name="Text Box 212"/>
              <p:cNvSpPr txBox="1">
                <a:spLocks noChangeArrowheads="1"/>
              </p:cNvSpPr>
              <p:nvPr/>
            </p:nvSpPr>
            <p:spPr bwMode="auto">
              <a:xfrm>
                <a:off x="5367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v</a:t>
                </a:r>
                <a:r>
                  <a:rPr kumimoji="1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5 </a:t>
                </a:r>
              </a:p>
            </p:txBody>
          </p:sp>
          <p:cxnSp>
            <p:nvCxnSpPr>
              <p:cNvPr id="11477" name="AutoShape 213"/>
              <p:cNvCxnSpPr>
                <a:cxnSpLocks noChangeShapeType="1"/>
                <a:stCxn id="11469" idx="6"/>
                <a:endCxn id="11467" idx="2"/>
              </p:cNvCxnSpPr>
              <p:nvPr/>
            </p:nvCxnSpPr>
            <p:spPr bwMode="auto">
              <a:xfrm>
                <a:off x="4896" y="2638"/>
                <a:ext cx="480" cy="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1478" name="AutoShape 214"/>
              <p:cNvCxnSpPr>
                <a:cxnSpLocks noChangeShapeType="1"/>
                <a:stCxn id="11469" idx="4"/>
                <a:endCxn id="11473" idx="0"/>
              </p:cNvCxnSpPr>
              <p:nvPr/>
            </p:nvCxnSpPr>
            <p:spPr bwMode="auto">
              <a:xfrm>
                <a:off x="4776" y="2758"/>
                <a:ext cx="0" cy="62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1479" name="AutoShape 215"/>
              <p:cNvCxnSpPr>
                <a:cxnSpLocks noChangeShapeType="1"/>
                <a:stCxn id="11473" idx="7"/>
                <a:endCxn id="11471" idx="3"/>
              </p:cNvCxnSpPr>
              <p:nvPr/>
            </p:nvCxnSpPr>
            <p:spPr bwMode="auto">
              <a:xfrm flipV="1">
                <a:off x="4861" y="3133"/>
                <a:ext cx="214" cy="28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1480" name="AutoShape 216"/>
              <p:cNvCxnSpPr>
                <a:cxnSpLocks noChangeShapeType="1"/>
                <a:stCxn id="11471" idx="7"/>
                <a:endCxn id="11467" idx="3"/>
              </p:cNvCxnSpPr>
              <p:nvPr/>
            </p:nvCxnSpPr>
            <p:spPr bwMode="auto">
              <a:xfrm flipV="1">
                <a:off x="5245" y="2723"/>
                <a:ext cx="166" cy="24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1481" name="AutoShape 217"/>
              <p:cNvCxnSpPr>
                <a:cxnSpLocks noChangeShapeType="1"/>
                <a:stCxn id="11475" idx="0"/>
                <a:endCxn id="11467" idx="4"/>
              </p:cNvCxnSpPr>
              <p:nvPr/>
            </p:nvCxnSpPr>
            <p:spPr bwMode="auto">
              <a:xfrm flipV="1">
                <a:off x="5496" y="2758"/>
                <a:ext cx="0" cy="62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1482" name="AutoShape 218"/>
              <p:cNvCxnSpPr>
                <a:cxnSpLocks noChangeShapeType="1"/>
                <a:stCxn id="11475" idx="1"/>
                <a:endCxn id="11471" idx="5"/>
              </p:cNvCxnSpPr>
              <p:nvPr/>
            </p:nvCxnSpPr>
            <p:spPr bwMode="auto">
              <a:xfrm flipH="1" flipV="1">
                <a:off x="5245" y="3133"/>
                <a:ext cx="166" cy="28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</p:grpSp>
        <p:sp>
          <p:nvSpPr>
            <p:cNvPr id="11483" name="Text Box 219"/>
            <p:cNvSpPr txBox="1">
              <a:spLocks noChangeArrowheads="1"/>
            </p:cNvSpPr>
            <p:nvPr/>
          </p:nvSpPr>
          <p:spPr bwMode="auto">
            <a:xfrm>
              <a:off x="5015" y="2208"/>
              <a:ext cx="35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G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2 </a:t>
              </a:r>
            </a:p>
          </p:txBody>
        </p:sp>
      </p:grpSp>
      <p:sp>
        <p:nvSpPr>
          <p:cNvPr id="11484" name="Text Box 220"/>
          <p:cNvSpPr txBox="1">
            <a:spLocks noChangeArrowheads="1"/>
          </p:cNvSpPr>
          <p:nvPr/>
        </p:nvSpPr>
        <p:spPr bwMode="auto">
          <a:xfrm>
            <a:off x="2316163" y="457200"/>
            <a:ext cx="181610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3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4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</a:p>
        </p:txBody>
      </p:sp>
      <p:sp>
        <p:nvSpPr>
          <p:cNvPr id="11485" name="Text Box 221"/>
          <p:cNvSpPr txBox="1">
            <a:spLocks noChangeArrowheads="1"/>
          </p:cNvSpPr>
          <p:nvPr/>
        </p:nvSpPr>
        <p:spPr bwMode="auto">
          <a:xfrm>
            <a:off x="6421438" y="304800"/>
            <a:ext cx="21034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3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4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5 </a:t>
            </a:r>
          </a:p>
        </p:txBody>
      </p:sp>
      <p:sp>
        <p:nvSpPr>
          <p:cNvPr id="11486" name="Text Box 222"/>
          <p:cNvSpPr txBox="1">
            <a:spLocks noChangeArrowheads="1"/>
          </p:cNvSpPr>
          <p:nvPr/>
        </p:nvSpPr>
        <p:spPr bwMode="auto">
          <a:xfrm>
            <a:off x="1812925" y="923925"/>
            <a:ext cx="496888" cy="166211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2 </a:t>
            </a:r>
          </a:p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3 </a:t>
            </a:r>
          </a:p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4 </a:t>
            </a:r>
          </a:p>
        </p:txBody>
      </p:sp>
      <p:sp>
        <p:nvSpPr>
          <p:cNvPr id="11487" name="Text Box 223"/>
          <p:cNvSpPr txBox="1">
            <a:spLocks noChangeArrowheads="1"/>
          </p:cNvSpPr>
          <p:nvPr/>
        </p:nvSpPr>
        <p:spPr bwMode="auto">
          <a:xfrm>
            <a:off x="5988050" y="765175"/>
            <a:ext cx="496888" cy="19177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2 </a:t>
            </a:r>
          </a:p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3 </a:t>
            </a:r>
          </a:p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4 </a:t>
            </a:r>
          </a:p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5 </a:t>
            </a:r>
          </a:p>
        </p:txBody>
      </p:sp>
      <p:sp>
        <p:nvSpPr>
          <p:cNvPr id="11488" name="Text Box 224"/>
          <p:cNvSpPr txBox="1">
            <a:spLocks noChangeArrowheads="1"/>
          </p:cNvSpPr>
          <p:nvPr/>
        </p:nvSpPr>
        <p:spPr bwMode="auto">
          <a:xfrm>
            <a:off x="412750" y="2565400"/>
            <a:ext cx="1520825" cy="5794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隶书" pitchFamily="49" charset="-122"/>
                <a:cs typeface="+mn-cs"/>
              </a:rPr>
              <a:t>特点： </a:t>
            </a:r>
          </a:p>
        </p:txBody>
      </p:sp>
      <p:sp>
        <p:nvSpPr>
          <p:cNvPr id="11489" name="Text Box 225"/>
          <p:cNvSpPr txBox="1">
            <a:spLocks noChangeArrowheads="1"/>
          </p:cNvSpPr>
          <p:nvPr/>
        </p:nvSpPr>
        <p:spPr bwMode="auto">
          <a:xfrm>
            <a:off x="436563" y="3216275"/>
            <a:ext cx="8024812" cy="7127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无向图的邻接矩阵对称，可压缩存储；有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n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个顶点的无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   </a:t>
            </a:r>
            <a:r>
              <a:rPr kumimoji="1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向图所需存储空间为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n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(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n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-1)/2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。 </a:t>
            </a:r>
          </a:p>
        </p:txBody>
      </p:sp>
      <p:sp>
        <p:nvSpPr>
          <p:cNvPr id="11490" name="Text Box 226"/>
          <p:cNvSpPr txBox="1">
            <a:spLocks noChangeArrowheads="1"/>
          </p:cNvSpPr>
          <p:nvPr/>
        </p:nvSpPr>
        <p:spPr bwMode="auto">
          <a:xfrm>
            <a:off x="404813" y="4019550"/>
            <a:ext cx="8024812" cy="7127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</a:t>
            </a:r>
            <a:r>
              <a:rPr kumimoji="1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有向图的邻接矩阵不一定对称；有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n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个顶点的有向图所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   </a:t>
            </a:r>
            <a:r>
              <a:rPr kumimoji="1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需存储空间为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n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²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，用于稀疏图时空间浪费严重。  </a:t>
            </a:r>
          </a:p>
        </p:txBody>
      </p:sp>
      <p:sp>
        <p:nvSpPr>
          <p:cNvPr id="11491" name="Text Box 227"/>
          <p:cNvSpPr txBox="1">
            <a:spLocks noChangeArrowheads="1"/>
          </p:cNvSpPr>
          <p:nvPr/>
        </p:nvSpPr>
        <p:spPr bwMode="auto">
          <a:xfrm>
            <a:off x="412750" y="4699000"/>
            <a:ext cx="8623300" cy="5302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</a:t>
            </a:r>
            <a:r>
              <a:rPr kumimoji="1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无向图中顶点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v</a:t>
            </a:r>
            <a:r>
              <a:rPr kumimoji="1" lang="en-US" altLang="zh-CN" sz="24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的度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TD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(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v</a:t>
            </a:r>
            <a:r>
              <a:rPr kumimoji="1" lang="en-US" altLang="zh-CN" sz="24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) </a:t>
            </a:r>
            <a:r>
              <a:rPr kumimoji="1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是邻接矩阵中第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行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1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的个数。 </a:t>
            </a:r>
          </a:p>
        </p:txBody>
      </p:sp>
      <p:sp>
        <p:nvSpPr>
          <p:cNvPr id="11492" name="Text Box 228"/>
          <p:cNvSpPr txBox="1">
            <a:spLocks noChangeArrowheads="1"/>
          </p:cNvSpPr>
          <p:nvPr/>
        </p:nvSpPr>
        <p:spPr bwMode="auto">
          <a:xfrm>
            <a:off x="406400" y="5461000"/>
            <a:ext cx="188118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</a:t>
            </a:r>
            <a:r>
              <a:rPr kumimoji="1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有向图中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</a:t>
            </a:r>
          </a:p>
        </p:txBody>
      </p:sp>
      <p:sp>
        <p:nvSpPr>
          <p:cNvPr id="11493" name="Text Box 229"/>
          <p:cNvSpPr txBox="1">
            <a:spLocks noChangeArrowheads="1"/>
          </p:cNvSpPr>
          <p:nvPr/>
        </p:nvSpPr>
        <p:spPr bwMode="auto">
          <a:xfrm>
            <a:off x="2371725" y="5197475"/>
            <a:ext cx="643096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顶点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v</a:t>
            </a:r>
            <a:r>
              <a:rPr kumimoji="1" lang="en-US" altLang="zh-CN" sz="24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的</a:t>
            </a:r>
            <a:r>
              <a:rPr kumimoji="1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出度</a:t>
            </a:r>
            <a:r>
              <a:rPr kumimoji="1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是邻接矩阵中第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行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1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的个数。  </a:t>
            </a:r>
          </a:p>
        </p:txBody>
      </p:sp>
      <p:sp>
        <p:nvSpPr>
          <p:cNvPr id="11494" name="Text Box 230"/>
          <p:cNvSpPr txBox="1">
            <a:spLocks noChangeArrowheads="1"/>
          </p:cNvSpPr>
          <p:nvPr/>
        </p:nvSpPr>
        <p:spPr bwMode="auto">
          <a:xfrm>
            <a:off x="2390775" y="5689600"/>
            <a:ext cx="635476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顶点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v</a:t>
            </a:r>
            <a:r>
              <a:rPr kumimoji="1" lang="en-US" altLang="zh-CN" sz="24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的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入</a:t>
            </a:r>
            <a:r>
              <a:rPr kumimoji="1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度</a:t>
            </a:r>
            <a:r>
              <a:rPr kumimoji="1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是邻接矩阵中第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列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1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的个数。 </a:t>
            </a:r>
          </a:p>
        </p:txBody>
      </p:sp>
      <p:sp>
        <p:nvSpPr>
          <p:cNvPr id="11495" name="AutoShape 231"/>
          <p:cNvSpPr>
            <a:spLocks/>
          </p:cNvSpPr>
          <p:nvPr/>
        </p:nvSpPr>
        <p:spPr bwMode="auto">
          <a:xfrm>
            <a:off x="2241550" y="5384800"/>
            <a:ext cx="152400" cy="609600"/>
          </a:xfrm>
          <a:prstGeom prst="leftBrace">
            <a:avLst>
              <a:gd name="adj1" fmla="val 33333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4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4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4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4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1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1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1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7" dur="500"/>
                                        <p:tgtEl>
                                          <p:spTgt spid="11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1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84" grpId="0" autoUpdateAnimBg="0"/>
      <p:bldP spid="11485" grpId="0" autoUpdateAnimBg="0"/>
      <p:bldP spid="11486" grpId="0" autoUpdateAnimBg="0"/>
      <p:bldP spid="11487" grpId="0" autoUpdateAnimBg="0"/>
      <p:bldP spid="11488" grpId="0" autoUpdateAnimBg="0"/>
      <p:bldP spid="11489" grpId="0" autoUpdateAnimBg="0"/>
      <p:bldP spid="11490" grpId="0" autoUpdateAnimBg="0"/>
      <p:bldP spid="11491" grpId="0" autoUpdateAnimBg="0"/>
      <p:bldP spid="11492" grpId="0" autoUpdateAnimBg="0"/>
      <p:bldP spid="11493" grpId="0" autoUpdateAnimBg="0"/>
      <p:bldP spid="11494" grpId="0" autoUpdateAnimBg="0"/>
      <p:bldP spid="11495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3" name="Text Box 173"/>
          <p:cNvSpPr txBox="1">
            <a:spLocks noChangeArrowheads="1"/>
          </p:cNvSpPr>
          <p:nvPr/>
        </p:nvSpPr>
        <p:spPr bwMode="auto">
          <a:xfrm>
            <a:off x="754063" y="498475"/>
            <a:ext cx="3613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网的邻接矩阵可定义为：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 </a:t>
            </a:r>
          </a:p>
        </p:txBody>
      </p:sp>
      <p:graphicFrame>
        <p:nvGraphicFramePr>
          <p:cNvPr id="10414" name="Object 174"/>
          <p:cNvGraphicFramePr>
            <a:graphicFrameLocks noChangeAspect="1"/>
          </p:cNvGraphicFramePr>
          <p:nvPr/>
        </p:nvGraphicFramePr>
        <p:xfrm>
          <a:off x="749300" y="1066800"/>
          <a:ext cx="807085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6" name="公式" r:id="rId4" imgW="3720960" imgH="583920" progId="Equation.3">
                  <p:embed/>
                </p:oleObj>
              </mc:Choice>
              <mc:Fallback>
                <p:oleObj name="公式" r:id="rId4" imgW="3720960" imgH="583920" progId="Equation.3">
                  <p:embed/>
                  <p:pic>
                    <p:nvPicPr>
                      <p:cNvPr id="10414" name="Object 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1066800"/>
                        <a:ext cx="8070850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460" name="Group 220"/>
          <p:cNvGrpSpPr>
            <a:grpSpLocks/>
          </p:cNvGrpSpPr>
          <p:nvPr/>
        </p:nvGrpSpPr>
        <p:grpSpPr bwMode="auto">
          <a:xfrm>
            <a:off x="1009650" y="3048000"/>
            <a:ext cx="2986088" cy="2362200"/>
            <a:chOff x="480" y="1920"/>
            <a:chExt cx="1881" cy="1488"/>
          </a:xfrm>
        </p:grpSpPr>
        <p:sp>
          <p:nvSpPr>
            <p:cNvPr id="10417" name="Oval 177"/>
            <p:cNvSpPr>
              <a:spLocks noChangeArrowheads="1"/>
            </p:cNvSpPr>
            <p:nvPr/>
          </p:nvSpPr>
          <p:spPr bwMode="auto">
            <a:xfrm>
              <a:off x="1632" y="199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418" name="Text Box 178"/>
            <p:cNvSpPr txBox="1">
              <a:spLocks noChangeArrowheads="1"/>
            </p:cNvSpPr>
            <p:nvPr/>
          </p:nvSpPr>
          <p:spPr bwMode="auto">
            <a:xfrm>
              <a:off x="1623" y="192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2 </a:t>
              </a:r>
            </a:p>
          </p:txBody>
        </p:sp>
        <p:sp>
          <p:nvSpPr>
            <p:cNvPr id="10419" name="Oval 179"/>
            <p:cNvSpPr>
              <a:spLocks noChangeArrowheads="1"/>
            </p:cNvSpPr>
            <p:nvPr/>
          </p:nvSpPr>
          <p:spPr bwMode="auto">
            <a:xfrm>
              <a:off x="720" y="20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420" name="Text Box 180"/>
            <p:cNvSpPr txBox="1">
              <a:spLocks noChangeArrowheads="1"/>
            </p:cNvSpPr>
            <p:nvPr/>
          </p:nvSpPr>
          <p:spPr bwMode="auto">
            <a:xfrm>
              <a:off x="711" y="201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1 </a:t>
              </a:r>
            </a:p>
          </p:txBody>
        </p:sp>
        <p:sp>
          <p:nvSpPr>
            <p:cNvPr id="10421" name="Oval 181"/>
            <p:cNvSpPr>
              <a:spLocks noChangeArrowheads="1"/>
            </p:cNvSpPr>
            <p:nvPr/>
          </p:nvSpPr>
          <p:spPr bwMode="auto">
            <a:xfrm>
              <a:off x="2064" y="244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422" name="Text Box 182"/>
            <p:cNvSpPr txBox="1">
              <a:spLocks noChangeArrowheads="1"/>
            </p:cNvSpPr>
            <p:nvPr/>
          </p:nvSpPr>
          <p:spPr bwMode="auto">
            <a:xfrm>
              <a:off x="2064" y="240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3 </a:t>
              </a:r>
            </a:p>
          </p:txBody>
        </p:sp>
        <p:sp>
          <p:nvSpPr>
            <p:cNvPr id="10423" name="Oval 183"/>
            <p:cNvSpPr>
              <a:spLocks noChangeArrowheads="1"/>
            </p:cNvSpPr>
            <p:nvPr/>
          </p:nvSpPr>
          <p:spPr bwMode="auto">
            <a:xfrm>
              <a:off x="1527" y="295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424" name="Text Box 184"/>
            <p:cNvSpPr txBox="1">
              <a:spLocks noChangeArrowheads="1"/>
            </p:cNvSpPr>
            <p:nvPr/>
          </p:nvSpPr>
          <p:spPr bwMode="auto">
            <a:xfrm>
              <a:off x="1527" y="288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4 </a:t>
              </a:r>
            </a:p>
          </p:txBody>
        </p:sp>
        <p:sp>
          <p:nvSpPr>
            <p:cNvPr id="10425" name="Oval 185"/>
            <p:cNvSpPr>
              <a:spLocks noChangeArrowheads="1"/>
            </p:cNvSpPr>
            <p:nvPr/>
          </p:nvSpPr>
          <p:spPr bwMode="auto">
            <a:xfrm>
              <a:off x="681" y="30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426" name="Text Box 186"/>
            <p:cNvSpPr txBox="1">
              <a:spLocks noChangeArrowheads="1"/>
            </p:cNvSpPr>
            <p:nvPr/>
          </p:nvSpPr>
          <p:spPr bwMode="auto">
            <a:xfrm>
              <a:off x="672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5 </a:t>
              </a:r>
            </a:p>
          </p:txBody>
        </p:sp>
        <p:sp>
          <p:nvSpPr>
            <p:cNvPr id="10434" name="Oval 194"/>
            <p:cNvSpPr>
              <a:spLocks noChangeArrowheads="1"/>
            </p:cNvSpPr>
            <p:nvPr/>
          </p:nvSpPr>
          <p:spPr bwMode="auto">
            <a:xfrm>
              <a:off x="537" y="259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435" name="Text Box 195"/>
            <p:cNvSpPr txBox="1">
              <a:spLocks noChangeArrowheads="1"/>
            </p:cNvSpPr>
            <p:nvPr/>
          </p:nvSpPr>
          <p:spPr bwMode="auto">
            <a:xfrm>
              <a:off x="528" y="2522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6 </a:t>
              </a:r>
            </a:p>
          </p:txBody>
        </p:sp>
        <p:cxnSp>
          <p:nvCxnSpPr>
            <p:cNvPr id="10436" name="AutoShape 196"/>
            <p:cNvCxnSpPr>
              <a:cxnSpLocks noChangeShapeType="1"/>
              <a:stCxn id="10419" idx="6"/>
              <a:endCxn id="10417" idx="2"/>
            </p:cNvCxnSpPr>
            <p:nvPr/>
          </p:nvCxnSpPr>
          <p:spPr bwMode="auto">
            <a:xfrm flipV="1">
              <a:off x="960" y="2110"/>
              <a:ext cx="672" cy="7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437" name="AutoShape 197"/>
            <p:cNvCxnSpPr>
              <a:cxnSpLocks noChangeShapeType="1"/>
              <a:stCxn id="10417" idx="5"/>
              <a:endCxn id="10421" idx="1"/>
            </p:cNvCxnSpPr>
            <p:nvPr/>
          </p:nvCxnSpPr>
          <p:spPr bwMode="auto">
            <a:xfrm>
              <a:off x="1837" y="2195"/>
              <a:ext cx="262" cy="2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438" name="AutoShape 198"/>
            <p:cNvCxnSpPr>
              <a:cxnSpLocks noChangeShapeType="1"/>
              <a:stCxn id="10421" idx="2"/>
              <a:endCxn id="10419" idx="5"/>
            </p:cNvCxnSpPr>
            <p:nvPr/>
          </p:nvCxnSpPr>
          <p:spPr bwMode="auto">
            <a:xfrm flipH="1" flipV="1">
              <a:off x="925" y="2269"/>
              <a:ext cx="1139" cy="29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439" name="AutoShape 199"/>
            <p:cNvCxnSpPr>
              <a:cxnSpLocks noChangeShapeType="1"/>
              <a:stCxn id="10421" idx="3"/>
              <a:endCxn id="10434" idx="6"/>
            </p:cNvCxnSpPr>
            <p:nvPr/>
          </p:nvCxnSpPr>
          <p:spPr bwMode="auto">
            <a:xfrm flipH="1">
              <a:off x="777" y="2653"/>
              <a:ext cx="1322" cy="5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440" name="AutoShape 200"/>
            <p:cNvCxnSpPr>
              <a:cxnSpLocks noChangeShapeType="1"/>
              <a:stCxn id="10419" idx="4"/>
              <a:endCxn id="10423" idx="1"/>
            </p:cNvCxnSpPr>
            <p:nvPr/>
          </p:nvCxnSpPr>
          <p:spPr bwMode="auto">
            <a:xfrm>
              <a:off x="840" y="2304"/>
              <a:ext cx="722" cy="68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441" name="AutoShape 201"/>
            <p:cNvCxnSpPr>
              <a:cxnSpLocks noChangeShapeType="1"/>
              <a:stCxn id="10423" idx="2"/>
              <a:endCxn id="10434" idx="5"/>
            </p:cNvCxnSpPr>
            <p:nvPr/>
          </p:nvCxnSpPr>
          <p:spPr bwMode="auto">
            <a:xfrm flipH="1" flipV="1">
              <a:off x="742" y="2797"/>
              <a:ext cx="785" cy="27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442" name="AutoShape 202"/>
            <p:cNvCxnSpPr>
              <a:cxnSpLocks noChangeShapeType="1"/>
              <a:stCxn id="10425" idx="6"/>
              <a:endCxn id="10423" idx="3"/>
            </p:cNvCxnSpPr>
            <p:nvPr/>
          </p:nvCxnSpPr>
          <p:spPr bwMode="auto">
            <a:xfrm>
              <a:off x="921" y="3144"/>
              <a:ext cx="641" cy="1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443" name="AutoShape 203"/>
            <p:cNvCxnSpPr>
              <a:cxnSpLocks noChangeShapeType="1"/>
              <a:stCxn id="10434" idx="4"/>
              <a:endCxn id="10425" idx="1"/>
            </p:cNvCxnSpPr>
            <p:nvPr/>
          </p:nvCxnSpPr>
          <p:spPr bwMode="auto">
            <a:xfrm>
              <a:off x="657" y="2832"/>
              <a:ext cx="59" cy="2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444" name="AutoShape 204"/>
            <p:cNvCxnSpPr>
              <a:cxnSpLocks noChangeShapeType="1"/>
              <a:stCxn id="10423" idx="7"/>
              <a:endCxn id="10421" idx="4"/>
            </p:cNvCxnSpPr>
            <p:nvPr/>
          </p:nvCxnSpPr>
          <p:spPr bwMode="auto">
            <a:xfrm flipV="1">
              <a:off x="1732" y="2688"/>
              <a:ext cx="452" cy="29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445" name="AutoShape 205"/>
            <p:cNvCxnSpPr>
              <a:cxnSpLocks noChangeShapeType="1"/>
              <a:stCxn id="10434" idx="0"/>
              <a:endCxn id="10419" idx="3"/>
            </p:cNvCxnSpPr>
            <p:nvPr/>
          </p:nvCxnSpPr>
          <p:spPr bwMode="auto">
            <a:xfrm flipV="1">
              <a:off x="657" y="2269"/>
              <a:ext cx="98" cy="32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0446" name="Text Box 206"/>
            <p:cNvSpPr txBox="1">
              <a:spLocks noChangeArrowheads="1"/>
            </p:cNvSpPr>
            <p:nvPr/>
          </p:nvSpPr>
          <p:spPr bwMode="auto">
            <a:xfrm>
              <a:off x="1132" y="1920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5 </a:t>
              </a:r>
            </a:p>
          </p:txBody>
        </p:sp>
        <p:sp>
          <p:nvSpPr>
            <p:cNvPr id="10447" name="Text Box 207"/>
            <p:cNvSpPr txBox="1">
              <a:spLocks noChangeArrowheads="1"/>
            </p:cNvSpPr>
            <p:nvPr/>
          </p:nvSpPr>
          <p:spPr bwMode="auto">
            <a:xfrm>
              <a:off x="1920" y="2112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4 </a:t>
              </a:r>
            </a:p>
          </p:txBody>
        </p:sp>
        <p:sp>
          <p:nvSpPr>
            <p:cNvPr id="10448" name="Text Box 208"/>
            <p:cNvSpPr txBox="1">
              <a:spLocks noChangeArrowheads="1"/>
            </p:cNvSpPr>
            <p:nvPr/>
          </p:nvSpPr>
          <p:spPr bwMode="auto">
            <a:xfrm>
              <a:off x="1344" y="2160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8 </a:t>
              </a:r>
            </a:p>
          </p:txBody>
        </p:sp>
        <p:sp>
          <p:nvSpPr>
            <p:cNvPr id="10449" name="Text Box 209"/>
            <p:cNvSpPr txBox="1">
              <a:spLocks noChangeArrowheads="1"/>
            </p:cNvSpPr>
            <p:nvPr/>
          </p:nvSpPr>
          <p:spPr bwMode="auto">
            <a:xfrm>
              <a:off x="1468" y="2448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9 </a:t>
              </a:r>
            </a:p>
          </p:txBody>
        </p:sp>
        <p:sp>
          <p:nvSpPr>
            <p:cNvPr id="10450" name="Text Box 210"/>
            <p:cNvSpPr txBox="1">
              <a:spLocks noChangeArrowheads="1"/>
            </p:cNvSpPr>
            <p:nvPr/>
          </p:nvSpPr>
          <p:spPr bwMode="auto">
            <a:xfrm>
              <a:off x="1056" y="2352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7 </a:t>
              </a:r>
            </a:p>
          </p:txBody>
        </p:sp>
        <p:sp>
          <p:nvSpPr>
            <p:cNvPr id="10451" name="Text Box 211"/>
            <p:cNvSpPr txBox="1">
              <a:spLocks noChangeArrowheads="1"/>
            </p:cNvSpPr>
            <p:nvPr/>
          </p:nvSpPr>
          <p:spPr bwMode="auto">
            <a:xfrm>
              <a:off x="1680" y="2688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5 </a:t>
              </a:r>
            </a:p>
          </p:txBody>
        </p:sp>
        <p:sp>
          <p:nvSpPr>
            <p:cNvPr id="10452" name="Text Box 212"/>
            <p:cNvSpPr txBox="1">
              <a:spLocks noChangeArrowheads="1"/>
            </p:cNvSpPr>
            <p:nvPr/>
          </p:nvSpPr>
          <p:spPr bwMode="auto">
            <a:xfrm>
              <a:off x="1008" y="3120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5 </a:t>
              </a:r>
            </a:p>
          </p:txBody>
        </p:sp>
        <p:sp>
          <p:nvSpPr>
            <p:cNvPr id="10454" name="Text Box 214"/>
            <p:cNvSpPr txBox="1">
              <a:spLocks noChangeArrowheads="1"/>
            </p:cNvSpPr>
            <p:nvPr/>
          </p:nvSpPr>
          <p:spPr bwMode="auto">
            <a:xfrm>
              <a:off x="1056" y="2688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6 </a:t>
              </a:r>
            </a:p>
          </p:txBody>
        </p:sp>
        <p:sp>
          <p:nvSpPr>
            <p:cNvPr id="10455" name="Text Box 215"/>
            <p:cNvSpPr txBox="1">
              <a:spLocks noChangeArrowheads="1"/>
            </p:cNvSpPr>
            <p:nvPr/>
          </p:nvSpPr>
          <p:spPr bwMode="auto">
            <a:xfrm>
              <a:off x="480" y="2784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1 </a:t>
              </a:r>
            </a:p>
          </p:txBody>
        </p:sp>
        <p:sp>
          <p:nvSpPr>
            <p:cNvPr id="10456" name="Text Box 216"/>
            <p:cNvSpPr txBox="1">
              <a:spLocks noChangeArrowheads="1"/>
            </p:cNvSpPr>
            <p:nvPr/>
          </p:nvSpPr>
          <p:spPr bwMode="auto">
            <a:xfrm>
              <a:off x="528" y="2304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3 </a:t>
              </a:r>
            </a:p>
          </p:txBody>
        </p:sp>
      </p:grpSp>
      <p:graphicFrame>
        <p:nvGraphicFramePr>
          <p:cNvPr id="10457" name="Object 217"/>
          <p:cNvGraphicFramePr>
            <a:graphicFrameLocks noChangeAspect="1"/>
          </p:cNvGraphicFramePr>
          <p:nvPr/>
        </p:nvGraphicFramePr>
        <p:xfrm>
          <a:off x="5097463" y="2851150"/>
          <a:ext cx="2827337" cy="316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7" name="公式" r:id="rId6" imgW="1574640" imgH="1765080" progId="Equation.3">
                  <p:embed/>
                </p:oleObj>
              </mc:Choice>
              <mc:Fallback>
                <p:oleObj name="公式" r:id="rId6" imgW="1574640" imgH="1765080" progId="Equation.3">
                  <p:embed/>
                  <p:pic>
                    <p:nvPicPr>
                      <p:cNvPr id="10457" name="Object 2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7463" y="2851150"/>
                        <a:ext cx="2827337" cy="316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58" name="Text Box 218"/>
          <p:cNvSpPr txBox="1">
            <a:spLocks noChangeArrowheads="1"/>
          </p:cNvSpPr>
          <p:nvPr/>
        </p:nvSpPr>
        <p:spPr bwMode="auto">
          <a:xfrm>
            <a:off x="5145088" y="2384425"/>
            <a:ext cx="27209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3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4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5  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6 </a:t>
            </a:r>
          </a:p>
        </p:txBody>
      </p:sp>
      <p:sp>
        <p:nvSpPr>
          <p:cNvPr id="10459" name="Text Box 219"/>
          <p:cNvSpPr txBox="1">
            <a:spLocks noChangeArrowheads="1"/>
          </p:cNvSpPr>
          <p:nvPr/>
        </p:nvSpPr>
        <p:spPr bwMode="auto">
          <a:xfrm>
            <a:off x="4572000" y="2765425"/>
            <a:ext cx="496888" cy="31956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2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3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4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5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6 </a:t>
            </a: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4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4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4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4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0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13" grpId="0" autoUpdateAnimBg="0"/>
      <p:bldP spid="10458" grpId="0" autoUpdateAnimBg="0"/>
      <p:bldP spid="10459" grpId="0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7" name="Text Box 45"/>
          <p:cNvSpPr txBox="1">
            <a:spLocks noChangeArrowheads="1"/>
          </p:cNvSpPr>
          <p:nvPr/>
        </p:nvSpPr>
        <p:spPr bwMode="auto">
          <a:xfrm>
            <a:off x="579438" y="498475"/>
            <a:ext cx="6432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7.2.2  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邻接表（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类似于树的孩子链表表示法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）  </a:t>
            </a:r>
          </a:p>
        </p:txBody>
      </p:sp>
      <p:sp>
        <p:nvSpPr>
          <p:cNvPr id="13427" name="Text Box 115"/>
          <p:cNvSpPr txBox="1">
            <a:spLocks noChangeArrowheads="1"/>
          </p:cNvSpPr>
          <p:nvPr/>
        </p:nvSpPr>
        <p:spPr bwMode="auto">
          <a:xfrm>
            <a:off x="2193925" y="3213100"/>
            <a:ext cx="11969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头结点 </a:t>
            </a:r>
          </a:p>
        </p:txBody>
      </p:sp>
      <p:graphicFrame>
        <p:nvGraphicFramePr>
          <p:cNvPr id="13445" name="Group 133"/>
          <p:cNvGraphicFramePr>
            <a:graphicFrameLocks noGrp="1"/>
          </p:cNvGraphicFramePr>
          <p:nvPr/>
        </p:nvGraphicFramePr>
        <p:xfrm>
          <a:off x="1562100" y="3705225"/>
          <a:ext cx="2362200" cy="457200"/>
        </p:xfrm>
        <a:graphic>
          <a:graphicData uri="http://schemas.openxmlformats.org/drawingml/2006/table">
            <a:tbl>
              <a:tblPr/>
              <a:tblGrid>
                <a:gridCol w="1181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data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firstarc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446" name="Text Box 134"/>
          <p:cNvSpPr txBox="1">
            <a:spLocks noChangeArrowheads="1"/>
          </p:cNvSpPr>
          <p:nvPr/>
        </p:nvSpPr>
        <p:spPr bwMode="auto">
          <a:xfrm>
            <a:off x="4979988" y="3240088"/>
            <a:ext cx="11969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表结点 </a:t>
            </a:r>
          </a:p>
        </p:txBody>
      </p:sp>
      <p:graphicFrame>
        <p:nvGraphicFramePr>
          <p:cNvPr id="13468" name="Group 156"/>
          <p:cNvGraphicFramePr>
            <a:graphicFrameLocks noGrp="1"/>
          </p:cNvGraphicFramePr>
          <p:nvPr/>
        </p:nvGraphicFramePr>
        <p:xfrm>
          <a:off x="4271963" y="3697288"/>
          <a:ext cx="2590800" cy="457200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adjvex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8F8F8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nextarc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8F8F8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467" name="Group 155"/>
          <p:cNvGraphicFramePr>
            <a:graphicFrameLocks noGrp="1"/>
          </p:cNvGraphicFramePr>
          <p:nvPr/>
        </p:nvGraphicFramePr>
        <p:xfrm>
          <a:off x="6862763" y="3698875"/>
          <a:ext cx="762000" cy="4572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info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FFFFF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3476" name="Group 164"/>
          <p:cNvGrpSpPr>
            <a:grpSpLocks/>
          </p:cNvGrpSpPr>
          <p:nvPr/>
        </p:nvGrpSpPr>
        <p:grpSpPr bwMode="auto">
          <a:xfrm>
            <a:off x="1936750" y="990600"/>
            <a:ext cx="1614488" cy="2092325"/>
            <a:chOff x="4695" y="2208"/>
            <a:chExt cx="1017" cy="1318"/>
          </a:xfrm>
        </p:grpSpPr>
        <p:grpSp>
          <p:nvGrpSpPr>
            <p:cNvPr id="13477" name="Group 165"/>
            <p:cNvGrpSpPr>
              <a:grpSpLocks/>
            </p:cNvGrpSpPr>
            <p:nvPr/>
          </p:nvGrpSpPr>
          <p:grpSpPr bwMode="auto">
            <a:xfrm>
              <a:off x="4695" y="2352"/>
              <a:ext cx="1017" cy="1174"/>
              <a:chOff x="4647" y="2448"/>
              <a:chExt cx="1017" cy="1174"/>
            </a:xfrm>
          </p:grpSpPr>
          <p:sp>
            <p:nvSpPr>
              <p:cNvPr id="13478" name="Oval 166"/>
              <p:cNvSpPr>
                <a:spLocks noChangeArrowheads="1"/>
              </p:cNvSpPr>
              <p:nvPr/>
            </p:nvSpPr>
            <p:spPr bwMode="auto">
              <a:xfrm>
                <a:off x="5376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3479" name="Text Box 167"/>
              <p:cNvSpPr txBox="1">
                <a:spLocks noChangeArrowheads="1"/>
              </p:cNvSpPr>
              <p:nvPr/>
            </p:nvSpPr>
            <p:spPr bwMode="auto">
              <a:xfrm>
                <a:off x="536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v</a:t>
                </a:r>
                <a:r>
                  <a:rPr kumimoji="1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2 </a:t>
                </a:r>
              </a:p>
            </p:txBody>
          </p:sp>
          <p:sp>
            <p:nvSpPr>
              <p:cNvPr id="13480" name="Oval 168"/>
              <p:cNvSpPr>
                <a:spLocks noChangeArrowheads="1"/>
              </p:cNvSpPr>
              <p:nvPr/>
            </p:nvSpPr>
            <p:spPr bwMode="auto">
              <a:xfrm>
                <a:off x="4656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3481" name="Text Box 169"/>
              <p:cNvSpPr txBox="1">
                <a:spLocks noChangeArrowheads="1"/>
              </p:cNvSpPr>
              <p:nvPr/>
            </p:nvSpPr>
            <p:spPr bwMode="auto">
              <a:xfrm>
                <a:off x="464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v</a:t>
                </a:r>
                <a:r>
                  <a:rPr kumimoji="1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1 </a:t>
                </a:r>
              </a:p>
            </p:txBody>
          </p:sp>
          <p:sp>
            <p:nvSpPr>
              <p:cNvPr id="13482" name="Oval 170"/>
              <p:cNvSpPr>
                <a:spLocks noChangeArrowheads="1"/>
              </p:cNvSpPr>
              <p:nvPr/>
            </p:nvSpPr>
            <p:spPr bwMode="auto">
              <a:xfrm>
                <a:off x="5040" y="292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3483" name="Text Box 171"/>
              <p:cNvSpPr txBox="1">
                <a:spLocks noChangeArrowheads="1"/>
              </p:cNvSpPr>
              <p:nvPr/>
            </p:nvSpPr>
            <p:spPr bwMode="auto">
              <a:xfrm>
                <a:off x="5031" y="2880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v</a:t>
                </a:r>
                <a:r>
                  <a:rPr kumimoji="1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3 </a:t>
                </a:r>
              </a:p>
            </p:txBody>
          </p:sp>
          <p:sp>
            <p:nvSpPr>
              <p:cNvPr id="13484" name="Oval 172"/>
              <p:cNvSpPr>
                <a:spLocks noChangeArrowheads="1"/>
              </p:cNvSpPr>
              <p:nvPr/>
            </p:nvSpPr>
            <p:spPr bwMode="auto">
              <a:xfrm>
                <a:off x="4656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3485" name="Text Box 173"/>
              <p:cNvSpPr txBox="1">
                <a:spLocks noChangeArrowheads="1"/>
              </p:cNvSpPr>
              <p:nvPr/>
            </p:nvSpPr>
            <p:spPr bwMode="auto">
              <a:xfrm>
                <a:off x="4656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v</a:t>
                </a:r>
                <a:r>
                  <a:rPr kumimoji="1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4 </a:t>
                </a:r>
              </a:p>
            </p:txBody>
          </p:sp>
          <p:sp>
            <p:nvSpPr>
              <p:cNvPr id="13486" name="Oval 174"/>
              <p:cNvSpPr>
                <a:spLocks noChangeArrowheads="1"/>
              </p:cNvSpPr>
              <p:nvPr/>
            </p:nvSpPr>
            <p:spPr bwMode="auto">
              <a:xfrm>
                <a:off x="5376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3487" name="Text Box 175"/>
              <p:cNvSpPr txBox="1">
                <a:spLocks noChangeArrowheads="1"/>
              </p:cNvSpPr>
              <p:nvPr/>
            </p:nvSpPr>
            <p:spPr bwMode="auto">
              <a:xfrm>
                <a:off x="5367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v</a:t>
                </a:r>
                <a:r>
                  <a:rPr kumimoji="1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5 </a:t>
                </a:r>
              </a:p>
            </p:txBody>
          </p:sp>
          <p:cxnSp>
            <p:nvCxnSpPr>
              <p:cNvPr id="13488" name="AutoShape 176"/>
              <p:cNvCxnSpPr>
                <a:cxnSpLocks noChangeShapeType="1"/>
                <a:stCxn id="13480" idx="6"/>
                <a:endCxn id="13478" idx="2"/>
              </p:cNvCxnSpPr>
              <p:nvPr/>
            </p:nvCxnSpPr>
            <p:spPr bwMode="auto">
              <a:xfrm>
                <a:off x="4896" y="2638"/>
                <a:ext cx="480" cy="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3489" name="AutoShape 177"/>
              <p:cNvCxnSpPr>
                <a:cxnSpLocks noChangeShapeType="1"/>
                <a:stCxn id="13480" idx="4"/>
                <a:endCxn id="13484" idx="0"/>
              </p:cNvCxnSpPr>
              <p:nvPr/>
            </p:nvCxnSpPr>
            <p:spPr bwMode="auto">
              <a:xfrm>
                <a:off x="4776" y="2758"/>
                <a:ext cx="0" cy="62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3490" name="AutoShape 178"/>
              <p:cNvCxnSpPr>
                <a:cxnSpLocks noChangeShapeType="1"/>
                <a:stCxn id="13484" idx="7"/>
                <a:endCxn id="13482" idx="3"/>
              </p:cNvCxnSpPr>
              <p:nvPr/>
            </p:nvCxnSpPr>
            <p:spPr bwMode="auto">
              <a:xfrm flipV="1">
                <a:off x="4861" y="3133"/>
                <a:ext cx="214" cy="28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3491" name="AutoShape 179"/>
              <p:cNvCxnSpPr>
                <a:cxnSpLocks noChangeShapeType="1"/>
                <a:stCxn id="13482" idx="7"/>
                <a:endCxn id="13478" idx="3"/>
              </p:cNvCxnSpPr>
              <p:nvPr/>
            </p:nvCxnSpPr>
            <p:spPr bwMode="auto">
              <a:xfrm flipV="1">
                <a:off x="5245" y="2723"/>
                <a:ext cx="166" cy="24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3492" name="AutoShape 180"/>
              <p:cNvCxnSpPr>
                <a:cxnSpLocks noChangeShapeType="1"/>
                <a:stCxn id="13486" idx="0"/>
                <a:endCxn id="13478" idx="4"/>
              </p:cNvCxnSpPr>
              <p:nvPr/>
            </p:nvCxnSpPr>
            <p:spPr bwMode="auto">
              <a:xfrm flipV="1">
                <a:off x="5496" y="2758"/>
                <a:ext cx="0" cy="62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3493" name="AutoShape 181"/>
              <p:cNvCxnSpPr>
                <a:cxnSpLocks noChangeShapeType="1"/>
                <a:stCxn id="13486" idx="1"/>
                <a:endCxn id="13482" idx="5"/>
              </p:cNvCxnSpPr>
              <p:nvPr/>
            </p:nvCxnSpPr>
            <p:spPr bwMode="auto">
              <a:xfrm flipH="1" flipV="1">
                <a:off x="5245" y="3133"/>
                <a:ext cx="166" cy="28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</p:grpSp>
        <p:sp>
          <p:nvSpPr>
            <p:cNvPr id="13494" name="Text Box 182"/>
            <p:cNvSpPr txBox="1">
              <a:spLocks noChangeArrowheads="1"/>
            </p:cNvSpPr>
            <p:nvPr/>
          </p:nvSpPr>
          <p:spPr bwMode="auto">
            <a:xfrm>
              <a:off x="5015" y="2208"/>
              <a:ext cx="35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G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2 </a:t>
              </a:r>
            </a:p>
          </p:txBody>
        </p:sp>
      </p:grpSp>
      <p:graphicFrame>
        <p:nvGraphicFramePr>
          <p:cNvPr id="13523" name="Group 211"/>
          <p:cNvGraphicFramePr>
            <a:graphicFrameLocks noGrp="1"/>
          </p:cNvGraphicFramePr>
          <p:nvPr/>
        </p:nvGraphicFramePr>
        <p:xfrm>
          <a:off x="4789488" y="1143000"/>
          <a:ext cx="838200" cy="1828800"/>
        </p:xfrm>
        <a:graphic>
          <a:graphicData uri="http://schemas.openxmlformats.org/drawingml/2006/table">
            <a:tbl>
              <a:tblPr/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7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7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3683" name="Group 371"/>
          <p:cNvGrpSpPr>
            <a:grpSpLocks/>
          </p:cNvGrpSpPr>
          <p:nvPr/>
        </p:nvGrpSpPr>
        <p:grpSpPr bwMode="auto">
          <a:xfrm>
            <a:off x="4789488" y="990600"/>
            <a:ext cx="479425" cy="1981200"/>
            <a:chOff x="2700" y="624"/>
            <a:chExt cx="302" cy="1248"/>
          </a:xfrm>
        </p:grpSpPr>
        <p:sp>
          <p:nvSpPr>
            <p:cNvPr id="13519" name="Text Box 207"/>
            <p:cNvSpPr txBox="1">
              <a:spLocks noChangeArrowheads="1"/>
            </p:cNvSpPr>
            <p:nvPr/>
          </p:nvSpPr>
          <p:spPr bwMode="auto">
            <a:xfrm>
              <a:off x="2700" y="624"/>
              <a:ext cx="297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1 </a:t>
              </a:r>
            </a:p>
          </p:txBody>
        </p:sp>
        <p:sp>
          <p:nvSpPr>
            <p:cNvPr id="13520" name="Text Box 208"/>
            <p:cNvSpPr txBox="1">
              <a:spLocks noChangeArrowheads="1"/>
            </p:cNvSpPr>
            <p:nvPr/>
          </p:nvSpPr>
          <p:spPr bwMode="auto">
            <a:xfrm>
              <a:off x="2700" y="1104"/>
              <a:ext cx="297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3 </a:t>
              </a:r>
            </a:p>
          </p:txBody>
        </p:sp>
        <p:sp>
          <p:nvSpPr>
            <p:cNvPr id="13521" name="Text Box 209"/>
            <p:cNvSpPr txBox="1">
              <a:spLocks noChangeArrowheads="1"/>
            </p:cNvSpPr>
            <p:nvPr/>
          </p:nvSpPr>
          <p:spPr bwMode="auto">
            <a:xfrm>
              <a:off x="2705" y="1321"/>
              <a:ext cx="297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4 </a:t>
              </a:r>
            </a:p>
          </p:txBody>
        </p:sp>
        <p:sp>
          <p:nvSpPr>
            <p:cNvPr id="13522" name="Text Box 210"/>
            <p:cNvSpPr txBox="1">
              <a:spLocks noChangeArrowheads="1"/>
            </p:cNvSpPr>
            <p:nvPr/>
          </p:nvSpPr>
          <p:spPr bwMode="auto">
            <a:xfrm>
              <a:off x="2705" y="864"/>
              <a:ext cx="297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2 </a:t>
              </a:r>
            </a:p>
          </p:txBody>
        </p:sp>
        <p:sp>
          <p:nvSpPr>
            <p:cNvPr id="13524" name="Text Box 212"/>
            <p:cNvSpPr txBox="1">
              <a:spLocks noChangeArrowheads="1"/>
            </p:cNvSpPr>
            <p:nvPr/>
          </p:nvSpPr>
          <p:spPr bwMode="auto">
            <a:xfrm>
              <a:off x="2700" y="1561"/>
              <a:ext cx="297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5 </a:t>
              </a:r>
            </a:p>
          </p:txBody>
        </p:sp>
      </p:grpSp>
      <p:grpSp>
        <p:nvGrpSpPr>
          <p:cNvPr id="13684" name="Group 372"/>
          <p:cNvGrpSpPr>
            <a:grpSpLocks/>
          </p:cNvGrpSpPr>
          <p:nvPr/>
        </p:nvGrpSpPr>
        <p:grpSpPr bwMode="auto">
          <a:xfrm>
            <a:off x="4408488" y="1063625"/>
            <a:ext cx="412750" cy="1911350"/>
            <a:chOff x="2460" y="670"/>
            <a:chExt cx="260" cy="1204"/>
          </a:xfrm>
        </p:grpSpPr>
        <p:sp>
          <p:nvSpPr>
            <p:cNvPr id="13525" name="Text Box 213"/>
            <p:cNvSpPr txBox="1">
              <a:spLocks noChangeArrowheads="1"/>
            </p:cNvSpPr>
            <p:nvPr/>
          </p:nvSpPr>
          <p:spPr bwMode="auto">
            <a:xfrm>
              <a:off x="2460" y="670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0 </a:t>
              </a:r>
            </a:p>
          </p:txBody>
        </p:sp>
        <p:sp>
          <p:nvSpPr>
            <p:cNvPr id="13526" name="Text Box 214"/>
            <p:cNvSpPr txBox="1">
              <a:spLocks noChangeArrowheads="1"/>
            </p:cNvSpPr>
            <p:nvPr/>
          </p:nvSpPr>
          <p:spPr bwMode="auto">
            <a:xfrm>
              <a:off x="2460" y="912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1 </a:t>
              </a:r>
            </a:p>
          </p:txBody>
        </p:sp>
        <p:sp>
          <p:nvSpPr>
            <p:cNvPr id="13527" name="Text Box 215"/>
            <p:cNvSpPr txBox="1">
              <a:spLocks noChangeArrowheads="1"/>
            </p:cNvSpPr>
            <p:nvPr/>
          </p:nvSpPr>
          <p:spPr bwMode="auto">
            <a:xfrm>
              <a:off x="2460" y="1152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2 </a:t>
              </a:r>
            </a:p>
          </p:txBody>
        </p:sp>
        <p:sp>
          <p:nvSpPr>
            <p:cNvPr id="13528" name="Text Box 216"/>
            <p:cNvSpPr txBox="1">
              <a:spLocks noChangeArrowheads="1"/>
            </p:cNvSpPr>
            <p:nvPr/>
          </p:nvSpPr>
          <p:spPr bwMode="auto">
            <a:xfrm>
              <a:off x="2460" y="1414"/>
              <a:ext cx="260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3 </a:t>
              </a:r>
            </a:p>
          </p:txBody>
        </p:sp>
        <p:sp>
          <p:nvSpPr>
            <p:cNvPr id="13529" name="Text Box 217"/>
            <p:cNvSpPr txBox="1">
              <a:spLocks noChangeArrowheads="1"/>
            </p:cNvSpPr>
            <p:nvPr/>
          </p:nvSpPr>
          <p:spPr bwMode="auto">
            <a:xfrm>
              <a:off x="2460" y="1632"/>
              <a:ext cx="260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4 </a:t>
              </a:r>
            </a:p>
          </p:txBody>
        </p:sp>
      </p:grpSp>
      <p:sp>
        <p:nvSpPr>
          <p:cNvPr id="13535" name="Line 223"/>
          <p:cNvSpPr>
            <a:spLocks noChangeShapeType="1"/>
          </p:cNvSpPr>
          <p:nvPr/>
        </p:nvSpPr>
        <p:spPr bwMode="auto">
          <a:xfrm>
            <a:off x="5399088" y="13001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graphicFrame>
        <p:nvGraphicFramePr>
          <p:cNvPr id="13554" name="Group 242"/>
          <p:cNvGraphicFramePr>
            <a:graphicFrameLocks noGrp="1"/>
          </p:cNvGraphicFramePr>
          <p:nvPr/>
        </p:nvGraphicFramePr>
        <p:xfrm>
          <a:off x="5856288" y="11747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555" name="Group 243"/>
          <p:cNvGraphicFramePr>
            <a:graphicFrameLocks noGrp="1"/>
          </p:cNvGraphicFramePr>
          <p:nvPr/>
        </p:nvGraphicFramePr>
        <p:xfrm>
          <a:off x="6770688" y="11747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536" name="Text Box 224"/>
          <p:cNvSpPr txBox="1">
            <a:spLocks noChangeArrowheads="1"/>
          </p:cNvSpPr>
          <p:nvPr/>
        </p:nvSpPr>
        <p:spPr bwMode="auto">
          <a:xfrm>
            <a:off x="5856288" y="1071563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3 </a:t>
            </a:r>
          </a:p>
        </p:txBody>
      </p:sp>
      <p:sp>
        <p:nvSpPr>
          <p:cNvPr id="13530" name="Text Box 218"/>
          <p:cNvSpPr txBox="1">
            <a:spLocks noChangeArrowheads="1"/>
          </p:cNvSpPr>
          <p:nvPr/>
        </p:nvSpPr>
        <p:spPr bwMode="auto">
          <a:xfrm>
            <a:off x="7151688" y="11430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^</a:t>
            </a:r>
          </a:p>
        </p:txBody>
      </p:sp>
      <p:sp>
        <p:nvSpPr>
          <p:cNvPr id="13537" name="Text Box 225"/>
          <p:cNvSpPr txBox="1">
            <a:spLocks noChangeArrowheads="1"/>
          </p:cNvSpPr>
          <p:nvPr/>
        </p:nvSpPr>
        <p:spPr bwMode="auto">
          <a:xfrm>
            <a:off x="6770688" y="10668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 </a:t>
            </a:r>
          </a:p>
        </p:txBody>
      </p:sp>
      <p:sp>
        <p:nvSpPr>
          <p:cNvPr id="13563" name="Line 251"/>
          <p:cNvSpPr>
            <a:spLocks noChangeShapeType="1"/>
          </p:cNvSpPr>
          <p:nvPr/>
        </p:nvSpPr>
        <p:spPr bwMode="auto">
          <a:xfrm>
            <a:off x="5399088" y="16811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graphicFrame>
        <p:nvGraphicFramePr>
          <p:cNvPr id="13565" name="Group 253"/>
          <p:cNvGraphicFramePr>
            <a:graphicFrameLocks noGrp="1"/>
          </p:cNvGraphicFramePr>
          <p:nvPr/>
        </p:nvGraphicFramePr>
        <p:xfrm>
          <a:off x="5856288" y="15557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573" name="Group 261"/>
          <p:cNvGraphicFramePr>
            <a:graphicFrameLocks noGrp="1"/>
          </p:cNvGraphicFramePr>
          <p:nvPr/>
        </p:nvGraphicFramePr>
        <p:xfrm>
          <a:off x="6770688" y="15557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581" name="Text Box 269"/>
          <p:cNvSpPr txBox="1">
            <a:spLocks noChangeArrowheads="1"/>
          </p:cNvSpPr>
          <p:nvPr/>
        </p:nvSpPr>
        <p:spPr bwMode="auto">
          <a:xfrm>
            <a:off x="5856288" y="1452563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4 </a:t>
            </a:r>
          </a:p>
        </p:txBody>
      </p:sp>
      <p:sp>
        <p:nvSpPr>
          <p:cNvPr id="13583" name="Text Box 271"/>
          <p:cNvSpPr txBox="1">
            <a:spLocks noChangeArrowheads="1"/>
          </p:cNvSpPr>
          <p:nvPr/>
        </p:nvSpPr>
        <p:spPr bwMode="auto">
          <a:xfrm>
            <a:off x="6770688" y="14478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2 </a:t>
            </a:r>
          </a:p>
        </p:txBody>
      </p:sp>
      <p:sp>
        <p:nvSpPr>
          <p:cNvPr id="13540" name="Line 228"/>
          <p:cNvSpPr>
            <a:spLocks noChangeShapeType="1"/>
          </p:cNvSpPr>
          <p:nvPr/>
        </p:nvSpPr>
        <p:spPr bwMode="auto">
          <a:xfrm>
            <a:off x="6313488" y="13001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3564" name="Line 252"/>
          <p:cNvSpPr>
            <a:spLocks noChangeShapeType="1"/>
          </p:cNvSpPr>
          <p:nvPr/>
        </p:nvSpPr>
        <p:spPr bwMode="auto">
          <a:xfrm>
            <a:off x="6313488" y="16811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graphicFrame>
        <p:nvGraphicFramePr>
          <p:cNvPr id="13584" name="Group 272"/>
          <p:cNvGraphicFramePr>
            <a:graphicFrameLocks noGrp="1"/>
          </p:cNvGraphicFramePr>
          <p:nvPr/>
        </p:nvGraphicFramePr>
        <p:xfrm>
          <a:off x="7685088" y="15557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592" name="Text Box 280"/>
          <p:cNvSpPr txBox="1">
            <a:spLocks noChangeArrowheads="1"/>
          </p:cNvSpPr>
          <p:nvPr/>
        </p:nvSpPr>
        <p:spPr bwMode="auto">
          <a:xfrm>
            <a:off x="8066088" y="15240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^</a:t>
            </a:r>
          </a:p>
        </p:txBody>
      </p:sp>
      <p:sp>
        <p:nvSpPr>
          <p:cNvPr id="13593" name="Line 281"/>
          <p:cNvSpPr>
            <a:spLocks noChangeShapeType="1"/>
          </p:cNvSpPr>
          <p:nvPr/>
        </p:nvSpPr>
        <p:spPr bwMode="auto">
          <a:xfrm>
            <a:off x="7227888" y="16811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3594" name="Text Box 282"/>
          <p:cNvSpPr txBox="1">
            <a:spLocks noChangeArrowheads="1"/>
          </p:cNvSpPr>
          <p:nvPr/>
        </p:nvSpPr>
        <p:spPr bwMode="auto">
          <a:xfrm>
            <a:off x="7685088" y="14478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0 </a:t>
            </a:r>
          </a:p>
        </p:txBody>
      </p:sp>
      <p:sp>
        <p:nvSpPr>
          <p:cNvPr id="13595" name="Line 283"/>
          <p:cNvSpPr>
            <a:spLocks noChangeShapeType="1"/>
          </p:cNvSpPr>
          <p:nvPr/>
        </p:nvSpPr>
        <p:spPr bwMode="auto">
          <a:xfrm>
            <a:off x="5399088" y="20621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graphicFrame>
        <p:nvGraphicFramePr>
          <p:cNvPr id="13596" name="Group 284"/>
          <p:cNvGraphicFramePr>
            <a:graphicFrameLocks noGrp="1"/>
          </p:cNvGraphicFramePr>
          <p:nvPr/>
        </p:nvGraphicFramePr>
        <p:xfrm>
          <a:off x="5856288" y="19367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604" name="Group 292"/>
          <p:cNvGraphicFramePr>
            <a:graphicFrameLocks noGrp="1"/>
          </p:cNvGraphicFramePr>
          <p:nvPr/>
        </p:nvGraphicFramePr>
        <p:xfrm>
          <a:off x="6770688" y="19367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612" name="Text Box 300"/>
          <p:cNvSpPr txBox="1">
            <a:spLocks noChangeArrowheads="1"/>
          </p:cNvSpPr>
          <p:nvPr/>
        </p:nvSpPr>
        <p:spPr bwMode="auto">
          <a:xfrm>
            <a:off x="5856288" y="1833563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4 </a:t>
            </a:r>
          </a:p>
        </p:txBody>
      </p:sp>
      <p:sp>
        <p:nvSpPr>
          <p:cNvPr id="13613" name="Text Box 301"/>
          <p:cNvSpPr txBox="1">
            <a:spLocks noChangeArrowheads="1"/>
          </p:cNvSpPr>
          <p:nvPr/>
        </p:nvSpPr>
        <p:spPr bwMode="auto">
          <a:xfrm>
            <a:off x="6770688" y="18288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3 </a:t>
            </a:r>
          </a:p>
        </p:txBody>
      </p:sp>
      <p:sp>
        <p:nvSpPr>
          <p:cNvPr id="13614" name="Line 302"/>
          <p:cNvSpPr>
            <a:spLocks noChangeShapeType="1"/>
          </p:cNvSpPr>
          <p:nvPr/>
        </p:nvSpPr>
        <p:spPr bwMode="auto">
          <a:xfrm>
            <a:off x="6313488" y="20621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graphicFrame>
        <p:nvGraphicFramePr>
          <p:cNvPr id="13615" name="Group 303"/>
          <p:cNvGraphicFramePr>
            <a:graphicFrameLocks noGrp="1"/>
          </p:cNvGraphicFramePr>
          <p:nvPr/>
        </p:nvGraphicFramePr>
        <p:xfrm>
          <a:off x="7685088" y="19367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623" name="Text Box 311"/>
          <p:cNvSpPr txBox="1">
            <a:spLocks noChangeArrowheads="1"/>
          </p:cNvSpPr>
          <p:nvPr/>
        </p:nvSpPr>
        <p:spPr bwMode="auto">
          <a:xfrm>
            <a:off x="8066088" y="19050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^</a:t>
            </a:r>
          </a:p>
        </p:txBody>
      </p:sp>
      <p:sp>
        <p:nvSpPr>
          <p:cNvPr id="13624" name="Line 312"/>
          <p:cNvSpPr>
            <a:spLocks noChangeShapeType="1"/>
          </p:cNvSpPr>
          <p:nvPr/>
        </p:nvSpPr>
        <p:spPr bwMode="auto">
          <a:xfrm>
            <a:off x="7227888" y="20621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3625" name="Text Box 313"/>
          <p:cNvSpPr txBox="1">
            <a:spLocks noChangeArrowheads="1"/>
          </p:cNvSpPr>
          <p:nvPr/>
        </p:nvSpPr>
        <p:spPr bwMode="auto">
          <a:xfrm>
            <a:off x="7685088" y="18288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 </a:t>
            </a:r>
          </a:p>
        </p:txBody>
      </p:sp>
      <p:sp>
        <p:nvSpPr>
          <p:cNvPr id="13626" name="Line 314"/>
          <p:cNvSpPr>
            <a:spLocks noChangeShapeType="1"/>
          </p:cNvSpPr>
          <p:nvPr/>
        </p:nvSpPr>
        <p:spPr bwMode="auto">
          <a:xfrm>
            <a:off x="5399088" y="2438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graphicFrame>
        <p:nvGraphicFramePr>
          <p:cNvPr id="13627" name="Group 315"/>
          <p:cNvGraphicFramePr>
            <a:graphicFrameLocks noGrp="1"/>
          </p:cNvGraphicFramePr>
          <p:nvPr/>
        </p:nvGraphicFramePr>
        <p:xfrm>
          <a:off x="5856288" y="2312988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635" name="Group 323"/>
          <p:cNvGraphicFramePr>
            <a:graphicFrameLocks noGrp="1"/>
          </p:cNvGraphicFramePr>
          <p:nvPr/>
        </p:nvGraphicFramePr>
        <p:xfrm>
          <a:off x="6770688" y="2312988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643" name="Text Box 331"/>
          <p:cNvSpPr txBox="1">
            <a:spLocks noChangeArrowheads="1"/>
          </p:cNvSpPr>
          <p:nvPr/>
        </p:nvSpPr>
        <p:spPr bwMode="auto">
          <a:xfrm>
            <a:off x="5856288" y="22098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2 </a:t>
            </a:r>
          </a:p>
        </p:txBody>
      </p:sp>
      <p:sp>
        <p:nvSpPr>
          <p:cNvPr id="13644" name="Text Box 332"/>
          <p:cNvSpPr txBox="1">
            <a:spLocks noChangeArrowheads="1"/>
          </p:cNvSpPr>
          <p:nvPr/>
        </p:nvSpPr>
        <p:spPr bwMode="auto">
          <a:xfrm>
            <a:off x="7151688" y="2281238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^</a:t>
            </a:r>
          </a:p>
        </p:txBody>
      </p:sp>
      <p:sp>
        <p:nvSpPr>
          <p:cNvPr id="13645" name="Text Box 333"/>
          <p:cNvSpPr txBox="1">
            <a:spLocks noChangeArrowheads="1"/>
          </p:cNvSpPr>
          <p:nvPr/>
        </p:nvSpPr>
        <p:spPr bwMode="auto">
          <a:xfrm>
            <a:off x="6770688" y="2205038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0 </a:t>
            </a:r>
          </a:p>
        </p:txBody>
      </p:sp>
      <p:sp>
        <p:nvSpPr>
          <p:cNvPr id="13646" name="Line 334"/>
          <p:cNvSpPr>
            <a:spLocks noChangeShapeType="1"/>
          </p:cNvSpPr>
          <p:nvPr/>
        </p:nvSpPr>
        <p:spPr bwMode="auto">
          <a:xfrm>
            <a:off x="6313488" y="2438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3648" name="Line 336"/>
          <p:cNvSpPr>
            <a:spLocks noChangeShapeType="1"/>
          </p:cNvSpPr>
          <p:nvPr/>
        </p:nvSpPr>
        <p:spPr bwMode="auto">
          <a:xfrm>
            <a:off x="5399088" y="28241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graphicFrame>
        <p:nvGraphicFramePr>
          <p:cNvPr id="13649" name="Group 337"/>
          <p:cNvGraphicFramePr>
            <a:graphicFrameLocks noGrp="1"/>
          </p:cNvGraphicFramePr>
          <p:nvPr/>
        </p:nvGraphicFramePr>
        <p:xfrm>
          <a:off x="5856288" y="26987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657" name="Group 345"/>
          <p:cNvGraphicFramePr>
            <a:graphicFrameLocks noGrp="1"/>
          </p:cNvGraphicFramePr>
          <p:nvPr/>
        </p:nvGraphicFramePr>
        <p:xfrm>
          <a:off x="6770688" y="26987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665" name="Text Box 353"/>
          <p:cNvSpPr txBox="1">
            <a:spLocks noChangeArrowheads="1"/>
          </p:cNvSpPr>
          <p:nvPr/>
        </p:nvSpPr>
        <p:spPr bwMode="auto">
          <a:xfrm>
            <a:off x="5856288" y="2595563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2 </a:t>
            </a:r>
          </a:p>
        </p:txBody>
      </p:sp>
      <p:sp>
        <p:nvSpPr>
          <p:cNvPr id="13666" name="Text Box 354"/>
          <p:cNvSpPr txBox="1">
            <a:spLocks noChangeArrowheads="1"/>
          </p:cNvSpPr>
          <p:nvPr/>
        </p:nvSpPr>
        <p:spPr bwMode="auto">
          <a:xfrm>
            <a:off x="7151688" y="26670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^</a:t>
            </a:r>
          </a:p>
        </p:txBody>
      </p:sp>
      <p:sp>
        <p:nvSpPr>
          <p:cNvPr id="13667" name="Text Box 355"/>
          <p:cNvSpPr txBox="1">
            <a:spLocks noChangeArrowheads="1"/>
          </p:cNvSpPr>
          <p:nvPr/>
        </p:nvSpPr>
        <p:spPr bwMode="auto">
          <a:xfrm>
            <a:off x="6770688" y="25908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 </a:t>
            </a:r>
          </a:p>
        </p:txBody>
      </p:sp>
      <p:sp>
        <p:nvSpPr>
          <p:cNvPr id="13668" name="Line 356"/>
          <p:cNvSpPr>
            <a:spLocks noChangeShapeType="1"/>
          </p:cNvSpPr>
          <p:nvPr/>
        </p:nvSpPr>
        <p:spPr bwMode="auto">
          <a:xfrm>
            <a:off x="6313488" y="28241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grpSp>
        <p:nvGrpSpPr>
          <p:cNvPr id="13679" name="Group 367"/>
          <p:cNvGrpSpPr>
            <a:grpSpLocks/>
          </p:cNvGrpSpPr>
          <p:nvPr/>
        </p:nvGrpSpPr>
        <p:grpSpPr bwMode="auto">
          <a:xfrm>
            <a:off x="4424363" y="4154488"/>
            <a:ext cx="3886200" cy="814387"/>
            <a:chOff x="3168" y="2544"/>
            <a:chExt cx="2448" cy="513"/>
          </a:xfrm>
        </p:grpSpPr>
        <p:sp>
          <p:nvSpPr>
            <p:cNvPr id="13674" name="Comment 362"/>
            <p:cNvSpPr>
              <a:spLocks noChangeArrowheads="1"/>
            </p:cNvSpPr>
            <p:nvPr/>
          </p:nvSpPr>
          <p:spPr bwMode="auto">
            <a:xfrm>
              <a:off x="3168" y="2763"/>
              <a:ext cx="2448" cy="294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itchFamily="18" charset="0"/>
                  <a:ea typeface="华文中宋" pitchFamily="2" charset="-122"/>
                  <a:cs typeface="+mn-cs"/>
                </a:rPr>
                <a:t>链域</a:t>
              </a:r>
              <a:r>
                <a:rPr kumimoji="1" lang="zh-CN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华文中宋" pitchFamily="2" charset="-122"/>
                  <a:cs typeface="+mn-cs"/>
                </a:rPr>
                <a:t>，指示下一条边或弧。</a:t>
              </a: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华文中宋" pitchFamily="2" charset="-122"/>
                  <a:cs typeface="+mn-cs"/>
                </a:rPr>
                <a:t> </a:t>
              </a:r>
            </a:p>
          </p:txBody>
        </p:sp>
        <p:sp>
          <p:nvSpPr>
            <p:cNvPr id="13675" name="Line 363"/>
            <p:cNvSpPr>
              <a:spLocks noChangeShapeType="1"/>
            </p:cNvSpPr>
            <p:nvPr/>
          </p:nvSpPr>
          <p:spPr bwMode="auto">
            <a:xfrm>
              <a:off x="4272" y="2544"/>
              <a:ext cx="0" cy="24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13680" name="Text Box 368"/>
          <p:cNvSpPr txBox="1">
            <a:spLocks noChangeArrowheads="1"/>
          </p:cNvSpPr>
          <p:nvPr/>
        </p:nvSpPr>
        <p:spPr bwMode="auto">
          <a:xfrm>
            <a:off x="579438" y="4267200"/>
            <a:ext cx="1520825" cy="5794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隶书" pitchFamily="49" charset="-122"/>
                <a:cs typeface="+mn-cs"/>
              </a:rPr>
              <a:t>特点： </a:t>
            </a:r>
          </a:p>
        </p:txBody>
      </p:sp>
      <p:sp>
        <p:nvSpPr>
          <p:cNvPr id="13681" name="Text Box 369"/>
          <p:cNvSpPr txBox="1">
            <a:spLocks noChangeArrowheads="1"/>
          </p:cNvSpPr>
          <p:nvPr/>
        </p:nvSpPr>
        <p:spPr bwMode="auto">
          <a:xfrm>
            <a:off x="603250" y="4960938"/>
            <a:ext cx="7912100" cy="78581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若无向图中有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n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 </a:t>
            </a:r>
            <a:r>
              <a:rPr kumimoji="1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个顶点、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e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条边，则其邻接表需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n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个头 </a:t>
            </a:r>
          </a:p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     结点和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2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e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个表结点。适宜存储稀疏图。 </a:t>
            </a:r>
          </a:p>
        </p:txBody>
      </p:sp>
      <p:sp>
        <p:nvSpPr>
          <p:cNvPr id="13682" name="Text Box 370"/>
          <p:cNvSpPr txBox="1">
            <a:spLocks noChangeArrowheads="1"/>
          </p:cNvSpPr>
          <p:nvPr/>
        </p:nvSpPr>
        <p:spPr bwMode="auto">
          <a:xfrm>
            <a:off x="579438" y="5805488"/>
            <a:ext cx="733266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无向图中顶点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v</a:t>
            </a:r>
            <a:r>
              <a:rPr kumimoji="1" lang="en-US" altLang="zh-CN" sz="24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的度为第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 </a:t>
            </a:r>
            <a:r>
              <a:rPr kumimoji="1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个单链表中的结点数。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 </a:t>
            </a:r>
          </a:p>
        </p:txBody>
      </p:sp>
      <p:grpSp>
        <p:nvGrpSpPr>
          <p:cNvPr id="13678" name="Group 366"/>
          <p:cNvGrpSpPr>
            <a:grpSpLocks/>
          </p:cNvGrpSpPr>
          <p:nvPr/>
        </p:nvGrpSpPr>
        <p:grpSpPr bwMode="auto">
          <a:xfrm>
            <a:off x="2824163" y="4154488"/>
            <a:ext cx="3962400" cy="1179512"/>
            <a:chOff x="2160" y="2544"/>
            <a:chExt cx="2496" cy="743"/>
          </a:xfrm>
        </p:grpSpPr>
        <p:sp>
          <p:nvSpPr>
            <p:cNvPr id="13670" name="Comment 358"/>
            <p:cNvSpPr>
              <a:spLocks noChangeArrowheads="1"/>
            </p:cNvSpPr>
            <p:nvPr/>
          </p:nvSpPr>
          <p:spPr bwMode="auto">
            <a:xfrm>
              <a:off x="2160" y="2763"/>
              <a:ext cx="2496" cy="524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itchFamily="18" charset="0"/>
                  <a:ea typeface="华文中宋" pitchFamily="2" charset="-122"/>
                  <a:cs typeface="+mn-cs"/>
                </a:rPr>
                <a:t>邻接点域</a:t>
              </a:r>
              <a:r>
                <a:rPr kumimoji="1" lang="zh-CN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华文中宋" pitchFamily="2" charset="-122"/>
                  <a:cs typeface="+mn-cs"/>
                </a:rPr>
                <a:t>，存放与</a:t>
              </a: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华文中宋" pitchFamily="2" charset="-122"/>
                  <a:cs typeface="+mn-cs"/>
                </a:rPr>
                <a:t> </a:t>
              </a: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华文中宋" pitchFamily="2" charset="-122"/>
                  <a:cs typeface="+mn-cs"/>
                </a:rPr>
                <a:t>v</a:t>
              </a:r>
              <a:r>
                <a:rPr kumimoji="1" lang="en-US" altLang="zh-CN" sz="2400" b="1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华文中宋" pitchFamily="2" charset="-122"/>
                  <a:cs typeface="+mn-cs"/>
                </a:rPr>
                <a:t>i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华文中宋" pitchFamily="2" charset="-122"/>
                  <a:cs typeface="+mn-cs"/>
                </a:rPr>
                <a:t> </a:t>
              </a:r>
              <a:r>
                <a:rPr kumimoji="1" lang="zh-CN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华文中宋" pitchFamily="2" charset="-122"/>
                  <a:cs typeface="+mn-cs"/>
                </a:rPr>
                <a:t>邻接的</a:t>
              </a: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华文中宋" pitchFamily="2" charset="-122"/>
                  <a:cs typeface="+mn-cs"/>
                </a:rPr>
                <a:t> </a:t>
              </a:r>
            </a:p>
            <a:p>
              <a:pPr marL="0" marR="0" lvl="0" indent="0" algn="l" defTabSz="914400" rtl="0" eaLnBrk="1" fontAlgn="base" latinLnBrk="0" hangingPunct="1">
                <a:lnSpc>
                  <a:spcPct val="5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华文中宋" pitchFamily="2" charset="-122"/>
                  <a:cs typeface="+mn-cs"/>
                </a:rPr>
                <a:t>顶</a:t>
              </a:r>
              <a:r>
                <a:rPr kumimoji="1" lang="zh-CN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华文中宋" pitchFamily="2" charset="-122"/>
                  <a:cs typeface="+mn-cs"/>
                </a:rPr>
                <a:t>点在表头数组中的位置。</a:t>
              </a: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华文中宋" pitchFamily="2" charset="-122"/>
                  <a:cs typeface="+mn-cs"/>
                </a:rPr>
                <a:t> </a:t>
              </a:r>
            </a:p>
          </p:txBody>
        </p:sp>
        <p:sp>
          <p:nvSpPr>
            <p:cNvPr id="13671" name="Line 359"/>
            <p:cNvSpPr>
              <a:spLocks noChangeShapeType="1"/>
            </p:cNvSpPr>
            <p:nvPr/>
          </p:nvSpPr>
          <p:spPr bwMode="auto">
            <a:xfrm>
              <a:off x="3456" y="2544"/>
              <a:ext cx="0" cy="24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13685" name="Rectangle 373"/>
          <p:cNvSpPr>
            <a:spLocks noChangeArrowheads="1"/>
          </p:cNvSpPr>
          <p:nvPr/>
        </p:nvSpPr>
        <p:spPr bwMode="auto">
          <a:xfrm>
            <a:off x="8388350" y="6611938"/>
            <a:ext cx="490538" cy="2381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▲</a:t>
            </a: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4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4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4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4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4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4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4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4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36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36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6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6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27" grpId="0" autoUpdateAnimBg="0"/>
      <p:bldP spid="13446" grpId="0" autoUpdateAnimBg="0"/>
      <p:bldP spid="13680" grpId="0" autoUpdateAnimBg="0"/>
      <p:bldP spid="13681" grpId="0" autoUpdateAnimBg="0"/>
      <p:bldP spid="13682" grpId="0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84" name="Group 148"/>
          <p:cNvGrpSpPr>
            <a:grpSpLocks/>
          </p:cNvGrpSpPr>
          <p:nvPr/>
        </p:nvGrpSpPr>
        <p:grpSpPr bwMode="auto">
          <a:xfrm>
            <a:off x="892175" y="533400"/>
            <a:ext cx="1614488" cy="2092325"/>
            <a:chOff x="3495" y="2208"/>
            <a:chExt cx="1017" cy="1318"/>
          </a:xfrm>
        </p:grpSpPr>
        <p:grpSp>
          <p:nvGrpSpPr>
            <p:cNvPr id="14485" name="Group 149"/>
            <p:cNvGrpSpPr>
              <a:grpSpLocks/>
            </p:cNvGrpSpPr>
            <p:nvPr/>
          </p:nvGrpSpPr>
          <p:grpSpPr bwMode="auto">
            <a:xfrm>
              <a:off x="3495" y="2352"/>
              <a:ext cx="1017" cy="1174"/>
              <a:chOff x="3447" y="2448"/>
              <a:chExt cx="1017" cy="1174"/>
            </a:xfrm>
          </p:grpSpPr>
          <p:sp>
            <p:nvSpPr>
              <p:cNvPr id="14486" name="Oval 150"/>
              <p:cNvSpPr>
                <a:spLocks noChangeArrowheads="1"/>
              </p:cNvSpPr>
              <p:nvPr/>
            </p:nvSpPr>
            <p:spPr bwMode="auto">
              <a:xfrm>
                <a:off x="4185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4487" name="Text Box 151"/>
              <p:cNvSpPr txBox="1">
                <a:spLocks noChangeArrowheads="1"/>
              </p:cNvSpPr>
              <p:nvPr/>
            </p:nvSpPr>
            <p:spPr bwMode="auto">
              <a:xfrm>
                <a:off x="416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v</a:t>
                </a:r>
                <a:r>
                  <a:rPr kumimoji="1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2 </a:t>
                </a:r>
              </a:p>
            </p:txBody>
          </p:sp>
          <p:sp>
            <p:nvSpPr>
              <p:cNvPr id="14488" name="Oval 152"/>
              <p:cNvSpPr>
                <a:spLocks noChangeArrowheads="1"/>
              </p:cNvSpPr>
              <p:nvPr/>
            </p:nvSpPr>
            <p:spPr bwMode="auto">
              <a:xfrm>
                <a:off x="3465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4489" name="Text Box 153"/>
              <p:cNvSpPr txBox="1">
                <a:spLocks noChangeArrowheads="1"/>
              </p:cNvSpPr>
              <p:nvPr/>
            </p:nvSpPr>
            <p:spPr bwMode="auto">
              <a:xfrm>
                <a:off x="344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v</a:t>
                </a:r>
                <a:r>
                  <a:rPr kumimoji="1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1 </a:t>
                </a:r>
              </a:p>
            </p:txBody>
          </p:sp>
          <p:sp>
            <p:nvSpPr>
              <p:cNvPr id="14490" name="Oval 154"/>
              <p:cNvSpPr>
                <a:spLocks noChangeArrowheads="1"/>
              </p:cNvSpPr>
              <p:nvPr/>
            </p:nvSpPr>
            <p:spPr bwMode="auto">
              <a:xfrm>
                <a:off x="3465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4491" name="Text Box 155"/>
              <p:cNvSpPr txBox="1">
                <a:spLocks noChangeArrowheads="1"/>
              </p:cNvSpPr>
              <p:nvPr/>
            </p:nvSpPr>
            <p:spPr bwMode="auto">
              <a:xfrm>
                <a:off x="3456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v</a:t>
                </a:r>
                <a:r>
                  <a:rPr kumimoji="1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3 </a:t>
                </a:r>
              </a:p>
            </p:txBody>
          </p:sp>
          <p:sp>
            <p:nvSpPr>
              <p:cNvPr id="14492" name="Oval 156"/>
              <p:cNvSpPr>
                <a:spLocks noChangeArrowheads="1"/>
              </p:cNvSpPr>
              <p:nvPr/>
            </p:nvSpPr>
            <p:spPr bwMode="auto">
              <a:xfrm>
                <a:off x="4185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4493" name="Text Box 157"/>
              <p:cNvSpPr txBox="1">
                <a:spLocks noChangeArrowheads="1"/>
              </p:cNvSpPr>
              <p:nvPr/>
            </p:nvSpPr>
            <p:spPr bwMode="auto">
              <a:xfrm>
                <a:off x="4167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v</a:t>
                </a:r>
                <a:r>
                  <a:rPr kumimoji="1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4 </a:t>
                </a:r>
              </a:p>
            </p:txBody>
          </p:sp>
          <p:cxnSp>
            <p:nvCxnSpPr>
              <p:cNvPr id="14494" name="AutoShape 158"/>
              <p:cNvCxnSpPr>
                <a:cxnSpLocks noChangeShapeType="1"/>
                <a:stCxn id="14488" idx="6"/>
                <a:endCxn id="14486" idx="2"/>
              </p:cNvCxnSpPr>
              <p:nvPr/>
            </p:nvCxnSpPr>
            <p:spPr bwMode="auto">
              <a:xfrm>
                <a:off x="3705" y="2638"/>
                <a:ext cx="480" cy="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4495" name="AutoShape 159"/>
              <p:cNvCxnSpPr>
                <a:cxnSpLocks noChangeShapeType="1"/>
                <a:stCxn id="14488" idx="4"/>
                <a:endCxn id="14490" idx="0"/>
              </p:cNvCxnSpPr>
              <p:nvPr/>
            </p:nvCxnSpPr>
            <p:spPr bwMode="auto">
              <a:xfrm>
                <a:off x="3585" y="2758"/>
                <a:ext cx="0" cy="62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4496" name="AutoShape 160"/>
              <p:cNvCxnSpPr>
                <a:cxnSpLocks noChangeShapeType="1"/>
                <a:stCxn id="14490" idx="6"/>
                <a:endCxn id="14492" idx="2"/>
              </p:cNvCxnSpPr>
              <p:nvPr/>
            </p:nvCxnSpPr>
            <p:spPr bwMode="auto">
              <a:xfrm>
                <a:off x="3705" y="3502"/>
                <a:ext cx="480" cy="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4497" name="AutoShape 161"/>
              <p:cNvCxnSpPr>
                <a:cxnSpLocks noChangeShapeType="1"/>
                <a:stCxn id="14492" idx="1"/>
                <a:endCxn id="14488" idx="5"/>
              </p:cNvCxnSpPr>
              <p:nvPr/>
            </p:nvCxnSpPr>
            <p:spPr bwMode="auto">
              <a:xfrm flipH="1" flipV="1">
                <a:off x="3670" y="2723"/>
                <a:ext cx="550" cy="69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</p:grpSp>
        <p:sp>
          <p:nvSpPr>
            <p:cNvPr id="14498" name="Text Box 162"/>
            <p:cNvSpPr txBox="1">
              <a:spLocks noChangeArrowheads="1"/>
            </p:cNvSpPr>
            <p:nvPr/>
          </p:nvSpPr>
          <p:spPr bwMode="auto">
            <a:xfrm>
              <a:off x="3840" y="2208"/>
              <a:ext cx="35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G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1 </a:t>
              </a:r>
            </a:p>
          </p:txBody>
        </p:sp>
      </p:grpSp>
      <p:sp>
        <p:nvSpPr>
          <p:cNvPr id="14526" name="Text Box 190"/>
          <p:cNvSpPr txBox="1">
            <a:spLocks noChangeArrowheads="1"/>
          </p:cNvSpPr>
          <p:nvPr/>
        </p:nvSpPr>
        <p:spPr bwMode="auto">
          <a:xfrm>
            <a:off x="2619375" y="992188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0 </a:t>
            </a:r>
          </a:p>
        </p:txBody>
      </p:sp>
      <p:sp>
        <p:nvSpPr>
          <p:cNvPr id="14527" name="Text Box 191"/>
          <p:cNvSpPr txBox="1">
            <a:spLocks noChangeArrowheads="1"/>
          </p:cNvSpPr>
          <p:nvPr/>
        </p:nvSpPr>
        <p:spPr bwMode="auto">
          <a:xfrm>
            <a:off x="2619375" y="1376363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 </a:t>
            </a:r>
          </a:p>
        </p:txBody>
      </p:sp>
      <p:sp>
        <p:nvSpPr>
          <p:cNvPr id="14528" name="Text Box 192"/>
          <p:cNvSpPr txBox="1">
            <a:spLocks noChangeArrowheads="1"/>
          </p:cNvSpPr>
          <p:nvPr/>
        </p:nvSpPr>
        <p:spPr bwMode="auto">
          <a:xfrm>
            <a:off x="2619375" y="1757363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2 </a:t>
            </a:r>
          </a:p>
        </p:txBody>
      </p:sp>
      <p:sp>
        <p:nvSpPr>
          <p:cNvPr id="14529" name="Text Box 193"/>
          <p:cNvSpPr txBox="1">
            <a:spLocks noChangeArrowheads="1"/>
          </p:cNvSpPr>
          <p:nvPr/>
        </p:nvSpPr>
        <p:spPr bwMode="auto">
          <a:xfrm>
            <a:off x="2619375" y="2173288"/>
            <a:ext cx="41275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3 </a:t>
            </a:r>
          </a:p>
        </p:txBody>
      </p:sp>
      <p:graphicFrame>
        <p:nvGraphicFramePr>
          <p:cNvPr id="14532" name="Group 196"/>
          <p:cNvGraphicFramePr>
            <a:graphicFrameLocks noGrp="1"/>
          </p:cNvGraphicFramePr>
          <p:nvPr/>
        </p:nvGraphicFramePr>
        <p:xfrm>
          <a:off x="4067175" y="1103313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540" name="Group 204"/>
          <p:cNvGraphicFramePr>
            <a:graphicFrameLocks noGrp="1"/>
          </p:cNvGraphicFramePr>
          <p:nvPr/>
        </p:nvGraphicFramePr>
        <p:xfrm>
          <a:off x="4981575" y="1103313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548" name="Text Box 212"/>
          <p:cNvSpPr txBox="1">
            <a:spLocks noChangeArrowheads="1"/>
          </p:cNvSpPr>
          <p:nvPr/>
        </p:nvSpPr>
        <p:spPr bwMode="auto">
          <a:xfrm>
            <a:off x="4067175" y="1000125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2 </a:t>
            </a:r>
          </a:p>
        </p:txBody>
      </p:sp>
      <p:sp>
        <p:nvSpPr>
          <p:cNvPr id="14549" name="Text Box 213"/>
          <p:cNvSpPr txBox="1">
            <a:spLocks noChangeArrowheads="1"/>
          </p:cNvSpPr>
          <p:nvPr/>
        </p:nvSpPr>
        <p:spPr bwMode="auto">
          <a:xfrm>
            <a:off x="5362575" y="1071563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^</a:t>
            </a:r>
          </a:p>
        </p:txBody>
      </p:sp>
      <p:sp>
        <p:nvSpPr>
          <p:cNvPr id="14550" name="Text Box 214"/>
          <p:cNvSpPr txBox="1">
            <a:spLocks noChangeArrowheads="1"/>
          </p:cNvSpPr>
          <p:nvPr/>
        </p:nvSpPr>
        <p:spPr bwMode="auto">
          <a:xfrm>
            <a:off x="4981575" y="995363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 </a:t>
            </a:r>
          </a:p>
        </p:txBody>
      </p:sp>
      <p:sp>
        <p:nvSpPr>
          <p:cNvPr id="14570" name="Line 234"/>
          <p:cNvSpPr>
            <a:spLocks noChangeShapeType="1"/>
          </p:cNvSpPr>
          <p:nvPr/>
        </p:nvSpPr>
        <p:spPr bwMode="auto">
          <a:xfrm>
            <a:off x="4524375" y="12287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graphicFrame>
        <p:nvGraphicFramePr>
          <p:cNvPr id="14584" name="Group 248"/>
          <p:cNvGraphicFramePr>
            <a:graphicFrameLocks noGrp="1"/>
          </p:cNvGraphicFramePr>
          <p:nvPr/>
        </p:nvGraphicFramePr>
        <p:xfrm>
          <a:off x="4067175" y="1865313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600" name="Text Box 264"/>
          <p:cNvSpPr txBox="1">
            <a:spLocks noChangeArrowheads="1"/>
          </p:cNvSpPr>
          <p:nvPr/>
        </p:nvSpPr>
        <p:spPr bwMode="auto">
          <a:xfrm>
            <a:off x="4067175" y="1762125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3 </a:t>
            </a:r>
          </a:p>
        </p:txBody>
      </p:sp>
      <p:sp>
        <p:nvSpPr>
          <p:cNvPr id="14611" name="Text Box 275"/>
          <p:cNvSpPr txBox="1">
            <a:spLocks noChangeArrowheads="1"/>
          </p:cNvSpPr>
          <p:nvPr/>
        </p:nvSpPr>
        <p:spPr bwMode="auto">
          <a:xfrm>
            <a:off x="4448175" y="1833563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^</a:t>
            </a:r>
          </a:p>
        </p:txBody>
      </p:sp>
      <p:graphicFrame>
        <p:nvGraphicFramePr>
          <p:cNvPr id="14623" name="Group 287"/>
          <p:cNvGraphicFramePr>
            <a:graphicFrameLocks noGrp="1"/>
          </p:cNvGraphicFramePr>
          <p:nvPr/>
        </p:nvGraphicFramePr>
        <p:xfrm>
          <a:off x="4067175" y="22415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632" name="Text Box 296"/>
          <p:cNvSpPr txBox="1">
            <a:spLocks noChangeArrowheads="1"/>
          </p:cNvSpPr>
          <p:nvPr/>
        </p:nvSpPr>
        <p:spPr bwMode="auto">
          <a:xfrm>
            <a:off x="4448175" y="22098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^</a:t>
            </a:r>
          </a:p>
        </p:txBody>
      </p:sp>
      <p:sp>
        <p:nvSpPr>
          <p:cNvPr id="14633" name="Text Box 297"/>
          <p:cNvSpPr txBox="1">
            <a:spLocks noChangeArrowheads="1"/>
          </p:cNvSpPr>
          <p:nvPr/>
        </p:nvSpPr>
        <p:spPr bwMode="auto">
          <a:xfrm>
            <a:off x="4067175" y="21336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0 </a:t>
            </a:r>
          </a:p>
        </p:txBody>
      </p:sp>
      <p:graphicFrame>
        <p:nvGraphicFramePr>
          <p:cNvPr id="14678" name="Group 342"/>
          <p:cNvGraphicFramePr>
            <a:graphicFrameLocks noGrp="1"/>
          </p:cNvGraphicFramePr>
          <p:nvPr/>
        </p:nvGraphicFramePr>
        <p:xfrm>
          <a:off x="3000375" y="1071563"/>
          <a:ext cx="838200" cy="1463040"/>
        </p:xfrm>
        <a:graphic>
          <a:graphicData uri="http://schemas.openxmlformats.org/drawingml/2006/table">
            <a:tbl>
              <a:tblPr/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520" name="Text Box 184"/>
          <p:cNvSpPr txBox="1">
            <a:spLocks noChangeArrowheads="1"/>
          </p:cNvSpPr>
          <p:nvPr/>
        </p:nvSpPr>
        <p:spPr bwMode="auto">
          <a:xfrm>
            <a:off x="3000375" y="919163"/>
            <a:ext cx="471488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 </a:t>
            </a:r>
          </a:p>
        </p:txBody>
      </p:sp>
      <p:sp>
        <p:nvSpPr>
          <p:cNvPr id="14521" name="Text Box 185"/>
          <p:cNvSpPr txBox="1">
            <a:spLocks noChangeArrowheads="1"/>
          </p:cNvSpPr>
          <p:nvPr/>
        </p:nvSpPr>
        <p:spPr bwMode="auto">
          <a:xfrm>
            <a:off x="3000375" y="1681163"/>
            <a:ext cx="471488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3 </a:t>
            </a:r>
          </a:p>
        </p:txBody>
      </p:sp>
      <p:sp>
        <p:nvSpPr>
          <p:cNvPr id="14522" name="Text Box 186"/>
          <p:cNvSpPr txBox="1">
            <a:spLocks noChangeArrowheads="1"/>
          </p:cNvSpPr>
          <p:nvPr/>
        </p:nvSpPr>
        <p:spPr bwMode="auto">
          <a:xfrm>
            <a:off x="3008313" y="2025650"/>
            <a:ext cx="471487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4 </a:t>
            </a:r>
          </a:p>
        </p:txBody>
      </p:sp>
      <p:sp>
        <p:nvSpPr>
          <p:cNvPr id="14523" name="Text Box 187"/>
          <p:cNvSpPr txBox="1">
            <a:spLocks noChangeArrowheads="1"/>
          </p:cNvSpPr>
          <p:nvPr/>
        </p:nvSpPr>
        <p:spPr bwMode="auto">
          <a:xfrm>
            <a:off x="3008313" y="1300163"/>
            <a:ext cx="471487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2 </a:t>
            </a:r>
          </a:p>
        </p:txBody>
      </p:sp>
      <p:sp>
        <p:nvSpPr>
          <p:cNvPr id="14531" name="Line 195"/>
          <p:cNvSpPr>
            <a:spLocks noChangeShapeType="1"/>
          </p:cNvSpPr>
          <p:nvPr/>
        </p:nvSpPr>
        <p:spPr bwMode="auto">
          <a:xfrm>
            <a:off x="3609975" y="12287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4583" name="Line 247"/>
          <p:cNvSpPr>
            <a:spLocks noChangeShapeType="1"/>
          </p:cNvSpPr>
          <p:nvPr/>
        </p:nvSpPr>
        <p:spPr bwMode="auto">
          <a:xfrm>
            <a:off x="3609975" y="19907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4614" name="Line 278"/>
          <p:cNvSpPr>
            <a:spLocks noChangeShapeType="1"/>
          </p:cNvSpPr>
          <p:nvPr/>
        </p:nvSpPr>
        <p:spPr bwMode="auto">
          <a:xfrm>
            <a:off x="3609975" y="23669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4679" name="Text Box 343"/>
          <p:cNvSpPr txBox="1">
            <a:spLocks noChangeArrowheads="1"/>
          </p:cNvSpPr>
          <p:nvPr/>
        </p:nvSpPr>
        <p:spPr bwMode="auto">
          <a:xfrm>
            <a:off x="3457575" y="1452563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^</a:t>
            </a:r>
          </a:p>
        </p:txBody>
      </p:sp>
      <p:grpSp>
        <p:nvGrpSpPr>
          <p:cNvPr id="14778" name="Group 442"/>
          <p:cNvGrpSpPr>
            <a:grpSpLocks/>
          </p:cNvGrpSpPr>
          <p:nvPr/>
        </p:nvGrpSpPr>
        <p:grpSpPr bwMode="auto">
          <a:xfrm>
            <a:off x="5972175" y="992188"/>
            <a:ext cx="412750" cy="1565275"/>
            <a:chOff x="3900" y="625"/>
            <a:chExt cx="260" cy="986"/>
          </a:xfrm>
        </p:grpSpPr>
        <p:sp>
          <p:nvSpPr>
            <p:cNvPr id="14682" name="Text Box 346"/>
            <p:cNvSpPr txBox="1">
              <a:spLocks noChangeArrowheads="1"/>
            </p:cNvSpPr>
            <p:nvPr/>
          </p:nvSpPr>
          <p:spPr bwMode="auto">
            <a:xfrm>
              <a:off x="3900" y="625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0 </a:t>
              </a:r>
            </a:p>
          </p:txBody>
        </p:sp>
        <p:sp>
          <p:nvSpPr>
            <p:cNvPr id="14683" name="Text Box 347"/>
            <p:cNvSpPr txBox="1">
              <a:spLocks noChangeArrowheads="1"/>
            </p:cNvSpPr>
            <p:nvPr/>
          </p:nvSpPr>
          <p:spPr bwMode="auto">
            <a:xfrm>
              <a:off x="3900" y="867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1 </a:t>
              </a:r>
            </a:p>
          </p:txBody>
        </p:sp>
        <p:sp>
          <p:nvSpPr>
            <p:cNvPr id="14684" name="Text Box 348"/>
            <p:cNvSpPr txBox="1">
              <a:spLocks noChangeArrowheads="1"/>
            </p:cNvSpPr>
            <p:nvPr/>
          </p:nvSpPr>
          <p:spPr bwMode="auto">
            <a:xfrm>
              <a:off x="3900" y="1107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2 </a:t>
              </a:r>
            </a:p>
          </p:txBody>
        </p:sp>
        <p:sp>
          <p:nvSpPr>
            <p:cNvPr id="14685" name="Text Box 349"/>
            <p:cNvSpPr txBox="1">
              <a:spLocks noChangeArrowheads="1"/>
            </p:cNvSpPr>
            <p:nvPr/>
          </p:nvSpPr>
          <p:spPr bwMode="auto">
            <a:xfrm>
              <a:off x="3900" y="1369"/>
              <a:ext cx="260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3 </a:t>
              </a:r>
            </a:p>
          </p:txBody>
        </p:sp>
      </p:grpSp>
      <p:graphicFrame>
        <p:nvGraphicFramePr>
          <p:cNvPr id="14779" name="Group 443"/>
          <p:cNvGraphicFramePr>
            <a:graphicFrameLocks noGrp="1"/>
          </p:cNvGraphicFramePr>
          <p:nvPr/>
        </p:nvGraphicFramePr>
        <p:xfrm>
          <a:off x="7419975" y="1103313"/>
          <a:ext cx="685800" cy="274320"/>
        </p:xfrm>
        <a:graphic>
          <a:graphicData uri="http://schemas.openxmlformats.org/drawingml/2006/table">
            <a:tbl>
              <a:tblPr/>
              <a:tblGrid>
                <a:gridCol w="36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FFFFF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FFFFF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4780" name="Group 444"/>
          <p:cNvGrpSpPr>
            <a:grpSpLocks/>
          </p:cNvGrpSpPr>
          <p:nvPr/>
        </p:nvGrpSpPr>
        <p:grpSpPr bwMode="auto">
          <a:xfrm>
            <a:off x="7419975" y="995363"/>
            <a:ext cx="742950" cy="533400"/>
            <a:chOff x="4812" y="627"/>
            <a:chExt cx="468" cy="336"/>
          </a:xfrm>
        </p:grpSpPr>
        <p:sp>
          <p:nvSpPr>
            <p:cNvPr id="14703" name="Text Box 367"/>
            <p:cNvSpPr txBox="1">
              <a:spLocks noChangeArrowheads="1"/>
            </p:cNvSpPr>
            <p:nvPr/>
          </p:nvSpPr>
          <p:spPr bwMode="auto">
            <a:xfrm>
              <a:off x="5052" y="675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^</a:t>
              </a:r>
            </a:p>
          </p:txBody>
        </p:sp>
        <p:sp>
          <p:nvSpPr>
            <p:cNvPr id="14704" name="Text Box 368"/>
            <p:cNvSpPr txBox="1">
              <a:spLocks noChangeArrowheads="1"/>
            </p:cNvSpPr>
            <p:nvPr/>
          </p:nvSpPr>
          <p:spPr bwMode="auto">
            <a:xfrm>
              <a:off x="4812" y="627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3 </a:t>
              </a:r>
            </a:p>
          </p:txBody>
        </p:sp>
      </p:grpSp>
      <p:graphicFrame>
        <p:nvGraphicFramePr>
          <p:cNvPr id="14784" name="Group 448"/>
          <p:cNvGraphicFramePr>
            <a:graphicFrameLocks noGrp="1"/>
          </p:cNvGraphicFramePr>
          <p:nvPr/>
        </p:nvGraphicFramePr>
        <p:xfrm>
          <a:off x="7419975" y="1865313"/>
          <a:ext cx="685800" cy="274320"/>
        </p:xfrm>
        <a:graphic>
          <a:graphicData uri="http://schemas.openxmlformats.org/drawingml/2006/table">
            <a:tbl>
              <a:tblPr/>
              <a:tblGrid>
                <a:gridCol w="36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FFFFF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FFFFF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4782" name="Group 446"/>
          <p:cNvGrpSpPr>
            <a:grpSpLocks/>
          </p:cNvGrpSpPr>
          <p:nvPr/>
        </p:nvGrpSpPr>
        <p:grpSpPr bwMode="auto">
          <a:xfrm>
            <a:off x="7419975" y="1762125"/>
            <a:ext cx="742950" cy="528638"/>
            <a:chOff x="4812" y="1110"/>
            <a:chExt cx="468" cy="333"/>
          </a:xfrm>
        </p:grpSpPr>
        <p:sp>
          <p:nvSpPr>
            <p:cNvPr id="14714" name="Text Box 378"/>
            <p:cNvSpPr txBox="1">
              <a:spLocks noChangeArrowheads="1"/>
            </p:cNvSpPr>
            <p:nvPr/>
          </p:nvSpPr>
          <p:spPr bwMode="auto">
            <a:xfrm>
              <a:off x="4812" y="1110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0 </a:t>
              </a:r>
            </a:p>
          </p:txBody>
        </p:sp>
        <p:sp>
          <p:nvSpPr>
            <p:cNvPr id="14715" name="Text Box 379"/>
            <p:cNvSpPr txBox="1">
              <a:spLocks noChangeArrowheads="1"/>
            </p:cNvSpPr>
            <p:nvPr/>
          </p:nvSpPr>
          <p:spPr bwMode="auto">
            <a:xfrm>
              <a:off x="5052" y="1155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^</a:t>
              </a:r>
            </a:p>
          </p:txBody>
        </p:sp>
      </p:grpSp>
      <p:graphicFrame>
        <p:nvGraphicFramePr>
          <p:cNvPr id="14785" name="Group 449"/>
          <p:cNvGraphicFramePr>
            <a:graphicFrameLocks noGrp="1"/>
          </p:cNvGraphicFramePr>
          <p:nvPr/>
        </p:nvGraphicFramePr>
        <p:xfrm>
          <a:off x="7419975" y="2241550"/>
          <a:ext cx="685800" cy="274320"/>
        </p:xfrm>
        <a:graphic>
          <a:graphicData uri="http://schemas.openxmlformats.org/drawingml/2006/table">
            <a:tbl>
              <a:tblPr/>
              <a:tblGrid>
                <a:gridCol w="36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FFFFF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FFFFF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4783" name="Group 447"/>
          <p:cNvGrpSpPr>
            <a:grpSpLocks/>
          </p:cNvGrpSpPr>
          <p:nvPr/>
        </p:nvGrpSpPr>
        <p:grpSpPr bwMode="auto">
          <a:xfrm>
            <a:off x="7419975" y="2133600"/>
            <a:ext cx="742950" cy="533400"/>
            <a:chOff x="4812" y="1344"/>
            <a:chExt cx="468" cy="336"/>
          </a:xfrm>
        </p:grpSpPr>
        <p:sp>
          <p:nvSpPr>
            <p:cNvPr id="14724" name="Text Box 388"/>
            <p:cNvSpPr txBox="1">
              <a:spLocks noChangeArrowheads="1"/>
            </p:cNvSpPr>
            <p:nvPr/>
          </p:nvSpPr>
          <p:spPr bwMode="auto">
            <a:xfrm>
              <a:off x="5052" y="1392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^</a:t>
              </a:r>
            </a:p>
          </p:txBody>
        </p:sp>
        <p:sp>
          <p:nvSpPr>
            <p:cNvPr id="14725" name="Text Box 389"/>
            <p:cNvSpPr txBox="1">
              <a:spLocks noChangeArrowheads="1"/>
            </p:cNvSpPr>
            <p:nvPr/>
          </p:nvSpPr>
          <p:spPr bwMode="auto">
            <a:xfrm>
              <a:off x="4812" y="1344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2 </a:t>
              </a:r>
            </a:p>
          </p:txBody>
        </p:sp>
      </p:grpSp>
      <p:graphicFrame>
        <p:nvGraphicFramePr>
          <p:cNvPr id="14776" name="Group 440"/>
          <p:cNvGraphicFramePr>
            <a:graphicFrameLocks noGrp="1"/>
          </p:cNvGraphicFramePr>
          <p:nvPr/>
        </p:nvGraphicFramePr>
        <p:xfrm>
          <a:off x="6353175" y="1071563"/>
          <a:ext cx="838200" cy="1463040"/>
        </p:xfrm>
        <a:graphic>
          <a:graphicData uri="http://schemas.openxmlformats.org/drawingml/2006/table">
            <a:tbl>
              <a:tblPr/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4777" name="Group 441"/>
          <p:cNvGrpSpPr>
            <a:grpSpLocks/>
          </p:cNvGrpSpPr>
          <p:nvPr/>
        </p:nvGrpSpPr>
        <p:grpSpPr bwMode="auto">
          <a:xfrm>
            <a:off x="6350000" y="919163"/>
            <a:ext cx="479425" cy="1600200"/>
            <a:chOff x="4140" y="579"/>
            <a:chExt cx="302" cy="1008"/>
          </a:xfrm>
        </p:grpSpPr>
        <p:sp>
          <p:nvSpPr>
            <p:cNvPr id="14743" name="Text Box 407"/>
            <p:cNvSpPr txBox="1">
              <a:spLocks noChangeArrowheads="1"/>
            </p:cNvSpPr>
            <p:nvPr/>
          </p:nvSpPr>
          <p:spPr bwMode="auto">
            <a:xfrm>
              <a:off x="4140" y="579"/>
              <a:ext cx="297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1 </a:t>
              </a:r>
            </a:p>
          </p:txBody>
        </p:sp>
        <p:sp>
          <p:nvSpPr>
            <p:cNvPr id="14744" name="Text Box 408"/>
            <p:cNvSpPr txBox="1">
              <a:spLocks noChangeArrowheads="1"/>
            </p:cNvSpPr>
            <p:nvPr/>
          </p:nvSpPr>
          <p:spPr bwMode="auto">
            <a:xfrm>
              <a:off x="4140" y="1059"/>
              <a:ext cx="297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3 </a:t>
              </a:r>
            </a:p>
          </p:txBody>
        </p:sp>
        <p:sp>
          <p:nvSpPr>
            <p:cNvPr id="14745" name="Text Box 409"/>
            <p:cNvSpPr txBox="1">
              <a:spLocks noChangeArrowheads="1"/>
            </p:cNvSpPr>
            <p:nvPr/>
          </p:nvSpPr>
          <p:spPr bwMode="auto">
            <a:xfrm>
              <a:off x="4145" y="1276"/>
              <a:ext cx="297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4 </a:t>
              </a:r>
            </a:p>
          </p:txBody>
        </p:sp>
        <p:sp>
          <p:nvSpPr>
            <p:cNvPr id="14746" name="Text Box 410"/>
            <p:cNvSpPr txBox="1">
              <a:spLocks noChangeArrowheads="1"/>
            </p:cNvSpPr>
            <p:nvPr/>
          </p:nvSpPr>
          <p:spPr bwMode="auto">
            <a:xfrm>
              <a:off x="4145" y="819"/>
              <a:ext cx="297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2 </a:t>
              </a:r>
            </a:p>
          </p:txBody>
        </p:sp>
      </p:grpSp>
      <p:sp>
        <p:nvSpPr>
          <p:cNvPr id="14747" name="Line 411"/>
          <p:cNvSpPr>
            <a:spLocks noChangeShapeType="1"/>
          </p:cNvSpPr>
          <p:nvPr/>
        </p:nvSpPr>
        <p:spPr bwMode="auto">
          <a:xfrm>
            <a:off x="6962775" y="12287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4748" name="Line 412"/>
          <p:cNvSpPr>
            <a:spLocks noChangeShapeType="1"/>
          </p:cNvSpPr>
          <p:nvPr/>
        </p:nvSpPr>
        <p:spPr bwMode="auto">
          <a:xfrm>
            <a:off x="6962775" y="19907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4749" name="Line 413"/>
          <p:cNvSpPr>
            <a:spLocks noChangeShapeType="1"/>
          </p:cNvSpPr>
          <p:nvPr/>
        </p:nvSpPr>
        <p:spPr bwMode="auto">
          <a:xfrm>
            <a:off x="6962775" y="23669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graphicFrame>
        <p:nvGraphicFramePr>
          <p:cNvPr id="14751" name="Group 415"/>
          <p:cNvGraphicFramePr>
            <a:graphicFrameLocks noGrp="1"/>
          </p:cNvGraphicFramePr>
          <p:nvPr/>
        </p:nvGraphicFramePr>
        <p:xfrm>
          <a:off x="7419975" y="14795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FFFFF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FFFFF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760" name="Line 424"/>
          <p:cNvSpPr>
            <a:spLocks noChangeShapeType="1"/>
          </p:cNvSpPr>
          <p:nvPr/>
        </p:nvSpPr>
        <p:spPr bwMode="auto">
          <a:xfrm>
            <a:off x="6943725" y="16049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grpSp>
        <p:nvGrpSpPr>
          <p:cNvPr id="14781" name="Group 445"/>
          <p:cNvGrpSpPr>
            <a:grpSpLocks/>
          </p:cNvGrpSpPr>
          <p:nvPr/>
        </p:nvGrpSpPr>
        <p:grpSpPr bwMode="auto">
          <a:xfrm>
            <a:off x="7419975" y="1371600"/>
            <a:ext cx="742950" cy="533400"/>
            <a:chOff x="4812" y="864"/>
            <a:chExt cx="468" cy="336"/>
          </a:xfrm>
        </p:grpSpPr>
        <p:sp>
          <p:nvSpPr>
            <p:cNvPr id="14759" name="Text Box 423"/>
            <p:cNvSpPr txBox="1">
              <a:spLocks noChangeArrowheads="1"/>
            </p:cNvSpPr>
            <p:nvPr/>
          </p:nvSpPr>
          <p:spPr bwMode="auto">
            <a:xfrm>
              <a:off x="5052" y="912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^</a:t>
              </a:r>
            </a:p>
          </p:txBody>
        </p:sp>
        <p:sp>
          <p:nvSpPr>
            <p:cNvPr id="14762" name="Text Box 426"/>
            <p:cNvSpPr txBox="1">
              <a:spLocks noChangeArrowheads="1"/>
            </p:cNvSpPr>
            <p:nvPr/>
          </p:nvSpPr>
          <p:spPr bwMode="auto">
            <a:xfrm>
              <a:off x="4812" y="864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0 </a:t>
              </a:r>
            </a:p>
          </p:txBody>
        </p:sp>
      </p:grpSp>
      <p:sp>
        <p:nvSpPr>
          <p:cNvPr id="14763" name="Text Box 427"/>
          <p:cNvSpPr txBox="1">
            <a:spLocks noChangeArrowheads="1"/>
          </p:cNvSpPr>
          <p:nvPr/>
        </p:nvSpPr>
        <p:spPr bwMode="auto">
          <a:xfrm>
            <a:off x="3321050" y="533400"/>
            <a:ext cx="11969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邻接表 </a:t>
            </a:r>
          </a:p>
        </p:txBody>
      </p:sp>
      <p:sp>
        <p:nvSpPr>
          <p:cNvPr id="14764" name="Text Box 428"/>
          <p:cNvSpPr txBox="1">
            <a:spLocks noChangeArrowheads="1"/>
          </p:cNvSpPr>
          <p:nvPr/>
        </p:nvSpPr>
        <p:spPr bwMode="auto">
          <a:xfrm>
            <a:off x="6521450" y="533400"/>
            <a:ext cx="15017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逆邻接表 </a:t>
            </a:r>
          </a:p>
        </p:txBody>
      </p:sp>
      <p:sp>
        <p:nvSpPr>
          <p:cNvPr id="14769" name="Text Box 433"/>
          <p:cNvSpPr txBox="1">
            <a:spLocks noChangeArrowheads="1"/>
          </p:cNvSpPr>
          <p:nvPr/>
        </p:nvSpPr>
        <p:spPr bwMode="auto">
          <a:xfrm>
            <a:off x="785813" y="3533775"/>
            <a:ext cx="3689350" cy="9318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顶点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v</a:t>
            </a:r>
            <a:r>
              <a:rPr kumimoji="1" lang="en-US" altLang="zh-CN" sz="24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的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出度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为第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 </a:t>
            </a:r>
            <a:r>
              <a:rPr kumimoji="1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个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     </a:t>
            </a:r>
            <a:r>
              <a:rPr kumimoji="1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单链表中的结点个数。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 </a:t>
            </a:r>
          </a:p>
        </p:txBody>
      </p:sp>
      <p:sp>
        <p:nvSpPr>
          <p:cNvPr id="14770" name="Text Box 434"/>
          <p:cNvSpPr txBox="1">
            <a:spLocks noChangeArrowheads="1"/>
          </p:cNvSpPr>
          <p:nvPr/>
        </p:nvSpPr>
        <p:spPr bwMode="auto">
          <a:xfrm>
            <a:off x="785813" y="2971800"/>
            <a:ext cx="1520825" cy="5794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隶书" pitchFamily="49" charset="-122"/>
                <a:cs typeface="+mn-cs"/>
              </a:rPr>
              <a:t>特点： </a:t>
            </a:r>
          </a:p>
        </p:txBody>
      </p:sp>
      <p:sp>
        <p:nvSpPr>
          <p:cNvPr id="14771" name="Text Box 435"/>
          <p:cNvSpPr txBox="1">
            <a:spLocks noChangeArrowheads="1"/>
          </p:cNvSpPr>
          <p:nvPr/>
        </p:nvSpPr>
        <p:spPr bwMode="auto">
          <a:xfrm>
            <a:off x="798513" y="4676775"/>
            <a:ext cx="3773487" cy="14430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顶点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v</a:t>
            </a:r>
            <a:r>
              <a:rPr kumimoji="1" lang="en-US" altLang="zh-CN" sz="24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i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的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入度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为整个</a:t>
            </a:r>
            <a:r>
              <a:rPr kumimoji="1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单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     </a:t>
            </a:r>
            <a:r>
              <a:rPr kumimoji="1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链表中邻接点域值是</a:t>
            </a:r>
            <a:r>
              <a:rPr kumimoji="1" lang="zh-CN" altLang="en-US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-1 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     </a:t>
            </a:r>
            <a:r>
              <a:rPr kumimoji="1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的结点个数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。 </a:t>
            </a:r>
          </a:p>
        </p:txBody>
      </p:sp>
      <p:sp>
        <p:nvSpPr>
          <p:cNvPr id="14772" name="Text Box 436"/>
          <p:cNvSpPr txBox="1">
            <a:spLocks noChangeArrowheads="1"/>
          </p:cNvSpPr>
          <p:nvPr/>
        </p:nvSpPr>
        <p:spPr bwMode="auto">
          <a:xfrm>
            <a:off x="3203575" y="2708275"/>
            <a:ext cx="1784350" cy="5667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</a:rPr>
              <a:t>找出度易， </a:t>
            </a:r>
          </a:p>
          <a:p>
            <a:pPr marL="0" marR="0" lvl="0" indent="0" algn="l" defTabSz="914400" rtl="0" eaLnBrk="1" fontAlgn="base" latinLnBrk="0" hangingPunct="1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</a:rPr>
              <a:t>找入度难。 </a:t>
            </a:r>
          </a:p>
        </p:txBody>
      </p:sp>
      <p:sp>
        <p:nvSpPr>
          <p:cNvPr id="14773" name="Text Box 437"/>
          <p:cNvSpPr txBox="1">
            <a:spLocks noChangeArrowheads="1"/>
          </p:cNvSpPr>
          <p:nvPr/>
        </p:nvSpPr>
        <p:spPr bwMode="auto">
          <a:xfrm>
            <a:off x="6604000" y="2708275"/>
            <a:ext cx="1784350" cy="5667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</a:rPr>
              <a:t>找入度易， </a:t>
            </a:r>
          </a:p>
          <a:p>
            <a:pPr marL="0" marR="0" lvl="0" indent="0" algn="l" defTabSz="914400" rtl="0" eaLnBrk="1" fontAlgn="base" latinLnBrk="0" hangingPunct="1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</a:rPr>
              <a:t>找出度难。 </a:t>
            </a:r>
          </a:p>
        </p:txBody>
      </p:sp>
      <p:sp>
        <p:nvSpPr>
          <p:cNvPr id="14774" name="Text Box 438"/>
          <p:cNvSpPr txBox="1">
            <a:spLocks noChangeArrowheads="1"/>
          </p:cNvSpPr>
          <p:nvPr/>
        </p:nvSpPr>
        <p:spPr bwMode="auto">
          <a:xfrm>
            <a:off x="4983163" y="3533775"/>
            <a:ext cx="3689350" cy="9318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顶点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v</a:t>
            </a:r>
            <a:r>
              <a:rPr kumimoji="1" lang="en-US" altLang="zh-CN" sz="24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的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入度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为第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 </a:t>
            </a:r>
            <a:r>
              <a:rPr kumimoji="1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个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     </a:t>
            </a:r>
            <a:r>
              <a:rPr kumimoji="1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单链表中的结点个数。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 </a:t>
            </a:r>
          </a:p>
        </p:txBody>
      </p:sp>
      <p:sp>
        <p:nvSpPr>
          <p:cNvPr id="14775" name="Text Box 439"/>
          <p:cNvSpPr txBox="1">
            <a:spLocks noChangeArrowheads="1"/>
          </p:cNvSpPr>
          <p:nvPr/>
        </p:nvSpPr>
        <p:spPr bwMode="auto">
          <a:xfrm>
            <a:off x="4995863" y="4676775"/>
            <a:ext cx="3824287" cy="14430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顶点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v</a:t>
            </a:r>
            <a:r>
              <a:rPr kumimoji="1" lang="en-US" altLang="zh-CN" sz="24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i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的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出度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为整个</a:t>
            </a:r>
            <a:r>
              <a:rPr kumimoji="1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单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     </a:t>
            </a:r>
            <a:r>
              <a:rPr kumimoji="1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链表中邻接点域值是</a:t>
            </a:r>
            <a:r>
              <a:rPr kumimoji="1" lang="zh-CN" altLang="en-US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 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-1 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     </a:t>
            </a:r>
            <a:r>
              <a:rPr kumimoji="1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的结点个数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。 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4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4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4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4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4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0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4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4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4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47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47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47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47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1" dur="500"/>
                                        <p:tgtEl>
                                          <p:spTgt spid="14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14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4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7" grpId="0" animBg="1"/>
      <p:bldP spid="14748" grpId="0" animBg="1"/>
      <p:bldP spid="14749" grpId="0" animBg="1"/>
      <p:bldP spid="14760" grpId="0" animBg="1"/>
      <p:bldP spid="14763" grpId="0" autoUpdateAnimBg="0"/>
      <p:bldP spid="14764" grpId="0" autoUpdateAnimBg="0"/>
      <p:bldP spid="14769" grpId="0" autoUpdateAnimBg="0"/>
      <p:bldP spid="14770" grpId="0" autoUpdateAnimBg="0"/>
      <p:bldP spid="14771" grpId="0" autoUpdateAnimBg="0"/>
      <p:bldP spid="14772" grpId="0" autoUpdateAnimBg="0"/>
      <p:bldP spid="14773" grpId="0" autoUpdateAnimBg="0"/>
      <p:bldP spid="14774" grpId="0" autoUpdateAnimBg="0"/>
      <p:bldP spid="14775" grpId="0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4" name="Text Box 104"/>
          <p:cNvSpPr txBox="1">
            <a:spLocks noChangeArrowheads="1"/>
          </p:cNvSpPr>
          <p:nvPr/>
        </p:nvSpPr>
        <p:spPr bwMode="auto">
          <a:xfrm>
            <a:off x="76200" y="457200"/>
            <a:ext cx="2165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7.3 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图的遍历  </a:t>
            </a:r>
          </a:p>
        </p:txBody>
      </p:sp>
      <p:sp>
        <p:nvSpPr>
          <p:cNvPr id="51305" name="Text Box 105"/>
          <p:cNvSpPr txBox="1">
            <a:spLocks noChangeArrowheads="1"/>
          </p:cNvSpPr>
          <p:nvPr/>
        </p:nvSpPr>
        <p:spPr bwMode="auto">
          <a:xfrm>
            <a:off x="76200" y="1049338"/>
            <a:ext cx="8836025" cy="93186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    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从图的任意指定顶点出发，依照某种规则去访问图中所有顶 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点，且每个顶点仅被访问一次，这一过程叫做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图的遍历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。</a:t>
            </a:r>
          </a:p>
        </p:txBody>
      </p:sp>
      <p:sp>
        <p:nvSpPr>
          <p:cNvPr id="51306" name="Text Box 106"/>
          <p:cNvSpPr txBox="1">
            <a:spLocks noChangeArrowheads="1"/>
          </p:cNvSpPr>
          <p:nvPr/>
        </p:nvSpPr>
        <p:spPr bwMode="auto">
          <a:xfrm>
            <a:off x="76200" y="4770438"/>
            <a:ext cx="8855075" cy="144303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    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图的遍历按照深度优先和广度优先规则去实施，通常有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深度 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优先遍历法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（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Depth_First Search——DFS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）和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广度优先遍历法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华文中宋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（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Breadth_Frist Search——BFS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）两种。</a:t>
            </a:r>
          </a:p>
        </p:txBody>
      </p:sp>
      <p:grpSp>
        <p:nvGrpSpPr>
          <p:cNvPr id="51308" name="Group 108"/>
          <p:cNvGrpSpPr>
            <a:grpSpLocks/>
          </p:cNvGrpSpPr>
          <p:nvPr/>
        </p:nvGrpSpPr>
        <p:grpSpPr bwMode="auto">
          <a:xfrm>
            <a:off x="2895600" y="2236788"/>
            <a:ext cx="2895600" cy="2259012"/>
            <a:chOff x="144" y="1968"/>
            <a:chExt cx="1888" cy="1423"/>
          </a:xfrm>
        </p:grpSpPr>
        <p:sp>
          <p:nvSpPr>
            <p:cNvPr id="51309" name="Oval 109"/>
            <p:cNvSpPr>
              <a:spLocks noChangeArrowheads="1"/>
            </p:cNvSpPr>
            <p:nvPr/>
          </p:nvSpPr>
          <p:spPr bwMode="auto">
            <a:xfrm>
              <a:off x="933" y="1968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1310" name="Oval 110"/>
            <p:cNvSpPr>
              <a:spLocks noChangeArrowheads="1"/>
            </p:cNvSpPr>
            <p:nvPr/>
          </p:nvSpPr>
          <p:spPr bwMode="auto">
            <a:xfrm>
              <a:off x="432" y="2306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2</a:t>
              </a:r>
              <a:endPara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1311" name="Oval 111"/>
            <p:cNvSpPr>
              <a:spLocks noChangeArrowheads="1"/>
            </p:cNvSpPr>
            <p:nvPr/>
          </p:nvSpPr>
          <p:spPr bwMode="auto">
            <a:xfrm>
              <a:off x="144" y="2715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4</a:t>
              </a:r>
              <a:endPara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1312" name="Oval 112"/>
            <p:cNvSpPr>
              <a:spLocks noChangeArrowheads="1"/>
            </p:cNvSpPr>
            <p:nvPr/>
          </p:nvSpPr>
          <p:spPr bwMode="auto">
            <a:xfrm>
              <a:off x="768" y="2667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5</a:t>
              </a:r>
              <a:endPara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1313" name="Oval 113"/>
            <p:cNvSpPr>
              <a:spLocks noChangeArrowheads="1"/>
            </p:cNvSpPr>
            <p:nvPr/>
          </p:nvSpPr>
          <p:spPr bwMode="auto">
            <a:xfrm>
              <a:off x="1488" y="2306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3</a:t>
              </a:r>
              <a:endPara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1314" name="Oval 114"/>
            <p:cNvSpPr>
              <a:spLocks noChangeArrowheads="1"/>
            </p:cNvSpPr>
            <p:nvPr/>
          </p:nvSpPr>
          <p:spPr bwMode="auto">
            <a:xfrm>
              <a:off x="1728" y="2730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7</a:t>
              </a:r>
              <a:endPara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1315" name="Oval 115"/>
            <p:cNvSpPr>
              <a:spLocks noChangeArrowheads="1"/>
            </p:cNvSpPr>
            <p:nvPr/>
          </p:nvSpPr>
          <p:spPr bwMode="auto">
            <a:xfrm>
              <a:off x="1248" y="2730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6</a:t>
              </a:r>
              <a:endPara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1316" name="Oval 116"/>
            <p:cNvSpPr>
              <a:spLocks noChangeArrowheads="1"/>
            </p:cNvSpPr>
            <p:nvPr/>
          </p:nvSpPr>
          <p:spPr bwMode="auto">
            <a:xfrm>
              <a:off x="912" y="3101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8</a:t>
              </a:r>
              <a:endPara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51317" name="AutoShape 117"/>
            <p:cNvCxnSpPr>
              <a:cxnSpLocks noChangeShapeType="1"/>
              <a:stCxn id="51313" idx="5"/>
              <a:endCxn id="51314" idx="0"/>
            </p:cNvCxnSpPr>
            <p:nvPr/>
          </p:nvCxnSpPr>
          <p:spPr bwMode="auto">
            <a:xfrm>
              <a:off x="1747" y="2554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1318" name="AutoShape 118"/>
            <p:cNvCxnSpPr>
              <a:cxnSpLocks noChangeShapeType="1"/>
              <a:stCxn id="51313" idx="3"/>
              <a:endCxn id="51315" idx="0"/>
            </p:cNvCxnSpPr>
            <p:nvPr/>
          </p:nvCxnSpPr>
          <p:spPr bwMode="auto">
            <a:xfrm flipH="1">
              <a:off x="1400" y="2554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1319" name="AutoShape 119"/>
            <p:cNvCxnSpPr>
              <a:cxnSpLocks noChangeShapeType="1"/>
              <a:stCxn id="51309" idx="6"/>
              <a:endCxn id="51313" idx="1"/>
            </p:cNvCxnSpPr>
            <p:nvPr/>
          </p:nvCxnSpPr>
          <p:spPr bwMode="auto">
            <a:xfrm>
              <a:off x="1237" y="2113"/>
              <a:ext cx="296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1320" name="AutoShape 120"/>
            <p:cNvCxnSpPr>
              <a:cxnSpLocks noChangeShapeType="1"/>
              <a:stCxn id="51309" idx="2"/>
              <a:endCxn id="51310" idx="7"/>
            </p:cNvCxnSpPr>
            <p:nvPr/>
          </p:nvCxnSpPr>
          <p:spPr bwMode="auto">
            <a:xfrm flipH="1">
              <a:off x="691" y="2113"/>
              <a:ext cx="242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1321" name="AutoShape 121"/>
            <p:cNvCxnSpPr>
              <a:cxnSpLocks noChangeShapeType="1"/>
              <a:stCxn id="51310" idx="3"/>
              <a:endCxn id="51311" idx="0"/>
            </p:cNvCxnSpPr>
            <p:nvPr/>
          </p:nvCxnSpPr>
          <p:spPr bwMode="auto">
            <a:xfrm flipH="1">
              <a:off x="296" y="2554"/>
              <a:ext cx="181" cy="1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1322" name="AutoShape 122"/>
            <p:cNvCxnSpPr>
              <a:cxnSpLocks noChangeShapeType="1"/>
              <a:stCxn id="51310" idx="6"/>
              <a:endCxn id="51312" idx="0"/>
            </p:cNvCxnSpPr>
            <p:nvPr/>
          </p:nvCxnSpPr>
          <p:spPr bwMode="auto">
            <a:xfrm>
              <a:off x="736" y="2451"/>
              <a:ext cx="184" cy="21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1323" name="AutoShape 123"/>
            <p:cNvCxnSpPr>
              <a:cxnSpLocks noChangeShapeType="1"/>
              <a:stCxn id="51311" idx="5"/>
              <a:endCxn id="51316" idx="2"/>
            </p:cNvCxnSpPr>
            <p:nvPr/>
          </p:nvCxnSpPr>
          <p:spPr bwMode="auto">
            <a:xfrm>
              <a:off x="403" y="2963"/>
              <a:ext cx="509" cy="28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1324" name="AutoShape 124"/>
            <p:cNvCxnSpPr>
              <a:cxnSpLocks noChangeShapeType="1"/>
              <a:stCxn id="51316" idx="0"/>
              <a:endCxn id="51312" idx="5"/>
            </p:cNvCxnSpPr>
            <p:nvPr/>
          </p:nvCxnSpPr>
          <p:spPr bwMode="auto">
            <a:xfrm flipH="1" flipV="1">
              <a:off x="1027" y="2915"/>
              <a:ext cx="37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1325" name="AutoShape 125"/>
            <p:cNvCxnSpPr>
              <a:cxnSpLocks noChangeShapeType="1"/>
              <a:stCxn id="51314" idx="2"/>
              <a:endCxn id="51315" idx="6"/>
            </p:cNvCxnSpPr>
            <p:nvPr/>
          </p:nvCxnSpPr>
          <p:spPr bwMode="auto">
            <a:xfrm flipH="1">
              <a:off x="1552" y="2875"/>
              <a:ext cx="176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1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3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13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51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05" grpId="0" autoUpdateAnimBg="0"/>
      <p:bldP spid="51306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线性表的操作举例</a:t>
            </a:r>
            <a:br>
              <a:rPr lang="zh-CN" altLang="en-US"/>
            </a:br>
            <a:r>
              <a:rPr lang="en-US" altLang="zh-CN"/>
              <a:t>--</a:t>
            </a:r>
            <a:r>
              <a:rPr lang="zh-CN" altLang="en-US"/>
              <a:t>初始化操作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构造一个空的线性表（顺序表）</a:t>
            </a: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348880"/>
            <a:ext cx="2298071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2780928"/>
            <a:ext cx="6037643" cy="565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691680" y="3543399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0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91680" y="4149080"/>
            <a:ext cx="86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9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rot="21359853" flipV="1">
            <a:off x="1979972" y="3104177"/>
            <a:ext cx="1010679" cy="45719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8" name="Text Box 132"/>
          <p:cNvSpPr txBox="1">
            <a:spLocks noChangeArrowheads="1"/>
          </p:cNvSpPr>
          <p:nvPr/>
        </p:nvSpPr>
        <p:spPr bwMode="auto">
          <a:xfrm>
            <a:off x="76200" y="457200"/>
            <a:ext cx="402748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7.3.1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深度优先遍历（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DFS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） </a:t>
            </a:r>
          </a:p>
        </p:txBody>
      </p:sp>
      <p:sp>
        <p:nvSpPr>
          <p:cNvPr id="19589" name="Text Box 133"/>
          <p:cNvSpPr txBox="1">
            <a:spLocks noChangeArrowheads="1"/>
          </p:cNvSpPr>
          <p:nvPr/>
        </p:nvSpPr>
        <p:spPr bwMode="auto">
          <a:xfrm>
            <a:off x="76200" y="1108075"/>
            <a:ext cx="8672264" cy="216020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方法：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1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、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</a:rPr>
              <a:t>访问指定的起始顶点； 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</a:rPr>
              <a:t>           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</a:rPr>
              <a:t>2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</a:rPr>
              <a:t>、若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</a:rPr>
              <a:t>当前访问的顶点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</a:rPr>
              <a:t>的邻接顶点有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华文新魏" pitchFamily="2" charset="-122"/>
                <a:cs typeface="+mn-cs"/>
              </a:rPr>
              <a:t>未被访问的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</a:rPr>
              <a:t>，则任选 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</a:rPr>
              <a:t>                  一个访问之，转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</a:rPr>
              <a:t>2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</a:rPr>
              <a:t>；反之，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华文新魏" pitchFamily="2" charset="-122"/>
                <a:cs typeface="+mn-cs"/>
              </a:rPr>
              <a:t>退回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</a:rPr>
              <a:t>到最近访问过的顶点；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华文新魏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</a:rPr>
              <a:t>	   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</a:rPr>
              <a:t>直到与起始顶点相通的全部顶点都访问完毕；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           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3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、</a:t>
            </a:r>
            <a:r>
              <a:rPr kumimoji="1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</a:rPr>
              <a:t>若此时图中尚有顶点未被访问，则再选其中一个顶点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</a:rPr>
              <a:t>                  </a:t>
            </a:r>
            <a:r>
              <a:rPr kumimoji="1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</a:rPr>
              <a:t>作为起始顶点并访问之，转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</a:rPr>
              <a:t>2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</a:rPr>
              <a:t>； 反之，遍历结束。 </a:t>
            </a:r>
          </a:p>
        </p:txBody>
      </p:sp>
      <p:sp>
        <p:nvSpPr>
          <p:cNvPr id="19609" name="Text Box 153"/>
          <p:cNvSpPr txBox="1">
            <a:spLocks noChangeArrowheads="1"/>
          </p:cNvSpPr>
          <p:nvPr/>
        </p:nvSpPr>
        <p:spPr bwMode="auto">
          <a:xfrm>
            <a:off x="76200" y="3190875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例：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</a:t>
            </a:r>
          </a:p>
        </p:txBody>
      </p:sp>
      <p:sp>
        <p:nvSpPr>
          <p:cNvPr id="19611" name="Text Box 155"/>
          <p:cNvSpPr txBox="1">
            <a:spLocks noChangeArrowheads="1"/>
          </p:cNvSpPr>
          <p:nvPr/>
        </p:nvSpPr>
        <p:spPr bwMode="auto">
          <a:xfrm>
            <a:off x="3314700" y="3789363"/>
            <a:ext cx="633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V1 </a:t>
            </a:r>
          </a:p>
        </p:txBody>
      </p:sp>
      <p:grpSp>
        <p:nvGrpSpPr>
          <p:cNvPr id="19627" name="Group 171"/>
          <p:cNvGrpSpPr>
            <a:grpSpLocks/>
          </p:cNvGrpSpPr>
          <p:nvPr/>
        </p:nvGrpSpPr>
        <p:grpSpPr bwMode="auto">
          <a:xfrm>
            <a:off x="228600" y="3495675"/>
            <a:ext cx="2895600" cy="2259013"/>
            <a:chOff x="144" y="1968"/>
            <a:chExt cx="1888" cy="1423"/>
          </a:xfrm>
        </p:grpSpPr>
        <p:sp>
          <p:nvSpPr>
            <p:cNvPr id="19592" name="Oval 136"/>
            <p:cNvSpPr>
              <a:spLocks noChangeArrowheads="1"/>
            </p:cNvSpPr>
            <p:nvPr/>
          </p:nvSpPr>
          <p:spPr bwMode="auto">
            <a:xfrm>
              <a:off x="933" y="1968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9593" name="Oval 137"/>
            <p:cNvSpPr>
              <a:spLocks noChangeArrowheads="1"/>
            </p:cNvSpPr>
            <p:nvPr/>
          </p:nvSpPr>
          <p:spPr bwMode="auto">
            <a:xfrm>
              <a:off x="432" y="2306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2</a:t>
              </a:r>
              <a:endPara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9594" name="Oval 138"/>
            <p:cNvSpPr>
              <a:spLocks noChangeArrowheads="1"/>
            </p:cNvSpPr>
            <p:nvPr/>
          </p:nvSpPr>
          <p:spPr bwMode="auto">
            <a:xfrm>
              <a:off x="144" y="2715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4</a:t>
              </a:r>
              <a:endPara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9595" name="Oval 139"/>
            <p:cNvSpPr>
              <a:spLocks noChangeArrowheads="1"/>
            </p:cNvSpPr>
            <p:nvPr/>
          </p:nvSpPr>
          <p:spPr bwMode="auto">
            <a:xfrm>
              <a:off x="768" y="2667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5</a:t>
              </a:r>
              <a:endPara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9596" name="Oval 140"/>
            <p:cNvSpPr>
              <a:spLocks noChangeArrowheads="1"/>
            </p:cNvSpPr>
            <p:nvPr/>
          </p:nvSpPr>
          <p:spPr bwMode="auto">
            <a:xfrm>
              <a:off x="1488" y="2306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3</a:t>
              </a:r>
              <a:endPara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9597" name="Oval 141"/>
            <p:cNvSpPr>
              <a:spLocks noChangeArrowheads="1"/>
            </p:cNvSpPr>
            <p:nvPr/>
          </p:nvSpPr>
          <p:spPr bwMode="auto">
            <a:xfrm>
              <a:off x="1728" y="2730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7</a:t>
              </a:r>
              <a:endPara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9598" name="Oval 142"/>
            <p:cNvSpPr>
              <a:spLocks noChangeArrowheads="1"/>
            </p:cNvSpPr>
            <p:nvPr/>
          </p:nvSpPr>
          <p:spPr bwMode="auto">
            <a:xfrm>
              <a:off x="1248" y="2730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6</a:t>
              </a:r>
              <a:endPara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9599" name="Oval 143"/>
            <p:cNvSpPr>
              <a:spLocks noChangeArrowheads="1"/>
            </p:cNvSpPr>
            <p:nvPr/>
          </p:nvSpPr>
          <p:spPr bwMode="auto">
            <a:xfrm>
              <a:off x="912" y="3101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8</a:t>
              </a:r>
              <a:endPara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9613" name="AutoShape 157"/>
            <p:cNvCxnSpPr>
              <a:cxnSpLocks noChangeShapeType="1"/>
              <a:stCxn id="19596" idx="5"/>
              <a:endCxn id="19597" idx="0"/>
            </p:cNvCxnSpPr>
            <p:nvPr/>
          </p:nvCxnSpPr>
          <p:spPr bwMode="auto">
            <a:xfrm>
              <a:off x="1747" y="2554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614" name="AutoShape 158"/>
            <p:cNvCxnSpPr>
              <a:cxnSpLocks noChangeShapeType="1"/>
              <a:stCxn id="19596" idx="3"/>
              <a:endCxn id="19598" idx="0"/>
            </p:cNvCxnSpPr>
            <p:nvPr/>
          </p:nvCxnSpPr>
          <p:spPr bwMode="auto">
            <a:xfrm flipH="1">
              <a:off x="1400" y="2554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615" name="AutoShape 159"/>
            <p:cNvCxnSpPr>
              <a:cxnSpLocks noChangeShapeType="1"/>
              <a:stCxn id="19592" idx="6"/>
              <a:endCxn id="19596" idx="1"/>
            </p:cNvCxnSpPr>
            <p:nvPr/>
          </p:nvCxnSpPr>
          <p:spPr bwMode="auto">
            <a:xfrm>
              <a:off x="1237" y="2113"/>
              <a:ext cx="296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616" name="AutoShape 160"/>
            <p:cNvCxnSpPr>
              <a:cxnSpLocks noChangeShapeType="1"/>
              <a:stCxn id="19592" idx="2"/>
              <a:endCxn id="19593" idx="7"/>
            </p:cNvCxnSpPr>
            <p:nvPr/>
          </p:nvCxnSpPr>
          <p:spPr bwMode="auto">
            <a:xfrm flipH="1">
              <a:off x="691" y="2113"/>
              <a:ext cx="242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617" name="AutoShape 161"/>
            <p:cNvCxnSpPr>
              <a:cxnSpLocks noChangeShapeType="1"/>
              <a:stCxn id="19593" idx="3"/>
              <a:endCxn id="19594" idx="0"/>
            </p:cNvCxnSpPr>
            <p:nvPr/>
          </p:nvCxnSpPr>
          <p:spPr bwMode="auto">
            <a:xfrm flipH="1">
              <a:off x="296" y="2554"/>
              <a:ext cx="181" cy="1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618" name="AutoShape 162"/>
            <p:cNvCxnSpPr>
              <a:cxnSpLocks noChangeShapeType="1"/>
              <a:stCxn id="19593" idx="6"/>
              <a:endCxn id="19595" idx="0"/>
            </p:cNvCxnSpPr>
            <p:nvPr/>
          </p:nvCxnSpPr>
          <p:spPr bwMode="auto">
            <a:xfrm>
              <a:off x="736" y="2451"/>
              <a:ext cx="184" cy="21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619" name="AutoShape 163"/>
            <p:cNvCxnSpPr>
              <a:cxnSpLocks noChangeShapeType="1"/>
              <a:stCxn id="19594" idx="5"/>
              <a:endCxn id="19599" idx="2"/>
            </p:cNvCxnSpPr>
            <p:nvPr/>
          </p:nvCxnSpPr>
          <p:spPr bwMode="auto">
            <a:xfrm>
              <a:off x="403" y="2963"/>
              <a:ext cx="509" cy="28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620" name="AutoShape 164"/>
            <p:cNvCxnSpPr>
              <a:cxnSpLocks noChangeShapeType="1"/>
              <a:stCxn id="19599" idx="0"/>
              <a:endCxn id="19595" idx="5"/>
            </p:cNvCxnSpPr>
            <p:nvPr/>
          </p:nvCxnSpPr>
          <p:spPr bwMode="auto">
            <a:xfrm flipH="1" flipV="1">
              <a:off x="1027" y="2915"/>
              <a:ext cx="37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622" name="AutoShape 166"/>
            <p:cNvCxnSpPr>
              <a:cxnSpLocks noChangeShapeType="1"/>
              <a:stCxn id="19597" idx="2"/>
              <a:endCxn id="19598" idx="6"/>
            </p:cNvCxnSpPr>
            <p:nvPr/>
          </p:nvCxnSpPr>
          <p:spPr bwMode="auto">
            <a:xfrm flipH="1">
              <a:off x="1552" y="2875"/>
              <a:ext cx="176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19712" name="Rectangle 256"/>
          <p:cNvSpPr>
            <a:spLocks noChangeArrowheads="1"/>
          </p:cNvSpPr>
          <p:nvPr/>
        </p:nvSpPr>
        <p:spPr bwMode="auto">
          <a:xfrm>
            <a:off x="3330575" y="3259138"/>
            <a:ext cx="2393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顶点访问次序： </a:t>
            </a:r>
          </a:p>
        </p:txBody>
      </p:sp>
      <p:sp>
        <p:nvSpPr>
          <p:cNvPr id="19713" name="Text Box 257"/>
          <p:cNvSpPr txBox="1">
            <a:spLocks noChangeArrowheads="1"/>
          </p:cNvSpPr>
          <p:nvPr/>
        </p:nvSpPr>
        <p:spPr bwMode="auto">
          <a:xfrm>
            <a:off x="3705225" y="37687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V2 </a:t>
            </a:r>
          </a:p>
        </p:txBody>
      </p:sp>
      <p:sp>
        <p:nvSpPr>
          <p:cNvPr id="19714" name="Text Box 258"/>
          <p:cNvSpPr txBox="1">
            <a:spLocks noChangeArrowheads="1"/>
          </p:cNvSpPr>
          <p:nvPr/>
        </p:nvSpPr>
        <p:spPr bwMode="auto">
          <a:xfrm>
            <a:off x="4416425" y="37687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V4 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9715" name="Text Box 259"/>
          <p:cNvSpPr txBox="1">
            <a:spLocks noChangeArrowheads="1"/>
          </p:cNvSpPr>
          <p:nvPr/>
        </p:nvSpPr>
        <p:spPr bwMode="auto">
          <a:xfrm>
            <a:off x="5145088" y="3768725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V8 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9716" name="Text Box 260"/>
          <p:cNvSpPr txBox="1">
            <a:spLocks noChangeArrowheads="1"/>
          </p:cNvSpPr>
          <p:nvPr/>
        </p:nvSpPr>
        <p:spPr bwMode="auto">
          <a:xfrm>
            <a:off x="5864225" y="37687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V5 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9717" name="Text Box 261"/>
          <p:cNvSpPr txBox="1">
            <a:spLocks noChangeArrowheads="1"/>
          </p:cNvSpPr>
          <p:nvPr/>
        </p:nvSpPr>
        <p:spPr bwMode="auto">
          <a:xfrm>
            <a:off x="6592888" y="3768725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V3 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9718" name="Text Box 262"/>
          <p:cNvSpPr txBox="1">
            <a:spLocks noChangeArrowheads="1"/>
          </p:cNvSpPr>
          <p:nvPr/>
        </p:nvSpPr>
        <p:spPr bwMode="auto">
          <a:xfrm>
            <a:off x="7305675" y="37687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V6 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9719" name="Text Box 263"/>
          <p:cNvSpPr txBox="1">
            <a:spLocks noChangeArrowheads="1"/>
          </p:cNvSpPr>
          <p:nvPr/>
        </p:nvSpPr>
        <p:spPr bwMode="auto">
          <a:xfrm>
            <a:off x="8024813" y="3768725"/>
            <a:ext cx="10112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V7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</a:p>
        </p:txBody>
      </p:sp>
      <p:sp>
        <p:nvSpPr>
          <p:cNvPr id="19720" name="Text Box 264"/>
          <p:cNvSpPr txBox="1">
            <a:spLocks noChangeArrowheads="1"/>
          </p:cNvSpPr>
          <p:nvPr/>
        </p:nvSpPr>
        <p:spPr bwMode="auto">
          <a:xfrm>
            <a:off x="3314700" y="4170363"/>
            <a:ext cx="633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V1 </a:t>
            </a:r>
          </a:p>
        </p:txBody>
      </p:sp>
      <p:sp>
        <p:nvSpPr>
          <p:cNvPr id="19721" name="Text Box 265"/>
          <p:cNvSpPr txBox="1">
            <a:spLocks noChangeArrowheads="1"/>
          </p:cNvSpPr>
          <p:nvPr/>
        </p:nvSpPr>
        <p:spPr bwMode="auto">
          <a:xfrm>
            <a:off x="3705225" y="41497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V2 </a:t>
            </a:r>
          </a:p>
        </p:txBody>
      </p:sp>
      <p:sp>
        <p:nvSpPr>
          <p:cNvPr id="19722" name="Text Box 266"/>
          <p:cNvSpPr txBox="1">
            <a:spLocks noChangeArrowheads="1"/>
          </p:cNvSpPr>
          <p:nvPr/>
        </p:nvSpPr>
        <p:spPr bwMode="auto">
          <a:xfrm>
            <a:off x="4416425" y="41497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V5 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9723" name="Text Box 267"/>
          <p:cNvSpPr txBox="1">
            <a:spLocks noChangeArrowheads="1"/>
          </p:cNvSpPr>
          <p:nvPr/>
        </p:nvSpPr>
        <p:spPr bwMode="auto">
          <a:xfrm>
            <a:off x="5145088" y="4149725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V8 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9724" name="Text Box 268"/>
          <p:cNvSpPr txBox="1">
            <a:spLocks noChangeArrowheads="1"/>
          </p:cNvSpPr>
          <p:nvPr/>
        </p:nvSpPr>
        <p:spPr bwMode="auto">
          <a:xfrm>
            <a:off x="5864225" y="41497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V4 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9725" name="Text Box 269"/>
          <p:cNvSpPr txBox="1">
            <a:spLocks noChangeArrowheads="1"/>
          </p:cNvSpPr>
          <p:nvPr/>
        </p:nvSpPr>
        <p:spPr bwMode="auto">
          <a:xfrm>
            <a:off x="6592888" y="4149725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V3 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9726" name="Text Box 270"/>
          <p:cNvSpPr txBox="1">
            <a:spLocks noChangeArrowheads="1"/>
          </p:cNvSpPr>
          <p:nvPr/>
        </p:nvSpPr>
        <p:spPr bwMode="auto">
          <a:xfrm>
            <a:off x="7305675" y="41497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V6 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9727" name="Text Box 271"/>
          <p:cNvSpPr txBox="1">
            <a:spLocks noChangeArrowheads="1"/>
          </p:cNvSpPr>
          <p:nvPr/>
        </p:nvSpPr>
        <p:spPr bwMode="auto">
          <a:xfrm>
            <a:off x="8024813" y="4149725"/>
            <a:ext cx="10112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V7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</a:p>
        </p:txBody>
      </p:sp>
      <p:sp>
        <p:nvSpPr>
          <p:cNvPr id="19728" name="Text Box 272"/>
          <p:cNvSpPr txBox="1">
            <a:spLocks noChangeArrowheads="1"/>
          </p:cNvSpPr>
          <p:nvPr/>
        </p:nvSpPr>
        <p:spPr bwMode="auto">
          <a:xfrm>
            <a:off x="3314700" y="4575175"/>
            <a:ext cx="633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V1 </a:t>
            </a:r>
          </a:p>
        </p:txBody>
      </p:sp>
      <p:sp>
        <p:nvSpPr>
          <p:cNvPr id="19729" name="Text Box 273"/>
          <p:cNvSpPr txBox="1">
            <a:spLocks noChangeArrowheads="1"/>
          </p:cNvSpPr>
          <p:nvPr/>
        </p:nvSpPr>
        <p:spPr bwMode="auto">
          <a:xfrm>
            <a:off x="3705225" y="4554538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V2 </a:t>
            </a:r>
          </a:p>
        </p:txBody>
      </p:sp>
      <p:sp>
        <p:nvSpPr>
          <p:cNvPr id="19730" name="Text Box 274"/>
          <p:cNvSpPr txBox="1">
            <a:spLocks noChangeArrowheads="1"/>
          </p:cNvSpPr>
          <p:nvPr/>
        </p:nvSpPr>
        <p:spPr bwMode="auto">
          <a:xfrm>
            <a:off x="4416425" y="4554538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V4 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9731" name="Text Box 275"/>
          <p:cNvSpPr txBox="1">
            <a:spLocks noChangeArrowheads="1"/>
          </p:cNvSpPr>
          <p:nvPr/>
        </p:nvSpPr>
        <p:spPr bwMode="auto">
          <a:xfrm>
            <a:off x="5145088" y="4554538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V8 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9732" name="Text Box 276"/>
          <p:cNvSpPr txBox="1">
            <a:spLocks noChangeArrowheads="1"/>
          </p:cNvSpPr>
          <p:nvPr/>
        </p:nvSpPr>
        <p:spPr bwMode="auto">
          <a:xfrm>
            <a:off x="5864225" y="4554538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V5 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9733" name="Text Box 277"/>
          <p:cNvSpPr txBox="1">
            <a:spLocks noChangeArrowheads="1"/>
          </p:cNvSpPr>
          <p:nvPr/>
        </p:nvSpPr>
        <p:spPr bwMode="auto">
          <a:xfrm>
            <a:off x="6592888" y="4554538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V3 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9734" name="Text Box 278"/>
          <p:cNvSpPr txBox="1">
            <a:spLocks noChangeArrowheads="1"/>
          </p:cNvSpPr>
          <p:nvPr/>
        </p:nvSpPr>
        <p:spPr bwMode="auto">
          <a:xfrm>
            <a:off x="7305675" y="4554538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V7 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9735" name="Text Box 279"/>
          <p:cNvSpPr txBox="1">
            <a:spLocks noChangeArrowheads="1"/>
          </p:cNvSpPr>
          <p:nvPr/>
        </p:nvSpPr>
        <p:spPr bwMode="auto">
          <a:xfrm>
            <a:off x="8024813" y="4554538"/>
            <a:ext cx="10112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V6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</a:p>
        </p:txBody>
      </p:sp>
      <p:sp>
        <p:nvSpPr>
          <p:cNvPr id="19736" name="Text Box 280"/>
          <p:cNvSpPr txBox="1">
            <a:spLocks noChangeArrowheads="1"/>
          </p:cNvSpPr>
          <p:nvPr/>
        </p:nvSpPr>
        <p:spPr bwMode="auto">
          <a:xfrm>
            <a:off x="3314700" y="4986338"/>
            <a:ext cx="633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V1 </a:t>
            </a:r>
          </a:p>
        </p:txBody>
      </p:sp>
      <p:sp>
        <p:nvSpPr>
          <p:cNvPr id="19737" name="Text Box 281"/>
          <p:cNvSpPr txBox="1">
            <a:spLocks noChangeArrowheads="1"/>
          </p:cNvSpPr>
          <p:nvPr/>
        </p:nvSpPr>
        <p:spPr bwMode="auto">
          <a:xfrm>
            <a:off x="3705225" y="496570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V2 </a:t>
            </a:r>
          </a:p>
        </p:txBody>
      </p:sp>
      <p:sp>
        <p:nvSpPr>
          <p:cNvPr id="19738" name="Text Box 282"/>
          <p:cNvSpPr txBox="1">
            <a:spLocks noChangeArrowheads="1"/>
          </p:cNvSpPr>
          <p:nvPr/>
        </p:nvSpPr>
        <p:spPr bwMode="auto">
          <a:xfrm>
            <a:off x="4416425" y="496570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V5 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9739" name="Text Box 283"/>
          <p:cNvSpPr txBox="1">
            <a:spLocks noChangeArrowheads="1"/>
          </p:cNvSpPr>
          <p:nvPr/>
        </p:nvSpPr>
        <p:spPr bwMode="auto">
          <a:xfrm>
            <a:off x="5145088" y="4965700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V8 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9740" name="Text Box 284"/>
          <p:cNvSpPr txBox="1">
            <a:spLocks noChangeArrowheads="1"/>
          </p:cNvSpPr>
          <p:nvPr/>
        </p:nvSpPr>
        <p:spPr bwMode="auto">
          <a:xfrm>
            <a:off x="5864225" y="496570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V4 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9741" name="Text Box 285"/>
          <p:cNvSpPr txBox="1">
            <a:spLocks noChangeArrowheads="1"/>
          </p:cNvSpPr>
          <p:nvPr/>
        </p:nvSpPr>
        <p:spPr bwMode="auto">
          <a:xfrm>
            <a:off x="6592888" y="4965700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V3 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9742" name="Text Box 286"/>
          <p:cNvSpPr txBox="1">
            <a:spLocks noChangeArrowheads="1"/>
          </p:cNvSpPr>
          <p:nvPr/>
        </p:nvSpPr>
        <p:spPr bwMode="auto">
          <a:xfrm>
            <a:off x="7305675" y="496570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V7 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9743" name="Text Box 287"/>
          <p:cNvSpPr txBox="1">
            <a:spLocks noChangeArrowheads="1"/>
          </p:cNvSpPr>
          <p:nvPr/>
        </p:nvSpPr>
        <p:spPr bwMode="auto">
          <a:xfrm>
            <a:off x="8024813" y="4965700"/>
            <a:ext cx="10112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V6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</a:p>
        </p:txBody>
      </p:sp>
      <p:sp>
        <p:nvSpPr>
          <p:cNvPr id="19744" name="Text Box 288"/>
          <p:cNvSpPr txBox="1">
            <a:spLocks noChangeArrowheads="1"/>
          </p:cNvSpPr>
          <p:nvPr/>
        </p:nvSpPr>
        <p:spPr bwMode="auto">
          <a:xfrm>
            <a:off x="3314700" y="5419725"/>
            <a:ext cx="633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V1 </a:t>
            </a:r>
          </a:p>
        </p:txBody>
      </p:sp>
      <p:sp>
        <p:nvSpPr>
          <p:cNvPr id="19745" name="Text Box 289"/>
          <p:cNvSpPr txBox="1">
            <a:spLocks noChangeArrowheads="1"/>
          </p:cNvSpPr>
          <p:nvPr/>
        </p:nvSpPr>
        <p:spPr bwMode="auto">
          <a:xfrm>
            <a:off x="3705225" y="5399088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V3 </a:t>
            </a:r>
          </a:p>
        </p:txBody>
      </p:sp>
      <p:sp>
        <p:nvSpPr>
          <p:cNvPr id="19746" name="Text Box 290"/>
          <p:cNvSpPr txBox="1">
            <a:spLocks noChangeArrowheads="1"/>
          </p:cNvSpPr>
          <p:nvPr/>
        </p:nvSpPr>
        <p:spPr bwMode="auto">
          <a:xfrm>
            <a:off x="4416425" y="5399088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V6 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9747" name="Text Box 291"/>
          <p:cNvSpPr txBox="1">
            <a:spLocks noChangeArrowheads="1"/>
          </p:cNvSpPr>
          <p:nvPr/>
        </p:nvSpPr>
        <p:spPr bwMode="auto">
          <a:xfrm>
            <a:off x="5145088" y="5399088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V7 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9748" name="Text Box 292"/>
          <p:cNvSpPr txBox="1">
            <a:spLocks noChangeArrowheads="1"/>
          </p:cNvSpPr>
          <p:nvPr/>
        </p:nvSpPr>
        <p:spPr bwMode="auto">
          <a:xfrm>
            <a:off x="5864225" y="5399088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V2 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9749" name="Text Box 293"/>
          <p:cNvSpPr txBox="1">
            <a:spLocks noChangeArrowheads="1"/>
          </p:cNvSpPr>
          <p:nvPr/>
        </p:nvSpPr>
        <p:spPr bwMode="auto">
          <a:xfrm>
            <a:off x="6592888" y="5399088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V4 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9750" name="Text Box 294"/>
          <p:cNvSpPr txBox="1">
            <a:spLocks noChangeArrowheads="1"/>
          </p:cNvSpPr>
          <p:nvPr/>
        </p:nvSpPr>
        <p:spPr bwMode="auto">
          <a:xfrm>
            <a:off x="7305675" y="5399088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V8 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9751" name="Text Box 295"/>
          <p:cNvSpPr txBox="1">
            <a:spLocks noChangeArrowheads="1"/>
          </p:cNvSpPr>
          <p:nvPr/>
        </p:nvSpPr>
        <p:spPr bwMode="auto">
          <a:xfrm>
            <a:off x="8024813" y="5399088"/>
            <a:ext cx="10112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V5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</a:p>
        </p:txBody>
      </p:sp>
      <p:sp>
        <p:nvSpPr>
          <p:cNvPr id="19754" name="AutoShape 298"/>
          <p:cNvSpPr>
            <a:spLocks noChangeArrowheads="1"/>
          </p:cNvSpPr>
          <p:nvPr/>
        </p:nvSpPr>
        <p:spPr bwMode="auto">
          <a:xfrm>
            <a:off x="1428750" y="5915025"/>
            <a:ext cx="6211888" cy="496888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5400" cap="sq" algn="ctr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连通图的深度优先遍历类似于树的先根遍历 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6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6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3000"/>
                                        <p:tgtEl>
                                          <p:spTgt spid="19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3000"/>
                                        <p:tgtEl>
                                          <p:spTgt spid="1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3000"/>
                                        <p:tgtEl>
                                          <p:spTgt spid="19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3000"/>
                                        <p:tgtEl>
                                          <p:spTgt spid="19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3000"/>
                                        <p:tgtEl>
                                          <p:spTgt spid="1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3000"/>
                                        <p:tgtEl>
                                          <p:spTgt spid="19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3000"/>
                                        <p:tgtEl>
                                          <p:spTgt spid="19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3000"/>
                                        <p:tgtEl>
                                          <p:spTgt spid="19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3000"/>
                                        <p:tgtEl>
                                          <p:spTgt spid="19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3000"/>
                                        <p:tgtEl>
                                          <p:spTgt spid="19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3000"/>
                                        <p:tgtEl>
                                          <p:spTgt spid="19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3000"/>
                                        <p:tgtEl>
                                          <p:spTgt spid="19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3000"/>
                                        <p:tgtEl>
                                          <p:spTgt spid="19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3000"/>
                                        <p:tgtEl>
                                          <p:spTgt spid="1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3000"/>
                                        <p:tgtEl>
                                          <p:spTgt spid="19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3000"/>
                                        <p:tgtEl>
                                          <p:spTgt spid="19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3000"/>
                                        <p:tgtEl>
                                          <p:spTgt spid="19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3000"/>
                                        <p:tgtEl>
                                          <p:spTgt spid="19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3000"/>
                                        <p:tgtEl>
                                          <p:spTgt spid="19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3000"/>
                                        <p:tgtEl>
                                          <p:spTgt spid="19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3000"/>
                                        <p:tgtEl>
                                          <p:spTgt spid="19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3000"/>
                                        <p:tgtEl>
                                          <p:spTgt spid="19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3000"/>
                                        <p:tgtEl>
                                          <p:spTgt spid="19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3000"/>
                                        <p:tgtEl>
                                          <p:spTgt spid="19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3000"/>
                                        <p:tgtEl>
                                          <p:spTgt spid="19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3000"/>
                                        <p:tgtEl>
                                          <p:spTgt spid="19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3000"/>
                                        <p:tgtEl>
                                          <p:spTgt spid="19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3000"/>
                                        <p:tgtEl>
                                          <p:spTgt spid="19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3000"/>
                                        <p:tgtEl>
                                          <p:spTgt spid="19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3000"/>
                                        <p:tgtEl>
                                          <p:spTgt spid="19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3000"/>
                                        <p:tgtEl>
                                          <p:spTgt spid="19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3000"/>
                                        <p:tgtEl>
                                          <p:spTgt spid="19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3000"/>
                                        <p:tgtEl>
                                          <p:spTgt spid="19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3000"/>
                                        <p:tgtEl>
                                          <p:spTgt spid="19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3000"/>
                                        <p:tgtEl>
                                          <p:spTgt spid="19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3000"/>
                                        <p:tgtEl>
                                          <p:spTgt spid="19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3000"/>
                                        <p:tgtEl>
                                          <p:spTgt spid="19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3000"/>
                                        <p:tgtEl>
                                          <p:spTgt spid="19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3000"/>
                                        <p:tgtEl>
                                          <p:spTgt spid="19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3000"/>
                                        <p:tgtEl>
                                          <p:spTgt spid="19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197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197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89" grpId="0" autoUpdateAnimBg="0"/>
      <p:bldP spid="19609" grpId="0" autoUpdateAnimBg="0"/>
      <p:bldP spid="19611" grpId="0" autoUpdateAnimBg="0"/>
      <p:bldP spid="19712" grpId="0" autoUpdateAnimBg="0"/>
      <p:bldP spid="19713" grpId="0"/>
      <p:bldP spid="19714" grpId="0"/>
      <p:bldP spid="19715" grpId="0"/>
      <p:bldP spid="19716" grpId="0"/>
      <p:bldP spid="19717" grpId="0"/>
      <p:bldP spid="19718" grpId="0"/>
      <p:bldP spid="19719" grpId="0"/>
      <p:bldP spid="19720" grpId="0" autoUpdateAnimBg="0"/>
      <p:bldP spid="19721" grpId="0"/>
      <p:bldP spid="19722" grpId="0"/>
      <p:bldP spid="19723" grpId="0"/>
      <p:bldP spid="19724" grpId="0"/>
      <p:bldP spid="19725" grpId="0"/>
      <p:bldP spid="19726" grpId="0"/>
      <p:bldP spid="19727" grpId="0"/>
      <p:bldP spid="19728" grpId="0" autoUpdateAnimBg="0"/>
      <p:bldP spid="19729" grpId="0"/>
      <p:bldP spid="19730" grpId="0"/>
      <p:bldP spid="19731" grpId="0"/>
      <p:bldP spid="19732" grpId="0"/>
      <p:bldP spid="19733" grpId="0"/>
      <p:bldP spid="19734" grpId="0"/>
      <p:bldP spid="19735" grpId="0"/>
      <p:bldP spid="19736" grpId="0" autoUpdateAnimBg="0"/>
      <p:bldP spid="19737" grpId="0"/>
      <p:bldP spid="19738" grpId="0"/>
      <p:bldP spid="19739" grpId="0"/>
      <p:bldP spid="19740" grpId="0"/>
      <p:bldP spid="19741" grpId="0"/>
      <p:bldP spid="19742" grpId="0"/>
      <p:bldP spid="19743" grpId="0"/>
      <p:bldP spid="19744" grpId="0" autoUpdateAnimBg="0"/>
      <p:bldP spid="19745" grpId="0"/>
      <p:bldP spid="19746" grpId="0"/>
      <p:bldP spid="19747" grpId="0"/>
      <p:bldP spid="19748" grpId="0"/>
      <p:bldP spid="19749" grpId="0"/>
      <p:bldP spid="19750" grpId="0"/>
      <p:bldP spid="19751" grpId="0"/>
      <p:bldP spid="19754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78" name="Text Box 250"/>
          <p:cNvSpPr txBox="1">
            <a:spLocks noChangeArrowheads="1"/>
          </p:cNvSpPr>
          <p:nvPr/>
        </p:nvSpPr>
        <p:spPr bwMode="auto">
          <a:xfrm>
            <a:off x="107950" y="523875"/>
            <a:ext cx="4019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7.3.2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广度优先遍历（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BFS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） </a:t>
            </a:r>
          </a:p>
        </p:txBody>
      </p:sp>
      <p:sp>
        <p:nvSpPr>
          <p:cNvPr id="22779" name="Text Box 251"/>
          <p:cNvSpPr txBox="1">
            <a:spLocks noChangeArrowheads="1"/>
          </p:cNvSpPr>
          <p:nvPr/>
        </p:nvSpPr>
        <p:spPr bwMode="auto">
          <a:xfrm>
            <a:off x="107950" y="1184275"/>
            <a:ext cx="8805863" cy="21002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      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方法：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</a:rPr>
              <a:t>从图的某一结点出发，首先依次访问该结点的所有邻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</a:rPr>
              <a:t>接顶点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</a:rPr>
              <a:t>V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</a:rPr>
              <a:t>1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</a:rPr>
              <a:t>, V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</a:rPr>
              <a:t>2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</a:rPr>
              <a:t>, …, V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</a:rPr>
              <a:t>i</a:t>
            </a:r>
            <a:r>
              <a:rPr kumimoji="1" lang="en-US" altLang="zh-CN" sz="24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</a:rPr>
              <a:t>n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</a:rPr>
              <a:t>再按这些顶点被访问的先后次序依次访问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</a:rPr>
              <a:t>与它们相邻接的所有未被访问的顶点，重复此过程，直至所有顶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</a:rPr>
              <a:t>点均被访问为止。 </a:t>
            </a:r>
          </a:p>
        </p:txBody>
      </p:sp>
      <p:sp>
        <p:nvSpPr>
          <p:cNvPr id="22780" name="Text Box 252"/>
          <p:cNvSpPr txBox="1">
            <a:spLocks noChangeArrowheads="1"/>
          </p:cNvSpPr>
          <p:nvPr/>
        </p:nvSpPr>
        <p:spPr bwMode="auto">
          <a:xfrm>
            <a:off x="76200" y="3498850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例：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</a:t>
            </a:r>
          </a:p>
        </p:txBody>
      </p:sp>
      <p:grpSp>
        <p:nvGrpSpPr>
          <p:cNvPr id="22782" name="Group 254"/>
          <p:cNvGrpSpPr>
            <a:grpSpLocks/>
          </p:cNvGrpSpPr>
          <p:nvPr/>
        </p:nvGrpSpPr>
        <p:grpSpPr bwMode="auto">
          <a:xfrm>
            <a:off x="228600" y="3727450"/>
            <a:ext cx="2759075" cy="2259013"/>
            <a:chOff x="144" y="1968"/>
            <a:chExt cx="1888" cy="1423"/>
          </a:xfrm>
        </p:grpSpPr>
        <p:sp>
          <p:nvSpPr>
            <p:cNvPr id="22783" name="Oval 255"/>
            <p:cNvSpPr>
              <a:spLocks noChangeArrowheads="1"/>
            </p:cNvSpPr>
            <p:nvPr/>
          </p:nvSpPr>
          <p:spPr bwMode="auto">
            <a:xfrm>
              <a:off x="933" y="1968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1</a:t>
              </a:r>
              <a:endPara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2784" name="Oval 256"/>
            <p:cNvSpPr>
              <a:spLocks noChangeArrowheads="1"/>
            </p:cNvSpPr>
            <p:nvPr/>
          </p:nvSpPr>
          <p:spPr bwMode="auto">
            <a:xfrm>
              <a:off x="432" y="2306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2</a:t>
              </a:r>
              <a:endPara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2785" name="Oval 257"/>
            <p:cNvSpPr>
              <a:spLocks noChangeArrowheads="1"/>
            </p:cNvSpPr>
            <p:nvPr/>
          </p:nvSpPr>
          <p:spPr bwMode="auto">
            <a:xfrm>
              <a:off x="144" y="2715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4</a:t>
              </a:r>
              <a:endPara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2786" name="Oval 258"/>
            <p:cNvSpPr>
              <a:spLocks noChangeArrowheads="1"/>
            </p:cNvSpPr>
            <p:nvPr/>
          </p:nvSpPr>
          <p:spPr bwMode="auto">
            <a:xfrm>
              <a:off x="768" y="2667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5</a:t>
              </a:r>
              <a:endPara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2787" name="Oval 259"/>
            <p:cNvSpPr>
              <a:spLocks noChangeArrowheads="1"/>
            </p:cNvSpPr>
            <p:nvPr/>
          </p:nvSpPr>
          <p:spPr bwMode="auto">
            <a:xfrm>
              <a:off x="1488" y="2306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3</a:t>
              </a:r>
              <a:endPara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2788" name="Oval 260"/>
            <p:cNvSpPr>
              <a:spLocks noChangeArrowheads="1"/>
            </p:cNvSpPr>
            <p:nvPr/>
          </p:nvSpPr>
          <p:spPr bwMode="auto">
            <a:xfrm>
              <a:off x="1728" y="2730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7</a:t>
              </a:r>
              <a:endPara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2789" name="Oval 261"/>
            <p:cNvSpPr>
              <a:spLocks noChangeArrowheads="1"/>
            </p:cNvSpPr>
            <p:nvPr/>
          </p:nvSpPr>
          <p:spPr bwMode="auto">
            <a:xfrm>
              <a:off x="1248" y="2730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6</a:t>
              </a:r>
              <a:endPara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2790" name="Oval 262"/>
            <p:cNvSpPr>
              <a:spLocks noChangeArrowheads="1"/>
            </p:cNvSpPr>
            <p:nvPr/>
          </p:nvSpPr>
          <p:spPr bwMode="auto">
            <a:xfrm>
              <a:off x="912" y="3101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8</a:t>
              </a:r>
              <a:endPara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2791" name="AutoShape 263"/>
            <p:cNvCxnSpPr>
              <a:cxnSpLocks noChangeShapeType="1"/>
              <a:stCxn id="22787" idx="5"/>
              <a:endCxn id="22788" idx="0"/>
            </p:cNvCxnSpPr>
            <p:nvPr/>
          </p:nvCxnSpPr>
          <p:spPr bwMode="auto">
            <a:xfrm>
              <a:off x="1747" y="2554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92" name="AutoShape 264"/>
            <p:cNvCxnSpPr>
              <a:cxnSpLocks noChangeShapeType="1"/>
              <a:stCxn id="22787" idx="3"/>
              <a:endCxn id="22789" idx="0"/>
            </p:cNvCxnSpPr>
            <p:nvPr/>
          </p:nvCxnSpPr>
          <p:spPr bwMode="auto">
            <a:xfrm flipH="1">
              <a:off x="1400" y="2554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93" name="AutoShape 265"/>
            <p:cNvCxnSpPr>
              <a:cxnSpLocks noChangeShapeType="1"/>
              <a:stCxn id="22783" idx="6"/>
              <a:endCxn id="22787" idx="1"/>
            </p:cNvCxnSpPr>
            <p:nvPr/>
          </p:nvCxnSpPr>
          <p:spPr bwMode="auto">
            <a:xfrm>
              <a:off x="1237" y="2113"/>
              <a:ext cx="296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94" name="AutoShape 266"/>
            <p:cNvCxnSpPr>
              <a:cxnSpLocks noChangeShapeType="1"/>
              <a:stCxn id="22783" idx="2"/>
              <a:endCxn id="22784" idx="7"/>
            </p:cNvCxnSpPr>
            <p:nvPr/>
          </p:nvCxnSpPr>
          <p:spPr bwMode="auto">
            <a:xfrm flipH="1">
              <a:off x="691" y="2113"/>
              <a:ext cx="242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95" name="AutoShape 267"/>
            <p:cNvCxnSpPr>
              <a:cxnSpLocks noChangeShapeType="1"/>
              <a:stCxn id="22784" idx="3"/>
              <a:endCxn id="22785" idx="0"/>
            </p:cNvCxnSpPr>
            <p:nvPr/>
          </p:nvCxnSpPr>
          <p:spPr bwMode="auto">
            <a:xfrm flipH="1">
              <a:off x="296" y="2554"/>
              <a:ext cx="181" cy="1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96" name="AutoShape 268"/>
            <p:cNvCxnSpPr>
              <a:cxnSpLocks noChangeShapeType="1"/>
              <a:stCxn id="22784" idx="6"/>
              <a:endCxn id="22786" idx="0"/>
            </p:cNvCxnSpPr>
            <p:nvPr/>
          </p:nvCxnSpPr>
          <p:spPr bwMode="auto">
            <a:xfrm>
              <a:off x="736" y="2451"/>
              <a:ext cx="184" cy="21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97" name="AutoShape 269"/>
            <p:cNvCxnSpPr>
              <a:cxnSpLocks noChangeShapeType="1"/>
              <a:stCxn id="22785" idx="5"/>
              <a:endCxn id="22790" idx="2"/>
            </p:cNvCxnSpPr>
            <p:nvPr/>
          </p:nvCxnSpPr>
          <p:spPr bwMode="auto">
            <a:xfrm>
              <a:off x="403" y="2963"/>
              <a:ext cx="509" cy="28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98" name="AutoShape 270"/>
            <p:cNvCxnSpPr>
              <a:cxnSpLocks noChangeShapeType="1"/>
              <a:stCxn id="22790" idx="0"/>
              <a:endCxn id="22786" idx="5"/>
            </p:cNvCxnSpPr>
            <p:nvPr/>
          </p:nvCxnSpPr>
          <p:spPr bwMode="auto">
            <a:xfrm flipH="1" flipV="1">
              <a:off x="1027" y="2915"/>
              <a:ext cx="37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99" name="AutoShape 271"/>
            <p:cNvCxnSpPr>
              <a:cxnSpLocks noChangeShapeType="1"/>
              <a:stCxn id="22788" idx="2"/>
              <a:endCxn id="22789" idx="6"/>
            </p:cNvCxnSpPr>
            <p:nvPr/>
          </p:nvCxnSpPr>
          <p:spPr bwMode="auto">
            <a:xfrm flipH="1">
              <a:off x="1552" y="2875"/>
              <a:ext cx="176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22802" name="Rectangle 274"/>
          <p:cNvSpPr>
            <a:spLocks noChangeArrowheads="1"/>
          </p:cNvSpPr>
          <p:nvPr/>
        </p:nvSpPr>
        <p:spPr bwMode="auto">
          <a:xfrm>
            <a:off x="3368675" y="3789363"/>
            <a:ext cx="2393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广度优先遍历： </a:t>
            </a:r>
          </a:p>
        </p:txBody>
      </p:sp>
      <p:sp>
        <p:nvSpPr>
          <p:cNvPr id="22803" name="Text Box 275"/>
          <p:cNvSpPr txBox="1">
            <a:spLocks noChangeArrowheads="1"/>
          </p:cNvSpPr>
          <p:nvPr/>
        </p:nvSpPr>
        <p:spPr bwMode="auto">
          <a:xfrm>
            <a:off x="3314700" y="4484688"/>
            <a:ext cx="633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V1 </a:t>
            </a:r>
          </a:p>
        </p:txBody>
      </p:sp>
      <p:sp>
        <p:nvSpPr>
          <p:cNvPr id="22804" name="Text Box 276"/>
          <p:cNvSpPr txBox="1">
            <a:spLocks noChangeArrowheads="1"/>
          </p:cNvSpPr>
          <p:nvPr/>
        </p:nvSpPr>
        <p:spPr bwMode="auto">
          <a:xfrm>
            <a:off x="3705225" y="446405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V2 </a:t>
            </a:r>
          </a:p>
        </p:txBody>
      </p:sp>
      <p:sp>
        <p:nvSpPr>
          <p:cNvPr id="22805" name="Text Box 277"/>
          <p:cNvSpPr txBox="1">
            <a:spLocks noChangeArrowheads="1"/>
          </p:cNvSpPr>
          <p:nvPr/>
        </p:nvSpPr>
        <p:spPr bwMode="auto">
          <a:xfrm>
            <a:off x="4416425" y="446405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V3 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22806" name="Text Box 278"/>
          <p:cNvSpPr txBox="1">
            <a:spLocks noChangeArrowheads="1"/>
          </p:cNvSpPr>
          <p:nvPr/>
        </p:nvSpPr>
        <p:spPr bwMode="auto">
          <a:xfrm>
            <a:off x="5145088" y="4464050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V4 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22807" name="Text Box 279"/>
          <p:cNvSpPr txBox="1">
            <a:spLocks noChangeArrowheads="1"/>
          </p:cNvSpPr>
          <p:nvPr/>
        </p:nvSpPr>
        <p:spPr bwMode="auto">
          <a:xfrm>
            <a:off x="5864225" y="446405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V5 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22808" name="Text Box 280"/>
          <p:cNvSpPr txBox="1">
            <a:spLocks noChangeArrowheads="1"/>
          </p:cNvSpPr>
          <p:nvPr/>
        </p:nvSpPr>
        <p:spPr bwMode="auto">
          <a:xfrm>
            <a:off x="6592888" y="4464050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V6 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22809" name="Text Box 281"/>
          <p:cNvSpPr txBox="1">
            <a:spLocks noChangeArrowheads="1"/>
          </p:cNvSpPr>
          <p:nvPr/>
        </p:nvSpPr>
        <p:spPr bwMode="auto">
          <a:xfrm>
            <a:off x="7305675" y="446405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V7 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22810" name="Text Box 282"/>
          <p:cNvSpPr txBox="1">
            <a:spLocks noChangeArrowheads="1"/>
          </p:cNvSpPr>
          <p:nvPr/>
        </p:nvSpPr>
        <p:spPr bwMode="auto">
          <a:xfrm>
            <a:off x="8024813" y="4464050"/>
            <a:ext cx="10112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V8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</a:p>
        </p:txBody>
      </p:sp>
      <p:sp>
        <p:nvSpPr>
          <p:cNvPr id="22811" name="Text Box 283"/>
          <p:cNvSpPr txBox="1">
            <a:spLocks noChangeArrowheads="1"/>
          </p:cNvSpPr>
          <p:nvPr/>
        </p:nvSpPr>
        <p:spPr bwMode="auto">
          <a:xfrm>
            <a:off x="3314700" y="5086350"/>
            <a:ext cx="633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V1 </a:t>
            </a:r>
          </a:p>
        </p:txBody>
      </p:sp>
      <p:sp>
        <p:nvSpPr>
          <p:cNvPr id="22812" name="Text Box 284"/>
          <p:cNvSpPr txBox="1">
            <a:spLocks noChangeArrowheads="1"/>
          </p:cNvSpPr>
          <p:nvPr/>
        </p:nvSpPr>
        <p:spPr bwMode="auto">
          <a:xfrm>
            <a:off x="3705225" y="5065713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V3 </a:t>
            </a:r>
          </a:p>
        </p:txBody>
      </p:sp>
      <p:sp>
        <p:nvSpPr>
          <p:cNvPr id="22813" name="Text Box 285"/>
          <p:cNvSpPr txBox="1">
            <a:spLocks noChangeArrowheads="1"/>
          </p:cNvSpPr>
          <p:nvPr/>
        </p:nvSpPr>
        <p:spPr bwMode="auto">
          <a:xfrm>
            <a:off x="4416425" y="5065713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V2 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22814" name="Text Box 286"/>
          <p:cNvSpPr txBox="1">
            <a:spLocks noChangeArrowheads="1"/>
          </p:cNvSpPr>
          <p:nvPr/>
        </p:nvSpPr>
        <p:spPr bwMode="auto">
          <a:xfrm>
            <a:off x="5145088" y="5065713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V7 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22815" name="Text Box 287"/>
          <p:cNvSpPr txBox="1">
            <a:spLocks noChangeArrowheads="1"/>
          </p:cNvSpPr>
          <p:nvPr/>
        </p:nvSpPr>
        <p:spPr bwMode="auto">
          <a:xfrm>
            <a:off x="5864225" y="5065713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V6 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22816" name="Text Box 288"/>
          <p:cNvSpPr txBox="1">
            <a:spLocks noChangeArrowheads="1"/>
          </p:cNvSpPr>
          <p:nvPr/>
        </p:nvSpPr>
        <p:spPr bwMode="auto">
          <a:xfrm>
            <a:off x="6592888" y="5065713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V5 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22817" name="Text Box 289"/>
          <p:cNvSpPr txBox="1">
            <a:spLocks noChangeArrowheads="1"/>
          </p:cNvSpPr>
          <p:nvPr/>
        </p:nvSpPr>
        <p:spPr bwMode="auto">
          <a:xfrm>
            <a:off x="7305675" y="5065713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V4 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22818" name="Text Box 290"/>
          <p:cNvSpPr txBox="1">
            <a:spLocks noChangeArrowheads="1"/>
          </p:cNvSpPr>
          <p:nvPr/>
        </p:nvSpPr>
        <p:spPr bwMode="auto">
          <a:xfrm>
            <a:off x="8024813" y="5065713"/>
            <a:ext cx="10112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V8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</a:p>
        </p:txBody>
      </p:sp>
      <p:sp>
        <p:nvSpPr>
          <p:cNvPr id="22819" name="Text Box 291"/>
          <p:cNvSpPr txBox="1">
            <a:spLocks noChangeArrowheads="1"/>
          </p:cNvSpPr>
          <p:nvPr/>
        </p:nvSpPr>
        <p:spPr bwMode="auto">
          <a:xfrm>
            <a:off x="3348038" y="5708650"/>
            <a:ext cx="633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V1 </a:t>
            </a:r>
          </a:p>
        </p:txBody>
      </p:sp>
      <p:sp>
        <p:nvSpPr>
          <p:cNvPr id="22820" name="Text Box 292"/>
          <p:cNvSpPr txBox="1">
            <a:spLocks noChangeArrowheads="1"/>
          </p:cNvSpPr>
          <p:nvPr/>
        </p:nvSpPr>
        <p:spPr bwMode="auto">
          <a:xfrm>
            <a:off x="3738563" y="5688013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V2 </a:t>
            </a:r>
          </a:p>
        </p:txBody>
      </p:sp>
      <p:sp>
        <p:nvSpPr>
          <p:cNvPr id="22821" name="Text Box 293"/>
          <p:cNvSpPr txBox="1">
            <a:spLocks noChangeArrowheads="1"/>
          </p:cNvSpPr>
          <p:nvPr/>
        </p:nvSpPr>
        <p:spPr bwMode="auto">
          <a:xfrm>
            <a:off x="4449763" y="5688013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V3 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22822" name="Text Box 294"/>
          <p:cNvSpPr txBox="1">
            <a:spLocks noChangeArrowheads="1"/>
          </p:cNvSpPr>
          <p:nvPr/>
        </p:nvSpPr>
        <p:spPr bwMode="auto">
          <a:xfrm>
            <a:off x="5178425" y="5688013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V5 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22823" name="Text Box 295"/>
          <p:cNvSpPr txBox="1">
            <a:spLocks noChangeArrowheads="1"/>
          </p:cNvSpPr>
          <p:nvPr/>
        </p:nvSpPr>
        <p:spPr bwMode="auto">
          <a:xfrm>
            <a:off x="5897563" y="5688013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V4 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22824" name="Text Box 296"/>
          <p:cNvSpPr txBox="1">
            <a:spLocks noChangeArrowheads="1"/>
          </p:cNvSpPr>
          <p:nvPr/>
        </p:nvSpPr>
        <p:spPr bwMode="auto">
          <a:xfrm>
            <a:off x="6626225" y="5688013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V7 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22825" name="Text Box 297"/>
          <p:cNvSpPr txBox="1">
            <a:spLocks noChangeArrowheads="1"/>
          </p:cNvSpPr>
          <p:nvPr/>
        </p:nvSpPr>
        <p:spPr bwMode="auto">
          <a:xfrm>
            <a:off x="7339013" y="5688013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V6 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22826" name="Text Box 298"/>
          <p:cNvSpPr txBox="1">
            <a:spLocks noChangeArrowheads="1"/>
          </p:cNvSpPr>
          <p:nvPr/>
        </p:nvSpPr>
        <p:spPr bwMode="auto">
          <a:xfrm>
            <a:off x="8058150" y="5688013"/>
            <a:ext cx="10112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V8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</a:p>
        </p:txBody>
      </p:sp>
    </p:spTree>
  </p:cSld>
  <p:clrMapOvr>
    <a:masterClrMapping/>
  </p:clrMapOvr>
  <p:transition spd="slow"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7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7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7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7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3000"/>
                                        <p:tgtEl>
                                          <p:spTgt spid="22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3000"/>
                                        <p:tgtEl>
                                          <p:spTgt spid="22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3000"/>
                                        <p:tgtEl>
                                          <p:spTgt spid="22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3000"/>
                                        <p:tgtEl>
                                          <p:spTgt spid="22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3000"/>
                                        <p:tgtEl>
                                          <p:spTgt spid="22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3000"/>
                                        <p:tgtEl>
                                          <p:spTgt spid="22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3000"/>
                                        <p:tgtEl>
                                          <p:spTgt spid="22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3000"/>
                                        <p:tgtEl>
                                          <p:spTgt spid="22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3000"/>
                                        <p:tgtEl>
                                          <p:spTgt spid="22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3000"/>
                                        <p:tgtEl>
                                          <p:spTgt spid="22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3000"/>
                                        <p:tgtEl>
                                          <p:spTgt spid="22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3000"/>
                                        <p:tgtEl>
                                          <p:spTgt spid="22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3000"/>
                                        <p:tgtEl>
                                          <p:spTgt spid="22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3000"/>
                                        <p:tgtEl>
                                          <p:spTgt spid="22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3000"/>
                                        <p:tgtEl>
                                          <p:spTgt spid="22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3000"/>
                                        <p:tgtEl>
                                          <p:spTgt spid="22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3000"/>
                                        <p:tgtEl>
                                          <p:spTgt spid="22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3000"/>
                                        <p:tgtEl>
                                          <p:spTgt spid="22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3000"/>
                                        <p:tgtEl>
                                          <p:spTgt spid="2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3000"/>
                                        <p:tgtEl>
                                          <p:spTgt spid="2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3000"/>
                                        <p:tgtEl>
                                          <p:spTgt spid="22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3000"/>
                                        <p:tgtEl>
                                          <p:spTgt spid="22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3000"/>
                                        <p:tgtEl>
                                          <p:spTgt spid="22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3000"/>
                                        <p:tgtEl>
                                          <p:spTgt spid="22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79" grpId="0" autoUpdateAnimBg="0"/>
      <p:bldP spid="22780" grpId="0" autoUpdateAnimBg="0"/>
      <p:bldP spid="22802" grpId="0" autoUpdateAnimBg="0"/>
      <p:bldP spid="22803" grpId="0" autoUpdateAnimBg="0"/>
      <p:bldP spid="22804" grpId="0"/>
      <p:bldP spid="22805" grpId="0"/>
      <p:bldP spid="22806" grpId="0"/>
      <p:bldP spid="22807" grpId="0"/>
      <p:bldP spid="22808" grpId="0"/>
      <p:bldP spid="22809" grpId="0"/>
      <p:bldP spid="22810" grpId="0"/>
      <p:bldP spid="22811" grpId="0" autoUpdateAnimBg="0"/>
      <p:bldP spid="22812" grpId="0"/>
      <p:bldP spid="22813" grpId="0"/>
      <p:bldP spid="22814" grpId="0"/>
      <p:bldP spid="22815" grpId="0"/>
      <p:bldP spid="22816" grpId="0"/>
      <p:bldP spid="22817" grpId="0"/>
      <p:bldP spid="22818" grpId="0"/>
      <p:bldP spid="22819" grpId="0" autoUpdateAnimBg="0"/>
      <p:bldP spid="22820" grpId="0"/>
      <p:bldP spid="22821" grpId="0"/>
      <p:bldP spid="22822" grpId="0"/>
      <p:bldP spid="22823" grpId="0"/>
      <p:bldP spid="22824" grpId="0"/>
      <p:bldP spid="22825" grpId="0"/>
      <p:bldP spid="22826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04" name="Text Box 60"/>
          <p:cNvSpPr txBox="1">
            <a:spLocks noChangeArrowheads="1"/>
          </p:cNvSpPr>
          <p:nvPr/>
        </p:nvSpPr>
        <p:spPr bwMode="auto">
          <a:xfrm>
            <a:off x="76200" y="476250"/>
            <a:ext cx="8812213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</a:rPr>
              <a:t>                  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</a:rPr>
              <a:t>要在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</a:rPr>
              <a:t>n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</a:rPr>
              <a:t> </a:t>
            </a:r>
            <a:r>
              <a:rPr kumimoji="1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</a:rPr>
              <a:t>个城市间建立通信联络网。</a:t>
            </a:r>
            <a:r>
              <a:rPr kumimoji="1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</a:rPr>
              <a:t>顶点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</a:rPr>
              <a:t>：</a:t>
            </a:r>
            <a:r>
              <a:rPr kumimoji="1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</a:rPr>
              <a:t>表示城市，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</a:rPr>
              <a:t>权：</a:t>
            </a:r>
            <a:r>
              <a:rPr kumimoji="1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</a:rPr>
              <a:t>城市间通信线路的花费代价。希望此通信网花费代价最小。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</a:rPr>
              <a:t> </a:t>
            </a:r>
          </a:p>
        </p:txBody>
      </p:sp>
      <p:sp>
        <p:nvSpPr>
          <p:cNvPr id="31803" name="Text Box 59"/>
          <p:cNvSpPr txBox="1">
            <a:spLocks noChangeArrowheads="1"/>
          </p:cNvSpPr>
          <p:nvPr/>
        </p:nvSpPr>
        <p:spPr bwMode="auto">
          <a:xfrm>
            <a:off x="76200" y="668338"/>
            <a:ext cx="18065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问题提出：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 </a:t>
            </a:r>
          </a:p>
        </p:txBody>
      </p:sp>
      <p:sp>
        <p:nvSpPr>
          <p:cNvPr id="31805" name="Text Box 61"/>
          <p:cNvSpPr txBox="1">
            <a:spLocks noChangeArrowheads="1"/>
          </p:cNvSpPr>
          <p:nvPr/>
        </p:nvSpPr>
        <p:spPr bwMode="auto">
          <a:xfrm>
            <a:off x="76200" y="1968500"/>
            <a:ext cx="8794750" cy="26844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                  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</a:rPr>
              <a:t>答案只能从生成树中找，因为要做到任何两个城市之 </a:t>
            </a: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</a:rPr>
              <a:t>间有线路可达，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</a:rPr>
              <a:t>通信网必须是连通的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</a:rPr>
              <a:t>；但对长度最小的要求可以 </a:t>
            </a: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</a:rPr>
              <a:t>知道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</a:rPr>
              <a:t>网中显然不能有圈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</a:rPr>
              <a:t>，如果有圈，去掉一条边后，并不破坏连 </a:t>
            </a: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</a:rPr>
              <a:t>通性，但总代价显然减少了，这与总代价最小的假设是矛盾的。 </a:t>
            </a:r>
          </a:p>
        </p:txBody>
      </p:sp>
      <p:sp>
        <p:nvSpPr>
          <p:cNvPr id="31806" name="Text Box 62"/>
          <p:cNvSpPr txBox="1">
            <a:spLocks noChangeArrowheads="1"/>
          </p:cNvSpPr>
          <p:nvPr/>
        </p:nvSpPr>
        <p:spPr bwMode="auto">
          <a:xfrm>
            <a:off x="76200" y="4672013"/>
            <a:ext cx="8794750" cy="147955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            </a:t>
            </a:r>
            <a:r>
              <a:rPr kumimoji="1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希望找到一棵生成树，它的每条边上的权值之和（即建立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该通信网所需花费的总代价）最小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 </a:t>
            </a:r>
            <a:r>
              <a:rPr kumimoji="1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——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 </a:t>
            </a:r>
            <a:r>
              <a:rPr kumimoji="1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最小代价生成树。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 </a:t>
            </a:r>
          </a:p>
        </p:txBody>
      </p:sp>
      <p:sp>
        <p:nvSpPr>
          <p:cNvPr id="31807" name="Text Box 63"/>
          <p:cNvSpPr txBox="1">
            <a:spLocks noChangeArrowheads="1"/>
          </p:cNvSpPr>
          <p:nvPr/>
        </p:nvSpPr>
        <p:spPr bwMode="auto">
          <a:xfrm>
            <a:off x="76200" y="2101850"/>
            <a:ext cx="1784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问题分析： </a:t>
            </a:r>
          </a:p>
        </p:txBody>
      </p:sp>
      <p:sp>
        <p:nvSpPr>
          <p:cNvPr id="31808" name="Text Box 64"/>
          <p:cNvSpPr txBox="1">
            <a:spLocks noChangeArrowheads="1"/>
          </p:cNvSpPr>
          <p:nvPr/>
        </p:nvSpPr>
        <p:spPr bwMode="auto">
          <a:xfrm>
            <a:off x="76200" y="4667250"/>
            <a:ext cx="1196975" cy="78581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结论： 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31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1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1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04" grpId="0" autoUpdateAnimBg="0"/>
      <p:bldP spid="31803" grpId="0" autoUpdateAnimBg="0"/>
      <p:bldP spid="31805" grpId="0" autoUpdateAnimBg="0"/>
      <p:bldP spid="31806" grpId="0" autoUpdateAnimBg="0"/>
      <p:bldP spid="31807" grpId="0" autoUpdateAnimBg="0"/>
      <p:bldP spid="31808" grpId="0" autoUpdateAnimBg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4" name="Text Box 206"/>
          <p:cNvSpPr txBox="1">
            <a:spLocks noChangeArrowheads="1"/>
          </p:cNvSpPr>
          <p:nvPr/>
        </p:nvSpPr>
        <p:spPr bwMode="auto">
          <a:xfrm>
            <a:off x="595313" y="450850"/>
            <a:ext cx="3308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构造最小生成树方法： </a:t>
            </a:r>
          </a:p>
        </p:txBody>
      </p:sp>
      <p:sp>
        <p:nvSpPr>
          <p:cNvPr id="32975" name="Text Box 207"/>
          <p:cNvSpPr txBox="1">
            <a:spLocks noChangeArrowheads="1"/>
          </p:cNvSpPr>
          <p:nvPr/>
        </p:nvSpPr>
        <p:spPr bwMode="auto">
          <a:xfrm>
            <a:off x="595313" y="955675"/>
            <a:ext cx="432276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方法一：普里姆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(Prim) </a:t>
            </a:r>
            <a:r>
              <a:rPr kumimoji="1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算法。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 </a:t>
            </a:r>
          </a:p>
        </p:txBody>
      </p:sp>
      <p:grpSp>
        <p:nvGrpSpPr>
          <p:cNvPr id="32976" name="Group 208"/>
          <p:cNvGrpSpPr>
            <a:grpSpLocks/>
          </p:cNvGrpSpPr>
          <p:nvPr/>
        </p:nvGrpSpPr>
        <p:grpSpPr bwMode="auto">
          <a:xfrm>
            <a:off x="5651500" y="765175"/>
            <a:ext cx="3021013" cy="2667000"/>
            <a:chOff x="3569" y="384"/>
            <a:chExt cx="1903" cy="1680"/>
          </a:xfrm>
        </p:grpSpPr>
        <p:sp>
          <p:nvSpPr>
            <p:cNvPr id="32977" name="Oval 209"/>
            <p:cNvSpPr>
              <a:spLocks noChangeArrowheads="1"/>
            </p:cNvSpPr>
            <p:nvPr/>
          </p:nvSpPr>
          <p:spPr bwMode="auto">
            <a:xfrm>
              <a:off x="4339" y="384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V1</a:t>
              </a:r>
            </a:p>
          </p:txBody>
        </p:sp>
        <p:sp>
          <p:nvSpPr>
            <p:cNvPr id="32978" name="Oval 210"/>
            <p:cNvSpPr>
              <a:spLocks noChangeArrowheads="1"/>
            </p:cNvSpPr>
            <p:nvPr/>
          </p:nvSpPr>
          <p:spPr bwMode="auto">
            <a:xfrm>
              <a:off x="5114" y="1776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V6</a:t>
              </a:r>
            </a:p>
          </p:txBody>
        </p:sp>
        <p:sp>
          <p:nvSpPr>
            <p:cNvPr id="32979" name="Oval 211"/>
            <p:cNvSpPr>
              <a:spLocks noChangeArrowheads="1"/>
            </p:cNvSpPr>
            <p:nvPr/>
          </p:nvSpPr>
          <p:spPr bwMode="auto">
            <a:xfrm>
              <a:off x="3620" y="1776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V5</a:t>
              </a:r>
            </a:p>
          </p:txBody>
        </p:sp>
        <p:sp>
          <p:nvSpPr>
            <p:cNvPr id="32980" name="Oval 212"/>
            <p:cNvSpPr>
              <a:spLocks noChangeArrowheads="1"/>
            </p:cNvSpPr>
            <p:nvPr/>
          </p:nvSpPr>
          <p:spPr bwMode="auto">
            <a:xfrm>
              <a:off x="5114" y="861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V4</a:t>
              </a:r>
            </a:p>
          </p:txBody>
        </p:sp>
        <p:sp>
          <p:nvSpPr>
            <p:cNvPr id="32981" name="Oval 213"/>
            <p:cNvSpPr>
              <a:spLocks noChangeArrowheads="1"/>
            </p:cNvSpPr>
            <p:nvPr/>
          </p:nvSpPr>
          <p:spPr bwMode="auto">
            <a:xfrm>
              <a:off x="4335" y="1191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V3</a:t>
              </a:r>
            </a:p>
          </p:txBody>
        </p:sp>
        <p:sp>
          <p:nvSpPr>
            <p:cNvPr id="32982" name="Oval 214"/>
            <p:cNvSpPr>
              <a:spLocks noChangeArrowheads="1"/>
            </p:cNvSpPr>
            <p:nvPr/>
          </p:nvSpPr>
          <p:spPr bwMode="auto">
            <a:xfrm>
              <a:off x="3620" y="861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V2</a:t>
              </a:r>
            </a:p>
          </p:txBody>
        </p:sp>
        <p:sp>
          <p:nvSpPr>
            <p:cNvPr id="32983" name="Text Box 215"/>
            <p:cNvSpPr txBox="1">
              <a:spLocks noChangeArrowheads="1"/>
            </p:cNvSpPr>
            <p:nvPr/>
          </p:nvSpPr>
          <p:spPr bwMode="auto">
            <a:xfrm>
              <a:off x="3936" y="56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6</a:t>
              </a:r>
            </a:p>
          </p:txBody>
        </p:sp>
        <p:sp>
          <p:nvSpPr>
            <p:cNvPr id="32984" name="Text Box 216"/>
            <p:cNvSpPr txBox="1">
              <a:spLocks noChangeArrowheads="1"/>
            </p:cNvSpPr>
            <p:nvPr/>
          </p:nvSpPr>
          <p:spPr bwMode="auto">
            <a:xfrm>
              <a:off x="4844" y="56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5</a:t>
              </a:r>
            </a:p>
          </p:txBody>
        </p:sp>
        <p:sp>
          <p:nvSpPr>
            <p:cNvPr id="32985" name="Text Box 217"/>
            <p:cNvSpPr txBox="1">
              <a:spLocks noChangeArrowheads="1"/>
            </p:cNvSpPr>
            <p:nvPr/>
          </p:nvSpPr>
          <p:spPr bwMode="auto">
            <a:xfrm>
              <a:off x="4291" y="78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1</a:t>
              </a:r>
            </a:p>
          </p:txBody>
        </p:sp>
        <p:sp>
          <p:nvSpPr>
            <p:cNvPr id="32986" name="Text Box 218"/>
            <p:cNvSpPr txBox="1">
              <a:spLocks noChangeArrowheads="1"/>
            </p:cNvSpPr>
            <p:nvPr/>
          </p:nvSpPr>
          <p:spPr bwMode="auto">
            <a:xfrm>
              <a:off x="3569" y="131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3</a:t>
              </a:r>
            </a:p>
          </p:txBody>
        </p:sp>
        <p:sp>
          <p:nvSpPr>
            <p:cNvPr id="32987" name="Text Box 219"/>
            <p:cNvSpPr txBox="1">
              <a:spLocks noChangeArrowheads="1"/>
            </p:cNvSpPr>
            <p:nvPr/>
          </p:nvSpPr>
          <p:spPr bwMode="auto">
            <a:xfrm>
              <a:off x="4032" y="99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5</a:t>
              </a:r>
            </a:p>
          </p:txBody>
        </p:sp>
        <p:sp>
          <p:nvSpPr>
            <p:cNvPr id="32988" name="Text Box 220"/>
            <p:cNvSpPr txBox="1">
              <a:spLocks noChangeArrowheads="1"/>
            </p:cNvSpPr>
            <p:nvPr/>
          </p:nvSpPr>
          <p:spPr bwMode="auto">
            <a:xfrm>
              <a:off x="3947" y="142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6</a:t>
              </a:r>
            </a:p>
          </p:txBody>
        </p:sp>
        <p:sp>
          <p:nvSpPr>
            <p:cNvPr id="32989" name="Text Box 221"/>
            <p:cNvSpPr txBox="1">
              <a:spLocks noChangeArrowheads="1"/>
            </p:cNvSpPr>
            <p:nvPr/>
          </p:nvSpPr>
          <p:spPr bwMode="auto">
            <a:xfrm>
              <a:off x="4412" y="168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6</a:t>
              </a:r>
            </a:p>
          </p:txBody>
        </p:sp>
        <p:sp>
          <p:nvSpPr>
            <p:cNvPr id="32990" name="Text Box 222"/>
            <p:cNvSpPr txBox="1">
              <a:spLocks noChangeArrowheads="1"/>
            </p:cNvSpPr>
            <p:nvPr/>
          </p:nvSpPr>
          <p:spPr bwMode="auto">
            <a:xfrm>
              <a:off x="4844" y="141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4</a:t>
              </a:r>
            </a:p>
          </p:txBody>
        </p:sp>
        <p:sp>
          <p:nvSpPr>
            <p:cNvPr id="32991" name="Text Box 223"/>
            <p:cNvSpPr txBox="1">
              <a:spLocks noChangeArrowheads="1"/>
            </p:cNvSpPr>
            <p:nvPr/>
          </p:nvSpPr>
          <p:spPr bwMode="auto">
            <a:xfrm>
              <a:off x="5276" y="132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2</a:t>
              </a:r>
            </a:p>
          </p:txBody>
        </p:sp>
        <p:sp>
          <p:nvSpPr>
            <p:cNvPr id="32992" name="Text Box 224"/>
            <p:cNvSpPr txBox="1">
              <a:spLocks noChangeArrowheads="1"/>
            </p:cNvSpPr>
            <p:nvPr/>
          </p:nvSpPr>
          <p:spPr bwMode="auto">
            <a:xfrm>
              <a:off x="4748" y="99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5</a:t>
              </a:r>
            </a:p>
          </p:txBody>
        </p:sp>
        <p:cxnSp>
          <p:nvCxnSpPr>
            <p:cNvPr id="32993" name="AutoShape 225"/>
            <p:cNvCxnSpPr>
              <a:cxnSpLocks noChangeShapeType="1"/>
              <a:stCxn id="32977" idx="3"/>
              <a:endCxn id="32982" idx="7"/>
            </p:cNvCxnSpPr>
            <p:nvPr/>
          </p:nvCxnSpPr>
          <p:spPr bwMode="auto">
            <a:xfrm flipH="1">
              <a:off x="3844" y="630"/>
              <a:ext cx="533" cy="27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994" name="AutoShape 226"/>
            <p:cNvCxnSpPr>
              <a:cxnSpLocks noChangeShapeType="1"/>
              <a:stCxn id="32977" idx="5"/>
              <a:endCxn id="32980" idx="1"/>
            </p:cNvCxnSpPr>
            <p:nvPr/>
          </p:nvCxnSpPr>
          <p:spPr bwMode="auto">
            <a:xfrm>
              <a:off x="4563" y="630"/>
              <a:ext cx="589" cy="27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995" name="AutoShape 227"/>
            <p:cNvCxnSpPr>
              <a:cxnSpLocks noChangeShapeType="1"/>
              <a:stCxn id="32977" idx="4"/>
              <a:endCxn id="32981" idx="0"/>
            </p:cNvCxnSpPr>
            <p:nvPr/>
          </p:nvCxnSpPr>
          <p:spPr bwMode="auto">
            <a:xfrm flipH="1">
              <a:off x="4466" y="672"/>
              <a:ext cx="4" cy="51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996" name="AutoShape 228"/>
            <p:cNvCxnSpPr>
              <a:cxnSpLocks noChangeShapeType="1"/>
              <a:stCxn id="32982" idx="5"/>
              <a:endCxn id="32981" idx="2"/>
            </p:cNvCxnSpPr>
            <p:nvPr/>
          </p:nvCxnSpPr>
          <p:spPr bwMode="auto">
            <a:xfrm>
              <a:off x="3844" y="1107"/>
              <a:ext cx="491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997" name="AutoShape 229"/>
            <p:cNvCxnSpPr>
              <a:cxnSpLocks noChangeShapeType="1"/>
              <a:stCxn id="32981" idx="3"/>
              <a:endCxn id="32979" idx="7"/>
            </p:cNvCxnSpPr>
            <p:nvPr/>
          </p:nvCxnSpPr>
          <p:spPr bwMode="auto">
            <a:xfrm flipH="1">
              <a:off x="3844" y="1437"/>
              <a:ext cx="529" cy="38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998" name="AutoShape 230"/>
            <p:cNvCxnSpPr>
              <a:cxnSpLocks noChangeShapeType="1"/>
              <a:stCxn id="32982" idx="4"/>
              <a:endCxn id="32979" idx="0"/>
            </p:cNvCxnSpPr>
            <p:nvPr/>
          </p:nvCxnSpPr>
          <p:spPr bwMode="auto">
            <a:xfrm>
              <a:off x="3751" y="1149"/>
              <a:ext cx="0" cy="6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999" name="AutoShape 231"/>
            <p:cNvCxnSpPr>
              <a:cxnSpLocks noChangeShapeType="1"/>
              <a:stCxn id="32980" idx="3"/>
              <a:endCxn id="32981" idx="6"/>
            </p:cNvCxnSpPr>
            <p:nvPr/>
          </p:nvCxnSpPr>
          <p:spPr bwMode="auto">
            <a:xfrm flipH="1">
              <a:off x="4597" y="1107"/>
              <a:ext cx="555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3000" name="AutoShape 232"/>
            <p:cNvCxnSpPr>
              <a:cxnSpLocks noChangeShapeType="1"/>
              <a:stCxn id="32980" idx="4"/>
              <a:endCxn id="32978" idx="0"/>
            </p:cNvCxnSpPr>
            <p:nvPr/>
          </p:nvCxnSpPr>
          <p:spPr bwMode="auto">
            <a:xfrm>
              <a:off x="5245" y="1149"/>
              <a:ext cx="0" cy="6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3001" name="AutoShape 233"/>
            <p:cNvCxnSpPr>
              <a:cxnSpLocks noChangeShapeType="1"/>
              <a:stCxn id="32981" idx="5"/>
              <a:endCxn id="32978" idx="1"/>
            </p:cNvCxnSpPr>
            <p:nvPr/>
          </p:nvCxnSpPr>
          <p:spPr bwMode="auto">
            <a:xfrm>
              <a:off x="4559" y="1437"/>
              <a:ext cx="593" cy="38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3002" name="AutoShape 234"/>
            <p:cNvCxnSpPr>
              <a:cxnSpLocks noChangeShapeType="1"/>
              <a:stCxn id="32978" idx="2"/>
              <a:endCxn id="32979" idx="6"/>
            </p:cNvCxnSpPr>
            <p:nvPr/>
          </p:nvCxnSpPr>
          <p:spPr bwMode="auto">
            <a:xfrm flipH="1">
              <a:off x="3882" y="1920"/>
              <a:ext cx="1232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cxnSp>
        <p:nvCxnSpPr>
          <p:cNvPr id="33003" name="AutoShape 235"/>
          <p:cNvCxnSpPr>
            <a:cxnSpLocks noChangeShapeType="1"/>
            <a:stCxn id="32977" idx="4"/>
            <a:endCxn id="32981" idx="0"/>
          </p:cNvCxnSpPr>
          <p:nvPr/>
        </p:nvCxnSpPr>
        <p:spPr bwMode="auto">
          <a:xfrm flipH="1">
            <a:off x="7075488" y="1222375"/>
            <a:ext cx="6350" cy="823913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004" name="AutoShape 236"/>
          <p:cNvCxnSpPr>
            <a:cxnSpLocks noChangeShapeType="1"/>
            <a:stCxn id="32981" idx="5"/>
            <a:endCxn id="32978" idx="1"/>
          </p:cNvCxnSpPr>
          <p:nvPr/>
        </p:nvCxnSpPr>
        <p:spPr bwMode="auto">
          <a:xfrm>
            <a:off x="7223125" y="2436813"/>
            <a:ext cx="941388" cy="604837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005" name="AutoShape 237"/>
          <p:cNvCxnSpPr>
            <a:cxnSpLocks noChangeShapeType="1"/>
            <a:stCxn id="32980" idx="4"/>
            <a:endCxn id="32978" idx="0"/>
          </p:cNvCxnSpPr>
          <p:nvPr/>
        </p:nvCxnSpPr>
        <p:spPr bwMode="auto">
          <a:xfrm>
            <a:off x="8312150" y="1979613"/>
            <a:ext cx="0" cy="995362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006" name="AutoShape 238"/>
          <p:cNvCxnSpPr>
            <a:cxnSpLocks noChangeShapeType="1"/>
            <a:stCxn id="32981" idx="2"/>
            <a:endCxn id="32982" idx="5"/>
          </p:cNvCxnSpPr>
          <p:nvPr/>
        </p:nvCxnSpPr>
        <p:spPr bwMode="auto">
          <a:xfrm flipH="1" flipV="1">
            <a:off x="6088063" y="1912938"/>
            <a:ext cx="779462" cy="36195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007" name="AutoShape 239"/>
          <p:cNvCxnSpPr>
            <a:cxnSpLocks noChangeShapeType="1"/>
            <a:stCxn id="32979" idx="0"/>
            <a:endCxn id="32982" idx="4"/>
          </p:cNvCxnSpPr>
          <p:nvPr/>
        </p:nvCxnSpPr>
        <p:spPr bwMode="auto">
          <a:xfrm flipV="1">
            <a:off x="5940425" y="1979613"/>
            <a:ext cx="0" cy="995362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>
        <p:nvSpPr>
          <p:cNvPr id="33008" name="Text Box 240"/>
          <p:cNvSpPr txBox="1">
            <a:spLocks noChangeArrowheads="1"/>
          </p:cNvSpPr>
          <p:nvPr/>
        </p:nvSpPr>
        <p:spPr bwMode="auto">
          <a:xfrm>
            <a:off x="595313" y="1500188"/>
            <a:ext cx="1784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算法思想： 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itchFamily="18" charset="0"/>
              <a:ea typeface="华文中宋" pitchFamily="2" charset="-122"/>
              <a:cs typeface="+mn-cs"/>
            </a:endParaRPr>
          </a:p>
        </p:txBody>
      </p:sp>
      <p:sp>
        <p:nvSpPr>
          <p:cNvPr id="33009" name="Text Box 241"/>
          <p:cNvSpPr txBox="1">
            <a:spLocks noChangeArrowheads="1"/>
          </p:cNvSpPr>
          <p:nvPr/>
        </p:nvSpPr>
        <p:spPr bwMode="auto">
          <a:xfrm>
            <a:off x="595313" y="2095500"/>
            <a:ext cx="4538662" cy="10048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设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N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=(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,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E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) </a:t>
            </a:r>
            <a:r>
              <a:rPr kumimoji="1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是连通网，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TE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是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 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N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上最小生成树中</a:t>
            </a:r>
            <a:r>
              <a:rPr kumimoji="1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边的集合</a:t>
            </a:r>
            <a:r>
              <a:rPr kumimoji="1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。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</a:t>
            </a:r>
          </a:p>
        </p:txBody>
      </p:sp>
      <p:sp>
        <p:nvSpPr>
          <p:cNvPr id="33010" name="Text Box 242"/>
          <p:cNvSpPr txBox="1">
            <a:spLocks noChangeArrowheads="1"/>
          </p:cNvSpPr>
          <p:nvPr/>
        </p:nvSpPr>
        <p:spPr bwMode="auto">
          <a:xfrm>
            <a:off x="595313" y="3121025"/>
            <a:ext cx="49434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初始令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U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={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u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0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}, (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u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0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  <a:sym typeface="Symbol" pitchFamily="18" charset="2"/>
              </a:rPr>
              <a:t>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  <a:sym typeface="Symbol" pitchFamily="18" charset="2"/>
              </a:rPr>
              <a:t>V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  <a:sym typeface="Symbol" pitchFamily="18" charset="2"/>
              </a:rPr>
              <a:t>),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  <a:sym typeface="Symbol" pitchFamily="18" charset="2"/>
              </a:rPr>
              <a:t>TE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  <a:sym typeface="Symbol" pitchFamily="18" charset="2"/>
              </a:rPr>
              <a:t>={ }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  <a:sym typeface="Symbol" pitchFamily="18" charset="2"/>
              </a:rPr>
              <a:t>。 </a:t>
            </a:r>
          </a:p>
        </p:txBody>
      </p:sp>
      <p:sp>
        <p:nvSpPr>
          <p:cNvPr id="33011" name="Text Box 243"/>
          <p:cNvSpPr txBox="1">
            <a:spLocks noChangeArrowheads="1"/>
          </p:cNvSpPr>
          <p:nvPr/>
        </p:nvSpPr>
        <p:spPr bwMode="auto">
          <a:xfrm>
            <a:off x="595313" y="3709988"/>
            <a:ext cx="5748337" cy="100488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  <a:sym typeface="Symbol" pitchFamily="18" charset="2"/>
              </a:rPr>
              <a:t> </a:t>
            </a:r>
            <a:r>
              <a:rPr kumimoji="1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  <a:sym typeface="Symbol" pitchFamily="18" charset="2"/>
              </a:rPr>
              <a:t>在所有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  <a:sym typeface="Symbol" pitchFamily="18" charset="2"/>
              </a:rPr>
              <a:t>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  <a:sym typeface="Symbol" pitchFamily="18" charset="2"/>
              </a:rPr>
              <a:t>u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  <a:sym typeface="Symbol" pitchFamily="18" charset="2"/>
              </a:rPr>
              <a:t>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  <a:sym typeface="Symbol" pitchFamily="18" charset="2"/>
              </a:rPr>
              <a:t>U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  <a:sym typeface="Symbol" pitchFamily="18" charset="2"/>
              </a:rPr>
              <a:t>,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  <a:sym typeface="Symbol" pitchFamily="18" charset="2"/>
              </a:rPr>
              <a:t>v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  <a:sym typeface="Symbol" pitchFamily="18" charset="2"/>
              </a:rPr>
              <a:t>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  <a:sym typeface="Symbol" pitchFamily="18" charset="2"/>
              </a:rPr>
              <a:t>V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  <a:sym typeface="Symbol" pitchFamily="18" charset="2"/>
              </a:rPr>
              <a:t>-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  <a:sym typeface="Symbol" pitchFamily="18" charset="2"/>
              </a:rPr>
              <a:t>U </a:t>
            </a:r>
            <a:r>
              <a:rPr kumimoji="1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  <a:sym typeface="Symbol" pitchFamily="18" charset="2"/>
              </a:rPr>
              <a:t>的边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  <a:sym typeface="Symbol" pitchFamily="18" charset="2"/>
              </a:rPr>
              <a:t> </a:t>
            </a:r>
            <a:r>
              <a:rPr kumimoji="1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  <a:sym typeface="Symbol" pitchFamily="18" charset="2"/>
              </a:rPr>
              <a:t>(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  <a:sym typeface="Symbol" pitchFamily="18" charset="2"/>
              </a:rPr>
              <a:t>u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  <a:sym typeface="Symbol" pitchFamily="18" charset="2"/>
              </a:rPr>
              <a:t>,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  <a:sym typeface="Symbol" pitchFamily="18" charset="2"/>
              </a:rPr>
              <a:t>v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  <a:sym typeface="Symbol" pitchFamily="18" charset="2"/>
              </a:rPr>
              <a:t>)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  <a:sym typeface="Symbol" pitchFamily="18" charset="2"/>
              </a:rPr>
              <a:t>E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  <a:sym typeface="Symbol" pitchFamily="18" charset="2"/>
              </a:rPr>
              <a:t> </a:t>
            </a:r>
            <a:r>
              <a:rPr kumimoji="1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  <a:sym typeface="Symbol" pitchFamily="18" charset="2"/>
              </a:rPr>
              <a:t>中，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  <a:sym typeface="Symbol" pitchFamily="18" charset="2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  <a:sym typeface="Symbol" pitchFamily="18" charset="2"/>
              </a:rPr>
              <a:t>    </a:t>
            </a:r>
            <a:r>
              <a:rPr kumimoji="1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  <a:sym typeface="Symbol" pitchFamily="18" charset="2"/>
              </a:rPr>
              <a:t>找一条代价最小的边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  <a:sym typeface="Symbol" pitchFamily="18" charset="2"/>
              </a:rPr>
              <a:t> </a:t>
            </a:r>
            <a:r>
              <a:rPr kumimoji="1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  <a:sym typeface="Symbol" pitchFamily="18" charset="2"/>
              </a:rPr>
              <a:t>(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  <a:sym typeface="Symbol" pitchFamily="18" charset="2"/>
              </a:rPr>
              <a:t>u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  <a:sym typeface="Symbol" pitchFamily="18" charset="2"/>
              </a:rPr>
              <a:t>0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  <a:sym typeface="Symbol" pitchFamily="18" charset="2"/>
              </a:rPr>
              <a:t>,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  <a:sym typeface="Symbol" pitchFamily="18" charset="2"/>
              </a:rPr>
              <a:t>v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  <a:sym typeface="Symbol" pitchFamily="18" charset="2"/>
              </a:rPr>
              <a:t>0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  <a:sym typeface="Symbol" pitchFamily="18" charset="2"/>
              </a:rPr>
              <a:t>)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  <a:sym typeface="Symbol" pitchFamily="18" charset="2"/>
              </a:rPr>
              <a:t>。 </a:t>
            </a:r>
            <a:endParaRPr kumimoji="1" lang="zh-CN" altLang="en-US" sz="2400" b="1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+mn-cs"/>
              <a:sym typeface="Symbol" pitchFamily="18" charset="2"/>
            </a:endParaRPr>
          </a:p>
        </p:txBody>
      </p:sp>
      <p:sp>
        <p:nvSpPr>
          <p:cNvPr id="33012" name="Text Box 244"/>
          <p:cNvSpPr txBox="1">
            <a:spLocks noChangeArrowheads="1"/>
          </p:cNvSpPr>
          <p:nvPr/>
        </p:nvSpPr>
        <p:spPr bwMode="auto">
          <a:xfrm>
            <a:off x="595313" y="4843463"/>
            <a:ext cx="61166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  <a:sym typeface="Symbol" pitchFamily="18" charset="2"/>
              </a:rPr>
              <a:t> </a:t>
            </a:r>
            <a:r>
              <a:rPr kumimoji="1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  <a:sym typeface="Symbol" pitchFamily="18" charset="2"/>
              </a:rPr>
              <a:t>将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  <a:sym typeface="Symbol" pitchFamily="18" charset="2"/>
              </a:rPr>
              <a:t> </a:t>
            </a:r>
            <a:r>
              <a:rPr kumimoji="1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  <a:sym typeface="Symbol" pitchFamily="18" charset="2"/>
              </a:rPr>
              <a:t>(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  <a:sym typeface="Symbol" pitchFamily="18" charset="2"/>
              </a:rPr>
              <a:t>u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  <a:sym typeface="Symbol" pitchFamily="18" charset="2"/>
              </a:rPr>
              <a:t>0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  <a:sym typeface="Symbol" pitchFamily="18" charset="2"/>
              </a:rPr>
              <a:t>,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  <a:sym typeface="Symbol" pitchFamily="18" charset="2"/>
              </a:rPr>
              <a:t>v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  <a:sym typeface="Symbol" pitchFamily="18" charset="2"/>
              </a:rPr>
              <a:t>0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  <a:sym typeface="Symbol" pitchFamily="18" charset="2"/>
              </a:rPr>
              <a:t>) </a:t>
            </a:r>
            <a:r>
              <a:rPr kumimoji="1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  <a:sym typeface="Symbol" pitchFamily="18" charset="2"/>
              </a:rPr>
              <a:t>并入集合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  <a:sym typeface="Symbol" pitchFamily="18" charset="2"/>
              </a:rPr>
              <a:t>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  <a:sym typeface="Symbol" pitchFamily="18" charset="2"/>
              </a:rPr>
              <a:t>TE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  <a:sym typeface="Symbol" pitchFamily="18" charset="2"/>
              </a:rPr>
              <a:t>，</a:t>
            </a:r>
            <a:r>
              <a:rPr kumimoji="1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  <a:sym typeface="Symbol" pitchFamily="18" charset="2"/>
              </a:rPr>
              <a:t>同时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  <a:sym typeface="Symbol" pitchFamily="18" charset="2"/>
              </a:rPr>
              <a:t>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  <a:sym typeface="Symbol" pitchFamily="18" charset="2"/>
              </a:rPr>
              <a:t>v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  <a:sym typeface="Symbol" pitchFamily="18" charset="2"/>
              </a:rPr>
              <a:t>0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  <a:sym typeface="Symbol" pitchFamily="18" charset="2"/>
              </a:rPr>
              <a:t> </a:t>
            </a:r>
            <a:r>
              <a:rPr kumimoji="1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  <a:sym typeface="Symbol" pitchFamily="18" charset="2"/>
              </a:rPr>
              <a:t>并入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  <a:sym typeface="Symbol" pitchFamily="18" charset="2"/>
              </a:rPr>
              <a:t>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  <a:sym typeface="Symbol" pitchFamily="18" charset="2"/>
              </a:rPr>
              <a:t>U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  <a:sym typeface="Symbol" pitchFamily="18" charset="2"/>
              </a:rPr>
              <a:t>。 </a:t>
            </a:r>
          </a:p>
        </p:txBody>
      </p:sp>
      <p:sp>
        <p:nvSpPr>
          <p:cNvPr id="33013" name="Text Box 245"/>
          <p:cNvSpPr txBox="1">
            <a:spLocks noChangeArrowheads="1"/>
          </p:cNvSpPr>
          <p:nvPr/>
        </p:nvSpPr>
        <p:spPr bwMode="auto">
          <a:xfrm>
            <a:off x="595313" y="5448300"/>
            <a:ext cx="7756525" cy="10048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  <a:sym typeface="Symbol" pitchFamily="18" charset="2"/>
              </a:rPr>
              <a:t> </a:t>
            </a:r>
            <a:r>
              <a:rPr kumimoji="1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  <a:sym typeface="Symbol" pitchFamily="18" charset="2"/>
              </a:rPr>
              <a:t>重复上述操作直至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  <a:sym typeface="Symbol" pitchFamily="18" charset="2"/>
              </a:rPr>
              <a:t>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  <a:sym typeface="Symbol" pitchFamily="18" charset="2"/>
              </a:rPr>
              <a:t>U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  <a:sym typeface="Symbol" pitchFamily="18" charset="2"/>
              </a:rPr>
              <a:t>=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  <a:sym typeface="Symbol" pitchFamily="18" charset="2"/>
              </a:rPr>
              <a:t>V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  <a:sym typeface="Symbol" pitchFamily="18" charset="2"/>
              </a:rPr>
              <a:t> </a:t>
            </a:r>
            <a:r>
              <a:rPr kumimoji="1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  <a:sym typeface="Symbol" pitchFamily="18" charset="2"/>
              </a:rPr>
              <a:t>为止，则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  <a:sym typeface="Symbol" pitchFamily="18" charset="2"/>
              </a:rPr>
              <a:t>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  <a:sym typeface="Symbol" pitchFamily="18" charset="2"/>
              </a:rPr>
              <a:t>T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  <a:sym typeface="Symbol" pitchFamily="18" charset="2"/>
              </a:rPr>
              <a:t>=(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  <a:sym typeface="Symbol" pitchFamily="18" charset="2"/>
              </a:rPr>
              <a:t>V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  <a:sym typeface="Symbol" pitchFamily="18" charset="2"/>
              </a:rPr>
              <a:t>,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  <a:sym typeface="Symbol" pitchFamily="18" charset="2"/>
              </a:rPr>
              <a:t>TE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  <a:sym typeface="Symbol" pitchFamily="18" charset="2"/>
              </a:rPr>
              <a:t>) </a:t>
            </a:r>
            <a:r>
              <a:rPr kumimoji="1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  <a:sym typeface="Symbol" pitchFamily="18" charset="2"/>
              </a:rPr>
              <a:t>为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  <a:sym typeface="Symbol" pitchFamily="18" charset="2"/>
              </a:rPr>
              <a:t>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  <a:sym typeface="Symbol" pitchFamily="18" charset="2"/>
              </a:rPr>
              <a:t>N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  <a:sym typeface="Symbol" pitchFamily="18" charset="2"/>
              </a:rPr>
              <a:t> </a:t>
            </a:r>
            <a:r>
              <a:rPr kumimoji="1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  <a:sym typeface="Symbol" pitchFamily="18" charset="2"/>
              </a:rPr>
              <a:t>的最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  <a:sym typeface="Symbol" pitchFamily="18" charset="2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  <a:sym typeface="Symbol" pitchFamily="18" charset="2"/>
              </a:rPr>
              <a:t>    </a:t>
            </a:r>
            <a:r>
              <a:rPr kumimoji="1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  <a:sym typeface="Symbol" pitchFamily="18" charset="2"/>
              </a:rPr>
              <a:t>小生成树。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  <a:sym typeface="Symbol" pitchFamily="18" charset="2"/>
              </a:rPr>
              <a:t> </a:t>
            </a:r>
          </a:p>
        </p:txBody>
      </p:sp>
      <p:sp>
        <p:nvSpPr>
          <p:cNvPr id="33015" name="Oval 247"/>
          <p:cNvSpPr>
            <a:spLocks noChangeArrowheads="1"/>
          </p:cNvSpPr>
          <p:nvPr/>
        </p:nvSpPr>
        <p:spPr bwMode="auto">
          <a:xfrm>
            <a:off x="6872288" y="774700"/>
            <a:ext cx="415925" cy="4572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V1</a:t>
            </a:r>
          </a:p>
        </p:txBody>
      </p:sp>
      <p:sp>
        <p:nvSpPr>
          <p:cNvPr id="33041" name="Oval 273"/>
          <p:cNvSpPr>
            <a:spLocks noChangeArrowheads="1"/>
          </p:cNvSpPr>
          <p:nvPr/>
        </p:nvSpPr>
        <p:spPr bwMode="auto">
          <a:xfrm>
            <a:off x="6872288" y="2046288"/>
            <a:ext cx="415925" cy="4572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V3</a:t>
            </a:r>
          </a:p>
        </p:txBody>
      </p:sp>
      <p:sp>
        <p:nvSpPr>
          <p:cNvPr id="33042" name="Oval 274"/>
          <p:cNvSpPr>
            <a:spLocks noChangeArrowheads="1"/>
          </p:cNvSpPr>
          <p:nvPr/>
        </p:nvSpPr>
        <p:spPr bwMode="auto">
          <a:xfrm>
            <a:off x="8112125" y="2981325"/>
            <a:ext cx="415925" cy="4572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V6</a:t>
            </a:r>
          </a:p>
        </p:txBody>
      </p:sp>
      <p:sp>
        <p:nvSpPr>
          <p:cNvPr id="33043" name="Oval 275"/>
          <p:cNvSpPr>
            <a:spLocks noChangeArrowheads="1"/>
          </p:cNvSpPr>
          <p:nvPr/>
        </p:nvSpPr>
        <p:spPr bwMode="auto">
          <a:xfrm>
            <a:off x="8112125" y="1531938"/>
            <a:ext cx="415925" cy="4572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V4</a:t>
            </a:r>
          </a:p>
        </p:txBody>
      </p:sp>
      <p:sp>
        <p:nvSpPr>
          <p:cNvPr id="33044" name="Oval 276"/>
          <p:cNvSpPr>
            <a:spLocks noChangeArrowheads="1"/>
          </p:cNvSpPr>
          <p:nvPr/>
        </p:nvSpPr>
        <p:spPr bwMode="auto">
          <a:xfrm>
            <a:off x="5735638" y="1531938"/>
            <a:ext cx="415925" cy="4572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V2</a:t>
            </a:r>
          </a:p>
        </p:txBody>
      </p:sp>
      <p:sp>
        <p:nvSpPr>
          <p:cNvPr id="33045" name="Oval 277"/>
          <p:cNvSpPr>
            <a:spLocks noChangeArrowheads="1"/>
          </p:cNvSpPr>
          <p:nvPr/>
        </p:nvSpPr>
        <p:spPr bwMode="auto">
          <a:xfrm>
            <a:off x="5735638" y="2981325"/>
            <a:ext cx="415925" cy="4572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V5</a:t>
            </a: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33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30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30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30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30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000"/>
                                        <p:tgtEl>
                                          <p:spTgt spid="33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30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30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3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33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30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30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2000"/>
                                        <p:tgtEl>
                                          <p:spTgt spid="33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30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30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2000"/>
                                        <p:tgtEl>
                                          <p:spTgt spid="33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30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30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2000"/>
                                        <p:tgtEl>
                                          <p:spTgt spid="33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3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3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08" grpId="0" autoUpdateAnimBg="0"/>
      <p:bldP spid="33009" grpId="0" autoUpdateAnimBg="0"/>
      <p:bldP spid="33010" grpId="0" autoUpdateAnimBg="0"/>
      <p:bldP spid="33011" grpId="0" autoUpdateAnimBg="0"/>
      <p:bldP spid="33012" grpId="0" autoUpdateAnimBg="0"/>
      <p:bldP spid="33013" grpId="0" autoUpdateAnimBg="0"/>
      <p:bldP spid="33015" grpId="0" animBg="1"/>
      <p:bldP spid="33041" grpId="0" animBg="1"/>
      <p:bldP spid="33042" grpId="0" animBg="1"/>
      <p:bldP spid="33043" grpId="0" animBg="1"/>
      <p:bldP spid="33044" grpId="0" animBg="1"/>
      <p:bldP spid="33045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9" name="Oval 107"/>
          <p:cNvSpPr>
            <a:spLocks noChangeArrowheads="1"/>
          </p:cNvSpPr>
          <p:nvPr/>
        </p:nvSpPr>
        <p:spPr bwMode="auto">
          <a:xfrm>
            <a:off x="7499350" y="2673350"/>
            <a:ext cx="215900" cy="215900"/>
          </a:xfrm>
          <a:prstGeom prst="ellipse">
            <a:avLst/>
          </a:prstGeom>
          <a:solidFill>
            <a:srgbClr val="FF00FF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33861" name="Text Box 69"/>
          <p:cNvSpPr txBox="1">
            <a:spLocks noChangeArrowheads="1"/>
          </p:cNvSpPr>
          <p:nvPr/>
        </p:nvSpPr>
        <p:spPr bwMode="auto">
          <a:xfrm>
            <a:off x="539750" y="692150"/>
            <a:ext cx="5340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方法二：克鲁斯卡尔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(Kruskal) </a:t>
            </a:r>
            <a:r>
              <a:rPr kumimoji="1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算法。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 </a:t>
            </a:r>
          </a:p>
        </p:txBody>
      </p:sp>
      <p:sp>
        <p:nvSpPr>
          <p:cNvPr id="33863" name="Oval 71"/>
          <p:cNvSpPr>
            <a:spLocks noChangeArrowheads="1"/>
          </p:cNvSpPr>
          <p:nvPr/>
        </p:nvSpPr>
        <p:spPr bwMode="auto">
          <a:xfrm>
            <a:off x="7418388" y="533400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V1</a:t>
            </a:r>
          </a:p>
        </p:txBody>
      </p:sp>
      <p:sp>
        <p:nvSpPr>
          <p:cNvPr id="33864" name="Oval 72"/>
          <p:cNvSpPr>
            <a:spLocks noChangeArrowheads="1"/>
          </p:cNvSpPr>
          <p:nvPr/>
        </p:nvSpPr>
        <p:spPr bwMode="auto">
          <a:xfrm>
            <a:off x="8274050" y="2743200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V6</a:t>
            </a:r>
          </a:p>
        </p:txBody>
      </p:sp>
      <p:sp>
        <p:nvSpPr>
          <p:cNvPr id="33865" name="Oval 73"/>
          <p:cNvSpPr>
            <a:spLocks noChangeArrowheads="1"/>
          </p:cNvSpPr>
          <p:nvPr/>
        </p:nvSpPr>
        <p:spPr bwMode="auto">
          <a:xfrm>
            <a:off x="6569075" y="2743200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V5</a:t>
            </a:r>
          </a:p>
        </p:txBody>
      </p:sp>
      <p:sp>
        <p:nvSpPr>
          <p:cNvPr id="33866" name="Oval 74"/>
          <p:cNvSpPr>
            <a:spLocks noChangeArrowheads="1"/>
          </p:cNvSpPr>
          <p:nvPr/>
        </p:nvSpPr>
        <p:spPr bwMode="auto">
          <a:xfrm>
            <a:off x="8274050" y="1290638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V4</a:t>
            </a:r>
          </a:p>
        </p:txBody>
      </p:sp>
      <p:sp>
        <p:nvSpPr>
          <p:cNvPr id="33867" name="Oval 75"/>
          <p:cNvSpPr>
            <a:spLocks noChangeArrowheads="1"/>
          </p:cNvSpPr>
          <p:nvPr/>
        </p:nvSpPr>
        <p:spPr bwMode="auto">
          <a:xfrm>
            <a:off x="7412038" y="1814513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V3</a:t>
            </a:r>
          </a:p>
        </p:txBody>
      </p:sp>
      <p:sp>
        <p:nvSpPr>
          <p:cNvPr id="33868" name="Oval 76"/>
          <p:cNvSpPr>
            <a:spLocks noChangeArrowheads="1"/>
          </p:cNvSpPr>
          <p:nvPr/>
        </p:nvSpPr>
        <p:spPr bwMode="auto">
          <a:xfrm>
            <a:off x="6569075" y="1290638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V2</a:t>
            </a:r>
          </a:p>
        </p:txBody>
      </p:sp>
      <p:sp>
        <p:nvSpPr>
          <p:cNvPr id="33869" name="Text Box 77"/>
          <p:cNvSpPr txBox="1">
            <a:spLocks noChangeArrowheads="1"/>
          </p:cNvSpPr>
          <p:nvPr/>
        </p:nvSpPr>
        <p:spPr bwMode="auto">
          <a:xfrm>
            <a:off x="6977063" y="80327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6</a:t>
            </a:r>
          </a:p>
        </p:txBody>
      </p:sp>
      <p:sp>
        <p:nvSpPr>
          <p:cNvPr id="33870" name="Text Box 78"/>
          <p:cNvSpPr txBox="1">
            <a:spLocks noChangeArrowheads="1"/>
          </p:cNvSpPr>
          <p:nvPr/>
        </p:nvSpPr>
        <p:spPr bwMode="auto">
          <a:xfrm>
            <a:off x="8026400" y="8001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5</a:t>
            </a:r>
          </a:p>
        </p:txBody>
      </p:sp>
      <p:sp>
        <p:nvSpPr>
          <p:cNvPr id="33871" name="Text Box 79"/>
          <p:cNvSpPr txBox="1">
            <a:spLocks noChangeArrowheads="1"/>
          </p:cNvSpPr>
          <p:nvPr/>
        </p:nvSpPr>
        <p:spPr bwMode="auto">
          <a:xfrm>
            <a:off x="7378700" y="12319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</a:p>
        </p:txBody>
      </p:sp>
      <p:sp>
        <p:nvSpPr>
          <p:cNvPr id="33872" name="Text Box 80"/>
          <p:cNvSpPr txBox="1">
            <a:spLocks noChangeArrowheads="1"/>
          </p:cNvSpPr>
          <p:nvPr/>
        </p:nvSpPr>
        <p:spPr bwMode="auto">
          <a:xfrm>
            <a:off x="6465888" y="206057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3</a:t>
            </a:r>
          </a:p>
        </p:txBody>
      </p:sp>
      <p:sp>
        <p:nvSpPr>
          <p:cNvPr id="33873" name="Text Box 81"/>
          <p:cNvSpPr txBox="1">
            <a:spLocks noChangeArrowheads="1"/>
          </p:cNvSpPr>
          <p:nvPr/>
        </p:nvSpPr>
        <p:spPr bwMode="auto">
          <a:xfrm>
            <a:off x="7042150" y="15081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5</a:t>
            </a:r>
          </a:p>
        </p:txBody>
      </p:sp>
      <p:sp>
        <p:nvSpPr>
          <p:cNvPr id="33874" name="Text Box 82"/>
          <p:cNvSpPr txBox="1">
            <a:spLocks noChangeArrowheads="1"/>
          </p:cNvSpPr>
          <p:nvPr/>
        </p:nvSpPr>
        <p:spPr bwMode="auto">
          <a:xfrm>
            <a:off x="6994525" y="21685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6</a:t>
            </a:r>
          </a:p>
        </p:txBody>
      </p:sp>
      <p:sp>
        <p:nvSpPr>
          <p:cNvPr id="33875" name="Text Box 83"/>
          <p:cNvSpPr txBox="1">
            <a:spLocks noChangeArrowheads="1"/>
          </p:cNvSpPr>
          <p:nvPr/>
        </p:nvSpPr>
        <p:spPr bwMode="auto">
          <a:xfrm>
            <a:off x="7473950" y="25908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6</a:t>
            </a:r>
          </a:p>
        </p:txBody>
      </p:sp>
      <p:sp>
        <p:nvSpPr>
          <p:cNvPr id="33876" name="Text Box 84"/>
          <p:cNvSpPr txBox="1">
            <a:spLocks noChangeArrowheads="1"/>
          </p:cNvSpPr>
          <p:nvPr/>
        </p:nvSpPr>
        <p:spPr bwMode="auto">
          <a:xfrm>
            <a:off x="7978775" y="21701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4</a:t>
            </a:r>
          </a:p>
        </p:txBody>
      </p:sp>
      <p:sp>
        <p:nvSpPr>
          <p:cNvPr id="33877" name="Text Box 85"/>
          <p:cNvSpPr txBox="1">
            <a:spLocks noChangeArrowheads="1"/>
          </p:cNvSpPr>
          <p:nvPr/>
        </p:nvSpPr>
        <p:spPr bwMode="auto">
          <a:xfrm>
            <a:off x="8482013" y="20288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2</a:t>
            </a:r>
          </a:p>
        </p:txBody>
      </p:sp>
      <p:sp>
        <p:nvSpPr>
          <p:cNvPr id="33878" name="Text Box 86"/>
          <p:cNvSpPr txBox="1">
            <a:spLocks noChangeArrowheads="1"/>
          </p:cNvSpPr>
          <p:nvPr/>
        </p:nvSpPr>
        <p:spPr bwMode="auto">
          <a:xfrm>
            <a:off x="7883525" y="15081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5</a:t>
            </a:r>
          </a:p>
        </p:txBody>
      </p:sp>
      <p:cxnSp>
        <p:nvCxnSpPr>
          <p:cNvPr id="33879" name="AutoShape 87"/>
          <p:cNvCxnSpPr>
            <a:cxnSpLocks noChangeShapeType="1"/>
            <a:stCxn id="33863" idx="3"/>
            <a:endCxn id="33868" idx="7"/>
          </p:cNvCxnSpPr>
          <p:nvPr/>
        </p:nvCxnSpPr>
        <p:spPr bwMode="auto">
          <a:xfrm flipH="1">
            <a:off x="6924675" y="923925"/>
            <a:ext cx="554038" cy="4333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880" name="AutoShape 88"/>
          <p:cNvCxnSpPr>
            <a:cxnSpLocks noChangeShapeType="1"/>
            <a:stCxn id="33863" idx="5"/>
            <a:endCxn id="33866" idx="1"/>
          </p:cNvCxnSpPr>
          <p:nvPr/>
        </p:nvCxnSpPr>
        <p:spPr bwMode="auto">
          <a:xfrm>
            <a:off x="7773988" y="923925"/>
            <a:ext cx="560387" cy="4333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881" name="AutoShape 89"/>
          <p:cNvCxnSpPr>
            <a:cxnSpLocks noChangeShapeType="1"/>
            <a:stCxn id="33863" idx="4"/>
            <a:endCxn id="33867" idx="0"/>
          </p:cNvCxnSpPr>
          <p:nvPr/>
        </p:nvCxnSpPr>
        <p:spPr bwMode="auto">
          <a:xfrm flipH="1">
            <a:off x="7620000" y="990600"/>
            <a:ext cx="6350" cy="82391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882" name="AutoShape 90"/>
          <p:cNvCxnSpPr>
            <a:cxnSpLocks noChangeShapeType="1"/>
            <a:stCxn id="33868" idx="5"/>
            <a:endCxn id="33867" idx="2"/>
          </p:cNvCxnSpPr>
          <p:nvPr/>
        </p:nvCxnSpPr>
        <p:spPr bwMode="auto">
          <a:xfrm>
            <a:off x="6924675" y="1681163"/>
            <a:ext cx="487363" cy="36195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883" name="AutoShape 91"/>
          <p:cNvCxnSpPr>
            <a:cxnSpLocks noChangeShapeType="1"/>
            <a:stCxn id="33867" idx="3"/>
            <a:endCxn id="33865" idx="7"/>
          </p:cNvCxnSpPr>
          <p:nvPr/>
        </p:nvCxnSpPr>
        <p:spPr bwMode="auto">
          <a:xfrm flipH="1">
            <a:off x="6924675" y="2205038"/>
            <a:ext cx="547688" cy="60483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884" name="AutoShape 92"/>
          <p:cNvCxnSpPr>
            <a:cxnSpLocks noChangeShapeType="1"/>
            <a:stCxn id="33868" idx="4"/>
            <a:endCxn id="33865" idx="0"/>
          </p:cNvCxnSpPr>
          <p:nvPr/>
        </p:nvCxnSpPr>
        <p:spPr bwMode="auto">
          <a:xfrm>
            <a:off x="6777038" y="1747838"/>
            <a:ext cx="0" cy="99536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885" name="AutoShape 93"/>
          <p:cNvCxnSpPr>
            <a:cxnSpLocks noChangeShapeType="1"/>
            <a:stCxn id="33866" idx="3"/>
            <a:endCxn id="33867" idx="6"/>
          </p:cNvCxnSpPr>
          <p:nvPr/>
        </p:nvCxnSpPr>
        <p:spPr bwMode="auto">
          <a:xfrm flipH="1">
            <a:off x="7827963" y="1681163"/>
            <a:ext cx="506412" cy="36195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886" name="AutoShape 94"/>
          <p:cNvCxnSpPr>
            <a:cxnSpLocks noChangeShapeType="1"/>
            <a:stCxn id="33866" idx="4"/>
            <a:endCxn id="33864" idx="0"/>
          </p:cNvCxnSpPr>
          <p:nvPr/>
        </p:nvCxnSpPr>
        <p:spPr bwMode="auto">
          <a:xfrm>
            <a:off x="8482013" y="1747838"/>
            <a:ext cx="0" cy="99536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887" name="AutoShape 95"/>
          <p:cNvCxnSpPr>
            <a:cxnSpLocks noChangeShapeType="1"/>
            <a:stCxn id="33867" idx="5"/>
            <a:endCxn id="33864" idx="1"/>
          </p:cNvCxnSpPr>
          <p:nvPr/>
        </p:nvCxnSpPr>
        <p:spPr bwMode="auto">
          <a:xfrm>
            <a:off x="7767638" y="2205038"/>
            <a:ext cx="566737" cy="60483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888" name="AutoShape 96"/>
          <p:cNvCxnSpPr>
            <a:cxnSpLocks noChangeShapeType="1"/>
            <a:stCxn id="33864" idx="2"/>
            <a:endCxn id="33865" idx="6"/>
          </p:cNvCxnSpPr>
          <p:nvPr/>
        </p:nvCxnSpPr>
        <p:spPr bwMode="auto">
          <a:xfrm flipH="1">
            <a:off x="6985000" y="2971800"/>
            <a:ext cx="1289050" cy="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3894" name="Text Box 102"/>
          <p:cNvSpPr txBox="1">
            <a:spLocks noChangeArrowheads="1"/>
          </p:cNvSpPr>
          <p:nvPr/>
        </p:nvSpPr>
        <p:spPr bwMode="auto">
          <a:xfrm>
            <a:off x="539750" y="1260475"/>
            <a:ext cx="1784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算法思想： 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itchFamily="18" charset="0"/>
              <a:ea typeface="华文中宋" pitchFamily="2" charset="-122"/>
              <a:cs typeface="+mn-cs"/>
            </a:endParaRPr>
          </a:p>
        </p:txBody>
      </p:sp>
      <p:sp>
        <p:nvSpPr>
          <p:cNvPr id="33895" name="Text Box 103"/>
          <p:cNvSpPr txBox="1">
            <a:spLocks noChangeArrowheads="1"/>
          </p:cNvSpPr>
          <p:nvPr/>
        </p:nvSpPr>
        <p:spPr bwMode="auto">
          <a:xfrm>
            <a:off x="539750" y="1855788"/>
            <a:ext cx="5861050" cy="144303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设连通网 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N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= (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,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E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)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，</a:t>
            </a:r>
            <a:r>
              <a:rPr kumimoji="1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令最小生成树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初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始状态为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只有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n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个</a:t>
            </a:r>
            <a:r>
              <a:rPr kumimoji="1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顶点</a:t>
            </a:r>
            <a:r>
              <a:rPr kumimoji="1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而</a:t>
            </a:r>
            <a:r>
              <a:rPr kumimoji="1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无边</a:t>
            </a:r>
            <a:r>
              <a:rPr kumimoji="1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的非连通图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T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=(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, {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  <a:sym typeface="Symbol" pitchFamily="18" charset="2"/>
              </a:rPr>
              <a:t>})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  <a:sym typeface="Symbol" pitchFamily="18" charset="2"/>
              </a:rPr>
              <a:t>，每个顶点自成一个连通分量。 </a:t>
            </a:r>
          </a:p>
        </p:txBody>
      </p:sp>
      <p:sp>
        <p:nvSpPr>
          <p:cNvPr id="33896" name="Text Box 104"/>
          <p:cNvSpPr txBox="1">
            <a:spLocks noChangeArrowheads="1"/>
          </p:cNvSpPr>
          <p:nvPr/>
        </p:nvSpPr>
        <p:spPr bwMode="auto">
          <a:xfrm>
            <a:off x="539750" y="3282950"/>
            <a:ext cx="6081713" cy="21367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  <a:sym typeface="Symbol" pitchFamily="18" charset="2"/>
              </a:rPr>
              <a:t>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  <a:sym typeface="Symbol" pitchFamily="18" charset="2"/>
              </a:rPr>
              <a:t>在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  <a:sym typeface="Symbol" pitchFamily="18" charset="2"/>
              </a:rPr>
              <a:t>E </a:t>
            </a:r>
            <a:r>
              <a:rPr kumimoji="1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  <a:sym typeface="Symbol" pitchFamily="18" charset="2"/>
              </a:rPr>
              <a:t>中选取代价最小的边，若该边依附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  <a:sym typeface="Symbol" pitchFamily="18" charset="2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  <a:sym typeface="Symbol" pitchFamily="18" charset="2"/>
              </a:rPr>
              <a:t>的顶点落在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  <a:sym typeface="Symbol" pitchFamily="18" charset="2"/>
              </a:rPr>
              <a:t>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  <a:sym typeface="Symbol" pitchFamily="18" charset="2"/>
              </a:rPr>
              <a:t>T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  <a:sym typeface="Symbol" pitchFamily="18" charset="2"/>
              </a:rPr>
              <a:t> </a:t>
            </a:r>
            <a:r>
              <a:rPr kumimoji="1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  <a:sym typeface="Symbol" pitchFamily="18" charset="2"/>
              </a:rPr>
              <a:t>中不同的连通分量上（即：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  <a:sym typeface="Symbol" pitchFamily="18" charset="2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  <a:sym typeface="Symbol" pitchFamily="18" charset="2"/>
              </a:rPr>
              <a:t>不能形成环</a:t>
            </a:r>
            <a:r>
              <a:rPr kumimoji="1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  <a:sym typeface="Symbol" pitchFamily="18" charset="2"/>
              </a:rPr>
              <a:t>），则将此边加入到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  <a:sym typeface="Symbol" pitchFamily="18" charset="2"/>
              </a:rPr>
              <a:t>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  <a:sym typeface="Symbol" pitchFamily="18" charset="2"/>
              </a:rPr>
              <a:t>T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  <a:sym typeface="Symbol" pitchFamily="18" charset="2"/>
              </a:rPr>
              <a:t> </a:t>
            </a:r>
            <a:r>
              <a:rPr kumimoji="1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  <a:sym typeface="Symbol" pitchFamily="18" charset="2"/>
              </a:rPr>
              <a:t>中；否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  <a:sym typeface="Symbol" pitchFamily="18" charset="2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  <a:sym typeface="Symbol" pitchFamily="18" charset="2"/>
              </a:rPr>
              <a:t>则，舍去此边，选取下一条代价最小的边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  <a:sym typeface="Symbol" pitchFamily="18" charset="2"/>
              </a:rPr>
              <a:t>。 </a:t>
            </a:r>
          </a:p>
        </p:txBody>
      </p:sp>
      <p:sp>
        <p:nvSpPr>
          <p:cNvPr id="33897" name="Text Box 105"/>
          <p:cNvSpPr txBox="1">
            <a:spLocks noChangeArrowheads="1"/>
          </p:cNvSpPr>
          <p:nvPr/>
        </p:nvSpPr>
        <p:spPr bwMode="auto">
          <a:xfrm>
            <a:off x="539750" y="5548313"/>
            <a:ext cx="5819775" cy="93186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  <a:sym typeface="Symbol" pitchFamily="18" charset="2"/>
              </a:rPr>
              <a:t> </a:t>
            </a:r>
            <a:r>
              <a:rPr kumimoji="1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  <a:sym typeface="Symbol" pitchFamily="18" charset="2"/>
              </a:rPr>
              <a:t>依此类推，直至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  <a:sym typeface="Symbol" pitchFamily="18" charset="2"/>
              </a:rPr>
              <a:t>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  <a:sym typeface="Symbol" pitchFamily="18" charset="2"/>
              </a:rPr>
              <a:t>T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  <a:sym typeface="Symbol" pitchFamily="18" charset="2"/>
              </a:rPr>
              <a:t> </a:t>
            </a:r>
            <a:r>
              <a:rPr kumimoji="1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  <a:sym typeface="Symbol" pitchFamily="18" charset="2"/>
              </a:rPr>
              <a:t>中所有顶点都在同一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  <a:sym typeface="Symbol" pitchFamily="18" charset="2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  <a:sym typeface="Symbol" pitchFamily="18" charset="2"/>
              </a:rPr>
              <a:t>连通分量上为止。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  <a:sym typeface="Symbol" pitchFamily="18" charset="2"/>
              </a:rPr>
              <a:t> </a:t>
            </a:r>
          </a:p>
        </p:txBody>
      </p:sp>
      <p:sp useBgFill="1">
        <p:nvSpPr>
          <p:cNvPr id="33900" name="Text Box 108"/>
          <p:cNvSpPr txBox="1">
            <a:spLocks noChangeArrowheads="1"/>
          </p:cNvSpPr>
          <p:nvPr/>
        </p:nvSpPr>
        <p:spPr bwMode="auto">
          <a:xfrm>
            <a:off x="7473950" y="2565400"/>
            <a:ext cx="311150" cy="39687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5</a:t>
            </a:r>
          </a:p>
        </p:txBody>
      </p:sp>
      <p:sp>
        <p:nvSpPr>
          <p:cNvPr id="33906" name="Oval 114"/>
          <p:cNvSpPr>
            <a:spLocks noChangeArrowheads="1"/>
          </p:cNvSpPr>
          <p:nvPr/>
        </p:nvSpPr>
        <p:spPr bwMode="auto">
          <a:xfrm>
            <a:off x="7418388" y="3570288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V1</a:t>
            </a:r>
          </a:p>
        </p:txBody>
      </p:sp>
      <p:sp>
        <p:nvSpPr>
          <p:cNvPr id="33907" name="Oval 115"/>
          <p:cNvSpPr>
            <a:spLocks noChangeArrowheads="1"/>
          </p:cNvSpPr>
          <p:nvPr/>
        </p:nvSpPr>
        <p:spPr bwMode="auto">
          <a:xfrm>
            <a:off x="8270875" y="5780088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V6</a:t>
            </a:r>
          </a:p>
        </p:txBody>
      </p:sp>
      <p:sp>
        <p:nvSpPr>
          <p:cNvPr id="33908" name="Oval 116"/>
          <p:cNvSpPr>
            <a:spLocks noChangeArrowheads="1"/>
          </p:cNvSpPr>
          <p:nvPr/>
        </p:nvSpPr>
        <p:spPr bwMode="auto">
          <a:xfrm>
            <a:off x="6537325" y="5780088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V5</a:t>
            </a:r>
          </a:p>
        </p:txBody>
      </p:sp>
      <p:sp>
        <p:nvSpPr>
          <p:cNvPr id="33909" name="Oval 117"/>
          <p:cNvSpPr>
            <a:spLocks noChangeArrowheads="1"/>
          </p:cNvSpPr>
          <p:nvPr/>
        </p:nvSpPr>
        <p:spPr bwMode="auto">
          <a:xfrm>
            <a:off x="8270875" y="4327525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V4</a:t>
            </a:r>
          </a:p>
        </p:txBody>
      </p:sp>
      <p:sp>
        <p:nvSpPr>
          <p:cNvPr id="33910" name="Oval 118"/>
          <p:cNvSpPr>
            <a:spLocks noChangeArrowheads="1"/>
          </p:cNvSpPr>
          <p:nvPr/>
        </p:nvSpPr>
        <p:spPr bwMode="auto">
          <a:xfrm>
            <a:off x="7402513" y="4851400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V3</a:t>
            </a:r>
          </a:p>
        </p:txBody>
      </p:sp>
      <p:sp>
        <p:nvSpPr>
          <p:cNvPr id="33911" name="Oval 119"/>
          <p:cNvSpPr>
            <a:spLocks noChangeArrowheads="1"/>
          </p:cNvSpPr>
          <p:nvPr/>
        </p:nvSpPr>
        <p:spPr bwMode="auto">
          <a:xfrm>
            <a:off x="6537325" y="4327525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V2</a:t>
            </a:r>
          </a:p>
        </p:txBody>
      </p:sp>
      <p:sp>
        <p:nvSpPr>
          <p:cNvPr id="33914" name="Text Box 122"/>
          <p:cNvSpPr txBox="1">
            <a:spLocks noChangeArrowheads="1"/>
          </p:cNvSpPr>
          <p:nvPr/>
        </p:nvSpPr>
        <p:spPr bwMode="auto">
          <a:xfrm>
            <a:off x="7329488" y="42021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</a:p>
        </p:txBody>
      </p:sp>
      <p:cxnSp>
        <p:nvCxnSpPr>
          <p:cNvPr id="33932" name="AutoShape 140"/>
          <p:cNvCxnSpPr>
            <a:cxnSpLocks noChangeShapeType="1"/>
            <a:stCxn id="33906" idx="4"/>
            <a:endCxn id="33910" idx="0"/>
          </p:cNvCxnSpPr>
          <p:nvPr/>
        </p:nvCxnSpPr>
        <p:spPr bwMode="auto">
          <a:xfrm flipH="1">
            <a:off x="7610475" y="4027488"/>
            <a:ext cx="15875" cy="823912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 useBgFill="1">
        <p:nvSpPr>
          <p:cNvPr id="33937" name="Text Box 145"/>
          <p:cNvSpPr txBox="1">
            <a:spLocks noChangeArrowheads="1"/>
          </p:cNvSpPr>
          <p:nvPr/>
        </p:nvSpPr>
        <p:spPr bwMode="auto">
          <a:xfrm>
            <a:off x="7451725" y="5624513"/>
            <a:ext cx="311150" cy="39687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5</a:t>
            </a:r>
          </a:p>
        </p:txBody>
      </p:sp>
      <p:cxnSp>
        <p:nvCxnSpPr>
          <p:cNvPr id="33939" name="AutoShape 147"/>
          <p:cNvCxnSpPr>
            <a:cxnSpLocks noChangeShapeType="1"/>
            <a:stCxn id="33907" idx="2"/>
            <a:endCxn id="33908" idx="6"/>
          </p:cNvCxnSpPr>
          <p:nvPr/>
        </p:nvCxnSpPr>
        <p:spPr bwMode="auto">
          <a:xfrm flipH="1">
            <a:off x="6953250" y="6008688"/>
            <a:ext cx="1317625" cy="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941" name="AutoShape 149"/>
          <p:cNvCxnSpPr>
            <a:cxnSpLocks noChangeShapeType="1"/>
            <a:stCxn id="33863" idx="4"/>
            <a:endCxn id="33867" idx="0"/>
          </p:cNvCxnSpPr>
          <p:nvPr/>
        </p:nvCxnSpPr>
        <p:spPr bwMode="auto">
          <a:xfrm flipH="1">
            <a:off x="7620000" y="990600"/>
            <a:ext cx="6350" cy="823913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943" name="AutoShape 151"/>
          <p:cNvCxnSpPr>
            <a:cxnSpLocks noChangeShapeType="1"/>
            <a:stCxn id="33866" idx="4"/>
            <a:endCxn id="33864" idx="0"/>
          </p:cNvCxnSpPr>
          <p:nvPr/>
        </p:nvCxnSpPr>
        <p:spPr bwMode="auto">
          <a:xfrm>
            <a:off x="8482013" y="1747838"/>
            <a:ext cx="0" cy="995362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>
        <p:nvSpPr>
          <p:cNvPr id="33920" name="Text Box 128"/>
          <p:cNvSpPr txBox="1">
            <a:spLocks noChangeArrowheads="1"/>
          </p:cNvSpPr>
          <p:nvPr/>
        </p:nvSpPr>
        <p:spPr bwMode="auto">
          <a:xfrm>
            <a:off x="8482013" y="50657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2</a:t>
            </a:r>
          </a:p>
        </p:txBody>
      </p:sp>
      <p:cxnSp>
        <p:nvCxnSpPr>
          <p:cNvPr id="33944" name="AutoShape 152"/>
          <p:cNvCxnSpPr>
            <a:cxnSpLocks noChangeShapeType="1"/>
            <a:stCxn id="33909" idx="4"/>
            <a:endCxn id="33907" idx="0"/>
          </p:cNvCxnSpPr>
          <p:nvPr/>
        </p:nvCxnSpPr>
        <p:spPr bwMode="auto">
          <a:xfrm>
            <a:off x="8478838" y="4784725"/>
            <a:ext cx="0" cy="995363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947" name="AutoShape 155"/>
          <p:cNvCxnSpPr>
            <a:cxnSpLocks noChangeShapeType="1"/>
            <a:stCxn id="33868" idx="4"/>
            <a:endCxn id="33865" idx="0"/>
          </p:cNvCxnSpPr>
          <p:nvPr/>
        </p:nvCxnSpPr>
        <p:spPr bwMode="auto">
          <a:xfrm>
            <a:off x="6777038" y="1747838"/>
            <a:ext cx="0" cy="995362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>
        <p:nvSpPr>
          <p:cNvPr id="33915" name="Text Box 123"/>
          <p:cNvSpPr txBox="1">
            <a:spLocks noChangeArrowheads="1"/>
          </p:cNvSpPr>
          <p:nvPr/>
        </p:nvSpPr>
        <p:spPr bwMode="auto">
          <a:xfrm>
            <a:off x="6443663" y="504825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3</a:t>
            </a:r>
          </a:p>
        </p:txBody>
      </p:sp>
      <p:cxnSp>
        <p:nvCxnSpPr>
          <p:cNvPr id="33948" name="AutoShape 156"/>
          <p:cNvCxnSpPr>
            <a:cxnSpLocks noChangeShapeType="1"/>
            <a:stCxn id="33911" idx="4"/>
            <a:endCxn id="33908" idx="0"/>
          </p:cNvCxnSpPr>
          <p:nvPr/>
        </p:nvCxnSpPr>
        <p:spPr bwMode="auto">
          <a:xfrm>
            <a:off x="6745288" y="4784725"/>
            <a:ext cx="0" cy="995363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950" name="AutoShape 158"/>
          <p:cNvCxnSpPr>
            <a:cxnSpLocks noChangeShapeType="1"/>
            <a:stCxn id="33867" idx="5"/>
            <a:endCxn id="33864" idx="1"/>
          </p:cNvCxnSpPr>
          <p:nvPr/>
        </p:nvCxnSpPr>
        <p:spPr bwMode="auto">
          <a:xfrm>
            <a:off x="7767638" y="2205038"/>
            <a:ext cx="566737" cy="604837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>
        <p:nvSpPr>
          <p:cNvPr id="33919" name="Text Box 127"/>
          <p:cNvSpPr txBox="1">
            <a:spLocks noChangeArrowheads="1"/>
          </p:cNvSpPr>
          <p:nvPr/>
        </p:nvSpPr>
        <p:spPr bwMode="auto">
          <a:xfrm>
            <a:off x="7948613" y="522287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4</a:t>
            </a:r>
          </a:p>
        </p:txBody>
      </p:sp>
      <p:cxnSp>
        <p:nvCxnSpPr>
          <p:cNvPr id="33951" name="AutoShape 159"/>
          <p:cNvCxnSpPr>
            <a:cxnSpLocks noChangeShapeType="1"/>
            <a:stCxn id="33910" idx="5"/>
            <a:endCxn id="33907" idx="1"/>
          </p:cNvCxnSpPr>
          <p:nvPr/>
        </p:nvCxnSpPr>
        <p:spPr bwMode="auto">
          <a:xfrm>
            <a:off x="7758113" y="5241925"/>
            <a:ext cx="573087" cy="604838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>
        <p:nvSpPr>
          <p:cNvPr id="33916" name="Text Box 124"/>
          <p:cNvSpPr txBox="1">
            <a:spLocks noChangeArrowheads="1"/>
          </p:cNvSpPr>
          <p:nvPr/>
        </p:nvSpPr>
        <p:spPr bwMode="auto">
          <a:xfrm>
            <a:off x="7091363" y="440055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5</a:t>
            </a:r>
          </a:p>
        </p:txBody>
      </p:sp>
      <p:cxnSp>
        <p:nvCxnSpPr>
          <p:cNvPr id="33953" name="AutoShape 161"/>
          <p:cNvCxnSpPr>
            <a:cxnSpLocks noChangeShapeType="1"/>
            <a:stCxn id="33911" idx="6"/>
            <a:endCxn id="33910" idx="1"/>
          </p:cNvCxnSpPr>
          <p:nvPr/>
        </p:nvCxnSpPr>
        <p:spPr bwMode="auto">
          <a:xfrm>
            <a:off x="6953250" y="4556125"/>
            <a:ext cx="509588" cy="36195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954" name="AutoShape 162"/>
          <p:cNvCxnSpPr>
            <a:cxnSpLocks noChangeShapeType="1"/>
            <a:stCxn id="33863" idx="5"/>
            <a:endCxn id="33866" idx="1"/>
          </p:cNvCxnSpPr>
          <p:nvPr/>
        </p:nvCxnSpPr>
        <p:spPr bwMode="auto">
          <a:xfrm>
            <a:off x="7773988" y="923925"/>
            <a:ext cx="560387" cy="433388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955" name="AutoShape 163"/>
          <p:cNvCxnSpPr>
            <a:cxnSpLocks noChangeShapeType="1"/>
            <a:stCxn id="33867" idx="6"/>
            <a:endCxn id="33866" idx="3"/>
          </p:cNvCxnSpPr>
          <p:nvPr/>
        </p:nvCxnSpPr>
        <p:spPr bwMode="auto">
          <a:xfrm flipV="1">
            <a:off x="7827963" y="1681163"/>
            <a:ext cx="506412" cy="36195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957" name="AutoShape 165"/>
          <p:cNvCxnSpPr>
            <a:cxnSpLocks noChangeShapeType="1"/>
            <a:stCxn id="33868" idx="5"/>
            <a:endCxn id="33867" idx="2"/>
          </p:cNvCxnSpPr>
          <p:nvPr/>
        </p:nvCxnSpPr>
        <p:spPr bwMode="auto">
          <a:xfrm>
            <a:off x="6924675" y="1681163"/>
            <a:ext cx="487363" cy="36195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958" name="AutoShape 166"/>
          <p:cNvCxnSpPr>
            <a:cxnSpLocks noChangeShapeType="1"/>
            <a:stCxn id="33864" idx="2"/>
            <a:endCxn id="33865" idx="6"/>
          </p:cNvCxnSpPr>
          <p:nvPr/>
        </p:nvCxnSpPr>
        <p:spPr bwMode="auto">
          <a:xfrm flipH="1">
            <a:off x="6985000" y="2971800"/>
            <a:ext cx="1289050" cy="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grpSp>
        <p:nvGrpSpPr>
          <p:cNvPr id="33961" name="Group 169"/>
          <p:cNvGrpSpPr>
            <a:grpSpLocks/>
          </p:cNvGrpSpPr>
          <p:nvPr/>
        </p:nvGrpSpPr>
        <p:grpSpPr bwMode="auto">
          <a:xfrm>
            <a:off x="6970713" y="4508500"/>
            <a:ext cx="431800" cy="431800"/>
            <a:chOff x="4150" y="2886"/>
            <a:chExt cx="272" cy="272"/>
          </a:xfrm>
        </p:grpSpPr>
        <p:sp>
          <p:nvSpPr>
            <p:cNvPr id="33959" name="Line 167"/>
            <p:cNvSpPr>
              <a:spLocks noChangeShapeType="1"/>
            </p:cNvSpPr>
            <p:nvPr/>
          </p:nvSpPr>
          <p:spPr bwMode="auto">
            <a:xfrm>
              <a:off x="4221" y="2886"/>
              <a:ext cx="156" cy="272"/>
            </a:xfrm>
            <a:prstGeom prst="line">
              <a:avLst/>
            </a:prstGeom>
            <a:noFill/>
            <a:ln w="25400" cap="sq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3960" name="Line 168"/>
            <p:cNvSpPr>
              <a:spLocks noChangeShapeType="1"/>
            </p:cNvSpPr>
            <p:nvPr/>
          </p:nvSpPr>
          <p:spPr bwMode="auto">
            <a:xfrm rot="5400000">
              <a:off x="4208" y="2899"/>
              <a:ext cx="156" cy="272"/>
            </a:xfrm>
            <a:prstGeom prst="line">
              <a:avLst/>
            </a:prstGeom>
            <a:noFill/>
            <a:ln w="25400" cap="sq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33964" name="Text Box 172"/>
          <p:cNvSpPr txBox="1">
            <a:spLocks noChangeArrowheads="1"/>
          </p:cNvSpPr>
          <p:nvPr/>
        </p:nvSpPr>
        <p:spPr bwMode="auto">
          <a:xfrm>
            <a:off x="7424738" y="2971800"/>
            <a:ext cx="4810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N </a:t>
            </a:r>
          </a:p>
        </p:txBody>
      </p:sp>
      <p:sp>
        <p:nvSpPr>
          <p:cNvPr id="33965" name="Text Box 173"/>
          <p:cNvSpPr txBox="1">
            <a:spLocks noChangeArrowheads="1"/>
          </p:cNvSpPr>
          <p:nvPr/>
        </p:nvSpPr>
        <p:spPr bwMode="auto">
          <a:xfrm>
            <a:off x="7402513" y="6067425"/>
            <a:ext cx="44608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T </a:t>
            </a:r>
          </a:p>
        </p:txBody>
      </p:sp>
      <p:sp>
        <p:nvSpPr>
          <p:cNvPr id="33903" name="AutoShape 111"/>
          <p:cNvSpPr>
            <a:spLocks noChangeArrowheads="1"/>
          </p:cNvSpPr>
          <p:nvPr/>
        </p:nvSpPr>
        <p:spPr bwMode="auto">
          <a:xfrm>
            <a:off x="1352550" y="2084388"/>
            <a:ext cx="3981450" cy="3000375"/>
          </a:xfrm>
          <a:prstGeom prst="hexagon">
            <a:avLst>
              <a:gd name="adj" fmla="val 33175"/>
              <a:gd name="vf" fmla="val 115470"/>
            </a:avLst>
          </a:prstGeom>
          <a:solidFill>
            <a:srgbClr val="00FFFF"/>
          </a:solidFill>
          <a:ln w="254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 </a:t>
            </a:r>
            <a:r>
              <a:rPr kumimoji="1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最小生成树 </a:t>
            </a: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 可能不惟一 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3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3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3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3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3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3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38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38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39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3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3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3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3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39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3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3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339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33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33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0"/>
                                        <p:tgtEl>
                                          <p:spTgt spid="339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33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33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000"/>
                                        <p:tgtEl>
                                          <p:spTgt spid="339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1000"/>
                                        <p:tgtEl>
                                          <p:spTgt spid="339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1000"/>
                                        <p:tgtEl>
                                          <p:spTgt spid="339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33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33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2000" fill="hold"/>
                                        <p:tgtEl>
                                          <p:spTgt spid="338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2000" fill="hold"/>
                                        <p:tgtEl>
                                          <p:spTgt spid="338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39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39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339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339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1000"/>
                                        <p:tgtEl>
                                          <p:spTgt spid="339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33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33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2000" fill="hold"/>
                                        <p:tgtEl>
                                          <p:spTgt spid="339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2000" fill="hold"/>
                                        <p:tgtEl>
                                          <p:spTgt spid="339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9" grpId="0" animBg="1"/>
      <p:bldP spid="33894" grpId="0" autoUpdateAnimBg="0"/>
      <p:bldP spid="33895" grpId="0" autoUpdateAnimBg="0"/>
      <p:bldP spid="33896" grpId="0" autoUpdateAnimBg="0"/>
      <p:bldP spid="33897" grpId="0" autoUpdateAnimBg="0"/>
      <p:bldP spid="33900" grpId="0" animBg="1"/>
      <p:bldP spid="33906" grpId="0" animBg="1"/>
      <p:bldP spid="33907" grpId="0" animBg="1"/>
      <p:bldP spid="33908" grpId="0" animBg="1"/>
      <p:bldP spid="33909" grpId="0" animBg="1"/>
      <p:bldP spid="33910" grpId="0" animBg="1"/>
      <p:bldP spid="33911" grpId="0" animBg="1"/>
      <p:bldP spid="33914" grpId="0"/>
      <p:bldP spid="33937" grpId="0" animBg="1"/>
      <p:bldP spid="33920" grpId="0"/>
      <p:bldP spid="33915" grpId="0"/>
      <p:bldP spid="33919" grpId="0"/>
      <p:bldP spid="33916" grpId="0"/>
      <p:bldP spid="33965" grpId="0"/>
      <p:bldP spid="33903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6" name="Text Box 4"/>
          <p:cNvSpPr txBox="1">
            <a:spLocks noChangeArrowheads="1"/>
          </p:cNvSpPr>
          <p:nvPr/>
        </p:nvSpPr>
        <p:spPr bwMode="auto">
          <a:xfrm>
            <a:off x="468313" y="909638"/>
            <a:ext cx="8193087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 </a:t>
            </a:r>
            <a:b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</a:b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1. 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n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个顶点的连通图至少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( )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条边。</a:t>
            </a: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2.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在一个无向图的邻接表中，若表结点的个数是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m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，则图中 </a:t>
            </a: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    边的条数是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( )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条。 </a:t>
            </a:r>
          </a:p>
        </p:txBody>
      </p:sp>
      <p:sp>
        <p:nvSpPr>
          <p:cNvPr id="166919" name="Text Box 7"/>
          <p:cNvSpPr txBox="1">
            <a:spLocks noChangeArrowheads="1"/>
          </p:cNvSpPr>
          <p:nvPr/>
        </p:nvSpPr>
        <p:spPr bwMode="auto">
          <a:xfrm>
            <a:off x="479425" y="2981325"/>
            <a:ext cx="8185150" cy="1004888"/>
          </a:xfrm>
          <a:prstGeom prst="rect">
            <a:avLst/>
          </a:prstGeom>
          <a:noFill/>
          <a:ln w="25400" cap="sq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3.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分别用普里姆和克鲁斯卡尔算法构造下图所示网络的最小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    生成树。 </a:t>
            </a:r>
          </a:p>
        </p:txBody>
      </p:sp>
      <p:sp>
        <p:nvSpPr>
          <p:cNvPr id="166920" name="Text Box 8"/>
          <p:cNvSpPr txBox="1">
            <a:spLocks noChangeArrowheads="1"/>
          </p:cNvSpPr>
          <p:nvPr/>
        </p:nvSpPr>
        <p:spPr bwMode="auto">
          <a:xfrm>
            <a:off x="3727356" y="476250"/>
            <a:ext cx="1492716" cy="461665"/>
          </a:xfrm>
          <a:prstGeom prst="rect">
            <a:avLst/>
          </a:prstGeom>
          <a:noFill/>
          <a:ln w="25400" cap="sq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课堂练习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 </a:t>
            </a:r>
          </a:p>
        </p:txBody>
      </p:sp>
      <p:grpSp>
        <p:nvGrpSpPr>
          <p:cNvPr id="166921" name="Group 9"/>
          <p:cNvGrpSpPr>
            <a:grpSpLocks/>
          </p:cNvGrpSpPr>
          <p:nvPr/>
        </p:nvGrpSpPr>
        <p:grpSpPr bwMode="auto">
          <a:xfrm>
            <a:off x="2371725" y="3716338"/>
            <a:ext cx="3024188" cy="2376487"/>
            <a:chOff x="748" y="300"/>
            <a:chExt cx="1905" cy="1497"/>
          </a:xfrm>
        </p:grpSpPr>
        <p:sp>
          <p:nvSpPr>
            <p:cNvPr id="166922" name="Oval 10"/>
            <p:cNvSpPr>
              <a:spLocks noChangeArrowheads="1"/>
            </p:cNvSpPr>
            <p:nvPr/>
          </p:nvSpPr>
          <p:spPr bwMode="auto">
            <a:xfrm>
              <a:off x="748" y="845"/>
              <a:ext cx="339" cy="311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18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1</a:t>
              </a:r>
            </a:p>
          </p:txBody>
        </p:sp>
        <p:sp>
          <p:nvSpPr>
            <p:cNvPr id="166923" name="Oval 11"/>
            <p:cNvSpPr>
              <a:spLocks noChangeArrowheads="1"/>
            </p:cNvSpPr>
            <p:nvPr/>
          </p:nvSpPr>
          <p:spPr bwMode="auto">
            <a:xfrm>
              <a:off x="1610" y="300"/>
              <a:ext cx="339" cy="311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18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2</a:t>
              </a:r>
            </a:p>
          </p:txBody>
        </p:sp>
        <p:sp>
          <p:nvSpPr>
            <p:cNvPr id="166924" name="Oval 12"/>
            <p:cNvSpPr>
              <a:spLocks noChangeArrowheads="1"/>
            </p:cNvSpPr>
            <p:nvPr/>
          </p:nvSpPr>
          <p:spPr bwMode="auto">
            <a:xfrm>
              <a:off x="1452" y="935"/>
              <a:ext cx="339" cy="311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18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3</a:t>
              </a:r>
            </a:p>
          </p:txBody>
        </p:sp>
        <p:sp>
          <p:nvSpPr>
            <p:cNvPr id="166925" name="Oval 13"/>
            <p:cNvSpPr>
              <a:spLocks noChangeArrowheads="1"/>
            </p:cNvSpPr>
            <p:nvPr/>
          </p:nvSpPr>
          <p:spPr bwMode="auto">
            <a:xfrm>
              <a:off x="2109" y="1486"/>
              <a:ext cx="339" cy="311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18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4</a:t>
              </a:r>
            </a:p>
          </p:txBody>
        </p:sp>
        <p:sp>
          <p:nvSpPr>
            <p:cNvPr id="166926" name="Oval 14"/>
            <p:cNvSpPr>
              <a:spLocks noChangeArrowheads="1"/>
            </p:cNvSpPr>
            <p:nvPr/>
          </p:nvSpPr>
          <p:spPr bwMode="auto">
            <a:xfrm>
              <a:off x="2314" y="709"/>
              <a:ext cx="339" cy="311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18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5</a:t>
              </a:r>
            </a:p>
          </p:txBody>
        </p:sp>
        <p:cxnSp>
          <p:nvCxnSpPr>
            <p:cNvPr id="166927" name="AutoShape 15"/>
            <p:cNvCxnSpPr>
              <a:cxnSpLocks noChangeShapeType="1"/>
              <a:stCxn id="166922" idx="7"/>
              <a:endCxn id="166923" idx="2"/>
            </p:cNvCxnSpPr>
            <p:nvPr/>
          </p:nvCxnSpPr>
          <p:spPr bwMode="auto">
            <a:xfrm flipV="1">
              <a:off x="1037" y="456"/>
              <a:ext cx="573" cy="4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6928" name="AutoShape 16"/>
            <p:cNvCxnSpPr>
              <a:cxnSpLocks noChangeShapeType="1"/>
              <a:stCxn id="166922" idx="6"/>
              <a:endCxn id="166924" idx="2"/>
            </p:cNvCxnSpPr>
            <p:nvPr/>
          </p:nvCxnSpPr>
          <p:spPr bwMode="auto">
            <a:xfrm>
              <a:off x="1087" y="1001"/>
              <a:ext cx="365" cy="9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6929" name="AutoShape 17"/>
            <p:cNvCxnSpPr>
              <a:cxnSpLocks noChangeShapeType="1"/>
              <a:stCxn id="166924" idx="0"/>
              <a:endCxn id="166923" idx="4"/>
            </p:cNvCxnSpPr>
            <p:nvPr/>
          </p:nvCxnSpPr>
          <p:spPr bwMode="auto">
            <a:xfrm flipV="1">
              <a:off x="1622" y="611"/>
              <a:ext cx="158" cy="32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6930" name="AutoShape 18"/>
            <p:cNvCxnSpPr>
              <a:cxnSpLocks noChangeShapeType="1"/>
              <a:stCxn id="166922" idx="4"/>
              <a:endCxn id="166925" idx="3"/>
            </p:cNvCxnSpPr>
            <p:nvPr/>
          </p:nvCxnSpPr>
          <p:spPr bwMode="auto">
            <a:xfrm>
              <a:off x="918" y="1156"/>
              <a:ext cx="1241" cy="59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6931" name="AutoShape 19"/>
            <p:cNvCxnSpPr>
              <a:cxnSpLocks noChangeShapeType="1"/>
              <a:stCxn id="166923" idx="5"/>
              <a:endCxn id="166925" idx="0"/>
            </p:cNvCxnSpPr>
            <p:nvPr/>
          </p:nvCxnSpPr>
          <p:spPr bwMode="auto">
            <a:xfrm>
              <a:off x="1899" y="565"/>
              <a:ext cx="380" cy="92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6932" name="AutoShape 20"/>
            <p:cNvCxnSpPr>
              <a:cxnSpLocks noChangeShapeType="1"/>
              <a:stCxn id="166924" idx="5"/>
              <a:endCxn id="166925" idx="1"/>
            </p:cNvCxnSpPr>
            <p:nvPr/>
          </p:nvCxnSpPr>
          <p:spPr bwMode="auto">
            <a:xfrm>
              <a:off x="1741" y="1200"/>
              <a:ext cx="418" cy="33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6933" name="AutoShape 21"/>
            <p:cNvCxnSpPr>
              <a:cxnSpLocks noChangeShapeType="1"/>
              <a:stCxn id="166923" idx="6"/>
              <a:endCxn id="166926" idx="1"/>
            </p:cNvCxnSpPr>
            <p:nvPr/>
          </p:nvCxnSpPr>
          <p:spPr bwMode="auto">
            <a:xfrm>
              <a:off x="1949" y="456"/>
              <a:ext cx="415" cy="29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6934" name="AutoShape 22"/>
            <p:cNvCxnSpPr>
              <a:cxnSpLocks noChangeShapeType="1"/>
              <a:stCxn id="166926" idx="4"/>
              <a:endCxn id="166925" idx="7"/>
            </p:cNvCxnSpPr>
            <p:nvPr/>
          </p:nvCxnSpPr>
          <p:spPr bwMode="auto">
            <a:xfrm flipH="1">
              <a:off x="2398" y="1020"/>
              <a:ext cx="86" cy="51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66935" name="Text Box 23"/>
            <p:cNvSpPr txBox="1">
              <a:spLocks noChangeArrowheads="1"/>
            </p:cNvSpPr>
            <p:nvPr/>
          </p:nvSpPr>
          <p:spPr bwMode="auto">
            <a:xfrm>
              <a:off x="1189" y="480"/>
              <a:ext cx="196" cy="2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7</a:t>
              </a:r>
            </a:p>
          </p:txBody>
        </p:sp>
        <p:sp>
          <p:nvSpPr>
            <p:cNvPr id="166936" name="Text Box 24"/>
            <p:cNvSpPr txBox="1">
              <a:spLocks noChangeArrowheads="1"/>
            </p:cNvSpPr>
            <p:nvPr/>
          </p:nvSpPr>
          <p:spPr bwMode="auto">
            <a:xfrm>
              <a:off x="1156" y="845"/>
              <a:ext cx="196" cy="2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6</a:t>
              </a:r>
            </a:p>
          </p:txBody>
        </p:sp>
        <p:sp>
          <p:nvSpPr>
            <p:cNvPr id="166937" name="Text Box 25"/>
            <p:cNvSpPr txBox="1">
              <a:spLocks noChangeArrowheads="1"/>
            </p:cNvSpPr>
            <p:nvPr/>
          </p:nvSpPr>
          <p:spPr bwMode="auto">
            <a:xfrm>
              <a:off x="1369" y="1411"/>
              <a:ext cx="196" cy="2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9</a:t>
              </a:r>
            </a:p>
          </p:txBody>
        </p:sp>
        <p:sp>
          <p:nvSpPr>
            <p:cNvPr id="166938" name="Text Box 26"/>
            <p:cNvSpPr txBox="1">
              <a:spLocks noChangeArrowheads="1"/>
            </p:cNvSpPr>
            <p:nvPr/>
          </p:nvSpPr>
          <p:spPr bwMode="auto">
            <a:xfrm>
              <a:off x="1519" y="618"/>
              <a:ext cx="196" cy="2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8</a:t>
              </a:r>
            </a:p>
          </p:txBody>
        </p:sp>
        <p:sp>
          <p:nvSpPr>
            <p:cNvPr id="166939" name="Text Box 27"/>
            <p:cNvSpPr txBox="1">
              <a:spLocks noChangeArrowheads="1"/>
            </p:cNvSpPr>
            <p:nvPr/>
          </p:nvSpPr>
          <p:spPr bwMode="auto">
            <a:xfrm>
              <a:off x="1882" y="1162"/>
              <a:ext cx="196" cy="2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6</a:t>
              </a:r>
            </a:p>
          </p:txBody>
        </p:sp>
        <p:sp>
          <p:nvSpPr>
            <p:cNvPr id="166940" name="Text Box 28"/>
            <p:cNvSpPr txBox="1">
              <a:spLocks noChangeArrowheads="1"/>
            </p:cNvSpPr>
            <p:nvPr/>
          </p:nvSpPr>
          <p:spPr bwMode="auto">
            <a:xfrm>
              <a:off x="2049" y="845"/>
              <a:ext cx="196" cy="2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4</a:t>
              </a:r>
            </a:p>
          </p:txBody>
        </p:sp>
        <p:sp>
          <p:nvSpPr>
            <p:cNvPr id="166941" name="Text Box 29"/>
            <p:cNvSpPr txBox="1">
              <a:spLocks noChangeArrowheads="1"/>
            </p:cNvSpPr>
            <p:nvPr/>
          </p:nvSpPr>
          <p:spPr bwMode="auto">
            <a:xfrm>
              <a:off x="2109" y="413"/>
              <a:ext cx="196" cy="2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4</a:t>
              </a:r>
            </a:p>
          </p:txBody>
        </p:sp>
        <p:sp>
          <p:nvSpPr>
            <p:cNvPr id="166942" name="Text Box 30"/>
            <p:cNvSpPr txBox="1">
              <a:spLocks noChangeArrowheads="1"/>
            </p:cNvSpPr>
            <p:nvPr/>
          </p:nvSpPr>
          <p:spPr bwMode="auto">
            <a:xfrm>
              <a:off x="2412" y="1184"/>
              <a:ext cx="196" cy="2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2</a:t>
              </a:r>
            </a:p>
          </p:txBody>
        </p:sp>
      </p:grp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40" name="Rectangle 4"/>
          <p:cNvSpPr>
            <a:spLocks noChangeArrowheads="1"/>
          </p:cNvSpPr>
          <p:nvPr/>
        </p:nvSpPr>
        <p:spPr bwMode="auto">
          <a:xfrm>
            <a:off x="107950" y="387350"/>
            <a:ext cx="8147050" cy="24653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4.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分别求出图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4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从 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v2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出发按深度优先搜索和广度优先搜 </a:t>
            </a:r>
          </a:p>
          <a:p>
            <a:pPr marL="0" marR="0" lvl="0" indent="26670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    索算法遍历得到的顶点序列（假设图的存储结构采用邻 </a:t>
            </a:r>
          </a:p>
          <a:p>
            <a:pPr marL="0" marR="0" lvl="0" indent="26670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    接矩阵表示）。 </a:t>
            </a:r>
          </a:p>
          <a:p>
            <a:pPr marL="0" marR="0" lvl="0" indent="26670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5.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已知一个有向图的邻接表如图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5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所示，求出根据深度优 </a:t>
            </a:r>
          </a:p>
          <a:p>
            <a:pPr marL="0" marR="0" lvl="0" indent="26670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    先搜索算法从顶点 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v1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出发遍历得到的顶点序列。 </a:t>
            </a:r>
          </a:p>
        </p:txBody>
      </p:sp>
      <p:grpSp>
        <p:nvGrpSpPr>
          <p:cNvPr id="167942" name="Group 6"/>
          <p:cNvGrpSpPr>
            <a:grpSpLocks/>
          </p:cNvGrpSpPr>
          <p:nvPr/>
        </p:nvGrpSpPr>
        <p:grpSpPr bwMode="auto">
          <a:xfrm>
            <a:off x="684213" y="3140075"/>
            <a:ext cx="3024187" cy="2376488"/>
            <a:chOff x="3107" y="346"/>
            <a:chExt cx="1905" cy="1497"/>
          </a:xfrm>
        </p:grpSpPr>
        <p:sp>
          <p:nvSpPr>
            <p:cNvPr id="167943" name="Oval 7"/>
            <p:cNvSpPr>
              <a:spLocks noChangeArrowheads="1"/>
            </p:cNvSpPr>
            <p:nvPr/>
          </p:nvSpPr>
          <p:spPr bwMode="auto">
            <a:xfrm>
              <a:off x="3107" y="891"/>
              <a:ext cx="339" cy="311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18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1</a:t>
              </a:r>
            </a:p>
          </p:txBody>
        </p:sp>
        <p:sp>
          <p:nvSpPr>
            <p:cNvPr id="167944" name="Oval 8"/>
            <p:cNvSpPr>
              <a:spLocks noChangeArrowheads="1"/>
            </p:cNvSpPr>
            <p:nvPr/>
          </p:nvSpPr>
          <p:spPr bwMode="auto">
            <a:xfrm>
              <a:off x="3969" y="346"/>
              <a:ext cx="339" cy="311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18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2</a:t>
              </a:r>
            </a:p>
          </p:txBody>
        </p:sp>
        <p:sp>
          <p:nvSpPr>
            <p:cNvPr id="167945" name="Oval 9"/>
            <p:cNvSpPr>
              <a:spLocks noChangeArrowheads="1"/>
            </p:cNvSpPr>
            <p:nvPr/>
          </p:nvSpPr>
          <p:spPr bwMode="auto">
            <a:xfrm>
              <a:off x="3811" y="981"/>
              <a:ext cx="339" cy="311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18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3</a:t>
              </a:r>
            </a:p>
          </p:txBody>
        </p:sp>
        <p:sp>
          <p:nvSpPr>
            <p:cNvPr id="167946" name="Oval 10"/>
            <p:cNvSpPr>
              <a:spLocks noChangeArrowheads="1"/>
            </p:cNvSpPr>
            <p:nvPr/>
          </p:nvSpPr>
          <p:spPr bwMode="auto">
            <a:xfrm>
              <a:off x="4468" y="1532"/>
              <a:ext cx="339" cy="311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18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5</a:t>
              </a:r>
            </a:p>
          </p:txBody>
        </p:sp>
        <p:sp>
          <p:nvSpPr>
            <p:cNvPr id="167947" name="Oval 11"/>
            <p:cNvSpPr>
              <a:spLocks noChangeArrowheads="1"/>
            </p:cNvSpPr>
            <p:nvPr/>
          </p:nvSpPr>
          <p:spPr bwMode="auto">
            <a:xfrm>
              <a:off x="4673" y="755"/>
              <a:ext cx="339" cy="311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18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6</a:t>
              </a:r>
            </a:p>
          </p:txBody>
        </p:sp>
        <p:cxnSp>
          <p:nvCxnSpPr>
            <p:cNvPr id="167948" name="AutoShape 12"/>
            <p:cNvCxnSpPr>
              <a:cxnSpLocks noChangeShapeType="1"/>
              <a:stCxn id="167943" idx="7"/>
              <a:endCxn id="167944" idx="2"/>
            </p:cNvCxnSpPr>
            <p:nvPr/>
          </p:nvCxnSpPr>
          <p:spPr bwMode="auto">
            <a:xfrm flipV="1">
              <a:off x="3396" y="502"/>
              <a:ext cx="573" cy="4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49" name="AutoShape 13"/>
            <p:cNvCxnSpPr>
              <a:cxnSpLocks noChangeShapeType="1"/>
              <a:stCxn id="167943" idx="6"/>
              <a:endCxn id="167945" idx="2"/>
            </p:cNvCxnSpPr>
            <p:nvPr/>
          </p:nvCxnSpPr>
          <p:spPr bwMode="auto">
            <a:xfrm>
              <a:off x="3446" y="1047"/>
              <a:ext cx="365" cy="9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50" name="AutoShape 14"/>
            <p:cNvCxnSpPr>
              <a:cxnSpLocks noChangeShapeType="1"/>
              <a:stCxn id="167945" idx="0"/>
              <a:endCxn id="167944" idx="4"/>
            </p:cNvCxnSpPr>
            <p:nvPr/>
          </p:nvCxnSpPr>
          <p:spPr bwMode="auto">
            <a:xfrm flipV="1">
              <a:off x="3981" y="657"/>
              <a:ext cx="158" cy="32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51" name="AutoShape 15"/>
            <p:cNvCxnSpPr>
              <a:cxnSpLocks noChangeShapeType="1"/>
              <a:stCxn id="167954" idx="5"/>
              <a:endCxn id="167946" idx="3"/>
            </p:cNvCxnSpPr>
            <p:nvPr/>
          </p:nvCxnSpPr>
          <p:spPr bwMode="auto">
            <a:xfrm>
              <a:off x="3759" y="1706"/>
              <a:ext cx="759" cy="9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52" name="AutoShape 16"/>
            <p:cNvCxnSpPr>
              <a:cxnSpLocks noChangeShapeType="1"/>
              <a:stCxn id="167944" idx="6"/>
              <a:endCxn id="167947" idx="1"/>
            </p:cNvCxnSpPr>
            <p:nvPr/>
          </p:nvCxnSpPr>
          <p:spPr bwMode="auto">
            <a:xfrm>
              <a:off x="4308" y="502"/>
              <a:ext cx="415" cy="29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53" name="AutoShape 17"/>
            <p:cNvCxnSpPr>
              <a:cxnSpLocks noChangeShapeType="1"/>
              <a:stCxn id="167947" idx="4"/>
              <a:endCxn id="167946" idx="7"/>
            </p:cNvCxnSpPr>
            <p:nvPr/>
          </p:nvCxnSpPr>
          <p:spPr bwMode="auto">
            <a:xfrm flipH="1">
              <a:off x="4757" y="1066"/>
              <a:ext cx="86" cy="51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67954" name="Oval 18"/>
            <p:cNvSpPr>
              <a:spLocks noChangeArrowheads="1"/>
            </p:cNvSpPr>
            <p:nvPr/>
          </p:nvSpPr>
          <p:spPr bwMode="auto">
            <a:xfrm>
              <a:off x="3470" y="1441"/>
              <a:ext cx="339" cy="311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18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4</a:t>
              </a:r>
            </a:p>
          </p:txBody>
        </p:sp>
        <p:cxnSp>
          <p:nvCxnSpPr>
            <p:cNvPr id="167955" name="AutoShape 19"/>
            <p:cNvCxnSpPr>
              <a:cxnSpLocks noChangeShapeType="1"/>
              <a:stCxn id="167954" idx="7"/>
              <a:endCxn id="167945" idx="4"/>
            </p:cNvCxnSpPr>
            <p:nvPr/>
          </p:nvCxnSpPr>
          <p:spPr bwMode="auto">
            <a:xfrm flipV="1">
              <a:off x="3759" y="1292"/>
              <a:ext cx="222" cy="19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aphicFrame>
        <p:nvGraphicFramePr>
          <p:cNvPr id="167956" name="Group 20"/>
          <p:cNvGraphicFramePr>
            <a:graphicFrameLocks noGrp="1"/>
          </p:cNvGraphicFramePr>
          <p:nvPr/>
        </p:nvGraphicFramePr>
        <p:xfrm>
          <a:off x="4384675" y="3600450"/>
          <a:ext cx="887413" cy="1981200"/>
        </p:xfrm>
        <a:graphic>
          <a:graphicData uri="http://schemas.openxmlformats.org/drawingml/2006/table">
            <a:tbl>
              <a:tblPr/>
              <a:tblGrid>
                <a:gridCol w="44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1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7976" name="Line 40"/>
          <p:cNvSpPr>
            <a:spLocks noChangeShapeType="1"/>
          </p:cNvSpPr>
          <p:nvPr/>
        </p:nvSpPr>
        <p:spPr bwMode="auto">
          <a:xfrm>
            <a:off x="5056188" y="3816350"/>
            <a:ext cx="5048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67977" name="Line 41"/>
          <p:cNvSpPr>
            <a:spLocks noChangeShapeType="1"/>
          </p:cNvSpPr>
          <p:nvPr/>
        </p:nvSpPr>
        <p:spPr bwMode="auto">
          <a:xfrm>
            <a:off x="5056188" y="4576763"/>
            <a:ext cx="5048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67978" name="Line 42"/>
          <p:cNvSpPr>
            <a:spLocks noChangeShapeType="1"/>
          </p:cNvSpPr>
          <p:nvPr/>
        </p:nvSpPr>
        <p:spPr bwMode="auto">
          <a:xfrm>
            <a:off x="5056188" y="5368925"/>
            <a:ext cx="5048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graphicFrame>
        <p:nvGraphicFramePr>
          <p:cNvPr id="167979" name="Group 43"/>
          <p:cNvGraphicFramePr>
            <a:graphicFrameLocks noGrp="1"/>
          </p:cNvGraphicFramePr>
          <p:nvPr/>
        </p:nvGraphicFramePr>
        <p:xfrm>
          <a:off x="5561013" y="3636963"/>
          <a:ext cx="815975" cy="396240"/>
        </p:xfrm>
        <a:graphic>
          <a:graphicData uri="http://schemas.openxmlformats.org/drawingml/2006/table">
            <a:tbl>
              <a:tblPr/>
              <a:tblGrid>
                <a:gridCol w="407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7987" name="Text Box 51"/>
          <p:cNvSpPr txBox="1">
            <a:spLocks noChangeArrowheads="1"/>
          </p:cNvSpPr>
          <p:nvPr/>
        </p:nvSpPr>
        <p:spPr bwMode="auto">
          <a:xfrm>
            <a:off x="3995738" y="3671888"/>
            <a:ext cx="412750" cy="19177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 </a:t>
            </a:r>
          </a:p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2 </a:t>
            </a:r>
          </a:p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3 </a:t>
            </a:r>
          </a:p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4 </a:t>
            </a:r>
          </a:p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5 </a:t>
            </a:r>
          </a:p>
        </p:txBody>
      </p:sp>
      <p:sp>
        <p:nvSpPr>
          <p:cNvPr id="167988" name="Line 52"/>
          <p:cNvSpPr>
            <a:spLocks noChangeShapeType="1"/>
          </p:cNvSpPr>
          <p:nvPr/>
        </p:nvSpPr>
        <p:spPr bwMode="auto">
          <a:xfrm>
            <a:off x="6135688" y="3816350"/>
            <a:ext cx="5048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graphicFrame>
        <p:nvGraphicFramePr>
          <p:cNvPr id="167989" name="Group 53"/>
          <p:cNvGraphicFramePr>
            <a:graphicFrameLocks noGrp="1"/>
          </p:cNvGraphicFramePr>
          <p:nvPr/>
        </p:nvGraphicFramePr>
        <p:xfrm>
          <a:off x="6640513" y="3636963"/>
          <a:ext cx="815975" cy="396240"/>
        </p:xfrm>
        <a:graphic>
          <a:graphicData uri="http://schemas.openxmlformats.org/drawingml/2006/table">
            <a:tbl>
              <a:tblPr/>
              <a:tblGrid>
                <a:gridCol w="407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997" name="Group 61"/>
          <p:cNvGraphicFramePr>
            <a:graphicFrameLocks noGrp="1"/>
          </p:cNvGraphicFramePr>
          <p:nvPr/>
        </p:nvGraphicFramePr>
        <p:xfrm>
          <a:off x="7721600" y="3636963"/>
          <a:ext cx="815975" cy="396240"/>
        </p:xfrm>
        <a:graphic>
          <a:graphicData uri="http://schemas.openxmlformats.org/drawingml/2006/table">
            <a:tbl>
              <a:tblPr/>
              <a:tblGrid>
                <a:gridCol w="407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005" name="Line 69"/>
          <p:cNvSpPr>
            <a:spLocks noChangeShapeType="1"/>
          </p:cNvSpPr>
          <p:nvPr/>
        </p:nvSpPr>
        <p:spPr bwMode="auto">
          <a:xfrm>
            <a:off x="7216775" y="3816350"/>
            <a:ext cx="5048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graphicFrame>
        <p:nvGraphicFramePr>
          <p:cNvPr id="168006" name="Group 70"/>
          <p:cNvGraphicFramePr>
            <a:graphicFrameLocks noGrp="1"/>
          </p:cNvGraphicFramePr>
          <p:nvPr/>
        </p:nvGraphicFramePr>
        <p:xfrm>
          <a:off x="5561013" y="4357688"/>
          <a:ext cx="815975" cy="396240"/>
        </p:xfrm>
        <a:graphic>
          <a:graphicData uri="http://schemas.openxmlformats.org/drawingml/2006/table">
            <a:tbl>
              <a:tblPr/>
              <a:tblGrid>
                <a:gridCol w="407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014" name="Line 78"/>
          <p:cNvSpPr>
            <a:spLocks noChangeShapeType="1"/>
          </p:cNvSpPr>
          <p:nvPr/>
        </p:nvSpPr>
        <p:spPr bwMode="auto">
          <a:xfrm>
            <a:off x="6135688" y="4537075"/>
            <a:ext cx="5048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graphicFrame>
        <p:nvGraphicFramePr>
          <p:cNvPr id="168015" name="Group 79"/>
          <p:cNvGraphicFramePr>
            <a:graphicFrameLocks noGrp="1"/>
          </p:cNvGraphicFramePr>
          <p:nvPr/>
        </p:nvGraphicFramePr>
        <p:xfrm>
          <a:off x="6640513" y="4357688"/>
          <a:ext cx="815975" cy="396240"/>
        </p:xfrm>
        <a:graphic>
          <a:graphicData uri="http://schemas.openxmlformats.org/drawingml/2006/table">
            <a:tbl>
              <a:tblPr/>
              <a:tblGrid>
                <a:gridCol w="407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8023" name="Group 87"/>
          <p:cNvGraphicFramePr>
            <a:graphicFrameLocks noGrp="1"/>
          </p:cNvGraphicFramePr>
          <p:nvPr/>
        </p:nvGraphicFramePr>
        <p:xfrm>
          <a:off x="5561013" y="5149850"/>
          <a:ext cx="815975" cy="396240"/>
        </p:xfrm>
        <a:graphic>
          <a:graphicData uri="http://schemas.openxmlformats.org/drawingml/2006/table">
            <a:tbl>
              <a:tblPr/>
              <a:tblGrid>
                <a:gridCol w="407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031" name="Line 95"/>
          <p:cNvSpPr>
            <a:spLocks noChangeShapeType="1"/>
          </p:cNvSpPr>
          <p:nvPr/>
        </p:nvSpPr>
        <p:spPr bwMode="auto">
          <a:xfrm>
            <a:off x="6135688" y="5329238"/>
            <a:ext cx="5048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graphicFrame>
        <p:nvGraphicFramePr>
          <p:cNvPr id="168032" name="Group 96"/>
          <p:cNvGraphicFramePr>
            <a:graphicFrameLocks noGrp="1"/>
          </p:cNvGraphicFramePr>
          <p:nvPr/>
        </p:nvGraphicFramePr>
        <p:xfrm>
          <a:off x="6640513" y="5149850"/>
          <a:ext cx="815975" cy="396240"/>
        </p:xfrm>
        <a:graphic>
          <a:graphicData uri="http://schemas.openxmlformats.org/drawingml/2006/table">
            <a:tbl>
              <a:tblPr/>
              <a:tblGrid>
                <a:gridCol w="407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040" name="Rectangle 104"/>
          <p:cNvSpPr>
            <a:spLocks noChangeArrowheads="1"/>
          </p:cNvSpPr>
          <p:nvPr/>
        </p:nvSpPr>
        <p:spPr bwMode="auto">
          <a:xfrm>
            <a:off x="1908175" y="5635625"/>
            <a:ext cx="717550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图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4</a:t>
            </a:r>
          </a:p>
        </p:txBody>
      </p:sp>
      <p:sp>
        <p:nvSpPr>
          <p:cNvPr id="168041" name="Rectangle 105"/>
          <p:cNvSpPr>
            <a:spLocks noChangeArrowheads="1"/>
          </p:cNvSpPr>
          <p:nvPr/>
        </p:nvSpPr>
        <p:spPr bwMode="auto">
          <a:xfrm>
            <a:off x="5438775" y="5635625"/>
            <a:ext cx="717550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图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5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40" name="Rectangle 4"/>
          <p:cNvSpPr>
            <a:spLocks noChangeArrowheads="1"/>
          </p:cNvSpPr>
          <p:nvPr/>
        </p:nvSpPr>
        <p:spPr bwMode="auto">
          <a:xfrm>
            <a:off x="611560" y="1813282"/>
            <a:ext cx="5416868" cy="258917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pt-BR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n-1  2. m/2  3. </a:t>
            </a: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4.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深度： 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v2 v1 v3 v4 v5 v6     </a:t>
            </a: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   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广度： 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v2 v1 v3 v6 v4 v5 </a:t>
            </a: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 5. v1 v3 v4 v5 v2 </a:t>
            </a:r>
            <a:r>
              <a:rPr kumimoji="1" lang="pt-BR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  </a:t>
            </a: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华文中宋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998529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4" name="Text Box 4"/>
          <p:cNvSpPr txBox="1">
            <a:spLocks noChangeArrowheads="1"/>
          </p:cNvSpPr>
          <p:nvPr/>
        </p:nvSpPr>
        <p:spPr bwMode="auto">
          <a:xfrm>
            <a:off x="166688" y="404813"/>
            <a:ext cx="8946680" cy="603928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选择题 </a:t>
            </a:r>
            <a:b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</a:b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1.  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在一个图中，所有顶点的度数之和等于所有边数的 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(  ) 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倍。  </a:t>
            </a:r>
            <a:b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</a:b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   （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A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）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1/2 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（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B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）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1 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（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C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）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2 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（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D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）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4 </a:t>
            </a:r>
            <a:b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</a:b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2.  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在一个有向图中，所有顶点的入度之和等于所有顶点的出度之和的 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(  ) 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倍。 </a:t>
            </a:r>
            <a:b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</a:b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   （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A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）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1/2 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（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B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）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1 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（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C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）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2 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（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D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）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4 </a:t>
            </a:r>
            <a:b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</a:b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3.  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一个有 </a:t>
            </a: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n 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个顶点的无向图最多有 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(  ) 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条边。 </a:t>
            </a:r>
            <a:b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</a:b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   （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A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）</a:t>
            </a: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n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  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（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B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）</a:t>
            </a: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n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(</a:t>
            </a: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n</a:t>
            </a:r>
            <a:r>
              <a:rPr kumimoji="1" lang="en-US" altLang="zh-CN" sz="20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 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-1)  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（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C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）</a:t>
            </a: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n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(</a:t>
            </a: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n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-1)/2  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（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D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）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2</a:t>
            </a: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n </a:t>
            </a:r>
            <a:b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</a:b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4.  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具有 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4 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个顶点的无向完全图有 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(  ) 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条边。  </a:t>
            </a:r>
            <a:b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</a:b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   （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A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）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6  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（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B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）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12  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（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C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）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16  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（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D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）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20 </a:t>
            </a:r>
            <a:b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</a:b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5.  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具有 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6 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个顶点的无向图至少应有 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(  ) 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条边才能确保是一个连通图。</a:t>
            </a:r>
            <a:b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</a:b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   （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A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）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5 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（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B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）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6 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（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C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）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7 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（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D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）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8</a:t>
            </a:r>
            <a:b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</a:b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6.  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在一个具有 </a:t>
            </a: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n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 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个顶点的无向图中，要连通全部顶点至少需要 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(  ) 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条边。 </a:t>
            </a:r>
            <a:b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</a:b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   （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A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）</a:t>
            </a: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n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  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（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B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）</a:t>
            </a: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n 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+ 1 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（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C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）</a:t>
            </a: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n 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– 1 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（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D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）</a:t>
            </a: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n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/2 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8" name="Text Box 4"/>
          <p:cNvSpPr txBox="1">
            <a:spLocks noChangeArrowheads="1"/>
          </p:cNvSpPr>
          <p:nvPr/>
        </p:nvSpPr>
        <p:spPr bwMode="auto">
          <a:xfrm>
            <a:off x="109538" y="468313"/>
            <a:ext cx="8847137" cy="51212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对于一个具有 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n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个顶点的无向图，若采用邻接矩阵表示，则该矩阵的大小 </a:t>
            </a:r>
          </a:p>
          <a:p>
            <a:pPr marL="457200" marR="0" lvl="0" indent="-4572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       为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( )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。 </a:t>
            </a:r>
            <a:b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</a:b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（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A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）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n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  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（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B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）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(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n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-1)2  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（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C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）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n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-1  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（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D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）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n</a:t>
            </a:r>
            <a:r>
              <a:rPr kumimoji="1" lang="en-US" altLang="zh-CN" sz="20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2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 </a:t>
            </a:r>
          </a:p>
          <a:p>
            <a:pPr marL="457200" marR="0" lvl="0" indent="-4572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对于一个具有 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n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个顶点和 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e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条边的无向图，若采用邻接表表示，则表头数 </a:t>
            </a:r>
          </a:p>
          <a:p>
            <a:pPr marL="457200" marR="0" lvl="0" indent="-4572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       组的大小为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( )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，所有邻接表中表结点的总数是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( )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。 </a:t>
            </a:r>
            <a:b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</a:b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①（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A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）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n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    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（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B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）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n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+1   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（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C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）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n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-1   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（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D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）</a:t>
            </a:r>
            <a:r>
              <a:rPr kumimoji="1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n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+</a:t>
            </a:r>
            <a:r>
              <a:rPr kumimoji="1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e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 </a:t>
            </a:r>
            <a:b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</a:b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②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（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A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）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e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/2 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（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B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）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e        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（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C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）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2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e     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（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D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）</a:t>
            </a:r>
            <a:r>
              <a:rPr kumimoji="1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n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+</a:t>
            </a:r>
            <a:r>
              <a:rPr kumimoji="1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e</a:t>
            </a:r>
            <a:r>
              <a:rPr kumimoji="1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 </a:t>
            </a:r>
          </a:p>
          <a:p>
            <a:pPr marL="457200" marR="0" lvl="0" indent="-4572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9"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图的深度优先遍历算法类似于树的（ ）。</a:t>
            </a:r>
            <a:b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</a:b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（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A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）先根遍历    （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B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）后根遍历   （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C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）按层遍历</a:t>
            </a:r>
          </a:p>
          <a:p>
            <a:pPr marL="457200" marR="0" lvl="0" indent="-4572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9"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图的广度优先遍历算法类似于树的（ ）。</a:t>
            </a:r>
            <a:b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</a:b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（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A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）先根遍历    （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B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）后根遍历   （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C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）按层遍历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5"/>
          <p:cNvGrpSpPr>
            <a:grpSpLocks/>
          </p:cNvGrpSpPr>
          <p:nvPr/>
        </p:nvGrpSpPr>
        <p:grpSpPr bwMode="auto">
          <a:xfrm>
            <a:off x="4818063" y="5691188"/>
            <a:ext cx="365125" cy="744537"/>
            <a:chOff x="2998" y="3494"/>
            <a:chExt cx="230" cy="469"/>
          </a:xfrm>
        </p:grpSpPr>
        <p:sp>
          <p:nvSpPr>
            <p:cNvPr id="15429" name="Text Box 69"/>
            <p:cNvSpPr txBox="1">
              <a:spLocks noChangeArrowheads="1"/>
            </p:cNvSpPr>
            <p:nvPr/>
          </p:nvSpPr>
          <p:spPr bwMode="auto">
            <a:xfrm>
              <a:off x="2998" y="3657"/>
              <a:ext cx="230" cy="306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15430" name="Line 70"/>
            <p:cNvSpPr>
              <a:spLocks noChangeShapeType="1"/>
            </p:cNvSpPr>
            <p:nvPr/>
          </p:nvSpPr>
          <p:spPr bwMode="auto">
            <a:xfrm flipV="1">
              <a:off x="3120" y="3494"/>
              <a:ext cx="0" cy="16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 useBgFill="1">
        <p:nvSpPr>
          <p:cNvPr id="15431" name="Rectangle 71"/>
          <p:cNvSpPr>
            <a:spLocks noChangeArrowheads="1"/>
          </p:cNvSpPr>
          <p:nvPr/>
        </p:nvSpPr>
        <p:spPr bwMode="auto">
          <a:xfrm>
            <a:off x="4745038" y="5691188"/>
            <a:ext cx="533400" cy="835025"/>
          </a:xfrm>
          <a:prstGeom prst="rect">
            <a:avLst/>
          </a:prstGeom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" name="Group 74"/>
          <p:cNvGrpSpPr>
            <a:grpSpLocks/>
          </p:cNvGrpSpPr>
          <p:nvPr/>
        </p:nvGrpSpPr>
        <p:grpSpPr bwMode="auto">
          <a:xfrm>
            <a:off x="6238875" y="5691188"/>
            <a:ext cx="365125" cy="744537"/>
            <a:chOff x="3965" y="3494"/>
            <a:chExt cx="230" cy="469"/>
          </a:xfrm>
        </p:grpSpPr>
        <p:sp>
          <p:nvSpPr>
            <p:cNvPr id="15401" name="Text Box 41"/>
            <p:cNvSpPr txBox="1">
              <a:spLocks noChangeArrowheads="1"/>
            </p:cNvSpPr>
            <p:nvPr/>
          </p:nvSpPr>
          <p:spPr bwMode="auto">
            <a:xfrm>
              <a:off x="3965" y="3657"/>
              <a:ext cx="230" cy="306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15402" name="Line 42"/>
            <p:cNvSpPr>
              <a:spLocks noChangeShapeType="1"/>
            </p:cNvSpPr>
            <p:nvPr/>
          </p:nvSpPr>
          <p:spPr bwMode="auto">
            <a:xfrm flipV="1">
              <a:off x="4087" y="3494"/>
              <a:ext cx="0" cy="16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" name="Group 52"/>
          <p:cNvGrpSpPr>
            <a:grpSpLocks/>
          </p:cNvGrpSpPr>
          <p:nvPr/>
        </p:nvGrpSpPr>
        <p:grpSpPr bwMode="auto">
          <a:xfrm>
            <a:off x="6227763" y="5157788"/>
            <a:ext cx="2270125" cy="485775"/>
            <a:chOff x="2064" y="2112"/>
            <a:chExt cx="1430" cy="306"/>
          </a:xfrm>
        </p:grpSpPr>
        <p:sp>
          <p:nvSpPr>
            <p:cNvPr id="15413" name="Text Box 53"/>
            <p:cNvSpPr txBox="1">
              <a:spLocks noChangeArrowheads="1"/>
            </p:cNvSpPr>
            <p:nvPr/>
          </p:nvSpPr>
          <p:spPr bwMode="auto">
            <a:xfrm>
              <a:off x="206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5414" name="Text Box 54"/>
            <p:cNvSpPr txBox="1">
              <a:spLocks noChangeArrowheads="1"/>
            </p:cNvSpPr>
            <p:nvPr/>
          </p:nvSpPr>
          <p:spPr bwMode="auto">
            <a:xfrm>
              <a:off x="230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5415" name="Text Box 55"/>
            <p:cNvSpPr txBox="1">
              <a:spLocks noChangeArrowheads="1"/>
            </p:cNvSpPr>
            <p:nvPr/>
          </p:nvSpPr>
          <p:spPr bwMode="auto">
            <a:xfrm>
              <a:off x="254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5416" name="Text Box 56"/>
            <p:cNvSpPr txBox="1">
              <a:spLocks noChangeArrowheads="1"/>
            </p:cNvSpPr>
            <p:nvPr/>
          </p:nvSpPr>
          <p:spPr bwMode="auto">
            <a:xfrm>
              <a:off x="278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15417" name="Text Box 57"/>
            <p:cNvSpPr txBox="1">
              <a:spLocks noChangeArrowheads="1"/>
            </p:cNvSpPr>
            <p:nvPr/>
          </p:nvSpPr>
          <p:spPr bwMode="auto">
            <a:xfrm>
              <a:off x="302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15418" name="Text Box 58"/>
            <p:cNvSpPr txBox="1">
              <a:spLocks noChangeArrowheads="1"/>
            </p:cNvSpPr>
            <p:nvPr/>
          </p:nvSpPr>
          <p:spPr bwMode="auto">
            <a:xfrm>
              <a:off x="326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</p:grpSp>
      <p:sp useBgFill="1">
        <p:nvSpPr>
          <p:cNvPr id="15419" name="Rectangle 59"/>
          <p:cNvSpPr>
            <a:spLocks noChangeArrowheads="1"/>
          </p:cNvSpPr>
          <p:nvPr/>
        </p:nvSpPr>
        <p:spPr bwMode="auto">
          <a:xfrm>
            <a:off x="6192838" y="5084763"/>
            <a:ext cx="2362200" cy="617537"/>
          </a:xfrm>
          <a:prstGeom prst="rect">
            <a:avLst/>
          </a:prstGeom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 useBgFill="1">
        <p:nvSpPr>
          <p:cNvPr id="15411" name="Rectangle 51"/>
          <p:cNvSpPr>
            <a:spLocks noChangeArrowheads="1"/>
          </p:cNvSpPr>
          <p:nvPr/>
        </p:nvSpPr>
        <p:spPr bwMode="auto">
          <a:xfrm>
            <a:off x="6143625" y="5691188"/>
            <a:ext cx="533400" cy="835025"/>
          </a:xfrm>
          <a:prstGeom prst="rect">
            <a:avLst/>
          </a:prstGeom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86" name="Text Box 26"/>
          <p:cNvSpPr txBox="1">
            <a:spLocks noChangeArrowheads="1"/>
          </p:cNvSpPr>
          <p:nvPr/>
        </p:nvSpPr>
        <p:spPr bwMode="auto">
          <a:xfrm>
            <a:off x="311150" y="906463"/>
            <a:ext cx="8491427" cy="1274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     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线性表的插入运算是指在表的第 </a:t>
            </a:r>
            <a:r>
              <a:rPr kumimoji="0" lang="en-US" altLang="zh-CN" sz="2400" b="0" i="1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(1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Symbol" pitchFamily="18" charset="2"/>
              </a:rPr>
              <a:t> </a:t>
            </a:r>
            <a:r>
              <a:rPr kumimoji="0" lang="en-US" altLang="zh-CN" sz="2400" b="0" i="1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Symbol" pitchFamily="18" charset="2"/>
              </a:rPr>
              <a:t>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n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+1) 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个位置上， 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插入一个新元素 </a:t>
            </a:r>
            <a:r>
              <a:rPr kumimoji="0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b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，使长度为 </a:t>
            </a:r>
            <a:r>
              <a:rPr kumimoji="0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n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的线性表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2400" b="0" i="0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, …, </a:t>
            </a:r>
            <a:r>
              <a:rPr kumimoji="0" lang="en-US" altLang="zh-CN" sz="2400" b="0" i="1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2400" b="0" i="1" u="none" strike="noStrike" kern="1200" cap="none" spc="0" normalizeH="0" baseline="-2500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400" b="0" i="1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–1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, </a:t>
            </a:r>
            <a:r>
              <a:rPr kumimoji="0" lang="en-US" altLang="zh-CN" sz="2400" b="0" i="1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2400" b="0" i="1" u="none" strike="noStrike" kern="1200" cap="none" spc="0" normalizeH="0" baseline="-2500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, …, </a:t>
            </a:r>
            <a:r>
              <a:rPr kumimoji="0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2400" b="0" i="1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n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) 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000FF"/>
              </a:buClr>
              <a:buSzPct val="120000"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变成长度为 </a:t>
            </a:r>
            <a:r>
              <a:rPr kumimoji="0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n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+ 1 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的线性表                     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2400" b="0" i="0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, …, </a:t>
            </a:r>
            <a:r>
              <a:rPr kumimoji="0" lang="en-US" altLang="zh-CN" sz="2400" b="0" i="1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2400" b="0" i="1" u="none" strike="noStrike" kern="1200" cap="none" spc="0" normalizeH="0" baseline="-2500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400" b="0" i="1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–1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, </a:t>
            </a:r>
            <a:r>
              <a:rPr kumimoji="0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b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, </a:t>
            </a:r>
            <a:r>
              <a:rPr kumimoji="0" lang="en-US" altLang="zh-CN" sz="2400" b="0" i="1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2400" b="0" i="1" u="none" strike="noStrike" kern="1200" cap="none" spc="0" normalizeH="0" baseline="-2500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, …, </a:t>
            </a:r>
            <a:r>
              <a:rPr kumimoji="0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2400" b="0" i="1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n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)  </a:t>
            </a:r>
          </a:p>
        </p:txBody>
      </p:sp>
      <p:grpSp>
        <p:nvGrpSpPr>
          <p:cNvPr id="5" name="Group 46"/>
          <p:cNvGrpSpPr>
            <a:grpSpLocks/>
          </p:cNvGrpSpPr>
          <p:nvPr/>
        </p:nvGrpSpPr>
        <p:grpSpPr bwMode="auto">
          <a:xfrm>
            <a:off x="431800" y="5157788"/>
            <a:ext cx="2270125" cy="485775"/>
            <a:chOff x="144" y="2112"/>
            <a:chExt cx="1430" cy="306"/>
          </a:xfrm>
        </p:grpSpPr>
        <p:sp>
          <p:nvSpPr>
            <p:cNvPr id="15388" name="Text Box 28"/>
            <p:cNvSpPr txBox="1">
              <a:spLocks noChangeArrowheads="1"/>
            </p:cNvSpPr>
            <p:nvPr/>
          </p:nvSpPr>
          <p:spPr bwMode="auto">
            <a:xfrm>
              <a:off x="14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5389" name="Text Box 29"/>
            <p:cNvSpPr txBox="1">
              <a:spLocks noChangeArrowheads="1"/>
            </p:cNvSpPr>
            <p:nvPr/>
          </p:nvSpPr>
          <p:spPr bwMode="auto">
            <a:xfrm>
              <a:off x="38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5390" name="Text Box 30"/>
            <p:cNvSpPr txBox="1">
              <a:spLocks noChangeArrowheads="1"/>
            </p:cNvSpPr>
            <p:nvPr/>
          </p:nvSpPr>
          <p:spPr bwMode="auto">
            <a:xfrm>
              <a:off x="62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5391" name="Text Box 31"/>
            <p:cNvSpPr txBox="1">
              <a:spLocks noChangeArrowheads="1"/>
            </p:cNvSpPr>
            <p:nvPr/>
          </p:nvSpPr>
          <p:spPr bwMode="auto">
            <a:xfrm>
              <a:off x="86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15392" name="Text Box 32"/>
            <p:cNvSpPr txBox="1">
              <a:spLocks noChangeArrowheads="1"/>
            </p:cNvSpPr>
            <p:nvPr/>
          </p:nvSpPr>
          <p:spPr bwMode="auto">
            <a:xfrm>
              <a:off x="110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15393" name="Text Box 33"/>
            <p:cNvSpPr txBox="1">
              <a:spLocks noChangeArrowheads="1"/>
            </p:cNvSpPr>
            <p:nvPr/>
          </p:nvSpPr>
          <p:spPr bwMode="auto">
            <a:xfrm>
              <a:off x="134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</p:grpSp>
      <p:sp>
        <p:nvSpPr>
          <p:cNvPr id="15394" name="Text Box 34"/>
          <p:cNvSpPr txBox="1">
            <a:spLocks noChangeArrowheads="1"/>
          </p:cNvSpPr>
          <p:nvPr/>
        </p:nvSpPr>
        <p:spPr bwMode="auto">
          <a:xfrm>
            <a:off x="2717800" y="5157788"/>
            <a:ext cx="365125" cy="485775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7</a:t>
            </a:r>
          </a:p>
        </p:txBody>
      </p:sp>
      <p:grpSp>
        <p:nvGrpSpPr>
          <p:cNvPr id="6" name="Group 47"/>
          <p:cNvGrpSpPr>
            <a:grpSpLocks/>
          </p:cNvGrpSpPr>
          <p:nvPr/>
        </p:nvGrpSpPr>
        <p:grpSpPr bwMode="auto">
          <a:xfrm>
            <a:off x="3335338" y="5157788"/>
            <a:ext cx="2270125" cy="485775"/>
            <a:chOff x="2064" y="2112"/>
            <a:chExt cx="1430" cy="306"/>
          </a:xfrm>
        </p:grpSpPr>
        <p:sp>
          <p:nvSpPr>
            <p:cNvPr id="15395" name="Text Box 35"/>
            <p:cNvSpPr txBox="1">
              <a:spLocks noChangeArrowheads="1"/>
            </p:cNvSpPr>
            <p:nvPr/>
          </p:nvSpPr>
          <p:spPr bwMode="auto">
            <a:xfrm>
              <a:off x="206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5396" name="Text Box 36"/>
            <p:cNvSpPr txBox="1">
              <a:spLocks noChangeArrowheads="1"/>
            </p:cNvSpPr>
            <p:nvPr/>
          </p:nvSpPr>
          <p:spPr bwMode="auto">
            <a:xfrm>
              <a:off x="230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5397" name="Text Box 37"/>
            <p:cNvSpPr txBox="1">
              <a:spLocks noChangeArrowheads="1"/>
            </p:cNvSpPr>
            <p:nvPr/>
          </p:nvSpPr>
          <p:spPr bwMode="auto">
            <a:xfrm>
              <a:off x="254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5398" name="Text Box 38"/>
            <p:cNvSpPr txBox="1">
              <a:spLocks noChangeArrowheads="1"/>
            </p:cNvSpPr>
            <p:nvPr/>
          </p:nvSpPr>
          <p:spPr bwMode="auto">
            <a:xfrm>
              <a:off x="278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15399" name="Text Box 39"/>
            <p:cNvSpPr txBox="1">
              <a:spLocks noChangeArrowheads="1"/>
            </p:cNvSpPr>
            <p:nvPr/>
          </p:nvSpPr>
          <p:spPr bwMode="auto">
            <a:xfrm>
              <a:off x="302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15400" name="Text Box 40"/>
            <p:cNvSpPr txBox="1">
              <a:spLocks noChangeArrowheads="1"/>
            </p:cNvSpPr>
            <p:nvPr/>
          </p:nvSpPr>
          <p:spPr bwMode="auto">
            <a:xfrm>
              <a:off x="326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</p:grpSp>
      <p:sp useBgFill="1">
        <p:nvSpPr>
          <p:cNvPr id="15409" name="Rectangle 49"/>
          <p:cNvSpPr>
            <a:spLocks noChangeArrowheads="1"/>
          </p:cNvSpPr>
          <p:nvPr/>
        </p:nvSpPr>
        <p:spPr bwMode="auto">
          <a:xfrm>
            <a:off x="5240338" y="5084763"/>
            <a:ext cx="381000" cy="606425"/>
          </a:xfrm>
          <a:prstGeom prst="rect">
            <a:avLst/>
          </a:prstGeom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 useBgFill="1">
        <p:nvSpPr>
          <p:cNvPr id="15410" name="Rectangle 50"/>
          <p:cNvSpPr>
            <a:spLocks noChangeArrowheads="1"/>
          </p:cNvSpPr>
          <p:nvPr/>
        </p:nvSpPr>
        <p:spPr bwMode="auto">
          <a:xfrm>
            <a:off x="4859338" y="5084763"/>
            <a:ext cx="381000" cy="606425"/>
          </a:xfrm>
          <a:prstGeom prst="rect">
            <a:avLst/>
          </a:prstGeom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404" name="Text Box 44"/>
          <p:cNvSpPr txBox="1">
            <a:spLocks noChangeArrowheads="1"/>
          </p:cNvSpPr>
          <p:nvPr/>
        </p:nvSpPr>
        <p:spPr bwMode="auto">
          <a:xfrm>
            <a:off x="5240338" y="5157788"/>
            <a:ext cx="365125" cy="485775"/>
          </a:xfrm>
          <a:prstGeom prst="rect">
            <a:avLst/>
          </a:prstGeom>
          <a:solidFill>
            <a:srgbClr val="00FF00"/>
          </a:solidFill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5</a:t>
            </a:r>
          </a:p>
        </p:txBody>
      </p:sp>
      <p:sp>
        <p:nvSpPr>
          <p:cNvPr id="15403" name="Text Box 43"/>
          <p:cNvSpPr txBox="1">
            <a:spLocks noChangeArrowheads="1"/>
          </p:cNvSpPr>
          <p:nvPr/>
        </p:nvSpPr>
        <p:spPr bwMode="auto">
          <a:xfrm>
            <a:off x="5621338" y="5157788"/>
            <a:ext cx="365125" cy="485775"/>
          </a:xfrm>
          <a:prstGeom prst="rect">
            <a:avLst/>
          </a:prstGeom>
          <a:solidFill>
            <a:srgbClr val="00FF00"/>
          </a:solidFill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15405" name="Text Box 45"/>
          <p:cNvSpPr txBox="1">
            <a:spLocks noChangeArrowheads="1"/>
          </p:cNvSpPr>
          <p:nvPr/>
        </p:nvSpPr>
        <p:spPr bwMode="auto">
          <a:xfrm>
            <a:off x="4859338" y="5157788"/>
            <a:ext cx="365125" cy="485775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7</a:t>
            </a:r>
          </a:p>
        </p:txBody>
      </p:sp>
      <p:grpSp>
        <p:nvGrpSpPr>
          <p:cNvPr id="7" name="Group 60"/>
          <p:cNvGrpSpPr>
            <a:grpSpLocks/>
          </p:cNvGrpSpPr>
          <p:nvPr/>
        </p:nvGrpSpPr>
        <p:grpSpPr bwMode="auto">
          <a:xfrm>
            <a:off x="6608763" y="5157788"/>
            <a:ext cx="2270125" cy="485775"/>
            <a:chOff x="2064" y="2112"/>
            <a:chExt cx="1430" cy="306"/>
          </a:xfrm>
        </p:grpSpPr>
        <p:sp>
          <p:nvSpPr>
            <p:cNvPr id="15421" name="Text Box 61"/>
            <p:cNvSpPr txBox="1">
              <a:spLocks noChangeArrowheads="1"/>
            </p:cNvSpPr>
            <p:nvPr/>
          </p:nvSpPr>
          <p:spPr bwMode="auto">
            <a:xfrm>
              <a:off x="206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5422" name="Text Box 62"/>
            <p:cNvSpPr txBox="1">
              <a:spLocks noChangeArrowheads="1"/>
            </p:cNvSpPr>
            <p:nvPr/>
          </p:nvSpPr>
          <p:spPr bwMode="auto">
            <a:xfrm>
              <a:off x="230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5423" name="Text Box 63"/>
            <p:cNvSpPr txBox="1">
              <a:spLocks noChangeArrowheads="1"/>
            </p:cNvSpPr>
            <p:nvPr/>
          </p:nvSpPr>
          <p:spPr bwMode="auto">
            <a:xfrm>
              <a:off x="254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5424" name="Text Box 64"/>
            <p:cNvSpPr txBox="1">
              <a:spLocks noChangeArrowheads="1"/>
            </p:cNvSpPr>
            <p:nvPr/>
          </p:nvSpPr>
          <p:spPr bwMode="auto">
            <a:xfrm>
              <a:off x="278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15425" name="Text Box 65"/>
            <p:cNvSpPr txBox="1">
              <a:spLocks noChangeArrowheads="1"/>
            </p:cNvSpPr>
            <p:nvPr/>
          </p:nvSpPr>
          <p:spPr bwMode="auto">
            <a:xfrm>
              <a:off x="302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15426" name="Text Box 66"/>
            <p:cNvSpPr txBox="1">
              <a:spLocks noChangeArrowheads="1"/>
            </p:cNvSpPr>
            <p:nvPr/>
          </p:nvSpPr>
          <p:spPr bwMode="auto">
            <a:xfrm>
              <a:off x="326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</p:grpSp>
      <p:sp>
        <p:nvSpPr>
          <p:cNvPr id="15427" name="Text Box 67"/>
          <p:cNvSpPr txBox="1">
            <a:spLocks noChangeArrowheads="1"/>
          </p:cNvSpPr>
          <p:nvPr/>
        </p:nvSpPr>
        <p:spPr bwMode="auto">
          <a:xfrm>
            <a:off x="6227763" y="5157788"/>
            <a:ext cx="365125" cy="485775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15432" name="Text Box 72"/>
          <p:cNvSpPr txBox="1">
            <a:spLocks noChangeArrowheads="1"/>
          </p:cNvSpPr>
          <p:nvPr/>
        </p:nvSpPr>
        <p:spPr bwMode="auto">
          <a:xfrm>
            <a:off x="311150" y="2205038"/>
            <a:ext cx="8567738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算法思想：</a:t>
            </a:r>
            <a:b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）检查 </a:t>
            </a:r>
            <a:r>
              <a:rPr kumimoji="0" lang="en-US" altLang="zh-CN" sz="2400" b="0" i="1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值是否超出所允许的范围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(1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Symbol" pitchFamily="18" charset="2"/>
              </a:rPr>
              <a:t> </a:t>
            </a:r>
            <a:r>
              <a:rPr kumimoji="0" lang="en-US" altLang="zh-CN" sz="2400" b="0" i="1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Symbol" pitchFamily="18" charset="2"/>
              </a:rPr>
              <a:t>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n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+ 1) 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，若超出， 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   则进行“超出范围”错误处理；</a:t>
            </a:r>
            <a:b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）将线性表的第 </a:t>
            </a:r>
            <a:r>
              <a:rPr kumimoji="0" lang="en-US" altLang="zh-CN" sz="2400" b="0" i="1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个元素和它后面所有元素均后移一个位置； </a:t>
            </a:r>
            <a:b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3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）将新元素写入到空出的第 </a:t>
            </a:r>
            <a:r>
              <a:rPr kumimoji="0" lang="en-US" altLang="zh-CN" sz="2400" b="0" i="1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个位置上；</a:t>
            </a:r>
            <a:b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）使线性表的长度增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。</a:t>
            </a:r>
          </a:p>
        </p:txBody>
      </p:sp>
      <p:sp>
        <p:nvSpPr>
          <p:cNvPr id="15433" name="Text Box 73"/>
          <p:cNvSpPr txBox="1">
            <a:spLocks noChangeArrowheads="1"/>
          </p:cNvSpPr>
          <p:nvPr/>
        </p:nvSpPr>
        <p:spPr bwMode="auto">
          <a:xfrm>
            <a:off x="296863" y="332656"/>
            <a:ext cx="2174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  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插入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操作： </a:t>
            </a:r>
          </a:p>
        </p:txBody>
      </p:sp>
      <p:sp>
        <p:nvSpPr>
          <p:cNvPr id="49" name="Rectangle 2"/>
          <p:cNvSpPr txBox="1">
            <a:spLocks noChangeArrowheads="1"/>
          </p:cNvSpPr>
          <p:nvPr/>
        </p:nvSpPr>
        <p:spPr>
          <a:xfrm>
            <a:off x="4283969" y="404664"/>
            <a:ext cx="4032447" cy="432047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在第</a:t>
            </a:r>
            <a:r>
              <a:rPr kumimoji="0" lang="en-US" altLang="zh-CN" sz="2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i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个位置之前插入新元素</a:t>
            </a:r>
          </a:p>
        </p:txBody>
      </p:sp>
    </p:spTree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15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15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5" dur="500"/>
                                        <p:tgtEl>
                                          <p:spTgt spid="15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5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15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5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0" dur="500"/>
                                        <p:tgtEl>
                                          <p:spTgt spid="15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31" grpId="0" animBg="1"/>
      <p:bldP spid="15419" grpId="0" animBg="1"/>
      <p:bldP spid="15411" grpId="0" animBg="1"/>
      <p:bldP spid="15386" grpId="0" autoUpdateAnimBg="0"/>
      <p:bldP spid="15394" grpId="0" animBg="1" autoUpdateAnimBg="0"/>
      <p:bldP spid="15409" grpId="0" animBg="1"/>
      <p:bldP spid="15410" grpId="0" animBg="1"/>
      <p:bldP spid="15404" grpId="0" animBg="1" autoUpdateAnimBg="0"/>
      <p:bldP spid="15403" grpId="0" animBg="1" autoUpdateAnimBg="0"/>
      <p:bldP spid="15405" grpId="0" animBg="1" autoUpdateAnimBg="0"/>
      <p:bldP spid="15427" grpId="0" animBg="1" autoUpdateAnimBg="0"/>
      <p:bldP spid="15432" grpId="0" autoUpdateAnimBg="0"/>
      <p:bldP spid="49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DF0D1A4-1E99-4818-8FDA-310DF2A565FC}"/>
              </a:ext>
            </a:extLst>
          </p:cNvPr>
          <p:cNvSpPr/>
          <p:nvPr/>
        </p:nvSpPr>
        <p:spPr>
          <a:xfrm>
            <a:off x="971600" y="2060848"/>
            <a:ext cx="6905032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C</a:t>
            </a:r>
            <a:r>
              <a:rPr kumimoji="1" lang="pt-BR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2. B    3. C       4.  </a:t>
            </a:r>
            <a:r>
              <a:rPr kumimoji="1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A</a:t>
            </a:r>
            <a:r>
              <a:rPr kumimoji="1" lang="pt-BR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 5. 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6.  C  7. D   8. A   C   9. A     10.   </a:t>
            </a:r>
            <a:r>
              <a:rPr kumimoji="1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C</a:t>
            </a:r>
            <a:endParaRPr kumimoji="1" lang="pt-BR" altLang="zh-CN" sz="3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pt-BR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384791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29" name="Oval 89"/>
          <p:cNvSpPr>
            <a:spLocks noChangeArrowheads="1"/>
          </p:cNvSpPr>
          <p:nvPr/>
        </p:nvSpPr>
        <p:spPr bwMode="auto">
          <a:xfrm>
            <a:off x="674688" y="4149725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C1</a:t>
            </a:r>
          </a:p>
        </p:txBody>
      </p:sp>
      <p:sp>
        <p:nvSpPr>
          <p:cNvPr id="35930" name="Oval 90"/>
          <p:cNvSpPr>
            <a:spLocks noChangeArrowheads="1"/>
          </p:cNvSpPr>
          <p:nvPr/>
        </p:nvSpPr>
        <p:spPr bwMode="auto">
          <a:xfrm>
            <a:off x="1447800" y="3719513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C2</a:t>
            </a:r>
          </a:p>
        </p:txBody>
      </p:sp>
      <p:sp>
        <p:nvSpPr>
          <p:cNvPr id="35931" name="Oval 91"/>
          <p:cNvSpPr>
            <a:spLocks noChangeArrowheads="1"/>
          </p:cNvSpPr>
          <p:nvPr/>
        </p:nvSpPr>
        <p:spPr bwMode="auto">
          <a:xfrm>
            <a:off x="2265363" y="4149725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C3</a:t>
            </a:r>
          </a:p>
        </p:txBody>
      </p:sp>
      <p:sp>
        <p:nvSpPr>
          <p:cNvPr id="35932" name="Oval 92"/>
          <p:cNvSpPr>
            <a:spLocks noChangeArrowheads="1"/>
          </p:cNvSpPr>
          <p:nvPr/>
        </p:nvSpPr>
        <p:spPr bwMode="auto">
          <a:xfrm>
            <a:off x="1500188" y="3048000"/>
            <a:ext cx="496887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C4</a:t>
            </a:r>
          </a:p>
        </p:txBody>
      </p:sp>
      <p:sp>
        <p:nvSpPr>
          <p:cNvPr id="35933" name="Oval 93"/>
          <p:cNvSpPr>
            <a:spLocks noChangeArrowheads="1"/>
          </p:cNvSpPr>
          <p:nvPr/>
        </p:nvSpPr>
        <p:spPr bwMode="auto">
          <a:xfrm>
            <a:off x="3081338" y="3286125"/>
            <a:ext cx="496887" cy="496888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C5</a:t>
            </a:r>
          </a:p>
        </p:txBody>
      </p:sp>
      <p:sp>
        <p:nvSpPr>
          <p:cNvPr id="35934" name="Oval 94"/>
          <p:cNvSpPr>
            <a:spLocks noChangeArrowheads="1"/>
          </p:cNvSpPr>
          <p:nvPr/>
        </p:nvSpPr>
        <p:spPr bwMode="auto">
          <a:xfrm>
            <a:off x="2768600" y="5521325"/>
            <a:ext cx="496888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C6</a:t>
            </a:r>
          </a:p>
        </p:txBody>
      </p:sp>
      <p:sp>
        <p:nvSpPr>
          <p:cNvPr id="35935" name="Oval 95"/>
          <p:cNvSpPr>
            <a:spLocks noChangeArrowheads="1"/>
          </p:cNvSpPr>
          <p:nvPr/>
        </p:nvSpPr>
        <p:spPr bwMode="auto">
          <a:xfrm>
            <a:off x="3551238" y="4038600"/>
            <a:ext cx="495300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C7</a:t>
            </a:r>
          </a:p>
        </p:txBody>
      </p:sp>
      <p:sp>
        <p:nvSpPr>
          <p:cNvPr id="35936" name="Oval 96"/>
          <p:cNvSpPr>
            <a:spLocks noChangeArrowheads="1"/>
          </p:cNvSpPr>
          <p:nvPr/>
        </p:nvSpPr>
        <p:spPr bwMode="auto">
          <a:xfrm>
            <a:off x="3578225" y="4759325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C8</a:t>
            </a:r>
          </a:p>
        </p:txBody>
      </p:sp>
      <p:sp>
        <p:nvSpPr>
          <p:cNvPr id="35937" name="Oval 97"/>
          <p:cNvSpPr>
            <a:spLocks noChangeArrowheads="1"/>
          </p:cNvSpPr>
          <p:nvPr/>
        </p:nvSpPr>
        <p:spPr bwMode="auto">
          <a:xfrm>
            <a:off x="684213" y="5218113"/>
            <a:ext cx="496887" cy="496887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C9</a:t>
            </a:r>
          </a:p>
        </p:txBody>
      </p:sp>
      <p:sp>
        <p:nvSpPr>
          <p:cNvPr id="35938" name="Oval 98"/>
          <p:cNvSpPr>
            <a:spLocks noChangeArrowheads="1"/>
          </p:cNvSpPr>
          <p:nvPr/>
        </p:nvSpPr>
        <p:spPr bwMode="auto">
          <a:xfrm>
            <a:off x="1436688" y="5216525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C10</a:t>
            </a:r>
          </a:p>
        </p:txBody>
      </p:sp>
      <p:sp>
        <p:nvSpPr>
          <p:cNvPr id="35939" name="Oval 99"/>
          <p:cNvSpPr>
            <a:spLocks noChangeArrowheads="1"/>
          </p:cNvSpPr>
          <p:nvPr/>
        </p:nvSpPr>
        <p:spPr bwMode="auto">
          <a:xfrm>
            <a:off x="1474788" y="5826125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C11</a:t>
            </a:r>
          </a:p>
        </p:txBody>
      </p:sp>
      <p:sp>
        <p:nvSpPr>
          <p:cNvPr id="35940" name="Oval 100"/>
          <p:cNvSpPr>
            <a:spLocks noChangeArrowheads="1"/>
          </p:cNvSpPr>
          <p:nvPr/>
        </p:nvSpPr>
        <p:spPr bwMode="auto">
          <a:xfrm>
            <a:off x="1436688" y="4524375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C12</a:t>
            </a:r>
          </a:p>
        </p:txBody>
      </p:sp>
      <p:cxnSp>
        <p:nvCxnSpPr>
          <p:cNvPr id="35941" name="AutoShape 101"/>
          <p:cNvCxnSpPr>
            <a:cxnSpLocks noChangeShapeType="1"/>
            <a:stCxn id="35929" idx="0"/>
            <a:endCxn id="35932" idx="2"/>
          </p:cNvCxnSpPr>
          <p:nvPr/>
        </p:nvCxnSpPr>
        <p:spPr bwMode="auto">
          <a:xfrm flipV="1">
            <a:off x="922338" y="3297238"/>
            <a:ext cx="577850" cy="85248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42" name="AutoShape 102"/>
          <p:cNvCxnSpPr>
            <a:cxnSpLocks noChangeShapeType="1"/>
            <a:stCxn id="35929" idx="7"/>
            <a:endCxn id="35930" idx="2"/>
          </p:cNvCxnSpPr>
          <p:nvPr/>
        </p:nvCxnSpPr>
        <p:spPr bwMode="auto">
          <a:xfrm flipV="1">
            <a:off x="1096963" y="3968750"/>
            <a:ext cx="350837" cy="2540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43" name="AutoShape 103"/>
          <p:cNvCxnSpPr>
            <a:cxnSpLocks noChangeShapeType="1"/>
            <a:stCxn id="35929" idx="6"/>
            <a:endCxn id="35931" idx="2"/>
          </p:cNvCxnSpPr>
          <p:nvPr/>
        </p:nvCxnSpPr>
        <p:spPr bwMode="auto">
          <a:xfrm>
            <a:off x="1169988" y="4398963"/>
            <a:ext cx="1095375" cy="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44" name="AutoShape 104"/>
          <p:cNvCxnSpPr>
            <a:cxnSpLocks noChangeShapeType="1"/>
            <a:stCxn id="35929" idx="5"/>
          </p:cNvCxnSpPr>
          <p:nvPr/>
        </p:nvCxnSpPr>
        <p:spPr bwMode="auto">
          <a:xfrm>
            <a:off x="1096963" y="4575175"/>
            <a:ext cx="379412" cy="17303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45" name="AutoShape 105"/>
          <p:cNvCxnSpPr>
            <a:cxnSpLocks noChangeShapeType="1"/>
            <a:stCxn id="35937" idx="7"/>
            <a:endCxn id="35940" idx="3"/>
          </p:cNvCxnSpPr>
          <p:nvPr/>
        </p:nvCxnSpPr>
        <p:spPr bwMode="auto">
          <a:xfrm flipV="1">
            <a:off x="1108075" y="4949825"/>
            <a:ext cx="401638" cy="34131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46" name="AutoShape 106"/>
          <p:cNvCxnSpPr>
            <a:cxnSpLocks noChangeShapeType="1"/>
            <a:stCxn id="35937" idx="6"/>
            <a:endCxn id="35938" idx="2"/>
          </p:cNvCxnSpPr>
          <p:nvPr/>
        </p:nvCxnSpPr>
        <p:spPr bwMode="auto">
          <a:xfrm flipV="1">
            <a:off x="1181100" y="5465763"/>
            <a:ext cx="255588" cy="158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47" name="AutoShape 107"/>
          <p:cNvCxnSpPr>
            <a:cxnSpLocks noChangeShapeType="1"/>
            <a:stCxn id="35937" idx="5"/>
            <a:endCxn id="35939" idx="2"/>
          </p:cNvCxnSpPr>
          <p:nvPr/>
        </p:nvCxnSpPr>
        <p:spPr bwMode="auto">
          <a:xfrm>
            <a:off x="1108075" y="5641975"/>
            <a:ext cx="366713" cy="4333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48" name="AutoShape 108"/>
          <p:cNvCxnSpPr>
            <a:cxnSpLocks noChangeShapeType="1"/>
            <a:stCxn id="35938" idx="0"/>
            <a:endCxn id="35940" idx="4"/>
          </p:cNvCxnSpPr>
          <p:nvPr/>
        </p:nvCxnSpPr>
        <p:spPr bwMode="auto">
          <a:xfrm flipV="1">
            <a:off x="1684338" y="5022850"/>
            <a:ext cx="0" cy="1936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49" name="AutoShape 109"/>
          <p:cNvCxnSpPr>
            <a:cxnSpLocks noChangeShapeType="1"/>
            <a:stCxn id="35939" idx="6"/>
            <a:endCxn id="35934" idx="3"/>
          </p:cNvCxnSpPr>
          <p:nvPr/>
        </p:nvCxnSpPr>
        <p:spPr bwMode="auto">
          <a:xfrm flipV="1">
            <a:off x="1970088" y="5946775"/>
            <a:ext cx="871537" cy="1285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50" name="AutoShape 110"/>
          <p:cNvCxnSpPr>
            <a:cxnSpLocks noChangeShapeType="1"/>
            <a:stCxn id="35934" idx="7"/>
            <a:endCxn id="35936" idx="3"/>
          </p:cNvCxnSpPr>
          <p:nvPr/>
        </p:nvCxnSpPr>
        <p:spPr bwMode="auto">
          <a:xfrm flipV="1">
            <a:off x="3192463" y="5184775"/>
            <a:ext cx="458787" cy="4095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51" name="AutoShape 111"/>
          <p:cNvCxnSpPr>
            <a:cxnSpLocks noChangeShapeType="1"/>
            <a:stCxn id="35932" idx="6"/>
            <a:endCxn id="35933" idx="2"/>
          </p:cNvCxnSpPr>
          <p:nvPr/>
        </p:nvCxnSpPr>
        <p:spPr bwMode="auto">
          <a:xfrm>
            <a:off x="1997075" y="3297238"/>
            <a:ext cx="1084263" cy="23812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52" name="AutoShape 112"/>
          <p:cNvCxnSpPr>
            <a:cxnSpLocks noChangeShapeType="1"/>
            <a:stCxn id="35931" idx="7"/>
            <a:endCxn id="35933" idx="3"/>
          </p:cNvCxnSpPr>
          <p:nvPr/>
        </p:nvCxnSpPr>
        <p:spPr bwMode="auto">
          <a:xfrm flipV="1">
            <a:off x="2687638" y="3709988"/>
            <a:ext cx="466725" cy="51276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53" name="AutoShape 113"/>
          <p:cNvCxnSpPr>
            <a:cxnSpLocks noChangeShapeType="1"/>
            <a:stCxn id="35930" idx="6"/>
            <a:endCxn id="35931" idx="1"/>
          </p:cNvCxnSpPr>
          <p:nvPr/>
        </p:nvCxnSpPr>
        <p:spPr bwMode="auto">
          <a:xfrm>
            <a:off x="1943100" y="3968750"/>
            <a:ext cx="395288" cy="2540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54" name="AutoShape 114"/>
          <p:cNvCxnSpPr>
            <a:cxnSpLocks noChangeShapeType="1"/>
            <a:stCxn id="35933" idx="5"/>
            <a:endCxn id="35935" idx="0"/>
          </p:cNvCxnSpPr>
          <p:nvPr/>
        </p:nvCxnSpPr>
        <p:spPr bwMode="auto">
          <a:xfrm>
            <a:off x="3505200" y="3709988"/>
            <a:ext cx="293688" cy="32861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55" name="AutoShape 115"/>
          <p:cNvCxnSpPr>
            <a:cxnSpLocks noChangeShapeType="1"/>
            <a:stCxn id="35931" idx="6"/>
            <a:endCxn id="35935" idx="2"/>
          </p:cNvCxnSpPr>
          <p:nvPr/>
        </p:nvCxnSpPr>
        <p:spPr bwMode="auto">
          <a:xfrm flipV="1">
            <a:off x="2760663" y="4267200"/>
            <a:ext cx="790575" cy="1317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56" name="AutoShape 116"/>
          <p:cNvCxnSpPr>
            <a:cxnSpLocks noChangeShapeType="1"/>
            <a:stCxn id="35931" idx="5"/>
            <a:endCxn id="35936" idx="1"/>
          </p:cNvCxnSpPr>
          <p:nvPr/>
        </p:nvCxnSpPr>
        <p:spPr bwMode="auto">
          <a:xfrm>
            <a:off x="2687638" y="4575175"/>
            <a:ext cx="963612" cy="2571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5924" name="Text Box 84"/>
          <p:cNvSpPr txBox="1">
            <a:spLocks noChangeArrowheads="1"/>
          </p:cNvSpPr>
          <p:nvPr/>
        </p:nvSpPr>
        <p:spPr bwMode="auto">
          <a:xfrm>
            <a:off x="522288" y="457200"/>
            <a:ext cx="27209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拓扑排序的方法：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 </a:t>
            </a:r>
          </a:p>
        </p:txBody>
      </p:sp>
      <p:sp>
        <p:nvSpPr>
          <p:cNvPr id="35925" name="Text Box 85"/>
          <p:cNvSpPr txBox="1">
            <a:spLocks noChangeArrowheads="1"/>
          </p:cNvSpPr>
          <p:nvPr/>
        </p:nvSpPr>
        <p:spPr bwMode="auto">
          <a:xfrm>
            <a:off x="522288" y="990600"/>
            <a:ext cx="675640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4"/>
              </a:buBlip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</a:t>
            </a:r>
            <a:r>
              <a:rPr kumimoji="1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在有向图中选一个没有前驱的顶点且输出之。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</a:t>
            </a:r>
          </a:p>
        </p:txBody>
      </p:sp>
      <p:sp>
        <p:nvSpPr>
          <p:cNvPr id="35926" name="Text Box 86"/>
          <p:cNvSpPr txBox="1">
            <a:spLocks noChangeArrowheads="1"/>
          </p:cNvSpPr>
          <p:nvPr/>
        </p:nvSpPr>
        <p:spPr bwMode="auto">
          <a:xfrm>
            <a:off x="530225" y="1482725"/>
            <a:ext cx="614362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4"/>
              </a:buBlip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</a:t>
            </a:r>
            <a:r>
              <a:rPr kumimoji="1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从图中删除该顶点和所有以它为尾的弧。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</a:t>
            </a:r>
          </a:p>
        </p:txBody>
      </p:sp>
      <p:sp>
        <p:nvSpPr>
          <p:cNvPr id="35927" name="Text Box 87"/>
          <p:cNvSpPr txBox="1">
            <a:spLocks noChangeArrowheads="1"/>
          </p:cNvSpPr>
          <p:nvPr/>
        </p:nvSpPr>
        <p:spPr bwMode="auto">
          <a:xfrm>
            <a:off x="522288" y="2039938"/>
            <a:ext cx="7675562" cy="85883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4"/>
              </a:buBlip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</a:t>
            </a:r>
            <a:r>
              <a:rPr kumimoji="1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重复上述两步，直至全部顶点均已输出；或者当图中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   </a:t>
            </a:r>
            <a:r>
              <a:rPr kumimoji="1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不存在无前驱的顶点为止。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</a:t>
            </a:r>
          </a:p>
        </p:txBody>
      </p:sp>
      <p:sp>
        <p:nvSpPr>
          <p:cNvPr id="35957" name="Text Box 117"/>
          <p:cNvSpPr txBox="1">
            <a:spLocks noChangeArrowheads="1"/>
          </p:cNvSpPr>
          <p:nvPr/>
        </p:nvSpPr>
        <p:spPr bwMode="auto">
          <a:xfrm>
            <a:off x="4179888" y="4371975"/>
            <a:ext cx="387032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C9, C10, C11, C6, C1, C12,  </a:t>
            </a:r>
          </a:p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C4, C2, C3, C5, C7, C8 </a:t>
            </a:r>
          </a:p>
        </p:txBody>
      </p:sp>
      <p:sp>
        <p:nvSpPr>
          <p:cNvPr id="35958" name="Rectangle 118"/>
          <p:cNvSpPr>
            <a:spLocks noChangeArrowheads="1"/>
          </p:cNvSpPr>
          <p:nvPr/>
        </p:nvSpPr>
        <p:spPr bwMode="auto">
          <a:xfrm>
            <a:off x="4103688" y="2940050"/>
            <a:ext cx="1708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拓扑序列：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华文中宋" pitchFamily="2" charset="-122"/>
              <a:cs typeface="+mn-cs"/>
            </a:endParaRPr>
          </a:p>
        </p:txBody>
      </p:sp>
      <p:sp>
        <p:nvSpPr>
          <p:cNvPr id="35959" name="Rectangle 119"/>
          <p:cNvSpPr>
            <a:spLocks noChangeArrowheads="1"/>
          </p:cNvSpPr>
          <p:nvPr/>
        </p:nvSpPr>
        <p:spPr bwMode="auto">
          <a:xfrm>
            <a:off x="4179888" y="3468688"/>
            <a:ext cx="7096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C1, </a:t>
            </a:r>
          </a:p>
        </p:txBody>
      </p:sp>
      <p:sp>
        <p:nvSpPr>
          <p:cNvPr id="35980" name="Text Box 140"/>
          <p:cNvSpPr txBox="1">
            <a:spLocks noChangeArrowheads="1"/>
          </p:cNvSpPr>
          <p:nvPr/>
        </p:nvSpPr>
        <p:spPr bwMode="auto">
          <a:xfrm>
            <a:off x="4713288" y="3457575"/>
            <a:ext cx="7096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C2, </a:t>
            </a:r>
          </a:p>
        </p:txBody>
      </p:sp>
      <p:sp>
        <p:nvSpPr>
          <p:cNvPr id="35983" name="Text Box 143"/>
          <p:cNvSpPr txBox="1">
            <a:spLocks noChangeArrowheads="1"/>
          </p:cNvSpPr>
          <p:nvPr/>
        </p:nvSpPr>
        <p:spPr bwMode="auto">
          <a:xfrm>
            <a:off x="5246688" y="3457575"/>
            <a:ext cx="7096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C3, </a:t>
            </a:r>
          </a:p>
        </p:txBody>
      </p:sp>
      <p:sp>
        <p:nvSpPr>
          <p:cNvPr id="35988" name="Text Box 148"/>
          <p:cNvSpPr txBox="1">
            <a:spLocks noChangeArrowheads="1"/>
          </p:cNvSpPr>
          <p:nvPr/>
        </p:nvSpPr>
        <p:spPr bwMode="auto">
          <a:xfrm>
            <a:off x="5756275" y="3457575"/>
            <a:ext cx="7096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C4, </a:t>
            </a:r>
          </a:p>
        </p:txBody>
      </p:sp>
      <p:sp>
        <p:nvSpPr>
          <p:cNvPr id="35991" name="Text Box 151"/>
          <p:cNvSpPr txBox="1">
            <a:spLocks noChangeArrowheads="1"/>
          </p:cNvSpPr>
          <p:nvPr/>
        </p:nvSpPr>
        <p:spPr bwMode="auto">
          <a:xfrm>
            <a:off x="6289675" y="3457575"/>
            <a:ext cx="7096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C5, </a:t>
            </a:r>
          </a:p>
        </p:txBody>
      </p:sp>
      <p:sp>
        <p:nvSpPr>
          <p:cNvPr id="35994" name="Text Box 154"/>
          <p:cNvSpPr txBox="1">
            <a:spLocks noChangeArrowheads="1"/>
          </p:cNvSpPr>
          <p:nvPr/>
        </p:nvSpPr>
        <p:spPr bwMode="auto">
          <a:xfrm>
            <a:off x="6823075" y="3457575"/>
            <a:ext cx="7096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C7, </a:t>
            </a:r>
          </a:p>
        </p:txBody>
      </p:sp>
      <p:sp>
        <p:nvSpPr>
          <p:cNvPr id="35996" name="Text Box 156"/>
          <p:cNvSpPr txBox="1">
            <a:spLocks noChangeArrowheads="1"/>
          </p:cNvSpPr>
          <p:nvPr/>
        </p:nvSpPr>
        <p:spPr bwMode="auto">
          <a:xfrm>
            <a:off x="7356475" y="3457575"/>
            <a:ext cx="7096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C9, </a:t>
            </a:r>
          </a:p>
        </p:txBody>
      </p:sp>
      <p:sp>
        <p:nvSpPr>
          <p:cNvPr id="36001" name="Text Box 161"/>
          <p:cNvSpPr txBox="1">
            <a:spLocks noChangeArrowheads="1"/>
          </p:cNvSpPr>
          <p:nvPr/>
        </p:nvSpPr>
        <p:spPr bwMode="auto">
          <a:xfrm>
            <a:off x="4154488" y="3979863"/>
            <a:ext cx="8620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C10, </a:t>
            </a:r>
          </a:p>
        </p:txBody>
      </p:sp>
      <p:sp>
        <p:nvSpPr>
          <p:cNvPr id="36004" name="Text Box 164"/>
          <p:cNvSpPr txBox="1">
            <a:spLocks noChangeArrowheads="1"/>
          </p:cNvSpPr>
          <p:nvPr/>
        </p:nvSpPr>
        <p:spPr bwMode="auto">
          <a:xfrm>
            <a:off x="4873625" y="3979863"/>
            <a:ext cx="8620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C11, </a:t>
            </a:r>
          </a:p>
        </p:txBody>
      </p:sp>
      <p:sp>
        <p:nvSpPr>
          <p:cNvPr id="36007" name="Text Box 167"/>
          <p:cNvSpPr txBox="1">
            <a:spLocks noChangeArrowheads="1"/>
          </p:cNvSpPr>
          <p:nvPr/>
        </p:nvSpPr>
        <p:spPr bwMode="auto">
          <a:xfrm>
            <a:off x="5613400" y="3990975"/>
            <a:ext cx="7096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C6, </a:t>
            </a:r>
          </a:p>
        </p:txBody>
      </p:sp>
      <p:sp>
        <p:nvSpPr>
          <p:cNvPr id="36011" name="Text Box 171"/>
          <p:cNvSpPr txBox="1">
            <a:spLocks noChangeArrowheads="1"/>
          </p:cNvSpPr>
          <p:nvPr/>
        </p:nvSpPr>
        <p:spPr bwMode="auto">
          <a:xfrm>
            <a:off x="6146800" y="3990975"/>
            <a:ext cx="8620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C12, </a:t>
            </a:r>
          </a:p>
        </p:txBody>
      </p:sp>
      <p:sp>
        <p:nvSpPr>
          <p:cNvPr id="36013" name="Text Box 173"/>
          <p:cNvSpPr txBox="1">
            <a:spLocks noChangeArrowheads="1"/>
          </p:cNvSpPr>
          <p:nvPr/>
        </p:nvSpPr>
        <p:spPr bwMode="auto">
          <a:xfrm>
            <a:off x="6832600" y="3990975"/>
            <a:ext cx="6334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C8 </a:t>
            </a:r>
          </a:p>
        </p:txBody>
      </p:sp>
      <p:sp useBgFill="1">
        <p:nvSpPr>
          <p:cNvPr id="36080" name="Rectangle 240"/>
          <p:cNvSpPr>
            <a:spLocks noChangeArrowheads="1"/>
          </p:cNvSpPr>
          <p:nvPr/>
        </p:nvSpPr>
        <p:spPr bwMode="auto">
          <a:xfrm>
            <a:off x="503238" y="2997200"/>
            <a:ext cx="3708400" cy="35052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grpSp>
        <p:nvGrpSpPr>
          <p:cNvPr id="36051" name="Group 211"/>
          <p:cNvGrpSpPr>
            <a:grpSpLocks/>
          </p:cNvGrpSpPr>
          <p:nvPr/>
        </p:nvGrpSpPr>
        <p:grpSpPr bwMode="auto">
          <a:xfrm>
            <a:off x="684213" y="3032125"/>
            <a:ext cx="3398837" cy="3276600"/>
            <a:chOff x="144" y="1920"/>
            <a:chExt cx="2141" cy="2064"/>
          </a:xfrm>
        </p:grpSpPr>
        <p:sp>
          <p:nvSpPr>
            <p:cNvPr id="36052" name="Oval 212"/>
            <p:cNvSpPr>
              <a:spLocks noChangeArrowheads="1"/>
            </p:cNvSpPr>
            <p:nvPr/>
          </p:nvSpPr>
          <p:spPr bwMode="auto">
            <a:xfrm>
              <a:off x="144" y="2614"/>
              <a:ext cx="312" cy="314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C1</a:t>
              </a:r>
            </a:p>
          </p:txBody>
        </p:sp>
        <p:sp>
          <p:nvSpPr>
            <p:cNvPr id="36053" name="Oval 213"/>
            <p:cNvSpPr>
              <a:spLocks noChangeArrowheads="1"/>
            </p:cNvSpPr>
            <p:nvPr/>
          </p:nvSpPr>
          <p:spPr bwMode="auto">
            <a:xfrm>
              <a:off x="631" y="2343"/>
              <a:ext cx="312" cy="314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C2</a:t>
              </a:r>
            </a:p>
          </p:txBody>
        </p:sp>
        <p:sp>
          <p:nvSpPr>
            <p:cNvPr id="36054" name="Oval 214"/>
            <p:cNvSpPr>
              <a:spLocks noChangeArrowheads="1"/>
            </p:cNvSpPr>
            <p:nvPr/>
          </p:nvSpPr>
          <p:spPr bwMode="auto">
            <a:xfrm>
              <a:off x="1146" y="2614"/>
              <a:ext cx="312" cy="314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C3</a:t>
              </a:r>
            </a:p>
          </p:txBody>
        </p:sp>
        <p:sp>
          <p:nvSpPr>
            <p:cNvPr id="36055" name="Oval 215"/>
            <p:cNvSpPr>
              <a:spLocks noChangeArrowheads="1"/>
            </p:cNvSpPr>
            <p:nvPr/>
          </p:nvSpPr>
          <p:spPr bwMode="auto">
            <a:xfrm>
              <a:off x="664" y="1920"/>
              <a:ext cx="313" cy="314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C4</a:t>
              </a:r>
            </a:p>
          </p:txBody>
        </p:sp>
        <p:sp>
          <p:nvSpPr>
            <p:cNvPr id="36056" name="Oval 216"/>
            <p:cNvSpPr>
              <a:spLocks noChangeArrowheads="1"/>
            </p:cNvSpPr>
            <p:nvPr/>
          </p:nvSpPr>
          <p:spPr bwMode="auto">
            <a:xfrm>
              <a:off x="1660" y="2070"/>
              <a:ext cx="313" cy="313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C5</a:t>
              </a:r>
            </a:p>
          </p:txBody>
        </p:sp>
        <p:sp>
          <p:nvSpPr>
            <p:cNvPr id="36057" name="Oval 217"/>
            <p:cNvSpPr>
              <a:spLocks noChangeArrowheads="1"/>
            </p:cNvSpPr>
            <p:nvPr/>
          </p:nvSpPr>
          <p:spPr bwMode="auto">
            <a:xfrm>
              <a:off x="1463" y="3478"/>
              <a:ext cx="313" cy="314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C6</a:t>
              </a:r>
            </a:p>
          </p:txBody>
        </p:sp>
        <p:sp>
          <p:nvSpPr>
            <p:cNvPr id="36058" name="Oval 218"/>
            <p:cNvSpPr>
              <a:spLocks noChangeArrowheads="1"/>
            </p:cNvSpPr>
            <p:nvPr/>
          </p:nvSpPr>
          <p:spPr bwMode="auto">
            <a:xfrm>
              <a:off x="1956" y="2544"/>
              <a:ext cx="31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C7</a:t>
              </a:r>
            </a:p>
          </p:txBody>
        </p:sp>
        <p:sp>
          <p:nvSpPr>
            <p:cNvPr id="36059" name="Oval 219"/>
            <p:cNvSpPr>
              <a:spLocks noChangeArrowheads="1"/>
            </p:cNvSpPr>
            <p:nvPr/>
          </p:nvSpPr>
          <p:spPr bwMode="auto">
            <a:xfrm>
              <a:off x="1973" y="2998"/>
              <a:ext cx="312" cy="314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C8</a:t>
              </a:r>
            </a:p>
          </p:txBody>
        </p:sp>
        <p:sp>
          <p:nvSpPr>
            <p:cNvPr id="36060" name="Oval 220"/>
            <p:cNvSpPr>
              <a:spLocks noChangeArrowheads="1"/>
            </p:cNvSpPr>
            <p:nvPr/>
          </p:nvSpPr>
          <p:spPr bwMode="auto">
            <a:xfrm>
              <a:off x="150" y="3287"/>
              <a:ext cx="313" cy="313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C9</a:t>
              </a:r>
            </a:p>
          </p:txBody>
        </p:sp>
        <p:sp>
          <p:nvSpPr>
            <p:cNvPr id="36061" name="Oval 221"/>
            <p:cNvSpPr>
              <a:spLocks noChangeArrowheads="1"/>
            </p:cNvSpPr>
            <p:nvPr/>
          </p:nvSpPr>
          <p:spPr bwMode="auto">
            <a:xfrm>
              <a:off x="624" y="3286"/>
              <a:ext cx="312" cy="314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C10</a:t>
              </a:r>
            </a:p>
          </p:txBody>
        </p:sp>
        <p:sp>
          <p:nvSpPr>
            <p:cNvPr id="36062" name="Oval 222"/>
            <p:cNvSpPr>
              <a:spLocks noChangeArrowheads="1"/>
            </p:cNvSpPr>
            <p:nvPr/>
          </p:nvSpPr>
          <p:spPr bwMode="auto">
            <a:xfrm>
              <a:off x="648" y="3670"/>
              <a:ext cx="312" cy="314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C11</a:t>
              </a:r>
            </a:p>
          </p:txBody>
        </p:sp>
        <p:sp>
          <p:nvSpPr>
            <p:cNvPr id="36063" name="Oval 223"/>
            <p:cNvSpPr>
              <a:spLocks noChangeArrowheads="1"/>
            </p:cNvSpPr>
            <p:nvPr/>
          </p:nvSpPr>
          <p:spPr bwMode="auto">
            <a:xfrm>
              <a:off x="624" y="2850"/>
              <a:ext cx="312" cy="314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C12</a:t>
              </a:r>
            </a:p>
          </p:txBody>
        </p:sp>
        <p:cxnSp>
          <p:nvCxnSpPr>
            <p:cNvPr id="36064" name="AutoShape 224"/>
            <p:cNvCxnSpPr>
              <a:cxnSpLocks noChangeShapeType="1"/>
              <a:stCxn id="36052" idx="0"/>
              <a:endCxn id="36055" idx="2"/>
            </p:cNvCxnSpPr>
            <p:nvPr/>
          </p:nvCxnSpPr>
          <p:spPr bwMode="auto">
            <a:xfrm flipV="1">
              <a:off x="300" y="2077"/>
              <a:ext cx="364" cy="53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65" name="AutoShape 225"/>
            <p:cNvCxnSpPr>
              <a:cxnSpLocks noChangeShapeType="1"/>
              <a:stCxn id="36052" idx="7"/>
              <a:endCxn id="36053" idx="2"/>
            </p:cNvCxnSpPr>
            <p:nvPr/>
          </p:nvCxnSpPr>
          <p:spPr bwMode="auto">
            <a:xfrm flipV="1">
              <a:off x="410" y="2500"/>
              <a:ext cx="221" cy="16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66" name="AutoShape 226"/>
            <p:cNvCxnSpPr>
              <a:cxnSpLocks noChangeShapeType="1"/>
              <a:stCxn id="36052" idx="6"/>
              <a:endCxn id="36054" idx="2"/>
            </p:cNvCxnSpPr>
            <p:nvPr/>
          </p:nvCxnSpPr>
          <p:spPr bwMode="auto">
            <a:xfrm>
              <a:off x="456" y="2771"/>
              <a:ext cx="690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67" name="AutoShape 227"/>
            <p:cNvCxnSpPr>
              <a:cxnSpLocks noChangeShapeType="1"/>
              <a:stCxn id="36052" idx="5"/>
            </p:cNvCxnSpPr>
            <p:nvPr/>
          </p:nvCxnSpPr>
          <p:spPr bwMode="auto">
            <a:xfrm>
              <a:off x="410" y="2882"/>
              <a:ext cx="239" cy="10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68" name="AutoShape 228"/>
            <p:cNvCxnSpPr>
              <a:cxnSpLocks noChangeShapeType="1"/>
              <a:stCxn id="36060" idx="7"/>
              <a:endCxn id="36063" idx="3"/>
            </p:cNvCxnSpPr>
            <p:nvPr/>
          </p:nvCxnSpPr>
          <p:spPr bwMode="auto">
            <a:xfrm flipV="1">
              <a:off x="417" y="3118"/>
              <a:ext cx="253" cy="21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69" name="AutoShape 229"/>
            <p:cNvCxnSpPr>
              <a:cxnSpLocks noChangeShapeType="1"/>
              <a:stCxn id="36060" idx="6"/>
              <a:endCxn id="36061" idx="2"/>
            </p:cNvCxnSpPr>
            <p:nvPr/>
          </p:nvCxnSpPr>
          <p:spPr bwMode="auto">
            <a:xfrm flipV="1">
              <a:off x="463" y="3443"/>
              <a:ext cx="161" cy="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70" name="AutoShape 230"/>
            <p:cNvCxnSpPr>
              <a:cxnSpLocks noChangeShapeType="1"/>
              <a:stCxn id="36060" idx="5"/>
              <a:endCxn id="36062" idx="2"/>
            </p:cNvCxnSpPr>
            <p:nvPr/>
          </p:nvCxnSpPr>
          <p:spPr bwMode="auto">
            <a:xfrm>
              <a:off x="417" y="3554"/>
              <a:ext cx="231" cy="27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71" name="AutoShape 231"/>
            <p:cNvCxnSpPr>
              <a:cxnSpLocks noChangeShapeType="1"/>
              <a:stCxn id="36061" idx="0"/>
              <a:endCxn id="36063" idx="4"/>
            </p:cNvCxnSpPr>
            <p:nvPr/>
          </p:nvCxnSpPr>
          <p:spPr bwMode="auto">
            <a:xfrm flipV="1">
              <a:off x="780" y="3164"/>
              <a:ext cx="0" cy="12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72" name="AutoShape 232"/>
            <p:cNvCxnSpPr>
              <a:cxnSpLocks noChangeShapeType="1"/>
              <a:stCxn id="36062" idx="6"/>
              <a:endCxn id="36057" idx="3"/>
            </p:cNvCxnSpPr>
            <p:nvPr/>
          </p:nvCxnSpPr>
          <p:spPr bwMode="auto">
            <a:xfrm flipV="1">
              <a:off x="960" y="3746"/>
              <a:ext cx="549" cy="8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73" name="AutoShape 233"/>
            <p:cNvCxnSpPr>
              <a:cxnSpLocks noChangeShapeType="1"/>
              <a:stCxn id="36057" idx="7"/>
              <a:endCxn id="36059" idx="3"/>
            </p:cNvCxnSpPr>
            <p:nvPr/>
          </p:nvCxnSpPr>
          <p:spPr bwMode="auto">
            <a:xfrm flipV="1">
              <a:off x="1730" y="3266"/>
              <a:ext cx="289" cy="25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74" name="AutoShape 234"/>
            <p:cNvCxnSpPr>
              <a:cxnSpLocks noChangeShapeType="1"/>
              <a:stCxn id="36055" idx="6"/>
              <a:endCxn id="36056" idx="2"/>
            </p:cNvCxnSpPr>
            <p:nvPr/>
          </p:nvCxnSpPr>
          <p:spPr bwMode="auto">
            <a:xfrm>
              <a:off x="977" y="2077"/>
              <a:ext cx="683" cy="15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75" name="AutoShape 235"/>
            <p:cNvCxnSpPr>
              <a:cxnSpLocks noChangeShapeType="1"/>
              <a:stCxn id="36054" idx="7"/>
              <a:endCxn id="36056" idx="3"/>
            </p:cNvCxnSpPr>
            <p:nvPr/>
          </p:nvCxnSpPr>
          <p:spPr bwMode="auto">
            <a:xfrm flipV="1">
              <a:off x="1412" y="2337"/>
              <a:ext cx="294" cy="32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76" name="AutoShape 236"/>
            <p:cNvCxnSpPr>
              <a:cxnSpLocks noChangeShapeType="1"/>
              <a:stCxn id="36053" idx="6"/>
              <a:endCxn id="36054" idx="1"/>
            </p:cNvCxnSpPr>
            <p:nvPr/>
          </p:nvCxnSpPr>
          <p:spPr bwMode="auto">
            <a:xfrm>
              <a:off x="943" y="2500"/>
              <a:ext cx="249" cy="16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77" name="AutoShape 237"/>
            <p:cNvCxnSpPr>
              <a:cxnSpLocks noChangeShapeType="1"/>
              <a:stCxn id="36056" idx="5"/>
              <a:endCxn id="36058" idx="0"/>
            </p:cNvCxnSpPr>
            <p:nvPr/>
          </p:nvCxnSpPr>
          <p:spPr bwMode="auto">
            <a:xfrm>
              <a:off x="1927" y="2337"/>
              <a:ext cx="185" cy="20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78" name="AutoShape 238"/>
            <p:cNvCxnSpPr>
              <a:cxnSpLocks noChangeShapeType="1"/>
              <a:stCxn id="36054" idx="6"/>
              <a:endCxn id="36058" idx="2"/>
            </p:cNvCxnSpPr>
            <p:nvPr/>
          </p:nvCxnSpPr>
          <p:spPr bwMode="auto">
            <a:xfrm flipV="1">
              <a:off x="1458" y="2688"/>
              <a:ext cx="498" cy="8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79" name="AutoShape 239"/>
            <p:cNvCxnSpPr>
              <a:cxnSpLocks noChangeShapeType="1"/>
              <a:stCxn id="36054" idx="5"/>
              <a:endCxn id="36059" idx="1"/>
            </p:cNvCxnSpPr>
            <p:nvPr/>
          </p:nvCxnSpPr>
          <p:spPr bwMode="auto">
            <a:xfrm>
              <a:off x="1412" y="2882"/>
              <a:ext cx="607" cy="16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36045" name="Text Box 205"/>
          <p:cNvSpPr txBox="1">
            <a:spLocks noChangeArrowheads="1"/>
          </p:cNvSpPr>
          <p:nvPr/>
        </p:nvSpPr>
        <p:spPr bwMode="auto">
          <a:xfrm>
            <a:off x="3289300" y="5716588"/>
            <a:ext cx="4986338" cy="4667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 </a:t>
            </a:r>
            <a:r>
              <a:rPr kumimoji="1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一个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AOV</a:t>
            </a:r>
            <a:r>
              <a:rPr kumimoji="1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网的拓扑序列不是唯一的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 </a:t>
            </a: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359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359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359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2" dur="500"/>
                                        <p:tgtEl>
                                          <p:spTgt spid="359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5" dur="500"/>
                                        <p:tgtEl>
                                          <p:spTgt spid="359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500"/>
                                        <p:tgtEl>
                                          <p:spTgt spid="359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500"/>
                                        <p:tgtEl>
                                          <p:spTgt spid="359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5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5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359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359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" dur="1000"/>
                                        <p:tgtEl>
                                          <p:spTgt spid="359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2" dur="500"/>
                                        <p:tgtEl>
                                          <p:spTgt spid="359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5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359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359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4" dur="1000"/>
                                        <p:tgtEl>
                                          <p:spTgt spid="359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8" dur="500"/>
                                        <p:tgtEl>
                                          <p:spTgt spid="359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1" dur="500"/>
                                        <p:tgtEl>
                                          <p:spTgt spid="359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4" dur="500"/>
                                        <p:tgtEl>
                                          <p:spTgt spid="359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5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359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/>
                                        <p:tgtEl>
                                          <p:spTgt spid="359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6" dur="1000"/>
                                        <p:tgtEl>
                                          <p:spTgt spid="359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0" dur="500"/>
                                        <p:tgtEl>
                                          <p:spTgt spid="359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5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359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/>
                                        <p:tgtEl>
                                          <p:spTgt spid="359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2" dur="1000"/>
                                        <p:tgtEl>
                                          <p:spTgt spid="359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6" dur="500"/>
                                        <p:tgtEl>
                                          <p:spTgt spid="359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5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6" dur="1000"/>
                                        <p:tgtEl>
                                          <p:spTgt spid="359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/>
                                        <p:tgtEl>
                                          <p:spTgt spid="359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8" dur="1000"/>
                                        <p:tgtEl>
                                          <p:spTgt spid="359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35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8" dur="1000"/>
                                        <p:tgtEl>
                                          <p:spTgt spid="359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/>
                                        <p:tgtEl>
                                          <p:spTgt spid="359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0" dur="1000"/>
                                        <p:tgtEl>
                                          <p:spTgt spid="359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000"/>
                            </p:stCondLst>
                            <p:childTnLst>
                              <p:par>
                                <p:cTn id="14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4" dur="500"/>
                                        <p:tgtEl>
                                          <p:spTgt spid="359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7" dur="500"/>
                                        <p:tgtEl>
                                          <p:spTgt spid="359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0" dur="500"/>
                                        <p:tgtEl>
                                          <p:spTgt spid="359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36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0" dur="1000"/>
                                        <p:tgtEl>
                                          <p:spTgt spid="359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/>
                                        <p:tgtEl>
                                          <p:spTgt spid="359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2" dur="1000"/>
                                        <p:tgtEl>
                                          <p:spTgt spid="359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000"/>
                            </p:stCondLst>
                            <p:childTnLst>
                              <p:par>
                                <p:cTn id="16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6" dur="500"/>
                                        <p:tgtEl>
                                          <p:spTgt spid="359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36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6" dur="1000"/>
                                        <p:tgtEl>
                                          <p:spTgt spid="359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/>
                                        <p:tgtEl>
                                          <p:spTgt spid="359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8" dur="1000"/>
                                        <p:tgtEl>
                                          <p:spTgt spid="359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1000"/>
                            </p:stCondLst>
                            <p:childTnLst>
                              <p:par>
                                <p:cTn id="181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2" dur="500"/>
                                        <p:tgtEl>
                                          <p:spTgt spid="359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36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2" dur="1000"/>
                                        <p:tgtEl>
                                          <p:spTgt spid="359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/>
                                        <p:tgtEl>
                                          <p:spTgt spid="359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4" dur="1000"/>
                                        <p:tgtEl>
                                          <p:spTgt spid="359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1000"/>
                            </p:stCondLst>
                            <p:childTnLst>
                              <p:par>
                                <p:cTn id="19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8" dur="500"/>
                                        <p:tgtEl>
                                          <p:spTgt spid="359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36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8" dur="1000"/>
                                        <p:tgtEl>
                                          <p:spTgt spid="359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/>
                                        <p:tgtEl>
                                          <p:spTgt spid="359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0" dur="1000"/>
                                        <p:tgtEl>
                                          <p:spTgt spid="359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36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0" dur="1000"/>
                                        <p:tgtEl>
                                          <p:spTgt spid="359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/>
                                        <p:tgtEl>
                                          <p:spTgt spid="359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2" dur="1000"/>
                                        <p:tgtEl>
                                          <p:spTgt spid="359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500"/>
                            </p:stCondLst>
                            <p:childTnLst>
                              <p:par>
                                <p:cTn id="22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36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36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36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36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35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35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359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359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7" dur="500"/>
                                        <p:tgtEl>
                                          <p:spTgt spid="360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29" grpId="0" animBg="1"/>
      <p:bldP spid="35930" grpId="0" animBg="1"/>
      <p:bldP spid="35931" grpId="0" animBg="1"/>
      <p:bldP spid="35932" grpId="0" animBg="1"/>
      <p:bldP spid="35933" grpId="0" animBg="1"/>
      <p:bldP spid="35934" grpId="0" animBg="1"/>
      <p:bldP spid="35935" grpId="0" animBg="1"/>
      <p:bldP spid="35936" grpId="0" animBg="1"/>
      <p:bldP spid="35937" grpId="0" animBg="1"/>
      <p:bldP spid="35938" grpId="0" animBg="1"/>
      <p:bldP spid="35939" grpId="0" animBg="1"/>
      <p:bldP spid="35940" grpId="0" animBg="1"/>
      <p:bldP spid="35925" grpId="0"/>
      <p:bldP spid="35926" grpId="0"/>
      <p:bldP spid="35927" grpId="0"/>
      <p:bldP spid="35957" grpId="0" autoUpdateAnimBg="0"/>
      <p:bldP spid="35958" grpId="0" autoUpdateAnimBg="0"/>
      <p:bldP spid="35959" grpId="0" autoUpdateAnimBg="0"/>
      <p:bldP spid="35980" grpId="0" autoUpdateAnimBg="0"/>
      <p:bldP spid="35983" grpId="0" autoUpdateAnimBg="0"/>
      <p:bldP spid="35988" grpId="0" autoUpdateAnimBg="0"/>
      <p:bldP spid="35991" grpId="0" autoUpdateAnimBg="0"/>
      <p:bldP spid="35994" grpId="0" autoUpdateAnimBg="0"/>
      <p:bldP spid="35996" grpId="0" autoUpdateAnimBg="0"/>
      <p:bldP spid="36001" grpId="0" autoUpdateAnimBg="0"/>
      <p:bldP spid="36004" grpId="0" autoUpdateAnimBg="0"/>
      <p:bldP spid="36007" grpId="0" autoUpdateAnimBg="0"/>
      <p:bldP spid="36013" grpId="0" autoUpdateAnimBg="0"/>
      <p:bldP spid="36080" grpId="0" animBg="1"/>
      <p:bldP spid="36045" grpId="0" animBg="1" autoUpdateAnimBg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398" name="Group 182"/>
          <p:cNvGrpSpPr>
            <a:grpSpLocks/>
          </p:cNvGrpSpPr>
          <p:nvPr/>
        </p:nvGrpSpPr>
        <p:grpSpPr bwMode="auto">
          <a:xfrm>
            <a:off x="801688" y="2546350"/>
            <a:ext cx="3122612" cy="3762375"/>
            <a:chOff x="567" y="1604"/>
            <a:chExt cx="1967" cy="2370"/>
          </a:xfrm>
        </p:grpSpPr>
        <p:sp>
          <p:nvSpPr>
            <p:cNvPr id="137274" name="Text Box 58"/>
            <p:cNvSpPr txBox="1">
              <a:spLocks noChangeArrowheads="1"/>
            </p:cNvSpPr>
            <p:nvPr/>
          </p:nvSpPr>
          <p:spPr bwMode="auto">
            <a:xfrm>
              <a:off x="610" y="1804"/>
              <a:ext cx="356" cy="2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华文中宋" pitchFamily="2" charset="-122"/>
                  <a:cs typeface="+mn-cs"/>
                </a:rPr>
                <a:t>a</a:t>
              </a: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华文中宋" pitchFamily="2" charset="-122"/>
                  <a:cs typeface="+mn-cs"/>
                </a:rPr>
                <a:t>1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华文中宋" pitchFamily="2" charset="-122"/>
                  <a:cs typeface="+mn-cs"/>
                </a:rPr>
                <a:t>a</a:t>
              </a: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华文中宋" pitchFamily="2" charset="-122"/>
                  <a:cs typeface="+mn-cs"/>
                </a:rPr>
                <a:t>2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华文中宋" pitchFamily="2" charset="-122"/>
                  <a:cs typeface="+mn-cs"/>
                </a:rPr>
                <a:t>a</a:t>
              </a: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华文中宋" pitchFamily="2" charset="-122"/>
                  <a:cs typeface="+mn-cs"/>
                </a:rPr>
                <a:t>3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华文中宋" pitchFamily="2" charset="-122"/>
                  <a:cs typeface="+mn-cs"/>
                </a:rPr>
                <a:t>a</a:t>
              </a: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华文中宋" pitchFamily="2" charset="-122"/>
                  <a:cs typeface="+mn-cs"/>
                </a:rPr>
                <a:t>4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华文中宋" pitchFamily="2" charset="-122"/>
                  <a:cs typeface="+mn-cs"/>
                </a:rPr>
                <a:t>a</a:t>
              </a: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华文中宋" pitchFamily="2" charset="-122"/>
                  <a:cs typeface="+mn-cs"/>
                </a:rPr>
                <a:t>5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华文中宋" pitchFamily="2" charset="-122"/>
                  <a:cs typeface="+mn-cs"/>
                </a:rPr>
                <a:t>a</a:t>
              </a: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华文中宋" pitchFamily="2" charset="-122"/>
                  <a:cs typeface="+mn-cs"/>
                </a:rPr>
                <a:t>6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华文中宋" pitchFamily="2" charset="-122"/>
                  <a:cs typeface="+mn-cs"/>
                </a:rPr>
                <a:t>a</a:t>
              </a: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华文中宋" pitchFamily="2" charset="-122"/>
                  <a:cs typeface="+mn-cs"/>
                </a:rPr>
                <a:t>7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华文中宋" pitchFamily="2" charset="-122"/>
                  <a:cs typeface="+mn-cs"/>
                </a:rPr>
                <a:t>a</a:t>
              </a: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华文中宋" pitchFamily="2" charset="-122"/>
                  <a:cs typeface="+mn-cs"/>
                </a:rPr>
                <a:t>8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华文中宋" pitchFamily="2" charset="-122"/>
                  <a:cs typeface="+mn-cs"/>
                </a:rPr>
                <a:t>a</a:t>
              </a: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华文中宋" pitchFamily="2" charset="-122"/>
                  <a:cs typeface="+mn-cs"/>
                </a:rPr>
                <a:t>9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华文中宋" pitchFamily="2" charset="-122"/>
                  <a:cs typeface="+mn-cs"/>
                </a:rPr>
                <a:t>a</a:t>
              </a: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华文中宋" pitchFamily="2" charset="-122"/>
                  <a:cs typeface="+mn-cs"/>
                </a:rPr>
                <a:t>10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华文中宋" pitchFamily="2" charset="-122"/>
                  <a:cs typeface="+mn-cs"/>
                </a:rPr>
                <a:t>a</a:t>
              </a: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华文中宋" pitchFamily="2" charset="-122"/>
                  <a:cs typeface="+mn-cs"/>
                </a:rPr>
                <a:t>11</a:t>
              </a:r>
            </a:p>
          </p:txBody>
        </p:sp>
        <p:grpSp>
          <p:nvGrpSpPr>
            <p:cNvPr id="137275" name="Group 59"/>
            <p:cNvGrpSpPr>
              <a:grpSpLocks/>
            </p:cNvGrpSpPr>
            <p:nvPr/>
          </p:nvGrpSpPr>
          <p:grpSpPr bwMode="auto">
            <a:xfrm>
              <a:off x="567" y="1604"/>
              <a:ext cx="1967" cy="2360"/>
              <a:chOff x="3100" y="1817"/>
              <a:chExt cx="1967" cy="2360"/>
            </a:xfrm>
          </p:grpSpPr>
          <p:sp>
            <p:nvSpPr>
              <p:cNvPr id="137276" name="Rectangle 60"/>
              <p:cNvSpPr>
                <a:spLocks noChangeArrowheads="1"/>
              </p:cNvSpPr>
              <p:nvPr/>
            </p:nvSpPr>
            <p:spPr bwMode="auto">
              <a:xfrm>
                <a:off x="3100" y="1833"/>
                <a:ext cx="1967" cy="23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37277" name="Line 61"/>
              <p:cNvSpPr>
                <a:spLocks noChangeShapeType="1"/>
              </p:cNvSpPr>
              <p:nvPr/>
            </p:nvSpPr>
            <p:spPr bwMode="auto">
              <a:xfrm>
                <a:off x="3100" y="2033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37278" name="Text Box 62"/>
              <p:cNvSpPr txBox="1">
                <a:spLocks noChangeArrowheads="1"/>
              </p:cNvSpPr>
              <p:nvPr/>
            </p:nvSpPr>
            <p:spPr bwMode="auto">
              <a:xfrm>
                <a:off x="3153" y="1817"/>
                <a:ext cx="182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华文中宋" pitchFamily="2" charset="-122"/>
                    <a:cs typeface="+mn-cs"/>
                  </a:rPr>
                  <a:t>活动       </a:t>
                </a:r>
                <a:r>
                  <a:rPr kumimoji="1" lang="en-US" altLang="zh-CN" sz="20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华文中宋" pitchFamily="2" charset="-122"/>
                    <a:cs typeface="+mn-cs"/>
                  </a:rPr>
                  <a:t>e         l        l </a:t>
                </a:r>
                <a:r>
                  <a:rPr kumimoji="1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华文中宋" pitchFamily="2" charset="-122"/>
                    <a:cs typeface="+mn-cs"/>
                  </a:rPr>
                  <a:t>– </a:t>
                </a:r>
                <a:r>
                  <a:rPr kumimoji="1" lang="en-US" altLang="zh-CN" sz="20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华文中宋" pitchFamily="2" charset="-122"/>
                    <a:cs typeface="+mn-cs"/>
                  </a:rPr>
                  <a:t>e </a:t>
                </a:r>
              </a:p>
            </p:txBody>
          </p:sp>
          <p:sp>
            <p:nvSpPr>
              <p:cNvPr id="137279" name="Line 63"/>
              <p:cNvSpPr>
                <a:spLocks noChangeShapeType="1"/>
              </p:cNvSpPr>
              <p:nvPr/>
            </p:nvSpPr>
            <p:spPr bwMode="auto">
              <a:xfrm>
                <a:off x="3100" y="2226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37280" name="Line 64"/>
              <p:cNvSpPr>
                <a:spLocks noChangeShapeType="1"/>
              </p:cNvSpPr>
              <p:nvPr/>
            </p:nvSpPr>
            <p:spPr bwMode="auto">
              <a:xfrm>
                <a:off x="3100" y="2420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37281" name="Line 65"/>
              <p:cNvSpPr>
                <a:spLocks noChangeShapeType="1"/>
              </p:cNvSpPr>
              <p:nvPr/>
            </p:nvSpPr>
            <p:spPr bwMode="auto">
              <a:xfrm>
                <a:off x="3100" y="2614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37282" name="Line 66"/>
              <p:cNvSpPr>
                <a:spLocks noChangeShapeType="1"/>
              </p:cNvSpPr>
              <p:nvPr/>
            </p:nvSpPr>
            <p:spPr bwMode="auto">
              <a:xfrm>
                <a:off x="3100" y="2807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37283" name="Line 67"/>
              <p:cNvSpPr>
                <a:spLocks noChangeShapeType="1"/>
              </p:cNvSpPr>
              <p:nvPr/>
            </p:nvSpPr>
            <p:spPr bwMode="auto">
              <a:xfrm>
                <a:off x="3100" y="3001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37284" name="Line 68"/>
              <p:cNvSpPr>
                <a:spLocks noChangeShapeType="1"/>
              </p:cNvSpPr>
              <p:nvPr/>
            </p:nvSpPr>
            <p:spPr bwMode="auto">
              <a:xfrm>
                <a:off x="3100" y="3195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37285" name="Line 69"/>
              <p:cNvSpPr>
                <a:spLocks noChangeShapeType="1"/>
              </p:cNvSpPr>
              <p:nvPr/>
            </p:nvSpPr>
            <p:spPr bwMode="auto">
              <a:xfrm>
                <a:off x="3100" y="3388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37286" name="Line 70"/>
              <p:cNvSpPr>
                <a:spLocks noChangeShapeType="1"/>
              </p:cNvSpPr>
              <p:nvPr/>
            </p:nvSpPr>
            <p:spPr bwMode="auto">
              <a:xfrm>
                <a:off x="3100" y="3582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37287" name="Line 71"/>
              <p:cNvSpPr>
                <a:spLocks noChangeShapeType="1"/>
              </p:cNvSpPr>
              <p:nvPr/>
            </p:nvSpPr>
            <p:spPr bwMode="auto">
              <a:xfrm>
                <a:off x="3100" y="3776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37288" name="Line 72"/>
              <p:cNvSpPr>
                <a:spLocks noChangeShapeType="1"/>
              </p:cNvSpPr>
              <p:nvPr/>
            </p:nvSpPr>
            <p:spPr bwMode="auto">
              <a:xfrm>
                <a:off x="3100" y="3970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37289" name="Line 73"/>
              <p:cNvSpPr>
                <a:spLocks noChangeShapeType="1"/>
              </p:cNvSpPr>
              <p:nvPr/>
            </p:nvSpPr>
            <p:spPr bwMode="auto">
              <a:xfrm>
                <a:off x="3645" y="1833"/>
                <a:ext cx="0" cy="2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37290" name="Line 74"/>
              <p:cNvSpPr>
                <a:spLocks noChangeShapeType="1"/>
              </p:cNvSpPr>
              <p:nvPr/>
            </p:nvSpPr>
            <p:spPr bwMode="auto">
              <a:xfrm>
                <a:off x="4067" y="1833"/>
                <a:ext cx="0" cy="2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37291" name="Line 75"/>
              <p:cNvSpPr>
                <a:spLocks noChangeShapeType="1"/>
              </p:cNvSpPr>
              <p:nvPr/>
            </p:nvSpPr>
            <p:spPr bwMode="auto">
              <a:xfrm>
                <a:off x="4467" y="1833"/>
                <a:ext cx="0" cy="2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</p:grpSp>
      </p:grpSp>
      <p:sp>
        <p:nvSpPr>
          <p:cNvPr id="137292" name="Text Box 76"/>
          <p:cNvSpPr txBox="1">
            <a:spLocks noChangeArrowheads="1"/>
          </p:cNvSpPr>
          <p:nvPr/>
        </p:nvSpPr>
        <p:spPr bwMode="auto">
          <a:xfrm>
            <a:off x="3536950" y="2862263"/>
            <a:ext cx="384175" cy="344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  <a:sym typeface="Wingdings" pitchFamily="2" charset="2"/>
              </a:rPr>
              <a:t></a:t>
            </a:r>
            <a:endParaRPr kumimoji="1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华文中宋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华文中宋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华文中宋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  <a:sym typeface="Wingdings" pitchFamily="2" charset="2"/>
              </a:rPr>
              <a:t></a:t>
            </a:r>
            <a:endParaRPr kumimoji="1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华文中宋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华文中宋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华文中宋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  <a:sym typeface="Wingdings" pitchFamily="2" charset="2"/>
              </a:rPr>
              <a:t></a:t>
            </a:r>
            <a:endParaRPr kumimoji="1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华文中宋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  <a:sym typeface="Wingdings" pitchFamily="2" charset="2"/>
              </a:rPr>
              <a:t></a:t>
            </a:r>
            <a:endParaRPr kumimoji="1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华文中宋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华文中宋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  <a:sym typeface="Wingdings" pitchFamily="2" charset="2"/>
              </a:rPr>
              <a:t></a:t>
            </a:r>
            <a:endParaRPr kumimoji="1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华文中宋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  <a:sym typeface="Wingdings" pitchFamily="2" charset="2"/>
              </a:rPr>
              <a:t></a:t>
            </a:r>
          </a:p>
        </p:txBody>
      </p:sp>
      <p:grpSp>
        <p:nvGrpSpPr>
          <p:cNvPr id="137399" name="Group 183"/>
          <p:cNvGrpSpPr>
            <a:grpSpLocks/>
          </p:cNvGrpSpPr>
          <p:nvPr/>
        </p:nvGrpSpPr>
        <p:grpSpPr bwMode="auto">
          <a:xfrm>
            <a:off x="1838325" y="2846388"/>
            <a:ext cx="438150" cy="3457575"/>
            <a:chOff x="1220" y="1793"/>
            <a:chExt cx="276" cy="2178"/>
          </a:xfrm>
        </p:grpSpPr>
        <p:sp>
          <p:nvSpPr>
            <p:cNvPr id="137301" name="Text Box 85"/>
            <p:cNvSpPr txBox="1">
              <a:spLocks noChangeArrowheads="1"/>
            </p:cNvSpPr>
            <p:nvPr/>
          </p:nvSpPr>
          <p:spPr bwMode="auto">
            <a:xfrm>
              <a:off x="1220" y="179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华文中宋" pitchFamily="2" charset="-122"/>
                  <a:cs typeface="+mn-cs"/>
                </a:rPr>
                <a:t>0</a:t>
              </a:r>
            </a:p>
          </p:txBody>
        </p:sp>
        <p:sp>
          <p:nvSpPr>
            <p:cNvPr id="137305" name="Text Box 89"/>
            <p:cNvSpPr txBox="1">
              <a:spLocks noChangeArrowheads="1"/>
            </p:cNvSpPr>
            <p:nvPr/>
          </p:nvSpPr>
          <p:spPr bwMode="auto">
            <a:xfrm>
              <a:off x="1220" y="198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华文中宋" pitchFamily="2" charset="-122"/>
                  <a:cs typeface="+mn-cs"/>
                </a:rPr>
                <a:t>0</a:t>
              </a:r>
            </a:p>
          </p:txBody>
        </p:sp>
        <p:sp>
          <p:nvSpPr>
            <p:cNvPr id="137309" name="Text Box 93"/>
            <p:cNvSpPr txBox="1">
              <a:spLocks noChangeArrowheads="1"/>
            </p:cNvSpPr>
            <p:nvPr/>
          </p:nvSpPr>
          <p:spPr bwMode="auto">
            <a:xfrm>
              <a:off x="1220" y="237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华文中宋" pitchFamily="2" charset="-122"/>
                  <a:cs typeface="+mn-cs"/>
                </a:rPr>
                <a:t>6</a:t>
              </a:r>
            </a:p>
          </p:txBody>
        </p:sp>
        <p:sp>
          <p:nvSpPr>
            <p:cNvPr id="137313" name="Text Box 97"/>
            <p:cNvSpPr txBox="1">
              <a:spLocks noChangeArrowheads="1"/>
            </p:cNvSpPr>
            <p:nvPr/>
          </p:nvSpPr>
          <p:spPr bwMode="auto">
            <a:xfrm>
              <a:off x="1220" y="2569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华文中宋" pitchFamily="2" charset="-122"/>
                  <a:cs typeface="+mn-cs"/>
                </a:rPr>
                <a:t>4</a:t>
              </a:r>
            </a:p>
          </p:txBody>
        </p:sp>
        <p:sp>
          <p:nvSpPr>
            <p:cNvPr id="137317" name="Text Box 101"/>
            <p:cNvSpPr txBox="1">
              <a:spLocks noChangeArrowheads="1"/>
            </p:cNvSpPr>
            <p:nvPr/>
          </p:nvSpPr>
          <p:spPr bwMode="auto">
            <a:xfrm>
              <a:off x="1220" y="276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华文中宋" pitchFamily="2" charset="-122"/>
                  <a:cs typeface="+mn-cs"/>
                </a:rPr>
                <a:t>5</a:t>
              </a:r>
            </a:p>
          </p:txBody>
        </p:sp>
        <p:sp>
          <p:nvSpPr>
            <p:cNvPr id="137321" name="Text Box 105"/>
            <p:cNvSpPr txBox="1">
              <a:spLocks noChangeArrowheads="1"/>
            </p:cNvSpPr>
            <p:nvPr/>
          </p:nvSpPr>
          <p:spPr bwMode="auto">
            <a:xfrm>
              <a:off x="1220" y="295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华文中宋" pitchFamily="2" charset="-122"/>
                  <a:cs typeface="+mn-cs"/>
                </a:rPr>
                <a:t>7</a:t>
              </a:r>
            </a:p>
          </p:txBody>
        </p:sp>
        <p:sp>
          <p:nvSpPr>
            <p:cNvPr id="137325" name="Text Box 109"/>
            <p:cNvSpPr txBox="1">
              <a:spLocks noChangeArrowheads="1"/>
            </p:cNvSpPr>
            <p:nvPr/>
          </p:nvSpPr>
          <p:spPr bwMode="auto">
            <a:xfrm>
              <a:off x="1220" y="314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华文中宋" pitchFamily="2" charset="-122"/>
                  <a:cs typeface="+mn-cs"/>
                </a:rPr>
                <a:t>7</a:t>
              </a:r>
            </a:p>
          </p:txBody>
        </p:sp>
        <p:sp>
          <p:nvSpPr>
            <p:cNvPr id="137329" name="Text Box 113"/>
            <p:cNvSpPr txBox="1">
              <a:spLocks noChangeArrowheads="1"/>
            </p:cNvSpPr>
            <p:nvPr/>
          </p:nvSpPr>
          <p:spPr bwMode="auto">
            <a:xfrm>
              <a:off x="1220" y="333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华文中宋" pitchFamily="2" charset="-122"/>
                  <a:cs typeface="+mn-cs"/>
                </a:rPr>
                <a:t>7</a:t>
              </a:r>
            </a:p>
          </p:txBody>
        </p:sp>
        <p:sp>
          <p:nvSpPr>
            <p:cNvPr id="137333" name="Text Box 117"/>
            <p:cNvSpPr txBox="1">
              <a:spLocks noChangeArrowheads="1"/>
            </p:cNvSpPr>
            <p:nvPr/>
          </p:nvSpPr>
          <p:spPr bwMode="auto">
            <a:xfrm>
              <a:off x="1220" y="3529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华文中宋" pitchFamily="2" charset="-122"/>
                  <a:cs typeface="+mn-cs"/>
                </a:rPr>
                <a:t>16</a:t>
              </a:r>
            </a:p>
          </p:txBody>
        </p:sp>
        <p:sp>
          <p:nvSpPr>
            <p:cNvPr id="137337" name="Text Box 121"/>
            <p:cNvSpPr txBox="1">
              <a:spLocks noChangeArrowheads="1"/>
            </p:cNvSpPr>
            <p:nvPr/>
          </p:nvSpPr>
          <p:spPr bwMode="auto">
            <a:xfrm>
              <a:off x="1220" y="3721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华文中宋" pitchFamily="2" charset="-122"/>
                  <a:cs typeface="+mn-cs"/>
                </a:rPr>
                <a:t>14</a:t>
              </a:r>
            </a:p>
          </p:txBody>
        </p:sp>
        <p:sp>
          <p:nvSpPr>
            <p:cNvPr id="137341" name="Text Box 125"/>
            <p:cNvSpPr txBox="1">
              <a:spLocks noChangeArrowheads="1"/>
            </p:cNvSpPr>
            <p:nvPr/>
          </p:nvSpPr>
          <p:spPr bwMode="auto">
            <a:xfrm>
              <a:off x="1220" y="219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华文中宋" pitchFamily="2" charset="-122"/>
                  <a:cs typeface="+mn-cs"/>
                </a:rPr>
                <a:t>0</a:t>
              </a:r>
            </a:p>
          </p:txBody>
        </p:sp>
      </p:grpSp>
      <p:grpSp>
        <p:nvGrpSpPr>
          <p:cNvPr id="137400" name="Group 184"/>
          <p:cNvGrpSpPr>
            <a:grpSpLocks/>
          </p:cNvGrpSpPr>
          <p:nvPr/>
        </p:nvGrpSpPr>
        <p:grpSpPr bwMode="auto">
          <a:xfrm>
            <a:off x="2509838" y="2846388"/>
            <a:ext cx="438150" cy="3457575"/>
            <a:chOff x="1643" y="1793"/>
            <a:chExt cx="276" cy="2178"/>
          </a:xfrm>
        </p:grpSpPr>
        <p:sp>
          <p:nvSpPr>
            <p:cNvPr id="137302" name="Text Box 86"/>
            <p:cNvSpPr txBox="1">
              <a:spLocks noChangeArrowheads="1"/>
            </p:cNvSpPr>
            <p:nvPr/>
          </p:nvSpPr>
          <p:spPr bwMode="auto">
            <a:xfrm>
              <a:off x="1643" y="179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华文中宋" pitchFamily="2" charset="-122"/>
                  <a:cs typeface="+mn-cs"/>
                </a:rPr>
                <a:t>0</a:t>
              </a:r>
            </a:p>
          </p:txBody>
        </p:sp>
        <p:sp>
          <p:nvSpPr>
            <p:cNvPr id="137306" name="Text Box 90"/>
            <p:cNvSpPr txBox="1">
              <a:spLocks noChangeArrowheads="1"/>
            </p:cNvSpPr>
            <p:nvPr/>
          </p:nvSpPr>
          <p:spPr bwMode="auto">
            <a:xfrm>
              <a:off x="1643" y="198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华文中宋" pitchFamily="2" charset="-122"/>
                  <a:cs typeface="+mn-cs"/>
                </a:rPr>
                <a:t>2</a:t>
              </a:r>
            </a:p>
          </p:txBody>
        </p:sp>
        <p:sp>
          <p:nvSpPr>
            <p:cNvPr id="137310" name="Text Box 94"/>
            <p:cNvSpPr txBox="1">
              <a:spLocks noChangeArrowheads="1"/>
            </p:cNvSpPr>
            <p:nvPr/>
          </p:nvSpPr>
          <p:spPr bwMode="auto">
            <a:xfrm>
              <a:off x="1643" y="237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华文中宋" pitchFamily="2" charset="-122"/>
                  <a:cs typeface="+mn-cs"/>
                </a:rPr>
                <a:t>6</a:t>
              </a:r>
            </a:p>
          </p:txBody>
        </p:sp>
        <p:sp>
          <p:nvSpPr>
            <p:cNvPr id="137314" name="Text Box 98"/>
            <p:cNvSpPr txBox="1">
              <a:spLocks noChangeArrowheads="1"/>
            </p:cNvSpPr>
            <p:nvPr/>
          </p:nvSpPr>
          <p:spPr bwMode="auto">
            <a:xfrm>
              <a:off x="1643" y="2569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华文中宋" pitchFamily="2" charset="-122"/>
                  <a:cs typeface="+mn-cs"/>
                </a:rPr>
                <a:t>6</a:t>
              </a:r>
            </a:p>
          </p:txBody>
        </p:sp>
        <p:sp>
          <p:nvSpPr>
            <p:cNvPr id="137318" name="Text Box 102"/>
            <p:cNvSpPr txBox="1">
              <a:spLocks noChangeArrowheads="1"/>
            </p:cNvSpPr>
            <p:nvPr/>
          </p:nvSpPr>
          <p:spPr bwMode="auto">
            <a:xfrm>
              <a:off x="1643" y="276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华文中宋" pitchFamily="2" charset="-122"/>
                  <a:cs typeface="+mn-cs"/>
                </a:rPr>
                <a:t>8</a:t>
              </a:r>
            </a:p>
          </p:txBody>
        </p:sp>
        <p:sp>
          <p:nvSpPr>
            <p:cNvPr id="137322" name="Text Box 106"/>
            <p:cNvSpPr txBox="1">
              <a:spLocks noChangeArrowheads="1"/>
            </p:cNvSpPr>
            <p:nvPr/>
          </p:nvSpPr>
          <p:spPr bwMode="auto">
            <a:xfrm>
              <a:off x="1643" y="295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华文中宋" pitchFamily="2" charset="-122"/>
                  <a:cs typeface="+mn-cs"/>
                </a:rPr>
                <a:t>7</a:t>
              </a:r>
            </a:p>
          </p:txBody>
        </p:sp>
        <p:sp>
          <p:nvSpPr>
            <p:cNvPr id="137326" name="Text Box 110"/>
            <p:cNvSpPr txBox="1">
              <a:spLocks noChangeArrowheads="1"/>
            </p:cNvSpPr>
            <p:nvPr/>
          </p:nvSpPr>
          <p:spPr bwMode="auto">
            <a:xfrm>
              <a:off x="1643" y="314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华文中宋" pitchFamily="2" charset="-122"/>
                  <a:cs typeface="+mn-cs"/>
                </a:rPr>
                <a:t>7</a:t>
              </a:r>
            </a:p>
          </p:txBody>
        </p:sp>
        <p:sp>
          <p:nvSpPr>
            <p:cNvPr id="137330" name="Text Box 114"/>
            <p:cNvSpPr txBox="1">
              <a:spLocks noChangeArrowheads="1"/>
            </p:cNvSpPr>
            <p:nvPr/>
          </p:nvSpPr>
          <p:spPr bwMode="auto">
            <a:xfrm>
              <a:off x="1643" y="3337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华文中宋" pitchFamily="2" charset="-122"/>
                  <a:cs typeface="+mn-cs"/>
                </a:rPr>
                <a:t>10</a:t>
              </a:r>
            </a:p>
          </p:txBody>
        </p:sp>
        <p:sp>
          <p:nvSpPr>
            <p:cNvPr id="137334" name="Text Box 118"/>
            <p:cNvSpPr txBox="1">
              <a:spLocks noChangeArrowheads="1"/>
            </p:cNvSpPr>
            <p:nvPr/>
          </p:nvSpPr>
          <p:spPr bwMode="auto">
            <a:xfrm>
              <a:off x="1643" y="3529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华文中宋" pitchFamily="2" charset="-122"/>
                  <a:cs typeface="+mn-cs"/>
                </a:rPr>
                <a:t>16</a:t>
              </a:r>
            </a:p>
          </p:txBody>
        </p:sp>
        <p:sp>
          <p:nvSpPr>
            <p:cNvPr id="137338" name="Text Box 122"/>
            <p:cNvSpPr txBox="1">
              <a:spLocks noChangeArrowheads="1"/>
            </p:cNvSpPr>
            <p:nvPr/>
          </p:nvSpPr>
          <p:spPr bwMode="auto">
            <a:xfrm>
              <a:off x="1643" y="3721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华文中宋" pitchFamily="2" charset="-122"/>
                  <a:cs typeface="+mn-cs"/>
                </a:rPr>
                <a:t>14</a:t>
              </a:r>
            </a:p>
          </p:txBody>
        </p:sp>
        <p:sp>
          <p:nvSpPr>
            <p:cNvPr id="137342" name="Text Box 126"/>
            <p:cNvSpPr txBox="1">
              <a:spLocks noChangeArrowheads="1"/>
            </p:cNvSpPr>
            <p:nvPr/>
          </p:nvSpPr>
          <p:spPr bwMode="auto">
            <a:xfrm>
              <a:off x="1643" y="219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华文中宋" pitchFamily="2" charset="-122"/>
                  <a:cs typeface="+mn-cs"/>
                </a:rPr>
                <a:t>3</a:t>
              </a:r>
            </a:p>
          </p:txBody>
        </p:sp>
      </p:grpSp>
      <p:grpSp>
        <p:nvGrpSpPr>
          <p:cNvPr id="137401" name="Group 185"/>
          <p:cNvGrpSpPr>
            <a:grpSpLocks/>
          </p:cNvGrpSpPr>
          <p:nvPr/>
        </p:nvGrpSpPr>
        <p:grpSpPr bwMode="auto">
          <a:xfrm>
            <a:off x="3182938" y="2846388"/>
            <a:ext cx="311150" cy="3457575"/>
            <a:chOff x="2067" y="1793"/>
            <a:chExt cx="196" cy="2178"/>
          </a:xfrm>
        </p:grpSpPr>
        <p:sp>
          <p:nvSpPr>
            <p:cNvPr id="137303" name="Text Box 87"/>
            <p:cNvSpPr txBox="1">
              <a:spLocks noChangeArrowheads="1"/>
            </p:cNvSpPr>
            <p:nvPr/>
          </p:nvSpPr>
          <p:spPr bwMode="auto">
            <a:xfrm>
              <a:off x="2067" y="179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华文中宋" pitchFamily="2" charset="-122"/>
                  <a:cs typeface="+mn-cs"/>
                </a:rPr>
                <a:t>0</a:t>
              </a:r>
            </a:p>
          </p:txBody>
        </p:sp>
        <p:sp>
          <p:nvSpPr>
            <p:cNvPr id="137307" name="Text Box 91"/>
            <p:cNvSpPr txBox="1">
              <a:spLocks noChangeArrowheads="1"/>
            </p:cNvSpPr>
            <p:nvPr/>
          </p:nvSpPr>
          <p:spPr bwMode="auto">
            <a:xfrm>
              <a:off x="2067" y="198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华文中宋" pitchFamily="2" charset="-122"/>
                  <a:cs typeface="+mn-cs"/>
                </a:rPr>
                <a:t>2</a:t>
              </a:r>
            </a:p>
          </p:txBody>
        </p:sp>
        <p:sp>
          <p:nvSpPr>
            <p:cNvPr id="137311" name="Text Box 95"/>
            <p:cNvSpPr txBox="1">
              <a:spLocks noChangeArrowheads="1"/>
            </p:cNvSpPr>
            <p:nvPr/>
          </p:nvSpPr>
          <p:spPr bwMode="auto">
            <a:xfrm>
              <a:off x="2067" y="237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华文中宋" pitchFamily="2" charset="-122"/>
                  <a:cs typeface="+mn-cs"/>
                </a:rPr>
                <a:t>0</a:t>
              </a:r>
            </a:p>
          </p:txBody>
        </p:sp>
        <p:sp>
          <p:nvSpPr>
            <p:cNvPr id="137315" name="Text Box 99"/>
            <p:cNvSpPr txBox="1">
              <a:spLocks noChangeArrowheads="1"/>
            </p:cNvSpPr>
            <p:nvPr/>
          </p:nvSpPr>
          <p:spPr bwMode="auto">
            <a:xfrm>
              <a:off x="2067" y="2569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华文中宋" pitchFamily="2" charset="-122"/>
                  <a:cs typeface="+mn-cs"/>
                </a:rPr>
                <a:t>2</a:t>
              </a:r>
            </a:p>
          </p:txBody>
        </p:sp>
        <p:sp>
          <p:nvSpPr>
            <p:cNvPr id="137319" name="Text Box 103"/>
            <p:cNvSpPr txBox="1">
              <a:spLocks noChangeArrowheads="1"/>
            </p:cNvSpPr>
            <p:nvPr/>
          </p:nvSpPr>
          <p:spPr bwMode="auto">
            <a:xfrm>
              <a:off x="2067" y="276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华文中宋" pitchFamily="2" charset="-122"/>
                  <a:cs typeface="+mn-cs"/>
                </a:rPr>
                <a:t>3</a:t>
              </a:r>
            </a:p>
          </p:txBody>
        </p:sp>
        <p:sp>
          <p:nvSpPr>
            <p:cNvPr id="137323" name="Text Box 107"/>
            <p:cNvSpPr txBox="1">
              <a:spLocks noChangeArrowheads="1"/>
            </p:cNvSpPr>
            <p:nvPr/>
          </p:nvSpPr>
          <p:spPr bwMode="auto">
            <a:xfrm>
              <a:off x="2067" y="295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华文中宋" pitchFamily="2" charset="-122"/>
                  <a:cs typeface="+mn-cs"/>
                </a:rPr>
                <a:t>0</a:t>
              </a:r>
            </a:p>
          </p:txBody>
        </p:sp>
        <p:sp>
          <p:nvSpPr>
            <p:cNvPr id="137327" name="Text Box 111"/>
            <p:cNvSpPr txBox="1">
              <a:spLocks noChangeArrowheads="1"/>
            </p:cNvSpPr>
            <p:nvPr/>
          </p:nvSpPr>
          <p:spPr bwMode="auto">
            <a:xfrm>
              <a:off x="2067" y="314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华文中宋" pitchFamily="2" charset="-122"/>
                  <a:cs typeface="+mn-cs"/>
                </a:rPr>
                <a:t>0</a:t>
              </a:r>
            </a:p>
          </p:txBody>
        </p:sp>
        <p:sp>
          <p:nvSpPr>
            <p:cNvPr id="137331" name="Text Box 115"/>
            <p:cNvSpPr txBox="1">
              <a:spLocks noChangeArrowheads="1"/>
            </p:cNvSpPr>
            <p:nvPr/>
          </p:nvSpPr>
          <p:spPr bwMode="auto">
            <a:xfrm>
              <a:off x="2067" y="333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华文中宋" pitchFamily="2" charset="-122"/>
                  <a:cs typeface="+mn-cs"/>
                </a:rPr>
                <a:t>3</a:t>
              </a:r>
            </a:p>
          </p:txBody>
        </p:sp>
        <p:sp>
          <p:nvSpPr>
            <p:cNvPr id="137335" name="Text Box 119"/>
            <p:cNvSpPr txBox="1">
              <a:spLocks noChangeArrowheads="1"/>
            </p:cNvSpPr>
            <p:nvPr/>
          </p:nvSpPr>
          <p:spPr bwMode="auto">
            <a:xfrm>
              <a:off x="2067" y="3529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华文中宋" pitchFamily="2" charset="-122"/>
                  <a:cs typeface="+mn-cs"/>
                </a:rPr>
                <a:t>0</a:t>
              </a:r>
            </a:p>
          </p:txBody>
        </p:sp>
        <p:sp>
          <p:nvSpPr>
            <p:cNvPr id="137339" name="Text Box 123"/>
            <p:cNvSpPr txBox="1">
              <a:spLocks noChangeArrowheads="1"/>
            </p:cNvSpPr>
            <p:nvPr/>
          </p:nvSpPr>
          <p:spPr bwMode="auto">
            <a:xfrm>
              <a:off x="2067" y="372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华文中宋" pitchFamily="2" charset="-122"/>
                  <a:cs typeface="+mn-cs"/>
                </a:rPr>
                <a:t>0</a:t>
              </a:r>
            </a:p>
          </p:txBody>
        </p:sp>
        <p:sp>
          <p:nvSpPr>
            <p:cNvPr id="137343" name="Text Box 127"/>
            <p:cNvSpPr txBox="1">
              <a:spLocks noChangeArrowheads="1"/>
            </p:cNvSpPr>
            <p:nvPr/>
          </p:nvSpPr>
          <p:spPr bwMode="auto">
            <a:xfrm>
              <a:off x="2067" y="219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华文中宋" pitchFamily="2" charset="-122"/>
                  <a:cs typeface="+mn-cs"/>
                </a:rPr>
                <a:t>3</a:t>
              </a:r>
            </a:p>
          </p:txBody>
        </p:sp>
      </p:grpSp>
      <p:sp>
        <p:nvSpPr>
          <p:cNvPr id="137344" name="Text Box 128"/>
          <p:cNvSpPr txBox="1">
            <a:spLocks noChangeArrowheads="1"/>
          </p:cNvSpPr>
          <p:nvPr/>
        </p:nvSpPr>
        <p:spPr bwMode="auto">
          <a:xfrm>
            <a:off x="250825" y="541338"/>
            <a:ext cx="3308350" cy="173513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求关键路径步骤：   </a:t>
            </a:r>
          </a:p>
          <a:p>
            <a:pPr marL="914400" marR="0" lvl="2" indent="0" algn="l" defTabSz="914400" rtl="0" eaLnBrk="1" fontAlgn="base" latinLnBrk="0" hangingPunct="1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求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ve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(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)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、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vl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(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j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) </a:t>
            </a:r>
          </a:p>
          <a:p>
            <a:pPr marL="914400" marR="0" lvl="2" indent="0" algn="l" defTabSz="914400" rtl="0" eaLnBrk="1" fontAlgn="base" latinLnBrk="0" hangingPunct="1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求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e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(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)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、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l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(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) </a:t>
            </a:r>
          </a:p>
          <a:p>
            <a:pPr marL="914400" marR="0" lvl="2" indent="0" algn="l" defTabSz="914400" rtl="0" eaLnBrk="1" fontAlgn="base" latinLnBrk="0" hangingPunct="1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计算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l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(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) -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e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(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)</a:t>
            </a:r>
          </a:p>
        </p:txBody>
      </p:sp>
      <p:grpSp>
        <p:nvGrpSpPr>
          <p:cNvPr id="137397" name="Group 181"/>
          <p:cNvGrpSpPr>
            <a:grpSpLocks/>
          </p:cNvGrpSpPr>
          <p:nvPr/>
        </p:nvGrpSpPr>
        <p:grpSpPr bwMode="auto">
          <a:xfrm>
            <a:off x="5684838" y="3213100"/>
            <a:ext cx="2416175" cy="3162300"/>
            <a:chOff x="3399" y="2024"/>
            <a:chExt cx="1522" cy="1992"/>
          </a:xfrm>
        </p:grpSpPr>
        <p:sp>
          <p:nvSpPr>
            <p:cNvPr id="137345" name="Text Box 129"/>
            <p:cNvSpPr txBox="1">
              <a:spLocks noChangeArrowheads="1"/>
            </p:cNvSpPr>
            <p:nvPr/>
          </p:nvSpPr>
          <p:spPr bwMode="auto">
            <a:xfrm>
              <a:off x="3508" y="2230"/>
              <a:ext cx="267" cy="17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华文中宋" pitchFamily="2" charset="-122"/>
                  <a:cs typeface="+mn-cs"/>
                </a:rPr>
                <a:t>v</a:t>
              </a: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华文中宋" pitchFamily="2" charset="-122"/>
                  <a:cs typeface="+mn-cs"/>
                </a:rPr>
                <a:t>1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华文中宋" pitchFamily="2" charset="-122"/>
                  <a:cs typeface="+mn-cs"/>
                </a:rPr>
                <a:t>v</a:t>
              </a: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华文中宋" pitchFamily="2" charset="-122"/>
                  <a:cs typeface="+mn-cs"/>
                </a:rPr>
                <a:t>2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华文中宋" pitchFamily="2" charset="-122"/>
                  <a:cs typeface="+mn-cs"/>
                </a:rPr>
                <a:t>v</a:t>
              </a: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华文中宋" pitchFamily="2" charset="-122"/>
                  <a:cs typeface="+mn-cs"/>
                </a:rPr>
                <a:t>3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华文中宋" pitchFamily="2" charset="-122"/>
                  <a:cs typeface="+mn-cs"/>
                </a:rPr>
                <a:t>v</a:t>
              </a: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华文中宋" pitchFamily="2" charset="-122"/>
                  <a:cs typeface="+mn-cs"/>
                </a:rPr>
                <a:t>4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华文中宋" pitchFamily="2" charset="-122"/>
                  <a:cs typeface="+mn-cs"/>
                </a:rPr>
                <a:t>v</a:t>
              </a: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华文中宋" pitchFamily="2" charset="-122"/>
                  <a:cs typeface="+mn-cs"/>
                </a:rPr>
                <a:t>5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华文中宋" pitchFamily="2" charset="-122"/>
                  <a:cs typeface="+mn-cs"/>
                </a:rPr>
                <a:t>v</a:t>
              </a: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华文中宋" pitchFamily="2" charset="-122"/>
                  <a:cs typeface="+mn-cs"/>
                </a:rPr>
                <a:t>6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华文中宋" pitchFamily="2" charset="-122"/>
                  <a:cs typeface="+mn-cs"/>
                </a:rPr>
                <a:t>v</a:t>
              </a: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华文中宋" pitchFamily="2" charset="-122"/>
                  <a:cs typeface="+mn-cs"/>
                </a:rPr>
                <a:t>7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华文中宋" pitchFamily="2" charset="-122"/>
                  <a:cs typeface="+mn-cs"/>
                </a:rPr>
                <a:t>v</a:t>
              </a: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华文中宋" pitchFamily="2" charset="-122"/>
                  <a:cs typeface="+mn-cs"/>
                </a:rPr>
                <a:t>8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华文中宋" pitchFamily="2" charset="-122"/>
                  <a:cs typeface="+mn-cs"/>
                </a:rPr>
                <a:t>v</a:t>
              </a: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华文中宋" pitchFamily="2" charset="-122"/>
                  <a:cs typeface="+mn-cs"/>
                </a:rPr>
                <a:t>9</a:t>
              </a:r>
            </a:p>
          </p:txBody>
        </p:sp>
        <p:grpSp>
          <p:nvGrpSpPr>
            <p:cNvPr id="137346" name="Group 130"/>
            <p:cNvGrpSpPr>
              <a:grpSpLocks/>
            </p:cNvGrpSpPr>
            <p:nvPr/>
          </p:nvGrpSpPr>
          <p:grpSpPr bwMode="auto">
            <a:xfrm>
              <a:off x="3399" y="2024"/>
              <a:ext cx="1522" cy="1971"/>
              <a:chOff x="667" y="2184"/>
              <a:chExt cx="1522" cy="1971"/>
            </a:xfrm>
          </p:grpSpPr>
          <p:sp>
            <p:nvSpPr>
              <p:cNvPr id="137347" name="Line 131"/>
              <p:cNvSpPr>
                <a:spLocks noChangeShapeType="1"/>
              </p:cNvSpPr>
              <p:nvPr/>
            </p:nvSpPr>
            <p:spPr bwMode="auto">
              <a:xfrm>
                <a:off x="667" y="3178"/>
                <a:ext cx="15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  <p:grpSp>
            <p:nvGrpSpPr>
              <p:cNvPr id="137348" name="Group 132"/>
              <p:cNvGrpSpPr>
                <a:grpSpLocks/>
              </p:cNvGrpSpPr>
              <p:nvPr/>
            </p:nvGrpSpPr>
            <p:grpSpPr bwMode="auto">
              <a:xfrm>
                <a:off x="667" y="2184"/>
                <a:ext cx="1522" cy="1971"/>
                <a:chOff x="667" y="2184"/>
                <a:chExt cx="1522" cy="1971"/>
              </a:xfrm>
            </p:grpSpPr>
            <p:sp>
              <p:nvSpPr>
                <p:cNvPr id="137349" name="Rectangle 133"/>
                <p:cNvSpPr>
                  <a:spLocks noChangeArrowheads="1"/>
                </p:cNvSpPr>
                <p:nvPr/>
              </p:nvSpPr>
              <p:spPr bwMode="auto">
                <a:xfrm>
                  <a:off x="667" y="2189"/>
                  <a:ext cx="1522" cy="196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137350" name="Line 134"/>
                <p:cNvSpPr>
                  <a:spLocks noChangeShapeType="1"/>
                </p:cNvSpPr>
                <p:nvPr/>
              </p:nvSpPr>
              <p:spPr bwMode="auto">
                <a:xfrm>
                  <a:off x="667" y="2422"/>
                  <a:ext cx="15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137351" name="Text Box 135"/>
                <p:cNvSpPr txBox="1">
                  <a:spLocks noChangeArrowheads="1"/>
                </p:cNvSpPr>
                <p:nvPr/>
              </p:nvSpPr>
              <p:spPr bwMode="auto">
                <a:xfrm>
                  <a:off x="753" y="2184"/>
                  <a:ext cx="1253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zh-CN" altLang="en-US" sz="20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华文中宋" pitchFamily="2" charset="-122"/>
                      <a:cs typeface="+mn-cs"/>
                    </a:rPr>
                    <a:t>顶点       </a:t>
                  </a:r>
                  <a:r>
                    <a:rPr kumimoji="1" lang="en-US" altLang="zh-CN" sz="2000" b="1" i="1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华文中宋" pitchFamily="2" charset="-122"/>
                      <a:cs typeface="+mn-cs"/>
                    </a:rPr>
                    <a:t>ve       vl</a:t>
                  </a:r>
                </a:p>
              </p:txBody>
            </p:sp>
            <p:sp>
              <p:nvSpPr>
                <p:cNvPr id="137352" name="Line 136"/>
                <p:cNvSpPr>
                  <a:spLocks noChangeShapeType="1"/>
                </p:cNvSpPr>
                <p:nvPr/>
              </p:nvSpPr>
              <p:spPr bwMode="auto">
                <a:xfrm>
                  <a:off x="667" y="2600"/>
                  <a:ext cx="15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137353" name="Line 137"/>
                <p:cNvSpPr>
                  <a:spLocks noChangeShapeType="1"/>
                </p:cNvSpPr>
                <p:nvPr/>
              </p:nvSpPr>
              <p:spPr bwMode="auto">
                <a:xfrm>
                  <a:off x="667" y="2792"/>
                  <a:ext cx="15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137354" name="Line 138"/>
                <p:cNvSpPr>
                  <a:spLocks noChangeShapeType="1"/>
                </p:cNvSpPr>
                <p:nvPr/>
              </p:nvSpPr>
              <p:spPr bwMode="auto">
                <a:xfrm>
                  <a:off x="667" y="2985"/>
                  <a:ext cx="15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137355" name="Line 139"/>
                <p:cNvSpPr>
                  <a:spLocks noChangeShapeType="1"/>
                </p:cNvSpPr>
                <p:nvPr/>
              </p:nvSpPr>
              <p:spPr bwMode="auto">
                <a:xfrm>
                  <a:off x="667" y="3370"/>
                  <a:ext cx="15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137356" name="Line 140"/>
                <p:cNvSpPr>
                  <a:spLocks noChangeShapeType="1"/>
                </p:cNvSpPr>
                <p:nvPr/>
              </p:nvSpPr>
              <p:spPr bwMode="auto">
                <a:xfrm>
                  <a:off x="667" y="3563"/>
                  <a:ext cx="15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137357" name="Line 141"/>
                <p:cNvSpPr>
                  <a:spLocks noChangeShapeType="1"/>
                </p:cNvSpPr>
                <p:nvPr/>
              </p:nvSpPr>
              <p:spPr bwMode="auto">
                <a:xfrm>
                  <a:off x="667" y="3756"/>
                  <a:ext cx="15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137358" name="Line 142"/>
                <p:cNvSpPr>
                  <a:spLocks noChangeShapeType="1"/>
                </p:cNvSpPr>
                <p:nvPr/>
              </p:nvSpPr>
              <p:spPr bwMode="auto">
                <a:xfrm>
                  <a:off x="667" y="3949"/>
                  <a:ext cx="15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137359" name="Line 143"/>
                <p:cNvSpPr>
                  <a:spLocks noChangeShapeType="1"/>
                </p:cNvSpPr>
                <p:nvPr/>
              </p:nvSpPr>
              <p:spPr bwMode="auto">
                <a:xfrm>
                  <a:off x="1233" y="2189"/>
                  <a:ext cx="0" cy="19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137360" name="Line 144"/>
                <p:cNvSpPr>
                  <a:spLocks noChangeShapeType="1"/>
                </p:cNvSpPr>
                <p:nvPr/>
              </p:nvSpPr>
              <p:spPr bwMode="auto">
                <a:xfrm>
                  <a:off x="1734" y="2189"/>
                  <a:ext cx="0" cy="19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endParaRPr>
                </a:p>
              </p:txBody>
            </p:sp>
          </p:grpSp>
        </p:grpSp>
      </p:grpSp>
      <p:sp>
        <p:nvSpPr>
          <p:cNvPr id="137361" name="Text Box 145"/>
          <p:cNvSpPr txBox="1">
            <a:spLocks noChangeArrowheads="1"/>
          </p:cNvSpPr>
          <p:nvPr/>
        </p:nvSpPr>
        <p:spPr bwMode="auto">
          <a:xfrm>
            <a:off x="6681788" y="3551238"/>
            <a:ext cx="438150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  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  6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  4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  5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  7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  7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16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14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18</a:t>
            </a:r>
          </a:p>
        </p:txBody>
      </p:sp>
      <p:sp>
        <p:nvSpPr>
          <p:cNvPr id="137362" name="Text Box 146"/>
          <p:cNvSpPr txBox="1">
            <a:spLocks noChangeArrowheads="1"/>
          </p:cNvSpPr>
          <p:nvPr/>
        </p:nvSpPr>
        <p:spPr bwMode="auto">
          <a:xfrm>
            <a:off x="7405688" y="3552825"/>
            <a:ext cx="438150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  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  6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  6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  8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  7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10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16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14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18</a:t>
            </a:r>
          </a:p>
        </p:txBody>
      </p:sp>
      <p:sp>
        <p:nvSpPr>
          <p:cNvPr id="137363" name="Line 147"/>
          <p:cNvSpPr>
            <a:spLocks noChangeShapeType="1"/>
          </p:cNvSpPr>
          <p:nvPr/>
        </p:nvSpPr>
        <p:spPr bwMode="auto">
          <a:xfrm>
            <a:off x="7205663" y="3716338"/>
            <a:ext cx="0" cy="2487612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37364" name="Line 148"/>
          <p:cNvSpPr>
            <a:spLocks noChangeShapeType="1"/>
          </p:cNvSpPr>
          <p:nvPr/>
        </p:nvSpPr>
        <p:spPr bwMode="auto">
          <a:xfrm flipV="1">
            <a:off x="7945438" y="3714750"/>
            <a:ext cx="0" cy="243363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grpSp>
        <p:nvGrpSpPr>
          <p:cNvPr id="137365" name="Group 149"/>
          <p:cNvGrpSpPr>
            <a:grpSpLocks/>
          </p:cNvGrpSpPr>
          <p:nvPr/>
        </p:nvGrpSpPr>
        <p:grpSpPr bwMode="auto">
          <a:xfrm>
            <a:off x="3967163" y="476250"/>
            <a:ext cx="4708525" cy="2568575"/>
            <a:chOff x="2780" y="2039"/>
            <a:chExt cx="2966" cy="1618"/>
          </a:xfrm>
        </p:grpSpPr>
        <p:sp>
          <p:nvSpPr>
            <p:cNvPr id="137366" name="Text Box 150"/>
            <p:cNvSpPr txBox="1">
              <a:spLocks noChangeArrowheads="1"/>
            </p:cNvSpPr>
            <p:nvPr/>
          </p:nvSpPr>
          <p:spPr bwMode="auto">
            <a:xfrm rot="1468616">
              <a:off x="4383" y="2636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a</a:t>
              </a: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8=7</a:t>
              </a:r>
            </a:p>
          </p:txBody>
        </p:sp>
        <p:sp>
          <p:nvSpPr>
            <p:cNvPr id="137367" name="Text Box 151"/>
            <p:cNvSpPr txBox="1">
              <a:spLocks noChangeArrowheads="1"/>
            </p:cNvSpPr>
            <p:nvPr/>
          </p:nvSpPr>
          <p:spPr bwMode="auto">
            <a:xfrm rot="-2273448">
              <a:off x="4247" y="3022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a</a:t>
              </a: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9=4</a:t>
              </a:r>
            </a:p>
          </p:txBody>
        </p:sp>
        <p:sp>
          <p:nvSpPr>
            <p:cNvPr id="137368" name="Text Box 152"/>
            <p:cNvSpPr txBox="1">
              <a:spLocks noChangeArrowheads="1"/>
            </p:cNvSpPr>
            <p:nvPr/>
          </p:nvSpPr>
          <p:spPr bwMode="auto">
            <a:xfrm rot="1746009">
              <a:off x="5029" y="2091"/>
              <a:ext cx="5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a</a:t>
              </a: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10=2</a:t>
              </a:r>
            </a:p>
          </p:txBody>
        </p:sp>
        <p:sp>
          <p:nvSpPr>
            <p:cNvPr id="137369" name="Text Box 153"/>
            <p:cNvSpPr txBox="1">
              <a:spLocks noChangeArrowheads="1"/>
            </p:cNvSpPr>
            <p:nvPr/>
          </p:nvSpPr>
          <p:spPr bwMode="auto">
            <a:xfrm rot="-1493477">
              <a:off x="5057" y="2750"/>
              <a:ext cx="5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a</a:t>
              </a: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11=4</a:t>
              </a:r>
            </a:p>
          </p:txBody>
        </p:sp>
        <p:sp>
          <p:nvSpPr>
            <p:cNvPr id="137370" name="Text Box 154"/>
            <p:cNvSpPr txBox="1">
              <a:spLocks noChangeArrowheads="1"/>
            </p:cNvSpPr>
            <p:nvPr/>
          </p:nvSpPr>
          <p:spPr bwMode="auto">
            <a:xfrm rot="-1909753">
              <a:off x="4286" y="2205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a</a:t>
              </a: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7=9</a:t>
              </a:r>
            </a:p>
          </p:txBody>
        </p:sp>
        <p:sp>
          <p:nvSpPr>
            <p:cNvPr id="137371" name="Text Box 155"/>
            <p:cNvSpPr txBox="1">
              <a:spLocks noChangeArrowheads="1"/>
            </p:cNvSpPr>
            <p:nvPr/>
          </p:nvSpPr>
          <p:spPr bwMode="auto">
            <a:xfrm rot="2110140">
              <a:off x="3794" y="2182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a</a:t>
              </a: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4=1</a:t>
              </a:r>
            </a:p>
          </p:txBody>
        </p:sp>
        <p:sp>
          <p:nvSpPr>
            <p:cNvPr id="137372" name="Text Box 156"/>
            <p:cNvSpPr txBox="1">
              <a:spLocks noChangeArrowheads="1"/>
            </p:cNvSpPr>
            <p:nvPr/>
          </p:nvSpPr>
          <p:spPr bwMode="auto">
            <a:xfrm rot="-1445644">
              <a:off x="3658" y="2636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a</a:t>
              </a: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5=1</a:t>
              </a:r>
            </a:p>
          </p:txBody>
        </p:sp>
        <p:sp>
          <p:nvSpPr>
            <p:cNvPr id="137373" name="Text Box 157"/>
            <p:cNvSpPr txBox="1">
              <a:spLocks noChangeArrowheads="1"/>
            </p:cNvSpPr>
            <p:nvPr/>
          </p:nvSpPr>
          <p:spPr bwMode="auto">
            <a:xfrm>
              <a:off x="3696" y="3271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a</a:t>
              </a: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6=2</a:t>
              </a:r>
            </a:p>
          </p:txBody>
        </p:sp>
        <p:sp>
          <p:nvSpPr>
            <p:cNvPr id="137374" name="Text Box 158"/>
            <p:cNvSpPr txBox="1">
              <a:spLocks noChangeArrowheads="1"/>
            </p:cNvSpPr>
            <p:nvPr/>
          </p:nvSpPr>
          <p:spPr bwMode="auto">
            <a:xfrm rot="1789981">
              <a:off x="3068" y="2523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a</a:t>
              </a: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2=4</a:t>
              </a:r>
            </a:p>
          </p:txBody>
        </p:sp>
        <p:sp>
          <p:nvSpPr>
            <p:cNvPr id="137375" name="Text Box 159"/>
            <p:cNvSpPr txBox="1">
              <a:spLocks noChangeArrowheads="1"/>
            </p:cNvSpPr>
            <p:nvPr/>
          </p:nvSpPr>
          <p:spPr bwMode="auto">
            <a:xfrm rot="-2425782">
              <a:off x="2925" y="2160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a</a:t>
              </a: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1=6</a:t>
              </a:r>
            </a:p>
          </p:txBody>
        </p:sp>
        <p:sp>
          <p:nvSpPr>
            <p:cNvPr id="137376" name="Oval 160"/>
            <p:cNvSpPr>
              <a:spLocks noChangeArrowheads="1"/>
            </p:cNvSpPr>
            <p:nvPr/>
          </p:nvSpPr>
          <p:spPr bwMode="auto">
            <a:xfrm>
              <a:off x="5458" y="2402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9</a:t>
              </a:r>
            </a:p>
          </p:txBody>
        </p:sp>
        <p:sp>
          <p:nvSpPr>
            <p:cNvPr id="137377" name="Oval 161"/>
            <p:cNvSpPr>
              <a:spLocks noChangeArrowheads="1"/>
            </p:cNvSpPr>
            <p:nvPr/>
          </p:nvSpPr>
          <p:spPr bwMode="auto">
            <a:xfrm>
              <a:off x="4731" y="2764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8</a:t>
              </a:r>
            </a:p>
          </p:txBody>
        </p:sp>
        <p:sp>
          <p:nvSpPr>
            <p:cNvPr id="137378" name="Oval 162"/>
            <p:cNvSpPr>
              <a:spLocks noChangeArrowheads="1"/>
            </p:cNvSpPr>
            <p:nvPr/>
          </p:nvSpPr>
          <p:spPr bwMode="auto">
            <a:xfrm>
              <a:off x="4716" y="2039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7</a:t>
              </a:r>
            </a:p>
          </p:txBody>
        </p:sp>
        <p:sp>
          <p:nvSpPr>
            <p:cNvPr id="137379" name="Oval 163"/>
            <p:cNvSpPr>
              <a:spLocks noChangeArrowheads="1"/>
            </p:cNvSpPr>
            <p:nvPr/>
          </p:nvSpPr>
          <p:spPr bwMode="auto">
            <a:xfrm>
              <a:off x="4123" y="3344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6</a:t>
              </a:r>
            </a:p>
          </p:txBody>
        </p:sp>
        <p:sp>
          <p:nvSpPr>
            <p:cNvPr id="137380" name="Oval 164"/>
            <p:cNvSpPr>
              <a:spLocks noChangeArrowheads="1"/>
            </p:cNvSpPr>
            <p:nvPr/>
          </p:nvSpPr>
          <p:spPr bwMode="auto">
            <a:xfrm>
              <a:off x="3408" y="3344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4</a:t>
              </a:r>
            </a:p>
          </p:txBody>
        </p:sp>
        <p:sp>
          <p:nvSpPr>
            <p:cNvPr id="137381" name="Oval 165"/>
            <p:cNvSpPr>
              <a:spLocks noChangeArrowheads="1"/>
            </p:cNvSpPr>
            <p:nvPr/>
          </p:nvSpPr>
          <p:spPr bwMode="auto">
            <a:xfrm>
              <a:off x="4127" y="2493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5</a:t>
              </a:r>
            </a:p>
          </p:txBody>
        </p:sp>
        <p:sp>
          <p:nvSpPr>
            <p:cNvPr id="137382" name="Oval 166"/>
            <p:cNvSpPr>
              <a:spLocks noChangeArrowheads="1"/>
            </p:cNvSpPr>
            <p:nvPr/>
          </p:nvSpPr>
          <p:spPr bwMode="auto">
            <a:xfrm>
              <a:off x="3422" y="2811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3</a:t>
              </a:r>
            </a:p>
          </p:txBody>
        </p:sp>
        <p:sp>
          <p:nvSpPr>
            <p:cNvPr id="137383" name="Oval 167"/>
            <p:cNvSpPr>
              <a:spLocks noChangeArrowheads="1"/>
            </p:cNvSpPr>
            <p:nvPr/>
          </p:nvSpPr>
          <p:spPr bwMode="auto">
            <a:xfrm>
              <a:off x="3407" y="2062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2</a:t>
              </a:r>
            </a:p>
          </p:txBody>
        </p:sp>
        <p:sp>
          <p:nvSpPr>
            <p:cNvPr id="137384" name="Oval 168"/>
            <p:cNvSpPr>
              <a:spLocks noChangeArrowheads="1"/>
            </p:cNvSpPr>
            <p:nvPr/>
          </p:nvSpPr>
          <p:spPr bwMode="auto">
            <a:xfrm>
              <a:off x="2780" y="2481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1</a:t>
              </a:r>
            </a:p>
          </p:txBody>
        </p:sp>
        <p:sp>
          <p:nvSpPr>
            <p:cNvPr id="137385" name="Text Box 169"/>
            <p:cNvSpPr txBox="1">
              <a:spLocks noChangeArrowheads="1"/>
            </p:cNvSpPr>
            <p:nvPr/>
          </p:nvSpPr>
          <p:spPr bwMode="auto">
            <a:xfrm rot="3580605">
              <a:off x="2894" y="2991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a</a:t>
              </a: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3=5</a:t>
              </a:r>
            </a:p>
          </p:txBody>
        </p:sp>
        <p:cxnSp>
          <p:nvCxnSpPr>
            <p:cNvPr id="137386" name="AutoShape 170"/>
            <p:cNvCxnSpPr>
              <a:cxnSpLocks noChangeShapeType="1"/>
              <a:stCxn id="137384" idx="7"/>
              <a:endCxn id="137383" idx="2"/>
            </p:cNvCxnSpPr>
            <p:nvPr/>
          </p:nvCxnSpPr>
          <p:spPr bwMode="auto">
            <a:xfrm flipV="1">
              <a:off x="3026" y="2219"/>
              <a:ext cx="381" cy="30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387" name="AutoShape 171"/>
            <p:cNvCxnSpPr>
              <a:cxnSpLocks noChangeShapeType="1"/>
              <a:stCxn id="137384" idx="6"/>
              <a:endCxn id="137382" idx="1"/>
            </p:cNvCxnSpPr>
            <p:nvPr/>
          </p:nvCxnSpPr>
          <p:spPr bwMode="auto">
            <a:xfrm>
              <a:off x="3068" y="2638"/>
              <a:ext cx="396" cy="219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388" name="AutoShape 172"/>
            <p:cNvCxnSpPr>
              <a:cxnSpLocks noChangeShapeType="1"/>
              <a:stCxn id="137384" idx="5"/>
              <a:endCxn id="137380" idx="1"/>
            </p:cNvCxnSpPr>
            <p:nvPr/>
          </p:nvCxnSpPr>
          <p:spPr bwMode="auto">
            <a:xfrm>
              <a:off x="3026" y="2748"/>
              <a:ext cx="424" cy="64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389" name="AutoShape 173"/>
            <p:cNvCxnSpPr>
              <a:cxnSpLocks noChangeShapeType="1"/>
              <a:stCxn id="137380" idx="6"/>
              <a:endCxn id="137379" idx="2"/>
            </p:cNvCxnSpPr>
            <p:nvPr/>
          </p:nvCxnSpPr>
          <p:spPr bwMode="auto">
            <a:xfrm>
              <a:off x="3696" y="3501"/>
              <a:ext cx="427" cy="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390" name="AutoShape 174"/>
            <p:cNvCxnSpPr>
              <a:cxnSpLocks noChangeShapeType="1"/>
              <a:stCxn id="137382" idx="6"/>
              <a:endCxn id="137381" idx="3"/>
            </p:cNvCxnSpPr>
            <p:nvPr/>
          </p:nvCxnSpPr>
          <p:spPr bwMode="auto">
            <a:xfrm flipV="1">
              <a:off x="3710" y="2760"/>
              <a:ext cx="459" cy="20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391" name="AutoShape 175"/>
            <p:cNvCxnSpPr>
              <a:cxnSpLocks noChangeShapeType="1"/>
              <a:stCxn id="137383" idx="6"/>
              <a:endCxn id="137381" idx="1"/>
            </p:cNvCxnSpPr>
            <p:nvPr/>
          </p:nvCxnSpPr>
          <p:spPr bwMode="auto">
            <a:xfrm>
              <a:off x="3695" y="2219"/>
              <a:ext cx="474" cy="32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392" name="AutoShape 176"/>
            <p:cNvCxnSpPr>
              <a:cxnSpLocks noChangeShapeType="1"/>
              <a:stCxn id="137381" idx="7"/>
              <a:endCxn id="137378" idx="3"/>
            </p:cNvCxnSpPr>
            <p:nvPr/>
          </p:nvCxnSpPr>
          <p:spPr bwMode="auto">
            <a:xfrm flipV="1">
              <a:off x="4373" y="2306"/>
              <a:ext cx="385" cy="233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393" name="AutoShape 177"/>
            <p:cNvCxnSpPr>
              <a:cxnSpLocks noChangeShapeType="1"/>
              <a:stCxn id="137378" idx="6"/>
              <a:endCxn id="137376" idx="1"/>
            </p:cNvCxnSpPr>
            <p:nvPr/>
          </p:nvCxnSpPr>
          <p:spPr bwMode="auto">
            <a:xfrm>
              <a:off x="5004" y="2196"/>
              <a:ext cx="496" cy="25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394" name="AutoShape 178"/>
            <p:cNvCxnSpPr>
              <a:cxnSpLocks noChangeShapeType="1"/>
              <a:stCxn id="137379" idx="7"/>
              <a:endCxn id="137377" idx="3"/>
            </p:cNvCxnSpPr>
            <p:nvPr/>
          </p:nvCxnSpPr>
          <p:spPr bwMode="auto">
            <a:xfrm flipV="1">
              <a:off x="4369" y="3031"/>
              <a:ext cx="404" cy="359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395" name="AutoShape 179"/>
            <p:cNvCxnSpPr>
              <a:cxnSpLocks noChangeShapeType="1"/>
              <a:stCxn id="137377" idx="6"/>
              <a:endCxn id="137376" idx="3"/>
            </p:cNvCxnSpPr>
            <p:nvPr/>
          </p:nvCxnSpPr>
          <p:spPr bwMode="auto">
            <a:xfrm flipV="1">
              <a:off x="5019" y="2669"/>
              <a:ext cx="481" cy="25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396" name="AutoShape 180"/>
            <p:cNvCxnSpPr>
              <a:cxnSpLocks noChangeShapeType="1"/>
              <a:stCxn id="137381" idx="5"/>
              <a:endCxn id="137377" idx="2"/>
            </p:cNvCxnSpPr>
            <p:nvPr/>
          </p:nvCxnSpPr>
          <p:spPr bwMode="auto">
            <a:xfrm>
              <a:off x="4373" y="2760"/>
              <a:ext cx="358" cy="161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137408" name="Group 192"/>
          <p:cNvGrpSpPr>
            <a:grpSpLocks/>
          </p:cNvGrpSpPr>
          <p:nvPr/>
        </p:nvGrpSpPr>
        <p:grpSpPr bwMode="auto">
          <a:xfrm>
            <a:off x="4357688" y="725488"/>
            <a:ext cx="3927475" cy="1150937"/>
            <a:chOff x="2945" y="457"/>
            <a:chExt cx="2474" cy="725"/>
          </a:xfrm>
        </p:grpSpPr>
        <p:cxnSp>
          <p:nvCxnSpPr>
            <p:cNvPr id="137402" name="AutoShape 186"/>
            <p:cNvCxnSpPr>
              <a:cxnSpLocks noChangeShapeType="1"/>
              <a:stCxn id="137384" idx="7"/>
              <a:endCxn id="137383" idx="2"/>
            </p:cNvCxnSpPr>
            <p:nvPr/>
          </p:nvCxnSpPr>
          <p:spPr bwMode="auto">
            <a:xfrm flipV="1">
              <a:off x="2945" y="480"/>
              <a:ext cx="381" cy="308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403" name="AutoShape 187"/>
            <p:cNvCxnSpPr>
              <a:cxnSpLocks noChangeShapeType="1"/>
              <a:stCxn id="137383" idx="6"/>
              <a:endCxn id="137381" idx="1"/>
            </p:cNvCxnSpPr>
            <p:nvPr/>
          </p:nvCxnSpPr>
          <p:spPr bwMode="auto">
            <a:xfrm>
              <a:off x="3614" y="480"/>
              <a:ext cx="474" cy="320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404" name="AutoShape 188"/>
            <p:cNvCxnSpPr>
              <a:cxnSpLocks noChangeShapeType="1"/>
              <a:stCxn id="137381" idx="7"/>
              <a:endCxn id="137378" idx="3"/>
            </p:cNvCxnSpPr>
            <p:nvPr/>
          </p:nvCxnSpPr>
          <p:spPr bwMode="auto">
            <a:xfrm flipV="1">
              <a:off x="4292" y="567"/>
              <a:ext cx="385" cy="233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405" name="AutoShape 189"/>
            <p:cNvCxnSpPr>
              <a:cxnSpLocks noChangeShapeType="1"/>
              <a:stCxn id="137381" idx="5"/>
              <a:endCxn id="137377" idx="2"/>
            </p:cNvCxnSpPr>
            <p:nvPr/>
          </p:nvCxnSpPr>
          <p:spPr bwMode="auto">
            <a:xfrm>
              <a:off x="4292" y="1021"/>
              <a:ext cx="358" cy="161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406" name="AutoShape 190"/>
            <p:cNvCxnSpPr>
              <a:cxnSpLocks noChangeShapeType="1"/>
              <a:stCxn id="137377" idx="6"/>
              <a:endCxn id="137376" idx="3"/>
            </p:cNvCxnSpPr>
            <p:nvPr/>
          </p:nvCxnSpPr>
          <p:spPr bwMode="auto">
            <a:xfrm flipV="1">
              <a:off x="4938" y="930"/>
              <a:ext cx="481" cy="252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407" name="AutoShape 191"/>
            <p:cNvCxnSpPr>
              <a:cxnSpLocks noChangeShapeType="1"/>
              <a:stCxn id="137378" idx="6"/>
              <a:endCxn id="137376" idx="1"/>
            </p:cNvCxnSpPr>
            <p:nvPr/>
          </p:nvCxnSpPr>
          <p:spPr bwMode="auto">
            <a:xfrm>
              <a:off x="4923" y="457"/>
              <a:ext cx="496" cy="252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</p:grp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1000"/>
                                        <p:tgtEl>
                                          <p:spTgt spid="137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7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7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7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137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37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137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137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74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74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37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0"/>
                                        <p:tgtEl>
                                          <p:spTgt spid="137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92" grpId="0"/>
      <p:bldP spid="137361" grpId="0"/>
      <p:bldP spid="137362" grpId="0"/>
      <p:bldP spid="137363" grpId="0" animBg="1"/>
      <p:bldP spid="137364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80" name="Text Box 52"/>
          <p:cNvSpPr txBox="1">
            <a:spLocks noChangeArrowheads="1"/>
          </p:cNvSpPr>
          <p:nvPr/>
        </p:nvSpPr>
        <p:spPr bwMode="auto">
          <a:xfrm>
            <a:off x="112713" y="476250"/>
            <a:ext cx="3090862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Dijkstra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算法步骤：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150581" name="Rectangle 53"/>
          <p:cNvSpPr>
            <a:spLocks noChangeArrowheads="1"/>
          </p:cNvSpPr>
          <p:nvPr/>
        </p:nvSpPr>
        <p:spPr bwMode="auto">
          <a:xfrm>
            <a:off x="107950" y="981075"/>
            <a:ext cx="5200650" cy="33655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T </a:t>
            </a:r>
            <a:r>
              <a:rPr kumimoji="1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中顶点对应的距离值用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辅助数组 </a:t>
            </a: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D 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存放。 </a:t>
            </a:r>
          </a:p>
        </p:txBody>
      </p:sp>
      <p:sp>
        <p:nvSpPr>
          <p:cNvPr id="150582" name="Text Box 54"/>
          <p:cNvSpPr txBox="1">
            <a:spLocks noChangeArrowheads="1"/>
          </p:cNvSpPr>
          <p:nvPr/>
        </p:nvSpPr>
        <p:spPr bwMode="auto">
          <a:xfrm>
            <a:off x="107950" y="1341438"/>
            <a:ext cx="7308850" cy="33655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914400" marR="0" lvl="2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D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[</a:t>
            </a: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i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] 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初值：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若 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&lt;</a:t>
            </a: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v</a:t>
            </a:r>
            <a:r>
              <a:rPr kumimoji="1" lang="en-US" altLang="zh-CN" sz="20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0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, </a:t>
            </a: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v</a:t>
            </a:r>
            <a:r>
              <a:rPr kumimoji="1" lang="en-US" altLang="zh-CN" sz="20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i 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&gt; 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存在，则为其权值；否则为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∞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。  </a:t>
            </a:r>
          </a:p>
        </p:txBody>
      </p:sp>
      <p:graphicFrame>
        <p:nvGraphicFramePr>
          <p:cNvPr id="150583" name="Group 55"/>
          <p:cNvGraphicFramePr>
            <a:graphicFrameLocks noGrp="1"/>
          </p:cNvGraphicFramePr>
          <p:nvPr>
            <p:extLst/>
          </p:nvPr>
        </p:nvGraphicFramePr>
        <p:xfrm>
          <a:off x="4429125" y="2571750"/>
          <a:ext cx="4535488" cy="396240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终点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从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到各终点的最短路径及长度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i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=1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i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=2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i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=3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i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=4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i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=5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i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=6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v</a:t>
                      </a:r>
                      <a:r>
                        <a:rPr kumimoji="1" lang="en-US" altLang="zh-CN" sz="20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Di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150668" name="Group 140"/>
          <p:cNvGrpSpPr>
            <a:grpSpLocks/>
          </p:cNvGrpSpPr>
          <p:nvPr/>
        </p:nvGrpSpPr>
        <p:grpSpPr bwMode="auto">
          <a:xfrm>
            <a:off x="250825" y="3429000"/>
            <a:ext cx="3292475" cy="2952750"/>
            <a:chOff x="295" y="2205"/>
            <a:chExt cx="2074" cy="1860"/>
          </a:xfrm>
        </p:grpSpPr>
        <p:sp>
          <p:nvSpPr>
            <p:cNvPr id="150669" name="Oval 141"/>
            <p:cNvSpPr>
              <a:spLocks noChangeArrowheads="1"/>
            </p:cNvSpPr>
            <p:nvPr/>
          </p:nvSpPr>
          <p:spPr bwMode="auto">
            <a:xfrm>
              <a:off x="1511" y="3397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5</a:t>
              </a:r>
            </a:p>
          </p:txBody>
        </p:sp>
        <p:sp>
          <p:nvSpPr>
            <p:cNvPr id="150670" name="Oval 142"/>
            <p:cNvSpPr>
              <a:spLocks noChangeArrowheads="1"/>
            </p:cNvSpPr>
            <p:nvPr/>
          </p:nvSpPr>
          <p:spPr bwMode="auto">
            <a:xfrm>
              <a:off x="1511" y="2771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1</a:t>
              </a:r>
            </a:p>
          </p:txBody>
        </p:sp>
        <p:sp>
          <p:nvSpPr>
            <p:cNvPr id="150671" name="Oval 143"/>
            <p:cNvSpPr>
              <a:spLocks noChangeArrowheads="1"/>
            </p:cNvSpPr>
            <p:nvPr/>
          </p:nvSpPr>
          <p:spPr bwMode="auto">
            <a:xfrm>
              <a:off x="2085" y="3146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6</a:t>
              </a:r>
            </a:p>
          </p:txBody>
        </p:sp>
        <p:sp>
          <p:nvSpPr>
            <p:cNvPr id="150672" name="Oval 144"/>
            <p:cNvSpPr>
              <a:spLocks noChangeArrowheads="1"/>
            </p:cNvSpPr>
            <p:nvPr/>
          </p:nvSpPr>
          <p:spPr bwMode="auto">
            <a:xfrm>
              <a:off x="736" y="3781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4</a:t>
              </a:r>
            </a:p>
          </p:txBody>
        </p:sp>
        <p:sp>
          <p:nvSpPr>
            <p:cNvPr id="150673" name="Oval 145"/>
            <p:cNvSpPr>
              <a:spLocks noChangeArrowheads="1"/>
            </p:cNvSpPr>
            <p:nvPr/>
          </p:nvSpPr>
          <p:spPr bwMode="auto">
            <a:xfrm>
              <a:off x="736" y="3262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3</a:t>
              </a:r>
            </a:p>
          </p:txBody>
        </p:sp>
        <p:sp>
          <p:nvSpPr>
            <p:cNvPr id="150674" name="Oval 146"/>
            <p:cNvSpPr>
              <a:spLocks noChangeArrowheads="1"/>
            </p:cNvSpPr>
            <p:nvPr/>
          </p:nvSpPr>
          <p:spPr bwMode="auto">
            <a:xfrm>
              <a:off x="736" y="2750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2</a:t>
              </a:r>
            </a:p>
          </p:txBody>
        </p:sp>
        <p:sp>
          <p:nvSpPr>
            <p:cNvPr id="150675" name="Oval 147"/>
            <p:cNvSpPr>
              <a:spLocks noChangeArrowheads="1"/>
            </p:cNvSpPr>
            <p:nvPr/>
          </p:nvSpPr>
          <p:spPr bwMode="auto">
            <a:xfrm>
              <a:off x="736" y="2205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0</a:t>
              </a:r>
            </a:p>
          </p:txBody>
        </p:sp>
        <p:sp>
          <p:nvSpPr>
            <p:cNvPr id="150676" name="Text Box 148"/>
            <p:cNvSpPr txBox="1">
              <a:spLocks noChangeArrowheads="1"/>
            </p:cNvSpPr>
            <p:nvPr/>
          </p:nvSpPr>
          <p:spPr bwMode="auto">
            <a:xfrm>
              <a:off x="703" y="244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8</a:t>
              </a:r>
            </a:p>
          </p:txBody>
        </p:sp>
        <p:sp>
          <p:nvSpPr>
            <p:cNvPr id="150677" name="Text Box 149"/>
            <p:cNvSpPr txBox="1">
              <a:spLocks noChangeArrowheads="1"/>
            </p:cNvSpPr>
            <p:nvPr/>
          </p:nvSpPr>
          <p:spPr bwMode="auto">
            <a:xfrm>
              <a:off x="703" y="297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5</a:t>
              </a:r>
            </a:p>
          </p:txBody>
        </p:sp>
        <p:sp>
          <p:nvSpPr>
            <p:cNvPr id="150678" name="Text Box 150"/>
            <p:cNvSpPr txBox="1">
              <a:spLocks noChangeArrowheads="1"/>
            </p:cNvSpPr>
            <p:nvPr/>
          </p:nvSpPr>
          <p:spPr bwMode="auto">
            <a:xfrm>
              <a:off x="703" y="350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6</a:t>
              </a:r>
            </a:p>
          </p:txBody>
        </p:sp>
        <p:sp>
          <p:nvSpPr>
            <p:cNvPr id="150679" name="Text Box 151"/>
            <p:cNvSpPr txBox="1">
              <a:spLocks noChangeArrowheads="1"/>
            </p:cNvSpPr>
            <p:nvPr/>
          </p:nvSpPr>
          <p:spPr bwMode="auto">
            <a:xfrm>
              <a:off x="1217" y="373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2</a:t>
              </a:r>
            </a:p>
          </p:txBody>
        </p:sp>
        <p:sp>
          <p:nvSpPr>
            <p:cNvPr id="150680" name="Text Box 152"/>
            <p:cNvSpPr txBox="1">
              <a:spLocks noChangeArrowheads="1"/>
            </p:cNvSpPr>
            <p:nvPr/>
          </p:nvSpPr>
          <p:spPr bwMode="auto">
            <a:xfrm>
              <a:off x="295" y="2993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30 </a:t>
              </a:r>
            </a:p>
          </p:txBody>
        </p:sp>
        <p:sp>
          <p:nvSpPr>
            <p:cNvPr id="150681" name="Text Box 153"/>
            <p:cNvSpPr txBox="1">
              <a:spLocks noChangeArrowheads="1"/>
            </p:cNvSpPr>
            <p:nvPr/>
          </p:nvSpPr>
          <p:spPr bwMode="auto">
            <a:xfrm>
              <a:off x="1166" y="2371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13</a:t>
              </a:r>
            </a:p>
          </p:txBody>
        </p:sp>
        <p:sp>
          <p:nvSpPr>
            <p:cNvPr id="150682" name="Text Box 154"/>
            <p:cNvSpPr txBox="1">
              <a:spLocks noChangeArrowheads="1"/>
            </p:cNvSpPr>
            <p:nvPr/>
          </p:nvSpPr>
          <p:spPr bwMode="auto">
            <a:xfrm>
              <a:off x="1852" y="284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7</a:t>
              </a:r>
            </a:p>
          </p:txBody>
        </p:sp>
        <p:sp>
          <p:nvSpPr>
            <p:cNvPr id="150683" name="Text Box 155"/>
            <p:cNvSpPr txBox="1">
              <a:spLocks noChangeArrowheads="1"/>
            </p:cNvSpPr>
            <p:nvPr/>
          </p:nvSpPr>
          <p:spPr bwMode="auto">
            <a:xfrm>
              <a:off x="1846" y="3414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17</a:t>
              </a:r>
            </a:p>
          </p:txBody>
        </p:sp>
        <p:sp>
          <p:nvSpPr>
            <p:cNvPr id="150684" name="Text Box 156"/>
            <p:cNvSpPr txBox="1">
              <a:spLocks noChangeArrowheads="1"/>
            </p:cNvSpPr>
            <p:nvPr/>
          </p:nvSpPr>
          <p:spPr bwMode="auto">
            <a:xfrm>
              <a:off x="1746" y="229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32</a:t>
              </a:r>
            </a:p>
          </p:txBody>
        </p:sp>
        <p:sp>
          <p:nvSpPr>
            <p:cNvPr id="150685" name="Text Box 157"/>
            <p:cNvSpPr txBox="1">
              <a:spLocks noChangeArrowheads="1"/>
            </p:cNvSpPr>
            <p:nvPr/>
          </p:nvSpPr>
          <p:spPr bwMode="auto">
            <a:xfrm>
              <a:off x="1474" y="306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9</a:t>
              </a:r>
            </a:p>
          </p:txBody>
        </p:sp>
        <p:cxnSp>
          <p:nvCxnSpPr>
            <p:cNvPr id="150686" name="AutoShape 158"/>
            <p:cNvCxnSpPr>
              <a:cxnSpLocks noChangeShapeType="1"/>
              <a:stCxn id="150675" idx="4"/>
              <a:endCxn id="150674" idx="0"/>
            </p:cNvCxnSpPr>
            <p:nvPr/>
          </p:nvCxnSpPr>
          <p:spPr bwMode="auto">
            <a:xfrm>
              <a:off x="878" y="2489"/>
              <a:ext cx="0" cy="2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0687" name="AutoShape 159"/>
            <p:cNvCxnSpPr>
              <a:cxnSpLocks noChangeShapeType="1"/>
              <a:stCxn id="150675" idx="2"/>
              <a:endCxn id="150672" idx="2"/>
            </p:cNvCxnSpPr>
            <p:nvPr/>
          </p:nvCxnSpPr>
          <p:spPr bwMode="auto">
            <a:xfrm rot="10800000" flipH="1" flipV="1">
              <a:off x="736" y="2347"/>
              <a:ext cx="1" cy="1576"/>
            </a:xfrm>
            <a:prstGeom prst="curvedConnector3">
              <a:avLst>
                <a:gd name="adj1" fmla="val -14400000"/>
              </a:avLst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0688" name="AutoShape 160"/>
            <p:cNvCxnSpPr>
              <a:cxnSpLocks noChangeShapeType="1"/>
              <a:stCxn id="150674" idx="4"/>
              <a:endCxn id="150673" idx="0"/>
            </p:cNvCxnSpPr>
            <p:nvPr/>
          </p:nvCxnSpPr>
          <p:spPr bwMode="auto">
            <a:xfrm>
              <a:off x="878" y="3034"/>
              <a:ext cx="0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0689" name="AutoShape 161"/>
            <p:cNvCxnSpPr>
              <a:cxnSpLocks noChangeShapeType="1"/>
              <a:stCxn id="150673" idx="4"/>
              <a:endCxn id="150672" idx="0"/>
            </p:cNvCxnSpPr>
            <p:nvPr/>
          </p:nvCxnSpPr>
          <p:spPr bwMode="auto">
            <a:xfrm>
              <a:off x="878" y="3546"/>
              <a:ext cx="0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0690" name="AutoShape 162"/>
            <p:cNvCxnSpPr>
              <a:cxnSpLocks noChangeShapeType="1"/>
              <a:stCxn id="150675" idx="6"/>
              <a:endCxn id="150671" idx="7"/>
            </p:cNvCxnSpPr>
            <p:nvPr/>
          </p:nvCxnSpPr>
          <p:spPr bwMode="auto">
            <a:xfrm>
              <a:off x="1020" y="2347"/>
              <a:ext cx="1307" cy="841"/>
            </a:xfrm>
            <a:prstGeom prst="curvedConnector2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0691" name="AutoShape 163"/>
            <p:cNvCxnSpPr>
              <a:cxnSpLocks noChangeShapeType="1"/>
              <a:stCxn id="150675" idx="5"/>
              <a:endCxn id="150670" idx="1"/>
            </p:cNvCxnSpPr>
            <p:nvPr/>
          </p:nvCxnSpPr>
          <p:spPr bwMode="auto">
            <a:xfrm>
              <a:off x="978" y="2447"/>
              <a:ext cx="575" cy="36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0692" name="AutoShape 164"/>
            <p:cNvCxnSpPr>
              <a:cxnSpLocks noChangeShapeType="1"/>
              <a:stCxn id="150670" idx="5"/>
              <a:endCxn id="150671" idx="1"/>
            </p:cNvCxnSpPr>
            <p:nvPr/>
          </p:nvCxnSpPr>
          <p:spPr bwMode="auto">
            <a:xfrm>
              <a:off x="1753" y="3013"/>
              <a:ext cx="374" cy="17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0693" name="AutoShape 165"/>
            <p:cNvCxnSpPr>
              <a:cxnSpLocks noChangeShapeType="1"/>
              <a:stCxn id="150670" idx="4"/>
              <a:endCxn id="150669" idx="0"/>
            </p:cNvCxnSpPr>
            <p:nvPr/>
          </p:nvCxnSpPr>
          <p:spPr bwMode="auto">
            <a:xfrm>
              <a:off x="1653" y="3055"/>
              <a:ext cx="0" cy="34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0694" name="AutoShape 166"/>
            <p:cNvCxnSpPr>
              <a:cxnSpLocks noChangeShapeType="1"/>
              <a:stCxn id="150669" idx="6"/>
              <a:endCxn id="150671" idx="3"/>
            </p:cNvCxnSpPr>
            <p:nvPr/>
          </p:nvCxnSpPr>
          <p:spPr bwMode="auto">
            <a:xfrm flipV="1">
              <a:off x="1795" y="3388"/>
              <a:ext cx="332" cy="15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0695" name="AutoShape 167"/>
            <p:cNvCxnSpPr>
              <a:cxnSpLocks noChangeShapeType="1"/>
              <a:stCxn id="150672" idx="6"/>
              <a:endCxn id="150669" idx="3"/>
            </p:cNvCxnSpPr>
            <p:nvPr/>
          </p:nvCxnSpPr>
          <p:spPr bwMode="auto">
            <a:xfrm flipV="1">
              <a:off x="1020" y="3639"/>
              <a:ext cx="533" cy="28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aphicFrame>
        <p:nvGraphicFramePr>
          <p:cNvPr id="150696" name="Object 168"/>
          <p:cNvGraphicFramePr>
            <a:graphicFrameLocks noChangeAspect="1"/>
          </p:cNvGraphicFramePr>
          <p:nvPr/>
        </p:nvGraphicFramePr>
        <p:xfrm>
          <a:off x="5970588" y="1700213"/>
          <a:ext cx="2562225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9" name="公式" r:id="rId4" imgW="1587240" imgH="279360" progId="Equation.3">
                  <p:embed/>
                </p:oleObj>
              </mc:Choice>
              <mc:Fallback>
                <p:oleObj name="公式" r:id="rId4" imgW="1587240" imgH="279360" progId="Equation.3">
                  <p:embed/>
                  <p:pic>
                    <p:nvPicPr>
                      <p:cNvPr id="150696" name="Object 1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0588" y="1700213"/>
                        <a:ext cx="2562225" cy="452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697" name="Oval 169"/>
          <p:cNvSpPr>
            <a:spLocks noChangeArrowheads="1"/>
          </p:cNvSpPr>
          <p:nvPr/>
        </p:nvSpPr>
        <p:spPr bwMode="auto">
          <a:xfrm>
            <a:off x="950913" y="4294188"/>
            <a:ext cx="450850" cy="4508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2</a:t>
            </a:r>
          </a:p>
        </p:txBody>
      </p:sp>
      <p:sp>
        <p:nvSpPr>
          <p:cNvPr id="150698" name="Text Box 170"/>
          <p:cNvSpPr txBox="1">
            <a:spLocks noChangeArrowheads="1"/>
          </p:cNvSpPr>
          <p:nvPr/>
        </p:nvSpPr>
        <p:spPr bwMode="auto">
          <a:xfrm>
            <a:off x="4932363" y="3413125"/>
            <a:ext cx="439737" cy="23209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13</a:t>
            </a: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8</a:t>
            </a: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∞</a:t>
            </a: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30</a:t>
            </a: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∞</a:t>
            </a: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32</a:t>
            </a:r>
          </a:p>
        </p:txBody>
      </p:sp>
      <p:sp>
        <p:nvSpPr>
          <p:cNvPr id="150699" name="Text Box 171"/>
          <p:cNvSpPr txBox="1">
            <a:spLocks noChangeArrowheads="1"/>
          </p:cNvSpPr>
          <p:nvPr/>
        </p:nvSpPr>
        <p:spPr bwMode="auto">
          <a:xfrm>
            <a:off x="4943475" y="5710238"/>
            <a:ext cx="379413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0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2</a:t>
            </a:r>
          </a:p>
        </p:txBody>
      </p:sp>
      <p:sp>
        <p:nvSpPr>
          <p:cNvPr id="150700" name="Text Box 172"/>
          <p:cNvSpPr txBox="1">
            <a:spLocks noChangeArrowheads="1"/>
          </p:cNvSpPr>
          <p:nvPr/>
        </p:nvSpPr>
        <p:spPr bwMode="auto">
          <a:xfrm>
            <a:off x="5005388" y="6127750"/>
            <a:ext cx="311150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8</a:t>
            </a:r>
            <a:endParaRPr kumimoji="1" lang="en-US" altLang="zh-CN" sz="2000" b="1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50701" name="Text Box 173"/>
          <p:cNvSpPr txBox="1">
            <a:spLocks noChangeArrowheads="1"/>
          </p:cNvSpPr>
          <p:nvPr/>
        </p:nvSpPr>
        <p:spPr bwMode="auto">
          <a:xfrm>
            <a:off x="5581650" y="3413125"/>
            <a:ext cx="439738" cy="23209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13</a:t>
            </a: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13</a:t>
            </a: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30</a:t>
            </a: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∞</a:t>
            </a: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32</a:t>
            </a:r>
          </a:p>
        </p:txBody>
      </p:sp>
      <p:sp>
        <p:nvSpPr>
          <p:cNvPr id="150702" name="Oval 174"/>
          <p:cNvSpPr>
            <a:spLocks noChangeArrowheads="1"/>
          </p:cNvSpPr>
          <p:nvPr/>
        </p:nvSpPr>
        <p:spPr bwMode="auto">
          <a:xfrm>
            <a:off x="950913" y="5102225"/>
            <a:ext cx="450850" cy="4508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3</a:t>
            </a:r>
          </a:p>
        </p:txBody>
      </p:sp>
      <p:sp>
        <p:nvSpPr>
          <p:cNvPr id="150703" name="Oval 175"/>
          <p:cNvSpPr>
            <a:spLocks noChangeArrowheads="1"/>
          </p:cNvSpPr>
          <p:nvPr/>
        </p:nvSpPr>
        <p:spPr bwMode="auto">
          <a:xfrm>
            <a:off x="2185988" y="4329113"/>
            <a:ext cx="450850" cy="4508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</a:p>
        </p:txBody>
      </p:sp>
      <p:sp>
        <p:nvSpPr>
          <p:cNvPr id="150704" name="Text Box 176"/>
          <p:cNvSpPr txBox="1">
            <a:spLocks noChangeArrowheads="1"/>
          </p:cNvSpPr>
          <p:nvPr/>
        </p:nvSpPr>
        <p:spPr bwMode="auto">
          <a:xfrm>
            <a:off x="5634038" y="5695950"/>
            <a:ext cx="379412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0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</a:p>
        </p:txBody>
      </p:sp>
      <p:sp>
        <p:nvSpPr>
          <p:cNvPr id="150705" name="Text Box 177"/>
          <p:cNvSpPr txBox="1">
            <a:spLocks noChangeArrowheads="1"/>
          </p:cNvSpPr>
          <p:nvPr/>
        </p:nvSpPr>
        <p:spPr bwMode="auto">
          <a:xfrm>
            <a:off x="5581650" y="6127750"/>
            <a:ext cx="438150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13</a:t>
            </a:r>
            <a:endParaRPr kumimoji="1" lang="en-US" altLang="zh-CN" sz="2000" b="1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50706" name="Text Box 178"/>
          <p:cNvSpPr txBox="1">
            <a:spLocks noChangeArrowheads="1"/>
          </p:cNvSpPr>
          <p:nvPr/>
        </p:nvSpPr>
        <p:spPr bwMode="auto">
          <a:xfrm>
            <a:off x="6229350" y="3413125"/>
            <a:ext cx="439738" cy="23209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13</a:t>
            </a: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30</a:t>
            </a: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22</a:t>
            </a: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20</a:t>
            </a:r>
          </a:p>
        </p:txBody>
      </p:sp>
      <p:sp>
        <p:nvSpPr>
          <p:cNvPr id="150707" name="Text Box 179"/>
          <p:cNvSpPr txBox="1">
            <a:spLocks noChangeArrowheads="1"/>
          </p:cNvSpPr>
          <p:nvPr/>
        </p:nvSpPr>
        <p:spPr bwMode="auto">
          <a:xfrm>
            <a:off x="6281738" y="5695950"/>
            <a:ext cx="379412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0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3</a:t>
            </a:r>
          </a:p>
        </p:txBody>
      </p:sp>
      <p:sp>
        <p:nvSpPr>
          <p:cNvPr id="150708" name="Text Box 180"/>
          <p:cNvSpPr txBox="1">
            <a:spLocks noChangeArrowheads="1"/>
          </p:cNvSpPr>
          <p:nvPr/>
        </p:nvSpPr>
        <p:spPr bwMode="auto">
          <a:xfrm>
            <a:off x="6156325" y="6127750"/>
            <a:ext cx="646113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8+5 </a:t>
            </a:r>
          </a:p>
        </p:txBody>
      </p:sp>
      <p:sp>
        <p:nvSpPr>
          <p:cNvPr id="150709" name="Text Box 181"/>
          <p:cNvSpPr txBox="1">
            <a:spLocks noChangeArrowheads="1"/>
          </p:cNvSpPr>
          <p:nvPr/>
        </p:nvSpPr>
        <p:spPr bwMode="auto">
          <a:xfrm>
            <a:off x="6948488" y="3413125"/>
            <a:ext cx="439737" cy="23209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19</a:t>
            </a: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22</a:t>
            </a: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20</a:t>
            </a:r>
          </a:p>
        </p:txBody>
      </p:sp>
      <p:sp>
        <p:nvSpPr>
          <p:cNvPr id="150710" name="Text Box 182"/>
          <p:cNvSpPr txBox="1">
            <a:spLocks noChangeArrowheads="1"/>
          </p:cNvSpPr>
          <p:nvPr/>
        </p:nvSpPr>
        <p:spPr bwMode="auto">
          <a:xfrm>
            <a:off x="7000875" y="5695950"/>
            <a:ext cx="379413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0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4</a:t>
            </a:r>
          </a:p>
        </p:txBody>
      </p:sp>
      <p:sp>
        <p:nvSpPr>
          <p:cNvPr id="150711" name="Oval 183"/>
          <p:cNvSpPr>
            <a:spLocks noChangeArrowheads="1"/>
          </p:cNvSpPr>
          <p:nvPr/>
        </p:nvSpPr>
        <p:spPr bwMode="auto">
          <a:xfrm>
            <a:off x="950913" y="5930900"/>
            <a:ext cx="450850" cy="4508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4</a:t>
            </a:r>
          </a:p>
        </p:txBody>
      </p:sp>
      <p:sp>
        <p:nvSpPr>
          <p:cNvPr id="150712" name="Text Box 184"/>
          <p:cNvSpPr txBox="1">
            <a:spLocks noChangeArrowheads="1"/>
          </p:cNvSpPr>
          <p:nvPr/>
        </p:nvSpPr>
        <p:spPr bwMode="auto">
          <a:xfrm>
            <a:off x="6735763" y="6127750"/>
            <a:ext cx="917575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8+5+6 </a:t>
            </a:r>
          </a:p>
        </p:txBody>
      </p:sp>
      <p:sp>
        <p:nvSpPr>
          <p:cNvPr id="150713" name="Text Box 185"/>
          <p:cNvSpPr txBox="1">
            <a:spLocks noChangeArrowheads="1"/>
          </p:cNvSpPr>
          <p:nvPr/>
        </p:nvSpPr>
        <p:spPr bwMode="auto">
          <a:xfrm>
            <a:off x="7669213" y="3413125"/>
            <a:ext cx="439737" cy="23209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21</a:t>
            </a: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20</a:t>
            </a:r>
          </a:p>
        </p:txBody>
      </p:sp>
      <p:sp>
        <p:nvSpPr>
          <p:cNvPr id="150714" name="Text Box 186"/>
          <p:cNvSpPr txBox="1">
            <a:spLocks noChangeArrowheads="1"/>
          </p:cNvSpPr>
          <p:nvPr/>
        </p:nvSpPr>
        <p:spPr bwMode="auto">
          <a:xfrm>
            <a:off x="7721600" y="5695950"/>
            <a:ext cx="379413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0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6</a:t>
            </a:r>
          </a:p>
        </p:txBody>
      </p:sp>
      <p:sp>
        <p:nvSpPr>
          <p:cNvPr id="150715" name="Oval 187"/>
          <p:cNvSpPr>
            <a:spLocks noChangeArrowheads="1"/>
          </p:cNvSpPr>
          <p:nvPr/>
        </p:nvSpPr>
        <p:spPr bwMode="auto">
          <a:xfrm>
            <a:off x="2185988" y="5318125"/>
            <a:ext cx="450850" cy="4508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5</a:t>
            </a:r>
          </a:p>
        </p:txBody>
      </p:sp>
      <p:sp>
        <p:nvSpPr>
          <p:cNvPr id="150716" name="Text Box 188"/>
          <p:cNvSpPr txBox="1">
            <a:spLocks noChangeArrowheads="1"/>
          </p:cNvSpPr>
          <p:nvPr/>
        </p:nvSpPr>
        <p:spPr bwMode="auto">
          <a:xfrm>
            <a:off x="7524750" y="6127750"/>
            <a:ext cx="773113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13+7 </a:t>
            </a:r>
          </a:p>
        </p:txBody>
      </p:sp>
      <p:sp>
        <p:nvSpPr>
          <p:cNvPr id="150717" name="Text Box 189"/>
          <p:cNvSpPr txBox="1">
            <a:spLocks noChangeArrowheads="1"/>
          </p:cNvSpPr>
          <p:nvPr/>
        </p:nvSpPr>
        <p:spPr bwMode="auto">
          <a:xfrm>
            <a:off x="8382000" y="3413125"/>
            <a:ext cx="439738" cy="23209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21</a:t>
            </a: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50718" name="Text Box 190"/>
          <p:cNvSpPr txBox="1">
            <a:spLocks noChangeArrowheads="1"/>
          </p:cNvSpPr>
          <p:nvPr/>
        </p:nvSpPr>
        <p:spPr bwMode="auto">
          <a:xfrm>
            <a:off x="8442325" y="5695950"/>
            <a:ext cx="379413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0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5</a:t>
            </a:r>
          </a:p>
        </p:txBody>
      </p:sp>
      <p:sp>
        <p:nvSpPr>
          <p:cNvPr id="150719" name="Oval 191"/>
          <p:cNvSpPr>
            <a:spLocks noChangeArrowheads="1"/>
          </p:cNvSpPr>
          <p:nvPr/>
        </p:nvSpPr>
        <p:spPr bwMode="auto">
          <a:xfrm>
            <a:off x="3092450" y="4922838"/>
            <a:ext cx="450850" cy="4508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6</a:t>
            </a:r>
          </a:p>
        </p:txBody>
      </p:sp>
      <p:sp>
        <p:nvSpPr>
          <p:cNvPr id="150721" name="Text Box 193"/>
          <p:cNvSpPr txBox="1">
            <a:spLocks noChangeArrowheads="1"/>
          </p:cNvSpPr>
          <p:nvPr/>
        </p:nvSpPr>
        <p:spPr bwMode="auto">
          <a:xfrm>
            <a:off x="2967038" y="525463"/>
            <a:ext cx="3997325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初始时令 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S={</a:t>
            </a: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v</a:t>
            </a:r>
            <a:r>
              <a:rPr kumimoji="1" lang="en-US" altLang="zh-CN" sz="20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0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},  T={</a:t>
            </a:r>
            <a:r>
              <a:rPr kumimoji="1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其余顶点}。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</a:t>
            </a:r>
          </a:p>
        </p:txBody>
      </p:sp>
      <p:sp>
        <p:nvSpPr>
          <p:cNvPr id="150722" name="Oval 194"/>
          <p:cNvSpPr>
            <a:spLocks noChangeArrowheads="1"/>
          </p:cNvSpPr>
          <p:nvPr/>
        </p:nvSpPr>
        <p:spPr bwMode="auto">
          <a:xfrm>
            <a:off x="950913" y="3429000"/>
            <a:ext cx="450850" cy="4508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0</a:t>
            </a:r>
          </a:p>
        </p:txBody>
      </p:sp>
      <p:sp>
        <p:nvSpPr>
          <p:cNvPr id="150724" name="Rectangle 196"/>
          <p:cNvSpPr>
            <a:spLocks noChangeArrowheads="1"/>
          </p:cNvSpPr>
          <p:nvPr/>
        </p:nvSpPr>
        <p:spPr bwMode="auto">
          <a:xfrm>
            <a:off x="107950" y="1700213"/>
            <a:ext cx="5827713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从 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T 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中选取一个其距离值最小的顶点 </a:t>
            </a: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v</a:t>
            </a:r>
            <a:r>
              <a:rPr kumimoji="1" lang="en-US" altLang="zh-CN" sz="20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j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，加入 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S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。 </a:t>
            </a:r>
          </a:p>
        </p:txBody>
      </p:sp>
      <p:sp>
        <p:nvSpPr>
          <p:cNvPr id="150725" name="Rectangle 197"/>
          <p:cNvSpPr>
            <a:spLocks noChangeArrowheads="1"/>
          </p:cNvSpPr>
          <p:nvPr/>
        </p:nvSpPr>
        <p:spPr bwMode="auto">
          <a:xfrm>
            <a:off x="107950" y="2122488"/>
            <a:ext cx="9036050" cy="71278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对 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T 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中顶点的距离值进行修改：若加进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v</a:t>
            </a:r>
            <a:r>
              <a:rPr kumimoji="1" lang="en-US" altLang="zh-CN" sz="24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j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作中间顶点，从 </a:t>
            </a: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v</a:t>
            </a:r>
            <a:r>
              <a:rPr kumimoji="1" lang="en-US" altLang="zh-CN" sz="20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0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到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v</a:t>
            </a:r>
            <a:r>
              <a:rPr kumimoji="1" lang="en-US" altLang="zh-CN" sz="20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的距离值比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不加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v</a:t>
            </a:r>
            <a:r>
              <a:rPr kumimoji="1" lang="en-US" altLang="zh-CN" sz="20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j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的路径要短，则修改此距离值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。 </a:t>
            </a:r>
          </a:p>
        </p:txBody>
      </p:sp>
      <p:sp>
        <p:nvSpPr>
          <p:cNvPr id="150726" name="Rectangle 198"/>
          <p:cNvSpPr>
            <a:spLocks noChangeArrowheads="1"/>
          </p:cNvSpPr>
          <p:nvPr/>
        </p:nvSpPr>
        <p:spPr bwMode="auto">
          <a:xfrm>
            <a:off x="107950" y="2887663"/>
            <a:ext cx="4038600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重复上述步骤，直到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S = V </a:t>
            </a:r>
            <a:r>
              <a:rPr kumimoji="1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为止。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</a:t>
            </a:r>
          </a:p>
        </p:txBody>
      </p:sp>
      <p:sp>
        <p:nvSpPr>
          <p:cNvPr id="150720" name="Text Box 192"/>
          <p:cNvSpPr txBox="1">
            <a:spLocks noChangeArrowheads="1"/>
          </p:cNvSpPr>
          <p:nvPr/>
        </p:nvSpPr>
        <p:spPr bwMode="auto">
          <a:xfrm>
            <a:off x="8243888" y="6148388"/>
            <a:ext cx="669925" cy="4349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8+5 </a:t>
            </a:r>
          </a:p>
          <a:p>
            <a:pPr marL="0" marR="0" lvl="0" indent="0" algn="l" defTabSz="914400" rtl="0" eaLnBrk="1" fontAlgn="base" latinLnBrk="0" hangingPunct="1">
              <a:lnSpc>
                <a:spcPct val="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+6+2 </a:t>
            </a:r>
          </a:p>
        </p:txBody>
      </p:sp>
      <p:sp>
        <p:nvSpPr>
          <p:cNvPr id="150728" name="Rectangle 200"/>
          <p:cNvSpPr>
            <a:spLocks noChangeArrowheads="1"/>
          </p:cNvSpPr>
          <p:nvPr/>
        </p:nvSpPr>
        <p:spPr bwMode="auto">
          <a:xfrm>
            <a:off x="8402638" y="6646863"/>
            <a:ext cx="490537" cy="2381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▲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0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07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07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150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0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05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05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000"/>
                                        <p:tgtEl>
                                          <p:spTgt spid="150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0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06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06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0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06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07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07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6" dur="500"/>
                                        <p:tgtEl>
                                          <p:spTgt spid="15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2000"/>
                                        <p:tgtEl>
                                          <p:spTgt spid="150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5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507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507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507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507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507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507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2000"/>
                                        <p:tgtEl>
                                          <p:spTgt spid="150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507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507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507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507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507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507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2000"/>
                                        <p:tgtEl>
                                          <p:spTgt spid="150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507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507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507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507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507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507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2000"/>
                                        <p:tgtEl>
                                          <p:spTgt spid="150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507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507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1507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1507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507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1507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2000"/>
                                        <p:tgtEl>
                                          <p:spTgt spid="150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1507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1507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1507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1507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507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507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81" grpId="0"/>
      <p:bldP spid="150582" grpId="0"/>
      <p:bldP spid="150697" grpId="0" animBg="1"/>
      <p:bldP spid="150698" grpId="0"/>
      <p:bldP spid="150699" grpId="0"/>
      <p:bldP spid="150700" grpId="0"/>
      <p:bldP spid="150701" grpId="0"/>
      <p:bldP spid="150702" grpId="0" animBg="1"/>
      <p:bldP spid="150703" grpId="0" animBg="1"/>
      <p:bldP spid="150704" grpId="0"/>
      <p:bldP spid="150705" grpId="0"/>
      <p:bldP spid="150706" grpId="0"/>
      <p:bldP spid="150707" grpId="0"/>
      <p:bldP spid="150708" grpId="0"/>
      <p:bldP spid="150709" grpId="0"/>
      <p:bldP spid="150710" grpId="0"/>
      <p:bldP spid="150711" grpId="0" animBg="1"/>
      <p:bldP spid="150712" grpId="0"/>
      <p:bldP spid="150713" grpId="0"/>
      <p:bldP spid="150714" grpId="0"/>
      <p:bldP spid="150715" grpId="0" animBg="1"/>
      <p:bldP spid="150716" grpId="0"/>
      <p:bldP spid="150717" grpId="0"/>
      <p:bldP spid="150718" grpId="0"/>
      <p:bldP spid="150719" grpId="0" animBg="1"/>
      <p:bldP spid="150721" grpId="0"/>
      <p:bldP spid="150722" grpId="0" animBg="1"/>
      <p:bldP spid="150724" grpId="0"/>
      <p:bldP spid="150725" grpId="0"/>
      <p:bldP spid="150726" grpId="0"/>
      <p:bldP spid="150720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E1B4E38C-D823-4450-AD9A-1A2C78B34F2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48144" y="2499597"/>
          <a:ext cx="6363929" cy="40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539">
                  <a:extLst>
                    <a:ext uri="{9D8B030D-6E8A-4147-A177-3AD203B41FA5}">
                      <a16:colId xmlns:a16="http://schemas.microsoft.com/office/drawing/2014/main" val="298955809"/>
                    </a:ext>
                  </a:extLst>
                </a:gridCol>
                <a:gridCol w="578539">
                  <a:extLst>
                    <a:ext uri="{9D8B030D-6E8A-4147-A177-3AD203B41FA5}">
                      <a16:colId xmlns:a16="http://schemas.microsoft.com/office/drawing/2014/main" val="1766512524"/>
                    </a:ext>
                  </a:extLst>
                </a:gridCol>
                <a:gridCol w="578539">
                  <a:extLst>
                    <a:ext uri="{9D8B030D-6E8A-4147-A177-3AD203B41FA5}">
                      <a16:colId xmlns:a16="http://schemas.microsoft.com/office/drawing/2014/main" val="3665263812"/>
                    </a:ext>
                  </a:extLst>
                </a:gridCol>
                <a:gridCol w="578539">
                  <a:extLst>
                    <a:ext uri="{9D8B030D-6E8A-4147-A177-3AD203B41FA5}">
                      <a16:colId xmlns:a16="http://schemas.microsoft.com/office/drawing/2014/main" val="3588213459"/>
                    </a:ext>
                  </a:extLst>
                </a:gridCol>
                <a:gridCol w="578539">
                  <a:extLst>
                    <a:ext uri="{9D8B030D-6E8A-4147-A177-3AD203B41FA5}">
                      <a16:colId xmlns:a16="http://schemas.microsoft.com/office/drawing/2014/main" val="883670835"/>
                    </a:ext>
                  </a:extLst>
                </a:gridCol>
                <a:gridCol w="578539">
                  <a:extLst>
                    <a:ext uri="{9D8B030D-6E8A-4147-A177-3AD203B41FA5}">
                      <a16:colId xmlns:a16="http://schemas.microsoft.com/office/drawing/2014/main" val="953996410"/>
                    </a:ext>
                  </a:extLst>
                </a:gridCol>
                <a:gridCol w="578539">
                  <a:extLst>
                    <a:ext uri="{9D8B030D-6E8A-4147-A177-3AD203B41FA5}">
                      <a16:colId xmlns:a16="http://schemas.microsoft.com/office/drawing/2014/main" val="3262755993"/>
                    </a:ext>
                  </a:extLst>
                </a:gridCol>
                <a:gridCol w="578539">
                  <a:extLst>
                    <a:ext uri="{9D8B030D-6E8A-4147-A177-3AD203B41FA5}">
                      <a16:colId xmlns:a16="http://schemas.microsoft.com/office/drawing/2014/main" val="3757205228"/>
                    </a:ext>
                  </a:extLst>
                </a:gridCol>
                <a:gridCol w="578539">
                  <a:extLst>
                    <a:ext uri="{9D8B030D-6E8A-4147-A177-3AD203B41FA5}">
                      <a16:colId xmlns:a16="http://schemas.microsoft.com/office/drawing/2014/main" val="1551028866"/>
                    </a:ext>
                  </a:extLst>
                </a:gridCol>
                <a:gridCol w="578539">
                  <a:extLst>
                    <a:ext uri="{9D8B030D-6E8A-4147-A177-3AD203B41FA5}">
                      <a16:colId xmlns:a16="http://schemas.microsoft.com/office/drawing/2014/main" val="1048100018"/>
                    </a:ext>
                  </a:extLst>
                </a:gridCol>
                <a:gridCol w="578539">
                  <a:extLst>
                    <a:ext uri="{9D8B030D-6E8A-4147-A177-3AD203B41FA5}">
                      <a16:colId xmlns:a16="http://schemas.microsoft.com/office/drawing/2014/main" val="2153564513"/>
                    </a:ext>
                  </a:extLst>
                </a:gridCol>
              </a:tblGrid>
              <a:tr h="4057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b="0" i="0" baseline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5</a:t>
                      </a:r>
                      <a:endParaRPr lang="zh-CN" altLang="en-US" sz="1900" b="0" i="0" baseline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rgbClr val="FF00FF"/>
                        </a:gs>
                        <a:gs pos="50000">
                          <a:srgbClr val="FFFFFF"/>
                        </a:gs>
                        <a:gs pos="100000">
                          <a:srgbClr val="FF00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b="0" i="0" baseline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13</a:t>
                      </a:r>
                      <a:endParaRPr lang="zh-CN" altLang="en-US" sz="1900" b="0" i="0" baseline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rgbClr val="FF00FF"/>
                        </a:gs>
                        <a:gs pos="50000">
                          <a:srgbClr val="FFFFFF"/>
                        </a:gs>
                        <a:gs pos="100000">
                          <a:srgbClr val="FF00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b="0" i="0" baseline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19</a:t>
                      </a:r>
                      <a:endParaRPr lang="zh-CN" altLang="en-US" sz="1900" b="0" i="0" baseline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rgbClr val="FF00FF"/>
                        </a:gs>
                        <a:gs pos="50000">
                          <a:srgbClr val="FFFFFF"/>
                        </a:gs>
                        <a:gs pos="100000">
                          <a:srgbClr val="FF00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b="0" i="0" baseline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21</a:t>
                      </a:r>
                      <a:endParaRPr lang="zh-CN" altLang="en-US" sz="1900" b="0" i="0" baseline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rgbClr val="FF00FF"/>
                        </a:gs>
                        <a:gs pos="50000">
                          <a:srgbClr val="FFFFFF"/>
                        </a:gs>
                        <a:gs pos="100000">
                          <a:srgbClr val="FF00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b="0" i="0" baseline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37</a:t>
                      </a:r>
                      <a:endParaRPr lang="zh-CN" altLang="en-US" sz="1900" b="0" i="0" baseline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rgbClr val="FF00FF"/>
                        </a:gs>
                        <a:gs pos="50000">
                          <a:srgbClr val="FFFFFF"/>
                        </a:gs>
                        <a:gs pos="100000">
                          <a:srgbClr val="FF00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b="0" i="0" baseline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56</a:t>
                      </a:r>
                      <a:endParaRPr lang="zh-CN" altLang="en-US" sz="1900" b="0" i="0" baseline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rgbClr val="FF00FF"/>
                        </a:gs>
                        <a:gs pos="50000">
                          <a:srgbClr val="FFFFFF"/>
                        </a:gs>
                        <a:gs pos="100000">
                          <a:srgbClr val="FF00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b="0" i="0" baseline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64</a:t>
                      </a:r>
                      <a:endParaRPr lang="zh-CN" altLang="en-US" sz="1900" b="0" i="0" baseline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rgbClr val="FF00FF"/>
                        </a:gs>
                        <a:gs pos="50000">
                          <a:srgbClr val="FFFFFF"/>
                        </a:gs>
                        <a:gs pos="100000">
                          <a:srgbClr val="FF00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b="0" i="0" baseline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75</a:t>
                      </a:r>
                      <a:endParaRPr lang="zh-CN" altLang="en-US" sz="1900" b="0" i="0" baseline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rgbClr val="FF00FF"/>
                        </a:gs>
                        <a:gs pos="50000">
                          <a:srgbClr val="FFFFFF"/>
                        </a:gs>
                        <a:gs pos="100000">
                          <a:srgbClr val="FF00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b="0" i="0" baseline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80</a:t>
                      </a:r>
                      <a:endParaRPr lang="zh-CN" altLang="en-US" sz="1900" b="0" i="0" baseline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rgbClr val="FF00FF"/>
                        </a:gs>
                        <a:gs pos="50000">
                          <a:srgbClr val="FFFFFF"/>
                        </a:gs>
                        <a:gs pos="100000">
                          <a:srgbClr val="FF00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b="0" i="0" baseline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88</a:t>
                      </a:r>
                      <a:endParaRPr lang="zh-CN" altLang="en-US" sz="1900" b="0" i="0" baseline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rgbClr val="FF00FF"/>
                        </a:gs>
                        <a:gs pos="50000">
                          <a:srgbClr val="FFFFFF"/>
                        </a:gs>
                        <a:gs pos="100000">
                          <a:srgbClr val="FF00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b="0" i="0" kern="1200" baseline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92</a:t>
                      </a:r>
                      <a:endParaRPr lang="zh-CN" altLang="en-US" sz="1900" b="0" i="0" kern="1200" baseline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gradFill>
                      <a:gsLst>
                        <a:gs pos="0">
                          <a:srgbClr val="FF00FF"/>
                        </a:gs>
                        <a:gs pos="50000">
                          <a:srgbClr val="FFFFFF"/>
                        </a:gs>
                        <a:gs pos="100000">
                          <a:srgbClr val="FF00FF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198797750"/>
                  </a:ext>
                </a:extLst>
              </a:tr>
            </a:tbl>
          </a:graphicData>
        </a:graphic>
      </p:graphicFrame>
      <p:sp>
        <p:nvSpPr>
          <p:cNvPr id="64553" name="Text Box 41"/>
          <p:cNvSpPr txBox="1">
            <a:spLocks noChangeArrowheads="1"/>
          </p:cNvSpPr>
          <p:nvPr/>
        </p:nvSpPr>
        <p:spPr bwMode="auto">
          <a:xfrm>
            <a:off x="530225" y="1022350"/>
            <a:ext cx="3994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lIns="91416" tIns="45710" rIns="91416" bIns="4571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        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有序表表示静态查找表  </a:t>
            </a:r>
          </a:p>
        </p:txBody>
      </p:sp>
      <p:sp>
        <p:nvSpPr>
          <p:cNvPr id="64555" name="Text Box 43"/>
          <p:cNvSpPr txBox="1">
            <a:spLocks noChangeArrowheads="1"/>
          </p:cNvSpPr>
          <p:nvPr/>
        </p:nvSpPr>
        <p:spPr bwMode="auto">
          <a:xfrm>
            <a:off x="530225" y="1704975"/>
            <a:ext cx="1784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lIns="91416" tIns="45710" rIns="91416" bIns="4571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查找过程： 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0322F29-B963-4D33-B294-323DE796D6A9}"/>
              </a:ext>
            </a:extLst>
          </p:cNvPr>
          <p:cNvGrpSpPr/>
          <p:nvPr/>
        </p:nvGrpSpPr>
        <p:grpSpPr>
          <a:xfrm>
            <a:off x="1598612" y="1620839"/>
            <a:ext cx="6373814" cy="909638"/>
            <a:chOff x="1598612" y="1620839"/>
            <a:chExt cx="6373814" cy="909638"/>
          </a:xfrm>
        </p:grpSpPr>
        <p:sp>
          <p:nvSpPr>
            <p:cNvPr id="64571" name="AutoShape 59"/>
            <p:cNvSpPr>
              <a:spLocks noChangeArrowheads="1"/>
            </p:cNvSpPr>
            <p:nvPr/>
          </p:nvSpPr>
          <p:spPr bwMode="auto">
            <a:xfrm>
              <a:off x="3636962" y="1620839"/>
              <a:ext cx="1055688" cy="566738"/>
            </a:xfrm>
            <a:prstGeom prst="wedgeEllipseCallout">
              <a:avLst>
                <a:gd name="adj1" fmla="val -43736"/>
                <a:gd name="adj2" fmla="val 129583"/>
              </a:avLst>
            </a:prstGeom>
            <a:gradFill rotWithShape="0">
              <a:gsLst>
                <a:gs pos="0">
                  <a:srgbClr val="FF00FF"/>
                </a:gs>
                <a:gs pos="100000">
                  <a:srgbClr val="FFEBFA"/>
                </a:gs>
              </a:gsLst>
              <a:path path="rect">
                <a:fillToRect t="100000" r="10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372" tIns="45682" rIns="91372" bIns="45682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华文中宋" pitchFamily="2" charset="-122"/>
                  <a:cs typeface="+mn-cs"/>
                </a:rPr>
                <a:t>找</a:t>
              </a: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华文中宋" pitchFamily="2" charset="-122"/>
                  <a:cs typeface="+mn-cs"/>
                </a:rPr>
                <a:t>21</a:t>
              </a:r>
            </a:p>
          </p:txBody>
        </p:sp>
        <p:sp>
          <p:nvSpPr>
            <p:cNvPr id="64559" name="Text Box 47"/>
            <p:cNvSpPr txBox="1">
              <a:spLocks noChangeArrowheads="1"/>
            </p:cNvSpPr>
            <p:nvPr/>
          </p:nvSpPr>
          <p:spPr bwMode="auto">
            <a:xfrm>
              <a:off x="1598612" y="2130427"/>
              <a:ext cx="6373814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372" tIns="45682" rIns="91372" bIns="45682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  </a:t>
              </a: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1        2        3        4        5        6       7        8        9       10    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11 </a:t>
              </a:r>
            </a:p>
          </p:txBody>
        </p:sp>
      </p:grpSp>
      <p:grpSp>
        <p:nvGrpSpPr>
          <p:cNvPr id="3" name="Group 62"/>
          <p:cNvGrpSpPr>
            <a:grpSpLocks/>
          </p:cNvGrpSpPr>
          <p:nvPr/>
        </p:nvGrpSpPr>
        <p:grpSpPr bwMode="auto">
          <a:xfrm>
            <a:off x="1677988" y="2968625"/>
            <a:ext cx="566737" cy="622300"/>
            <a:chOff x="975" y="1167"/>
            <a:chExt cx="356" cy="390"/>
          </a:xfrm>
        </p:grpSpPr>
        <p:sp>
          <p:nvSpPr>
            <p:cNvPr id="64575" name="Line 63"/>
            <p:cNvSpPr>
              <a:spLocks noChangeShapeType="1"/>
            </p:cNvSpPr>
            <p:nvPr/>
          </p:nvSpPr>
          <p:spPr bwMode="auto">
            <a:xfrm flipV="1">
              <a:off x="1122" y="1167"/>
              <a:ext cx="0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1416" tIns="45710" rIns="91416" bIns="4571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576" name="Text Box 64"/>
            <p:cNvSpPr txBox="1">
              <a:spLocks noChangeArrowheads="1"/>
            </p:cNvSpPr>
            <p:nvPr/>
          </p:nvSpPr>
          <p:spPr bwMode="auto">
            <a:xfrm>
              <a:off x="975" y="1307"/>
              <a:ext cx="3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416" tIns="45710" rIns="91416" bIns="4571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low</a:t>
              </a:r>
            </a:p>
          </p:txBody>
        </p:sp>
      </p:grpSp>
      <p:grpSp>
        <p:nvGrpSpPr>
          <p:cNvPr id="4" name="Group 68"/>
          <p:cNvGrpSpPr>
            <a:grpSpLocks/>
          </p:cNvGrpSpPr>
          <p:nvPr/>
        </p:nvGrpSpPr>
        <p:grpSpPr bwMode="auto">
          <a:xfrm>
            <a:off x="4487863" y="2968625"/>
            <a:ext cx="579437" cy="622300"/>
            <a:chOff x="975" y="1167"/>
            <a:chExt cx="364" cy="390"/>
          </a:xfrm>
        </p:grpSpPr>
        <p:sp>
          <p:nvSpPr>
            <p:cNvPr id="64581" name="Line 69"/>
            <p:cNvSpPr>
              <a:spLocks noChangeShapeType="1"/>
            </p:cNvSpPr>
            <p:nvPr/>
          </p:nvSpPr>
          <p:spPr bwMode="auto">
            <a:xfrm flipV="1">
              <a:off x="1122" y="1167"/>
              <a:ext cx="0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1416" tIns="45710" rIns="91416" bIns="4571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582" name="Text Box 70"/>
            <p:cNvSpPr txBox="1">
              <a:spLocks noChangeArrowheads="1"/>
            </p:cNvSpPr>
            <p:nvPr/>
          </p:nvSpPr>
          <p:spPr bwMode="auto">
            <a:xfrm>
              <a:off x="975" y="1307"/>
              <a:ext cx="36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416" tIns="45710" rIns="91416" bIns="4571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mid</a:t>
              </a:r>
            </a:p>
          </p:txBody>
        </p:sp>
      </p:grpSp>
      <p:grpSp>
        <p:nvGrpSpPr>
          <p:cNvPr id="5" name="Group 78"/>
          <p:cNvGrpSpPr>
            <a:grpSpLocks/>
          </p:cNvGrpSpPr>
          <p:nvPr/>
        </p:nvGrpSpPr>
        <p:grpSpPr bwMode="auto">
          <a:xfrm>
            <a:off x="7392988" y="2979738"/>
            <a:ext cx="635000" cy="617537"/>
            <a:chOff x="975" y="1167"/>
            <a:chExt cx="400" cy="390"/>
          </a:xfrm>
        </p:grpSpPr>
        <p:sp>
          <p:nvSpPr>
            <p:cNvPr id="64591" name="Line 79"/>
            <p:cNvSpPr>
              <a:spLocks noChangeShapeType="1"/>
            </p:cNvSpPr>
            <p:nvPr/>
          </p:nvSpPr>
          <p:spPr bwMode="auto">
            <a:xfrm flipV="1">
              <a:off x="1122" y="1167"/>
              <a:ext cx="0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1416" tIns="45710" rIns="91416" bIns="4571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592" name="Text Box 80"/>
            <p:cNvSpPr txBox="1">
              <a:spLocks noChangeArrowheads="1"/>
            </p:cNvSpPr>
            <p:nvPr/>
          </p:nvSpPr>
          <p:spPr bwMode="auto">
            <a:xfrm>
              <a:off x="975" y="1307"/>
              <a:ext cx="40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416" tIns="45710" rIns="91416" bIns="4571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high</a:t>
              </a:r>
            </a:p>
          </p:txBody>
        </p:sp>
      </p:grpSp>
      <p:grpSp>
        <p:nvGrpSpPr>
          <p:cNvPr id="6" name="Group 121"/>
          <p:cNvGrpSpPr>
            <a:grpSpLocks/>
          </p:cNvGrpSpPr>
          <p:nvPr/>
        </p:nvGrpSpPr>
        <p:grpSpPr bwMode="auto">
          <a:xfrm>
            <a:off x="1557358" y="3141660"/>
            <a:ext cx="6373791" cy="956414"/>
            <a:chOff x="980" y="2488"/>
            <a:chExt cx="4016" cy="601"/>
          </a:xfrm>
        </p:grpSpPr>
        <p:sp>
          <p:nvSpPr>
            <p:cNvPr id="64620" name="Text Box 108"/>
            <p:cNvSpPr txBox="1">
              <a:spLocks noChangeArrowheads="1"/>
            </p:cNvSpPr>
            <p:nvPr/>
          </p:nvSpPr>
          <p:spPr bwMode="auto">
            <a:xfrm>
              <a:off x="980" y="2838"/>
              <a:ext cx="4016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372" tIns="45682" rIns="91372" bIns="45682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  1        2        3       4        5         6        7       8       9        10     11 </a:t>
              </a:r>
            </a:p>
          </p:txBody>
        </p:sp>
        <p:sp>
          <p:nvSpPr>
            <p:cNvPr id="64632" name="AutoShape 120"/>
            <p:cNvSpPr>
              <a:spLocks noChangeArrowheads="1"/>
            </p:cNvSpPr>
            <p:nvPr/>
          </p:nvSpPr>
          <p:spPr bwMode="auto">
            <a:xfrm>
              <a:off x="3250" y="2488"/>
              <a:ext cx="733" cy="388"/>
            </a:xfrm>
            <a:prstGeom prst="wedgeEllipseCallout">
              <a:avLst>
                <a:gd name="adj1" fmla="val -41282"/>
                <a:gd name="adj2" fmla="val 21130"/>
              </a:avLst>
            </a:prstGeom>
            <a:gradFill rotWithShape="0">
              <a:gsLst>
                <a:gs pos="0">
                  <a:srgbClr val="FF00FF"/>
                </a:gs>
                <a:gs pos="100000">
                  <a:srgbClr val="FFEBFA"/>
                </a:gs>
              </a:gsLst>
              <a:path path="rect">
                <a:fillToRect t="100000" r="10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372" tIns="45682" rIns="91372" bIns="45682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华文中宋" pitchFamily="2" charset="-122"/>
                  <a:cs typeface="+mn-cs"/>
                </a:rPr>
                <a:t>找</a:t>
              </a: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63 </a:t>
              </a:r>
            </a:p>
          </p:txBody>
        </p:sp>
      </p:grpSp>
      <p:grpSp>
        <p:nvGrpSpPr>
          <p:cNvPr id="7" name="Group 147"/>
          <p:cNvGrpSpPr>
            <a:grpSpLocks/>
          </p:cNvGrpSpPr>
          <p:nvPr/>
        </p:nvGrpSpPr>
        <p:grpSpPr bwMode="auto">
          <a:xfrm>
            <a:off x="1677988" y="4508500"/>
            <a:ext cx="565150" cy="620713"/>
            <a:chOff x="975" y="1167"/>
            <a:chExt cx="355" cy="388"/>
          </a:xfrm>
        </p:grpSpPr>
        <p:sp>
          <p:nvSpPr>
            <p:cNvPr id="64660" name="Line 148"/>
            <p:cNvSpPr>
              <a:spLocks noChangeShapeType="1"/>
            </p:cNvSpPr>
            <p:nvPr/>
          </p:nvSpPr>
          <p:spPr bwMode="auto">
            <a:xfrm flipV="1">
              <a:off x="1122" y="1167"/>
              <a:ext cx="0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1416" tIns="45710" rIns="91416" bIns="4571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661" name="Text Box 149"/>
            <p:cNvSpPr txBox="1">
              <a:spLocks noChangeArrowheads="1"/>
            </p:cNvSpPr>
            <p:nvPr/>
          </p:nvSpPr>
          <p:spPr bwMode="auto">
            <a:xfrm>
              <a:off x="975" y="1307"/>
              <a:ext cx="355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416" tIns="45710" rIns="91416" bIns="4571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low</a:t>
              </a:r>
            </a:p>
          </p:txBody>
        </p:sp>
      </p:grpSp>
      <p:grpSp>
        <p:nvGrpSpPr>
          <p:cNvPr id="8" name="Group 150"/>
          <p:cNvGrpSpPr>
            <a:grpSpLocks/>
          </p:cNvGrpSpPr>
          <p:nvPr/>
        </p:nvGrpSpPr>
        <p:grpSpPr bwMode="auto">
          <a:xfrm>
            <a:off x="7392988" y="4519613"/>
            <a:ext cx="635000" cy="617537"/>
            <a:chOff x="975" y="1167"/>
            <a:chExt cx="400" cy="390"/>
          </a:xfrm>
        </p:grpSpPr>
        <p:sp>
          <p:nvSpPr>
            <p:cNvPr id="64663" name="Line 151"/>
            <p:cNvSpPr>
              <a:spLocks noChangeShapeType="1"/>
            </p:cNvSpPr>
            <p:nvPr/>
          </p:nvSpPr>
          <p:spPr bwMode="auto">
            <a:xfrm flipV="1">
              <a:off x="1122" y="1167"/>
              <a:ext cx="0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1416" tIns="45710" rIns="91416" bIns="4571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664" name="Text Box 152"/>
            <p:cNvSpPr txBox="1">
              <a:spLocks noChangeArrowheads="1"/>
            </p:cNvSpPr>
            <p:nvPr/>
          </p:nvSpPr>
          <p:spPr bwMode="auto">
            <a:xfrm>
              <a:off x="975" y="1307"/>
              <a:ext cx="40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416" tIns="45710" rIns="91416" bIns="4571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high</a:t>
              </a:r>
            </a:p>
          </p:txBody>
        </p:sp>
      </p:grpSp>
      <p:grpSp>
        <p:nvGrpSpPr>
          <p:cNvPr id="9" name="Group 153"/>
          <p:cNvGrpSpPr>
            <a:grpSpLocks/>
          </p:cNvGrpSpPr>
          <p:nvPr/>
        </p:nvGrpSpPr>
        <p:grpSpPr bwMode="auto">
          <a:xfrm>
            <a:off x="4497388" y="4519613"/>
            <a:ext cx="576262" cy="617537"/>
            <a:chOff x="975" y="1167"/>
            <a:chExt cx="364" cy="390"/>
          </a:xfrm>
        </p:grpSpPr>
        <p:sp>
          <p:nvSpPr>
            <p:cNvPr id="64666" name="Line 154"/>
            <p:cNvSpPr>
              <a:spLocks noChangeShapeType="1"/>
            </p:cNvSpPr>
            <p:nvPr/>
          </p:nvSpPr>
          <p:spPr bwMode="auto">
            <a:xfrm flipV="1">
              <a:off x="1122" y="1167"/>
              <a:ext cx="0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1416" tIns="45710" rIns="91416" bIns="4571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667" name="Text Box 155"/>
            <p:cNvSpPr txBox="1">
              <a:spLocks noChangeArrowheads="1"/>
            </p:cNvSpPr>
            <p:nvPr/>
          </p:nvSpPr>
          <p:spPr bwMode="auto">
            <a:xfrm>
              <a:off x="975" y="1307"/>
              <a:ext cx="36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416" tIns="45710" rIns="91416" bIns="4571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mid</a:t>
              </a:r>
            </a:p>
          </p:txBody>
        </p:sp>
      </p:grpSp>
      <p:sp>
        <p:nvSpPr>
          <p:cNvPr id="64688" name="Text Box 176"/>
          <p:cNvSpPr txBox="1">
            <a:spLocks noChangeArrowheads="1"/>
          </p:cNvSpPr>
          <p:nvPr/>
        </p:nvSpPr>
        <p:spPr bwMode="auto">
          <a:xfrm>
            <a:off x="2363788" y="5176838"/>
            <a:ext cx="168592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lIns="91416" tIns="45710" rIns="91416" bIns="4571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High &lt; low </a:t>
            </a:r>
          </a:p>
        </p:txBody>
      </p:sp>
      <p:sp>
        <p:nvSpPr>
          <p:cNvPr id="64691" name="AutoShape 179"/>
          <p:cNvSpPr>
            <a:spLocks noChangeArrowheads="1"/>
          </p:cNvSpPr>
          <p:nvPr/>
        </p:nvSpPr>
        <p:spPr bwMode="auto">
          <a:xfrm>
            <a:off x="4521200" y="1116013"/>
            <a:ext cx="976313" cy="331787"/>
          </a:xfrm>
          <a:prstGeom prst="notchedRightArrow">
            <a:avLst>
              <a:gd name="adj1" fmla="val 50000"/>
              <a:gd name="adj2" fmla="val 73565"/>
            </a:avLst>
          </a:prstGeom>
          <a:solidFill>
            <a:srgbClr val="FF00FF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692" name="Text Box 180"/>
          <p:cNvSpPr txBox="1">
            <a:spLocks noChangeArrowheads="1"/>
          </p:cNvSpPr>
          <p:nvPr/>
        </p:nvSpPr>
        <p:spPr bwMode="auto">
          <a:xfrm>
            <a:off x="5538788" y="965200"/>
            <a:ext cx="1792287" cy="51911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折半查找 </a:t>
            </a:r>
          </a:p>
        </p:txBody>
      </p:sp>
      <p:sp>
        <p:nvSpPr>
          <p:cNvPr id="54" name="标题 1"/>
          <p:cNvSpPr txBox="1">
            <a:spLocks/>
          </p:cNvSpPr>
          <p:nvPr/>
        </p:nvSpPr>
        <p:spPr>
          <a:xfrm>
            <a:off x="302840" y="12576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n-cs"/>
              </a:rPr>
              <a:t>折半查找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n-cs"/>
              </a:rPr>
              <a:t> 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70" name="表格 69">
            <a:extLst>
              <a:ext uri="{FF2B5EF4-FFF2-40B4-BE49-F238E27FC236}">
                <a16:creationId xmlns:a16="http://schemas.microsoft.com/office/drawing/2014/main" id="{94C5AAD7-ACF6-4DFC-B9AA-6EA113936C7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61718" y="4058966"/>
          <a:ext cx="6363929" cy="40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539">
                  <a:extLst>
                    <a:ext uri="{9D8B030D-6E8A-4147-A177-3AD203B41FA5}">
                      <a16:colId xmlns:a16="http://schemas.microsoft.com/office/drawing/2014/main" val="298955809"/>
                    </a:ext>
                  </a:extLst>
                </a:gridCol>
                <a:gridCol w="578539">
                  <a:extLst>
                    <a:ext uri="{9D8B030D-6E8A-4147-A177-3AD203B41FA5}">
                      <a16:colId xmlns:a16="http://schemas.microsoft.com/office/drawing/2014/main" val="1766512524"/>
                    </a:ext>
                  </a:extLst>
                </a:gridCol>
                <a:gridCol w="578539">
                  <a:extLst>
                    <a:ext uri="{9D8B030D-6E8A-4147-A177-3AD203B41FA5}">
                      <a16:colId xmlns:a16="http://schemas.microsoft.com/office/drawing/2014/main" val="3665263812"/>
                    </a:ext>
                  </a:extLst>
                </a:gridCol>
                <a:gridCol w="578539">
                  <a:extLst>
                    <a:ext uri="{9D8B030D-6E8A-4147-A177-3AD203B41FA5}">
                      <a16:colId xmlns:a16="http://schemas.microsoft.com/office/drawing/2014/main" val="3588213459"/>
                    </a:ext>
                  </a:extLst>
                </a:gridCol>
                <a:gridCol w="578539">
                  <a:extLst>
                    <a:ext uri="{9D8B030D-6E8A-4147-A177-3AD203B41FA5}">
                      <a16:colId xmlns:a16="http://schemas.microsoft.com/office/drawing/2014/main" val="883670835"/>
                    </a:ext>
                  </a:extLst>
                </a:gridCol>
                <a:gridCol w="578539">
                  <a:extLst>
                    <a:ext uri="{9D8B030D-6E8A-4147-A177-3AD203B41FA5}">
                      <a16:colId xmlns:a16="http://schemas.microsoft.com/office/drawing/2014/main" val="953996410"/>
                    </a:ext>
                  </a:extLst>
                </a:gridCol>
                <a:gridCol w="578539">
                  <a:extLst>
                    <a:ext uri="{9D8B030D-6E8A-4147-A177-3AD203B41FA5}">
                      <a16:colId xmlns:a16="http://schemas.microsoft.com/office/drawing/2014/main" val="3262755993"/>
                    </a:ext>
                  </a:extLst>
                </a:gridCol>
                <a:gridCol w="578539">
                  <a:extLst>
                    <a:ext uri="{9D8B030D-6E8A-4147-A177-3AD203B41FA5}">
                      <a16:colId xmlns:a16="http://schemas.microsoft.com/office/drawing/2014/main" val="3757205228"/>
                    </a:ext>
                  </a:extLst>
                </a:gridCol>
                <a:gridCol w="578539">
                  <a:extLst>
                    <a:ext uri="{9D8B030D-6E8A-4147-A177-3AD203B41FA5}">
                      <a16:colId xmlns:a16="http://schemas.microsoft.com/office/drawing/2014/main" val="1551028866"/>
                    </a:ext>
                  </a:extLst>
                </a:gridCol>
                <a:gridCol w="578539">
                  <a:extLst>
                    <a:ext uri="{9D8B030D-6E8A-4147-A177-3AD203B41FA5}">
                      <a16:colId xmlns:a16="http://schemas.microsoft.com/office/drawing/2014/main" val="1048100018"/>
                    </a:ext>
                  </a:extLst>
                </a:gridCol>
                <a:gridCol w="578539">
                  <a:extLst>
                    <a:ext uri="{9D8B030D-6E8A-4147-A177-3AD203B41FA5}">
                      <a16:colId xmlns:a16="http://schemas.microsoft.com/office/drawing/2014/main" val="2153564513"/>
                    </a:ext>
                  </a:extLst>
                </a:gridCol>
              </a:tblGrid>
              <a:tr h="4057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b="0" i="0" baseline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5</a:t>
                      </a:r>
                      <a:endParaRPr lang="zh-CN" altLang="en-US" sz="1900" b="0" i="0" baseline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rgbClr val="FF00FF"/>
                        </a:gs>
                        <a:gs pos="50000">
                          <a:srgbClr val="FFFFFF"/>
                        </a:gs>
                        <a:gs pos="100000">
                          <a:srgbClr val="FF00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b="0" i="0" baseline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13</a:t>
                      </a:r>
                      <a:endParaRPr lang="zh-CN" altLang="en-US" sz="1900" b="0" i="0" baseline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rgbClr val="FF00FF"/>
                        </a:gs>
                        <a:gs pos="50000">
                          <a:srgbClr val="FFFFFF"/>
                        </a:gs>
                        <a:gs pos="100000">
                          <a:srgbClr val="FF00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b="0" i="0" baseline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19</a:t>
                      </a:r>
                      <a:endParaRPr lang="zh-CN" altLang="en-US" sz="1900" b="0" i="0" baseline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rgbClr val="FF00FF"/>
                        </a:gs>
                        <a:gs pos="50000">
                          <a:srgbClr val="FFFFFF"/>
                        </a:gs>
                        <a:gs pos="100000">
                          <a:srgbClr val="FF00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b="0" i="0" baseline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21</a:t>
                      </a:r>
                      <a:endParaRPr lang="zh-CN" altLang="en-US" sz="1900" b="0" i="0" baseline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rgbClr val="FF00FF"/>
                        </a:gs>
                        <a:gs pos="50000">
                          <a:srgbClr val="FFFFFF"/>
                        </a:gs>
                        <a:gs pos="100000">
                          <a:srgbClr val="FF00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b="0" i="0" baseline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37</a:t>
                      </a:r>
                      <a:endParaRPr lang="zh-CN" altLang="en-US" sz="1900" b="0" i="0" baseline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rgbClr val="FF00FF"/>
                        </a:gs>
                        <a:gs pos="50000">
                          <a:srgbClr val="FFFFFF"/>
                        </a:gs>
                        <a:gs pos="100000">
                          <a:srgbClr val="FF00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b="0" i="0" baseline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56</a:t>
                      </a:r>
                      <a:endParaRPr lang="zh-CN" altLang="en-US" sz="1900" b="0" i="0" baseline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rgbClr val="FF00FF"/>
                        </a:gs>
                        <a:gs pos="50000">
                          <a:srgbClr val="FFFFFF"/>
                        </a:gs>
                        <a:gs pos="100000">
                          <a:srgbClr val="FF00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b="0" i="0" baseline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64</a:t>
                      </a:r>
                      <a:endParaRPr lang="zh-CN" altLang="en-US" sz="1900" b="0" i="0" baseline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rgbClr val="FF00FF"/>
                        </a:gs>
                        <a:gs pos="50000">
                          <a:srgbClr val="FFFFFF"/>
                        </a:gs>
                        <a:gs pos="100000">
                          <a:srgbClr val="FF00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b="0" i="0" baseline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75</a:t>
                      </a:r>
                      <a:endParaRPr lang="zh-CN" altLang="en-US" sz="1900" b="0" i="0" baseline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rgbClr val="FF00FF"/>
                        </a:gs>
                        <a:gs pos="50000">
                          <a:srgbClr val="FFFFFF"/>
                        </a:gs>
                        <a:gs pos="100000">
                          <a:srgbClr val="FF00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b="0" i="0" baseline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80</a:t>
                      </a:r>
                      <a:endParaRPr lang="zh-CN" altLang="en-US" sz="1900" b="0" i="0" baseline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rgbClr val="FF00FF"/>
                        </a:gs>
                        <a:gs pos="50000">
                          <a:srgbClr val="FFFFFF"/>
                        </a:gs>
                        <a:gs pos="100000">
                          <a:srgbClr val="FF00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b="0" i="0" baseline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88</a:t>
                      </a:r>
                      <a:endParaRPr lang="zh-CN" altLang="en-US" sz="1900" b="0" i="0" baseline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rgbClr val="FF00FF"/>
                        </a:gs>
                        <a:gs pos="50000">
                          <a:srgbClr val="FFFFFF"/>
                        </a:gs>
                        <a:gs pos="100000">
                          <a:srgbClr val="FF00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b="0" i="0" kern="1200" baseline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92</a:t>
                      </a:r>
                      <a:endParaRPr lang="zh-CN" altLang="en-US" sz="1900" b="0" i="0" kern="1200" baseline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gradFill>
                      <a:gsLst>
                        <a:gs pos="0">
                          <a:srgbClr val="FF00FF"/>
                        </a:gs>
                        <a:gs pos="50000">
                          <a:srgbClr val="FFFFFF"/>
                        </a:gs>
                        <a:gs pos="100000">
                          <a:srgbClr val="FF00FF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19879775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46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46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4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0.00046 L -0.38264 -0.00093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11111E-6 L -0.18906 -1.11111E-6 " pathEditMode="relative" ptsTypes="AA">
                                      <p:cBhvr>
                                        <p:cTn id="5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22222E-6 L 0.18108 2.22222E-6 " pathEditMode="relative" ptsTypes="AA">
                                      <p:cBhvr>
                                        <p:cTn id="5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907 -7.40741E-7 L -0.12483 0.07431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" y="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7.40741E-7 L 0.37014 -7.40741E-7 " pathEditMode="relative" ptsTypes="AA">
                                      <p:cBhvr>
                                        <p:cTn id="9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27778E-6 -3.7037E-6 L 0.1889 -3.7037E-6 " pathEditMode="relative" ptsTypes="AA">
                                      <p:cBhvr>
                                        <p:cTn id="10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4.81481E-6 L -0.19357 4.81481E-6 " pathEditMode="relative" rAng="0" ptsTypes="AA">
                                      <p:cBhvr>
                                        <p:cTn id="10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889 4.81481E-6 L 0.06337 0.07962 " pathEditMode="relative" rAng="0" ptsTypes="AA">
                                      <p:cBhvr>
                                        <p:cTn id="11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" y="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156 4.81481E-6 L -0.31962 4.81481E-6 " pathEditMode="relative" rAng="0" ptsTypes="AA">
                                      <p:cBhvr>
                                        <p:cTn id="1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2000"/>
                                        <p:tgtEl>
                                          <p:spTgt spid="646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2000" fill="hold"/>
                                        <p:tgtEl>
                                          <p:spTgt spid="646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2000" fill="hold"/>
                                        <p:tgtEl>
                                          <p:spTgt spid="646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2000" fill="hold"/>
                                        <p:tgtEl>
                                          <p:spTgt spid="646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53" grpId="0" autoUpdateAnimBg="0"/>
      <p:bldP spid="64555" grpId="0" autoUpdateAnimBg="0"/>
      <p:bldP spid="64688" grpId="0" autoUpdateAnimBg="0"/>
      <p:bldP spid="64691" grpId="0" animBg="1"/>
      <p:bldP spid="64692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10" name="Text Box 74"/>
          <p:cNvSpPr txBox="1">
            <a:spLocks noChangeArrowheads="1"/>
          </p:cNvSpPr>
          <p:nvPr/>
        </p:nvSpPr>
        <p:spPr bwMode="auto">
          <a:xfrm>
            <a:off x="342900" y="476672"/>
            <a:ext cx="17859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lIns="91416" tIns="45710" rIns="91416" bIns="4571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算法描述： </a:t>
            </a:r>
          </a:p>
        </p:txBody>
      </p:sp>
      <p:sp>
        <p:nvSpPr>
          <p:cNvPr id="65611" name="Text Box 75"/>
          <p:cNvSpPr txBox="1">
            <a:spLocks noChangeArrowheads="1"/>
          </p:cNvSpPr>
          <p:nvPr/>
        </p:nvSpPr>
        <p:spPr bwMode="auto">
          <a:xfrm>
            <a:off x="419100" y="1038225"/>
            <a:ext cx="8113340" cy="538113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square" lIns="91416" tIns="45710" rIns="91416" bIns="4571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int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Search_Bin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 (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SSTable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 ST, 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KeyType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 key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) {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     low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= 1 ;       high =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ST.length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 ;        //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置区间初值 </a:t>
            </a:r>
            <a:b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</a:b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　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while (low &lt;= high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) {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         mid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= (low + high) / 2 ; 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</a:b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　　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if 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ST.elem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[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mid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].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key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==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key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)  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               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return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mid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;                   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//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找到待查元素 </a:t>
            </a:r>
            <a:b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</a:b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　　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else  if (key &lt;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ST.elem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[mid].key) 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     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　　　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high = mid - 1;       //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继续在前半区间进行查找 </a:t>
            </a:r>
            <a:b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</a:b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    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　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else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low = mid + 1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;             //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继续在后半区间进行查找 </a:t>
            </a:r>
            <a:b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</a:b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 　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} 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</a:b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　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return 0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;          		//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顺序表中不存在待查元素 </a:t>
            </a:r>
            <a:b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</a:b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} //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Search_Bin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 </a:t>
            </a:r>
          </a:p>
        </p:txBody>
      </p:sp>
    </p:spTree>
  </p:cSld>
  <p:clrMapOvr>
    <a:masterClrMapping/>
  </p:clrMapOvr>
  <p:transition spd="slow">
    <p:split orient="vert"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69" name="Text Box 173"/>
          <p:cNvSpPr txBox="1">
            <a:spLocks noChangeArrowheads="1"/>
          </p:cNvSpPr>
          <p:nvPr/>
        </p:nvSpPr>
        <p:spPr bwMode="auto">
          <a:xfrm>
            <a:off x="338138" y="504825"/>
            <a:ext cx="17859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lIns="91416" tIns="45710" rIns="91416" bIns="4571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性能分析： </a:t>
            </a:r>
          </a:p>
        </p:txBody>
      </p:sp>
      <p:grpSp>
        <p:nvGrpSpPr>
          <p:cNvPr id="2" name="Group 188"/>
          <p:cNvGrpSpPr>
            <a:grpSpLocks/>
          </p:cNvGrpSpPr>
          <p:nvPr/>
        </p:nvGrpSpPr>
        <p:grpSpPr bwMode="auto">
          <a:xfrm>
            <a:off x="2243138" y="482597"/>
            <a:ext cx="6373770" cy="755650"/>
            <a:chOff x="1032" y="2736"/>
            <a:chExt cx="4017" cy="476"/>
          </a:xfrm>
        </p:grpSpPr>
        <p:sp>
          <p:nvSpPr>
            <p:cNvPr id="29871" name="Text Box 175"/>
            <p:cNvSpPr txBox="1">
              <a:spLocks noChangeArrowheads="1"/>
            </p:cNvSpPr>
            <p:nvPr/>
          </p:nvSpPr>
          <p:spPr bwMode="auto">
            <a:xfrm>
              <a:off x="1056" y="2736"/>
              <a:ext cx="394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395" tIns="45696" rIns="91395" bIns="45696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  1      2       3        4        5        6        7        8        9       10     11 </a:t>
              </a:r>
            </a:p>
          </p:txBody>
        </p:sp>
        <p:sp>
          <p:nvSpPr>
            <p:cNvPr id="29872" name="Rectangle 176"/>
            <p:cNvSpPr>
              <a:spLocks noChangeArrowheads="1"/>
            </p:cNvSpPr>
            <p:nvPr/>
          </p:nvSpPr>
          <p:spPr bwMode="auto">
            <a:xfrm>
              <a:off x="1032" y="2957"/>
              <a:ext cx="4017" cy="252"/>
            </a:xfrm>
            <a:prstGeom prst="rect">
              <a:avLst/>
            </a:prstGeom>
            <a:gradFill rotWithShape="0">
              <a:gsLst>
                <a:gs pos="0">
                  <a:srgbClr val="FF00FF"/>
                </a:gs>
                <a:gs pos="50000">
                  <a:srgbClr val="FFFFFF"/>
                </a:gs>
                <a:gs pos="100000">
                  <a:srgbClr val="FF00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395" tIns="45696" rIns="91395" bIns="45696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  5     </a:t>
              </a: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13     19      21      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37      56     </a:t>
              </a: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64      75      80       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88     92  </a:t>
              </a:r>
            </a:p>
          </p:txBody>
        </p:sp>
        <p:sp>
          <p:nvSpPr>
            <p:cNvPr id="29873" name="Line 177"/>
            <p:cNvSpPr>
              <a:spLocks noChangeShapeType="1"/>
            </p:cNvSpPr>
            <p:nvPr/>
          </p:nvSpPr>
          <p:spPr bwMode="auto">
            <a:xfrm>
              <a:off x="1341" y="2956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395" tIns="45696" rIns="91395" bIns="45696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874" name="Line 178"/>
            <p:cNvSpPr>
              <a:spLocks noChangeShapeType="1"/>
            </p:cNvSpPr>
            <p:nvPr/>
          </p:nvSpPr>
          <p:spPr bwMode="auto">
            <a:xfrm>
              <a:off x="1705" y="2956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395" tIns="45696" rIns="91395" bIns="45696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875" name="Line 179"/>
            <p:cNvSpPr>
              <a:spLocks noChangeShapeType="1"/>
            </p:cNvSpPr>
            <p:nvPr/>
          </p:nvSpPr>
          <p:spPr bwMode="auto">
            <a:xfrm>
              <a:off x="2069" y="2956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395" tIns="45696" rIns="91395" bIns="45696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876" name="Line 180"/>
            <p:cNvSpPr>
              <a:spLocks noChangeShapeType="1"/>
            </p:cNvSpPr>
            <p:nvPr/>
          </p:nvSpPr>
          <p:spPr bwMode="auto">
            <a:xfrm>
              <a:off x="2433" y="2956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395" tIns="45696" rIns="91395" bIns="45696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877" name="Line 181"/>
            <p:cNvSpPr>
              <a:spLocks noChangeShapeType="1"/>
            </p:cNvSpPr>
            <p:nvPr/>
          </p:nvSpPr>
          <p:spPr bwMode="auto">
            <a:xfrm>
              <a:off x="2797" y="2956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395" tIns="45696" rIns="91395" bIns="45696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878" name="Line 182"/>
            <p:cNvSpPr>
              <a:spLocks noChangeShapeType="1"/>
            </p:cNvSpPr>
            <p:nvPr/>
          </p:nvSpPr>
          <p:spPr bwMode="auto">
            <a:xfrm>
              <a:off x="3161" y="2956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395" tIns="45696" rIns="91395" bIns="45696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879" name="Line 183"/>
            <p:cNvSpPr>
              <a:spLocks noChangeShapeType="1"/>
            </p:cNvSpPr>
            <p:nvPr/>
          </p:nvSpPr>
          <p:spPr bwMode="auto">
            <a:xfrm>
              <a:off x="3525" y="2956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395" tIns="45696" rIns="91395" bIns="45696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880" name="Line 184"/>
            <p:cNvSpPr>
              <a:spLocks noChangeShapeType="1"/>
            </p:cNvSpPr>
            <p:nvPr/>
          </p:nvSpPr>
          <p:spPr bwMode="auto">
            <a:xfrm>
              <a:off x="3889" y="2956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395" tIns="45696" rIns="91395" bIns="45696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881" name="Line 185"/>
            <p:cNvSpPr>
              <a:spLocks noChangeShapeType="1"/>
            </p:cNvSpPr>
            <p:nvPr/>
          </p:nvSpPr>
          <p:spPr bwMode="auto">
            <a:xfrm>
              <a:off x="4253" y="2956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395" tIns="45696" rIns="91395" bIns="45696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882" name="Line 186"/>
            <p:cNvSpPr>
              <a:spLocks noChangeShapeType="1"/>
            </p:cNvSpPr>
            <p:nvPr/>
          </p:nvSpPr>
          <p:spPr bwMode="auto">
            <a:xfrm>
              <a:off x="4617" y="2956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395" tIns="45696" rIns="91395" bIns="45696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9885" name="Text Box 189"/>
          <p:cNvSpPr txBox="1">
            <a:spLocks noChangeArrowheads="1"/>
          </p:cNvSpPr>
          <p:nvPr/>
        </p:nvSpPr>
        <p:spPr bwMode="auto">
          <a:xfrm>
            <a:off x="5149850" y="1238250"/>
            <a:ext cx="373063" cy="3984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lIns="91416" tIns="45710" rIns="91416" bIns="4571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1 </a:t>
            </a:r>
          </a:p>
        </p:txBody>
      </p:sp>
      <p:sp>
        <p:nvSpPr>
          <p:cNvPr id="29886" name="Text Box 190"/>
          <p:cNvSpPr txBox="1">
            <a:spLocks noChangeArrowheads="1"/>
          </p:cNvSpPr>
          <p:nvPr/>
        </p:nvSpPr>
        <p:spPr bwMode="auto">
          <a:xfrm>
            <a:off x="3465513" y="1238250"/>
            <a:ext cx="374650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lIns="91416" tIns="45710" rIns="91416" bIns="4571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2 </a:t>
            </a:r>
          </a:p>
        </p:txBody>
      </p:sp>
      <p:sp>
        <p:nvSpPr>
          <p:cNvPr id="29887" name="Text Box 191"/>
          <p:cNvSpPr txBox="1">
            <a:spLocks noChangeArrowheads="1"/>
          </p:cNvSpPr>
          <p:nvPr/>
        </p:nvSpPr>
        <p:spPr bwMode="auto">
          <a:xfrm>
            <a:off x="6902450" y="1238250"/>
            <a:ext cx="373063" cy="3984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lIns="91416" tIns="45710" rIns="91416" bIns="4571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2 </a:t>
            </a:r>
          </a:p>
        </p:txBody>
      </p:sp>
      <p:sp>
        <p:nvSpPr>
          <p:cNvPr id="29888" name="Text Box 192"/>
          <p:cNvSpPr txBox="1">
            <a:spLocks noChangeArrowheads="1"/>
          </p:cNvSpPr>
          <p:nvPr/>
        </p:nvSpPr>
        <p:spPr bwMode="auto">
          <a:xfrm>
            <a:off x="2398713" y="1238250"/>
            <a:ext cx="374650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lIns="91416" tIns="45710" rIns="91416" bIns="4571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3 </a:t>
            </a:r>
          </a:p>
        </p:txBody>
      </p:sp>
      <p:sp>
        <p:nvSpPr>
          <p:cNvPr id="29889" name="Text Box 193"/>
          <p:cNvSpPr txBox="1">
            <a:spLocks noChangeArrowheads="1"/>
          </p:cNvSpPr>
          <p:nvPr/>
        </p:nvSpPr>
        <p:spPr bwMode="auto">
          <a:xfrm>
            <a:off x="4075113" y="1238250"/>
            <a:ext cx="374650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lIns="91416" tIns="45710" rIns="91416" bIns="4571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3 </a:t>
            </a:r>
          </a:p>
        </p:txBody>
      </p:sp>
      <p:sp>
        <p:nvSpPr>
          <p:cNvPr id="29890" name="Text Box 194"/>
          <p:cNvSpPr txBox="1">
            <a:spLocks noChangeArrowheads="1"/>
          </p:cNvSpPr>
          <p:nvPr/>
        </p:nvSpPr>
        <p:spPr bwMode="auto">
          <a:xfrm>
            <a:off x="5751513" y="1238250"/>
            <a:ext cx="374650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lIns="91416" tIns="45710" rIns="91416" bIns="4571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3 </a:t>
            </a:r>
          </a:p>
        </p:txBody>
      </p:sp>
      <p:sp>
        <p:nvSpPr>
          <p:cNvPr id="29891" name="Text Box 195"/>
          <p:cNvSpPr txBox="1">
            <a:spLocks noChangeArrowheads="1"/>
          </p:cNvSpPr>
          <p:nvPr/>
        </p:nvSpPr>
        <p:spPr bwMode="auto">
          <a:xfrm>
            <a:off x="7512050" y="1238250"/>
            <a:ext cx="373063" cy="3984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lIns="91416" tIns="45710" rIns="91416" bIns="4571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3 </a:t>
            </a:r>
          </a:p>
        </p:txBody>
      </p:sp>
      <p:sp>
        <p:nvSpPr>
          <p:cNvPr id="29892" name="Text Box 196"/>
          <p:cNvSpPr txBox="1">
            <a:spLocks noChangeArrowheads="1"/>
          </p:cNvSpPr>
          <p:nvPr/>
        </p:nvSpPr>
        <p:spPr bwMode="auto">
          <a:xfrm>
            <a:off x="8037513" y="1238250"/>
            <a:ext cx="374650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lIns="91416" tIns="45710" rIns="91416" bIns="4571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4 </a:t>
            </a:r>
          </a:p>
        </p:txBody>
      </p:sp>
      <p:sp>
        <p:nvSpPr>
          <p:cNvPr id="29893" name="Text Box 197"/>
          <p:cNvSpPr txBox="1">
            <a:spLocks noChangeArrowheads="1"/>
          </p:cNvSpPr>
          <p:nvPr/>
        </p:nvSpPr>
        <p:spPr bwMode="auto">
          <a:xfrm>
            <a:off x="6284913" y="1238250"/>
            <a:ext cx="374650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lIns="91416" tIns="45710" rIns="91416" bIns="4571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4 </a:t>
            </a:r>
          </a:p>
        </p:txBody>
      </p:sp>
      <p:sp>
        <p:nvSpPr>
          <p:cNvPr id="29894" name="Text Box 198"/>
          <p:cNvSpPr txBox="1">
            <a:spLocks noChangeArrowheads="1"/>
          </p:cNvSpPr>
          <p:nvPr/>
        </p:nvSpPr>
        <p:spPr bwMode="auto">
          <a:xfrm>
            <a:off x="4608513" y="1238250"/>
            <a:ext cx="374650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lIns="91416" tIns="45710" rIns="91416" bIns="4571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4 </a:t>
            </a:r>
          </a:p>
        </p:txBody>
      </p:sp>
      <p:sp>
        <p:nvSpPr>
          <p:cNvPr id="29895" name="Text Box 199"/>
          <p:cNvSpPr txBox="1">
            <a:spLocks noChangeArrowheads="1"/>
          </p:cNvSpPr>
          <p:nvPr/>
        </p:nvSpPr>
        <p:spPr bwMode="auto">
          <a:xfrm>
            <a:off x="2863850" y="1238250"/>
            <a:ext cx="373063" cy="3984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lIns="91416" tIns="45710" rIns="91416" bIns="4571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4 </a:t>
            </a:r>
          </a:p>
        </p:txBody>
      </p:sp>
      <p:sp>
        <p:nvSpPr>
          <p:cNvPr id="29896" name="Text Box 200"/>
          <p:cNvSpPr txBox="1">
            <a:spLocks noChangeArrowheads="1"/>
          </p:cNvSpPr>
          <p:nvPr/>
        </p:nvSpPr>
        <p:spPr bwMode="auto">
          <a:xfrm>
            <a:off x="1878013" y="1190625"/>
            <a:ext cx="52070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lIns="91416" tIns="45710" rIns="91416" bIns="4571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</a:t>
            </a:r>
            <a:r>
              <a:rPr kumimoji="0" lang="en-US" altLang="zh-CN" sz="1800" b="0" i="1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</a:p>
        </p:txBody>
      </p:sp>
      <p:sp>
        <p:nvSpPr>
          <p:cNvPr id="29897" name="Text Box 201"/>
          <p:cNvSpPr txBox="1">
            <a:spLocks noChangeArrowheads="1"/>
          </p:cNvSpPr>
          <p:nvPr/>
        </p:nvSpPr>
        <p:spPr bwMode="auto">
          <a:xfrm>
            <a:off x="1978025" y="476250"/>
            <a:ext cx="34448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lIns="91416" tIns="45710" rIns="91416" bIns="4571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</a:p>
        </p:txBody>
      </p:sp>
      <p:cxnSp>
        <p:nvCxnSpPr>
          <p:cNvPr id="29914" name="AutoShape 218"/>
          <p:cNvCxnSpPr>
            <a:cxnSpLocks noChangeShapeType="1"/>
            <a:stCxn id="29903" idx="3"/>
            <a:endCxn id="29900" idx="0"/>
          </p:cNvCxnSpPr>
          <p:nvPr/>
        </p:nvCxnSpPr>
        <p:spPr bwMode="auto">
          <a:xfrm flipH="1">
            <a:off x="4432300" y="2416175"/>
            <a:ext cx="1187450" cy="282575"/>
          </a:xfrm>
          <a:prstGeom prst="straightConnector1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9915" name="AutoShape 219"/>
          <p:cNvCxnSpPr>
            <a:cxnSpLocks noChangeShapeType="1"/>
            <a:stCxn id="29903" idx="5"/>
            <a:endCxn id="29901" idx="0"/>
          </p:cNvCxnSpPr>
          <p:nvPr/>
        </p:nvCxnSpPr>
        <p:spPr bwMode="auto">
          <a:xfrm>
            <a:off x="5892800" y="2416175"/>
            <a:ext cx="1136650" cy="282575"/>
          </a:xfrm>
          <a:prstGeom prst="straightConnector1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ffectLst/>
        </p:spPr>
      </p:cxnSp>
      <p:grpSp>
        <p:nvGrpSpPr>
          <p:cNvPr id="3" name="Group 280"/>
          <p:cNvGrpSpPr>
            <a:grpSpLocks/>
          </p:cNvGrpSpPr>
          <p:nvPr/>
        </p:nvGrpSpPr>
        <p:grpSpPr bwMode="auto">
          <a:xfrm>
            <a:off x="5564187" y="2043115"/>
            <a:ext cx="426890" cy="461963"/>
            <a:chOff x="3434" y="1026"/>
            <a:chExt cx="267" cy="291"/>
          </a:xfrm>
        </p:grpSpPr>
        <p:sp>
          <p:nvSpPr>
            <p:cNvPr id="29903" name="Oval 207"/>
            <p:cNvSpPr>
              <a:spLocks noChangeArrowheads="1"/>
            </p:cNvSpPr>
            <p:nvPr/>
          </p:nvSpPr>
          <p:spPr bwMode="auto">
            <a:xfrm>
              <a:off x="3434" y="105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lIns="91416" tIns="45710" rIns="91416" bIns="4571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948" name="Text Box 252"/>
            <p:cNvSpPr txBox="1">
              <a:spLocks noChangeArrowheads="1"/>
            </p:cNvSpPr>
            <p:nvPr/>
          </p:nvSpPr>
          <p:spPr bwMode="auto">
            <a:xfrm>
              <a:off x="3445" y="1026"/>
              <a:ext cx="256" cy="291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 lIns="91416" tIns="45710" rIns="91416" bIns="4571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6 </a:t>
              </a:r>
            </a:p>
          </p:txBody>
        </p:sp>
      </p:grpSp>
      <p:grpSp>
        <p:nvGrpSpPr>
          <p:cNvPr id="4" name="Group 281"/>
          <p:cNvGrpSpPr>
            <a:grpSpLocks/>
          </p:cNvGrpSpPr>
          <p:nvPr/>
        </p:nvGrpSpPr>
        <p:grpSpPr bwMode="auto">
          <a:xfrm>
            <a:off x="4240205" y="2657477"/>
            <a:ext cx="418895" cy="461963"/>
            <a:chOff x="2474" y="1414"/>
            <a:chExt cx="262" cy="291"/>
          </a:xfrm>
        </p:grpSpPr>
        <p:sp>
          <p:nvSpPr>
            <p:cNvPr id="29900" name="Oval 204"/>
            <p:cNvSpPr>
              <a:spLocks noChangeArrowheads="1"/>
            </p:cNvSpPr>
            <p:nvPr/>
          </p:nvSpPr>
          <p:spPr bwMode="auto">
            <a:xfrm>
              <a:off x="2474" y="144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lIns="91416" tIns="45710" rIns="91416" bIns="4571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949" name="Text Box 253"/>
            <p:cNvSpPr txBox="1">
              <a:spLocks noChangeArrowheads="1"/>
            </p:cNvSpPr>
            <p:nvPr/>
          </p:nvSpPr>
          <p:spPr bwMode="auto">
            <a:xfrm>
              <a:off x="2490" y="1414"/>
              <a:ext cx="246" cy="291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 lIns="91416" tIns="45710" rIns="91416" bIns="4571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3</a:t>
              </a: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 </a:t>
              </a:r>
            </a:p>
          </p:txBody>
        </p:sp>
      </p:grpSp>
      <p:grpSp>
        <p:nvGrpSpPr>
          <p:cNvPr id="5" name="Group 265"/>
          <p:cNvGrpSpPr>
            <a:grpSpLocks/>
          </p:cNvGrpSpPr>
          <p:nvPr/>
        </p:nvGrpSpPr>
        <p:grpSpPr bwMode="auto">
          <a:xfrm>
            <a:off x="6838958" y="2665415"/>
            <a:ext cx="420688" cy="461963"/>
            <a:chOff x="4093" y="1419"/>
            <a:chExt cx="265" cy="291"/>
          </a:xfrm>
        </p:grpSpPr>
        <p:sp>
          <p:nvSpPr>
            <p:cNvPr id="29901" name="Oval 205"/>
            <p:cNvSpPr>
              <a:spLocks noChangeArrowheads="1"/>
            </p:cNvSpPr>
            <p:nvPr/>
          </p:nvSpPr>
          <p:spPr bwMode="auto">
            <a:xfrm>
              <a:off x="4093" y="144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lIns="91416" tIns="45710" rIns="91416" bIns="4571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950" name="Text Box 254"/>
            <p:cNvSpPr txBox="1">
              <a:spLocks noChangeArrowheads="1"/>
            </p:cNvSpPr>
            <p:nvPr/>
          </p:nvSpPr>
          <p:spPr bwMode="auto">
            <a:xfrm>
              <a:off x="4110" y="1419"/>
              <a:ext cx="248" cy="291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 lIns="91416" tIns="45710" rIns="91416" bIns="4571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9</a:t>
              </a: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 </a:t>
              </a:r>
            </a:p>
          </p:txBody>
        </p:sp>
      </p:grpSp>
      <p:cxnSp>
        <p:nvCxnSpPr>
          <p:cNvPr id="29916" name="AutoShape 220"/>
          <p:cNvCxnSpPr>
            <a:cxnSpLocks noChangeShapeType="1"/>
            <a:stCxn id="29900" idx="3"/>
            <a:endCxn id="29902" idx="0"/>
          </p:cNvCxnSpPr>
          <p:nvPr/>
        </p:nvCxnSpPr>
        <p:spPr bwMode="auto">
          <a:xfrm flipH="1">
            <a:off x="3781425" y="3024188"/>
            <a:ext cx="514350" cy="285750"/>
          </a:xfrm>
          <a:prstGeom prst="straightConnector1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9917" name="AutoShape 221"/>
          <p:cNvCxnSpPr>
            <a:cxnSpLocks noChangeShapeType="1"/>
            <a:stCxn id="29900" idx="5"/>
            <a:endCxn id="29899" idx="0"/>
          </p:cNvCxnSpPr>
          <p:nvPr/>
        </p:nvCxnSpPr>
        <p:spPr bwMode="auto">
          <a:xfrm>
            <a:off x="4568825" y="3024188"/>
            <a:ext cx="446088" cy="285750"/>
          </a:xfrm>
          <a:prstGeom prst="straightConnector1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9922" name="AutoShape 226"/>
          <p:cNvCxnSpPr>
            <a:cxnSpLocks noChangeShapeType="1"/>
            <a:stCxn id="29901" idx="5"/>
            <a:endCxn id="29905" idx="0"/>
          </p:cNvCxnSpPr>
          <p:nvPr/>
        </p:nvCxnSpPr>
        <p:spPr bwMode="auto">
          <a:xfrm>
            <a:off x="7164388" y="3024188"/>
            <a:ext cx="569912" cy="285750"/>
          </a:xfrm>
          <a:prstGeom prst="straightConnector1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9923" name="AutoShape 227"/>
          <p:cNvCxnSpPr>
            <a:cxnSpLocks noChangeShapeType="1"/>
            <a:stCxn id="29901" idx="3"/>
            <a:endCxn id="29904" idx="0"/>
          </p:cNvCxnSpPr>
          <p:nvPr/>
        </p:nvCxnSpPr>
        <p:spPr bwMode="auto">
          <a:xfrm flipH="1">
            <a:off x="6365875" y="3024188"/>
            <a:ext cx="528638" cy="285750"/>
          </a:xfrm>
          <a:prstGeom prst="straightConnector1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ffectLst/>
        </p:spPr>
      </p:cxnSp>
      <p:grpSp>
        <p:nvGrpSpPr>
          <p:cNvPr id="6" name="Group 266"/>
          <p:cNvGrpSpPr>
            <a:grpSpLocks/>
          </p:cNvGrpSpPr>
          <p:nvPr/>
        </p:nvGrpSpPr>
        <p:grpSpPr bwMode="auto">
          <a:xfrm>
            <a:off x="3590928" y="3249558"/>
            <a:ext cx="392113" cy="461940"/>
            <a:chOff x="1658" y="1786"/>
            <a:chExt cx="247" cy="292"/>
          </a:xfrm>
        </p:grpSpPr>
        <p:sp>
          <p:nvSpPr>
            <p:cNvPr id="29902" name="Oval 206"/>
            <p:cNvSpPr>
              <a:spLocks noChangeArrowheads="1"/>
            </p:cNvSpPr>
            <p:nvPr/>
          </p:nvSpPr>
          <p:spPr bwMode="auto">
            <a:xfrm>
              <a:off x="1658" y="18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lIns="91350" tIns="45677" rIns="91350" bIns="45677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951" name="Text Box 255"/>
            <p:cNvSpPr txBox="1">
              <a:spLocks noChangeArrowheads="1"/>
            </p:cNvSpPr>
            <p:nvPr/>
          </p:nvSpPr>
          <p:spPr bwMode="auto">
            <a:xfrm>
              <a:off x="1658" y="1786"/>
              <a:ext cx="247" cy="292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 lIns="91350" tIns="45677" rIns="91350" bIns="45677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1</a:t>
              </a: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 </a:t>
              </a:r>
            </a:p>
          </p:txBody>
        </p:sp>
      </p:grpSp>
      <p:grpSp>
        <p:nvGrpSpPr>
          <p:cNvPr id="7" name="Group 310"/>
          <p:cNvGrpSpPr>
            <a:grpSpLocks/>
          </p:cNvGrpSpPr>
          <p:nvPr/>
        </p:nvGrpSpPr>
        <p:grpSpPr bwMode="auto">
          <a:xfrm>
            <a:off x="4824413" y="3259137"/>
            <a:ext cx="425450" cy="461963"/>
            <a:chOff x="3039" y="2053"/>
            <a:chExt cx="268" cy="291"/>
          </a:xfrm>
        </p:grpSpPr>
        <p:sp>
          <p:nvSpPr>
            <p:cNvPr id="29899" name="Oval 203"/>
            <p:cNvSpPr>
              <a:spLocks noChangeArrowheads="1"/>
            </p:cNvSpPr>
            <p:nvPr/>
          </p:nvSpPr>
          <p:spPr bwMode="auto">
            <a:xfrm>
              <a:off x="3039" y="2085"/>
              <a:ext cx="240" cy="239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lIns="91350" tIns="45677" rIns="91350" bIns="45677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952" name="Text Box 256"/>
            <p:cNvSpPr txBox="1">
              <a:spLocks noChangeArrowheads="1"/>
            </p:cNvSpPr>
            <p:nvPr/>
          </p:nvSpPr>
          <p:spPr bwMode="auto">
            <a:xfrm>
              <a:off x="3049" y="2053"/>
              <a:ext cx="258" cy="291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 lIns="91350" tIns="45677" rIns="91350" bIns="45677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4 </a:t>
              </a:r>
            </a:p>
          </p:txBody>
        </p:sp>
      </p:grpSp>
      <p:grpSp>
        <p:nvGrpSpPr>
          <p:cNvPr id="8" name="Group 268"/>
          <p:cNvGrpSpPr>
            <a:grpSpLocks/>
          </p:cNvGrpSpPr>
          <p:nvPr/>
        </p:nvGrpSpPr>
        <p:grpSpPr bwMode="auto">
          <a:xfrm>
            <a:off x="6175388" y="3259050"/>
            <a:ext cx="419101" cy="461940"/>
            <a:chOff x="3613" y="1792"/>
            <a:chExt cx="264" cy="292"/>
          </a:xfrm>
        </p:grpSpPr>
        <p:sp>
          <p:nvSpPr>
            <p:cNvPr id="29904" name="Oval 208"/>
            <p:cNvSpPr>
              <a:spLocks noChangeArrowheads="1"/>
            </p:cNvSpPr>
            <p:nvPr/>
          </p:nvSpPr>
          <p:spPr bwMode="auto">
            <a:xfrm>
              <a:off x="3613" y="18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lIns="91350" tIns="45677" rIns="91350" bIns="45677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953" name="Text Box 257"/>
            <p:cNvSpPr txBox="1">
              <a:spLocks noChangeArrowheads="1"/>
            </p:cNvSpPr>
            <p:nvPr/>
          </p:nvSpPr>
          <p:spPr bwMode="auto">
            <a:xfrm>
              <a:off x="3630" y="1792"/>
              <a:ext cx="247" cy="292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 lIns="91350" tIns="45677" rIns="91350" bIns="45677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7</a:t>
              </a: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 </a:t>
              </a:r>
            </a:p>
          </p:txBody>
        </p:sp>
      </p:grpSp>
      <p:grpSp>
        <p:nvGrpSpPr>
          <p:cNvPr id="9" name="Group 269"/>
          <p:cNvGrpSpPr>
            <a:grpSpLocks/>
          </p:cNvGrpSpPr>
          <p:nvPr/>
        </p:nvGrpSpPr>
        <p:grpSpPr bwMode="auto">
          <a:xfrm>
            <a:off x="7485063" y="3260632"/>
            <a:ext cx="565150" cy="461940"/>
            <a:chOff x="4536" y="1793"/>
            <a:chExt cx="356" cy="292"/>
          </a:xfrm>
        </p:grpSpPr>
        <p:sp>
          <p:nvSpPr>
            <p:cNvPr id="29905" name="Oval 209"/>
            <p:cNvSpPr>
              <a:spLocks noChangeArrowheads="1"/>
            </p:cNvSpPr>
            <p:nvPr/>
          </p:nvSpPr>
          <p:spPr bwMode="auto">
            <a:xfrm>
              <a:off x="4573" y="18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lIns="91350" tIns="45677" rIns="91350" bIns="45677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954" name="Text Box 258"/>
            <p:cNvSpPr txBox="1">
              <a:spLocks noChangeArrowheads="1"/>
            </p:cNvSpPr>
            <p:nvPr/>
          </p:nvSpPr>
          <p:spPr bwMode="auto">
            <a:xfrm>
              <a:off x="4536" y="1793"/>
              <a:ext cx="356" cy="292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 lIns="91350" tIns="45677" rIns="91350" bIns="45677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10 </a:t>
              </a:r>
            </a:p>
          </p:txBody>
        </p:sp>
      </p:grpSp>
      <p:cxnSp>
        <p:nvCxnSpPr>
          <p:cNvPr id="29918" name="AutoShape 222"/>
          <p:cNvCxnSpPr>
            <a:cxnSpLocks noChangeShapeType="1"/>
            <a:stCxn id="29902" idx="5"/>
            <a:endCxn id="29908" idx="0"/>
          </p:cNvCxnSpPr>
          <p:nvPr/>
        </p:nvCxnSpPr>
        <p:spPr bwMode="auto">
          <a:xfrm>
            <a:off x="3916363" y="3633788"/>
            <a:ext cx="161925" cy="438150"/>
          </a:xfrm>
          <a:prstGeom prst="straightConnector1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9919" name="AutoShape 223"/>
          <p:cNvCxnSpPr>
            <a:cxnSpLocks noChangeShapeType="1"/>
          </p:cNvCxnSpPr>
          <p:nvPr/>
        </p:nvCxnSpPr>
        <p:spPr bwMode="auto">
          <a:xfrm>
            <a:off x="5149850" y="3662363"/>
            <a:ext cx="209550" cy="438150"/>
          </a:xfrm>
          <a:prstGeom prst="straightConnector1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9920" name="AutoShape 224"/>
          <p:cNvCxnSpPr>
            <a:cxnSpLocks noChangeShapeType="1"/>
            <a:stCxn id="29904" idx="5"/>
            <a:endCxn id="29912" idx="0"/>
          </p:cNvCxnSpPr>
          <p:nvPr/>
        </p:nvCxnSpPr>
        <p:spPr bwMode="auto">
          <a:xfrm>
            <a:off x="6500813" y="3633788"/>
            <a:ext cx="219075" cy="438150"/>
          </a:xfrm>
          <a:prstGeom prst="straightConnector1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9921" name="AutoShape 225"/>
          <p:cNvCxnSpPr>
            <a:cxnSpLocks noChangeShapeType="1"/>
            <a:stCxn id="29905" idx="5"/>
            <a:endCxn id="29913" idx="0"/>
          </p:cNvCxnSpPr>
          <p:nvPr/>
        </p:nvCxnSpPr>
        <p:spPr bwMode="auto">
          <a:xfrm>
            <a:off x="7869238" y="3633788"/>
            <a:ext cx="215900" cy="438150"/>
          </a:xfrm>
          <a:prstGeom prst="straightConnector1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ffectLst/>
        </p:spPr>
      </p:cxnSp>
      <p:grpSp>
        <p:nvGrpSpPr>
          <p:cNvPr id="10" name="Group 270"/>
          <p:cNvGrpSpPr>
            <a:grpSpLocks/>
          </p:cNvGrpSpPr>
          <p:nvPr/>
        </p:nvGrpSpPr>
        <p:grpSpPr bwMode="auto">
          <a:xfrm>
            <a:off x="3887796" y="4022632"/>
            <a:ext cx="409576" cy="461940"/>
            <a:chOff x="1898" y="2273"/>
            <a:chExt cx="258" cy="292"/>
          </a:xfrm>
        </p:grpSpPr>
        <p:sp>
          <p:nvSpPr>
            <p:cNvPr id="29908" name="Oval 212"/>
            <p:cNvSpPr>
              <a:spLocks noChangeArrowheads="1"/>
            </p:cNvSpPr>
            <p:nvPr/>
          </p:nvSpPr>
          <p:spPr bwMode="auto">
            <a:xfrm>
              <a:off x="1898" y="230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lIns="91350" tIns="45677" rIns="91350" bIns="45677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955" name="Text Box 259"/>
            <p:cNvSpPr txBox="1">
              <a:spLocks noChangeArrowheads="1"/>
            </p:cNvSpPr>
            <p:nvPr/>
          </p:nvSpPr>
          <p:spPr bwMode="auto">
            <a:xfrm>
              <a:off x="1909" y="2273"/>
              <a:ext cx="247" cy="292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 lIns="91350" tIns="45677" rIns="91350" bIns="45677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2</a:t>
              </a: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 </a:t>
              </a:r>
            </a:p>
          </p:txBody>
        </p:sp>
      </p:grpSp>
      <p:grpSp>
        <p:nvGrpSpPr>
          <p:cNvPr id="11" name="Group 271"/>
          <p:cNvGrpSpPr>
            <a:grpSpLocks/>
          </p:cNvGrpSpPr>
          <p:nvPr/>
        </p:nvGrpSpPr>
        <p:grpSpPr bwMode="auto">
          <a:xfrm>
            <a:off x="5168905" y="4030542"/>
            <a:ext cx="442913" cy="461940"/>
            <a:chOff x="2858" y="2278"/>
            <a:chExt cx="279" cy="292"/>
          </a:xfrm>
        </p:grpSpPr>
        <p:sp>
          <p:nvSpPr>
            <p:cNvPr id="29910" name="Oval 214"/>
            <p:cNvSpPr>
              <a:spLocks noChangeArrowheads="1"/>
            </p:cNvSpPr>
            <p:nvPr/>
          </p:nvSpPr>
          <p:spPr bwMode="auto">
            <a:xfrm>
              <a:off x="2858" y="230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lIns="91350" tIns="45677" rIns="91350" bIns="45677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956" name="Text Box 260"/>
            <p:cNvSpPr txBox="1">
              <a:spLocks noChangeArrowheads="1"/>
            </p:cNvSpPr>
            <p:nvPr/>
          </p:nvSpPr>
          <p:spPr bwMode="auto">
            <a:xfrm>
              <a:off x="2879" y="2278"/>
              <a:ext cx="258" cy="292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 lIns="91350" tIns="45677" rIns="91350" bIns="45677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5 </a:t>
              </a:r>
            </a:p>
          </p:txBody>
        </p:sp>
      </p:grpSp>
      <p:grpSp>
        <p:nvGrpSpPr>
          <p:cNvPr id="12" name="Group 272"/>
          <p:cNvGrpSpPr>
            <a:grpSpLocks/>
          </p:cNvGrpSpPr>
          <p:nvPr/>
        </p:nvGrpSpPr>
        <p:grpSpPr bwMode="auto">
          <a:xfrm>
            <a:off x="6529395" y="4006812"/>
            <a:ext cx="436563" cy="461940"/>
            <a:chOff x="3853" y="2263"/>
            <a:chExt cx="275" cy="292"/>
          </a:xfrm>
        </p:grpSpPr>
        <p:sp>
          <p:nvSpPr>
            <p:cNvPr id="29912" name="Oval 216"/>
            <p:cNvSpPr>
              <a:spLocks noChangeArrowheads="1"/>
            </p:cNvSpPr>
            <p:nvPr/>
          </p:nvSpPr>
          <p:spPr bwMode="auto">
            <a:xfrm>
              <a:off x="3853" y="230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lIns="91350" tIns="45677" rIns="91350" bIns="45677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957" name="Text Box 261"/>
            <p:cNvSpPr txBox="1">
              <a:spLocks noChangeArrowheads="1"/>
            </p:cNvSpPr>
            <p:nvPr/>
          </p:nvSpPr>
          <p:spPr bwMode="auto">
            <a:xfrm>
              <a:off x="3870" y="2263"/>
              <a:ext cx="258" cy="292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square" lIns="91350" tIns="45677" rIns="91350" bIns="45677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8 </a:t>
              </a:r>
            </a:p>
          </p:txBody>
        </p:sp>
      </p:grpSp>
      <p:grpSp>
        <p:nvGrpSpPr>
          <p:cNvPr id="13" name="Group 273"/>
          <p:cNvGrpSpPr>
            <a:grpSpLocks/>
          </p:cNvGrpSpPr>
          <p:nvPr/>
        </p:nvGrpSpPr>
        <p:grpSpPr bwMode="auto">
          <a:xfrm>
            <a:off x="7864483" y="4003648"/>
            <a:ext cx="547688" cy="461940"/>
            <a:chOff x="4794" y="2261"/>
            <a:chExt cx="345" cy="292"/>
          </a:xfrm>
        </p:grpSpPr>
        <p:sp>
          <p:nvSpPr>
            <p:cNvPr id="29913" name="Oval 217"/>
            <p:cNvSpPr>
              <a:spLocks noChangeArrowheads="1"/>
            </p:cNvSpPr>
            <p:nvPr/>
          </p:nvSpPr>
          <p:spPr bwMode="auto">
            <a:xfrm>
              <a:off x="4813" y="230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lIns="91350" tIns="45677" rIns="91350" bIns="45677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958" name="Text Box 262"/>
            <p:cNvSpPr txBox="1">
              <a:spLocks noChangeArrowheads="1"/>
            </p:cNvSpPr>
            <p:nvPr/>
          </p:nvSpPr>
          <p:spPr bwMode="auto">
            <a:xfrm>
              <a:off x="4794" y="2261"/>
              <a:ext cx="345" cy="292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 lIns="91350" tIns="45677" rIns="91350" bIns="45677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11</a:t>
              </a: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 </a:t>
              </a:r>
            </a:p>
          </p:txBody>
        </p:sp>
      </p:grpSp>
      <p:sp>
        <p:nvSpPr>
          <p:cNvPr id="29970" name="Text Box 274"/>
          <p:cNvSpPr txBox="1">
            <a:spLocks noChangeArrowheads="1"/>
          </p:cNvSpPr>
          <p:nvPr/>
        </p:nvSpPr>
        <p:spPr bwMode="auto">
          <a:xfrm>
            <a:off x="5219700" y="2684463"/>
            <a:ext cx="119856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lIns="91416" tIns="45710" rIns="91416" bIns="4571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判定树 </a:t>
            </a:r>
          </a:p>
        </p:txBody>
      </p:sp>
      <p:sp>
        <p:nvSpPr>
          <p:cNvPr id="29971" name="Text Box 275"/>
          <p:cNvSpPr txBox="1">
            <a:spLocks noChangeArrowheads="1"/>
          </p:cNvSpPr>
          <p:nvPr/>
        </p:nvSpPr>
        <p:spPr bwMode="auto">
          <a:xfrm>
            <a:off x="6659563" y="2014538"/>
            <a:ext cx="2087562" cy="4572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lIns="91416" tIns="45710" rIns="91416" bIns="4571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n-cs"/>
              </a:rPr>
              <a:t>表中一个记录 </a:t>
            </a:r>
          </a:p>
        </p:txBody>
      </p:sp>
      <p:sp>
        <p:nvSpPr>
          <p:cNvPr id="29972" name="AutoShape 276"/>
          <p:cNvSpPr>
            <a:spLocks noChangeArrowheads="1"/>
          </p:cNvSpPr>
          <p:nvPr/>
        </p:nvSpPr>
        <p:spPr bwMode="auto">
          <a:xfrm>
            <a:off x="6011863" y="2205038"/>
            <a:ext cx="644525" cy="111125"/>
          </a:xfrm>
          <a:prstGeom prst="notchedRightArrow">
            <a:avLst>
              <a:gd name="adj1" fmla="val 50000"/>
              <a:gd name="adj2" fmla="val 145000"/>
            </a:avLst>
          </a:prstGeom>
          <a:solidFill>
            <a:srgbClr val="0000FF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9974" name="AutoShape 278"/>
          <p:cNvCxnSpPr>
            <a:cxnSpLocks noChangeShapeType="1"/>
            <a:stCxn id="29903" idx="3"/>
            <a:endCxn id="29900" idx="0"/>
          </p:cNvCxnSpPr>
          <p:nvPr/>
        </p:nvCxnSpPr>
        <p:spPr bwMode="auto">
          <a:xfrm flipH="1">
            <a:off x="4432300" y="2416175"/>
            <a:ext cx="1187450" cy="282575"/>
          </a:xfrm>
          <a:prstGeom prst="straightConnector1">
            <a:avLst/>
          </a:prstGeom>
          <a:noFill/>
          <a:ln w="25400" cap="sq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29975" name="AutoShape 279"/>
          <p:cNvCxnSpPr>
            <a:cxnSpLocks noChangeShapeType="1"/>
            <a:stCxn id="29899" idx="0"/>
            <a:endCxn id="29900" idx="5"/>
          </p:cNvCxnSpPr>
          <p:nvPr/>
        </p:nvCxnSpPr>
        <p:spPr bwMode="auto">
          <a:xfrm flipH="1" flipV="1">
            <a:off x="4568825" y="3024188"/>
            <a:ext cx="446088" cy="285750"/>
          </a:xfrm>
          <a:prstGeom prst="straightConnector1">
            <a:avLst/>
          </a:prstGeom>
          <a:noFill/>
          <a:ln w="25400" cap="sq">
            <a:solidFill>
              <a:srgbClr val="FFFF00"/>
            </a:solidFill>
            <a:round/>
            <a:headEnd/>
            <a:tailEnd/>
          </a:ln>
          <a:effectLst/>
        </p:spPr>
      </p:cxnSp>
      <p:sp>
        <p:nvSpPr>
          <p:cNvPr id="29981" name="Text Box 285"/>
          <p:cNvSpPr txBox="1">
            <a:spLocks noChangeArrowheads="1"/>
          </p:cNvSpPr>
          <p:nvPr/>
        </p:nvSpPr>
        <p:spPr bwMode="auto">
          <a:xfrm>
            <a:off x="339725" y="2071688"/>
            <a:ext cx="39560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lIns="91416" tIns="45710" rIns="91416" bIns="4571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比较次数 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= 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路径上的结点数 </a:t>
            </a:r>
          </a:p>
        </p:txBody>
      </p:sp>
      <p:sp>
        <p:nvSpPr>
          <p:cNvPr id="29982" name="Text Box 286"/>
          <p:cNvSpPr txBox="1">
            <a:spLocks noChangeArrowheads="1"/>
          </p:cNvSpPr>
          <p:nvPr/>
        </p:nvSpPr>
        <p:spPr bwMode="auto">
          <a:xfrm>
            <a:off x="339725" y="2540000"/>
            <a:ext cx="35972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lIns="91416" tIns="45710" rIns="91416" bIns="4571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比较次数 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= 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结点</a:t>
            </a:r>
            <a:r>
              <a: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4</a:t>
            </a:r>
            <a:r>
              <a:rPr kumimoji="0" lang="en-US" altLang="zh-CN" sz="1800" b="0" i="0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 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的层数 </a:t>
            </a:r>
          </a:p>
        </p:txBody>
      </p:sp>
      <p:sp>
        <p:nvSpPr>
          <p:cNvPr id="29983" name="Text Box 287"/>
          <p:cNvSpPr txBox="1">
            <a:spLocks noChangeArrowheads="1"/>
          </p:cNvSpPr>
          <p:nvPr/>
        </p:nvSpPr>
        <p:spPr bwMode="auto">
          <a:xfrm>
            <a:off x="887413" y="3043238"/>
            <a:ext cx="148590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lIns="91416" tIns="45710" rIns="91416" bIns="4571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比较次数 </a:t>
            </a:r>
          </a:p>
        </p:txBody>
      </p:sp>
      <p:sp>
        <p:nvSpPr>
          <p:cNvPr id="29984" name="Rectangle 288"/>
          <p:cNvSpPr>
            <a:spLocks noChangeArrowheads="1"/>
          </p:cNvSpPr>
          <p:nvPr/>
        </p:nvSpPr>
        <p:spPr bwMode="auto">
          <a:xfrm>
            <a:off x="887413" y="3835400"/>
            <a:ext cx="148590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lIns="91416" tIns="45710" rIns="91416" bIns="4571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树的深度 </a:t>
            </a:r>
          </a:p>
        </p:txBody>
      </p:sp>
      <p:sp>
        <p:nvSpPr>
          <p:cNvPr id="29985" name="Rectangle 289"/>
          <p:cNvSpPr>
            <a:spLocks noChangeArrowheads="1"/>
          </p:cNvSpPr>
          <p:nvPr/>
        </p:nvSpPr>
        <p:spPr bwMode="auto">
          <a:xfrm rot="5400000">
            <a:off x="1322388" y="3440112"/>
            <a:ext cx="541338" cy="51911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lIns="91416" tIns="45710" rIns="91416" bIns="4571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黑体" pitchFamily="2" charset="-122"/>
                <a:cs typeface="+mn-cs"/>
              </a:rPr>
              <a:t>≤</a:t>
            </a:r>
          </a:p>
        </p:txBody>
      </p:sp>
      <p:sp>
        <p:nvSpPr>
          <p:cNvPr id="29987" name="Text Box 291"/>
          <p:cNvSpPr txBox="1">
            <a:spLocks noChangeArrowheads="1"/>
          </p:cNvSpPr>
          <p:nvPr/>
        </p:nvSpPr>
        <p:spPr bwMode="auto">
          <a:xfrm>
            <a:off x="811213" y="4556125"/>
            <a:ext cx="16335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lIns="91416" tIns="45710" rIns="91416" bIns="4571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Symbol" pitchFamily="18" charset="2"/>
              </a:rPr>
              <a:t>log</a:t>
            </a:r>
            <a:r>
              <a:rPr kumimoji="0" lang="en-US" altLang="zh-CN" sz="1800" b="0" i="0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Symbol" pitchFamily="18" charset="2"/>
              </a:rPr>
              <a:t>2</a:t>
            </a:r>
            <a:r>
              <a:rPr kumimoji="0" lang="en-US" altLang="zh-CN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Symbol" pitchFamily="18" charset="2"/>
              </a:rPr>
              <a:t>n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Symbol" pitchFamily="18" charset="2"/>
              </a:rPr>
              <a:t> +1  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988" name="Rectangle 292"/>
          <p:cNvSpPr>
            <a:spLocks noChangeArrowheads="1"/>
          </p:cNvSpPr>
          <p:nvPr/>
        </p:nvSpPr>
        <p:spPr bwMode="auto">
          <a:xfrm rot="5400000" flipH="1">
            <a:off x="1327150" y="4237038"/>
            <a:ext cx="49212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lIns="91416" tIns="45710" rIns="91416" bIns="4571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 pitchFamily="2" charset="-122"/>
                <a:cs typeface="+mn-cs"/>
              </a:rPr>
              <a:t>＝</a:t>
            </a:r>
          </a:p>
        </p:txBody>
      </p:sp>
      <p:sp>
        <p:nvSpPr>
          <p:cNvPr id="29990" name="Rectangle 294"/>
          <p:cNvSpPr>
            <a:spLocks noChangeArrowheads="1"/>
          </p:cNvSpPr>
          <p:nvPr/>
        </p:nvSpPr>
        <p:spPr bwMode="auto">
          <a:xfrm>
            <a:off x="339725" y="1570038"/>
            <a:ext cx="18065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lIns="91416" tIns="45710" rIns="91416" bIns="4571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查找成功：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 </a:t>
            </a:r>
          </a:p>
        </p:txBody>
      </p:sp>
      <p:sp>
        <p:nvSpPr>
          <p:cNvPr id="29991" name="Rectangle 295"/>
          <p:cNvSpPr>
            <a:spLocks noChangeArrowheads="1"/>
          </p:cNvSpPr>
          <p:nvPr/>
        </p:nvSpPr>
        <p:spPr bwMode="auto">
          <a:xfrm>
            <a:off x="387350" y="5084763"/>
            <a:ext cx="21113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lIns="91416" tIns="45710" rIns="91416" bIns="4571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查找不成功：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 </a:t>
            </a:r>
          </a:p>
        </p:txBody>
      </p:sp>
      <p:sp>
        <p:nvSpPr>
          <p:cNvPr id="29992" name="Text Box 296"/>
          <p:cNvSpPr txBox="1">
            <a:spLocks noChangeArrowheads="1"/>
          </p:cNvSpPr>
          <p:nvPr/>
        </p:nvSpPr>
        <p:spPr bwMode="auto">
          <a:xfrm>
            <a:off x="387350" y="5589588"/>
            <a:ext cx="456882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lIns="91416" tIns="45710" rIns="91416" bIns="4571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比较次数 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= 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路径上的内部结点数 </a:t>
            </a:r>
          </a:p>
        </p:txBody>
      </p:sp>
      <p:sp>
        <p:nvSpPr>
          <p:cNvPr id="29993" name="Text Box 297"/>
          <p:cNvSpPr txBox="1">
            <a:spLocks noChangeArrowheads="1"/>
          </p:cNvSpPr>
          <p:nvPr/>
        </p:nvSpPr>
        <p:spPr bwMode="auto">
          <a:xfrm>
            <a:off x="5286375" y="5589588"/>
            <a:ext cx="33178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lIns="91416" tIns="45710" rIns="91416" bIns="4571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比较次数 ≤ 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  <a:sym typeface="Symbol" pitchFamily="18" charset="2"/>
              </a:rPr>
              <a:t>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  <a:sym typeface="Symbol" pitchFamily="18" charset="2"/>
              </a:rPr>
              <a:t>log</a:t>
            </a:r>
            <a:r>
              <a:rPr kumimoji="0" lang="en-US" altLang="zh-CN" sz="1800" b="0" i="0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  <a:sym typeface="Symbol" pitchFamily="18" charset="2"/>
              </a:rPr>
              <a:t>2</a:t>
            </a:r>
            <a:r>
              <a:rPr kumimoji="0" lang="en-US" altLang="zh-CN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  <a:sym typeface="Symbol" pitchFamily="18" charset="2"/>
              </a:rPr>
              <a:t>n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  <a:sym typeface="Symbol" pitchFamily="18" charset="2"/>
              </a:rPr>
              <a:t> +1  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楷体_GB2312" pitchFamily="49" charset="-122"/>
              <a:cs typeface="+mn-cs"/>
            </a:endParaRPr>
          </a:p>
        </p:txBody>
      </p:sp>
      <p:sp>
        <p:nvSpPr>
          <p:cNvPr id="29924" name="Rectangle 228"/>
          <p:cNvSpPr>
            <a:spLocks noChangeArrowheads="1"/>
          </p:cNvSpPr>
          <p:nvPr/>
        </p:nvSpPr>
        <p:spPr bwMode="auto">
          <a:xfrm>
            <a:off x="3132138" y="4041775"/>
            <a:ext cx="458787" cy="396875"/>
          </a:xfrm>
          <a:prstGeom prst="rect">
            <a:avLst/>
          </a:prstGeom>
          <a:gradFill rotWithShape="0">
            <a:gsLst>
              <a:gs pos="0">
                <a:srgbClr val="FFFFCC"/>
              </a:gs>
              <a:gs pos="100000">
                <a:srgbClr val="FF66FF"/>
              </a:gs>
            </a:gsLst>
            <a:path path="shape">
              <a:fillToRect l="50000" t="50000" r="50000" b="50000"/>
            </a:path>
          </a:gradFill>
          <a:ln w="25400" cap="sq">
            <a:noFill/>
            <a:miter lim="800000"/>
            <a:headEnd/>
            <a:tailEnd/>
          </a:ln>
          <a:effectLst/>
        </p:spPr>
        <p:txBody>
          <a:bodyPr wrap="none" lIns="91308" tIns="45289" rIns="91308" bIns="45289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-1</a:t>
            </a:r>
          </a:p>
        </p:txBody>
      </p:sp>
      <p:cxnSp>
        <p:nvCxnSpPr>
          <p:cNvPr id="29925" name="AutoShape 229"/>
          <p:cNvCxnSpPr>
            <a:cxnSpLocks noChangeShapeType="1"/>
            <a:stCxn id="29902" idx="3"/>
            <a:endCxn id="29924" idx="0"/>
          </p:cNvCxnSpPr>
          <p:nvPr/>
        </p:nvCxnSpPr>
        <p:spPr bwMode="auto">
          <a:xfrm flipH="1">
            <a:off x="3362325" y="3633788"/>
            <a:ext cx="284163" cy="407987"/>
          </a:xfrm>
          <a:prstGeom prst="straightConnector1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9927" name="AutoShape 231"/>
          <p:cNvCxnSpPr>
            <a:cxnSpLocks noChangeShapeType="1"/>
            <a:stCxn id="29899" idx="3"/>
            <a:endCxn id="29994" idx="0"/>
          </p:cNvCxnSpPr>
          <p:nvPr/>
        </p:nvCxnSpPr>
        <p:spPr bwMode="auto">
          <a:xfrm flipH="1">
            <a:off x="4691063" y="3633788"/>
            <a:ext cx="188912" cy="407987"/>
          </a:xfrm>
          <a:prstGeom prst="straightConnector1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9929" name="AutoShape 233"/>
          <p:cNvCxnSpPr>
            <a:cxnSpLocks noChangeShapeType="1"/>
            <a:stCxn id="29904" idx="3"/>
            <a:endCxn id="29995" idx="0"/>
          </p:cNvCxnSpPr>
          <p:nvPr/>
        </p:nvCxnSpPr>
        <p:spPr bwMode="auto">
          <a:xfrm flipH="1">
            <a:off x="6040438" y="3633788"/>
            <a:ext cx="190500" cy="407987"/>
          </a:xfrm>
          <a:prstGeom prst="straightConnector1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9931" name="AutoShape 235"/>
          <p:cNvCxnSpPr>
            <a:cxnSpLocks noChangeShapeType="1"/>
            <a:stCxn id="29905" idx="3"/>
            <a:endCxn id="29996" idx="0"/>
          </p:cNvCxnSpPr>
          <p:nvPr/>
        </p:nvCxnSpPr>
        <p:spPr bwMode="auto">
          <a:xfrm flipH="1">
            <a:off x="7456488" y="3633788"/>
            <a:ext cx="142875" cy="407987"/>
          </a:xfrm>
          <a:prstGeom prst="straightConnector1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9933" name="AutoShape 237"/>
          <p:cNvCxnSpPr>
            <a:cxnSpLocks noChangeShapeType="1"/>
            <a:stCxn id="29912" idx="3"/>
            <a:endCxn id="30001" idx="0"/>
          </p:cNvCxnSpPr>
          <p:nvPr/>
        </p:nvCxnSpPr>
        <p:spPr bwMode="auto">
          <a:xfrm flipH="1">
            <a:off x="6418263" y="4395788"/>
            <a:ext cx="166687" cy="330200"/>
          </a:xfrm>
          <a:prstGeom prst="straightConnector1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9935" name="AutoShape 239"/>
          <p:cNvCxnSpPr>
            <a:cxnSpLocks noChangeShapeType="1"/>
            <a:stCxn id="29913" idx="3"/>
            <a:endCxn id="30003" idx="0"/>
          </p:cNvCxnSpPr>
          <p:nvPr/>
        </p:nvCxnSpPr>
        <p:spPr bwMode="auto">
          <a:xfrm flipH="1">
            <a:off x="7769225" y="4395788"/>
            <a:ext cx="180975" cy="330200"/>
          </a:xfrm>
          <a:prstGeom prst="straightConnector1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9937" name="AutoShape 241"/>
          <p:cNvCxnSpPr>
            <a:cxnSpLocks noChangeShapeType="1"/>
            <a:stCxn id="29910" idx="3"/>
            <a:endCxn id="29999" idx="0"/>
          </p:cNvCxnSpPr>
          <p:nvPr/>
        </p:nvCxnSpPr>
        <p:spPr bwMode="auto">
          <a:xfrm flipH="1">
            <a:off x="5051425" y="4395788"/>
            <a:ext cx="173038" cy="330200"/>
          </a:xfrm>
          <a:prstGeom prst="straightConnector1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9939" name="AutoShape 243"/>
          <p:cNvCxnSpPr>
            <a:cxnSpLocks noChangeShapeType="1"/>
            <a:stCxn id="29908" idx="3"/>
            <a:endCxn id="29997" idx="0"/>
          </p:cNvCxnSpPr>
          <p:nvPr/>
        </p:nvCxnSpPr>
        <p:spPr bwMode="auto">
          <a:xfrm flipH="1">
            <a:off x="3763963" y="4395788"/>
            <a:ext cx="179387" cy="330200"/>
          </a:xfrm>
          <a:prstGeom prst="straightConnector1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9941" name="AutoShape 245"/>
          <p:cNvCxnSpPr>
            <a:cxnSpLocks noChangeShapeType="1"/>
            <a:stCxn id="29908" idx="5"/>
            <a:endCxn id="29998" idx="0"/>
          </p:cNvCxnSpPr>
          <p:nvPr/>
        </p:nvCxnSpPr>
        <p:spPr bwMode="auto">
          <a:xfrm>
            <a:off x="4213225" y="4395788"/>
            <a:ext cx="198438" cy="330200"/>
          </a:xfrm>
          <a:prstGeom prst="straightConnector1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9943" name="AutoShape 247"/>
          <p:cNvCxnSpPr>
            <a:cxnSpLocks noChangeShapeType="1"/>
            <a:stCxn id="29910" idx="5"/>
            <a:endCxn id="30000" idx="0"/>
          </p:cNvCxnSpPr>
          <p:nvPr/>
        </p:nvCxnSpPr>
        <p:spPr bwMode="auto">
          <a:xfrm>
            <a:off x="5494338" y="4395788"/>
            <a:ext cx="185737" cy="330200"/>
          </a:xfrm>
          <a:prstGeom prst="straightConnector1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9945" name="AutoShape 249"/>
          <p:cNvCxnSpPr>
            <a:cxnSpLocks noChangeShapeType="1"/>
            <a:stCxn id="29912" idx="5"/>
            <a:endCxn id="30002" idx="0"/>
          </p:cNvCxnSpPr>
          <p:nvPr/>
        </p:nvCxnSpPr>
        <p:spPr bwMode="auto">
          <a:xfrm>
            <a:off x="6854825" y="4395788"/>
            <a:ext cx="157163" cy="330200"/>
          </a:xfrm>
          <a:prstGeom prst="straightConnector1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9947" name="AutoShape 251"/>
          <p:cNvCxnSpPr>
            <a:cxnSpLocks noChangeShapeType="1"/>
            <a:stCxn id="29913" idx="5"/>
            <a:endCxn id="30004" idx="0"/>
          </p:cNvCxnSpPr>
          <p:nvPr/>
        </p:nvCxnSpPr>
        <p:spPr bwMode="auto">
          <a:xfrm>
            <a:off x="8220075" y="4395788"/>
            <a:ext cx="271463" cy="330200"/>
          </a:xfrm>
          <a:prstGeom prst="straightConnector1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9994" name="Rectangle 298"/>
          <p:cNvSpPr>
            <a:spLocks noChangeArrowheads="1"/>
          </p:cNvSpPr>
          <p:nvPr/>
        </p:nvSpPr>
        <p:spPr bwMode="auto">
          <a:xfrm>
            <a:off x="4429125" y="4041775"/>
            <a:ext cx="522288" cy="396875"/>
          </a:xfrm>
          <a:prstGeom prst="rect">
            <a:avLst/>
          </a:prstGeom>
          <a:gradFill rotWithShape="0">
            <a:gsLst>
              <a:gs pos="0">
                <a:srgbClr val="FFFFCC"/>
              </a:gs>
              <a:gs pos="100000">
                <a:srgbClr val="FF66FF"/>
              </a:gs>
            </a:gsLst>
            <a:path path="shape">
              <a:fillToRect l="50000" t="50000" r="50000" b="50000"/>
            </a:path>
          </a:gradFill>
          <a:ln w="25400" cap="sq">
            <a:noFill/>
            <a:miter lim="800000"/>
            <a:headEnd/>
            <a:tailEnd/>
          </a:ln>
          <a:effectLst/>
        </p:spPr>
        <p:txBody>
          <a:bodyPr wrap="none" lIns="91308" tIns="45289" rIns="91308" bIns="45289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3-4</a:t>
            </a:r>
          </a:p>
        </p:txBody>
      </p:sp>
      <p:sp>
        <p:nvSpPr>
          <p:cNvPr id="29995" name="Rectangle 299"/>
          <p:cNvSpPr>
            <a:spLocks noChangeArrowheads="1"/>
          </p:cNvSpPr>
          <p:nvPr/>
        </p:nvSpPr>
        <p:spPr bwMode="auto">
          <a:xfrm>
            <a:off x="5778500" y="4041775"/>
            <a:ext cx="522288" cy="396875"/>
          </a:xfrm>
          <a:prstGeom prst="rect">
            <a:avLst/>
          </a:prstGeom>
          <a:gradFill rotWithShape="0">
            <a:gsLst>
              <a:gs pos="0">
                <a:srgbClr val="FFFFCC"/>
              </a:gs>
              <a:gs pos="100000">
                <a:srgbClr val="FF66FF"/>
              </a:gs>
            </a:gsLst>
            <a:path path="shape">
              <a:fillToRect l="50000" t="50000" r="50000" b="50000"/>
            </a:path>
          </a:gradFill>
          <a:ln w="25400" cap="sq">
            <a:noFill/>
            <a:miter lim="800000"/>
            <a:headEnd/>
            <a:tailEnd/>
          </a:ln>
          <a:effectLst/>
        </p:spPr>
        <p:txBody>
          <a:bodyPr wrap="none" lIns="91308" tIns="45289" rIns="91308" bIns="45289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6-7</a:t>
            </a:r>
          </a:p>
        </p:txBody>
      </p:sp>
      <p:sp>
        <p:nvSpPr>
          <p:cNvPr id="29996" name="Rectangle 300"/>
          <p:cNvSpPr>
            <a:spLocks noChangeArrowheads="1"/>
          </p:cNvSpPr>
          <p:nvPr/>
        </p:nvSpPr>
        <p:spPr bwMode="auto">
          <a:xfrm>
            <a:off x="7099300" y="4041775"/>
            <a:ext cx="712788" cy="396875"/>
          </a:xfrm>
          <a:prstGeom prst="rect">
            <a:avLst/>
          </a:prstGeom>
          <a:gradFill rotWithShape="0">
            <a:gsLst>
              <a:gs pos="0">
                <a:srgbClr val="FFFFCC"/>
              </a:gs>
              <a:gs pos="100000">
                <a:srgbClr val="FF66FF"/>
              </a:gs>
            </a:gsLst>
            <a:path path="shape">
              <a:fillToRect l="50000" t="50000" r="50000" b="50000"/>
            </a:path>
          </a:gradFill>
          <a:ln w="25400" cap="sq">
            <a:noFill/>
            <a:miter lim="800000"/>
            <a:headEnd/>
            <a:tailEnd/>
          </a:ln>
          <a:effectLst/>
        </p:spPr>
        <p:txBody>
          <a:bodyPr wrap="none" lIns="91308" tIns="45289" rIns="91308" bIns="45289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9-10 </a:t>
            </a:r>
          </a:p>
        </p:txBody>
      </p:sp>
      <p:sp>
        <p:nvSpPr>
          <p:cNvPr id="29997" name="Rectangle 301"/>
          <p:cNvSpPr>
            <a:spLocks noChangeArrowheads="1"/>
          </p:cNvSpPr>
          <p:nvPr/>
        </p:nvSpPr>
        <p:spPr bwMode="auto">
          <a:xfrm>
            <a:off x="3502025" y="4725988"/>
            <a:ext cx="522288" cy="396875"/>
          </a:xfrm>
          <a:prstGeom prst="rect">
            <a:avLst/>
          </a:prstGeom>
          <a:gradFill rotWithShape="0">
            <a:gsLst>
              <a:gs pos="0">
                <a:srgbClr val="FFFFCC"/>
              </a:gs>
              <a:gs pos="100000">
                <a:srgbClr val="FF66FF"/>
              </a:gs>
            </a:gsLst>
            <a:path path="shape">
              <a:fillToRect l="50000" t="50000" r="50000" b="50000"/>
            </a:path>
          </a:gradFill>
          <a:ln w="25400" cap="sq">
            <a:noFill/>
            <a:miter lim="800000"/>
            <a:headEnd/>
            <a:tailEnd/>
          </a:ln>
          <a:effectLst/>
        </p:spPr>
        <p:txBody>
          <a:bodyPr wrap="none" lIns="91308" tIns="45289" rIns="91308" bIns="45289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1-2</a:t>
            </a:r>
          </a:p>
        </p:txBody>
      </p:sp>
      <p:sp>
        <p:nvSpPr>
          <p:cNvPr id="29998" name="Rectangle 302"/>
          <p:cNvSpPr>
            <a:spLocks noChangeArrowheads="1"/>
          </p:cNvSpPr>
          <p:nvPr/>
        </p:nvSpPr>
        <p:spPr bwMode="auto">
          <a:xfrm>
            <a:off x="4149725" y="4725988"/>
            <a:ext cx="522288" cy="396875"/>
          </a:xfrm>
          <a:prstGeom prst="rect">
            <a:avLst/>
          </a:prstGeom>
          <a:gradFill rotWithShape="0">
            <a:gsLst>
              <a:gs pos="0">
                <a:srgbClr val="FFFFCC"/>
              </a:gs>
              <a:gs pos="100000">
                <a:srgbClr val="FF66FF"/>
              </a:gs>
            </a:gsLst>
            <a:path path="shape">
              <a:fillToRect l="50000" t="50000" r="50000" b="50000"/>
            </a:path>
          </a:gradFill>
          <a:ln w="25400" cap="sq">
            <a:noFill/>
            <a:miter lim="800000"/>
            <a:headEnd/>
            <a:tailEnd/>
          </a:ln>
          <a:effectLst/>
        </p:spPr>
        <p:txBody>
          <a:bodyPr wrap="none" lIns="91308" tIns="45289" rIns="91308" bIns="45289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2-3</a:t>
            </a:r>
          </a:p>
        </p:txBody>
      </p:sp>
      <p:sp>
        <p:nvSpPr>
          <p:cNvPr id="29999" name="Rectangle 303"/>
          <p:cNvSpPr>
            <a:spLocks noChangeArrowheads="1"/>
          </p:cNvSpPr>
          <p:nvPr/>
        </p:nvSpPr>
        <p:spPr bwMode="auto">
          <a:xfrm>
            <a:off x="4789488" y="4725988"/>
            <a:ext cx="522287" cy="396875"/>
          </a:xfrm>
          <a:prstGeom prst="rect">
            <a:avLst/>
          </a:prstGeom>
          <a:gradFill rotWithShape="0">
            <a:gsLst>
              <a:gs pos="0">
                <a:srgbClr val="FFFFCC"/>
              </a:gs>
              <a:gs pos="100000">
                <a:srgbClr val="FF66FF"/>
              </a:gs>
            </a:gsLst>
            <a:path path="shape">
              <a:fillToRect l="50000" t="50000" r="50000" b="50000"/>
            </a:path>
          </a:gradFill>
          <a:ln w="25400" cap="sq">
            <a:noFill/>
            <a:miter lim="800000"/>
            <a:headEnd/>
            <a:tailEnd/>
          </a:ln>
          <a:effectLst/>
        </p:spPr>
        <p:txBody>
          <a:bodyPr wrap="none" lIns="91308" tIns="45289" rIns="91308" bIns="45289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4-5</a:t>
            </a:r>
          </a:p>
        </p:txBody>
      </p:sp>
      <p:sp>
        <p:nvSpPr>
          <p:cNvPr id="30000" name="Rectangle 304"/>
          <p:cNvSpPr>
            <a:spLocks noChangeArrowheads="1"/>
          </p:cNvSpPr>
          <p:nvPr/>
        </p:nvSpPr>
        <p:spPr bwMode="auto">
          <a:xfrm>
            <a:off x="5418138" y="4725988"/>
            <a:ext cx="522287" cy="396875"/>
          </a:xfrm>
          <a:prstGeom prst="rect">
            <a:avLst/>
          </a:prstGeom>
          <a:gradFill rotWithShape="0">
            <a:gsLst>
              <a:gs pos="0">
                <a:srgbClr val="FFFFCC"/>
              </a:gs>
              <a:gs pos="100000">
                <a:srgbClr val="FF66FF"/>
              </a:gs>
            </a:gsLst>
            <a:path path="shape">
              <a:fillToRect l="50000" t="50000" r="50000" b="50000"/>
            </a:path>
          </a:gradFill>
          <a:ln w="25400" cap="sq">
            <a:noFill/>
            <a:miter lim="800000"/>
            <a:headEnd/>
            <a:tailEnd/>
          </a:ln>
          <a:effectLst/>
        </p:spPr>
        <p:txBody>
          <a:bodyPr wrap="none" lIns="91308" tIns="45289" rIns="91308" bIns="45289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5-6</a:t>
            </a:r>
          </a:p>
        </p:txBody>
      </p:sp>
      <p:sp>
        <p:nvSpPr>
          <p:cNvPr id="30001" name="Rectangle 305"/>
          <p:cNvSpPr>
            <a:spLocks noChangeArrowheads="1"/>
          </p:cNvSpPr>
          <p:nvPr/>
        </p:nvSpPr>
        <p:spPr bwMode="auto">
          <a:xfrm>
            <a:off x="6156325" y="4725988"/>
            <a:ext cx="522288" cy="396875"/>
          </a:xfrm>
          <a:prstGeom prst="rect">
            <a:avLst/>
          </a:prstGeom>
          <a:gradFill rotWithShape="0">
            <a:gsLst>
              <a:gs pos="0">
                <a:srgbClr val="FFFFCC"/>
              </a:gs>
              <a:gs pos="100000">
                <a:srgbClr val="FF66FF"/>
              </a:gs>
            </a:gsLst>
            <a:path path="shape">
              <a:fillToRect l="50000" t="50000" r="50000" b="50000"/>
            </a:path>
          </a:gradFill>
          <a:ln w="25400" cap="sq">
            <a:noFill/>
            <a:miter lim="800000"/>
            <a:headEnd/>
            <a:tailEnd/>
          </a:ln>
          <a:effectLst/>
        </p:spPr>
        <p:txBody>
          <a:bodyPr wrap="none" lIns="91308" tIns="45289" rIns="91308" bIns="45289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7-8</a:t>
            </a:r>
          </a:p>
        </p:txBody>
      </p:sp>
      <p:sp>
        <p:nvSpPr>
          <p:cNvPr id="30002" name="Rectangle 306"/>
          <p:cNvSpPr>
            <a:spLocks noChangeArrowheads="1"/>
          </p:cNvSpPr>
          <p:nvPr/>
        </p:nvSpPr>
        <p:spPr bwMode="auto">
          <a:xfrm>
            <a:off x="6750050" y="4725988"/>
            <a:ext cx="522288" cy="396875"/>
          </a:xfrm>
          <a:prstGeom prst="rect">
            <a:avLst/>
          </a:prstGeom>
          <a:gradFill rotWithShape="0">
            <a:gsLst>
              <a:gs pos="0">
                <a:srgbClr val="FFFFCC"/>
              </a:gs>
              <a:gs pos="100000">
                <a:srgbClr val="FF66FF"/>
              </a:gs>
            </a:gsLst>
            <a:path path="shape">
              <a:fillToRect l="50000" t="50000" r="50000" b="50000"/>
            </a:path>
          </a:gradFill>
          <a:ln w="25400" cap="sq">
            <a:noFill/>
            <a:miter lim="800000"/>
            <a:headEnd/>
            <a:tailEnd/>
          </a:ln>
          <a:effectLst/>
        </p:spPr>
        <p:txBody>
          <a:bodyPr wrap="none" lIns="91308" tIns="45289" rIns="91308" bIns="45289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8-9</a:t>
            </a:r>
          </a:p>
        </p:txBody>
      </p:sp>
      <p:sp>
        <p:nvSpPr>
          <p:cNvPr id="30003" name="Rectangle 307"/>
          <p:cNvSpPr>
            <a:spLocks noChangeArrowheads="1"/>
          </p:cNvSpPr>
          <p:nvPr/>
        </p:nvSpPr>
        <p:spPr bwMode="auto">
          <a:xfrm>
            <a:off x="7380288" y="4725988"/>
            <a:ext cx="776287" cy="396875"/>
          </a:xfrm>
          <a:prstGeom prst="rect">
            <a:avLst/>
          </a:prstGeom>
          <a:gradFill rotWithShape="0">
            <a:gsLst>
              <a:gs pos="0">
                <a:srgbClr val="FFFFCC"/>
              </a:gs>
              <a:gs pos="100000">
                <a:srgbClr val="FF66FF"/>
              </a:gs>
            </a:gsLst>
            <a:path path="shape">
              <a:fillToRect l="50000" t="50000" r="50000" b="50000"/>
            </a:path>
          </a:gradFill>
          <a:ln w="25400" cap="sq">
            <a:noFill/>
            <a:miter lim="800000"/>
            <a:headEnd/>
            <a:tailEnd/>
          </a:ln>
          <a:effectLst/>
        </p:spPr>
        <p:txBody>
          <a:bodyPr wrap="none" lIns="91308" tIns="45289" rIns="91308" bIns="45289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10-11</a:t>
            </a:r>
          </a:p>
        </p:txBody>
      </p:sp>
      <p:sp>
        <p:nvSpPr>
          <p:cNvPr id="30004" name="Rectangle 308"/>
          <p:cNvSpPr>
            <a:spLocks noChangeArrowheads="1"/>
          </p:cNvSpPr>
          <p:nvPr/>
        </p:nvSpPr>
        <p:spPr bwMode="auto">
          <a:xfrm>
            <a:off x="8229600" y="4725988"/>
            <a:ext cx="522288" cy="396875"/>
          </a:xfrm>
          <a:prstGeom prst="rect">
            <a:avLst/>
          </a:prstGeom>
          <a:gradFill rotWithShape="0">
            <a:gsLst>
              <a:gs pos="0">
                <a:srgbClr val="FFFFCC"/>
              </a:gs>
              <a:gs pos="100000">
                <a:srgbClr val="FF66FF"/>
              </a:gs>
            </a:gsLst>
            <a:path path="shape">
              <a:fillToRect l="50000" t="50000" r="50000" b="50000"/>
            </a:path>
          </a:gradFill>
          <a:ln w="25400" cap="sq">
            <a:noFill/>
            <a:miter lim="800000"/>
            <a:headEnd/>
            <a:tailEnd/>
          </a:ln>
          <a:effectLst/>
        </p:spPr>
        <p:txBody>
          <a:bodyPr wrap="none" lIns="91308" tIns="45289" rIns="91308" bIns="45289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11-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9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9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9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9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9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9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9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9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9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9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9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9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9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9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9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9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9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99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99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9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9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99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99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500"/>
                            </p:stCondLst>
                            <p:childTnLst>
                              <p:par>
                                <p:cTn id="101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29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29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29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29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29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29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29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29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299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299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8" dur="500"/>
                                        <p:tgtEl>
                                          <p:spTgt spid="29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29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29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29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29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29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299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299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299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299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0" dur="500"/>
                                        <p:tgtEl>
                                          <p:spTgt spid="29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500"/>
                            </p:stCondLst>
                            <p:childTnLst>
                              <p:par>
                                <p:cTn id="21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299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299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0" dur="500"/>
                                        <p:tgtEl>
                                          <p:spTgt spid="29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3" dur="500"/>
                                        <p:tgtEl>
                                          <p:spTgt spid="29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6" dur="500"/>
                                        <p:tgtEl>
                                          <p:spTgt spid="29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9" dur="500"/>
                                        <p:tgtEl>
                                          <p:spTgt spid="29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500"/>
                            </p:stCondLst>
                            <p:childTnLst>
                              <p:par>
                                <p:cTn id="2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3" dur="500"/>
                                        <p:tgtEl>
                                          <p:spTgt spid="29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6" dur="500"/>
                                        <p:tgtEl>
                                          <p:spTgt spid="29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9" dur="500"/>
                                        <p:tgtEl>
                                          <p:spTgt spid="29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2" dur="500"/>
                                        <p:tgtEl>
                                          <p:spTgt spid="29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6" dur="500"/>
                                        <p:tgtEl>
                                          <p:spTgt spid="2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9" dur="500"/>
                                        <p:tgtEl>
                                          <p:spTgt spid="2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2" dur="500"/>
                                        <p:tgtEl>
                                          <p:spTgt spid="29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5" dur="500"/>
                                        <p:tgtEl>
                                          <p:spTgt spid="2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8" dur="500"/>
                                        <p:tgtEl>
                                          <p:spTgt spid="29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1" dur="500"/>
                                        <p:tgtEl>
                                          <p:spTgt spid="2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4" dur="500"/>
                                        <p:tgtEl>
                                          <p:spTgt spid="29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7" dur="500"/>
                                        <p:tgtEl>
                                          <p:spTgt spid="29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1500"/>
                            </p:stCondLst>
                            <p:childTnLst>
                              <p:par>
                                <p:cTn id="2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1" dur="500"/>
                                        <p:tgtEl>
                                          <p:spTgt spid="29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4" dur="500"/>
                                        <p:tgtEl>
                                          <p:spTgt spid="29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7" dur="500"/>
                                        <p:tgtEl>
                                          <p:spTgt spid="29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0" dur="500"/>
                                        <p:tgtEl>
                                          <p:spTgt spid="30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3" dur="500"/>
                                        <p:tgtEl>
                                          <p:spTgt spid="30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6" dur="500"/>
                                        <p:tgtEl>
                                          <p:spTgt spid="30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9" dur="500"/>
                                        <p:tgtEl>
                                          <p:spTgt spid="30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2" dur="500"/>
                                        <p:tgtEl>
                                          <p:spTgt spid="30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7" dur="500"/>
                                        <p:tgtEl>
                                          <p:spTgt spid="29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2" dur="500"/>
                                        <p:tgtEl>
                                          <p:spTgt spid="29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7" dur="500"/>
                                        <p:tgtEl>
                                          <p:spTgt spid="29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85" grpId="0" autoUpdateAnimBg="0"/>
      <p:bldP spid="29886" grpId="0" autoUpdateAnimBg="0"/>
      <p:bldP spid="29887" grpId="0" autoUpdateAnimBg="0"/>
      <p:bldP spid="29888" grpId="0" autoUpdateAnimBg="0"/>
      <p:bldP spid="29889" grpId="0" autoUpdateAnimBg="0"/>
      <p:bldP spid="29890" grpId="0" autoUpdateAnimBg="0"/>
      <p:bldP spid="29891" grpId="0" autoUpdateAnimBg="0"/>
      <p:bldP spid="29892" grpId="0" autoUpdateAnimBg="0"/>
      <p:bldP spid="29893" grpId="0" autoUpdateAnimBg="0"/>
      <p:bldP spid="29894" grpId="0" autoUpdateAnimBg="0"/>
      <p:bldP spid="29895" grpId="0" autoUpdateAnimBg="0"/>
      <p:bldP spid="29896" grpId="0" autoUpdateAnimBg="0"/>
      <p:bldP spid="29897" grpId="0" autoUpdateAnimBg="0"/>
      <p:bldP spid="29970" grpId="0" autoUpdateAnimBg="0"/>
      <p:bldP spid="29971" grpId="0" animBg="1" autoUpdateAnimBg="0"/>
      <p:bldP spid="29972" grpId="0" animBg="1"/>
      <p:bldP spid="29981" grpId="0" autoUpdateAnimBg="0"/>
      <p:bldP spid="29982" grpId="0" autoUpdateAnimBg="0"/>
      <p:bldP spid="29983" grpId="0" autoUpdateAnimBg="0"/>
      <p:bldP spid="29984" grpId="0" autoUpdateAnimBg="0"/>
      <p:bldP spid="29985" grpId="0" autoUpdateAnimBg="0"/>
      <p:bldP spid="29987" grpId="0" autoUpdateAnimBg="0"/>
      <p:bldP spid="29988" grpId="0" autoUpdateAnimBg="0"/>
      <p:bldP spid="29990" grpId="0" autoUpdateAnimBg="0"/>
      <p:bldP spid="29991" grpId="0" autoUpdateAnimBg="0"/>
      <p:bldP spid="29992" grpId="0" autoUpdateAnimBg="0"/>
      <p:bldP spid="29993" grpId="0" autoUpdateAnimBg="0"/>
      <p:bldP spid="29924" grpId="0" animBg="1"/>
      <p:bldP spid="29994" grpId="0" animBg="1"/>
      <p:bldP spid="29995" grpId="0" animBg="1"/>
      <p:bldP spid="29996" grpId="0" animBg="1"/>
      <p:bldP spid="29997" grpId="0" animBg="1"/>
      <p:bldP spid="29998" grpId="0" animBg="1"/>
      <p:bldP spid="29999" grpId="0" animBg="1"/>
      <p:bldP spid="30000" grpId="0" animBg="1"/>
      <p:bldP spid="30001" grpId="0" animBg="1"/>
      <p:bldP spid="30002" grpId="0" animBg="1"/>
      <p:bldP spid="30003" grpId="0" animBg="1"/>
      <p:bldP spid="30004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3" name="Rectangle 131"/>
          <p:cNvSpPr>
            <a:spLocks noChangeArrowheads="1"/>
          </p:cNvSpPr>
          <p:nvPr/>
        </p:nvSpPr>
        <p:spPr bwMode="auto">
          <a:xfrm>
            <a:off x="6338888" y="2797175"/>
            <a:ext cx="609600" cy="457200"/>
          </a:xfrm>
          <a:prstGeom prst="rect">
            <a:avLst/>
          </a:prstGeom>
          <a:solidFill>
            <a:srgbClr val="FF00FF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00" name="Rectangle 128"/>
          <p:cNvSpPr>
            <a:spLocks noChangeArrowheads="1"/>
          </p:cNvSpPr>
          <p:nvPr/>
        </p:nvSpPr>
        <p:spPr bwMode="auto">
          <a:xfrm>
            <a:off x="5957888" y="2871788"/>
            <a:ext cx="304800" cy="382587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97" name="Text Box 125"/>
          <p:cNvSpPr txBox="1">
            <a:spLocks noChangeArrowheads="1"/>
          </p:cNvSpPr>
          <p:nvPr/>
        </p:nvSpPr>
        <p:spPr bwMode="auto">
          <a:xfrm>
            <a:off x="439738" y="667544"/>
            <a:ext cx="45116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lIns="91416" tIns="45710" rIns="91416" bIns="4571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平均查找长度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ASL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中宋" pitchFamily="2" charset="-122"/>
                <a:cs typeface="+mn-cs"/>
              </a:rPr>
              <a:t>（成功时）：  </a:t>
            </a:r>
          </a:p>
        </p:txBody>
      </p:sp>
      <p:graphicFrame>
        <p:nvGraphicFramePr>
          <p:cNvPr id="3198" name="Object 126"/>
          <p:cNvGraphicFramePr>
            <a:graphicFrameLocks noChangeAspect="1"/>
          </p:cNvGraphicFramePr>
          <p:nvPr/>
        </p:nvGraphicFramePr>
        <p:xfrm>
          <a:off x="471488" y="2568575"/>
          <a:ext cx="6553200" cy="240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8" name="公式" r:id="rId4" imgW="2781000" imgH="1104840" progId="Equation.3">
                  <p:embed/>
                </p:oleObj>
              </mc:Choice>
              <mc:Fallback>
                <p:oleObj name="公式" r:id="rId4" imgW="2781000" imgH="1104840" progId="Equation.3">
                  <p:embed/>
                  <p:pic>
                    <p:nvPicPr>
                      <p:cNvPr id="3198" name="Object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8" y="2568575"/>
                        <a:ext cx="6553200" cy="2400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99" name="Text Box 127"/>
          <p:cNvSpPr txBox="1">
            <a:spLocks noChangeArrowheads="1"/>
          </p:cNvSpPr>
          <p:nvPr/>
        </p:nvSpPr>
        <p:spPr bwMode="auto">
          <a:xfrm>
            <a:off x="439738" y="1123950"/>
            <a:ext cx="7952770" cy="120030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lIns="91416" tIns="45710" rIns="91416" bIns="4571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新魏" pitchFamily="2" charset="-122"/>
                <a:cs typeface="+mn-cs"/>
              </a:rPr>
              <a:t>     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新魏" pitchFamily="2" charset="-122"/>
                <a:cs typeface="+mn-cs"/>
              </a:rPr>
              <a:t>设表长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新魏" pitchFamily="2" charset="-122"/>
                <a:cs typeface="+mn-cs"/>
              </a:rPr>
              <a:t>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新魏" pitchFamily="2" charset="-122"/>
                <a:cs typeface="+mn-cs"/>
              </a:rPr>
              <a:t> = 2</a:t>
            </a:r>
            <a:r>
              <a:rPr kumimoji="0" lang="en-US" altLang="zh-CN" sz="2400" b="0" i="1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新魏" pitchFamily="2" charset="-122"/>
                <a:cs typeface="+mn-cs"/>
              </a:rPr>
              <a:t>h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新魏" pitchFamily="2" charset="-122"/>
                <a:cs typeface="+mn-cs"/>
              </a:rPr>
              <a:t> – 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新魏" pitchFamily="2" charset="-122"/>
                <a:cs typeface="+mn-cs"/>
              </a:rPr>
              <a:t>，则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新魏" pitchFamily="2" charset="-122"/>
                <a:cs typeface="+mn-cs"/>
              </a:rPr>
              <a:t>h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新魏" pitchFamily="2" charset="-122"/>
                <a:cs typeface="+mn-cs"/>
              </a:rPr>
              <a:t> = log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新魏" pitchFamily="2" charset="-122"/>
                <a:cs typeface="+mn-cs"/>
              </a:rPr>
              <a:t>2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新魏" pitchFamily="2" charset="-122"/>
                <a:cs typeface="+mn-cs"/>
              </a:rPr>
              <a:t>(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新魏" pitchFamily="2" charset="-122"/>
                <a:cs typeface="+mn-cs"/>
              </a:rPr>
              <a:t>n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新魏" pitchFamily="2" charset="-122"/>
                <a:cs typeface="+mn-cs"/>
              </a:rPr>
              <a:t>+1)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新魏" pitchFamily="2" charset="-122"/>
                <a:cs typeface="+mn-cs"/>
              </a:rPr>
              <a:t>（此时，判定树为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新魏" pitchFamily="2" charset="-122"/>
                <a:cs typeface="+mn-cs"/>
              </a:rPr>
              <a:t>深度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新魏" pitchFamily="2" charset="-122"/>
                <a:cs typeface="+mn-cs"/>
              </a:rPr>
              <a:t>=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新魏" pitchFamily="2" charset="-122"/>
                <a:cs typeface="+mn-cs"/>
              </a:rPr>
              <a:t>h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新魏" pitchFamily="2" charset="-122"/>
                <a:cs typeface="+mn-cs"/>
              </a:rPr>
              <a:t>的满二叉树），且表中每个记录的查找概率相等：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新魏" pitchFamily="2" charset="-122"/>
                <a:cs typeface="+mn-cs"/>
              </a:rPr>
              <a:t>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新魏" pitchFamily="2" charset="-122"/>
                <a:cs typeface="+mn-cs"/>
              </a:rPr>
              <a:t>P</a:t>
            </a:r>
            <a:r>
              <a:rPr kumimoji="0" lang="en-US" altLang="zh-CN" sz="24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新魏" pitchFamily="2" charset="-122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新魏" pitchFamily="2" charset="-122"/>
                <a:cs typeface="+mn-cs"/>
              </a:rPr>
              <a:t> = 1/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新魏" pitchFamily="2" charset="-122"/>
                <a:cs typeface="+mn-cs"/>
              </a:rPr>
              <a:t>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新魏" pitchFamily="2" charset="-122"/>
                <a:cs typeface="+mn-cs"/>
              </a:rPr>
              <a:t>。  </a:t>
            </a:r>
          </a:p>
        </p:txBody>
      </p:sp>
      <p:sp>
        <p:nvSpPr>
          <p:cNvPr id="3201" name="Text Box 129"/>
          <p:cNvSpPr txBox="1">
            <a:spLocks noChangeArrowheads="1"/>
          </p:cNvSpPr>
          <p:nvPr/>
        </p:nvSpPr>
        <p:spPr bwMode="auto">
          <a:xfrm>
            <a:off x="4124325" y="2035175"/>
            <a:ext cx="447992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lIns="91416" tIns="45710" rIns="91416" bIns="4571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第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j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层的每个结点要比较的次数 </a:t>
            </a:r>
          </a:p>
        </p:txBody>
      </p:sp>
      <p:sp>
        <p:nvSpPr>
          <p:cNvPr id="3202" name="Line 130"/>
          <p:cNvSpPr>
            <a:spLocks noChangeShapeType="1"/>
          </p:cNvSpPr>
          <p:nvPr/>
        </p:nvSpPr>
        <p:spPr bwMode="auto">
          <a:xfrm flipV="1">
            <a:off x="6110288" y="2419350"/>
            <a:ext cx="120650" cy="452438"/>
          </a:xfrm>
          <a:prstGeom prst="line">
            <a:avLst/>
          </a:prstGeom>
          <a:noFill/>
          <a:ln w="381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04" name="Line 132"/>
          <p:cNvSpPr>
            <a:spLocks noChangeShapeType="1"/>
          </p:cNvSpPr>
          <p:nvPr/>
        </p:nvSpPr>
        <p:spPr bwMode="auto">
          <a:xfrm>
            <a:off x="6948488" y="3025775"/>
            <a:ext cx="457200" cy="0"/>
          </a:xfrm>
          <a:prstGeom prst="line">
            <a:avLst/>
          </a:prstGeom>
          <a:noFill/>
          <a:ln w="381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05" name="Text Box 133"/>
          <p:cNvSpPr txBox="1">
            <a:spLocks noChangeArrowheads="1"/>
          </p:cNvSpPr>
          <p:nvPr/>
        </p:nvSpPr>
        <p:spPr bwMode="auto">
          <a:xfrm>
            <a:off x="7313613" y="2620963"/>
            <a:ext cx="992531" cy="646311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lIns="91416" tIns="45710" rIns="91416" bIns="4571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第</a:t>
            </a:r>
            <a:r>
              <a: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j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层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结点数 </a:t>
            </a:r>
          </a:p>
        </p:txBody>
      </p:sp>
      <p:sp>
        <p:nvSpPr>
          <p:cNvPr id="3206" name="AutoShape 134"/>
          <p:cNvSpPr>
            <a:spLocks/>
          </p:cNvSpPr>
          <p:nvPr/>
        </p:nvSpPr>
        <p:spPr bwMode="auto">
          <a:xfrm rot="5400000">
            <a:off x="6414294" y="2948782"/>
            <a:ext cx="153987" cy="914400"/>
          </a:xfrm>
          <a:prstGeom prst="rightBrace">
            <a:avLst>
              <a:gd name="adj1" fmla="val 49485"/>
              <a:gd name="adj2" fmla="val 50000"/>
            </a:avLst>
          </a:prstGeom>
          <a:noFill/>
          <a:ln w="25400" cap="sq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07" name="Line 135"/>
          <p:cNvSpPr>
            <a:spLocks noChangeShapeType="1"/>
          </p:cNvSpPr>
          <p:nvPr/>
        </p:nvSpPr>
        <p:spPr bwMode="auto">
          <a:xfrm>
            <a:off x="6491288" y="3482975"/>
            <a:ext cx="0" cy="160338"/>
          </a:xfrm>
          <a:prstGeom prst="line">
            <a:avLst/>
          </a:prstGeom>
          <a:noFill/>
          <a:ln w="38100" cap="sq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08" name="Text Box 136"/>
          <p:cNvSpPr txBox="1">
            <a:spLocks noChangeArrowheads="1"/>
          </p:cNvSpPr>
          <p:nvPr/>
        </p:nvSpPr>
        <p:spPr bwMode="auto">
          <a:xfrm>
            <a:off x="6262688" y="3570288"/>
            <a:ext cx="1391679" cy="646311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lIns="91416" tIns="45710" rIns="91416" bIns="4571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第 </a:t>
            </a: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j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层要比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较的总次数 </a:t>
            </a:r>
          </a:p>
        </p:txBody>
      </p:sp>
      <p:graphicFrame>
        <p:nvGraphicFramePr>
          <p:cNvPr id="3214" name="Object 142"/>
          <p:cNvGraphicFramePr>
            <a:graphicFrameLocks noChangeAspect="1"/>
          </p:cNvGraphicFramePr>
          <p:nvPr>
            <p:extLst/>
          </p:nvPr>
        </p:nvGraphicFramePr>
        <p:xfrm>
          <a:off x="6372225" y="4365625"/>
          <a:ext cx="197485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9" name="公式" r:id="rId6" imgW="914400" imgH="393480" progId="Equation.3">
                  <p:embed/>
                </p:oleObj>
              </mc:Choice>
              <mc:Fallback>
                <p:oleObj name="公式" r:id="rId6" imgW="914400" imgH="393480" progId="Equation.3">
                  <p:embed/>
                  <p:pic>
                    <p:nvPicPr>
                      <p:cNvPr id="3214" name="Object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4365625"/>
                        <a:ext cx="197485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16" name="Rectangle 144"/>
          <p:cNvSpPr>
            <a:spLocks noChangeArrowheads="1"/>
          </p:cNvSpPr>
          <p:nvPr/>
        </p:nvSpPr>
        <p:spPr bwMode="auto">
          <a:xfrm>
            <a:off x="439738" y="5204048"/>
            <a:ext cx="517366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lIns="91416" tIns="45710" rIns="91416" bIns="4571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折半查找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优点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：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效率比顺序查找高。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 </a:t>
            </a:r>
          </a:p>
        </p:txBody>
      </p:sp>
      <p:sp>
        <p:nvSpPr>
          <p:cNvPr id="3217" name="Rectangle 145"/>
          <p:cNvSpPr>
            <a:spLocks noChangeArrowheads="1"/>
          </p:cNvSpPr>
          <p:nvPr/>
        </p:nvSpPr>
        <p:spPr bwMode="auto">
          <a:xfrm>
            <a:off x="439738" y="5925145"/>
            <a:ext cx="7931150" cy="3841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lIns="91416" tIns="45710" rIns="91416" bIns="4571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折半查找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缺点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：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只适用于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alibri"/>
                <a:ea typeface="楷体_GB2312" pitchFamily="49" charset="-122"/>
                <a:cs typeface="+mn-cs"/>
              </a:rPr>
              <a:t>有序表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，且限于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alibri"/>
                <a:ea typeface="楷体_GB2312" pitchFamily="49" charset="-122"/>
                <a:cs typeface="+mn-cs"/>
              </a:rPr>
              <a:t>顺序存储结构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。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 </a:t>
            </a:r>
          </a:p>
        </p:txBody>
      </p:sp>
      <p:sp>
        <p:nvSpPr>
          <p:cNvPr id="17" name="标题 1"/>
          <p:cNvSpPr txBox="1">
            <a:spLocks/>
          </p:cNvSpPr>
          <p:nvPr/>
        </p:nvSpPr>
        <p:spPr>
          <a:xfrm>
            <a:off x="590872" y="44624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n-cs"/>
              </a:rPr>
              <a:t>效率分析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n-cs"/>
              </a:rPr>
              <a:t> 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3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3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3000" fill="hold"/>
                                        <p:tgtEl>
                                          <p:spTgt spid="3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000" fill="hold"/>
                                        <p:tgtEl>
                                          <p:spTgt spid="3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3" grpId="0" animBg="1"/>
      <p:bldP spid="3200" grpId="0" animBg="1"/>
      <p:bldP spid="3199" grpId="0" autoUpdateAnimBg="0"/>
      <p:bldP spid="3201" grpId="0" autoUpdateAnimBg="0"/>
      <p:bldP spid="3202" grpId="0" animBg="1"/>
      <p:bldP spid="3204" grpId="0" animBg="1"/>
      <p:bldP spid="3205" grpId="0" autoUpdateAnimBg="0"/>
      <p:bldP spid="3206" grpId="0" animBg="1"/>
      <p:bldP spid="3207" grpId="0" animBg="1"/>
      <p:bldP spid="3208" grpId="0" autoUpdateAnimBg="0"/>
      <p:bldP spid="3216" grpId="0" autoUpdateAnimBg="0"/>
      <p:bldP spid="3217" grpId="0" autoUpdateAnimBg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1" name="Text Box 421"/>
          <p:cNvSpPr txBox="1">
            <a:spLocks noChangeArrowheads="1"/>
          </p:cNvSpPr>
          <p:nvPr/>
        </p:nvSpPr>
        <p:spPr bwMode="auto">
          <a:xfrm>
            <a:off x="76200" y="764704"/>
            <a:ext cx="8888413" cy="156964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lIns="91416" tIns="45710" rIns="91416" bIns="4571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   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若二叉排序树为空，则查找不成功；否则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1)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若给定值等于根结点的关键字，则查找成功；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2)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若给定值小于根结点的关键字，则继续在左子树上进行查找；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3)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若给定值大于根结点的关键字，则继续在右子树上进行查找。 </a:t>
            </a:r>
          </a:p>
        </p:txBody>
      </p:sp>
      <p:sp>
        <p:nvSpPr>
          <p:cNvPr id="15802" name="Freeform 442"/>
          <p:cNvSpPr>
            <a:spLocks/>
          </p:cNvSpPr>
          <p:nvPr/>
        </p:nvSpPr>
        <p:spPr bwMode="auto">
          <a:xfrm>
            <a:off x="4114800" y="2743200"/>
            <a:ext cx="914400" cy="381000"/>
          </a:xfrm>
          <a:custGeom>
            <a:avLst/>
            <a:gdLst/>
            <a:ahLst/>
            <a:cxnLst>
              <a:cxn ang="0">
                <a:pos x="672" y="0"/>
              </a:cxn>
              <a:cxn ang="0">
                <a:pos x="192" y="240"/>
              </a:cxn>
              <a:cxn ang="0">
                <a:pos x="480" y="240"/>
              </a:cxn>
              <a:cxn ang="0">
                <a:pos x="0" y="480"/>
              </a:cxn>
            </a:cxnLst>
            <a:rect l="0" t="0" r="r" b="b"/>
            <a:pathLst>
              <a:path w="672" h="480">
                <a:moveTo>
                  <a:pt x="672" y="0"/>
                </a:moveTo>
                <a:cubicBezTo>
                  <a:pt x="448" y="100"/>
                  <a:pt x="224" y="200"/>
                  <a:pt x="192" y="240"/>
                </a:cubicBezTo>
                <a:cubicBezTo>
                  <a:pt x="160" y="280"/>
                  <a:pt x="512" y="200"/>
                  <a:pt x="480" y="240"/>
                </a:cubicBezTo>
                <a:cubicBezTo>
                  <a:pt x="448" y="280"/>
                  <a:pt x="224" y="380"/>
                  <a:pt x="0" y="480"/>
                </a:cubicBezTo>
              </a:path>
            </a:pathLst>
          </a:custGeom>
          <a:noFill/>
          <a:ln w="31750">
            <a:solidFill>
              <a:srgbClr val="0000FF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Group 468"/>
          <p:cNvGrpSpPr>
            <a:grpSpLocks/>
          </p:cNvGrpSpPr>
          <p:nvPr/>
        </p:nvGrpSpPr>
        <p:grpSpPr bwMode="auto">
          <a:xfrm>
            <a:off x="2286000" y="3049588"/>
            <a:ext cx="3581400" cy="3200400"/>
            <a:chOff x="1680" y="1968"/>
            <a:chExt cx="2256" cy="2016"/>
          </a:xfrm>
        </p:grpSpPr>
        <p:sp>
          <p:nvSpPr>
            <p:cNvPr id="15784" name="Oval 424"/>
            <p:cNvSpPr>
              <a:spLocks noChangeArrowheads="1"/>
            </p:cNvSpPr>
            <p:nvPr/>
          </p:nvSpPr>
          <p:spPr bwMode="auto">
            <a:xfrm>
              <a:off x="2016" y="2352"/>
              <a:ext cx="336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lIns="91123" tIns="45466" rIns="91123" bIns="45466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30</a:t>
              </a:r>
            </a:p>
          </p:txBody>
        </p:sp>
        <p:sp>
          <p:nvSpPr>
            <p:cNvPr id="15785" name="Oval 425"/>
            <p:cNvSpPr>
              <a:spLocks noChangeArrowheads="1"/>
            </p:cNvSpPr>
            <p:nvPr/>
          </p:nvSpPr>
          <p:spPr bwMode="auto">
            <a:xfrm>
              <a:off x="3072" y="2352"/>
              <a:ext cx="336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lIns="91123" tIns="45466" rIns="91123" bIns="45466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80</a:t>
              </a:r>
            </a:p>
          </p:txBody>
        </p:sp>
        <p:sp>
          <p:nvSpPr>
            <p:cNvPr id="15786" name="Oval 426"/>
            <p:cNvSpPr>
              <a:spLocks noChangeArrowheads="1"/>
            </p:cNvSpPr>
            <p:nvPr/>
          </p:nvSpPr>
          <p:spPr bwMode="auto">
            <a:xfrm>
              <a:off x="1680" y="2778"/>
              <a:ext cx="336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lIns="91123" tIns="45466" rIns="91123" bIns="45466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20</a:t>
              </a:r>
            </a:p>
          </p:txBody>
        </p:sp>
        <p:sp>
          <p:nvSpPr>
            <p:cNvPr id="15787" name="Oval 427"/>
            <p:cNvSpPr>
              <a:spLocks noChangeArrowheads="1"/>
            </p:cNvSpPr>
            <p:nvPr/>
          </p:nvSpPr>
          <p:spPr bwMode="auto">
            <a:xfrm>
              <a:off x="3504" y="2778"/>
              <a:ext cx="336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lIns="91123" tIns="45466" rIns="91123" bIns="45466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90</a:t>
              </a:r>
            </a:p>
          </p:txBody>
        </p:sp>
        <p:sp>
          <p:nvSpPr>
            <p:cNvPr id="15788" name="Oval 428"/>
            <p:cNvSpPr>
              <a:spLocks noChangeArrowheads="1"/>
            </p:cNvSpPr>
            <p:nvPr/>
          </p:nvSpPr>
          <p:spPr bwMode="auto">
            <a:xfrm>
              <a:off x="3120" y="3216"/>
              <a:ext cx="336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lIns="91123" tIns="45466" rIns="91123" bIns="45466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85</a:t>
              </a:r>
            </a:p>
          </p:txBody>
        </p:sp>
        <p:sp>
          <p:nvSpPr>
            <p:cNvPr id="15789" name="Oval 429"/>
            <p:cNvSpPr>
              <a:spLocks noChangeArrowheads="1"/>
            </p:cNvSpPr>
            <p:nvPr/>
          </p:nvSpPr>
          <p:spPr bwMode="auto">
            <a:xfrm>
              <a:off x="2400" y="2784"/>
              <a:ext cx="336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lIns="91123" tIns="45466" rIns="91123" bIns="45466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40</a:t>
              </a:r>
            </a:p>
          </p:txBody>
        </p:sp>
        <p:sp>
          <p:nvSpPr>
            <p:cNvPr id="15790" name="Oval 430"/>
            <p:cNvSpPr>
              <a:spLocks noChangeArrowheads="1"/>
            </p:cNvSpPr>
            <p:nvPr/>
          </p:nvSpPr>
          <p:spPr bwMode="auto">
            <a:xfrm>
              <a:off x="2064" y="3216"/>
              <a:ext cx="336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lIns="91123" tIns="45466" rIns="91123" bIns="45466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35</a:t>
              </a:r>
            </a:p>
          </p:txBody>
        </p:sp>
        <p:sp>
          <p:nvSpPr>
            <p:cNvPr id="15791" name="Oval 431"/>
            <p:cNvSpPr>
              <a:spLocks noChangeArrowheads="1"/>
            </p:cNvSpPr>
            <p:nvPr/>
          </p:nvSpPr>
          <p:spPr bwMode="auto">
            <a:xfrm>
              <a:off x="3600" y="3648"/>
              <a:ext cx="336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lIns="91123" tIns="45466" rIns="91123" bIns="45466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88</a:t>
              </a:r>
            </a:p>
          </p:txBody>
        </p:sp>
        <p:sp>
          <p:nvSpPr>
            <p:cNvPr id="15800" name="Oval 440"/>
            <p:cNvSpPr>
              <a:spLocks noChangeArrowheads="1"/>
            </p:cNvSpPr>
            <p:nvPr/>
          </p:nvSpPr>
          <p:spPr bwMode="auto">
            <a:xfrm>
              <a:off x="1728" y="3696"/>
              <a:ext cx="336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lIns="91123" tIns="45466" rIns="91123" bIns="45466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32</a:t>
              </a:r>
            </a:p>
          </p:txBody>
        </p:sp>
        <p:sp>
          <p:nvSpPr>
            <p:cNvPr id="15812" name="Oval 452"/>
            <p:cNvSpPr>
              <a:spLocks noChangeArrowheads="1"/>
            </p:cNvSpPr>
            <p:nvPr/>
          </p:nvSpPr>
          <p:spPr bwMode="auto">
            <a:xfrm>
              <a:off x="2544" y="1968"/>
              <a:ext cx="336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lIns="91123" tIns="45466" rIns="91123" bIns="45466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50</a:t>
              </a:r>
            </a:p>
          </p:txBody>
        </p:sp>
        <p:cxnSp>
          <p:nvCxnSpPr>
            <p:cNvPr id="15819" name="AutoShape 459"/>
            <p:cNvCxnSpPr>
              <a:cxnSpLocks noChangeShapeType="1"/>
              <a:stCxn id="15812" idx="3"/>
              <a:endCxn id="15784" idx="0"/>
            </p:cNvCxnSpPr>
            <p:nvPr/>
          </p:nvCxnSpPr>
          <p:spPr bwMode="auto">
            <a:xfrm flipH="1">
              <a:off x="2184" y="2214"/>
              <a:ext cx="409" cy="13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820" name="AutoShape 460"/>
            <p:cNvCxnSpPr>
              <a:cxnSpLocks noChangeShapeType="1"/>
              <a:stCxn id="15812" idx="5"/>
              <a:endCxn id="15785" idx="0"/>
            </p:cNvCxnSpPr>
            <p:nvPr/>
          </p:nvCxnSpPr>
          <p:spPr bwMode="auto">
            <a:xfrm>
              <a:off x="2831" y="2214"/>
              <a:ext cx="409" cy="13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821" name="AutoShape 461"/>
            <p:cNvCxnSpPr>
              <a:cxnSpLocks noChangeShapeType="1"/>
              <a:stCxn id="15785" idx="5"/>
              <a:endCxn id="15787" idx="0"/>
            </p:cNvCxnSpPr>
            <p:nvPr/>
          </p:nvCxnSpPr>
          <p:spPr bwMode="auto">
            <a:xfrm>
              <a:off x="3359" y="2598"/>
              <a:ext cx="313" cy="18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822" name="AutoShape 462"/>
            <p:cNvCxnSpPr>
              <a:cxnSpLocks noChangeShapeType="1"/>
              <a:stCxn id="15787" idx="3"/>
              <a:endCxn id="15788" idx="0"/>
            </p:cNvCxnSpPr>
            <p:nvPr/>
          </p:nvCxnSpPr>
          <p:spPr bwMode="auto">
            <a:xfrm flipH="1">
              <a:off x="3288" y="3024"/>
              <a:ext cx="265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823" name="AutoShape 463"/>
            <p:cNvCxnSpPr>
              <a:cxnSpLocks noChangeShapeType="1"/>
              <a:stCxn id="15788" idx="5"/>
              <a:endCxn id="15791" idx="0"/>
            </p:cNvCxnSpPr>
            <p:nvPr/>
          </p:nvCxnSpPr>
          <p:spPr bwMode="auto">
            <a:xfrm>
              <a:off x="3407" y="3462"/>
              <a:ext cx="361" cy="18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824" name="AutoShape 464"/>
            <p:cNvCxnSpPr>
              <a:cxnSpLocks noChangeShapeType="1"/>
              <a:stCxn id="15784" idx="3"/>
              <a:endCxn id="15786" idx="0"/>
            </p:cNvCxnSpPr>
            <p:nvPr/>
          </p:nvCxnSpPr>
          <p:spPr bwMode="auto">
            <a:xfrm flipH="1">
              <a:off x="1848" y="2598"/>
              <a:ext cx="217" cy="18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825" name="AutoShape 465"/>
            <p:cNvCxnSpPr>
              <a:cxnSpLocks noChangeShapeType="1"/>
              <a:stCxn id="15784" idx="5"/>
              <a:endCxn id="15789" idx="0"/>
            </p:cNvCxnSpPr>
            <p:nvPr/>
          </p:nvCxnSpPr>
          <p:spPr bwMode="auto">
            <a:xfrm>
              <a:off x="2303" y="2598"/>
              <a:ext cx="265" cy="18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826" name="AutoShape 466"/>
            <p:cNvCxnSpPr>
              <a:cxnSpLocks noChangeShapeType="1"/>
              <a:stCxn id="15789" idx="3"/>
              <a:endCxn id="15790" idx="0"/>
            </p:cNvCxnSpPr>
            <p:nvPr/>
          </p:nvCxnSpPr>
          <p:spPr bwMode="auto">
            <a:xfrm flipH="1">
              <a:off x="2232" y="3030"/>
              <a:ext cx="217" cy="18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827" name="AutoShape 467"/>
            <p:cNvCxnSpPr>
              <a:cxnSpLocks noChangeShapeType="1"/>
              <a:stCxn id="15790" idx="3"/>
              <a:endCxn id="15800" idx="0"/>
            </p:cNvCxnSpPr>
            <p:nvPr/>
          </p:nvCxnSpPr>
          <p:spPr bwMode="auto">
            <a:xfrm flipH="1">
              <a:off x="1896" y="3462"/>
              <a:ext cx="217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15829" name="Text Box 469"/>
          <p:cNvSpPr txBox="1">
            <a:spLocks noChangeArrowheads="1"/>
          </p:cNvSpPr>
          <p:nvPr/>
        </p:nvSpPr>
        <p:spPr bwMode="auto">
          <a:xfrm>
            <a:off x="4953000" y="2895600"/>
            <a:ext cx="408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16" tIns="45710" rIns="91416" bIns="4571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查找关键字：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50,  35,  90,  95  </a:t>
            </a:r>
          </a:p>
        </p:txBody>
      </p:sp>
      <p:sp>
        <p:nvSpPr>
          <p:cNvPr id="15815" name="Oval 455"/>
          <p:cNvSpPr>
            <a:spLocks noChangeArrowheads="1"/>
          </p:cNvSpPr>
          <p:nvPr/>
        </p:nvSpPr>
        <p:spPr bwMode="auto">
          <a:xfrm>
            <a:off x="3657600" y="3049588"/>
            <a:ext cx="533400" cy="457200"/>
          </a:xfrm>
          <a:prstGeom prst="ellipse">
            <a:avLst/>
          </a:prstGeom>
          <a:gradFill rotWithShape="0">
            <a:gsLst>
              <a:gs pos="0">
                <a:srgbClr val="FF3300"/>
              </a:gs>
              <a:gs pos="100000">
                <a:srgbClr val="FFFFCC"/>
              </a:gs>
            </a:gsLst>
            <a:path path="shape">
              <a:fillToRect l="50000" t="50000" r="50000" b="50000"/>
            </a:path>
          </a:gradFill>
          <a:ln w="25400" cap="sq">
            <a:noFill/>
            <a:round/>
            <a:headEnd type="none" w="sm" len="sm"/>
            <a:tailEnd type="none" w="sm" len="sm"/>
          </a:ln>
          <a:effectLst/>
        </p:spPr>
        <p:txBody>
          <a:bodyPr wrap="none" lIns="91416" tIns="45710" rIns="91416" bIns="4571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50</a:t>
            </a:r>
          </a:p>
        </p:txBody>
      </p:sp>
      <p:cxnSp>
        <p:nvCxnSpPr>
          <p:cNvPr id="15834" name="AutoShape 474"/>
          <p:cNvCxnSpPr>
            <a:cxnSpLocks noChangeShapeType="1"/>
            <a:stCxn id="15815" idx="3"/>
            <a:endCxn id="15784" idx="0"/>
          </p:cNvCxnSpPr>
          <p:nvPr/>
        </p:nvCxnSpPr>
        <p:spPr bwMode="auto">
          <a:xfrm flipH="1">
            <a:off x="3086100" y="3440113"/>
            <a:ext cx="649288" cy="219075"/>
          </a:xfrm>
          <a:prstGeom prst="straightConnector1">
            <a:avLst/>
          </a:prstGeom>
          <a:noFill/>
          <a:ln w="254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5835" name="AutoShape 475"/>
          <p:cNvCxnSpPr>
            <a:cxnSpLocks noChangeShapeType="1"/>
            <a:stCxn id="15784" idx="5"/>
            <a:endCxn id="15789" idx="0"/>
          </p:cNvCxnSpPr>
          <p:nvPr/>
        </p:nvCxnSpPr>
        <p:spPr bwMode="auto">
          <a:xfrm>
            <a:off x="3275013" y="4049713"/>
            <a:ext cx="420687" cy="295275"/>
          </a:xfrm>
          <a:prstGeom prst="straightConnector1">
            <a:avLst/>
          </a:prstGeom>
          <a:noFill/>
          <a:ln w="254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5836" name="AutoShape 476"/>
          <p:cNvCxnSpPr>
            <a:cxnSpLocks noChangeShapeType="1"/>
            <a:stCxn id="15789" idx="3"/>
            <a:endCxn id="15790" idx="0"/>
          </p:cNvCxnSpPr>
          <p:nvPr/>
        </p:nvCxnSpPr>
        <p:spPr bwMode="auto">
          <a:xfrm flipH="1">
            <a:off x="3162300" y="4735513"/>
            <a:ext cx="344488" cy="295275"/>
          </a:xfrm>
          <a:prstGeom prst="straightConnector1">
            <a:avLst/>
          </a:prstGeom>
          <a:noFill/>
          <a:ln w="254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sp>
        <p:nvSpPr>
          <p:cNvPr id="15811" name="Oval 451"/>
          <p:cNvSpPr>
            <a:spLocks noChangeArrowheads="1"/>
          </p:cNvSpPr>
          <p:nvPr/>
        </p:nvSpPr>
        <p:spPr bwMode="auto">
          <a:xfrm>
            <a:off x="2895600" y="5029200"/>
            <a:ext cx="533400" cy="4572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25400" cap="sq">
            <a:noFill/>
            <a:round/>
            <a:headEnd type="none" w="sm" len="sm"/>
            <a:tailEnd type="none" w="sm" len="sm"/>
          </a:ln>
          <a:effectLst/>
        </p:spPr>
        <p:txBody>
          <a:bodyPr wrap="none" lIns="91416" tIns="45710" rIns="91416" bIns="4571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35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5837" name="AutoShape 477"/>
          <p:cNvCxnSpPr>
            <a:cxnSpLocks noChangeShapeType="1"/>
            <a:stCxn id="15815" idx="5"/>
            <a:endCxn id="15785" idx="0"/>
          </p:cNvCxnSpPr>
          <p:nvPr/>
        </p:nvCxnSpPr>
        <p:spPr bwMode="auto">
          <a:xfrm>
            <a:off x="4113213" y="3440113"/>
            <a:ext cx="649287" cy="219075"/>
          </a:xfrm>
          <a:prstGeom prst="straightConnector1">
            <a:avLst/>
          </a:prstGeom>
          <a:noFill/>
          <a:ln w="38100" cap="sq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5838" name="AutoShape 478"/>
          <p:cNvCxnSpPr>
            <a:cxnSpLocks noChangeShapeType="1"/>
            <a:stCxn id="15785" idx="5"/>
            <a:endCxn id="15787" idx="0"/>
          </p:cNvCxnSpPr>
          <p:nvPr/>
        </p:nvCxnSpPr>
        <p:spPr bwMode="auto">
          <a:xfrm>
            <a:off x="4951413" y="4049713"/>
            <a:ext cx="496887" cy="285750"/>
          </a:xfrm>
          <a:prstGeom prst="straightConnector1">
            <a:avLst/>
          </a:prstGeom>
          <a:noFill/>
          <a:ln w="38100" cap="sq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sp>
        <p:nvSpPr>
          <p:cNvPr id="15817" name="Oval 457"/>
          <p:cNvSpPr>
            <a:spLocks noChangeArrowheads="1"/>
          </p:cNvSpPr>
          <p:nvPr/>
        </p:nvSpPr>
        <p:spPr bwMode="auto">
          <a:xfrm>
            <a:off x="5181600" y="4335463"/>
            <a:ext cx="533400" cy="4572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25400" cap="sq">
            <a:noFill/>
            <a:round/>
            <a:headEnd type="none" w="sm" len="sm"/>
            <a:tailEnd type="none" w="sm" len="sm"/>
          </a:ln>
          <a:effectLst/>
        </p:spPr>
        <p:txBody>
          <a:bodyPr wrap="none" lIns="91416" tIns="45710" rIns="91416" bIns="4571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90</a:t>
            </a:r>
          </a:p>
        </p:txBody>
      </p:sp>
      <p:cxnSp>
        <p:nvCxnSpPr>
          <p:cNvPr id="15839" name="AutoShape 479"/>
          <p:cNvCxnSpPr>
            <a:cxnSpLocks noChangeShapeType="1"/>
            <a:stCxn id="15817" idx="5"/>
          </p:cNvCxnSpPr>
          <p:nvPr/>
        </p:nvCxnSpPr>
        <p:spPr bwMode="auto">
          <a:xfrm>
            <a:off x="5637213" y="4725988"/>
            <a:ext cx="534987" cy="295275"/>
          </a:xfrm>
          <a:prstGeom prst="straightConnector1">
            <a:avLst/>
          </a:prstGeom>
          <a:noFill/>
          <a:ln w="254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sp>
        <p:nvSpPr>
          <p:cNvPr id="15840" name="Text Box 480"/>
          <p:cNvSpPr txBox="1">
            <a:spLocks noChangeArrowheads="1"/>
          </p:cNvSpPr>
          <p:nvPr/>
        </p:nvSpPr>
        <p:spPr bwMode="auto">
          <a:xfrm>
            <a:off x="76200" y="2895600"/>
            <a:ext cx="87630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lIns="91416" tIns="45710" rIns="91416" bIns="4571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例： </a:t>
            </a:r>
          </a:p>
        </p:txBody>
      </p:sp>
      <p:sp>
        <p:nvSpPr>
          <p:cNvPr id="15841" name="Text Box 481"/>
          <p:cNvSpPr txBox="1">
            <a:spLocks noChangeArrowheads="1"/>
          </p:cNvSpPr>
          <p:nvPr/>
        </p:nvSpPr>
        <p:spPr bwMode="auto">
          <a:xfrm>
            <a:off x="76200" y="3375025"/>
            <a:ext cx="2133600" cy="316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6" tIns="45710" rIns="91416" bIns="4571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     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从根结点 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出发，沿着左 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分支或右分支 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逐层向下直至 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关键字等于给 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定值的结点。 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——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查找成功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  </a:t>
            </a:r>
          </a:p>
        </p:txBody>
      </p:sp>
      <p:sp>
        <p:nvSpPr>
          <p:cNvPr id="15842" name="Text Box 482"/>
          <p:cNvSpPr txBox="1">
            <a:spLocks noChangeArrowheads="1"/>
          </p:cNvSpPr>
          <p:nvPr/>
        </p:nvSpPr>
        <p:spPr bwMode="auto">
          <a:xfrm>
            <a:off x="6291263" y="3810000"/>
            <a:ext cx="2624137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6" tIns="45710" rIns="91416" bIns="4571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     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从根结点出 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发，沿着左分支 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或右分支逐层向 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下直至指针指向 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空树为止。 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——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alibri"/>
                <a:ea typeface="楷体_GB2312" pitchFamily="49" charset="-122"/>
                <a:cs typeface="+mn-cs"/>
              </a:rPr>
              <a:t>查找失败</a:t>
            </a:r>
          </a:p>
        </p:txBody>
      </p:sp>
      <p:sp>
        <p:nvSpPr>
          <p:cNvPr id="38" name="标题 1"/>
          <p:cNvSpPr txBox="1">
            <a:spLocks/>
          </p:cNvSpPr>
          <p:nvPr/>
        </p:nvSpPr>
        <p:spPr>
          <a:xfrm>
            <a:off x="457200" y="53752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n-cs"/>
              </a:rPr>
              <a:t>二叉排序树的查找过程</a:t>
            </a:r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7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7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5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8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8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5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5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5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8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8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58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58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2" dur="500"/>
                                        <p:tgtEl>
                                          <p:spTgt spid="15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5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2" dur="500"/>
                                        <p:tgtEl>
                                          <p:spTgt spid="1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81" grpId="0" autoUpdateAnimBg="0"/>
      <p:bldP spid="15802" grpId="0" animBg="1"/>
      <p:bldP spid="15829" grpId="0" autoUpdateAnimBg="0"/>
      <p:bldP spid="15815" grpId="0" animBg="1" autoUpdateAnimBg="0"/>
      <p:bldP spid="15811" grpId="0" animBg="1" autoUpdateAnimBg="0"/>
      <p:bldP spid="15817" grpId="0" animBg="1" autoUpdateAnimBg="0"/>
      <p:bldP spid="15840" grpId="0" autoUpdateAnimBg="0"/>
      <p:bldP spid="15841" grpId="0" autoUpdateAnimBg="0"/>
      <p:bldP spid="15842" grpId="0" autoUpdateAnimBg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7" name="Text Box 345"/>
          <p:cNvSpPr txBox="1">
            <a:spLocks noChangeArrowheads="1"/>
          </p:cNvSpPr>
          <p:nvPr/>
        </p:nvSpPr>
        <p:spPr bwMode="auto">
          <a:xfrm>
            <a:off x="76200" y="1023736"/>
            <a:ext cx="8888413" cy="175719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lIns="91416" tIns="45710" rIns="91416" bIns="4571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    1)</a:t>
            </a:r>
            <a:r>
              <a:rPr kumimoji="0" lang="zh-CN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、若二叉排序树为空树，则新插入的结点为根结点； 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    </a:t>
            </a:r>
            <a:r>
              <a:rPr kumimoji="0" lang="en-US" altLang="zh-CN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2)</a:t>
            </a:r>
            <a:r>
              <a:rPr kumimoji="0" lang="zh-CN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、若二叉排序树非空，则新插入的结点必为一个新的叶子结 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           点，并且是查找不成功时查找路径上访问的最后一个结点 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           的左孩子或右孩子结点。 </a:t>
            </a:r>
          </a:p>
        </p:txBody>
      </p:sp>
      <p:sp>
        <p:nvSpPr>
          <p:cNvPr id="18809" name="Text Box 377"/>
          <p:cNvSpPr txBox="1">
            <a:spLocks noChangeArrowheads="1"/>
          </p:cNvSpPr>
          <p:nvPr/>
        </p:nvSpPr>
        <p:spPr bwMode="auto">
          <a:xfrm>
            <a:off x="76200" y="3221038"/>
            <a:ext cx="8921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lIns="91416" tIns="45710" rIns="91416" bIns="4571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例： </a:t>
            </a:r>
          </a:p>
        </p:txBody>
      </p:sp>
      <p:sp>
        <p:nvSpPr>
          <p:cNvPr id="18810" name="Text Box 378"/>
          <p:cNvSpPr txBox="1">
            <a:spLocks noChangeArrowheads="1"/>
          </p:cNvSpPr>
          <p:nvPr/>
        </p:nvSpPr>
        <p:spPr bwMode="auto">
          <a:xfrm>
            <a:off x="4737100" y="3733800"/>
            <a:ext cx="1444578" cy="43086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lIns="91416" tIns="45710" rIns="91416" bIns="4571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插入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40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， </a:t>
            </a:r>
          </a:p>
        </p:txBody>
      </p:sp>
      <p:sp>
        <p:nvSpPr>
          <p:cNvPr id="18811" name="Text Box 379"/>
          <p:cNvSpPr txBox="1">
            <a:spLocks noChangeArrowheads="1"/>
          </p:cNvSpPr>
          <p:nvPr/>
        </p:nvSpPr>
        <p:spPr bwMode="auto">
          <a:xfrm>
            <a:off x="4737100" y="4800600"/>
            <a:ext cx="1444578" cy="43086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lIns="91416" tIns="45710" rIns="91416" bIns="4571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插入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50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， </a:t>
            </a:r>
          </a:p>
        </p:txBody>
      </p:sp>
      <p:grpSp>
        <p:nvGrpSpPr>
          <p:cNvPr id="2" name="Group 380"/>
          <p:cNvGrpSpPr>
            <a:grpSpLocks/>
          </p:cNvGrpSpPr>
          <p:nvPr/>
        </p:nvGrpSpPr>
        <p:grpSpPr bwMode="auto">
          <a:xfrm>
            <a:off x="1920921" y="4943476"/>
            <a:ext cx="501468" cy="400050"/>
            <a:chOff x="1210" y="3113"/>
            <a:chExt cx="315" cy="252"/>
          </a:xfrm>
        </p:grpSpPr>
        <p:sp>
          <p:nvSpPr>
            <p:cNvPr id="18813" name="Oval 381"/>
            <p:cNvSpPr>
              <a:spLocks noChangeArrowheads="1"/>
            </p:cNvSpPr>
            <p:nvPr/>
          </p:nvSpPr>
          <p:spPr bwMode="auto">
            <a:xfrm>
              <a:off x="1228" y="312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lIns="91416" tIns="45710" rIns="91416" bIns="4571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814" name="Text Box 382"/>
            <p:cNvSpPr txBox="1">
              <a:spLocks noChangeArrowheads="1"/>
            </p:cNvSpPr>
            <p:nvPr/>
          </p:nvSpPr>
          <p:spPr bwMode="auto">
            <a:xfrm>
              <a:off x="1210" y="3113"/>
              <a:ext cx="315" cy="252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 lIns="91416" tIns="45710" rIns="91416" bIns="4571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40 </a:t>
              </a:r>
            </a:p>
          </p:txBody>
        </p:sp>
      </p:grpSp>
      <p:grpSp>
        <p:nvGrpSpPr>
          <p:cNvPr id="3" name="Group 384"/>
          <p:cNvGrpSpPr>
            <a:grpSpLocks/>
          </p:cNvGrpSpPr>
          <p:nvPr/>
        </p:nvGrpSpPr>
        <p:grpSpPr bwMode="auto">
          <a:xfrm>
            <a:off x="2532198" y="4395793"/>
            <a:ext cx="501467" cy="404813"/>
            <a:chOff x="1614" y="2769"/>
            <a:chExt cx="315" cy="255"/>
          </a:xfrm>
        </p:grpSpPr>
        <p:sp>
          <p:nvSpPr>
            <p:cNvPr id="18817" name="Oval 385"/>
            <p:cNvSpPr>
              <a:spLocks noChangeArrowheads="1"/>
            </p:cNvSpPr>
            <p:nvPr/>
          </p:nvSpPr>
          <p:spPr bwMode="auto">
            <a:xfrm>
              <a:off x="1632" y="278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lIns="91416" tIns="45710" rIns="91416" bIns="4571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818" name="Text Box 386"/>
            <p:cNvSpPr txBox="1">
              <a:spLocks noChangeArrowheads="1"/>
            </p:cNvSpPr>
            <p:nvPr/>
          </p:nvSpPr>
          <p:spPr bwMode="auto">
            <a:xfrm>
              <a:off x="1614" y="2769"/>
              <a:ext cx="315" cy="252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 lIns="91416" tIns="45710" rIns="91416" bIns="4571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50 </a:t>
              </a:r>
            </a:p>
          </p:txBody>
        </p:sp>
      </p:grpSp>
      <p:grpSp>
        <p:nvGrpSpPr>
          <p:cNvPr id="4" name="Group 397"/>
          <p:cNvGrpSpPr>
            <a:grpSpLocks/>
          </p:cNvGrpSpPr>
          <p:nvPr/>
        </p:nvGrpSpPr>
        <p:grpSpPr bwMode="auto">
          <a:xfrm>
            <a:off x="423863" y="3263901"/>
            <a:ext cx="3851275" cy="3001963"/>
            <a:chOff x="267" y="2056"/>
            <a:chExt cx="2426" cy="1891"/>
          </a:xfrm>
        </p:grpSpPr>
        <p:cxnSp>
          <p:nvCxnSpPr>
            <p:cNvPr id="18787" name="AutoShape 355"/>
            <p:cNvCxnSpPr>
              <a:cxnSpLocks noChangeShapeType="1"/>
              <a:stCxn id="18782" idx="5"/>
              <a:endCxn id="18793" idx="0"/>
            </p:cNvCxnSpPr>
            <p:nvPr/>
          </p:nvCxnSpPr>
          <p:spPr bwMode="auto">
            <a:xfrm>
              <a:off x="740" y="2653"/>
              <a:ext cx="223" cy="13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779" name="AutoShape 347"/>
            <p:cNvCxnSpPr>
              <a:cxnSpLocks noChangeShapeType="1"/>
              <a:stCxn id="18780" idx="5"/>
              <a:endCxn id="18784" idx="0"/>
            </p:cNvCxnSpPr>
            <p:nvPr/>
          </p:nvCxnSpPr>
          <p:spPr bwMode="auto">
            <a:xfrm>
              <a:off x="1500" y="2269"/>
              <a:ext cx="651" cy="17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8780" name="Oval 348"/>
            <p:cNvSpPr>
              <a:spLocks noChangeArrowheads="1"/>
            </p:cNvSpPr>
            <p:nvPr/>
          </p:nvSpPr>
          <p:spPr bwMode="auto">
            <a:xfrm>
              <a:off x="1295" y="2064"/>
              <a:ext cx="241" cy="24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lIns="91123" tIns="45466" rIns="91123" bIns="45466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781" name="Text Box 349"/>
            <p:cNvSpPr txBox="1">
              <a:spLocks noChangeArrowheads="1"/>
            </p:cNvSpPr>
            <p:nvPr/>
          </p:nvSpPr>
          <p:spPr bwMode="auto">
            <a:xfrm>
              <a:off x="1279" y="2056"/>
              <a:ext cx="316" cy="252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 lIns="91123" tIns="45466" rIns="91123" bIns="45466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45 </a:t>
              </a:r>
            </a:p>
          </p:txBody>
        </p:sp>
        <p:sp>
          <p:nvSpPr>
            <p:cNvPr id="18782" name="Oval 350"/>
            <p:cNvSpPr>
              <a:spLocks noChangeArrowheads="1"/>
            </p:cNvSpPr>
            <p:nvPr/>
          </p:nvSpPr>
          <p:spPr bwMode="auto">
            <a:xfrm>
              <a:off x="535" y="244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lIns="91123" tIns="45466" rIns="91123" bIns="45466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783" name="Text Box 351"/>
            <p:cNvSpPr txBox="1">
              <a:spLocks noChangeArrowheads="1"/>
            </p:cNvSpPr>
            <p:nvPr/>
          </p:nvSpPr>
          <p:spPr bwMode="auto">
            <a:xfrm>
              <a:off x="511" y="2438"/>
              <a:ext cx="313" cy="252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 lIns="91123" tIns="45466" rIns="91123" bIns="45466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12</a:t>
              </a: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 </a:t>
              </a:r>
            </a:p>
          </p:txBody>
        </p:sp>
        <p:sp>
          <p:nvSpPr>
            <p:cNvPr id="18784" name="Oval 352"/>
            <p:cNvSpPr>
              <a:spLocks noChangeArrowheads="1"/>
            </p:cNvSpPr>
            <p:nvPr/>
          </p:nvSpPr>
          <p:spPr bwMode="auto">
            <a:xfrm>
              <a:off x="2031" y="244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lIns="91123" tIns="45466" rIns="91123" bIns="45466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785" name="Text Box 353"/>
            <p:cNvSpPr txBox="1">
              <a:spLocks noChangeArrowheads="1"/>
            </p:cNvSpPr>
            <p:nvPr/>
          </p:nvSpPr>
          <p:spPr bwMode="auto">
            <a:xfrm>
              <a:off x="2016" y="2438"/>
              <a:ext cx="316" cy="252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 lIns="91123" tIns="45466" rIns="91123" bIns="45466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53 </a:t>
              </a:r>
            </a:p>
          </p:txBody>
        </p:sp>
        <p:cxnSp>
          <p:nvCxnSpPr>
            <p:cNvPr id="18786" name="AutoShape 354"/>
            <p:cNvCxnSpPr>
              <a:cxnSpLocks noChangeShapeType="1"/>
              <a:stCxn id="18782" idx="3"/>
              <a:endCxn id="18791" idx="0"/>
            </p:cNvCxnSpPr>
            <p:nvPr/>
          </p:nvCxnSpPr>
          <p:spPr bwMode="auto">
            <a:xfrm flipH="1">
              <a:off x="387" y="2653"/>
              <a:ext cx="183" cy="13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788" name="AutoShape 356"/>
            <p:cNvCxnSpPr>
              <a:cxnSpLocks noChangeShapeType="1"/>
              <a:stCxn id="18784" idx="5"/>
              <a:endCxn id="18797" idx="0"/>
            </p:cNvCxnSpPr>
            <p:nvPr/>
          </p:nvCxnSpPr>
          <p:spPr bwMode="auto">
            <a:xfrm>
              <a:off x="2236" y="2653"/>
              <a:ext cx="251" cy="13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789" name="AutoShape 357"/>
            <p:cNvCxnSpPr>
              <a:cxnSpLocks noChangeShapeType="1"/>
              <a:stCxn id="18797" idx="3"/>
              <a:endCxn id="18795" idx="0"/>
            </p:cNvCxnSpPr>
            <p:nvPr/>
          </p:nvCxnSpPr>
          <p:spPr bwMode="auto">
            <a:xfrm flipH="1">
              <a:off x="2192" y="2990"/>
              <a:ext cx="210" cy="13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grpSp>
          <p:nvGrpSpPr>
            <p:cNvPr id="5" name="Group 358"/>
            <p:cNvGrpSpPr>
              <a:grpSpLocks/>
            </p:cNvGrpSpPr>
            <p:nvPr/>
          </p:nvGrpSpPr>
          <p:grpSpPr bwMode="auto">
            <a:xfrm>
              <a:off x="267" y="2774"/>
              <a:ext cx="254" cy="252"/>
              <a:chOff x="1658" y="1813"/>
              <a:chExt cx="254" cy="251"/>
            </a:xfrm>
          </p:grpSpPr>
          <p:sp>
            <p:nvSpPr>
              <p:cNvPr id="18791" name="Oval 359"/>
              <p:cNvSpPr>
                <a:spLocks noChangeArrowheads="1"/>
              </p:cNvSpPr>
              <p:nvPr/>
            </p:nvSpPr>
            <p:spPr bwMode="auto">
              <a:xfrm>
                <a:off x="1658" y="1824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lIns="91123" tIns="45466" rIns="91123" bIns="45466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792" name="Text Box 360"/>
              <p:cNvSpPr txBox="1">
                <a:spLocks noChangeArrowheads="1"/>
              </p:cNvSpPr>
              <p:nvPr/>
            </p:nvSpPr>
            <p:spPr bwMode="auto">
              <a:xfrm>
                <a:off x="1681" y="1813"/>
                <a:ext cx="231" cy="251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 lIns="91123" tIns="45466" rIns="91123" bIns="45466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3</a:t>
                </a:r>
                <a:r>
                  <a:rPr kumimoji="0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 </a:t>
                </a:r>
              </a:p>
            </p:txBody>
          </p:sp>
        </p:grpSp>
        <p:sp>
          <p:nvSpPr>
            <p:cNvPr id="18793" name="Oval 361"/>
            <p:cNvSpPr>
              <a:spLocks noChangeArrowheads="1"/>
            </p:cNvSpPr>
            <p:nvPr/>
          </p:nvSpPr>
          <p:spPr bwMode="auto">
            <a:xfrm>
              <a:off x="843" y="2784"/>
              <a:ext cx="240" cy="241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lIns="91123" tIns="45466" rIns="91123" bIns="45466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794" name="Text Box 362"/>
            <p:cNvSpPr txBox="1">
              <a:spLocks noChangeArrowheads="1"/>
            </p:cNvSpPr>
            <p:nvPr/>
          </p:nvSpPr>
          <p:spPr bwMode="auto">
            <a:xfrm>
              <a:off x="820" y="2769"/>
              <a:ext cx="313" cy="252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 lIns="91123" tIns="45466" rIns="91123" bIns="45466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37</a:t>
              </a: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 </a:t>
              </a:r>
            </a:p>
          </p:txBody>
        </p:sp>
        <p:sp>
          <p:nvSpPr>
            <p:cNvPr id="18795" name="Oval 363"/>
            <p:cNvSpPr>
              <a:spLocks noChangeArrowheads="1"/>
            </p:cNvSpPr>
            <p:nvPr/>
          </p:nvSpPr>
          <p:spPr bwMode="auto">
            <a:xfrm>
              <a:off x="2072" y="312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lIns="91123" tIns="45466" rIns="91123" bIns="45466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796" name="Text Box 364"/>
            <p:cNvSpPr txBox="1">
              <a:spLocks noChangeArrowheads="1"/>
            </p:cNvSpPr>
            <p:nvPr/>
          </p:nvSpPr>
          <p:spPr bwMode="auto">
            <a:xfrm>
              <a:off x="2058" y="3111"/>
              <a:ext cx="316" cy="252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 lIns="91123" tIns="45466" rIns="91123" bIns="45466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61 </a:t>
              </a:r>
            </a:p>
          </p:txBody>
        </p:sp>
        <p:sp>
          <p:nvSpPr>
            <p:cNvPr id="18797" name="Oval 365"/>
            <p:cNvSpPr>
              <a:spLocks noChangeArrowheads="1"/>
            </p:cNvSpPr>
            <p:nvPr/>
          </p:nvSpPr>
          <p:spPr bwMode="auto">
            <a:xfrm>
              <a:off x="2367" y="2784"/>
              <a:ext cx="240" cy="241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lIns="91123" tIns="45466" rIns="91123" bIns="45466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798" name="Text Box 366"/>
            <p:cNvSpPr txBox="1">
              <a:spLocks noChangeArrowheads="1"/>
            </p:cNvSpPr>
            <p:nvPr/>
          </p:nvSpPr>
          <p:spPr bwMode="auto">
            <a:xfrm>
              <a:off x="2348" y="2773"/>
              <a:ext cx="313" cy="252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 lIns="91123" tIns="45466" rIns="91123" bIns="45466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99</a:t>
              </a: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 </a:t>
              </a:r>
            </a:p>
          </p:txBody>
        </p:sp>
        <p:cxnSp>
          <p:nvCxnSpPr>
            <p:cNvPr id="18799" name="AutoShape 367"/>
            <p:cNvCxnSpPr>
              <a:cxnSpLocks noChangeShapeType="1"/>
              <a:stCxn id="18793" idx="3"/>
              <a:endCxn id="18801" idx="0"/>
            </p:cNvCxnSpPr>
            <p:nvPr/>
          </p:nvCxnSpPr>
          <p:spPr bwMode="auto">
            <a:xfrm flipH="1">
              <a:off x="655" y="2990"/>
              <a:ext cx="223" cy="13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800" name="AutoShape 368"/>
            <p:cNvCxnSpPr>
              <a:cxnSpLocks noChangeShapeType="1"/>
              <a:stCxn id="18795" idx="5"/>
              <a:endCxn id="18803" idx="0"/>
            </p:cNvCxnSpPr>
            <p:nvPr/>
          </p:nvCxnSpPr>
          <p:spPr bwMode="auto">
            <a:xfrm>
              <a:off x="2277" y="3326"/>
              <a:ext cx="251" cy="8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8801" name="Oval 369"/>
            <p:cNvSpPr>
              <a:spLocks noChangeArrowheads="1"/>
            </p:cNvSpPr>
            <p:nvPr/>
          </p:nvSpPr>
          <p:spPr bwMode="auto">
            <a:xfrm>
              <a:off x="535" y="312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lIns="91123" tIns="45466" rIns="91123" bIns="45466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802" name="Text Box 370"/>
            <p:cNvSpPr txBox="1">
              <a:spLocks noChangeArrowheads="1"/>
            </p:cNvSpPr>
            <p:nvPr/>
          </p:nvSpPr>
          <p:spPr bwMode="auto">
            <a:xfrm>
              <a:off x="515" y="3106"/>
              <a:ext cx="316" cy="252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 lIns="91123" tIns="45466" rIns="91123" bIns="45466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24 </a:t>
              </a:r>
            </a:p>
          </p:txBody>
        </p:sp>
        <p:sp>
          <p:nvSpPr>
            <p:cNvPr id="18803" name="Oval 371"/>
            <p:cNvSpPr>
              <a:spLocks noChangeArrowheads="1"/>
            </p:cNvSpPr>
            <p:nvPr/>
          </p:nvSpPr>
          <p:spPr bwMode="auto">
            <a:xfrm>
              <a:off x="2408" y="3409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lIns="91123" tIns="45466" rIns="91123" bIns="45466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804" name="Text Box 372"/>
            <p:cNvSpPr txBox="1">
              <a:spLocks noChangeArrowheads="1"/>
            </p:cNvSpPr>
            <p:nvPr/>
          </p:nvSpPr>
          <p:spPr bwMode="auto">
            <a:xfrm>
              <a:off x="2380" y="3409"/>
              <a:ext cx="313" cy="252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 lIns="91123" tIns="45466" rIns="91123" bIns="45466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90</a:t>
              </a: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 </a:t>
              </a:r>
            </a:p>
          </p:txBody>
        </p:sp>
        <p:cxnSp>
          <p:nvCxnSpPr>
            <p:cNvPr id="18805" name="AutoShape 373"/>
            <p:cNvCxnSpPr>
              <a:cxnSpLocks noChangeShapeType="1"/>
              <a:stCxn id="18780" idx="3"/>
              <a:endCxn id="18782" idx="0"/>
            </p:cNvCxnSpPr>
            <p:nvPr/>
          </p:nvCxnSpPr>
          <p:spPr bwMode="auto">
            <a:xfrm flipH="1">
              <a:off x="655" y="2269"/>
              <a:ext cx="675" cy="179"/>
            </a:xfrm>
            <a:prstGeom prst="straightConnector1">
              <a:avLst/>
            </a:prstGeom>
            <a:noFill/>
            <a:ln w="635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8806" name="Oval 374"/>
            <p:cNvSpPr>
              <a:spLocks noChangeArrowheads="1"/>
            </p:cNvSpPr>
            <p:nvPr/>
          </p:nvSpPr>
          <p:spPr bwMode="auto">
            <a:xfrm>
              <a:off x="2100" y="3697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lIns="91123" tIns="45466" rIns="91123" bIns="45466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807" name="Text Box 375"/>
            <p:cNvSpPr txBox="1">
              <a:spLocks noChangeArrowheads="1"/>
            </p:cNvSpPr>
            <p:nvPr/>
          </p:nvSpPr>
          <p:spPr bwMode="auto">
            <a:xfrm>
              <a:off x="2072" y="3695"/>
              <a:ext cx="316" cy="252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 lIns="91123" tIns="45466" rIns="91123" bIns="45466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78 </a:t>
              </a:r>
            </a:p>
          </p:txBody>
        </p:sp>
        <p:cxnSp>
          <p:nvCxnSpPr>
            <p:cNvPr id="18808" name="AutoShape 376"/>
            <p:cNvCxnSpPr>
              <a:cxnSpLocks noChangeShapeType="1"/>
              <a:stCxn id="18803" idx="3"/>
              <a:endCxn id="18806" idx="0"/>
            </p:cNvCxnSpPr>
            <p:nvPr/>
          </p:nvCxnSpPr>
          <p:spPr bwMode="auto">
            <a:xfrm flipH="1">
              <a:off x="2220" y="3614"/>
              <a:ext cx="223" cy="8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cxnSp>
        <p:nvCxnSpPr>
          <p:cNvPr id="18815" name="AutoShape 383"/>
          <p:cNvCxnSpPr>
            <a:cxnSpLocks noChangeShapeType="1"/>
            <a:stCxn id="18793" idx="5"/>
            <a:endCxn id="18813" idx="0"/>
          </p:cNvCxnSpPr>
          <p:nvPr/>
        </p:nvCxnSpPr>
        <p:spPr bwMode="auto">
          <a:xfrm>
            <a:off x="1663700" y="4746625"/>
            <a:ext cx="477838" cy="207963"/>
          </a:xfrm>
          <a:prstGeom prst="straightConnector1">
            <a:avLst/>
          </a:prstGeom>
          <a:noFill/>
          <a:ln w="28575" cap="sq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8819" name="AutoShape 387"/>
          <p:cNvCxnSpPr>
            <a:cxnSpLocks noChangeShapeType="1"/>
            <a:stCxn id="18784" idx="3"/>
            <a:endCxn id="18817" idx="0"/>
          </p:cNvCxnSpPr>
          <p:nvPr/>
        </p:nvCxnSpPr>
        <p:spPr bwMode="auto">
          <a:xfrm flipH="1">
            <a:off x="2752725" y="4211638"/>
            <a:ext cx="527050" cy="207962"/>
          </a:xfrm>
          <a:prstGeom prst="straightConnector1">
            <a:avLst/>
          </a:prstGeom>
          <a:noFill/>
          <a:ln w="28575" cap="sq">
            <a:solidFill>
              <a:srgbClr val="FFFF00"/>
            </a:solidFill>
            <a:round/>
            <a:headEnd/>
            <a:tailEnd/>
          </a:ln>
          <a:effectLst/>
        </p:spPr>
      </p:cxnSp>
      <p:sp>
        <p:nvSpPr>
          <p:cNvPr id="18820" name="Text Box 388"/>
          <p:cNvSpPr txBox="1">
            <a:spLocks noChangeArrowheads="1"/>
          </p:cNvSpPr>
          <p:nvPr/>
        </p:nvSpPr>
        <p:spPr bwMode="auto">
          <a:xfrm>
            <a:off x="1907704" y="139299"/>
            <a:ext cx="4974390" cy="769421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lIns="91416" tIns="45710" rIns="91416" bIns="4571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n-cs"/>
              </a:rPr>
              <a:t>二叉排序树的插入  </a:t>
            </a:r>
          </a:p>
        </p:txBody>
      </p:sp>
      <p:sp>
        <p:nvSpPr>
          <p:cNvPr id="18821" name="Rectangle 389"/>
          <p:cNvSpPr>
            <a:spLocks noChangeArrowheads="1"/>
          </p:cNvSpPr>
          <p:nvPr/>
        </p:nvSpPr>
        <p:spPr bwMode="auto">
          <a:xfrm>
            <a:off x="6121400" y="3733800"/>
            <a:ext cx="2355132" cy="43088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是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37 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的右孩子。 </a:t>
            </a:r>
          </a:p>
        </p:txBody>
      </p:sp>
      <p:sp>
        <p:nvSpPr>
          <p:cNvPr id="18822" name="Rectangle 390"/>
          <p:cNvSpPr>
            <a:spLocks noChangeArrowheads="1"/>
          </p:cNvSpPr>
          <p:nvPr/>
        </p:nvSpPr>
        <p:spPr bwMode="auto">
          <a:xfrm>
            <a:off x="6121400" y="4800600"/>
            <a:ext cx="2355132" cy="43088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是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53 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rPr>
              <a:t>的左孩子。 </a:t>
            </a:r>
          </a:p>
        </p:txBody>
      </p:sp>
      <p:sp>
        <p:nvSpPr>
          <p:cNvPr id="18823" name="Freeform 391"/>
          <p:cNvSpPr>
            <a:spLocks/>
          </p:cNvSpPr>
          <p:nvPr/>
        </p:nvSpPr>
        <p:spPr bwMode="auto">
          <a:xfrm>
            <a:off x="2411413" y="3119438"/>
            <a:ext cx="914400" cy="381000"/>
          </a:xfrm>
          <a:custGeom>
            <a:avLst/>
            <a:gdLst/>
            <a:ahLst/>
            <a:cxnLst>
              <a:cxn ang="0">
                <a:pos x="672" y="0"/>
              </a:cxn>
              <a:cxn ang="0">
                <a:pos x="192" y="240"/>
              </a:cxn>
              <a:cxn ang="0">
                <a:pos x="480" y="240"/>
              </a:cxn>
              <a:cxn ang="0">
                <a:pos x="0" y="480"/>
              </a:cxn>
            </a:cxnLst>
            <a:rect l="0" t="0" r="r" b="b"/>
            <a:pathLst>
              <a:path w="672" h="480">
                <a:moveTo>
                  <a:pt x="672" y="0"/>
                </a:moveTo>
                <a:cubicBezTo>
                  <a:pt x="448" y="100"/>
                  <a:pt x="224" y="200"/>
                  <a:pt x="192" y="240"/>
                </a:cubicBezTo>
                <a:cubicBezTo>
                  <a:pt x="160" y="280"/>
                  <a:pt x="512" y="200"/>
                  <a:pt x="480" y="240"/>
                </a:cubicBezTo>
                <a:cubicBezTo>
                  <a:pt x="448" y="280"/>
                  <a:pt x="224" y="380"/>
                  <a:pt x="0" y="480"/>
                </a:cubicBezTo>
              </a:path>
            </a:pathLst>
          </a:custGeom>
          <a:noFill/>
          <a:ln w="31750">
            <a:solidFill>
              <a:srgbClr val="0000FF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8824" name="AutoShape 392"/>
          <p:cNvCxnSpPr>
            <a:cxnSpLocks noChangeShapeType="1"/>
            <a:stCxn id="18780" idx="3"/>
            <a:endCxn id="18782" idx="0"/>
          </p:cNvCxnSpPr>
          <p:nvPr/>
        </p:nvCxnSpPr>
        <p:spPr bwMode="auto">
          <a:xfrm flipH="1">
            <a:off x="1039813" y="3602038"/>
            <a:ext cx="1071562" cy="284162"/>
          </a:xfrm>
          <a:prstGeom prst="straightConnector1">
            <a:avLst/>
          </a:prstGeom>
          <a:noFill/>
          <a:ln w="28575" cap="sq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8825" name="AutoShape 393"/>
          <p:cNvCxnSpPr>
            <a:cxnSpLocks noChangeShapeType="1"/>
            <a:stCxn id="18793" idx="0"/>
            <a:endCxn id="18782" idx="5"/>
          </p:cNvCxnSpPr>
          <p:nvPr/>
        </p:nvCxnSpPr>
        <p:spPr bwMode="auto">
          <a:xfrm flipH="1" flipV="1">
            <a:off x="1174750" y="4211638"/>
            <a:ext cx="354013" cy="207962"/>
          </a:xfrm>
          <a:prstGeom prst="straightConnector1">
            <a:avLst/>
          </a:prstGeom>
          <a:noFill/>
          <a:ln w="28575" cap="sq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8826" name="AutoShape 394"/>
          <p:cNvCxnSpPr>
            <a:cxnSpLocks noChangeShapeType="1"/>
            <a:stCxn id="18780" idx="5"/>
            <a:endCxn id="18784" idx="0"/>
          </p:cNvCxnSpPr>
          <p:nvPr/>
        </p:nvCxnSpPr>
        <p:spPr bwMode="auto">
          <a:xfrm>
            <a:off x="2382838" y="3602038"/>
            <a:ext cx="1031875" cy="284162"/>
          </a:xfrm>
          <a:prstGeom prst="straightConnector1">
            <a:avLst/>
          </a:prstGeom>
          <a:noFill/>
          <a:ln w="28575" cap="sq">
            <a:solidFill>
              <a:srgbClr val="FFFF00"/>
            </a:solidFill>
            <a:round/>
            <a:headEnd/>
            <a:tailEnd/>
          </a:ln>
          <a:effectLst/>
        </p:spPr>
      </p:cxnSp>
    </p:spTree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8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1000"/>
                                        <p:tgtEl>
                                          <p:spTgt spid="18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8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8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8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8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8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1000"/>
                                        <p:tgtEl>
                                          <p:spTgt spid="18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8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77" grpId="0" autoUpdateAnimBg="0"/>
      <p:bldP spid="18809" grpId="0" autoUpdateAnimBg="0"/>
      <p:bldP spid="18810" grpId="0" autoUpdateAnimBg="0"/>
      <p:bldP spid="18811" grpId="0" autoUpdateAnimBg="0"/>
      <p:bldP spid="18820" grpId="0" autoUpdateAnimBg="0"/>
      <p:bldP spid="18821" grpId="0" autoUpdateAnimBg="0"/>
      <p:bldP spid="18822" grpId="0" autoUpdateAnimBg="0"/>
      <p:bldP spid="18823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2_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6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6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3_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rgbClr val="FF33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noFill/>
        <a:ln w="12700" cap="sq">
          <a:solidFill>
            <a:schemeClr val="tx1"/>
          </a:solidFill>
          <a:round/>
          <a:headEnd/>
          <a:tailEnd type="triangle" w="med" len="med"/>
        </a:ln>
        <a:effectLst/>
      </a:spPr>
      <a:bodyPr/>
      <a:lstStyle/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3704</TotalTime>
  <Words>13881</Words>
  <Application>Microsoft Office PowerPoint</Application>
  <PresentationFormat>全屏显示(4:3)</PresentationFormat>
  <Paragraphs>2850</Paragraphs>
  <Slides>117</Slides>
  <Notes>103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7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117</vt:i4>
      </vt:variant>
    </vt:vector>
  </HeadingPairs>
  <TitlesOfParts>
    <vt:vector size="138" baseType="lpstr">
      <vt:lpstr>仿宋_GB2312</vt:lpstr>
      <vt:lpstr>华文行楷</vt:lpstr>
      <vt:lpstr>华文新魏</vt:lpstr>
      <vt:lpstr>华文中宋</vt:lpstr>
      <vt:lpstr>楷体_GB2312</vt:lpstr>
      <vt:lpstr>隶书</vt:lpstr>
      <vt:lpstr>宋体</vt:lpstr>
      <vt:lpstr>Arial</vt:lpstr>
      <vt:lpstr>Calibri</vt:lpstr>
      <vt:lpstr>Cambria Math</vt:lpstr>
      <vt:lpstr>Times New Roman</vt:lpstr>
      <vt:lpstr>Verdana</vt:lpstr>
      <vt:lpstr>Wingdings</vt:lpstr>
      <vt:lpstr>Office 主题</vt:lpstr>
      <vt:lpstr>1_Office 主题</vt:lpstr>
      <vt:lpstr>2_Office 主题</vt:lpstr>
      <vt:lpstr>默认设计模板</vt:lpstr>
      <vt:lpstr>1_默认设计模板</vt:lpstr>
      <vt:lpstr>2_默认设计模板</vt:lpstr>
      <vt:lpstr>3_默认设计模板</vt:lpstr>
      <vt:lpstr>公式</vt:lpstr>
      <vt:lpstr>本课程组织结构</vt:lpstr>
      <vt:lpstr>ADT的定义</vt:lpstr>
      <vt:lpstr>算法---是对特定问题求解步骤的一种描述，它是指令的有限序列，其中每一条指令表示一个或多个操作。</vt:lpstr>
      <vt:lpstr>f(n)的求法</vt:lpstr>
      <vt:lpstr>PowerPoint 演示文稿</vt:lpstr>
      <vt:lpstr>PowerPoint 演示文稿</vt:lpstr>
      <vt:lpstr>PowerPoint 演示文稿</vt:lpstr>
      <vt:lpstr>线性表的操作举例 --初始化操作</vt:lpstr>
      <vt:lpstr>PowerPoint 演示文稿</vt:lpstr>
      <vt:lpstr>PowerPoint 演示文稿</vt:lpstr>
      <vt:lpstr>课堂练习</vt:lpstr>
      <vt:lpstr>PowerPoint 演示文稿</vt:lpstr>
      <vt:lpstr>PowerPoint 演示文稿</vt:lpstr>
      <vt:lpstr>PowerPoint 演示文稿</vt:lpstr>
      <vt:lpstr>PowerPoint 演示文稿</vt:lpstr>
      <vt:lpstr>课堂练习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起泡排序</vt:lpstr>
      <vt:lpstr>PowerPoint 演示文稿</vt:lpstr>
      <vt:lpstr>PowerPoint 演示文稿</vt:lpstr>
      <vt:lpstr>堆排序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863255386@qq.com</cp:lastModifiedBy>
  <cp:revision>351</cp:revision>
  <dcterms:created xsi:type="dcterms:W3CDTF">2010-01-05T06:25:07Z</dcterms:created>
  <dcterms:modified xsi:type="dcterms:W3CDTF">2018-12-28T04:07:56Z</dcterms:modified>
</cp:coreProperties>
</file>