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3" r:id="rId1"/>
  </p:sldMasterIdLst>
  <p:notesMasterIdLst>
    <p:notesMasterId r:id="rId90"/>
  </p:notesMasterIdLst>
  <p:sldIdLst>
    <p:sldId id="262" r:id="rId2"/>
    <p:sldId id="395" r:id="rId3"/>
    <p:sldId id="396" r:id="rId4"/>
    <p:sldId id="398" r:id="rId5"/>
    <p:sldId id="399" r:id="rId6"/>
    <p:sldId id="271" r:id="rId7"/>
    <p:sldId id="305" r:id="rId8"/>
    <p:sldId id="327" r:id="rId9"/>
    <p:sldId id="309" r:id="rId10"/>
    <p:sldId id="268" r:id="rId11"/>
    <p:sldId id="273" r:id="rId12"/>
    <p:sldId id="274" r:id="rId13"/>
    <p:sldId id="275" r:id="rId14"/>
    <p:sldId id="276" r:id="rId15"/>
    <p:sldId id="326" r:id="rId16"/>
    <p:sldId id="278" r:id="rId17"/>
    <p:sldId id="279" r:id="rId18"/>
    <p:sldId id="280" r:id="rId19"/>
    <p:sldId id="281" r:id="rId20"/>
    <p:sldId id="282" r:id="rId21"/>
    <p:sldId id="283" r:id="rId22"/>
    <p:sldId id="285" r:id="rId23"/>
    <p:sldId id="394" r:id="rId24"/>
    <p:sldId id="286" r:id="rId25"/>
    <p:sldId id="287" r:id="rId26"/>
    <p:sldId id="393" r:id="rId27"/>
    <p:sldId id="289" r:id="rId28"/>
    <p:sldId id="291" r:id="rId29"/>
    <p:sldId id="324" r:id="rId30"/>
    <p:sldId id="293" r:id="rId31"/>
    <p:sldId id="294" r:id="rId32"/>
    <p:sldId id="295" r:id="rId33"/>
    <p:sldId id="296" r:id="rId34"/>
    <p:sldId id="297" r:id="rId35"/>
    <p:sldId id="389" r:id="rId36"/>
    <p:sldId id="331" r:id="rId37"/>
    <p:sldId id="332" r:id="rId38"/>
    <p:sldId id="333" r:id="rId39"/>
    <p:sldId id="334" r:id="rId40"/>
    <p:sldId id="335" r:id="rId41"/>
    <p:sldId id="336" r:id="rId42"/>
    <p:sldId id="337" r:id="rId43"/>
    <p:sldId id="338" r:id="rId44"/>
    <p:sldId id="339" r:id="rId45"/>
    <p:sldId id="340" r:id="rId46"/>
    <p:sldId id="341" r:id="rId47"/>
    <p:sldId id="343" r:id="rId48"/>
    <p:sldId id="344" r:id="rId49"/>
    <p:sldId id="345" r:id="rId50"/>
    <p:sldId id="346" r:id="rId51"/>
    <p:sldId id="347" r:id="rId52"/>
    <p:sldId id="348" r:id="rId53"/>
    <p:sldId id="349" r:id="rId54"/>
    <p:sldId id="350" r:id="rId55"/>
    <p:sldId id="351" r:id="rId56"/>
    <p:sldId id="390" r:id="rId57"/>
    <p:sldId id="356" r:id="rId58"/>
    <p:sldId id="357" r:id="rId59"/>
    <p:sldId id="358"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71" r:id="rId73"/>
    <p:sldId id="372" r:id="rId74"/>
    <p:sldId id="373" r:id="rId75"/>
    <p:sldId id="374" r:id="rId76"/>
    <p:sldId id="375" r:id="rId77"/>
    <p:sldId id="376" r:id="rId78"/>
    <p:sldId id="377" r:id="rId79"/>
    <p:sldId id="391" r:id="rId80"/>
    <p:sldId id="378" r:id="rId81"/>
    <p:sldId id="379" r:id="rId82"/>
    <p:sldId id="380" r:id="rId83"/>
    <p:sldId id="381" r:id="rId84"/>
    <p:sldId id="382" r:id="rId85"/>
    <p:sldId id="384" r:id="rId86"/>
    <p:sldId id="386" r:id="rId87"/>
    <p:sldId id="387" r:id="rId88"/>
    <p:sldId id="353" r:id="rId8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CCA0"/>
    <a:srgbClr val="9FFC24"/>
    <a:srgbClr val="66FFCC"/>
    <a:srgbClr val="FFCCFF"/>
    <a:srgbClr val="FF0000"/>
    <a:srgbClr val="000000"/>
    <a:srgbClr val="FF9905"/>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88571" autoAdjust="0"/>
  </p:normalViewPr>
  <p:slideViewPr>
    <p:cSldViewPr snapToGrid="0">
      <p:cViewPr varScale="1">
        <p:scale>
          <a:sx n="64" d="100"/>
          <a:sy n="64" d="100"/>
        </p:scale>
        <p:origin x="84" y="1140"/>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83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89765-C2C1-4D06-8B81-DC6A04CB8A06}"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B8BF7F64-95F2-40A3-A881-DC0474234FEE}">
      <dgm:prSet phldrT="[文本]"/>
      <dgm:spPr/>
      <dgm:t>
        <a:bodyPr/>
        <a:lstStyle/>
        <a:p>
          <a:r>
            <a:rPr lang="zh-CN" altLang="en-US" dirty="0"/>
            <a:t>数据结构</a:t>
          </a:r>
        </a:p>
      </dgm:t>
    </dgm:pt>
    <dgm:pt modelId="{7E262696-4E1F-4E4A-B285-D3F1B509157E}" type="parTrans" cxnId="{D39B3585-46AC-43FF-A5E0-12AC3DC6E51E}">
      <dgm:prSet/>
      <dgm:spPr/>
      <dgm:t>
        <a:bodyPr/>
        <a:lstStyle/>
        <a:p>
          <a:endParaRPr lang="zh-CN" altLang="en-US"/>
        </a:p>
      </dgm:t>
    </dgm:pt>
    <dgm:pt modelId="{ECB018A4-897C-4E35-8921-6EEDFE545CBE}" type="sibTrans" cxnId="{D39B3585-46AC-43FF-A5E0-12AC3DC6E51E}">
      <dgm:prSet/>
      <dgm:spPr/>
      <dgm:t>
        <a:bodyPr/>
        <a:lstStyle/>
        <a:p>
          <a:endParaRPr lang="zh-CN" altLang="en-US"/>
        </a:p>
      </dgm:t>
    </dgm:pt>
    <dgm:pt modelId="{5B7A27E0-02B0-423C-A235-0E8A7B915C9F}">
      <dgm:prSet phldrT="[文本]"/>
      <dgm:spPr/>
      <dgm:t>
        <a:bodyPr/>
        <a:lstStyle/>
        <a:p>
          <a:r>
            <a:rPr lang="zh-CN" altLang="en-US" dirty="0"/>
            <a:t>数据操作</a:t>
          </a:r>
        </a:p>
      </dgm:t>
    </dgm:pt>
    <dgm:pt modelId="{BD1717C2-0CFF-4BB5-AA88-7D29E68EFAF5}" type="parTrans" cxnId="{63E9CC0D-74E1-41AC-9C6E-A5D89B182409}">
      <dgm:prSet/>
      <dgm:spPr/>
      <dgm:t>
        <a:bodyPr/>
        <a:lstStyle/>
        <a:p>
          <a:endParaRPr lang="zh-CN" altLang="en-US"/>
        </a:p>
      </dgm:t>
    </dgm:pt>
    <dgm:pt modelId="{44AA9AD1-FB73-438D-9D35-5BE19787B1F6}" type="sibTrans" cxnId="{63E9CC0D-74E1-41AC-9C6E-A5D89B182409}">
      <dgm:prSet/>
      <dgm:spPr/>
      <dgm:t>
        <a:bodyPr/>
        <a:lstStyle/>
        <a:p>
          <a:endParaRPr lang="zh-CN" altLang="en-US"/>
        </a:p>
      </dgm:t>
    </dgm:pt>
    <dgm:pt modelId="{3333BF0B-3C6E-4830-810C-4460716DC278}">
      <dgm:prSet phldrT="[文本]"/>
      <dgm:spPr>
        <a:solidFill>
          <a:schemeClr val="accent1"/>
        </a:solidFill>
      </dgm:spPr>
      <dgm:t>
        <a:bodyPr/>
        <a:lstStyle/>
        <a:p>
          <a:r>
            <a:rPr lang="zh-CN" altLang="en-US" dirty="0"/>
            <a:t>数据的约束条件</a:t>
          </a:r>
        </a:p>
      </dgm:t>
    </dgm:pt>
    <dgm:pt modelId="{6B232093-89BA-426B-81E9-030CFA223A72}" type="parTrans" cxnId="{0636BAB0-639E-473D-9957-CDF1ADC36CD9}">
      <dgm:prSet/>
      <dgm:spPr/>
      <dgm:t>
        <a:bodyPr/>
        <a:lstStyle/>
        <a:p>
          <a:endParaRPr lang="zh-CN" altLang="en-US"/>
        </a:p>
      </dgm:t>
    </dgm:pt>
    <dgm:pt modelId="{C5A23F5E-4559-418C-A7DE-F45665B8EB21}" type="sibTrans" cxnId="{0636BAB0-639E-473D-9957-CDF1ADC36CD9}">
      <dgm:prSet/>
      <dgm:spPr/>
      <dgm:t>
        <a:bodyPr/>
        <a:lstStyle/>
        <a:p>
          <a:endParaRPr lang="zh-CN" altLang="en-US"/>
        </a:p>
      </dgm:t>
    </dgm:pt>
    <dgm:pt modelId="{220B77B8-3F73-4415-9073-ECF515F8C6E1}" type="pres">
      <dgm:prSet presAssocID="{73389765-C2C1-4D06-8B81-DC6A04CB8A06}" presName="linear" presStyleCnt="0">
        <dgm:presLayoutVars>
          <dgm:dir/>
          <dgm:animLvl val="lvl"/>
          <dgm:resizeHandles val="exact"/>
        </dgm:presLayoutVars>
      </dgm:prSet>
      <dgm:spPr/>
    </dgm:pt>
    <dgm:pt modelId="{4D691B4E-17B2-40F2-83C3-35A16266A40B}" type="pres">
      <dgm:prSet presAssocID="{B8BF7F64-95F2-40A3-A881-DC0474234FEE}" presName="parentLin" presStyleCnt="0"/>
      <dgm:spPr/>
    </dgm:pt>
    <dgm:pt modelId="{1B5C0736-51AD-4513-9F85-57FECB4CFCA7}" type="pres">
      <dgm:prSet presAssocID="{B8BF7F64-95F2-40A3-A881-DC0474234FEE}" presName="parentLeftMargin" presStyleLbl="node1" presStyleIdx="0" presStyleCnt="3"/>
      <dgm:spPr/>
    </dgm:pt>
    <dgm:pt modelId="{F72D97D8-64BB-40D4-8A0D-73674CB2B591}" type="pres">
      <dgm:prSet presAssocID="{B8BF7F64-95F2-40A3-A881-DC0474234FEE}" presName="parentText" presStyleLbl="node1" presStyleIdx="0" presStyleCnt="3">
        <dgm:presLayoutVars>
          <dgm:chMax val="0"/>
          <dgm:bulletEnabled val="1"/>
        </dgm:presLayoutVars>
      </dgm:prSet>
      <dgm:spPr/>
    </dgm:pt>
    <dgm:pt modelId="{3A49D3A9-E8C0-4A56-A321-6C55268CD6EF}" type="pres">
      <dgm:prSet presAssocID="{B8BF7F64-95F2-40A3-A881-DC0474234FEE}" presName="negativeSpace" presStyleCnt="0"/>
      <dgm:spPr/>
    </dgm:pt>
    <dgm:pt modelId="{5BDF2CB4-1AE1-45B8-A15C-A2A37E8D767D}" type="pres">
      <dgm:prSet presAssocID="{B8BF7F64-95F2-40A3-A881-DC0474234FEE}" presName="childText" presStyleLbl="conFgAcc1" presStyleIdx="0" presStyleCnt="3">
        <dgm:presLayoutVars>
          <dgm:bulletEnabled val="1"/>
        </dgm:presLayoutVars>
      </dgm:prSet>
      <dgm:spPr>
        <a:ln>
          <a:solidFill>
            <a:schemeClr val="tx1"/>
          </a:solidFill>
        </a:ln>
      </dgm:spPr>
    </dgm:pt>
    <dgm:pt modelId="{C51FFB8C-D05A-487B-88A9-8402F1A7AE36}" type="pres">
      <dgm:prSet presAssocID="{ECB018A4-897C-4E35-8921-6EEDFE545CBE}" presName="spaceBetweenRectangles" presStyleCnt="0"/>
      <dgm:spPr/>
    </dgm:pt>
    <dgm:pt modelId="{B6265298-C00C-4FE9-9FBA-DF70084CD299}" type="pres">
      <dgm:prSet presAssocID="{5B7A27E0-02B0-423C-A235-0E8A7B915C9F}" presName="parentLin" presStyleCnt="0"/>
      <dgm:spPr/>
    </dgm:pt>
    <dgm:pt modelId="{8D352D79-209F-4D97-B1D9-75164E259A14}" type="pres">
      <dgm:prSet presAssocID="{5B7A27E0-02B0-423C-A235-0E8A7B915C9F}" presName="parentLeftMargin" presStyleLbl="node1" presStyleIdx="0" presStyleCnt="3"/>
      <dgm:spPr/>
    </dgm:pt>
    <dgm:pt modelId="{9C7EF542-7FF0-44A5-B8A3-FF27AF6D3C6E}" type="pres">
      <dgm:prSet presAssocID="{5B7A27E0-02B0-423C-A235-0E8A7B915C9F}" presName="parentText" presStyleLbl="node1" presStyleIdx="1" presStyleCnt="3">
        <dgm:presLayoutVars>
          <dgm:chMax val="0"/>
          <dgm:bulletEnabled val="1"/>
        </dgm:presLayoutVars>
      </dgm:prSet>
      <dgm:spPr/>
    </dgm:pt>
    <dgm:pt modelId="{5B4E8AEB-13CC-4E25-A36D-637DE601A0F9}" type="pres">
      <dgm:prSet presAssocID="{5B7A27E0-02B0-423C-A235-0E8A7B915C9F}" presName="negativeSpace" presStyleCnt="0"/>
      <dgm:spPr/>
    </dgm:pt>
    <dgm:pt modelId="{2B37FED3-20A0-45DF-94C4-047C0D830133}" type="pres">
      <dgm:prSet presAssocID="{5B7A27E0-02B0-423C-A235-0E8A7B915C9F}" presName="childText" presStyleLbl="conFgAcc1" presStyleIdx="1" presStyleCnt="3">
        <dgm:presLayoutVars>
          <dgm:bulletEnabled val="1"/>
        </dgm:presLayoutVars>
      </dgm:prSet>
      <dgm:spPr/>
    </dgm:pt>
    <dgm:pt modelId="{526158C9-F146-41E7-BB13-96AC012B60BF}" type="pres">
      <dgm:prSet presAssocID="{44AA9AD1-FB73-438D-9D35-5BE19787B1F6}" presName="spaceBetweenRectangles" presStyleCnt="0"/>
      <dgm:spPr/>
    </dgm:pt>
    <dgm:pt modelId="{41689AD8-AA98-49E7-9A04-5664F3CD673C}" type="pres">
      <dgm:prSet presAssocID="{3333BF0B-3C6E-4830-810C-4460716DC278}" presName="parentLin" presStyleCnt="0"/>
      <dgm:spPr/>
    </dgm:pt>
    <dgm:pt modelId="{BC7249B0-21EF-406B-AA15-B7D30798163E}" type="pres">
      <dgm:prSet presAssocID="{3333BF0B-3C6E-4830-810C-4460716DC278}" presName="parentLeftMargin" presStyleLbl="node1" presStyleIdx="1" presStyleCnt="3"/>
      <dgm:spPr/>
    </dgm:pt>
    <dgm:pt modelId="{042DCD02-CB0E-49D1-AC5A-44958CCBF5CA}" type="pres">
      <dgm:prSet presAssocID="{3333BF0B-3C6E-4830-810C-4460716DC278}" presName="parentText" presStyleLbl="node1" presStyleIdx="2" presStyleCnt="3">
        <dgm:presLayoutVars>
          <dgm:chMax val="0"/>
          <dgm:bulletEnabled val="1"/>
        </dgm:presLayoutVars>
      </dgm:prSet>
      <dgm:spPr/>
    </dgm:pt>
    <dgm:pt modelId="{C1A6B6AC-5514-4F41-A996-1A84E8D977FA}" type="pres">
      <dgm:prSet presAssocID="{3333BF0B-3C6E-4830-810C-4460716DC278}" presName="negativeSpace" presStyleCnt="0"/>
      <dgm:spPr/>
    </dgm:pt>
    <dgm:pt modelId="{A951858A-E8D2-4078-8B9C-E2AC2EB30337}" type="pres">
      <dgm:prSet presAssocID="{3333BF0B-3C6E-4830-810C-4460716DC278}" presName="childText" presStyleLbl="conFgAcc1" presStyleIdx="2" presStyleCnt="3">
        <dgm:presLayoutVars>
          <dgm:bulletEnabled val="1"/>
        </dgm:presLayoutVars>
      </dgm:prSet>
      <dgm:spPr/>
    </dgm:pt>
  </dgm:ptLst>
  <dgm:cxnLst>
    <dgm:cxn modelId="{63E9CC0D-74E1-41AC-9C6E-A5D89B182409}" srcId="{73389765-C2C1-4D06-8B81-DC6A04CB8A06}" destId="{5B7A27E0-02B0-423C-A235-0E8A7B915C9F}" srcOrd="1" destOrd="0" parTransId="{BD1717C2-0CFF-4BB5-AA88-7D29E68EFAF5}" sibTransId="{44AA9AD1-FB73-438D-9D35-5BE19787B1F6}"/>
    <dgm:cxn modelId="{70B02010-47F7-416D-82D8-65D412BB8B1A}" type="presOf" srcId="{3333BF0B-3C6E-4830-810C-4460716DC278}" destId="{BC7249B0-21EF-406B-AA15-B7D30798163E}" srcOrd="0" destOrd="0" presId="urn:microsoft.com/office/officeart/2005/8/layout/list1"/>
    <dgm:cxn modelId="{6A2CE940-079E-4564-BF0D-D2589EA077AF}" type="presOf" srcId="{5B7A27E0-02B0-423C-A235-0E8A7B915C9F}" destId="{9C7EF542-7FF0-44A5-B8A3-FF27AF6D3C6E}" srcOrd="1" destOrd="0" presId="urn:microsoft.com/office/officeart/2005/8/layout/list1"/>
    <dgm:cxn modelId="{09659861-4DA7-4832-B55A-66043AD754F8}" type="presOf" srcId="{3333BF0B-3C6E-4830-810C-4460716DC278}" destId="{042DCD02-CB0E-49D1-AC5A-44958CCBF5CA}" srcOrd="1" destOrd="0" presId="urn:microsoft.com/office/officeart/2005/8/layout/list1"/>
    <dgm:cxn modelId="{A4FBB781-16CF-4255-8849-E6B71164F121}" type="presOf" srcId="{73389765-C2C1-4D06-8B81-DC6A04CB8A06}" destId="{220B77B8-3F73-4415-9073-ECF515F8C6E1}" srcOrd="0" destOrd="0" presId="urn:microsoft.com/office/officeart/2005/8/layout/list1"/>
    <dgm:cxn modelId="{D39B3585-46AC-43FF-A5E0-12AC3DC6E51E}" srcId="{73389765-C2C1-4D06-8B81-DC6A04CB8A06}" destId="{B8BF7F64-95F2-40A3-A881-DC0474234FEE}" srcOrd="0" destOrd="0" parTransId="{7E262696-4E1F-4E4A-B285-D3F1B509157E}" sibTransId="{ECB018A4-897C-4E35-8921-6EEDFE545CBE}"/>
    <dgm:cxn modelId="{C88886AB-A5FF-42BC-8202-7D38F6CE49C7}" type="presOf" srcId="{B8BF7F64-95F2-40A3-A881-DC0474234FEE}" destId="{F72D97D8-64BB-40D4-8A0D-73674CB2B591}" srcOrd="1" destOrd="0" presId="urn:microsoft.com/office/officeart/2005/8/layout/list1"/>
    <dgm:cxn modelId="{0636BAB0-639E-473D-9957-CDF1ADC36CD9}" srcId="{73389765-C2C1-4D06-8B81-DC6A04CB8A06}" destId="{3333BF0B-3C6E-4830-810C-4460716DC278}" srcOrd="2" destOrd="0" parTransId="{6B232093-89BA-426B-81E9-030CFA223A72}" sibTransId="{C5A23F5E-4559-418C-A7DE-F45665B8EB21}"/>
    <dgm:cxn modelId="{954F5AB1-AED8-4345-A1AD-88D884D181E3}" type="presOf" srcId="{B8BF7F64-95F2-40A3-A881-DC0474234FEE}" destId="{1B5C0736-51AD-4513-9F85-57FECB4CFCA7}" srcOrd="0" destOrd="0" presId="urn:microsoft.com/office/officeart/2005/8/layout/list1"/>
    <dgm:cxn modelId="{B69A93D6-97D5-4A62-ABCF-516C2E3C3A40}" type="presOf" srcId="{5B7A27E0-02B0-423C-A235-0E8A7B915C9F}" destId="{8D352D79-209F-4D97-B1D9-75164E259A14}" srcOrd="0" destOrd="0" presId="urn:microsoft.com/office/officeart/2005/8/layout/list1"/>
    <dgm:cxn modelId="{6A004D96-EB4D-40ED-9A56-8CCFF0456D48}" type="presParOf" srcId="{220B77B8-3F73-4415-9073-ECF515F8C6E1}" destId="{4D691B4E-17B2-40F2-83C3-35A16266A40B}" srcOrd="0" destOrd="0" presId="urn:microsoft.com/office/officeart/2005/8/layout/list1"/>
    <dgm:cxn modelId="{9FF6F12D-71C8-4714-933E-6358D8F72C42}" type="presParOf" srcId="{4D691B4E-17B2-40F2-83C3-35A16266A40B}" destId="{1B5C0736-51AD-4513-9F85-57FECB4CFCA7}" srcOrd="0" destOrd="0" presId="urn:microsoft.com/office/officeart/2005/8/layout/list1"/>
    <dgm:cxn modelId="{316D6C69-7146-4DD3-B719-C6197585511C}" type="presParOf" srcId="{4D691B4E-17B2-40F2-83C3-35A16266A40B}" destId="{F72D97D8-64BB-40D4-8A0D-73674CB2B591}" srcOrd="1" destOrd="0" presId="urn:microsoft.com/office/officeart/2005/8/layout/list1"/>
    <dgm:cxn modelId="{83ADD310-82F8-453F-8664-EB7B0A5B6FF3}" type="presParOf" srcId="{220B77B8-3F73-4415-9073-ECF515F8C6E1}" destId="{3A49D3A9-E8C0-4A56-A321-6C55268CD6EF}" srcOrd="1" destOrd="0" presId="urn:microsoft.com/office/officeart/2005/8/layout/list1"/>
    <dgm:cxn modelId="{40F986DF-7A3C-48A8-8B0E-844DD1016E60}" type="presParOf" srcId="{220B77B8-3F73-4415-9073-ECF515F8C6E1}" destId="{5BDF2CB4-1AE1-45B8-A15C-A2A37E8D767D}" srcOrd="2" destOrd="0" presId="urn:microsoft.com/office/officeart/2005/8/layout/list1"/>
    <dgm:cxn modelId="{5771DC6E-7B94-4FA3-821D-1AB20BB1E34A}" type="presParOf" srcId="{220B77B8-3F73-4415-9073-ECF515F8C6E1}" destId="{C51FFB8C-D05A-487B-88A9-8402F1A7AE36}" srcOrd="3" destOrd="0" presId="urn:microsoft.com/office/officeart/2005/8/layout/list1"/>
    <dgm:cxn modelId="{C9D44264-7133-42FE-BEB3-0DFD43FE7F61}" type="presParOf" srcId="{220B77B8-3F73-4415-9073-ECF515F8C6E1}" destId="{B6265298-C00C-4FE9-9FBA-DF70084CD299}" srcOrd="4" destOrd="0" presId="urn:microsoft.com/office/officeart/2005/8/layout/list1"/>
    <dgm:cxn modelId="{36F59C36-9847-4440-8216-EB634B20EEB2}" type="presParOf" srcId="{B6265298-C00C-4FE9-9FBA-DF70084CD299}" destId="{8D352D79-209F-4D97-B1D9-75164E259A14}" srcOrd="0" destOrd="0" presId="urn:microsoft.com/office/officeart/2005/8/layout/list1"/>
    <dgm:cxn modelId="{33B4845B-FE32-4ADB-87DA-26F9C5E21CA6}" type="presParOf" srcId="{B6265298-C00C-4FE9-9FBA-DF70084CD299}" destId="{9C7EF542-7FF0-44A5-B8A3-FF27AF6D3C6E}" srcOrd="1" destOrd="0" presId="urn:microsoft.com/office/officeart/2005/8/layout/list1"/>
    <dgm:cxn modelId="{EC6FD895-BE51-4814-A30A-ADD06A71C56A}" type="presParOf" srcId="{220B77B8-3F73-4415-9073-ECF515F8C6E1}" destId="{5B4E8AEB-13CC-4E25-A36D-637DE601A0F9}" srcOrd="5" destOrd="0" presId="urn:microsoft.com/office/officeart/2005/8/layout/list1"/>
    <dgm:cxn modelId="{5130725F-533F-4EF4-AB82-3C4F76C7ED64}" type="presParOf" srcId="{220B77B8-3F73-4415-9073-ECF515F8C6E1}" destId="{2B37FED3-20A0-45DF-94C4-047C0D830133}" srcOrd="6" destOrd="0" presId="urn:microsoft.com/office/officeart/2005/8/layout/list1"/>
    <dgm:cxn modelId="{938250E0-7309-4D6A-8D5A-4BA08BAA390C}" type="presParOf" srcId="{220B77B8-3F73-4415-9073-ECF515F8C6E1}" destId="{526158C9-F146-41E7-BB13-96AC012B60BF}" srcOrd="7" destOrd="0" presId="urn:microsoft.com/office/officeart/2005/8/layout/list1"/>
    <dgm:cxn modelId="{7924C1E4-76A7-49BF-90FC-0962D6DE8AC8}" type="presParOf" srcId="{220B77B8-3F73-4415-9073-ECF515F8C6E1}" destId="{41689AD8-AA98-49E7-9A04-5664F3CD673C}" srcOrd="8" destOrd="0" presId="urn:microsoft.com/office/officeart/2005/8/layout/list1"/>
    <dgm:cxn modelId="{956A8F7C-39C1-4DED-97E9-6CA3C6BA8D39}" type="presParOf" srcId="{41689AD8-AA98-49E7-9A04-5664F3CD673C}" destId="{BC7249B0-21EF-406B-AA15-B7D30798163E}" srcOrd="0" destOrd="0" presId="urn:microsoft.com/office/officeart/2005/8/layout/list1"/>
    <dgm:cxn modelId="{70CEFDD5-0C51-4B88-A371-3A420E49C745}" type="presParOf" srcId="{41689AD8-AA98-49E7-9A04-5664F3CD673C}" destId="{042DCD02-CB0E-49D1-AC5A-44958CCBF5CA}" srcOrd="1" destOrd="0" presId="urn:microsoft.com/office/officeart/2005/8/layout/list1"/>
    <dgm:cxn modelId="{F77CAA9F-0A85-44EF-A7EC-3AFB0AF5D8DA}" type="presParOf" srcId="{220B77B8-3F73-4415-9073-ECF515F8C6E1}" destId="{C1A6B6AC-5514-4F41-A996-1A84E8D977FA}" srcOrd="9" destOrd="0" presId="urn:microsoft.com/office/officeart/2005/8/layout/list1"/>
    <dgm:cxn modelId="{C83F6A5F-3388-48BB-8459-3CDC7CCACDE3}" type="presParOf" srcId="{220B77B8-3F73-4415-9073-ECF515F8C6E1}" destId="{A951858A-E8D2-4078-8B9C-E2AC2EB3033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84402D4-3504-4D2F-A7E2-8820FC7530F0}"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zh-CN" altLang="en-US"/>
        </a:p>
      </dgm:t>
    </dgm:pt>
    <dgm:pt modelId="{5CB3D353-0F3C-4B37-B2C5-5CC804C49500}">
      <dgm:prSet phldrT="[文本]"/>
      <dgm:spPr>
        <a:solidFill>
          <a:srgbClr val="FFCCFF"/>
        </a:solidFill>
      </dgm:spPr>
      <dgm:t>
        <a:bodyPr/>
        <a:lstStyle/>
        <a:p>
          <a:r>
            <a:rPr lang="en-US" altLang="zh-CN" b="0">
              <a:solidFill>
                <a:schemeClr val="tx1"/>
              </a:solidFill>
            </a:rPr>
            <a:t> </a:t>
          </a:r>
          <a:r>
            <a:rPr lang="zh-CN" altLang="en-US" b="0">
              <a:solidFill>
                <a:schemeClr val="tx1"/>
              </a:solidFill>
            </a:rPr>
            <a:t>实体完整性</a:t>
          </a:r>
          <a:endParaRPr lang="zh-CN" altLang="en-US" b="0" dirty="0">
            <a:solidFill>
              <a:schemeClr val="tx1"/>
            </a:solidFill>
          </a:endParaRPr>
        </a:p>
      </dgm:t>
    </dgm:pt>
    <dgm:pt modelId="{493C6D81-19A8-4EF8-8E11-22F58C5E56E3}" type="parTrans" cxnId="{7C0726D0-D80C-4053-AB04-6270E2B4CFA2}">
      <dgm:prSet/>
      <dgm:spPr/>
      <dgm:t>
        <a:bodyPr/>
        <a:lstStyle/>
        <a:p>
          <a:endParaRPr lang="zh-CN" altLang="en-US"/>
        </a:p>
      </dgm:t>
    </dgm:pt>
    <dgm:pt modelId="{B99536C3-19C9-4982-A552-917EDF663431}" type="sibTrans" cxnId="{7C0726D0-D80C-4053-AB04-6270E2B4CFA2}">
      <dgm:prSet/>
      <dgm:spPr/>
      <dgm:t>
        <a:bodyPr/>
        <a:lstStyle/>
        <a:p>
          <a:endParaRPr lang="zh-CN" altLang="en-US"/>
        </a:p>
      </dgm:t>
    </dgm:pt>
    <dgm:pt modelId="{A0D148A2-4E29-4427-AC7F-7581277D4C20}">
      <dgm:prSet phldrT="[文本]"/>
      <dgm:spPr>
        <a:solidFill>
          <a:schemeClr val="accent1">
            <a:lumMod val="90000"/>
          </a:schemeClr>
        </a:solidFill>
      </dgm:spPr>
      <dgm:t>
        <a:bodyPr/>
        <a:lstStyle/>
        <a:p>
          <a:r>
            <a:rPr lang="zh-CN" altLang="en-US" dirty="0">
              <a:solidFill>
                <a:schemeClr val="tx1"/>
              </a:solidFill>
            </a:rPr>
            <a:t>参照完整性</a:t>
          </a:r>
        </a:p>
      </dgm:t>
    </dgm:pt>
    <dgm:pt modelId="{21F5195A-2F3D-4366-96DE-C92FC703B177}" type="parTrans" cxnId="{CA4C1730-8328-4AC8-AB0B-4855019977B7}">
      <dgm:prSet/>
      <dgm:spPr/>
      <dgm:t>
        <a:bodyPr/>
        <a:lstStyle/>
        <a:p>
          <a:endParaRPr lang="zh-CN" altLang="en-US"/>
        </a:p>
      </dgm:t>
    </dgm:pt>
    <dgm:pt modelId="{25687509-1A67-4809-A83D-DC38AB4B539D}" type="sibTrans" cxnId="{CA4C1730-8328-4AC8-AB0B-4855019977B7}">
      <dgm:prSet/>
      <dgm:spPr/>
      <dgm:t>
        <a:bodyPr/>
        <a:lstStyle/>
        <a:p>
          <a:endParaRPr lang="zh-CN" altLang="en-US"/>
        </a:p>
      </dgm:t>
    </dgm:pt>
    <dgm:pt modelId="{94FF9CA5-DB1C-47F2-AA8D-95B47FFA582B}">
      <dgm:prSet phldrT="[文本]"/>
      <dgm:spPr>
        <a:solidFill>
          <a:schemeClr val="accent6">
            <a:lumMod val="20000"/>
            <a:lumOff val="80000"/>
          </a:schemeClr>
        </a:solidFill>
      </dgm:spPr>
      <dgm:t>
        <a:bodyPr/>
        <a:lstStyle/>
        <a:p>
          <a:r>
            <a:rPr lang="zh-CN" altLang="en-US" dirty="0">
              <a:solidFill>
                <a:schemeClr val="tx1"/>
              </a:solidFill>
            </a:rPr>
            <a:t>用户定义的完整性</a:t>
          </a:r>
        </a:p>
      </dgm:t>
    </dgm:pt>
    <dgm:pt modelId="{605C5D8C-0638-48F6-8BB2-56397488FF34}" type="parTrans" cxnId="{92D5C0A1-A0DF-494E-A3B9-99898145E21C}">
      <dgm:prSet/>
      <dgm:spPr/>
      <dgm:t>
        <a:bodyPr/>
        <a:lstStyle/>
        <a:p>
          <a:endParaRPr lang="zh-CN" altLang="en-US"/>
        </a:p>
      </dgm:t>
    </dgm:pt>
    <dgm:pt modelId="{B1C69866-1283-4BB2-A832-02249D8E2F83}" type="sibTrans" cxnId="{92D5C0A1-A0DF-494E-A3B9-99898145E21C}">
      <dgm:prSet/>
      <dgm:spPr/>
      <dgm:t>
        <a:bodyPr/>
        <a:lstStyle/>
        <a:p>
          <a:endParaRPr lang="zh-CN" altLang="en-US"/>
        </a:p>
      </dgm:t>
    </dgm:pt>
    <dgm:pt modelId="{6607EFB9-2EF8-4E9C-AB1B-C829ED4E305C}" type="pres">
      <dgm:prSet presAssocID="{984402D4-3504-4D2F-A7E2-8820FC7530F0}" presName="linear" presStyleCnt="0">
        <dgm:presLayoutVars>
          <dgm:dir/>
          <dgm:animLvl val="lvl"/>
          <dgm:resizeHandles val="exact"/>
        </dgm:presLayoutVars>
      </dgm:prSet>
      <dgm:spPr/>
    </dgm:pt>
    <dgm:pt modelId="{5B7246E9-E280-457C-93E1-2CA917E7050C}" type="pres">
      <dgm:prSet presAssocID="{5CB3D353-0F3C-4B37-B2C5-5CC804C49500}" presName="parentLin" presStyleCnt="0"/>
      <dgm:spPr/>
    </dgm:pt>
    <dgm:pt modelId="{215D0600-C20F-4863-93BD-FC6939BAAE52}" type="pres">
      <dgm:prSet presAssocID="{5CB3D353-0F3C-4B37-B2C5-5CC804C49500}" presName="parentLeftMargin" presStyleLbl="node1" presStyleIdx="0" presStyleCnt="3"/>
      <dgm:spPr/>
    </dgm:pt>
    <dgm:pt modelId="{C44A9B5F-50A1-4F85-BFED-16D5FBB341EC}" type="pres">
      <dgm:prSet presAssocID="{5CB3D353-0F3C-4B37-B2C5-5CC804C49500}" presName="parentText" presStyleLbl="node1" presStyleIdx="0" presStyleCnt="3">
        <dgm:presLayoutVars>
          <dgm:chMax val="0"/>
          <dgm:bulletEnabled val="1"/>
        </dgm:presLayoutVars>
      </dgm:prSet>
      <dgm:spPr/>
    </dgm:pt>
    <dgm:pt modelId="{DA22A766-504D-4309-A858-B8A712595635}" type="pres">
      <dgm:prSet presAssocID="{5CB3D353-0F3C-4B37-B2C5-5CC804C49500}" presName="negativeSpace" presStyleCnt="0"/>
      <dgm:spPr/>
    </dgm:pt>
    <dgm:pt modelId="{1BEFA673-9F77-4325-9D56-8C04F6D27C0C}" type="pres">
      <dgm:prSet presAssocID="{5CB3D353-0F3C-4B37-B2C5-5CC804C49500}" presName="childText" presStyleLbl="conFgAcc1" presStyleIdx="0" presStyleCnt="3">
        <dgm:presLayoutVars>
          <dgm:bulletEnabled val="1"/>
        </dgm:presLayoutVars>
      </dgm:prSet>
      <dgm:spPr/>
    </dgm:pt>
    <dgm:pt modelId="{E1953771-D40E-44B9-BC6D-D09EEF198961}" type="pres">
      <dgm:prSet presAssocID="{B99536C3-19C9-4982-A552-917EDF663431}" presName="spaceBetweenRectangles" presStyleCnt="0"/>
      <dgm:spPr/>
    </dgm:pt>
    <dgm:pt modelId="{A10205B4-05F9-4356-A45B-2C975E90843A}" type="pres">
      <dgm:prSet presAssocID="{A0D148A2-4E29-4427-AC7F-7581277D4C20}" presName="parentLin" presStyleCnt="0"/>
      <dgm:spPr/>
    </dgm:pt>
    <dgm:pt modelId="{61EA9E51-DDF0-4ABD-B8E2-C6708F2E56BA}" type="pres">
      <dgm:prSet presAssocID="{A0D148A2-4E29-4427-AC7F-7581277D4C20}" presName="parentLeftMargin" presStyleLbl="node1" presStyleIdx="0" presStyleCnt="3"/>
      <dgm:spPr/>
    </dgm:pt>
    <dgm:pt modelId="{9D7737E5-6B10-40F7-866E-E5002BB5802A}" type="pres">
      <dgm:prSet presAssocID="{A0D148A2-4E29-4427-AC7F-7581277D4C20}" presName="parentText" presStyleLbl="node1" presStyleIdx="1" presStyleCnt="3">
        <dgm:presLayoutVars>
          <dgm:chMax val="0"/>
          <dgm:bulletEnabled val="1"/>
        </dgm:presLayoutVars>
      </dgm:prSet>
      <dgm:spPr/>
    </dgm:pt>
    <dgm:pt modelId="{6A3B3632-04A5-42BE-A862-83F7180DF127}" type="pres">
      <dgm:prSet presAssocID="{A0D148A2-4E29-4427-AC7F-7581277D4C20}" presName="negativeSpace" presStyleCnt="0"/>
      <dgm:spPr/>
    </dgm:pt>
    <dgm:pt modelId="{0E30868D-87DD-49D0-B6F4-61AEBEC80502}" type="pres">
      <dgm:prSet presAssocID="{A0D148A2-4E29-4427-AC7F-7581277D4C20}" presName="childText" presStyleLbl="conFgAcc1" presStyleIdx="1" presStyleCnt="3">
        <dgm:presLayoutVars>
          <dgm:bulletEnabled val="1"/>
        </dgm:presLayoutVars>
      </dgm:prSet>
      <dgm:spPr/>
    </dgm:pt>
    <dgm:pt modelId="{94F86C8E-AAC7-4F96-A47B-5B227C3FD190}" type="pres">
      <dgm:prSet presAssocID="{25687509-1A67-4809-A83D-DC38AB4B539D}" presName="spaceBetweenRectangles" presStyleCnt="0"/>
      <dgm:spPr/>
    </dgm:pt>
    <dgm:pt modelId="{813D59C0-9A69-474F-BFAD-10C98BE215C4}" type="pres">
      <dgm:prSet presAssocID="{94FF9CA5-DB1C-47F2-AA8D-95B47FFA582B}" presName="parentLin" presStyleCnt="0"/>
      <dgm:spPr/>
    </dgm:pt>
    <dgm:pt modelId="{AE397570-248D-498C-994B-C5CC5205BEC4}" type="pres">
      <dgm:prSet presAssocID="{94FF9CA5-DB1C-47F2-AA8D-95B47FFA582B}" presName="parentLeftMargin" presStyleLbl="node1" presStyleIdx="1" presStyleCnt="3"/>
      <dgm:spPr/>
    </dgm:pt>
    <dgm:pt modelId="{667D8CE1-C5BC-475E-B3CC-ED5F5898DF64}" type="pres">
      <dgm:prSet presAssocID="{94FF9CA5-DB1C-47F2-AA8D-95B47FFA582B}" presName="parentText" presStyleLbl="node1" presStyleIdx="2" presStyleCnt="3">
        <dgm:presLayoutVars>
          <dgm:chMax val="0"/>
          <dgm:bulletEnabled val="1"/>
        </dgm:presLayoutVars>
      </dgm:prSet>
      <dgm:spPr/>
    </dgm:pt>
    <dgm:pt modelId="{5B165EE0-4587-43F9-B056-20583942F544}" type="pres">
      <dgm:prSet presAssocID="{94FF9CA5-DB1C-47F2-AA8D-95B47FFA582B}" presName="negativeSpace" presStyleCnt="0"/>
      <dgm:spPr/>
    </dgm:pt>
    <dgm:pt modelId="{7DF7FDE0-6E66-4D7F-8176-1E8A0F7E22C9}" type="pres">
      <dgm:prSet presAssocID="{94FF9CA5-DB1C-47F2-AA8D-95B47FFA582B}" presName="childText" presStyleLbl="conFgAcc1" presStyleIdx="2" presStyleCnt="3">
        <dgm:presLayoutVars>
          <dgm:bulletEnabled val="1"/>
        </dgm:presLayoutVars>
      </dgm:prSet>
      <dgm:spPr/>
    </dgm:pt>
  </dgm:ptLst>
  <dgm:cxnLst>
    <dgm:cxn modelId="{B3949C02-57AA-401B-8802-0BD5A184EC44}" type="presOf" srcId="{94FF9CA5-DB1C-47F2-AA8D-95B47FFA582B}" destId="{AE397570-248D-498C-994B-C5CC5205BEC4}" srcOrd="0" destOrd="0" presId="urn:microsoft.com/office/officeart/2005/8/layout/list1"/>
    <dgm:cxn modelId="{8D1F292E-B2F3-4AB5-9C34-CF5EF15F68A9}" type="presOf" srcId="{984402D4-3504-4D2F-A7E2-8820FC7530F0}" destId="{6607EFB9-2EF8-4E9C-AB1B-C829ED4E305C}" srcOrd="0" destOrd="0" presId="urn:microsoft.com/office/officeart/2005/8/layout/list1"/>
    <dgm:cxn modelId="{CA4C1730-8328-4AC8-AB0B-4855019977B7}" srcId="{984402D4-3504-4D2F-A7E2-8820FC7530F0}" destId="{A0D148A2-4E29-4427-AC7F-7581277D4C20}" srcOrd="1" destOrd="0" parTransId="{21F5195A-2F3D-4366-96DE-C92FC703B177}" sibTransId="{25687509-1A67-4809-A83D-DC38AB4B539D}"/>
    <dgm:cxn modelId="{F9F0444A-5FCE-4639-8109-BFDE7053AC52}" type="presOf" srcId="{5CB3D353-0F3C-4B37-B2C5-5CC804C49500}" destId="{215D0600-C20F-4863-93BD-FC6939BAAE52}" srcOrd="0" destOrd="0" presId="urn:microsoft.com/office/officeart/2005/8/layout/list1"/>
    <dgm:cxn modelId="{0929A59C-A64B-4383-BC85-CE6042F892E9}" type="presOf" srcId="{5CB3D353-0F3C-4B37-B2C5-5CC804C49500}" destId="{C44A9B5F-50A1-4F85-BFED-16D5FBB341EC}" srcOrd="1" destOrd="0" presId="urn:microsoft.com/office/officeart/2005/8/layout/list1"/>
    <dgm:cxn modelId="{92D5C0A1-A0DF-494E-A3B9-99898145E21C}" srcId="{984402D4-3504-4D2F-A7E2-8820FC7530F0}" destId="{94FF9CA5-DB1C-47F2-AA8D-95B47FFA582B}" srcOrd="2" destOrd="0" parTransId="{605C5D8C-0638-48F6-8BB2-56397488FF34}" sibTransId="{B1C69866-1283-4BB2-A832-02249D8E2F83}"/>
    <dgm:cxn modelId="{678988C8-508E-42D0-90AE-00BD499F969E}" type="presOf" srcId="{94FF9CA5-DB1C-47F2-AA8D-95B47FFA582B}" destId="{667D8CE1-C5BC-475E-B3CC-ED5F5898DF64}" srcOrd="1" destOrd="0" presId="urn:microsoft.com/office/officeart/2005/8/layout/list1"/>
    <dgm:cxn modelId="{89B3B9CE-2EDC-4E8C-84D4-CC4CC5BD24CD}" type="presOf" srcId="{A0D148A2-4E29-4427-AC7F-7581277D4C20}" destId="{61EA9E51-DDF0-4ABD-B8E2-C6708F2E56BA}" srcOrd="0" destOrd="0" presId="urn:microsoft.com/office/officeart/2005/8/layout/list1"/>
    <dgm:cxn modelId="{7C0726D0-D80C-4053-AB04-6270E2B4CFA2}" srcId="{984402D4-3504-4D2F-A7E2-8820FC7530F0}" destId="{5CB3D353-0F3C-4B37-B2C5-5CC804C49500}" srcOrd="0" destOrd="0" parTransId="{493C6D81-19A8-4EF8-8E11-22F58C5E56E3}" sibTransId="{B99536C3-19C9-4982-A552-917EDF663431}"/>
    <dgm:cxn modelId="{66262DEE-B709-4E09-8FC0-05D2D57F3A56}" type="presOf" srcId="{A0D148A2-4E29-4427-AC7F-7581277D4C20}" destId="{9D7737E5-6B10-40F7-866E-E5002BB5802A}" srcOrd="1" destOrd="0" presId="urn:microsoft.com/office/officeart/2005/8/layout/list1"/>
    <dgm:cxn modelId="{B2AB5BC2-1336-4A5F-AF66-146FFB5FDEC4}" type="presParOf" srcId="{6607EFB9-2EF8-4E9C-AB1B-C829ED4E305C}" destId="{5B7246E9-E280-457C-93E1-2CA917E7050C}" srcOrd="0" destOrd="0" presId="urn:microsoft.com/office/officeart/2005/8/layout/list1"/>
    <dgm:cxn modelId="{3C76CF78-3735-44B8-9F04-7ECA6483AEDF}" type="presParOf" srcId="{5B7246E9-E280-457C-93E1-2CA917E7050C}" destId="{215D0600-C20F-4863-93BD-FC6939BAAE52}" srcOrd="0" destOrd="0" presId="urn:microsoft.com/office/officeart/2005/8/layout/list1"/>
    <dgm:cxn modelId="{2041D517-22F4-42EF-A66C-AC6B5CB1D652}" type="presParOf" srcId="{5B7246E9-E280-457C-93E1-2CA917E7050C}" destId="{C44A9B5F-50A1-4F85-BFED-16D5FBB341EC}" srcOrd="1" destOrd="0" presId="urn:microsoft.com/office/officeart/2005/8/layout/list1"/>
    <dgm:cxn modelId="{959D7D3C-C87F-4BAE-AFE6-59C8DBC7FF40}" type="presParOf" srcId="{6607EFB9-2EF8-4E9C-AB1B-C829ED4E305C}" destId="{DA22A766-504D-4309-A858-B8A712595635}" srcOrd="1" destOrd="0" presId="urn:microsoft.com/office/officeart/2005/8/layout/list1"/>
    <dgm:cxn modelId="{9E08F3B4-970D-47A3-A47D-0E9A379054CD}" type="presParOf" srcId="{6607EFB9-2EF8-4E9C-AB1B-C829ED4E305C}" destId="{1BEFA673-9F77-4325-9D56-8C04F6D27C0C}" srcOrd="2" destOrd="0" presId="urn:microsoft.com/office/officeart/2005/8/layout/list1"/>
    <dgm:cxn modelId="{BF5DD2F2-3D30-469F-B90D-2176C7C7FBFB}" type="presParOf" srcId="{6607EFB9-2EF8-4E9C-AB1B-C829ED4E305C}" destId="{E1953771-D40E-44B9-BC6D-D09EEF198961}" srcOrd="3" destOrd="0" presId="urn:microsoft.com/office/officeart/2005/8/layout/list1"/>
    <dgm:cxn modelId="{C68AD34C-67ED-4A4B-BD2B-03939414CC58}" type="presParOf" srcId="{6607EFB9-2EF8-4E9C-AB1B-C829ED4E305C}" destId="{A10205B4-05F9-4356-A45B-2C975E90843A}" srcOrd="4" destOrd="0" presId="urn:microsoft.com/office/officeart/2005/8/layout/list1"/>
    <dgm:cxn modelId="{D288B3CC-74ED-4F8D-BC57-A1C3D0BA27EB}" type="presParOf" srcId="{A10205B4-05F9-4356-A45B-2C975E90843A}" destId="{61EA9E51-DDF0-4ABD-B8E2-C6708F2E56BA}" srcOrd="0" destOrd="0" presId="urn:microsoft.com/office/officeart/2005/8/layout/list1"/>
    <dgm:cxn modelId="{9807D995-500F-4C79-BA8E-A8E872A00023}" type="presParOf" srcId="{A10205B4-05F9-4356-A45B-2C975E90843A}" destId="{9D7737E5-6B10-40F7-866E-E5002BB5802A}" srcOrd="1" destOrd="0" presId="urn:microsoft.com/office/officeart/2005/8/layout/list1"/>
    <dgm:cxn modelId="{1396D7B3-E40B-472F-906A-A915D6FDB0D9}" type="presParOf" srcId="{6607EFB9-2EF8-4E9C-AB1B-C829ED4E305C}" destId="{6A3B3632-04A5-42BE-A862-83F7180DF127}" srcOrd="5" destOrd="0" presId="urn:microsoft.com/office/officeart/2005/8/layout/list1"/>
    <dgm:cxn modelId="{81074240-641B-43CE-A67F-14B37D90B53F}" type="presParOf" srcId="{6607EFB9-2EF8-4E9C-AB1B-C829ED4E305C}" destId="{0E30868D-87DD-49D0-B6F4-61AEBEC80502}" srcOrd="6" destOrd="0" presId="urn:microsoft.com/office/officeart/2005/8/layout/list1"/>
    <dgm:cxn modelId="{196AA01A-A99F-46C1-AF9F-FFE7D2D8BCD5}" type="presParOf" srcId="{6607EFB9-2EF8-4E9C-AB1B-C829ED4E305C}" destId="{94F86C8E-AAC7-4F96-A47B-5B227C3FD190}" srcOrd="7" destOrd="0" presId="urn:microsoft.com/office/officeart/2005/8/layout/list1"/>
    <dgm:cxn modelId="{81E001B1-E930-4969-AEB2-5E9140D4A0B5}" type="presParOf" srcId="{6607EFB9-2EF8-4E9C-AB1B-C829ED4E305C}" destId="{813D59C0-9A69-474F-BFAD-10C98BE215C4}" srcOrd="8" destOrd="0" presId="urn:microsoft.com/office/officeart/2005/8/layout/list1"/>
    <dgm:cxn modelId="{9A89345B-E725-4CC9-A02A-A41C01C8D57E}" type="presParOf" srcId="{813D59C0-9A69-474F-BFAD-10C98BE215C4}" destId="{AE397570-248D-498C-994B-C5CC5205BEC4}" srcOrd="0" destOrd="0" presId="urn:microsoft.com/office/officeart/2005/8/layout/list1"/>
    <dgm:cxn modelId="{9D6FE9A9-54F2-4172-9246-FD06C40F47DC}" type="presParOf" srcId="{813D59C0-9A69-474F-BFAD-10C98BE215C4}" destId="{667D8CE1-C5BC-475E-B3CC-ED5F5898DF64}" srcOrd="1" destOrd="0" presId="urn:microsoft.com/office/officeart/2005/8/layout/list1"/>
    <dgm:cxn modelId="{0138A01E-F106-4CEB-B851-EA0E7FCB1797}" type="presParOf" srcId="{6607EFB9-2EF8-4E9C-AB1B-C829ED4E305C}" destId="{5B165EE0-4587-43F9-B056-20583942F544}" srcOrd="9" destOrd="0" presId="urn:microsoft.com/office/officeart/2005/8/layout/list1"/>
    <dgm:cxn modelId="{8F1FA08F-640C-46BF-8E4C-B61CA4CFE3F8}" type="presParOf" srcId="{6607EFB9-2EF8-4E9C-AB1B-C829ED4E305C}" destId="{7DF7FDE0-6E66-4D7F-8176-1E8A0F7E22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F2CB4-1AE1-45B8-A15C-A2A37E8D767D}">
      <dsp:nvSpPr>
        <dsp:cNvPr id="0" name=""/>
        <dsp:cNvSpPr/>
      </dsp:nvSpPr>
      <dsp:spPr>
        <a:xfrm>
          <a:off x="0" y="464019"/>
          <a:ext cx="6096000" cy="781200"/>
        </a:xfrm>
        <a:prstGeom prst="rect">
          <a:avLst/>
        </a:prstGeom>
        <a:solidFill>
          <a:schemeClr val="lt1">
            <a:alpha val="90000"/>
            <a:hueOff val="0"/>
            <a:satOff val="0"/>
            <a:lumOff val="0"/>
            <a:alphaOff val="0"/>
          </a:schemeClr>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sp>
    <dsp:sp modelId="{F72D97D8-64BB-40D4-8A0D-73674CB2B591}">
      <dsp:nvSpPr>
        <dsp:cNvPr id="0" name=""/>
        <dsp:cNvSpPr/>
      </dsp:nvSpPr>
      <dsp:spPr>
        <a:xfrm>
          <a:off x="304800" y="6459"/>
          <a:ext cx="4267200" cy="91512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数据结构</a:t>
          </a:r>
        </a:p>
      </dsp:txBody>
      <dsp:txXfrm>
        <a:off x="349472" y="51131"/>
        <a:ext cx="4177856" cy="825776"/>
      </dsp:txXfrm>
    </dsp:sp>
    <dsp:sp modelId="{2B37FED3-20A0-45DF-94C4-047C0D830133}">
      <dsp:nvSpPr>
        <dsp:cNvPr id="0" name=""/>
        <dsp:cNvSpPr/>
      </dsp:nvSpPr>
      <dsp:spPr>
        <a:xfrm>
          <a:off x="0" y="1870179"/>
          <a:ext cx="6096000" cy="781200"/>
        </a:xfrm>
        <a:prstGeom prst="rect">
          <a:avLst/>
        </a:prstGeom>
        <a:solidFill>
          <a:schemeClr val="lt1">
            <a:alpha val="90000"/>
            <a:hueOff val="0"/>
            <a:satOff val="0"/>
            <a:lumOff val="0"/>
            <a:alphaOff val="0"/>
          </a:schemeClr>
        </a:solidFill>
        <a:ln w="6350" cap="flat" cmpd="sng" algn="ctr">
          <a:solidFill>
            <a:schemeClr val="accent5">
              <a:hueOff val="1628513"/>
              <a:satOff val="5598"/>
              <a:lumOff val="-26863"/>
              <a:alphaOff val="0"/>
            </a:schemeClr>
          </a:solidFill>
          <a:prstDash val="solid"/>
          <a:miter lim="800000"/>
        </a:ln>
        <a:effectLst/>
      </dsp:spPr>
      <dsp:style>
        <a:lnRef idx="1">
          <a:scrgbClr r="0" g="0" b="0"/>
        </a:lnRef>
        <a:fillRef idx="1">
          <a:scrgbClr r="0" g="0" b="0"/>
        </a:fillRef>
        <a:effectRef idx="0">
          <a:scrgbClr r="0" g="0" b="0"/>
        </a:effectRef>
        <a:fontRef idx="minor"/>
      </dsp:style>
    </dsp:sp>
    <dsp:sp modelId="{9C7EF542-7FF0-44A5-B8A3-FF27AF6D3C6E}">
      <dsp:nvSpPr>
        <dsp:cNvPr id="0" name=""/>
        <dsp:cNvSpPr/>
      </dsp:nvSpPr>
      <dsp:spPr>
        <a:xfrm>
          <a:off x="304800" y="1412619"/>
          <a:ext cx="4267200" cy="915120"/>
        </a:xfrm>
        <a:prstGeom prst="roundRect">
          <a:avLst/>
        </a:prstGeom>
        <a:gradFill rotWithShape="0">
          <a:gsLst>
            <a:gs pos="0">
              <a:schemeClr val="accent5">
                <a:hueOff val="1628513"/>
                <a:satOff val="5598"/>
                <a:lumOff val="-26863"/>
                <a:alphaOff val="0"/>
                <a:lumMod val="110000"/>
                <a:satMod val="105000"/>
                <a:tint val="67000"/>
              </a:schemeClr>
            </a:gs>
            <a:gs pos="50000">
              <a:schemeClr val="accent5">
                <a:hueOff val="1628513"/>
                <a:satOff val="5598"/>
                <a:lumOff val="-26863"/>
                <a:alphaOff val="0"/>
                <a:lumMod val="105000"/>
                <a:satMod val="103000"/>
                <a:tint val="73000"/>
              </a:schemeClr>
            </a:gs>
            <a:gs pos="100000">
              <a:schemeClr val="accent5">
                <a:hueOff val="1628513"/>
                <a:satOff val="5598"/>
                <a:lumOff val="-2686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数据操作</a:t>
          </a:r>
        </a:p>
      </dsp:txBody>
      <dsp:txXfrm>
        <a:off x="349472" y="1457291"/>
        <a:ext cx="4177856" cy="825776"/>
      </dsp:txXfrm>
    </dsp:sp>
    <dsp:sp modelId="{A951858A-E8D2-4078-8B9C-E2AC2EB30337}">
      <dsp:nvSpPr>
        <dsp:cNvPr id="0" name=""/>
        <dsp:cNvSpPr/>
      </dsp:nvSpPr>
      <dsp:spPr>
        <a:xfrm>
          <a:off x="0" y="3276340"/>
          <a:ext cx="6096000" cy="781200"/>
        </a:xfrm>
        <a:prstGeom prst="rect">
          <a:avLst/>
        </a:prstGeom>
        <a:solidFill>
          <a:schemeClr val="lt1">
            <a:alpha val="90000"/>
            <a:hueOff val="0"/>
            <a:satOff val="0"/>
            <a:lumOff val="0"/>
            <a:alphaOff val="0"/>
          </a:schemeClr>
        </a:solidFill>
        <a:ln w="6350" cap="flat" cmpd="sng" algn="ctr">
          <a:solidFill>
            <a:schemeClr val="accent5">
              <a:hueOff val="3257026"/>
              <a:satOff val="11196"/>
              <a:lumOff val="-53726"/>
              <a:alphaOff val="0"/>
            </a:schemeClr>
          </a:solidFill>
          <a:prstDash val="solid"/>
          <a:miter lim="800000"/>
        </a:ln>
        <a:effectLst/>
      </dsp:spPr>
      <dsp:style>
        <a:lnRef idx="1">
          <a:scrgbClr r="0" g="0" b="0"/>
        </a:lnRef>
        <a:fillRef idx="1">
          <a:scrgbClr r="0" g="0" b="0"/>
        </a:fillRef>
        <a:effectRef idx="0">
          <a:scrgbClr r="0" g="0" b="0"/>
        </a:effectRef>
        <a:fontRef idx="minor"/>
      </dsp:style>
    </dsp:sp>
    <dsp:sp modelId="{042DCD02-CB0E-49D1-AC5A-44958CCBF5CA}">
      <dsp:nvSpPr>
        <dsp:cNvPr id="0" name=""/>
        <dsp:cNvSpPr/>
      </dsp:nvSpPr>
      <dsp:spPr>
        <a:xfrm>
          <a:off x="304800" y="2818780"/>
          <a:ext cx="4267200" cy="915120"/>
        </a:xfrm>
        <a:prstGeom prst="roundRect">
          <a:avLst/>
        </a:prstGeom>
        <a:solidFill>
          <a:schemeClr val="accent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数据的约束条件</a:t>
          </a:r>
        </a:p>
      </dsp:txBody>
      <dsp:txXfrm>
        <a:off x="349472" y="2863452"/>
        <a:ext cx="4177856"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FA673-9F77-4325-9D56-8C04F6D27C0C}">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4A9B5F-50A1-4F85-BFED-16D5FBB341EC}">
      <dsp:nvSpPr>
        <dsp:cNvPr id="0" name=""/>
        <dsp:cNvSpPr/>
      </dsp:nvSpPr>
      <dsp:spPr>
        <a:xfrm>
          <a:off x="304800" y="6459"/>
          <a:ext cx="4267200" cy="915120"/>
        </a:xfrm>
        <a:prstGeom prst="roundRect">
          <a:avLst/>
        </a:prstGeom>
        <a:solidFill>
          <a:srgbClr val="FF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altLang="zh-CN" sz="3100" b="0" kern="1200">
              <a:solidFill>
                <a:schemeClr val="tx1"/>
              </a:solidFill>
            </a:rPr>
            <a:t> </a:t>
          </a:r>
          <a:r>
            <a:rPr lang="zh-CN" altLang="en-US" sz="3100" b="0" kern="1200">
              <a:solidFill>
                <a:schemeClr val="tx1"/>
              </a:solidFill>
            </a:rPr>
            <a:t>实体完整性</a:t>
          </a:r>
          <a:endParaRPr lang="zh-CN" altLang="en-US" sz="3100" b="0" kern="1200" dirty="0">
            <a:solidFill>
              <a:schemeClr val="tx1"/>
            </a:solidFill>
          </a:endParaRPr>
        </a:p>
      </dsp:txBody>
      <dsp:txXfrm>
        <a:off x="349472" y="51131"/>
        <a:ext cx="4177856" cy="825776"/>
      </dsp:txXfrm>
    </dsp:sp>
    <dsp:sp modelId="{0E30868D-87DD-49D0-B6F4-61AEBEC80502}">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24950"/>
              <a:lumOff val="331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7737E5-6B10-40F7-866E-E5002BB5802A}">
      <dsp:nvSpPr>
        <dsp:cNvPr id="0" name=""/>
        <dsp:cNvSpPr/>
      </dsp:nvSpPr>
      <dsp:spPr>
        <a:xfrm>
          <a:off x="304800" y="1412619"/>
          <a:ext cx="4267200" cy="915120"/>
        </a:xfrm>
        <a:prstGeom prst="roundRect">
          <a:avLst/>
        </a:prstGeom>
        <a:solidFill>
          <a:schemeClr val="accent1">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solidFill>
                <a:schemeClr val="tx1"/>
              </a:solidFill>
            </a:rPr>
            <a:t>参照完整性</a:t>
          </a:r>
        </a:p>
      </dsp:txBody>
      <dsp:txXfrm>
        <a:off x="349472" y="1457291"/>
        <a:ext cx="4177856" cy="825776"/>
      </dsp:txXfrm>
    </dsp:sp>
    <dsp:sp modelId="{7DF7FDE0-6E66-4D7F-8176-1E8A0F7E22C9}">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24950"/>
              <a:lumOff val="331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7D8CE1-C5BC-475E-B3CC-ED5F5898DF64}">
      <dsp:nvSpPr>
        <dsp:cNvPr id="0" name=""/>
        <dsp:cNvSpPr/>
      </dsp:nvSpPr>
      <dsp:spPr>
        <a:xfrm>
          <a:off x="304800" y="2818780"/>
          <a:ext cx="4267200" cy="915120"/>
        </a:xfrm>
        <a:prstGeom prst="round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solidFill>
                <a:schemeClr val="tx1"/>
              </a:solidFill>
            </a:rPr>
            <a:t>用户定义的完整性</a:t>
          </a:r>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052E4-816C-484B-87F1-24E48077150E}" type="datetimeFigureOut">
              <a:rPr lang="zh-CN" altLang="en-US" smtClean="0"/>
              <a:t>2020/2/19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A1EAC-E0E2-402E-A20D-1A4AEFB5B7E1}" type="slidenum">
              <a:rPr lang="zh-CN" altLang="en-US" smtClean="0"/>
              <a:t>‹#›</a:t>
            </a:fld>
            <a:endParaRPr lang="zh-CN" altLang="en-US"/>
          </a:p>
        </p:txBody>
      </p:sp>
    </p:spTree>
    <p:extLst>
      <p:ext uri="{BB962C8B-B14F-4D97-AF65-F5344CB8AC3E}">
        <p14:creationId xmlns:p14="http://schemas.microsoft.com/office/powerpoint/2010/main" val="425833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37.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baike.baidu.com/view/125370.htm" TargetMode="External"/><Relationship Id="rId3" Type="http://schemas.openxmlformats.org/officeDocument/2006/relationships/hyperlink" Target="http://baike.baidu.com/view/5766595.htm" TargetMode="External"/><Relationship Id="rId7" Type="http://schemas.openxmlformats.org/officeDocument/2006/relationships/hyperlink" Target="http://baike.baidu.com/view/7809.htm"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baike.baidu.com/view/6115.htm" TargetMode="External"/><Relationship Id="rId5" Type="http://schemas.openxmlformats.org/officeDocument/2006/relationships/hyperlink" Target="http://baike.baidu.com/view/7977.htm" TargetMode="External"/><Relationship Id="rId4" Type="http://schemas.openxmlformats.org/officeDocument/2006/relationships/hyperlink" Target="http://baike.baidu.com/view/81485.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数据库作为一个重要的分支跟我们的生活越来越密切的发生关系，不仅我们软件学院学习这门课程，数信学院等等，很多学院开设了这门课程，显然我们的生活离不开数据库</a:t>
            </a:r>
            <a:endParaRPr lang="en-US" altLang="zh-CN" dirty="0"/>
          </a:p>
          <a:p>
            <a:r>
              <a:rPr lang="zh-CN" altLang="en-US" dirty="0"/>
              <a:t>你说，老师，我</a:t>
            </a:r>
            <a:r>
              <a:rPr lang="en-US" altLang="zh-CN" dirty="0"/>
              <a:t>C</a:t>
            </a:r>
            <a:r>
              <a:rPr lang="zh-CN" altLang="en-US" dirty="0"/>
              <a:t>语言没学好，</a:t>
            </a:r>
            <a:r>
              <a:rPr lang="en-US" altLang="zh-CN" dirty="0"/>
              <a:t>C++</a:t>
            </a:r>
            <a:r>
              <a:rPr lang="zh-CN" altLang="en-US" dirty="0"/>
              <a:t>没学好，数据结构也没学好，数据库能学好吗？我告诉你，数据库跟他们是相对独立的，语言学好了，数据库学好了二者结合编程没问题，语言没学好，我只做数据库也绝对没问题，以前有个人去一家小公司面试，他是从</a:t>
            </a:r>
            <a:r>
              <a:rPr lang="en-US" altLang="zh-CN" dirty="0"/>
              <a:t>IBM</a:t>
            </a:r>
            <a:r>
              <a:rPr lang="zh-CN" altLang="en-US" dirty="0"/>
              <a:t>回来的，面试的时候，只会数据库相关的知识，说，我在</a:t>
            </a:r>
            <a:r>
              <a:rPr lang="en-US" altLang="zh-CN" dirty="0"/>
              <a:t>IBM</a:t>
            </a:r>
            <a:r>
              <a:rPr lang="zh-CN" altLang="en-US" dirty="0"/>
              <a:t>就是管理数据库的，数据库相关技术很牛，所以说，数据库学好了，照样能够找到自己的一席之地！</a:t>
            </a:r>
            <a:endParaRPr lang="en-US" altLang="zh-CN" dirty="0"/>
          </a:p>
          <a:p>
            <a:r>
              <a:rPr lang="zh-CN" altLang="en-US" dirty="0"/>
              <a:t>第一个问题：为什么我们离不开数据库呢？</a:t>
            </a:r>
            <a:endParaRPr lang="en-US" altLang="zh-CN" dirty="0"/>
          </a:p>
          <a:p>
            <a:r>
              <a:rPr lang="zh-CN" altLang="en-US" dirty="0"/>
              <a:t>第二个问题，数据库是什么呢？</a:t>
            </a:r>
            <a:endParaRPr lang="en-US" altLang="zh-CN" dirty="0"/>
          </a:p>
          <a:p>
            <a:r>
              <a:rPr lang="zh-CN" altLang="en-US" dirty="0"/>
              <a:t>第三个问题学会了数据库能干什么呢？</a:t>
            </a:r>
            <a:endParaRPr lang="en-US" altLang="zh-CN" dirty="0"/>
          </a:p>
          <a:p>
            <a:r>
              <a:rPr lang="zh-CN" altLang="en-US" sz="1200" b="0" i="0" kern="1200" dirty="0">
                <a:solidFill>
                  <a:schemeClr val="tx1"/>
                </a:solidFill>
                <a:effectLst/>
                <a:latin typeface="+mn-lt"/>
                <a:ea typeface="+mn-ea"/>
                <a:cs typeface="+mn-cs"/>
              </a:rPr>
              <a:t>动态网站并不是指具有动画功能的网站，而是指网站内容可根据不同情况动态变更的网站</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7</a:t>
            </a:fld>
            <a:endParaRPr lang="zh-CN" altLang="en-US"/>
          </a:p>
        </p:txBody>
      </p:sp>
    </p:spTree>
    <p:extLst>
      <p:ext uri="{BB962C8B-B14F-4D97-AF65-F5344CB8AC3E}">
        <p14:creationId xmlns:p14="http://schemas.microsoft.com/office/powerpoint/2010/main" val="2907727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a:t>
            </a:r>
            <a:endParaRPr lang="en-US" altLang="zh-CN" dirty="0"/>
          </a:p>
          <a:p>
            <a:r>
              <a:rPr lang="zh-CN" altLang="en-US" dirty="0"/>
              <a:t>数据库管理系统（以及开发工具）    软件</a:t>
            </a:r>
            <a:endParaRPr lang="en-US" altLang="zh-CN" dirty="0"/>
          </a:p>
          <a:p>
            <a:r>
              <a:rPr lang="zh-CN" altLang="en-US" dirty="0"/>
              <a:t>应用系统</a:t>
            </a:r>
            <a:endParaRPr lang="en-US" altLang="zh-CN" dirty="0"/>
          </a:p>
          <a:p>
            <a:r>
              <a:rPr lang="zh-CN" altLang="en-US" dirty="0"/>
              <a:t>系统管理人员和用户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19</a:t>
            </a:fld>
            <a:endParaRPr lang="zh-CN" altLang="en-US"/>
          </a:p>
        </p:txBody>
      </p:sp>
    </p:spTree>
    <p:extLst>
      <p:ext uri="{BB962C8B-B14F-4D97-AF65-F5344CB8AC3E}">
        <p14:creationId xmlns:p14="http://schemas.microsoft.com/office/powerpoint/2010/main" val="55132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数据处理：对数据进行收集、存储、加工和传播。其目的有二，一、从大量原始数据中推导出有价值的信息，二、利用计算机科学地管理这些数据</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21</a:t>
            </a:fld>
            <a:endParaRPr lang="zh-CN" altLang="en-US"/>
          </a:p>
        </p:txBody>
      </p:sp>
    </p:spTree>
    <p:extLst>
      <p:ext uri="{BB962C8B-B14F-4D97-AF65-F5344CB8AC3E}">
        <p14:creationId xmlns:p14="http://schemas.microsoft.com/office/powerpoint/2010/main" val="4128426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在数据处理过程中，用户不能进行人工的干预，中间没有交互信息，一旦把数据送进去之后，你只能等待最终的运行结果，这个结果还不能长期保存在计算机中，只能保留在磁带、纸带上。</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22</a:t>
            </a:fld>
            <a:endParaRPr lang="zh-CN" altLang="en-US"/>
          </a:p>
        </p:txBody>
      </p:sp>
    </p:spTree>
    <p:extLst>
      <p:ext uri="{BB962C8B-B14F-4D97-AF65-F5344CB8AC3E}">
        <p14:creationId xmlns:p14="http://schemas.microsoft.com/office/powerpoint/2010/main" val="2451804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数据不保存</a:t>
            </a:r>
            <a:endParaRPr lang="en-US" altLang="zh-CN" dirty="0"/>
          </a:p>
          <a:p>
            <a:r>
              <a:rPr lang="zh-CN" altLang="en-US" dirty="0"/>
              <a:t>应用程序管理数据应用程序不仅要规定数据的逻辑结构，而且要设计物理结构</a:t>
            </a:r>
            <a:r>
              <a:rPr lang="en-US" altLang="zh-CN" dirty="0"/>
              <a:t>----</a:t>
            </a:r>
            <a:r>
              <a:rPr lang="zh-CN" altLang="en-US" dirty="0"/>
              <a:t>程序员负担很重</a:t>
            </a:r>
            <a:endParaRPr lang="en-US" altLang="zh-CN" dirty="0"/>
          </a:p>
          <a:p>
            <a:r>
              <a:rPr lang="zh-CN" altLang="en-US" dirty="0"/>
              <a:t>数据不共享</a:t>
            </a:r>
            <a:endParaRPr lang="en-US" altLang="zh-CN" dirty="0"/>
          </a:p>
          <a:p>
            <a:r>
              <a:rPr lang="zh-CN" altLang="en-US" dirty="0"/>
              <a:t>数据不具备独立性</a:t>
            </a:r>
          </a:p>
        </p:txBody>
      </p:sp>
      <p:sp>
        <p:nvSpPr>
          <p:cNvPr id="4" name="灯片编号占位符 3"/>
          <p:cNvSpPr>
            <a:spLocks noGrp="1"/>
          </p:cNvSpPr>
          <p:nvPr>
            <p:ph type="sldNum" sz="quarter" idx="10"/>
          </p:nvPr>
        </p:nvSpPr>
        <p:spPr/>
        <p:txBody>
          <a:bodyPr/>
          <a:lstStyle/>
          <a:p>
            <a:fld id="{F9A81231-7235-43AE-9D9A-CDF4AE173A81}" type="slidenum">
              <a:rPr lang="zh-CN" altLang="en-US" smtClean="0"/>
              <a:t>23</a:t>
            </a:fld>
            <a:endParaRPr lang="zh-CN" altLang="en-US"/>
          </a:p>
        </p:txBody>
      </p:sp>
    </p:spTree>
    <p:extLst>
      <p:ext uri="{BB962C8B-B14F-4D97-AF65-F5344CB8AC3E}">
        <p14:creationId xmlns:p14="http://schemas.microsoft.com/office/powerpoint/2010/main" val="2724848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结构：指的是不在针对某一个应用程序，而是面向全组织</a:t>
            </a:r>
            <a:endParaRPr lang="en-US" altLang="zh-CN" dirty="0"/>
          </a:p>
          <a:p>
            <a:r>
              <a:rPr lang="zh-CN" altLang="en-US" dirty="0"/>
              <a:t>数据不报存</a:t>
            </a:r>
            <a:endParaRPr lang="en-US" altLang="zh-CN" dirty="0"/>
          </a:p>
          <a:p>
            <a:r>
              <a:rPr lang="zh-CN" altLang="en-US" dirty="0"/>
              <a:t>由于没有管理软件，数据的管理由应用程序来完成</a:t>
            </a:r>
            <a:endParaRPr lang="en-US" altLang="zh-CN" dirty="0"/>
          </a:p>
          <a:p>
            <a:r>
              <a:rPr lang="zh-CN" altLang="en-US" dirty="0"/>
              <a:t>一组数据对应一个程序，数据冗余度大且不共享</a:t>
            </a:r>
            <a:endParaRPr lang="en-US" altLang="zh-CN" dirty="0"/>
          </a:p>
          <a:p>
            <a:r>
              <a:rPr lang="zh-CN" altLang="en-US" dirty="0"/>
              <a:t>数据不具有独立性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24</a:t>
            </a:fld>
            <a:endParaRPr lang="zh-CN" altLang="en-US"/>
          </a:p>
        </p:txBody>
      </p:sp>
    </p:spTree>
    <p:extLst>
      <p:ext uri="{BB962C8B-B14F-4D97-AF65-F5344CB8AC3E}">
        <p14:creationId xmlns:p14="http://schemas.microsoft.com/office/powerpoint/2010/main" val="850382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软件方面已经有了专门的数据管理软件</a:t>
            </a:r>
            <a:r>
              <a:rPr lang="en-US" altLang="zh-CN" dirty="0"/>
              <a:t>------</a:t>
            </a:r>
            <a:r>
              <a:rPr lang="zh-CN" altLang="en-US" dirty="0"/>
              <a:t>称为文件系统。</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25</a:t>
            </a:fld>
            <a:endParaRPr lang="zh-CN" altLang="en-US"/>
          </a:p>
        </p:txBody>
      </p:sp>
    </p:spTree>
    <p:extLst>
      <p:ext uri="{BB962C8B-B14F-4D97-AF65-F5344CB8AC3E}">
        <p14:creationId xmlns:p14="http://schemas.microsoft.com/office/powerpoint/2010/main" val="113723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文件系统管理，有了一定的技术：按文件名访问、按记录进行存取</a:t>
            </a:r>
            <a:endParaRPr lang="en-US" altLang="zh-CN" dirty="0"/>
          </a:p>
          <a:p>
            <a:r>
              <a:rPr lang="zh-CN" altLang="en-US" dirty="0"/>
              <a:t>应用程序和数据之间有了一定的独立性</a:t>
            </a:r>
            <a:r>
              <a:rPr lang="en-US" altLang="zh-CN" dirty="0"/>
              <a:t>------</a:t>
            </a:r>
            <a:r>
              <a:rPr lang="zh-CN" altLang="en-US" dirty="0"/>
              <a:t>大大节省了维护程序的工作量</a:t>
            </a:r>
          </a:p>
        </p:txBody>
      </p:sp>
      <p:sp>
        <p:nvSpPr>
          <p:cNvPr id="4" name="灯片编号占位符 3"/>
          <p:cNvSpPr>
            <a:spLocks noGrp="1"/>
          </p:cNvSpPr>
          <p:nvPr>
            <p:ph type="sldNum" sz="quarter" idx="10"/>
          </p:nvPr>
        </p:nvSpPr>
        <p:spPr/>
        <p:txBody>
          <a:bodyPr/>
          <a:lstStyle/>
          <a:p>
            <a:fld id="{F9A81231-7235-43AE-9D9A-CDF4AE173A81}" type="slidenum">
              <a:rPr lang="zh-CN" altLang="en-US" smtClean="0"/>
              <a:t>26</a:t>
            </a:fld>
            <a:endParaRPr lang="zh-CN" altLang="en-US"/>
          </a:p>
        </p:txBody>
      </p:sp>
    </p:spTree>
    <p:extLst>
      <p:ext uri="{BB962C8B-B14F-4D97-AF65-F5344CB8AC3E}">
        <p14:creationId xmlns:p14="http://schemas.microsoft.com/office/powerpoint/2010/main" val="182948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数据的存储以记录为单位</a:t>
            </a:r>
            <a:endParaRPr lang="en-US" altLang="zh-CN" dirty="0"/>
          </a:p>
          <a:p>
            <a:r>
              <a:rPr lang="zh-CN" altLang="en-US" dirty="0"/>
              <a:t>由文件系统管理数据，文件多样性</a:t>
            </a:r>
            <a:endParaRPr lang="en-US" altLang="zh-CN" dirty="0"/>
          </a:p>
          <a:p>
            <a:r>
              <a:rPr lang="zh-CN" altLang="en-US" dirty="0"/>
              <a:t>有了一定的独立性，但独立性差</a:t>
            </a:r>
            <a:endParaRPr lang="en-US" altLang="zh-CN" dirty="0"/>
          </a:p>
          <a:p>
            <a:r>
              <a:rPr lang="zh-CN" altLang="en-US" dirty="0"/>
              <a:t>长期存外存</a:t>
            </a:r>
            <a:endParaRPr lang="en-US" altLang="zh-CN" dirty="0"/>
          </a:p>
          <a:p>
            <a:endParaRPr lang="en-US" altLang="zh-CN" dirty="0"/>
          </a:p>
          <a:p>
            <a:r>
              <a:rPr lang="zh-CN" altLang="en-US" dirty="0"/>
              <a:t>缺陷：数据冗余度大</a:t>
            </a:r>
            <a:endParaRPr lang="en-US" altLang="zh-CN" dirty="0"/>
          </a:p>
          <a:p>
            <a:r>
              <a:rPr lang="zh-CN" altLang="en-US" dirty="0"/>
              <a:t>数据独立性差，和应用程序关联</a:t>
            </a:r>
            <a:endParaRPr lang="en-US" altLang="zh-CN" dirty="0"/>
          </a:p>
          <a:p>
            <a:r>
              <a:rPr lang="zh-CN" altLang="en-US" dirty="0"/>
              <a:t>数据的完整性问题，不同文件相同数据的完整约束条件不同</a:t>
            </a:r>
            <a:endParaRPr lang="en-US" altLang="zh-CN" dirty="0"/>
          </a:p>
          <a:p>
            <a:r>
              <a:rPr lang="zh-CN" altLang="en-US" dirty="0"/>
              <a:t>数据的一致性问题</a:t>
            </a:r>
            <a:endParaRPr lang="en-US" altLang="zh-CN" dirty="0"/>
          </a:p>
          <a:p>
            <a:r>
              <a:rPr lang="zh-CN" altLang="en-US" dirty="0"/>
              <a:t>冰法控制无法完成</a:t>
            </a:r>
            <a:endParaRPr lang="en-US" altLang="zh-CN" dirty="0"/>
          </a:p>
          <a:p>
            <a:r>
              <a:rPr lang="zh-CN" altLang="en-US" dirty="0"/>
              <a:t>存取数据麻烦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27</a:t>
            </a:fld>
            <a:endParaRPr lang="zh-CN" altLang="en-US"/>
          </a:p>
        </p:txBody>
      </p:sp>
    </p:spTree>
    <p:extLst>
      <p:ext uri="{BB962C8B-B14F-4D97-AF65-F5344CB8AC3E}">
        <p14:creationId xmlns:p14="http://schemas.microsoft.com/office/powerpoint/2010/main" val="400366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特点：数据结构化</a:t>
            </a:r>
            <a:endParaRPr lang="en-US" altLang="zh-CN" dirty="0"/>
          </a:p>
          <a:p>
            <a:r>
              <a:rPr lang="zh-CN" altLang="en-US" dirty="0"/>
              <a:t>数据的共享性高，冗余度低，易扩充</a:t>
            </a:r>
            <a:endParaRPr lang="en-US" altLang="zh-CN" dirty="0"/>
          </a:p>
          <a:p>
            <a:r>
              <a:rPr lang="zh-CN" altLang="en-US" dirty="0"/>
              <a:t>文件系统中的弱点都被克服</a:t>
            </a:r>
            <a:endParaRPr lang="en-US" altLang="zh-CN" dirty="0"/>
          </a:p>
          <a:p>
            <a:r>
              <a:rPr lang="zh-CN" altLang="en-US" dirty="0"/>
              <a:t>数据独立性高</a:t>
            </a:r>
            <a:endParaRPr lang="en-US" altLang="zh-CN" dirty="0"/>
          </a:p>
          <a:p>
            <a:r>
              <a:rPr lang="zh-CN" altLang="en-US" dirty="0"/>
              <a:t>数据由</a:t>
            </a:r>
            <a:r>
              <a:rPr lang="en-US" altLang="zh-CN" dirty="0"/>
              <a:t>DBMS</a:t>
            </a:r>
            <a:r>
              <a:rPr lang="zh-CN" altLang="en-US" dirty="0"/>
              <a:t>统一管理和控制</a:t>
            </a:r>
            <a:endParaRPr lang="en-US" altLang="zh-CN" dirty="0"/>
          </a:p>
          <a:p>
            <a:r>
              <a:rPr lang="en-US" altLang="zh-CN" baseline="0" dirty="0"/>
              <a:t>     </a:t>
            </a:r>
            <a:r>
              <a:rPr lang="zh-CN" altLang="en-US" baseline="0" dirty="0"/>
              <a:t>数据的安全性保护</a:t>
            </a:r>
            <a:endParaRPr lang="en-US" altLang="zh-CN" baseline="0" dirty="0"/>
          </a:p>
          <a:p>
            <a:r>
              <a:rPr lang="zh-CN" altLang="en-US" baseline="0" dirty="0"/>
              <a:t>     数据的完整性检查</a:t>
            </a:r>
            <a:endParaRPr lang="en-US" altLang="zh-CN" baseline="0" dirty="0"/>
          </a:p>
          <a:p>
            <a:r>
              <a:rPr lang="en-US" altLang="zh-CN" baseline="0" dirty="0"/>
              <a:t>    </a:t>
            </a:r>
            <a:r>
              <a:rPr lang="zh-CN" altLang="en-US" baseline="0" dirty="0"/>
              <a:t> 并发控制</a:t>
            </a:r>
            <a:endParaRPr lang="en-US" altLang="zh-CN" baseline="0" dirty="0"/>
          </a:p>
          <a:p>
            <a:r>
              <a:rPr lang="en-US" altLang="zh-CN" baseline="0" dirty="0"/>
              <a:t>     </a:t>
            </a:r>
            <a:r>
              <a:rPr lang="zh-CN" altLang="en-US" baseline="0" dirty="0"/>
              <a:t>数据库恢复</a:t>
            </a:r>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28</a:t>
            </a:fld>
            <a:endParaRPr lang="zh-CN" altLang="en-US"/>
          </a:p>
        </p:txBody>
      </p:sp>
    </p:spTree>
    <p:extLst>
      <p:ext uri="{BB962C8B-B14F-4D97-AF65-F5344CB8AC3E}">
        <p14:creationId xmlns:p14="http://schemas.microsoft.com/office/powerpoint/2010/main" val="2095622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特点：数据结构化</a:t>
            </a:r>
            <a:endParaRPr lang="en-US" altLang="zh-CN" dirty="0"/>
          </a:p>
          <a:p>
            <a:r>
              <a:rPr lang="zh-CN" altLang="en-US" dirty="0"/>
              <a:t>数据的共享性高，冗余度低，易扩充</a:t>
            </a:r>
            <a:endParaRPr lang="en-US" altLang="zh-CN" dirty="0"/>
          </a:p>
          <a:p>
            <a:r>
              <a:rPr lang="zh-CN" altLang="en-US" dirty="0"/>
              <a:t>文件系统中的弱点都被克服</a:t>
            </a:r>
            <a:endParaRPr lang="en-US" altLang="zh-CN" dirty="0"/>
          </a:p>
          <a:p>
            <a:r>
              <a:rPr lang="zh-CN" altLang="en-US" dirty="0"/>
              <a:t>数据独立性高</a:t>
            </a:r>
            <a:endParaRPr lang="en-US" altLang="zh-CN" dirty="0"/>
          </a:p>
          <a:p>
            <a:r>
              <a:rPr lang="zh-CN" altLang="en-US" dirty="0"/>
              <a:t>数据由</a:t>
            </a:r>
            <a:r>
              <a:rPr lang="en-US" altLang="zh-CN" dirty="0"/>
              <a:t>DBMS</a:t>
            </a:r>
            <a:r>
              <a:rPr lang="zh-CN" altLang="en-US" dirty="0"/>
              <a:t>统一管理和控制</a:t>
            </a:r>
            <a:endParaRPr lang="en-US" altLang="zh-CN" dirty="0"/>
          </a:p>
          <a:p>
            <a:r>
              <a:rPr lang="en-US" altLang="zh-CN" baseline="0" dirty="0"/>
              <a:t>     </a:t>
            </a:r>
            <a:r>
              <a:rPr lang="zh-CN" altLang="en-US" baseline="0" dirty="0"/>
              <a:t>数据的安全性保护</a:t>
            </a:r>
            <a:endParaRPr lang="en-US" altLang="zh-CN" baseline="0" dirty="0"/>
          </a:p>
          <a:p>
            <a:r>
              <a:rPr lang="zh-CN" altLang="en-US" baseline="0" dirty="0"/>
              <a:t>     数据的完整性检查</a:t>
            </a:r>
            <a:endParaRPr lang="en-US" altLang="zh-CN" baseline="0" dirty="0"/>
          </a:p>
          <a:p>
            <a:r>
              <a:rPr lang="en-US" altLang="zh-CN" baseline="0" dirty="0"/>
              <a:t>    </a:t>
            </a:r>
            <a:r>
              <a:rPr lang="zh-CN" altLang="en-US" baseline="0" dirty="0"/>
              <a:t> 并发控制</a:t>
            </a:r>
            <a:endParaRPr lang="en-US" altLang="zh-CN" baseline="0" dirty="0"/>
          </a:p>
          <a:p>
            <a:r>
              <a:rPr lang="en-US" altLang="zh-CN" baseline="0" dirty="0"/>
              <a:t>     </a:t>
            </a:r>
            <a:r>
              <a:rPr lang="zh-CN" altLang="en-US" baseline="0" dirty="0"/>
              <a:t>数据库恢复</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30</a:t>
            </a:fld>
            <a:endParaRPr lang="zh-CN" altLang="en-US"/>
          </a:p>
        </p:txBody>
      </p:sp>
    </p:spTree>
    <p:extLst>
      <p:ext uri="{BB962C8B-B14F-4D97-AF65-F5344CB8AC3E}">
        <p14:creationId xmlns:p14="http://schemas.microsoft.com/office/powerpoint/2010/main" val="239518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重难点：四个基本概念以及产生和发展</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9</a:t>
            </a:fld>
            <a:endParaRPr lang="zh-CN" altLang="en-US"/>
          </a:p>
        </p:txBody>
      </p:sp>
    </p:spTree>
    <p:extLst>
      <p:ext uri="{BB962C8B-B14F-4D97-AF65-F5344CB8AC3E}">
        <p14:creationId xmlns:p14="http://schemas.microsoft.com/office/powerpoint/2010/main" val="2033208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二级映像：外模式、模式映像：模式：全局逻辑结构  外模式：局部逻辑结构，一个模式可以有任意多个外模式，每一个外模式都有一个映像</a:t>
            </a:r>
            <a:r>
              <a:rPr lang="en-US" altLang="zh-CN" dirty="0"/>
              <a:t>--------------------</a:t>
            </a:r>
            <a:r>
              <a:rPr lang="zh-CN" altLang="en-US" dirty="0"/>
              <a:t>保证了数据与程序的逻辑独立性。</a:t>
            </a:r>
            <a:endParaRPr lang="en-US" altLang="zh-CN" dirty="0"/>
          </a:p>
          <a:p>
            <a:r>
              <a:rPr lang="en-US" altLang="zh-CN" dirty="0"/>
              <a:t>          </a:t>
            </a:r>
            <a:r>
              <a:rPr lang="zh-CN" altLang="en-US" dirty="0"/>
              <a:t>模式、内模式映像：定义了逻辑结构与存储结构之间的对应关系</a:t>
            </a:r>
            <a:endParaRPr lang="en-US" altLang="zh-CN" dirty="0"/>
          </a:p>
          <a:p>
            <a:r>
              <a:rPr lang="zh-CN" altLang="en-US" dirty="0"/>
              <a:t>保证了数据库系统中的数据能够具有较高的物理独立性和逻辑独立性</a:t>
            </a:r>
          </a:p>
        </p:txBody>
      </p:sp>
      <p:sp>
        <p:nvSpPr>
          <p:cNvPr id="4" name="灯片编号占位符 3"/>
          <p:cNvSpPr>
            <a:spLocks noGrp="1"/>
          </p:cNvSpPr>
          <p:nvPr>
            <p:ph type="sldNum" sz="quarter" idx="10"/>
          </p:nvPr>
        </p:nvSpPr>
        <p:spPr/>
        <p:txBody>
          <a:bodyPr/>
          <a:lstStyle/>
          <a:p>
            <a:fld id="{BE4A1EAC-E0E2-402E-A20D-1A4AEFB5B7E1}" type="slidenum">
              <a:rPr lang="zh-CN" altLang="en-US" smtClean="0"/>
              <a:t>33</a:t>
            </a:fld>
            <a:endParaRPr lang="zh-CN" altLang="en-US"/>
          </a:p>
        </p:txBody>
      </p:sp>
    </p:spTree>
    <p:extLst>
      <p:ext uri="{BB962C8B-B14F-4D97-AF65-F5344CB8AC3E}">
        <p14:creationId xmlns:p14="http://schemas.microsoft.com/office/powerpoint/2010/main" val="4007420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数据模型：主要是进行数据的描述</a:t>
            </a:r>
            <a:endParaRPr lang="en-US" altLang="zh-CN" dirty="0"/>
          </a:p>
          <a:p>
            <a:r>
              <a:rPr lang="zh-CN" altLang="en-US" dirty="0"/>
              <a:t>按计算机系统的观点对数据建模，主要用于</a:t>
            </a:r>
            <a:r>
              <a:rPr lang="en-US" altLang="zh-CN" dirty="0"/>
              <a:t>DBMS</a:t>
            </a:r>
            <a:r>
              <a:rPr lang="zh-CN" altLang="en-US" dirty="0"/>
              <a:t>的实现，包括网状模型、层次模型、关系模型等</a:t>
            </a:r>
            <a:endParaRPr lang="en-US" altLang="zh-CN" dirty="0"/>
          </a:p>
          <a:p>
            <a:r>
              <a:rPr lang="zh-CN" altLang="en-US" dirty="0"/>
              <a:t>概念模型：也称信息模型，它是按用户的观点来对数据和信息建模，主要用于数据库设计。</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37</a:t>
            </a:fld>
            <a:endParaRPr lang="zh-CN" altLang="en-US"/>
          </a:p>
        </p:txBody>
      </p:sp>
    </p:spTree>
    <p:extLst>
      <p:ext uri="{BB962C8B-B14F-4D97-AF65-F5344CB8AC3E}">
        <p14:creationId xmlns:p14="http://schemas.microsoft.com/office/powerpoint/2010/main" val="263073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数据模型是数据库系统的核心和基础，各种机器上实现的</a:t>
            </a:r>
            <a:r>
              <a:rPr lang="en-US" altLang="zh-CN" dirty="0"/>
              <a:t>DBMS</a:t>
            </a:r>
            <a:r>
              <a:rPr lang="zh-CN" altLang="en-US" dirty="0"/>
              <a:t>软件都是基于某种数据模型或者说是支持某种数据模型的。</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39</a:t>
            </a:fld>
            <a:endParaRPr lang="zh-CN" altLang="en-US"/>
          </a:p>
        </p:txBody>
      </p:sp>
    </p:spTree>
    <p:extLst>
      <p:ext uri="{BB962C8B-B14F-4D97-AF65-F5344CB8AC3E}">
        <p14:creationId xmlns:p14="http://schemas.microsoft.com/office/powerpoint/2010/main" val="1157307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操作：有了数据模型，用户能够对数据做什么样的操作呢？数据操作过程当中使用什么符号来表示什么样的操作动作呢？比方说，检索使用什么样的符号，更新使用什么样的符号，要满足哪一些规则，有一些什么样的语法要求，都是在数据 操作这一层上来进行定义的。</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44</a:t>
            </a:fld>
            <a:endParaRPr lang="zh-CN" altLang="en-US"/>
          </a:p>
        </p:txBody>
      </p:sp>
    </p:spTree>
    <p:extLst>
      <p:ext uri="{BB962C8B-B14F-4D97-AF65-F5344CB8AC3E}">
        <p14:creationId xmlns:p14="http://schemas.microsoft.com/office/powerpoint/2010/main" val="3395199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第一类：数据模型必须遵守的基本的通用的完整性约束条件</a:t>
            </a:r>
            <a:endParaRPr lang="en-US" altLang="zh-CN" dirty="0"/>
          </a:p>
          <a:p>
            <a:r>
              <a:rPr lang="zh-CN" altLang="en-US" dirty="0"/>
              <a:t>        例如：实体完整性  参照完整性</a:t>
            </a:r>
            <a:endParaRPr lang="en-US" altLang="zh-CN" dirty="0"/>
          </a:p>
          <a:p>
            <a:r>
              <a:rPr lang="zh-CN" altLang="en-US" dirty="0"/>
              <a:t>第二类：具体系统自定义的完整性约束条件</a:t>
            </a:r>
            <a:endParaRPr lang="en-US" altLang="zh-CN" dirty="0"/>
          </a:p>
          <a:p>
            <a:r>
              <a:rPr lang="zh-CN" altLang="en-US" dirty="0"/>
              <a:t>例：学生管理信息系统中规定的学生累计成绩不能有三门以上的不及格</a:t>
            </a:r>
            <a:endParaRPr lang="en-US" altLang="zh-CN" dirty="0"/>
          </a:p>
          <a:p>
            <a:r>
              <a:rPr lang="zh-CN" altLang="en-US" dirty="0"/>
              <a:t>到了另外一个学校就可能是四门或者五门了</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45</a:t>
            </a:fld>
            <a:endParaRPr lang="zh-CN" altLang="en-US"/>
          </a:p>
        </p:txBody>
      </p:sp>
    </p:spTree>
    <p:extLst>
      <p:ext uri="{BB962C8B-B14F-4D97-AF65-F5344CB8AC3E}">
        <p14:creationId xmlns:p14="http://schemas.microsoft.com/office/powerpoint/2010/main" val="2553507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关系模型：就是一组关系组成的，每个关系的数据结构是一张规范化的二维表。</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49</a:t>
            </a:fld>
            <a:endParaRPr lang="zh-CN" altLang="en-US"/>
          </a:p>
        </p:txBody>
      </p:sp>
    </p:spTree>
    <p:extLst>
      <p:ext uri="{BB962C8B-B14F-4D97-AF65-F5344CB8AC3E}">
        <p14:creationId xmlns:p14="http://schemas.microsoft.com/office/powerpoint/2010/main" val="1381964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lnSpc>
                <a:spcPct val="80000"/>
              </a:lnSpc>
              <a:spcAft>
                <a:spcPct val="20000"/>
              </a:spcAft>
              <a:defRPr/>
            </a:pPr>
            <a:r>
              <a:rPr lang="zh-CN" altLang="en-US" sz="2600" dirty="0"/>
              <a:t>实体完整性规则的说明</a:t>
            </a:r>
          </a:p>
          <a:p>
            <a:pPr algn="just">
              <a:lnSpc>
                <a:spcPct val="130000"/>
              </a:lnSpc>
              <a:defRPr/>
            </a:pPr>
            <a:r>
              <a:rPr lang="en-US" altLang="zh-CN" sz="2200" dirty="0"/>
              <a:t>(1) </a:t>
            </a:r>
            <a:r>
              <a:rPr lang="zh-CN" altLang="en-US" sz="2200" dirty="0"/>
              <a:t>实体完整性规则是针对基本关系而言的。一个基本表通常对应现 实世界的一个实体集。</a:t>
            </a:r>
          </a:p>
          <a:p>
            <a:pPr algn="just">
              <a:lnSpc>
                <a:spcPct val="130000"/>
              </a:lnSpc>
              <a:defRPr/>
            </a:pPr>
            <a:r>
              <a:rPr lang="en-US" altLang="zh-CN" sz="2200" dirty="0"/>
              <a:t>(2) </a:t>
            </a:r>
            <a:r>
              <a:rPr lang="zh-CN" altLang="en-US" sz="2200" dirty="0"/>
              <a:t>现实世界中的实体是可区分的，即它们具有某种唯一性标识。</a:t>
            </a:r>
          </a:p>
          <a:p>
            <a:pPr algn="just">
              <a:lnSpc>
                <a:spcPct val="130000"/>
              </a:lnSpc>
              <a:defRPr/>
            </a:pPr>
            <a:r>
              <a:rPr lang="en-US" altLang="zh-CN" sz="2200" dirty="0"/>
              <a:t>(3) </a:t>
            </a:r>
            <a:r>
              <a:rPr lang="zh-CN" altLang="en-US" sz="2200" dirty="0"/>
              <a:t>关系模型中以主码作为唯一性标识。</a:t>
            </a:r>
          </a:p>
          <a:p>
            <a:pPr algn="just">
              <a:lnSpc>
                <a:spcPct val="130000"/>
              </a:lnSpc>
              <a:defRPr/>
            </a:pPr>
            <a:r>
              <a:rPr lang="en-US" altLang="zh-CN" sz="2200" dirty="0"/>
              <a:t>(4) </a:t>
            </a:r>
            <a:r>
              <a:rPr lang="zh-CN" altLang="en-US" sz="2200" dirty="0"/>
              <a:t>主码中的属性即主属性不能取空值。</a:t>
            </a:r>
          </a:p>
          <a:p>
            <a:pPr lvl="1" algn="just">
              <a:lnSpc>
                <a:spcPct val="130000"/>
              </a:lnSpc>
              <a:defRPr/>
            </a:pPr>
            <a:r>
              <a:rPr lang="zh-CN" altLang="en-US" sz="2200" dirty="0"/>
              <a:t>主属性取空值，就说明存在某个不可标识的实体，即存在不可区</a:t>
            </a:r>
          </a:p>
          <a:p>
            <a:pPr lvl="1" algn="just">
              <a:lnSpc>
                <a:spcPct val="130000"/>
              </a:lnSpc>
              <a:defRPr/>
            </a:pPr>
            <a:r>
              <a:rPr lang="zh-CN" altLang="en-US" sz="2200" dirty="0"/>
              <a:t>分的实体，这与第（</a:t>
            </a:r>
            <a:r>
              <a:rPr lang="en-US" altLang="zh-CN" sz="2200" dirty="0"/>
              <a:t>2</a:t>
            </a:r>
            <a:r>
              <a:rPr lang="zh-CN" altLang="en-US" sz="2200" dirty="0"/>
              <a:t>）点相矛盾，因此这个规则称为</a:t>
            </a:r>
            <a:r>
              <a:rPr lang="zh-CN" altLang="en-US" sz="2200" b="1" dirty="0">
                <a:solidFill>
                  <a:srgbClr val="7030A0"/>
                </a:solidFill>
              </a:rPr>
              <a:t>实体完整性</a:t>
            </a:r>
            <a:endParaRPr lang="zh-CN" altLang="en-US" b="1" dirty="0">
              <a:solidFill>
                <a:srgbClr val="7030A0"/>
              </a:solidFill>
            </a:endParaRP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55</a:t>
            </a:fld>
            <a:endParaRPr lang="zh-CN" altLang="en-US"/>
          </a:p>
        </p:txBody>
      </p:sp>
    </p:spTree>
    <p:extLst>
      <p:ext uri="{BB962C8B-B14F-4D97-AF65-F5344CB8AC3E}">
        <p14:creationId xmlns:p14="http://schemas.microsoft.com/office/powerpoint/2010/main" val="485843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4A1EAC-E0E2-402E-A20D-1A4AEFB5B7E1}" type="slidenum">
              <a:rPr lang="zh-CN" altLang="en-US" smtClean="0"/>
              <a:t>80</a:t>
            </a:fld>
            <a:endParaRPr lang="zh-CN" altLang="en-US"/>
          </a:p>
        </p:txBody>
      </p:sp>
    </p:spTree>
    <p:extLst>
      <p:ext uri="{BB962C8B-B14F-4D97-AF65-F5344CB8AC3E}">
        <p14:creationId xmlns:p14="http://schemas.microsoft.com/office/powerpoint/2010/main" val="3412398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支持</a:t>
            </a:r>
            <a:r>
              <a:rPr lang="en-US" altLang="zh-CN" dirty="0"/>
              <a:t>DBMS</a:t>
            </a:r>
            <a:r>
              <a:rPr lang="zh-CN" altLang="en-US" dirty="0"/>
              <a:t>运行的操作系统</a:t>
            </a:r>
            <a:endParaRPr lang="en-US" altLang="zh-CN" dirty="0"/>
          </a:p>
          <a:p>
            <a:r>
              <a:rPr lang="zh-CN" altLang="en-US" dirty="0"/>
              <a:t>具有与数据库结构的高级语言及其编译系统</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81</a:t>
            </a:fld>
            <a:endParaRPr lang="zh-CN" altLang="en-US"/>
          </a:p>
        </p:txBody>
      </p:sp>
    </p:spTree>
    <p:extLst>
      <p:ext uri="{BB962C8B-B14F-4D97-AF65-F5344CB8AC3E}">
        <p14:creationId xmlns:p14="http://schemas.microsoft.com/office/powerpoint/2010/main" val="1657829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数据库管理员：一、决定数据库中的信息内容和结构</a:t>
            </a:r>
            <a:r>
              <a:rPr lang="zh-CN" altLang="en-US" baseline="0" dirty="0"/>
              <a:t>  二、决定数据库的存储结构和存储策略   三、定义数据的安全性要求和完整性约束条件  四、监控数据库的使用和运行  五、数据库的改进和重组重构</a:t>
            </a:r>
            <a:endParaRPr lang="en-US" altLang="zh-CN" baseline="0" dirty="0"/>
          </a:p>
          <a:p>
            <a:r>
              <a:rPr lang="zh-CN" altLang="en-US" baseline="0" dirty="0"/>
              <a:t>系统分析员：需求分析和规范说明</a:t>
            </a:r>
            <a:endParaRPr lang="en-US" altLang="zh-CN" baseline="0" dirty="0"/>
          </a:p>
          <a:p>
            <a:r>
              <a:rPr lang="zh-CN" altLang="en-US" baseline="0" dirty="0"/>
              <a:t>数据库设计人员：负责数据库中数据的确定，数据库各级模式的设计。但是很多情况下数据库设计人员由数据库管理人员来担任</a:t>
            </a:r>
            <a:endParaRPr lang="en-US" altLang="zh-CN" baseline="0" dirty="0"/>
          </a:p>
          <a:p>
            <a:r>
              <a:rPr lang="zh-CN" altLang="en-US" baseline="0" dirty="0"/>
              <a:t>应用程序员：负责设计和模块编写，调试和安装。</a:t>
            </a:r>
            <a:endParaRPr lang="en-US" altLang="zh-CN" baseline="0" dirty="0"/>
          </a:p>
          <a:p>
            <a:r>
              <a:rPr lang="zh-CN" altLang="en-US" baseline="0" dirty="0"/>
              <a:t>最终用户：偶然用户   简单用户   复杂用户</a:t>
            </a:r>
            <a:endParaRPr lang="en-US" altLang="zh-CN" baseline="0" dirty="0"/>
          </a:p>
          <a:p>
            <a:r>
              <a:rPr lang="zh-CN" altLang="en-US" baseline="0" dirty="0"/>
              <a:t>偶然用户一般为高管   简单用于一般为具体的职员，主要工作就是查询和更新数据库</a:t>
            </a:r>
            <a:endParaRPr lang="en-US" altLang="zh-CN" baseline="0" dirty="0"/>
          </a:p>
          <a:p>
            <a:r>
              <a:rPr lang="zh-CN" altLang="en-US" baseline="0" dirty="0"/>
              <a:t>复杂用户为有科学技术背景的人员，能够直接使用数据库语言访问数据库。</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82</a:t>
            </a:fld>
            <a:endParaRPr lang="zh-CN" altLang="en-US"/>
          </a:p>
        </p:txBody>
      </p:sp>
    </p:spTree>
    <p:extLst>
      <p:ext uri="{BB962C8B-B14F-4D97-AF65-F5344CB8AC3E}">
        <p14:creationId xmlns:p14="http://schemas.microsoft.com/office/powerpoint/2010/main" val="2719349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中国石化财务管理信息系统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管理信息系统（</a:t>
            </a:r>
            <a:r>
              <a:rPr lang="en-US" altLang="zh-CN" sz="1200" b="0" i="0" kern="1200" dirty="0">
                <a:solidFill>
                  <a:schemeClr val="tx1"/>
                </a:solidFill>
                <a:effectLst/>
                <a:latin typeface="+mn-lt"/>
                <a:ea typeface="+mn-ea"/>
                <a:cs typeface="+mn-cs"/>
              </a:rPr>
              <a:t>Management Information System</a:t>
            </a:r>
            <a:r>
              <a:rPr lang="zh-CN" altLang="en-US" sz="1200" b="0" i="0" kern="1200" dirty="0">
                <a:solidFill>
                  <a:schemeClr val="tx1"/>
                </a:solidFill>
                <a:effectLst/>
                <a:latin typeface="+mn-lt"/>
                <a:ea typeface="+mn-ea"/>
                <a:cs typeface="+mn-cs"/>
              </a:rPr>
              <a:t>，简称</a:t>
            </a:r>
            <a:r>
              <a:rPr lang="en-US" altLang="zh-CN" sz="1200" b="0" i="0" kern="1200" dirty="0">
                <a:solidFill>
                  <a:schemeClr val="tx1"/>
                </a:solidFill>
                <a:effectLst/>
                <a:latin typeface="+mn-lt"/>
                <a:ea typeface="+mn-ea"/>
                <a:cs typeface="+mn-cs"/>
              </a:rPr>
              <a:t>MIS</a:t>
            </a:r>
            <a:r>
              <a:rPr lang="zh-CN" altLang="en-US" sz="1200" b="0" i="0" kern="1200" dirty="0">
                <a:solidFill>
                  <a:schemeClr val="tx1"/>
                </a:solidFill>
                <a:effectLst/>
                <a:latin typeface="+mn-lt"/>
                <a:ea typeface="+mn-ea"/>
                <a:cs typeface="+mn-cs"/>
              </a:rPr>
              <a:t>）是一个以人为主导，利用计算机硬件、</a:t>
            </a:r>
            <a:r>
              <a:rPr lang="zh-CN" altLang="en-US" sz="1200" b="0" i="0" u="none" strike="noStrike" kern="1200" dirty="0">
                <a:solidFill>
                  <a:schemeClr val="tx1"/>
                </a:solidFill>
                <a:effectLst/>
                <a:latin typeface="+mn-lt"/>
                <a:ea typeface="+mn-ea"/>
                <a:cs typeface="+mn-cs"/>
                <a:hlinkClick r:id="rId3"/>
              </a:rPr>
              <a:t>软件</a:t>
            </a:r>
            <a:r>
              <a:rPr lang="zh-CN" altLang="en-US" sz="1200" b="0" i="0" kern="1200" dirty="0">
                <a:solidFill>
                  <a:schemeClr val="tx1"/>
                </a:solidFill>
                <a:effectLst/>
                <a:latin typeface="+mn-lt"/>
                <a:ea typeface="+mn-ea"/>
                <a:cs typeface="+mn-cs"/>
              </a:rPr>
              <a:t>、网络通信设备以及其他办公设备，进行信息的收集、传输、加工、储存、更新、拓展和维护的系统</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10</a:t>
            </a:fld>
            <a:endParaRPr lang="zh-CN" altLang="en-US"/>
          </a:p>
        </p:txBody>
      </p:sp>
    </p:spTree>
    <p:extLst>
      <p:ext uri="{BB962C8B-B14F-4D97-AF65-F5344CB8AC3E}">
        <p14:creationId xmlns:p14="http://schemas.microsoft.com/office/powerpoint/2010/main" val="2378064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监控数据库使用的运行的重要工作就是：及时处理运行过程中出现的问题。</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84</a:t>
            </a:fld>
            <a:endParaRPr lang="zh-CN" altLang="en-US"/>
          </a:p>
        </p:txBody>
      </p:sp>
    </p:spTree>
    <p:extLst>
      <p:ext uri="{BB962C8B-B14F-4D97-AF65-F5344CB8AC3E}">
        <p14:creationId xmlns:p14="http://schemas.microsoft.com/office/powerpoint/2010/main" val="3433817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一般情况下有数据库管理员担任</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85</a:t>
            </a:fld>
            <a:endParaRPr lang="zh-CN" altLang="en-US"/>
          </a:p>
        </p:txBody>
      </p:sp>
    </p:spTree>
    <p:extLst>
      <p:ext uri="{BB962C8B-B14F-4D97-AF65-F5344CB8AC3E}">
        <p14:creationId xmlns:p14="http://schemas.microsoft.com/office/powerpoint/2010/main" val="205447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数据：对象</a:t>
            </a:r>
            <a:r>
              <a:rPr lang="en-US" altLang="zh-CN" dirty="0"/>
              <a:t>------</a:t>
            </a:r>
            <a:r>
              <a:rPr lang="zh-CN" altLang="en-US" dirty="0"/>
              <a:t>反映一个事物，那我们最先反映出来的就是数字，一说数据首先想到数字，其实数字只是数据最简单的一种，数据的种类有很多</a:t>
            </a:r>
            <a:endParaRPr lang="en-US" altLang="zh-CN" dirty="0"/>
          </a:p>
          <a:p>
            <a:endParaRPr lang="en-US" altLang="zh-CN" dirty="0"/>
          </a:p>
          <a:p>
            <a:r>
              <a:rPr lang="zh-CN" altLang="en-US" dirty="0"/>
              <a:t>描述数据的符号可以是数字，也可以是文字、图形、图像、声音、语言，最终都经过数字化后存储在计算机中</a:t>
            </a:r>
            <a:endParaRPr lang="en-US" altLang="zh-CN" dirty="0"/>
          </a:p>
          <a:p>
            <a:endParaRPr lang="en-US" altLang="zh-CN" dirty="0"/>
          </a:p>
          <a:p>
            <a:r>
              <a:rPr lang="zh-CN" altLang="en-US" dirty="0"/>
              <a:t>仅仅有表现形式是不够的，还需要经过解释，数据和它的语义是不可分的，比方说</a:t>
            </a:r>
            <a:r>
              <a:rPr lang="en-US" altLang="zh-CN" dirty="0"/>
              <a:t>1000</a:t>
            </a:r>
            <a:r>
              <a:rPr lang="zh-CN" altLang="en-US" dirty="0"/>
              <a:t>，可以表示工资，也可以表示统计总数，还可以表示距离等等。</a:t>
            </a:r>
          </a:p>
          <a:p>
            <a:endParaRPr lang="en-US" altLang="zh-CN" dirty="0"/>
          </a:p>
          <a:p>
            <a:r>
              <a:rPr lang="zh-CN" altLang="en-US" dirty="0"/>
              <a:t>数据是：描述事物的符号记录。</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11</a:t>
            </a:fld>
            <a:endParaRPr lang="zh-CN" altLang="en-US"/>
          </a:p>
        </p:txBody>
      </p:sp>
    </p:spTree>
    <p:extLst>
      <p:ext uri="{BB962C8B-B14F-4D97-AF65-F5344CB8AC3E}">
        <p14:creationId xmlns:p14="http://schemas.microsoft.com/office/powerpoint/2010/main" val="357724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数据库，顾名思义，数据的仓库</a:t>
            </a:r>
            <a:endParaRPr lang="en-US" altLang="zh-CN" dirty="0"/>
          </a:p>
          <a:p>
            <a:r>
              <a:rPr lang="zh-CN" altLang="en-US" dirty="0"/>
              <a:t>大量的数据并不希望杂乱无章的存储在计算机中，而是希望有一定的组织，这个组织就是我们后续课程讲的两个工具，一个是数据模型，一个是概念模型，用这两个工具</a:t>
            </a:r>
            <a:r>
              <a:rPr lang="zh-CN" altLang="en-US" baseline="0" dirty="0"/>
              <a:t>对数据进行描述和存储之后，希望数据具有最小的冗余度，</a:t>
            </a:r>
            <a:endParaRPr lang="en-US" altLang="zh-CN" baseline="0" dirty="0"/>
          </a:p>
          <a:p>
            <a:r>
              <a:rPr lang="zh-CN" altLang="en-US" baseline="0" dirty="0"/>
              <a:t>冗余度：同一个数据在同一个数据库中存储的次数。我们要求冗余度小主要从两方面来考虑：一：节省存储空间，减少硬件开销，二：数据库中数据本身的正确性考虑。大家想，冗余度越高，数据存储的次数就越多，造成数据被破坏的可能性就越大，比方说更改数据，可能改了一处，另外几处没改，造成数据不统一，应用起来会有歧义。</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13</a:t>
            </a:fld>
            <a:endParaRPr lang="zh-CN" altLang="en-US"/>
          </a:p>
        </p:txBody>
      </p:sp>
    </p:spTree>
    <p:extLst>
      <p:ext uri="{BB962C8B-B14F-4D97-AF65-F5344CB8AC3E}">
        <p14:creationId xmlns:p14="http://schemas.microsoft.com/office/powerpoint/2010/main" val="1616213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建立在数据库之上的一个管理软件</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14</a:t>
            </a:fld>
            <a:endParaRPr lang="zh-CN" altLang="en-US"/>
          </a:p>
        </p:txBody>
      </p:sp>
    </p:spTree>
    <p:extLst>
      <p:ext uri="{BB962C8B-B14F-4D97-AF65-F5344CB8AC3E}">
        <p14:creationId xmlns:p14="http://schemas.microsoft.com/office/powerpoint/2010/main" val="76322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用这个定义功能可以实现数据模型的建立</a:t>
            </a:r>
            <a:endParaRPr lang="en-US" altLang="zh-CN" dirty="0"/>
          </a:p>
          <a:p>
            <a:r>
              <a:rPr lang="zh-CN" altLang="en-US" dirty="0"/>
              <a:t>存取方式：顺序、链接、索引、散列、查找</a:t>
            </a:r>
            <a:endParaRPr lang="en-US" altLang="zh-CN" dirty="0"/>
          </a:p>
          <a:p>
            <a:r>
              <a:rPr lang="zh-CN" altLang="en-US" dirty="0"/>
              <a:t>文件结构有顺序文件，索引文件，散列文件等等，</a:t>
            </a:r>
            <a:endParaRPr lang="en-US" altLang="zh-CN" dirty="0"/>
          </a:p>
          <a:p>
            <a:r>
              <a:rPr lang="zh-CN" altLang="en-US" dirty="0"/>
              <a:t>提高存储空间的利用率，和数据的方便存储。</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16</a:t>
            </a:fld>
            <a:endParaRPr lang="zh-CN" altLang="en-US"/>
          </a:p>
        </p:txBody>
      </p:sp>
    </p:spTree>
    <p:extLst>
      <p:ext uri="{BB962C8B-B14F-4D97-AF65-F5344CB8AC3E}">
        <p14:creationId xmlns:p14="http://schemas.microsoft.com/office/powerpoint/2010/main" val="710813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数据操纵，主要实现对数据库的基本操作，主要有两类，检索和更新，更新包括，增删改。</a:t>
            </a:r>
            <a:endParaRPr lang="en-US" altLang="zh-CN" dirty="0"/>
          </a:p>
          <a:p>
            <a:endParaRPr lang="en-US" altLang="zh-CN" dirty="0"/>
          </a:p>
          <a:p>
            <a:r>
              <a:rPr lang="zh-CN" altLang="en-US" dirty="0"/>
              <a:t>运行过程中有两个问题：一、并发控制。二、恢复机制。</a:t>
            </a:r>
            <a:endParaRPr lang="en-US" altLang="zh-CN" dirty="0"/>
          </a:p>
          <a:p>
            <a:r>
              <a:rPr lang="zh-CN" altLang="en-US" dirty="0"/>
              <a:t>并发控制：因为数据库是共享的，所以同一时刻同一数据被多个用户使用，有的用户做读，有的用户取，有的用户做更新，如何保证用户的操作都是行之有效的呢？换句话说，用户的操作如何能如实的反映到数据库中呢？</a:t>
            </a:r>
            <a:endParaRPr lang="en-US" altLang="zh-CN" dirty="0"/>
          </a:p>
          <a:p>
            <a:r>
              <a:rPr lang="zh-CN" altLang="en-US" dirty="0"/>
              <a:t>并发过程中因数据处理不当，可能导致数据不对</a:t>
            </a:r>
            <a:endParaRPr lang="en-US" altLang="zh-CN" dirty="0"/>
          </a:p>
          <a:p>
            <a:r>
              <a:rPr lang="zh-CN" altLang="en-US" dirty="0"/>
              <a:t>恢复机制：因为数据库管理系统是位于操作系统之上的，那么，操作系统随时可能出现各种故障，导致数据库中数据受到破坏。无论出现什么故障，数据库管理系统应该提供一个功能：尽可能保证数据不因故障而丢失，及时丢失也能通过相应的技术来恢复。</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17</a:t>
            </a:fld>
            <a:endParaRPr lang="zh-CN" altLang="en-US"/>
          </a:p>
        </p:txBody>
      </p:sp>
    </p:spTree>
    <p:extLst>
      <p:ext uri="{BB962C8B-B14F-4D97-AF65-F5344CB8AC3E}">
        <p14:creationId xmlns:p14="http://schemas.microsoft.com/office/powerpoint/2010/main" val="274770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建立过程中数据的物理分配、存储。</a:t>
            </a:r>
            <a:endParaRPr lang="en-US" altLang="zh-CN" dirty="0"/>
          </a:p>
          <a:p>
            <a:r>
              <a:rPr lang="zh-CN" altLang="en-US" dirty="0"/>
              <a:t>运转过程中如何保证数据正常。</a:t>
            </a:r>
            <a:endParaRPr lang="en-US" altLang="zh-CN" dirty="0"/>
          </a:p>
          <a:p>
            <a:r>
              <a:rPr lang="zh-CN" altLang="en-US" sz="1200" b="0" i="0" u="none" strike="noStrike" kern="1200" dirty="0">
                <a:solidFill>
                  <a:schemeClr val="tx1"/>
                </a:solidFill>
                <a:effectLst/>
                <a:latin typeface="+mn-lt"/>
                <a:ea typeface="+mn-ea"/>
                <a:cs typeface="+mn-cs"/>
                <a:hlinkClick r:id="rId3"/>
              </a:rPr>
              <a:t>异构数据库系统</a:t>
            </a:r>
            <a:r>
              <a:rPr lang="zh-CN" altLang="en-US" sz="1200" b="0" i="0" kern="1200" dirty="0">
                <a:solidFill>
                  <a:schemeClr val="tx1"/>
                </a:solidFill>
                <a:effectLst/>
                <a:latin typeface="+mn-lt"/>
                <a:ea typeface="+mn-ea"/>
                <a:cs typeface="+mn-cs"/>
              </a:rPr>
              <a:t>是相关的多个数据库系统的集合。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异构数据库系统的异构性主要体现在以下几个方面：</a:t>
            </a:r>
          </a:p>
          <a:p>
            <a:r>
              <a:rPr lang="zh-CN" altLang="en-US" sz="1200" b="1" i="0" kern="1200" dirty="0">
                <a:solidFill>
                  <a:schemeClr val="tx1"/>
                </a:solidFill>
                <a:effectLst/>
                <a:latin typeface="+mn-lt"/>
                <a:ea typeface="+mn-ea"/>
                <a:cs typeface="+mn-cs"/>
              </a:rPr>
              <a:t>计算机体系结构的异构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各个参与的数据库可以分别运行在大型机、</a:t>
            </a:r>
            <a:r>
              <a:rPr lang="zh-CN" altLang="en-US" sz="1200" b="0" i="0" u="none" strike="noStrike" kern="1200" dirty="0">
                <a:solidFill>
                  <a:schemeClr val="tx1"/>
                </a:solidFill>
                <a:effectLst/>
                <a:latin typeface="+mn-lt"/>
                <a:ea typeface="+mn-ea"/>
                <a:cs typeface="+mn-cs"/>
                <a:hlinkClick r:id="rId4"/>
              </a:rPr>
              <a:t>小型机</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5"/>
              </a:rPr>
              <a:t>工作站</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或</a:t>
            </a:r>
            <a:r>
              <a:rPr lang="zh-CN" altLang="en-US" sz="1200" b="0" i="0" u="none" strike="noStrike" kern="1200" dirty="0">
                <a:solidFill>
                  <a:schemeClr val="tx1"/>
                </a:solidFill>
                <a:effectLst/>
                <a:latin typeface="+mn-lt"/>
                <a:ea typeface="+mn-ea"/>
                <a:cs typeface="+mn-cs"/>
                <a:hlinkClick r:id="rId6"/>
              </a:rPr>
              <a:t>嵌入式系统</a:t>
            </a:r>
            <a:r>
              <a:rPr lang="zh-CN" altLang="en-US" sz="1200" b="0" i="0" kern="1200" dirty="0">
                <a:solidFill>
                  <a:schemeClr val="tx1"/>
                </a:solidFill>
                <a:effectLst/>
                <a:latin typeface="+mn-lt"/>
                <a:ea typeface="+mn-ea"/>
                <a:cs typeface="+mn-cs"/>
              </a:rPr>
              <a:t>中。</a:t>
            </a:r>
          </a:p>
          <a:p>
            <a:r>
              <a:rPr lang="zh-CN" altLang="en-US" sz="1200" b="1" i="0" kern="1200" dirty="0">
                <a:solidFill>
                  <a:schemeClr val="tx1"/>
                </a:solidFill>
                <a:effectLst/>
                <a:latin typeface="+mn-lt"/>
                <a:ea typeface="+mn-ea"/>
                <a:cs typeface="+mn-cs"/>
              </a:rPr>
              <a:t>基础操作系统的异构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各个</a:t>
            </a:r>
            <a:r>
              <a:rPr lang="zh-CN" altLang="en-US" sz="1200" b="0" i="0" u="none" strike="noStrike" kern="1200" dirty="0">
                <a:solidFill>
                  <a:schemeClr val="tx1"/>
                </a:solidFill>
                <a:effectLst/>
                <a:latin typeface="+mn-lt"/>
                <a:ea typeface="+mn-ea"/>
                <a:cs typeface="+mn-cs"/>
                <a:hlinkClick r:id="rId7"/>
              </a:rPr>
              <a:t>数据库系统</a:t>
            </a:r>
            <a:r>
              <a:rPr lang="zh-CN" altLang="en-US" sz="1200" b="0" i="0" kern="1200" dirty="0">
                <a:solidFill>
                  <a:schemeClr val="tx1"/>
                </a:solidFill>
                <a:effectLst/>
                <a:latin typeface="+mn-lt"/>
                <a:ea typeface="+mn-ea"/>
                <a:cs typeface="+mn-cs"/>
              </a:rPr>
              <a:t>的基础操作系统可以是</a:t>
            </a:r>
            <a:r>
              <a:rPr lang="en-US" altLang="zh-CN" sz="1200" b="0" i="0" kern="1200" dirty="0">
                <a:solidFill>
                  <a:schemeClr val="tx1"/>
                </a:solidFill>
                <a:effectLst/>
                <a:latin typeface="+mn-lt"/>
                <a:ea typeface="+mn-ea"/>
                <a:cs typeface="+mn-cs"/>
              </a:rPr>
              <a:t>Unix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Windows 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等。</a:t>
            </a:r>
          </a:p>
          <a:p>
            <a:r>
              <a:rPr lang="en-US" altLang="zh-CN" sz="1200" b="1" i="0" kern="1200" dirty="0">
                <a:solidFill>
                  <a:schemeClr val="tx1"/>
                </a:solidFill>
                <a:effectLst/>
                <a:latin typeface="+mn-lt"/>
                <a:ea typeface="+mn-ea"/>
                <a:cs typeface="+mn-cs"/>
              </a:rPr>
              <a:t>DBMS</a:t>
            </a:r>
            <a:r>
              <a:rPr lang="zh-CN" altLang="en-US" sz="1200" b="1" i="0" kern="1200" dirty="0">
                <a:solidFill>
                  <a:schemeClr val="tx1"/>
                </a:solidFill>
                <a:effectLst/>
                <a:latin typeface="+mn-lt"/>
                <a:ea typeface="+mn-ea"/>
                <a:cs typeface="+mn-cs"/>
              </a:rPr>
              <a:t>本身的异构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可以是同为关系型数据库系统的</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等，也可以是不同数据模型的数据库，如关系、模式、层次、网络、</a:t>
            </a:r>
            <a:r>
              <a:rPr lang="zh-CN" altLang="en-US" sz="1200" b="0" i="0" u="none" strike="noStrike" kern="1200" dirty="0">
                <a:solidFill>
                  <a:schemeClr val="tx1"/>
                </a:solidFill>
                <a:effectLst/>
                <a:latin typeface="+mn-lt"/>
                <a:ea typeface="+mn-ea"/>
                <a:cs typeface="+mn-cs"/>
                <a:hlinkClick r:id="rId8"/>
              </a:rPr>
              <a:t>面向对象</a:t>
            </a:r>
            <a:r>
              <a:rPr lang="zh-CN" altLang="en-US" sz="1200" b="0" i="0" kern="1200" dirty="0">
                <a:solidFill>
                  <a:schemeClr val="tx1"/>
                </a:solidFill>
                <a:effectLst/>
                <a:latin typeface="+mn-lt"/>
                <a:ea typeface="+mn-ea"/>
                <a:cs typeface="+mn-cs"/>
              </a:rPr>
              <a:t>，函数型数据库共同组成一个</a:t>
            </a:r>
            <a:r>
              <a:rPr lang="zh-CN" altLang="en-US" sz="1200" b="0" i="0" u="none" strike="noStrike" kern="1200" dirty="0">
                <a:solidFill>
                  <a:schemeClr val="tx1"/>
                </a:solidFill>
                <a:effectLst/>
                <a:latin typeface="+mn-lt"/>
                <a:ea typeface="+mn-ea"/>
                <a:cs typeface="+mn-cs"/>
                <a:hlinkClick r:id="rId3"/>
              </a:rPr>
              <a:t>异构数据库系统</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异构数据库系统的目标在于实现不同数据库之间的数据信息资源、硬件设备资源和人力资源的合并和共享。</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18</a:t>
            </a:fld>
            <a:endParaRPr lang="zh-CN" altLang="en-US"/>
          </a:p>
        </p:txBody>
      </p:sp>
    </p:spTree>
    <p:extLst>
      <p:ext uri="{BB962C8B-B14F-4D97-AF65-F5344CB8AC3E}">
        <p14:creationId xmlns:p14="http://schemas.microsoft.com/office/powerpoint/2010/main" val="39985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2"/>
            <a:ext cx="4572000" cy="1189651"/>
          </a:xfrm>
          <a:prstGeom prst="rect">
            <a:avLst/>
          </a:prstGeom>
        </p:spPr>
        <p:txBody>
          <a:bodyPr/>
          <a:lstStyle>
            <a:lvl1pPr algn="ctr">
              <a:defRPr sz="32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5" y="5044774"/>
            <a:ext cx="3787147" cy="1189651"/>
          </a:xfrm>
          <a:prstGeom prst="rect">
            <a:avLst/>
          </a:prstGeom>
        </p:spPr>
        <p:txBody>
          <a:bodyPr/>
          <a:lstStyle>
            <a:lvl1pPr marL="0" indent="0" algn="ctr">
              <a:buFontTx/>
              <a:buNone/>
              <a:defRPr sz="2800"/>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1"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87523" y="1073577"/>
            <a:ext cx="5512584" cy="2584023"/>
          </a:xfrm>
          <a:prstGeom prst="rect">
            <a:avLst/>
          </a:prstGeom>
        </p:spPr>
      </p:pic>
    </p:spTree>
    <p:extLst>
      <p:ext uri="{BB962C8B-B14F-4D97-AF65-F5344CB8AC3E}">
        <p14:creationId xmlns:p14="http://schemas.microsoft.com/office/powerpoint/2010/main" val="385732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7651" y="112922"/>
            <a:ext cx="6864349" cy="84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9" y="1166527"/>
            <a:ext cx="10972800" cy="4524949"/>
          </a:xfrm>
          <a:prstGeom prst="rect">
            <a:avLst/>
          </a:prstGeom>
        </p:spPr>
        <p:txBody>
          <a:bodyPr/>
          <a:lstStyle>
            <a:lvl1pPr marL="457200" indent="-457200">
              <a:buClr>
                <a:srgbClr val="0070C0"/>
              </a:buClr>
              <a:buFont typeface="Wingdings" panose="05000000000000000000" pitchFamily="2" charset="2"/>
              <a:buChar char="v"/>
              <a:defRPr sz="2800" b="0"/>
            </a:lvl1pPr>
            <a:lvl2pPr marL="800100" indent="-342900">
              <a:buClr>
                <a:srgbClr val="00B0F0"/>
              </a:buClr>
              <a:buFont typeface="Wingdings" panose="05000000000000000000" pitchFamily="2" charset="2"/>
              <a:buChar char=""/>
              <a:defRPr/>
            </a:lvl2pPr>
            <a:lvl3pPr marL="1200150" indent="-285750">
              <a:buClr>
                <a:srgbClr val="3399FF"/>
              </a:buClr>
              <a:buFont typeface="Wingdings" panose="05000000000000000000" pitchFamily="2" charset="2"/>
              <a:buChar char="Ø"/>
              <a:defRPr/>
            </a:lvl3pPr>
            <a:lvl4pPr marL="1657350" indent="-285750">
              <a:buClr>
                <a:srgbClr val="00B0F0"/>
              </a:buClr>
              <a:buFont typeface="Wingdings" panose="05000000000000000000" pitchFamily="2" charset="2"/>
              <a:buChar char="ü"/>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305558" y="324088"/>
            <a:ext cx="6864085" cy="612086"/>
          </a:xfrm>
          <a:prstGeom prst="rect">
            <a:avLst/>
          </a:prstGeom>
        </p:spPr>
        <p:txBody>
          <a:bodyPr/>
          <a:lstStyle>
            <a:lvl1pPr algn="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75710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a:extLst>
              <a:ext uri="{FF2B5EF4-FFF2-40B4-BE49-F238E27FC236}">
                <a16:creationId xmlns:a16="http://schemas.microsoft.com/office/drawing/2014/main" id="{C6AFF661-BC60-4AC4-AD39-F869C0990E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74219" y="135104"/>
            <a:ext cx="6817783"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1813B78E-23AC-48B2-9106-988AF48D71C8}"/>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
        <p:nvSpPr>
          <p:cNvPr id="4" name="日期占位符 3">
            <a:extLst>
              <a:ext uri="{FF2B5EF4-FFF2-40B4-BE49-F238E27FC236}">
                <a16:creationId xmlns:a16="http://schemas.microsoft.com/office/drawing/2014/main" id="{B6A71000-6AEE-4827-9457-F1AA2746A7DF}"/>
              </a:ext>
            </a:extLst>
          </p:cNvPr>
          <p:cNvSpPr>
            <a:spLocks noGrp="1"/>
          </p:cNvSpPr>
          <p:nvPr>
            <p:ph type="dt" sz="half" idx="10"/>
          </p:nvPr>
        </p:nvSpPr>
        <p:spPr/>
        <p:txBody>
          <a:bodyPr/>
          <a:lstStyle>
            <a:lvl1pPr>
              <a:defRPr/>
            </a:lvl1pPr>
          </a:lstStyle>
          <a:p>
            <a:pPr>
              <a:defRPr/>
            </a:pPr>
            <a:fld id="{9DB98362-66A9-401A-9146-F9D58BEEFC27}" type="datetimeFigureOut">
              <a:rPr lang="zh-CN" altLang="en-US"/>
              <a:pPr>
                <a:defRPr/>
              </a:pPr>
              <a:t>2020/2/19</a:t>
            </a:fld>
            <a:endParaRPr lang="zh-CN" altLang="en-US"/>
          </a:p>
        </p:txBody>
      </p:sp>
      <p:sp>
        <p:nvSpPr>
          <p:cNvPr id="5" name="灯片编号占位符 5">
            <a:extLst>
              <a:ext uri="{FF2B5EF4-FFF2-40B4-BE49-F238E27FC236}">
                <a16:creationId xmlns:a16="http://schemas.microsoft.com/office/drawing/2014/main" id="{8E529C31-8BE0-49AB-B578-E10F11DD9980}"/>
              </a:ext>
            </a:extLst>
          </p:cNvPr>
          <p:cNvSpPr>
            <a:spLocks noGrp="1"/>
          </p:cNvSpPr>
          <p:nvPr>
            <p:ph type="sldNum" sz="quarter" idx="11"/>
          </p:nvPr>
        </p:nvSpPr>
        <p:spPr/>
        <p:txBody>
          <a:bodyPr/>
          <a:lstStyle>
            <a:lvl1pPr>
              <a:defRPr/>
            </a:lvl1pPr>
          </a:lstStyle>
          <a:p>
            <a:pPr>
              <a:defRPr/>
            </a:pPr>
            <a:fld id="{B1F86F92-B509-4D60-BFE6-0539A2E6AE56}" type="slidenum">
              <a:rPr lang="zh-CN" altLang="en-US"/>
              <a:pPr>
                <a:defRPr/>
              </a:pPr>
              <a:t>‹#›</a:t>
            </a:fld>
            <a:endParaRPr lang="zh-CN" altLang="en-US"/>
          </a:p>
        </p:txBody>
      </p:sp>
    </p:spTree>
    <p:extLst>
      <p:ext uri="{BB962C8B-B14F-4D97-AF65-F5344CB8AC3E}">
        <p14:creationId xmlns:p14="http://schemas.microsoft.com/office/powerpoint/2010/main" val="343703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65D986B6-0CED-4A75-8054-7FFEA8B8B9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32400" y="135104"/>
            <a:ext cx="6817784"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A7E4B645-2121-4824-993B-EA3A7D78DC24}"/>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
        <p:nvSpPr>
          <p:cNvPr id="2" name="标题 1"/>
          <p:cNvSpPr>
            <a:spLocks noGrp="1"/>
          </p:cNvSpPr>
          <p:nvPr>
            <p:ph type="title"/>
          </p:nvPr>
        </p:nvSpPr>
        <p:spPr/>
        <p:txBody>
          <a:bodyPr>
            <a:normAutofit/>
          </a:bodyPr>
          <a:lstStyle>
            <a:lvl1pPr>
              <a:defRPr sz="3149" b="1">
                <a:effectLst>
                  <a:outerShdw blurRad="38100" dist="38100" dir="2700000" algn="tl">
                    <a:srgbClr val="000000">
                      <a:alpha val="43137"/>
                    </a:srgbClr>
                  </a:outerShdw>
                </a:effectLst>
                <a:latin typeface="宋体" pitchFamily="2" charset="-122"/>
                <a:ea typeface="宋体" pitchFamily="2" charset="-122"/>
              </a:defRPr>
            </a:lvl1pPr>
          </a:lstStyle>
          <a:p>
            <a:endParaRPr lang="zh-CN" altLang="en-US" dirty="0"/>
          </a:p>
        </p:txBody>
      </p:sp>
      <p:sp>
        <p:nvSpPr>
          <p:cNvPr id="5" name="日期占位符 2">
            <a:extLst>
              <a:ext uri="{FF2B5EF4-FFF2-40B4-BE49-F238E27FC236}">
                <a16:creationId xmlns:a16="http://schemas.microsoft.com/office/drawing/2014/main" id="{D0570A44-F4E3-4334-A2D9-03AA05997B15}"/>
              </a:ext>
            </a:extLst>
          </p:cNvPr>
          <p:cNvSpPr>
            <a:spLocks noGrp="1"/>
          </p:cNvSpPr>
          <p:nvPr>
            <p:ph type="dt" sz="half" idx="10"/>
          </p:nvPr>
        </p:nvSpPr>
        <p:spPr/>
        <p:txBody>
          <a:bodyPr/>
          <a:lstStyle>
            <a:lvl1pPr>
              <a:defRPr/>
            </a:lvl1pPr>
          </a:lstStyle>
          <a:p>
            <a:pPr>
              <a:defRPr/>
            </a:pPr>
            <a:fld id="{D2456873-74A4-44BF-9881-3B9AB99DD831}" type="datetimeFigureOut">
              <a:rPr lang="zh-CN" altLang="en-US"/>
              <a:pPr>
                <a:defRPr/>
              </a:pPr>
              <a:t>2020/2/19</a:t>
            </a:fld>
            <a:endParaRPr lang="zh-CN" altLang="en-US"/>
          </a:p>
        </p:txBody>
      </p:sp>
      <p:sp>
        <p:nvSpPr>
          <p:cNvPr id="6" name="页脚占位符 3">
            <a:extLst>
              <a:ext uri="{FF2B5EF4-FFF2-40B4-BE49-F238E27FC236}">
                <a16:creationId xmlns:a16="http://schemas.microsoft.com/office/drawing/2014/main" id="{597AABA0-2381-4431-AFCF-ECF62F207E06}"/>
              </a:ext>
            </a:extLst>
          </p:cNvPr>
          <p:cNvSpPr>
            <a:spLocks noGrp="1"/>
          </p:cNvSpPr>
          <p:nvPr>
            <p:ph type="ftr" sz="quarter" idx="11"/>
          </p:nvPr>
        </p:nvSpPr>
        <p:spPr>
          <a:xfrm>
            <a:off x="4165600" y="6355900"/>
            <a:ext cx="3860800" cy="364981"/>
          </a:xfrm>
        </p:spPr>
        <p:txBody>
          <a:bodyPr/>
          <a:lstStyle>
            <a:lvl1pPr>
              <a:defRPr>
                <a:ea typeface="宋体" pitchFamily="2" charset="-122"/>
              </a:defRPr>
            </a:lvl1pPr>
          </a:lstStyle>
          <a:p>
            <a:pPr>
              <a:defRPr/>
            </a:pPr>
            <a:endParaRPr lang="zh-CN" altLang="en-US"/>
          </a:p>
        </p:txBody>
      </p:sp>
      <p:sp>
        <p:nvSpPr>
          <p:cNvPr id="7" name="灯片编号占位符 4">
            <a:extLst>
              <a:ext uri="{FF2B5EF4-FFF2-40B4-BE49-F238E27FC236}">
                <a16:creationId xmlns:a16="http://schemas.microsoft.com/office/drawing/2014/main" id="{6D60BCE1-28E2-4B3C-8029-CD1BBE29C97E}"/>
              </a:ext>
            </a:extLst>
          </p:cNvPr>
          <p:cNvSpPr>
            <a:spLocks noGrp="1"/>
          </p:cNvSpPr>
          <p:nvPr>
            <p:ph type="sldNum" sz="quarter" idx="12"/>
          </p:nvPr>
        </p:nvSpPr>
        <p:spPr/>
        <p:txBody>
          <a:bodyPr/>
          <a:lstStyle>
            <a:lvl1pPr>
              <a:defRPr/>
            </a:lvl1pPr>
          </a:lstStyle>
          <a:p>
            <a:pPr>
              <a:defRPr/>
            </a:pPr>
            <a:fld id="{6D149531-DC7C-4C09-B0F3-CE6371457E86}" type="slidenum">
              <a:rPr lang="zh-CN" altLang="en-US"/>
              <a:pPr>
                <a:defRPr/>
              </a:pPr>
              <a:t>‹#›</a:t>
            </a:fld>
            <a:endParaRPr lang="zh-CN" altLang="en-US"/>
          </a:p>
        </p:txBody>
      </p:sp>
    </p:spTree>
    <p:extLst>
      <p:ext uri="{BB962C8B-B14F-4D97-AF65-F5344CB8AC3E}">
        <p14:creationId xmlns:p14="http://schemas.microsoft.com/office/powerpoint/2010/main" val="3352569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3"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69"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2020/2/19</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142938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6"/>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150150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2333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5374219"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Tree>
    <p:extLst>
      <p:ext uri="{BB962C8B-B14F-4D97-AF65-F5344CB8AC3E}">
        <p14:creationId xmlns:p14="http://schemas.microsoft.com/office/powerpoint/2010/main" val="247889744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51" r:id="rId3"/>
    <p:sldLayoutId id="2147483752" r:id="rId4"/>
    <p:sldLayoutId id="2147483753" r:id="rId5"/>
    <p:sldLayoutId id="2147483754" r:id="rId6"/>
    <p:sldLayoutId id="2147483755" r:id="rId7"/>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5.jpeg"/><Relationship Id="rId5"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4" Type="http://schemas.openxmlformats.org/officeDocument/2006/relationships/image" Target="../media/image37.wmf"/></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baike.baidu.com/view/68348.ht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1D3A9FE-7CC4-45A0-A90A-26CF4AAAEC61}"/>
              </a:ext>
            </a:extLst>
          </p:cNvPr>
          <p:cNvSpPr>
            <a:spLocks noGrp="1"/>
          </p:cNvSpPr>
          <p:nvPr>
            <p:ph type="ctrTitle"/>
          </p:nvPr>
        </p:nvSpPr>
        <p:spPr/>
        <p:txBody>
          <a:bodyPr/>
          <a:lstStyle/>
          <a:p>
            <a:r>
              <a:rPr lang="zh-CN" altLang="en-US" dirty="0"/>
              <a:t>数据库系统概论</a:t>
            </a:r>
          </a:p>
        </p:txBody>
      </p:sp>
      <p:sp>
        <p:nvSpPr>
          <p:cNvPr id="2" name="副标题 1">
            <a:extLst>
              <a:ext uri="{FF2B5EF4-FFF2-40B4-BE49-F238E27FC236}">
                <a16:creationId xmlns:a16="http://schemas.microsoft.com/office/drawing/2014/main" id="{4BB1AE62-3234-474C-9647-E21C17058DAC}"/>
              </a:ext>
            </a:extLst>
          </p:cNvPr>
          <p:cNvSpPr>
            <a:spLocks noGrp="1"/>
          </p:cNvSpPr>
          <p:nvPr>
            <p:ph type="subTitle" idx="1"/>
          </p:nvPr>
        </p:nvSpPr>
        <p:spPr/>
        <p:txBody>
          <a:bodyPr/>
          <a:lstStyle/>
          <a:p>
            <a:r>
              <a:rPr lang="zh-CN" altLang="en-US" dirty="0"/>
              <a:t>第一章  绪论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p:txBody>
          <a:bodyPr>
            <a:normAutofit/>
          </a:bodyPr>
          <a:lstStyle/>
          <a:p>
            <a:pPr>
              <a:lnSpc>
                <a:spcPct val="150000"/>
              </a:lnSpc>
            </a:pPr>
            <a:r>
              <a:rPr lang="zh-CN" altLang="en-US" dirty="0"/>
              <a:t>数据库技术产生于</a:t>
            </a:r>
            <a:r>
              <a:rPr lang="zh-CN" altLang="en-US" dirty="0">
                <a:solidFill>
                  <a:srgbClr val="FF0000"/>
                </a:solidFill>
              </a:rPr>
              <a:t>六十年代</a:t>
            </a:r>
            <a:r>
              <a:rPr lang="zh-CN" altLang="en-US" dirty="0"/>
              <a:t>末，是数据管理的最新技术，是计算机科学的重要分支。</a:t>
            </a:r>
          </a:p>
          <a:p>
            <a:pPr>
              <a:lnSpc>
                <a:spcPct val="150000"/>
              </a:lnSpc>
            </a:pPr>
            <a:r>
              <a:rPr lang="zh-CN" altLang="en-US" dirty="0"/>
              <a:t>数据库技术是</a:t>
            </a:r>
            <a:r>
              <a:rPr lang="zh-CN" altLang="en-US" dirty="0">
                <a:solidFill>
                  <a:srgbClr val="FF0000"/>
                </a:solidFill>
              </a:rPr>
              <a:t>信息系统</a:t>
            </a:r>
            <a:r>
              <a:rPr lang="zh-CN" altLang="en-US" dirty="0"/>
              <a:t>的核心和基础，它的出现极大地促进了计算机应用向各行各业的渗透。</a:t>
            </a:r>
          </a:p>
          <a:p>
            <a:pPr>
              <a:lnSpc>
                <a:spcPct val="150000"/>
              </a:lnSpc>
            </a:pPr>
            <a:r>
              <a:rPr lang="zh-CN" altLang="en-US" dirty="0"/>
              <a:t>数据库的建设规模、数据库信息量的大小和使用频度已成为衡量一个国家信息化程度的重要标志</a:t>
            </a: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数据库系统的地位</a:t>
            </a:r>
          </a:p>
        </p:txBody>
      </p:sp>
      <p:pic>
        <p:nvPicPr>
          <p:cNvPr id="35846" name="Picture 6" descr="http://www.eygle.com/archives/2008/03/06/Toad.jpg"/>
          <p:cNvPicPr>
            <a:picLocks noChangeAspect="1" noChangeArrowheads="1"/>
          </p:cNvPicPr>
          <p:nvPr/>
        </p:nvPicPr>
        <p:blipFill>
          <a:blip r:embed="rId3"/>
          <a:srcRect/>
          <a:stretch>
            <a:fillRect/>
          </a:stretch>
        </p:blipFill>
        <p:spPr bwMode="auto">
          <a:xfrm>
            <a:off x="8082766" y="4551437"/>
            <a:ext cx="2585235" cy="2179983"/>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p:txBody>
          <a:bodyPr>
            <a:normAutofit lnSpcReduction="10000"/>
          </a:bodyPr>
          <a:lstStyle/>
          <a:p>
            <a:pPr>
              <a:lnSpc>
                <a:spcPct val="150000"/>
              </a:lnSpc>
            </a:pPr>
            <a:r>
              <a:rPr lang="zh-CN" altLang="en-US" dirty="0">
                <a:solidFill>
                  <a:srgbClr val="FF0000"/>
                </a:solidFill>
                <a:latin typeface="+mn-ea"/>
              </a:rPr>
              <a:t>数据</a:t>
            </a:r>
            <a:r>
              <a:rPr lang="en-US" altLang="zh-CN" dirty="0">
                <a:solidFill>
                  <a:srgbClr val="FF0000"/>
                </a:solidFill>
                <a:latin typeface="+mn-ea"/>
              </a:rPr>
              <a:t>(Data)</a:t>
            </a:r>
            <a:r>
              <a:rPr lang="zh-CN" altLang="en-US" dirty="0">
                <a:latin typeface="+mn-ea"/>
              </a:rPr>
              <a:t>是数据库中存储的基本对象</a:t>
            </a:r>
          </a:p>
          <a:p>
            <a:pPr>
              <a:lnSpc>
                <a:spcPct val="150000"/>
              </a:lnSpc>
            </a:pPr>
            <a:r>
              <a:rPr lang="zh-CN" altLang="en-US" dirty="0">
                <a:latin typeface="+mn-ea"/>
              </a:rPr>
              <a:t>数据的定义</a:t>
            </a:r>
          </a:p>
          <a:p>
            <a:pPr lvl="1">
              <a:lnSpc>
                <a:spcPct val="150000"/>
              </a:lnSpc>
            </a:pPr>
            <a:r>
              <a:rPr lang="zh-CN" altLang="en-US" sz="2400" dirty="0">
                <a:latin typeface="+mn-ea"/>
              </a:rPr>
              <a:t>描述事物的符号记录</a:t>
            </a:r>
          </a:p>
          <a:p>
            <a:pPr>
              <a:lnSpc>
                <a:spcPct val="150000"/>
              </a:lnSpc>
            </a:pPr>
            <a:r>
              <a:rPr lang="zh-CN" altLang="en-US" dirty="0">
                <a:latin typeface="+mn-ea"/>
              </a:rPr>
              <a:t>数据的种类</a:t>
            </a:r>
          </a:p>
          <a:p>
            <a:pPr lvl="1">
              <a:lnSpc>
                <a:spcPct val="150000"/>
              </a:lnSpc>
            </a:pPr>
            <a:r>
              <a:rPr lang="zh-CN" altLang="en-US" sz="2400" dirty="0">
                <a:latin typeface="+mn-ea"/>
              </a:rPr>
              <a:t>文字、图形、图象、声音</a:t>
            </a:r>
          </a:p>
          <a:p>
            <a:pPr>
              <a:lnSpc>
                <a:spcPct val="150000"/>
              </a:lnSpc>
            </a:pPr>
            <a:r>
              <a:rPr lang="zh-CN" altLang="en-US" dirty="0">
                <a:latin typeface="+mn-ea"/>
              </a:rPr>
              <a:t>数据的特点</a:t>
            </a:r>
          </a:p>
          <a:p>
            <a:pPr lvl="1">
              <a:lnSpc>
                <a:spcPct val="150000"/>
              </a:lnSpc>
            </a:pPr>
            <a:r>
              <a:rPr lang="zh-CN" altLang="en-US" sz="2400" dirty="0">
                <a:latin typeface="+mn-ea"/>
              </a:rPr>
              <a:t>数据与其语义是不可分的</a:t>
            </a:r>
          </a:p>
          <a:p>
            <a:pPr>
              <a:lnSpc>
                <a:spcPct val="150000"/>
              </a:lnSpc>
            </a:pPr>
            <a:endParaRPr lang="zh-CN" altLang="en-US" dirty="0"/>
          </a:p>
        </p:txBody>
      </p:sp>
      <p:sp>
        <p:nvSpPr>
          <p:cNvPr id="2" name="标题 1"/>
          <p:cNvSpPr>
            <a:spLocks noGrp="1"/>
          </p:cNvSpPr>
          <p:nvPr>
            <p:ph type="title"/>
          </p:nvPr>
        </p:nvSpPr>
        <p:spPr/>
        <p:txBody>
          <a:bodyPr>
            <a:normAutofit/>
          </a:bodyPr>
          <a:lstStyle/>
          <a:p>
            <a:r>
              <a:rPr lang="zh-CN" altLang="en-US" dirty="0">
                <a:latin typeface="+mj-ea"/>
              </a:rPr>
              <a:t>数据</a:t>
            </a:r>
          </a:p>
        </p:txBody>
      </p:sp>
      <p:pic>
        <p:nvPicPr>
          <p:cNvPr id="4" name="Picture 2" descr="C:\Documents and Settings\Administrator\Local Settings\Temporary Internet Files\Content.IE5\U9GNQH4Z\MPj04387790000[1].jpg"/>
          <p:cNvPicPr>
            <a:picLocks noChangeAspect="1" noChangeArrowheads="1"/>
          </p:cNvPicPr>
          <p:nvPr/>
        </p:nvPicPr>
        <p:blipFill>
          <a:blip r:embed="rId3" cstate="print"/>
          <a:srcRect/>
          <a:stretch>
            <a:fillRect/>
          </a:stretch>
        </p:blipFill>
        <p:spPr bwMode="auto">
          <a:xfrm>
            <a:off x="7926125" y="4353339"/>
            <a:ext cx="2556344" cy="2130287"/>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3"/>
          <p:cNvSpPr>
            <a:spLocks noGrp="1"/>
          </p:cNvSpPr>
          <p:nvPr>
            <p:ph idx="1"/>
          </p:nvPr>
        </p:nvSpPr>
        <p:spPr/>
        <p:txBody>
          <a:bodyPr>
            <a:normAutofit lnSpcReduction="10000"/>
          </a:bodyPr>
          <a:lstStyle/>
          <a:p>
            <a:pPr>
              <a:lnSpc>
                <a:spcPct val="150000"/>
              </a:lnSpc>
            </a:pPr>
            <a:r>
              <a:rPr lang="zh-CN" altLang="en-US" dirty="0">
                <a:latin typeface="+mn-ea"/>
              </a:rPr>
              <a:t>学生档案中的学生记录</a:t>
            </a:r>
          </a:p>
          <a:p>
            <a:pPr lvl="1">
              <a:lnSpc>
                <a:spcPct val="150000"/>
              </a:lnSpc>
            </a:pPr>
            <a:r>
              <a:rPr lang="zh-CN" altLang="en-US" sz="2400" dirty="0">
                <a:latin typeface="+mn-ea"/>
              </a:rPr>
              <a:t>（李明，男，</a:t>
            </a:r>
            <a:r>
              <a:rPr lang="en-US" altLang="zh-CN" sz="2400" dirty="0">
                <a:latin typeface="+mn-ea"/>
              </a:rPr>
              <a:t>1972</a:t>
            </a:r>
            <a:r>
              <a:rPr lang="zh-CN" altLang="en-US" sz="2400" dirty="0">
                <a:latin typeface="+mn-ea"/>
              </a:rPr>
              <a:t>，江苏，计算机系，</a:t>
            </a:r>
            <a:r>
              <a:rPr lang="en-US" altLang="zh-CN" sz="2400" dirty="0">
                <a:latin typeface="+mn-ea"/>
              </a:rPr>
              <a:t>1990</a:t>
            </a:r>
            <a:r>
              <a:rPr lang="zh-CN" altLang="en-US" sz="2400" dirty="0">
                <a:latin typeface="+mn-ea"/>
              </a:rPr>
              <a:t>）</a:t>
            </a:r>
          </a:p>
          <a:p>
            <a:pPr>
              <a:lnSpc>
                <a:spcPct val="150000"/>
              </a:lnSpc>
            </a:pPr>
            <a:r>
              <a:rPr lang="zh-CN" altLang="en-US" dirty="0">
                <a:latin typeface="+mn-ea"/>
              </a:rPr>
              <a:t>数据的形式不能完全表达其内容</a:t>
            </a:r>
          </a:p>
          <a:p>
            <a:pPr>
              <a:lnSpc>
                <a:spcPct val="150000"/>
              </a:lnSpc>
            </a:pPr>
            <a:r>
              <a:rPr lang="zh-CN" altLang="en-US" dirty="0">
                <a:latin typeface="+mn-ea"/>
              </a:rPr>
              <a:t>数据的解释</a:t>
            </a:r>
          </a:p>
          <a:p>
            <a:pPr lvl="1">
              <a:lnSpc>
                <a:spcPct val="150000"/>
              </a:lnSpc>
            </a:pPr>
            <a:r>
              <a:rPr lang="zh-CN" altLang="en-US" sz="2400" dirty="0">
                <a:latin typeface="+mn-ea"/>
              </a:rPr>
              <a:t>语义：学生姓名，性别，出生年月，籍贯，所在系别，入学时间</a:t>
            </a:r>
          </a:p>
          <a:p>
            <a:pPr lvl="1">
              <a:lnSpc>
                <a:spcPct val="150000"/>
              </a:lnSpc>
            </a:pPr>
            <a:r>
              <a:rPr lang="zh-CN" altLang="en-US" sz="2400" dirty="0">
                <a:latin typeface="+mn-ea"/>
              </a:rPr>
              <a:t>解释：李明是个大学生，</a:t>
            </a:r>
            <a:r>
              <a:rPr lang="en-US" altLang="zh-CN" sz="2400" dirty="0">
                <a:latin typeface="+mn-ea"/>
              </a:rPr>
              <a:t>1972</a:t>
            </a:r>
            <a:r>
              <a:rPr lang="zh-CN" altLang="en-US" sz="2400" dirty="0">
                <a:latin typeface="+mn-ea"/>
              </a:rPr>
              <a:t>年出生，江苏人，</a:t>
            </a:r>
            <a:r>
              <a:rPr lang="en-US" altLang="zh-CN" sz="2400" dirty="0">
                <a:latin typeface="+mn-ea"/>
              </a:rPr>
              <a:t>1990</a:t>
            </a:r>
            <a:r>
              <a:rPr lang="zh-CN" altLang="en-US" sz="2400" dirty="0">
                <a:latin typeface="+mn-ea"/>
              </a:rPr>
              <a:t>年考入计算机系</a:t>
            </a:r>
          </a:p>
          <a:p>
            <a:pPr>
              <a:lnSpc>
                <a:spcPct val="150000"/>
              </a:lnSpc>
            </a:pPr>
            <a:r>
              <a:rPr lang="zh-CN" altLang="en-US" dirty="0">
                <a:solidFill>
                  <a:srgbClr val="FF0000"/>
                </a:solidFill>
              </a:rPr>
              <a:t>请给出另一个解释和语义</a:t>
            </a:r>
          </a:p>
          <a:p>
            <a:pPr>
              <a:lnSpc>
                <a:spcPct val="150000"/>
              </a:lnSpc>
            </a:pPr>
            <a:endParaRPr lang="zh-CN" altLang="en-US" dirty="0"/>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数据举例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a:xfrm>
            <a:off x="0" y="1039112"/>
            <a:ext cx="12192000" cy="4498777"/>
          </a:xfrm>
        </p:spPr>
        <p:txBody>
          <a:bodyPr>
            <a:normAutofit lnSpcReduction="10000"/>
          </a:bodyPr>
          <a:lstStyle/>
          <a:p>
            <a:pPr>
              <a:lnSpc>
                <a:spcPct val="150000"/>
              </a:lnSpc>
            </a:pPr>
            <a:r>
              <a:rPr lang="zh-CN" altLang="en-US" sz="3000" dirty="0">
                <a:latin typeface="+mn-ea"/>
              </a:rPr>
              <a:t>数据库的定义</a:t>
            </a:r>
          </a:p>
          <a:p>
            <a:pPr lvl="1">
              <a:lnSpc>
                <a:spcPct val="150000"/>
              </a:lnSpc>
            </a:pPr>
            <a:r>
              <a:rPr lang="zh-CN" altLang="en-US" sz="2400" dirty="0">
                <a:solidFill>
                  <a:srgbClr val="FF0000"/>
                </a:solidFill>
                <a:latin typeface="+mn-ea"/>
              </a:rPr>
              <a:t>数据库</a:t>
            </a:r>
            <a:r>
              <a:rPr lang="en-US" altLang="zh-CN" sz="2400" dirty="0">
                <a:solidFill>
                  <a:srgbClr val="FF0000"/>
                </a:solidFill>
                <a:latin typeface="+mn-ea"/>
              </a:rPr>
              <a:t>(Database,</a:t>
            </a:r>
            <a:r>
              <a:rPr lang="zh-CN" altLang="en-US" sz="2400" dirty="0">
                <a:solidFill>
                  <a:srgbClr val="FF0000"/>
                </a:solidFill>
                <a:latin typeface="+mn-ea"/>
              </a:rPr>
              <a:t>简称</a:t>
            </a:r>
            <a:r>
              <a:rPr lang="en-US" altLang="zh-CN" sz="2400" dirty="0">
                <a:solidFill>
                  <a:srgbClr val="FF0000"/>
                </a:solidFill>
                <a:latin typeface="+mn-ea"/>
              </a:rPr>
              <a:t>DB)</a:t>
            </a:r>
            <a:r>
              <a:rPr lang="zh-CN" altLang="en-US" sz="2400" dirty="0">
                <a:latin typeface="+mn-ea"/>
              </a:rPr>
              <a:t>是长期储存在计算机内、有组织的、可共享的大量数据的集合。</a:t>
            </a:r>
          </a:p>
          <a:p>
            <a:pPr>
              <a:lnSpc>
                <a:spcPct val="150000"/>
              </a:lnSpc>
            </a:pPr>
            <a:r>
              <a:rPr lang="zh-CN" altLang="en-US" sz="3000" dirty="0">
                <a:latin typeface="+mn-ea"/>
              </a:rPr>
              <a:t>数据库的基本特征</a:t>
            </a:r>
          </a:p>
          <a:p>
            <a:pPr lvl="1"/>
            <a:r>
              <a:rPr lang="zh-CN" altLang="en-US" sz="2200" dirty="0">
                <a:latin typeface="+mn-ea"/>
              </a:rPr>
              <a:t>数据按一定的数据模型组织、描述和储存</a:t>
            </a:r>
          </a:p>
          <a:p>
            <a:pPr lvl="1"/>
            <a:r>
              <a:rPr lang="zh-CN" altLang="en-US" sz="2200" dirty="0">
                <a:latin typeface="+mn-ea"/>
              </a:rPr>
              <a:t>可为各种用户共享</a:t>
            </a:r>
          </a:p>
          <a:p>
            <a:pPr lvl="1"/>
            <a:r>
              <a:rPr lang="zh-CN" altLang="en-US" sz="2200" dirty="0">
                <a:latin typeface="+mn-ea"/>
              </a:rPr>
              <a:t>冗余度较小</a:t>
            </a:r>
          </a:p>
          <a:p>
            <a:pPr lvl="1"/>
            <a:r>
              <a:rPr lang="zh-CN" altLang="en-US" sz="2200" dirty="0">
                <a:latin typeface="+mn-ea"/>
              </a:rPr>
              <a:t>数据独立性较高</a:t>
            </a:r>
          </a:p>
          <a:p>
            <a:pPr lvl="1"/>
            <a:r>
              <a:rPr lang="zh-CN" altLang="en-US" sz="2200" dirty="0">
                <a:latin typeface="+mn-ea"/>
              </a:rPr>
              <a:t>易扩展</a:t>
            </a:r>
          </a:p>
          <a:p>
            <a:pPr>
              <a:lnSpc>
                <a:spcPct val="150000"/>
              </a:lnSpc>
            </a:pPr>
            <a:endParaRPr lang="zh-CN" altLang="en-US" dirty="0">
              <a:latin typeface="+mn-ea"/>
            </a:endParaRPr>
          </a:p>
        </p:txBody>
      </p:sp>
      <p:sp>
        <p:nvSpPr>
          <p:cNvPr id="2" name="标题 1"/>
          <p:cNvSpPr>
            <a:spLocks noGrp="1"/>
          </p:cNvSpPr>
          <p:nvPr>
            <p:ph type="title"/>
          </p:nvPr>
        </p:nvSpPr>
        <p:spPr/>
        <p:txBody>
          <a:bodyPr>
            <a:normAutofit/>
          </a:bodyPr>
          <a:lstStyle/>
          <a:p>
            <a:r>
              <a:rPr lang="zh-CN" altLang="en-US" dirty="0">
                <a:latin typeface="+mj-ea"/>
              </a:rPr>
              <a:t>数据库</a:t>
            </a:r>
          </a:p>
        </p:txBody>
      </p:sp>
      <p:pic>
        <p:nvPicPr>
          <p:cNvPr id="24580" name="Picture 6" descr="C:\Documents and Settings\Administrator\Local Settings\Temporary Internet Files\Content.IE5\0J8JIHM3\MCBD10479_0000[1].wmf"/>
          <p:cNvPicPr>
            <a:picLocks noChangeAspect="1" noChangeArrowheads="1"/>
          </p:cNvPicPr>
          <p:nvPr/>
        </p:nvPicPr>
        <p:blipFill>
          <a:blip r:embed="rId3"/>
          <a:srcRect/>
          <a:stretch>
            <a:fillRect/>
          </a:stretch>
        </p:blipFill>
        <p:spPr bwMode="auto">
          <a:xfrm>
            <a:off x="8670926" y="5000626"/>
            <a:ext cx="1820863" cy="154781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239349" y="1173153"/>
            <a:ext cx="10972800" cy="4524949"/>
          </a:xfrm>
        </p:spPr>
        <p:txBody>
          <a:bodyPr/>
          <a:lstStyle/>
          <a:p>
            <a:pPr>
              <a:lnSpc>
                <a:spcPct val="150000"/>
              </a:lnSpc>
            </a:pPr>
            <a:r>
              <a:rPr lang="zh-CN" altLang="en-US" dirty="0"/>
              <a:t>什么是</a:t>
            </a:r>
            <a:r>
              <a:rPr lang="en-US" altLang="zh-CN" dirty="0"/>
              <a:t>DBMS</a:t>
            </a:r>
          </a:p>
          <a:p>
            <a:pPr lvl="1">
              <a:lnSpc>
                <a:spcPct val="150000"/>
              </a:lnSpc>
            </a:pPr>
            <a:r>
              <a:rPr lang="zh-CN" altLang="en-US" sz="2400" dirty="0">
                <a:latin typeface="+mn-ea"/>
              </a:rPr>
              <a:t>位于用户与操作系统之间的一层数据管理软件。</a:t>
            </a:r>
          </a:p>
          <a:p>
            <a:pPr lvl="1">
              <a:lnSpc>
                <a:spcPct val="150000"/>
              </a:lnSpc>
            </a:pPr>
            <a:r>
              <a:rPr lang="zh-CN" altLang="en-US" sz="2400" dirty="0">
                <a:latin typeface="+mn-ea"/>
              </a:rPr>
              <a:t>是基础软件，是一个大型复杂的软件系统 </a:t>
            </a:r>
          </a:p>
          <a:p>
            <a:endParaRPr lang="zh-CN" altLang="en-US" dirty="0"/>
          </a:p>
        </p:txBody>
      </p:sp>
      <p:sp>
        <p:nvSpPr>
          <p:cNvPr id="2" name="标题 1"/>
          <p:cNvSpPr>
            <a:spLocks noGrp="1"/>
          </p:cNvSpPr>
          <p:nvPr>
            <p:ph type="title"/>
          </p:nvPr>
        </p:nvSpPr>
        <p:spPr/>
        <p:txBody>
          <a:bodyPr>
            <a:normAutofit/>
          </a:bodyPr>
          <a:lstStyle/>
          <a:p>
            <a:r>
              <a:rPr lang="zh-CN" altLang="en-US" dirty="0">
                <a:latin typeface="+mj-ea"/>
              </a:rPr>
              <a:t>数据库管理系统</a:t>
            </a:r>
          </a:p>
        </p:txBody>
      </p:sp>
      <p:pic>
        <p:nvPicPr>
          <p:cNvPr id="4" name="图片 3">
            <a:extLst>
              <a:ext uri="{FF2B5EF4-FFF2-40B4-BE49-F238E27FC236}">
                <a16:creationId xmlns:a16="http://schemas.microsoft.com/office/drawing/2014/main" id="{0A2072BD-284E-4291-BA70-A628DB9D91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12" y="3467868"/>
            <a:ext cx="3024998" cy="31575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en-US" altLang="zh-CN" sz="2400" b="1" dirty="0"/>
              <a:t>ORACLE</a:t>
            </a:r>
          </a:p>
          <a:p>
            <a:pPr lvl="1"/>
            <a:r>
              <a:rPr lang="en-US" altLang="zh-CN" sz="2400" b="1" dirty="0">
                <a:solidFill>
                  <a:srgbClr val="FF0000"/>
                </a:solidFill>
              </a:rPr>
              <a:t>SQL SERVER</a:t>
            </a:r>
          </a:p>
          <a:p>
            <a:pPr lvl="1"/>
            <a:r>
              <a:rPr lang="en-US" altLang="zh-CN" sz="2400" b="1" dirty="0"/>
              <a:t>SYBASE</a:t>
            </a:r>
          </a:p>
          <a:p>
            <a:pPr lvl="1"/>
            <a:r>
              <a:rPr lang="en-US" altLang="zh-CN" sz="2400" b="1" dirty="0"/>
              <a:t>INFORMIX</a:t>
            </a:r>
          </a:p>
          <a:p>
            <a:pPr lvl="1"/>
            <a:r>
              <a:rPr lang="en-US" altLang="zh-CN" sz="2400" b="1" dirty="0"/>
              <a:t>DB/2</a:t>
            </a:r>
          </a:p>
          <a:p>
            <a:pPr lvl="1" algn="just"/>
            <a:r>
              <a:rPr lang="en-US" altLang="zh-CN" sz="2400" b="1" dirty="0"/>
              <a:t>COBASE</a:t>
            </a:r>
          </a:p>
          <a:p>
            <a:pPr lvl="1" algn="just"/>
            <a:r>
              <a:rPr lang="en-US" altLang="zh-CN" b="1" dirty="0" err="1">
                <a:solidFill>
                  <a:srgbClr val="FF0000"/>
                </a:solidFill>
              </a:rPr>
              <a:t>MySQL</a:t>
            </a:r>
            <a:endParaRPr lang="en-US" altLang="zh-CN" b="1" dirty="0">
              <a:solidFill>
                <a:srgbClr val="FF0000"/>
              </a:solidFill>
            </a:endParaRPr>
          </a:p>
          <a:p>
            <a:pPr lvl="1" algn="just"/>
            <a:r>
              <a:rPr lang="en-US" altLang="zh-CN" sz="2400" b="1" dirty="0"/>
              <a:t>PBASE</a:t>
            </a:r>
          </a:p>
          <a:p>
            <a:pPr lvl="1" algn="just"/>
            <a:r>
              <a:rPr lang="en-US" altLang="zh-CN" sz="2400" b="1" dirty="0" err="1"/>
              <a:t>EasyBase</a:t>
            </a:r>
            <a:endParaRPr lang="en-US" altLang="zh-CN" sz="2400" b="1" dirty="0"/>
          </a:p>
          <a:p>
            <a:pPr lvl="1" algn="just"/>
            <a:r>
              <a:rPr lang="en-US" altLang="zh-CN" sz="2400" b="1" dirty="0" err="1"/>
              <a:t>OpenBase</a:t>
            </a:r>
            <a:endParaRPr lang="zh-CN" altLang="en-US" dirty="0"/>
          </a:p>
        </p:txBody>
      </p:sp>
      <p:sp>
        <p:nvSpPr>
          <p:cNvPr id="2" name="标题 1"/>
          <p:cNvSpPr>
            <a:spLocks noGrp="1"/>
          </p:cNvSpPr>
          <p:nvPr>
            <p:ph type="title"/>
          </p:nvPr>
        </p:nvSpPr>
        <p:spPr/>
        <p:txBody>
          <a:bodyPr/>
          <a:lstStyle/>
          <a:p>
            <a:r>
              <a:rPr lang="zh-CN" altLang="en-US" dirty="0"/>
              <a:t>典型的</a:t>
            </a:r>
            <a:r>
              <a:rPr lang="en-US" altLang="zh-CN" dirty="0"/>
              <a:t>DBMS</a:t>
            </a:r>
            <a:r>
              <a:rPr lang="zh-CN" altLang="en-US" dirty="0"/>
              <a:t>系统</a:t>
            </a:r>
          </a:p>
        </p:txBody>
      </p:sp>
      <p:pic>
        <p:nvPicPr>
          <p:cNvPr id="5" name="图片 4">
            <a:extLst>
              <a:ext uri="{FF2B5EF4-FFF2-40B4-BE49-F238E27FC236}">
                <a16:creationId xmlns:a16="http://schemas.microsoft.com/office/drawing/2014/main" id="{3BAD68EC-1D62-4BA6-A071-0D54C060E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260" y="2824416"/>
            <a:ext cx="3343742" cy="22958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A3A679B-F05F-417A-98CB-759CC33A1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899" y="1231011"/>
            <a:ext cx="6160128" cy="3466279"/>
          </a:xfrm>
          <a:prstGeom prst="rect">
            <a:avLst/>
          </a:prstGeom>
        </p:spPr>
      </p:pic>
      <p:pic>
        <p:nvPicPr>
          <p:cNvPr id="5" name="图片 4">
            <a:extLst>
              <a:ext uri="{FF2B5EF4-FFF2-40B4-BE49-F238E27FC236}">
                <a16:creationId xmlns:a16="http://schemas.microsoft.com/office/drawing/2014/main" id="{D2A13401-EAAE-4CDE-9E80-E853CE51C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50" y="1199116"/>
            <a:ext cx="5961350" cy="3458753"/>
          </a:xfrm>
          <a:prstGeom prst="rect">
            <a:avLst/>
          </a:prstGeom>
        </p:spPr>
      </p:pic>
      <p:sp>
        <p:nvSpPr>
          <p:cNvPr id="27651" name="内容占位符 3"/>
          <p:cNvSpPr>
            <a:spLocks noGrp="1"/>
          </p:cNvSpPr>
          <p:nvPr>
            <p:ph idx="1"/>
          </p:nvPr>
        </p:nvSpPr>
        <p:spPr>
          <a:xfrm>
            <a:off x="239348" y="1270432"/>
            <a:ext cx="5932852" cy="3287713"/>
          </a:xfrm>
        </p:spPr>
        <p:txBody>
          <a:bodyPr>
            <a:normAutofit/>
          </a:bodyPr>
          <a:lstStyle/>
          <a:p>
            <a:pPr>
              <a:lnSpc>
                <a:spcPct val="150000"/>
              </a:lnSpc>
            </a:pPr>
            <a:r>
              <a:rPr lang="zh-CN" altLang="en-US" dirty="0">
                <a:latin typeface="+mn-ea"/>
              </a:rPr>
              <a:t>数据定义功能</a:t>
            </a:r>
          </a:p>
          <a:p>
            <a:pPr lvl="1">
              <a:lnSpc>
                <a:spcPct val="150000"/>
              </a:lnSpc>
            </a:pPr>
            <a:r>
              <a:rPr lang="zh-CN" altLang="en-US" sz="2400" dirty="0">
                <a:latin typeface="+mn-ea"/>
              </a:rPr>
              <a:t>提供</a:t>
            </a:r>
            <a:r>
              <a:rPr lang="zh-CN" altLang="en-US" sz="2400" dirty="0">
                <a:highlight>
                  <a:srgbClr val="FFFFFF"/>
                </a:highlight>
                <a:latin typeface="+mn-ea"/>
              </a:rPr>
              <a:t>数据定义语言</a:t>
            </a:r>
            <a:r>
              <a:rPr lang="en-US" altLang="zh-CN" sz="2400" dirty="0">
                <a:highlight>
                  <a:srgbClr val="FFFFFF"/>
                </a:highlight>
                <a:latin typeface="+mn-ea"/>
              </a:rPr>
              <a:t>(DDL)</a:t>
            </a:r>
          </a:p>
          <a:p>
            <a:pPr lvl="1">
              <a:lnSpc>
                <a:spcPct val="150000"/>
              </a:lnSpc>
            </a:pPr>
            <a:r>
              <a:rPr lang="zh-CN" altLang="en-US" sz="2400" dirty="0">
                <a:latin typeface="+mn-ea"/>
              </a:rPr>
              <a:t>定义数据库中的数据对象</a:t>
            </a:r>
          </a:p>
        </p:txBody>
      </p:sp>
      <p:sp>
        <p:nvSpPr>
          <p:cNvPr id="3" name="标题 2"/>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sp>
        <p:nvSpPr>
          <p:cNvPr id="2" name="矩形 1">
            <a:extLst>
              <a:ext uri="{FF2B5EF4-FFF2-40B4-BE49-F238E27FC236}">
                <a16:creationId xmlns:a16="http://schemas.microsoft.com/office/drawing/2014/main" id="{2EB88686-F026-48E4-B39B-88F7BE9CC502}"/>
              </a:ext>
            </a:extLst>
          </p:cNvPr>
          <p:cNvSpPr/>
          <p:nvPr/>
        </p:nvSpPr>
        <p:spPr>
          <a:xfrm>
            <a:off x="6017687" y="1231011"/>
            <a:ext cx="6096000" cy="3178371"/>
          </a:xfrm>
          <a:prstGeom prst="rect">
            <a:avLst/>
          </a:prstGeom>
        </p:spPr>
        <p:txBody>
          <a:bodyPr>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ea"/>
                <a:ea typeface="+mn-ea"/>
              </a:rPr>
              <a:t>数据组织、存储和管理</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分类组织、存储和管理各种数据</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确定组织数据的文件结构和存取方式</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实现数据之间的联系</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提供多种存取方法提高存取效率</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239348" y="1166527"/>
            <a:ext cx="11673977" cy="4524949"/>
          </a:xfrm>
        </p:spPr>
        <p:txBody>
          <a:bodyPr/>
          <a:lstStyle/>
          <a:p>
            <a:pPr>
              <a:lnSpc>
                <a:spcPct val="150000"/>
              </a:lnSpc>
            </a:pPr>
            <a:r>
              <a:rPr lang="zh-CN" altLang="en-US" dirty="0">
                <a:latin typeface="+mn-ea"/>
              </a:rPr>
              <a:t>数据操纵功能</a:t>
            </a:r>
          </a:p>
          <a:p>
            <a:pPr lvl="1">
              <a:lnSpc>
                <a:spcPct val="150000"/>
              </a:lnSpc>
            </a:pPr>
            <a:r>
              <a:rPr lang="zh-CN" altLang="en-US" sz="2400" dirty="0">
                <a:latin typeface="+mn-ea"/>
              </a:rPr>
              <a:t>提供</a:t>
            </a:r>
            <a:r>
              <a:rPr lang="zh-CN" altLang="en-US" sz="2400" dirty="0">
                <a:solidFill>
                  <a:srgbClr val="FF0000"/>
                </a:solidFill>
                <a:latin typeface="+mn-ea"/>
              </a:rPr>
              <a:t>数据操纵语言</a:t>
            </a:r>
            <a:r>
              <a:rPr lang="en-US" altLang="zh-CN" sz="2400" dirty="0">
                <a:latin typeface="+mn-ea"/>
              </a:rPr>
              <a:t>(DML)</a:t>
            </a:r>
          </a:p>
          <a:p>
            <a:pPr lvl="1">
              <a:lnSpc>
                <a:spcPct val="150000"/>
              </a:lnSpc>
            </a:pPr>
            <a:r>
              <a:rPr lang="zh-CN" altLang="en-US" sz="2400" dirty="0">
                <a:latin typeface="+mn-ea"/>
              </a:rPr>
              <a:t>实现对数据库的基本操作  </a:t>
            </a:r>
            <a:r>
              <a:rPr lang="en-US" altLang="zh-CN" sz="2400" dirty="0">
                <a:latin typeface="+mn-ea"/>
              </a:rPr>
              <a:t>(</a:t>
            </a:r>
            <a:r>
              <a:rPr lang="zh-CN" altLang="en-US" sz="2400" dirty="0">
                <a:latin typeface="+mn-ea"/>
              </a:rPr>
              <a:t>查询、插入、删除和修改</a:t>
            </a:r>
            <a:r>
              <a:rPr lang="en-US" altLang="zh-CN" sz="2400" dirty="0">
                <a:latin typeface="+mn-ea"/>
              </a:rPr>
              <a:t>)</a:t>
            </a:r>
          </a:p>
          <a:p>
            <a:pPr>
              <a:lnSpc>
                <a:spcPct val="150000"/>
              </a:lnSpc>
            </a:pPr>
            <a:r>
              <a:rPr lang="zh-CN" altLang="en-US" dirty="0">
                <a:latin typeface="+mn-ea"/>
              </a:rPr>
              <a:t>数据库的事务管理和运行管理</a:t>
            </a:r>
            <a:endParaRPr lang="en-US" altLang="zh-CN" dirty="0">
              <a:latin typeface="+mn-ea"/>
            </a:endParaRPr>
          </a:p>
          <a:p>
            <a:pPr lvl="1">
              <a:lnSpc>
                <a:spcPct val="150000"/>
              </a:lnSpc>
            </a:pPr>
            <a:r>
              <a:rPr lang="zh-CN" altLang="en-US" sz="2400" dirty="0">
                <a:latin typeface="+mn-ea"/>
              </a:rPr>
              <a:t>数据库在建立、运行和维护时由</a:t>
            </a:r>
            <a:r>
              <a:rPr lang="en-US" altLang="zh-CN" sz="2400" dirty="0">
                <a:latin typeface="+mn-ea"/>
              </a:rPr>
              <a:t>DBMS</a:t>
            </a:r>
            <a:r>
              <a:rPr lang="zh-CN" altLang="en-US" sz="2400" dirty="0">
                <a:latin typeface="+mn-ea"/>
              </a:rPr>
              <a:t>统一管理和控制保证数据的安全性、完整性、多用户对数据的并发使用发生故障后的系统恢复</a:t>
            </a:r>
          </a:p>
        </p:txBody>
      </p:sp>
      <p:sp>
        <p:nvSpPr>
          <p:cNvPr id="2" name="标题 1"/>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92" y="1087014"/>
            <a:ext cx="5876530" cy="5101751"/>
          </a:xfrm>
        </p:spPr>
        <p:txBody>
          <a:bodyPr rtlCol="0">
            <a:normAutofit/>
          </a:bodyPr>
          <a:lstStyle/>
          <a:p>
            <a:pPr fontAlgn="auto">
              <a:lnSpc>
                <a:spcPct val="160000"/>
              </a:lnSpc>
              <a:spcAft>
                <a:spcPts val="0"/>
              </a:spcAft>
              <a:defRPr/>
            </a:pPr>
            <a:r>
              <a:rPr lang="zh-CN" altLang="en-US" sz="3300" dirty="0">
                <a:latin typeface="+mn-ea"/>
              </a:rPr>
              <a:t>数据库的建立和维护功能</a:t>
            </a:r>
            <a:endParaRPr lang="en-US" altLang="zh-CN" sz="3300" dirty="0">
              <a:latin typeface="+mn-ea"/>
            </a:endParaRPr>
          </a:p>
          <a:p>
            <a:pPr lvl="1" fontAlgn="auto">
              <a:lnSpc>
                <a:spcPct val="120000"/>
              </a:lnSpc>
              <a:spcAft>
                <a:spcPts val="0"/>
              </a:spcAft>
              <a:defRPr/>
            </a:pPr>
            <a:r>
              <a:rPr lang="zh-CN" altLang="en-US" sz="2400" dirty="0">
                <a:latin typeface="+mn-ea"/>
              </a:rPr>
              <a:t>数据库初始数据装载转换</a:t>
            </a:r>
          </a:p>
          <a:p>
            <a:pPr lvl="1" fontAlgn="auto">
              <a:lnSpc>
                <a:spcPct val="120000"/>
              </a:lnSpc>
              <a:spcAft>
                <a:spcPts val="0"/>
              </a:spcAft>
              <a:defRPr/>
            </a:pPr>
            <a:r>
              <a:rPr lang="zh-CN" altLang="en-US" sz="2400" dirty="0">
                <a:latin typeface="+mn-ea"/>
              </a:rPr>
              <a:t>数据库转储</a:t>
            </a:r>
          </a:p>
          <a:p>
            <a:pPr lvl="1" fontAlgn="auto">
              <a:lnSpc>
                <a:spcPct val="120000"/>
              </a:lnSpc>
              <a:spcAft>
                <a:spcPts val="0"/>
              </a:spcAft>
              <a:defRPr/>
            </a:pPr>
            <a:r>
              <a:rPr lang="zh-CN" altLang="en-US" sz="2400" dirty="0">
                <a:latin typeface="+mn-ea"/>
              </a:rPr>
              <a:t>介质故障恢复</a:t>
            </a:r>
          </a:p>
          <a:p>
            <a:pPr lvl="1" fontAlgn="auto">
              <a:lnSpc>
                <a:spcPct val="120000"/>
              </a:lnSpc>
              <a:spcAft>
                <a:spcPts val="0"/>
              </a:spcAft>
              <a:defRPr/>
            </a:pPr>
            <a:r>
              <a:rPr lang="zh-CN" altLang="en-US" sz="2400" dirty="0">
                <a:latin typeface="+mn-ea"/>
              </a:rPr>
              <a:t>数据库的重组织</a:t>
            </a:r>
          </a:p>
          <a:p>
            <a:pPr lvl="1" fontAlgn="auto">
              <a:lnSpc>
                <a:spcPct val="120000"/>
              </a:lnSpc>
              <a:spcAft>
                <a:spcPts val="0"/>
              </a:spcAft>
              <a:defRPr/>
            </a:pPr>
            <a:r>
              <a:rPr lang="zh-CN" altLang="en-US" sz="2400" dirty="0">
                <a:latin typeface="+mn-ea"/>
              </a:rPr>
              <a:t>性能监视分析等</a:t>
            </a:r>
          </a:p>
        </p:txBody>
      </p:sp>
      <p:sp>
        <p:nvSpPr>
          <p:cNvPr id="2" name="标题 1"/>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sp>
        <p:nvSpPr>
          <p:cNvPr id="4" name="矩形 3">
            <a:extLst>
              <a:ext uri="{FF2B5EF4-FFF2-40B4-BE49-F238E27FC236}">
                <a16:creationId xmlns:a16="http://schemas.microsoft.com/office/drawing/2014/main" id="{0C0F9D61-48C6-470C-994E-92B442D57E6E}"/>
              </a:ext>
            </a:extLst>
          </p:cNvPr>
          <p:cNvSpPr/>
          <p:nvPr/>
        </p:nvSpPr>
        <p:spPr>
          <a:xfrm>
            <a:off x="5923722" y="1087014"/>
            <a:ext cx="6096000" cy="2397195"/>
          </a:xfrm>
          <a:prstGeom prst="rect">
            <a:avLst/>
          </a:prstGeom>
        </p:spPr>
        <p:txBody>
          <a:bodyPr>
            <a:spAutoFit/>
          </a:bodyPr>
          <a:lstStyle/>
          <a:p>
            <a:pPr marL="457200" indent="-457200" eaLnBrk="0" fontAlgn="auto" hangingPunct="0">
              <a:lnSpc>
                <a:spcPct val="160000"/>
              </a:lnSpc>
              <a:spcBef>
                <a:spcPct val="20000"/>
              </a:spcBef>
              <a:spcAft>
                <a:spcPts val="0"/>
              </a:spcAft>
              <a:buClr>
                <a:srgbClr val="0070C0"/>
              </a:buClr>
              <a:buFont typeface="Wingdings" panose="05000000000000000000" pitchFamily="2" charset="2"/>
              <a:buChar char="v"/>
              <a:defRPr/>
            </a:pPr>
            <a:r>
              <a:rPr lang="zh-CN" altLang="en-US" sz="3300" dirty="0">
                <a:latin typeface="+mn-ea"/>
                <a:ea typeface="+mn-ea"/>
                <a:cs typeface="Times New Roman" panose="02020603050405020304" pitchFamily="18" charset="0"/>
              </a:rPr>
              <a:t>其它功能</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en-US" altLang="zh-CN" sz="2400" dirty="0">
                <a:latin typeface="+mn-ea"/>
                <a:ea typeface="+mn-ea"/>
                <a:cs typeface="Times New Roman" panose="02020603050405020304" pitchFamily="18" charset="0"/>
              </a:rPr>
              <a:t>DBMS</a:t>
            </a:r>
            <a:r>
              <a:rPr lang="zh-CN" altLang="en-US" sz="2400" dirty="0">
                <a:latin typeface="+mn-ea"/>
                <a:ea typeface="+mn-ea"/>
                <a:cs typeface="Times New Roman" panose="02020603050405020304" pitchFamily="18" charset="0"/>
              </a:rPr>
              <a:t>与网络中其它软件系统的通信</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zh-CN" altLang="en-US" sz="2400" dirty="0">
                <a:latin typeface="+mn-ea"/>
                <a:ea typeface="+mn-ea"/>
                <a:cs typeface="Times New Roman" panose="02020603050405020304" pitchFamily="18" charset="0"/>
              </a:rPr>
              <a:t>两个</a:t>
            </a:r>
            <a:r>
              <a:rPr lang="en-US" altLang="zh-CN" sz="2400" dirty="0">
                <a:latin typeface="+mn-ea"/>
                <a:ea typeface="+mn-ea"/>
                <a:cs typeface="Times New Roman" panose="02020603050405020304" pitchFamily="18" charset="0"/>
              </a:rPr>
              <a:t>DBMS</a:t>
            </a:r>
            <a:r>
              <a:rPr lang="zh-CN" altLang="en-US" sz="2400" dirty="0">
                <a:latin typeface="+mn-ea"/>
                <a:ea typeface="+mn-ea"/>
                <a:cs typeface="Times New Roman" panose="02020603050405020304" pitchFamily="18" charset="0"/>
              </a:rPr>
              <a:t>系统的数据转换</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zh-CN" altLang="en-US" sz="2400" dirty="0">
                <a:latin typeface="+mn-ea"/>
                <a:ea typeface="+mn-ea"/>
                <a:cs typeface="Times New Roman" panose="02020603050405020304" pitchFamily="18" charset="0"/>
              </a:rPr>
              <a:t>异构数据库之间的互访和互操作</a:t>
            </a:r>
          </a:p>
        </p:txBody>
      </p:sp>
      <p:pic>
        <p:nvPicPr>
          <p:cNvPr id="6" name="图片 5">
            <a:extLst>
              <a:ext uri="{FF2B5EF4-FFF2-40B4-BE49-F238E27FC236}">
                <a16:creationId xmlns:a16="http://schemas.microsoft.com/office/drawing/2014/main" id="{C93B44F1-F7FB-42E7-9EA8-1E77CB371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400" y="4513687"/>
            <a:ext cx="1819529" cy="181952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239349" y="1166527"/>
            <a:ext cx="6096000" cy="4524949"/>
          </a:xfrm>
        </p:spPr>
        <p:txBody>
          <a:bodyPr>
            <a:normAutofit/>
          </a:bodyPr>
          <a:lstStyle/>
          <a:p>
            <a:pPr>
              <a:lnSpc>
                <a:spcPct val="150000"/>
              </a:lnSpc>
            </a:pPr>
            <a:r>
              <a:rPr lang="zh-CN" altLang="en-US" dirty="0">
                <a:latin typeface="+mn-ea"/>
              </a:rPr>
              <a:t>什么是数据库系统（</a:t>
            </a:r>
            <a:r>
              <a:rPr lang="en-US" altLang="zh-CN" dirty="0">
                <a:latin typeface="+mn-ea"/>
              </a:rPr>
              <a:t>Database System</a:t>
            </a:r>
            <a:r>
              <a:rPr lang="zh-CN" altLang="en-US" dirty="0">
                <a:latin typeface="+mn-ea"/>
              </a:rPr>
              <a:t>，</a:t>
            </a:r>
            <a:r>
              <a:rPr lang="en-US" altLang="zh-CN" dirty="0">
                <a:latin typeface="+mn-ea"/>
              </a:rPr>
              <a:t>DBS</a:t>
            </a:r>
            <a:r>
              <a:rPr lang="zh-CN" altLang="en-US" dirty="0">
                <a:latin typeface="+mn-ea"/>
              </a:rPr>
              <a:t>）</a:t>
            </a:r>
          </a:p>
          <a:p>
            <a:pPr lvl="1">
              <a:lnSpc>
                <a:spcPct val="150000"/>
              </a:lnSpc>
            </a:pPr>
            <a:r>
              <a:rPr lang="zh-CN" altLang="en-US" sz="2400" dirty="0">
                <a:latin typeface="+mn-ea"/>
              </a:rPr>
              <a:t>在计算机系统中引入数据库后的系统</a:t>
            </a:r>
            <a:endParaRPr lang="en-US" altLang="zh-CN" sz="2400" dirty="0">
              <a:latin typeface="+mn-ea"/>
            </a:endParaRPr>
          </a:p>
          <a:p>
            <a:pPr lvl="1">
              <a:lnSpc>
                <a:spcPct val="150000"/>
              </a:lnSpc>
            </a:pPr>
            <a:r>
              <a:rPr lang="zh-CN" altLang="en-US" sz="2400" dirty="0">
                <a:latin typeface="+mn-ea"/>
              </a:rPr>
              <a:t>是由数据库、数据库管理系统应用程序和数据库管理员组成的存储、管理、处理和维护数据的系统。</a:t>
            </a:r>
          </a:p>
        </p:txBody>
      </p:sp>
      <p:sp>
        <p:nvSpPr>
          <p:cNvPr id="2" name="标题 1"/>
          <p:cNvSpPr>
            <a:spLocks noGrp="1"/>
          </p:cNvSpPr>
          <p:nvPr>
            <p:ph type="title"/>
          </p:nvPr>
        </p:nvSpPr>
        <p:spPr/>
        <p:txBody>
          <a:bodyPr>
            <a:normAutofit/>
          </a:bodyPr>
          <a:lstStyle/>
          <a:p>
            <a:r>
              <a:rPr lang="zh-CN" altLang="en-US" dirty="0">
                <a:latin typeface="+mj-ea"/>
              </a:rPr>
              <a:t>数据库系统 </a:t>
            </a:r>
          </a:p>
        </p:txBody>
      </p:sp>
      <p:sp>
        <p:nvSpPr>
          <p:cNvPr id="3" name="矩形 2">
            <a:extLst>
              <a:ext uri="{FF2B5EF4-FFF2-40B4-BE49-F238E27FC236}">
                <a16:creationId xmlns:a16="http://schemas.microsoft.com/office/drawing/2014/main" id="{727CF473-1089-4782-A288-C613A9426E0F}"/>
              </a:ext>
            </a:extLst>
          </p:cNvPr>
          <p:cNvSpPr/>
          <p:nvPr/>
        </p:nvSpPr>
        <p:spPr>
          <a:xfrm>
            <a:off x="6335349" y="1166527"/>
            <a:ext cx="5532783" cy="2550506"/>
          </a:xfrm>
          <a:prstGeom prst="rect">
            <a:avLst/>
          </a:prstGeom>
        </p:spPr>
        <p:txBody>
          <a:bodyPr wrap="square">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ea"/>
                <a:ea typeface="+mn-ea"/>
              </a:rPr>
              <a:t>数据库系统的构成</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硬件平台及数据库</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软件</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人员</a:t>
            </a:r>
          </a:p>
        </p:txBody>
      </p:sp>
      <p:pic>
        <p:nvPicPr>
          <p:cNvPr id="5" name="图片 4">
            <a:extLst>
              <a:ext uri="{FF2B5EF4-FFF2-40B4-BE49-F238E27FC236}">
                <a16:creationId xmlns:a16="http://schemas.microsoft.com/office/drawing/2014/main" id="{A219976B-F6C0-4633-9555-FCA96B469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574" y="4579948"/>
            <a:ext cx="1819529" cy="18195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BEC1D2-B400-45EA-BE08-D40478848415}"/>
              </a:ext>
            </a:extLst>
          </p:cNvPr>
          <p:cNvSpPr>
            <a:spLocks noGrp="1"/>
          </p:cNvSpPr>
          <p:nvPr>
            <p:ph idx="1"/>
          </p:nvPr>
        </p:nvSpPr>
        <p:spPr>
          <a:xfrm>
            <a:off x="216863" y="1091576"/>
            <a:ext cx="10972800" cy="4524949"/>
          </a:xfrm>
        </p:spPr>
        <p:txBody>
          <a:bodyPr/>
          <a:lstStyle/>
          <a:p>
            <a:pPr>
              <a:lnSpc>
                <a:spcPct val="150000"/>
              </a:lnSpc>
            </a:pPr>
            <a:r>
              <a:rPr lang="zh-CN" altLang="en-US" dirty="0"/>
              <a:t>尽量往前坐</a:t>
            </a:r>
            <a:endParaRPr lang="en-US" altLang="zh-CN" dirty="0"/>
          </a:p>
          <a:p>
            <a:pPr>
              <a:lnSpc>
                <a:spcPct val="150000"/>
              </a:lnSpc>
            </a:pPr>
            <a:r>
              <a:rPr lang="zh-CN" altLang="en-US" dirty="0"/>
              <a:t>上课保持安静</a:t>
            </a:r>
            <a:endParaRPr lang="en-US" altLang="zh-CN" dirty="0"/>
          </a:p>
          <a:p>
            <a:pPr>
              <a:lnSpc>
                <a:spcPct val="150000"/>
              </a:lnSpc>
            </a:pPr>
            <a:r>
              <a:rPr lang="zh-CN" altLang="en-US" dirty="0"/>
              <a:t>关于是否带电脑，听指挥</a:t>
            </a:r>
            <a:endParaRPr lang="en-US" altLang="zh-CN" dirty="0"/>
          </a:p>
          <a:p>
            <a:pPr>
              <a:lnSpc>
                <a:spcPct val="150000"/>
              </a:lnSpc>
            </a:pPr>
            <a:r>
              <a:rPr lang="zh-CN" altLang="en-US" dirty="0"/>
              <a:t>作业：雪梨</a:t>
            </a:r>
            <a:r>
              <a:rPr lang="en-US" altLang="zh-CN" dirty="0"/>
              <a:t>+</a:t>
            </a:r>
            <a:r>
              <a:rPr lang="zh-CN" altLang="en-US" dirty="0"/>
              <a:t>纸质</a:t>
            </a:r>
            <a:endParaRPr lang="en-US" altLang="zh-CN" dirty="0"/>
          </a:p>
          <a:p>
            <a:pPr>
              <a:lnSpc>
                <a:spcPct val="150000"/>
              </a:lnSpc>
            </a:pPr>
            <a:r>
              <a:rPr lang="zh-CN" altLang="en-US" dirty="0"/>
              <a:t>禁止戴耳机</a:t>
            </a:r>
            <a:endParaRPr lang="en-US" altLang="zh-CN" dirty="0"/>
          </a:p>
          <a:p>
            <a:pPr>
              <a:lnSpc>
                <a:spcPct val="150000"/>
              </a:lnSpc>
            </a:pPr>
            <a:r>
              <a:rPr lang="zh-CN" altLang="en-US" dirty="0"/>
              <a:t>禁止刷课</a:t>
            </a:r>
            <a:endParaRPr lang="en-US" altLang="zh-CN" dirty="0"/>
          </a:p>
          <a:p>
            <a:pPr marL="0" indent="0">
              <a:lnSpc>
                <a:spcPct val="150000"/>
              </a:lnSpc>
              <a:buNone/>
            </a:pPr>
            <a:endParaRPr lang="zh-CN" altLang="en-US" dirty="0"/>
          </a:p>
        </p:txBody>
      </p:sp>
      <p:sp>
        <p:nvSpPr>
          <p:cNvPr id="3" name="标题 2">
            <a:extLst>
              <a:ext uri="{FF2B5EF4-FFF2-40B4-BE49-F238E27FC236}">
                <a16:creationId xmlns:a16="http://schemas.microsoft.com/office/drawing/2014/main" id="{09C99767-E942-4952-AB9C-E6499DC216CC}"/>
              </a:ext>
            </a:extLst>
          </p:cNvPr>
          <p:cNvSpPr>
            <a:spLocks noGrp="1"/>
          </p:cNvSpPr>
          <p:nvPr>
            <p:ph type="title"/>
          </p:nvPr>
        </p:nvSpPr>
        <p:spPr/>
        <p:txBody>
          <a:bodyPr/>
          <a:lstStyle/>
          <a:p>
            <a:r>
              <a:rPr lang="zh-CN" altLang="en-US" dirty="0"/>
              <a:t>课上要求</a:t>
            </a:r>
          </a:p>
        </p:txBody>
      </p:sp>
    </p:spTree>
    <p:extLst>
      <p:ext uri="{BB962C8B-B14F-4D97-AF65-F5344CB8AC3E}">
        <p14:creationId xmlns:p14="http://schemas.microsoft.com/office/powerpoint/2010/main" val="362652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3721101" y="838201"/>
            <a:ext cx="695325" cy="676275"/>
          </a:xfrm>
          <a:prstGeom prst="rect">
            <a:avLst/>
          </a:prstGeom>
          <a:noFill/>
          <a:ln w="9525">
            <a:noFill/>
            <a:miter lim="800000"/>
            <a:headEnd/>
            <a:tailEnd/>
          </a:ln>
        </p:spPr>
      </p:pic>
      <p:pic>
        <p:nvPicPr>
          <p:cNvPr id="31747" name="Picture 2"/>
          <p:cNvPicPr>
            <a:picLocks noChangeAspect="1" noChangeArrowheads="1"/>
          </p:cNvPicPr>
          <p:nvPr/>
        </p:nvPicPr>
        <p:blipFill>
          <a:blip r:embed="rId2"/>
          <a:srcRect/>
          <a:stretch>
            <a:fillRect/>
          </a:stretch>
        </p:blipFill>
        <p:spPr bwMode="auto">
          <a:xfrm>
            <a:off x="4641851" y="804864"/>
            <a:ext cx="695325" cy="676275"/>
          </a:xfrm>
          <a:prstGeom prst="rect">
            <a:avLst/>
          </a:prstGeom>
          <a:noFill/>
          <a:ln w="9525">
            <a:noFill/>
            <a:miter lim="800000"/>
            <a:headEnd/>
            <a:tailEnd/>
          </a:ln>
        </p:spPr>
      </p:pic>
      <p:pic>
        <p:nvPicPr>
          <p:cNvPr id="31748" name="Picture 2"/>
          <p:cNvPicPr>
            <a:picLocks noChangeAspect="1" noChangeArrowheads="1"/>
          </p:cNvPicPr>
          <p:nvPr/>
        </p:nvPicPr>
        <p:blipFill>
          <a:blip r:embed="rId2"/>
          <a:srcRect/>
          <a:stretch>
            <a:fillRect/>
          </a:stretch>
        </p:blipFill>
        <p:spPr bwMode="auto">
          <a:xfrm>
            <a:off x="5834064" y="804864"/>
            <a:ext cx="695325" cy="676275"/>
          </a:xfrm>
          <a:prstGeom prst="rect">
            <a:avLst/>
          </a:prstGeom>
          <a:noFill/>
          <a:ln w="9525">
            <a:noFill/>
            <a:miter lim="800000"/>
            <a:headEnd/>
            <a:tailEnd/>
          </a:ln>
        </p:spPr>
      </p:pic>
      <p:pic>
        <p:nvPicPr>
          <p:cNvPr id="31749" name="Picture 2"/>
          <p:cNvPicPr>
            <a:picLocks noChangeAspect="1" noChangeArrowheads="1"/>
          </p:cNvPicPr>
          <p:nvPr/>
        </p:nvPicPr>
        <p:blipFill>
          <a:blip r:embed="rId2"/>
          <a:srcRect/>
          <a:stretch>
            <a:fillRect/>
          </a:stretch>
        </p:blipFill>
        <p:spPr bwMode="auto">
          <a:xfrm>
            <a:off x="6815139" y="804864"/>
            <a:ext cx="695325" cy="676275"/>
          </a:xfrm>
          <a:prstGeom prst="rect">
            <a:avLst/>
          </a:prstGeom>
          <a:noFill/>
          <a:ln w="9525">
            <a:noFill/>
            <a:miter lim="800000"/>
            <a:headEnd/>
            <a:tailEnd/>
          </a:ln>
        </p:spPr>
      </p:pic>
      <p:pic>
        <p:nvPicPr>
          <p:cNvPr id="31750" name="Picture 4"/>
          <p:cNvPicPr>
            <a:picLocks noChangeAspect="1" noChangeArrowheads="1"/>
          </p:cNvPicPr>
          <p:nvPr/>
        </p:nvPicPr>
        <p:blipFill>
          <a:blip r:embed="rId3"/>
          <a:srcRect/>
          <a:stretch>
            <a:fillRect/>
          </a:stretch>
        </p:blipFill>
        <p:spPr bwMode="auto">
          <a:xfrm>
            <a:off x="8310564" y="3729038"/>
            <a:ext cx="447675" cy="857250"/>
          </a:xfrm>
          <a:prstGeom prst="rect">
            <a:avLst/>
          </a:prstGeom>
          <a:noFill/>
          <a:ln w="9525">
            <a:noFill/>
            <a:miter lim="800000"/>
            <a:headEnd/>
            <a:tailEnd/>
          </a:ln>
        </p:spPr>
      </p:pic>
      <p:sp>
        <p:nvSpPr>
          <p:cNvPr id="9" name="椭圆 8"/>
          <p:cNvSpPr/>
          <p:nvPr/>
        </p:nvSpPr>
        <p:spPr bwMode="auto">
          <a:xfrm>
            <a:off x="3724275" y="3565525"/>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en-US" altLang="zh-CN" sz="2400" dirty="0">
                <a:solidFill>
                  <a:schemeClr val="tx1"/>
                </a:solidFill>
              </a:rPr>
              <a:t>DBMS</a:t>
            </a:r>
            <a:endParaRPr lang="zh-CN" altLang="en-US" dirty="0">
              <a:solidFill>
                <a:schemeClr val="tx1"/>
              </a:solidFill>
            </a:endParaRPr>
          </a:p>
        </p:txBody>
      </p:sp>
      <p:sp>
        <p:nvSpPr>
          <p:cNvPr id="10" name="椭圆 9"/>
          <p:cNvSpPr/>
          <p:nvPr/>
        </p:nvSpPr>
        <p:spPr bwMode="auto">
          <a:xfrm>
            <a:off x="3730487" y="4353339"/>
            <a:ext cx="3352800" cy="629478"/>
          </a:xfrm>
          <a:prstGeom prst="ellipse">
            <a:avLst/>
          </a:prstGeom>
          <a:gradFill>
            <a:gsLst>
              <a:gs pos="0">
                <a:srgbClr val="FFC000"/>
              </a:gs>
              <a:gs pos="80000">
                <a:schemeClr val="accent3">
                  <a:shade val="93000"/>
                  <a:satMod val="130000"/>
                </a:schemeClr>
              </a:gs>
              <a:gs pos="100000">
                <a:schemeClr val="accent3">
                  <a:shade val="94000"/>
                  <a:satMod val="135000"/>
                </a:schemeClr>
              </a:gs>
            </a:gsLs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altLang="zh-CN" sz="2800" dirty="0">
                <a:solidFill>
                  <a:schemeClr val="tx1"/>
                </a:solidFill>
              </a:rPr>
              <a:t>OS</a:t>
            </a:r>
            <a:endParaRPr lang="zh-CN" altLang="en-US" sz="2800" dirty="0">
              <a:solidFill>
                <a:schemeClr val="tx1"/>
              </a:solidFill>
            </a:endParaRPr>
          </a:p>
        </p:txBody>
      </p:sp>
      <p:cxnSp>
        <p:nvCxnSpPr>
          <p:cNvPr id="11" name="直接箭头连接符 10"/>
          <p:cNvCxnSpPr>
            <a:stCxn id="9" idx="6"/>
            <a:endCxn id="8" idx="1"/>
          </p:cNvCxnSpPr>
          <p:nvPr/>
        </p:nvCxnSpPr>
        <p:spPr bwMode="auto">
          <a:xfrm>
            <a:off x="7077075" y="3797301"/>
            <a:ext cx="1233488" cy="360363"/>
          </a:xfrm>
          <a:prstGeom prst="straightConnector1">
            <a:avLst/>
          </a:prstGeom>
          <a:ln w="22225">
            <a:solidFill>
              <a:schemeClr val="accent2">
                <a:lumMod val="60000"/>
                <a:lumOff val="40000"/>
              </a:schemeClr>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cxnSpLocks/>
          </p:cNvCxnSpPr>
          <p:nvPr/>
        </p:nvCxnSpPr>
        <p:spPr bwMode="auto">
          <a:xfrm flipV="1">
            <a:off x="6048376" y="4481928"/>
            <a:ext cx="2365513" cy="1434687"/>
          </a:xfrm>
          <a:prstGeom prst="straightConnector1">
            <a:avLst/>
          </a:prstGeom>
          <a:ln w="22225">
            <a:solidFill>
              <a:schemeClr val="accent2">
                <a:lumMod val="60000"/>
                <a:lumOff val="40000"/>
              </a:schemeClr>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endCxn id="10" idx="4"/>
          </p:cNvCxnSpPr>
          <p:nvPr/>
        </p:nvCxnSpPr>
        <p:spPr bwMode="auto">
          <a:xfrm rot="16200000" flipV="1">
            <a:off x="5255419" y="5134769"/>
            <a:ext cx="304800" cy="1588"/>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 name="直接箭头连接符 13"/>
          <p:cNvCxnSpPr>
            <a:stCxn id="0" idx="0"/>
            <a:endCxn id="9" idx="4"/>
          </p:cNvCxnSpPr>
          <p:nvPr/>
        </p:nvCxnSpPr>
        <p:spPr bwMode="auto">
          <a:xfrm rot="16200000" flipV="1">
            <a:off x="5238750" y="4191000"/>
            <a:ext cx="3238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a:stCxn id="9" idx="0"/>
          </p:cNvCxnSpPr>
          <p:nvPr/>
        </p:nvCxnSpPr>
        <p:spPr bwMode="auto">
          <a:xfrm rot="5400000" flipH="1" flipV="1">
            <a:off x="5254625" y="3416300"/>
            <a:ext cx="2984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a:stCxn id="4" idx="2"/>
          </p:cNvCxnSpPr>
          <p:nvPr/>
        </p:nvCxnSpPr>
        <p:spPr bwMode="auto">
          <a:xfrm rot="16200000" flipH="1">
            <a:off x="4524375" y="1058863"/>
            <a:ext cx="433388" cy="1344612"/>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5" idx="2"/>
          </p:cNvCxnSpPr>
          <p:nvPr/>
        </p:nvCxnSpPr>
        <p:spPr bwMode="auto">
          <a:xfrm rot="16200000" flipH="1">
            <a:off x="4968082" y="1502570"/>
            <a:ext cx="466725" cy="423862"/>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6" idx="2"/>
          </p:cNvCxnSpPr>
          <p:nvPr/>
        </p:nvCxnSpPr>
        <p:spPr bwMode="auto">
          <a:xfrm rot="5400000">
            <a:off x="5564188" y="1330326"/>
            <a:ext cx="466725" cy="768350"/>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a:stCxn id="7" idx="2"/>
          </p:cNvCxnSpPr>
          <p:nvPr/>
        </p:nvCxnSpPr>
        <p:spPr bwMode="auto">
          <a:xfrm rot="5400000">
            <a:off x="6054726" y="839789"/>
            <a:ext cx="466725" cy="1749425"/>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直接连接符 19"/>
          <p:cNvCxnSpPr/>
          <p:nvPr/>
        </p:nvCxnSpPr>
        <p:spPr bwMode="auto">
          <a:xfrm rot="5400000" flipH="1" flipV="1">
            <a:off x="5231606" y="2607469"/>
            <a:ext cx="363538"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765" name="TextBox 20"/>
          <p:cNvSpPr txBox="1">
            <a:spLocks noChangeArrowheads="1"/>
          </p:cNvSpPr>
          <p:nvPr/>
        </p:nvSpPr>
        <p:spPr bwMode="auto">
          <a:xfrm>
            <a:off x="8216901" y="4651375"/>
            <a:ext cx="671513" cy="369888"/>
          </a:xfrm>
          <a:prstGeom prst="rect">
            <a:avLst/>
          </a:prstGeom>
          <a:noFill/>
          <a:ln w="9525">
            <a:noFill/>
            <a:miter lim="800000"/>
            <a:headEnd/>
            <a:tailEnd/>
          </a:ln>
        </p:spPr>
        <p:txBody>
          <a:bodyPr wrap="none">
            <a:spAutoFit/>
          </a:bodyPr>
          <a:lstStyle/>
          <a:p>
            <a:r>
              <a:rPr lang="en-US" altLang="zh-CN"/>
              <a:t>DBA</a:t>
            </a:r>
            <a:endParaRPr lang="zh-CN" altLang="en-US"/>
          </a:p>
        </p:txBody>
      </p:sp>
      <p:sp>
        <p:nvSpPr>
          <p:cNvPr id="22" name="流程图: 磁盘 21"/>
          <p:cNvSpPr/>
          <p:nvPr/>
        </p:nvSpPr>
        <p:spPr bwMode="auto">
          <a:xfrm>
            <a:off x="4632326" y="5319713"/>
            <a:ext cx="1427163" cy="1027112"/>
          </a:xfrm>
          <a:prstGeom prst="flowChartMagneticDisk">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b"/>
          <a:lstStyle/>
          <a:p>
            <a:pPr algn="ctr" eaLnBrk="0" hangingPunct="0">
              <a:defRPr/>
            </a:pPr>
            <a:r>
              <a:rPr lang="zh-CN" altLang="en-US" sz="2000" dirty="0">
                <a:solidFill>
                  <a:schemeClr val="tx1"/>
                </a:solidFill>
              </a:rPr>
              <a:t>数据库</a:t>
            </a:r>
          </a:p>
        </p:txBody>
      </p:sp>
      <p:sp>
        <p:nvSpPr>
          <p:cNvPr id="31767" name="椭圆 22"/>
          <p:cNvSpPr>
            <a:spLocks noChangeArrowheads="1"/>
          </p:cNvSpPr>
          <p:nvPr/>
        </p:nvSpPr>
        <p:spPr bwMode="auto">
          <a:xfrm>
            <a:off x="4645025" y="5294313"/>
            <a:ext cx="1403350" cy="431800"/>
          </a:xfrm>
          <a:prstGeom prst="ellipse">
            <a:avLst/>
          </a:prstGeom>
          <a:solidFill>
            <a:srgbClr val="FFFFFF"/>
          </a:solidFill>
          <a:ln w="9525" algn="ctr">
            <a:solidFill>
              <a:schemeClr val="tx1"/>
            </a:solidFill>
            <a:round/>
            <a:headEnd/>
            <a:tailEnd/>
          </a:ln>
        </p:spPr>
        <p:txBody>
          <a:bodyPr/>
          <a:lstStyle/>
          <a:p>
            <a:pPr eaLnBrk="0" hangingPunct="0"/>
            <a:endParaRPr lang="zh-CN" altLang="en-US"/>
          </a:p>
        </p:txBody>
      </p:sp>
      <p:sp>
        <p:nvSpPr>
          <p:cNvPr id="24" name="椭圆 23"/>
          <p:cNvSpPr/>
          <p:nvPr/>
        </p:nvSpPr>
        <p:spPr bwMode="auto">
          <a:xfrm>
            <a:off x="3776663" y="2790825"/>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开发工具</a:t>
            </a:r>
          </a:p>
        </p:txBody>
      </p:sp>
      <p:sp>
        <p:nvSpPr>
          <p:cNvPr id="25" name="椭圆 24"/>
          <p:cNvSpPr/>
          <p:nvPr/>
        </p:nvSpPr>
        <p:spPr bwMode="auto">
          <a:xfrm>
            <a:off x="3663950" y="1951038"/>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应用系统</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p:txBody>
          <a:bodyPr/>
          <a:lstStyle/>
          <a:p>
            <a:pPr>
              <a:lnSpc>
                <a:spcPct val="150000"/>
              </a:lnSpc>
            </a:pPr>
            <a:r>
              <a:rPr lang="zh-CN" altLang="en-US" dirty="0">
                <a:latin typeface="+mj-ea"/>
                <a:ea typeface="+mj-ea"/>
              </a:rPr>
              <a:t>什么是数据管理</a:t>
            </a:r>
          </a:p>
          <a:p>
            <a:pPr lvl="1">
              <a:lnSpc>
                <a:spcPct val="150000"/>
              </a:lnSpc>
            </a:pPr>
            <a:r>
              <a:rPr lang="zh-CN" altLang="en-US" dirty="0">
                <a:latin typeface="+mj-ea"/>
                <a:ea typeface="+mj-ea"/>
              </a:rPr>
              <a:t>对数据进行分类、组织、编码、存储、检索和维护</a:t>
            </a:r>
          </a:p>
          <a:p>
            <a:pPr lvl="1">
              <a:lnSpc>
                <a:spcPct val="150000"/>
              </a:lnSpc>
            </a:pPr>
            <a:r>
              <a:rPr lang="zh-CN" altLang="en-US" dirty="0">
                <a:latin typeface="+mj-ea"/>
                <a:ea typeface="+mj-ea"/>
              </a:rPr>
              <a:t>数据处理的中心问题</a:t>
            </a:r>
          </a:p>
          <a:p>
            <a:pPr>
              <a:lnSpc>
                <a:spcPct val="150000"/>
              </a:lnSpc>
            </a:pPr>
            <a:r>
              <a:rPr lang="zh-CN" altLang="en-US" dirty="0"/>
              <a:t>数据管理技术的发展过程</a:t>
            </a:r>
          </a:p>
          <a:p>
            <a:endParaRPr lang="zh-CN" altLang="en-US" dirty="0"/>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数据管理技术的产生和发展</a:t>
            </a:r>
          </a:p>
        </p:txBody>
      </p:sp>
      <p:pic>
        <p:nvPicPr>
          <p:cNvPr id="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89166" y="4205063"/>
            <a:ext cx="9993086" cy="2178741"/>
          </a:xfrm>
          <a:prstGeom prst="rect">
            <a:avLst/>
          </a:prstGeom>
          <a:noFill/>
          <a:ln w="9525">
            <a:noFill/>
            <a:miter lim="800000"/>
            <a:headEnd/>
            <a:tailEnd/>
          </a:ln>
        </p:spPr>
      </p:pic>
      <p:grpSp>
        <p:nvGrpSpPr>
          <p:cNvPr id="7" name="组合 12"/>
          <p:cNvGrpSpPr>
            <a:grpSpLocks/>
          </p:cNvGrpSpPr>
          <p:nvPr/>
        </p:nvGrpSpPr>
        <p:grpSpPr bwMode="auto">
          <a:xfrm>
            <a:off x="2080986" y="3778481"/>
            <a:ext cx="1193800" cy="993775"/>
            <a:chOff x="622853" y="4015407"/>
            <a:chExt cx="1192695" cy="993913"/>
          </a:xfrm>
        </p:grpSpPr>
        <p:sp>
          <p:nvSpPr>
            <p:cNvPr id="5" name="云形标注 4"/>
            <p:cNvSpPr/>
            <p:nvPr/>
          </p:nvSpPr>
          <p:spPr bwMode="auto">
            <a:xfrm>
              <a:off x="622853" y="4015407"/>
              <a:ext cx="1192695" cy="993913"/>
            </a:xfrm>
            <a:prstGeom prst="cloudCallout">
              <a:avLst>
                <a:gd name="adj1" fmla="val 48056"/>
                <a:gd name="adj2" fmla="val 71485"/>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6" name="矩形 5"/>
            <p:cNvSpPr/>
            <p:nvPr/>
          </p:nvSpPr>
          <p:spPr>
            <a:xfrm rot="20267788">
              <a:off x="730856" y="4073178"/>
              <a:ext cx="1079047"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人工管理阶段</a:t>
              </a:r>
            </a:p>
          </p:txBody>
        </p:sp>
      </p:grpSp>
      <p:grpSp>
        <p:nvGrpSpPr>
          <p:cNvPr id="9" name="组合 14"/>
          <p:cNvGrpSpPr>
            <a:grpSpLocks/>
          </p:cNvGrpSpPr>
          <p:nvPr/>
        </p:nvGrpSpPr>
        <p:grpSpPr bwMode="auto">
          <a:xfrm>
            <a:off x="8978675" y="2976793"/>
            <a:ext cx="1239837" cy="993775"/>
            <a:chOff x="7520609" y="3213650"/>
            <a:chExt cx="1239076" cy="993913"/>
          </a:xfrm>
        </p:grpSpPr>
        <p:sp>
          <p:nvSpPr>
            <p:cNvPr id="12" name="云形标注 11"/>
            <p:cNvSpPr/>
            <p:nvPr/>
          </p:nvSpPr>
          <p:spPr bwMode="auto">
            <a:xfrm>
              <a:off x="7520609" y="3213650"/>
              <a:ext cx="1193067" cy="993913"/>
            </a:xfrm>
            <a:prstGeom prst="cloudCallout">
              <a:avLst>
                <a:gd name="adj1" fmla="val -71944"/>
                <a:gd name="adj2" fmla="val 127485"/>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10" name="矩形 9"/>
            <p:cNvSpPr/>
            <p:nvPr/>
          </p:nvSpPr>
          <p:spPr>
            <a:xfrm rot="1029654">
              <a:off x="7623642" y="3423238"/>
              <a:ext cx="1136043"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数据库系统阶段</a:t>
              </a:r>
            </a:p>
          </p:txBody>
        </p:sp>
      </p:grpSp>
      <p:grpSp>
        <p:nvGrpSpPr>
          <p:cNvPr id="13" name="组合 13"/>
          <p:cNvGrpSpPr>
            <a:grpSpLocks/>
          </p:cNvGrpSpPr>
          <p:nvPr/>
        </p:nvGrpSpPr>
        <p:grpSpPr bwMode="auto">
          <a:xfrm>
            <a:off x="6460899" y="2751368"/>
            <a:ext cx="1193800" cy="995363"/>
            <a:chOff x="4923183" y="3134138"/>
            <a:chExt cx="1192695" cy="993913"/>
          </a:xfrm>
        </p:grpSpPr>
        <p:sp>
          <p:nvSpPr>
            <p:cNvPr id="11" name="云形标注 10"/>
            <p:cNvSpPr/>
            <p:nvPr/>
          </p:nvSpPr>
          <p:spPr bwMode="auto">
            <a:xfrm>
              <a:off x="4923183" y="3134138"/>
              <a:ext cx="1192695" cy="993913"/>
            </a:xfrm>
            <a:prstGeom prst="cloudCallout">
              <a:avLst>
                <a:gd name="adj1" fmla="val -78611"/>
                <a:gd name="adj2" fmla="val 76818"/>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8" name="矩形 7"/>
            <p:cNvSpPr/>
            <p:nvPr/>
          </p:nvSpPr>
          <p:spPr>
            <a:xfrm>
              <a:off x="5059379" y="3270839"/>
              <a:ext cx="970360"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文件系统阶段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p:txBody>
          <a:bodyPr>
            <a:normAutofit/>
          </a:bodyPr>
          <a:lstStyle/>
          <a:p>
            <a:pPr>
              <a:lnSpc>
                <a:spcPct val="150000"/>
              </a:lnSpc>
            </a:pPr>
            <a:r>
              <a:rPr lang="zh-CN" altLang="en-US" dirty="0">
                <a:latin typeface="+mj-ea"/>
                <a:ea typeface="+mj-ea"/>
              </a:rPr>
              <a:t>时期</a:t>
            </a:r>
          </a:p>
          <a:p>
            <a:pPr lvl="1">
              <a:lnSpc>
                <a:spcPct val="150000"/>
              </a:lnSpc>
            </a:pPr>
            <a:r>
              <a:rPr lang="en-US" altLang="zh-CN" dirty="0">
                <a:latin typeface="+mj-ea"/>
                <a:ea typeface="+mj-ea"/>
              </a:rPr>
              <a:t>20</a:t>
            </a:r>
            <a:r>
              <a:rPr lang="zh-CN" altLang="en-US" dirty="0">
                <a:latin typeface="+mj-ea"/>
                <a:ea typeface="+mj-ea"/>
              </a:rPr>
              <a:t>世纪</a:t>
            </a:r>
            <a:r>
              <a:rPr lang="en-US" altLang="zh-CN" dirty="0">
                <a:latin typeface="+mj-ea"/>
                <a:ea typeface="+mj-ea"/>
              </a:rPr>
              <a:t>40</a:t>
            </a:r>
            <a:r>
              <a:rPr lang="zh-CN" altLang="en-US" dirty="0">
                <a:latin typeface="+mj-ea"/>
                <a:ea typeface="+mj-ea"/>
              </a:rPr>
              <a:t>年代中</a:t>
            </a:r>
            <a:r>
              <a:rPr lang="en-US" altLang="zh-CN" dirty="0">
                <a:latin typeface="+mj-ea"/>
                <a:ea typeface="+mj-ea"/>
              </a:rPr>
              <a:t>--50</a:t>
            </a:r>
            <a:r>
              <a:rPr lang="zh-CN" altLang="en-US" dirty="0">
                <a:latin typeface="+mj-ea"/>
                <a:ea typeface="+mj-ea"/>
              </a:rPr>
              <a:t>年代中</a:t>
            </a:r>
          </a:p>
          <a:p>
            <a:pPr>
              <a:lnSpc>
                <a:spcPct val="150000"/>
              </a:lnSpc>
            </a:pPr>
            <a:r>
              <a:rPr lang="zh-CN" altLang="en-US" dirty="0">
                <a:latin typeface="+mj-ea"/>
                <a:ea typeface="+mj-ea"/>
              </a:rPr>
              <a:t>产生的背景</a:t>
            </a:r>
          </a:p>
          <a:p>
            <a:pPr lvl="1">
              <a:lnSpc>
                <a:spcPct val="150000"/>
              </a:lnSpc>
            </a:pPr>
            <a:r>
              <a:rPr lang="zh-CN" altLang="en-US" dirty="0">
                <a:latin typeface="+mj-ea"/>
                <a:ea typeface="+mj-ea"/>
              </a:rPr>
              <a:t>应用需求	科学计算	</a:t>
            </a:r>
          </a:p>
          <a:p>
            <a:pPr lvl="1">
              <a:lnSpc>
                <a:spcPct val="150000"/>
              </a:lnSpc>
            </a:pPr>
            <a:r>
              <a:rPr lang="zh-CN" altLang="en-US" dirty="0">
                <a:latin typeface="+mj-ea"/>
                <a:ea typeface="+mj-ea"/>
              </a:rPr>
              <a:t>硬件水平	无直接存取存储设备</a:t>
            </a:r>
          </a:p>
          <a:p>
            <a:pPr lvl="1">
              <a:lnSpc>
                <a:spcPct val="150000"/>
              </a:lnSpc>
            </a:pPr>
            <a:r>
              <a:rPr lang="zh-CN" altLang="en-US" dirty="0">
                <a:latin typeface="+mj-ea"/>
                <a:ea typeface="+mj-ea"/>
              </a:rPr>
              <a:t>软件水平	没有操作系统	</a:t>
            </a:r>
          </a:p>
          <a:p>
            <a:pPr lvl="1">
              <a:lnSpc>
                <a:spcPct val="150000"/>
              </a:lnSpc>
            </a:pPr>
            <a:r>
              <a:rPr lang="zh-CN" altLang="en-US" dirty="0">
                <a:latin typeface="+mj-ea"/>
                <a:ea typeface="+mj-ea"/>
              </a:rPr>
              <a:t>处理方式	批处理	</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人工管理阶段</a:t>
            </a:r>
          </a:p>
        </p:txBody>
      </p:sp>
      <p:pic>
        <p:nvPicPr>
          <p:cNvPr id="4" name="Picture 10" descr="http://elearning.shu.edu.cn/jsjwh/wangluoziyuan/dianzijiaoan/jsjwh1_5/book01chp01.files/image001.jpg"/>
          <p:cNvPicPr>
            <a:picLocks noChangeAspect="1" noChangeArrowheads="1"/>
          </p:cNvPicPr>
          <p:nvPr/>
        </p:nvPicPr>
        <p:blipFill>
          <a:blip r:embed="rId3"/>
          <a:srcRect/>
          <a:stretch>
            <a:fillRect/>
          </a:stretch>
        </p:blipFill>
        <p:spPr bwMode="auto">
          <a:xfrm>
            <a:off x="7725492" y="4187688"/>
            <a:ext cx="2680639" cy="2352261"/>
          </a:xfrm>
          <a:prstGeom prst="rect">
            <a:avLst/>
          </a:prstGeom>
          <a:ln>
            <a:noFill/>
          </a:ln>
          <a:effectLst>
            <a:softEdge rad="11250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E485C16D-7DF3-4316-8444-A5E8FDCC101B}"/>
              </a:ext>
            </a:extLst>
          </p:cNvPr>
          <p:cNvSpPr/>
          <p:nvPr/>
        </p:nvSpPr>
        <p:spPr>
          <a:xfrm>
            <a:off x="3010818" y="4559726"/>
            <a:ext cx="2976333" cy="452348"/>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9004C00-A832-433F-8611-E23F87ADCEAB}"/>
              </a:ext>
            </a:extLst>
          </p:cNvPr>
          <p:cNvSpPr/>
          <p:nvPr/>
        </p:nvSpPr>
        <p:spPr>
          <a:xfrm>
            <a:off x="2992772" y="3049540"/>
            <a:ext cx="3085181" cy="452348"/>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140B192-EFEA-4024-8563-61137A0F48DD}"/>
              </a:ext>
            </a:extLst>
          </p:cNvPr>
          <p:cNvSpPr/>
          <p:nvPr/>
        </p:nvSpPr>
        <p:spPr>
          <a:xfrm>
            <a:off x="3010818" y="2155370"/>
            <a:ext cx="3085182" cy="580209"/>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858870" y="2304242"/>
            <a:ext cx="1476366" cy="2707866"/>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367"/>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4" name="TextBox 1"/>
          <p:cNvSpPr txBox="1"/>
          <p:nvPr/>
        </p:nvSpPr>
        <p:spPr>
          <a:xfrm>
            <a:off x="3858871" y="5282167"/>
            <a:ext cx="4740844" cy="260979"/>
          </a:xfrm>
          <a:prstGeom prst="rect">
            <a:avLst/>
          </a:prstGeom>
          <a:noFill/>
        </p:spPr>
        <p:txBody>
          <a:bodyPr wrap="square" lIns="0" tIns="0" rIns="0" bIns="40078" rtlCol="0">
            <a:spAutoFit/>
          </a:bodyPr>
          <a:lstStyle/>
          <a:p>
            <a:pPr>
              <a:lnSpc>
                <a:spcPts val="1666"/>
              </a:lnSpc>
            </a:pPr>
            <a:r>
              <a:rPr lang="en-US" altLang="zh-CN" sz="2000" b="1" dirty="0">
                <a:solidFill>
                  <a:srgbClr val="000000"/>
                </a:solidFill>
                <a:cs typeface="Times New Roman" pitchFamily="18" charset="0"/>
              </a:rPr>
              <a:t>图1.3</a:t>
            </a:r>
            <a:r>
              <a:rPr lang="en-US" altLang="zh-CN" sz="2000" b="1" dirty="0">
                <a:cs typeface="Times New Roman" pitchFamily="18" charset="0"/>
              </a:rPr>
              <a:t> </a:t>
            </a:r>
            <a:r>
              <a:rPr lang="en-US" altLang="zh-CN" sz="2000" b="1" dirty="0">
                <a:solidFill>
                  <a:srgbClr val="000000"/>
                </a:solidFill>
                <a:cs typeface="Times New Roman" pitchFamily="18" charset="0"/>
              </a:rPr>
              <a:t>人工管理阶段——程序与数据的关系</a:t>
            </a:r>
          </a:p>
        </p:txBody>
      </p:sp>
      <p:sp>
        <p:nvSpPr>
          <p:cNvPr id="5" name="椭圆形标注 4"/>
          <p:cNvSpPr/>
          <p:nvPr/>
        </p:nvSpPr>
        <p:spPr>
          <a:xfrm>
            <a:off x="7659820" y="1098239"/>
            <a:ext cx="1759297" cy="622145"/>
          </a:xfrm>
          <a:prstGeom prst="wedgeEllipseCallout">
            <a:avLst>
              <a:gd name="adj1" fmla="val -10914"/>
              <a:gd name="adj2" fmla="val 8922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数据不保存</a:t>
            </a:r>
          </a:p>
        </p:txBody>
      </p:sp>
      <p:sp>
        <p:nvSpPr>
          <p:cNvPr id="7" name="椭圆形标注 6"/>
          <p:cNvSpPr/>
          <p:nvPr/>
        </p:nvSpPr>
        <p:spPr>
          <a:xfrm>
            <a:off x="4760237" y="1118562"/>
            <a:ext cx="2671525" cy="622145"/>
          </a:xfrm>
          <a:prstGeom prst="wedgeEllipseCallout">
            <a:avLst>
              <a:gd name="adj1" fmla="val 8742"/>
              <a:gd name="adj2" fmla="val 13707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数据不具有独立性</a:t>
            </a:r>
          </a:p>
        </p:txBody>
      </p:sp>
      <p:sp>
        <p:nvSpPr>
          <p:cNvPr id="8" name="椭圆形标注 7"/>
          <p:cNvSpPr/>
          <p:nvPr/>
        </p:nvSpPr>
        <p:spPr>
          <a:xfrm>
            <a:off x="8832685" y="5103897"/>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数据不共享</a:t>
            </a:r>
          </a:p>
        </p:txBody>
      </p:sp>
      <p:sp>
        <p:nvSpPr>
          <p:cNvPr id="9" name="椭圆形标注 8"/>
          <p:cNvSpPr/>
          <p:nvPr/>
        </p:nvSpPr>
        <p:spPr>
          <a:xfrm>
            <a:off x="1183578" y="3664049"/>
            <a:ext cx="1759297" cy="622145"/>
          </a:xfrm>
          <a:prstGeom prst="wedgeEllipseCallout">
            <a:avLst>
              <a:gd name="adj1" fmla="val 42996"/>
              <a:gd name="adj2" fmla="val -10913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应用 程序管理数据</a:t>
            </a:r>
          </a:p>
        </p:txBody>
      </p:sp>
      <p:cxnSp>
        <p:nvCxnSpPr>
          <p:cNvPr id="15" name="直接连接符 14">
            <a:extLst>
              <a:ext uri="{FF2B5EF4-FFF2-40B4-BE49-F238E27FC236}">
                <a16:creationId xmlns:a16="http://schemas.microsoft.com/office/drawing/2014/main" id="{6C279498-CC19-4430-9604-AE9B8E41AB6C}"/>
              </a:ext>
            </a:extLst>
          </p:cNvPr>
          <p:cNvCxnSpPr/>
          <p:nvPr/>
        </p:nvCxnSpPr>
        <p:spPr>
          <a:xfrm>
            <a:off x="4586514" y="2670629"/>
            <a:ext cx="0" cy="37891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CB0929D-67BE-48AB-AE58-D894B046771D}"/>
              </a:ext>
            </a:extLst>
          </p:cNvPr>
          <p:cNvCxnSpPr>
            <a:cxnSpLocks/>
          </p:cNvCxnSpPr>
          <p:nvPr/>
        </p:nvCxnSpPr>
        <p:spPr>
          <a:xfrm>
            <a:off x="4615542" y="3564798"/>
            <a:ext cx="0" cy="994927"/>
          </a:xfrm>
          <a:prstGeom prst="line">
            <a:avLst/>
          </a:prstGeom>
          <a:ln w="38100">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8913699-47CE-4030-9FCD-FB313FDD3DC0}"/>
              </a:ext>
            </a:extLst>
          </p:cNvPr>
          <p:cNvCxnSpPr>
            <a:cxnSpLocks/>
            <a:stCxn id="11" idx="6"/>
            <a:endCxn id="29" idx="1"/>
          </p:cNvCxnSpPr>
          <p:nvPr/>
        </p:nvCxnSpPr>
        <p:spPr>
          <a:xfrm>
            <a:off x="6096000" y="2445475"/>
            <a:ext cx="1545776" cy="2358"/>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F95C7D1-BD66-4802-A3BA-9CD00CB12410}"/>
              </a:ext>
            </a:extLst>
          </p:cNvPr>
          <p:cNvCxnSpPr>
            <a:cxnSpLocks/>
          </p:cNvCxnSpPr>
          <p:nvPr/>
        </p:nvCxnSpPr>
        <p:spPr>
          <a:xfrm>
            <a:off x="6096000" y="3295931"/>
            <a:ext cx="1545775"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6066346-126A-4951-B7F4-F1D8C2BE003C}"/>
              </a:ext>
            </a:extLst>
          </p:cNvPr>
          <p:cNvCxnSpPr>
            <a:cxnSpLocks/>
          </p:cNvCxnSpPr>
          <p:nvPr/>
        </p:nvCxnSpPr>
        <p:spPr>
          <a:xfrm>
            <a:off x="6008914" y="4817354"/>
            <a:ext cx="1632861"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9A8E3D3F-5E36-4012-8D19-99165AAC0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776" y="2088847"/>
            <a:ext cx="1015996" cy="717971"/>
          </a:xfrm>
          <a:prstGeom prst="rect">
            <a:avLst/>
          </a:prstGeom>
        </p:spPr>
      </p:pic>
      <p:pic>
        <p:nvPicPr>
          <p:cNvPr id="31" name="图片 30">
            <a:extLst>
              <a:ext uri="{FF2B5EF4-FFF2-40B4-BE49-F238E27FC236}">
                <a16:creationId xmlns:a16="http://schemas.microsoft.com/office/drawing/2014/main" id="{41319819-BE3B-4D6E-9D2E-EA3CF2BCCD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9820" y="2945995"/>
            <a:ext cx="983885" cy="717970"/>
          </a:xfrm>
          <a:prstGeom prst="rect">
            <a:avLst/>
          </a:prstGeom>
        </p:spPr>
      </p:pic>
      <p:pic>
        <p:nvPicPr>
          <p:cNvPr id="1026" name="图片 1025">
            <a:extLst>
              <a:ext uri="{FF2B5EF4-FFF2-40B4-BE49-F238E27FC236}">
                <a16:creationId xmlns:a16="http://schemas.microsoft.com/office/drawing/2014/main" id="{7E44435E-865D-47F8-846D-76310E605A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9820" y="4283954"/>
            <a:ext cx="1259495" cy="860143"/>
          </a:xfrm>
          <a:prstGeom prst="rect">
            <a:avLst/>
          </a:prstGeom>
        </p:spPr>
      </p:pic>
      <p:pic>
        <p:nvPicPr>
          <p:cNvPr id="43" name="Picture 2">
            <a:extLst>
              <a:ext uri="{FF2B5EF4-FFF2-40B4-BE49-F238E27FC236}">
                <a16:creationId xmlns:a16="http://schemas.microsoft.com/office/drawing/2014/main" id="{94E00EC8-3726-48BD-8229-662FA73EBB3F}"/>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05558" y="2297429"/>
            <a:ext cx="590550" cy="438150"/>
          </a:xfrm>
          <a:prstGeom prst="rect">
            <a:avLst/>
          </a:prstGeom>
          <a:noFill/>
          <a:ln w="9525">
            <a:noFill/>
            <a:miter lim="800000"/>
            <a:headEnd/>
            <a:tailEnd/>
          </a:ln>
        </p:spPr>
      </p:pic>
      <p:pic>
        <p:nvPicPr>
          <p:cNvPr id="44" name="Picture 2">
            <a:extLst>
              <a:ext uri="{FF2B5EF4-FFF2-40B4-BE49-F238E27FC236}">
                <a16:creationId xmlns:a16="http://schemas.microsoft.com/office/drawing/2014/main" id="{3D0631BC-3465-4608-AC48-DCFF2FEECBBA}"/>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274948" y="3139834"/>
            <a:ext cx="590550" cy="438150"/>
          </a:xfrm>
          <a:prstGeom prst="rect">
            <a:avLst/>
          </a:prstGeom>
          <a:noFill/>
          <a:ln w="9525">
            <a:noFill/>
            <a:miter lim="800000"/>
            <a:headEnd/>
            <a:tailEnd/>
          </a:ln>
        </p:spPr>
      </p:pic>
      <p:pic>
        <p:nvPicPr>
          <p:cNvPr id="45" name="Picture 2">
            <a:extLst>
              <a:ext uri="{FF2B5EF4-FFF2-40B4-BE49-F238E27FC236}">
                <a16:creationId xmlns:a16="http://schemas.microsoft.com/office/drawing/2014/main" id="{9959C586-39D0-4ABF-98CC-33841C206766}"/>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274948" y="4664252"/>
            <a:ext cx="590550" cy="438150"/>
          </a:xfrm>
          <a:prstGeom prst="rect">
            <a:avLst/>
          </a:prstGeom>
          <a:noFill/>
          <a:ln w="9525">
            <a:noFill/>
            <a:miter lim="800000"/>
            <a:headEnd/>
            <a:tailEnd/>
          </a:ln>
        </p:spPr>
      </p:pic>
    </p:spTree>
    <p:extLst>
      <p:ext uri="{BB962C8B-B14F-4D97-AF65-F5344CB8AC3E}">
        <p14:creationId xmlns:p14="http://schemas.microsoft.com/office/powerpoint/2010/main" val="385183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p:cNvSpPr>
          <p:nvPr>
            <p:ph idx="1"/>
          </p:nvPr>
        </p:nvSpPr>
        <p:spPr/>
        <p:txBody>
          <a:bodyPr/>
          <a:lstStyle/>
          <a:p>
            <a:r>
              <a:rPr lang="zh-CN" altLang="en-US" dirty="0">
                <a:latin typeface="+mj-ea"/>
                <a:ea typeface="+mj-ea"/>
              </a:rPr>
              <a:t>特点</a:t>
            </a:r>
          </a:p>
          <a:p>
            <a:pPr lvl="1">
              <a:lnSpc>
                <a:spcPct val="150000"/>
              </a:lnSpc>
            </a:pPr>
            <a:r>
              <a:rPr lang="zh-CN" altLang="en-US" sz="2400" dirty="0">
                <a:latin typeface="+mj-ea"/>
                <a:ea typeface="+mj-ea"/>
              </a:rPr>
              <a:t>数据的管理者：用户（程序员），数据不保存</a:t>
            </a:r>
          </a:p>
          <a:p>
            <a:pPr lvl="1">
              <a:lnSpc>
                <a:spcPct val="150000"/>
              </a:lnSpc>
            </a:pPr>
            <a:r>
              <a:rPr lang="zh-CN" altLang="en-US" sz="2400" dirty="0">
                <a:latin typeface="+mj-ea"/>
                <a:ea typeface="+mj-ea"/>
              </a:rPr>
              <a:t>数据面向的对象：某一应用程序   </a:t>
            </a:r>
          </a:p>
          <a:p>
            <a:pPr lvl="1">
              <a:lnSpc>
                <a:spcPct val="150000"/>
              </a:lnSpc>
            </a:pPr>
            <a:r>
              <a:rPr lang="zh-CN" altLang="en-US" sz="2400" dirty="0">
                <a:latin typeface="+mj-ea"/>
                <a:ea typeface="+mj-ea"/>
              </a:rPr>
              <a:t>数据的共享程度：无共享、冗余度极大</a:t>
            </a:r>
          </a:p>
          <a:p>
            <a:pPr lvl="1">
              <a:lnSpc>
                <a:spcPct val="150000"/>
              </a:lnSpc>
            </a:pPr>
            <a:r>
              <a:rPr lang="zh-CN" altLang="en-US" sz="2400" dirty="0">
                <a:latin typeface="+mj-ea"/>
                <a:ea typeface="+mj-ea"/>
              </a:rPr>
              <a:t>数据的独立性：不独立，完全依赖于程序</a:t>
            </a:r>
          </a:p>
          <a:p>
            <a:pPr lvl="1">
              <a:lnSpc>
                <a:spcPct val="150000"/>
              </a:lnSpc>
            </a:pPr>
            <a:r>
              <a:rPr lang="zh-CN" altLang="en-US" sz="2400" dirty="0">
                <a:latin typeface="+mj-ea"/>
                <a:ea typeface="+mj-ea"/>
              </a:rPr>
              <a:t>数据的结构化：无结构</a:t>
            </a:r>
          </a:p>
          <a:p>
            <a:pPr lvl="1">
              <a:lnSpc>
                <a:spcPct val="150000"/>
              </a:lnSpc>
            </a:pPr>
            <a:r>
              <a:rPr lang="zh-CN" altLang="en-US" sz="2400" dirty="0">
                <a:latin typeface="+mj-ea"/>
                <a:ea typeface="+mj-ea"/>
              </a:rPr>
              <a:t>数据控制能力：应用程序自己控制</a:t>
            </a: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人工管理阶段</a:t>
            </a:r>
          </a:p>
        </p:txBody>
      </p:sp>
      <p:pic>
        <p:nvPicPr>
          <p:cNvPr id="35844" name="Picture 8" descr="C:\Documents and Settings\Administrator\Local Settings\Temporary Internet Files\Content.IE5\U9GNQH4Z\MCj04363210000[1].png"/>
          <p:cNvPicPr>
            <a:picLocks noChangeAspect="1" noChangeArrowheads="1"/>
          </p:cNvPicPr>
          <p:nvPr/>
        </p:nvPicPr>
        <p:blipFill>
          <a:blip r:embed="rId3"/>
          <a:srcRect/>
          <a:stretch>
            <a:fillRect/>
          </a:stretch>
        </p:blipFill>
        <p:spPr bwMode="auto">
          <a:xfrm>
            <a:off x="8953500" y="4830763"/>
            <a:ext cx="1714500" cy="17145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1"/>
          </p:nvPr>
        </p:nvSpPr>
        <p:spPr/>
        <p:txBody>
          <a:bodyPr>
            <a:normAutofit lnSpcReduction="10000"/>
          </a:bodyPr>
          <a:lstStyle/>
          <a:p>
            <a:pPr>
              <a:lnSpc>
                <a:spcPct val="150000"/>
              </a:lnSpc>
            </a:pPr>
            <a:r>
              <a:rPr lang="zh-CN" altLang="en-US" dirty="0">
                <a:latin typeface="+mj-ea"/>
                <a:ea typeface="+mj-ea"/>
              </a:rPr>
              <a:t>时期</a:t>
            </a:r>
          </a:p>
          <a:p>
            <a:pPr lvl="1">
              <a:lnSpc>
                <a:spcPct val="150000"/>
              </a:lnSpc>
            </a:pPr>
            <a:r>
              <a:rPr lang="en-US" altLang="zh-CN" sz="2400" dirty="0">
                <a:latin typeface="+mj-ea"/>
                <a:ea typeface="+mj-ea"/>
              </a:rPr>
              <a:t>20</a:t>
            </a:r>
            <a:r>
              <a:rPr lang="zh-CN" altLang="en-US" sz="2400" dirty="0">
                <a:latin typeface="+mj-ea"/>
                <a:ea typeface="+mj-ea"/>
              </a:rPr>
              <a:t>世纪</a:t>
            </a:r>
            <a:r>
              <a:rPr lang="en-US" altLang="zh-CN" sz="2400" dirty="0">
                <a:latin typeface="+mj-ea"/>
                <a:ea typeface="+mj-ea"/>
              </a:rPr>
              <a:t>50</a:t>
            </a:r>
            <a:r>
              <a:rPr lang="zh-CN" altLang="en-US" sz="2400" dirty="0">
                <a:latin typeface="+mj-ea"/>
                <a:ea typeface="+mj-ea"/>
              </a:rPr>
              <a:t>年代末</a:t>
            </a:r>
            <a:r>
              <a:rPr lang="en-US" altLang="zh-CN" sz="2400" dirty="0">
                <a:latin typeface="+mj-ea"/>
                <a:ea typeface="+mj-ea"/>
              </a:rPr>
              <a:t>--60</a:t>
            </a:r>
            <a:r>
              <a:rPr lang="zh-CN" altLang="en-US" sz="2400" dirty="0">
                <a:latin typeface="+mj-ea"/>
                <a:ea typeface="+mj-ea"/>
              </a:rPr>
              <a:t>年代中</a:t>
            </a:r>
          </a:p>
          <a:p>
            <a:pPr>
              <a:lnSpc>
                <a:spcPct val="150000"/>
              </a:lnSpc>
            </a:pPr>
            <a:r>
              <a:rPr lang="zh-CN" altLang="en-US" dirty="0">
                <a:latin typeface="+mj-ea"/>
                <a:ea typeface="+mj-ea"/>
              </a:rPr>
              <a:t>产生的背景</a:t>
            </a:r>
          </a:p>
          <a:p>
            <a:pPr lvl="1">
              <a:lnSpc>
                <a:spcPct val="150000"/>
              </a:lnSpc>
            </a:pPr>
            <a:r>
              <a:rPr lang="zh-CN" altLang="en-US" sz="2400" dirty="0">
                <a:latin typeface="+mj-ea"/>
                <a:ea typeface="+mj-ea"/>
              </a:rPr>
              <a:t>应用需求	科学计算、管理	</a:t>
            </a:r>
          </a:p>
          <a:p>
            <a:pPr lvl="1">
              <a:lnSpc>
                <a:spcPct val="150000"/>
              </a:lnSpc>
            </a:pPr>
            <a:r>
              <a:rPr lang="zh-CN" altLang="en-US" sz="2400" dirty="0">
                <a:latin typeface="+mj-ea"/>
                <a:ea typeface="+mj-ea"/>
              </a:rPr>
              <a:t>硬件水平	磁盘、磁鼓	</a:t>
            </a:r>
          </a:p>
          <a:p>
            <a:pPr lvl="1">
              <a:lnSpc>
                <a:spcPct val="150000"/>
              </a:lnSpc>
            </a:pPr>
            <a:r>
              <a:rPr lang="zh-CN" altLang="en-US" sz="2400" dirty="0">
                <a:latin typeface="+mj-ea"/>
                <a:ea typeface="+mj-ea"/>
              </a:rPr>
              <a:t>软件水平	有文件系统	</a:t>
            </a:r>
          </a:p>
          <a:p>
            <a:pPr lvl="1">
              <a:lnSpc>
                <a:spcPct val="150000"/>
              </a:lnSpc>
            </a:pPr>
            <a:r>
              <a:rPr lang="zh-CN" altLang="en-US" sz="2400" dirty="0">
                <a:latin typeface="+mj-ea"/>
                <a:ea typeface="+mj-ea"/>
              </a:rPr>
              <a:t>处理方式	联机实时处理、批处理</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文件系统阶段</a:t>
            </a:r>
          </a:p>
        </p:txBody>
      </p:sp>
      <p:pic>
        <p:nvPicPr>
          <p:cNvPr id="37892" name="Picture 5" descr="C:\Documents and Settings\Administrator\Local Settings\Temporary Internet Files\Content.IE5\WX6741MB\MCj04241780000[1].wmf"/>
          <p:cNvPicPr>
            <a:picLocks noChangeAspect="1" noChangeArrowheads="1"/>
          </p:cNvPicPr>
          <p:nvPr/>
        </p:nvPicPr>
        <p:blipFill>
          <a:blip r:embed="rId3"/>
          <a:srcRect/>
          <a:stretch>
            <a:fillRect/>
          </a:stretch>
        </p:blipFill>
        <p:spPr bwMode="auto">
          <a:xfrm>
            <a:off x="9031289" y="4703763"/>
            <a:ext cx="1597025" cy="18224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a:extLst>
              <a:ext uri="{FF2B5EF4-FFF2-40B4-BE49-F238E27FC236}">
                <a16:creationId xmlns:a16="http://schemas.microsoft.com/office/drawing/2014/main" id="{C6BEFE3F-C557-41E9-A2E5-D7340BC58119}"/>
              </a:ext>
            </a:extLst>
          </p:cNvPr>
          <p:cNvSpPr/>
          <p:nvPr/>
        </p:nvSpPr>
        <p:spPr>
          <a:xfrm>
            <a:off x="6826818" y="2804537"/>
            <a:ext cx="827129" cy="944763"/>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文档 19">
            <a:extLst>
              <a:ext uri="{FF2B5EF4-FFF2-40B4-BE49-F238E27FC236}">
                <a16:creationId xmlns:a16="http://schemas.microsoft.com/office/drawing/2014/main" id="{10BA2E13-5D57-45F5-839C-9DEBBB02DE96}"/>
              </a:ext>
            </a:extLst>
          </p:cNvPr>
          <p:cNvSpPr/>
          <p:nvPr/>
        </p:nvSpPr>
        <p:spPr>
          <a:xfrm>
            <a:off x="8469270" y="3931802"/>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文档 18">
            <a:extLst>
              <a:ext uri="{FF2B5EF4-FFF2-40B4-BE49-F238E27FC236}">
                <a16:creationId xmlns:a16="http://schemas.microsoft.com/office/drawing/2014/main" id="{F511180D-A676-4E9D-9DFD-EC58FA55FFB8}"/>
              </a:ext>
            </a:extLst>
          </p:cNvPr>
          <p:cNvSpPr/>
          <p:nvPr/>
        </p:nvSpPr>
        <p:spPr>
          <a:xfrm>
            <a:off x="8472027" y="2986354"/>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文档 13">
            <a:extLst>
              <a:ext uri="{FF2B5EF4-FFF2-40B4-BE49-F238E27FC236}">
                <a16:creationId xmlns:a16="http://schemas.microsoft.com/office/drawing/2014/main" id="{DBD6E19A-DCDD-4BC5-9834-9453528CD474}"/>
              </a:ext>
            </a:extLst>
          </p:cNvPr>
          <p:cNvSpPr/>
          <p:nvPr/>
        </p:nvSpPr>
        <p:spPr>
          <a:xfrm>
            <a:off x="8469270" y="1787920"/>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EB112E8-1AE3-4A6F-9579-BB3BEA271B05}"/>
              </a:ext>
            </a:extLst>
          </p:cNvPr>
          <p:cNvSpPr/>
          <p:nvPr/>
        </p:nvSpPr>
        <p:spPr>
          <a:xfrm>
            <a:off x="2823029" y="4098040"/>
            <a:ext cx="2946400" cy="520935"/>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17748CDA-D3DB-4DBD-ABCC-913C8C59AF7F}"/>
              </a:ext>
            </a:extLst>
          </p:cNvPr>
          <p:cNvSpPr/>
          <p:nvPr/>
        </p:nvSpPr>
        <p:spPr>
          <a:xfrm>
            <a:off x="2823029" y="2620748"/>
            <a:ext cx="3098609" cy="520935"/>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18DD788F-4403-45E0-8270-62F8F4369E84}"/>
              </a:ext>
            </a:extLst>
          </p:cNvPr>
          <p:cNvSpPr/>
          <p:nvPr/>
        </p:nvSpPr>
        <p:spPr>
          <a:xfrm>
            <a:off x="2772229" y="1658716"/>
            <a:ext cx="3243942" cy="537302"/>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489634" y="1828266"/>
            <a:ext cx="1476366" cy="276688"/>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p:txBody>
      </p:sp>
      <p:sp>
        <p:nvSpPr>
          <p:cNvPr id="3" name="TextBox 1"/>
          <p:cNvSpPr txBox="1"/>
          <p:nvPr/>
        </p:nvSpPr>
        <p:spPr>
          <a:xfrm>
            <a:off x="8604628" y="1908914"/>
            <a:ext cx="641201" cy="260979"/>
          </a:xfrm>
          <a:prstGeom prst="rect">
            <a:avLst/>
          </a:prstGeom>
          <a:noFill/>
        </p:spPr>
        <p:txBody>
          <a:bodyPr wrap="none" lIns="0" tIns="0" rIns="0" bIns="40078" rtlCol="0">
            <a:spAutoFit/>
          </a:bodyPr>
          <a:lstStyle/>
          <a:p>
            <a:pPr>
              <a:lnSpc>
                <a:spcPts val="1666"/>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1</a:t>
            </a:r>
          </a:p>
        </p:txBody>
      </p:sp>
      <p:sp>
        <p:nvSpPr>
          <p:cNvPr id="4" name="TextBox 1"/>
          <p:cNvSpPr txBox="1"/>
          <p:nvPr/>
        </p:nvSpPr>
        <p:spPr>
          <a:xfrm>
            <a:off x="6921350" y="2957345"/>
            <a:ext cx="641201" cy="707319"/>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存取</a:t>
            </a:r>
          </a:p>
          <a:p>
            <a:pPr>
              <a:lnSpc>
                <a:spcPts val="2805"/>
              </a:lnSpc>
            </a:pPr>
            <a:r>
              <a:rPr lang="en-US" altLang="zh-CN" sz="2500" dirty="0">
                <a:solidFill>
                  <a:srgbClr val="000000"/>
                </a:solidFill>
                <a:latin typeface="隶书" pitchFamily="18" charset="0"/>
                <a:cs typeface="隶书" pitchFamily="18" charset="0"/>
              </a:rPr>
              <a:t>控制</a:t>
            </a:r>
          </a:p>
        </p:txBody>
      </p:sp>
      <p:sp>
        <p:nvSpPr>
          <p:cNvPr id="5" name="TextBox 1"/>
          <p:cNvSpPr txBox="1"/>
          <p:nvPr/>
        </p:nvSpPr>
        <p:spPr>
          <a:xfrm>
            <a:off x="3489634" y="2773006"/>
            <a:ext cx="1476366" cy="1823009"/>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6" name="TextBox 1"/>
          <p:cNvSpPr txBox="1"/>
          <p:nvPr/>
        </p:nvSpPr>
        <p:spPr>
          <a:xfrm>
            <a:off x="8604628" y="3141684"/>
            <a:ext cx="641201" cy="1258752"/>
          </a:xfrm>
          <a:prstGeom prst="rect">
            <a:avLst/>
          </a:prstGeom>
          <a:noFill/>
        </p:spPr>
        <p:txBody>
          <a:bodyPr wrap="none" lIns="0" tIns="0" rIns="0" bIns="40078" rtlCol="0">
            <a:spAutoFit/>
          </a:bodyPr>
          <a:lstStyle/>
          <a:p>
            <a:pPr>
              <a:lnSpc>
                <a:spcPts val="1666"/>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2</a:t>
            </a:r>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2367"/>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n</a:t>
            </a:r>
          </a:p>
        </p:txBody>
      </p:sp>
      <p:sp>
        <p:nvSpPr>
          <p:cNvPr id="7" name="TextBox 1"/>
          <p:cNvSpPr txBox="1"/>
          <p:nvPr/>
        </p:nvSpPr>
        <p:spPr>
          <a:xfrm>
            <a:off x="4091628" y="5370288"/>
            <a:ext cx="5496753" cy="260979"/>
          </a:xfrm>
          <a:prstGeom prst="rect">
            <a:avLst/>
          </a:prstGeom>
          <a:noFill/>
        </p:spPr>
        <p:txBody>
          <a:bodyPr wrap="square" lIns="0" tIns="0" rIns="0" bIns="40078" rtlCol="0">
            <a:spAutoFit/>
          </a:bodyPr>
          <a:lstStyle/>
          <a:p>
            <a:pPr>
              <a:lnSpc>
                <a:spcPts val="1666"/>
              </a:lnSpc>
            </a:pPr>
            <a:r>
              <a:rPr lang="en-US" altLang="zh-CN" sz="2000" b="1" dirty="0">
                <a:solidFill>
                  <a:srgbClr val="000000"/>
                </a:solidFill>
                <a:cs typeface="Times New Roman" pitchFamily="18" charset="0"/>
              </a:rPr>
              <a:t>图1.4</a:t>
            </a:r>
            <a:r>
              <a:rPr lang="zh-CN" altLang="en-US" sz="2000" b="1" dirty="0">
                <a:cs typeface="Times New Roman" pitchFamily="18" charset="0"/>
              </a:rPr>
              <a:t>文件系统管理数据</a:t>
            </a:r>
            <a:r>
              <a:rPr lang="en-US" altLang="zh-CN" sz="2000" b="1" dirty="0">
                <a:solidFill>
                  <a:srgbClr val="000000"/>
                </a:solidFill>
                <a:cs typeface="Times New Roman" pitchFamily="18" charset="0"/>
              </a:rPr>
              <a:t>——</a:t>
            </a:r>
            <a:r>
              <a:rPr lang="en-US" altLang="zh-CN" sz="2000" b="1" dirty="0" err="1">
                <a:solidFill>
                  <a:srgbClr val="000000"/>
                </a:solidFill>
                <a:cs typeface="Times New Roman" pitchFamily="18" charset="0"/>
              </a:rPr>
              <a:t>程序与数据的关系</a:t>
            </a:r>
            <a:endParaRPr lang="en-US" altLang="zh-CN" sz="2000" b="1" dirty="0">
              <a:solidFill>
                <a:srgbClr val="000000"/>
              </a:solidFill>
              <a:cs typeface="Times New Roman" pitchFamily="18" charset="0"/>
            </a:endParaRPr>
          </a:p>
        </p:txBody>
      </p:sp>
      <p:sp>
        <p:nvSpPr>
          <p:cNvPr id="9" name="椭圆形标注 8"/>
          <p:cNvSpPr/>
          <p:nvPr/>
        </p:nvSpPr>
        <p:spPr>
          <a:xfrm>
            <a:off x="9767501" y="1340212"/>
            <a:ext cx="1911104" cy="622145"/>
          </a:xfrm>
          <a:prstGeom prst="wedgeEllipseCallout">
            <a:avLst>
              <a:gd name="adj1" fmla="val -71174"/>
              <a:gd name="adj2" fmla="val 7172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数据长期保存</a:t>
            </a:r>
          </a:p>
        </p:txBody>
      </p:sp>
      <p:sp>
        <p:nvSpPr>
          <p:cNvPr id="10" name="椭圆形标注 9"/>
          <p:cNvSpPr/>
          <p:nvPr/>
        </p:nvSpPr>
        <p:spPr>
          <a:xfrm>
            <a:off x="6224884" y="4459802"/>
            <a:ext cx="2351324" cy="686830"/>
          </a:xfrm>
          <a:prstGeom prst="wedgeEllipseCallout">
            <a:avLst>
              <a:gd name="adj1" fmla="val -4635"/>
              <a:gd name="adj2" fmla="val -1332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数据独立性差</a:t>
            </a:r>
          </a:p>
        </p:txBody>
      </p:sp>
      <p:sp>
        <p:nvSpPr>
          <p:cNvPr id="11" name="椭圆形标注 10"/>
          <p:cNvSpPr/>
          <p:nvPr/>
        </p:nvSpPr>
        <p:spPr>
          <a:xfrm>
            <a:off x="9358957" y="4748143"/>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数据不共享</a:t>
            </a:r>
          </a:p>
        </p:txBody>
      </p:sp>
      <p:sp>
        <p:nvSpPr>
          <p:cNvPr id="12" name="椭圆形标注 11"/>
          <p:cNvSpPr/>
          <p:nvPr/>
        </p:nvSpPr>
        <p:spPr>
          <a:xfrm>
            <a:off x="5547797" y="1185460"/>
            <a:ext cx="2868686" cy="622145"/>
          </a:xfrm>
          <a:prstGeom prst="wedgeEllipseCallout">
            <a:avLst>
              <a:gd name="adj1" fmla="val 7659"/>
              <a:gd name="adj2" fmla="val 18589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文件系统管理数据</a:t>
            </a:r>
          </a:p>
        </p:txBody>
      </p:sp>
      <p:cxnSp>
        <p:nvCxnSpPr>
          <p:cNvPr id="21" name="直接箭头连接符 20">
            <a:extLst>
              <a:ext uri="{FF2B5EF4-FFF2-40B4-BE49-F238E27FC236}">
                <a16:creationId xmlns:a16="http://schemas.microsoft.com/office/drawing/2014/main" id="{93434CD2-856B-43FE-8CFF-502FA5D1B8CA}"/>
              </a:ext>
            </a:extLst>
          </p:cNvPr>
          <p:cNvCxnSpPr>
            <a:cxnSpLocks/>
            <a:stCxn id="15" idx="6"/>
          </p:cNvCxnSpPr>
          <p:nvPr/>
        </p:nvCxnSpPr>
        <p:spPr>
          <a:xfrm>
            <a:off x="6016171" y="1927367"/>
            <a:ext cx="870273" cy="12855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3F2E942-D3F2-45A9-8C1E-2612FFD51E81}"/>
              </a:ext>
            </a:extLst>
          </p:cNvPr>
          <p:cNvCxnSpPr>
            <a:cxnSpLocks/>
            <a:stCxn id="16" idx="6"/>
          </p:cNvCxnSpPr>
          <p:nvPr/>
        </p:nvCxnSpPr>
        <p:spPr>
          <a:xfrm>
            <a:off x="5921638" y="2881216"/>
            <a:ext cx="905180" cy="429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B0AFC8B-167E-4F50-B535-ADC864BB3D85}"/>
              </a:ext>
            </a:extLst>
          </p:cNvPr>
          <p:cNvCxnSpPr>
            <a:cxnSpLocks/>
            <a:stCxn id="17" idx="6"/>
          </p:cNvCxnSpPr>
          <p:nvPr/>
        </p:nvCxnSpPr>
        <p:spPr>
          <a:xfrm flipV="1">
            <a:off x="5769429" y="3410908"/>
            <a:ext cx="1057389" cy="94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1492D7A-46CB-4BF5-8D56-B4A242FD39B5}"/>
              </a:ext>
            </a:extLst>
          </p:cNvPr>
          <p:cNvCxnSpPr>
            <a:cxnSpLocks/>
            <a:endCxn id="14" idx="1"/>
          </p:cNvCxnSpPr>
          <p:nvPr/>
        </p:nvCxnSpPr>
        <p:spPr>
          <a:xfrm flipV="1">
            <a:off x="7498266" y="2056572"/>
            <a:ext cx="971004" cy="927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5AF1B51-6021-4EE7-86C4-B0EE16681D6E}"/>
              </a:ext>
            </a:extLst>
          </p:cNvPr>
          <p:cNvCxnSpPr>
            <a:cxnSpLocks/>
            <a:stCxn id="4" idx="3"/>
            <a:endCxn id="19" idx="1"/>
          </p:cNvCxnSpPr>
          <p:nvPr/>
        </p:nvCxnSpPr>
        <p:spPr>
          <a:xfrm flipV="1">
            <a:off x="7562551" y="3255006"/>
            <a:ext cx="909476" cy="559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84C5D74-C5BA-44E9-996B-C6EAD8D27D2D}"/>
              </a:ext>
            </a:extLst>
          </p:cNvPr>
          <p:cNvCxnSpPr>
            <a:cxnSpLocks/>
            <a:endCxn id="20" idx="1"/>
          </p:cNvCxnSpPr>
          <p:nvPr/>
        </p:nvCxnSpPr>
        <p:spPr>
          <a:xfrm>
            <a:off x="7562552" y="3570353"/>
            <a:ext cx="906718" cy="6301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2">
            <a:extLst>
              <a:ext uri="{FF2B5EF4-FFF2-40B4-BE49-F238E27FC236}">
                <a16:creationId xmlns:a16="http://schemas.microsoft.com/office/drawing/2014/main" id="{AD124D3C-8705-4AD9-B901-FB7DD2DA82DA}"/>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987272" y="1710883"/>
            <a:ext cx="590550" cy="438150"/>
          </a:xfrm>
          <a:prstGeom prst="rect">
            <a:avLst/>
          </a:prstGeom>
          <a:noFill/>
          <a:ln w="9525">
            <a:noFill/>
            <a:miter lim="800000"/>
            <a:headEnd/>
            <a:tailEnd/>
          </a:ln>
        </p:spPr>
      </p:pic>
      <p:pic>
        <p:nvPicPr>
          <p:cNvPr id="44" name="Picture 2">
            <a:extLst>
              <a:ext uri="{FF2B5EF4-FFF2-40B4-BE49-F238E27FC236}">
                <a16:creationId xmlns:a16="http://schemas.microsoft.com/office/drawing/2014/main" id="{B83131BF-2A64-4D42-8E39-D36D26B697D1}"/>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950825" y="2677552"/>
            <a:ext cx="590550" cy="438150"/>
          </a:xfrm>
          <a:prstGeom prst="rect">
            <a:avLst/>
          </a:prstGeom>
          <a:noFill/>
          <a:ln w="9525">
            <a:noFill/>
            <a:miter lim="800000"/>
            <a:headEnd/>
            <a:tailEnd/>
          </a:ln>
        </p:spPr>
      </p:pic>
      <p:pic>
        <p:nvPicPr>
          <p:cNvPr id="47" name="Picture 2">
            <a:extLst>
              <a:ext uri="{FF2B5EF4-FFF2-40B4-BE49-F238E27FC236}">
                <a16:creationId xmlns:a16="http://schemas.microsoft.com/office/drawing/2014/main" id="{6CD1A57F-A767-458F-B125-8DF478FBA44E}"/>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08866" y="4216714"/>
            <a:ext cx="590550" cy="438150"/>
          </a:xfrm>
          <a:prstGeom prst="rect">
            <a:avLst/>
          </a:prstGeom>
          <a:noFill/>
          <a:ln w="9525">
            <a:noFill/>
            <a:miter lim="800000"/>
            <a:headEnd/>
            <a:tailEnd/>
          </a:ln>
        </p:spPr>
      </p:pic>
    </p:spTree>
    <p:extLst>
      <p:ext uri="{BB962C8B-B14F-4D97-AF65-F5344CB8AC3E}">
        <p14:creationId xmlns:p14="http://schemas.microsoft.com/office/powerpoint/2010/main" val="16404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2"/>
          <p:cNvSpPr>
            <a:spLocks noGrp="1"/>
          </p:cNvSpPr>
          <p:nvPr>
            <p:ph idx="1"/>
          </p:nvPr>
        </p:nvSpPr>
        <p:spPr/>
        <p:txBody>
          <a:bodyPr>
            <a:normAutofit/>
          </a:bodyPr>
          <a:lstStyle/>
          <a:p>
            <a:pPr>
              <a:lnSpc>
                <a:spcPct val="150000"/>
              </a:lnSpc>
            </a:pPr>
            <a:r>
              <a:rPr lang="zh-CN" altLang="en-US" dirty="0">
                <a:latin typeface="+mj-ea"/>
                <a:ea typeface="+mj-ea"/>
              </a:rPr>
              <a:t>特点</a:t>
            </a:r>
          </a:p>
          <a:p>
            <a:pPr lvl="1">
              <a:lnSpc>
                <a:spcPct val="150000"/>
              </a:lnSpc>
            </a:pPr>
            <a:r>
              <a:rPr lang="zh-CN" altLang="en-US" sz="2400" dirty="0">
                <a:latin typeface="+mj-ea"/>
                <a:ea typeface="+mj-ea"/>
              </a:rPr>
              <a:t>数据的管理者：文件系统，数据可长期保存</a:t>
            </a:r>
          </a:p>
          <a:p>
            <a:pPr lvl="1">
              <a:lnSpc>
                <a:spcPct val="150000"/>
              </a:lnSpc>
            </a:pPr>
            <a:r>
              <a:rPr lang="zh-CN" altLang="en-US" sz="2400" dirty="0">
                <a:latin typeface="+mj-ea"/>
                <a:ea typeface="+mj-ea"/>
              </a:rPr>
              <a:t>数据面向的对象：某一应用程序   </a:t>
            </a:r>
          </a:p>
          <a:p>
            <a:pPr lvl="1">
              <a:lnSpc>
                <a:spcPct val="150000"/>
              </a:lnSpc>
            </a:pPr>
            <a:r>
              <a:rPr lang="zh-CN" altLang="en-US" sz="2400" dirty="0">
                <a:latin typeface="+mj-ea"/>
                <a:ea typeface="+mj-ea"/>
              </a:rPr>
              <a:t>数据的共享程度：共享性差、冗余度大</a:t>
            </a:r>
          </a:p>
          <a:p>
            <a:pPr lvl="1">
              <a:lnSpc>
                <a:spcPct val="150000"/>
              </a:lnSpc>
            </a:pPr>
            <a:r>
              <a:rPr lang="zh-CN" altLang="en-US" sz="2400" dirty="0">
                <a:latin typeface="+mj-ea"/>
                <a:ea typeface="+mj-ea"/>
              </a:rPr>
              <a:t>数据的结构化：记录内有结构</a:t>
            </a:r>
            <a:r>
              <a:rPr lang="en-US" altLang="zh-CN" sz="2400" dirty="0">
                <a:latin typeface="+mj-ea"/>
                <a:ea typeface="+mj-ea"/>
              </a:rPr>
              <a:t>,</a:t>
            </a:r>
            <a:r>
              <a:rPr lang="zh-CN" altLang="en-US" sz="2400" dirty="0">
                <a:latin typeface="+mj-ea"/>
                <a:ea typeface="+mj-ea"/>
              </a:rPr>
              <a:t>整体无结构</a:t>
            </a:r>
          </a:p>
          <a:p>
            <a:pPr lvl="1">
              <a:lnSpc>
                <a:spcPct val="150000"/>
              </a:lnSpc>
            </a:pPr>
            <a:r>
              <a:rPr lang="zh-CN" altLang="en-US" sz="2400" dirty="0">
                <a:latin typeface="+mj-ea"/>
                <a:ea typeface="+mj-ea"/>
              </a:rPr>
              <a:t>数据的独立性：独立性差，数据的逻辑结构改变必须 修改应用程序</a:t>
            </a:r>
          </a:p>
          <a:p>
            <a:pPr lvl="1">
              <a:lnSpc>
                <a:spcPct val="150000"/>
              </a:lnSpc>
            </a:pPr>
            <a:r>
              <a:rPr lang="zh-CN" altLang="en-US" sz="2400" dirty="0">
                <a:latin typeface="+mj-ea"/>
                <a:ea typeface="+mj-ea"/>
              </a:rPr>
              <a:t>数据控制能力：应用程序自己控制</a:t>
            </a: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文件系统阶段</a:t>
            </a:r>
          </a:p>
        </p:txBody>
      </p:sp>
      <p:pic>
        <p:nvPicPr>
          <p:cNvPr id="38916" name="Picture 2" descr="C:\Documents and Settings\Administrator\Local Settings\Temporary Internet Files\Content.IE5\WVWT2BK9\MCj02380650000[1].wmf"/>
          <p:cNvPicPr>
            <a:picLocks noChangeAspect="1" noChangeArrowheads="1"/>
          </p:cNvPicPr>
          <p:nvPr/>
        </p:nvPicPr>
        <p:blipFill>
          <a:blip r:embed="rId3"/>
          <a:srcRect/>
          <a:stretch>
            <a:fillRect/>
          </a:stretch>
        </p:blipFill>
        <p:spPr bwMode="auto">
          <a:xfrm>
            <a:off x="10038868" y="4543187"/>
            <a:ext cx="1574800" cy="19907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idx="1"/>
          </p:nvPr>
        </p:nvSpPr>
        <p:spPr/>
        <p:txBody>
          <a:bodyPr>
            <a:normAutofit lnSpcReduction="10000"/>
          </a:bodyPr>
          <a:lstStyle/>
          <a:p>
            <a:pPr>
              <a:lnSpc>
                <a:spcPct val="150000"/>
              </a:lnSpc>
            </a:pPr>
            <a:r>
              <a:rPr lang="zh-CN" altLang="en-US" dirty="0">
                <a:latin typeface="+mj-ea"/>
                <a:ea typeface="+mj-ea"/>
              </a:rPr>
              <a:t>时期</a:t>
            </a:r>
          </a:p>
          <a:p>
            <a:pPr lvl="1">
              <a:lnSpc>
                <a:spcPct val="150000"/>
              </a:lnSpc>
            </a:pPr>
            <a:r>
              <a:rPr lang="en-US" altLang="zh-CN" sz="2400" dirty="0">
                <a:latin typeface="+mj-ea"/>
                <a:ea typeface="+mj-ea"/>
              </a:rPr>
              <a:t>20</a:t>
            </a:r>
            <a:r>
              <a:rPr lang="zh-CN" altLang="en-US" sz="2400" dirty="0">
                <a:latin typeface="+mj-ea"/>
                <a:ea typeface="+mj-ea"/>
              </a:rPr>
              <a:t>世纪</a:t>
            </a:r>
            <a:r>
              <a:rPr lang="en-US" altLang="zh-CN" sz="2400" dirty="0">
                <a:latin typeface="+mj-ea"/>
                <a:ea typeface="+mj-ea"/>
              </a:rPr>
              <a:t>60</a:t>
            </a:r>
            <a:r>
              <a:rPr lang="zh-CN" altLang="en-US" sz="2400" dirty="0">
                <a:latin typeface="+mj-ea"/>
                <a:ea typeface="+mj-ea"/>
              </a:rPr>
              <a:t>年代末以来</a:t>
            </a:r>
          </a:p>
          <a:p>
            <a:pPr>
              <a:lnSpc>
                <a:spcPct val="150000"/>
              </a:lnSpc>
            </a:pPr>
            <a:r>
              <a:rPr lang="zh-CN" altLang="en-US" dirty="0">
                <a:latin typeface="+mj-ea"/>
                <a:ea typeface="+mj-ea"/>
              </a:rPr>
              <a:t>产生的背景</a:t>
            </a:r>
          </a:p>
          <a:p>
            <a:pPr lvl="1">
              <a:lnSpc>
                <a:spcPct val="150000"/>
              </a:lnSpc>
            </a:pPr>
            <a:r>
              <a:rPr lang="zh-CN" altLang="en-US" sz="2400" dirty="0">
                <a:latin typeface="+mj-ea"/>
                <a:ea typeface="+mj-ea"/>
              </a:rPr>
              <a:t>应用背景	大规模管理	</a:t>
            </a:r>
          </a:p>
          <a:p>
            <a:pPr lvl="1">
              <a:lnSpc>
                <a:spcPct val="150000"/>
              </a:lnSpc>
            </a:pPr>
            <a:r>
              <a:rPr lang="zh-CN" altLang="en-US" sz="2400" dirty="0">
                <a:latin typeface="+mj-ea"/>
                <a:ea typeface="+mj-ea"/>
              </a:rPr>
              <a:t>硬件背景	大容量磁盘、磁盘阵列	</a:t>
            </a:r>
          </a:p>
          <a:p>
            <a:pPr lvl="1">
              <a:lnSpc>
                <a:spcPct val="150000"/>
              </a:lnSpc>
            </a:pPr>
            <a:r>
              <a:rPr lang="zh-CN" altLang="en-US" sz="2400" dirty="0">
                <a:latin typeface="+mj-ea"/>
                <a:ea typeface="+mj-ea"/>
              </a:rPr>
              <a:t>软件背景	有数据库管理系统	</a:t>
            </a:r>
          </a:p>
          <a:p>
            <a:pPr lvl="1">
              <a:lnSpc>
                <a:spcPct val="150000"/>
              </a:lnSpc>
            </a:pPr>
            <a:r>
              <a:rPr lang="zh-CN" altLang="en-US" sz="2400" dirty="0">
                <a:latin typeface="+mj-ea"/>
                <a:ea typeface="+mj-ea"/>
              </a:rPr>
              <a:t>处理方式	联机实时处理</a:t>
            </a:r>
            <a:r>
              <a:rPr lang="en-US" altLang="zh-CN" sz="2400" dirty="0">
                <a:latin typeface="+mj-ea"/>
                <a:ea typeface="+mj-ea"/>
              </a:rPr>
              <a:t>,</a:t>
            </a:r>
            <a:r>
              <a:rPr lang="zh-CN" altLang="en-US" sz="2400" dirty="0">
                <a:latin typeface="+mj-ea"/>
                <a:ea typeface="+mj-ea"/>
              </a:rPr>
              <a:t>分布处理</a:t>
            </a:r>
            <a:r>
              <a:rPr lang="en-US" altLang="zh-CN" sz="2400" dirty="0">
                <a:latin typeface="+mj-ea"/>
                <a:ea typeface="+mj-ea"/>
              </a:rPr>
              <a:t>,</a:t>
            </a:r>
            <a:r>
              <a:rPr lang="zh-CN" altLang="en-US" sz="2400" dirty="0">
                <a:latin typeface="+mj-ea"/>
                <a:ea typeface="+mj-ea"/>
              </a:rPr>
              <a:t>批处理</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数据库系统阶段</a:t>
            </a:r>
          </a:p>
        </p:txBody>
      </p:sp>
      <p:pic>
        <p:nvPicPr>
          <p:cNvPr id="40964" name="Picture 3" descr="C:\Documents and Settings\Administrator\Local Settings\Temporary Internet Files\Content.IE5\WX6741MB\MCj04357140000[1].wmf"/>
          <p:cNvPicPr>
            <a:picLocks noChangeAspect="1" noChangeArrowheads="1"/>
          </p:cNvPicPr>
          <p:nvPr/>
        </p:nvPicPr>
        <p:blipFill>
          <a:blip r:embed="rId3"/>
          <a:srcRect/>
          <a:stretch>
            <a:fillRect/>
          </a:stretch>
        </p:blipFill>
        <p:spPr bwMode="auto">
          <a:xfrm>
            <a:off x="9525001" y="4891088"/>
            <a:ext cx="930275" cy="16065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bwMode="auto">
          <a:xfrm>
            <a:off x="2022475" y="1765981"/>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1</a:t>
            </a:r>
            <a:endParaRPr lang="zh-CN" altLang="en-US" dirty="0">
              <a:solidFill>
                <a:schemeClr val="tx1"/>
              </a:solidFill>
            </a:endParaRPr>
          </a:p>
        </p:txBody>
      </p:sp>
      <p:pic>
        <p:nvPicPr>
          <p:cNvPr id="4813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1902506"/>
            <a:ext cx="590550" cy="438150"/>
          </a:xfrm>
          <a:prstGeom prst="rect">
            <a:avLst/>
          </a:prstGeom>
          <a:noFill/>
          <a:ln w="9525">
            <a:noFill/>
            <a:miter lim="800000"/>
            <a:headEnd/>
            <a:tailEnd/>
          </a:ln>
        </p:spPr>
      </p:pic>
      <p:sp>
        <p:nvSpPr>
          <p:cNvPr id="8" name="椭圆 7"/>
          <p:cNvSpPr/>
          <p:nvPr/>
        </p:nvSpPr>
        <p:spPr bwMode="auto">
          <a:xfrm>
            <a:off x="2022475" y="2753406"/>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2</a:t>
            </a:r>
            <a:endParaRPr lang="zh-CN" altLang="en-US" dirty="0">
              <a:solidFill>
                <a:schemeClr val="tx1"/>
              </a:solidFill>
            </a:endParaRPr>
          </a:p>
        </p:txBody>
      </p:sp>
      <p:pic>
        <p:nvPicPr>
          <p:cNvPr id="4813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2888343"/>
            <a:ext cx="590550" cy="438150"/>
          </a:xfrm>
          <a:prstGeom prst="rect">
            <a:avLst/>
          </a:prstGeom>
          <a:noFill/>
          <a:ln w="9525">
            <a:noFill/>
            <a:miter lim="800000"/>
            <a:headEnd/>
            <a:tailEnd/>
          </a:ln>
        </p:spPr>
      </p:pic>
      <p:sp>
        <p:nvSpPr>
          <p:cNvPr id="11" name="椭圆 10"/>
          <p:cNvSpPr/>
          <p:nvPr/>
        </p:nvSpPr>
        <p:spPr bwMode="auto">
          <a:xfrm>
            <a:off x="2022475" y="4469493"/>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n</a:t>
            </a:r>
            <a:endParaRPr lang="zh-CN" altLang="en-US" dirty="0">
              <a:solidFill>
                <a:schemeClr val="tx1"/>
              </a:solidFill>
            </a:endParaRPr>
          </a:p>
        </p:txBody>
      </p:sp>
      <p:pic>
        <p:nvPicPr>
          <p:cNvPr id="48135"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4604431"/>
            <a:ext cx="590550" cy="438150"/>
          </a:xfrm>
          <a:prstGeom prst="rect">
            <a:avLst/>
          </a:prstGeom>
          <a:noFill/>
          <a:ln w="9525">
            <a:noFill/>
            <a:miter lim="800000"/>
            <a:headEnd/>
            <a:tailEnd/>
          </a:ln>
        </p:spPr>
      </p:pic>
      <p:cxnSp>
        <p:nvCxnSpPr>
          <p:cNvPr id="13" name="直接连接符 12"/>
          <p:cNvCxnSpPr/>
          <p:nvPr/>
        </p:nvCxnSpPr>
        <p:spPr bwMode="auto">
          <a:xfrm rot="5400000">
            <a:off x="3503613" y="2558143"/>
            <a:ext cx="392112" cy="1588"/>
          </a:xfrm>
          <a:prstGeom prst="line">
            <a:avLst/>
          </a:prstGeom>
          <a:ln w="28575">
            <a:solidFill>
              <a:srgbClr val="FFCC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8137" name="直接连接符 13"/>
          <p:cNvCxnSpPr>
            <a:cxnSpLocks noChangeShapeType="1"/>
          </p:cNvCxnSpPr>
          <p:nvPr/>
        </p:nvCxnSpPr>
        <p:spPr bwMode="auto">
          <a:xfrm rot="5400000">
            <a:off x="3139282" y="3909900"/>
            <a:ext cx="1120775" cy="1588"/>
          </a:xfrm>
          <a:prstGeom prst="line">
            <a:avLst/>
          </a:prstGeom>
          <a:noFill/>
          <a:ln w="28575" algn="ctr">
            <a:solidFill>
              <a:srgbClr val="FFCC00"/>
            </a:solidFill>
            <a:prstDash val="sysDot"/>
            <a:round/>
            <a:headEnd/>
            <a:tailEnd/>
          </a:ln>
        </p:spPr>
      </p:cxnSp>
      <p:sp>
        <p:nvSpPr>
          <p:cNvPr id="15" name="六边形 14"/>
          <p:cNvSpPr/>
          <p:nvPr/>
        </p:nvSpPr>
        <p:spPr bwMode="auto">
          <a:xfrm>
            <a:off x="6496833" y="3116595"/>
            <a:ext cx="1367007" cy="880639"/>
          </a:xfrm>
          <a:prstGeom prst="hexagon">
            <a:avLst>
              <a:gd name="adj" fmla="val 40068"/>
              <a:gd name="vf" fmla="val 1154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eaLnBrk="0" hangingPunct="0">
              <a:lnSpc>
                <a:spcPct val="150000"/>
              </a:lnSpc>
              <a:defRPr/>
            </a:pPr>
            <a:r>
              <a:rPr lang="en-US" altLang="zh-CN" dirty="0">
                <a:solidFill>
                  <a:schemeClr val="tx1"/>
                </a:solidFill>
              </a:rPr>
              <a:t>DBMS</a:t>
            </a:r>
            <a:endParaRPr lang="zh-CN" altLang="en-US" dirty="0">
              <a:solidFill>
                <a:schemeClr val="tx1"/>
              </a:solidFill>
            </a:endParaRPr>
          </a:p>
        </p:txBody>
      </p:sp>
      <p:cxnSp>
        <p:nvCxnSpPr>
          <p:cNvPr id="16" name="直接箭头连接符 15"/>
          <p:cNvCxnSpPr>
            <a:cxnSpLocks noChangeShapeType="1"/>
          </p:cNvCxnSpPr>
          <p:nvPr/>
        </p:nvCxnSpPr>
        <p:spPr bwMode="auto">
          <a:xfrm>
            <a:off x="5050971" y="2097314"/>
            <a:ext cx="1811792" cy="1019629"/>
          </a:xfrm>
          <a:prstGeom prst="straightConnector1">
            <a:avLst/>
          </a:prstGeom>
          <a:noFill/>
          <a:ln w="28575" algn="ctr">
            <a:solidFill>
              <a:srgbClr val="FFCC00"/>
            </a:solidFill>
            <a:round/>
            <a:headEnd/>
            <a:tailEnd type="arrow" w="med" len="med"/>
          </a:ln>
        </p:spPr>
      </p:cxnSp>
      <p:cxnSp>
        <p:nvCxnSpPr>
          <p:cNvPr id="17" name="直接箭头连接符 16"/>
          <p:cNvCxnSpPr>
            <a:cxnSpLocks noChangeShapeType="1"/>
          </p:cNvCxnSpPr>
          <p:nvPr/>
        </p:nvCxnSpPr>
        <p:spPr bwMode="auto">
          <a:xfrm>
            <a:off x="5050971" y="3116595"/>
            <a:ext cx="1445080" cy="457549"/>
          </a:xfrm>
          <a:prstGeom prst="straightConnector1">
            <a:avLst/>
          </a:prstGeom>
          <a:noFill/>
          <a:ln w="28575" algn="ctr">
            <a:solidFill>
              <a:srgbClr val="FFCC00"/>
            </a:solidFill>
            <a:round/>
            <a:headEnd/>
            <a:tailEnd type="arrow" w="med" len="med"/>
          </a:ln>
        </p:spPr>
      </p:cxnSp>
      <p:cxnSp>
        <p:nvCxnSpPr>
          <p:cNvPr id="18" name="直接箭头连接符 17"/>
          <p:cNvCxnSpPr>
            <a:cxnSpLocks noChangeShapeType="1"/>
          </p:cNvCxnSpPr>
          <p:nvPr/>
        </p:nvCxnSpPr>
        <p:spPr bwMode="auto">
          <a:xfrm flipV="1">
            <a:off x="5050971" y="4031343"/>
            <a:ext cx="1811792" cy="729343"/>
          </a:xfrm>
          <a:prstGeom prst="straightConnector1">
            <a:avLst/>
          </a:prstGeom>
          <a:noFill/>
          <a:ln w="28575" algn="ctr">
            <a:solidFill>
              <a:srgbClr val="FFCC00"/>
            </a:solidFill>
            <a:round/>
            <a:headEnd/>
            <a:tailEnd type="arrow" w="med" len="med"/>
          </a:ln>
        </p:spPr>
      </p:cxnSp>
      <p:sp>
        <p:nvSpPr>
          <p:cNvPr id="19" name="圆柱形 18"/>
          <p:cNvSpPr/>
          <p:nvPr/>
        </p:nvSpPr>
        <p:spPr bwMode="auto">
          <a:xfrm>
            <a:off x="8651875" y="2202543"/>
            <a:ext cx="1665288" cy="2743200"/>
          </a:xfrm>
          <a:prstGeom prst="ca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eaVert" anchor="ctr"/>
          <a:lstStyle/>
          <a:p>
            <a:pPr eaLnBrk="0" hangingPunct="0">
              <a:lnSpc>
                <a:spcPct val="200000"/>
              </a:lnSpc>
              <a:defRPr/>
            </a:pPr>
            <a:r>
              <a:rPr lang="en-US" altLang="zh-CN" sz="2800" dirty="0">
                <a:solidFill>
                  <a:schemeClr val="tx1"/>
                </a:solidFill>
              </a:rPr>
              <a:t>      </a:t>
            </a:r>
            <a:r>
              <a:rPr lang="zh-CN" altLang="en-US" sz="2800" dirty="0">
                <a:solidFill>
                  <a:schemeClr val="tx1"/>
                </a:solidFill>
              </a:rPr>
              <a:t>数据库</a:t>
            </a:r>
          </a:p>
        </p:txBody>
      </p:sp>
      <p:cxnSp>
        <p:nvCxnSpPr>
          <p:cNvPr id="20" name="直接连接符 19"/>
          <p:cNvCxnSpPr>
            <a:cxnSpLocks noChangeShapeType="1"/>
            <a:endCxn id="19" idx="2"/>
          </p:cNvCxnSpPr>
          <p:nvPr/>
        </p:nvCxnSpPr>
        <p:spPr bwMode="auto">
          <a:xfrm>
            <a:off x="7812089" y="3574143"/>
            <a:ext cx="839787" cy="1588"/>
          </a:xfrm>
          <a:prstGeom prst="line">
            <a:avLst/>
          </a:prstGeom>
          <a:noFill/>
          <a:ln w="28575" algn="ctr">
            <a:solidFill>
              <a:srgbClr val="FFCC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upRight)">
                                      <p:cBhvr>
                                        <p:cTn id="7" dur="500"/>
                                        <p:tgtEl>
                                          <p:spTgt spid="16"/>
                                        </p:tgtEl>
                                      </p:cBhvr>
                                    </p:animEffect>
                                  </p:childTnLst>
                                </p:cTn>
                              </p:par>
                              <p:par>
                                <p:cTn id="8" presetID="18" presetClass="entr" presetSubtype="3"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upRight)">
                                      <p:cBhvr>
                                        <p:cTn id="10" dur="500"/>
                                        <p:tgtEl>
                                          <p:spTgt spid="17"/>
                                        </p:tgtEl>
                                      </p:cBhvr>
                                    </p:animEffect>
                                  </p:childTnLst>
                                </p:cTn>
                              </p:par>
                              <p:par>
                                <p:cTn id="11" presetID="18" presetClass="entr" presetSubtype="3"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upRigh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36"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strVal val="(6*min(max(#ppt_w*#ppt_h,.3),1)-7.4)/-.7*#ppt_w"/>
                                          </p:val>
                                        </p:tav>
                                        <p:tav tm="100000">
                                          <p:val>
                                            <p:strVal val="#ppt_w"/>
                                          </p:val>
                                        </p:tav>
                                      </p:tavLst>
                                    </p:anim>
                                    <p:anim calcmode="lin" valueType="num">
                                      <p:cBhvr>
                                        <p:cTn id="19" dur="500" fill="hold"/>
                                        <p:tgtEl>
                                          <p:spTgt spid="15"/>
                                        </p:tgtEl>
                                        <p:attrNameLst>
                                          <p:attrName>ppt_h</p:attrName>
                                        </p:attrNameLst>
                                      </p:cBhvr>
                                      <p:tavLst>
                                        <p:tav tm="0">
                                          <p:val>
                                            <p:strVal val="(6*min(max(#ppt_w*#ppt_h,.3),1)-7.4)/-.7*#ppt_h"/>
                                          </p:val>
                                        </p:tav>
                                        <p:tav tm="100000">
                                          <p:val>
                                            <p:strVal val="#ppt_h"/>
                                          </p:val>
                                        </p:tav>
                                      </p:tavLst>
                                    </p:anim>
                                    <p:anim calcmode="lin" valueType="num">
                                      <p:cBhvr>
                                        <p:cTn id="20" dur="500" fill="hold"/>
                                        <p:tgtEl>
                                          <p:spTgt spid="15"/>
                                        </p:tgtEl>
                                        <p:attrNameLst>
                                          <p:attrName>ppt_x</p:attrName>
                                        </p:attrNameLst>
                                      </p:cBhvr>
                                      <p:tavLst>
                                        <p:tav tm="0">
                                          <p:val>
                                            <p:fltVal val="0.5"/>
                                          </p:val>
                                        </p:tav>
                                        <p:tav tm="100000">
                                          <p:val>
                                            <p:strVal val="#ppt_x"/>
                                          </p:val>
                                        </p:tav>
                                      </p:tavLst>
                                    </p:anim>
                                    <p:anim calcmode="lin" valueType="num">
                                      <p:cBhvr>
                                        <p:cTn id="21"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strips(upRight)">
                                      <p:cBhvr>
                                        <p:cTn id="26" dur="500"/>
                                        <p:tgtEl>
                                          <p:spTgt spid="20"/>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801294-C4DC-4535-ABFD-CA9DD8DA64B9}"/>
              </a:ext>
            </a:extLst>
          </p:cNvPr>
          <p:cNvSpPr>
            <a:spLocks noGrp="1"/>
          </p:cNvSpPr>
          <p:nvPr>
            <p:ph idx="1"/>
          </p:nvPr>
        </p:nvSpPr>
        <p:spPr>
          <a:xfrm>
            <a:off x="459776" y="1067003"/>
            <a:ext cx="11235128" cy="4524949"/>
          </a:xfrm>
        </p:spPr>
        <p:txBody>
          <a:bodyPr/>
          <a:lstStyle/>
          <a:p>
            <a:pPr>
              <a:lnSpc>
                <a:spcPct val="150000"/>
              </a:lnSpc>
            </a:pPr>
            <a:r>
              <a:rPr lang="zh-CN" altLang="en-US" dirty="0"/>
              <a:t>雪梨教育：</a:t>
            </a:r>
            <a:r>
              <a:rPr lang="en-US" altLang="zh-CN" dirty="0"/>
              <a:t>55%</a:t>
            </a:r>
            <a:r>
              <a:rPr lang="zh-CN" altLang="en-US" dirty="0"/>
              <a:t>，</a:t>
            </a:r>
            <a:r>
              <a:rPr lang="en-US" altLang="zh-CN" dirty="0"/>
              <a:t>8</a:t>
            </a:r>
            <a:r>
              <a:rPr lang="zh-CN" altLang="en-US" dirty="0"/>
              <a:t>次作业，三次小测，</a:t>
            </a:r>
            <a:endParaRPr lang="en-US" altLang="zh-CN" dirty="0"/>
          </a:p>
          <a:p>
            <a:pPr>
              <a:lnSpc>
                <a:spcPct val="150000"/>
              </a:lnSpc>
            </a:pPr>
            <a:r>
              <a:rPr lang="en-US" altLang="zh-CN" dirty="0" err="1"/>
              <a:t>powerdesigner</a:t>
            </a:r>
            <a:r>
              <a:rPr lang="zh-CN" altLang="en-US" dirty="0"/>
              <a:t>（</a:t>
            </a:r>
            <a:r>
              <a:rPr lang="en-US" altLang="zh-CN" dirty="0"/>
              <a:t>17</a:t>
            </a:r>
            <a:r>
              <a:rPr lang="zh-CN" altLang="en-US" dirty="0"/>
              <a:t>周）</a:t>
            </a:r>
            <a:endParaRPr lang="en-US" altLang="zh-CN" dirty="0"/>
          </a:p>
          <a:p>
            <a:pPr>
              <a:lnSpc>
                <a:spcPct val="150000"/>
              </a:lnSpc>
            </a:pPr>
            <a:r>
              <a:rPr lang="zh-CN" altLang="en-US" dirty="0"/>
              <a:t>平时成绩：</a:t>
            </a:r>
            <a:r>
              <a:rPr lang="en-US" altLang="zh-CN" dirty="0"/>
              <a:t>15%</a:t>
            </a:r>
          </a:p>
          <a:p>
            <a:pPr>
              <a:lnSpc>
                <a:spcPct val="150000"/>
              </a:lnSpc>
            </a:pPr>
            <a:r>
              <a:rPr lang="zh-CN" altLang="en-US" dirty="0"/>
              <a:t>期末考试：</a:t>
            </a:r>
            <a:r>
              <a:rPr lang="en-US" altLang="zh-CN" dirty="0"/>
              <a:t>30%</a:t>
            </a:r>
          </a:p>
          <a:p>
            <a:r>
              <a:rPr lang="en-US" altLang="zh-CN" dirty="0"/>
              <a:t>《</a:t>
            </a:r>
            <a:r>
              <a:rPr lang="zh-CN" altLang="en-US" dirty="0"/>
              <a:t>数据库原理</a:t>
            </a:r>
            <a:r>
              <a:rPr lang="en-US" altLang="zh-CN" dirty="0"/>
              <a:t>》</a:t>
            </a:r>
            <a:r>
              <a:rPr lang="zh-CN" altLang="en-US" dirty="0"/>
              <a:t>是一门专业必修课</a:t>
            </a:r>
          </a:p>
          <a:p>
            <a:pPr lvl="1">
              <a:lnSpc>
                <a:spcPct val="150000"/>
              </a:lnSpc>
            </a:pPr>
            <a:r>
              <a:rPr lang="zh-CN" altLang="en-US" sz="2400" dirty="0"/>
              <a:t>学时：</a:t>
            </a:r>
            <a:r>
              <a:rPr lang="en-US" altLang="zh-CN" sz="2400" dirty="0"/>
              <a:t>64</a:t>
            </a:r>
            <a:r>
              <a:rPr lang="zh-CN" altLang="en-US" sz="2400" dirty="0"/>
              <a:t>（周</a:t>
            </a:r>
            <a:r>
              <a:rPr lang="en-US" altLang="zh-CN" sz="2400" dirty="0"/>
              <a:t>4</a:t>
            </a:r>
            <a:r>
              <a:rPr lang="zh-CN" altLang="en-US" sz="2400" dirty="0"/>
              <a:t>学时）</a:t>
            </a:r>
            <a:endParaRPr lang="en-US" altLang="zh-CN" sz="2400" dirty="0"/>
          </a:p>
          <a:p>
            <a:pPr lvl="1">
              <a:lnSpc>
                <a:spcPct val="150000"/>
              </a:lnSpc>
            </a:pPr>
            <a:r>
              <a:rPr lang="zh-CN" altLang="en-US" sz="2400" dirty="0"/>
              <a:t>学分：</a:t>
            </a:r>
            <a:r>
              <a:rPr lang="en-US" altLang="zh-CN" sz="2400" dirty="0"/>
              <a:t>3</a:t>
            </a:r>
            <a:r>
              <a:rPr lang="zh-CN" altLang="en-US" sz="2400" dirty="0"/>
              <a:t>学分</a:t>
            </a:r>
          </a:p>
          <a:p>
            <a:pPr>
              <a:lnSpc>
                <a:spcPct val="150000"/>
              </a:lnSpc>
            </a:pPr>
            <a:endParaRPr lang="zh-CN" altLang="en-US" dirty="0"/>
          </a:p>
        </p:txBody>
      </p:sp>
      <p:sp>
        <p:nvSpPr>
          <p:cNvPr id="3" name="标题 2">
            <a:extLst>
              <a:ext uri="{FF2B5EF4-FFF2-40B4-BE49-F238E27FC236}">
                <a16:creationId xmlns:a16="http://schemas.microsoft.com/office/drawing/2014/main" id="{B9E12E92-DDD9-4DC8-9EA6-B9718297B0F4}"/>
              </a:ext>
            </a:extLst>
          </p:cNvPr>
          <p:cNvSpPr>
            <a:spLocks noGrp="1"/>
          </p:cNvSpPr>
          <p:nvPr>
            <p:ph type="title"/>
          </p:nvPr>
        </p:nvSpPr>
        <p:spPr/>
        <p:txBody>
          <a:bodyPr/>
          <a:lstStyle/>
          <a:p>
            <a:r>
              <a:rPr lang="zh-CN" altLang="en-US" dirty="0"/>
              <a:t>成绩评定</a:t>
            </a:r>
          </a:p>
        </p:txBody>
      </p:sp>
    </p:spTree>
    <p:extLst>
      <p:ext uri="{BB962C8B-B14F-4D97-AF65-F5344CB8AC3E}">
        <p14:creationId xmlns:p14="http://schemas.microsoft.com/office/powerpoint/2010/main" val="2997720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p:txBody>
          <a:bodyPr>
            <a:normAutofit/>
          </a:bodyPr>
          <a:lstStyle/>
          <a:p>
            <a:pPr>
              <a:lnSpc>
                <a:spcPct val="150000"/>
              </a:lnSpc>
            </a:pPr>
            <a:r>
              <a:rPr lang="zh-CN" altLang="en-US" dirty="0">
                <a:latin typeface="+mn-ea"/>
                <a:ea typeface="+mn-ea"/>
              </a:rPr>
              <a:t>数据结构化</a:t>
            </a:r>
          </a:p>
          <a:p>
            <a:pPr>
              <a:lnSpc>
                <a:spcPct val="150000"/>
              </a:lnSpc>
            </a:pPr>
            <a:r>
              <a:rPr lang="zh-CN" altLang="en-US" dirty="0">
                <a:latin typeface="+mn-ea"/>
                <a:ea typeface="+mn-ea"/>
              </a:rPr>
              <a:t>数据的共享性高，冗余度低，易扩充</a:t>
            </a:r>
          </a:p>
          <a:p>
            <a:pPr>
              <a:lnSpc>
                <a:spcPct val="150000"/>
              </a:lnSpc>
            </a:pPr>
            <a:r>
              <a:rPr lang="zh-CN" altLang="en-US" dirty="0">
                <a:latin typeface="+mn-ea"/>
                <a:ea typeface="+mn-ea"/>
              </a:rPr>
              <a:t>数据独立性高</a:t>
            </a:r>
          </a:p>
          <a:p>
            <a:pPr>
              <a:lnSpc>
                <a:spcPct val="150000"/>
              </a:lnSpc>
            </a:pPr>
            <a:r>
              <a:rPr lang="zh-CN" altLang="en-US" dirty="0">
                <a:latin typeface="+mn-ea"/>
                <a:ea typeface="+mn-ea"/>
              </a:rPr>
              <a:t>数据由</a:t>
            </a:r>
            <a:r>
              <a:rPr lang="en-US" altLang="zh-CN" dirty="0">
                <a:latin typeface="+mn-ea"/>
                <a:ea typeface="+mn-ea"/>
              </a:rPr>
              <a:t>DBMS</a:t>
            </a:r>
            <a:r>
              <a:rPr lang="zh-CN" altLang="en-US" dirty="0">
                <a:latin typeface="+mn-ea"/>
                <a:ea typeface="+mn-ea"/>
              </a:rPr>
              <a:t>统一管理和控制</a:t>
            </a:r>
          </a:p>
        </p:txBody>
      </p:sp>
      <p:sp>
        <p:nvSpPr>
          <p:cNvPr id="2" name="标题 1"/>
          <p:cNvSpPr>
            <a:spLocks noGrp="1"/>
          </p:cNvSpPr>
          <p:nvPr>
            <p:ph type="title"/>
          </p:nvPr>
        </p:nvSpPr>
        <p:spPr/>
        <p:txBody>
          <a:bodyPr>
            <a:normAutofit/>
          </a:bodyPr>
          <a:lstStyle/>
          <a:p>
            <a:r>
              <a:rPr lang="zh-CN" altLang="en-US" dirty="0">
                <a:latin typeface="+mj-ea"/>
              </a:rPr>
              <a:t>数据库系统的特点</a:t>
            </a:r>
          </a:p>
        </p:txBody>
      </p:sp>
      <p:pic>
        <p:nvPicPr>
          <p:cNvPr id="43012" name="Picture 2" descr="http://tbn3.google.cn/images?q=tbn:YT-TBk6V7jpTlM:">
            <a:hlinkClick r:id="rId3"/>
          </p:cNvPr>
          <p:cNvPicPr>
            <a:picLocks noChangeAspect="1" noChangeArrowheads="1"/>
          </p:cNvPicPr>
          <p:nvPr/>
        </p:nvPicPr>
        <p:blipFill>
          <a:blip r:embed="rId4"/>
          <a:srcRect/>
          <a:stretch>
            <a:fillRect/>
          </a:stretch>
        </p:blipFill>
        <p:spPr bwMode="auto">
          <a:xfrm>
            <a:off x="8764588" y="4532313"/>
            <a:ext cx="1903412" cy="20383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p:cNvSpPr>
            <a:spLocks noGrp="1"/>
          </p:cNvSpPr>
          <p:nvPr>
            <p:ph idx="1"/>
          </p:nvPr>
        </p:nvSpPr>
        <p:spPr/>
        <p:txBody>
          <a:bodyPr>
            <a:normAutofit fontScale="92500" lnSpcReduction="20000"/>
          </a:bodyPr>
          <a:lstStyle/>
          <a:p>
            <a:pPr>
              <a:lnSpc>
                <a:spcPct val="150000"/>
              </a:lnSpc>
            </a:pPr>
            <a:r>
              <a:rPr lang="zh-CN" altLang="en-US" dirty="0">
                <a:solidFill>
                  <a:srgbClr val="FF0000"/>
                </a:solidFill>
                <a:latin typeface="+mj-ea"/>
                <a:ea typeface="+mj-ea"/>
              </a:rPr>
              <a:t>整体数据的结构化</a:t>
            </a:r>
            <a:r>
              <a:rPr lang="zh-CN" altLang="en-US" dirty="0">
                <a:latin typeface="+mj-ea"/>
                <a:ea typeface="+mj-ea"/>
              </a:rPr>
              <a:t>是数据库的主要特征之一    </a:t>
            </a:r>
          </a:p>
          <a:p>
            <a:pPr>
              <a:lnSpc>
                <a:spcPct val="150000"/>
              </a:lnSpc>
            </a:pPr>
            <a:r>
              <a:rPr lang="zh-CN" altLang="en-US" dirty="0">
                <a:latin typeface="+mj-ea"/>
                <a:ea typeface="+mj-ea"/>
              </a:rPr>
              <a:t>整体结构化</a:t>
            </a:r>
          </a:p>
          <a:p>
            <a:pPr lvl="1">
              <a:lnSpc>
                <a:spcPct val="150000"/>
              </a:lnSpc>
            </a:pPr>
            <a:r>
              <a:rPr lang="zh-CN" altLang="en-US" sz="2400" dirty="0">
                <a:latin typeface="+mj-ea"/>
                <a:ea typeface="+mj-ea"/>
              </a:rPr>
              <a:t>不再仅仅针对某一个应用，而是面向全组织</a:t>
            </a:r>
          </a:p>
          <a:p>
            <a:pPr lvl="1">
              <a:lnSpc>
                <a:spcPct val="150000"/>
              </a:lnSpc>
            </a:pPr>
            <a:r>
              <a:rPr lang="zh-CN" altLang="en-US" sz="2400" dirty="0">
                <a:latin typeface="+mj-ea"/>
                <a:ea typeface="+mj-ea"/>
              </a:rPr>
              <a:t>不仅数据内部结构化，整体是结构化的，数据之间具有联系</a:t>
            </a:r>
          </a:p>
          <a:p>
            <a:pPr>
              <a:lnSpc>
                <a:spcPct val="150000"/>
              </a:lnSpc>
            </a:pPr>
            <a:r>
              <a:rPr lang="zh-CN" altLang="en-US" dirty="0">
                <a:latin typeface="+mj-ea"/>
                <a:ea typeface="+mj-ea"/>
              </a:rPr>
              <a:t>数据库中实现的是数据的真正结构化</a:t>
            </a:r>
          </a:p>
          <a:p>
            <a:pPr lvl="1">
              <a:lnSpc>
                <a:spcPct val="150000"/>
              </a:lnSpc>
            </a:pPr>
            <a:r>
              <a:rPr lang="zh-CN" altLang="en-US" sz="2600" dirty="0">
                <a:latin typeface="+mj-ea"/>
                <a:ea typeface="+mj-ea"/>
              </a:rPr>
              <a:t>数据的结构用</a:t>
            </a:r>
            <a:r>
              <a:rPr lang="zh-CN" altLang="en-US" sz="2600" dirty="0">
                <a:solidFill>
                  <a:srgbClr val="FF0000"/>
                </a:solidFill>
                <a:latin typeface="+mj-ea"/>
                <a:ea typeface="+mj-ea"/>
              </a:rPr>
              <a:t>数据模型</a:t>
            </a:r>
            <a:r>
              <a:rPr lang="zh-CN" altLang="en-US" sz="2600" dirty="0">
                <a:latin typeface="+mj-ea"/>
                <a:ea typeface="+mj-ea"/>
              </a:rPr>
              <a:t>描述，无需程序定义和解释</a:t>
            </a:r>
          </a:p>
          <a:p>
            <a:pPr lvl="1">
              <a:lnSpc>
                <a:spcPct val="150000"/>
              </a:lnSpc>
            </a:pPr>
            <a:r>
              <a:rPr lang="zh-CN" altLang="en-US" sz="2600" dirty="0">
                <a:latin typeface="+mj-ea"/>
                <a:ea typeface="+mj-ea"/>
              </a:rPr>
              <a:t>数据可以</a:t>
            </a:r>
            <a:r>
              <a:rPr lang="zh-CN" altLang="en-US" sz="2600" dirty="0">
                <a:solidFill>
                  <a:srgbClr val="FF0000"/>
                </a:solidFill>
                <a:latin typeface="+mj-ea"/>
                <a:ea typeface="+mj-ea"/>
              </a:rPr>
              <a:t>变长</a:t>
            </a:r>
          </a:p>
          <a:p>
            <a:pPr lvl="1">
              <a:lnSpc>
                <a:spcPct val="150000"/>
              </a:lnSpc>
            </a:pPr>
            <a:r>
              <a:rPr lang="zh-CN" altLang="en-US" sz="2600" dirty="0">
                <a:latin typeface="+mj-ea"/>
                <a:ea typeface="+mj-ea"/>
              </a:rPr>
              <a:t>数据的最小存取单位是</a:t>
            </a:r>
            <a:r>
              <a:rPr lang="zh-CN" altLang="en-US" sz="2600" dirty="0">
                <a:solidFill>
                  <a:srgbClr val="FF0000"/>
                </a:solidFill>
                <a:latin typeface="+mj-ea"/>
                <a:ea typeface="+mj-ea"/>
              </a:rPr>
              <a:t>数据项</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latin typeface="+mj-ea"/>
              </a:rPr>
              <a:t>数据结构化</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内容占位符 2"/>
          <p:cNvSpPr>
            <a:spLocks noGrp="1"/>
          </p:cNvSpPr>
          <p:nvPr>
            <p:ph idx="1"/>
          </p:nvPr>
        </p:nvSpPr>
        <p:spPr/>
        <p:txBody>
          <a:bodyPr/>
          <a:lstStyle/>
          <a:p>
            <a:pPr>
              <a:lnSpc>
                <a:spcPct val="150000"/>
              </a:lnSpc>
            </a:pPr>
            <a:r>
              <a:rPr lang="zh-CN" altLang="en-US" dirty="0">
                <a:latin typeface="+mn-ea"/>
              </a:rPr>
              <a:t>数据库系统从整体角度看待和描述数据，数据面向整个系统，可以被多个用户、多个应用共享使用</a:t>
            </a:r>
          </a:p>
          <a:p>
            <a:pPr>
              <a:lnSpc>
                <a:spcPct val="150000"/>
              </a:lnSpc>
            </a:pPr>
            <a:r>
              <a:rPr lang="zh-CN" altLang="en-US" dirty="0">
                <a:latin typeface="+mn-ea"/>
              </a:rPr>
              <a:t>数据共享的好处</a:t>
            </a:r>
          </a:p>
          <a:p>
            <a:pPr lvl="1">
              <a:lnSpc>
                <a:spcPct val="150000"/>
              </a:lnSpc>
            </a:pPr>
            <a:r>
              <a:rPr lang="zh-CN" altLang="en-US" sz="2400" dirty="0">
                <a:latin typeface="+mn-ea"/>
              </a:rPr>
              <a:t>减少数据冗余，节约存储空间</a:t>
            </a:r>
          </a:p>
          <a:p>
            <a:pPr lvl="1">
              <a:lnSpc>
                <a:spcPct val="150000"/>
              </a:lnSpc>
            </a:pPr>
            <a:r>
              <a:rPr lang="zh-CN" altLang="en-US" sz="2400" dirty="0">
                <a:latin typeface="+mn-ea"/>
              </a:rPr>
              <a:t>避免数据之间的不相容性与不一致性 </a:t>
            </a:r>
          </a:p>
          <a:p>
            <a:pPr lvl="1">
              <a:lnSpc>
                <a:spcPct val="150000"/>
              </a:lnSpc>
            </a:pPr>
            <a:r>
              <a:rPr lang="zh-CN" altLang="en-US" sz="2400" dirty="0">
                <a:latin typeface="+mn-ea"/>
              </a:rPr>
              <a:t>使系统易于扩充</a:t>
            </a:r>
          </a:p>
        </p:txBody>
      </p:sp>
      <p:sp>
        <p:nvSpPr>
          <p:cNvPr id="2" name="标题 1"/>
          <p:cNvSpPr>
            <a:spLocks noGrp="1"/>
          </p:cNvSpPr>
          <p:nvPr>
            <p:ph type="title"/>
          </p:nvPr>
        </p:nvSpPr>
        <p:spPr>
          <a:xfrm>
            <a:off x="4231501" y="324088"/>
            <a:ext cx="7887928" cy="612086"/>
          </a:xfrm>
        </p:spPr>
        <p:txBody>
          <a:bodyPr>
            <a:noAutofit/>
          </a:bodyPr>
          <a:lstStyle/>
          <a:p>
            <a:r>
              <a:rPr lang="zh-CN" altLang="en-US" dirty="0">
                <a:latin typeface="+mj-ea"/>
              </a:rPr>
              <a:t>数据的共享性高，冗余度低，易扩充</a:t>
            </a:r>
          </a:p>
        </p:txBody>
      </p:sp>
      <p:pic>
        <p:nvPicPr>
          <p:cNvPr id="4" name="图片 3">
            <a:extLst>
              <a:ext uri="{FF2B5EF4-FFF2-40B4-BE49-F238E27FC236}">
                <a16:creationId xmlns:a16="http://schemas.microsoft.com/office/drawing/2014/main" id="{6CA50ED8-B728-4BCD-92F2-375922D23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643" y="4721009"/>
            <a:ext cx="1819529" cy="181952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1"/>
          </p:nvPr>
        </p:nvSpPr>
        <p:spPr/>
        <p:txBody>
          <a:bodyPr>
            <a:normAutofit/>
          </a:bodyPr>
          <a:lstStyle/>
          <a:p>
            <a:pPr>
              <a:lnSpc>
                <a:spcPct val="150000"/>
              </a:lnSpc>
            </a:pPr>
            <a:r>
              <a:rPr lang="zh-CN" altLang="en-US" dirty="0">
                <a:latin typeface="+mj-ea"/>
                <a:ea typeface="+mj-ea"/>
              </a:rPr>
              <a:t>物理独立性</a:t>
            </a:r>
          </a:p>
          <a:p>
            <a:pPr lvl="1">
              <a:lnSpc>
                <a:spcPct val="150000"/>
              </a:lnSpc>
            </a:pPr>
            <a:r>
              <a:rPr lang="zh-CN" altLang="en-US" sz="2400" dirty="0">
                <a:latin typeface="+mj-ea"/>
                <a:ea typeface="+mj-ea"/>
              </a:rPr>
              <a:t>指用户的应用程序与存储在磁盘上的数据库中数据是相互独立的。当数据的物理存储改变了，应用程序不用改变。</a:t>
            </a:r>
          </a:p>
          <a:p>
            <a:pPr>
              <a:lnSpc>
                <a:spcPct val="150000"/>
              </a:lnSpc>
            </a:pPr>
            <a:r>
              <a:rPr lang="zh-CN" altLang="en-US" dirty="0">
                <a:latin typeface="+mj-ea"/>
                <a:ea typeface="+mj-ea"/>
              </a:rPr>
              <a:t>逻辑独立性</a:t>
            </a:r>
          </a:p>
          <a:p>
            <a:pPr lvl="1">
              <a:lnSpc>
                <a:spcPct val="150000"/>
              </a:lnSpc>
            </a:pPr>
            <a:r>
              <a:rPr lang="zh-CN" altLang="en-US" sz="2400" dirty="0">
                <a:latin typeface="+mj-ea"/>
                <a:ea typeface="+mj-ea"/>
              </a:rPr>
              <a:t>指用户的应用程序与数据库的逻辑结构是相互独立的。数据的逻辑结构改变了，用户程序也可以不变。</a:t>
            </a:r>
          </a:p>
          <a:p>
            <a:pPr>
              <a:lnSpc>
                <a:spcPct val="150000"/>
              </a:lnSpc>
            </a:pPr>
            <a:r>
              <a:rPr lang="zh-CN" altLang="en-US" dirty="0">
                <a:latin typeface="+mj-ea"/>
                <a:ea typeface="+mj-ea"/>
              </a:rPr>
              <a:t>数据独立性是由</a:t>
            </a:r>
            <a:r>
              <a:rPr lang="en-US" altLang="zh-CN" dirty="0">
                <a:latin typeface="+mj-ea"/>
                <a:ea typeface="+mj-ea"/>
              </a:rPr>
              <a:t>DBMS</a:t>
            </a:r>
            <a:r>
              <a:rPr lang="zh-CN" altLang="en-US" dirty="0">
                <a:latin typeface="+mj-ea"/>
                <a:ea typeface="+mj-ea"/>
              </a:rPr>
              <a:t>的二级映像功能来保证的</a:t>
            </a:r>
          </a:p>
          <a:p>
            <a:pPr>
              <a:lnSpc>
                <a:spcPct val="150000"/>
              </a:lnSpc>
            </a:pPr>
            <a:endParaRPr lang="zh-CN" altLang="en-US" dirty="0">
              <a:latin typeface="+mj-ea"/>
              <a:ea typeface="+mj-ea"/>
            </a:endParaRP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数据独立性高</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987623"/>
            <a:ext cx="11343051" cy="4724064"/>
          </a:xfrm>
        </p:spPr>
        <p:txBody>
          <a:bodyPr>
            <a:normAutofit/>
          </a:bodyPr>
          <a:lstStyle/>
          <a:p>
            <a:pPr>
              <a:lnSpc>
                <a:spcPct val="150000"/>
              </a:lnSpc>
            </a:pPr>
            <a:r>
              <a:rPr lang="en-US" altLang="zh-CN" dirty="0">
                <a:latin typeface="+mj-ea"/>
                <a:ea typeface="+mj-ea"/>
              </a:rPr>
              <a:t>DBMS</a:t>
            </a:r>
            <a:r>
              <a:rPr lang="zh-CN" altLang="en-US" dirty="0">
                <a:latin typeface="+mj-ea"/>
                <a:ea typeface="+mj-ea"/>
              </a:rPr>
              <a:t>提供的</a:t>
            </a:r>
            <a:r>
              <a:rPr lang="zh-CN" altLang="en-US" dirty="0">
                <a:solidFill>
                  <a:srgbClr val="FF0000"/>
                </a:solidFill>
                <a:latin typeface="+mj-ea"/>
                <a:ea typeface="+mj-ea"/>
              </a:rPr>
              <a:t>数据控制功能</a:t>
            </a:r>
          </a:p>
          <a:p>
            <a:pPr lvl="1">
              <a:lnSpc>
                <a:spcPct val="150000"/>
              </a:lnSpc>
            </a:pPr>
            <a:r>
              <a:rPr lang="zh-CN" altLang="en-US" dirty="0">
                <a:latin typeface="+mj-ea"/>
                <a:ea typeface="+mj-ea"/>
              </a:rPr>
              <a:t>数据的</a:t>
            </a:r>
            <a:r>
              <a:rPr lang="zh-CN" altLang="en-US" dirty="0">
                <a:solidFill>
                  <a:srgbClr val="FF0000"/>
                </a:solidFill>
                <a:latin typeface="+mj-ea"/>
                <a:ea typeface="+mj-ea"/>
              </a:rPr>
              <a:t>安全性</a:t>
            </a:r>
            <a:r>
              <a:rPr lang="zh-CN" altLang="en-US" dirty="0">
                <a:latin typeface="+mj-ea"/>
                <a:ea typeface="+mj-ea"/>
              </a:rPr>
              <a:t>（</a:t>
            </a:r>
            <a:r>
              <a:rPr lang="en-US" altLang="zh-CN" dirty="0">
                <a:latin typeface="+mj-ea"/>
                <a:ea typeface="+mj-ea"/>
              </a:rPr>
              <a:t>Security</a:t>
            </a:r>
            <a:r>
              <a:rPr lang="zh-CN" altLang="en-US" dirty="0">
                <a:latin typeface="+mj-ea"/>
                <a:ea typeface="+mj-ea"/>
              </a:rPr>
              <a:t>）保护</a:t>
            </a:r>
          </a:p>
          <a:p>
            <a:pPr lvl="2">
              <a:lnSpc>
                <a:spcPct val="150000"/>
              </a:lnSpc>
              <a:buFont typeface="Wingdings" pitchFamily="2" charset="2"/>
              <a:buNone/>
            </a:pPr>
            <a:r>
              <a:rPr lang="zh-CN" altLang="en-US" dirty="0">
                <a:latin typeface="+mj-ea"/>
                <a:ea typeface="+mj-ea"/>
              </a:rPr>
              <a:t>保护数据，以防止不合法的使用造成的数据的泄密和破坏</a:t>
            </a:r>
          </a:p>
          <a:p>
            <a:pPr lvl="1">
              <a:lnSpc>
                <a:spcPct val="150000"/>
              </a:lnSpc>
            </a:pPr>
            <a:r>
              <a:rPr lang="zh-CN" altLang="en-US" dirty="0">
                <a:latin typeface="+mj-ea"/>
                <a:ea typeface="+mj-ea"/>
              </a:rPr>
              <a:t>数据的</a:t>
            </a:r>
            <a:r>
              <a:rPr lang="zh-CN" altLang="en-US" dirty="0">
                <a:solidFill>
                  <a:srgbClr val="FF0000"/>
                </a:solidFill>
                <a:latin typeface="+mj-ea"/>
                <a:ea typeface="+mj-ea"/>
              </a:rPr>
              <a:t>完整性</a:t>
            </a:r>
            <a:r>
              <a:rPr lang="zh-CN" altLang="en-US" dirty="0">
                <a:latin typeface="+mj-ea"/>
                <a:ea typeface="+mj-ea"/>
              </a:rPr>
              <a:t>（</a:t>
            </a:r>
            <a:r>
              <a:rPr lang="en-US" altLang="zh-CN" dirty="0">
                <a:latin typeface="+mj-ea"/>
                <a:ea typeface="+mj-ea"/>
              </a:rPr>
              <a:t>Integrity</a:t>
            </a:r>
            <a:r>
              <a:rPr lang="zh-CN" altLang="en-US" dirty="0">
                <a:latin typeface="+mj-ea"/>
                <a:ea typeface="+mj-ea"/>
              </a:rPr>
              <a:t>）检查</a:t>
            </a:r>
          </a:p>
          <a:p>
            <a:pPr lvl="2">
              <a:lnSpc>
                <a:spcPct val="150000"/>
              </a:lnSpc>
              <a:buFont typeface="Wingdings" pitchFamily="2" charset="2"/>
              <a:buNone/>
            </a:pPr>
            <a:r>
              <a:rPr lang="zh-CN" altLang="en-US" dirty="0">
                <a:latin typeface="+mj-ea"/>
                <a:ea typeface="+mj-ea"/>
              </a:rPr>
              <a:t>将数据控制在有效的范围内，或保证数据之间满足一定的关系</a:t>
            </a:r>
          </a:p>
          <a:p>
            <a:pPr lvl="1">
              <a:lnSpc>
                <a:spcPct val="150000"/>
              </a:lnSpc>
            </a:pPr>
            <a:r>
              <a:rPr lang="zh-CN" altLang="en-US" dirty="0">
                <a:solidFill>
                  <a:srgbClr val="FF0000"/>
                </a:solidFill>
                <a:latin typeface="+mj-ea"/>
                <a:ea typeface="+mj-ea"/>
              </a:rPr>
              <a:t>并发</a:t>
            </a:r>
            <a:r>
              <a:rPr lang="zh-CN" altLang="en-US" dirty="0">
                <a:latin typeface="+mj-ea"/>
                <a:ea typeface="+mj-ea"/>
              </a:rPr>
              <a:t>（</a:t>
            </a:r>
            <a:r>
              <a:rPr lang="en-US" altLang="zh-CN" dirty="0">
                <a:latin typeface="+mj-ea"/>
                <a:ea typeface="+mj-ea"/>
              </a:rPr>
              <a:t>Concurrency</a:t>
            </a:r>
            <a:r>
              <a:rPr lang="zh-CN" altLang="en-US" dirty="0">
                <a:latin typeface="+mj-ea"/>
                <a:ea typeface="+mj-ea"/>
              </a:rPr>
              <a:t>）控制</a:t>
            </a:r>
            <a:endParaRPr lang="en-US" altLang="zh-CN" dirty="0">
              <a:latin typeface="+mj-ea"/>
              <a:ea typeface="+mj-ea"/>
            </a:endParaRPr>
          </a:p>
          <a:p>
            <a:pPr marL="457200" lvl="1" indent="0">
              <a:lnSpc>
                <a:spcPct val="150000"/>
              </a:lnSpc>
              <a:buNone/>
            </a:pPr>
            <a:r>
              <a:rPr lang="zh-CN" altLang="en-US" dirty="0">
                <a:latin typeface="+mj-ea"/>
                <a:ea typeface="+mj-ea"/>
              </a:rPr>
              <a:t>       对多用户的并发操作加以控制和协调，防止相互干扰而得到错误的结果</a:t>
            </a:r>
          </a:p>
          <a:p>
            <a:pPr lvl="1">
              <a:lnSpc>
                <a:spcPct val="150000"/>
              </a:lnSpc>
            </a:pPr>
            <a:r>
              <a:rPr lang="zh-CN" altLang="en-US" dirty="0">
                <a:solidFill>
                  <a:srgbClr val="FF0000"/>
                </a:solidFill>
                <a:latin typeface="+mj-ea"/>
                <a:ea typeface="+mj-ea"/>
              </a:rPr>
              <a:t>数据库恢复</a:t>
            </a:r>
            <a:r>
              <a:rPr lang="zh-CN" altLang="en-US" dirty="0">
                <a:latin typeface="+mj-ea"/>
                <a:ea typeface="+mj-ea"/>
              </a:rPr>
              <a:t>（</a:t>
            </a:r>
            <a:r>
              <a:rPr lang="en-US" altLang="zh-CN" dirty="0">
                <a:latin typeface="+mj-ea"/>
                <a:ea typeface="+mj-ea"/>
              </a:rPr>
              <a:t>Recovery</a:t>
            </a:r>
            <a:r>
              <a:rPr lang="zh-CN" altLang="en-US" dirty="0">
                <a:latin typeface="+mj-ea"/>
                <a:ea typeface="+mj-ea"/>
              </a:rPr>
              <a:t>）</a:t>
            </a:r>
          </a:p>
          <a:p>
            <a:pPr lvl="2">
              <a:lnSpc>
                <a:spcPct val="150000"/>
              </a:lnSpc>
              <a:buFont typeface="Wingdings" pitchFamily="2" charset="2"/>
              <a:buNone/>
            </a:pPr>
            <a:r>
              <a:rPr lang="zh-CN" altLang="en-US" dirty="0">
                <a:latin typeface="+mj-ea"/>
                <a:ea typeface="+mj-ea"/>
              </a:rPr>
              <a:t>将数据库从错误状态恢复到某一已知的正确状态</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数据由</a:t>
            </a:r>
            <a:r>
              <a:rPr lang="en-US" altLang="zh-CN" dirty="0">
                <a:latin typeface="+mj-ea"/>
              </a:rPr>
              <a:t>DBMS</a:t>
            </a:r>
            <a:r>
              <a:rPr lang="zh-CN" altLang="en-US" dirty="0">
                <a:latin typeface="+mj-ea"/>
              </a:rPr>
              <a:t>统一管理和控制</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Blip>
                <a:blip r:embed="rId2"/>
              </a:buBlip>
            </a:pPr>
            <a:r>
              <a:rPr lang="zh-CN" altLang="en-US" dirty="0">
                <a:solidFill>
                  <a:srgbClr val="FF9905"/>
                </a:solidFill>
              </a:rPr>
              <a:t>第二节 数据模型</a:t>
            </a:r>
            <a:r>
              <a:rPr lang="en-US" altLang="ko-KR" dirty="0">
                <a:solidFill>
                  <a:srgbClr val="FF9905"/>
                </a:solidFill>
              </a:rPr>
              <a:t>  </a:t>
            </a:r>
          </a:p>
          <a:p>
            <a:pPr>
              <a:lnSpc>
                <a:spcPct val="150000"/>
              </a:lnSpc>
              <a:buClr>
                <a:schemeClr val="accent1"/>
              </a:buClr>
            </a:pPr>
            <a:r>
              <a:rPr lang="zh-CN" altLang="en-US" dirty="0">
                <a:solidFill>
                  <a:srgbClr val="000000"/>
                </a:solidFill>
              </a:rPr>
              <a:t>第三节 数据库系统结构</a:t>
            </a:r>
            <a:endParaRPr lang="en-US" altLang="ko-KR" dirty="0">
              <a:solidFill>
                <a:srgbClr val="000000"/>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B10F4CCD-CBB4-48B5-845B-864C850C8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803848474"/>
      </p:ext>
    </p:extLst>
  </p:cSld>
  <p:clrMapOvr>
    <a:masterClrMapping/>
  </p:clrMapOvr>
  <p:transition advTm="25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046080" y="1574350"/>
            <a:ext cx="2337437" cy="2228911"/>
            <a:chOff x="522080" y="1828797"/>
            <a:chExt cx="2337437" cy="2228911"/>
          </a:xfrm>
        </p:grpSpPr>
        <p:pic>
          <p:nvPicPr>
            <p:cNvPr id="1037" name="Picture 13"/>
            <p:cNvPicPr>
              <a:picLocks noChangeAspect="1" noChangeArrowheads="1"/>
            </p:cNvPicPr>
            <p:nvPr/>
          </p:nvPicPr>
          <p:blipFill>
            <a:blip r:embed="rId3"/>
            <a:srcRect/>
            <a:stretch>
              <a:fillRect/>
            </a:stretch>
          </p:blipFill>
          <p:spPr bwMode="auto">
            <a:xfrm>
              <a:off x="522080" y="1828797"/>
              <a:ext cx="2337437" cy="17757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0" name="TextBox 19"/>
            <p:cNvSpPr txBox="1"/>
            <p:nvPr/>
          </p:nvSpPr>
          <p:spPr>
            <a:xfrm>
              <a:off x="1364974" y="3657598"/>
              <a:ext cx="69762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学生</a:t>
              </a:r>
            </a:p>
          </p:txBody>
        </p:sp>
      </p:grpSp>
      <p:grpSp>
        <p:nvGrpSpPr>
          <p:cNvPr id="41" name="组合 40"/>
          <p:cNvGrpSpPr/>
          <p:nvPr/>
        </p:nvGrpSpPr>
        <p:grpSpPr>
          <a:xfrm>
            <a:off x="2182301" y="3908665"/>
            <a:ext cx="1812341" cy="1738785"/>
            <a:chOff x="657584" y="4697688"/>
            <a:chExt cx="1812341" cy="1738785"/>
          </a:xfrm>
        </p:grpSpPr>
        <p:pic>
          <p:nvPicPr>
            <p:cNvPr id="1040" name="Picture 16" descr="C:\Documents and Settings\Administrator\Local Settings\Temporary Internet Files\Content.IE5\GXEFWLYB\MCj02172000000[1].wmf"/>
            <p:cNvPicPr>
              <a:picLocks noChangeAspect="1" noChangeArrowheads="1"/>
            </p:cNvPicPr>
            <p:nvPr/>
          </p:nvPicPr>
          <p:blipFill>
            <a:blip r:embed="rId4"/>
            <a:srcRect/>
            <a:stretch>
              <a:fillRect/>
            </a:stretch>
          </p:blipFill>
          <p:spPr bwMode="auto">
            <a:xfrm>
              <a:off x="657584" y="4697688"/>
              <a:ext cx="1812341" cy="1279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1" name="TextBox 20"/>
            <p:cNvSpPr txBox="1"/>
            <p:nvPr/>
          </p:nvSpPr>
          <p:spPr>
            <a:xfrm>
              <a:off x="1358347" y="6036363"/>
              <a:ext cx="69762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课程</a:t>
              </a:r>
            </a:p>
          </p:txBody>
        </p:sp>
      </p:grpSp>
      <p:grpSp>
        <p:nvGrpSpPr>
          <p:cNvPr id="38" name="组合 37"/>
          <p:cNvGrpSpPr/>
          <p:nvPr/>
        </p:nvGrpSpPr>
        <p:grpSpPr>
          <a:xfrm>
            <a:off x="1900799" y="1112685"/>
            <a:ext cx="2628000" cy="461665"/>
            <a:chOff x="318052" y="821635"/>
            <a:chExt cx="2628000" cy="461665"/>
          </a:xfrm>
        </p:grpSpPr>
        <p:sp>
          <p:nvSpPr>
            <p:cNvPr id="22" name="TextBox 21"/>
            <p:cNvSpPr txBox="1"/>
            <p:nvPr/>
          </p:nvSpPr>
          <p:spPr>
            <a:xfrm>
              <a:off x="821634" y="821635"/>
              <a:ext cx="1590261" cy="461665"/>
            </a:xfrm>
            <a:prstGeom prst="rect">
              <a:avLst/>
            </a:prstGeom>
            <a:noFill/>
          </p:spPr>
          <p:txBody>
            <a:bodyPr wrap="square" rtlCol="0">
              <a:spAutoFit/>
            </a:bodyPr>
            <a:lstStyle/>
            <a:p>
              <a:r>
                <a:rPr lang="zh-CN" altLang="en-US" sz="2400" b="1" i="1" dirty="0"/>
                <a:t>现实世界</a:t>
              </a:r>
            </a:p>
          </p:txBody>
        </p:sp>
        <p:cxnSp>
          <p:nvCxnSpPr>
            <p:cNvPr id="24" name="直接连接符 23"/>
            <p:cNvCxnSpPr/>
            <p:nvPr/>
          </p:nvCxnSpPr>
          <p:spPr>
            <a:xfrm>
              <a:off x="318052" y="1245704"/>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7772400" y="1112684"/>
            <a:ext cx="2628000" cy="461665"/>
            <a:chOff x="6248400" y="748749"/>
            <a:chExt cx="2628000" cy="461665"/>
          </a:xfrm>
        </p:grpSpPr>
        <p:sp>
          <p:nvSpPr>
            <p:cNvPr id="26" name="TextBox 25"/>
            <p:cNvSpPr txBox="1"/>
            <p:nvPr/>
          </p:nvSpPr>
          <p:spPr>
            <a:xfrm>
              <a:off x="6751982" y="748749"/>
              <a:ext cx="1590261" cy="461665"/>
            </a:xfrm>
            <a:prstGeom prst="rect">
              <a:avLst/>
            </a:prstGeom>
            <a:noFill/>
          </p:spPr>
          <p:txBody>
            <a:bodyPr wrap="square" rtlCol="0">
              <a:spAutoFit/>
            </a:bodyPr>
            <a:lstStyle/>
            <a:p>
              <a:r>
                <a:rPr lang="zh-CN" altLang="en-US" sz="2400" b="1" i="1" dirty="0"/>
                <a:t>机器世界</a:t>
              </a:r>
            </a:p>
          </p:txBody>
        </p:sp>
        <p:cxnSp>
          <p:nvCxnSpPr>
            <p:cNvPr id="27" name="直接连接符 26"/>
            <p:cNvCxnSpPr/>
            <p:nvPr/>
          </p:nvCxnSpPr>
          <p:spPr>
            <a:xfrm>
              <a:off x="6248400" y="1172818"/>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8197360" y="1992625"/>
            <a:ext cx="1903412" cy="2480632"/>
            <a:chOff x="6683997" y="2623997"/>
            <a:chExt cx="1903412" cy="2480632"/>
          </a:xfrm>
        </p:grpSpPr>
        <p:pic>
          <p:nvPicPr>
            <p:cNvPr id="4" name="Picture 2" descr="http://tbn3.google.cn/images?q=tbn:YT-TBk6V7jpTlM:">
              <a:hlinkClick r:id="rId5"/>
            </p:cNvPr>
            <p:cNvPicPr>
              <a:picLocks noChangeAspect="1" noChangeArrowheads="1"/>
            </p:cNvPicPr>
            <p:nvPr/>
          </p:nvPicPr>
          <p:blipFill>
            <a:blip r:embed="rId6"/>
            <a:srcRect/>
            <a:stretch>
              <a:fillRect/>
            </a:stretch>
          </p:blipFill>
          <p:spPr bwMode="auto">
            <a:xfrm>
              <a:off x="6683997" y="2623997"/>
              <a:ext cx="1903412" cy="2038350"/>
            </a:xfrm>
            <a:prstGeom prst="rect">
              <a:avLst/>
            </a:prstGeom>
            <a:noFill/>
            <a:ln w="9525">
              <a:noFill/>
              <a:miter lim="800000"/>
              <a:headEnd/>
              <a:tailEnd/>
            </a:ln>
          </p:spPr>
        </p:pic>
        <p:sp>
          <p:nvSpPr>
            <p:cNvPr id="28" name="TextBox 27"/>
            <p:cNvSpPr txBox="1"/>
            <p:nvPr/>
          </p:nvSpPr>
          <p:spPr>
            <a:xfrm>
              <a:off x="7169425" y="4704519"/>
              <a:ext cx="95410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数据库</a:t>
              </a:r>
            </a:p>
          </p:txBody>
        </p:sp>
      </p:grpSp>
      <p:sp>
        <p:nvSpPr>
          <p:cNvPr id="36" name="右箭头 35"/>
          <p:cNvSpPr/>
          <p:nvPr/>
        </p:nvSpPr>
        <p:spPr>
          <a:xfrm>
            <a:off x="5486399" y="3578087"/>
            <a:ext cx="1868558" cy="78187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TextBox 36"/>
          <p:cNvSpPr txBox="1"/>
          <p:nvPr/>
        </p:nvSpPr>
        <p:spPr>
          <a:xfrm>
            <a:off x="5910471" y="2504662"/>
            <a:ext cx="957313" cy="1015663"/>
          </a:xfrm>
          <a:prstGeom prst="rect">
            <a:avLst/>
          </a:prstGeom>
          <a:noFill/>
        </p:spPr>
        <p:txBody>
          <a:bodyPr wrap="none" rtlCol="0">
            <a:spAutoFit/>
          </a:bodyPr>
          <a:lstStyle/>
          <a:p>
            <a:r>
              <a:rPr lang="zh-CN" altLang="en-US" sz="6000" b="1" dirty="0">
                <a:solidFill>
                  <a:srgbClr val="FF0000"/>
                </a:solidFill>
                <a:effectLst>
                  <a:outerShdw blurRad="38100" dist="38100" dir="2700000" algn="tl">
                    <a:srgbClr val="000000">
                      <a:alpha val="43137"/>
                    </a:srgbClr>
                  </a:outerShdw>
                </a:effectLst>
              </a:rPr>
              <a:t>？</a:t>
            </a:r>
          </a:p>
        </p:txBody>
      </p:sp>
      <p:sp>
        <p:nvSpPr>
          <p:cNvPr id="2" name="标题 1">
            <a:extLst>
              <a:ext uri="{FF2B5EF4-FFF2-40B4-BE49-F238E27FC236}">
                <a16:creationId xmlns:a16="http://schemas.microsoft.com/office/drawing/2014/main" id="{6755856F-F277-4630-A841-FDBA2AF41ED9}"/>
              </a:ext>
            </a:extLst>
          </p:cNvPr>
          <p:cNvSpPr>
            <a:spLocks noGrp="1"/>
          </p:cNvSpPr>
          <p:nvPr>
            <p:ph type="title"/>
          </p:nvPr>
        </p:nvSpPr>
        <p:spPr/>
        <p:txBody>
          <a:bodyPr/>
          <a:lstStyle/>
          <a:p>
            <a:endParaRPr lang="zh-CN" altLang="en-US" dirty="0"/>
          </a:p>
        </p:txBody>
      </p:sp>
      <p:sp>
        <p:nvSpPr>
          <p:cNvPr id="5" name="箭头: 右 4">
            <a:extLst>
              <a:ext uri="{FF2B5EF4-FFF2-40B4-BE49-F238E27FC236}">
                <a16:creationId xmlns:a16="http://schemas.microsoft.com/office/drawing/2014/main" id="{EB86CDDF-F97C-4846-8469-DB9BBDB63FF2}"/>
              </a:ext>
            </a:extLst>
          </p:cNvPr>
          <p:cNvSpPr/>
          <p:nvPr/>
        </p:nvSpPr>
        <p:spPr>
          <a:xfrm>
            <a:off x="4855029" y="3578087"/>
            <a:ext cx="2917371" cy="777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159244026"/>
      </p:ext>
    </p:extLst>
  </p:cSld>
  <p:clrMapOvr>
    <a:masterClrMapping/>
  </p:clrMapOvr>
  <p:transition advTm="335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0" dur="1000" fill="hold"/>
                                        <p:tgtEl>
                                          <p:spTgt spid="4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22" dur="1000" fill="hold"/>
                                        <p:tgtEl>
                                          <p:spTgt spid="4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strips(downRight)">
                                      <p:cBhvr>
                                        <p:cTn id="36" dur="500"/>
                                        <p:tgtEl>
                                          <p:spTgt spid="36"/>
                                        </p:tgtEl>
                                      </p:cBhvr>
                                    </p:animEffect>
                                  </p:childTnLst>
                                </p:cTn>
                              </p:par>
                            </p:childTnLst>
                          </p:cTn>
                        </p:par>
                        <p:par>
                          <p:cTn id="37" fill="hold">
                            <p:stCondLst>
                              <p:cond delay="500"/>
                            </p:stCondLst>
                            <p:childTnLst>
                              <p:par>
                                <p:cTn id="38" presetID="3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800" decel="100000"/>
                                        <p:tgtEl>
                                          <p:spTgt spid="37"/>
                                        </p:tgtEl>
                                      </p:cBhvr>
                                    </p:animEffect>
                                    <p:anim calcmode="lin" valueType="num">
                                      <p:cBhvr>
                                        <p:cTn id="41" dur="800" decel="100000" fill="hold"/>
                                        <p:tgtEl>
                                          <p:spTgt spid="37"/>
                                        </p:tgtEl>
                                        <p:attrNameLst>
                                          <p:attrName>style.rotation</p:attrName>
                                        </p:attrNameLst>
                                      </p:cBhvr>
                                      <p:tavLst>
                                        <p:tav tm="0">
                                          <p:val>
                                            <p:fltVal val="-90"/>
                                          </p:val>
                                        </p:tav>
                                        <p:tav tm="100000">
                                          <p:val>
                                            <p:fltVal val="0"/>
                                          </p:val>
                                        </p:tav>
                                      </p:tavLst>
                                    </p:anim>
                                    <p:anim calcmode="lin" valueType="num">
                                      <p:cBhvr>
                                        <p:cTn id="42" dur="800" decel="100000" fill="hold"/>
                                        <p:tgtEl>
                                          <p:spTgt spid="37"/>
                                        </p:tgtEl>
                                        <p:attrNameLst>
                                          <p:attrName>ppt_x</p:attrName>
                                        </p:attrNameLst>
                                      </p:cBhvr>
                                      <p:tavLst>
                                        <p:tav tm="0">
                                          <p:val>
                                            <p:strVal val="#ppt_x+0.4"/>
                                          </p:val>
                                        </p:tav>
                                        <p:tav tm="100000">
                                          <p:val>
                                            <p:strVal val="#ppt_x-0.05"/>
                                          </p:val>
                                        </p:tav>
                                      </p:tavLst>
                                    </p:anim>
                                    <p:anim calcmode="lin" valueType="num">
                                      <p:cBhvr>
                                        <p:cTn id="43" dur="800" decel="100000" fill="hold"/>
                                        <p:tgtEl>
                                          <p:spTgt spid="37"/>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nSpc>
                <a:spcPct val="150000"/>
              </a:lnSpc>
            </a:pPr>
            <a:r>
              <a:rPr lang="zh-CN" altLang="en-US" dirty="0"/>
              <a:t>在数据库中用</a:t>
            </a:r>
            <a:r>
              <a:rPr lang="zh-CN" altLang="en-US" dirty="0">
                <a:solidFill>
                  <a:srgbClr val="FF0000"/>
                </a:solidFill>
              </a:rPr>
              <a:t>数据模型</a:t>
            </a:r>
            <a:r>
              <a:rPr lang="zh-CN" altLang="en-US" dirty="0"/>
              <a:t>这个工具来抽象、表示和处理现实世界中的数据和信息 </a:t>
            </a:r>
          </a:p>
          <a:p>
            <a:pPr>
              <a:lnSpc>
                <a:spcPct val="150000"/>
              </a:lnSpc>
            </a:pPr>
            <a:r>
              <a:rPr lang="zh-CN" altLang="en-US" dirty="0"/>
              <a:t>通俗地讲数据模型就是</a:t>
            </a:r>
            <a:r>
              <a:rPr lang="zh-CN" altLang="en-US" dirty="0">
                <a:solidFill>
                  <a:srgbClr val="FF0000"/>
                </a:solidFill>
              </a:rPr>
              <a:t>现实世界的模拟 </a:t>
            </a:r>
          </a:p>
          <a:p>
            <a:pPr>
              <a:lnSpc>
                <a:spcPct val="150000"/>
              </a:lnSpc>
            </a:pPr>
            <a:r>
              <a:rPr lang="zh-CN" altLang="en-US" dirty="0"/>
              <a:t>数据模型应满足三方面要求 </a:t>
            </a:r>
          </a:p>
          <a:p>
            <a:pPr lvl="1">
              <a:lnSpc>
                <a:spcPct val="150000"/>
              </a:lnSpc>
            </a:pPr>
            <a:r>
              <a:rPr lang="zh-CN" altLang="en-US" sz="2400" dirty="0"/>
              <a:t>能比较真实地模拟现实世界 </a:t>
            </a:r>
          </a:p>
          <a:p>
            <a:pPr lvl="1">
              <a:lnSpc>
                <a:spcPct val="150000"/>
              </a:lnSpc>
            </a:pPr>
            <a:r>
              <a:rPr lang="zh-CN" altLang="en-US" sz="2400" dirty="0"/>
              <a:t>容易为人所理解 </a:t>
            </a:r>
          </a:p>
          <a:p>
            <a:pPr lvl="1">
              <a:lnSpc>
                <a:spcPct val="150000"/>
              </a:lnSpc>
            </a:pPr>
            <a:r>
              <a:rPr lang="zh-CN" altLang="en-US" sz="2400" dirty="0"/>
              <a:t>便于在计算机上实现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数据模型</a:t>
            </a:r>
            <a:r>
              <a:rPr lang="en-US" altLang="zh-CN" dirty="0"/>
              <a:t>-</a:t>
            </a:r>
            <a:r>
              <a:rPr lang="zh-CN" altLang="en-US" dirty="0"/>
              <a:t>两大类模型</a:t>
            </a:r>
          </a:p>
        </p:txBody>
      </p:sp>
      <p:pic>
        <p:nvPicPr>
          <p:cNvPr id="4" name="Picture 2" descr="http://www.jn-huahang.com/bookpic/2009328993667745.jpg"/>
          <p:cNvPicPr>
            <a:picLocks noChangeAspect="1" noChangeArrowheads="1"/>
          </p:cNvPicPr>
          <p:nvPr/>
        </p:nvPicPr>
        <p:blipFill>
          <a:blip r:embed="rId3"/>
          <a:srcRect/>
          <a:stretch>
            <a:fillRect/>
          </a:stretch>
        </p:blipFill>
        <p:spPr bwMode="auto">
          <a:xfrm>
            <a:off x="7284645" y="4740625"/>
            <a:ext cx="2555492" cy="1901695"/>
          </a:xfrm>
          <a:prstGeom prst="ellipse">
            <a:avLst/>
          </a:prstGeom>
          <a:ln>
            <a:noFill/>
          </a:ln>
          <a:effectLst>
            <a:softEdge rad="112500"/>
          </a:effectLst>
        </p:spPr>
      </p:pic>
      <p:pic>
        <p:nvPicPr>
          <p:cNvPr id="5" name="Picture 4" descr="http://hiphotos.baidu.com/borlor/pic/item/39bbb0f08d71658ca50f525b.jpg"/>
          <p:cNvPicPr>
            <a:picLocks noChangeAspect="1" noChangeArrowheads="1"/>
          </p:cNvPicPr>
          <p:nvPr/>
        </p:nvPicPr>
        <p:blipFill>
          <a:blip r:embed="rId4"/>
          <a:srcRect/>
          <a:stretch>
            <a:fillRect/>
          </a:stretch>
        </p:blipFill>
        <p:spPr bwMode="auto">
          <a:xfrm>
            <a:off x="9079700" y="3066139"/>
            <a:ext cx="2668352" cy="1940316"/>
          </a:xfrm>
          <a:prstGeom prst="ellipse">
            <a:avLst/>
          </a:prstGeom>
          <a:ln>
            <a:noFill/>
          </a:ln>
          <a:effectLst>
            <a:softEdge rad="112500"/>
          </a:effectLst>
        </p:spPr>
      </p:pic>
    </p:spTree>
    <p:extLst>
      <p:ext uri="{BB962C8B-B14F-4D97-AF65-F5344CB8AC3E}">
        <p14:creationId xmlns:p14="http://schemas.microsoft.com/office/powerpoint/2010/main" val="2214358437"/>
      </p:ext>
    </p:extLst>
  </p:cSld>
  <p:clrMapOvr>
    <a:masterClrMapping/>
  </p:clrMapOvr>
  <p:transition advTm="3725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a:lnSpc>
                <a:spcPct val="150000"/>
              </a:lnSpc>
            </a:pPr>
            <a:r>
              <a:rPr lang="zh-CN" altLang="en-US" dirty="0"/>
              <a:t>数据模型分为两类（分属两个不同的层次） </a:t>
            </a:r>
          </a:p>
          <a:p>
            <a:pPr lvl="1">
              <a:lnSpc>
                <a:spcPct val="150000"/>
              </a:lnSpc>
            </a:pPr>
            <a:r>
              <a:rPr lang="zh-CN" altLang="en-US" sz="2600" b="1" dirty="0">
                <a:solidFill>
                  <a:srgbClr val="FF0000"/>
                </a:solidFill>
              </a:rPr>
              <a:t>概念模型   </a:t>
            </a:r>
            <a:r>
              <a:rPr lang="zh-CN" altLang="en-US" sz="2600" dirty="0"/>
              <a:t>也称信息模型，它是按用户的观点来对数据和信息建模，用于数据库设计</a:t>
            </a:r>
            <a:endParaRPr lang="en-US" altLang="zh-CN" sz="2600" dirty="0"/>
          </a:p>
          <a:p>
            <a:pPr lvl="1">
              <a:lnSpc>
                <a:spcPct val="150000"/>
              </a:lnSpc>
            </a:pPr>
            <a:r>
              <a:rPr lang="zh-CN" altLang="en-US" sz="2600" b="1" dirty="0">
                <a:solidFill>
                  <a:srgbClr val="FF0000"/>
                </a:solidFill>
              </a:rPr>
              <a:t>逻辑模型和物理模型   </a:t>
            </a:r>
          </a:p>
          <a:p>
            <a:pPr lvl="2">
              <a:lnSpc>
                <a:spcPct val="150000"/>
              </a:lnSpc>
            </a:pPr>
            <a:r>
              <a:rPr lang="zh-CN" altLang="en-US" sz="2600" b="1" dirty="0"/>
              <a:t>逻辑模型</a:t>
            </a:r>
            <a:r>
              <a:rPr lang="zh-CN" altLang="en-US" sz="2600" dirty="0"/>
              <a:t>主要包括网状模型、层次模型、关系模型、面向对象模型等，按计算机系统的观点对数据建模，用于</a:t>
            </a:r>
            <a:r>
              <a:rPr lang="en-US" altLang="zh-CN" sz="2600" dirty="0"/>
              <a:t>DBMS</a:t>
            </a:r>
            <a:r>
              <a:rPr lang="zh-CN" altLang="en-US" sz="2600" dirty="0"/>
              <a:t>实现 </a:t>
            </a:r>
            <a:endParaRPr lang="en-US" altLang="zh-CN" sz="2600" dirty="0"/>
          </a:p>
          <a:p>
            <a:pPr lvl="2">
              <a:lnSpc>
                <a:spcPct val="150000"/>
              </a:lnSpc>
            </a:pPr>
            <a:r>
              <a:rPr lang="zh-CN" altLang="en-US" sz="2600" b="1" dirty="0"/>
              <a:t>物理模型</a:t>
            </a:r>
            <a:r>
              <a:rPr lang="zh-CN" altLang="en-US" sz="2600" dirty="0"/>
              <a:t>是对数据最底层的抽象，描述数据在系统内部的表示方式和存取方法，在磁盘或磁带上的存储方式和存取方法</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两大类模型</a:t>
            </a:r>
          </a:p>
        </p:txBody>
      </p:sp>
    </p:spTree>
    <p:extLst>
      <p:ext uri="{BB962C8B-B14F-4D97-AF65-F5344CB8AC3E}">
        <p14:creationId xmlns:p14="http://schemas.microsoft.com/office/powerpoint/2010/main" val="2734973845"/>
      </p:ext>
    </p:extLst>
  </p:cSld>
  <p:clrMapOvr>
    <a:masterClrMapping/>
  </p:clrMapOvr>
  <p:transition advTm="101203"/>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3810130" cy="4565761"/>
          </a:xfrm>
        </p:spPr>
        <p:txBody>
          <a:bodyPr/>
          <a:lstStyle/>
          <a:p>
            <a:pPr>
              <a:lnSpc>
                <a:spcPct val="150000"/>
              </a:lnSpc>
            </a:pPr>
            <a:r>
              <a:rPr lang="zh-CN" altLang="en-US" dirty="0"/>
              <a:t>客观对象的抽象过程</a:t>
            </a:r>
            <a:r>
              <a:rPr lang="en-US" altLang="zh-CN" dirty="0"/>
              <a:t>---</a:t>
            </a:r>
            <a:r>
              <a:rPr lang="zh-CN" altLang="en-US" dirty="0">
                <a:solidFill>
                  <a:srgbClr val="7030A0"/>
                </a:solidFill>
              </a:rPr>
              <a:t>两步抽象 </a:t>
            </a:r>
          </a:p>
          <a:p>
            <a:pPr lvl="1">
              <a:lnSpc>
                <a:spcPct val="150000"/>
              </a:lnSpc>
            </a:pPr>
            <a:r>
              <a:rPr lang="zh-CN" altLang="en-US" sz="2400" dirty="0"/>
              <a:t>现实世界中的客观对象抽象为概念模型； </a:t>
            </a:r>
          </a:p>
          <a:p>
            <a:pPr lvl="1">
              <a:lnSpc>
                <a:spcPct val="150000"/>
              </a:lnSpc>
            </a:pPr>
            <a:r>
              <a:rPr lang="zh-CN" altLang="en-US" sz="2400" dirty="0"/>
              <a:t>把概念模型转换为某一</a:t>
            </a:r>
            <a:r>
              <a:rPr lang="en-US" altLang="zh-CN" sz="2400" dirty="0"/>
              <a:t>DBMS</a:t>
            </a:r>
            <a:r>
              <a:rPr lang="zh-CN" altLang="en-US" sz="2400" dirty="0"/>
              <a:t>支持的数据模型。 </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两大类模型</a:t>
            </a:r>
          </a:p>
        </p:txBody>
      </p:sp>
      <p:sp>
        <p:nvSpPr>
          <p:cNvPr id="4" name="Rectangle 4"/>
          <p:cNvSpPr>
            <a:spLocks noChangeArrowheads="1"/>
          </p:cNvSpPr>
          <p:nvPr/>
        </p:nvSpPr>
        <p:spPr bwMode="auto">
          <a:xfrm>
            <a:off x="6056651" y="4465806"/>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en-US" altLang="zh-CN" b="1">
                <a:latin typeface="Times New Roman" pitchFamily="18" charset="0"/>
              </a:rPr>
              <a:t>DBMS</a:t>
            </a:r>
            <a:r>
              <a:rPr lang="zh-CN" altLang="en-US" b="1">
                <a:latin typeface="Times New Roman" pitchFamily="18" charset="0"/>
              </a:rPr>
              <a:t>支持的数据模型</a:t>
            </a:r>
          </a:p>
        </p:txBody>
      </p:sp>
      <p:sp>
        <p:nvSpPr>
          <p:cNvPr id="5" name="Rectangle 5"/>
          <p:cNvSpPr>
            <a:spLocks noChangeArrowheads="1"/>
          </p:cNvSpPr>
          <p:nvPr/>
        </p:nvSpPr>
        <p:spPr bwMode="auto">
          <a:xfrm>
            <a:off x="6359863" y="3633108"/>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zh-CN" altLang="en-US" b="1">
                <a:latin typeface="Times New Roman" pitchFamily="18" charset="0"/>
              </a:rPr>
              <a:t>概念模型</a:t>
            </a:r>
          </a:p>
        </p:txBody>
      </p:sp>
      <p:sp>
        <p:nvSpPr>
          <p:cNvPr id="6" name="AutoShape 6"/>
          <p:cNvSpPr>
            <a:spLocks noChangeArrowheads="1"/>
          </p:cNvSpPr>
          <p:nvPr/>
        </p:nvSpPr>
        <p:spPr bwMode="auto">
          <a:xfrm>
            <a:off x="6873169" y="2784405"/>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p:spPr>
        <p:txBody>
          <a:bodyPr wrap="none" anchor="ctr"/>
          <a:lstStyle/>
          <a:p>
            <a:endParaRPr lang="zh-CN" altLang="en-US"/>
          </a:p>
        </p:txBody>
      </p:sp>
      <p:sp>
        <p:nvSpPr>
          <p:cNvPr id="7" name="AutoShape 9"/>
          <p:cNvSpPr>
            <a:spLocks noChangeArrowheads="1"/>
          </p:cNvSpPr>
          <p:nvPr/>
        </p:nvSpPr>
        <p:spPr bwMode="auto">
          <a:xfrm flipH="1">
            <a:off x="8220194" y="2107998"/>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lstStyle/>
          <a:p>
            <a:pPr marL="342900" indent="-342900"/>
            <a:r>
              <a:rPr lang="zh-CN" altLang="en-US" sz="1600" b="1"/>
              <a:t>认识</a:t>
            </a:r>
          </a:p>
          <a:p>
            <a:pPr marL="342900" indent="-342900"/>
            <a:r>
              <a:rPr lang="zh-CN" altLang="en-US" sz="1600" b="1"/>
              <a:t>抽象</a:t>
            </a:r>
          </a:p>
        </p:txBody>
      </p:sp>
      <p:sp>
        <p:nvSpPr>
          <p:cNvPr id="8" name="Text Box 10"/>
          <p:cNvSpPr txBox="1">
            <a:spLocks noChangeArrowheads="1"/>
          </p:cNvSpPr>
          <p:nvPr/>
        </p:nvSpPr>
        <p:spPr bwMode="auto">
          <a:xfrm>
            <a:off x="4446447" y="3666968"/>
            <a:ext cx="1104900" cy="366713"/>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信息世界</a:t>
            </a:r>
          </a:p>
        </p:txBody>
      </p:sp>
      <p:sp>
        <p:nvSpPr>
          <p:cNvPr id="9" name="Text Box 11"/>
          <p:cNvSpPr txBox="1">
            <a:spLocks noChangeArrowheads="1"/>
          </p:cNvSpPr>
          <p:nvPr/>
        </p:nvSpPr>
        <p:spPr bwMode="auto">
          <a:xfrm>
            <a:off x="4446447" y="4590306"/>
            <a:ext cx="1104900" cy="366712"/>
          </a:xfrm>
          <a:prstGeom prst="rect">
            <a:avLst/>
          </a:prstGeom>
          <a:noFill/>
          <a:ln w="25400" algn="ctr">
            <a:noFill/>
            <a:miter lim="800000"/>
            <a:headEnd/>
            <a:tailEnd/>
          </a:ln>
          <a:effectLst/>
        </p:spPr>
        <p:txBody>
          <a:bodyPr wrap="none">
            <a:spAutoFit/>
          </a:bodyPr>
          <a:lstStyle/>
          <a:p>
            <a:pPr marL="342900" indent="-342900"/>
            <a:r>
              <a:rPr lang="zh-CN" altLang="en-US" b="1">
                <a:latin typeface="Times New Roman" pitchFamily="18" charset="0"/>
              </a:rPr>
              <a:t>机器世界</a:t>
            </a:r>
          </a:p>
        </p:txBody>
      </p:sp>
      <p:sp>
        <p:nvSpPr>
          <p:cNvPr id="10" name="Text Box 12"/>
          <p:cNvSpPr txBox="1">
            <a:spLocks noChangeArrowheads="1"/>
          </p:cNvSpPr>
          <p:nvPr/>
        </p:nvSpPr>
        <p:spPr bwMode="auto">
          <a:xfrm>
            <a:off x="5767727" y="5165985"/>
            <a:ext cx="3406775" cy="366712"/>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现实世界中客观对象的抽象过程</a:t>
            </a:r>
          </a:p>
        </p:txBody>
      </p:sp>
      <p:sp>
        <p:nvSpPr>
          <p:cNvPr id="11" name="Cloud"/>
          <p:cNvSpPr>
            <a:spLocks noChangeAspect="1" noEditPoints="1" noChangeArrowheads="1"/>
          </p:cNvSpPr>
          <p:nvPr/>
        </p:nvSpPr>
        <p:spPr bwMode="auto">
          <a:xfrm>
            <a:off x="6481776" y="1769797"/>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tIns="0" bIns="0" anchor="ctr"/>
          <a:lstStyle/>
          <a:p>
            <a:pPr marL="342900" indent="-342900"/>
            <a:r>
              <a:rPr lang="zh-CN" altLang="en-US" sz="1600" b="1" dirty="0"/>
              <a:t>现实世界</a:t>
            </a:r>
          </a:p>
        </p:txBody>
      </p:sp>
      <p:sp>
        <p:nvSpPr>
          <p:cNvPr id="12" name="Line 16"/>
          <p:cNvSpPr>
            <a:spLocks noChangeShapeType="1"/>
          </p:cNvSpPr>
          <p:nvPr/>
        </p:nvSpPr>
        <p:spPr bwMode="auto">
          <a:xfrm>
            <a:off x="7234228" y="2465100"/>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3" name="Line 17"/>
          <p:cNvSpPr>
            <a:spLocks noChangeShapeType="1"/>
          </p:cNvSpPr>
          <p:nvPr/>
        </p:nvSpPr>
        <p:spPr bwMode="auto">
          <a:xfrm>
            <a:off x="7284332" y="3344184"/>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4" name="Line 18"/>
          <p:cNvSpPr>
            <a:spLocks noChangeShapeType="1"/>
          </p:cNvSpPr>
          <p:nvPr/>
        </p:nvSpPr>
        <p:spPr bwMode="auto">
          <a:xfrm>
            <a:off x="7280613" y="4159266"/>
            <a:ext cx="0" cy="324000"/>
          </a:xfrm>
          <a:prstGeom prst="line">
            <a:avLst/>
          </a:prstGeom>
          <a:noFill/>
          <a:ln w="25400">
            <a:solidFill>
              <a:schemeClr val="tx1"/>
            </a:solidFill>
            <a:round/>
            <a:headEnd/>
            <a:tailEnd type="triangle" w="med" len="med"/>
          </a:ln>
          <a:effectLst/>
        </p:spPr>
        <p:txBody>
          <a:bodyPr/>
          <a:lstStyle/>
          <a:p>
            <a:endParaRPr lang="zh-CN" altLang="en-US"/>
          </a:p>
        </p:txBody>
      </p:sp>
      <p:grpSp>
        <p:nvGrpSpPr>
          <p:cNvPr id="15" name="Group 30"/>
          <p:cNvGrpSpPr>
            <a:grpSpLocks/>
          </p:cNvGrpSpPr>
          <p:nvPr/>
        </p:nvGrpSpPr>
        <p:grpSpPr bwMode="auto">
          <a:xfrm>
            <a:off x="9325313" y="2658145"/>
            <a:ext cx="2514600" cy="606425"/>
            <a:chOff x="3782" y="2568"/>
            <a:chExt cx="1769" cy="382"/>
          </a:xfrm>
        </p:grpSpPr>
        <p:sp>
          <p:nvSpPr>
            <p:cNvPr id="16"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dirty="0"/>
                <a:t>现实世界       概念模型</a:t>
              </a:r>
            </a:p>
            <a:p>
              <a:pPr marL="342900" indent="-342900" algn="ctr"/>
              <a:r>
                <a:rPr lang="zh-CN" altLang="en-US" sz="1600" b="1" dirty="0"/>
                <a:t>数据库设计人员完成</a:t>
              </a:r>
            </a:p>
          </p:txBody>
        </p:sp>
        <p:sp>
          <p:nvSpPr>
            <p:cNvPr id="17"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8" name="Group 31"/>
          <p:cNvGrpSpPr>
            <a:grpSpLocks/>
          </p:cNvGrpSpPr>
          <p:nvPr/>
        </p:nvGrpSpPr>
        <p:grpSpPr bwMode="auto">
          <a:xfrm>
            <a:off x="9292000" y="4423271"/>
            <a:ext cx="2660651" cy="606425"/>
            <a:chOff x="3787" y="3218"/>
            <a:chExt cx="1676" cy="382"/>
          </a:xfrm>
        </p:grpSpPr>
        <p:sp>
          <p:nvSpPr>
            <p:cNvPr id="19"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headEnd/>
              <a:tailEnd/>
            </a:ln>
            <a:effectLst/>
          </p:spPr>
          <p:txBody>
            <a:bodyPr wrap="none">
              <a:spAutoFit/>
            </a:bodyPr>
            <a:lstStyle/>
            <a:p>
              <a:pPr lvl="1"/>
              <a:r>
                <a:rPr lang="zh-CN" altLang="en-US" sz="1600" b="1" dirty="0"/>
                <a:t>逻辑模型       物理模型</a:t>
              </a:r>
            </a:p>
            <a:p>
              <a:pPr lvl="1"/>
              <a:r>
                <a:rPr lang="zh-CN" altLang="en-US" sz="1600" b="1" dirty="0"/>
                <a:t>由</a:t>
              </a:r>
              <a:r>
                <a:rPr lang="en-US" altLang="zh-CN" sz="1600" b="1" dirty="0"/>
                <a:t>DBMS</a:t>
              </a:r>
              <a:r>
                <a:rPr lang="zh-CN" altLang="en-US" sz="1600" b="1" dirty="0"/>
                <a:t>完成</a:t>
              </a:r>
            </a:p>
          </p:txBody>
        </p:sp>
        <p:sp>
          <p:nvSpPr>
            <p:cNvPr id="20"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21" name="Group 32"/>
          <p:cNvGrpSpPr>
            <a:grpSpLocks/>
          </p:cNvGrpSpPr>
          <p:nvPr/>
        </p:nvGrpSpPr>
        <p:grpSpPr bwMode="auto">
          <a:xfrm>
            <a:off x="9325314" y="3531270"/>
            <a:ext cx="2563813" cy="606425"/>
            <a:chOff x="3782" y="2568"/>
            <a:chExt cx="1769" cy="382"/>
          </a:xfrm>
        </p:grpSpPr>
        <p:sp>
          <p:nvSpPr>
            <p:cNvPr id="22"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t>概念模型       逻辑模型</a:t>
              </a:r>
            </a:p>
            <a:p>
              <a:pPr marL="342900" indent="-342900" algn="ctr"/>
              <a:r>
                <a:rPr lang="zh-CN" altLang="en-US" sz="1600" b="1"/>
                <a:t>数据库设计人员完成</a:t>
              </a:r>
            </a:p>
          </p:txBody>
        </p:sp>
        <p:sp>
          <p:nvSpPr>
            <p:cNvPr id="23"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sp>
        <p:nvSpPr>
          <p:cNvPr id="24" name="矩形 23"/>
          <p:cNvSpPr/>
          <p:nvPr/>
        </p:nvSpPr>
        <p:spPr>
          <a:xfrm>
            <a:off x="4498912" y="1972125"/>
            <a:ext cx="1114408" cy="369332"/>
          </a:xfrm>
          <a:prstGeom prst="rect">
            <a:avLst/>
          </a:prstGeom>
        </p:spPr>
        <p:txBody>
          <a:bodyPr wrap="none">
            <a:spAutoFit/>
          </a:bodyPr>
          <a:lstStyle/>
          <a:p>
            <a:r>
              <a:rPr lang="zh-CN" altLang="en-US" b="1" dirty="0"/>
              <a:t>现实世界</a:t>
            </a:r>
            <a:endParaRPr lang="zh-CN" altLang="en-US" dirty="0"/>
          </a:p>
        </p:txBody>
      </p:sp>
    </p:spTree>
    <p:custDataLst>
      <p:tags r:id="rId1"/>
    </p:custDataLst>
    <p:extLst>
      <p:ext uri="{BB962C8B-B14F-4D97-AF65-F5344CB8AC3E}">
        <p14:creationId xmlns:p14="http://schemas.microsoft.com/office/powerpoint/2010/main" val="122180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lide(fromBottom)">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ox(i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0-#ppt_w/2"/>
                                          </p:val>
                                        </p:tav>
                                        <p:tav tm="100000">
                                          <p:val>
                                            <p:strVal val="#ppt_x"/>
                                          </p:val>
                                        </p:tav>
                                      </p:tavLst>
                                    </p:anim>
                                    <p:anim calcmode="lin" valueType="num">
                                      <p:cBhvr additive="base">
                                        <p:cTn id="5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1+#ppt_w/2"/>
                                          </p:val>
                                        </p:tav>
                                        <p:tav tm="100000">
                                          <p:val>
                                            <p:strVal val="#ppt_x"/>
                                          </p:val>
                                        </p:tav>
                                      </p:tavLst>
                                    </p:anim>
                                    <p:anim calcmode="lin" valueType="num">
                                      <p:cBhvr additive="base">
                                        <p:cTn id="6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1+#ppt_w/2"/>
                                          </p:val>
                                        </p:tav>
                                        <p:tav tm="100000">
                                          <p:val>
                                            <p:strVal val="#ppt_x"/>
                                          </p:val>
                                        </p:tav>
                                      </p:tavLst>
                                    </p:anim>
                                    <p:anim calcmode="lin" valueType="num">
                                      <p:cBhvr additive="base">
                                        <p:cTn id="7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1+#ppt_w/2"/>
                                          </p:val>
                                        </p:tav>
                                        <p:tav tm="100000">
                                          <p:val>
                                            <p:strVal val="#ppt_x"/>
                                          </p:val>
                                        </p:tav>
                                      </p:tavLst>
                                    </p:anim>
                                    <p:anim calcmode="lin" valueType="num">
                                      <p:cBhvr additive="base">
                                        <p:cTn id="76" dur="500" fill="hold"/>
                                        <p:tgtEl>
                                          <p:spTgt spid="18"/>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教材及参考书</a:t>
            </a:r>
          </a:p>
        </p:txBody>
      </p:sp>
      <p:sp>
        <p:nvSpPr>
          <p:cNvPr id="3" name="内容占位符 2"/>
          <p:cNvSpPr>
            <a:spLocks noGrp="1"/>
          </p:cNvSpPr>
          <p:nvPr>
            <p:ph idx="1"/>
          </p:nvPr>
        </p:nvSpPr>
        <p:spPr>
          <a:xfrm>
            <a:off x="239349" y="1166527"/>
            <a:ext cx="11417696" cy="4524949"/>
          </a:xfrm>
        </p:spPr>
        <p:txBody>
          <a:bodyPr/>
          <a:lstStyle/>
          <a:p>
            <a:r>
              <a:rPr lang="zh-CN" altLang="en-US" dirty="0">
                <a:latin typeface="+mj-ea"/>
                <a:ea typeface="+mj-ea"/>
              </a:rPr>
              <a:t>教材</a:t>
            </a:r>
            <a:endParaRPr lang="en-US" altLang="zh-CN" dirty="0">
              <a:latin typeface="+mj-ea"/>
              <a:ea typeface="+mj-ea"/>
            </a:endParaRPr>
          </a:p>
          <a:p>
            <a:pPr lvl="1">
              <a:lnSpc>
                <a:spcPct val="120000"/>
              </a:lnSpc>
            </a:pPr>
            <a:r>
              <a:rPr lang="en-US" altLang="zh-CN" sz="2400" dirty="0">
                <a:latin typeface="+mj-ea"/>
                <a:ea typeface="+mj-ea"/>
              </a:rPr>
              <a:t>《</a:t>
            </a:r>
            <a:r>
              <a:rPr lang="zh-CN" altLang="en-US" sz="2400" dirty="0">
                <a:latin typeface="+mj-ea"/>
                <a:ea typeface="+mj-ea"/>
              </a:rPr>
              <a:t>数据库系统概论</a:t>
            </a:r>
            <a:r>
              <a:rPr lang="en-US" altLang="zh-CN" sz="2400" dirty="0">
                <a:latin typeface="+mj-ea"/>
                <a:ea typeface="+mj-ea"/>
              </a:rPr>
              <a:t>》</a:t>
            </a:r>
            <a:r>
              <a:rPr lang="zh-CN" altLang="en-US" sz="2400" dirty="0">
                <a:latin typeface="+mj-ea"/>
                <a:ea typeface="+mj-ea"/>
              </a:rPr>
              <a:t>（第</a:t>
            </a:r>
            <a:r>
              <a:rPr lang="en-US" altLang="zh-CN" sz="2400" dirty="0">
                <a:latin typeface="+mj-ea"/>
                <a:ea typeface="+mj-ea"/>
              </a:rPr>
              <a:t>5</a:t>
            </a:r>
            <a:r>
              <a:rPr lang="zh-CN" altLang="en-US" sz="2400" dirty="0">
                <a:latin typeface="+mj-ea"/>
                <a:ea typeface="+mj-ea"/>
              </a:rPr>
              <a:t>版），王珊，萨师煊编，高等教育出版社，</a:t>
            </a:r>
            <a:r>
              <a:rPr lang="en-US" sz="2400" dirty="0">
                <a:latin typeface="+mj-ea"/>
                <a:ea typeface="+mj-ea"/>
              </a:rPr>
              <a:t>2014</a:t>
            </a:r>
            <a:r>
              <a:rPr lang="zh-CN" altLang="en-US" sz="2400" dirty="0">
                <a:latin typeface="+mj-ea"/>
                <a:ea typeface="+mj-ea"/>
              </a:rPr>
              <a:t>年</a:t>
            </a:r>
            <a:endParaRPr lang="en-US" altLang="zh-CN" sz="2400" dirty="0">
              <a:latin typeface="+mj-ea"/>
              <a:ea typeface="+mj-ea"/>
            </a:endParaRPr>
          </a:p>
          <a:p>
            <a:r>
              <a:rPr lang="zh-CN" altLang="en-US" dirty="0">
                <a:latin typeface="+mj-ea"/>
                <a:ea typeface="+mj-ea"/>
              </a:rPr>
              <a:t>参考书</a:t>
            </a:r>
            <a:endParaRPr lang="en-US" altLang="zh-CN" dirty="0">
              <a:latin typeface="+mj-ea"/>
              <a:ea typeface="+mj-ea"/>
            </a:endParaRPr>
          </a:p>
          <a:p>
            <a:pPr lvl="1">
              <a:lnSpc>
                <a:spcPct val="120000"/>
              </a:lnSpc>
            </a:pPr>
            <a:r>
              <a:rPr lang="en-US" altLang="zh-CN" sz="2400" dirty="0">
                <a:latin typeface="+mj-ea"/>
                <a:ea typeface="+mj-ea"/>
              </a:rPr>
              <a:t>《SQL Server 2008</a:t>
            </a:r>
            <a:r>
              <a:rPr lang="zh-CN" altLang="en-US" sz="2400" dirty="0">
                <a:latin typeface="+mj-ea"/>
                <a:ea typeface="+mj-ea"/>
              </a:rPr>
              <a:t>宝典</a:t>
            </a:r>
            <a:r>
              <a:rPr lang="en-US" altLang="zh-CN" sz="2400" dirty="0">
                <a:latin typeface="+mj-ea"/>
                <a:ea typeface="+mj-ea"/>
              </a:rPr>
              <a:t>》</a:t>
            </a:r>
            <a:r>
              <a:rPr lang="zh-CN" altLang="en-US" sz="2400" dirty="0">
                <a:latin typeface="+mj-ea"/>
                <a:ea typeface="+mj-ea"/>
              </a:rPr>
              <a:t>，向旭宇，中国铁道出版社</a:t>
            </a:r>
            <a:endParaRPr lang="en-US" altLang="zh-CN" sz="2400" dirty="0">
              <a:latin typeface="+mj-ea"/>
              <a:ea typeface="+mj-ea"/>
            </a:endParaRPr>
          </a:p>
          <a:p>
            <a:pPr lvl="1">
              <a:lnSpc>
                <a:spcPct val="120000"/>
              </a:lnSpc>
            </a:pPr>
            <a:r>
              <a:rPr lang="en-US" altLang="zh-CN" sz="2400" dirty="0">
                <a:latin typeface="+mj-ea"/>
                <a:ea typeface="+mj-ea"/>
              </a:rPr>
              <a:t>《</a:t>
            </a:r>
            <a:r>
              <a:rPr lang="en-US" altLang="zh-CN" sz="2400" dirty="0" err="1">
                <a:latin typeface="+mj-ea"/>
                <a:ea typeface="+mj-ea"/>
              </a:rPr>
              <a:t>PowerDesigner</a:t>
            </a:r>
            <a:r>
              <a:rPr lang="zh-CN" altLang="en-US" sz="2400" dirty="0">
                <a:latin typeface="+mj-ea"/>
                <a:ea typeface="+mj-ea"/>
              </a:rPr>
              <a:t>数据库系统分析设计与应用</a:t>
            </a:r>
            <a:r>
              <a:rPr lang="en-US" altLang="zh-CN" sz="2400" dirty="0">
                <a:latin typeface="+mj-ea"/>
                <a:ea typeface="+mj-ea"/>
              </a:rPr>
              <a:t>》</a:t>
            </a:r>
            <a:r>
              <a:rPr lang="zh-CN" altLang="en-US" sz="2400" dirty="0">
                <a:latin typeface="+mj-ea"/>
                <a:ea typeface="+mj-ea"/>
              </a:rPr>
              <a:t>， 姜江等编著，电子工业出版社</a:t>
            </a:r>
          </a:p>
          <a:p>
            <a:endParaRPr lang="zh-CN" altLang="en-US" dirty="0">
              <a:latin typeface="+mj-ea"/>
              <a:ea typeface="+mj-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2"/>
          <a:srcRect/>
          <a:stretch>
            <a:fillRect/>
          </a:stretch>
        </p:blipFill>
        <p:spPr bwMode="auto">
          <a:xfrm>
            <a:off x="1479962" y="1762539"/>
            <a:ext cx="4399721" cy="3882886"/>
          </a:xfrm>
          <a:prstGeom prst="rect">
            <a:avLst/>
          </a:prstGeom>
          <a:noFill/>
          <a:ln w="9525">
            <a:noFill/>
            <a:miter lim="800000"/>
            <a:headEnd/>
            <a:tailEnd/>
          </a:ln>
          <a:effectLst/>
        </p:spPr>
      </p:pic>
      <p:grpSp>
        <p:nvGrpSpPr>
          <p:cNvPr id="8" name="组合 7"/>
          <p:cNvGrpSpPr/>
          <p:nvPr/>
        </p:nvGrpSpPr>
        <p:grpSpPr>
          <a:xfrm>
            <a:off x="7513349" y="1140946"/>
            <a:ext cx="4214191" cy="4596777"/>
            <a:chOff x="4698120" y="821633"/>
            <a:chExt cx="4445880" cy="4596777"/>
          </a:xfrm>
        </p:grpSpPr>
        <p:pic>
          <p:nvPicPr>
            <p:cNvPr id="788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98120" y="821633"/>
              <a:ext cx="4445880" cy="4174437"/>
            </a:xfrm>
            <a:prstGeom prst="rect">
              <a:avLst/>
            </a:prstGeom>
            <a:noFill/>
            <a:ln w="9525">
              <a:noFill/>
              <a:miter lim="800000"/>
              <a:headEnd/>
              <a:tailEnd/>
            </a:ln>
            <a:effectLst/>
          </p:spPr>
        </p:pic>
        <p:sp>
          <p:nvSpPr>
            <p:cNvPr id="7" name="TextBox 6"/>
            <p:cNvSpPr txBox="1"/>
            <p:nvPr/>
          </p:nvSpPr>
          <p:spPr>
            <a:xfrm>
              <a:off x="6546573" y="5049078"/>
              <a:ext cx="1911319" cy="369332"/>
            </a:xfrm>
            <a:prstGeom prst="rect">
              <a:avLst/>
            </a:prstGeom>
            <a:noFill/>
          </p:spPr>
          <p:txBody>
            <a:bodyPr wrap="none" rtlCol="0">
              <a:spAutoFit/>
            </a:bodyPr>
            <a:lstStyle/>
            <a:p>
              <a:r>
                <a:rPr lang="zh-CN" altLang="en-US" b="1" dirty="0"/>
                <a:t>数据库逻辑模型</a:t>
              </a:r>
            </a:p>
          </p:txBody>
        </p:sp>
      </p:grpSp>
      <p:sp>
        <p:nvSpPr>
          <p:cNvPr id="10" name="圆角右箭头 9"/>
          <p:cNvSpPr/>
          <p:nvPr/>
        </p:nvSpPr>
        <p:spPr>
          <a:xfrm>
            <a:off x="5009322" y="1192696"/>
            <a:ext cx="1364974" cy="1417983"/>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1" name="TextBox 10"/>
          <p:cNvSpPr txBox="1"/>
          <p:nvPr/>
        </p:nvSpPr>
        <p:spPr>
          <a:xfrm>
            <a:off x="1731753" y="1192696"/>
            <a:ext cx="1832553" cy="584775"/>
          </a:xfrm>
          <a:prstGeom prst="rect">
            <a:avLst/>
          </a:prstGeom>
          <a:noFill/>
        </p:spPr>
        <p:txBody>
          <a:bodyPr wrap="none" rtlCol="0">
            <a:spAutoFit/>
          </a:bodyPr>
          <a:lstStyle/>
          <a:p>
            <a:r>
              <a:rPr lang="zh-CN" altLang="en-US" sz="3200" b="1" dirty="0">
                <a:solidFill>
                  <a:srgbClr val="7030A0"/>
                </a:solidFill>
                <a:effectLst>
                  <a:outerShdw blurRad="38100" dist="38100" dir="2700000" algn="tl">
                    <a:srgbClr val="000000">
                      <a:alpha val="43137"/>
                    </a:srgbClr>
                  </a:outerShdw>
                </a:effectLst>
              </a:rPr>
              <a:t>信息世界</a:t>
            </a:r>
          </a:p>
        </p:txBody>
      </p:sp>
      <p:sp>
        <p:nvSpPr>
          <p:cNvPr id="12" name="TextBox 11"/>
          <p:cNvSpPr txBox="1"/>
          <p:nvPr/>
        </p:nvSpPr>
        <p:spPr>
          <a:xfrm>
            <a:off x="9083732" y="6064131"/>
            <a:ext cx="1832553" cy="584775"/>
          </a:xfrm>
          <a:prstGeom prst="rect">
            <a:avLst/>
          </a:prstGeom>
          <a:noFill/>
        </p:spPr>
        <p:txBody>
          <a:bodyPr wrap="none" rtlCol="0">
            <a:spAutoFit/>
          </a:bodyPr>
          <a:lstStyle/>
          <a:p>
            <a:r>
              <a:rPr lang="zh-CN" altLang="en-US" sz="3200" b="1" dirty="0">
                <a:solidFill>
                  <a:srgbClr val="7030A0"/>
                </a:solidFill>
                <a:effectLst>
                  <a:outerShdw blurRad="38100" dist="38100" dir="2700000" algn="tl">
                    <a:srgbClr val="000000">
                      <a:alpha val="43137"/>
                    </a:srgbClr>
                  </a:outerShdw>
                </a:effectLst>
              </a:rPr>
              <a:t>机器世界</a:t>
            </a:r>
          </a:p>
        </p:txBody>
      </p:sp>
    </p:spTree>
    <p:extLst>
      <p:ext uri="{BB962C8B-B14F-4D97-AF65-F5344CB8AC3E}">
        <p14:creationId xmlns:p14="http://schemas.microsoft.com/office/powerpoint/2010/main" val="179637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8852"/>
                                        </p:tgtEl>
                                        <p:attrNameLst>
                                          <p:attrName>style.visibility</p:attrName>
                                        </p:attrNameLst>
                                      </p:cBhvr>
                                      <p:to>
                                        <p:strVal val="visible"/>
                                      </p:to>
                                    </p:set>
                                    <p:animEffect transition="in" filter="blinds(horizontal)">
                                      <p:cBhvr>
                                        <p:cTn id="11" dur="500"/>
                                        <p:tgtEl>
                                          <p:spTgt spid="7885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数据模型</a:t>
            </a:r>
            <a:r>
              <a:rPr lang="en-US" altLang="zh-CN" dirty="0"/>
              <a:t>—</a:t>
            </a:r>
            <a:r>
              <a:rPr lang="zh-CN" altLang="en-US" dirty="0"/>
              <a:t>组成要素</a:t>
            </a:r>
          </a:p>
        </p:txBody>
      </p:sp>
      <p:graphicFrame>
        <p:nvGraphicFramePr>
          <p:cNvPr id="4" name="图示 3">
            <a:extLst>
              <a:ext uri="{FF2B5EF4-FFF2-40B4-BE49-F238E27FC236}">
                <a16:creationId xmlns:a16="http://schemas.microsoft.com/office/drawing/2014/main" id="{C6430141-6135-4D4C-B921-F67F37A61139}"/>
              </a:ext>
            </a:extLst>
          </p:cNvPr>
          <p:cNvGraphicFramePr/>
          <p:nvPr>
            <p:extLst>
              <p:ext uri="{D42A27DB-BD31-4B8C-83A1-F6EECF244321}">
                <p14:modId xmlns:p14="http://schemas.microsoft.com/office/powerpoint/2010/main" val="3304282262"/>
              </p:ext>
            </p:extLst>
          </p:nvPr>
        </p:nvGraphicFramePr>
        <p:xfrm>
          <a:off x="2605087" y="157162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8820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什么是数据结构 </a:t>
            </a:r>
          </a:p>
          <a:p>
            <a:pPr lvl="1">
              <a:lnSpc>
                <a:spcPct val="150000"/>
              </a:lnSpc>
            </a:pPr>
            <a:r>
              <a:rPr lang="zh-CN" altLang="en-US" sz="2400" dirty="0"/>
              <a:t>描述数据库的组成对象，以及对象之间的联系 </a:t>
            </a:r>
          </a:p>
          <a:p>
            <a:pPr>
              <a:lnSpc>
                <a:spcPct val="150000"/>
              </a:lnSpc>
            </a:pPr>
            <a:r>
              <a:rPr lang="zh-CN" altLang="en-US" dirty="0"/>
              <a:t>描述的内容 </a:t>
            </a:r>
          </a:p>
          <a:p>
            <a:pPr lvl="1">
              <a:lnSpc>
                <a:spcPct val="150000"/>
              </a:lnSpc>
            </a:pPr>
            <a:r>
              <a:rPr lang="zh-CN" altLang="en-US" sz="2400" dirty="0"/>
              <a:t>与数据类型、内容、性质有关的对象 </a:t>
            </a:r>
          </a:p>
          <a:p>
            <a:pPr lvl="1">
              <a:lnSpc>
                <a:spcPct val="150000"/>
              </a:lnSpc>
            </a:pPr>
            <a:r>
              <a:rPr lang="zh-CN" altLang="en-US" sz="2400" dirty="0"/>
              <a:t>与数据之间联系有关的对象 </a:t>
            </a:r>
          </a:p>
          <a:p>
            <a:pPr>
              <a:lnSpc>
                <a:spcPct val="150000"/>
              </a:lnSpc>
            </a:pPr>
            <a:r>
              <a:rPr lang="zh-CN" altLang="en-US" dirty="0"/>
              <a:t>数据结构是对系统静态特性的描述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数据结构</a:t>
            </a:r>
          </a:p>
        </p:txBody>
      </p:sp>
      <p:pic>
        <p:nvPicPr>
          <p:cNvPr id="5" name="图片 4">
            <a:extLst>
              <a:ext uri="{FF2B5EF4-FFF2-40B4-BE49-F238E27FC236}">
                <a16:creationId xmlns:a16="http://schemas.microsoft.com/office/drawing/2014/main" id="{5D7F5833-A321-491E-96DB-BB04ED33B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489" y="3503813"/>
            <a:ext cx="3762900" cy="2791215"/>
          </a:xfrm>
          <a:prstGeom prst="rect">
            <a:avLst/>
          </a:prstGeom>
        </p:spPr>
      </p:pic>
    </p:spTree>
    <p:extLst>
      <p:ext uri="{BB962C8B-B14F-4D97-AF65-F5344CB8AC3E}">
        <p14:creationId xmlns:p14="http://schemas.microsoft.com/office/powerpoint/2010/main" val="277382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a:lnSpc>
                <a:spcPct val="150000"/>
              </a:lnSpc>
            </a:pPr>
            <a:r>
              <a:rPr lang="zh-CN" altLang="en-US" dirty="0">
                <a:latin typeface="+mn-ea"/>
                <a:ea typeface="+mn-ea"/>
              </a:rPr>
              <a:t>根据数据结构的类型来命名数据模型</a:t>
            </a:r>
            <a:endParaRPr lang="en-US" altLang="zh-CN" dirty="0">
              <a:latin typeface="+mn-ea"/>
              <a:ea typeface="+mn-ea"/>
            </a:endParaRPr>
          </a:p>
          <a:p>
            <a:pPr lvl="1">
              <a:lnSpc>
                <a:spcPct val="150000"/>
              </a:lnSpc>
            </a:pPr>
            <a:r>
              <a:rPr lang="zh-CN" altLang="en-US" sz="2400" dirty="0">
                <a:highlight>
                  <a:srgbClr val="FFFF00"/>
                </a:highlight>
              </a:rPr>
              <a:t>非关系模型</a:t>
            </a:r>
          </a:p>
          <a:p>
            <a:pPr lvl="2">
              <a:lnSpc>
                <a:spcPct val="150000"/>
              </a:lnSpc>
            </a:pPr>
            <a:r>
              <a:rPr lang="zh-CN" altLang="en-US" sz="2400" dirty="0">
                <a:highlight>
                  <a:srgbClr val="FFFF00"/>
                </a:highlight>
                <a:latin typeface="+mj-lt"/>
              </a:rPr>
              <a:t>层次模型（</a:t>
            </a:r>
            <a:r>
              <a:rPr lang="en-US" altLang="zh-CN" sz="2400" dirty="0">
                <a:highlight>
                  <a:srgbClr val="FFFF00"/>
                </a:highlight>
                <a:latin typeface="+mj-lt"/>
              </a:rPr>
              <a:t>Hierarchical Model</a:t>
            </a:r>
            <a:r>
              <a:rPr lang="zh-CN" altLang="en-US" sz="2400" dirty="0">
                <a:highlight>
                  <a:srgbClr val="FFFF00"/>
                </a:highlight>
                <a:latin typeface="+mj-lt"/>
              </a:rPr>
              <a:t>）</a:t>
            </a:r>
          </a:p>
          <a:p>
            <a:pPr lvl="2">
              <a:lnSpc>
                <a:spcPct val="150000"/>
              </a:lnSpc>
            </a:pPr>
            <a:r>
              <a:rPr lang="zh-CN" altLang="en-US" sz="2400" dirty="0">
                <a:highlight>
                  <a:srgbClr val="FFFF00"/>
                </a:highlight>
                <a:latin typeface="+mj-lt"/>
              </a:rPr>
              <a:t>网状模型</a:t>
            </a:r>
            <a:r>
              <a:rPr lang="en-US" altLang="zh-CN" sz="2400" dirty="0">
                <a:highlight>
                  <a:srgbClr val="FFFF00"/>
                </a:highlight>
                <a:latin typeface="+mj-lt"/>
              </a:rPr>
              <a:t>(Network Model )</a:t>
            </a:r>
          </a:p>
          <a:p>
            <a:pPr lvl="1">
              <a:lnSpc>
                <a:spcPct val="150000"/>
              </a:lnSpc>
            </a:pPr>
            <a:r>
              <a:rPr lang="zh-CN" altLang="en-US" sz="2400" dirty="0">
                <a:highlight>
                  <a:srgbClr val="FFFF00"/>
                </a:highlight>
              </a:rPr>
              <a:t>关系模型</a:t>
            </a:r>
            <a:r>
              <a:rPr lang="en-US" altLang="zh-CN" sz="2400" dirty="0">
                <a:highlight>
                  <a:srgbClr val="FFFF00"/>
                </a:highlight>
              </a:rPr>
              <a:t>(Relational Model)  </a:t>
            </a:r>
          </a:p>
          <a:p>
            <a:pPr lvl="2">
              <a:lnSpc>
                <a:spcPct val="150000"/>
              </a:lnSpc>
            </a:pPr>
            <a:r>
              <a:rPr lang="zh-CN" altLang="en-US" sz="2400" dirty="0">
                <a:highlight>
                  <a:srgbClr val="FFFF00"/>
                </a:highlight>
              </a:rPr>
              <a:t>数据结构：关系</a:t>
            </a:r>
          </a:p>
          <a:p>
            <a:pPr lvl="1">
              <a:lnSpc>
                <a:spcPct val="150000"/>
              </a:lnSpc>
            </a:pPr>
            <a:r>
              <a:rPr lang="zh-CN" altLang="en-US" sz="2400" dirty="0">
                <a:highlight>
                  <a:srgbClr val="FFFF00"/>
                </a:highlight>
              </a:rPr>
              <a:t>面向对象模型</a:t>
            </a:r>
            <a:r>
              <a:rPr lang="en-US" altLang="zh-CN" sz="2400" dirty="0">
                <a:highlight>
                  <a:srgbClr val="FFFF00"/>
                </a:highlight>
              </a:rPr>
              <a:t>(Object Oriented Model</a:t>
            </a:r>
            <a:r>
              <a:rPr lang="zh-CN" altLang="en-US" sz="2400" dirty="0">
                <a:highlight>
                  <a:srgbClr val="FFFF00"/>
                </a:highlight>
              </a:rPr>
              <a:t>）</a:t>
            </a:r>
          </a:p>
          <a:p>
            <a:pPr lvl="2">
              <a:lnSpc>
                <a:spcPct val="150000"/>
              </a:lnSpc>
            </a:pPr>
            <a:r>
              <a:rPr lang="zh-CN" altLang="en-US" sz="2400" dirty="0">
                <a:highlight>
                  <a:srgbClr val="FFFF00"/>
                </a:highlight>
              </a:rPr>
              <a:t>数据结构：对象</a:t>
            </a:r>
          </a:p>
        </p:txBody>
      </p:sp>
      <p:sp>
        <p:nvSpPr>
          <p:cNvPr id="2" name="标题 1"/>
          <p:cNvSpPr>
            <a:spLocks noGrp="1"/>
          </p:cNvSpPr>
          <p:nvPr>
            <p:ph type="title"/>
          </p:nvPr>
        </p:nvSpPr>
        <p:spPr/>
        <p:txBody>
          <a:bodyPr/>
          <a:lstStyle/>
          <a:p>
            <a:r>
              <a:rPr lang="zh-CN" altLang="en-US" dirty="0"/>
              <a:t>数据结构</a:t>
            </a:r>
          </a:p>
        </p:txBody>
      </p:sp>
      <p:pic>
        <p:nvPicPr>
          <p:cNvPr id="5" name="图片 4">
            <a:extLst>
              <a:ext uri="{FF2B5EF4-FFF2-40B4-BE49-F238E27FC236}">
                <a16:creationId xmlns:a16="http://schemas.microsoft.com/office/drawing/2014/main" id="{CAB052F2-2524-45A4-BE2E-753F0E82E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4417" y="4142817"/>
            <a:ext cx="3553321" cy="2057687"/>
          </a:xfrm>
          <a:prstGeom prst="rect">
            <a:avLst/>
          </a:prstGeom>
        </p:spPr>
      </p:pic>
    </p:spTree>
    <p:extLst>
      <p:ext uri="{BB962C8B-B14F-4D97-AF65-F5344CB8AC3E}">
        <p14:creationId xmlns:p14="http://schemas.microsoft.com/office/powerpoint/2010/main" val="262121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数据操作 </a:t>
            </a:r>
          </a:p>
          <a:p>
            <a:pPr lvl="1">
              <a:lnSpc>
                <a:spcPct val="150000"/>
              </a:lnSpc>
            </a:pPr>
            <a:r>
              <a:rPr lang="zh-CN" altLang="en-US" sz="2400" dirty="0"/>
              <a:t>对数据库中各种对象</a:t>
            </a:r>
            <a:r>
              <a:rPr lang="en-US" altLang="zh-CN" sz="2400" dirty="0"/>
              <a:t>(</a:t>
            </a:r>
            <a:r>
              <a:rPr lang="zh-CN" altLang="en-US" sz="2400" dirty="0"/>
              <a:t>型</a:t>
            </a:r>
            <a:r>
              <a:rPr lang="en-US" altLang="zh-CN" sz="2400" dirty="0"/>
              <a:t>)</a:t>
            </a:r>
            <a:r>
              <a:rPr lang="zh-CN" altLang="en-US" sz="2400" dirty="0"/>
              <a:t>的实例</a:t>
            </a:r>
            <a:r>
              <a:rPr lang="en-US" altLang="zh-CN" sz="2400" dirty="0"/>
              <a:t>(</a:t>
            </a:r>
            <a:r>
              <a:rPr lang="zh-CN" altLang="en-US" sz="2400" dirty="0"/>
              <a:t>值</a:t>
            </a:r>
            <a:r>
              <a:rPr lang="en-US" altLang="zh-CN" sz="2400" dirty="0"/>
              <a:t>)</a:t>
            </a:r>
            <a:r>
              <a:rPr lang="zh-CN" altLang="en-US" sz="2400" dirty="0"/>
              <a:t>允许执行的操作及有关的操作规则 </a:t>
            </a:r>
            <a:endParaRPr lang="zh-CN" altLang="en-US" sz="1200" dirty="0"/>
          </a:p>
          <a:p>
            <a:pPr>
              <a:lnSpc>
                <a:spcPct val="150000"/>
              </a:lnSpc>
            </a:pPr>
            <a:r>
              <a:rPr lang="zh-CN" altLang="en-US" dirty="0"/>
              <a:t>数据操作的类型 </a:t>
            </a:r>
          </a:p>
          <a:p>
            <a:pPr lvl="1">
              <a:lnSpc>
                <a:spcPct val="150000"/>
              </a:lnSpc>
            </a:pPr>
            <a:r>
              <a:rPr lang="zh-CN" altLang="en-US" sz="2400" dirty="0"/>
              <a:t>查询 </a:t>
            </a:r>
          </a:p>
          <a:p>
            <a:pPr lvl="1">
              <a:lnSpc>
                <a:spcPct val="150000"/>
              </a:lnSpc>
            </a:pPr>
            <a:r>
              <a:rPr lang="zh-CN" altLang="en-US" sz="2400" dirty="0"/>
              <a:t>更新</a:t>
            </a:r>
            <a:r>
              <a:rPr lang="en-US" altLang="zh-CN" sz="2400" dirty="0"/>
              <a:t>(</a:t>
            </a:r>
            <a:r>
              <a:rPr lang="zh-CN" altLang="en-US" sz="2400" dirty="0"/>
              <a:t>包括插入、删除、修改</a:t>
            </a:r>
            <a:r>
              <a:rPr lang="en-US" altLang="zh-CN" sz="2400" dirty="0"/>
              <a:t>)</a:t>
            </a:r>
            <a:endParaRPr lang="zh-CN" altLang="en-US" sz="2400" dirty="0"/>
          </a:p>
          <a:p>
            <a:pPr>
              <a:lnSpc>
                <a:spcPct val="150000"/>
              </a:lnSpc>
            </a:pPr>
            <a:r>
              <a:rPr lang="zh-CN" altLang="en-US" dirty="0"/>
              <a:t>数据操作是对系统动态特性的描述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数据操作</a:t>
            </a:r>
          </a:p>
        </p:txBody>
      </p:sp>
    </p:spTree>
    <p:extLst>
      <p:ext uri="{BB962C8B-B14F-4D97-AF65-F5344CB8AC3E}">
        <p14:creationId xmlns:p14="http://schemas.microsoft.com/office/powerpoint/2010/main" val="3027335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11360468" cy="4524949"/>
          </a:xfrm>
        </p:spPr>
        <p:txBody>
          <a:bodyPr/>
          <a:lstStyle/>
          <a:p>
            <a:pPr>
              <a:lnSpc>
                <a:spcPct val="150000"/>
              </a:lnSpc>
            </a:pPr>
            <a:r>
              <a:rPr lang="zh-CN" altLang="en-US" dirty="0"/>
              <a:t>数据的完整性约束条件 </a:t>
            </a:r>
          </a:p>
          <a:p>
            <a:pPr lvl="1">
              <a:lnSpc>
                <a:spcPct val="150000"/>
              </a:lnSpc>
            </a:pPr>
            <a:r>
              <a:rPr lang="zh-CN" altLang="en-US" sz="2400" dirty="0"/>
              <a:t>一组完整性规则的集合</a:t>
            </a:r>
          </a:p>
          <a:p>
            <a:pPr lvl="1">
              <a:lnSpc>
                <a:spcPct val="150000"/>
              </a:lnSpc>
            </a:pPr>
            <a:r>
              <a:rPr lang="zh-CN" altLang="en-US" sz="2400" dirty="0"/>
              <a:t>完整性规则：给定的数据模型中数据及其联系所具有的制约和储存规则 </a:t>
            </a:r>
          </a:p>
          <a:p>
            <a:pPr lvl="1">
              <a:lnSpc>
                <a:spcPct val="150000"/>
              </a:lnSpc>
            </a:pPr>
            <a:r>
              <a:rPr lang="zh-CN" altLang="en-US" sz="2400" dirty="0"/>
              <a:t>用以限定符合数据模型的数据库状态以及状态的变化，以保证数据的正确、有效、相容</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数据的约束条件</a:t>
            </a:r>
          </a:p>
        </p:txBody>
      </p:sp>
      <p:pic>
        <p:nvPicPr>
          <p:cNvPr id="5" name="图片 4">
            <a:extLst>
              <a:ext uri="{FF2B5EF4-FFF2-40B4-BE49-F238E27FC236}">
                <a16:creationId xmlns:a16="http://schemas.microsoft.com/office/drawing/2014/main" id="{972D3C0F-7417-4DC4-9E10-2245F11C7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200" y="4714383"/>
            <a:ext cx="1819529" cy="1819529"/>
          </a:xfrm>
          <a:prstGeom prst="rect">
            <a:avLst/>
          </a:prstGeom>
        </p:spPr>
      </p:pic>
    </p:spTree>
    <p:extLst>
      <p:ext uri="{BB962C8B-B14F-4D97-AF65-F5344CB8AC3E}">
        <p14:creationId xmlns:p14="http://schemas.microsoft.com/office/powerpoint/2010/main" val="3383409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数据模型对完整性约束条件的定义 </a:t>
            </a:r>
          </a:p>
          <a:p>
            <a:pPr lvl="1">
              <a:lnSpc>
                <a:spcPct val="150000"/>
              </a:lnSpc>
            </a:pPr>
            <a:r>
              <a:rPr lang="zh-CN" altLang="en-US" sz="2400" dirty="0"/>
              <a:t>反映和规定本数据模型必须遵守的</a:t>
            </a:r>
            <a:r>
              <a:rPr lang="zh-CN" altLang="en-US" sz="2400" b="1" dirty="0">
                <a:solidFill>
                  <a:srgbClr val="FF0000"/>
                </a:solidFill>
              </a:rPr>
              <a:t>基本的通用的</a:t>
            </a:r>
            <a:r>
              <a:rPr lang="zh-CN" altLang="en-US" sz="2400" dirty="0"/>
              <a:t>完整性约束条件。例如在关系模型中，任何关系必须满足实体完整性和参照完整性两个条件 </a:t>
            </a:r>
          </a:p>
          <a:p>
            <a:pPr lvl="1">
              <a:lnSpc>
                <a:spcPct val="150000"/>
              </a:lnSpc>
            </a:pPr>
            <a:r>
              <a:rPr lang="zh-CN" altLang="en-US" sz="2400" dirty="0"/>
              <a:t>提供定义完整性约束条件的机制，以反映</a:t>
            </a:r>
            <a:r>
              <a:rPr lang="zh-CN" altLang="en-US" sz="2400" b="1" dirty="0">
                <a:solidFill>
                  <a:srgbClr val="FF0000"/>
                </a:solidFill>
              </a:rPr>
              <a:t>具体应用</a:t>
            </a:r>
            <a:r>
              <a:rPr lang="zh-CN" altLang="en-US" sz="2400" dirty="0"/>
              <a:t>所涉及的数据必须遵守的特定的语义约束条件</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数据的完整性约束条件</a:t>
            </a:r>
          </a:p>
        </p:txBody>
      </p:sp>
    </p:spTree>
    <p:extLst>
      <p:ext uri="{BB962C8B-B14F-4D97-AF65-F5344CB8AC3E}">
        <p14:creationId xmlns:p14="http://schemas.microsoft.com/office/powerpoint/2010/main" val="1480637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7833497" cy="4524949"/>
          </a:xfrm>
        </p:spPr>
        <p:txBody>
          <a:bodyPr/>
          <a:lstStyle/>
          <a:p>
            <a:pPr>
              <a:lnSpc>
                <a:spcPct val="150000"/>
              </a:lnSpc>
            </a:pPr>
            <a:r>
              <a:rPr lang="zh-CN" altLang="en-US" dirty="0"/>
              <a:t>关系数据模型的数据结构 </a:t>
            </a:r>
          </a:p>
          <a:p>
            <a:pPr>
              <a:lnSpc>
                <a:spcPct val="150000"/>
              </a:lnSpc>
            </a:pPr>
            <a:r>
              <a:rPr lang="zh-CN" altLang="en-US" dirty="0"/>
              <a:t>关系数据模型的操纵和完整性约束 </a:t>
            </a:r>
          </a:p>
          <a:p>
            <a:pPr>
              <a:lnSpc>
                <a:spcPct val="150000"/>
              </a:lnSpc>
            </a:pPr>
            <a:r>
              <a:rPr lang="zh-CN" altLang="en-US" dirty="0"/>
              <a:t>关系数据模型的存储结构 </a:t>
            </a:r>
          </a:p>
          <a:p>
            <a:pPr>
              <a:lnSpc>
                <a:spcPct val="150000"/>
              </a:lnSpc>
            </a:pPr>
            <a:r>
              <a:rPr lang="zh-CN" altLang="en-US" dirty="0"/>
              <a:t>关系数据模型的优缺点</a:t>
            </a:r>
          </a:p>
          <a:p>
            <a:pPr>
              <a:lnSpc>
                <a:spcPct val="150000"/>
              </a:lnSpc>
            </a:pPr>
            <a:r>
              <a:rPr lang="zh-CN" altLang="en-US" dirty="0"/>
              <a:t>典型的关系数据库系统 </a:t>
            </a:r>
          </a:p>
          <a:p>
            <a:endParaRPr lang="zh-CN" altLang="en-US" dirty="0"/>
          </a:p>
        </p:txBody>
      </p:sp>
      <p:sp>
        <p:nvSpPr>
          <p:cNvPr id="2" name="标题 1"/>
          <p:cNvSpPr>
            <a:spLocks noGrp="1"/>
          </p:cNvSpPr>
          <p:nvPr>
            <p:ph type="title"/>
          </p:nvPr>
        </p:nvSpPr>
        <p:spPr/>
        <p:txBody>
          <a:bodyPr/>
          <a:lstStyle/>
          <a:p>
            <a:r>
              <a:rPr lang="zh-CN" altLang="en-US" dirty="0"/>
              <a:t>关系模型</a:t>
            </a:r>
          </a:p>
        </p:txBody>
      </p:sp>
      <p:pic>
        <p:nvPicPr>
          <p:cNvPr id="5" name="图片 4">
            <a:extLst>
              <a:ext uri="{FF2B5EF4-FFF2-40B4-BE49-F238E27FC236}">
                <a16:creationId xmlns:a16="http://schemas.microsoft.com/office/drawing/2014/main" id="{4D94D723-062B-43AB-9D9E-D0A5ED81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661" y="4513687"/>
            <a:ext cx="1819529" cy="1819529"/>
          </a:xfrm>
          <a:prstGeom prst="rect">
            <a:avLst/>
          </a:prstGeom>
        </p:spPr>
      </p:pic>
    </p:spTree>
    <p:extLst>
      <p:ext uri="{BB962C8B-B14F-4D97-AF65-F5344CB8AC3E}">
        <p14:creationId xmlns:p14="http://schemas.microsoft.com/office/powerpoint/2010/main" val="136975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180000"/>
              </a:lnSpc>
            </a:pPr>
            <a:r>
              <a:rPr lang="zh-CN" altLang="en-US" dirty="0">
                <a:latin typeface="+mn-ea"/>
                <a:ea typeface="+mn-ea"/>
              </a:rPr>
              <a:t>关系数据库系统采用关系模型作为数据的组织方式 </a:t>
            </a:r>
          </a:p>
          <a:p>
            <a:pPr>
              <a:lnSpc>
                <a:spcPct val="180000"/>
              </a:lnSpc>
            </a:pPr>
            <a:r>
              <a:rPr lang="en-US" altLang="zh-CN" dirty="0">
                <a:latin typeface="+mn-ea"/>
                <a:ea typeface="+mn-ea"/>
              </a:rPr>
              <a:t>1970</a:t>
            </a:r>
            <a:r>
              <a:rPr lang="zh-CN" altLang="en-US" dirty="0">
                <a:latin typeface="+mn-ea"/>
                <a:ea typeface="+mn-ea"/>
              </a:rPr>
              <a:t>年美国</a:t>
            </a:r>
            <a:r>
              <a:rPr lang="en-US" altLang="zh-CN" dirty="0">
                <a:latin typeface="+mn-ea"/>
                <a:ea typeface="+mn-ea"/>
              </a:rPr>
              <a:t>IBM</a:t>
            </a:r>
            <a:r>
              <a:rPr lang="zh-CN" altLang="en-US" dirty="0">
                <a:latin typeface="+mn-ea"/>
                <a:ea typeface="+mn-ea"/>
              </a:rPr>
              <a:t>公司</a:t>
            </a:r>
            <a:r>
              <a:rPr lang="en-US" altLang="zh-CN" dirty="0">
                <a:latin typeface="+mn-ea"/>
                <a:ea typeface="+mn-ea"/>
              </a:rPr>
              <a:t>San Jose</a:t>
            </a:r>
            <a:r>
              <a:rPr lang="zh-CN" altLang="en-US" dirty="0">
                <a:latin typeface="+mn-ea"/>
                <a:ea typeface="+mn-ea"/>
              </a:rPr>
              <a:t>研究室的研究员</a:t>
            </a:r>
            <a:r>
              <a:rPr lang="en-US" altLang="zh-CN" dirty="0" err="1">
                <a:latin typeface="+mn-ea"/>
                <a:ea typeface="+mn-ea"/>
              </a:rPr>
              <a:t>E.F.Codd</a:t>
            </a:r>
            <a:r>
              <a:rPr lang="zh-CN" altLang="en-US" dirty="0">
                <a:latin typeface="+mn-ea"/>
                <a:ea typeface="+mn-ea"/>
              </a:rPr>
              <a:t>首次提出了数据库系统的关系模型 </a:t>
            </a:r>
          </a:p>
          <a:p>
            <a:pPr>
              <a:lnSpc>
                <a:spcPct val="180000"/>
              </a:lnSpc>
            </a:pPr>
            <a:r>
              <a:rPr lang="zh-CN" altLang="en-US" dirty="0">
                <a:latin typeface="+mn-ea"/>
                <a:ea typeface="+mn-ea"/>
              </a:rPr>
              <a:t>计算机厂商新推出的数据库管理系统几乎都支持关系模型 </a:t>
            </a:r>
          </a:p>
          <a:p>
            <a:r>
              <a:rPr lang="en-US" altLang="zh-CN" dirty="0">
                <a:ea typeface="+mn-ea"/>
                <a:hlinkClick r:id="rId2"/>
              </a:rPr>
              <a:t>http://baike.baidu.com/view/68348.htm</a:t>
            </a:r>
            <a:endParaRPr lang="en-US" altLang="zh-CN" dirty="0">
              <a:ea typeface="+mn-ea"/>
            </a:endParaRPr>
          </a:p>
          <a:p>
            <a:endParaRPr lang="zh-CN" altLang="en-US" dirty="0">
              <a:latin typeface="+mn-ea"/>
              <a:ea typeface="+mn-ea"/>
            </a:endParaRPr>
          </a:p>
        </p:txBody>
      </p:sp>
      <p:sp>
        <p:nvSpPr>
          <p:cNvPr id="2" name="标题 1"/>
          <p:cNvSpPr>
            <a:spLocks noGrp="1"/>
          </p:cNvSpPr>
          <p:nvPr>
            <p:ph type="title"/>
          </p:nvPr>
        </p:nvSpPr>
        <p:spPr/>
        <p:txBody>
          <a:bodyPr/>
          <a:lstStyle/>
          <a:p>
            <a:r>
              <a:rPr lang="zh-CN" altLang="en-US" dirty="0"/>
              <a:t>关系模型</a:t>
            </a:r>
          </a:p>
        </p:txBody>
      </p:sp>
    </p:spTree>
    <p:extLst>
      <p:ext uri="{BB962C8B-B14F-4D97-AF65-F5344CB8AC3E}">
        <p14:creationId xmlns:p14="http://schemas.microsoft.com/office/powerpoint/2010/main" val="2175821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在用户观点下，关系模型中数据的</a:t>
            </a:r>
            <a:r>
              <a:rPr lang="zh-CN" altLang="en-US" dirty="0">
                <a:solidFill>
                  <a:srgbClr val="FF0000"/>
                </a:solidFill>
              </a:rPr>
              <a:t>逻辑结构</a:t>
            </a:r>
            <a:r>
              <a:rPr lang="zh-CN" altLang="en-US" dirty="0"/>
              <a:t>是一张</a:t>
            </a:r>
            <a:r>
              <a:rPr lang="zh-CN" altLang="en-US" dirty="0">
                <a:solidFill>
                  <a:srgbClr val="FF0000"/>
                </a:solidFill>
              </a:rPr>
              <a:t>二维表</a:t>
            </a:r>
            <a:r>
              <a:rPr lang="zh-CN" altLang="en-US" dirty="0"/>
              <a:t>，它由行和列组成。</a:t>
            </a:r>
          </a:p>
          <a:p>
            <a:endParaRPr lang="zh-CN" altLang="en-US" dirty="0"/>
          </a:p>
        </p:txBody>
      </p:sp>
      <p:sp>
        <p:nvSpPr>
          <p:cNvPr id="2" name="标题 1"/>
          <p:cNvSpPr>
            <a:spLocks noGrp="1"/>
          </p:cNvSpPr>
          <p:nvPr>
            <p:ph type="title"/>
          </p:nvPr>
        </p:nvSpPr>
        <p:spPr/>
        <p:txBody>
          <a:bodyPr/>
          <a:lstStyle/>
          <a:p>
            <a:r>
              <a:rPr lang="zh-CN" altLang="en-US" dirty="0"/>
              <a:t>关系数据模型的数据结构 </a:t>
            </a:r>
          </a:p>
        </p:txBody>
      </p:sp>
      <p:graphicFrame>
        <p:nvGraphicFramePr>
          <p:cNvPr id="4" name="Group 1291"/>
          <p:cNvGraphicFramePr>
            <a:graphicFrameLocks/>
          </p:cNvGraphicFramePr>
          <p:nvPr>
            <p:extLst>
              <p:ext uri="{D42A27DB-BD31-4B8C-83A1-F6EECF244321}">
                <p14:modId xmlns:p14="http://schemas.microsoft.com/office/powerpoint/2010/main" val="4210399984"/>
              </p:ext>
            </p:extLst>
          </p:nvPr>
        </p:nvGraphicFramePr>
        <p:xfrm>
          <a:off x="2521139" y="2993536"/>
          <a:ext cx="6122987" cy="2221548"/>
        </p:xfrm>
        <a:graphic>
          <a:graphicData uri="http://schemas.openxmlformats.org/drawingml/2006/table">
            <a:tbl>
              <a:tblPr/>
              <a:tblGrid>
                <a:gridCol w="1020762">
                  <a:extLst>
                    <a:ext uri="{9D8B030D-6E8A-4147-A177-3AD203B41FA5}">
                      <a16:colId xmlns:a16="http://schemas.microsoft.com/office/drawing/2014/main" val="20000"/>
                    </a:ext>
                  </a:extLst>
                </a:gridCol>
                <a:gridCol w="1020763">
                  <a:extLst>
                    <a:ext uri="{9D8B030D-6E8A-4147-A177-3AD203B41FA5}">
                      <a16:colId xmlns:a16="http://schemas.microsoft.com/office/drawing/2014/main" val="20001"/>
                    </a:ext>
                  </a:extLst>
                </a:gridCol>
                <a:gridCol w="1020762">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gridCol w="1022350">
                  <a:extLst>
                    <a:ext uri="{9D8B030D-6E8A-4147-A177-3AD203B41FA5}">
                      <a16:colId xmlns:a16="http://schemas.microsoft.com/office/drawing/2014/main" val="20004"/>
                    </a:ext>
                  </a:extLst>
                </a:gridCol>
                <a:gridCol w="1019175">
                  <a:extLst>
                    <a:ext uri="{9D8B030D-6E8A-4147-A177-3AD203B41FA5}">
                      <a16:colId xmlns:a16="http://schemas.microsoft.com/office/drawing/2014/main" val="20005"/>
                    </a:ext>
                  </a:extLst>
                </a:gridCol>
              </a:tblGrid>
              <a:tr h="465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学  号</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姓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年  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性  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年  级</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2005004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王小明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社会学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1"/>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2005006</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黄大鹏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商品学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2005008</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张文斌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法律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 Box 1224"/>
          <p:cNvSpPr txBox="1">
            <a:spLocks noChangeArrowheads="1"/>
          </p:cNvSpPr>
          <p:nvPr/>
        </p:nvSpPr>
        <p:spPr bwMode="auto">
          <a:xfrm>
            <a:off x="4915087" y="5324760"/>
            <a:ext cx="1335088" cy="366713"/>
          </a:xfrm>
          <a:prstGeom prst="rect">
            <a:avLst/>
          </a:prstGeom>
          <a:noFill/>
          <a:ln w="25400" algn="ctr">
            <a:noFill/>
            <a:miter lim="800000"/>
            <a:headEnd/>
            <a:tailEnd/>
          </a:ln>
          <a:effectLst/>
        </p:spPr>
        <p:txBody>
          <a:bodyPr wrap="none">
            <a:spAutoFit/>
          </a:bodyPr>
          <a:lstStyle/>
          <a:p>
            <a:pPr marL="342900" indent="-342900" algn="ctr"/>
            <a:r>
              <a:rPr lang="zh-CN" altLang="en-US" b="1" dirty="0">
                <a:latin typeface="Times New Roman" pitchFamily="18" charset="0"/>
              </a:rPr>
              <a:t>学生登记表</a:t>
            </a:r>
          </a:p>
        </p:txBody>
      </p:sp>
      <p:sp>
        <p:nvSpPr>
          <p:cNvPr id="6" name="AutoShape 1285"/>
          <p:cNvSpPr>
            <a:spLocks noChangeArrowheads="1"/>
          </p:cNvSpPr>
          <p:nvPr/>
        </p:nvSpPr>
        <p:spPr bwMode="auto">
          <a:xfrm>
            <a:off x="3946713" y="1907548"/>
            <a:ext cx="914400" cy="609600"/>
          </a:xfrm>
          <a:prstGeom prst="wedgeRectCallout">
            <a:avLst>
              <a:gd name="adj1" fmla="val -148611"/>
              <a:gd name="adj2" fmla="val 126301"/>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a:t>属性</a:t>
            </a:r>
          </a:p>
        </p:txBody>
      </p:sp>
      <p:sp>
        <p:nvSpPr>
          <p:cNvPr id="7" name="AutoShape 1286"/>
          <p:cNvSpPr>
            <a:spLocks noChangeArrowheads="1"/>
          </p:cNvSpPr>
          <p:nvPr/>
        </p:nvSpPr>
        <p:spPr bwMode="auto">
          <a:xfrm>
            <a:off x="8840974" y="1907548"/>
            <a:ext cx="914400" cy="609600"/>
          </a:xfrm>
          <a:prstGeom prst="wedgeRectCallout">
            <a:avLst>
              <a:gd name="adj1" fmla="val -70315"/>
              <a:gd name="adj2" fmla="val 204426"/>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dirty="0"/>
              <a:t>元组</a:t>
            </a:r>
          </a:p>
        </p:txBody>
      </p:sp>
    </p:spTree>
    <p:extLst>
      <p:ext uri="{BB962C8B-B14F-4D97-AF65-F5344CB8AC3E}">
        <p14:creationId xmlns:p14="http://schemas.microsoft.com/office/powerpoint/2010/main" val="195838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6BBDF66-D0A6-4FB8-BF99-58788E0AA410}"/>
              </a:ext>
            </a:extLst>
          </p:cNvPr>
          <p:cNvSpPr>
            <a:spLocks noGrp="1"/>
          </p:cNvSpPr>
          <p:nvPr>
            <p:ph type="title"/>
          </p:nvPr>
        </p:nvSpPr>
        <p:spPr/>
        <p:txBody>
          <a:bodyPr/>
          <a:lstStyle/>
          <a:p>
            <a:r>
              <a:rPr lang="zh-CN" altLang="en-US" dirty="0"/>
              <a:t>课程安排</a:t>
            </a:r>
          </a:p>
        </p:txBody>
      </p:sp>
      <p:sp>
        <p:nvSpPr>
          <p:cNvPr id="4" name="Rectangle 2">
            <a:extLst>
              <a:ext uri="{FF2B5EF4-FFF2-40B4-BE49-F238E27FC236}">
                <a16:creationId xmlns:a16="http://schemas.microsoft.com/office/drawing/2014/main" id="{49AA937D-7784-4499-865E-7AB937376BA7}"/>
              </a:ext>
            </a:extLst>
          </p:cNvPr>
          <p:cNvSpPr>
            <a:spLocks noChangeArrowheads="1"/>
          </p:cNvSpPr>
          <p:nvPr/>
        </p:nvSpPr>
        <p:spPr bwMode="auto">
          <a:xfrm>
            <a:off x="2886400" y="1039417"/>
            <a:ext cx="6697663" cy="5111215"/>
          </a:xfrm>
          <a:prstGeom prst="rect">
            <a:avLst/>
          </a:prstGeom>
          <a:solidFill>
            <a:srgbClr val="0070C0"/>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5" name="Rectangle 4">
            <a:extLst>
              <a:ext uri="{FF2B5EF4-FFF2-40B4-BE49-F238E27FC236}">
                <a16:creationId xmlns:a16="http://schemas.microsoft.com/office/drawing/2014/main" id="{FA8D0E5E-B3F2-4608-8910-2C3F5CCE5191}"/>
              </a:ext>
            </a:extLst>
          </p:cNvPr>
          <p:cNvSpPr txBox="1">
            <a:spLocks/>
          </p:cNvSpPr>
          <p:nvPr/>
        </p:nvSpPr>
        <p:spPr>
          <a:xfrm>
            <a:off x="4258000" y="1099742"/>
            <a:ext cx="5326063" cy="5302679"/>
          </a:xfrm>
          <a:prstGeom prst="rect">
            <a:avLst/>
          </a:prstGeom>
        </p:spPr>
        <p:txBody>
          <a:bodyPr vert="horz" lIns="91440" tIns="45720" rIns="91440" bIns="45720" rtlCol="0">
            <a:normAutofit fontScale="77500" lnSpcReduction="20000"/>
          </a:bodyPr>
          <a:lstStyle/>
          <a:p>
            <a:pPr marL="342900" indent="-342900" fontAlgn="auto">
              <a:lnSpc>
                <a:spcPct val="120000"/>
              </a:lnSpc>
              <a:spcBef>
                <a:spcPct val="20000"/>
              </a:spcBef>
              <a:spcAft>
                <a:spcPts val="0"/>
              </a:spcAft>
              <a:buClr>
                <a:srgbClr val="2B166E"/>
              </a:buClr>
              <a:buBlip>
                <a:blip r:embed="rId2"/>
              </a:buBlip>
              <a:defRPr/>
            </a:pPr>
            <a:r>
              <a:rPr lang="zh-CN" altLang="en-US" sz="2300" b="1" dirty="0">
                <a:solidFill>
                  <a:srgbClr val="FFFF00"/>
                </a:solidFill>
                <a:ea typeface="+mn-ea"/>
                <a:cs typeface="Times New Roman" pitchFamily="18" charset="0"/>
              </a:rPr>
              <a:t>应用篇</a:t>
            </a:r>
          </a:p>
          <a:p>
            <a:pPr marL="342900" indent="-342900" fontAlgn="auto">
              <a:lnSpc>
                <a:spcPct val="120000"/>
              </a:lnSpc>
              <a:spcBef>
                <a:spcPct val="20000"/>
              </a:spcBef>
              <a:spcAft>
                <a:spcPts val="0"/>
              </a:spcAft>
              <a:buClr>
                <a:srgbClr val="2B166E"/>
              </a:buClr>
              <a:defRPr/>
            </a:pPr>
            <a:r>
              <a:rPr lang="zh-CN" altLang="en-US" sz="2300" b="1" dirty="0">
                <a:solidFill>
                  <a:schemeClr val="bg1"/>
                </a:solidFill>
                <a:ea typeface="+mn-ea"/>
                <a:cs typeface="Times New Roman" pitchFamily="18" charset="0"/>
              </a:rPr>
              <a:t>     第一章    绪论</a:t>
            </a:r>
          </a:p>
          <a:p>
            <a:pPr marL="342900" indent="-342900" fontAlgn="auto">
              <a:lnSpc>
                <a:spcPct val="120000"/>
              </a:lnSpc>
              <a:spcBef>
                <a:spcPct val="20000"/>
              </a:spcBef>
              <a:spcAft>
                <a:spcPts val="0"/>
              </a:spcAft>
              <a:buClr>
                <a:srgbClr val="2B166E"/>
              </a:buClr>
              <a:defRPr/>
            </a:pPr>
            <a:r>
              <a:rPr lang="zh-CN" altLang="en-US" sz="2300" b="1" dirty="0">
                <a:solidFill>
                  <a:schemeClr val="bg1"/>
                </a:solidFill>
                <a:ea typeface="+mn-ea"/>
                <a:cs typeface="Times New Roman" pitchFamily="18" charset="0"/>
              </a:rPr>
              <a:t>     第二章    关系数据库</a:t>
            </a:r>
          </a:p>
          <a:p>
            <a:pPr marL="342900" indent="-342900" fontAlgn="auto">
              <a:lnSpc>
                <a:spcPct val="120000"/>
              </a:lnSpc>
              <a:spcBef>
                <a:spcPct val="20000"/>
              </a:spcBef>
              <a:spcAft>
                <a:spcPts val="0"/>
              </a:spcAft>
              <a:buClr>
                <a:srgbClr val="2B166E"/>
              </a:buClr>
              <a:defRPr/>
            </a:pPr>
            <a:r>
              <a:rPr lang="zh-CN" altLang="en-US" sz="2300" b="1" dirty="0">
                <a:solidFill>
                  <a:schemeClr val="bg1"/>
                </a:solidFill>
                <a:ea typeface="+mn-ea"/>
                <a:cs typeface="Times New Roman" pitchFamily="18" charset="0"/>
              </a:rPr>
              <a:t>     第三章    关系数据库标准语言</a:t>
            </a:r>
            <a:r>
              <a:rPr lang="en-US" altLang="zh-CN" sz="2300" b="1" dirty="0">
                <a:solidFill>
                  <a:schemeClr val="bg1"/>
                </a:solidFill>
                <a:ea typeface="+mn-ea"/>
                <a:cs typeface="Times New Roman" pitchFamily="18" charset="0"/>
              </a:rPr>
              <a:t>SQL</a:t>
            </a:r>
          </a:p>
          <a:p>
            <a:pPr marL="342900" indent="-342900" fontAlgn="auto">
              <a:lnSpc>
                <a:spcPct val="120000"/>
              </a:lnSpc>
              <a:spcBef>
                <a:spcPct val="20000"/>
              </a:spcBef>
              <a:spcAft>
                <a:spcPts val="0"/>
              </a:spcAft>
              <a:buClr>
                <a:srgbClr val="2B166E"/>
              </a:buClr>
              <a:defRPr/>
            </a:pPr>
            <a:r>
              <a:rPr lang="en-US" altLang="zh-CN" sz="2300" b="1" dirty="0">
                <a:solidFill>
                  <a:schemeClr val="bg1"/>
                </a:solidFill>
                <a:ea typeface="+mn-ea"/>
                <a:cs typeface="Times New Roman" pitchFamily="18" charset="0"/>
              </a:rPr>
              <a:t>     </a:t>
            </a:r>
            <a:r>
              <a:rPr lang="zh-CN" altLang="en-US" sz="2300" b="1" dirty="0">
                <a:solidFill>
                  <a:schemeClr val="bg1"/>
                </a:solidFill>
                <a:ea typeface="+mn-ea"/>
                <a:cs typeface="Times New Roman" pitchFamily="18" charset="0"/>
              </a:rPr>
              <a:t>第四章    数据库安全性</a:t>
            </a:r>
          </a:p>
          <a:p>
            <a:pPr marL="342900" indent="-342900" fontAlgn="auto">
              <a:lnSpc>
                <a:spcPct val="120000"/>
              </a:lnSpc>
              <a:spcBef>
                <a:spcPct val="20000"/>
              </a:spcBef>
              <a:spcAft>
                <a:spcPts val="0"/>
              </a:spcAft>
              <a:buClr>
                <a:srgbClr val="2B166E"/>
              </a:buClr>
              <a:defRPr/>
            </a:pPr>
            <a:r>
              <a:rPr lang="zh-CN" altLang="en-US" sz="2300" b="1" dirty="0">
                <a:solidFill>
                  <a:schemeClr val="bg1"/>
                </a:solidFill>
                <a:ea typeface="+mn-ea"/>
                <a:cs typeface="Times New Roman" pitchFamily="18" charset="0"/>
              </a:rPr>
              <a:t>     第五章    数据库完整性</a:t>
            </a:r>
          </a:p>
          <a:p>
            <a:pPr marL="342900" indent="-342900" fontAlgn="auto">
              <a:lnSpc>
                <a:spcPct val="120000"/>
              </a:lnSpc>
              <a:spcBef>
                <a:spcPct val="20000"/>
              </a:spcBef>
              <a:spcAft>
                <a:spcPts val="0"/>
              </a:spcAft>
              <a:buClr>
                <a:srgbClr val="2B166E"/>
              </a:buClr>
              <a:buBlip>
                <a:blip r:embed="rId2"/>
              </a:buBlip>
              <a:defRPr/>
            </a:pPr>
            <a:r>
              <a:rPr lang="zh-CN" altLang="en-US" sz="2300" b="1" dirty="0">
                <a:solidFill>
                  <a:srgbClr val="FFFF00"/>
                </a:solidFill>
                <a:ea typeface="+mn-ea"/>
                <a:cs typeface="Times New Roman" pitchFamily="18" charset="0"/>
              </a:rPr>
              <a:t>设计与应用开发篇</a:t>
            </a:r>
          </a:p>
          <a:p>
            <a:pPr marL="342900" indent="-342900" fontAlgn="auto">
              <a:lnSpc>
                <a:spcPct val="120000"/>
              </a:lnSpc>
              <a:spcBef>
                <a:spcPct val="20000"/>
              </a:spcBef>
              <a:spcAft>
                <a:spcPts val="0"/>
              </a:spcAft>
              <a:buClr>
                <a:srgbClr val="2B166E"/>
              </a:buClr>
              <a:defRPr/>
            </a:pPr>
            <a:r>
              <a:rPr lang="zh-CN" altLang="en-US" sz="2300" b="1" dirty="0">
                <a:solidFill>
                  <a:schemeClr val="bg1"/>
                </a:solidFill>
                <a:ea typeface="+mn-ea"/>
                <a:cs typeface="Times New Roman" pitchFamily="18" charset="0"/>
              </a:rPr>
              <a:t>     第六章    关系数据理论</a:t>
            </a:r>
          </a:p>
          <a:p>
            <a:pPr marL="342900" indent="-342900" fontAlgn="auto">
              <a:lnSpc>
                <a:spcPct val="120000"/>
              </a:lnSpc>
              <a:spcBef>
                <a:spcPct val="20000"/>
              </a:spcBef>
              <a:spcAft>
                <a:spcPts val="0"/>
              </a:spcAft>
              <a:buClr>
                <a:srgbClr val="2B166E"/>
              </a:buClr>
              <a:defRPr/>
            </a:pPr>
            <a:r>
              <a:rPr lang="zh-CN" altLang="en-US" sz="2300" b="1" dirty="0">
                <a:solidFill>
                  <a:schemeClr val="bg1"/>
                </a:solidFill>
                <a:ea typeface="+mn-ea"/>
                <a:cs typeface="Times New Roman" pitchFamily="18" charset="0"/>
              </a:rPr>
              <a:t>     第七章    数据库设计</a:t>
            </a:r>
          </a:p>
          <a:p>
            <a:pPr marL="342900" indent="-342900" fontAlgn="auto">
              <a:lnSpc>
                <a:spcPct val="120000"/>
              </a:lnSpc>
              <a:spcBef>
                <a:spcPct val="20000"/>
              </a:spcBef>
              <a:spcAft>
                <a:spcPts val="0"/>
              </a:spcAft>
              <a:buClr>
                <a:srgbClr val="2B166E"/>
              </a:buClr>
              <a:defRPr/>
            </a:pPr>
            <a:r>
              <a:rPr lang="zh-CN" altLang="en-US" sz="2300" b="1" dirty="0">
                <a:solidFill>
                  <a:schemeClr val="bg1"/>
                </a:solidFill>
                <a:ea typeface="+mn-ea"/>
                <a:cs typeface="Times New Roman" pitchFamily="18" charset="0"/>
              </a:rPr>
              <a:t>     第八章    数据库编程</a:t>
            </a:r>
            <a:endParaRPr lang="en-US" altLang="zh-CN" sz="2300" b="1" dirty="0">
              <a:solidFill>
                <a:schemeClr val="bg1"/>
              </a:solidFill>
              <a:ea typeface="+mn-ea"/>
              <a:cs typeface="Times New Roman" pitchFamily="18" charset="0"/>
            </a:endParaRPr>
          </a:p>
          <a:p>
            <a:pPr marL="342900" indent="-342900" fontAlgn="auto">
              <a:lnSpc>
                <a:spcPct val="120000"/>
              </a:lnSpc>
              <a:spcBef>
                <a:spcPct val="20000"/>
              </a:spcBef>
              <a:spcAft>
                <a:spcPts val="0"/>
              </a:spcAft>
              <a:buClr>
                <a:srgbClr val="2B166E"/>
              </a:buClr>
              <a:defRPr/>
            </a:pPr>
            <a:r>
              <a:rPr lang="en-US" altLang="zh-CN" sz="2300" b="1" dirty="0">
                <a:solidFill>
                  <a:srgbClr val="FCCCA0"/>
                </a:solidFill>
                <a:effectLst>
                  <a:outerShdw blurRad="38100" dist="38100" dir="2700000" algn="tl">
                    <a:srgbClr val="000000">
                      <a:alpha val="43137"/>
                    </a:srgbClr>
                  </a:outerShdw>
                </a:effectLst>
                <a:ea typeface="+mn-ea"/>
                <a:cs typeface="Times New Roman" pitchFamily="18" charset="0"/>
              </a:rPr>
              <a:t>    </a:t>
            </a:r>
            <a:r>
              <a:rPr lang="zh-CN" altLang="en-US" sz="2300" b="1" dirty="0">
                <a:solidFill>
                  <a:srgbClr val="FCCCA0"/>
                </a:solidFill>
                <a:effectLst>
                  <a:outerShdw blurRad="38100" dist="38100" dir="2700000" algn="tl">
                    <a:srgbClr val="000000">
                      <a:alpha val="43137"/>
                    </a:srgbClr>
                  </a:outerShdw>
                </a:effectLst>
                <a:ea typeface="+mn-ea"/>
                <a:cs typeface="Times New Roman" pitchFamily="18" charset="0"/>
              </a:rPr>
              <a:t> 第九章    查询优化</a:t>
            </a:r>
            <a:endParaRPr lang="en-US" altLang="zh-CN" sz="2300" b="1" dirty="0">
              <a:solidFill>
                <a:srgbClr val="FCCCA0"/>
              </a:solidFill>
              <a:effectLst>
                <a:outerShdw blurRad="38100" dist="38100" dir="2700000" algn="tl">
                  <a:srgbClr val="000000">
                    <a:alpha val="43137"/>
                  </a:srgbClr>
                </a:outerShdw>
              </a:effectLst>
              <a:ea typeface="+mn-ea"/>
              <a:cs typeface="Times New Roman" pitchFamily="18" charset="0"/>
            </a:endParaRPr>
          </a:p>
          <a:p>
            <a:pPr marL="342900" indent="-342900" fontAlgn="auto">
              <a:lnSpc>
                <a:spcPct val="120000"/>
              </a:lnSpc>
              <a:spcBef>
                <a:spcPct val="20000"/>
              </a:spcBef>
              <a:spcAft>
                <a:spcPts val="0"/>
              </a:spcAft>
              <a:buClr>
                <a:srgbClr val="2B166E"/>
              </a:buClr>
              <a:buBlip>
                <a:blip r:embed="rId2"/>
              </a:buBlip>
              <a:defRPr/>
            </a:pPr>
            <a:r>
              <a:rPr lang="zh-CN" altLang="en-US" sz="2300" b="1" dirty="0">
                <a:solidFill>
                  <a:srgbClr val="FFFF00"/>
                </a:solidFill>
                <a:ea typeface="+mn-ea"/>
                <a:cs typeface="Times New Roman" pitchFamily="18" charset="0"/>
              </a:rPr>
              <a:t>管理篇</a:t>
            </a:r>
            <a:r>
              <a:rPr lang="zh-CN" altLang="en-US" sz="2300" b="1" dirty="0">
                <a:solidFill>
                  <a:schemeClr val="bg1"/>
                </a:solidFill>
                <a:ea typeface="+mn-ea"/>
                <a:cs typeface="Times New Roman" pitchFamily="18" charset="0"/>
              </a:rPr>
              <a:t>     </a:t>
            </a:r>
            <a:endParaRPr lang="zh-CN" altLang="en-US" sz="2300" b="1" i="1" u="sng" dirty="0">
              <a:solidFill>
                <a:schemeClr val="bg1"/>
              </a:solidFill>
              <a:ea typeface="+mn-ea"/>
              <a:cs typeface="Times New Roman" pitchFamily="18" charset="0"/>
            </a:endParaRPr>
          </a:p>
          <a:p>
            <a:pPr marL="342900" indent="-342900" fontAlgn="auto">
              <a:lnSpc>
                <a:spcPct val="120000"/>
              </a:lnSpc>
              <a:spcBef>
                <a:spcPct val="20000"/>
              </a:spcBef>
              <a:spcAft>
                <a:spcPts val="0"/>
              </a:spcAft>
              <a:buClr>
                <a:srgbClr val="2B166E"/>
              </a:buClr>
              <a:defRPr/>
            </a:pPr>
            <a:r>
              <a:rPr lang="zh-CN" altLang="en-US" sz="2300" b="1" dirty="0">
                <a:solidFill>
                  <a:schemeClr val="bg1"/>
                </a:solidFill>
                <a:ea typeface="+mn-ea"/>
                <a:cs typeface="Times New Roman" pitchFamily="18" charset="0"/>
              </a:rPr>
              <a:t>     第十章   数据库恢复技术</a:t>
            </a:r>
          </a:p>
          <a:p>
            <a:pPr marL="342900" indent="-342900" fontAlgn="auto">
              <a:lnSpc>
                <a:spcPct val="120000"/>
              </a:lnSpc>
              <a:spcBef>
                <a:spcPct val="20000"/>
              </a:spcBef>
              <a:spcAft>
                <a:spcPts val="0"/>
              </a:spcAft>
              <a:buClr>
                <a:srgbClr val="2B166E"/>
              </a:buClr>
              <a:defRPr/>
            </a:pPr>
            <a:r>
              <a:rPr lang="zh-CN" altLang="en-US" sz="2300" b="1" dirty="0">
                <a:solidFill>
                  <a:schemeClr val="bg1"/>
                </a:solidFill>
                <a:ea typeface="+mn-ea"/>
                <a:cs typeface="Times New Roman" pitchFamily="18" charset="0"/>
              </a:rPr>
              <a:t>     第十一章    并发控制</a:t>
            </a:r>
          </a:p>
          <a:p>
            <a:pPr marL="800100" lvl="1" indent="-342900" fontAlgn="auto">
              <a:lnSpc>
                <a:spcPct val="120000"/>
              </a:lnSpc>
              <a:spcBef>
                <a:spcPct val="20000"/>
              </a:spcBef>
              <a:spcAft>
                <a:spcPts val="0"/>
              </a:spcAft>
              <a:buClr>
                <a:srgbClr val="2B166E"/>
              </a:buClr>
            </a:pPr>
            <a:r>
              <a:rPr lang="en-US" altLang="zh-CN" sz="2300" b="1" dirty="0">
                <a:solidFill>
                  <a:schemeClr val="bg1"/>
                </a:solidFill>
                <a:ea typeface="+mn-ea"/>
                <a:cs typeface="Times New Roman" pitchFamily="18" charset="0"/>
              </a:rPr>
              <a:t>…….</a:t>
            </a:r>
            <a:endParaRPr lang="zh-CN" altLang="en-US" sz="2000" b="1" dirty="0">
              <a:solidFill>
                <a:schemeClr val="bg1"/>
              </a:solidFill>
              <a:ea typeface="+mn-ea"/>
              <a:cs typeface="Times New Roman" pitchFamily="18" charset="0"/>
            </a:endParaRPr>
          </a:p>
        </p:txBody>
      </p:sp>
      <p:grpSp>
        <p:nvGrpSpPr>
          <p:cNvPr id="6" name="Group 9">
            <a:extLst>
              <a:ext uri="{FF2B5EF4-FFF2-40B4-BE49-F238E27FC236}">
                <a16:creationId xmlns:a16="http://schemas.microsoft.com/office/drawing/2014/main" id="{3983D455-9E31-460E-82AD-BD7386B87707}"/>
              </a:ext>
            </a:extLst>
          </p:cNvPr>
          <p:cNvGrpSpPr>
            <a:grpSpLocks/>
          </p:cNvGrpSpPr>
          <p:nvPr/>
        </p:nvGrpSpPr>
        <p:grpSpPr bwMode="auto">
          <a:xfrm>
            <a:off x="3326138" y="1458517"/>
            <a:ext cx="1144587" cy="3673475"/>
            <a:chOff x="1433" y="300"/>
            <a:chExt cx="721" cy="2314"/>
          </a:xfrm>
        </p:grpSpPr>
        <p:sp>
          <p:nvSpPr>
            <p:cNvPr id="7" name="AutoShape 6">
              <a:extLst>
                <a:ext uri="{FF2B5EF4-FFF2-40B4-BE49-F238E27FC236}">
                  <a16:creationId xmlns:a16="http://schemas.microsoft.com/office/drawing/2014/main" id="{F48D8D41-D8A4-4C92-9DCC-C923FBC2A4D2}"/>
                </a:ext>
              </a:extLst>
            </p:cNvPr>
            <p:cNvSpPr>
              <a:spLocks/>
            </p:cNvSpPr>
            <p:nvPr/>
          </p:nvSpPr>
          <p:spPr bwMode="auto">
            <a:xfrm>
              <a:off x="1882" y="300"/>
              <a:ext cx="272" cy="2314"/>
            </a:xfrm>
            <a:prstGeom prst="leftBrace">
              <a:avLst>
                <a:gd name="adj1" fmla="val 70895"/>
                <a:gd name="adj2" fmla="val 50000"/>
              </a:avLst>
            </a:prstGeom>
            <a:noFill/>
            <a:ln w="57150">
              <a:solidFill>
                <a:srgbClr val="FFFF00"/>
              </a:solidFill>
              <a:round/>
              <a:headEnd/>
              <a:tailEnd/>
            </a:ln>
            <a:effectLst/>
          </p:spPr>
          <p:txBody>
            <a:bodyPr wrap="none" anchor="ctr"/>
            <a:lstStyle/>
            <a:p>
              <a:pPr algn="ctr"/>
              <a:endParaRPr lang="zh-CN" altLang="en-US">
                <a:solidFill>
                  <a:srgbClr val="FFFF00"/>
                </a:solidFill>
              </a:endParaRPr>
            </a:p>
          </p:txBody>
        </p:sp>
        <p:sp>
          <p:nvSpPr>
            <p:cNvPr id="8" name="Text Box 8">
              <a:extLst>
                <a:ext uri="{FF2B5EF4-FFF2-40B4-BE49-F238E27FC236}">
                  <a16:creationId xmlns:a16="http://schemas.microsoft.com/office/drawing/2014/main" id="{8834678F-475F-4E3B-9469-62B6B1B487DA}"/>
                </a:ext>
              </a:extLst>
            </p:cNvPr>
            <p:cNvSpPr txBox="1">
              <a:spLocks noChangeArrowheads="1"/>
            </p:cNvSpPr>
            <p:nvPr/>
          </p:nvSpPr>
          <p:spPr bwMode="auto">
            <a:xfrm>
              <a:off x="1433" y="877"/>
              <a:ext cx="387" cy="1144"/>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FFFF00"/>
                  </a:solidFill>
                </a:rPr>
                <a:t>本科教程</a:t>
              </a:r>
            </a:p>
          </p:txBody>
        </p:sp>
      </p:grpSp>
    </p:spTree>
    <p:extLst>
      <p:ext uri="{BB962C8B-B14F-4D97-AF65-F5344CB8AC3E}">
        <p14:creationId xmlns:p14="http://schemas.microsoft.com/office/powerpoint/2010/main" val="315032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关系（</a:t>
            </a:r>
            <a:r>
              <a:rPr lang="en-US" altLang="zh-CN" dirty="0"/>
              <a:t>Relation</a:t>
            </a:r>
            <a:r>
              <a:rPr lang="zh-CN" altLang="en-US" dirty="0"/>
              <a:t>）</a:t>
            </a:r>
          </a:p>
          <a:p>
            <a:pPr lvl="1">
              <a:lnSpc>
                <a:spcPct val="150000"/>
              </a:lnSpc>
            </a:pPr>
            <a:r>
              <a:rPr lang="zh-CN" altLang="en-US" sz="2400" dirty="0"/>
              <a:t>一个关系对应通常说的一张表</a:t>
            </a:r>
          </a:p>
          <a:p>
            <a:pPr>
              <a:lnSpc>
                <a:spcPct val="150000"/>
              </a:lnSpc>
            </a:pPr>
            <a:r>
              <a:rPr lang="zh-CN" altLang="en-US" dirty="0"/>
              <a:t>元组（</a:t>
            </a:r>
            <a:r>
              <a:rPr lang="en-US" altLang="zh-CN" dirty="0" err="1"/>
              <a:t>Tuple</a:t>
            </a:r>
            <a:r>
              <a:rPr lang="zh-CN" altLang="en-US" dirty="0"/>
              <a:t>）</a:t>
            </a:r>
          </a:p>
          <a:p>
            <a:pPr lvl="1">
              <a:lnSpc>
                <a:spcPct val="150000"/>
              </a:lnSpc>
            </a:pPr>
            <a:r>
              <a:rPr lang="zh-CN" altLang="en-US" sz="2400" dirty="0"/>
              <a:t>表中的一行即为一个元组</a:t>
            </a:r>
          </a:p>
          <a:p>
            <a:pPr>
              <a:lnSpc>
                <a:spcPct val="150000"/>
              </a:lnSpc>
            </a:pPr>
            <a:r>
              <a:rPr lang="zh-CN" altLang="en-US" dirty="0"/>
              <a:t>属性（</a:t>
            </a:r>
            <a:r>
              <a:rPr lang="en-US" altLang="zh-CN" dirty="0"/>
              <a:t>Attribute</a:t>
            </a:r>
            <a:r>
              <a:rPr lang="zh-CN" altLang="en-US" dirty="0"/>
              <a:t>）</a:t>
            </a:r>
          </a:p>
          <a:p>
            <a:pPr lvl="1">
              <a:lnSpc>
                <a:spcPct val="150000"/>
              </a:lnSpc>
            </a:pPr>
            <a:r>
              <a:rPr lang="zh-CN" altLang="en-US" sz="2400" dirty="0"/>
              <a:t>表中的一列即为一个属性，给每一个属性起一个名称即属性名</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关系数据模型的数据结构</a:t>
            </a:r>
          </a:p>
        </p:txBody>
      </p:sp>
    </p:spTree>
    <p:extLst>
      <p:ext uri="{BB962C8B-B14F-4D97-AF65-F5344CB8AC3E}">
        <p14:creationId xmlns:p14="http://schemas.microsoft.com/office/powerpoint/2010/main" val="2842973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sz="3000" dirty="0"/>
              <a:t>码（</a:t>
            </a:r>
            <a:r>
              <a:rPr lang="en-US" altLang="zh-CN" sz="3000" dirty="0"/>
              <a:t>Key</a:t>
            </a:r>
            <a:r>
              <a:rPr lang="zh-CN" altLang="en-US" sz="3000" dirty="0"/>
              <a:t>） </a:t>
            </a:r>
          </a:p>
          <a:p>
            <a:pPr lvl="1">
              <a:lnSpc>
                <a:spcPct val="150000"/>
              </a:lnSpc>
            </a:pPr>
            <a:r>
              <a:rPr lang="zh-CN" altLang="en-US" sz="2600" dirty="0"/>
              <a:t>唯一确定一个元组的属性或属性组 </a:t>
            </a:r>
          </a:p>
          <a:p>
            <a:r>
              <a:rPr lang="zh-CN" altLang="en-US" sz="3000" dirty="0"/>
              <a:t>域（</a:t>
            </a:r>
            <a:r>
              <a:rPr lang="en-US" altLang="zh-CN" sz="3000" dirty="0"/>
              <a:t>Domain</a:t>
            </a:r>
            <a:r>
              <a:rPr lang="zh-CN" altLang="en-US" sz="3000" dirty="0"/>
              <a:t>） </a:t>
            </a:r>
          </a:p>
          <a:p>
            <a:pPr lvl="1">
              <a:lnSpc>
                <a:spcPct val="150000"/>
              </a:lnSpc>
            </a:pPr>
            <a:r>
              <a:rPr lang="zh-CN" altLang="en-US" sz="2600" dirty="0"/>
              <a:t>是一组具有相同数据类型的值的集合</a:t>
            </a:r>
            <a:endParaRPr lang="en-US" altLang="zh-CN" sz="2600" dirty="0"/>
          </a:p>
          <a:p>
            <a:pPr>
              <a:lnSpc>
                <a:spcPct val="110000"/>
              </a:lnSpc>
            </a:pPr>
            <a:r>
              <a:rPr lang="zh-CN" altLang="en-US" sz="3000" dirty="0"/>
              <a:t>分量</a:t>
            </a:r>
            <a:endParaRPr lang="en-US" altLang="zh-CN" sz="3000" dirty="0"/>
          </a:p>
          <a:p>
            <a:pPr lvl="1">
              <a:lnSpc>
                <a:spcPct val="150000"/>
              </a:lnSpc>
            </a:pPr>
            <a:r>
              <a:rPr lang="zh-CN" altLang="en-US" sz="2600" dirty="0"/>
              <a:t>元组中的一个属性值</a:t>
            </a:r>
            <a:endParaRPr lang="en-US" altLang="zh-CN" sz="2600" dirty="0"/>
          </a:p>
          <a:p>
            <a:pPr>
              <a:lnSpc>
                <a:spcPct val="110000"/>
              </a:lnSpc>
            </a:pPr>
            <a:r>
              <a:rPr lang="zh-CN" altLang="en-US" sz="3000" dirty="0"/>
              <a:t>关系模式</a:t>
            </a:r>
            <a:endParaRPr lang="en-US" altLang="zh-CN" sz="3000" dirty="0"/>
          </a:p>
          <a:p>
            <a:pPr lvl="1">
              <a:lnSpc>
                <a:spcPct val="160000"/>
              </a:lnSpc>
            </a:pPr>
            <a:r>
              <a:rPr lang="zh-CN" altLang="en-US" sz="2600" dirty="0"/>
              <a:t>对关系的描述，一般表示为</a:t>
            </a:r>
            <a:endParaRPr lang="en-US" altLang="zh-CN" sz="2600" dirty="0"/>
          </a:p>
          <a:p>
            <a:pPr marL="457200" lvl="1" indent="0">
              <a:lnSpc>
                <a:spcPct val="160000"/>
              </a:lnSpc>
              <a:buNone/>
            </a:pPr>
            <a:r>
              <a:rPr lang="en-US" altLang="zh-CN" sz="2600" dirty="0"/>
              <a:t>    </a:t>
            </a:r>
            <a:r>
              <a:rPr lang="zh-CN" altLang="en-US" sz="2600" dirty="0"/>
              <a:t>关系名（属性</a:t>
            </a:r>
            <a:r>
              <a:rPr lang="en-US" altLang="zh-CN" sz="2600" dirty="0"/>
              <a:t>1</a:t>
            </a:r>
            <a:r>
              <a:rPr lang="zh-CN" altLang="en-US" sz="2600" dirty="0"/>
              <a:t>，属性</a:t>
            </a:r>
            <a:r>
              <a:rPr lang="en-US" altLang="zh-CN" sz="2600" dirty="0"/>
              <a:t>2</a:t>
            </a:r>
            <a:r>
              <a:rPr lang="zh-CN" altLang="en-US" sz="2600" dirty="0"/>
              <a:t>，</a:t>
            </a:r>
            <a:r>
              <a:rPr lang="en-US" altLang="zh-CN" sz="2600" dirty="0"/>
              <a:t>……</a:t>
            </a:r>
            <a:r>
              <a:rPr lang="zh-CN" altLang="en-US" sz="2600" dirty="0"/>
              <a:t>，属性</a:t>
            </a:r>
            <a:r>
              <a:rPr lang="en-US" altLang="zh-CN" sz="2600" dirty="0"/>
              <a:t>n</a:t>
            </a:r>
            <a:r>
              <a:rPr lang="zh-CN" altLang="en-US" sz="2600" dirty="0"/>
              <a:t>）</a:t>
            </a:r>
            <a:endParaRPr lang="en-US" altLang="zh-CN" sz="2600" dirty="0"/>
          </a:p>
          <a:p>
            <a:pPr marL="457200" lvl="1" indent="0">
              <a:lnSpc>
                <a:spcPct val="160000"/>
              </a:lnSpc>
              <a:buNone/>
            </a:pPr>
            <a:r>
              <a:rPr lang="zh-CN" altLang="en-US" sz="2600" dirty="0"/>
              <a:t>    学生（学号，姓名，年龄，性别，系，年级）</a:t>
            </a:r>
          </a:p>
          <a:p>
            <a:pPr marL="457200" lvl="1" indent="0">
              <a:lnSpc>
                <a:spcPct val="160000"/>
              </a:lnSpc>
              <a:buNone/>
            </a:pPr>
            <a:endParaRPr lang="en-US" altLang="zh-CN" sz="2400" dirty="0"/>
          </a:p>
          <a:p>
            <a:pPr marL="0" lvl="1" indent="0">
              <a:lnSpc>
                <a:spcPct val="150000"/>
              </a:lnSpc>
              <a:buClr>
                <a:srgbClr val="2B166E"/>
              </a:buClr>
              <a:buNone/>
            </a:pPr>
            <a:endParaRPr lang="zh-CN" altLang="en-US" dirty="0">
              <a:ea typeface="隶书" pitchFamily="49" charset="-122"/>
            </a:endParaRPr>
          </a:p>
          <a:p>
            <a:endParaRPr lang="zh-CN" altLang="en-US" dirty="0"/>
          </a:p>
        </p:txBody>
      </p:sp>
      <p:sp>
        <p:nvSpPr>
          <p:cNvPr id="2" name="标题 1"/>
          <p:cNvSpPr>
            <a:spLocks noGrp="1"/>
          </p:cNvSpPr>
          <p:nvPr>
            <p:ph type="title"/>
          </p:nvPr>
        </p:nvSpPr>
        <p:spPr/>
        <p:txBody>
          <a:bodyPr/>
          <a:lstStyle/>
          <a:p>
            <a:r>
              <a:rPr lang="zh-CN" altLang="en-US" dirty="0"/>
              <a:t>信息世界中的基本概念</a:t>
            </a:r>
          </a:p>
        </p:txBody>
      </p:sp>
      <p:pic>
        <p:nvPicPr>
          <p:cNvPr id="5" name="图片 4">
            <a:extLst>
              <a:ext uri="{FF2B5EF4-FFF2-40B4-BE49-F238E27FC236}">
                <a16:creationId xmlns:a16="http://schemas.microsoft.com/office/drawing/2014/main" id="{C8242A60-11CC-47DC-B9E7-1B939C3C0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847" y="4128760"/>
            <a:ext cx="1714739" cy="1714739"/>
          </a:xfrm>
          <a:prstGeom prst="rect">
            <a:avLst/>
          </a:prstGeom>
        </p:spPr>
      </p:pic>
    </p:spTree>
    <p:extLst>
      <p:ext uri="{BB962C8B-B14F-4D97-AF65-F5344CB8AC3E}">
        <p14:creationId xmlns:p14="http://schemas.microsoft.com/office/powerpoint/2010/main" val="1075324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关系必须是规范化的，满足一定的规范条件</a:t>
            </a:r>
            <a:endParaRPr lang="en-US" altLang="zh-CN" dirty="0"/>
          </a:p>
          <a:p>
            <a:pPr lvl="1">
              <a:lnSpc>
                <a:spcPct val="150000"/>
              </a:lnSpc>
            </a:pPr>
            <a:r>
              <a:rPr lang="zh-CN" altLang="en-US" sz="2400" dirty="0"/>
              <a:t>最基本的规范条件：关系的每一个分量必须是一个不可分的数据项。</a:t>
            </a:r>
            <a:endParaRPr lang="en-US" altLang="zh-CN" sz="2400" dirty="0"/>
          </a:p>
          <a:p>
            <a:pPr lvl="1">
              <a:lnSpc>
                <a:spcPct val="150000"/>
              </a:lnSpc>
            </a:pPr>
            <a:r>
              <a:rPr lang="zh-CN" altLang="en-US" sz="2400" b="1" dirty="0">
                <a:solidFill>
                  <a:srgbClr val="FF0000"/>
                </a:solidFill>
              </a:rPr>
              <a:t>不允许表中还有表</a:t>
            </a:r>
          </a:p>
          <a:p>
            <a:pPr>
              <a:lnSpc>
                <a:spcPct val="150000"/>
              </a:lnSpc>
            </a:pPr>
            <a:endParaRPr lang="zh-CN" altLang="en-US" dirty="0"/>
          </a:p>
        </p:txBody>
      </p:sp>
      <p:graphicFrame>
        <p:nvGraphicFramePr>
          <p:cNvPr id="4" name="Group 400"/>
          <p:cNvGraphicFramePr>
            <a:graphicFrameLocks noGrp="1"/>
          </p:cNvGraphicFramePr>
          <p:nvPr/>
        </p:nvGraphicFramePr>
        <p:xfrm>
          <a:off x="2500727" y="3722760"/>
          <a:ext cx="7524750" cy="1657351"/>
        </p:xfrm>
        <a:graphic>
          <a:graphicData uri="http://schemas.openxmlformats.org/drawingml/2006/table">
            <a:tbl>
              <a:tblPr/>
              <a:tblGrid>
                <a:gridCol w="804862">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9787">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41375">
                  <a:extLst>
                    <a:ext uri="{9D8B030D-6E8A-4147-A177-3AD203B41FA5}">
                      <a16:colId xmlns:a16="http://schemas.microsoft.com/office/drawing/2014/main" val="20005"/>
                    </a:ext>
                  </a:extLst>
                </a:gridCol>
                <a:gridCol w="839788">
                  <a:extLst>
                    <a:ext uri="{9D8B030D-6E8A-4147-A177-3AD203B41FA5}">
                      <a16:colId xmlns:a16="http://schemas.microsoft.com/office/drawing/2014/main" val="20006"/>
                    </a:ext>
                  </a:extLst>
                </a:gridCol>
                <a:gridCol w="842962">
                  <a:extLst>
                    <a:ext uri="{9D8B030D-6E8A-4147-A177-3AD203B41FA5}">
                      <a16:colId xmlns:a16="http://schemas.microsoft.com/office/drawing/2014/main" val="20007"/>
                    </a:ext>
                  </a:extLst>
                </a:gridCol>
                <a:gridCol w="839788">
                  <a:extLst>
                    <a:ext uri="{9D8B030D-6E8A-4147-A177-3AD203B41FA5}">
                      <a16:colId xmlns:a16="http://schemas.microsoft.com/office/drawing/2014/main" val="20008"/>
                    </a:ext>
                  </a:extLst>
                </a:gridCol>
              </a:tblGrid>
              <a:tr h="373063">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姓名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职 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工 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扣 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实 发</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基 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津 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职务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房 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水 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373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86051</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陈 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讲 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1305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1200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2283</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84455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术语对比</a:t>
            </a:r>
          </a:p>
        </p:txBody>
      </p:sp>
      <p:graphicFrame>
        <p:nvGraphicFramePr>
          <p:cNvPr id="4" name="Group 110"/>
          <p:cNvGraphicFramePr>
            <a:graphicFrameLocks/>
          </p:cNvGraphicFramePr>
          <p:nvPr>
            <p:extLst>
              <p:ext uri="{D42A27DB-BD31-4B8C-83A1-F6EECF244321}">
                <p14:modId xmlns:p14="http://schemas.microsoft.com/office/powerpoint/2010/main" val="3917917570"/>
              </p:ext>
            </p:extLst>
          </p:nvPr>
        </p:nvGraphicFramePr>
        <p:xfrm>
          <a:off x="2352261" y="1332823"/>
          <a:ext cx="7487478" cy="4023244"/>
        </p:xfrm>
        <a:graphic>
          <a:graphicData uri="http://schemas.openxmlformats.org/drawingml/2006/table">
            <a:tbl>
              <a:tblPr/>
              <a:tblGrid>
                <a:gridCol w="3744427">
                  <a:extLst>
                    <a:ext uri="{9D8B030D-6E8A-4147-A177-3AD203B41FA5}">
                      <a16:colId xmlns:a16="http://schemas.microsoft.com/office/drawing/2014/main" val="20000"/>
                    </a:ext>
                  </a:extLst>
                </a:gridCol>
                <a:gridCol w="3743051">
                  <a:extLst>
                    <a:ext uri="{9D8B030D-6E8A-4147-A177-3AD203B41FA5}">
                      <a16:colId xmlns:a16="http://schemas.microsoft.com/office/drawing/2014/main" val="20001"/>
                    </a:ext>
                  </a:extLst>
                </a:gridCol>
              </a:tblGrid>
              <a:tr h="404363">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关系术语</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一般表格的术语</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896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关系名</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表名</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关系模式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表头（表格的描述）</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关系</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（一张）二维表</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元组</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记录或行</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属性</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列</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属性名</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列名</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属性值</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列值</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分量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一条记录中的一个列值</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非规范关系</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表中有表（大表中嵌有小表）</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91922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7" y="1166527"/>
            <a:ext cx="11594843" cy="4955977"/>
          </a:xfrm>
        </p:spPr>
        <p:txBody>
          <a:bodyPr>
            <a:normAutofit fontScale="77500" lnSpcReduction="20000"/>
          </a:bodyPr>
          <a:lstStyle/>
          <a:p>
            <a:pPr>
              <a:lnSpc>
                <a:spcPct val="160000"/>
              </a:lnSpc>
            </a:pPr>
            <a:r>
              <a:rPr lang="zh-CN" altLang="en-US" sz="3300" dirty="0"/>
              <a:t>数据操作是集合操作，操作对象和操作结果都是关系</a:t>
            </a:r>
          </a:p>
          <a:p>
            <a:pPr lvl="1">
              <a:lnSpc>
                <a:spcPct val="160000"/>
              </a:lnSpc>
            </a:pPr>
            <a:r>
              <a:rPr lang="zh-CN" altLang="en-US" sz="3100" dirty="0"/>
              <a:t>查询</a:t>
            </a:r>
          </a:p>
          <a:p>
            <a:pPr lvl="1">
              <a:lnSpc>
                <a:spcPct val="160000"/>
              </a:lnSpc>
            </a:pPr>
            <a:r>
              <a:rPr lang="zh-CN" altLang="en-US" sz="3100" dirty="0"/>
              <a:t>插入</a:t>
            </a:r>
          </a:p>
          <a:p>
            <a:pPr lvl="1">
              <a:lnSpc>
                <a:spcPct val="160000"/>
              </a:lnSpc>
            </a:pPr>
            <a:r>
              <a:rPr lang="zh-CN" altLang="en-US" sz="3100" dirty="0"/>
              <a:t>删除</a:t>
            </a:r>
          </a:p>
          <a:p>
            <a:pPr lvl="1">
              <a:lnSpc>
                <a:spcPct val="160000"/>
              </a:lnSpc>
            </a:pPr>
            <a:r>
              <a:rPr lang="zh-CN" altLang="en-US" sz="3100" dirty="0"/>
              <a:t>更新</a:t>
            </a:r>
          </a:p>
          <a:p>
            <a:pPr>
              <a:lnSpc>
                <a:spcPct val="160000"/>
              </a:lnSpc>
            </a:pPr>
            <a:r>
              <a:rPr lang="zh-CN" altLang="en-US" sz="3300" dirty="0"/>
              <a:t>数据操作是集合操作，</a:t>
            </a:r>
            <a:r>
              <a:rPr lang="zh-CN" altLang="en-US" sz="3300" dirty="0">
                <a:solidFill>
                  <a:srgbClr val="FF0000"/>
                </a:solidFill>
              </a:rPr>
              <a:t>操作对象和操作结果都是关系</a:t>
            </a:r>
            <a:r>
              <a:rPr lang="zh-CN" altLang="en-US" sz="3300" dirty="0"/>
              <a:t>，即若干</a:t>
            </a:r>
            <a:r>
              <a:rPr lang="zh-CN" altLang="en-US" sz="3300" dirty="0">
                <a:solidFill>
                  <a:srgbClr val="FF0000"/>
                </a:solidFill>
              </a:rPr>
              <a:t>元组的集合</a:t>
            </a:r>
          </a:p>
          <a:p>
            <a:pPr>
              <a:lnSpc>
                <a:spcPct val="160000"/>
              </a:lnSpc>
            </a:pPr>
            <a:r>
              <a:rPr lang="zh-CN" altLang="en-US" sz="3300" dirty="0"/>
              <a:t>存取路径对用户隐蔽，用户只要指出“干什么”，不必详细说明“怎么干”</a:t>
            </a:r>
          </a:p>
          <a:p>
            <a:pPr>
              <a:lnSpc>
                <a:spcPct val="160000"/>
              </a:lnSpc>
            </a:pPr>
            <a:endParaRPr lang="zh-CN" altLang="en-US" dirty="0"/>
          </a:p>
        </p:txBody>
      </p:sp>
      <p:sp>
        <p:nvSpPr>
          <p:cNvPr id="2" name="标题 1"/>
          <p:cNvSpPr>
            <a:spLocks noGrp="1"/>
          </p:cNvSpPr>
          <p:nvPr>
            <p:ph type="title"/>
          </p:nvPr>
        </p:nvSpPr>
        <p:spPr/>
        <p:txBody>
          <a:bodyPr>
            <a:noAutofit/>
          </a:bodyPr>
          <a:lstStyle/>
          <a:p>
            <a:r>
              <a:rPr lang="zh-CN" altLang="en-US" dirty="0"/>
              <a:t>关系数据模型的操纵和完整性约束 </a:t>
            </a:r>
          </a:p>
        </p:txBody>
      </p:sp>
    </p:spTree>
    <p:extLst>
      <p:ext uri="{BB962C8B-B14F-4D97-AF65-F5344CB8AC3E}">
        <p14:creationId xmlns:p14="http://schemas.microsoft.com/office/powerpoint/2010/main" val="289859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关系的完整性约束条件 </a:t>
            </a:r>
          </a:p>
          <a:p>
            <a:endParaRPr lang="zh-CN" altLang="en-US" dirty="0"/>
          </a:p>
        </p:txBody>
      </p:sp>
      <p:sp>
        <p:nvSpPr>
          <p:cNvPr id="4" name="标题 1">
            <a:extLst>
              <a:ext uri="{FF2B5EF4-FFF2-40B4-BE49-F238E27FC236}">
                <a16:creationId xmlns:a16="http://schemas.microsoft.com/office/drawing/2014/main" id="{934D48FF-AF8F-4593-971E-297674351D93}"/>
              </a:ext>
            </a:extLst>
          </p:cNvPr>
          <p:cNvSpPr>
            <a:spLocks noGrp="1"/>
          </p:cNvSpPr>
          <p:nvPr>
            <p:ph type="title"/>
          </p:nvPr>
        </p:nvSpPr>
        <p:spPr/>
        <p:txBody>
          <a:bodyPr>
            <a:noAutofit/>
          </a:bodyPr>
          <a:lstStyle/>
          <a:p>
            <a:r>
              <a:rPr lang="zh-CN" altLang="en-US" dirty="0"/>
              <a:t>关系数据模型的操纵和完整性约束 </a:t>
            </a:r>
          </a:p>
        </p:txBody>
      </p:sp>
      <p:graphicFrame>
        <p:nvGraphicFramePr>
          <p:cNvPr id="2" name="图示 1">
            <a:extLst>
              <a:ext uri="{FF2B5EF4-FFF2-40B4-BE49-F238E27FC236}">
                <a16:creationId xmlns:a16="http://schemas.microsoft.com/office/drawing/2014/main" id="{C3D5CE77-D5E5-494A-8001-81C321151C09}"/>
              </a:ext>
            </a:extLst>
          </p:cNvPr>
          <p:cNvGraphicFramePr/>
          <p:nvPr>
            <p:extLst>
              <p:ext uri="{D42A27DB-BD31-4B8C-83A1-F6EECF244321}">
                <p14:modId xmlns:p14="http://schemas.microsoft.com/office/powerpoint/2010/main" val="328237129"/>
              </p:ext>
            </p:extLst>
          </p:nvPr>
        </p:nvGraphicFramePr>
        <p:xfrm>
          <a:off x="4817009" y="133806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2680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Clr>
                <a:schemeClr val="accent1"/>
              </a:buClr>
            </a:pPr>
            <a:r>
              <a:rPr lang="zh-CN" altLang="en-US" dirty="0"/>
              <a:t>第二节 数据模型</a:t>
            </a:r>
            <a:r>
              <a:rPr lang="en-US" altLang="ko-KR" dirty="0"/>
              <a:t>  </a:t>
            </a:r>
          </a:p>
          <a:p>
            <a:pPr>
              <a:lnSpc>
                <a:spcPct val="150000"/>
              </a:lnSpc>
              <a:buBlip>
                <a:blip r:embed="rId2"/>
              </a:buBlip>
            </a:pPr>
            <a:r>
              <a:rPr lang="zh-CN" altLang="en-US" dirty="0">
                <a:solidFill>
                  <a:srgbClr val="FF9905"/>
                </a:solidFill>
              </a:rPr>
              <a:t>第三节 数据库系统结构</a:t>
            </a:r>
            <a:endParaRPr lang="en-US" altLang="ko-KR" dirty="0">
              <a:solidFill>
                <a:srgbClr val="FF9905"/>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C1498980-0F80-4295-AB72-C1F5BC002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285386807"/>
      </p:ext>
    </p:extLst>
  </p:cSld>
  <p:clrMapOvr>
    <a:masterClrMapping/>
  </p:clrMapOvr>
  <p:transition advTm="25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1166527"/>
            <a:ext cx="11828243" cy="4524949"/>
          </a:xfrm>
        </p:spPr>
        <p:txBody>
          <a:bodyPr>
            <a:normAutofit fontScale="85000" lnSpcReduction="10000"/>
          </a:bodyPr>
          <a:lstStyle/>
          <a:p>
            <a:pPr>
              <a:lnSpc>
                <a:spcPct val="150000"/>
              </a:lnSpc>
            </a:pPr>
            <a:r>
              <a:rPr lang="zh-CN" altLang="en-US" dirty="0"/>
              <a:t>从数据库应用开发人员的角度看，数据库系统通常采用</a:t>
            </a:r>
            <a:r>
              <a:rPr lang="zh-CN" altLang="en-US" dirty="0">
                <a:solidFill>
                  <a:srgbClr val="FF0000"/>
                </a:solidFill>
              </a:rPr>
              <a:t>三级模式结构</a:t>
            </a:r>
            <a:r>
              <a:rPr lang="zh-CN" altLang="en-US" dirty="0"/>
              <a:t>，是数据库系统内部的系统结构  </a:t>
            </a:r>
          </a:p>
          <a:p>
            <a:pPr>
              <a:lnSpc>
                <a:spcPct val="150000"/>
              </a:lnSpc>
            </a:pPr>
            <a:r>
              <a:rPr lang="zh-CN" altLang="en-US" dirty="0"/>
              <a:t>从数据库最终用户角度看（数据库系统外部的体系结构） ，数据库系统的结构分为</a:t>
            </a:r>
            <a:r>
              <a:rPr lang="en-US" altLang="zh-CN" dirty="0"/>
              <a:t>:</a:t>
            </a:r>
          </a:p>
          <a:p>
            <a:pPr lvl="1">
              <a:lnSpc>
                <a:spcPct val="150000"/>
              </a:lnSpc>
            </a:pPr>
            <a:r>
              <a:rPr lang="zh-CN" altLang="en-US" sz="2400" dirty="0"/>
              <a:t>单用户结构</a:t>
            </a:r>
          </a:p>
          <a:p>
            <a:pPr lvl="1">
              <a:lnSpc>
                <a:spcPct val="150000"/>
              </a:lnSpc>
            </a:pPr>
            <a:r>
              <a:rPr lang="zh-CN" altLang="en-US" sz="2400" dirty="0"/>
              <a:t>主从式结构</a:t>
            </a:r>
          </a:p>
          <a:p>
            <a:pPr lvl="1">
              <a:lnSpc>
                <a:spcPct val="150000"/>
              </a:lnSpc>
            </a:pPr>
            <a:r>
              <a:rPr lang="zh-CN" altLang="en-US" sz="2400" dirty="0"/>
              <a:t>分布式结构</a:t>
            </a:r>
          </a:p>
          <a:p>
            <a:pPr lvl="1">
              <a:lnSpc>
                <a:spcPct val="150000"/>
              </a:lnSpc>
            </a:pPr>
            <a:r>
              <a:rPr lang="zh-CN" altLang="en-US" sz="2400" dirty="0"/>
              <a:t>客户／服务器</a:t>
            </a:r>
          </a:p>
          <a:p>
            <a:pPr lvl="1">
              <a:lnSpc>
                <a:spcPct val="150000"/>
              </a:lnSpc>
            </a:pPr>
            <a:r>
              <a:rPr lang="zh-CN" altLang="en-US" sz="2400" dirty="0"/>
              <a:t>浏览器／应用服务器／数据库服务器多层结构等</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数据库系统结构</a:t>
            </a:r>
          </a:p>
        </p:txBody>
      </p:sp>
    </p:spTree>
    <p:extLst>
      <p:ext uri="{BB962C8B-B14F-4D97-AF65-F5344CB8AC3E}">
        <p14:creationId xmlns:p14="http://schemas.microsoft.com/office/powerpoint/2010/main" val="2946228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en-US" b="1" dirty="0">
                <a:solidFill>
                  <a:srgbClr val="FF0000"/>
                </a:solidFill>
              </a:rPr>
              <a:t>数据库系统模式的概念 </a:t>
            </a:r>
          </a:p>
          <a:p>
            <a:pPr>
              <a:lnSpc>
                <a:spcPct val="200000"/>
              </a:lnSpc>
            </a:pPr>
            <a:r>
              <a:rPr lang="zh-CN" altLang="en-US" dirty="0"/>
              <a:t>数据库系统的三级模式结构 </a:t>
            </a:r>
          </a:p>
          <a:p>
            <a:pPr>
              <a:lnSpc>
                <a:spcPct val="200000"/>
              </a:lnSpc>
            </a:pPr>
            <a:r>
              <a:rPr lang="zh-CN" altLang="en-US" dirty="0"/>
              <a:t>数据库的二级映像功能与数据独立性 </a:t>
            </a:r>
          </a:p>
        </p:txBody>
      </p:sp>
      <p:sp>
        <p:nvSpPr>
          <p:cNvPr id="2" name="标题 1"/>
          <p:cNvSpPr>
            <a:spLocks noGrp="1"/>
          </p:cNvSpPr>
          <p:nvPr>
            <p:ph type="title"/>
          </p:nvPr>
        </p:nvSpPr>
        <p:spPr/>
        <p:txBody>
          <a:bodyPr/>
          <a:lstStyle/>
          <a:p>
            <a:r>
              <a:rPr lang="zh-CN" altLang="en-US" dirty="0"/>
              <a:t>数据库系统结构</a:t>
            </a:r>
          </a:p>
        </p:txBody>
      </p:sp>
      <p:pic>
        <p:nvPicPr>
          <p:cNvPr id="4" name="图片 3">
            <a:extLst>
              <a:ext uri="{FF2B5EF4-FFF2-40B4-BE49-F238E27FC236}">
                <a16:creationId xmlns:a16="http://schemas.microsoft.com/office/drawing/2014/main" id="{5DE963B4-4E08-444A-8FDC-FA1CD2D1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603568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357" y="982278"/>
            <a:ext cx="6138399" cy="3343833"/>
          </a:xfrm>
        </p:spPr>
        <p:txBody>
          <a:bodyPr>
            <a:normAutofit/>
          </a:bodyPr>
          <a:lstStyle/>
          <a:p>
            <a:pPr>
              <a:lnSpc>
                <a:spcPct val="150000"/>
              </a:lnSpc>
            </a:pPr>
            <a:r>
              <a:rPr lang="zh-CN" altLang="en-US" dirty="0"/>
              <a:t>“型” 和“值” 的概念</a:t>
            </a:r>
          </a:p>
          <a:p>
            <a:pPr lvl="1">
              <a:lnSpc>
                <a:spcPct val="150000"/>
              </a:lnSpc>
            </a:pPr>
            <a:r>
              <a:rPr lang="zh-CN" altLang="en-US" sz="2400" dirty="0">
                <a:latin typeface="+mn-ea"/>
              </a:rPr>
              <a:t>型</a:t>
            </a:r>
            <a:r>
              <a:rPr lang="en-US" altLang="zh-CN" sz="2400" dirty="0">
                <a:latin typeface="+mn-ea"/>
              </a:rPr>
              <a:t>(Type)</a:t>
            </a:r>
          </a:p>
          <a:p>
            <a:pPr lvl="2">
              <a:lnSpc>
                <a:spcPct val="150000"/>
              </a:lnSpc>
              <a:buNone/>
            </a:pPr>
            <a:r>
              <a:rPr lang="zh-CN" altLang="en-US" sz="2400" dirty="0">
                <a:latin typeface="+mn-ea"/>
              </a:rPr>
              <a:t>对某一类数据的结构和属性的说明</a:t>
            </a:r>
          </a:p>
          <a:p>
            <a:pPr lvl="1">
              <a:lnSpc>
                <a:spcPct val="150000"/>
              </a:lnSpc>
            </a:pPr>
            <a:r>
              <a:rPr lang="zh-CN" altLang="en-US" sz="2400" dirty="0">
                <a:latin typeface="+mn-ea"/>
              </a:rPr>
              <a:t>值</a:t>
            </a:r>
            <a:r>
              <a:rPr lang="en-US" altLang="zh-CN" sz="2400" dirty="0">
                <a:latin typeface="+mn-ea"/>
              </a:rPr>
              <a:t>(Value)</a:t>
            </a:r>
          </a:p>
          <a:p>
            <a:pPr lvl="2">
              <a:lnSpc>
                <a:spcPct val="150000"/>
              </a:lnSpc>
              <a:buNone/>
            </a:pPr>
            <a:r>
              <a:rPr lang="zh-CN" altLang="en-US" sz="2400" dirty="0">
                <a:latin typeface="+mn-ea"/>
              </a:rPr>
              <a:t>是型的一个具体赋值</a:t>
            </a:r>
          </a:p>
        </p:txBody>
      </p:sp>
      <p:sp>
        <p:nvSpPr>
          <p:cNvPr id="2" name="标题 1"/>
          <p:cNvSpPr>
            <a:spLocks noGrp="1"/>
          </p:cNvSpPr>
          <p:nvPr>
            <p:ph type="title"/>
          </p:nvPr>
        </p:nvSpPr>
        <p:spPr/>
        <p:txBody>
          <a:bodyPr/>
          <a:lstStyle/>
          <a:p>
            <a:r>
              <a:rPr lang="zh-CN" altLang="en-US" dirty="0"/>
              <a:t>数据库系统模式的概念 </a:t>
            </a:r>
          </a:p>
        </p:txBody>
      </p:sp>
      <p:sp>
        <p:nvSpPr>
          <p:cNvPr id="4" name="矩形 3">
            <a:extLst>
              <a:ext uri="{FF2B5EF4-FFF2-40B4-BE49-F238E27FC236}">
                <a16:creationId xmlns:a16="http://schemas.microsoft.com/office/drawing/2014/main" id="{6C4F9D12-91F9-4E29-ADBD-3E980A75907C}"/>
              </a:ext>
            </a:extLst>
          </p:cNvPr>
          <p:cNvSpPr/>
          <p:nvPr/>
        </p:nvSpPr>
        <p:spPr>
          <a:xfrm>
            <a:off x="5820228" y="989962"/>
            <a:ext cx="6138398" cy="3900235"/>
          </a:xfrm>
          <a:prstGeom prst="rect">
            <a:avLst/>
          </a:prstGeom>
        </p:spPr>
        <p:txBody>
          <a:bodyPr wrap="square">
            <a:spAutoFit/>
          </a:bodyPr>
          <a:lstStyle/>
          <a:p>
            <a:pPr lvl="1">
              <a:lnSpc>
                <a:spcPct val="150000"/>
              </a:lnSpc>
            </a:pPr>
            <a:r>
              <a:rPr lang="zh-CN" altLang="en-US" sz="2400" b="1" dirty="0">
                <a:solidFill>
                  <a:srgbClr val="FF0000"/>
                </a:solidFill>
                <a:latin typeface="+mn-ea"/>
                <a:ea typeface="+mn-ea"/>
              </a:rPr>
              <a:t>例如</a:t>
            </a:r>
          </a:p>
          <a:p>
            <a:pPr lvl="2">
              <a:lnSpc>
                <a:spcPct val="150000"/>
              </a:lnSpc>
              <a:buNone/>
            </a:pPr>
            <a:r>
              <a:rPr lang="zh-CN" altLang="en-US" sz="2400" dirty="0">
                <a:latin typeface="+mn-ea"/>
                <a:ea typeface="+mn-ea"/>
              </a:rPr>
              <a:t>学生记录型：</a:t>
            </a:r>
          </a:p>
          <a:p>
            <a:pPr lvl="2">
              <a:lnSpc>
                <a:spcPct val="150000"/>
              </a:lnSpc>
              <a:buNone/>
            </a:pPr>
            <a:r>
              <a:rPr lang="zh-CN" altLang="en-US" sz="2400" dirty="0">
                <a:latin typeface="+mn-ea"/>
                <a:ea typeface="+mn-ea"/>
              </a:rPr>
              <a:t>  （学号，姓名，性别，系别，年龄，籍贯）</a:t>
            </a:r>
          </a:p>
          <a:p>
            <a:pPr lvl="2">
              <a:lnSpc>
                <a:spcPct val="150000"/>
              </a:lnSpc>
              <a:buNone/>
            </a:pPr>
            <a:r>
              <a:rPr lang="zh-CN" altLang="en-US" sz="2400" dirty="0">
                <a:latin typeface="+mn-ea"/>
                <a:ea typeface="+mn-ea"/>
              </a:rPr>
              <a:t>一个记录值：</a:t>
            </a:r>
          </a:p>
          <a:p>
            <a:pPr lvl="2">
              <a:lnSpc>
                <a:spcPct val="150000"/>
              </a:lnSpc>
              <a:buNone/>
            </a:pPr>
            <a:r>
              <a:rPr lang="zh-CN" altLang="en-US" sz="2400" dirty="0">
                <a:latin typeface="+mn-ea"/>
                <a:ea typeface="+mn-ea"/>
              </a:rPr>
              <a:t>  （</a:t>
            </a:r>
            <a:r>
              <a:rPr lang="en-US" altLang="zh-CN" sz="2400" dirty="0">
                <a:latin typeface="+mn-ea"/>
                <a:ea typeface="+mn-ea"/>
              </a:rPr>
              <a:t>201315130</a:t>
            </a:r>
            <a:r>
              <a:rPr lang="zh-CN" altLang="en-US" sz="2400" dirty="0">
                <a:latin typeface="+mn-ea"/>
                <a:ea typeface="+mn-ea"/>
              </a:rPr>
              <a:t>，李明，男，计算机，</a:t>
            </a:r>
            <a:r>
              <a:rPr lang="en-US" altLang="zh-CN" sz="2400" dirty="0">
                <a:latin typeface="+mn-ea"/>
                <a:ea typeface="+mn-ea"/>
              </a:rPr>
              <a:t>19</a:t>
            </a:r>
            <a:r>
              <a:rPr lang="zh-CN" altLang="en-US" sz="2400" dirty="0">
                <a:latin typeface="+mn-ea"/>
                <a:ea typeface="+mn-ea"/>
              </a:rPr>
              <a:t>，江苏）</a:t>
            </a:r>
          </a:p>
        </p:txBody>
      </p:sp>
    </p:spTree>
    <p:extLst>
      <p:ext uri="{BB962C8B-B14F-4D97-AF65-F5344CB8AC3E}">
        <p14:creationId xmlns:p14="http://schemas.microsoft.com/office/powerpoint/2010/main" val="79356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课程实践</a:t>
            </a:r>
          </a:p>
        </p:txBody>
      </p:sp>
      <p:sp>
        <p:nvSpPr>
          <p:cNvPr id="3" name="内容占位符 2"/>
          <p:cNvSpPr>
            <a:spLocks noGrp="1"/>
          </p:cNvSpPr>
          <p:nvPr>
            <p:ph idx="1"/>
          </p:nvPr>
        </p:nvSpPr>
        <p:spPr/>
        <p:txBody>
          <a:bodyPr/>
          <a:lstStyle/>
          <a:p>
            <a:r>
              <a:rPr lang="en-US" altLang="zh-CN" dirty="0"/>
              <a:t>SQLServer2008</a:t>
            </a:r>
            <a:r>
              <a:rPr lang="zh-CN" altLang="en-US" dirty="0"/>
              <a:t>使用和管理</a:t>
            </a:r>
          </a:p>
          <a:p>
            <a:pPr>
              <a:lnSpc>
                <a:spcPct val="150000"/>
              </a:lnSpc>
            </a:pPr>
            <a:r>
              <a:rPr lang="en-US" altLang="zh-CN" dirty="0"/>
              <a:t>Power Designer v15</a:t>
            </a:r>
            <a:r>
              <a:rPr lang="zh-CN" altLang="en-US" dirty="0"/>
              <a:t>数据库建模</a:t>
            </a:r>
          </a:p>
        </p:txBody>
      </p:sp>
      <p:pic>
        <p:nvPicPr>
          <p:cNvPr id="5" name="Picture 3"/>
          <p:cNvPicPr>
            <a:picLocks noChangeAspect="1" noChangeArrowheads="1"/>
          </p:cNvPicPr>
          <p:nvPr/>
        </p:nvPicPr>
        <p:blipFill>
          <a:blip r:embed="rId2"/>
          <a:srcRect/>
          <a:stretch>
            <a:fillRect/>
          </a:stretch>
        </p:blipFill>
        <p:spPr bwMode="auto">
          <a:xfrm>
            <a:off x="1629610" y="2531307"/>
            <a:ext cx="4181000" cy="2988365"/>
          </a:xfrm>
          <a:prstGeom prst="rect">
            <a:avLst/>
          </a:prstGeom>
          <a:ln>
            <a:noFill/>
          </a:ln>
          <a:effectLst>
            <a:outerShdw blurRad="190500" algn="tl" rotWithShape="0">
              <a:srgbClr val="000000">
                <a:alpha val="70000"/>
              </a:srgbClr>
            </a:outerShdw>
          </a:effectLst>
        </p:spPr>
      </p:pic>
      <p:pic>
        <p:nvPicPr>
          <p:cNvPr id="6" name="图片 5"/>
          <p:cNvPicPr>
            <a:picLocks noChangeAspect="1"/>
          </p:cNvPicPr>
          <p:nvPr/>
        </p:nvPicPr>
        <p:blipFill>
          <a:blip r:embed="rId3"/>
          <a:stretch>
            <a:fillRect/>
          </a:stretch>
        </p:blipFill>
        <p:spPr>
          <a:xfrm>
            <a:off x="5915608" y="2559299"/>
            <a:ext cx="4502626" cy="29323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5638937" cy="4524949"/>
          </a:xfrm>
        </p:spPr>
        <p:txBody>
          <a:bodyPr>
            <a:normAutofit/>
          </a:bodyPr>
          <a:lstStyle/>
          <a:p>
            <a:pPr>
              <a:lnSpc>
                <a:spcPct val="150000"/>
              </a:lnSpc>
            </a:pPr>
            <a:r>
              <a:rPr lang="zh-CN" altLang="en-US" dirty="0">
                <a:ea typeface="+mn-ea"/>
              </a:rPr>
              <a:t>模式（</a:t>
            </a:r>
            <a:r>
              <a:rPr lang="en-US" altLang="zh-CN" dirty="0">
                <a:ea typeface="+mn-ea"/>
              </a:rPr>
              <a:t>Schema</a:t>
            </a:r>
            <a:r>
              <a:rPr lang="zh-CN" altLang="en-US" dirty="0">
                <a:ea typeface="+mn-ea"/>
              </a:rPr>
              <a:t>）</a:t>
            </a:r>
          </a:p>
          <a:p>
            <a:pPr lvl="1" algn="just">
              <a:lnSpc>
                <a:spcPct val="150000"/>
              </a:lnSpc>
            </a:pPr>
            <a:r>
              <a:rPr lang="zh-CN" altLang="en-US" sz="2400" dirty="0"/>
              <a:t>数据库逻辑结构和特征的描述</a:t>
            </a:r>
          </a:p>
          <a:p>
            <a:pPr lvl="1" algn="just">
              <a:lnSpc>
                <a:spcPct val="150000"/>
              </a:lnSpc>
            </a:pPr>
            <a:r>
              <a:rPr lang="zh-CN" altLang="en-US" sz="2400" dirty="0"/>
              <a:t>是型的描述</a:t>
            </a:r>
          </a:p>
          <a:p>
            <a:pPr lvl="1" algn="just">
              <a:lnSpc>
                <a:spcPct val="150000"/>
              </a:lnSpc>
            </a:pPr>
            <a:r>
              <a:rPr lang="zh-CN" altLang="en-US" sz="2400" dirty="0"/>
              <a:t>反映的是数据的结构及其联系</a:t>
            </a:r>
          </a:p>
          <a:p>
            <a:pPr lvl="1" algn="just">
              <a:lnSpc>
                <a:spcPct val="150000"/>
              </a:lnSpc>
            </a:pPr>
            <a:r>
              <a:rPr lang="zh-CN" altLang="en-US" sz="2400" dirty="0"/>
              <a:t>模式是相对稳定的</a:t>
            </a:r>
          </a:p>
        </p:txBody>
      </p:sp>
      <p:sp>
        <p:nvSpPr>
          <p:cNvPr id="4" name="标题 1">
            <a:extLst>
              <a:ext uri="{FF2B5EF4-FFF2-40B4-BE49-F238E27FC236}">
                <a16:creationId xmlns:a16="http://schemas.microsoft.com/office/drawing/2014/main" id="{76CDE5A5-1242-41C0-9142-0867622D7597}"/>
              </a:ext>
            </a:extLst>
          </p:cNvPr>
          <p:cNvSpPr>
            <a:spLocks noGrp="1"/>
          </p:cNvSpPr>
          <p:nvPr>
            <p:ph type="title"/>
          </p:nvPr>
        </p:nvSpPr>
        <p:spPr/>
        <p:txBody>
          <a:bodyPr/>
          <a:lstStyle/>
          <a:p>
            <a:r>
              <a:rPr lang="zh-CN" altLang="en-US" dirty="0"/>
              <a:t>数据库系统模式的概念 </a:t>
            </a:r>
          </a:p>
        </p:txBody>
      </p:sp>
      <p:sp>
        <p:nvSpPr>
          <p:cNvPr id="2" name="矩形 1">
            <a:extLst>
              <a:ext uri="{FF2B5EF4-FFF2-40B4-BE49-F238E27FC236}">
                <a16:creationId xmlns:a16="http://schemas.microsoft.com/office/drawing/2014/main" id="{B899A691-1E9B-4422-A32F-3D563A288BA0}"/>
              </a:ext>
            </a:extLst>
          </p:cNvPr>
          <p:cNvSpPr/>
          <p:nvPr/>
        </p:nvSpPr>
        <p:spPr>
          <a:xfrm>
            <a:off x="6073643" y="1166527"/>
            <a:ext cx="6096000" cy="3184846"/>
          </a:xfrm>
          <a:prstGeom prst="rect">
            <a:avLst/>
          </a:prstGeom>
        </p:spPr>
        <p:txBody>
          <a:bodyPr>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lt"/>
                <a:ea typeface="+mn-ea"/>
              </a:rPr>
              <a:t>实例（</a:t>
            </a:r>
            <a:r>
              <a:rPr lang="en-US" altLang="zh-CN" sz="2800" dirty="0">
                <a:latin typeface="+mn-lt"/>
                <a:ea typeface="+mn-ea"/>
              </a:rPr>
              <a:t>Instance</a:t>
            </a:r>
            <a:r>
              <a:rPr lang="zh-CN" altLang="en-US" sz="2800" dirty="0">
                <a:latin typeface="+mn-lt"/>
                <a:ea typeface="+mn-ea"/>
              </a:rPr>
              <a:t>）</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模式的一个具体值</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反映数据库某一时刻的状态</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同一个模式可以有很多实例</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实例随数据库中的数据的更新而变动</a:t>
            </a:r>
          </a:p>
        </p:txBody>
      </p:sp>
    </p:spTree>
    <p:extLst>
      <p:ext uri="{BB962C8B-B14F-4D97-AF65-F5344CB8AC3E}">
        <p14:creationId xmlns:p14="http://schemas.microsoft.com/office/powerpoint/2010/main" val="2919632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a:lnSpc>
                <a:spcPct val="150000"/>
              </a:lnSpc>
              <a:buNone/>
            </a:pPr>
            <a:r>
              <a:rPr lang="zh-CN" altLang="en-US" dirty="0"/>
              <a:t>例如：在学生选课数据库模式中，包含学生记录、课程记录和学生选课记录 </a:t>
            </a:r>
          </a:p>
          <a:p>
            <a:pPr lvl="1">
              <a:lnSpc>
                <a:spcPct val="150000"/>
              </a:lnSpc>
            </a:pPr>
            <a:r>
              <a:rPr lang="en-US" altLang="zh-CN" sz="2400" dirty="0"/>
              <a:t>2013</a:t>
            </a:r>
            <a:r>
              <a:rPr lang="zh-CN" altLang="en-US" sz="2400" dirty="0"/>
              <a:t>年的一个学生数据库实例，包含：</a:t>
            </a:r>
          </a:p>
          <a:p>
            <a:pPr lvl="2">
              <a:lnSpc>
                <a:spcPct val="150000"/>
              </a:lnSpc>
            </a:pPr>
            <a:r>
              <a:rPr lang="en-US" altLang="zh-CN" sz="2200" dirty="0"/>
              <a:t>2013</a:t>
            </a:r>
            <a:r>
              <a:rPr lang="zh-CN" altLang="en-US" sz="2200" dirty="0"/>
              <a:t>年学校中所有学生的记录 </a:t>
            </a:r>
          </a:p>
          <a:p>
            <a:pPr lvl="2">
              <a:lnSpc>
                <a:spcPct val="150000"/>
              </a:lnSpc>
            </a:pPr>
            <a:r>
              <a:rPr lang="zh-CN" altLang="en-US" sz="2200" dirty="0"/>
              <a:t>学校开设的所有课程的记录 </a:t>
            </a:r>
          </a:p>
          <a:p>
            <a:pPr lvl="2">
              <a:lnSpc>
                <a:spcPct val="150000"/>
              </a:lnSpc>
            </a:pPr>
            <a:r>
              <a:rPr lang="zh-CN" altLang="en-US" sz="2200" dirty="0"/>
              <a:t>所有学生选课的记录 </a:t>
            </a:r>
          </a:p>
          <a:p>
            <a:pPr lvl="1">
              <a:lnSpc>
                <a:spcPct val="150000"/>
              </a:lnSpc>
            </a:pPr>
            <a:r>
              <a:rPr lang="en-US" altLang="zh-CN" sz="2400" dirty="0"/>
              <a:t>2012</a:t>
            </a:r>
            <a:r>
              <a:rPr lang="zh-CN" altLang="en-US" sz="2400" dirty="0"/>
              <a:t>年度学生数据库模式对应的实例与 </a:t>
            </a:r>
            <a:r>
              <a:rPr lang="en-US" altLang="zh-CN" sz="2400" dirty="0"/>
              <a:t>2013</a:t>
            </a:r>
            <a:r>
              <a:rPr lang="zh-CN" altLang="en-US" sz="2400" dirty="0"/>
              <a:t>年度学生数据库模式对应的实例是不同的 </a:t>
            </a:r>
          </a:p>
          <a:p>
            <a:pPr>
              <a:lnSpc>
                <a:spcPct val="150000"/>
              </a:lnSpc>
            </a:pPr>
            <a:endParaRPr lang="zh-CN" altLang="en-US" dirty="0"/>
          </a:p>
        </p:txBody>
      </p:sp>
    </p:spTree>
    <p:extLst>
      <p:ext uri="{BB962C8B-B14F-4D97-AF65-F5344CB8AC3E}">
        <p14:creationId xmlns:p14="http://schemas.microsoft.com/office/powerpoint/2010/main" val="1183942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数据库系统模式的概念 </a:t>
            </a:r>
          </a:p>
          <a:p>
            <a:pPr>
              <a:lnSpc>
                <a:spcPct val="150000"/>
              </a:lnSpc>
            </a:pPr>
            <a:r>
              <a:rPr lang="zh-CN" altLang="en-US" b="1" dirty="0">
                <a:solidFill>
                  <a:srgbClr val="FF0000"/>
                </a:solidFill>
              </a:rPr>
              <a:t>数据库系统的三级模式结构 </a:t>
            </a:r>
            <a:endParaRPr lang="en-US" altLang="zh-CN" b="1" dirty="0">
              <a:solidFill>
                <a:srgbClr val="FF0000"/>
              </a:solidFill>
            </a:endParaRPr>
          </a:p>
          <a:p>
            <a:pPr lvl="1">
              <a:lnSpc>
                <a:spcPct val="150000"/>
              </a:lnSpc>
            </a:pPr>
            <a:r>
              <a:rPr lang="zh-CN" altLang="en-US" sz="2400" b="1" dirty="0">
                <a:solidFill>
                  <a:srgbClr val="FF0000"/>
                </a:solidFill>
              </a:rPr>
              <a:t>模式（</a:t>
            </a:r>
            <a:r>
              <a:rPr lang="en-US" altLang="zh-CN" sz="2400" b="1" dirty="0">
                <a:solidFill>
                  <a:srgbClr val="FF0000"/>
                </a:solidFill>
              </a:rPr>
              <a:t>Schema</a:t>
            </a:r>
            <a:r>
              <a:rPr lang="zh-CN" altLang="en-US" sz="2400" b="1" dirty="0">
                <a:solidFill>
                  <a:srgbClr val="FF0000"/>
                </a:solidFill>
              </a:rPr>
              <a:t>） </a:t>
            </a:r>
          </a:p>
          <a:p>
            <a:pPr lvl="1">
              <a:lnSpc>
                <a:spcPct val="150000"/>
              </a:lnSpc>
            </a:pPr>
            <a:r>
              <a:rPr lang="zh-CN" altLang="en-US" sz="2400" b="1" dirty="0">
                <a:solidFill>
                  <a:srgbClr val="FF0000"/>
                </a:solidFill>
              </a:rPr>
              <a:t>外模式（</a:t>
            </a:r>
            <a:r>
              <a:rPr lang="en-US" altLang="zh-CN" sz="2400" b="1" dirty="0">
                <a:solidFill>
                  <a:srgbClr val="FF0000"/>
                </a:solidFill>
              </a:rPr>
              <a:t>External Schema</a:t>
            </a:r>
            <a:r>
              <a:rPr lang="zh-CN" altLang="en-US" sz="2400" b="1" dirty="0">
                <a:solidFill>
                  <a:srgbClr val="FF0000"/>
                </a:solidFill>
              </a:rPr>
              <a:t>）</a:t>
            </a:r>
          </a:p>
          <a:p>
            <a:pPr lvl="1">
              <a:lnSpc>
                <a:spcPct val="150000"/>
              </a:lnSpc>
            </a:pPr>
            <a:r>
              <a:rPr lang="zh-CN" altLang="en-US" sz="2400" b="1" dirty="0">
                <a:solidFill>
                  <a:srgbClr val="FF0000"/>
                </a:solidFill>
              </a:rPr>
              <a:t>内模式（</a:t>
            </a:r>
            <a:r>
              <a:rPr lang="en-US" altLang="zh-CN" sz="2400" b="1" dirty="0">
                <a:solidFill>
                  <a:srgbClr val="FF0000"/>
                </a:solidFill>
              </a:rPr>
              <a:t>Internal Schema</a:t>
            </a:r>
            <a:r>
              <a:rPr lang="zh-CN" altLang="en-US" sz="2400" b="1" dirty="0">
                <a:solidFill>
                  <a:srgbClr val="FF0000"/>
                </a:solidFill>
              </a:rPr>
              <a:t>）</a:t>
            </a:r>
          </a:p>
          <a:p>
            <a:pPr>
              <a:lnSpc>
                <a:spcPct val="150000"/>
              </a:lnSpc>
            </a:pPr>
            <a:r>
              <a:rPr lang="zh-CN" altLang="en-US" dirty="0"/>
              <a:t>数据库的二级映像功能与数据独立性 </a:t>
            </a:r>
          </a:p>
        </p:txBody>
      </p:sp>
      <p:sp>
        <p:nvSpPr>
          <p:cNvPr id="2" name="标题 1"/>
          <p:cNvSpPr>
            <a:spLocks noGrp="1"/>
          </p:cNvSpPr>
          <p:nvPr>
            <p:ph type="title"/>
          </p:nvPr>
        </p:nvSpPr>
        <p:spPr/>
        <p:txBody>
          <a:bodyPr/>
          <a:lstStyle/>
          <a:p>
            <a:r>
              <a:rPr lang="zh-CN" altLang="en-US" dirty="0"/>
              <a:t>数据库系统结构</a:t>
            </a:r>
          </a:p>
        </p:txBody>
      </p:sp>
      <p:pic>
        <p:nvPicPr>
          <p:cNvPr id="4" name="图片 3">
            <a:extLst>
              <a:ext uri="{FF2B5EF4-FFF2-40B4-BE49-F238E27FC236}">
                <a16:creationId xmlns:a16="http://schemas.microsoft.com/office/drawing/2014/main" id="{3BDC6917-AFF4-4BB6-96E8-27FC8176B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903362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数据库系统的三级模式结构</a:t>
            </a:r>
          </a:p>
        </p:txBody>
      </p:sp>
      <p:pic>
        <p:nvPicPr>
          <p:cNvPr id="4" name="Picture 2055" descr="database"/>
          <p:cNvPicPr>
            <a:picLocks noChangeAspect="1" noChangeArrowheads="1"/>
          </p:cNvPicPr>
          <p:nvPr/>
        </p:nvPicPr>
        <p:blipFill>
          <a:blip r:embed="rId2" cstate="print"/>
          <a:srcRect/>
          <a:stretch>
            <a:fillRect/>
          </a:stretch>
        </p:blipFill>
        <p:spPr bwMode="auto">
          <a:xfrm>
            <a:off x="2855912" y="1423934"/>
            <a:ext cx="6480175" cy="3927475"/>
          </a:xfrm>
          <a:prstGeom prst="rect">
            <a:avLst/>
          </a:prstGeom>
          <a:noFill/>
        </p:spPr>
      </p:pic>
    </p:spTree>
    <p:extLst>
      <p:ext uri="{BB962C8B-B14F-4D97-AF65-F5344CB8AC3E}">
        <p14:creationId xmlns:p14="http://schemas.microsoft.com/office/powerpoint/2010/main" val="33028587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gn="just">
              <a:lnSpc>
                <a:spcPct val="150000"/>
              </a:lnSpc>
            </a:pPr>
            <a:r>
              <a:rPr lang="zh-CN" altLang="en-US" dirty="0"/>
              <a:t>模式（也称逻辑模式）</a:t>
            </a:r>
          </a:p>
          <a:p>
            <a:pPr lvl="1" algn="just">
              <a:lnSpc>
                <a:spcPct val="150000"/>
              </a:lnSpc>
            </a:pPr>
            <a:r>
              <a:rPr lang="zh-CN" altLang="en-US" sz="2400" dirty="0"/>
              <a:t>数据库中全体数据的逻辑结构和特征的描述</a:t>
            </a:r>
          </a:p>
          <a:p>
            <a:pPr lvl="1" algn="just">
              <a:lnSpc>
                <a:spcPct val="150000"/>
              </a:lnSpc>
            </a:pPr>
            <a:r>
              <a:rPr lang="zh-CN" altLang="en-US" sz="2400" dirty="0"/>
              <a:t>所有用户的公共数据视图，综合了所有用户的需求</a:t>
            </a:r>
          </a:p>
          <a:p>
            <a:pPr algn="just">
              <a:lnSpc>
                <a:spcPct val="150000"/>
              </a:lnSpc>
            </a:pPr>
            <a:r>
              <a:rPr lang="zh-CN" altLang="en-US" dirty="0"/>
              <a:t>一个数据库只有一个模式</a:t>
            </a:r>
          </a:p>
          <a:p>
            <a:pPr algn="just">
              <a:lnSpc>
                <a:spcPct val="150000"/>
              </a:lnSpc>
            </a:pPr>
            <a:r>
              <a:rPr lang="zh-CN" altLang="en-US" dirty="0"/>
              <a:t>模式的地位：是数据库系统模式结构的中间层</a:t>
            </a:r>
          </a:p>
          <a:p>
            <a:pPr lvl="1" algn="just">
              <a:lnSpc>
                <a:spcPct val="150000"/>
              </a:lnSpc>
            </a:pPr>
            <a:r>
              <a:rPr lang="zh-CN" altLang="en-US" sz="2400" dirty="0"/>
              <a:t>与数据的物理存储细节和硬件环境无关</a:t>
            </a:r>
          </a:p>
          <a:p>
            <a:pPr lvl="1" algn="just">
              <a:lnSpc>
                <a:spcPct val="150000"/>
              </a:lnSpc>
            </a:pPr>
            <a:r>
              <a:rPr lang="zh-CN" altLang="en-US" sz="2400" dirty="0"/>
              <a:t>与具体的应用程序、开发工具及高级程序设计语言无关</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模式</a:t>
            </a:r>
          </a:p>
        </p:txBody>
      </p:sp>
    </p:spTree>
    <p:extLst>
      <p:ext uri="{BB962C8B-B14F-4D97-AF65-F5344CB8AC3E}">
        <p14:creationId xmlns:p14="http://schemas.microsoft.com/office/powerpoint/2010/main" val="3750594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模式的定义</a:t>
            </a:r>
          </a:p>
          <a:p>
            <a:pPr lvl="1" algn="just">
              <a:lnSpc>
                <a:spcPct val="150000"/>
              </a:lnSpc>
            </a:pPr>
            <a:r>
              <a:rPr lang="zh-CN" altLang="en-US" sz="2400" dirty="0"/>
              <a:t>数据的逻辑结构（数据项的名字、类型、取值范围等）</a:t>
            </a:r>
          </a:p>
          <a:p>
            <a:pPr lvl="1" algn="just">
              <a:lnSpc>
                <a:spcPct val="150000"/>
              </a:lnSpc>
            </a:pPr>
            <a:r>
              <a:rPr lang="zh-CN" altLang="en-US" sz="2400" dirty="0"/>
              <a:t>数据之间的联系</a:t>
            </a:r>
          </a:p>
          <a:p>
            <a:pPr lvl="1" algn="just">
              <a:lnSpc>
                <a:spcPct val="150000"/>
              </a:lnSpc>
            </a:pPr>
            <a:r>
              <a:rPr lang="zh-CN" altLang="en-US" sz="2400" dirty="0"/>
              <a:t>数据有关的安全性、完整性要求</a:t>
            </a:r>
          </a:p>
          <a:p>
            <a:pPr>
              <a:lnSpc>
                <a:spcPct val="150000"/>
              </a:lnSpc>
            </a:pPr>
            <a:endParaRPr lang="zh-CN" altLang="en-US" dirty="0"/>
          </a:p>
        </p:txBody>
      </p:sp>
      <p:sp>
        <p:nvSpPr>
          <p:cNvPr id="4" name="标题 1">
            <a:extLst>
              <a:ext uri="{FF2B5EF4-FFF2-40B4-BE49-F238E27FC236}">
                <a16:creationId xmlns:a16="http://schemas.microsoft.com/office/drawing/2014/main" id="{9E2FD2CC-248B-4CD1-8B2D-6DF128A43359}"/>
              </a:ext>
            </a:extLst>
          </p:cNvPr>
          <p:cNvSpPr>
            <a:spLocks noGrp="1"/>
          </p:cNvSpPr>
          <p:nvPr>
            <p:ph type="title"/>
          </p:nvPr>
        </p:nvSpPr>
        <p:spPr/>
        <p:txBody>
          <a:bodyPr/>
          <a:lstStyle/>
          <a:p>
            <a:r>
              <a:rPr lang="zh-CN" altLang="en-US" dirty="0"/>
              <a:t>模式</a:t>
            </a:r>
          </a:p>
        </p:txBody>
      </p:sp>
      <p:pic>
        <p:nvPicPr>
          <p:cNvPr id="5" name="图片 4">
            <a:extLst>
              <a:ext uri="{FF2B5EF4-FFF2-40B4-BE49-F238E27FC236}">
                <a16:creationId xmlns:a16="http://schemas.microsoft.com/office/drawing/2014/main" id="{EBC58B80-0A67-4B07-956D-2FA680629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007" y="3917720"/>
            <a:ext cx="3343742" cy="2295845"/>
          </a:xfrm>
          <a:prstGeom prst="rect">
            <a:avLst/>
          </a:prstGeom>
        </p:spPr>
      </p:pic>
    </p:spTree>
    <p:extLst>
      <p:ext uri="{BB962C8B-B14F-4D97-AF65-F5344CB8AC3E}">
        <p14:creationId xmlns:p14="http://schemas.microsoft.com/office/powerpoint/2010/main" val="31150145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80000"/>
              </a:lnSpc>
            </a:pPr>
            <a:r>
              <a:rPr lang="zh-CN" altLang="en-US" dirty="0"/>
              <a:t>外模式（也称子模式或用户模式）</a:t>
            </a:r>
          </a:p>
          <a:p>
            <a:pPr lvl="1" algn="just">
              <a:lnSpc>
                <a:spcPct val="180000"/>
              </a:lnSpc>
            </a:pPr>
            <a:r>
              <a:rPr lang="zh-CN" altLang="en-US" sz="2400" dirty="0"/>
              <a:t>数据库用户（包括应用程序员和最终用户）使用的</a:t>
            </a:r>
            <a:r>
              <a:rPr lang="zh-CN" altLang="en-US" sz="2400" b="1" dirty="0">
                <a:solidFill>
                  <a:srgbClr val="FF0000"/>
                </a:solidFill>
              </a:rPr>
              <a:t>局部</a:t>
            </a:r>
            <a:r>
              <a:rPr lang="zh-CN" altLang="en-US" sz="2400" dirty="0"/>
              <a:t>数据的逻辑结构和特征的描述</a:t>
            </a:r>
          </a:p>
          <a:p>
            <a:pPr lvl="1" algn="just">
              <a:lnSpc>
                <a:spcPct val="180000"/>
              </a:lnSpc>
            </a:pPr>
            <a:r>
              <a:rPr lang="zh-CN" altLang="en-US" sz="2400" dirty="0"/>
              <a:t>数据库用户的数据视图，是与某一应用有关的数据的逻辑表示</a:t>
            </a:r>
          </a:p>
          <a:p>
            <a:endParaRPr lang="zh-CN" altLang="en-US" dirty="0"/>
          </a:p>
        </p:txBody>
      </p:sp>
      <p:sp>
        <p:nvSpPr>
          <p:cNvPr id="2" name="标题 1"/>
          <p:cNvSpPr>
            <a:spLocks noGrp="1"/>
          </p:cNvSpPr>
          <p:nvPr>
            <p:ph type="title"/>
          </p:nvPr>
        </p:nvSpPr>
        <p:spPr/>
        <p:txBody>
          <a:bodyPr/>
          <a:lstStyle/>
          <a:p>
            <a:r>
              <a:rPr lang="zh-CN" altLang="en-US" dirty="0"/>
              <a:t>外模式</a:t>
            </a:r>
          </a:p>
        </p:txBody>
      </p:sp>
      <p:pic>
        <p:nvPicPr>
          <p:cNvPr id="5" name="图片 4">
            <a:extLst>
              <a:ext uri="{FF2B5EF4-FFF2-40B4-BE49-F238E27FC236}">
                <a16:creationId xmlns:a16="http://schemas.microsoft.com/office/drawing/2014/main" id="{D5717542-8FB9-4353-B7DB-1A8346D90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487" y="4781708"/>
            <a:ext cx="1819529" cy="1819529"/>
          </a:xfrm>
          <a:prstGeom prst="rect">
            <a:avLst/>
          </a:prstGeom>
        </p:spPr>
      </p:pic>
    </p:spTree>
    <p:extLst>
      <p:ext uri="{BB962C8B-B14F-4D97-AF65-F5344CB8AC3E}">
        <p14:creationId xmlns:p14="http://schemas.microsoft.com/office/powerpoint/2010/main" val="1711140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1166527"/>
            <a:ext cx="12011189" cy="4477319"/>
          </a:xfrm>
        </p:spPr>
        <p:txBody>
          <a:bodyPr>
            <a:normAutofit/>
          </a:bodyPr>
          <a:lstStyle/>
          <a:p>
            <a:pPr algn="just">
              <a:lnSpc>
                <a:spcPct val="140000"/>
              </a:lnSpc>
            </a:pPr>
            <a:r>
              <a:rPr lang="zh-CN" altLang="en-US" dirty="0"/>
              <a:t>外模式的地位：介于模式与应用之间</a:t>
            </a:r>
          </a:p>
          <a:p>
            <a:pPr lvl="1" algn="just">
              <a:lnSpc>
                <a:spcPct val="140000"/>
              </a:lnSpc>
            </a:pPr>
            <a:r>
              <a:rPr lang="zh-CN" altLang="en-US" dirty="0"/>
              <a:t>模式与外模式的关系：一对多</a:t>
            </a:r>
          </a:p>
          <a:p>
            <a:pPr lvl="2" algn="just">
              <a:lnSpc>
                <a:spcPct val="150000"/>
              </a:lnSpc>
            </a:pPr>
            <a:r>
              <a:rPr lang="zh-CN" altLang="en-US" dirty="0"/>
              <a:t>外模式通常是模式的子集</a:t>
            </a:r>
          </a:p>
          <a:p>
            <a:pPr lvl="2" algn="just">
              <a:lnSpc>
                <a:spcPct val="150000"/>
              </a:lnSpc>
            </a:pPr>
            <a:r>
              <a:rPr lang="zh-CN" altLang="en-US" dirty="0"/>
              <a:t>一个数据库可以有多个外模式。反映了不同的用户的应用需求、看待数据的方式、对数据保密的要求</a:t>
            </a:r>
          </a:p>
          <a:p>
            <a:pPr lvl="2" algn="just">
              <a:lnSpc>
                <a:spcPct val="150000"/>
              </a:lnSpc>
            </a:pPr>
            <a:r>
              <a:rPr lang="zh-CN" altLang="en-US" dirty="0"/>
              <a:t>对模式中同一数据，在外模式中的结构、类型、长度、保密级别等都可以不同</a:t>
            </a:r>
          </a:p>
          <a:p>
            <a:pPr lvl="1" algn="just">
              <a:lnSpc>
                <a:spcPct val="150000"/>
              </a:lnSpc>
            </a:pPr>
            <a:r>
              <a:rPr lang="zh-CN" altLang="en-US" dirty="0"/>
              <a:t>外模式与应用的关系：一对多</a:t>
            </a:r>
          </a:p>
          <a:p>
            <a:pPr lvl="2" algn="just">
              <a:lnSpc>
                <a:spcPct val="140000"/>
              </a:lnSpc>
            </a:pPr>
            <a:r>
              <a:rPr lang="zh-CN" altLang="en-US" dirty="0"/>
              <a:t>同一外模式也可以为某一用户的多个应用系统所使用</a:t>
            </a:r>
          </a:p>
          <a:p>
            <a:pPr lvl="2" algn="just">
              <a:lnSpc>
                <a:spcPct val="140000"/>
              </a:lnSpc>
            </a:pPr>
            <a:r>
              <a:rPr lang="zh-CN" altLang="en-US" dirty="0"/>
              <a:t>但一个应用程序只能使用一个外模式</a:t>
            </a:r>
          </a:p>
          <a:p>
            <a:endParaRPr lang="zh-CN" altLang="en-US" dirty="0"/>
          </a:p>
        </p:txBody>
      </p:sp>
      <p:sp>
        <p:nvSpPr>
          <p:cNvPr id="4" name="标题 1">
            <a:extLst>
              <a:ext uri="{FF2B5EF4-FFF2-40B4-BE49-F238E27FC236}">
                <a16:creationId xmlns:a16="http://schemas.microsoft.com/office/drawing/2014/main" id="{4E847E0A-993B-4FBD-8EDF-FB10E79DFAD9}"/>
              </a:ext>
            </a:extLst>
          </p:cNvPr>
          <p:cNvSpPr>
            <a:spLocks noGrp="1"/>
          </p:cNvSpPr>
          <p:nvPr>
            <p:ph type="title"/>
          </p:nvPr>
        </p:nvSpPr>
        <p:spPr/>
        <p:txBody>
          <a:bodyPr/>
          <a:lstStyle/>
          <a:p>
            <a:r>
              <a:rPr lang="zh-CN" altLang="en-US" dirty="0"/>
              <a:t>外模式</a:t>
            </a:r>
          </a:p>
        </p:txBody>
      </p:sp>
      <p:pic>
        <p:nvPicPr>
          <p:cNvPr id="5" name="图片 4">
            <a:extLst>
              <a:ext uri="{FF2B5EF4-FFF2-40B4-BE49-F238E27FC236}">
                <a16:creationId xmlns:a16="http://schemas.microsoft.com/office/drawing/2014/main" id="{301BE44D-2F93-4BD5-9F81-DBB07B3F7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5174" y="4884748"/>
            <a:ext cx="1819529" cy="1819529"/>
          </a:xfrm>
          <a:prstGeom prst="rect">
            <a:avLst/>
          </a:prstGeom>
        </p:spPr>
      </p:pic>
    </p:spTree>
    <p:extLst>
      <p:ext uri="{BB962C8B-B14F-4D97-AF65-F5344CB8AC3E}">
        <p14:creationId xmlns:p14="http://schemas.microsoft.com/office/powerpoint/2010/main" val="2383784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20000"/>
              </a:lnSpc>
            </a:pPr>
            <a:r>
              <a:rPr lang="zh-CN" altLang="en-US" dirty="0"/>
              <a:t>内模式（也称存储模式）</a:t>
            </a:r>
          </a:p>
          <a:p>
            <a:pPr lvl="1" algn="just">
              <a:lnSpc>
                <a:spcPct val="120000"/>
              </a:lnSpc>
            </a:pPr>
            <a:r>
              <a:rPr lang="zh-CN" altLang="en-US" dirty="0"/>
              <a:t>是数据物理结构和存储方式的描述</a:t>
            </a:r>
          </a:p>
          <a:p>
            <a:pPr lvl="1" algn="just">
              <a:lnSpc>
                <a:spcPct val="120000"/>
              </a:lnSpc>
            </a:pPr>
            <a:r>
              <a:rPr lang="zh-CN" altLang="en-US" dirty="0"/>
              <a:t>是数据在数据库内部的表示方式</a:t>
            </a:r>
          </a:p>
          <a:p>
            <a:pPr lvl="2" algn="just">
              <a:lnSpc>
                <a:spcPct val="120000"/>
              </a:lnSpc>
            </a:pPr>
            <a:r>
              <a:rPr lang="zh-CN" altLang="en-US" dirty="0"/>
              <a:t>记录的存储方式（顺序存储，按照</a:t>
            </a:r>
            <a:r>
              <a:rPr lang="en-US" altLang="zh-CN" dirty="0"/>
              <a:t>B</a:t>
            </a:r>
            <a:r>
              <a:rPr lang="zh-CN" altLang="en-US" dirty="0"/>
              <a:t>树结构存储，</a:t>
            </a:r>
          </a:p>
          <a:p>
            <a:pPr lvl="2" algn="just">
              <a:lnSpc>
                <a:spcPct val="120000"/>
              </a:lnSpc>
              <a:buFontTx/>
              <a:buNone/>
            </a:pPr>
            <a:r>
              <a:rPr lang="zh-CN" altLang="en-US" dirty="0"/>
              <a:t>   按</a:t>
            </a:r>
            <a:r>
              <a:rPr lang="en-US" altLang="zh-CN" dirty="0"/>
              <a:t>hash</a:t>
            </a:r>
            <a:r>
              <a:rPr lang="zh-CN" altLang="en-US" dirty="0"/>
              <a:t>方法存储）</a:t>
            </a:r>
          </a:p>
          <a:p>
            <a:pPr lvl="2" algn="just">
              <a:lnSpc>
                <a:spcPct val="120000"/>
              </a:lnSpc>
            </a:pPr>
            <a:r>
              <a:rPr lang="zh-CN" altLang="en-US" dirty="0"/>
              <a:t>索引的组织方式</a:t>
            </a:r>
          </a:p>
          <a:p>
            <a:pPr lvl="2" algn="just">
              <a:lnSpc>
                <a:spcPct val="120000"/>
              </a:lnSpc>
            </a:pPr>
            <a:r>
              <a:rPr lang="zh-CN" altLang="en-US" dirty="0"/>
              <a:t>数据是否压缩存储</a:t>
            </a:r>
          </a:p>
          <a:p>
            <a:pPr lvl="2" algn="just">
              <a:lnSpc>
                <a:spcPct val="120000"/>
              </a:lnSpc>
            </a:pPr>
            <a:r>
              <a:rPr lang="zh-CN" altLang="en-US" dirty="0"/>
              <a:t>数据是否加密</a:t>
            </a:r>
          </a:p>
          <a:p>
            <a:pPr lvl="2" algn="just">
              <a:lnSpc>
                <a:spcPct val="120000"/>
              </a:lnSpc>
            </a:pPr>
            <a:r>
              <a:rPr lang="zh-CN" altLang="en-US" dirty="0"/>
              <a:t>数据存储记录结构的规定</a:t>
            </a:r>
          </a:p>
          <a:p>
            <a:pPr algn="just">
              <a:lnSpc>
                <a:spcPct val="130000"/>
              </a:lnSpc>
            </a:pPr>
            <a:r>
              <a:rPr lang="zh-CN" altLang="en-US" dirty="0"/>
              <a:t>一个数据库只有一个内模式</a:t>
            </a:r>
          </a:p>
        </p:txBody>
      </p:sp>
      <p:sp>
        <p:nvSpPr>
          <p:cNvPr id="2" name="标题 1"/>
          <p:cNvSpPr>
            <a:spLocks noGrp="1"/>
          </p:cNvSpPr>
          <p:nvPr>
            <p:ph type="title"/>
          </p:nvPr>
        </p:nvSpPr>
        <p:spPr/>
        <p:txBody>
          <a:bodyPr/>
          <a:lstStyle/>
          <a:p>
            <a:r>
              <a:rPr lang="zh-CN" altLang="en-US" dirty="0"/>
              <a:t>内模式</a:t>
            </a:r>
          </a:p>
        </p:txBody>
      </p:sp>
      <p:pic>
        <p:nvPicPr>
          <p:cNvPr id="5" name="图片 4">
            <a:extLst>
              <a:ext uri="{FF2B5EF4-FFF2-40B4-BE49-F238E27FC236}">
                <a16:creationId xmlns:a16="http://schemas.microsoft.com/office/drawing/2014/main" id="{D4920717-B261-4BEF-8B2C-8FAC1160A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3591" y="4666087"/>
            <a:ext cx="1819529" cy="1819529"/>
          </a:xfrm>
          <a:prstGeom prst="rect">
            <a:avLst/>
          </a:prstGeom>
        </p:spPr>
      </p:pic>
    </p:spTree>
    <p:extLst>
      <p:ext uri="{BB962C8B-B14F-4D97-AF65-F5344CB8AC3E}">
        <p14:creationId xmlns:p14="http://schemas.microsoft.com/office/powerpoint/2010/main" val="6816342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en-US" dirty="0"/>
              <a:t>数据库系统模式的概念 </a:t>
            </a:r>
          </a:p>
          <a:p>
            <a:pPr>
              <a:lnSpc>
                <a:spcPct val="200000"/>
              </a:lnSpc>
            </a:pPr>
            <a:r>
              <a:rPr lang="zh-CN" altLang="en-US" dirty="0"/>
              <a:t>数据库系统的三级模式结构 </a:t>
            </a:r>
            <a:endParaRPr lang="en-US" altLang="zh-CN" dirty="0"/>
          </a:p>
          <a:p>
            <a:pPr>
              <a:lnSpc>
                <a:spcPct val="200000"/>
              </a:lnSpc>
            </a:pPr>
            <a:r>
              <a:rPr lang="zh-CN" altLang="en-US" dirty="0"/>
              <a:t>数据库的二级映像功能与数据独立性</a:t>
            </a:r>
            <a:endParaRPr lang="en-US" altLang="zh-CN" dirty="0"/>
          </a:p>
          <a:p>
            <a:pPr lvl="1">
              <a:lnSpc>
                <a:spcPct val="150000"/>
              </a:lnSpc>
            </a:pPr>
            <a:r>
              <a:rPr lang="zh-CN" altLang="en-US" sz="2400" b="1" dirty="0">
                <a:solidFill>
                  <a:srgbClr val="FF0000"/>
                </a:solidFill>
              </a:rPr>
              <a:t>外模式／模式映像</a:t>
            </a:r>
          </a:p>
          <a:p>
            <a:pPr lvl="1">
              <a:lnSpc>
                <a:spcPct val="150000"/>
              </a:lnSpc>
            </a:pPr>
            <a:r>
              <a:rPr lang="zh-CN" altLang="en-US" sz="2400" b="1" dirty="0">
                <a:solidFill>
                  <a:srgbClr val="FF0000"/>
                </a:solidFill>
              </a:rPr>
              <a:t>模式／内模式映像</a:t>
            </a:r>
          </a:p>
        </p:txBody>
      </p:sp>
      <p:sp>
        <p:nvSpPr>
          <p:cNvPr id="2" name="标题 1"/>
          <p:cNvSpPr>
            <a:spLocks noGrp="1"/>
          </p:cNvSpPr>
          <p:nvPr>
            <p:ph type="title"/>
          </p:nvPr>
        </p:nvSpPr>
        <p:spPr/>
        <p:txBody>
          <a:bodyPr/>
          <a:lstStyle/>
          <a:p>
            <a:r>
              <a:rPr lang="zh-CN" altLang="en-US" dirty="0"/>
              <a:t>数据库系统结构</a:t>
            </a:r>
          </a:p>
        </p:txBody>
      </p:sp>
      <p:pic>
        <p:nvPicPr>
          <p:cNvPr id="5" name="图片 4">
            <a:extLst>
              <a:ext uri="{FF2B5EF4-FFF2-40B4-BE49-F238E27FC236}">
                <a16:creationId xmlns:a16="http://schemas.microsoft.com/office/drawing/2014/main" id="{7D3F8C10-5511-41EF-8B6C-F7395B881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795" y="2860398"/>
            <a:ext cx="2305584" cy="2466975"/>
          </a:xfrm>
          <a:prstGeom prst="rect">
            <a:avLst/>
          </a:prstGeom>
        </p:spPr>
      </p:pic>
    </p:spTree>
    <p:extLst>
      <p:ext uri="{BB962C8B-B14F-4D97-AF65-F5344CB8AC3E}">
        <p14:creationId xmlns:p14="http://schemas.microsoft.com/office/powerpoint/2010/main" val="939254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415ADF9-C92F-49BA-8782-E083C47F5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3403"/>
            <a:ext cx="6977921" cy="4736736"/>
          </a:xfrm>
          <a:prstGeom prst="rect">
            <a:avLst/>
          </a:prstGeom>
        </p:spPr>
      </p:pic>
      <p:sp>
        <p:nvSpPr>
          <p:cNvPr id="3" name="内容占位符 2"/>
          <p:cNvSpPr>
            <a:spLocks noGrp="1"/>
          </p:cNvSpPr>
          <p:nvPr>
            <p:ph idx="1"/>
          </p:nvPr>
        </p:nvSpPr>
        <p:spPr>
          <a:xfrm>
            <a:off x="231853" y="1166527"/>
            <a:ext cx="6374219" cy="4506485"/>
          </a:xfrm>
        </p:spPr>
        <p:txBody>
          <a:bodyPr>
            <a:normAutofit/>
          </a:bodyPr>
          <a:lstStyle/>
          <a:p>
            <a:r>
              <a:rPr lang="zh-CN" altLang="en-US" dirty="0"/>
              <a:t>为什么要开设该课程？</a:t>
            </a:r>
            <a:endParaRPr lang="en-US" altLang="zh-CN" dirty="0"/>
          </a:p>
          <a:p>
            <a:pPr lvl="1"/>
            <a:r>
              <a:rPr lang="zh-CN" altLang="en-US" dirty="0"/>
              <a:t>其重要性以及应用的广泛性在日常生活中的体现</a:t>
            </a:r>
            <a:endParaRPr lang="en-US" altLang="zh-CN" dirty="0"/>
          </a:p>
          <a:p>
            <a:pPr lvl="2"/>
            <a:r>
              <a:rPr lang="zh-CN" altLang="en-US" dirty="0"/>
              <a:t>学分制系统</a:t>
            </a:r>
            <a:endParaRPr lang="en-US" altLang="zh-CN" dirty="0"/>
          </a:p>
          <a:p>
            <a:pPr lvl="2"/>
            <a:r>
              <a:rPr lang="zh-CN" altLang="en-US" dirty="0"/>
              <a:t>医院的挂号等系统</a:t>
            </a:r>
            <a:endParaRPr lang="en-US" altLang="zh-CN" dirty="0"/>
          </a:p>
          <a:p>
            <a:pPr lvl="2"/>
            <a:r>
              <a:rPr lang="zh-CN" altLang="en-US" dirty="0"/>
              <a:t>银行的各种业务系统</a:t>
            </a:r>
            <a:endParaRPr lang="en-US" altLang="zh-CN" dirty="0"/>
          </a:p>
          <a:p>
            <a:pPr lvl="2"/>
            <a:r>
              <a:rPr lang="zh-CN" altLang="en-US" dirty="0"/>
              <a:t>火车票的查询和订票系统</a:t>
            </a:r>
            <a:endParaRPr lang="en-US" altLang="zh-CN" dirty="0"/>
          </a:p>
          <a:p>
            <a:pPr lvl="2"/>
            <a:r>
              <a:rPr lang="zh-CN" altLang="en-US" dirty="0"/>
              <a:t>。。。</a:t>
            </a:r>
            <a:endParaRPr lang="en-US" altLang="zh-CN" dirty="0"/>
          </a:p>
          <a:p>
            <a:r>
              <a:rPr lang="zh-CN" altLang="en-US" dirty="0"/>
              <a:t>学会这么课程之后你能做什么？</a:t>
            </a:r>
            <a:endParaRPr lang="en-US" altLang="zh-CN" dirty="0"/>
          </a:p>
          <a:p>
            <a:pPr lvl="1"/>
            <a:r>
              <a:rPr lang="en-US" altLang="zh-CN" dirty="0"/>
              <a:t>DBA</a:t>
            </a:r>
          </a:p>
          <a:p>
            <a:pPr lvl="1"/>
            <a:r>
              <a:rPr lang="zh-CN" altLang="en-US" dirty="0"/>
              <a:t>开发动态网站</a:t>
            </a:r>
            <a:endParaRPr lang="en-US" altLang="zh-CN" dirty="0"/>
          </a:p>
          <a:p>
            <a:pPr lvl="1"/>
            <a:r>
              <a:rPr lang="zh-CN" altLang="en-US" dirty="0"/>
              <a:t>其他与数据库有关的应用</a:t>
            </a:r>
            <a:endParaRPr lang="en-US" altLang="zh-CN" dirty="0"/>
          </a:p>
          <a:p>
            <a:pPr lvl="1"/>
            <a:r>
              <a:rPr lang="en-US" altLang="zh-CN" dirty="0"/>
              <a:t>…….</a:t>
            </a:r>
            <a:endParaRPr lang="zh-CN" altLang="en-US" dirty="0"/>
          </a:p>
        </p:txBody>
      </p:sp>
      <p:sp>
        <p:nvSpPr>
          <p:cNvPr id="2" name="标题 1"/>
          <p:cNvSpPr>
            <a:spLocks noGrp="1"/>
          </p:cNvSpPr>
          <p:nvPr>
            <p:ph type="title"/>
          </p:nvPr>
        </p:nvSpPr>
        <p:spPr/>
        <p:txBody>
          <a:bodyPr/>
          <a:lstStyle/>
          <a:p>
            <a:r>
              <a:rPr lang="zh-CN" altLang="en-US" dirty="0"/>
              <a:t>前言</a:t>
            </a:r>
          </a:p>
        </p:txBody>
      </p:sp>
      <p:pic>
        <p:nvPicPr>
          <p:cNvPr id="7" name="图片 6">
            <a:extLst>
              <a:ext uri="{FF2B5EF4-FFF2-40B4-BE49-F238E27FC236}">
                <a16:creationId xmlns:a16="http://schemas.microsoft.com/office/drawing/2014/main" id="{1C4AFD4E-6DF2-42EC-8ED4-A19867158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831" y="2405485"/>
            <a:ext cx="3343742" cy="229584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模式：描述的是数据的全局逻辑结构</a:t>
            </a:r>
          </a:p>
          <a:p>
            <a:pPr>
              <a:lnSpc>
                <a:spcPct val="150000"/>
              </a:lnSpc>
            </a:pPr>
            <a:r>
              <a:rPr lang="zh-CN" altLang="en-US" dirty="0"/>
              <a:t>外模式：描述的是数据的局部逻辑结构 </a:t>
            </a:r>
          </a:p>
          <a:p>
            <a:pPr>
              <a:lnSpc>
                <a:spcPct val="150000"/>
              </a:lnSpc>
            </a:pPr>
            <a:r>
              <a:rPr lang="zh-CN" altLang="en-US" dirty="0"/>
              <a:t>同一个模式可以有任意多个外模式 </a:t>
            </a:r>
          </a:p>
          <a:p>
            <a:pPr>
              <a:lnSpc>
                <a:spcPct val="150000"/>
              </a:lnSpc>
            </a:pPr>
            <a:r>
              <a:rPr lang="zh-CN" altLang="en-US" dirty="0"/>
              <a:t>每一个外模式，数据库系统都有一个外模式／模式映象，定义外模式与模式之间的对应关系</a:t>
            </a:r>
          </a:p>
          <a:p>
            <a:pPr>
              <a:lnSpc>
                <a:spcPct val="150000"/>
              </a:lnSpc>
            </a:pPr>
            <a:r>
              <a:rPr lang="zh-CN" altLang="en-US" dirty="0"/>
              <a:t>映象定义通常包含在各自外模式的描述中</a:t>
            </a:r>
          </a:p>
          <a:p>
            <a:endParaRPr lang="zh-CN" altLang="en-US" dirty="0"/>
          </a:p>
        </p:txBody>
      </p:sp>
      <p:sp>
        <p:nvSpPr>
          <p:cNvPr id="2" name="标题 1"/>
          <p:cNvSpPr>
            <a:spLocks noGrp="1"/>
          </p:cNvSpPr>
          <p:nvPr>
            <p:ph type="title"/>
          </p:nvPr>
        </p:nvSpPr>
        <p:spPr/>
        <p:txBody>
          <a:bodyPr/>
          <a:lstStyle/>
          <a:p>
            <a:r>
              <a:rPr lang="zh-CN" altLang="en-US" dirty="0"/>
              <a:t>外模式／模式映象</a:t>
            </a:r>
          </a:p>
        </p:txBody>
      </p:sp>
    </p:spTree>
    <p:extLst>
      <p:ext uri="{BB962C8B-B14F-4D97-AF65-F5344CB8AC3E}">
        <p14:creationId xmlns:p14="http://schemas.microsoft.com/office/powerpoint/2010/main" val="8648870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保证数据的逻辑独立性</a:t>
            </a:r>
          </a:p>
          <a:p>
            <a:pPr lvl="1">
              <a:lnSpc>
                <a:spcPct val="150000"/>
              </a:lnSpc>
            </a:pPr>
            <a:r>
              <a:rPr lang="zh-CN" altLang="en-US" sz="2400" dirty="0"/>
              <a:t>当模式改变时，数据库管理员修改有关的外模式／模式映象，使外模式保持不变</a:t>
            </a:r>
          </a:p>
          <a:p>
            <a:pPr lvl="1">
              <a:lnSpc>
                <a:spcPct val="150000"/>
              </a:lnSpc>
            </a:pPr>
            <a:r>
              <a:rPr lang="zh-CN" altLang="en-US" sz="2400" dirty="0"/>
              <a:t>应用程序是依据数据的外模式编写的，从而应用程序不必修改，保证了数据与程序的逻辑独立性，简称数据的逻辑独立性。</a:t>
            </a:r>
          </a:p>
          <a:p>
            <a:endParaRPr lang="zh-CN" altLang="en-US" dirty="0"/>
          </a:p>
        </p:txBody>
      </p:sp>
      <p:sp>
        <p:nvSpPr>
          <p:cNvPr id="4" name="标题 1">
            <a:extLst>
              <a:ext uri="{FF2B5EF4-FFF2-40B4-BE49-F238E27FC236}">
                <a16:creationId xmlns:a16="http://schemas.microsoft.com/office/drawing/2014/main" id="{36C8F8FC-2EDA-492A-BA95-468C479CA22F}"/>
              </a:ext>
            </a:extLst>
          </p:cNvPr>
          <p:cNvSpPr>
            <a:spLocks noGrp="1"/>
          </p:cNvSpPr>
          <p:nvPr>
            <p:ph type="title"/>
          </p:nvPr>
        </p:nvSpPr>
        <p:spPr/>
        <p:txBody>
          <a:bodyPr/>
          <a:lstStyle/>
          <a:p>
            <a:r>
              <a:rPr lang="zh-CN" altLang="en-US" dirty="0"/>
              <a:t>外模式／模式映象</a:t>
            </a:r>
          </a:p>
        </p:txBody>
      </p:sp>
      <p:pic>
        <p:nvPicPr>
          <p:cNvPr id="5" name="图片 4">
            <a:extLst>
              <a:ext uri="{FF2B5EF4-FFF2-40B4-BE49-F238E27FC236}">
                <a16:creationId xmlns:a16="http://schemas.microsoft.com/office/drawing/2014/main" id="{C1C9A705-8682-4B09-B7F7-DC5FE0304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558" y="3888696"/>
            <a:ext cx="3762900" cy="2791215"/>
          </a:xfrm>
          <a:prstGeom prst="rect">
            <a:avLst/>
          </a:prstGeom>
        </p:spPr>
      </p:pic>
    </p:spTree>
    <p:extLst>
      <p:ext uri="{BB962C8B-B14F-4D97-AF65-F5344CB8AC3E}">
        <p14:creationId xmlns:p14="http://schemas.microsoft.com/office/powerpoint/2010/main" val="6862426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模式／内模式映象定义了数据全局逻辑结构与存储结构之间的对应关系。</a:t>
            </a:r>
          </a:p>
          <a:p>
            <a:pPr lvl="1" algn="just">
              <a:lnSpc>
                <a:spcPct val="150000"/>
              </a:lnSpc>
            </a:pPr>
            <a:r>
              <a:rPr lang="zh-CN" altLang="en-US" sz="2400" dirty="0"/>
              <a:t>例如</a:t>
            </a:r>
            <a:r>
              <a:rPr lang="en-US" altLang="zh-CN" sz="2400" dirty="0"/>
              <a:t>:</a:t>
            </a:r>
            <a:r>
              <a:rPr lang="zh-CN" altLang="en-US" sz="2400" dirty="0"/>
              <a:t>说明逻辑记录和字段在内部是如何表示的</a:t>
            </a:r>
          </a:p>
          <a:p>
            <a:pPr algn="just">
              <a:lnSpc>
                <a:spcPct val="150000"/>
              </a:lnSpc>
            </a:pPr>
            <a:r>
              <a:rPr lang="zh-CN" altLang="en-US" dirty="0"/>
              <a:t>数据库中模式／内模式映象是唯一的</a:t>
            </a:r>
          </a:p>
          <a:p>
            <a:pPr algn="just">
              <a:lnSpc>
                <a:spcPct val="150000"/>
              </a:lnSpc>
            </a:pPr>
            <a:r>
              <a:rPr lang="zh-CN" altLang="en-US" dirty="0"/>
              <a:t>该映象定义通常包含在模式描述中</a:t>
            </a:r>
          </a:p>
          <a:p>
            <a:endParaRPr lang="zh-CN" altLang="en-US" dirty="0"/>
          </a:p>
        </p:txBody>
      </p:sp>
      <p:sp>
        <p:nvSpPr>
          <p:cNvPr id="2" name="标题 1"/>
          <p:cNvSpPr>
            <a:spLocks noGrp="1"/>
          </p:cNvSpPr>
          <p:nvPr>
            <p:ph type="title"/>
          </p:nvPr>
        </p:nvSpPr>
        <p:spPr/>
        <p:txBody>
          <a:bodyPr/>
          <a:lstStyle/>
          <a:p>
            <a:r>
              <a:rPr lang="zh-CN" altLang="en-US" dirty="0"/>
              <a:t>模式／内模式映象</a:t>
            </a:r>
          </a:p>
        </p:txBody>
      </p:sp>
      <p:pic>
        <p:nvPicPr>
          <p:cNvPr id="5" name="图片 4">
            <a:extLst>
              <a:ext uri="{FF2B5EF4-FFF2-40B4-BE49-F238E27FC236}">
                <a16:creationId xmlns:a16="http://schemas.microsoft.com/office/drawing/2014/main" id="{50320C7D-DCE6-44B4-BD86-20B448AA4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183" y="4282213"/>
            <a:ext cx="2359356" cy="2176461"/>
          </a:xfrm>
          <a:prstGeom prst="rect">
            <a:avLst/>
          </a:prstGeom>
        </p:spPr>
      </p:pic>
    </p:spTree>
    <p:extLst>
      <p:ext uri="{BB962C8B-B14F-4D97-AF65-F5344CB8AC3E}">
        <p14:creationId xmlns:p14="http://schemas.microsoft.com/office/powerpoint/2010/main" val="23548845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保证数据的物理独立性</a:t>
            </a:r>
          </a:p>
          <a:p>
            <a:pPr lvl="1">
              <a:lnSpc>
                <a:spcPct val="150000"/>
              </a:lnSpc>
            </a:pPr>
            <a:r>
              <a:rPr lang="zh-CN" altLang="en-US" sz="2400" dirty="0"/>
              <a:t>当数据库的存储结构改变了（例如选用了另一种存储结构），数据库管理员修改模式／内模式映象，使模式保持不变</a:t>
            </a:r>
          </a:p>
          <a:p>
            <a:pPr lvl="1">
              <a:lnSpc>
                <a:spcPct val="150000"/>
              </a:lnSpc>
            </a:pPr>
            <a:r>
              <a:rPr lang="zh-CN" altLang="en-US" sz="2400" dirty="0"/>
              <a:t>应用程序不受影响。保证了数据与程序的物理独立性，简称数据的物理独立性</a:t>
            </a:r>
          </a:p>
        </p:txBody>
      </p:sp>
      <p:sp>
        <p:nvSpPr>
          <p:cNvPr id="4" name="标题 1">
            <a:extLst>
              <a:ext uri="{FF2B5EF4-FFF2-40B4-BE49-F238E27FC236}">
                <a16:creationId xmlns:a16="http://schemas.microsoft.com/office/drawing/2014/main" id="{9785F68D-A0A3-4CE2-B1D8-934C938D7EA9}"/>
              </a:ext>
            </a:extLst>
          </p:cNvPr>
          <p:cNvSpPr>
            <a:spLocks noGrp="1"/>
          </p:cNvSpPr>
          <p:nvPr>
            <p:ph type="title"/>
          </p:nvPr>
        </p:nvSpPr>
        <p:spPr/>
        <p:txBody>
          <a:bodyPr/>
          <a:lstStyle/>
          <a:p>
            <a:r>
              <a:rPr lang="zh-CN" altLang="en-US" dirty="0"/>
              <a:t>模式／内模式映象</a:t>
            </a:r>
          </a:p>
        </p:txBody>
      </p:sp>
      <p:pic>
        <p:nvPicPr>
          <p:cNvPr id="5" name="图片 4">
            <a:extLst>
              <a:ext uri="{FF2B5EF4-FFF2-40B4-BE49-F238E27FC236}">
                <a16:creationId xmlns:a16="http://schemas.microsoft.com/office/drawing/2014/main" id="{52B603B8-0E37-45C9-8646-6332946DD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813" y="4387178"/>
            <a:ext cx="2248848" cy="2248848"/>
          </a:xfrm>
          <a:prstGeom prst="rect">
            <a:avLst/>
          </a:prstGeom>
        </p:spPr>
      </p:pic>
    </p:spTree>
    <p:extLst>
      <p:ext uri="{BB962C8B-B14F-4D97-AF65-F5344CB8AC3E}">
        <p14:creationId xmlns:p14="http://schemas.microsoft.com/office/powerpoint/2010/main" val="2009138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数据库模式</a:t>
            </a:r>
          </a:p>
          <a:p>
            <a:pPr lvl="1">
              <a:lnSpc>
                <a:spcPct val="150000"/>
              </a:lnSpc>
            </a:pPr>
            <a:r>
              <a:rPr lang="zh-CN" altLang="en-US" sz="2400" dirty="0"/>
              <a:t>即全局逻辑结构是数据库的中心与关键 </a:t>
            </a:r>
          </a:p>
          <a:p>
            <a:pPr lvl="1">
              <a:lnSpc>
                <a:spcPct val="150000"/>
              </a:lnSpc>
            </a:pPr>
            <a:r>
              <a:rPr lang="zh-CN" altLang="en-US" sz="2400" dirty="0"/>
              <a:t>独立于数据库的其他层次 </a:t>
            </a:r>
          </a:p>
          <a:p>
            <a:pPr lvl="1">
              <a:lnSpc>
                <a:spcPct val="150000"/>
              </a:lnSpc>
            </a:pPr>
            <a:r>
              <a:rPr lang="zh-CN" altLang="en-US" sz="2400" dirty="0"/>
              <a:t>设计数据库模式结构时应首先确定数据库的逻辑模式</a:t>
            </a:r>
          </a:p>
          <a:p>
            <a:endParaRPr lang="zh-CN" altLang="en-US" dirty="0"/>
          </a:p>
        </p:txBody>
      </p:sp>
      <p:pic>
        <p:nvPicPr>
          <p:cNvPr id="4" name="图片 3">
            <a:extLst>
              <a:ext uri="{FF2B5EF4-FFF2-40B4-BE49-F238E27FC236}">
                <a16:creationId xmlns:a16="http://schemas.microsoft.com/office/drawing/2014/main" id="{8F22C012-09F0-4BBD-A35F-B24DFF4DD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813" y="3671977"/>
            <a:ext cx="4550837" cy="2249852"/>
          </a:xfrm>
          <a:prstGeom prst="rect">
            <a:avLst/>
          </a:prstGeom>
        </p:spPr>
      </p:pic>
    </p:spTree>
    <p:extLst>
      <p:ext uri="{BB962C8B-B14F-4D97-AF65-F5344CB8AC3E}">
        <p14:creationId xmlns:p14="http://schemas.microsoft.com/office/powerpoint/2010/main" val="36391342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数据库的内模式</a:t>
            </a:r>
          </a:p>
          <a:p>
            <a:pPr lvl="1">
              <a:lnSpc>
                <a:spcPct val="150000"/>
              </a:lnSpc>
            </a:pPr>
            <a:r>
              <a:rPr lang="zh-CN" altLang="en-US" sz="2400" dirty="0"/>
              <a:t>依赖于它的全局逻辑结构</a:t>
            </a:r>
          </a:p>
          <a:p>
            <a:pPr lvl="1">
              <a:lnSpc>
                <a:spcPct val="150000"/>
              </a:lnSpc>
            </a:pPr>
            <a:r>
              <a:rPr lang="zh-CN" altLang="en-US" sz="2400" dirty="0"/>
              <a:t>独立于数据库的用户视图，即外模式</a:t>
            </a:r>
          </a:p>
          <a:p>
            <a:pPr lvl="1">
              <a:lnSpc>
                <a:spcPct val="150000"/>
              </a:lnSpc>
            </a:pPr>
            <a:r>
              <a:rPr lang="zh-CN" altLang="en-US" sz="2400" dirty="0"/>
              <a:t>独立于具体的存储设备  </a:t>
            </a:r>
          </a:p>
          <a:p>
            <a:pPr lvl="1">
              <a:lnSpc>
                <a:spcPct val="150000"/>
              </a:lnSpc>
            </a:pPr>
            <a:r>
              <a:rPr lang="zh-CN" altLang="en-US" sz="2400" dirty="0"/>
              <a:t>将全局逻辑结构中所定义的数据结构及其联系按照一定的物理存储策略进行组织，以达到较好的时间与空间效率 </a:t>
            </a:r>
          </a:p>
          <a:p>
            <a:pPr>
              <a:lnSpc>
                <a:spcPct val="150000"/>
              </a:lnSpc>
            </a:pPr>
            <a:endParaRPr lang="zh-CN" altLang="en-US" dirty="0"/>
          </a:p>
        </p:txBody>
      </p:sp>
    </p:spTree>
    <p:extLst>
      <p:ext uri="{BB962C8B-B14F-4D97-AF65-F5344CB8AC3E}">
        <p14:creationId xmlns:p14="http://schemas.microsoft.com/office/powerpoint/2010/main" val="38214967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数据库的外模式</a:t>
            </a:r>
          </a:p>
          <a:p>
            <a:pPr lvl="1">
              <a:lnSpc>
                <a:spcPct val="150000"/>
              </a:lnSpc>
            </a:pPr>
            <a:r>
              <a:rPr lang="zh-CN" altLang="en-US" sz="2400" dirty="0"/>
              <a:t>面向具体的应用程序</a:t>
            </a:r>
          </a:p>
          <a:p>
            <a:pPr lvl="1">
              <a:lnSpc>
                <a:spcPct val="150000"/>
              </a:lnSpc>
            </a:pPr>
            <a:r>
              <a:rPr lang="zh-CN" altLang="en-US" sz="2400" dirty="0"/>
              <a:t>定义在逻辑模式之上</a:t>
            </a:r>
          </a:p>
          <a:p>
            <a:pPr lvl="1">
              <a:lnSpc>
                <a:spcPct val="150000"/>
              </a:lnSpc>
            </a:pPr>
            <a:r>
              <a:rPr lang="zh-CN" altLang="en-US" sz="2400" dirty="0"/>
              <a:t>独立于存储模式和存储设备</a:t>
            </a:r>
          </a:p>
          <a:p>
            <a:pPr lvl="1">
              <a:lnSpc>
                <a:spcPct val="150000"/>
              </a:lnSpc>
            </a:pPr>
            <a:r>
              <a:rPr lang="zh-CN" altLang="en-US" sz="2400" dirty="0"/>
              <a:t>当应用需求发生较大变化，相应外模式不能满足其视图要求时，该外模式就得做相应改动 </a:t>
            </a:r>
          </a:p>
          <a:p>
            <a:pPr lvl="1">
              <a:lnSpc>
                <a:spcPct val="150000"/>
              </a:lnSpc>
            </a:pPr>
            <a:r>
              <a:rPr lang="zh-CN" altLang="en-US" sz="2400" dirty="0"/>
              <a:t>设计外模式时应充分考虑到应用的扩充性 </a:t>
            </a:r>
          </a:p>
          <a:p>
            <a:pPr>
              <a:lnSpc>
                <a:spcPct val="150000"/>
              </a:lnSpc>
            </a:pPr>
            <a:endParaRPr lang="zh-CN" altLang="en-US" dirty="0"/>
          </a:p>
        </p:txBody>
      </p:sp>
    </p:spTree>
    <p:extLst>
      <p:ext uri="{BB962C8B-B14F-4D97-AF65-F5344CB8AC3E}">
        <p14:creationId xmlns:p14="http://schemas.microsoft.com/office/powerpoint/2010/main" val="34088774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50" y="1166528"/>
            <a:ext cx="5625874" cy="4189244"/>
          </a:xfrm>
        </p:spPr>
        <p:txBody>
          <a:bodyPr>
            <a:normAutofit fontScale="85000" lnSpcReduction="10000"/>
          </a:bodyPr>
          <a:lstStyle/>
          <a:p>
            <a:pPr>
              <a:lnSpc>
                <a:spcPct val="160000"/>
              </a:lnSpc>
            </a:pPr>
            <a:r>
              <a:rPr lang="zh-CN" altLang="en-US" sz="3300" dirty="0"/>
              <a:t>特定的应用程序</a:t>
            </a:r>
          </a:p>
          <a:p>
            <a:pPr lvl="1">
              <a:lnSpc>
                <a:spcPct val="160000"/>
              </a:lnSpc>
            </a:pPr>
            <a:r>
              <a:rPr lang="zh-CN" altLang="en-US" sz="2800" dirty="0"/>
              <a:t>在外模式描述的数据结构上编制的</a:t>
            </a:r>
          </a:p>
          <a:p>
            <a:pPr lvl="1">
              <a:lnSpc>
                <a:spcPct val="160000"/>
              </a:lnSpc>
            </a:pPr>
            <a:r>
              <a:rPr lang="zh-CN" altLang="en-US" sz="2800" dirty="0"/>
              <a:t>依赖于特定的外模式</a:t>
            </a:r>
          </a:p>
          <a:p>
            <a:pPr lvl="1">
              <a:lnSpc>
                <a:spcPct val="160000"/>
              </a:lnSpc>
            </a:pPr>
            <a:r>
              <a:rPr lang="zh-CN" altLang="en-US" sz="2800" dirty="0"/>
              <a:t>与数据库的模式和存储结构独立</a:t>
            </a:r>
          </a:p>
          <a:p>
            <a:pPr lvl="1">
              <a:lnSpc>
                <a:spcPct val="160000"/>
              </a:lnSpc>
            </a:pPr>
            <a:r>
              <a:rPr lang="zh-CN" altLang="en-US" sz="2800" dirty="0"/>
              <a:t>不同的应用程序有时可以共用同一个外模式</a:t>
            </a:r>
          </a:p>
          <a:p>
            <a:pPr>
              <a:lnSpc>
                <a:spcPct val="160000"/>
              </a:lnSpc>
            </a:pPr>
            <a:endParaRPr lang="zh-CN" altLang="en-US" dirty="0"/>
          </a:p>
        </p:txBody>
      </p:sp>
      <p:sp>
        <p:nvSpPr>
          <p:cNvPr id="4" name="矩形 3">
            <a:extLst>
              <a:ext uri="{FF2B5EF4-FFF2-40B4-BE49-F238E27FC236}">
                <a16:creationId xmlns:a16="http://schemas.microsoft.com/office/drawing/2014/main" id="{1A33475D-3871-4B48-B138-2A6286539C7B}"/>
              </a:ext>
            </a:extLst>
          </p:cNvPr>
          <p:cNvSpPr/>
          <p:nvPr/>
        </p:nvSpPr>
        <p:spPr>
          <a:xfrm>
            <a:off x="5768148" y="1166524"/>
            <a:ext cx="6096000" cy="2993384"/>
          </a:xfrm>
          <a:prstGeom prst="rect">
            <a:avLst/>
          </a:prstGeom>
        </p:spPr>
        <p:txBody>
          <a:bodyPr>
            <a:spAutoFit/>
          </a:bodyPr>
          <a:lstStyle/>
          <a:p>
            <a:pPr marL="457200" indent="-457200" eaLnBrk="0" hangingPunct="0">
              <a:lnSpc>
                <a:spcPct val="140000"/>
              </a:lnSpc>
              <a:spcBef>
                <a:spcPct val="20000"/>
              </a:spcBef>
              <a:buClr>
                <a:srgbClr val="0070C0"/>
              </a:buClr>
              <a:buFont typeface="Wingdings" panose="05000000000000000000" pitchFamily="2" charset="2"/>
              <a:buChar char="v"/>
            </a:pPr>
            <a:r>
              <a:rPr lang="zh-CN" altLang="en-US" sz="2800" dirty="0">
                <a:latin typeface="+mn-lt"/>
                <a:ea typeface="+mn-ea"/>
              </a:rPr>
              <a:t>数据库的二级映像</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保证了数据库外模式的稳定性</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从底层保证了应用程序的稳定性，除非应用需求本身发生变化，否则应用程序一般不需要修改 </a:t>
            </a:r>
          </a:p>
        </p:txBody>
      </p:sp>
    </p:spTree>
    <p:extLst>
      <p:ext uri="{BB962C8B-B14F-4D97-AF65-F5344CB8AC3E}">
        <p14:creationId xmlns:p14="http://schemas.microsoft.com/office/powerpoint/2010/main" val="18442654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40000"/>
              </a:lnSpc>
            </a:pPr>
            <a:r>
              <a:rPr lang="zh-CN" altLang="en-US" dirty="0"/>
              <a:t>数据与程序之间的独立性，使得数据的定义和描述可以从应用程序中分离出去 </a:t>
            </a:r>
          </a:p>
          <a:p>
            <a:pPr>
              <a:lnSpc>
                <a:spcPct val="140000"/>
              </a:lnSpc>
            </a:pPr>
            <a:r>
              <a:rPr lang="zh-CN" altLang="en-US" dirty="0"/>
              <a:t>数据的存取由</a:t>
            </a:r>
            <a:r>
              <a:rPr lang="en-US" altLang="zh-CN" dirty="0"/>
              <a:t>DBMS</a:t>
            </a:r>
            <a:r>
              <a:rPr lang="zh-CN" altLang="en-US" dirty="0"/>
              <a:t>管理</a:t>
            </a:r>
          </a:p>
          <a:p>
            <a:pPr lvl="1">
              <a:lnSpc>
                <a:spcPct val="140000"/>
              </a:lnSpc>
            </a:pPr>
            <a:r>
              <a:rPr lang="zh-CN" altLang="en-US" sz="2400" dirty="0"/>
              <a:t>用户不必考虑存取路径等细节</a:t>
            </a:r>
          </a:p>
          <a:p>
            <a:pPr lvl="1">
              <a:lnSpc>
                <a:spcPct val="140000"/>
              </a:lnSpc>
            </a:pPr>
            <a:r>
              <a:rPr lang="zh-CN" altLang="en-US" sz="2400" dirty="0"/>
              <a:t>简化了应用程序的编制</a:t>
            </a:r>
          </a:p>
          <a:p>
            <a:pPr lvl="1">
              <a:lnSpc>
                <a:spcPct val="140000"/>
              </a:lnSpc>
            </a:pPr>
            <a:r>
              <a:rPr lang="zh-CN" altLang="en-US" sz="2400" dirty="0"/>
              <a:t>大大减少了应用程序的维护和修改</a:t>
            </a:r>
          </a:p>
        </p:txBody>
      </p:sp>
      <p:pic>
        <p:nvPicPr>
          <p:cNvPr id="4" name="图片 3">
            <a:extLst>
              <a:ext uri="{FF2B5EF4-FFF2-40B4-BE49-F238E27FC236}">
                <a16:creationId xmlns:a16="http://schemas.microsoft.com/office/drawing/2014/main" id="{E7D36260-9FAC-480E-A554-2583A84AB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9510635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Clr>
                <a:schemeClr val="accent1"/>
              </a:buClr>
            </a:pPr>
            <a:r>
              <a:rPr lang="zh-CN" altLang="en-US" dirty="0"/>
              <a:t>第二节 数据模型</a:t>
            </a:r>
            <a:r>
              <a:rPr lang="en-US" altLang="ko-KR" dirty="0"/>
              <a:t>  </a:t>
            </a:r>
          </a:p>
          <a:p>
            <a:pPr>
              <a:lnSpc>
                <a:spcPct val="150000"/>
              </a:lnSpc>
              <a:buClr>
                <a:schemeClr val="accent1"/>
              </a:buClr>
            </a:pPr>
            <a:r>
              <a:rPr lang="zh-CN" altLang="en-US" dirty="0"/>
              <a:t>第三节 数据库系统结构</a:t>
            </a:r>
            <a:endParaRPr lang="en-US" altLang="ko-KR" dirty="0"/>
          </a:p>
          <a:p>
            <a:pPr>
              <a:lnSpc>
                <a:spcPct val="150000"/>
              </a:lnSpc>
              <a:buBlip>
                <a:blip r:embed="rId2"/>
              </a:buBlip>
            </a:pPr>
            <a:r>
              <a:rPr lang="zh-CN" altLang="en-US" dirty="0">
                <a:solidFill>
                  <a:srgbClr val="FF9905"/>
                </a:solidFill>
              </a:rPr>
              <a:t>第四节 数据库系统的组成</a:t>
            </a:r>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A04FAF81-42F9-4AB8-88CD-C649E51D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297892377"/>
      </p:ext>
    </p:extLst>
  </p:cSld>
  <p:clrMapOvr>
    <a:masterClrMapping/>
  </p:clrMapOvr>
  <p:transition advTm="25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Blip>
                <a:blip r:embed="rId2"/>
              </a:buBlip>
            </a:pPr>
            <a:r>
              <a:rPr lang="zh-CN" altLang="en-US" dirty="0">
                <a:solidFill>
                  <a:srgbClr val="FF9905"/>
                </a:solidFill>
              </a:rPr>
              <a:t>第一节 数据库系统概述</a:t>
            </a:r>
            <a:endParaRPr lang="en-US" altLang="ko-KR" dirty="0">
              <a:solidFill>
                <a:srgbClr val="FF9905"/>
              </a:solidFill>
            </a:endParaRPr>
          </a:p>
          <a:p>
            <a:pPr>
              <a:lnSpc>
                <a:spcPct val="150000"/>
              </a:lnSpc>
              <a:buClr>
                <a:schemeClr val="accent1"/>
              </a:buClr>
            </a:pPr>
            <a:r>
              <a:rPr lang="zh-CN" altLang="en-US" dirty="0">
                <a:solidFill>
                  <a:srgbClr val="000000"/>
                </a:solidFill>
              </a:rPr>
              <a:t>第二节 </a:t>
            </a:r>
            <a:r>
              <a:rPr lang="zh-CN" altLang="en-US" dirty="0"/>
              <a:t>数据模型</a:t>
            </a:r>
            <a:r>
              <a:rPr lang="en-US" altLang="ko-KR" dirty="0"/>
              <a:t>  </a:t>
            </a:r>
          </a:p>
          <a:p>
            <a:pPr>
              <a:lnSpc>
                <a:spcPct val="150000"/>
              </a:lnSpc>
              <a:buClr>
                <a:schemeClr val="accent1"/>
              </a:buClr>
            </a:pPr>
            <a:r>
              <a:rPr lang="zh-CN" altLang="en-US" dirty="0">
                <a:solidFill>
                  <a:srgbClr val="000000"/>
                </a:solidFill>
              </a:rPr>
              <a:t>第三节 数据库系统结构</a:t>
            </a:r>
            <a:endParaRPr lang="en-US" altLang="ko-KR" dirty="0">
              <a:solidFill>
                <a:srgbClr val="000000"/>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第</a:t>
            </a:r>
            <a:r>
              <a:rPr lang="en-US" altLang="zh-CN" b="1" dirty="0">
                <a:effectLst>
                  <a:outerShdw blurRad="38100" dist="38100" dir="2700000" algn="tl">
                    <a:srgbClr val="000000">
                      <a:alpha val="43137"/>
                    </a:srgbClr>
                  </a:outerShdw>
                </a:effectLst>
              </a:rPr>
              <a:t>1</a:t>
            </a:r>
            <a:r>
              <a:rPr lang="zh-CN" altLang="en-US" b="1" dirty="0">
                <a:effectLst>
                  <a:outerShdw blurRad="38100" dist="38100" dir="2700000" algn="tl">
                    <a:srgbClr val="000000">
                      <a:alpha val="43137"/>
                    </a:srgbClr>
                  </a:outerShdw>
                </a:effectLst>
              </a:rPr>
              <a:t>章 绪论</a:t>
            </a:r>
          </a:p>
        </p:txBody>
      </p:sp>
      <p:pic>
        <p:nvPicPr>
          <p:cNvPr id="5" name="图片 4">
            <a:extLst>
              <a:ext uri="{FF2B5EF4-FFF2-40B4-BE49-F238E27FC236}">
                <a16:creationId xmlns:a16="http://schemas.microsoft.com/office/drawing/2014/main" id="{FD6519F7-F9F6-4BA5-9059-F20173A90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308887650"/>
      </p:ext>
    </p:extLst>
  </p:cSld>
  <p:clrMapOvr>
    <a:masterClrMapping/>
  </p:clrMapOvr>
  <p:transition advTm="25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1020531"/>
            <a:ext cx="5485257" cy="4957648"/>
          </a:xfrm>
        </p:spPr>
        <p:txBody>
          <a:bodyPr>
            <a:normAutofit/>
          </a:bodyPr>
          <a:lstStyle/>
          <a:p>
            <a:pPr>
              <a:lnSpc>
                <a:spcPct val="150000"/>
              </a:lnSpc>
            </a:pPr>
            <a:r>
              <a:rPr lang="zh-CN" altLang="en-US" dirty="0">
                <a:latin typeface="+mn-ea"/>
              </a:rPr>
              <a:t>数据库系统对硬件资源的要求</a:t>
            </a:r>
          </a:p>
          <a:p>
            <a:pPr lvl="1">
              <a:lnSpc>
                <a:spcPct val="150000"/>
              </a:lnSpc>
            </a:pPr>
            <a:r>
              <a:rPr lang="zh-CN" altLang="en-US" sz="2400" dirty="0">
                <a:latin typeface="+mn-ea"/>
              </a:rPr>
              <a:t>足够大的内存</a:t>
            </a:r>
            <a:endParaRPr lang="en-US" altLang="zh-CN" sz="2400" dirty="0">
              <a:latin typeface="+mn-ea"/>
            </a:endParaRPr>
          </a:p>
          <a:p>
            <a:pPr lvl="2" algn="just">
              <a:lnSpc>
                <a:spcPct val="150000"/>
              </a:lnSpc>
            </a:pPr>
            <a:r>
              <a:rPr lang="zh-CN" altLang="en-US" sz="2400" dirty="0">
                <a:latin typeface="+mn-ea"/>
              </a:rPr>
              <a:t>操作系统</a:t>
            </a:r>
          </a:p>
          <a:p>
            <a:pPr lvl="2" algn="just">
              <a:lnSpc>
                <a:spcPct val="150000"/>
              </a:lnSpc>
            </a:pPr>
            <a:r>
              <a:rPr lang="en-US" altLang="zh-CN" sz="2400" dirty="0">
                <a:latin typeface="+mn-ea"/>
              </a:rPr>
              <a:t>DBMS</a:t>
            </a:r>
            <a:r>
              <a:rPr lang="zh-CN" altLang="en-US" sz="2400" dirty="0">
                <a:latin typeface="+mn-ea"/>
              </a:rPr>
              <a:t>的核心模块</a:t>
            </a:r>
          </a:p>
          <a:p>
            <a:pPr lvl="2" algn="just">
              <a:lnSpc>
                <a:spcPct val="150000"/>
              </a:lnSpc>
            </a:pPr>
            <a:r>
              <a:rPr lang="zh-CN" altLang="en-US" sz="2400" dirty="0">
                <a:latin typeface="+mn-ea"/>
              </a:rPr>
              <a:t>数据缓冲区</a:t>
            </a:r>
          </a:p>
          <a:p>
            <a:pPr lvl="2" algn="just">
              <a:lnSpc>
                <a:spcPct val="150000"/>
              </a:lnSpc>
            </a:pPr>
            <a:r>
              <a:rPr lang="zh-CN" altLang="en-US" sz="2400" dirty="0">
                <a:latin typeface="+mn-ea"/>
              </a:rPr>
              <a:t>应用程序</a:t>
            </a:r>
          </a:p>
        </p:txBody>
      </p:sp>
      <p:sp>
        <p:nvSpPr>
          <p:cNvPr id="2" name="标题 1"/>
          <p:cNvSpPr>
            <a:spLocks noGrp="1"/>
          </p:cNvSpPr>
          <p:nvPr>
            <p:ph type="title"/>
          </p:nvPr>
        </p:nvSpPr>
        <p:spPr/>
        <p:txBody>
          <a:bodyPr/>
          <a:lstStyle/>
          <a:p>
            <a:r>
              <a:rPr lang="zh-CN" altLang="en-US" dirty="0"/>
              <a:t>硬件平台及数据库</a:t>
            </a:r>
          </a:p>
        </p:txBody>
      </p:sp>
      <p:sp>
        <p:nvSpPr>
          <p:cNvPr id="4" name="矩形 3">
            <a:extLst>
              <a:ext uri="{FF2B5EF4-FFF2-40B4-BE49-F238E27FC236}">
                <a16:creationId xmlns:a16="http://schemas.microsoft.com/office/drawing/2014/main" id="{CB121549-6FD9-4558-A75A-6DC156121142}"/>
              </a:ext>
            </a:extLst>
          </p:cNvPr>
          <p:cNvSpPr/>
          <p:nvPr/>
        </p:nvSpPr>
        <p:spPr>
          <a:xfrm>
            <a:off x="5724605" y="1680001"/>
            <a:ext cx="6096000" cy="3720377"/>
          </a:xfrm>
          <a:prstGeom prst="rect">
            <a:avLst/>
          </a:prstGeom>
        </p:spPr>
        <p:txBody>
          <a:bodyPr>
            <a:spAutoFit/>
          </a:bodyPr>
          <a:lstStyle/>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足够大的外存</a:t>
            </a:r>
            <a:endParaRPr lang="en-US" altLang="zh-CN" sz="2400" dirty="0">
              <a:latin typeface="+mn-ea"/>
              <a:ea typeface="+mn-ea"/>
            </a:endParaRP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磁盘或磁盘阵列</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数据库</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光盘、磁带</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数据备份</a:t>
            </a:r>
            <a:endParaRPr lang="en-US" altLang="zh-CN" sz="2400" dirty="0">
              <a:latin typeface="+mn-ea"/>
              <a:ea typeface="+mn-ea"/>
            </a:endParaRP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较高的通道能力，提高数据传送率</a:t>
            </a:r>
          </a:p>
        </p:txBody>
      </p:sp>
    </p:spTree>
    <p:extLst>
      <p:ext uri="{BB962C8B-B14F-4D97-AF65-F5344CB8AC3E}">
        <p14:creationId xmlns:p14="http://schemas.microsoft.com/office/powerpoint/2010/main" val="2971271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en-US" altLang="zh-CN" dirty="0"/>
              <a:t>DBMS</a:t>
            </a:r>
          </a:p>
          <a:p>
            <a:pPr algn="just">
              <a:lnSpc>
                <a:spcPct val="150000"/>
              </a:lnSpc>
            </a:pPr>
            <a:r>
              <a:rPr lang="zh-CN" altLang="en-US" dirty="0"/>
              <a:t>操作系统</a:t>
            </a:r>
          </a:p>
          <a:p>
            <a:pPr algn="just">
              <a:lnSpc>
                <a:spcPct val="150000"/>
              </a:lnSpc>
            </a:pPr>
            <a:r>
              <a:rPr lang="zh-CN" altLang="en-US" dirty="0"/>
              <a:t>与数据库接口的高级语言及其编译系统</a:t>
            </a:r>
          </a:p>
          <a:p>
            <a:pPr algn="just">
              <a:lnSpc>
                <a:spcPct val="150000"/>
              </a:lnSpc>
            </a:pPr>
            <a:r>
              <a:rPr lang="zh-CN" altLang="en-US" dirty="0"/>
              <a:t>以</a:t>
            </a:r>
            <a:r>
              <a:rPr lang="en-US" altLang="zh-CN" dirty="0"/>
              <a:t>DBMS</a:t>
            </a:r>
            <a:r>
              <a:rPr lang="zh-CN" altLang="en-US" dirty="0"/>
              <a:t>为核心的应用开发工具</a:t>
            </a:r>
          </a:p>
          <a:p>
            <a:pPr algn="just">
              <a:lnSpc>
                <a:spcPct val="150000"/>
              </a:lnSpc>
            </a:pPr>
            <a:r>
              <a:rPr lang="zh-CN" altLang="en-US" dirty="0"/>
              <a:t>为特定应用环境开发的数据库应用系统</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软件</a:t>
            </a:r>
          </a:p>
        </p:txBody>
      </p:sp>
      <p:pic>
        <p:nvPicPr>
          <p:cNvPr id="5" name="图片 4">
            <a:extLst>
              <a:ext uri="{FF2B5EF4-FFF2-40B4-BE49-F238E27FC236}">
                <a16:creationId xmlns:a16="http://schemas.microsoft.com/office/drawing/2014/main" id="{3DDC2F21-0E79-4BDF-AC7A-5707A27AE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93" y="3429000"/>
            <a:ext cx="3872120" cy="3144161"/>
          </a:xfrm>
          <a:prstGeom prst="rect">
            <a:avLst/>
          </a:prstGeom>
        </p:spPr>
      </p:pic>
    </p:spTree>
    <p:extLst>
      <p:ext uri="{BB962C8B-B14F-4D97-AF65-F5344CB8AC3E}">
        <p14:creationId xmlns:p14="http://schemas.microsoft.com/office/powerpoint/2010/main" val="37829960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数据库管理员</a:t>
            </a:r>
          </a:p>
          <a:p>
            <a:pPr algn="just">
              <a:lnSpc>
                <a:spcPct val="150000"/>
              </a:lnSpc>
            </a:pPr>
            <a:r>
              <a:rPr lang="zh-CN" altLang="en-US" dirty="0"/>
              <a:t>系统分析员</a:t>
            </a:r>
          </a:p>
          <a:p>
            <a:pPr algn="just">
              <a:lnSpc>
                <a:spcPct val="150000"/>
              </a:lnSpc>
            </a:pPr>
            <a:r>
              <a:rPr lang="zh-CN" altLang="en-US" dirty="0"/>
              <a:t>数据库设计人员</a:t>
            </a:r>
          </a:p>
          <a:p>
            <a:pPr algn="just">
              <a:lnSpc>
                <a:spcPct val="150000"/>
              </a:lnSpc>
            </a:pPr>
            <a:r>
              <a:rPr lang="zh-CN" altLang="en-US" dirty="0"/>
              <a:t>应用程序员</a:t>
            </a:r>
          </a:p>
          <a:p>
            <a:pPr algn="just">
              <a:lnSpc>
                <a:spcPct val="150000"/>
              </a:lnSpc>
            </a:pPr>
            <a:r>
              <a:rPr lang="en-US" altLang="zh-CN" dirty="0"/>
              <a:t>(</a:t>
            </a:r>
            <a:r>
              <a:rPr lang="zh-CN" altLang="en-US" dirty="0"/>
              <a:t>最终用户</a:t>
            </a:r>
            <a:r>
              <a:rPr lang="en-US" altLang="zh-CN" dirty="0"/>
              <a:t>)</a:t>
            </a:r>
          </a:p>
          <a:p>
            <a:pPr>
              <a:lnSpc>
                <a:spcPct val="150000"/>
              </a:lnSpc>
            </a:pPr>
            <a:endParaRPr lang="zh-CN" altLang="en-US" dirty="0"/>
          </a:p>
        </p:txBody>
      </p:sp>
      <p:sp>
        <p:nvSpPr>
          <p:cNvPr id="2" name="标题 1"/>
          <p:cNvSpPr>
            <a:spLocks noGrp="1"/>
          </p:cNvSpPr>
          <p:nvPr>
            <p:ph type="title"/>
          </p:nvPr>
        </p:nvSpPr>
        <p:spPr/>
        <p:txBody>
          <a:bodyPr>
            <a:normAutofit/>
          </a:bodyPr>
          <a:lstStyle/>
          <a:p>
            <a:r>
              <a:rPr lang="zh-CN" altLang="en-US" dirty="0"/>
              <a:t>人员</a:t>
            </a:r>
          </a:p>
        </p:txBody>
      </p:sp>
      <p:pic>
        <p:nvPicPr>
          <p:cNvPr id="4" name="图片 3">
            <a:extLst>
              <a:ext uri="{FF2B5EF4-FFF2-40B4-BE49-F238E27FC236}">
                <a16:creationId xmlns:a16="http://schemas.microsoft.com/office/drawing/2014/main" id="{74DC2644-D9F9-4E9E-A1C2-E4523B304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93" y="3429000"/>
            <a:ext cx="3872120" cy="3144161"/>
          </a:xfrm>
          <a:prstGeom prst="rect">
            <a:avLst/>
          </a:prstGeom>
        </p:spPr>
      </p:pic>
    </p:spTree>
    <p:extLst>
      <p:ext uri="{BB962C8B-B14F-4D97-AF65-F5344CB8AC3E}">
        <p14:creationId xmlns:p14="http://schemas.microsoft.com/office/powerpoint/2010/main" val="11360815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6075312" cy="4524949"/>
          </a:xfrm>
        </p:spPr>
        <p:txBody>
          <a:bodyPr>
            <a:normAutofit/>
          </a:bodyPr>
          <a:lstStyle/>
          <a:p>
            <a:pPr>
              <a:lnSpc>
                <a:spcPct val="150000"/>
              </a:lnSpc>
            </a:pPr>
            <a:r>
              <a:rPr kumimoji="1" lang="zh-CN" altLang="en-US" dirty="0"/>
              <a:t>不同的人员涉及不同的数据抽象级别，具有不同的数据视图，如下图所示</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人员</a:t>
            </a:r>
          </a:p>
        </p:txBody>
      </p:sp>
      <p:sp>
        <p:nvSpPr>
          <p:cNvPr id="4" name="Rectangle 1027"/>
          <p:cNvSpPr txBox="1">
            <a:spLocks noChangeArrowheads="1"/>
          </p:cNvSpPr>
          <p:nvPr/>
        </p:nvSpPr>
        <p:spPr>
          <a:xfrm>
            <a:off x="7744083" y="5232716"/>
            <a:ext cx="3455987" cy="304800"/>
          </a:xfrm>
          <a:prstGeom prst="rect">
            <a:avLst/>
          </a:prstGeom>
        </p:spPr>
        <p:txBody>
          <a:bodyPr vert="horz" lIns="91440" tIns="45720" rIns="91440" bIns="45720" rtlCol="0">
            <a:normAutofit lnSpcReduction="10000"/>
          </a:bodyPr>
          <a:lstStyle/>
          <a:p>
            <a:pPr marL="342900" indent="-342900">
              <a:lnSpc>
                <a:spcPct val="80000"/>
              </a:lnSpc>
              <a:spcBef>
                <a:spcPct val="20000"/>
              </a:spcBef>
              <a:buClr>
                <a:schemeClr val="tx1"/>
              </a:buClr>
              <a:defRPr/>
            </a:pPr>
            <a:r>
              <a:rPr lang="zh-CN" altLang="en-US" b="1" kern="0">
                <a:solidFill>
                  <a:srgbClr val="000000"/>
                </a:solidFill>
                <a:latin typeface="隶书" pitchFamily="49" charset="-122"/>
                <a:ea typeface="隶书" pitchFamily="49" charset="-122"/>
              </a:rPr>
              <a:t>图</a:t>
            </a:r>
            <a:r>
              <a:rPr lang="en-US" altLang="zh-CN" b="1" kern="0">
                <a:solidFill>
                  <a:srgbClr val="000000"/>
                </a:solidFill>
                <a:latin typeface="隶书" pitchFamily="49" charset="-122"/>
                <a:ea typeface="隶书" pitchFamily="49" charset="-122"/>
              </a:rPr>
              <a:t>1.30  </a:t>
            </a:r>
            <a:r>
              <a:rPr lang="zh-CN" altLang="en-US" b="1" kern="0">
                <a:solidFill>
                  <a:srgbClr val="000000"/>
                </a:solidFill>
                <a:latin typeface="隶书" pitchFamily="49" charset="-122"/>
                <a:ea typeface="隶书" pitchFamily="49" charset="-122"/>
              </a:rPr>
              <a:t>各种人员的数据视图 </a:t>
            </a:r>
          </a:p>
        </p:txBody>
      </p:sp>
      <p:pic>
        <p:nvPicPr>
          <p:cNvPr id="5" name="Picture 1028" descr="130"/>
          <p:cNvPicPr>
            <a:picLocks noChangeAspect="1" noChangeArrowheads="1"/>
          </p:cNvPicPr>
          <p:nvPr/>
        </p:nvPicPr>
        <p:blipFill>
          <a:blip r:embed="rId2"/>
          <a:srcRect/>
          <a:stretch>
            <a:fillRect/>
          </a:stretch>
        </p:blipFill>
        <p:spPr bwMode="auto">
          <a:xfrm>
            <a:off x="6428804" y="1262656"/>
            <a:ext cx="4968875" cy="3398837"/>
          </a:xfrm>
          <a:prstGeom prst="rect">
            <a:avLst/>
          </a:prstGeom>
          <a:noFill/>
          <a:ln w="9525">
            <a:noFill/>
            <a:miter lim="800000"/>
            <a:headEnd/>
            <a:tailEnd/>
          </a:ln>
        </p:spPr>
      </p:pic>
    </p:spTree>
    <p:extLst>
      <p:ext uri="{BB962C8B-B14F-4D97-AF65-F5344CB8AC3E}">
        <p14:creationId xmlns:p14="http://schemas.microsoft.com/office/powerpoint/2010/main" val="2747831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50000"/>
              </a:lnSpc>
            </a:pPr>
            <a:r>
              <a:rPr lang="zh-CN" altLang="en-US" dirty="0"/>
              <a:t>具体职责：</a:t>
            </a:r>
            <a:endParaRPr lang="en-US" altLang="zh-CN" dirty="0"/>
          </a:p>
          <a:p>
            <a:pPr lvl="1" algn="just">
              <a:lnSpc>
                <a:spcPct val="150000"/>
              </a:lnSpc>
            </a:pPr>
            <a:r>
              <a:rPr lang="zh-CN" altLang="en-US" sz="2400" dirty="0"/>
              <a:t>决定数据库中的信息内容和结构</a:t>
            </a:r>
          </a:p>
          <a:p>
            <a:pPr lvl="1" algn="just">
              <a:lnSpc>
                <a:spcPct val="150000"/>
              </a:lnSpc>
            </a:pPr>
            <a:r>
              <a:rPr lang="zh-CN" altLang="en-US" sz="2400" dirty="0"/>
              <a:t>决定数据库的存储结构和存取策略</a:t>
            </a:r>
          </a:p>
          <a:p>
            <a:pPr lvl="1" algn="just">
              <a:lnSpc>
                <a:spcPct val="150000"/>
              </a:lnSpc>
            </a:pPr>
            <a:r>
              <a:rPr lang="zh-CN" altLang="en-US" sz="2400" dirty="0"/>
              <a:t>定义数据的安全性要求和完整性约束条件</a:t>
            </a:r>
            <a:endParaRPr lang="en-US" altLang="zh-CN" sz="2400" dirty="0"/>
          </a:p>
          <a:p>
            <a:pPr lvl="1" algn="just">
              <a:lnSpc>
                <a:spcPct val="150000"/>
              </a:lnSpc>
            </a:pPr>
            <a:r>
              <a:rPr lang="zh-CN" altLang="en-US" sz="2400" dirty="0"/>
              <a:t>监控数据库的使用和运行</a:t>
            </a:r>
            <a:endParaRPr lang="en-US" altLang="zh-CN" sz="2400" dirty="0"/>
          </a:p>
          <a:p>
            <a:pPr lvl="1" algn="just">
              <a:lnSpc>
                <a:spcPct val="150000"/>
              </a:lnSpc>
            </a:pPr>
            <a:r>
              <a:rPr lang="zh-CN" altLang="en-US" dirty="0"/>
              <a:t>数据库的改进和重组</a:t>
            </a:r>
            <a:endParaRPr lang="en-US" altLang="zh-CN" dirty="0"/>
          </a:p>
          <a:p>
            <a:pPr marL="457200" lvl="1" indent="0" algn="just">
              <a:lnSpc>
                <a:spcPct val="150000"/>
              </a:lnSpc>
              <a:buNone/>
            </a:pPr>
            <a:endParaRPr lang="en-US" altLang="zh-CN" sz="2400" dirty="0"/>
          </a:p>
        </p:txBody>
      </p:sp>
      <p:sp>
        <p:nvSpPr>
          <p:cNvPr id="2" name="标题 1"/>
          <p:cNvSpPr>
            <a:spLocks noGrp="1"/>
          </p:cNvSpPr>
          <p:nvPr>
            <p:ph type="title"/>
          </p:nvPr>
        </p:nvSpPr>
        <p:spPr/>
        <p:txBody>
          <a:bodyPr/>
          <a:lstStyle/>
          <a:p>
            <a:r>
              <a:rPr lang="zh-CN" altLang="en-US" dirty="0"/>
              <a:t>数据库管理员</a:t>
            </a:r>
            <a:r>
              <a:rPr lang="en-US" altLang="zh-CN" dirty="0"/>
              <a:t>(DBA)</a:t>
            </a:r>
            <a:endParaRPr lang="zh-CN" altLang="en-US" dirty="0"/>
          </a:p>
        </p:txBody>
      </p:sp>
      <p:pic>
        <p:nvPicPr>
          <p:cNvPr id="5" name="图片 4">
            <a:extLst>
              <a:ext uri="{FF2B5EF4-FFF2-40B4-BE49-F238E27FC236}">
                <a16:creationId xmlns:a16="http://schemas.microsoft.com/office/drawing/2014/main" id="{FB3696CC-0604-4567-BC35-0F95C1CE1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804" y="4314291"/>
            <a:ext cx="1714739" cy="1714739"/>
          </a:xfrm>
          <a:prstGeom prst="rect">
            <a:avLst/>
          </a:prstGeom>
        </p:spPr>
      </p:pic>
    </p:spTree>
    <p:extLst>
      <p:ext uri="{BB962C8B-B14F-4D97-AF65-F5344CB8AC3E}">
        <p14:creationId xmlns:p14="http://schemas.microsoft.com/office/powerpoint/2010/main" val="36997184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a:lnSpc>
                <a:spcPct val="150000"/>
              </a:lnSpc>
            </a:pPr>
            <a:r>
              <a:rPr lang="zh-CN" altLang="en-US" dirty="0"/>
              <a:t>系统分析员</a:t>
            </a:r>
            <a:endParaRPr lang="en-US" altLang="zh-CN" dirty="0"/>
          </a:p>
          <a:p>
            <a:pPr lvl="1" algn="just">
              <a:lnSpc>
                <a:spcPct val="150000"/>
              </a:lnSpc>
              <a:spcAft>
                <a:spcPct val="30000"/>
              </a:spcAft>
            </a:pPr>
            <a:r>
              <a:rPr lang="zh-CN" altLang="en-US" dirty="0"/>
              <a:t>负责应用系统的需求分析和规范说明</a:t>
            </a:r>
          </a:p>
          <a:p>
            <a:pPr lvl="1" algn="just">
              <a:lnSpc>
                <a:spcPct val="150000"/>
              </a:lnSpc>
              <a:spcAft>
                <a:spcPct val="30000"/>
              </a:spcAft>
            </a:pPr>
            <a:r>
              <a:rPr lang="zh-CN" altLang="en-US" dirty="0"/>
              <a:t>与用户及</a:t>
            </a:r>
            <a:r>
              <a:rPr lang="en-US" altLang="zh-CN" dirty="0"/>
              <a:t>DBA</a:t>
            </a:r>
            <a:r>
              <a:rPr lang="zh-CN" altLang="en-US" dirty="0"/>
              <a:t>协商，确定系统的硬软件配置</a:t>
            </a:r>
          </a:p>
          <a:p>
            <a:pPr lvl="1" algn="just">
              <a:lnSpc>
                <a:spcPct val="150000"/>
              </a:lnSpc>
              <a:spcAft>
                <a:spcPct val="30000"/>
              </a:spcAft>
            </a:pPr>
            <a:r>
              <a:rPr lang="zh-CN" altLang="en-US" dirty="0"/>
              <a:t>参与数据库系统的概要设计</a:t>
            </a:r>
            <a:endParaRPr lang="en-US" altLang="zh-CN" dirty="0"/>
          </a:p>
          <a:p>
            <a:pPr>
              <a:lnSpc>
                <a:spcPct val="150000"/>
              </a:lnSpc>
              <a:spcBef>
                <a:spcPts val="0"/>
              </a:spcBef>
            </a:pPr>
            <a:r>
              <a:rPr lang="zh-CN" altLang="en-US" dirty="0"/>
              <a:t>数据库设计人员</a:t>
            </a:r>
            <a:endParaRPr lang="en-US" altLang="zh-CN" dirty="0"/>
          </a:p>
          <a:p>
            <a:pPr lvl="1" algn="just">
              <a:lnSpc>
                <a:spcPct val="150000"/>
              </a:lnSpc>
              <a:spcAft>
                <a:spcPts val="864"/>
              </a:spcAft>
            </a:pPr>
            <a:r>
              <a:rPr lang="zh-CN" altLang="en-US" dirty="0"/>
              <a:t>参加用户需求调查和系统分析</a:t>
            </a:r>
          </a:p>
          <a:p>
            <a:pPr lvl="1" algn="just">
              <a:lnSpc>
                <a:spcPct val="150000"/>
              </a:lnSpc>
              <a:spcAft>
                <a:spcPts val="864"/>
              </a:spcAft>
            </a:pPr>
            <a:r>
              <a:rPr lang="zh-CN" altLang="en-US" dirty="0"/>
              <a:t>确定数据库中的数据</a:t>
            </a:r>
          </a:p>
          <a:p>
            <a:pPr lvl="1" algn="just">
              <a:lnSpc>
                <a:spcPct val="150000"/>
              </a:lnSpc>
              <a:spcAft>
                <a:spcPts val="864"/>
              </a:spcAft>
            </a:pPr>
            <a:r>
              <a:rPr lang="zh-CN" altLang="en-US" dirty="0"/>
              <a:t>设计数据库各级模式</a:t>
            </a:r>
          </a:p>
          <a:p>
            <a:pPr marL="457200" lvl="1" indent="0" algn="just">
              <a:lnSpc>
                <a:spcPct val="150000"/>
              </a:lnSpc>
              <a:spcAft>
                <a:spcPct val="30000"/>
              </a:spcAft>
              <a:buNone/>
            </a:pPr>
            <a:endParaRPr lang="zh-CN" altLang="en-US" dirty="0"/>
          </a:p>
          <a:p>
            <a:pPr lvl="1">
              <a:lnSpc>
                <a:spcPct val="150000"/>
              </a:lnSpc>
            </a:pPr>
            <a:endParaRPr lang="zh-CN" altLang="en-US" dirty="0"/>
          </a:p>
        </p:txBody>
      </p:sp>
      <p:sp>
        <p:nvSpPr>
          <p:cNvPr id="2" name="标题 1"/>
          <p:cNvSpPr>
            <a:spLocks noGrp="1"/>
          </p:cNvSpPr>
          <p:nvPr>
            <p:ph type="title"/>
          </p:nvPr>
        </p:nvSpPr>
        <p:spPr/>
        <p:txBody>
          <a:bodyPr>
            <a:noAutofit/>
          </a:bodyPr>
          <a:lstStyle/>
          <a:p>
            <a:r>
              <a:rPr lang="zh-CN" altLang="en-US" dirty="0"/>
              <a:t>系统分析员和数据库设计人员</a:t>
            </a:r>
          </a:p>
        </p:txBody>
      </p:sp>
      <p:pic>
        <p:nvPicPr>
          <p:cNvPr id="5" name="图片 4">
            <a:extLst>
              <a:ext uri="{FF2B5EF4-FFF2-40B4-BE49-F238E27FC236}">
                <a16:creationId xmlns:a16="http://schemas.microsoft.com/office/drawing/2014/main" id="{3EC92D8B-1BF2-4D6F-9D27-9D29F8A57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948" y="4094921"/>
            <a:ext cx="3434963" cy="2146852"/>
          </a:xfrm>
          <a:prstGeom prst="rect">
            <a:avLst/>
          </a:prstGeom>
        </p:spPr>
      </p:pic>
    </p:spTree>
    <p:extLst>
      <p:ext uri="{BB962C8B-B14F-4D97-AF65-F5344CB8AC3E}">
        <p14:creationId xmlns:p14="http://schemas.microsoft.com/office/powerpoint/2010/main" val="25074709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90000"/>
              </a:lnSpc>
            </a:pPr>
            <a:r>
              <a:rPr lang="zh-CN" altLang="en-US" dirty="0"/>
              <a:t>设计和编写应用系统的程序模块</a:t>
            </a:r>
          </a:p>
          <a:p>
            <a:pPr algn="just">
              <a:lnSpc>
                <a:spcPct val="190000"/>
              </a:lnSpc>
            </a:pPr>
            <a:r>
              <a:rPr lang="zh-CN" altLang="en-US" dirty="0"/>
              <a:t>进行调试和安装</a:t>
            </a:r>
          </a:p>
          <a:p>
            <a:endParaRPr lang="zh-CN" altLang="en-US" dirty="0"/>
          </a:p>
        </p:txBody>
      </p:sp>
      <p:sp>
        <p:nvSpPr>
          <p:cNvPr id="2" name="标题 1"/>
          <p:cNvSpPr>
            <a:spLocks noGrp="1"/>
          </p:cNvSpPr>
          <p:nvPr>
            <p:ph type="title"/>
          </p:nvPr>
        </p:nvSpPr>
        <p:spPr/>
        <p:txBody>
          <a:bodyPr>
            <a:normAutofit/>
          </a:bodyPr>
          <a:lstStyle/>
          <a:p>
            <a:r>
              <a:rPr lang="zh-CN" altLang="en-US" dirty="0"/>
              <a:t>应用程序员</a:t>
            </a:r>
          </a:p>
        </p:txBody>
      </p:sp>
      <p:pic>
        <p:nvPicPr>
          <p:cNvPr id="5" name="图片 4">
            <a:extLst>
              <a:ext uri="{FF2B5EF4-FFF2-40B4-BE49-F238E27FC236}">
                <a16:creationId xmlns:a16="http://schemas.microsoft.com/office/drawing/2014/main" id="{E16887A7-000B-4B82-83FA-1A5E070058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3887" y="2994992"/>
            <a:ext cx="3667539" cy="3667539"/>
          </a:xfrm>
          <a:prstGeom prst="rect">
            <a:avLst/>
          </a:prstGeom>
        </p:spPr>
      </p:pic>
    </p:spTree>
    <p:extLst>
      <p:ext uri="{BB962C8B-B14F-4D97-AF65-F5344CB8AC3E}">
        <p14:creationId xmlns:p14="http://schemas.microsoft.com/office/powerpoint/2010/main" val="34689809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11104512" cy="4750569"/>
          </a:xfrm>
        </p:spPr>
        <p:txBody>
          <a:bodyPr>
            <a:normAutofit fontScale="85000" lnSpcReduction="20000"/>
          </a:bodyPr>
          <a:lstStyle/>
          <a:p>
            <a:pPr>
              <a:lnSpc>
                <a:spcPct val="150000"/>
              </a:lnSpc>
            </a:pPr>
            <a:r>
              <a:rPr lang="zh-CN" altLang="en-US" dirty="0"/>
              <a:t>用户是指最终用户（</a:t>
            </a:r>
            <a:r>
              <a:rPr lang="en-US" altLang="zh-CN" dirty="0"/>
              <a:t>End User</a:t>
            </a:r>
            <a:r>
              <a:rPr lang="zh-CN" altLang="en-US" dirty="0"/>
              <a:t>）。最终用户通过应用系统的用户接口使用数据库</a:t>
            </a:r>
            <a:endParaRPr lang="en-US" altLang="zh-CN" dirty="0"/>
          </a:p>
          <a:p>
            <a:pPr algn="just">
              <a:lnSpc>
                <a:spcPct val="150000"/>
              </a:lnSpc>
            </a:pPr>
            <a:r>
              <a:rPr lang="zh-CN" altLang="en-US" dirty="0"/>
              <a:t>偶然用户</a:t>
            </a:r>
          </a:p>
          <a:p>
            <a:pPr lvl="1" algn="just">
              <a:lnSpc>
                <a:spcPct val="150000"/>
              </a:lnSpc>
            </a:pPr>
            <a:r>
              <a:rPr lang="zh-CN" altLang="en-US" sz="2400" dirty="0"/>
              <a:t>企业或组织机构的高中级管理人员</a:t>
            </a:r>
          </a:p>
          <a:p>
            <a:pPr algn="just">
              <a:lnSpc>
                <a:spcPct val="150000"/>
              </a:lnSpc>
            </a:pPr>
            <a:r>
              <a:rPr lang="zh-CN" altLang="en-US" dirty="0"/>
              <a:t>简单用户</a:t>
            </a:r>
          </a:p>
          <a:p>
            <a:pPr lvl="1" algn="just">
              <a:lnSpc>
                <a:spcPct val="150000"/>
              </a:lnSpc>
            </a:pPr>
            <a:r>
              <a:rPr lang="zh-CN" altLang="en-US" sz="2400" dirty="0"/>
              <a:t>银行的职员、机票预定人员、旅馆总台服务员</a:t>
            </a:r>
            <a:endParaRPr lang="en-US" altLang="zh-CN" sz="2400" dirty="0"/>
          </a:p>
          <a:p>
            <a:pPr algn="just">
              <a:lnSpc>
                <a:spcPct val="150000"/>
              </a:lnSpc>
            </a:pPr>
            <a:r>
              <a:rPr lang="zh-CN" altLang="en-US" dirty="0"/>
              <a:t>复杂用户</a:t>
            </a:r>
            <a:endParaRPr lang="en-US" altLang="zh-CN" dirty="0"/>
          </a:p>
          <a:p>
            <a:pPr lvl="1" algn="just">
              <a:lnSpc>
                <a:spcPct val="150000"/>
              </a:lnSpc>
            </a:pPr>
            <a:r>
              <a:rPr lang="zh-CN" altLang="en-US" sz="2400" dirty="0"/>
              <a:t>工程师、科学家、经济学家、科技工作者等</a:t>
            </a:r>
          </a:p>
          <a:p>
            <a:pPr lvl="1" algn="just">
              <a:lnSpc>
                <a:spcPct val="150000"/>
              </a:lnSpc>
            </a:pPr>
            <a:r>
              <a:rPr lang="zh-CN" altLang="en-US" sz="2400" dirty="0"/>
              <a:t>直接使用数据库语言访问数据库，甚至能够基于数据库管理系统的</a:t>
            </a:r>
            <a:r>
              <a:rPr lang="en-US" altLang="zh-CN" sz="2400" dirty="0"/>
              <a:t>API</a:t>
            </a:r>
            <a:r>
              <a:rPr lang="zh-CN" altLang="en-US" sz="2400" dirty="0"/>
              <a:t>编制自己的应用程序</a:t>
            </a:r>
            <a:endParaRPr lang="zh-CN" altLang="en-US" sz="2800" dirty="0"/>
          </a:p>
        </p:txBody>
      </p:sp>
      <p:sp>
        <p:nvSpPr>
          <p:cNvPr id="2" name="标题 1"/>
          <p:cNvSpPr>
            <a:spLocks noGrp="1"/>
          </p:cNvSpPr>
          <p:nvPr>
            <p:ph type="title"/>
          </p:nvPr>
        </p:nvSpPr>
        <p:spPr/>
        <p:txBody>
          <a:bodyPr>
            <a:normAutofit/>
          </a:bodyPr>
          <a:lstStyle/>
          <a:p>
            <a:r>
              <a:rPr lang="zh-CN" altLang="en-US" dirty="0"/>
              <a:t>用户</a:t>
            </a:r>
          </a:p>
        </p:txBody>
      </p:sp>
    </p:spTree>
    <p:extLst>
      <p:ext uri="{BB962C8B-B14F-4D97-AF65-F5344CB8AC3E}">
        <p14:creationId xmlns:p14="http://schemas.microsoft.com/office/powerpoint/2010/main" val="37405474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519428" y="2343220"/>
            <a:ext cx="7496628" cy="1754326"/>
          </a:xfrm>
          <a:prstGeom prst="rect">
            <a:avLst/>
          </a:prstGeom>
          <a:noFill/>
        </p:spPr>
        <p:txBody>
          <a:bodyPr wrap="squar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诲女知之乎</a:t>
            </a:r>
            <a:r>
              <a:rPr lang="en-US" altLang="zh-CN" sz="5400" b="1" dirty="0">
                <a:ln w="22225">
                  <a:solidFill>
                    <a:schemeClr val="accent2"/>
                  </a:solidFill>
                  <a:prstDash val="solid"/>
                </a:ln>
                <a:solidFill>
                  <a:schemeClr val="accent2">
                    <a:lumMod val="40000"/>
                    <a:lumOff val="60000"/>
                  </a:schemeClr>
                </a:solidFill>
              </a:rPr>
              <a:t>!</a:t>
            </a:r>
            <a:r>
              <a:rPr lang="zh-CN" altLang="en-US" sz="5400" b="1" dirty="0">
                <a:ln w="22225">
                  <a:solidFill>
                    <a:schemeClr val="accent2"/>
                  </a:solidFill>
                  <a:prstDash val="solid"/>
                </a:ln>
                <a:solidFill>
                  <a:schemeClr val="accent2">
                    <a:lumMod val="40000"/>
                    <a:lumOff val="60000"/>
                  </a:schemeClr>
                </a:solidFill>
              </a:rPr>
              <a:t>知之为知之，不知为不知，是知也。</a:t>
            </a:r>
          </a:p>
        </p:txBody>
      </p:sp>
    </p:spTree>
    <p:extLst>
      <p:ext uri="{BB962C8B-B14F-4D97-AF65-F5344CB8AC3E}">
        <p14:creationId xmlns:p14="http://schemas.microsoft.com/office/powerpoint/2010/main" val="300082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949172"/>
            <a:ext cx="11813503" cy="4810203"/>
          </a:xfrm>
        </p:spPr>
        <p:txBody>
          <a:bodyPr>
            <a:normAutofit lnSpcReduction="10000"/>
          </a:bodyPr>
          <a:lstStyle/>
          <a:p>
            <a:pPr>
              <a:lnSpc>
                <a:spcPct val="150000"/>
              </a:lnSpc>
            </a:pPr>
            <a:r>
              <a:rPr lang="zh-CN" altLang="en-US" dirty="0"/>
              <a:t>教学目标：</a:t>
            </a:r>
            <a:endParaRPr lang="en-US" altLang="zh-CN" dirty="0"/>
          </a:p>
          <a:p>
            <a:pPr lvl="1">
              <a:lnSpc>
                <a:spcPct val="150000"/>
              </a:lnSpc>
            </a:pPr>
            <a:r>
              <a:rPr lang="zh-CN" altLang="en-US" sz="2400" dirty="0"/>
              <a:t>掌握数据、数据库、数据库管理系统、数据库系统等基本概念；数据库系统四大特点</a:t>
            </a:r>
            <a:endParaRPr lang="en-US" altLang="zh-CN" sz="2400" dirty="0"/>
          </a:p>
          <a:p>
            <a:pPr lvl="1">
              <a:lnSpc>
                <a:spcPct val="150000"/>
              </a:lnSpc>
            </a:pPr>
            <a:r>
              <a:rPr lang="zh-CN" altLang="en-US" sz="2400" dirty="0"/>
              <a:t>了解数据管理技术的产生和发展的三个阶段及各阶段的特点</a:t>
            </a:r>
            <a:endParaRPr lang="en-US" altLang="zh-CN" sz="2400" dirty="0"/>
          </a:p>
          <a:p>
            <a:pPr>
              <a:lnSpc>
                <a:spcPct val="150000"/>
              </a:lnSpc>
            </a:pPr>
            <a:r>
              <a:rPr lang="zh-CN" altLang="en-US" dirty="0"/>
              <a:t>重点</a:t>
            </a:r>
            <a:endParaRPr lang="en-US" altLang="zh-CN" dirty="0"/>
          </a:p>
          <a:p>
            <a:pPr lvl="1">
              <a:lnSpc>
                <a:spcPct val="150000"/>
              </a:lnSpc>
            </a:pPr>
            <a:r>
              <a:rPr lang="zh-CN" altLang="en-US" sz="2400" dirty="0"/>
              <a:t>数据库</a:t>
            </a:r>
            <a:endParaRPr lang="en-US" altLang="zh-CN" sz="2400" dirty="0"/>
          </a:p>
          <a:p>
            <a:pPr lvl="1">
              <a:lnSpc>
                <a:spcPct val="150000"/>
              </a:lnSpc>
            </a:pPr>
            <a:r>
              <a:rPr lang="zh-CN" altLang="en-US" sz="2400" dirty="0"/>
              <a:t>数据库管理系统</a:t>
            </a:r>
            <a:endParaRPr lang="en-US" altLang="zh-CN" sz="2400" dirty="0"/>
          </a:p>
          <a:p>
            <a:pPr lvl="1">
              <a:lnSpc>
                <a:spcPct val="150000"/>
              </a:lnSpc>
            </a:pPr>
            <a:r>
              <a:rPr lang="zh-CN" altLang="en-US" sz="2400" dirty="0"/>
              <a:t>数据库系统的特点和组成</a:t>
            </a:r>
          </a:p>
        </p:txBody>
      </p:sp>
      <p:sp>
        <p:nvSpPr>
          <p:cNvPr id="2" name="标题 1"/>
          <p:cNvSpPr>
            <a:spLocks noGrp="1"/>
          </p:cNvSpPr>
          <p:nvPr>
            <p:ph type="title"/>
          </p:nvPr>
        </p:nvSpPr>
        <p:spPr/>
        <p:txBody>
          <a:bodyPr/>
          <a:lstStyle/>
          <a:p>
            <a:r>
              <a:rPr lang="zh-CN" altLang="en-US" dirty="0"/>
              <a:t>数据库系统概述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0.5|0.4|0.4|0.8"/>
</p:tagLst>
</file>

<file path=ppt/tags/tag2.xml><?xml version="1.0" encoding="utf-8"?>
<p:tagLst xmlns:a="http://schemas.openxmlformats.org/drawingml/2006/main" xmlns:r="http://schemas.openxmlformats.org/officeDocument/2006/relationships" xmlns:p="http://schemas.openxmlformats.org/presentationml/2006/main">
  <p:tag name="TIMING" val="|78.1|0.9|0.9|0.6|3.4"/>
</p:tagLst>
</file>

<file path=ppt/theme/theme1.xml><?xml version="1.0" encoding="utf-8"?>
<a:theme xmlns:a="http://schemas.openxmlformats.org/drawingml/2006/main" name="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5331</TotalTime>
  <Words>6048</Words>
  <Application>Microsoft Office PowerPoint</Application>
  <PresentationFormat>宽屏</PresentationFormat>
  <Paragraphs>857</Paragraphs>
  <Slides>88</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88</vt:i4>
      </vt:variant>
    </vt:vector>
  </HeadingPairs>
  <TitlesOfParts>
    <vt:vector size="99" baseType="lpstr">
      <vt:lpstr>等线</vt:lpstr>
      <vt:lpstr>华文行楷</vt:lpstr>
      <vt:lpstr>隶书</vt:lpstr>
      <vt:lpstr>宋体</vt:lpstr>
      <vt:lpstr>微软雅黑</vt:lpstr>
      <vt:lpstr>Arial</vt:lpstr>
      <vt:lpstr>Comic Sans MS</vt:lpstr>
      <vt:lpstr>Franklin Gothic Book</vt:lpstr>
      <vt:lpstr>Times New Roman</vt:lpstr>
      <vt:lpstr>Wingdings</vt:lpstr>
      <vt:lpstr>1</vt:lpstr>
      <vt:lpstr>数据库系统概论</vt:lpstr>
      <vt:lpstr>课上要求</vt:lpstr>
      <vt:lpstr>成绩评定</vt:lpstr>
      <vt:lpstr>教材及参考书</vt:lpstr>
      <vt:lpstr>课程安排</vt:lpstr>
      <vt:lpstr>课程实践</vt:lpstr>
      <vt:lpstr>前言</vt:lpstr>
      <vt:lpstr>第1章 绪论</vt:lpstr>
      <vt:lpstr>数据库系统概述    </vt:lpstr>
      <vt:lpstr>数据库系统的地位</vt:lpstr>
      <vt:lpstr>数据</vt:lpstr>
      <vt:lpstr>数据举例</vt:lpstr>
      <vt:lpstr>数据库</vt:lpstr>
      <vt:lpstr>数据库管理系统</vt:lpstr>
      <vt:lpstr>典型的DBMS系统</vt:lpstr>
      <vt:lpstr>DBMS的主要功能</vt:lpstr>
      <vt:lpstr>DBMS的主要功能</vt:lpstr>
      <vt:lpstr>DBMS的主要功能</vt:lpstr>
      <vt:lpstr>数据库系统 </vt:lpstr>
      <vt:lpstr>PowerPoint 演示文稿</vt:lpstr>
      <vt:lpstr>数据管理技术的产生和发展</vt:lpstr>
      <vt:lpstr>人工管理阶段</vt:lpstr>
      <vt:lpstr>PowerPoint 演示文稿</vt:lpstr>
      <vt:lpstr>人工管理阶段</vt:lpstr>
      <vt:lpstr>文件系统阶段</vt:lpstr>
      <vt:lpstr>PowerPoint 演示文稿</vt:lpstr>
      <vt:lpstr>文件系统阶段</vt:lpstr>
      <vt:lpstr>数据库系统阶段</vt:lpstr>
      <vt:lpstr>PowerPoint 演示文稿</vt:lpstr>
      <vt:lpstr>数据库系统的特点</vt:lpstr>
      <vt:lpstr>数据结构化</vt:lpstr>
      <vt:lpstr>数据的共享性高，冗余度低，易扩充</vt:lpstr>
      <vt:lpstr>数据独立性高</vt:lpstr>
      <vt:lpstr>数据由DBMS统一管理和控制</vt:lpstr>
      <vt:lpstr>第1章 绪论</vt:lpstr>
      <vt:lpstr>PowerPoint 演示文稿</vt:lpstr>
      <vt:lpstr>数据模型-两大类模型</vt:lpstr>
      <vt:lpstr>两大类模型</vt:lpstr>
      <vt:lpstr>两大类模型</vt:lpstr>
      <vt:lpstr>PowerPoint 演示文稿</vt:lpstr>
      <vt:lpstr>数据模型—组成要素</vt:lpstr>
      <vt:lpstr>数据结构</vt:lpstr>
      <vt:lpstr>数据结构</vt:lpstr>
      <vt:lpstr>数据操作</vt:lpstr>
      <vt:lpstr>数据的约束条件</vt:lpstr>
      <vt:lpstr>数据的完整性约束条件</vt:lpstr>
      <vt:lpstr>关系模型</vt:lpstr>
      <vt:lpstr>关系模型</vt:lpstr>
      <vt:lpstr>关系数据模型的数据结构 </vt:lpstr>
      <vt:lpstr>关系数据模型的数据结构</vt:lpstr>
      <vt:lpstr>信息世界中的基本概念</vt:lpstr>
      <vt:lpstr>PowerPoint 演示文稿</vt:lpstr>
      <vt:lpstr>术语对比</vt:lpstr>
      <vt:lpstr>关系数据模型的操纵和完整性约束 </vt:lpstr>
      <vt:lpstr>关系数据模型的操纵和完整性约束 </vt:lpstr>
      <vt:lpstr>第1章 绪论</vt:lpstr>
      <vt:lpstr>数据库系统结构</vt:lpstr>
      <vt:lpstr>数据库系统结构</vt:lpstr>
      <vt:lpstr>数据库系统模式的概念 </vt:lpstr>
      <vt:lpstr>数据库系统模式的概念 </vt:lpstr>
      <vt:lpstr>PowerPoint 演示文稿</vt:lpstr>
      <vt:lpstr>数据库系统结构</vt:lpstr>
      <vt:lpstr>数据库系统的三级模式结构</vt:lpstr>
      <vt:lpstr>模式</vt:lpstr>
      <vt:lpstr>模式</vt:lpstr>
      <vt:lpstr>外模式</vt:lpstr>
      <vt:lpstr>外模式</vt:lpstr>
      <vt:lpstr>内模式</vt:lpstr>
      <vt:lpstr>数据库系统结构</vt:lpstr>
      <vt:lpstr>外模式／模式映象</vt:lpstr>
      <vt:lpstr>外模式／模式映象</vt:lpstr>
      <vt:lpstr>模式／内模式映象</vt:lpstr>
      <vt:lpstr>模式／内模式映象</vt:lpstr>
      <vt:lpstr>PowerPoint 演示文稿</vt:lpstr>
      <vt:lpstr>PowerPoint 演示文稿</vt:lpstr>
      <vt:lpstr>PowerPoint 演示文稿</vt:lpstr>
      <vt:lpstr>PowerPoint 演示文稿</vt:lpstr>
      <vt:lpstr>PowerPoint 演示文稿</vt:lpstr>
      <vt:lpstr>第1章 绪论</vt:lpstr>
      <vt:lpstr>硬件平台及数据库</vt:lpstr>
      <vt:lpstr>软件</vt:lpstr>
      <vt:lpstr>人员</vt:lpstr>
      <vt:lpstr>人员</vt:lpstr>
      <vt:lpstr>数据库管理员(DBA)</vt:lpstr>
      <vt:lpstr>系统分析员和数据库设计人员</vt:lpstr>
      <vt:lpstr>应用程序员</vt:lpstr>
      <vt:lpstr>用户</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Yang Weida</cp:lastModifiedBy>
  <cp:revision>183</cp:revision>
  <dcterms:created xsi:type="dcterms:W3CDTF">2009-07-15T00:43:06Z</dcterms:created>
  <dcterms:modified xsi:type="dcterms:W3CDTF">2020-02-19T01:05:31Z</dcterms:modified>
</cp:coreProperties>
</file>