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9" r:id="rId1"/>
  </p:sldMasterIdLst>
  <p:notesMasterIdLst>
    <p:notesMasterId r:id="rId47"/>
  </p:notesMasterIdLst>
  <p:sldIdLst>
    <p:sldId id="262" r:id="rId2"/>
    <p:sldId id="314" r:id="rId3"/>
    <p:sldId id="303" r:id="rId4"/>
    <p:sldId id="315" r:id="rId5"/>
    <p:sldId id="268" r:id="rId6"/>
    <p:sldId id="270" r:id="rId7"/>
    <p:sldId id="272" r:id="rId8"/>
    <p:sldId id="304" r:id="rId9"/>
    <p:sldId id="273" r:id="rId10"/>
    <p:sldId id="274" r:id="rId11"/>
    <p:sldId id="289" r:id="rId12"/>
    <p:sldId id="290" r:id="rId13"/>
    <p:sldId id="305" r:id="rId14"/>
    <p:sldId id="275" r:id="rId15"/>
    <p:sldId id="306" r:id="rId16"/>
    <p:sldId id="313" r:id="rId17"/>
    <p:sldId id="276" r:id="rId18"/>
    <p:sldId id="302" r:id="rId19"/>
    <p:sldId id="277" r:id="rId20"/>
    <p:sldId id="278" r:id="rId21"/>
    <p:sldId id="308" r:id="rId22"/>
    <p:sldId id="283" r:id="rId23"/>
    <p:sldId id="284" r:id="rId24"/>
    <p:sldId id="279" r:id="rId25"/>
    <p:sldId id="280" r:id="rId26"/>
    <p:sldId id="281" r:id="rId27"/>
    <p:sldId id="282" r:id="rId28"/>
    <p:sldId id="292" r:id="rId29"/>
    <p:sldId id="309" r:id="rId30"/>
    <p:sldId id="310" r:id="rId31"/>
    <p:sldId id="285" r:id="rId32"/>
    <p:sldId id="286" r:id="rId33"/>
    <p:sldId id="287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66" r:id="rId43"/>
    <p:sldId id="265" r:id="rId44"/>
    <p:sldId id="264" r:id="rId45"/>
    <p:sldId id="353" r:id="rId46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0000FF"/>
    <a:srgbClr val="FF99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340" autoAdjust="0"/>
    <p:restoredTop sz="93448" autoAdjust="0"/>
  </p:normalViewPr>
  <p:slideViewPr>
    <p:cSldViewPr snapToGrid="0">
      <p:cViewPr>
        <p:scale>
          <a:sx n="75" d="100"/>
          <a:sy n="75" d="100"/>
        </p:scale>
        <p:origin x="2694" y="10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C0B95-B080-4503-8563-BB1F587A88B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96BDE9-09ED-4DBC-A4F4-96B24A8B29D7}">
      <dgm:prSet phldrT="[文本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rgbClr val="FF6600"/>
        </a:solidFill>
      </dgm:spPr>
      <dgm:t>
        <a:bodyPr/>
        <a:lstStyle/>
        <a:p>
          <a:r>
            <a:rPr lang="zh-CN" altLang="en-US" sz="2400" b="0" dirty="0">
              <a:solidFill>
                <a:schemeClr val="bg1"/>
              </a:solidFill>
              <a:latin typeface="隶书" panose="02010509060101010101" pitchFamily="49" charset="-122"/>
            </a:rPr>
            <a:t>数据库的创建和修改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196CAAD7-3BFF-4BA2-94DC-1E14875FE34A}" type="parTrans" cxnId="{A4ACC25C-9394-48D6-8E3D-E699CAB600D3}">
      <dgm:prSet/>
      <dgm:spPr/>
      <dgm:t>
        <a:bodyPr/>
        <a:lstStyle/>
        <a:p>
          <a:endParaRPr lang="zh-CN" altLang="en-US"/>
        </a:p>
      </dgm:t>
    </dgm:pt>
    <dgm:pt modelId="{3058D3A0-2763-431A-A04B-4B21AC2B8F93}" type="sibTrans" cxnId="{A4ACC25C-9394-48D6-8E3D-E699CAB600D3}">
      <dgm:prSet/>
      <dgm:spPr/>
      <dgm:t>
        <a:bodyPr/>
        <a:lstStyle/>
        <a:p>
          <a:endParaRPr lang="zh-CN" altLang="en-US"/>
        </a:p>
      </dgm:t>
    </dgm:pt>
    <dgm:pt modelId="{4DF8A0A1-78F6-40B1-B134-5837719DFC3E}">
      <dgm:prSet phldrT="[文本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2400" dirty="0">
              <a:solidFill>
                <a:schemeClr val="bg1"/>
              </a:solidFill>
              <a:latin typeface="隶书" panose="02010509060101010101" pitchFamily="49" charset="-122"/>
            </a:rPr>
            <a:t>模式的定义和删除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E84781DF-A88D-4727-8464-35C3C312BDF4}" type="parTrans" cxnId="{2B3E115B-65A1-4A87-BEE8-14AD5DD8E9D0}">
      <dgm:prSet/>
      <dgm:spPr/>
      <dgm:t>
        <a:bodyPr/>
        <a:lstStyle/>
        <a:p>
          <a:endParaRPr lang="zh-CN" altLang="en-US"/>
        </a:p>
      </dgm:t>
    </dgm:pt>
    <dgm:pt modelId="{FB28E551-0CBE-4A2F-9254-65B2093B1E5E}" type="sibTrans" cxnId="{2B3E115B-65A1-4A87-BEE8-14AD5DD8E9D0}">
      <dgm:prSet/>
      <dgm:spPr/>
      <dgm:t>
        <a:bodyPr/>
        <a:lstStyle/>
        <a:p>
          <a:endParaRPr lang="zh-CN" altLang="en-US"/>
        </a:p>
      </dgm:t>
    </dgm:pt>
    <dgm:pt modelId="{544E1AF3-3DCE-4CB7-9636-C36F7F5C0111}">
      <dgm:prSet phldrT="[文本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</dgm:spPr>
      <dgm:t>
        <a:bodyPr/>
        <a:lstStyle/>
        <a:p>
          <a:r>
            <a:rPr lang="zh-CN" altLang="en-US" sz="2400" dirty="0">
              <a:solidFill>
                <a:schemeClr val="bg1"/>
              </a:solidFill>
              <a:latin typeface="隶书" panose="02010509060101010101" pitchFamily="49" charset="-122"/>
            </a:rPr>
            <a:t>表的定义、修改和删除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451547BA-894D-4BA8-A861-F841503BD876}" type="parTrans" cxnId="{11B9AF6F-BF27-4B94-B6CF-E5FEF93CED45}">
      <dgm:prSet/>
      <dgm:spPr/>
      <dgm:t>
        <a:bodyPr/>
        <a:lstStyle/>
        <a:p>
          <a:endParaRPr lang="zh-CN" altLang="en-US"/>
        </a:p>
      </dgm:t>
    </dgm:pt>
    <dgm:pt modelId="{7A0B25BD-B217-411A-9371-C850D6A57E4E}" type="sibTrans" cxnId="{11B9AF6F-BF27-4B94-B6CF-E5FEF93CED45}">
      <dgm:prSet/>
      <dgm:spPr/>
      <dgm:t>
        <a:bodyPr/>
        <a:lstStyle/>
        <a:p>
          <a:endParaRPr lang="zh-CN" altLang="en-US"/>
        </a:p>
      </dgm:t>
    </dgm:pt>
    <dgm:pt modelId="{90193B65-547A-4E1A-ADB2-E5D09A3BA7A8}">
      <dgm:prSet phldrT="[文本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>
              <a:solidFill>
                <a:schemeClr val="bg1"/>
              </a:solidFill>
              <a:latin typeface="隶书" panose="02010509060101010101" pitchFamily="49" charset="-122"/>
            </a:rPr>
            <a:t>索引的建立和删除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34DD9980-35D0-4169-9412-9B27061CD339}" type="parTrans" cxnId="{6552E59E-76DD-4FFC-ABAE-9AAC231EFE92}">
      <dgm:prSet/>
      <dgm:spPr/>
      <dgm:t>
        <a:bodyPr/>
        <a:lstStyle/>
        <a:p>
          <a:endParaRPr lang="zh-CN" altLang="en-US"/>
        </a:p>
      </dgm:t>
    </dgm:pt>
    <dgm:pt modelId="{19082AC2-6287-4562-9909-1369008C0D85}" type="sibTrans" cxnId="{6552E59E-76DD-4FFC-ABAE-9AAC231EFE92}">
      <dgm:prSet/>
      <dgm:spPr/>
      <dgm:t>
        <a:bodyPr/>
        <a:lstStyle/>
        <a:p>
          <a:endParaRPr lang="zh-CN" altLang="en-US"/>
        </a:p>
      </dgm:t>
    </dgm:pt>
    <dgm:pt modelId="{EC473C3D-F769-423E-987E-59CE25AEA66B}" type="pres">
      <dgm:prSet presAssocID="{69BC0B95-B080-4503-8563-BB1F587A88B2}" presName="linear" presStyleCnt="0">
        <dgm:presLayoutVars>
          <dgm:dir/>
          <dgm:animLvl val="lvl"/>
          <dgm:resizeHandles val="exact"/>
        </dgm:presLayoutVars>
      </dgm:prSet>
      <dgm:spPr/>
    </dgm:pt>
    <dgm:pt modelId="{86580474-F4E6-4BA4-9EFA-EC70F671F5C4}" type="pres">
      <dgm:prSet presAssocID="{5496BDE9-09ED-4DBC-A4F4-96B24A8B29D7}" presName="parentLin" presStyleCnt="0"/>
      <dgm:spPr/>
    </dgm:pt>
    <dgm:pt modelId="{A8EE0519-699D-46FC-AD7F-770653271559}" type="pres">
      <dgm:prSet presAssocID="{5496BDE9-09ED-4DBC-A4F4-96B24A8B29D7}" presName="parentLeftMargin" presStyleLbl="node1" presStyleIdx="0" presStyleCnt="4"/>
      <dgm:spPr/>
    </dgm:pt>
    <dgm:pt modelId="{0DB625B1-BA46-4B5C-9C5A-F853086861CA}" type="pres">
      <dgm:prSet presAssocID="{5496BDE9-09ED-4DBC-A4F4-96B24A8B29D7}" presName="parentText" presStyleLbl="node1" presStyleIdx="0" presStyleCnt="4" custLinFactNeighborX="83513">
        <dgm:presLayoutVars>
          <dgm:chMax val="0"/>
          <dgm:bulletEnabled val="1"/>
        </dgm:presLayoutVars>
      </dgm:prSet>
      <dgm:spPr/>
    </dgm:pt>
    <dgm:pt modelId="{2B22E034-8B2D-419A-8A5D-37C0D397BD92}" type="pres">
      <dgm:prSet presAssocID="{5496BDE9-09ED-4DBC-A4F4-96B24A8B29D7}" presName="negativeSpace" presStyleCnt="0"/>
      <dgm:spPr/>
    </dgm:pt>
    <dgm:pt modelId="{DC499D08-F1B9-48EA-B840-2878751636DE}" type="pres">
      <dgm:prSet presAssocID="{5496BDE9-09ED-4DBC-A4F4-96B24A8B29D7}" presName="childText" presStyleLbl="conFgAcc1" presStyleIdx="0" presStyleCnt="4" custLinFactNeighborX="6779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DB6320BE-CA14-44CF-A3B3-DFB35A0E9A38}" type="pres">
      <dgm:prSet presAssocID="{3058D3A0-2763-431A-A04B-4B21AC2B8F93}" presName="spaceBetweenRectangles" presStyleCnt="0"/>
      <dgm:spPr/>
    </dgm:pt>
    <dgm:pt modelId="{30550DCD-7358-4EE9-8869-5DE43AFDD5E5}" type="pres">
      <dgm:prSet presAssocID="{4DF8A0A1-78F6-40B1-B134-5837719DFC3E}" presName="parentLin" presStyleCnt="0"/>
      <dgm:spPr/>
    </dgm:pt>
    <dgm:pt modelId="{35B91B13-4B97-47EE-BDEF-E4068EC1D1FA}" type="pres">
      <dgm:prSet presAssocID="{4DF8A0A1-78F6-40B1-B134-5837719DFC3E}" presName="parentLeftMargin" presStyleLbl="node1" presStyleIdx="0" presStyleCnt="4"/>
      <dgm:spPr/>
    </dgm:pt>
    <dgm:pt modelId="{7AD63DF3-6C07-4A07-B54E-60DBDDC616F7}" type="pres">
      <dgm:prSet presAssocID="{4DF8A0A1-78F6-40B1-B134-5837719DFC3E}" presName="parentText" presStyleLbl="node1" presStyleIdx="1" presStyleCnt="4" custLinFactNeighborX="83513">
        <dgm:presLayoutVars>
          <dgm:chMax val="0"/>
          <dgm:bulletEnabled val="1"/>
        </dgm:presLayoutVars>
      </dgm:prSet>
      <dgm:spPr/>
    </dgm:pt>
    <dgm:pt modelId="{8B662D65-AFD0-437B-82C4-5F305462EE87}" type="pres">
      <dgm:prSet presAssocID="{4DF8A0A1-78F6-40B1-B134-5837719DFC3E}" presName="negativeSpace" presStyleCnt="0"/>
      <dgm:spPr/>
    </dgm:pt>
    <dgm:pt modelId="{352AFD64-6451-4DAA-882F-0E99E62B7D9E}" type="pres">
      <dgm:prSet presAssocID="{4DF8A0A1-78F6-40B1-B134-5837719DFC3E}" presName="childText" presStyleLbl="conFgAcc1" presStyleIdx="1" presStyleCnt="4">
        <dgm:presLayoutVars>
          <dgm:bulletEnabled val="1"/>
        </dgm:presLayoutVars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</dgm:pt>
    <dgm:pt modelId="{542FA9E6-BCB0-425F-A98B-DF8ED3277C9A}" type="pres">
      <dgm:prSet presAssocID="{FB28E551-0CBE-4A2F-9254-65B2093B1E5E}" presName="spaceBetweenRectangles" presStyleCnt="0"/>
      <dgm:spPr/>
    </dgm:pt>
    <dgm:pt modelId="{529D2A50-C9FC-42BE-AD97-C372E725C9F3}" type="pres">
      <dgm:prSet presAssocID="{544E1AF3-3DCE-4CB7-9636-C36F7F5C0111}" presName="parentLin" presStyleCnt="0"/>
      <dgm:spPr/>
    </dgm:pt>
    <dgm:pt modelId="{526B3E15-9C86-4321-AE9F-CC5DE5D89685}" type="pres">
      <dgm:prSet presAssocID="{544E1AF3-3DCE-4CB7-9636-C36F7F5C0111}" presName="parentLeftMargin" presStyleLbl="node1" presStyleIdx="1" presStyleCnt="4"/>
      <dgm:spPr/>
    </dgm:pt>
    <dgm:pt modelId="{964B0FAB-4BFA-42B4-AD19-6B1E387951B6}" type="pres">
      <dgm:prSet presAssocID="{544E1AF3-3DCE-4CB7-9636-C36F7F5C0111}" presName="parentText" presStyleLbl="node1" presStyleIdx="2" presStyleCnt="4" custLinFactNeighborX="83513">
        <dgm:presLayoutVars>
          <dgm:chMax val="0"/>
          <dgm:bulletEnabled val="1"/>
        </dgm:presLayoutVars>
      </dgm:prSet>
      <dgm:spPr/>
    </dgm:pt>
    <dgm:pt modelId="{0C8E9B23-85CA-48EA-922E-7781B94AEF2E}" type="pres">
      <dgm:prSet presAssocID="{544E1AF3-3DCE-4CB7-9636-C36F7F5C0111}" presName="negativeSpace" presStyleCnt="0"/>
      <dgm:spPr/>
    </dgm:pt>
    <dgm:pt modelId="{6BB7CFC2-697E-45E2-9788-B2BB14E5A704}" type="pres">
      <dgm:prSet presAssocID="{544E1AF3-3DCE-4CB7-9636-C36F7F5C0111}" presName="childText" presStyleLbl="conFgAcc1" presStyleIdx="2" presStyleCnt="4" custLinFactNeighborX="6779">
        <dgm:presLayoutVars>
          <dgm:bulletEnabled val="1"/>
        </dgm:presLayoutVars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</dgm:pt>
    <dgm:pt modelId="{E37F4296-B95B-4D3F-B4A1-9F2538281D5C}" type="pres">
      <dgm:prSet presAssocID="{7A0B25BD-B217-411A-9371-C850D6A57E4E}" presName="spaceBetweenRectangles" presStyleCnt="0"/>
      <dgm:spPr/>
    </dgm:pt>
    <dgm:pt modelId="{EF6D836E-DE5E-4627-94AC-16B04A9F31AF}" type="pres">
      <dgm:prSet presAssocID="{90193B65-547A-4E1A-ADB2-E5D09A3BA7A8}" presName="parentLin" presStyleCnt="0"/>
      <dgm:spPr/>
    </dgm:pt>
    <dgm:pt modelId="{52647B57-76A6-4C09-B152-4B5447E7DE00}" type="pres">
      <dgm:prSet presAssocID="{90193B65-547A-4E1A-ADB2-E5D09A3BA7A8}" presName="parentLeftMargin" presStyleLbl="node1" presStyleIdx="2" presStyleCnt="4"/>
      <dgm:spPr/>
    </dgm:pt>
    <dgm:pt modelId="{76314DEE-9195-4D50-B4DF-2CAEA7618066}" type="pres">
      <dgm:prSet presAssocID="{90193B65-547A-4E1A-ADB2-E5D09A3BA7A8}" presName="parentText" presStyleLbl="node1" presStyleIdx="3" presStyleCnt="4" custLinFactNeighborX="83513">
        <dgm:presLayoutVars>
          <dgm:chMax val="0"/>
          <dgm:bulletEnabled val="1"/>
        </dgm:presLayoutVars>
      </dgm:prSet>
      <dgm:spPr/>
    </dgm:pt>
    <dgm:pt modelId="{A8585C4D-1BDB-49FB-9318-2FFC704E37C4}" type="pres">
      <dgm:prSet presAssocID="{90193B65-547A-4E1A-ADB2-E5D09A3BA7A8}" presName="negativeSpace" presStyleCnt="0"/>
      <dgm:spPr/>
    </dgm:pt>
    <dgm:pt modelId="{4ECCA020-DEBD-4093-8423-9E0A30263C63}" type="pres">
      <dgm:prSet presAssocID="{90193B65-547A-4E1A-ADB2-E5D09A3BA7A8}" presName="childText" presStyleLbl="conFgAcc1" presStyleIdx="3" presStyleCnt="4" custLinFactNeighborX="6779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</dgm:ptLst>
  <dgm:cxnLst>
    <dgm:cxn modelId="{1AEFC01A-C610-4AA7-B1BD-358208D21DF8}" type="presOf" srcId="{4DF8A0A1-78F6-40B1-B134-5837719DFC3E}" destId="{7AD63DF3-6C07-4A07-B54E-60DBDDC616F7}" srcOrd="1" destOrd="0" presId="urn:microsoft.com/office/officeart/2005/8/layout/list1"/>
    <dgm:cxn modelId="{370AFB3F-903B-4D39-9004-5862E717AE6C}" type="presOf" srcId="{90193B65-547A-4E1A-ADB2-E5D09A3BA7A8}" destId="{52647B57-76A6-4C09-B152-4B5447E7DE00}" srcOrd="0" destOrd="0" presId="urn:microsoft.com/office/officeart/2005/8/layout/list1"/>
    <dgm:cxn modelId="{2B3E115B-65A1-4A87-BEE8-14AD5DD8E9D0}" srcId="{69BC0B95-B080-4503-8563-BB1F587A88B2}" destId="{4DF8A0A1-78F6-40B1-B134-5837719DFC3E}" srcOrd="1" destOrd="0" parTransId="{E84781DF-A88D-4727-8464-35C3C312BDF4}" sibTransId="{FB28E551-0CBE-4A2F-9254-65B2093B1E5E}"/>
    <dgm:cxn modelId="{A4ACC25C-9394-48D6-8E3D-E699CAB600D3}" srcId="{69BC0B95-B080-4503-8563-BB1F587A88B2}" destId="{5496BDE9-09ED-4DBC-A4F4-96B24A8B29D7}" srcOrd="0" destOrd="0" parTransId="{196CAAD7-3BFF-4BA2-94DC-1E14875FE34A}" sibTransId="{3058D3A0-2763-431A-A04B-4B21AC2B8F93}"/>
    <dgm:cxn modelId="{ED162E41-D940-489B-95AD-FB3131DB8D98}" type="presOf" srcId="{69BC0B95-B080-4503-8563-BB1F587A88B2}" destId="{EC473C3D-F769-423E-987E-59CE25AEA66B}" srcOrd="0" destOrd="0" presId="urn:microsoft.com/office/officeart/2005/8/layout/list1"/>
    <dgm:cxn modelId="{11B9AF6F-BF27-4B94-B6CF-E5FEF93CED45}" srcId="{69BC0B95-B080-4503-8563-BB1F587A88B2}" destId="{544E1AF3-3DCE-4CB7-9636-C36F7F5C0111}" srcOrd="2" destOrd="0" parTransId="{451547BA-894D-4BA8-A861-F841503BD876}" sibTransId="{7A0B25BD-B217-411A-9371-C850D6A57E4E}"/>
    <dgm:cxn modelId="{BCC5B152-0896-4660-840B-261F82747E4D}" type="presOf" srcId="{90193B65-547A-4E1A-ADB2-E5D09A3BA7A8}" destId="{76314DEE-9195-4D50-B4DF-2CAEA7618066}" srcOrd="1" destOrd="0" presId="urn:microsoft.com/office/officeart/2005/8/layout/list1"/>
    <dgm:cxn modelId="{9ED64087-6F16-4B86-AE98-A3F0D113249C}" type="presOf" srcId="{4DF8A0A1-78F6-40B1-B134-5837719DFC3E}" destId="{35B91B13-4B97-47EE-BDEF-E4068EC1D1FA}" srcOrd="0" destOrd="0" presId="urn:microsoft.com/office/officeart/2005/8/layout/list1"/>
    <dgm:cxn modelId="{6552E59E-76DD-4FFC-ABAE-9AAC231EFE92}" srcId="{69BC0B95-B080-4503-8563-BB1F587A88B2}" destId="{90193B65-547A-4E1A-ADB2-E5D09A3BA7A8}" srcOrd="3" destOrd="0" parTransId="{34DD9980-35D0-4169-9412-9B27061CD339}" sibTransId="{19082AC2-6287-4562-9909-1369008C0D85}"/>
    <dgm:cxn modelId="{9BDA459F-CA82-447A-9E78-D6768339D6E8}" type="presOf" srcId="{544E1AF3-3DCE-4CB7-9636-C36F7F5C0111}" destId="{526B3E15-9C86-4321-AE9F-CC5DE5D89685}" srcOrd="0" destOrd="0" presId="urn:microsoft.com/office/officeart/2005/8/layout/list1"/>
    <dgm:cxn modelId="{421CA4CD-52C1-4C9A-AD32-5A808F73705C}" type="presOf" srcId="{5496BDE9-09ED-4DBC-A4F4-96B24A8B29D7}" destId="{A8EE0519-699D-46FC-AD7F-770653271559}" srcOrd="0" destOrd="0" presId="urn:microsoft.com/office/officeart/2005/8/layout/list1"/>
    <dgm:cxn modelId="{C3C2F1DC-FA4F-4918-9323-4C1BBBA65614}" type="presOf" srcId="{544E1AF3-3DCE-4CB7-9636-C36F7F5C0111}" destId="{964B0FAB-4BFA-42B4-AD19-6B1E387951B6}" srcOrd="1" destOrd="0" presId="urn:microsoft.com/office/officeart/2005/8/layout/list1"/>
    <dgm:cxn modelId="{E4A824DD-407A-4474-BCFE-227664EDAAFF}" type="presOf" srcId="{5496BDE9-09ED-4DBC-A4F4-96B24A8B29D7}" destId="{0DB625B1-BA46-4B5C-9C5A-F853086861CA}" srcOrd="1" destOrd="0" presId="urn:microsoft.com/office/officeart/2005/8/layout/list1"/>
    <dgm:cxn modelId="{C57F2215-E4A1-43D8-8B15-E3B0F9339734}" type="presParOf" srcId="{EC473C3D-F769-423E-987E-59CE25AEA66B}" destId="{86580474-F4E6-4BA4-9EFA-EC70F671F5C4}" srcOrd="0" destOrd="0" presId="urn:microsoft.com/office/officeart/2005/8/layout/list1"/>
    <dgm:cxn modelId="{FFD3345F-BAE8-46A8-8785-2DA732E35211}" type="presParOf" srcId="{86580474-F4E6-4BA4-9EFA-EC70F671F5C4}" destId="{A8EE0519-699D-46FC-AD7F-770653271559}" srcOrd="0" destOrd="0" presId="urn:microsoft.com/office/officeart/2005/8/layout/list1"/>
    <dgm:cxn modelId="{8D7F12C4-91F3-448C-81A9-F712D8F5F95B}" type="presParOf" srcId="{86580474-F4E6-4BA4-9EFA-EC70F671F5C4}" destId="{0DB625B1-BA46-4B5C-9C5A-F853086861CA}" srcOrd="1" destOrd="0" presId="urn:microsoft.com/office/officeart/2005/8/layout/list1"/>
    <dgm:cxn modelId="{3BE3B2BF-A8F2-41E4-AD52-BED348E17837}" type="presParOf" srcId="{EC473C3D-F769-423E-987E-59CE25AEA66B}" destId="{2B22E034-8B2D-419A-8A5D-37C0D397BD92}" srcOrd="1" destOrd="0" presId="urn:microsoft.com/office/officeart/2005/8/layout/list1"/>
    <dgm:cxn modelId="{C4682C5D-56A5-413D-BEAE-2170FBC9E70A}" type="presParOf" srcId="{EC473C3D-F769-423E-987E-59CE25AEA66B}" destId="{DC499D08-F1B9-48EA-B840-2878751636DE}" srcOrd="2" destOrd="0" presId="urn:microsoft.com/office/officeart/2005/8/layout/list1"/>
    <dgm:cxn modelId="{6E97571B-7B84-4E33-8D6C-0760A918D0EC}" type="presParOf" srcId="{EC473C3D-F769-423E-987E-59CE25AEA66B}" destId="{DB6320BE-CA14-44CF-A3B3-DFB35A0E9A38}" srcOrd="3" destOrd="0" presId="urn:microsoft.com/office/officeart/2005/8/layout/list1"/>
    <dgm:cxn modelId="{613EDE5A-77BC-470B-8A52-E533282986E1}" type="presParOf" srcId="{EC473C3D-F769-423E-987E-59CE25AEA66B}" destId="{30550DCD-7358-4EE9-8869-5DE43AFDD5E5}" srcOrd="4" destOrd="0" presId="urn:microsoft.com/office/officeart/2005/8/layout/list1"/>
    <dgm:cxn modelId="{4DED7030-55C4-4C5B-9933-8A8666E86BC4}" type="presParOf" srcId="{30550DCD-7358-4EE9-8869-5DE43AFDD5E5}" destId="{35B91B13-4B97-47EE-BDEF-E4068EC1D1FA}" srcOrd="0" destOrd="0" presId="urn:microsoft.com/office/officeart/2005/8/layout/list1"/>
    <dgm:cxn modelId="{F77C23AC-A22F-44BF-9F61-114363557B22}" type="presParOf" srcId="{30550DCD-7358-4EE9-8869-5DE43AFDD5E5}" destId="{7AD63DF3-6C07-4A07-B54E-60DBDDC616F7}" srcOrd="1" destOrd="0" presId="urn:microsoft.com/office/officeart/2005/8/layout/list1"/>
    <dgm:cxn modelId="{06B4EE4D-65BD-4F27-9EFA-E49A65F3E3FD}" type="presParOf" srcId="{EC473C3D-F769-423E-987E-59CE25AEA66B}" destId="{8B662D65-AFD0-437B-82C4-5F305462EE87}" srcOrd="5" destOrd="0" presId="urn:microsoft.com/office/officeart/2005/8/layout/list1"/>
    <dgm:cxn modelId="{3609FBB6-8D2C-441E-8C2C-523E226AF42D}" type="presParOf" srcId="{EC473C3D-F769-423E-987E-59CE25AEA66B}" destId="{352AFD64-6451-4DAA-882F-0E99E62B7D9E}" srcOrd="6" destOrd="0" presId="urn:microsoft.com/office/officeart/2005/8/layout/list1"/>
    <dgm:cxn modelId="{59D90642-403A-4325-B86C-1F2574BCCC3C}" type="presParOf" srcId="{EC473C3D-F769-423E-987E-59CE25AEA66B}" destId="{542FA9E6-BCB0-425F-A98B-DF8ED3277C9A}" srcOrd="7" destOrd="0" presId="urn:microsoft.com/office/officeart/2005/8/layout/list1"/>
    <dgm:cxn modelId="{66CB6172-AB77-4327-9925-61943601D782}" type="presParOf" srcId="{EC473C3D-F769-423E-987E-59CE25AEA66B}" destId="{529D2A50-C9FC-42BE-AD97-C372E725C9F3}" srcOrd="8" destOrd="0" presId="urn:microsoft.com/office/officeart/2005/8/layout/list1"/>
    <dgm:cxn modelId="{B63FBFCC-F9BC-4075-A0D5-51C03B2C026C}" type="presParOf" srcId="{529D2A50-C9FC-42BE-AD97-C372E725C9F3}" destId="{526B3E15-9C86-4321-AE9F-CC5DE5D89685}" srcOrd="0" destOrd="0" presId="urn:microsoft.com/office/officeart/2005/8/layout/list1"/>
    <dgm:cxn modelId="{F09484EC-F5DC-4D02-A0D5-98A8F6E9D2AD}" type="presParOf" srcId="{529D2A50-C9FC-42BE-AD97-C372E725C9F3}" destId="{964B0FAB-4BFA-42B4-AD19-6B1E387951B6}" srcOrd="1" destOrd="0" presId="urn:microsoft.com/office/officeart/2005/8/layout/list1"/>
    <dgm:cxn modelId="{D64AA3EA-35C7-4602-8B39-22774A5F48AA}" type="presParOf" srcId="{EC473C3D-F769-423E-987E-59CE25AEA66B}" destId="{0C8E9B23-85CA-48EA-922E-7781B94AEF2E}" srcOrd="9" destOrd="0" presId="urn:microsoft.com/office/officeart/2005/8/layout/list1"/>
    <dgm:cxn modelId="{C2180B97-C5F3-49E5-9254-E1D91BE81771}" type="presParOf" srcId="{EC473C3D-F769-423E-987E-59CE25AEA66B}" destId="{6BB7CFC2-697E-45E2-9788-B2BB14E5A704}" srcOrd="10" destOrd="0" presId="urn:microsoft.com/office/officeart/2005/8/layout/list1"/>
    <dgm:cxn modelId="{F56C22BD-F531-446D-850D-F587B26D2792}" type="presParOf" srcId="{EC473C3D-F769-423E-987E-59CE25AEA66B}" destId="{E37F4296-B95B-4D3F-B4A1-9F2538281D5C}" srcOrd="11" destOrd="0" presId="urn:microsoft.com/office/officeart/2005/8/layout/list1"/>
    <dgm:cxn modelId="{8F1A61EC-DED7-4515-AAFF-37927D53FE43}" type="presParOf" srcId="{EC473C3D-F769-423E-987E-59CE25AEA66B}" destId="{EF6D836E-DE5E-4627-94AC-16B04A9F31AF}" srcOrd="12" destOrd="0" presId="urn:microsoft.com/office/officeart/2005/8/layout/list1"/>
    <dgm:cxn modelId="{74DE5BC7-475F-41A8-9992-43141C47AB4F}" type="presParOf" srcId="{EF6D836E-DE5E-4627-94AC-16B04A9F31AF}" destId="{52647B57-76A6-4C09-B152-4B5447E7DE00}" srcOrd="0" destOrd="0" presId="urn:microsoft.com/office/officeart/2005/8/layout/list1"/>
    <dgm:cxn modelId="{80D03C93-079B-4F23-8841-86FCE0E6CED4}" type="presParOf" srcId="{EF6D836E-DE5E-4627-94AC-16B04A9F31AF}" destId="{76314DEE-9195-4D50-B4DF-2CAEA7618066}" srcOrd="1" destOrd="0" presId="urn:microsoft.com/office/officeart/2005/8/layout/list1"/>
    <dgm:cxn modelId="{1CA1A4C9-74CC-4B31-8AAB-7C4A7580161B}" type="presParOf" srcId="{EC473C3D-F769-423E-987E-59CE25AEA66B}" destId="{A8585C4D-1BDB-49FB-9318-2FFC704E37C4}" srcOrd="13" destOrd="0" presId="urn:microsoft.com/office/officeart/2005/8/layout/list1"/>
    <dgm:cxn modelId="{4E5A7E04-9B20-4E51-9A48-6D56C6651ED3}" type="presParOf" srcId="{EC473C3D-F769-423E-987E-59CE25AEA66B}" destId="{4ECCA020-DEBD-4093-8423-9E0A30263C6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99D08-F1B9-48EA-B840-2878751636DE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0DB625B1-BA46-4B5C-9C5A-F853086861CA}">
      <dsp:nvSpPr>
        <dsp:cNvPr id="0" name=""/>
        <dsp:cNvSpPr/>
      </dsp:nvSpPr>
      <dsp:spPr>
        <a:xfrm>
          <a:off x="559347" y="7539"/>
          <a:ext cx="4267200" cy="678960"/>
        </a:xfrm>
        <a:prstGeom prst="roundRect">
          <a:avLst/>
        </a:prstGeom>
        <a:solidFill>
          <a:srgbClr val="FF6600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solidFill>
                <a:schemeClr val="bg1"/>
              </a:solidFill>
              <a:latin typeface="隶书" panose="02010509060101010101" pitchFamily="49" charset="-122"/>
            </a:rPr>
            <a:t>数据库的创建和修改</a:t>
          </a:r>
          <a:endParaRPr lang="zh-CN" altLang="en-US" sz="2400" b="0" kern="1200" dirty="0">
            <a:solidFill>
              <a:schemeClr val="bg1"/>
            </a:solidFill>
          </a:endParaRPr>
        </a:p>
      </dsp:txBody>
      <dsp:txXfrm>
        <a:off x="592491" y="40683"/>
        <a:ext cx="4200912" cy="612672"/>
      </dsp:txXfrm>
    </dsp:sp>
    <dsp:sp modelId="{352AFD64-6451-4DAA-882F-0E99E62B7D9E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7AD63DF3-6C07-4A07-B54E-60DBDDC616F7}">
      <dsp:nvSpPr>
        <dsp:cNvPr id="0" name=""/>
        <dsp:cNvSpPr/>
      </dsp:nvSpPr>
      <dsp:spPr>
        <a:xfrm>
          <a:off x="559347" y="1050819"/>
          <a:ext cx="4267200" cy="67896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1"/>
              </a:solidFill>
              <a:latin typeface="隶书" panose="02010509060101010101" pitchFamily="49" charset="-122"/>
            </a:rPr>
            <a:t>模式的定义和删除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592491" y="1083963"/>
        <a:ext cx="4200912" cy="612672"/>
      </dsp:txXfrm>
    </dsp:sp>
    <dsp:sp modelId="{6BB7CFC2-697E-45E2-9788-B2BB14E5A704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964B0FAB-4BFA-42B4-AD19-6B1E387951B6}">
      <dsp:nvSpPr>
        <dsp:cNvPr id="0" name=""/>
        <dsp:cNvSpPr/>
      </dsp:nvSpPr>
      <dsp:spPr>
        <a:xfrm>
          <a:off x="559347" y="2094100"/>
          <a:ext cx="4267200" cy="6789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1"/>
              </a:solidFill>
              <a:latin typeface="隶书" panose="02010509060101010101" pitchFamily="49" charset="-122"/>
            </a:rPr>
            <a:t>表的定义、修改和删除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592491" y="2127244"/>
        <a:ext cx="4200912" cy="612672"/>
      </dsp:txXfrm>
    </dsp:sp>
    <dsp:sp modelId="{4ECCA020-DEBD-4093-8423-9E0A30263C63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14DEE-9195-4D50-B4DF-2CAEA7618066}">
      <dsp:nvSpPr>
        <dsp:cNvPr id="0" name=""/>
        <dsp:cNvSpPr/>
      </dsp:nvSpPr>
      <dsp:spPr>
        <a:xfrm>
          <a:off x="559347" y="3137380"/>
          <a:ext cx="4267200" cy="67896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1"/>
              </a:solidFill>
              <a:latin typeface="隶书" panose="02010509060101010101" pitchFamily="49" charset="-122"/>
            </a:rPr>
            <a:t>索引的建立和删除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592491" y="3170524"/>
        <a:ext cx="42009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F4BC7775-FEAB-4439-B1E9-574C019F60D4}" type="datetimeFigureOut">
              <a:rPr lang="zh-CN" altLang="en-US"/>
              <a:pPr>
                <a:defRPr/>
              </a:pPr>
              <a:t>2020/3/5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45DF23B6-43F2-4DEF-84C6-E2275F97F8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400">
                <a:latin typeface="宋体" charset="-122"/>
              </a:rPr>
              <a:t>（</a:t>
            </a:r>
            <a:r>
              <a:rPr lang="en-US" altLang="zh-CN" sz="1400">
                <a:latin typeface="宋体" charset="-122"/>
              </a:rPr>
              <a:t>1</a:t>
            </a:r>
            <a:r>
              <a:rPr lang="zh-CN" altLang="en-US" sz="1400">
                <a:latin typeface="宋体" charset="-122"/>
              </a:rPr>
              <a:t>）</a:t>
            </a:r>
            <a:r>
              <a:rPr lang="en-US" altLang="zh-CN" sz="1400">
                <a:latin typeface="宋体" charset="-122"/>
              </a:rPr>
              <a:t>1974</a:t>
            </a:r>
            <a:r>
              <a:rPr lang="zh-CN" altLang="en-US" sz="1400">
                <a:latin typeface="宋体" charset="-122"/>
              </a:rPr>
              <a:t>年由</a:t>
            </a:r>
            <a:r>
              <a:rPr lang="en-US" altLang="zh-CN" sz="1400">
                <a:latin typeface="宋体" charset="-122"/>
              </a:rPr>
              <a:t>Boyce</a:t>
            </a:r>
            <a:r>
              <a:rPr lang="zh-CN" altLang="en-US" sz="1400">
                <a:latin typeface="宋体" charset="-122"/>
              </a:rPr>
              <a:t>和</a:t>
            </a:r>
            <a:r>
              <a:rPr lang="en-US" altLang="zh-CN" sz="1400">
                <a:latin typeface="宋体" charset="-122"/>
              </a:rPr>
              <a:t>Chamberlin</a:t>
            </a:r>
            <a:r>
              <a:rPr lang="zh-CN" altLang="en-US" sz="1400">
                <a:latin typeface="宋体" charset="-122"/>
              </a:rPr>
              <a:t>提出，当时称为</a:t>
            </a:r>
            <a:r>
              <a:rPr lang="en-US" altLang="zh-CN" sz="1400" b="1">
                <a:solidFill>
                  <a:srgbClr val="0070C0"/>
                </a:solidFill>
                <a:latin typeface="宋体" charset="-122"/>
              </a:rPr>
              <a:t>SEQUEL</a:t>
            </a:r>
            <a:r>
              <a:rPr lang="zh-CN" altLang="en-US" sz="1400">
                <a:latin typeface="宋体" charset="-122"/>
              </a:rPr>
              <a:t>（</a:t>
            </a:r>
            <a:r>
              <a:rPr lang="en-US" altLang="zh-CN">
                <a:latin typeface="宋体" charset="-122"/>
              </a:rPr>
              <a:t>Structured English Query Language</a:t>
            </a:r>
            <a:r>
              <a:rPr lang="zh-CN" altLang="en-US" sz="1400">
                <a:latin typeface="宋体" charset="-122"/>
              </a:rPr>
              <a:t>）。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400">
                <a:latin typeface="宋体" charset="-122"/>
              </a:rPr>
              <a:t>（</a:t>
            </a:r>
            <a:r>
              <a:rPr lang="en-US" altLang="zh-CN" sz="1400">
                <a:latin typeface="宋体" charset="-122"/>
              </a:rPr>
              <a:t>2</a:t>
            </a:r>
            <a:r>
              <a:rPr lang="zh-CN" altLang="en-US" sz="1400">
                <a:latin typeface="宋体" charset="-122"/>
              </a:rPr>
              <a:t>）</a:t>
            </a:r>
            <a:r>
              <a:rPr lang="en-US" altLang="zh-CN" sz="1400">
                <a:latin typeface="宋体" charset="-122"/>
              </a:rPr>
              <a:t>1975—1979</a:t>
            </a:r>
            <a:r>
              <a:rPr lang="zh-CN" altLang="en-US" sz="1400">
                <a:latin typeface="宋体" charset="-122"/>
              </a:rPr>
              <a:t>年</a:t>
            </a:r>
            <a:r>
              <a:rPr lang="en-US" altLang="zh-CN" sz="1400">
                <a:latin typeface="宋体" charset="-122"/>
              </a:rPr>
              <a:t>IBM</a:t>
            </a:r>
            <a:r>
              <a:rPr lang="zh-CN" altLang="en-US" sz="1400">
                <a:latin typeface="宋体" charset="-122"/>
              </a:rPr>
              <a:t>公司对</a:t>
            </a:r>
            <a:r>
              <a:rPr lang="en-US" altLang="zh-CN" sz="1400">
                <a:latin typeface="宋体" charset="-122"/>
              </a:rPr>
              <a:t>SEQUEL</a:t>
            </a:r>
            <a:r>
              <a:rPr lang="zh-CN" altLang="en-US" sz="1400">
                <a:latin typeface="宋体" charset="-122"/>
              </a:rPr>
              <a:t>进行了修改，并在数据库管理系统原型</a:t>
            </a:r>
            <a:r>
              <a:rPr lang="en-US" altLang="zh-CN" sz="1400">
                <a:latin typeface="宋体" charset="-122"/>
              </a:rPr>
              <a:t>System R</a:t>
            </a:r>
            <a:r>
              <a:rPr lang="zh-CN" altLang="en-US" sz="1400">
                <a:latin typeface="宋体" charset="-122"/>
              </a:rPr>
              <a:t>，实现了这种语言。 </a:t>
            </a:r>
            <a:endParaRPr lang="en-US" altLang="zh-CN" sz="1400">
              <a:latin typeface="宋体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400">
                <a:latin typeface="宋体" charset="-122"/>
              </a:rPr>
              <a:t>（</a:t>
            </a:r>
            <a:r>
              <a:rPr lang="en-US" altLang="zh-CN" sz="1400">
                <a:latin typeface="宋体" charset="-122"/>
              </a:rPr>
              <a:t>3</a:t>
            </a:r>
            <a:r>
              <a:rPr lang="zh-CN" altLang="en-US" sz="1400">
                <a:latin typeface="宋体" charset="-122"/>
              </a:rPr>
              <a:t>）</a:t>
            </a:r>
            <a:r>
              <a:rPr lang="en-US" altLang="zh-CN" sz="1400">
                <a:latin typeface="宋体" charset="-122"/>
              </a:rPr>
              <a:t>1981</a:t>
            </a:r>
            <a:r>
              <a:rPr lang="zh-CN" altLang="en-US" sz="1400">
                <a:latin typeface="宋体" charset="-122"/>
              </a:rPr>
              <a:t>年</a:t>
            </a:r>
            <a:r>
              <a:rPr lang="en-US" altLang="zh-CN" sz="1400">
                <a:latin typeface="宋体" charset="-122"/>
              </a:rPr>
              <a:t>IBM</a:t>
            </a:r>
            <a:r>
              <a:rPr lang="zh-CN" altLang="en-US" sz="1400">
                <a:latin typeface="宋体" charset="-122"/>
              </a:rPr>
              <a:t>推出了商用关系数据库</a:t>
            </a:r>
            <a:r>
              <a:rPr lang="en-US" altLang="zh-CN" sz="1400">
                <a:latin typeface="宋体" charset="-122"/>
              </a:rPr>
              <a:t>SQL/DS</a:t>
            </a:r>
            <a:r>
              <a:rPr lang="zh-CN" altLang="en-US" sz="1400">
                <a:latin typeface="宋体" charset="-122"/>
              </a:rPr>
              <a:t>，并将其改名为</a:t>
            </a:r>
            <a:r>
              <a:rPr lang="en-US" altLang="zh-CN" sz="1400">
                <a:latin typeface="宋体" charset="-122"/>
              </a:rPr>
              <a:t>SQL</a:t>
            </a:r>
            <a:r>
              <a:rPr lang="zh-CN" altLang="en-US" sz="1400">
                <a:latin typeface="宋体" charset="-122"/>
              </a:rPr>
              <a:t>，由于它功能丰富，语言简洁，因此倍受用户及计算机工业界欢迎，被众多计算机公司和软件公司所采用。</a:t>
            </a:r>
            <a:endParaRPr lang="en-US" altLang="zh-CN" sz="1400">
              <a:latin typeface="宋体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600">
                <a:latin typeface="宋体" charset="-122"/>
              </a:rPr>
              <a:t>（</a:t>
            </a:r>
            <a:r>
              <a:rPr lang="en-US" altLang="zh-CN" sz="1600">
                <a:latin typeface="宋体" charset="-122"/>
              </a:rPr>
              <a:t>4</a:t>
            </a:r>
            <a:r>
              <a:rPr lang="zh-CN" altLang="en-US" sz="1600">
                <a:latin typeface="宋体" charset="-122"/>
              </a:rPr>
              <a:t>）目前</a:t>
            </a:r>
            <a:r>
              <a:rPr lang="en-US" altLang="zh-CN" sz="1600">
                <a:latin typeface="宋体" charset="-122"/>
              </a:rPr>
              <a:t>SQL</a:t>
            </a:r>
            <a:r>
              <a:rPr lang="zh-CN" altLang="en-US" sz="1600">
                <a:latin typeface="宋体" charset="-122"/>
              </a:rPr>
              <a:t>语言不仅用于小型数据库如</a:t>
            </a:r>
            <a:r>
              <a:rPr lang="en-US" altLang="zh-CN" sz="1600">
                <a:latin typeface="宋体" charset="-122"/>
              </a:rPr>
              <a:t>Foxpro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Access</a:t>
            </a:r>
            <a:r>
              <a:rPr lang="zh-CN" altLang="en-US" sz="1600">
                <a:latin typeface="宋体" charset="-122"/>
              </a:rPr>
              <a:t>，而且更广泛用于各种大型数据库，如</a:t>
            </a:r>
            <a:r>
              <a:rPr lang="en-US" altLang="zh-CN" sz="1600">
                <a:latin typeface="宋体" charset="-122"/>
              </a:rPr>
              <a:t>Sysbase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SQL Server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Oracle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Informix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DB2</a:t>
            </a:r>
            <a:r>
              <a:rPr lang="zh-CN" altLang="en-US" sz="1600">
                <a:latin typeface="宋体" charset="-122"/>
              </a:rPr>
              <a:t>、</a:t>
            </a:r>
            <a:r>
              <a:rPr lang="en-US" altLang="zh-CN" sz="1600">
                <a:latin typeface="宋体" charset="-122"/>
              </a:rPr>
              <a:t>Ingres</a:t>
            </a:r>
            <a:r>
              <a:rPr lang="zh-CN" altLang="en-US" sz="1600">
                <a:latin typeface="宋体" charset="-122"/>
              </a:rPr>
              <a:t>等。</a:t>
            </a:r>
            <a:endParaRPr lang="en-US" altLang="zh-CN" sz="1600">
              <a:latin typeface="宋体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1600"/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600"/>
              <a:t>1999</a:t>
            </a:r>
            <a:r>
              <a:rPr lang="zh-CN" altLang="en-US" sz="1600"/>
              <a:t>年起</a:t>
            </a:r>
            <a:r>
              <a:rPr lang="en-US" altLang="zh-CN" sz="1600"/>
              <a:t>ANSI</a:t>
            </a:r>
            <a:r>
              <a:rPr lang="zh-CN" altLang="en-US" sz="1600"/>
              <a:t>陆续公布增加了面向对象功能的新标准</a:t>
            </a:r>
            <a:r>
              <a:rPr lang="en-US" altLang="zh-CN" sz="1600"/>
              <a:t>SQL-99</a:t>
            </a:r>
            <a:r>
              <a:rPr lang="zh-CN" altLang="en-US" sz="1600"/>
              <a:t>（亦称</a:t>
            </a:r>
            <a:r>
              <a:rPr lang="en-US" altLang="zh-CN" sz="1600"/>
              <a:t>SQL3</a:t>
            </a:r>
            <a:r>
              <a:rPr lang="zh-CN" altLang="en-US" sz="1600"/>
              <a:t>）的</a:t>
            </a:r>
            <a:r>
              <a:rPr lang="en-US" altLang="zh-CN" sz="1600"/>
              <a:t>12</a:t>
            </a:r>
            <a:r>
              <a:rPr lang="zh-CN" altLang="en-US" sz="1600"/>
              <a:t>个标准文本。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1600"/>
              <a:t>    目前大多数数据库管理系统均支持</a:t>
            </a:r>
            <a:r>
              <a:rPr lang="en-US" altLang="zh-CN" sz="1600"/>
              <a:t>SQL-92</a:t>
            </a:r>
            <a:r>
              <a:rPr lang="zh-CN" altLang="en-US" sz="1600"/>
              <a:t>（</a:t>
            </a:r>
            <a:r>
              <a:rPr lang="en-US" altLang="zh-CN" sz="1600"/>
              <a:t>SQL2</a:t>
            </a:r>
            <a:r>
              <a:rPr lang="zh-CN" altLang="en-US" sz="1600"/>
              <a:t>），有少部分支持</a:t>
            </a:r>
            <a:r>
              <a:rPr lang="en-US" altLang="zh-CN" sz="1600"/>
              <a:t>SQL3</a:t>
            </a:r>
            <a:r>
              <a:rPr lang="zh-CN" altLang="en-US" sz="1600"/>
              <a:t>。 </a:t>
            </a:r>
            <a:endParaRPr lang="zh-CN" altLang="en-US" sz="1600" b="1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endParaRPr lang="zh-CN" altLang="en-US" sz="160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sz="80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7AC725-F110-4C6E-A9CA-404BE834B8D8}" type="slidenum">
              <a:rPr lang="zh-CN" altLang="en-US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高度非过程化   举例：开车和打车</a:t>
            </a: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C4B7F9-A4AE-4ECC-997E-4E22D396C701}" type="slidenum">
              <a:rPr lang="zh-CN" altLang="en-US" smtClean="0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07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4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课上演示一下其他类型的索引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3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72A4D464-4DA0-4D20-AD1E-316D2B55FB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84" y="0"/>
            <a:ext cx="8879416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A1908824-AA9F-4752-B4C8-A1FE22002A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0" y="3844554"/>
            <a:ext cx="4572000" cy="1189651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zh-CN" altLang="zh-CN" noProof="0" dirty="0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AA27C61-921C-41A1-B00C-39D1795748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08236" y="5044776"/>
            <a:ext cx="3787147" cy="118965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100"/>
            </a:lvl1pPr>
          </a:lstStyle>
          <a:p>
            <a:pPr lvl="0"/>
            <a:r>
              <a:rPr lang="zh-CN" altLang="zh-CN" noProof="0" dirty="0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407C4-C59F-48B0-85B0-DB266E954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F4008-2779-4F2B-A00D-4572497656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917EA-CAF7-450A-ADD2-FD74343CE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7DDC4C-5AC7-4AE1-A365-67B67D189ED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E240C0-A003-4171-8E60-8CE07DA2BC4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42" y="2952822"/>
            <a:ext cx="1509487" cy="6586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DC7A7-88D9-4C7B-A9E1-CFA21F0E06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69" y="1073579"/>
            <a:ext cx="5500615" cy="25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6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167" y="4846639"/>
            <a:ext cx="3627967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462FED6-AE8D-4597-ADCB-DB9DE209BA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5" name="标题 16">
            <a:extLst>
              <a:ext uri="{FF2B5EF4-FFF2-40B4-BE49-F238E27FC236}">
                <a16:creationId xmlns:a16="http://schemas.microsoft.com/office/drawing/2014/main" id="{F35627B1-DB20-48A4-8785-816584D7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648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53918" y="3563938"/>
            <a:ext cx="4102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487680" y="1658983"/>
            <a:ext cx="9056915" cy="446718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B0F0"/>
              </a:buClr>
              <a:buFont typeface="Wingdings" panose="05000000000000000000" pitchFamily="2" charset="2"/>
              <a:buChar char="v"/>
              <a:defRPr sz="2800"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 marL="685800" indent="-342900">
              <a:buClr>
                <a:srgbClr val="00B0F0"/>
              </a:buClr>
              <a:buFont typeface="Wingdings" panose="05000000000000000000" pitchFamily="2" charset="2"/>
              <a:buChar char="s"/>
              <a:defRPr sz="2400">
                <a:latin typeface="Times New Roman" pitchFamily="18" charset="0"/>
                <a:cs typeface="Times New Roman" pitchFamily="18" charset="0"/>
              </a:defRPr>
            </a:lvl2pPr>
            <a:lvl3pPr marL="1028700" indent="-342900">
              <a:buClr>
                <a:srgbClr val="00B0F0"/>
              </a:buClr>
              <a:buFont typeface="Wingdings" panose="05000000000000000000" pitchFamily="2" charset="2"/>
              <a:buChar char="Ø"/>
              <a:defRPr sz="2000"/>
            </a:lvl3pPr>
            <a:lvl4pPr marL="1314450" indent="-285750"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CC103-C490-4A8B-A174-DD81D48FB6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8A0DE9-4648-4703-B160-095BBB8291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7" name="标题 16">
            <a:extLst>
              <a:ext uri="{FF2B5EF4-FFF2-40B4-BE49-F238E27FC236}">
                <a16:creationId xmlns:a16="http://schemas.microsoft.com/office/drawing/2014/main" id="{48D7FF6F-3377-4126-BB2B-7C381FF00F86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674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6C2ADB-F794-42C4-AD4E-60D4EF95E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3" name="标题 16">
            <a:extLst>
              <a:ext uri="{FF2B5EF4-FFF2-40B4-BE49-F238E27FC236}">
                <a16:creationId xmlns:a16="http://schemas.microsoft.com/office/drawing/2014/main" id="{96B479AD-95B9-4546-AF13-EBD92F23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2B3275E-772A-494C-9876-8F7C6E19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v"/>
              <a:defRPr sz="2800" b="0"/>
            </a:lvl1pPr>
            <a:lvl2pPr marL="600075" indent="-257175">
              <a:buClr>
                <a:srgbClr val="00B0F0"/>
              </a:buClr>
              <a:buFont typeface="Wingdings" panose="05000000000000000000" pitchFamily="2" charset="2"/>
              <a:buChar char=""/>
              <a:defRPr sz="2400"/>
            </a:lvl2pPr>
            <a:lvl3pPr marL="900113" indent="-214313"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1243013" indent="-214313"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72833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C455D3EE-B83B-40C4-A9CC-0D1099970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885" y="221047"/>
            <a:ext cx="5000172" cy="36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43A96-E8D2-46E9-864D-0DA9CD7C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v"/>
              <a:defRPr sz="2800" b="0"/>
            </a:lvl1pPr>
            <a:lvl2pPr marL="600075" indent="-257175">
              <a:buClr>
                <a:srgbClr val="00B0F0"/>
              </a:buClr>
              <a:buFont typeface="Wingdings" panose="05000000000000000000" pitchFamily="2" charset="2"/>
              <a:buChar char=""/>
              <a:defRPr sz="2400"/>
            </a:lvl2pPr>
            <a:lvl3pPr marL="900113" indent="-214313"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1243013" indent="-214313"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8475FB9C-792D-45E1-90F1-EFA85918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118" y="265093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9485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>
            <a:extLst>
              <a:ext uri="{FF2B5EF4-FFF2-40B4-BE49-F238E27FC236}">
                <a16:creationId xmlns:a16="http://schemas.microsoft.com/office/drawing/2014/main" id="{C6AFF661-BC60-4AC4-AD39-F869C0990E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1" y="135104"/>
            <a:ext cx="6817783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71000-6AEE-4827-9457-F1AA2746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98362-66A9-401A-9146-F9D58BEEFC27}" type="datetimeFigureOut">
              <a:rPr lang="zh-CN" altLang="en-US"/>
              <a:pPr>
                <a:defRPr/>
              </a:pPr>
              <a:t>2020/3/5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E529C31-8BE0-49AB-B578-E10F11DD9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86F92-B509-4D60-BFE6-0539A2E6AE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标题 16">
            <a:extLst>
              <a:ext uri="{FF2B5EF4-FFF2-40B4-BE49-F238E27FC236}">
                <a16:creationId xmlns:a16="http://schemas.microsoft.com/office/drawing/2014/main" id="{2972A73A-CF91-44BC-93B1-525A8BD8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6DBE185-DB3D-4064-8400-BA489F40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v"/>
              <a:defRPr sz="2800" b="0"/>
            </a:lvl1pPr>
            <a:lvl2pPr marL="600075" indent="-257175">
              <a:buClr>
                <a:srgbClr val="00B0F0"/>
              </a:buClr>
              <a:buFont typeface="Wingdings" panose="05000000000000000000" pitchFamily="2" charset="2"/>
              <a:buChar char=""/>
              <a:defRPr sz="2400"/>
            </a:lvl2pPr>
            <a:lvl3pPr marL="900113" indent="-214313"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1243013" indent="-214313"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79598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362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D0570A44-F4E3-4334-A2D9-03AA0599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56873-74A4-44BF-9881-3B9AB99DD831}" type="datetimeFigureOut">
              <a:rPr lang="zh-CN" altLang="en-US"/>
              <a:pPr>
                <a:defRPr/>
              </a:pPr>
              <a:t>2020/3/5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597AABA0-2381-4431-AFCF-ECF62F20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5902"/>
            <a:ext cx="3860800" cy="364981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6D60BCE1-28E2-4B3C-8029-CD1BBE29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9531-DC7C-4C09-B0F3-CE6371457E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DC1930-658C-4B57-A521-BCBEF338B6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9" name="标题 16">
            <a:extLst>
              <a:ext uri="{FF2B5EF4-FFF2-40B4-BE49-F238E27FC236}">
                <a16:creationId xmlns:a16="http://schemas.microsoft.com/office/drawing/2014/main" id="{FEE7CB13-A7CE-40C3-BED5-F72731F3B8C6}"/>
              </a:ext>
            </a:extLst>
          </p:cNvPr>
          <p:cNvSpPr txBox="1">
            <a:spLocks/>
          </p:cNvSpPr>
          <p:nvPr userDrawn="1"/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/>
              <a:t>单击此处编辑母版标题样式</a:t>
            </a:r>
            <a:endParaRPr lang="zh-CN" altLang="en-US" sz="28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5955C1F-CA90-4B2F-93C4-30C3ADCB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v"/>
              <a:defRPr sz="2800" b="0"/>
            </a:lvl1pPr>
            <a:lvl2pPr marL="600075" indent="-257175">
              <a:buClr>
                <a:srgbClr val="00B0F0"/>
              </a:buClr>
              <a:buFont typeface="Wingdings" panose="05000000000000000000" pitchFamily="2" charset="2"/>
              <a:buChar char=""/>
              <a:defRPr sz="2400"/>
            </a:lvl2pPr>
            <a:lvl3pPr marL="900113" indent="-214313"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1243013" indent="-214313"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56559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>
            <a:extLst>
              <a:ext uri="{FF2B5EF4-FFF2-40B4-BE49-F238E27FC236}">
                <a16:creationId xmlns:a16="http://schemas.microsoft.com/office/drawing/2014/main" id="{7BCA7BA1-F80C-4EA6-8C53-D3B1240A55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4" y="1143337"/>
            <a:ext cx="4246033" cy="48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>
            <a:extLst>
              <a:ext uri="{FF2B5EF4-FFF2-40B4-BE49-F238E27FC236}">
                <a16:creationId xmlns:a16="http://schemas.microsoft.com/office/drawing/2014/main" id="{F313B6A3-3FAA-4D54-9AB9-91A96736C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70" y="118972"/>
            <a:ext cx="6819900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685" y="1600200"/>
            <a:ext cx="4789715" cy="45259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3BDF59A7-B477-4570-8D5E-E4EF9EA1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A1300-B471-4730-B172-C1BE3F5B003F}" type="datetimeFigureOut">
              <a:rPr lang="zh-CN" altLang="en-US"/>
              <a:pPr>
                <a:defRPr/>
              </a:pPr>
              <a:t>2020/3/5</a:t>
            </a:fld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58049E8-2A35-416D-B810-1D1686021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7E17A-C169-410B-AFDE-E7A20EEE6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6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7"/>
            <a:ext cx="12192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609600" y="6553200"/>
            <a:ext cx="28448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22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21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1800">
                <a:latin typeface="宋体" pitchFamily="2" charset="-122"/>
                <a:ea typeface="宋体" pitchFamily="2" charset="-122"/>
              </a:defRPr>
            </a:lvl3pPr>
            <a:lvl4pPr>
              <a:defRPr sz="1500">
                <a:latin typeface="宋体" pitchFamily="2" charset="-122"/>
                <a:ea typeface="宋体" pitchFamily="2" charset="-122"/>
              </a:defRPr>
            </a:lvl4pPr>
            <a:lvl5pPr>
              <a:defRPr sz="1500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49360F-0EEC-4167-ADBD-D0053A1F9F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5" name="标题 16">
            <a:extLst>
              <a:ext uri="{FF2B5EF4-FFF2-40B4-BE49-F238E27FC236}">
                <a16:creationId xmlns:a16="http://schemas.microsoft.com/office/drawing/2014/main" id="{D37935A3-093D-45F6-B4B8-BB10A014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83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2020/3/5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F0DCF7-391A-47D2-B0A2-8AA3F18E2C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6" name="标题 16">
            <a:extLst>
              <a:ext uri="{FF2B5EF4-FFF2-40B4-BE49-F238E27FC236}">
                <a16:creationId xmlns:a16="http://schemas.microsoft.com/office/drawing/2014/main" id="{A2633800-CEF3-42D8-9DB0-6BC2B04962E1}"/>
              </a:ext>
            </a:extLst>
          </p:cNvPr>
          <p:cNvSpPr txBox="1">
            <a:spLocks/>
          </p:cNvSpPr>
          <p:nvPr userDrawn="1"/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4372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6C2ADB-F794-42C4-AD4E-60D4EF95E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49" y="174170"/>
            <a:ext cx="5334008" cy="457202"/>
          </a:xfrm>
          <a:prstGeom prst="rect">
            <a:avLst/>
          </a:prstGeom>
        </p:spPr>
      </p:pic>
      <p:sp>
        <p:nvSpPr>
          <p:cNvPr id="3" name="标题 16">
            <a:extLst>
              <a:ext uri="{FF2B5EF4-FFF2-40B4-BE49-F238E27FC236}">
                <a16:creationId xmlns:a16="http://schemas.microsoft.com/office/drawing/2014/main" id="{96B479AD-95B9-4546-AF13-EBD92F23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59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2B3275E-772A-494C-9876-8F7C6E19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v"/>
              <a:defRPr sz="2800" b="0"/>
            </a:lvl1pPr>
            <a:lvl2pPr marL="600075" indent="-257175">
              <a:buClr>
                <a:srgbClr val="00B0F0"/>
              </a:buClr>
              <a:buFont typeface="Wingdings" panose="05000000000000000000" pitchFamily="2" charset="2"/>
              <a:buChar char=""/>
              <a:defRPr sz="2400"/>
            </a:lvl2pPr>
            <a:lvl3pPr marL="900113" indent="-214313"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1243013" indent="-214313"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399892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8A0D701F-8898-4488-956D-42209B976D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468165A-B82F-4A32-AD60-E8CB9741A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4995"/>
            <a:ext cx="3860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DDD97EF-EDCF-42BB-947E-88EA63D652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/>
            </a:lvl1pPr>
          </a:lstStyle>
          <a:p>
            <a:pPr>
              <a:defRPr/>
            </a:pPr>
            <a:fld id="{2EFA2754-3588-4F55-8A03-084D3E2190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C55B93D7-8F83-4BE6-ABB5-5F73623456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871"/>
            <a:ext cx="12192000" cy="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9">
            <a:extLst>
              <a:ext uri="{FF2B5EF4-FFF2-40B4-BE49-F238E27FC236}">
                <a16:creationId xmlns:a16="http://schemas.microsoft.com/office/drawing/2014/main" id="{A5736AC1-08BA-485A-B865-E18F47A217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12">
            <a:extLst>
              <a:ext uri="{FF2B5EF4-FFF2-40B4-BE49-F238E27FC236}">
                <a16:creationId xmlns:a16="http://schemas.microsoft.com/office/drawing/2014/main" id="{38CC815E-04B3-408C-9579-1E7954D142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1" y="1"/>
            <a:ext cx="6817783" cy="8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FCCB027-0C0D-40EE-A112-54C37344628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3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9245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6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2BF024-149C-4255-8A15-FFCD474A4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数据库系统概论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58C750BC-EF5F-4CBF-B4B3-C6B6210E7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</a:rPr>
              <a:t>第</a:t>
            </a: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章 关系数据库标准语言</a:t>
            </a:r>
            <a:r>
              <a:rPr lang="en-US" altLang="zh-CN" sz="2800" dirty="0">
                <a:latin typeface="+mn-ea"/>
              </a:rPr>
              <a:t>SQL</a:t>
            </a:r>
            <a:endParaRPr lang="zh-CN" altLang="en-US" sz="2800" dirty="0">
              <a:latin typeface="+mn-ea"/>
            </a:endParaRPr>
          </a:p>
          <a:p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Student</a:t>
            </a:r>
            <a:r>
              <a:rPr lang="zh-CN" altLang="en-US" dirty="0">
                <a:latin typeface="+mj-ea"/>
              </a:rPr>
              <a:t>表</a:t>
            </a:r>
          </a:p>
        </p:txBody>
      </p:sp>
      <p:graphicFrame>
        <p:nvGraphicFramePr>
          <p:cNvPr id="4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73697"/>
              </p:ext>
            </p:extLst>
          </p:nvPr>
        </p:nvGraphicFramePr>
        <p:xfrm>
          <a:off x="2005807" y="1598459"/>
          <a:ext cx="8180387" cy="3206750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6847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学  号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Sno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姓  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性  别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Ssex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年  龄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所 在 系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Sdept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201215121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201215122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201215123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201215125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李勇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刘晨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王敏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张立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男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女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女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Course</a:t>
            </a:r>
            <a:r>
              <a:rPr lang="zh-CN" altLang="en-US" dirty="0">
                <a:latin typeface="+mj-ea"/>
              </a:rPr>
              <a:t>表</a:t>
            </a:r>
          </a:p>
        </p:txBody>
      </p:sp>
      <p:graphicFrame>
        <p:nvGraphicFramePr>
          <p:cNvPr id="3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812680"/>
              </p:ext>
            </p:extLst>
          </p:nvPr>
        </p:nvGraphicFramePr>
        <p:xfrm>
          <a:off x="2046874" y="1166434"/>
          <a:ext cx="7470753" cy="4428654"/>
        </p:xfrm>
        <a:graphic>
          <a:graphicData uri="http://schemas.openxmlformats.org/drawingml/2006/table">
            <a:tbl>
              <a:tblPr/>
              <a:tblGrid>
                <a:gridCol w="186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8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2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先修课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Cpno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Ccredit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数据库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信息系统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操作系统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数据结构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数据处理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PASCAL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SC</a:t>
            </a:r>
            <a:r>
              <a:rPr lang="zh-CN" altLang="en-US" dirty="0">
                <a:latin typeface="+mj-ea"/>
              </a:rPr>
              <a:t>表</a:t>
            </a:r>
          </a:p>
        </p:txBody>
      </p:sp>
      <p:graphicFrame>
        <p:nvGraphicFramePr>
          <p:cNvPr id="3" name="Group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963870"/>
              </p:ext>
            </p:extLst>
          </p:nvPr>
        </p:nvGraphicFramePr>
        <p:xfrm>
          <a:off x="2185927" y="1283725"/>
          <a:ext cx="7693025" cy="3848736"/>
        </p:xfrm>
        <a:graphic>
          <a:graphicData uri="http://schemas.openxmlformats.org/drawingml/2006/table">
            <a:tbl>
              <a:tblPr/>
              <a:tblGrid>
                <a:gridCol w="256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6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 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201215121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201215121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201215121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201215122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201215122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本章内容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09597" y="1005542"/>
            <a:ext cx="5727924" cy="517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第一节 </a:t>
            </a:r>
            <a:r>
              <a:rPr lang="en-US" altLang="zh-CN" sz="2600" dirty="0"/>
              <a:t>SQL</a:t>
            </a:r>
            <a:r>
              <a:rPr lang="zh-CN" altLang="en-US" sz="2600" dirty="0"/>
              <a:t>概述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第二节 学生</a:t>
            </a:r>
            <a:r>
              <a:rPr lang="en-US" altLang="zh-CN" sz="2600" dirty="0"/>
              <a:t>-</a:t>
            </a:r>
            <a:r>
              <a:rPr lang="zh-CN" altLang="en-US" sz="2600" dirty="0"/>
              <a:t>课程数据库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600" b="1" dirty="0">
                <a:solidFill>
                  <a:srgbClr val="FF9905"/>
                </a:solidFill>
              </a:rPr>
              <a:t>第三节 数据定义</a:t>
            </a:r>
            <a:endParaRPr lang="en-US" altLang="zh-CN" sz="2600" b="1" dirty="0">
              <a:solidFill>
                <a:srgbClr val="FF9905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第四节 数据查询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第五节 数据更新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第六节 空值的处理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第七节 视图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164165-316F-41D1-9B66-802798C35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数据定义</a:t>
            </a:r>
          </a:p>
        </p:txBody>
      </p:sp>
      <p:sp>
        <p:nvSpPr>
          <p:cNvPr id="1028" name="内容占位符 2"/>
          <p:cNvSpPr>
            <a:spLocks noGrp="1"/>
          </p:cNvSpPr>
          <p:nvPr>
            <p:ph idx="1"/>
          </p:nvPr>
        </p:nvSpPr>
        <p:spPr>
          <a:xfrm>
            <a:off x="42958" y="1166529"/>
            <a:ext cx="11850379" cy="4524949"/>
          </a:xfrm>
        </p:spPr>
        <p:txBody>
          <a:bodyPr/>
          <a:lstStyle/>
          <a:p>
            <a:pPr indent="14288" eaLnBrk="1" hangingPunct="1">
              <a:lnSpc>
                <a:spcPct val="150000"/>
              </a:lnSpc>
              <a:buNone/>
            </a:pPr>
            <a:r>
              <a:rPr lang="en-US" altLang="zh-CN" dirty="0">
                <a:latin typeface="隶书" panose="02010509060101010101" pitchFamily="49" charset="-122"/>
              </a:rPr>
              <a:t>    </a:t>
            </a:r>
            <a:r>
              <a:rPr lang="en-US" altLang="zh-CN" dirty="0"/>
              <a:t>SQL</a:t>
            </a:r>
            <a:r>
              <a:rPr lang="zh-CN" altLang="en-US" dirty="0">
                <a:latin typeface="隶书" panose="02010509060101010101" pitchFamily="49" charset="-122"/>
              </a:rPr>
              <a:t>的数据定义功能</a:t>
            </a:r>
            <a:r>
              <a:rPr lang="en-US" altLang="zh-CN" dirty="0">
                <a:latin typeface="隶书" panose="02010509060101010101" pitchFamily="49" charset="-122"/>
              </a:rPr>
              <a:t>: </a:t>
            </a:r>
            <a:r>
              <a:rPr lang="zh-CN" altLang="en-US" dirty="0">
                <a:latin typeface="隶书" panose="02010509060101010101" pitchFamily="49" charset="-122"/>
              </a:rPr>
              <a:t>模式定义、表定义、视图和索引的定义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49881"/>
              </p:ext>
            </p:extLst>
          </p:nvPr>
        </p:nvGraphicFramePr>
        <p:xfrm>
          <a:off x="2103943" y="1900226"/>
          <a:ext cx="7387290" cy="3917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文档" r:id="rId3" imgW="5634116" imgH="2595703" progId="Word.Document.8">
                  <p:embed/>
                </p:oleObj>
              </mc:Choice>
              <mc:Fallback>
                <p:oleObj name="文档" r:id="rId3" imgW="5634116" imgH="259570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943" y="1900226"/>
                        <a:ext cx="7387290" cy="3917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数据定义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8F6DFDF-5064-4293-9C15-DDE95E59A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9204"/>
              </p:ext>
            </p:extLst>
          </p:nvPr>
        </p:nvGraphicFramePr>
        <p:xfrm>
          <a:off x="3237689" y="12813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创建数据库</a:t>
            </a: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语法</a:t>
            </a:r>
            <a:endParaRPr lang="en-US" altLang="zh-CN" dirty="0">
              <a:latin typeface="隶书" panose="02010509060101010101" pitchFamily="49" charset="-122"/>
            </a:endParaRP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使用数据库</a:t>
            </a:r>
            <a:endParaRPr lang="en-US" altLang="zh-CN" dirty="0">
              <a:latin typeface="隶书" panose="02010509060101010101" pitchFamily="49" charset="-122"/>
            </a:endParaRP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删除数据库</a:t>
            </a:r>
          </a:p>
        </p:txBody>
      </p:sp>
      <p:sp>
        <p:nvSpPr>
          <p:cNvPr id="40963" name="Text Box 8"/>
          <p:cNvSpPr txBox="1">
            <a:spLocks noChangeArrowheads="1"/>
          </p:cNvSpPr>
          <p:nvPr/>
        </p:nvSpPr>
        <p:spPr bwMode="auto">
          <a:xfrm>
            <a:off x="2352675" y="1729311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CREATE DATABASE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&lt;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database_name</a:t>
            </a:r>
            <a:r>
              <a:rPr lang="en-US" altLang="zh-CN" sz="2400" b="1" i="1" dirty="0">
                <a:ea typeface="+mn-ea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352675" y="2211711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例：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CREATE DATABASE   student</a:t>
            </a:r>
          </a:p>
        </p:txBody>
      </p:sp>
      <p:sp>
        <p:nvSpPr>
          <p:cNvPr id="40965" name="Text Box 8"/>
          <p:cNvSpPr txBox="1">
            <a:spLocks noChangeArrowheads="1"/>
          </p:cNvSpPr>
          <p:nvPr/>
        </p:nvSpPr>
        <p:spPr bwMode="auto">
          <a:xfrm>
            <a:off x="2374900" y="3243105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use </a:t>
            </a:r>
            <a:r>
              <a:rPr lang="en-US" altLang="zh-CN" sz="2400" dirty="0">
                <a:cs typeface="Times New Roman" panose="02020603050405020304" pitchFamily="18" charset="0"/>
              </a:rPr>
              <a:t> &lt;</a:t>
            </a:r>
            <a:r>
              <a:rPr lang="en-US" altLang="zh-CN" sz="2400" b="1" dirty="0" err="1">
                <a:cs typeface="Times New Roman" panose="02020603050405020304" pitchFamily="18" charset="0"/>
              </a:rPr>
              <a:t>database_name</a:t>
            </a:r>
            <a:r>
              <a:rPr lang="en-US" altLang="zh-CN" sz="2400" b="1" i="1" dirty="0"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352675" y="3737918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en-US" altLang="zh-CN" dirty="0">
                <a:solidFill>
                  <a:srgbClr val="FF0000"/>
                </a:solidFill>
              </a:rPr>
              <a:t>use  student</a:t>
            </a:r>
          </a:p>
        </p:txBody>
      </p:sp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2416175" y="4618529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drop  database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database_name</a:t>
            </a:r>
            <a:r>
              <a:rPr lang="en-US" altLang="zh-CN" sz="2400" b="1" i="1" dirty="0">
                <a:ea typeface="+mn-ea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352675" y="5119337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en-US" altLang="zh-CN" dirty="0">
                <a:solidFill>
                  <a:srgbClr val="FF0000"/>
                </a:solidFill>
              </a:rPr>
              <a:t>drop  database  student</a:t>
            </a:r>
          </a:p>
        </p:txBody>
      </p:sp>
      <p:sp>
        <p:nvSpPr>
          <p:cNvPr id="12" name="云形标注 11"/>
          <p:cNvSpPr/>
          <p:nvPr/>
        </p:nvSpPr>
        <p:spPr>
          <a:xfrm>
            <a:off x="8688389" y="3984626"/>
            <a:ext cx="1597025" cy="1611313"/>
          </a:xfrm>
          <a:prstGeom prst="cloudCallout">
            <a:avLst>
              <a:gd name="adj1" fmla="val -124813"/>
              <a:gd name="adj2" fmla="val 535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970" name="TextBox 12"/>
          <p:cNvSpPr txBox="1">
            <a:spLocks noChangeArrowheads="1"/>
          </p:cNvSpPr>
          <p:nvPr/>
        </p:nvSpPr>
        <p:spPr bwMode="auto">
          <a:xfrm>
            <a:off x="8812213" y="4352925"/>
            <a:ext cx="13890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华文楷体"/>
                <a:ea typeface="华文楷体"/>
                <a:cs typeface="华文楷体"/>
              </a:rPr>
              <a:t>不能删除当前数据库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11" grpId="0" autoUpdateAnimBg="0"/>
      <p:bldP spid="12" grpId="0" animBg="1"/>
      <p:bldP spid="409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模式的定义与删除</a:t>
            </a: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j-ea"/>
                <a:ea typeface="+mj-ea"/>
              </a:rPr>
              <a:t>模式（</a:t>
            </a:r>
            <a:r>
              <a:rPr lang="en-US" altLang="zh-CN" dirty="0">
                <a:latin typeface="+mj-ea"/>
                <a:ea typeface="+mj-ea"/>
              </a:rPr>
              <a:t>schema</a:t>
            </a:r>
            <a:r>
              <a:rPr lang="zh-CN" altLang="en-US" dirty="0">
                <a:latin typeface="+mj-ea"/>
                <a:ea typeface="+mj-ea"/>
              </a:rPr>
              <a:t>）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模式是一个独立于数据库用户的非重复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命名空间</a:t>
            </a:r>
            <a:r>
              <a:rPr lang="zh-CN" altLang="en-US" dirty="0">
                <a:latin typeface="+mn-ea"/>
              </a:rPr>
              <a:t>，在这个空间中可以定义该模式包含的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数据库对象</a:t>
            </a:r>
            <a:r>
              <a:rPr lang="zh-CN" altLang="en-US" dirty="0">
                <a:latin typeface="+mn-ea"/>
              </a:rPr>
              <a:t>，例如基本表、视图、索引等。您可以将模式视为数据库对象的容器</a:t>
            </a:r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一个数据库可以有多个模式，模式</a:t>
            </a:r>
            <a:endParaRPr lang="en-US" altLang="zh-CN" dirty="0">
              <a:latin typeface="+mn-ea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CN" altLang="en-US" dirty="0">
                <a:latin typeface="+mn-ea"/>
              </a:rPr>
              <a:t>隶属于数据库</a:t>
            </a:r>
            <a:endParaRPr lang="en-US" altLang="zh-CN" dirty="0">
              <a:latin typeface="+mn-ea"/>
            </a:endParaRPr>
          </a:p>
        </p:txBody>
      </p:sp>
      <p:pic>
        <p:nvPicPr>
          <p:cNvPr id="47107" name="Picture 5" descr="C:\Documents and Settings\Administrator\Local Settings\Temporary Internet Files\Content.IE5\GXEFWLYB\MCj007907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74009" y="4448294"/>
            <a:ext cx="2941638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0715" y="1099835"/>
            <a:ext cx="5563092" cy="451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0" name="TextBox 4"/>
          <p:cNvSpPr txBox="1">
            <a:spLocks noChangeArrowheads="1"/>
          </p:cNvSpPr>
          <p:nvPr/>
        </p:nvSpPr>
        <p:spPr bwMode="auto">
          <a:xfrm>
            <a:off x="1973202" y="1024770"/>
            <a:ext cx="56548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具有架构的数据库整体结构</a:t>
            </a:r>
          </a:p>
        </p:txBody>
      </p:sp>
      <p:sp>
        <p:nvSpPr>
          <p:cNvPr id="9" name="椭圆 8"/>
          <p:cNvSpPr/>
          <p:nvPr/>
        </p:nvSpPr>
        <p:spPr>
          <a:xfrm>
            <a:off x="7413485" y="4227473"/>
            <a:ext cx="914400" cy="4492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模式定义</a:t>
            </a: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239349" y="1166529"/>
            <a:ext cx="11844232" cy="4524949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模式定义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CREATE  SCHEMA </a:t>
            </a:r>
            <a:r>
              <a:rPr lang="en-US" altLang="zh-CN" dirty="0"/>
              <a:t>&lt;</a:t>
            </a:r>
            <a:r>
              <a:rPr lang="zh-CN" altLang="en-US" b="1" dirty="0">
                <a:solidFill>
                  <a:srgbClr val="0070C0"/>
                </a:solidFill>
                <a:ea typeface="宋体" charset="-122"/>
              </a:rPr>
              <a:t>模式名</a:t>
            </a:r>
            <a:r>
              <a:rPr lang="en-US" altLang="zh-CN" dirty="0"/>
              <a:t>&gt; </a:t>
            </a:r>
            <a:r>
              <a:rPr lang="en-US" altLang="zh-CN" dirty="0">
                <a:solidFill>
                  <a:srgbClr val="FF0000"/>
                </a:solidFill>
              </a:rPr>
              <a:t>AUTHORIZATION</a:t>
            </a:r>
            <a:r>
              <a:rPr lang="en-US" altLang="zh-CN" dirty="0"/>
              <a:t>  &lt;</a:t>
            </a:r>
            <a:r>
              <a:rPr lang="zh-CN" altLang="en-US" b="1" dirty="0">
                <a:solidFill>
                  <a:srgbClr val="0070C0"/>
                </a:solidFill>
                <a:ea typeface="宋体" charset="-122"/>
              </a:rPr>
              <a:t>用户名</a:t>
            </a:r>
            <a:r>
              <a:rPr lang="en-US" altLang="zh-CN" dirty="0"/>
              <a:t>&gt;  </a:t>
            </a:r>
            <a:r>
              <a:rPr lang="en-US" altLang="zh-CN" b="1" dirty="0"/>
              <a:t>[&lt;</a:t>
            </a:r>
            <a:r>
              <a:rPr lang="zh-CN" altLang="en-US" b="1" dirty="0">
                <a:ea typeface="宋体" charset="-122"/>
              </a:rPr>
              <a:t>表定义</a:t>
            </a:r>
            <a:r>
              <a:rPr lang="en-US" altLang="zh-CN" b="1" dirty="0"/>
              <a:t>&gt; |&lt;</a:t>
            </a:r>
            <a:r>
              <a:rPr lang="zh-CN" altLang="en-US" b="1" dirty="0">
                <a:ea typeface="宋体" charset="-122"/>
              </a:rPr>
              <a:t>视图定义</a:t>
            </a:r>
            <a:r>
              <a:rPr lang="en-US" altLang="zh-CN" b="1" dirty="0"/>
              <a:t>&gt; </a:t>
            </a:r>
            <a:r>
              <a:rPr lang="en-US" altLang="zh-CN" dirty="0"/>
              <a:t>|</a:t>
            </a:r>
            <a:r>
              <a:rPr lang="en-US" altLang="zh-CN" b="1" dirty="0"/>
              <a:t>&lt;</a:t>
            </a:r>
            <a:r>
              <a:rPr lang="zh-CN" altLang="en-US" b="1" dirty="0">
                <a:ea typeface="宋体" charset="-122"/>
              </a:rPr>
              <a:t>授权定义</a:t>
            </a:r>
            <a:r>
              <a:rPr lang="en-US" altLang="zh-CN" b="1" dirty="0"/>
              <a:t>&gt;</a:t>
            </a:r>
            <a:r>
              <a:rPr lang="en-US" altLang="zh-CN" dirty="0"/>
              <a:t>]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如果没有指定模式名，则模式名隐含为用户名</a:t>
            </a:r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权限：使用该命令，用户必须具有</a:t>
            </a:r>
            <a:r>
              <a:rPr lang="en-US" altLang="zh-CN" dirty="0">
                <a:latin typeface="+mn-ea"/>
              </a:rPr>
              <a:t>DBA</a:t>
            </a:r>
            <a:r>
              <a:rPr lang="zh-CN" altLang="en-US" dirty="0">
                <a:latin typeface="+mn-ea"/>
              </a:rPr>
              <a:t>权限，</a:t>
            </a:r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     </a:t>
            </a:r>
            <a:r>
              <a:rPr lang="zh-CN" altLang="en-US" dirty="0">
                <a:latin typeface="+mn-ea"/>
              </a:rPr>
              <a:t>或获得了</a:t>
            </a:r>
            <a:r>
              <a:rPr lang="en-US" altLang="zh-CN" dirty="0">
                <a:latin typeface="+mn-ea"/>
              </a:rPr>
              <a:t>DBA</a:t>
            </a:r>
            <a:r>
              <a:rPr lang="zh-CN" altLang="en-US" dirty="0">
                <a:latin typeface="+mn-ea"/>
              </a:rPr>
              <a:t>授权</a:t>
            </a:r>
            <a:r>
              <a:rPr lang="en-US" altLang="zh-CN" dirty="0">
                <a:latin typeface="+mn-ea"/>
              </a:rPr>
              <a:t>CREATE  SCHEMA </a:t>
            </a:r>
            <a:r>
              <a:rPr lang="zh-CN" altLang="en-US" dirty="0">
                <a:latin typeface="+mn-ea"/>
              </a:rPr>
              <a:t>的权限</a:t>
            </a:r>
          </a:p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例：</a:t>
            </a:r>
          </a:p>
        </p:txBody>
      </p:sp>
      <p:sp>
        <p:nvSpPr>
          <p:cNvPr id="49155" name="矩形 3"/>
          <p:cNvSpPr>
            <a:spLocks noChangeArrowheads="1"/>
          </p:cNvSpPr>
          <p:nvPr/>
        </p:nvSpPr>
        <p:spPr bwMode="auto">
          <a:xfrm>
            <a:off x="4388941" y="4745067"/>
            <a:ext cx="769463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CREATE SCHEMA </a:t>
            </a:r>
            <a:r>
              <a:rPr lang="en-US" altLang="zh-CN" sz="2400" dirty="0"/>
              <a:t>Test  AUTHORIZATION  ZHANG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CREATE TABLE  </a:t>
            </a:r>
            <a:r>
              <a:rPr lang="en-US" altLang="zh-CN" sz="2400" dirty="0"/>
              <a:t>student  (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 char(9) PRIMARY KEY,</a:t>
            </a:r>
          </a:p>
          <a:p>
            <a:r>
              <a:rPr lang="en-US" altLang="zh-CN" sz="2400" dirty="0"/>
              <a:t>                                                 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  char(20),</a:t>
            </a:r>
          </a:p>
          <a:p>
            <a:r>
              <a:rPr lang="en-US" altLang="zh-CN" sz="2400" dirty="0"/>
              <a:t>                                                 Sage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3288" y="281129"/>
            <a:ext cx="5912085" cy="61208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j-ea"/>
              </a:rPr>
              <a:t>第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章 关系数据库标准语言</a:t>
            </a:r>
            <a:r>
              <a:rPr lang="en-US" altLang="zh-CN" dirty="0">
                <a:latin typeface="+mj-ea"/>
              </a:rPr>
              <a:t>SQL</a:t>
            </a:r>
            <a:endParaRPr lang="zh-CN" altLang="en-US" dirty="0">
              <a:latin typeface="+mj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71917" y="995472"/>
            <a:ext cx="6165669" cy="511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第一节 </a:t>
            </a:r>
            <a:r>
              <a:rPr lang="en-US" altLang="zh-CN" sz="2600" dirty="0"/>
              <a:t>SQL</a:t>
            </a:r>
            <a:r>
              <a:rPr lang="zh-CN" altLang="en-US" sz="2600" dirty="0"/>
              <a:t>概述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第二节 学生</a:t>
            </a:r>
            <a:r>
              <a:rPr lang="en-US" altLang="zh-CN" sz="2600" dirty="0"/>
              <a:t>-</a:t>
            </a:r>
            <a:r>
              <a:rPr lang="zh-CN" altLang="en-US" sz="2600" dirty="0"/>
              <a:t>课程数据库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第三节 数据定义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第四节 数据查询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第五节 数据更新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第六节 空值的处理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第七节 视图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0EA28E-2520-440B-85AA-E8D95D5C1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636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删除模式</a:t>
            </a: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239348" y="1166529"/>
            <a:ext cx="11310322" cy="4890604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</a:rPr>
              <a:t>定义</a:t>
            </a:r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 DROP SCHEMA </a:t>
            </a:r>
            <a:r>
              <a:rPr lang="en-US" altLang="zh-CN" dirty="0">
                <a:latin typeface="+mn-ea"/>
              </a:rPr>
              <a:t>&lt;</a:t>
            </a:r>
            <a:r>
              <a:rPr lang="zh-CN" altLang="en-US" dirty="0">
                <a:latin typeface="+mn-ea"/>
              </a:rPr>
              <a:t>模式名</a:t>
            </a:r>
            <a:r>
              <a:rPr lang="en-US" altLang="zh-CN" dirty="0">
                <a:latin typeface="+mn-ea"/>
              </a:rPr>
              <a:t>&gt;  &lt;CASCADE | RESTRICT&gt;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CASCADE(</a:t>
            </a:r>
            <a:r>
              <a:rPr lang="zh-CN" altLang="en-US" dirty="0">
                <a:latin typeface="+mn-ea"/>
              </a:rPr>
              <a:t>级联</a:t>
            </a:r>
            <a:r>
              <a:rPr lang="en-US" altLang="zh-CN" dirty="0">
                <a:latin typeface="+mn-ea"/>
              </a:rPr>
              <a:t>) 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删除模式的同时把该模式中所有的数据库对象全部删除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RESTRICT(</a:t>
            </a:r>
            <a:r>
              <a:rPr lang="zh-CN" altLang="en-US" dirty="0">
                <a:latin typeface="+mn-ea"/>
              </a:rPr>
              <a:t>限制</a:t>
            </a:r>
            <a:r>
              <a:rPr lang="en-US" altLang="zh-CN" dirty="0">
                <a:latin typeface="+mn-ea"/>
              </a:rPr>
              <a:t>) 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如果该模式中定义了下属的数据库对象（如表、视图等），则拒绝该删除语句的执行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当该模式中没有任何下属的对象时 才能执行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基本表的定义、删除与修改</a:t>
            </a: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251623" y="1105160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dirty="0"/>
              <a:t>创建表时，需要搞清楚的问题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表名是什么</a:t>
            </a:r>
            <a:r>
              <a:rPr lang="en-US" altLang="zh-CN" dirty="0">
                <a:latin typeface="+mn-ea"/>
              </a:rPr>
              <a:t>?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此表包括那些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列</a:t>
            </a:r>
            <a:r>
              <a:rPr lang="en-US" altLang="zh-CN" dirty="0">
                <a:latin typeface="+mn-ea"/>
              </a:rPr>
              <a:t>? </a:t>
            </a:r>
            <a:endParaRPr lang="zh-CN" altLang="en-US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各列名是什么</a:t>
            </a:r>
            <a:r>
              <a:rPr lang="en-US" altLang="zh-CN" dirty="0">
                <a:latin typeface="+mn-ea"/>
              </a:rPr>
              <a:t>? </a:t>
            </a:r>
            <a:endParaRPr lang="zh-CN" altLang="en-US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各列的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长度</a:t>
            </a:r>
            <a:r>
              <a:rPr lang="zh-CN" altLang="en-US" dirty="0">
                <a:latin typeface="+mn-ea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数据类型</a:t>
            </a:r>
            <a:r>
              <a:rPr lang="zh-CN" altLang="en-US" dirty="0">
                <a:latin typeface="+mn-ea"/>
              </a:rPr>
              <a:t>是什么</a:t>
            </a:r>
            <a:r>
              <a:rPr lang="en-US" altLang="zh-CN" dirty="0">
                <a:latin typeface="+mn-ea"/>
              </a:rPr>
              <a:t>? </a:t>
            </a:r>
            <a:endParaRPr lang="zh-CN" altLang="en-US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列是否允许取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空值</a:t>
            </a:r>
            <a:r>
              <a:rPr lang="en-US" altLang="zh-CN" dirty="0">
                <a:latin typeface="+mn-ea"/>
              </a:rPr>
              <a:t>? </a:t>
            </a:r>
            <a:endParaRPr lang="zh-CN" altLang="en-US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列是否取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唯一值</a:t>
            </a:r>
            <a:r>
              <a:rPr lang="zh-CN" altLang="en-US" dirty="0">
                <a:latin typeface="+mn-ea"/>
              </a:rPr>
              <a:t>？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哪些列组成表的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主键</a:t>
            </a:r>
            <a:r>
              <a:rPr lang="en-US" altLang="zh-CN" dirty="0">
                <a:latin typeface="+mn-ea"/>
              </a:rPr>
              <a:t>? </a:t>
            </a:r>
            <a:endParaRPr lang="zh-CN" altLang="en-US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外键</a:t>
            </a:r>
            <a:r>
              <a:rPr lang="zh-CN" altLang="en-US" dirty="0">
                <a:latin typeface="+mn-ea"/>
              </a:rPr>
              <a:t>及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被参照的关系</a:t>
            </a:r>
            <a:r>
              <a:rPr lang="zh-CN" altLang="en-US" dirty="0">
                <a:latin typeface="+mn-ea"/>
              </a:rPr>
              <a:t>是什么？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83032" y="3589361"/>
            <a:ext cx="3003083" cy="27271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数据类型</a:t>
            </a: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数据类型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SQL</a:t>
            </a:r>
            <a:r>
              <a:rPr lang="zh-CN" altLang="en-US" dirty="0">
                <a:latin typeface="+mn-ea"/>
              </a:rPr>
              <a:t>中域的概念用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数据类型</a:t>
            </a:r>
            <a:r>
              <a:rPr lang="zh-CN" altLang="en-US" dirty="0">
                <a:latin typeface="+mn-ea"/>
              </a:rPr>
              <a:t>来实现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定义列时需要指明其数据类型及长度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选用哪种数据类型 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取值范围 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要做哪些运算 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>
              <a:latin typeface="+mn-ea"/>
            </a:endParaRPr>
          </a:p>
        </p:txBody>
      </p:sp>
      <p:grpSp>
        <p:nvGrpSpPr>
          <p:cNvPr id="53251" name="组合 19"/>
          <p:cNvGrpSpPr>
            <a:grpSpLocks/>
          </p:cNvGrpSpPr>
          <p:nvPr/>
        </p:nvGrpSpPr>
        <p:grpSpPr bwMode="auto">
          <a:xfrm>
            <a:off x="9345495" y="4377569"/>
            <a:ext cx="2286000" cy="1866900"/>
            <a:chOff x="6858000" y="4310702"/>
            <a:chExt cx="2286000" cy="1866900"/>
          </a:xfrm>
        </p:grpSpPr>
        <p:pic>
          <p:nvPicPr>
            <p:cNvPr id="53261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0" y="4310702"/>
              <a:ext cx="2286000" cy="186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6942138" y="4445639"/>
              <a:ext cx="1978025" cy="3381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ea typeface="宋体" pitchFamily="2" charset="-122"/>
                </a:rPr>
                <a:t>Numeric Data Types</a:t>
              </a:r>
              <a:endParaRPr lang="zh-CN" altLang="en-US" sz="1600" dirty="0">
                <a:ea typeface="宋体" pitchFamily="2" charset="-122"/>
              </a:endParaRPr>
            </a:p>
          </p:txBody>
        </p:sp>
      </p:grpSp>
      <p:grpSp>
        <p:nvGrpSpPr>
          <p:cNvPr id="53252" name="组合 18"/>
          <p:cNvGrpSpPr>
            <a:grpSpLocks/>
          </p:cNvGrpSpPr>
          <p:nvPr/>
        </p:nvGrpSpPr>
        <p:grpSpPr bwMode="auto">
          <a:xfrm>
            <a:off x="8688270" y="5022094"/>
            <a:ext cx="2311400" cy="1371600"/>
            <a:chOff x="6200442" y="4954135"/>
            <a:chExt cx="2311400" cy="1371600"/>
          </a:xfrm>
        </p:grpSpPr>
        <p:pic>
          <p:nvPicPr>
            <p:cNvPr id="53258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00442" y="4954135"/>
              <a:ext cx="23114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矩形 15"/>
            <p:cNvSpPr/>
            <p:nvPr/>
          </p:nvSpPr>
          <p:spPr>
            <a:xfrm>
              <a:off x="6389355" y="5325610"/>
              <a:ext cx="1870075" cy="5842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ea typeface="宋体" pitchFamily="2" charset="-122"/>
                </a:rPr>
                <a:t>Text</a:t>
              </a:r>
            </a:p>
            <a:p>
              <a:pPr>
                <a:defRPr/>
              </a:pPr>
              <a:r>
                <a:rPr lang="en-US" altLang="zh-CN" sz="1600" dirty="0" err="1">
                  <a:ea typeface="宋体" pitchFamily="2" charset="-122"/>
                </a:rPr>
                <a:t>Ntext</a:t>
              </a:r>
              <a:endParaRPr lang="zh-CN" altLang="en-US" sz="1600" dirty="0"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81405" y="5058910"/>
              <a:ext cx="1762125" cy="3397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ea typeface="宋体" pitchFamily="2" charset="-122"/>
                </a:rPr>
                <a:t>String Data Types</a:t>
              </a:r>
              <a:endParaRPr lang="zh-CN" altLang="en-US" sz="1600" dirty="0">
                <a:ea typeface="宋体" pitchFamily="2" charset="-122"/>
              </a:endParaRPr>
            </a:p>
          </p:txBody>
        </p:sp>
      </p:grpSp>
      <p:grpSp>
        <p:nvGrpSpPr>
          <p:cNvPr id="53253" name="组合 20"/>
          <p:cNvGrpSpPr>
            <a:grpSpLocks/>
          </p:cNvGrpSpPr>
          <p:nvPr/>
        </p:nvGrpSpPr>
        <p:grpSpPr bwMode="auto">
          <a:xfrm>
            <a:off x="8308858" y="5549144"/>
            <a:ext cx="2286000" cy="1079500"/>
            <a:chOff x="2504364" y="5536914"/>
            <a:chExt cx="2286000" cy="1079500"/>
          </a:xfrm>
        </p:grpSpPr>
        <p:grpSp>
          <p:nvGrpSpPr>
            <p:cNvPr id="53254" name="组合 16"/>
            <p:cNvGrpSpPr>
              <a:grpSpLocks/>
            </p:cNvGrpSpPr>
            <p:nvPr/>
          </p:nvGrpSpPr>
          <p:grpSpPr bwMode="auto">
            <a:xfrm>
              <a:off x="2504364" y="5536914"/>
              <a:ext cx="2286000" cy="1079500"/>
              <a:chOff x="1589965" y="5782574"/>
              <a:chExt cx="2286000" cy="1079500"/>
            </a:xfrm>
          </p:grpSpPr>
          <p:pic>
            <p:nvPicPr>
              <p:cNvPr id="53256" name="Picture 7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589965" y="5782574"/>
                <a:ext cx="2286000" cy="1079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矩形 14"/>
              <p:cNvSpPr/>
              <p:nvPr/>
            </p:nvSpPr>
            <p:spPr>
              <a:xfrm>
                <a:off x="1705852" y="6114361"/>
                <a:ext cx="1870075" cy="584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600" dirty="0">
                    <a:ea typeface="宋体" pitchFamily="2" charset="-122"/>
                  </a:rPr>
                  <a:t>Text</a:t>
                </a:r>
              </a:p>
              <a:p>
                <a:pPr>
                  <a:defRPr/>
                </a:pPr>
                <a:r>
                  <a:rPr lang="en-US" altLang="zh-CN" sz="1600" dirty="0" err="1">
                    <a:ea typeface="宋体" pitchFamily="2" charset="-122"/>
                  </a:rPr>
                  <a:t>Ntext</a:t>
                </a:r>
                <a:endParaRPr lang="zh-CN" altLang="en-US" sz="1600" dirty="0">
                  <a:ea typeface="宋体" pitchFamily="2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2577389" y="5605176"/>
              <a:ext cx="1655762" cy="3381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dirty="0">
                  <a:ea typeface="宋体" pitchFamily="2" charset="-122"/>
                </a:rPr>
                <a:t>Other</a:t>
              </a:r>
              <a:r>
                <a:rPr lang="en-US" sz="1600" b="1" dirty="0">
                  <a:ea typeface="宋体" pitchFamily="2" charset="-122"/>
                </a:rPr>
                <a:t> Data Type</a:t>
              </a:r>
              <a:endParaRPr lang="zh-CN" altLang="en-US" sz="1600" dirty="0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基本数据类型</a:t>
            </a:r>
          </a:p>
        </p:txBody>
      </p:sp>
      <p:graphicFrame>
        <p:nvGraphicFramePr>
          <p:cNvPr id="5" name="Group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762983"/>
              </p:ext>
            </p:extLst>
          </p:nvPr>
        </p:nvGraphicFramePr>
        <p:xfrm>
          <a:off x="1913542" y="1098387"/>
          <a:ext cx="8202612" cy="4503739"/>
        </p:xfrm>
        <a:graphic>
          <a:graphicData uri="http://schemas.openxmlformats.org/drawingml/2006/table">
            <a:tbl>
              <a:tblPr/>
              <a:tblGrid>
                <a:gridCol w="209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数据类型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含义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CHAR(n)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长度为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的定长字符串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VARCHAR(n)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最大长度为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的变长字符串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长整数（也可以写作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INTEGER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SMALLINT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短整数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NUMERIC(p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定点数，由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位数字（不包括符号、小数点）组成，小数后面有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REAL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取决于机器精度的浮点数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Double Precision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取决于机器精度的双精度浮点数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FLOAT(n)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浮点数，精度至少为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DATE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日期，包含年、月、日，格式为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YYYY-MM-DD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TIME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时间，包含一日的时、分、秒，格式为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HH:MM:SS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定义基本表</a:t>
            </a: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257750" y="1071857"/>
            <a:ext cx="11089402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定义基本表</a:t>
            </a:r>
            <a:endParaRPr lang="en-US" altLang="zh-CN" b="1" dirty="0">
              <a:latin typeface="+mn-ea"/>
            </a:endParaRP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+mn-ea"/>
              </a:rPr>
              <a:t> CREATE TABLE  &lt;</a:t>
            </a:r>
            <a:r>
              <a:rPr lang="zh-CN" altLang="en-US" dirty="0">
                <a:latin typeface="+mn-ea"/>
              </a:rPr>
              <a:t>表名</a:t>
            </a:r>
            <a:r>
              <a:rPr lang="en-US" altLang="zh-CN" dirty="0">
                <a:latin typeface="+mn-ea"/>
              </a:rPr>
              <a:t>&gt;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+mn-ea"/>
              </a:rPr>
              <a:t> ( &lt;</a:t>
            </a:r>
            <a:r>
              <a:rPr lang="zh-CN" altLang="en-US" dirty="0">
                <a:latin typeface="+mn-ea"/>
              </a:rPr>
              <a:t>列名</a:t>
            </a:r>
            <a:r>
              <a:rPr lang="en-US" altLang="zh-CN" dirty="0">
                <a:latin typeface="+mn-ea"/>
              </a:rPr>
              <a:t>&gt; &lt;</a:t>
            </a:r>
            <a:r>
              <a:rPr lang="zh-CN" altLang="en-US" dirty="0">
                <a:latin typeface="+mn-ea"/>
              </a:rPr>
              <a:t>数据类型</a:t>
            </a:r>
            <a:r>
              <a:rPr lang="en-US" altLang="zh-CN" dirty="0">
                <a:latin typeface="+mn-ea"/>
              </a:rPr>
              <a:t>&gt;  [ &lt;</a:t>
            </a:r>
            <a:r>
              <a:rPr lang="zh-CN" altLang="en-US" dirty="0">
                <a:latin typeface="+mn-ea"/>
              </a:rPr>
              <a:t>列级完整性约束条件</a:t>
            </a:r>
            <a:r>
              <a:rPr lang="en-US" altLang="zh-CN" dirty="0">
                <a:latin typeface="+mn-ea"/>
              </a:rPr>
              <a:t>&gt; ]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+mn-ea"/>
              </a:rPr>
              <a:t>  [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&lt;</a:t>
            </a:r>
            <a:r>
              <a:rPr lang="zh-CN" altLang="en-US" dirty="0">
                <a:latin typeface="+mn-ea"/>
              </a:rPr>
              <a:t>列名</a:t>
            </a:r>
            <a:r>
              <a:rPr lang="en-US" altLang="zh-CN" dirty="0">
                <a:latin typeface="+mn-ea"/>
              </a:rPr>
              <a:t>&gt; &lt;</a:t>
            </a:r>
            <a:r>
              <a:rPr lang="zh-CN" altLang="en-US" dirty="0">
                <a:latin typeface="+mn-ea"/>
              </a:rPr>
              <a:t>数据类型</a:t>
            </a:r>
            <a:r>
              <a:rPr lang="en-US" altLang="zh-CN" dirty="0">
                <a:latin typeface="+mn-ea"/>
              </a:rPr>
              <a:t>&gt; [ &lt;</a:t>
            </a:r>
            <a:r>
              <a:rPr lang="zh-CN" altLang="en-US" dirty="0">
                <a:latin typeface="+mn-ea"/>
              </a:rPr>
              <a:t>列级完整性约束条件</a:t>
            </a:r>
            <a:r>
              <a:rPr lang="en-US" altLang="zh-CN" dirty="0">
                <a:latin typeface="+mn-ea"/>
              </a:rPr>
              <a:t>&gt;] ] …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+mn-ea"/>
              </a:rPr>
              <a:t>  [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&lt;</a:t>
            </a:r>
            <a:r>
              <a:rPr lang="zh-CN" altLang="en-US" dirty="0">
                <a:latin typeface="+mn-ea"/>
              </a:rPr>
              <a:t>表级完整性约束条件</a:t>
            </a:r>
            <a:r>
              <a:rPr lang="en-US" altLang="zh-CN" dirty="0">
                <a:latin typeface="+mn-ea"/>
              </a:rPr>
              <a:t>&gt; </a:t>
            </a:r>
            <a:r>
              <a:rPr lang="en-US" altLang="zh-CN">
                <a:latin typeface="+mn-ea"/>
              </a:rPr>
              <a:t>] );</a:t>
            </a:r>
            <a:endParaRPr lang="zh-CN" altLang="en-US" dirty="0">
              <a:latin typeface="+mn-ea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列级完整性约束条件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：涉及相应属性列的完整性约束条件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表级完整性约束条件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：涉及一个或多个属性列的完整性约束条件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学生表</a:t>
            </a:r>
            <a:r>
              <a:rPr lang="en-US" dirty="0">
                <a:latin typeface="+mj-ea"/>
              </a:rPr>
              <a:t>Student</a:t>
            </a:r>
            <a:endParaRPr lang="zh-CN" altLang="en-US" dirty="0">
              <a:latin typeface="+mj-ea"/>
            </a:endParaRPr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208655" y="1142933"/>
            <a:ext cx="9724457" cy="452494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1]  </a:t>
            </a:r>
            <a:r>
              <a:rPr lang="zh-CN" altLang="en-US" dirty="0">
                <a:latin typeface="隶书" panose="02010509060101010101" pitchFamily="49" charset="-122"/>
              </a:rPr>
              <a:t>建立“学生”表</a:t>
            </a:r>
            <a:r>
              <a:rPr lang="en-US" altLang="zh-CN" dirty="0">
                <a:latin typeface="隶书" panose="02010509060101010101" pitchFamily="49" charset="-122"/>
              </a:rPr>
              <a:t>Student</a:t>
            </a:r>
            <a:r>
              <a:rPr lang="zh-CN" altLang="en-US" dirty="0">
                <a:latin typeface="隶书" panose="02010509060101010101" pitchFamily="49" charset="-122"/>
              </a:rPr>
              <a:t>，学号是主码，姓名取值唯一。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22316" y="2005662"/>
            <a:ext cx="8828803" cy="31679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CREATE TABLE Student          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Sno</a:t>
            </a:r>
            <a:r>
              <a:rPr lang="en-US" altLang="zh-CN" sz="2000" b="1" dirty="0">
                <a:cs typeface="Times New Roman" panose="02020603050405020304" pitchFamily="18" charset="0"/>
              </a:rPr>
              <a:t>   CHAR(9)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PRIMARY KEY </a:t>
            </a:r>
            <a:r>
              <a:rPr lang="en-US" altLang="zh-CN" sz="2000" b="1" dirty="0"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cs typeface="Times New Roman" panose="02020603050405020304" pitchFamily="18" charset="0"/>
              </a:rPr>
              <a:t>/*</a:t>
            </a:r>
            <a:r>
              <a:rPr lang="zh-CN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主键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cs typeface="Times New Roman" panose="02020603050405020304" pitchFamily="18" charset="0"/>
              </a:rPr>
              <a:t>列级完整性约束条件*</a:t>
            </a:r>
            <a:r>
              <a:rPr lang="en-US" altLang="zh-CN" sz="2000" b="1" dirty="0">
                <a:cs typeface="Times New Roman" panose="02020603050405020304" pitchFamily="18" charset="0"/>
              </a:rPr>
              <a:t>/                  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Sname</a:t>
            </a:r>
            <a:r>
              <a:rPr lang="en-US" altLang="zh-CN" sz="2000" b="1" dirty="0">
                <a:cs typeface="Times New Roman" panose="02020603050405020304" pitchFamily="18" charset="0"/>
              </a:rPr>
              <a:t>  VARCHAR(20)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UNIQUE </a:t>
            </a:r>
            <a:r>
              <a:rPr lang="en-US" altLang="zh-CN" sz="2000" b="1" dirty="0"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cs typeface="Times New Roman" panose="02020603050405020304" pitchFamily="18" charset="0"/>
              </a:rPr>
              <a:t>/*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Sname</a:t>
            </a:r>
            <a:r>
              <a:rPr lang="zh-CN" altLang="en-US" sz="2000" b="1" dirty="0">
                <a:cs typeface="Times New Roman" panose="02020603050405020304" pitchFamily="18" charset="0"/>
              </a:rPr>
              <a:t>取唯一值*</a:t>
            </a:r>
            <a:r>
              <a:rPr lang="en-US" altLang="zh-CN" sz="2000" b="1" dirty="0">
                <a:cs typeface="Times New Roman" panose="02020603050405020304" pitchFamily="18" charset="0"/>
              </a:rPr>
              <a:t>/ 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Ssex</a:t>
            </a:r>
            <a:r>
              <a:rPr lang="en-US" altLang="zh-CN" sz="2000" b="1" dirty="0">
                <a:cs typeface="Times New Roman" panose="02020603050405020304" pitchFamily="18" charset="0"/>
              </a:rPr>
              <a:t>    CHAR(2),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 Sage   SMALLINT,</a:t>
            </a:r>
            <a:r>
              <a:rPr lang="zh-CN" altLang="en-US" sz="2000" b="1" dirty="0">
                <a:cs typeface="Times New Roman" panose="02020603050405020304" pitchFamily="18" charset="0"/>
              </a:rPr>
              <a:t>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Sdept</a:t>
            </a:r>
            <a:r>
              <a:rPr lang="en-US" altLang="zh-CN" sz="2000" b="1" dirty="0">
                <a:cs typeface="Times New Roman" panose="02020603050405020304" pitchFamily="18" charset="0"/>
              </a:rPr>
              <a:t>  CHAR(20) 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);</a:t>
            </a:r>
            <a:endParaRPr lang="zh-CN" altLang="zh-CN" sz="2000" b="1" dirty="0"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8866" y="2477502"/>
            <a:ext cx="1849116" cy="49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课程表</a:t>
            </a:r>
            <a:r>
              <a:rPr lang="en-US" dirty="0">
                <a:latin typeface="+mj-ea"/>
              </a:rPr>
              <a:t>Course</a:t>
            </a:r>
            <a:endParaRPr lang="zh-CN" altLang="en-US" dirty="0">
              <a:latin typeface="+mj-ea"/>
            </a:endParaRP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2] </a:t>
            </a:r>
            <a:r>
              <a:rPr lang="zh-CN" altLang="en-US" dirty="0">
                <a:latin typeface="隶书" panose="02010509060101010101" pitchFamily="49" charset="-122"/>
              </a:rPr>
              <a:t>建立一个“课程”表</a:t>
            </a:r>
            <a:r>
              <a:rPr lang="en-US" altLang="zh-CN" dirty="0"/>
              <a:t>Course</a:t>
            </a:r>
            <a:r>
              <a:rPr lang="zh-CN" altLang="en-US" dirty="0"/>
              <a:t>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61254" y="1750390"/>
            <a:ext cx="8351837" cy="33572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CREATE TABLE  </a:t>
            </a:r>
            <a:r>
              <a:rPr lang="en-US" altLang="zh-CN" sz="2000" b="1" dirty="0">
                <a:cs typeface="Times New Roman" panose="02020603050405020304" pitchFamily="18" charset="0"/>
              </a:rPr>
              <a:t>Course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(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b="1" dirty="0">
                <a:cs typeface="Times New Roman" panose="02020603050405020304" pitchFamily="18" charset="0"/>
              </a:rPr>
              <a:t>       CHAR(4)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PRIMARY KEY</a:t>
            </a:r>
            <a:r>
              <a:rPr lang="en-US" altLang="zh-CN" sz="2000" b="1" dirty="0"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cs typeface="Times New Roman" panose="02020603050405020304" pitchFamily="18" charset="0"/>
              </a:rPr>
              <a:t>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000" b="1" dirty="0"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Cname</a:t>
            </a:r>
            <a:r>
              <a:rPr lang="en-US" altLang="zh-CN" sz="2000" b="1" dirty="0">
                <a:cs typeface="Times New Roman" panose="02020603050405020304" pitchFamily="18" charset="0"/>
              </a:rPr>
              <a:t>  CHAR(40),</a:t>
            </a:r>
            <a:r>
              <a:rPr lang="zh-CN" altLang="en-US" sz="2000" b="1" dirty="0">
                <a:cs typeface="Times New Roman" panose="02020603050405020304" pitchFamily="18" charset="0"/>
              </a:rPr>
              <a:t>        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000" b="1" dirty="0"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Cpno</a:t>
            </a:r>
            <a:r>
              <a:rPr lang="en-US" altLang="zh-CN" sz="2000" b="1" dirty="0">
                <a:cs typeface="Times New Roman" panose="02020603050405020304" pitchFamily="18" charset="0"/>
              </a:rPr>
              <a:t>     CHAR(4) ,</a:t>
            </a:r>
            <a:r>
              <a:rPr lang="zh-CN" altLang="en-US" sz="2000" b="1" dirty="0"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cs typeface="Times New Roman" panose="02020603050405020304" pitchFamily="18" charset="0"/>
              </a:rPr>
              <a:t>/*</a:t>
            </a:r>
            <a:r>
              <a:rPr lang="zh-CN" altLang="en-US" sz="2000" b="1" dirty="0">
                <a:cs typeface="Times New Roman" panose="02020603050405020304" pitchFamily="18" charset="0"/>
              </a:rPr>
              <a:t>先修课</a:t>
            </a:r>
            <a:r>
              <a:rPr lang="en-US" altLang="zh-CN" sz="2000" b="1" dirty="0">
                <a:cs typeface="Times New Roman" panose="02020603050405020304" pitchFamily="18" charset="0"/>
              </a:rPr>
              <a:t>*/</a:t>
            </a:r>
            <a:r>
              <a:rPr lang="zh-CN" altLang="en-US" sz="2000" b="1" dirty="0">
                <a:cs typeface="Times New Roman" panose="02020603050405020304" pitchFamily="18" charset="0"/>
              </a:rPr>
              <a:t>                              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000" b="1" dirty="0"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Ccredit</a:t>
            </a:r>
            <a:r>
              <a:rPr lang="en-US" altLang="zh-CN" sz="2000" b="1" dirty="0">
                <a:cs typeface="Times New Roman" panose="02020603050405020304" pitchFamily="18" charset="0"/>
              </a:rPr>
              <a:t>  SMALLINT,</a:t>
            </a:r>
            <a:r>
              <a:rPr lang="zh-CN" altLang="en-US" sz="2000" b="1" dirty="0">
                <a:cs typeface="Times New Roman" panose="02020603050405020304" pitchFamily="18" charset="0"/>
              </a:rPr>
              <a:t>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000" b="1" dirty="0"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FOREIGN KEY </a:t>
            </a:r>
            <a:r>
              <a:rPr lang="en-US" altLang="zh-CN" sz="2000" b="1" dirty="0"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Cpno</a:t>
            </a:r>
            <a:r>
              <a:rPr lang="en-US" altLang="zh-CN" sz="2000" b="1" dirty="0"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REFERENCES</a:t>
            </a:r>
            <a:r>
              <a:rPr lang="en-US" altLang="zh-CN" sz="2000" b="1" dirty="0">
                <a:cs typeface="Times New Roman" panose="02020603050405020304" pitchFamily="18" charset="0"/>
              </a:rPr>
              <a:t> Course(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b="1" dirty="0">
                <a:cs typeface="Times New Roman" panose="02020603050405020304" pitchFamily="18" charset="0"/>
              </a:rPr>
              <a:t>)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000" b="1" dirty="0">
                <a:cs typeface="Times New Roman" panose="02020603050405020304" pitchFamily="18" charset="0"/>
              </a:rPr>
              <a:t>   );</a:t>
            </a:r>
            <a:endParaRPr lang="zh-CN" altLang="zh-CN" sz="2000" b="1" dirty="0"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7387" y="3944667"/>
            <a:ext cx="6240622" cy="472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3293325" y="4758883"/>
            <a:ext cx="6149116" cy="816353"/>
            <a:chOff x="1928812" y="5086350"/>
            <a:chExt cx="5986463" cy="685800"/>
          </a:xfrm>
        </p:grpSpPr>
        <p:sp>
          <p:nvSpPr>
            <p:cNvPr id="6" name="圆角矩形标注 5"/>
            <p:cNvSpPr/>
            <p:nvPr/>
          </p:nvSpPr>
          <p:spPr>
            <a:xfrm flipV="1">
              <a:off x="1928812" y="5086350"/>
              <a:ext cx="5986463" cy="685800"/>
            </a:xfrm>
            <a:prstGeom prst="wedgeRoundRectCallout">
              <a:avLst>
                <a:gd name="adj1" fmla="val -41009"/>
                <a:gd name="adj2" fmla="val 106703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 dirty="0"/>
            </a:p>
          </p:txBody>
        </p:sp>
        <p:sp>
          <p:nvSpPr>
            <p:cNvPr id="57351" name="矩形 6"/>
            <p:cNvSpPr>
              <a:spLocks noChangeArrowheads="1"/>
            </p:cNvSpPr>
            <p:nvPr/>
          </p:nvSpPr>
          <p:spPr bwMode="auto">
            <a:xfrm>
              <a:off x="2057401" y="5248960"/>
              <a:ext cx="5829300" cy="336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err="1"/>
                <a:t>Cpno</a:t>
              </a:r>
              <a:r>
                <a:rPr lang="zh-CN" altLang="en-US" sz="2000" b="1" dirty="0"/>
                <a:t>是外码，被参照表是</a:t>
              </a:r>
              <a:r>
                <a:rPr lang="en-US" altLang="zh-CN" sz="2000" b="1" dirty="0"/>
                <a:t>Course </a:t>
              </a:r>
              <a:r>
                <a:rPr lang="zh-CN" altLang="en-US" sz="2000" b="1" dirty="0"/>
                <a:t>，被参照列是</a:t>
              </a:r>
              <a:r>
                <a:rPr lang="en-US" altLang="zh-CN" sz="2000" b="1" dirty="0" err="1"/>
                <a:t>Cno</a:t>
              </a:r>
              <a:endParaRPr lang="zh-CN" altLang="en-US" sz="2000" b="1" dirty="0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学生选课表</a:t>
            </a:r>
            <a:r>
              <a:rPr lang="en-US" dirty="0">
                <a:latin typeface="+mj-ea"/>
              </a:rPr>
              <a:t>SC</a:t>
            </a:r>
            <a:endParaRPr lang="zh-CN" altLang="en-US" dirty="0">
              <a:latin typeface="+mj-ea"/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208655" y="1166529"/>
            <a:ext cx="11887199" cy="452494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建立一个“学生选课”表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，它由学号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、课程号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，修课成绩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组成，其中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为主码。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99011" y="2575470"/>
            <a:ext cx="7469188" cy="278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CREATE TABLE  </a:t>
            </a:r>
            <a:r>
              <a:rPr lang="en-US" altLang="zh-CN" sz="2000" b="1" dirty="0">
                <a:cs typeface="Times New Roman" panose="02020603050405020304" pitchFamily="18" charset="0"/>
              </a:rPr>
              <a:t>SC </a:t>
            </a:r>
          </a:p>
          <a:p>
            <a:pPr eaLnBrk="0" hangingPunct="0"/>
            <a:r>
              <a:rPr lang="en-US" altLang="zh-CN" sz="2000" b="1" dirty="0">
                <a:cs typeface="Times New Roman" panose="02020603050405020304" pitchFamily="18" charset="0"/>
              </a:rPr>
              <a:t> (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Sno</a:t>
            </a:r>
            <a:r>
              <a:rPr lang="en-US" altLang="zh-CN" sz="2000" b="1" dirty="0">
                <a:cs typeface="Times New Roman" panose="02020603050405020304" pitchFamily="18" charset="0"/>
              </a:rPr>
              <a:t>  CHAR(9)</a:t>
            </a:r>
            <a:r>
              <a:rPr lang="zh-CN" altLang="en-US" sz="2000" b="1" dirty="0">
                <a:cs typeface="Times New Roman" panose="02020603050405020304" pitchFamily="18" charset="0"/>
              </a:rPr>
              <a:t>，       </a:t>
            </a:r>
          </a:p>
          <a:p>
            <a:pPr eaLnBrk="0" hangingPunct="0"/>
            <a:r>
              <a:rPr lang="zh-CN" altLang="en-US" sz="2000" b="1" dirty="0"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b="1" dirty="0">
                <a:cs typeface="Times New Roman" panose="02020603050405020304" pitchFamily="18" charset="0"/>
              </a:rPr>
              <a:t>  CHAR(4)</a:t>
            </a:r>
            <a:r>
              <a:rPr lang="zh-CN" altLang="en-US" sz="2000" b="1" dirty="0">
                <a:cs typeface="Times New Roman" panose="02020603050405020304" pitchFamily="18" charset="0"/>
              </a:rPr>
              <a:t>，  </a:t>
            </a:r>
          </a:p>
          <a:p>
            <a:pPr eaLnBrk="0" hangingPunct="0"/>
            <a:r>
              <a:rPr lang="zh-CN" altLang="en-US" sz="2000" b="1" dirty="0"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cs typeface="Times New Roman" panose="02020603050405020304" pitchFamily="18" charset="0"/>
              </a:rPr>
              <a:t>Grade    SMALLINT</a:t>
            </a:r>
            <a:r>
              <a:rPr lang="zh-CN" altLang="en-US" sz="2000" b="1" dirty="0">
                <a:cs typeface="Times New Roman" panose="02020603050405020304" pitchFamily="18" charset="0"/>
              </a:rPr>
              <a:t>， </a:t>
            </a:r>
          </a:p>
          <a:p>
            <a:pPr eaLnBrk="0" hangingPunct="0"/>
            <a:r>
              <a:rPr lang="zh-CN" altLang="en-US" sz="2000" b="1" dirty="0"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PRIMARY KEY </a:t>
            </a:r>
            <a:r>
              <a:rPr lang="en-US" altLang="zh-CN" sz="2000" b="1" dirty="0"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Sno</a:t>
            </a:r>
            <a:r>
              <a:rPr lang="zh-CN" altLang="en-US" sz="2000" b="1" dirty="0">
                <a:cs typeface="Times New Roman" panose="02020603050405020304" pitchFamily="18" charset="0"/>
              </a:rPr>
              <a:t>，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b="1" dirty="0"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cs typeface="Times New Roman" panose="02020603050405020304" pitchFamily="18" charset="0"/>
              </a:rPr>
              <a:t>， 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sz="2000" b="1" dirty="0"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FOREIGN KEY </a:t>
            </a:r>
            <a:r>
              <a:rPr lang="en-US" altLang="zh-CN" sz="2000" b="1" dirty="0"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Sno</a:t>
            </a:r>
            <a:r>
              <a:rPr lang="en-US" altLang="zh-CN" sz="2000" b="1" dirty="0">
                <a:cs typeface="Times New Roman" panose="02020603050405020304" pitchFamily="18" charset="0"/>
              </a:rPr>
              <a:t>) REFERENCES Student(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Sno</a:t>
            </a:r>
            <a:r>
              <a:rPr lang="en-US" altLang="zh-CN" sz="2000" b="1" dirty="0"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cs typeface="Times New Roman" panose="02020603050405020304" pitchFamily="18" charset="0"/>
              </a:rPr>
              <a:t>，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sz="2000" b="1" dirty="0"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FOREIGN KEY </a:t>
            </a:r>
            <a:r>
              <a:rPr lang="en-US" altLang="zh-CN" sz="2000" b="1" dirty="0"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b="1" dirty="0">
                <a:cs typeface="Times New Roman" panose="02020603050405020304" pitchFamily="18" charset="0"/>
              </a:rPr>
              <a:t>) REFERENCES Course(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b="1" dirty="0">
                <a:cs typeface="Times New Roman" panose="02020603050405020304" pitchFamily="18" charset="0"/>
              </a:rPr>
              <a:t>)</a:t>
            </a:r>
          </a:p>
          <a:p>
            <a:pPr eaLnBrk="0" hangingPunct="0"/>
            <a:r>
              <a:rPr lang="en-US" altLang="zh-CN" sz="2000" b="1" dirty="0">
                <a:cs typeface="Times New Roman" panose="02020603050405020304" pitchFamily="18" charset="0"/>
              </a:rPr>
              <a:t>  ); </a:t>
            </a:r>
            <a:endParaRPr lang="zh-CN" altLang="zh-CN" sz="2000" b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定义基本表（续）</a:t>
            </a: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常用完整性约束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主码约束：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 KEY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唯一性约束：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非空值约束：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参照完整性约束：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</a:p>
          <a:p>
            <a:pPr lvl="1"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</p:txBody>
      </p:sp>
      <p:pic>
        <p:nvPicPr>
          <p:cNvPr id="52226" name="Picture 2" descr="C:\Documents and Settings\Administrator\Local Settings\Temporary Internet Files\Content.IE5\SP670PQZ\MMAG00317_0000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999" y="4039015"/>
            <a:ext cx="10382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96736" y="4709656"/>
            <a:ext cx="50195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 dirty="0"/>
              <a:t>PRIMARY  KEY</a:t>
            </a:r>
            <a:r>
              <a:rPr lang="zh-CN" altLang="zh-CN" sz="2400" b="1" dirty="0"/>
              <a:t>与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UNIQUE</a:t>
            </a:r>
            <a:r>
              <a:rPr lang="zh-CN" altLang="en-US" sz="2400" b="1" dirty="0"/>
              <a:t>的区别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44B00F-8F8D-440C-AA3B-C24238378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31" y="3657776"/>
            <a:ext cx="2264057" cy="226405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      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4572" y="1166529"/>
            <a:ext cx="11629449" cy="4524949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dirty="0">
                <a:latin typeface="隶书" panose="02010509060101010101" pitchFamily="49" charset="-122"/>
              </a:rPr>
              <a:t>某工厂的仓库管理数据库的部分关系模式如下所示</a:t>
            </a:r>
            <a:r>
              <a:rPr lang="zh-CN" altLang="en-US" sz="2000" dirty="0">
                <a:latin typeface="+mn-ea"/>
              </a:rPr>
              <a:t>：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　仓库（仓库号，面积，负责人，电话）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　原材料（编号，名称，数量，储备量，仓库号）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要求一种原材料只能存放在同一仓库中。“仓库”和“原材料”的关系实例分别如表</a:t>
            </a:r>
            <a:r>
              <a:rPr lang="en-US" altLang="zh-CN" sz="2000" dirty="0">
                <a:latin typeface="+mn-ea"/>
              </a:rPr>
              <a:t>2-1</a:t>
            </a:r>
            <a:r>
              <a:rPr lang="zh-CN" altLang="en-US" sz="2000" dirty="0">
                <a:latin typeface="+mn-ea"/>
              </a:rPr>
              <a:t>和表</a:t>
            </a:r>
            <a:r>
              <a:rPr lang="en-US" altLang="zh-CN" sz="2000" dirty="0">
                <a:latin typeface="+mn-ea"/>
              </a:rPr>
              <a:t>2-2</a:t>
            </a:r>
            <a:r>
              <a:rPr lang="zh-CN" altLang="en-US" sz="2000" dirty="0">
                <a:latin typeface="+mn-ea"/>
              </a:rPr>
              <a:t>所示</a:t>
            </a:r>
            <a:r>
              <a:rPr lang="zh-CN" altLang="en-US" sz="2000" dirty="0"/>
              <a:t>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106270" y="5588000"/>
            <a:ext cx="430887" cy="49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1600" b="1"/>
              <a:t>实战</a:t>
            </a:r>
          </a:p>
        </p:txBody>
      </p:sp>
      <p:pic>
        <p:nvPicPr>
          <p:cNvPr id="69635" name="Picture 3" descr="E:\保定\图标\png-078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52893" y="5540376"/>
            <a:ext cx="960438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222" y="3108017"/>
            <a:ext cx="4641588" cy="166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36160" y="3108017"/>
            <a:ext cx="6432382" cy="174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教学目标</a:t>
            </a:r>
          </a:p>
        </p:txBody>
      </p:sp>
      <p:sp>
        <p:nvSpPr>
          <p:cNvPr id="25602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</a:rPr>
              <a:t>掌握</a:t>
            </a:r>
            <a:endParaRPr lang="en-US" altLang="zh-CN" dirty="0">
              <a:latin typeface="+mn-ea"/>
            </a:endParaRPr>
          </a:p>
          <a:p>
            <a:pPr lvl="1" eaLnBrk="1" hangingPunct="1"/>
            <a:r>
              <a:rPr lang="en-US" altLang="zh-CN" dirty="0">
                <a:latin typeface="+mn-ea"/>
              </a:rPr>
              <a:t>CREATE DATABASE    CREATE SCHEMA  </a:t>
            </a:r>
          </a:p>
          <a:p>
            <a:pPr lvl="1" eaLnBrk="1" hangingPunct="1"/>
            <a:r>
              <a:rPr lang="en-US" altLang="zh-CN" dirty="0">
                <a:latin typeface="+mn-ea"/>
              </a:rPr>
              <a:t>CREATE TABLE     CREATE INDEX</a:t>
            </a:r>
          </a:p>
          <a:p>
            <a:pPr eaLnBrk="1" hangingPunct="1"/>
            <a:r>
              <a:rPr lang="zh-CN" altLang="en-US" dirty="0">
                <a:latin typeface="+mn-ea"/>
              </a:rPr>
              <a:t>了解</a:t>
            </a:r>
            <a:endParaRPr lang="en-US" altLang="zh-CN" dirty="0">
              <a:latin typeface="+mn-ea"/>
            </a:endParaRPr>
          </a:p>
          <a:p>
            <a:pPr lvl="1" eaLnBrk="1" hangingPunct="1"/>
            <a:r>
              <a:rPr lang="en-US" altLang="zh-CN" dirty="0">
                <a:latin typeface="+mn-ea"/>
              </a:rPr>
              <a:t>SQL</a:t>
            </a:r>
            <a:r>
              <a:rPr lang="zh-CN" altLang="en-US" dirty="0">
                <a:latin typeface="+mn-ea"/>
              </a:rPr>
              <a:t>语言的历史、特点</a:t>
            </a:r>
            <a:endParaRPr lang="en-US" altLang="zh-CN" dirty="0">
              <a:latin typeface="+mn-ea"/>
            </a:endParaRPr>
          </a:p>
          <a:p>
            <a:pPr eaLnBrk="1" hangingPunct="1"/>
            <a:r>
              <a:rPr lang="zh-CN" altLang="en-US" dirty="0">
                <a:latin typeface="+mn-ea"/>
              </a:rPr>
              <a:t>重点</a:t>
            </a:r>
            <a:endParaRPr lang="en-US" altLang="zh-CN" dirty="0">
              <a:latin typeface="+mn-ea"/>
            </a:endParaRPr>
          </a:p>
          <a:p>
            <a:pPr lvl="1" eaLnBrk="1" hangingPunct="1"/>
            <a:r>
              <a:rPr lang="zh-CN" altLang="en-US" dirty="0">
                <a:latin typeface="+mn-ea"/>
              </a:rPr>
              <a:t>数据库、模式、表、索引的创建、删除</a:t>
            </a:r>
            <a:endParaRPr lang="en-US" altLang="zh-CN" dirty="0">
              <a:latin typeface="+mn-ea"/>
            </a:endParaRPr>
          </a:p>
          <a:p>
            <a:pPr eaLnBrk="1" hangingPunct="1"/>
            <a:r>
              <a:rPr lang="zh-CN" altLang="en-US" dirty="0">
                <a:latin typeface="+mn-ea"/>
              </a:rPr>
              <a:t>难点</a:t>
            </a:r>
            <a:endParaRPr lang="en-US" altLang="zh-CN" dirty="0">
              <a:latin typeface="+mn-ea"/>
            </a:endParaRPr>
          </a:p>
          <a:p>
            <a:pPr lvl="1" eaLnBrk="1" hangingPunct="1"/>
            <a:r>
              <a:rPr lang="zh-CN" altLang="en-US" dirty="0">
                <a:latin typeface="+mn-ea"/>
              </a:rPr>
              <a:t>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E13A53-3A26-470C-BEBB-390DB6652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13B8B14-7F64-435E-B060-19BE20DA8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68" y="2058336"/>
            <a:ext cx="6314883" cy="35571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FEAD8A-72A9-4701-941B-D7263C3F2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12412"/>
            <a:ext cx="4842024" cy="33783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QUESTION</a:t>
            </a:r>
            <a:endParaRPr lang="zh-CN" altLang="en-US" dirty="0">
              <a:latin typeface="+mj-ea"/>
            </a:endParaRP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130920" y="966963"/>
            <a:ext cx="11930159" cy="452494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dirty="0"/>
              <a:t>根据上述说明，用</a:t>
            </a:r>
            <a:r>
              <a:rPr lang="en-US" altLang="zh-CN" sz="2400" dirty="0"/>
              <a:t>SQL</a:t>
            </a:r>
            <a:r>
              <a:rPr lang="zh-CN" altLang="en-US" sz="2400" dirty="0"/>
              <a:t>定义“原材料”和“仓库”的关系模式如下，请在空缺处填入正确的内容。（</a:t>
            </a:r>
            <a:r>
              <a:rPr lang="en-US" altLang="zh-CN" sz="2400" dirty="0"/>
              <a:t>4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zh-CN" altLang="en-US" sz="2400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30920" y="2212412"/>
            <a:ext cx="4582229" cy="326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CREATE TABLE 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仓库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（仓库号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CHAR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），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  面积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INT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  负责人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CHAR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），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  电话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CHAR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），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_________(a)___________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主键定义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）；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461362" y="2148278"/>
            <a:ext cx="6063760" cy="326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CREATE TABLE  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原材料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（编号 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CHAR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____(b)_____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主键定义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名称 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CHAR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16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），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数量 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INT  _________(c)_________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数量大于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0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储备量 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INT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br>
              <a:rPr lang="zh-CN" altLang="en-US" sz="20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 仓库号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_________(d)_________,</a:t>
            </a:r>
            <a:br>
              <a:rPr lang="en-US" altLang="zh-CN" sz="2000" dirty="0">
                <a:ea typeface="+mn-ea"/>
                <a:cs typeface="Times New Roman" panose="02020603050405020304" pitchFamily="18" charset="0"/>
              </a:rPr>
            </a:b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   __________(e)____________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）；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外键定义</a:t>
            </a:r>
          </a:p>
        </p:txBody>
      </p:sp>
      <p:pic>
        <p:nvPicPr>
          <p:cNvPr id="61445" name="Picture 3" descr="E:\数据库原理\ppt\picture\png-01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02717" y="5891037"/>
            <a:ext cx="8318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修改基本表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075" y="880942"/>
            <a:ext cx="10972800" cy="4524949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&lt;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表名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 algn="just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[COLUMN]&lt;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新列名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[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完整性约束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]</a:t>
            </a:r>
          </a:p>
          <a:p>
            <a:pPr lvl="2" algn="just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表级完整性约束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</a:t>
            </a:r>
          </a:p>
          <a:p>
            <a:pPr lvl="2" algn="just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[COLUMN]&lt;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&gt;[CASCADE|RESTRICT] ]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完整性约束名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[CASCADE|RESTRICT] ]</a:t>
            </a:r>
          </a:p>
          <a:p>
            <a:pPr lvl="2" algn="just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COLUMN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]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表名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要修改的基本表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子句：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增加新列和新的完整性约束条件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子句：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删除指定的完整性约束条件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COLUMN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子句：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用于修改列名和数据类型</a:t>
            </a:r>
          </a:p>
          <a:p>
            <a:pPr lvl="2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内容占位符 2"/>
          <p:cNvSpPr>
            <a:spLocks noGrp="1"/>
          </p:cNvSpPr>
          <p:nvPr>
            <p:ph idx="1"/>
          </p:nvPr>
        </p:nvSpPr>
        <p:spPr>
          <a:xfrm>
            <a:off x="135013" y="1115375"/>
            <a:ext cx="10819376" cy="452494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[</a:t>
            </a:r>
            <a:r>
              <a:rPr lang="zh-CN" altLang="en-US" sz="2400" dirty="0">
                <a:latin typeface="+mn-ea"/>
              </a:rPr>
              <a:t>例</a:t>
            </a:r>
            <a:r>
              <a:rPr lang="en-US" altLang="zh-CN" sz="2400" dirty="0">
                <a:latin typeface="+mn-ea"/>
              </a:rPr>
              <a:t>4]   </a:t>
            </a:r>
            <a:r>
              <a:rPr lang="zh-CN" altLang="en-US" sz="2400" dirty="0">
                <a:latin typeface="+mn-ea"/>
              </a:rPr>
              <a:t>向</a:t>
            </a:r>
            <a:r>
              <a:rPr lang="en-US" altLang="zh-CN" sz="2400" dirty="0">
                <a:latin typeface="+mn-ea"/>
              </a:rPr>
              <a:t>Student</a:t>
            </a:r>
            <a:r>
              <a:rPr lang="zh-CN" altLang="en-US" sz="2400" dirty="0">
                <a:latin typeface="+mn-ea"/>
              </a:rPr>
              <a:t>表增加“入学时间”列，其数据类型为日期型。 </a:t>
            </a:r>
          </a:p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    ALTER TABLE Student ADD 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S_entrance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DATE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； </a:t>
            </a:r>
          </a:p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      不论基本表中原来是否已有数据，新增加的列一律为空值。</a:t>
            </a:r>
            <a:r>
              <a:rPr lang="zh-CN" altLang="en-US" dirty="0">
                <a:latin typeface="+mn-ea"/>
              </a:rPr>
              <a:t> 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[</a:t>
            </a:r>
            <a:r>
              <a:rPr lang="zh-CN" altLang="en-US" sz="2400" dirty="0">
                <a:latin typeface="+mn-ea"/>
              </a:rPr>
              <a:t>例</a:t>
            </a:r>
            <a:r>
              <a:rPr lang="en-US" altLang="zh-CN" sz="2400" dirty="0">
                <a:latin typeface="+mn-ea"/>
              </a:rPr>
              <a:t>5]   </a:t>
            </a:r>
            <a:r>
              <a:rPr lang="zh-CN" altLang="en-US" sz="2400" dirty="0">
                <a:latin typeface="+mn-ea"/>
              </a:rPr>
              <a:t>将年龄的数据类型由字符型（假设原来的数据类型是字符型）改为整数。 </a:t>
            </a:r>
          </a:p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    ALTER TABLE Student ALTER COLUMN Sage INT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；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[</a:t>
            </a:r>
            <a:r>
              <a:rPr lang="zh-CN" altLang="en-US" sz="2400" dirty="0">
                <a:latin typeface="+mn-ea"/>
              </a:rPr>
              <a:t>例</a:t>
            </a:r>
            <a:r>
              <a:rPr lang="en-US" altLang="zh-CN" sz="2400" dirty="0">
                <a:latin typeface="+mn-ea"/>
              </a:rPr>
              <a:t>6]   </a:t>
            </a:r>
            <a:r>
              <a:rPr lang="zh-CN" altLang="en-US" sz="2400" dirty="0">
                <a:latin typeface="+mn-ea"/>
              </a:rPr>
              <a:t>增加课程名称必须取唯一值的约束条件。 </a:t>
            </a:r>
          </a:p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    ALTER TABLE Course ADD UNIQUE(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Cname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); 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ECA06B-2B6C-4527-8096-B8B9D4F14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660" y="4511254"/>
            <a:ext cx="3553321" cy="20576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删除基本表</a:t>
            </a: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DROP  TABLE </a:t>
            </a:r>
            <a:r>
              <a:rPr lang="en-US" altLang="zh-CN" dirty="0">
                <a:latin typeface="+mn-ea"/>
              </a:rPr>
              <a:t>&lt;</a:t>
            </a:r>
            <a:r>
              <a:rPr lang="zh-CN" altLang="en-US" dirty="0">
                <a:latin typeface="+mn-ea"/>
              </a:rPr>
              <a:t>表名</a:t>
            </a:r>
            <a:r>
              <a:rPr lang="en-US" altLang="zh-CN" dirty="0"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［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RESTRICT| CASCADE</a:t>
            </a:r>
            <a:r>
              <a:rPr lang="zh-CN" altLang="en-US" dirty="0">
                <a:latin typeface="+mn-ea"/>
              </a:rPr>
              <a:t>］； </a:t>
            </a:r>
          </a:p>
          <a:p>
            <a:pPr eaLnBrk="1" hangingPunct="1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RESTRICT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：删除表是有限制的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欲删除的基本表不能被其他表的约束所引用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如果存在依赖该表的对象，则此表不能被删除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+mn-ea"/>
                <a:cs typeface="Times New Roman" panose="02020603050405020304" pitchFamily="18" charset="0"/>
              </a:rPr>
              <a:t>CASCADE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：删除该表没有限制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在删除基本表的同时，相关的依赖对象一起删除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删除基本表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180000"/>
              </a:lnSpc>
              <a:spcAft>
                <a:spcPts val="0"/>
              </a:spcAft>
              <a:buNone/>
              <a:defRPr/>
            </a:pPr>
            <a:r>
              <a:rPr lang="en-US" altLang="zh-CN" sz="3300" dirty="0">
                <a:latin typeface="+mn-ea"/>
              </a:rPr>
              <a:t>[</a:t>
            </a:r>
            <a:r>
              <a:rPr lang="zh-CN" altLang="en-US" sz="3300" dirty="0">
                <a:latin typeface="+mn-ea"/>
              </a:rPr>
              <a:t>例</a:t>
            </a:r>
            <a:r>
              <a:rPr lang="en-US" altLang="zh-CN" sz="3300" dirty="0">
                <a:latin typeface="+mn-ea"/>
              </a:rPr>
              <a:t>7]   </a:t>
            </a:r>
            <a:r>
              <a:rPr lang="zh-CN" altLang="en-US" sz="3300" dirty="0">
                <a:latin typeface="+mn-ea"/>
              </a:rPr>
              <a:t>如果选择</a:t>
            </a:r>
            <a:r>
              <a:rPr lang="en-US" altLang="zh-CN" sz="3300" dirty="0">
                <a:latin typeface="+mn-ea"/>
              </a:rPr>
              <a:t>CASCADE</a:t>
            </a:r>
            <a:r>
              <a:rPr lang="zh-CN" altLang="en-US" sz="3300" dirty="0">
                <a:latin typeface="+mn-ea"/>
              </a:rPr>
              <a:t>时可以删除表，视图也自动被删除 </a:t>
            </a:r>
          </a:p>
          <a:p>
            <a:pPr indent="100013" eaLnBrk="1" fontAlgn="auto" hangingPunct="1">
              <a:lnSpc>
                <a:spcPct val="18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Student CASCADE; 	    </a:t>
            </a:r>
          </a:p>
          <a:p>
            <a:pPr indent="100013" eaLnBrk="1" fontAlgn="auto" hangingPunct="1">
              <a:lnSpc>
                <a:spcPct val="18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drop cascades to view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IS_Student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00013" eaLnBrk="1" fontAlgn="auto" hangingPunct="1">
              <a:lnSpc>
                <a:spcPct val="18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IS_Student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100013" eaLnBrk="1" fontAlgn="auto" hangingPunct="1">
              <a:lnSpc>
                <a:spcPct val="18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relation “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IS_Student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 does not exist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索引的建立与删除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244" y="996342"/>
            <a:ext cx="10247681" cy="5491270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600" dirty="0">
                <a:latin typeface="+mn-ea"/>
              </a:rPr>
              <a:t>建立索引是加快查询速度的有效手段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600" dirty="0">
                <a:latin typeface="+mn-ea"/>
              </a:rPr>
              <a:t>建立索引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DBA</a:t>
            </a:r>
            <a:r>
              <a:rPr lang="zh-CN" altLang="en-US" dirty="0">
                <a:latin typeface="+mn-ea"/>
              </a:rPr>
              <a:t>或表的属主（即建立表的人）根据需要建立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有些</a:t>
            </a:r>
            <a:r>
              <a:rPr lang="en-US" altLang="zh-CN" dirty="0">
                <a:latin typeface="+mn-ea"/>
              </a:rPr>
              <a:t>DBMS</a:t>
            </a:r>
            <a:r>
              <a:rPr lang="zh-CN" altLang="en-US" dirty="0">
                <a:latin typeface="+mn-ea"/>
              </a:rPr>
              <a:t>自动建立以下列上的索引</a:t>
            </a: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PRIMARY  KEY</a:t>
            </a: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 UNIQUE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600" dirty="0">
                <a:latin typeface="+mn-ea"/>
              </a:rPr>
              <a:t>维护索引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DBMS</a:t>
            </a:r>
            <a:r>
              <a:rPr lang="zh-CN" altLang="en-US" dirty="0">
                <a:latin typeface="+mn-ea"/>
              </a:rPr>
              <a:t>自动完成 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600" dirty="0">
                <a:latin typeface="+mn-ea"/>
              </a:rPr>
              <a:t>使用索引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DBMS</a:t>
            </a:r>
            <a:r>
              <a:rPr lang="zh-CN" altLang="en-US" dirty="0">
                <a:latin typeface="+mn-ea"/>
              </a:rPr>
              <a:t>自动选择是否使用索引以及使用哪些索引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endParaRPr lang="zh-CN" altLang="en-US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A96A88-3BF9-49FA-BF98-44A1D818F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898" y="4772873"/>
            <a:ext cx="1714739" cy="1714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建立索引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640" y="1111297"/>
            <a:ext cx="11859066" cy="4524949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语句格式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[UNIQUE] [CLUSTER]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索引名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ON 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表名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次序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&gt;][,&lt;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次序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 ]…)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表名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指定要建索引的基本表名字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索引可以建立在该表的一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或多列上，各列名之间用逗号分隔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次序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指定索引值的排列次序，升序：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降序：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。缺省值：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表明此索引的每一个索引值只对应唯一的数据记录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表示要建立的索引是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聚簇索引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604" y="1034364"/>
            <a:ext cx="11846791" cy="4524949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8]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为学生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课程数据库中的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三个表建立索引。其中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表按学号升序建唯一索引，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表按课程号升序建唯一索引，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表按学号升序和课程号降序建唯一索引。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UNIQUE INDEX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Stusno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 Student(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UNIQUE INDEX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Coucno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 Course(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UNIQUE INDEX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SC(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建立索引</a:t>
            </a: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/>
              <a:t>唯一值索引</a:t>
            </a:r>
          </a:p>
          <a:p>
            <a:pPr lvl="1" algn="just" eaLnBrk="1" fontAlgn="ctr" hangingPunct="1">
              <a:lnSpc>
                <a:spcPct val="17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对于已含重复值的属性列不能建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</a:t>
            </a:r>
          </a:p>
          <a:p>
            <a:pPr lvl="1" algn="just" eaLnBrk="1" fontAlgn="ctr" hangingPunct="1">
              <a:lnSpc>
                <a:spcPct val="17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对某个列建立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索引后，插入新记录时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会自动检查新记录在该列上是否取了重复值。这相当于增加了一个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约束</a:t>
            </a:r>
          </a:p>
          <a:p>
            <a:pPr eaLnBrk="1" hangingPunct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197AF4-3DD5-4D02-9306-F8AA709B9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75" y="4183968"/>
            <a:ext cx="2222500" cy="2552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建立索引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02E279-72D9-460C-9AE2-389E7A7A6978}"/>
              </a:ext>
            </a:extLst>
          </p:cNvPr>
          <p:cNvSpPr txBox="1"/>
          <p:nvPr/>
        </p:nvSpPr>
        <p:spPr>
          <a:xfrm>
            <a:off x="100235" y="936174"/>
            <a:ext cx="119403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auto">
              <a:lnSpc>
                <a:spcPct val="15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>
                <a:latin typeface="+mn-ea"/>
                <a:ea typeface="+mn-ea"/>
              </a:rPr>
              <a:t>聚簇索引</a:t>
            </a:r>
          </a:p>
          <a:p>
            <a:pPr marL="800100" lvl="1" indent="-342900" algn="just" fontAlgn="ctr">
              <a:lnSpc>
                <a:spcPct val="15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建立聚簇索引后，基表中数据也需要按指定的聚簇属性值的升序或降序存放。也即聚簇索引的索引项顺序与表中记录的物理顺序一致</a:t>
            </a:r>
          </a:p>
          <a:p>
            <a:pPr lvl="1" indent="-477838"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      例如：</a:t>
            </a:r>
          </a:p>
          <a:p>
            <a:pPr marL="1073150" lvl="1" indent="-171450"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CREATE CLUSTER INDEX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Stusname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ON  Student(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；</a:t>
            </a:r>
          </a:p>
          <a:p>
            <a:pPr marL="1073150" lvl="1" indent="-171450"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Student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表的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（姓名）列上建立一个聚簇索引，而</a:t>
            </a:r>
          </a:p>
          <a:p>
            <a:pPr marL="1073150" lvl="1" indent="-171450"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Student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表中的记录将按照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值的升序存放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19150" y="324088"/>
            <a:ext cx="5829494" cy="61208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第</a:t>
            </a:r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zh-CN" altLang="en-US" dirty="0">
                <a:latin typeface="+mj-ea"/>
                <a:ea typeface="+mj-ea"/>
              </a:rPr>
              <a:t>章 关系数据库标准语言</a:t>
            </a:r>
            <a:r>
              <a:rPr lang="en-US" altLang="zh-CN" dirty="0">
                <a:latin typeface="+mj-ea"/>
                <a:ea typeface="+mj-ea"/>
              </a:rPr>
              <a:t>SQL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9518" y="936174"/>
            <a:ext cx="6165669" cy="511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600" dirty="0">
                <a:solidFill>
                  <a:srgbClr val="FF9905"/>
                </a:solidFill>
                <a:latin typeface="宋体" pitchFamily="2" charset="-122"/>
                <a:ea typeface="宋体" pitchFamily="2" charset="-122"/>
                <a:cs typeface="+mn-cs"/>
              </a:rPr>
              <a:t>第一节 </a:t>
            </a:r>
            <a:r>
              <a:rPr lang="en-US" altLang="zh-CN" sz="2600" dirty="0">
                <a:solidFill>
                  <a:srgbClr val="FF9905"/>
                </a:solidFill>
                <a:latin typeface="宋体" pitchFamily="2" charset="-122"/>
                <a:ea typeface="宋体" pitchFamily="2" charset="-122"/>
                <a:cs typeface="+mn-cs"/>
              </a:rPr>
              <a:t>SQL</a:t>
            </a:r>
            <a:r>
              <a:rPr lang="zh-CN" altLang="en-US" sz="2600" dirty="0">
                <a:solidFill>
                  <a:srgbClr val="FF9905"/>
                </a:solidFill>
                <a:latin typeface="宋体" pitchFamily="2" charset="-122"/>
                <a:ea typeface="宋体" pitchFamily="2" charset="-122"/>
                <a:cs typeface="+mn-cs"/>
              </a:rPr>
              <a:t>概述</a:t>
            </a:r>
            <a:endParaRPr lang="en-US" altLang="zh-CN" sz="2600" dirty="0">
              <a:solidFill>
                <a:srgbClr val="FF9905"/>
              </a:solidFill>
              <a:latin typeface="宋体" pitchFamily="2" charset="-122"/>
              <a:ea typeface="宋体" pitchFamily="2" charset="-122"/>
              <a:cs typeface="+mn-cs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第二节 学生</a:t>
            </a:r>
            <a:r>
              <a:rPr lang="en-US" altLang="zh-CN" sz="2600" dirty="0"/>
              <a:t>-</a:t>
            </a:r>
            <a:r>
              <a:rPr lang="zh-CN" altLang="en-US" sz="2600" dirty="0"/>
              <a:t>课程数据库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第三节 数据定义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第四节 数据查询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第五节 数据更新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第六节 空值的处理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第七节 视图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3B677A-0C88-4C09-9170-55F920016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455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666BC65-3874-48F1-8F66-AEDE1BDB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27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在一个基本表上最多只能建立一个聚簇索引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聚簇索引的用途：对于某些类型的查询，可以提高查询效率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聚簇索引的适用范围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 很少对基表进行增删操作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 很少对其中的变长列进行修改操作 </a:t>
            </a:r>
          </a:p>
          <a:p>
            <a:pPr eaLnBrk="1" hangingPunct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DB4BD2-E904-4F19-9FC3-EF27A1AFC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380" y="4025852"/>
            <a:ext cx="3136473" cy="234443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删除索引 </a:t>
            </a:r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xfrm>
            <a:off x="218379" y="1099023"/>
            <a:ext cx="8822903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 INDEX  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删除索引时，系统会从数据字典中删去有关该索引的描述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9]  </a:t>
            </a:r>
            <a:r>
              <a:rPr lang="zh-CN" altLang="en-US" dirty="0"/>
              <a:t>删除</a:t>
            </a:r>
            <a:r>
              <a:rPr lang="en-US" altLang="zh-CN" dirty="0"/>
              <a:t>Student</a:t>
            </a:r>
            <a:r>
              <a:rPr lang="zh-CN" altLang="en-US" dirty="0"/>
              <a:t>表的</a:t>
            </a:r>
            <a:r>
              <a:rPr lang="en-US" altLang="zh-CN" dirty="0" err="1"/>
              <a:t>Stusname</a:t>
            </a:r>
            <a:r>
              <a:rPr lang="zh-CN" altLang="en-US" dirty="0"/>
              <a:t>索引。</a:t>
            </a:r>
          </a:p>
          <a:p>
            <a:pPr marL="342900" lvl="1" indent="0" eaLnBrk="1" hangingPunct="1">
              <a:lnSpc>
                <a:spcPct val="150000"/>
              </a:lnSpc>
              <a:buNone/>
            </a:pPr>
            <a:r>
              <a:rPr lang="zh-CN" altLang="en-US" dirty="0">
                <a:ea typeface="宋体" charset="-122"/>
              </a:rPr>
              <a:t>       </a:t>
            </a:r>
            <a:r>
              <a:rPr lang="en-US" altLang="zh-CN" dirty="0">
                <a:ea typeface="宋体" charset="-122"/>
              </a:rPr>
              <a:t>DROP  INDEX  </a:t>
            </a:r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Student.</a:t>
            </a:r>
            <a:r>
              <a:rPr lang="en-US" altLang="zh-CN" dirty="0" err="1">
                <a:ea typeface="宋体" charset="-122"/>
              </a:rPr>
              <a:t>Stusname</a:t>
            </a:r>
            <a:endParaRPr lang="zh-CN" altLang="en-US" dirty="0">
              <a:ea typeface="宋体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95CBF6-FC1F-40BA-9A7B-B6EF9B403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035" y="4120400"/>
            <a:ext cx="2896214" cy="241351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256D07-96F1-4848-8A1B-D8C0C708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74753" name="内容占位符 1"/>
          <p:cNvSpPr>
            <a:spLocks noGrp="1"/>
          </p:cNvSpPr>
          <p:nvPr>
            <p:ph idx="1"/>
          </p:nvPr>
        </p:nvSpPr>
        <p:spPr>
          <a:xfrm>
            <a:off x="239349" y="1166529"/>
            <a:ext cx="11497380" cy="4524949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常见的数据库对象有哪些？</a:t>
            </a:r>
            <a:r>
              <a:rPr lang="en-US" altLang="zh-CN" dirty="0"/>
              <a:t>SCHEMA</a:t>
            </a:r>
            <a:r>
              <a:rPr lang="zh-CN" altLang="en-US" dirty="0"/>
              <a:t>和数据库对象之间关系是怎样的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一般来说，建立索引可以提高查询效率，那么，索引建得越多越好吗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那些情况不适合给表建立索引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36D0F7-CF9B-41FF-BF92-042E3DBCB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938" y="3878530"/>
            <a:ext cx="3412545" cy="234308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2B3386F-B54A-4ED0-AD8F-668D1A85ED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小结</a:t>
            </a:r>
            <a:endParaRPr lang="zh-CN" altLang="en-US" dirty="0">
              <a:latin typeface="+mj-ea"/>
            </a:endParaRPr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是一个非过程化语言，使用者只需要说明“做什么”而不需要说明“怎么做”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是一个集定义、操作、查询和控制为一体的语言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如何使用</a:t>
            </a:r>
            <a:r>
              <a:rPr lang="en-US" altLang="zh-CN" dirty="0"/>
              <a:t>Create Schema</a:t>
            </a:r>
            <a:r>
              <a:rPr lang="zh-CN" altLang="en-US" dirty="0"/>
              <a:t>、</a:t>
            </a:r>
            <a:r>
              <a:rPr lang="en-US" altLang="zh-CN" dirty="0"/>
              <a:t>Create Table</a:t>
            </a:r>
            <a:r>
              <a:rPr lang="zh-CN" altLang="en-US" dirty="0"/>
              <a:t>语句和</a:t>
            </a:r>
            <a:r>
              <a:rPr lang="en-US" altLang="zh-CN" dirty="0"/>
              <a:t>Create Index</a:t>
            </a:r>
            <a:r>
              <a:rPr lang="zh-CN" altLang="en-US" dirty="0"/>
              <a:t>语句创建模式、基本表和索引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7B8330-0EEE-446B-8201-5DFC23433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35" y="4912631"/>
            <a:ext cx="1819529" cy="181952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作业安排</a:t>
            </a:r>
          </a:p>
        </p:txBody>
      </p:sp>
      <p:sp>
        <p:nvSpPr>
          <p:cNvPr id="7680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理论题作业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第三章理论练习一</a:t>
            </a:r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时间</a:t>
            </a:r>
            <a:r>
              <a:rPr lang="en-US" altLang="zh-CN" dirty="0">
                <a:latin typeface="+mn-ea"/>
              </a:rPr>
              <a:t>: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实践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实验三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1E0C10-A4A2-4556-9372-50E767C50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75" y="1086421"/>
            <a:ext cx="5756424" cy="455643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休息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…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743FD4-E1B5-4BCD-AD02-DC16CBA88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59" y="1354697"/>
            <a:ext cx="4158883" cy="509331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B657E28-63F5-4ECD-8E64-B7F1E43C2308}"/>
              </a:ext>
            </a:extLst>
          </p:cNvPr>
          <p:cNvSpPr/>
          <p:nvPr/>
        </p:nvSpPr>
        <p:spPr>
          <a:xfrm>
            <a:off x="519428" y="2343220"/>
            <a:ext cx="749662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子曰：“见贤思齐焉，见不贤而内自省也。”</a:t>
            </a:r>
          </a:p>
        </p:txBody>
      </p:sp>
    </p:spTree>
    <p:extLst>
      <p:ext uri="{BB962C8B-B14F-4D97-AF65-F5344CB8AC3E}">
        <p14:creationId xmlns:p14="http://schemas.microsoft.com/office/powerpoint/2010/main" val="300082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SQL</a:t>
            </a:r>
            <a:r>
              <a:rPr lang="zh-CN" altLang="en-US" dirty="0">
                <a:latin typeface="+mj-ea"/>
              </a:rPr>
              <a:t>概述</a:t>
            </a:r>
            <a:endParaRPr lang="en-US" altLang="zh-CN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altLang="zh-CN" sz="2600" dirty="0">
                <a:latin typeface="+mn-ea"/>
              </a:rPr>
              <a:t>SQL</a:t>
            </a:r>
            <a:r>
              <a:rPr lang="zh-CN" altLang="en-US" sz="2600" dirty="0">
                <a:latin typeface="+mn-ea"/>
              </a:rPr>
              <a:t>语言原名</a:t>
            </a:r>
            <a:r>
              <a:rPr lang="en-US" altLang="zh-CN" sz="2600" dirty="0">
                <a:latin typeface="+mn-ea"/>
              </a:rPr>
              <a:t>SEQUEL</a:t>
            </a:r>
            <a:r>
              <a:rPr lang="zh-CN" altLang="en-US" sz="2600" dirty="0">
                <a:latin typeface="+mn-ea"/>
              </a:rPr>
              <a:t>（读作</a:t>
            </a:r>
            <a:r>
              <a:rPr lang="en-US" altLang="zh-CN" sz="2600" dirty="0">
                <a:latin typeface="+mn-ea"/>
              </a:rPr>
              <a:t>[</a:t>
            </a:r>
            <a:r>
              <a:rPr lang="en-US" altLang="zh-CN" sz="2600" dirty="0" err="1">
                <a:latin typeface="+mn-ea"/>
              </a:rPr>
              <a:t>si:kw</a:t>
            </a:r>
            <a:r>
              <a:rPr lang="en-US" altLang="zh-CN" sz="2600" dirty="0" err="1">
                <a:latin typeface="+mn-ea"/>
                <a:sym typeface="Symbol" pitchFamily="18" charset="2"/>
              </a:rPr>
              <a:t>l</a:t>
            </a:r>
            <a:r>
              <a:rPr lang="en-US" altLang="zh-CN" sz="2600" dirty="0">
                <a:latin typeface="+mn-ea"/>
              </a:rPr>
              <a:t>]</a:t>
            </a:r>
            <a:r>
              <a:rPr lang="zh-CN" altLang="en-US" sz="2600" dirty="0">
                <a:latin typeface="+mn-ea"/>
              </a:rPr>
              <a:t>），是一个通用的、功能极强的关系数据库语言。同时也是一种介于关系代数与关系演算之间的结构化查询语言（</a:t>
            </a:r>
            <a:r>
              <a:rPr lang="en-US" altLang="zh-CN" sz="2600" dirty="0">
                <a:latin typeface="+mn-ea"/>
              </a:rPr>
              <a:t>Structured Query Language</a:t>
            </a:r>
            <a:r>
              <a:rPr lang="zh-CN" altLang="en-US" sz="2600" dirty="0">
                <a:latin typeface="+mn-ea"/>
              </a:rPr>
              <a:t>），其功能包括</a:t>
            </a:r>
            <a:r>
              <a:rPr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数据定义、数据查询、数据操纵和数据控制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为什么学习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600" dirty="0">
                <a:latin typeface="+mn-ea"/>
              </a:rPr>
              <a:t>SQL</a:t>
            </a:r>
            <a:r>
              <a:rPr lang="zh-CN" altLang="en-US" sz="2600" dirty="0">
                <a:latin typeface="+mn-ea"/>
              </a:rPr>
              <a:t>已经成为关系数据库的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查询标准</a:t>
            </a:r>
            <a:r>
              <a:rPr lang="zh-CN" altLang="en-US" sz="2600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600" dirty="0">
                <a:latin typeface="+mn-ea"/>
              </a:rPr>
              <a:t>SQL</a:t>
            </a:r>
            <a:r>
              <a:rPr lang="zh-CN" altLang="en-US" sz="2600" dirty="0">
                <a:latin typeface="+mn-ea"/>
              </a:rPr>
              <a:t>也是现在和将来</a:t>
            </a:r>
            <a:r>
              <a:rPr lang="en-US" altLang="zh-CN" sz="2600" dirty="0">
                <a:latin typeface="+mn-ea"/>
              </a:rPr>
              <a:t>DBMS</a:t>
            </a:r>
            <a:r>
              <a:rPr lang="zh-CN" altLang="en-US" sz="2600" dirty="0">
                <a:latin typeface="+mn-ea"/>
              </a:rPr>
              <a:t>的标准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600" dirty="0">
                <a:latin typeface="+mn-ea"/>
              </a:rPr>
              <a:t>SQL</a:t>
            </a:r>
            <a:r>
              <a:rPr lang="zh-CN" altLang="en-US" sz="2600" dirty="0">
                <a:latin typeface="+mn-ea"/>
              </a:rPr>
              <a:t>促进了分布式数据库和客户</a:t>
            </a:r>
            <a:r>
              <a:rPr lang="en-US" altLang="zh-CN" sz="2600" dirty="0">
                <a:latin typeface="+mn-ea"/>
              </a:rPr>
              <a:t>/</a:t>
            </a:r>
            <a:r>
              <a:rPr lang="zh-CN" altLang="en-US" sz="2600" dirty="0">
                <a:latin typeface="+mn-ea"/>
              </a:rPr>
              <a:t>服务器数据库的开发</a:t>
            </a:r>
          </a:p>
        </p:txBody>
      </p:sp>
      <p:pic>
        <p:nvPicPr>
          <p:cNvPr id="26627" name="Picture 7" descr="C:\Documents and Settings\Administrator\Local Settings\Temporary Internet Files\Content.IE5\49AJO16B\MCj0431643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35353" y="4549842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SQL</a:t>
            </a:r>
            <a:r>
              <a:rPr lang="zh-CN" altLang="en-US" dirty="0">
                <a:latin typeface="+mj-ea"/>
              </a:rPr>
              <a:t>的产生与发展 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最早的</a:t>
            </a:r>
            <a:r>
              <a:rPr lang="en-US" altLang="zh-CN" dirty="0">
                <a:latin typeface="隶书" panose="02010509060101010101" pitchFamily="49" charset="-122"/>
              </a:rPr>
              <a:t>SQL</a:t>
            </a:r>
            <a:r>
              <a:rPr lang="zh-CN" altLang="en-US" dirty="0">
                <a:latin typeface="隶书" panose="02010509060101010101" pitchFamily="49" charset="-122"/>
              </a:rPr>
              <a:t>原型由</a:t>
            </a:r>
            <a:r>
              <a:rPr lang="en-US" altLang="zh-CN" dirty="0">
                <a:latin typeface="隶书" panose="02010509060101010101" pitchFamily="49" charset="-122"/>
              </a:rPr>
              <a:t>IBM</a:t>
            </a:r>
            <a:r>
              <a:rPr lang="zh-CN" altLang="en-US" dirty="0">
                <a:latin typeface="隶书" panose="02010509060101010101" pitchFamily="49" charset="-122"/>
              </a:rPr>
              <a:t>的研究人员在</a:t>
            </a:r>
            <a:r>
              <a:rPr lang="en-US" altLang="zh-CN" dirty="0">
                <a:latin typeface="隶书" panose="02010509060101010101" pitchFamily="49" charset="-122"/>
              </a:rPr>
              <a:t>20</a:t>
            </a:r>
            <a:r>
              <a:rPr lang="zh-CN" altLang="en-US" dirty="0">
                <a:latin typeface="隶书" panose="02010509060101010101" pitchFamily="49" charset="-122"/>
              </a:rPr>
              <a:t>世纪</a:t>
            </a:r>
            <a:r>
              <a:rPr lang="en-US" altLang="zh-CN" dirty="0">
                <a:latin typeface="隶书" panose="02010509060101010101" pitchFamily="49" charset="-122"/>
              </a:rPr>
              <a:t>70</a:t>
            </a:r>
            <a:r>
              <a:rPr lang="zh-CN" altLang="en-US" dirty="0">
                <a:latin typeface="隶书" panose="02010509060101010101" pitchFamily="49" charset="-122"/>
              </a:rPr>
              <a:t>年代开发的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隶书" panose="02010509060101010101" pitchFamily="49" charset="-122"/>
              </a:rPr>
              <a:t>20</a:t>
            </a:r>
            <a:r>
              <a:rPr lang="zh-CN" altLang="en-US" dirty="0">
                <a:latin typeface="隶书" panose="02010509060101010101" pitchFamily="49" charset="-122"/>
              </a:rPr>
              <a:t>世纪</a:t>
            </a:r>
            <a:r>
              <a:rPr lang="en-US" altLang="zh-CN" dirty="0">
                <a:latin typeface="隶书" panose="02010509060101010101" pitchFamily="49" charset="-122"/>
              </a:rPr>
              <a:t>80</a:t>
            </a:r>
            <a:r>
              <a:rPr lang="zh-CN" altLang="en-US" dirty="0">
                <a:latin typeface="隶书" panose="02010509060101010101" pitchFamily="49" charset="-122"/>
              </a:rPr>
              <a:t>年代早期</a:t>
            </a:r>
            <a:r>
              <a:rPr lang="en-US" altLang="zh-CN" dirty="0">
                <a:latin typeface="隶书" panose="02010509060101010101" pitchFamily="49" charset="-122"/>
              </a:rPr>
              <a:t>SQL</a:t>
            </a:r>
            <a:r>
              <a:rPr lang="zh-CN" altLang="en-US" dirty="0">
                <a:latin typeface="隶书" panose="02010509060101010101" pitchFamily="49" charset="-122"/>
              </a:rPr>
              <a:t>开始成为国际标准的数据库语言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84240"/>
              </p:ext>
            </p:extLst>
          </p:nvPr>
        </p:nvGraphicFramePr>
        <p:xfrm>
          <a:off x="2610915" y="2809171"/>
          <a:ext cx="6625139" cy="281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2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标准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发布日期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730">
                <a:tc>
                  <a:txBody>
                    <a:bodyPr/>
                    <a:lstStyle/>
                    <a:p>
                      <a:r>
                        <a:rPr lang="en-US" altLang="zh-CN" dirty="0"/>
                        <a:t>SQL/86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1986.10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730">
                <a:tc>
                  <a:txBody>
                    <a:bodyPr/>
                    <a:lstStyle/>
                    <a:p>
                      <a:r>
                        <a:rPr lang="en-US" altLang="zh-CN" dirty="0"/>
                        <a:t>SQL/89(FIPS 127-1)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1989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730">
                <a:tc>
                  <a:txBody>
                    <a:bodyPr/>
                    <a:lstStyle/>
                    <a:p>
                      <a:r>
                        <a:rPr lang="en-US" altLang="zh-CN" dirty="0"/>
                        <a:t>SQL/92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1992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730">
                <a:tc>
                  <a:txBody>
                    <a:bodyPr/>
                    <a:lstStyle/>
                    <a:p>
                      <a:r>
                        <a:rPr lang="en-US" altLang="zh-CN" dirty="0"/>
                        <a:t>SQL99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1999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730">
                <a:tc>
                  <a:txBody>
                    <a:bodyPr/>
                    <a:lstStyle/>
                    <a:p>
                      <a:r>
                        <a:rPr lang="en-US" altLang="zh-CN" dirty="0"/>
                        <a:t>SQL2003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2003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SQL</a:t>
            </a:r>
            <a:r>
              <a:rPr lang="zh-CN" altLang="en-US" dirty="0">
                <a:latin typeface="+mj-ea"/>
              </a:rPr>
              <a:t>的特点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的特点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综合统一</a:t>
            </a:r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高度非过程化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面向集合的操作方式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两种使用方式，统一的语法结构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简洁易学</a:t>
            </a:r>
          </a:p>
        </p:txBody>
      </p:sp>
      <p:pic>
        <p:nvPicPr>
          <p:cNvPr id="1027" name="Picture 3" descr="E:\数据库原理\ppt\picture\pi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9939" y="4081464"/>
            <a:ext cx="22256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8640764" y="2651126"/>
            <a:ext cx="1430337" cy="1338263"/>
            <a:chOff x="7116417" y="2650434"/>
            <a:chExt cx="1431235" cy="1338470"/>
          </a:xfrm>
        </p:grpSpPr>
        <p:sp>
          <p:nvSpPr>
            <p:cNvPr id="6" name="云形标注 5"/>
            <p:cNvSpPr/>
            <p:nvPr/>
          </p:nvSpPr>
          <p:spPr>
            <a:xfrm>
              <a:off x="7116417" y="2650434"/>
              <a:ext cx="1431235" cy="1338470"/>
            </a:xfrm>
            <a:prstGeom prst="cloudCallout">
              <a:avLst>
                <a:gd name="adj1" fmla="val -28150"/>
                <a:gd name="adj2" fmla="val 6990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702" name="TextBox 6"/>
            <p:cNvSpPr txBox="1">
              <a:spLocks noChangeArrowheads="1"/>
            </p:cNvSpPr>
            <p:nvPr/>
          </p:nvSpPr>
          <p:spPr bwMode="auto">
            <a:xfrm>
              <a:off x="7248940" y="2981740"/>
              <a:ext cx="1205948" cy="7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华文楷体"/>
                  <a:ea typeface="华文楷体"/>
                  <a:cs typeface="华文楷体"/>
                </a:rPr>
                <a:t>SQL</a:t>
              </a:r>
              <a:r>
                <a:rPr lang="zh-CN" altLang="en-US" sz="2000" b="1" dirty="0">
                  <a:latin typeface="华文楷体"/>
                  <a:ea typeface="华文楷体"/>
                  <a:cs typeface="华文楷体"/>
                </a:rPr>
                <a:t>硬是要得！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477765" y="1049755"/>
            <a:ext cx="6165669" cy="46568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第一节 </a:t>
            </a:r>
            <a:r>
              <a:rPr lang="en-US" altLang="zh-CN" sz="2600" dirty="0"/>
              <a:t>SQL</a:t>
            </a:r>
            <a:r>
              <a:rPr lang="zh-CN" altLang="en-US" sz="2600" dirty="0"/>
              <a:t>概述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600" b="1" dirty="0">
                <a:solidFill>
                  <a:srgbClr val="FF9905"/>
                </a:solidFill>
              </a:rPr>
              <a:t>第二节 学生</a:t>
            </a:r>
            <a:r>
              <a:rPr lang="en-US" altLang="zh-CN" sz="2600" b="1" dirty="0">
                <a:solidFill>
                  <a:srgbClr val="FF9905"/>
                </a:solidFill>
              </a:rPr>
              <a:t>-</a:t>
            </a:r>
            <a:r>
              <a:rPr lang="zh-CN" altLang="en-US" sz="2600" b="1" dirty="0">
                <a:solidFill>
                  <a:srgbClr val="FF9905"/>
                </a:solidFill>
              </a:rPr>
              <a:t>课程数据库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第三节 数据定义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第四节 数据查询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第五节 数据更新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第六节 空值的处理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第七节 视图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79DA4B0-B13C-4682-90F5-BE37A0886AE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2800" dirty="0">
                <a:latin typeface="+mj-ea"/>
              </a:rPr>
              <a:t>第</a:t>
            </a:r>
            <a:r>
              <a:rPr lang="en-US" altLang="zh-CN" sz="2800" dirty="0">
                <a:latin typeface="+mj-ea"/>
              </a:rPr>
              <a:t>3</a:t>
            </a:r>
            <a:r>
              <a:rPr lang="zh-CN" altLang="en-US" sz="2800" dirty="0">
                <a:latin typeface="+mj-ea"/>
              </a:rPr>
              <a:t>章 关系数据库标准语言</a:t>
            </a:r>
            <a:r>
              <a:rPr lang="en-US" altLang="zh-CN" sz="2800" dirty="0">
                <a:latin typeface="+mj-ea"/>
              </a:rPr>
              <a:t>SQL</a:t>
            </a:r>
            <a:endParaRPr lang="zh-CN" altLang="en-US" sz="2800" dirty="0">
              <a:latin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952684-6AE7-4E39-9B24-DA79E8CF9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902" y="3078749"/>
            <a:ext cx="2177837" cy="233028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学生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课程数据库</a:t>
            </a: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学生</a:t>
            </a:r>
            <a:r>
              <a:rPr lang="en-US" altLang="zh-CN" dirty="0">
                <a:latin typeface="隶书" panose="02010509060101010101" pitchFamily="49" charset="-122"/>
              </a:rPr>
              <a:t>-</a:t>
            </a:r>
            <a:r>
              <a:rPr lang="zh-CN" altLang="en-US" dirty="0">
                <a:latin typeface="隶书" panose="02010509060101010101" pitchFamily="49" charset="-122"/>
              </a:rPr>
              <a:t>课程模式 </a:t>
            </a:r>
            <a:r>
              <a:rPr lang="en-US" altLang="zh-CN" dirty="0">
                <a:latin typeface="隶书" panose="02010509060101010101" pitchFamily="49" charset="-122"/>
              </a:rPr>
              <a:t>S-T 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>
                <a:latin typeface="+mn-ea"/>
              </a:rPr>
              <a:t>学生表：</a:t>
            </a:r>
            <a:r>
              <a:rPr lang="en-US" altLang="zh-CN" dirty="0">
                <a:latin typeface="+mn-ea"/>
              </a:rPr>
              <a:t>Student(</a:t>
            </a:r>
            <a:r>
              <a:rPr lang="en-US" altLang="zh-CN" u="sng" dirty="0" err="1">
                <a:latin typeface="+mn-ea"/>
              </a:rPr>
              <a:t>Sno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Sname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Ssex</a:t>
            </a:r>
            <a:r>
              <a:rPr lang="en-US" altLang="zh-CN" dirty="0">
                <a:latin typeface="+mn-ea"/>
              </a:rPr>
              <a:t>, Sage, </a:t>
            </a:r>
            <a:r>
              <a:rPr lang="en-US" altLang="zh-CN" dirty="0" err="1">
                <a:latin typeface="+mn-ea"/>
              </a:rPr>
              <a:t>Sdept</a:t>
            </a:r>
            <a:r>
              <a:rPr lang="en-US" altLang="zh-CN" dirty="0">
                <a:latin typeface="+mn-ea"/>
              </a:rPr>
              <a:t>) 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>
                <a:latin typeface="+mn-ea"/>
              </a:rPr>
              <a:t>课程表：</a:t>
            </a:r>
            <a:r>
              <a:rPr lang="en-US" altLang="zh-CN" dirty="0">
                <a:latin typeface="+mn-ea"/>
              </a:rPr>
              <a:t>Course(</a:t>
            </a:r>
            <a:r>
              <a:rPr lang="en-US" altLang="zh-CN" u="sng" dirty="0" err="1">
                <a:latin typeface="+mn-ea"/>
              </a:rPr>
              <a:t>Cno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Cname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Cpno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Ccredit</a:t>
            </a:r>
            <a:r>
              <a:rPr lang="en-US" altLang="zh-CN" dirty="0">
                <a:latin typeface="+mn-ea"/>
              </a:rPr>
              <a:t>) 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>
                <a:latin typeface="+mn-ea"/>
              </a:rPr>
              <a:t>学生选课表：</a:t>
            </a:r>
            <a:r>
              <a:rPr lang="en-US" altLang="zh-CN" dirty="0">
                <a:latin typeface="+mn-ea"/>
              </a:rPr>
              <a:t>SC(</a:t>
            </a:r>
            <a:r>
              <a:rPr lang="en-US" altLang="zh-CN" u="sng" dirty="0" err="1">
                <a:latin typeface="+mn-ea"/>
              </a:rPr>
              <a:t>Sno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u="sng" dirty="0" err="1">
                <a:latin typeface="+mn-ea"/>
              </a:rPr>
              <a:t>Cno</a:t>
            </a:r>
            <a:r>
              <a:rPr lang="en-US" altLang="zh-CN" dirty="0">
                <a:latin typeface="+mn-ea"/>
              </a:rPr>
              <a:t>, Grade) </a:t>
            </a:r>
            <a:endParaRPr lang="zh-CN" altLang="en-US" dirty="0">
              <a:latin typeface="+mn-ea"/>
            </a:endParaRPr>
          </a:p>
        </p:txBody>
      </p:sp>
      <p:pic>
        <p:nvPicPr>
          <p:cNvPr id="2051" name="Picture 3" descr="C:\Documents and Settings\Administrator\Local Settings\Temporary Internet Files\Content.IE5\U9GNQH4Z\MPj0439534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67826" y="4763515"/>
            <a:ext cx="1214437" cy="18087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5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89.2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2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8|1.4"/>
</p:tagLst>
</file>

<file path=ppt/theme/theme1.xml><?xml version="1.0" encoding="utf-8"?>
<a:theme xmlns:a="http://schemas.openxmlformats.org/drawingml/2006/main" name="2_1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4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8711</TotalTime>
  <Words>2838</Words>
  <Application>Microsoft Office PowerPoint</Application>
  <PresentationFormat>宽屏</PresentationFormat>
  <Paragraphs>427</Paragraphs>
  <Slides>45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华文行楷</vt:lpstr>
      <vt:lpstr>华文楷体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2_1</vt:lpstr>
      <vt:lpstr>文档</vt:lpstr>
      <vt:lpstr>数据库系统概论 </vt:lpstr>
      <vt:lpstr>第3章 关系数据库标准语言SQL</vt:lpstr>
      <vt:lpstr>教学目标</vt:lpstr>
      <vt:lpstr>第3章 关系数据库标准语言SQL</vt:lpstr>
      <vt:lpstr>SQL概述</vt:lpstr>
      <vt:lpstr>SQL的产生与发展 </vt:lpstr>
      <vt:lpstr>SQL的特点</vt:lpstr>
      <vt:lpstr>第3章 关系数据库标准语言SQL</vt:lpstr>
      <vt:lpstr>学生-课程数据库</vt:lpstr>
      <vt:lpstr>Student表</vt:lpstr>
      <vt:lpstr>Course表</vt:lpstr>
      <vt:lpstr>SC表</vt:lpstr>
      <vt:lpstr>本章内容</vt:lpstr>
      <vt:lpstr>数据定义</vt:lpstr>
      <vt:lpstr>数据定义</vt:lpstr>
      <vt:lpstr>创建数据库</vt:lpstr>
      <vt:lpstr>模式的定义与删除</vt:lpstr>
      <vt:lpstr>PowerPoint 演示文稿</vt:lpstr>
      <vt:lpstr>模式定义</vt:lpstr>
      <vt:lpstr>删除模式</vt:lpstr>
      <vt:lpstr>基本表的定义、删除与修改</vt:lpstr>
      <vt:lpstr>数据类型</vt:lpstr>
      <vt:lpstr>基本数据类型</vt:lpstr>
      <vt:lpstr>定义基本表</vt:lpstr>
      <vt:lpstr>学生表Student</vt:lpstr>
      <vt:lpstr>课程表Course</vt:lpstr>
      <vt:lpstr>学生选课表SC</vt:lpstr>
      <vt:lpstr>定义基本表（续）</vt:lpstr>
      <vt:lpstr>      练习</vt:lpstr>
      <vt:lpstr>QUESTION</vt:lpstr>
      <vt:lpstr>修改基本表 </vt:lpstr>
      <vt:lpstr>PowerPoint 演示文稿</vt:lpstr>
      <vt:lpstr>删除基本表</vt:lpstr>
      <vt:lpstr>删除基本表</vt:lpstr>
      <vt:lpstr>索引的建立与删除</vt:lpstr>
      <vt:lpstr>建立索引 </vt:lpstr>
      <vt:lpstr>PowerPoint 演示文稿</vt:lpstr>
      <vt:lpstr>建立索引</vt:lpstr>
      <vt:lpstr>建立索引 </vt:lpstr>
      <vt:lpstr>PowerPoint 演示文稿</vt:lpstr>
      <vt:lpstr>删除索引 </vt:lpstr>
      <vt:lpstr>小结</vt:lpstr>
      <vt:lpstr>小结</vt:lpstr>
      <vt:lpstr>作业安排</vt:lpstr>
      <vt:lpstr>休息…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Yang Weida</cp:lastModifiedBy>
  <cp:revision>190</cp:revision>
  <dcterms:created xsi:type="dcterms:W3CDTF">2009-07-28T00:16:43Z</dcterms:created>
  <dcterms:modified xsi:type="dcterms:W3CDTF">2020-03-05T11:46:08Z</dcterms:modified>
</cp:coreProperties>
</file>