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1"/>
  </p:sldMasterIdLst>
  <p:sldIdLst>
    <p:sldId id="262" r:id="rId2"/>
    <p:sldId id="321" r:id="rId3"/>
    <p:sldId id="268" r:id="rId4"/>
    <p:sldId id="269" r:id="rId5"/>
    <p:sldId id="270" r:id="rId6"/>
    <p:sldId id="271" r:id="rId7"/>
    <p:sldId id="272" r:id="rId8"/>
    <p:sldId id="273" r:id="rId9"/>
    <p:sldId id="274" r:id="rId10"/>
    <p:sldId id="275" r:id="rId11"/>
    <p:sldId id="312" r:id="rId12"/>
    <p:sldId id="276" r:id="rId13"/>
    <p:sldId id="277" r:id="rId14"/>
    <p:sldId id="278" r:id="rId15"/>
    <p:sldId id="279" r:id="rId16"/>
    <p:sldId id="280" r:id="rId17"/>
    <p:sldId id="313" r:id="rId18"/>
    <p:sldId id="281" r:id="rId19"/>
    <p:sldId id="282" r:id="rId20"/>
    <p:sldId id="283" r:id="rId21"/>
    <p:sldId id="284" r:id="rId22"/>
    <p:sldId id="314" r:id="rId23"/>
    <p:sldId id="320" r:id="rId24"/>
    <p:sldId id="319" r:id="rId25"/>
    <p:sldId id="285" r:id="rId26"/>
    <p:sldId id="286" r:id="rId27"/>
    <p:sldId id="287" r:id="rId28"/>
    <p:sldId id="289" r:id="rId29"/>
    <p:sldId id="288" r:id="rId30"/>
    <p:sldId id="290" r:id="rId31"/>
    <p:sldId id="291" r:id="rId32"/>
    <p:sldId id="315" r:id="rId33"/>
    <p:sldId id="292" r:id="rId34"/>
    <p:sldId id="293" r:id="rId35"/>
    <p:sldId id="294" r:id="rId36"/>
    <p:sldId id="296" r:id="rId37"/>
    <p:sldId id="316" r:id="rId38"/>
    <p:sldId id="297" r:id="rId39"/>
    <p:sldId id="298" r:id="rId40"/>
    <p:sldId id="299" r:id="rId41"/>
    <p:sldId id="300" r:id="rId42"/>
    <p:sldId id="317" r:id="rId43"/>
    <p:sldId id="301" r:id="rId44"/>
    <p:sldId id="318" r:id="rId45"/>
    <p:sldId id="266" r:id="rId46"/>
    <p:sldId id="265" r:id="rId47"/>
    <p:sldId id="353" r:id="rId48"/>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870" autoAdjust="0"/>
    <p:restoredTop sz="99656" autoAdjust="0"/>
  </p:normalViewPr>
  <p:slideViewPr>
    <p:cSldViewPr snapToGrid="0">
      <p:cViewPr varScale="1">
        <p:scale>
          <a:sx n="54" d="100"/>
          <a:sy n="54" d="100"/>
        </p:scale>
        <p:origin x="67" y="104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18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1575"/>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38653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3361507" y="1600201"/>
            <a:ext cx="8220892"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2020/3/31</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641629" y="4718602"/>
            <a:ext cx="2286000" cy="1714500"/>
          </a:xfrm>
          <a:prstGeom prst="rect">
            <a:avLst/>
          </a:prstGeom>
          <a:noFill/>
        </p:spPr>
      </p:pic>
    </p:spTree>
    <p:extLst>
      <p:ext uri="{BB962C8B-B14F-4D97-AF65-F5344CB8AC3E}">
        <p14:creationId xmlns:p14="http://schemas.microsoft.com/office/powerpoint/2010/main" val="14305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291" y="4846321"/>
            <a:ext cx="3626875" cy="1741854"/>
          </a:xfrm>
          <a:prstGeom prst="rect">
            <a:avLst/>
          </a:prstGeom>
          <a:noFill/>
        </p:spPr>
      </p:pic>
    </p:spTree>
    <p:extLst>
      <p:ext uri="{BB962C8B-B14F-4D97-AF65-F5344CB8AC3E}">
        <p14:creationId xmlns:p14="http://schemas.microsoft.com/office/powerpoint/2010/main" val="53377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266" y="3564119"/>
            <a:ext cx="4102100" cy="3048000"/>
          </a:xfrm>
          <a:prstGeom prst="rect">
            <a:avLst/>
          </a:prstGeom>
          <a:noFill/>
        </p:spPr>
      </p:pic>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3631505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内容">
    <p:spTree>
      <p:nvGrpSpPr>
        <p:cNvPr id="1" name=""/>
        <p:cNvGrpSpPr/>
        <p:nvPr/>
      </p:nvGrpSpPr>
      <p:grpSpPr>
        <a:xfrm>
          <a:off x="0" y="0"/>
          <a:ext cx="0" cy="0"/>
          <a:chOff x="0" y="0"/>
          <a:chExt cx="0" cy="0"/>
        </a:xfrm>
      </p:grpSpPr>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a:prstGeom prst="rect">
            <a:avLst/>
          </a:prstGeo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291" y="4846321"/>
            <a:ext cx="3626875" cy="1741854"/>
          </a:xfrm>
          <a:prstGeom prst="rect">
            <a:avLst/>
          </a:prstGeom>
          <a:noFill/>
        </p:spPr>
      </p:pic>
    </p:spTree>
    <p:extLst>
      <p:ext uri="{BB962C8B-B14F-4D97-AF65-F5344CB8AC3E}">
        <p14:creationId xmlns:p14="http://schemas.microsoft.com/office/powerpoint/2010/main" val="227786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266" y="3564119"/>
            <a:ext cx="4102100" cy="3048000"/>
          </a:xfrm>
          <a:prstGeom prst="rect">
            <a:avLst/>
          </a:prstGeom>
          <a:noFill/>
        </p:spPr>
      </p:pic>
      <p:sp>
        <p:nvSpPr>
          <p:cNvPr id="6" name="标题 1"/>
          <p:cNvSpPr>
            <a:spLocks noGrp="1"/>
          </p:cNvSpPr>
          <p:nvPr>
            <p:ph type="title" idx="12"/>
          </p:nvPr>
        </p:nvSpPr>
        <p:spPr>
          <a:xfrm>
            <a:off x="-1" y="183197"/>
            <a:ext cx="10589612" cy="1143000"/>
          </a:xfrm>
          <a:prstGeom prst="rect">
            <a:avLst/>
          </a:prstGeo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8029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mn-ea"/>
                <a:ea typeface="+mn-ea"/>
              </a:defRPr>
            </a:lvl2pPr>
            <a:lvl3pPr marL="675085" indent="-160735">
              <a:lnSpc>
                <a:spcPct val="150000"/>
              </a:lnSpc>
              <a:buClr>
                <a:srgbClr val="3399FF"/>
              </a:buClr>
              <a:buFont typeface="Wingdings" panose="05000000000000000000" pitchFamily="2" charset="2"/>
              <a:buChar char="Ø"/>
              <a:defRPr sz="2000"/>
            </a:lvl3pPr>
            <a:lvl4pPr marL="932260" indent="-160735">
              <a:lnSpc>
                <a:spcPct val="150000"/>
              </a:lnSpc>
              <a:buClr>
                <a:srgbClr val="00B0F0"/>
              </a:buClr>
              <a:buFont typeface="Wingdings" panose="05000000000000000000" pitchFamily="2" charset="2"/>
              <a:buChar char="ü"/>
              <a:defRPr sz="180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27652" y="235419"/>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402938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22"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2020/3/31</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pic>
        <p:nvPicPr>
          <p:cNvPr id="6" name="图片 8">
            <a:extLst>
              <a:ext uri="{FF2B5EF4-FFF2-40B4-BE49-F238E27FC236}">
                <a16:creationId xmlns:a16="http://schemas.microsoft.com/office/drawing/2014/main" id="{ED12536F-832C-4FF2-BB00-AECBD17093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05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2" name="标题 1"/>
          <p:cNvSpPr>
            <a:spLocks noGrp="1"/>
          </p:cNvSpPr>
          <p:nvPr>
            <p:ph type="title"/>
          </p:nvPr>
        </p:nvSpPr>
        <p:spPr/>
        <p:txBody>
          <a:bodyPr>
            <a:normAutofit/>
          </a:bodyPr>
          <a:lstStyle>
            <a:lvl1pPr>
              <a:defRPr sz="1772"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2020/3/31</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4"/>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pic>
        <p:nvPicPr>
          <p:cNvPr id="8" name="图片 8">
            <a:extLst>
              <a:ext uri="{FF2B5EF4-FFF2-40B4-BE49-F238E27FC236}">
                <a16:creationId xmlns:a16="http://schemas.microsoft.com/office/drawing/2014/main" id="{CC91B2DC-3DBC-4F55-9F3E-B41EA24F25E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86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2020/3/31</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3196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8300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8A168194-D248-4262-AECE-B7E32DFC85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22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09CC542E-DDAE-42A9-8445-15E061CD5C3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2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EE7A9066-0FC1-45A5-96D9-9377FFA2DB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03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90616629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38" r:id="rId13"/>
    <p:sldLayoutId id="2147483739" r:id="rId14"/>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41A730A1-BE8E-4871-9FEB-6D89B845F95A}"/>
              </a:ext>
            </a:extLst>
          </p:cNvPr>
          <p:cNvSpPr>
            <a:spLocks noGrp="1"/>
          </p:cNvSpPr>
          <p:nvPr>
            <p:ph type="ctrTitle"/>
          </p:nvPr>
        </p:nvSpPr>
        <p:spPr>
          <a:xfrm>
            <a:off x="7620000" y="3939718"/>
            <a:ext cx="4572000" cy="677570"/>
          </a:xfrm>
        </p:spPr>
        <p:txBody>
          <a:bodyPr>
            <a:noAutofit/>
          </a:bodyPr>
          <a:lstStyle/>
          <a:p>
            <a:r>
              <a:rPr lang="zh-CN" altLang="en-US" sz="3200" dirty="0"/>
              <a:t>数据库系统概论</a:t>
            </a:r>
            <a:br>
              <a:rPr lang="en-US" altLang="zh-CN" sz="3200" dirty="0"/>
            </a:br>
            <a:endParaRPr lang="zh-CN" altLang="en-US" sz="3200" dirty="0"/>
          </a:p>
        </p:txBody>
      </p:sp>
      <p:sp>
        <p:nvSpPr>
          <p:cNvPr id="7" name="副标题 1">
            <a:extLst>
              <a:ext uri="{FF2B5EF4-FFF2-40B4-BE49-F238E27FC236}">
                <a16:creationId xmlns:a16="http://schemas.microsoft.com/office/drawing/2014/main" id="{512AAF6B-59B7-4661-BE8B-06EBA383C356}"/>
              </a:ext>
            </a:extLst>
          </p:cNvPr>
          <p:cNvSpPr>
            <a:spLocks noGrp="1"/>
          </p:cNvSpPr>
          <p:nvPr>
            <p:ph type="subTitle" idx="1"/>
          </p:nvPr>
        </p:nvSpPr>
        <p:spPr>
          <a:xfrm>
            <a:off x="8208237" y="5139940"/>
            <a:ext cx="3787147" cy="1189651"/>
          </a:xfrm>
        </p:spPr>
        <p:txBody>
          <a:bodyPr/>
          <a:lstStyle/>
          <a:p>
            <a:r>
              <a:rPr lang="zh-CN" altLang="en-US" sz="2800" dirty="0">
                <a:latin typeface="+mn-ea"/>
              </a:rPr>
              <a:t>第</a:t>
            </a:r>
            <a:r>
              <a:rPr lang="en-US" altLang="zh-CN" sz="2800" dirty="0">
                <a:latin typeface="+mn-ea"/>
              </a:rPr>
              <a:t>3</a:t>
            </a:r>
            <a:r>
              <a:rPr lang="zh-CN" altLang="en-US" sz="2800" dirty="0">
                <a:latin typeface="+mn-ea"/>
              </a:rPr>
              <a:t>章 关系数据库标准查询语言</a:t>
            </a:r>
          </a:p>
          <a:p>
            <a:endParaRPr lang="zh-CN" altLang="en-US" sz="2800"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460" y="999894"/>
            <a:ext cx="10857144" cy="656846"/>
          </a:xfrm>
          <a:prstGeom prst="rect">
            <a:avLst/>
          </a:prstGeom>
          <a:noFill/>
        </p:spPr>
        <p:txBody>
          <a:bodyPr wrap="square" rtlCol="0">
            <a:spAutoFit/>
          </a:bodyPr>
          <a:lstStyle/>
          <a:p>
            <a:pPr marL="715963" indent="-715963">
              <a:lnSpc>
                <a:spcPct val="150000"/>
              </a:lnSpc>
            </a:pPr>
            <a:r>
              <a:rPr lang="en-US" altLang="zh-CN" sz="2800" dirty="0">
                <a:latin typeface="+mn-ea"/>
                <a:ea typeface="+mn-ea"/>
                <a:cs typeface="Times New Roman" pitchFamily="18" charset="0"/>
              </a:rPr>
              <a:t>[</a:t>
            </a:r>
            <a:r>
              <a:rPr lang="zh-CN" altLang="en-US" sz="2800" dirty="0">
                <a:latin typeface="+mn-ea"/>
                <a:ea typeface="+mn-ea"/>
                <a:cs typeface="Times New Roman" pitchFamily="18" charset="0"/>
              </a:rPr>
              <a:t>例</a:t>
            </a:r>
            <a:r>
              <a:rPr lang="en-US" altLang="zh-CN" sz="2800" dirty="0">
                <a:latin typeface="+mn-ea"/>
                <a:ea typeface="+mn-ea"/>
                <a:cs typeface="Times New Roman" pitchFamily="18" charset="0"/>
              </a:rPr>
              <a:t>3]   </a:t>
            </a:r>
            <a:r>
              <a:rPr lang="zh-CN" altLang="en-US" sz="2800" dirty="0">
                <a:latin typeface="+mn-ea"/>
                <a:ea typeface="+mn-ea"/>
              </a:rPr>
              <a:t>对每一个系，求学生的平均年龄，并把结果存入数据库。</a:t>
            </a:r>
          </a:p>
        </p:txBody>
      </p:sp>
      <p:sp>
        <p:nvSpPr>
          <p:cNvPr id="6" name="矩形 5"/>
          <p:cNvSpPr/>
          <p:nvPr/>
        </p:nvSpPr>
        <p:spPr>
          <a:xfrm>
            <a:off x="2821660" y="2099563"/>
            <a:ext cx="8334863" cy="1418915"/>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ea typeface="+mn-ea"/>
                <a:cs typeface="Times New Roman" panose="02020603050405020304" pitchFamily="18" charset="0"/>
              </a:rPr>
              <a:t> </a:t>
            </a:r>
            <a:r>
              <a:rPr lang="en-US" altLang="zh-CN" sz="2000" b="1" dirty="0">
                <a:solidFill>
                  <a:srgbClr val="FF0000"/>
                </a:solidFill>
                <a:ea typeface="+mn-ea"/>
                <a:cs typeface="Times New Roman" panose="02020603050405020304" pitchFamily="18" charset="0"/>
              </a:rPr>
              <a:t>CREATE  TABLE  </a:t>
            </a:r>
            <a:r>
              <a:rPr lang="en-US" altLang="zh-CN" sz="2000" dirty="0" err="1">
                <a:ea typeface="+mn-ea"/>
                <a:cs typeface="Times New Roman" panose="02020603050405020304" pitchFamily="18" charset="0"/>
              </a:rPr>
              <a:t>Deptage</a:t>
            </a:r>
            <a:endParaRPr lang="en-US" altLang="zh-CN" sz="2000" dirty="0">
              <a:ea typeface="+mn-ea"/>
              <a:cs typeface="Times New Roman" panose="02020603050405020304" pitchFamily="18" charset="0"/>
            </a:endParaRPr>
          </a:p>
          <a:p>
            <a:pPr>
              <a:lnSpc>
                <a:spcPct val="150000"/>
              </a:lnSpc>
              <a:buFont typeface="Wingdings" pitchFamily="2" charset="2"/>
              <a:buNone/>
            </a:pPr>
            <a:r>
              <a:rPr lang="en-US" altLang="zh-CN" sz="2000" dirty="0">
                <a:ea typeface="+mn-ea"/>
                <a:cs typeface="Times New Roman" panose="02020603050405020304" pitchFamily="18" charset="0"/>
              </a:rPr>
              <a:t>          (</a:t>
            </a:r>
            <a:r>
              <a:rPr lang="en-US" altLang="zh-CN" sz="2000" dirty="0" err="1">
                <a:ea typeface="+mn-ea"/>
                <a:cs typeface="Times New Roman" panose="02020603050405020304" pitchFamily="18" charset="0"/>
              </a:rPr>
              <a:t>Sdept</a:t>
            </a:r>
            <a:r>
              <a:rPr lang="en-US" altLang="zh-CN" sz="2000" dirty="0">
                <a:ea typeface="+mn-ea"/>
                <a:cs typeface="Times New Roman" panose="02020603050405020304" pitchFamily="18" charset="0"/>
              </a:rPr>
              <a:t>  CHAR(15) ,          /* </a:t>
            </a:r>
            <a:r>
              <a:rPr lang="zh-CN" altLang="en-US" sz="2000" dirty="0">
                <a:ea typeface="+mn-ea"/>
                <a:cs typeface="Times New Roman" panose="02020603050405020304" pitchFamily="18" charset="0"/>
              </a:rPr>
              <a:t>系名*</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a:t>
            </a:r>
            <a:r>
              <a:rPr lang="en-US" altLang="zh-CN" sz="2000" dirty="0" err="1">
                <a:ea typeface="+mn-ea"/>
                <a:cs typeface="Times New Roman" panose="02020603050405020304" pitchFamily="18" charset="0"/>
              </a:rPr>
              <a:t>Avgage</a:t>
            </a:r>
            <a:r>
              <a:rPr lang="en-US" altLang="zh-CN" sz="2000" dirty="0">
                <a:ea typeface="+mn-ea"/>
                <a:cs typeface="Times New Roman" panose="02020603050405020304" pitchFamily="18" charset="0"/>
              </a:rPr>
              <a:t> SMALLINT)</a:t>
            </a:r>
            <a:r>
              <a:rPr lang="zh-CN" altLang="en-US" sz="2000" dirty="0">
                <a:ea typeface="+mn-ea"/>
                <a:cs typeface="Times New Roman" panose="02020603050405020304" pitchFamily="18" charset="0"/>
              </a:rPr>
              <a:t>；  </a:t>
            </a:r>
            <a:r>
              <a:rPr lang="en-US" altLang="zh-CN" sz="2000" dirty="0">
                <a:ea typeface="+mn-ea"/>
                <a:cs typeface="Times New Roman" panose="02020603050405020304" pitchFamily="18" charset="0"/>
              </a:rPr>
              <a:t>/*</a:t>
            </a:r>
            <a:r>
              <a:rPr lang="zh-CN" altLang="en-US" sz="2000" dirty="0">
                <a:ea typeface="+mn-ea"/>
                <a:cs typeface="Times New Roman" panose="02020603050405020304" pitchFamily="18" charset="0"/>
              </a:rPr>
              <a:t>学生平均年龄*</a:t>
            </a:r>
            <a:r>
              <a:rPr lang="en-US" altLang="zh-CN" sz="2000" dirty="0">
                <a:ea typeface="+mn-ea"/>
                <a:cs typeface="Times New Roman" panose="02020603050405020304" pitchFamily="18" charset="0"/>
              </a:rPr>
              <a:t>/</a:t>
            </a:r>
            <a:endParaRPr lang="zh-CN" altLang="en-US" sz="2000" dirty="0">
              <a:ea typeface="+mn-ea"/>
              <a:cs typeface="Times New Roman" panose="02020603050405020304" pitchFamily="18" charset="0"/>
            </a:endParaRPr>
          </a:p>
        </p:txBody>
      </p:sp>
      <p:sp>
        <p:nvSpPr>
          <p:cNvPr id="9" name="矩形 8"/>
          <p:cNvSpPr/>
          <p:nvPr/>
        </p:nvSpPr>
        <p:spPr>
          <a:xfrm>
            <a:off x="1625229" y="1747097"/>
            <a:ext cx="2688246" cy="461665"/>
          </a:xfrm>
          <a:prstGeom prst="rect">
            <a:avLst/>
          </a:prstGeom>
        </p:spPr>
        <p:txBody>
          <a:bodyPr wrap="square">
            <a:spAutoFit/>
          </a:bodyPr>
          <a:lstStyle/>
          <a:p>
            <a:r>
              <a:rPr lang="zh-CN" altLang="en-US" sz="2400" dirty="0">
                <a:ea typeface="+mn-ea"/>
                <a:cs typeface="Times New Roman" panose="02020603050405020304" pitchFamily="18" charset="0"/>
              </a:rPr>
              <a:t>第一步：建表</a:t>
            </a:r>
          </a:p>
        </p:txBody>
      </p:sp>
      <p:sp>
        <p:nvSpPr>
          <p:cNvPr id="10" name="矩形 9"/>
          <p:cNvSpPr/>
          <p:nvPr/>
        </p:nvSpPr>
        <p:spPr>
          <a:xfrm>
            <a:off x="1625228" y="3491318"/>
            <a:ext cx="3503250" cy="461665"/>
          </a:xfrm>
          <a:prstGeom prst="rect">
            <a:avLst/>
          </a:prstGeom>
        </p:spPr>
        <p:txBody>
          <a:bodyPr wrap="square">
            <a:spAutoFit/>
          </a:bodyPr>
          <a:lstStyle/>
          <a:p>
            <a:pPr>
              <a:buFont typeface="Wingdings" pitchFamily="2" charset="2"/>
              <a:buNone/>
            </a:pPr>
            <a:r>
              <a:rPr lang="zh-CN" altLang="en-US" sz="2400" dirty="0">
                <a:ea typeface="+mn-ea"/>
                <a:cs typeface="Times New Roman" panose="02020603050405020304" pitchFamily="18" charset="0"/>
              </a:rPr>
              <a:t>第二步：插入数据</a:t>
            </a:r>
          </a:p>
        </p:txBody>
      </p:sp>
      <p:sp>
        <p:nvSpPr>
          <p:cNvPr id="11" name="矩形 10"/>
          <p:cNvSpPr/>
          <p:nvPr/>
        </p:nvSpPr>
        <p:spPr>
          <a:xfrm>
            <a:off x="2821660" y="3874778"/>
            <a:ext cx="8334863" cy="1938992"/>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ea typeface="+mn-ea"/>
                <a:cs typeface="Times New Roman" panose="02020603050405020304" pitchFamily="18" charset="0"/>
              </a:rPr>
              <a:t> </a:t>
            </a:r>
            <a:r>
              <a:rPr lang="en-US" altLang="zh-CN" sz="2000" b="1" dirty="0">
                <a:solidFill>
                  <a:srgbClr val="FF0000"/>
                </a:solidFill>
                <a:ea typeface="+mn-ea"/>
                <a:cs typeface="Times New Roman" panose="02020603050405020304" pitchFamily="18" charset="0"/>
              </a:rPr>
              <a:t>INSERT  INTO  </a:t>
            </a:r>
            <a:r>
              <a:rPr lang="en-US" altLang="zh-CN" sz="2000" dirty="0" err="1">
                <a:ea typeface="+mn-ea"/>
                <a:cs typeface="Times New Roman" panose="02020603050405020304" pitchFamily="18" charset="0"/>
              </a:rPr>
              <a:t>Deptage</a:t>
            </a:r>
            <a:r>
              <a:rPr lang="en-US" altLang="zh-CN" sz="2000" dirty="0">
                <a:ea typeface="+mn-ea"/>
                <a:cs typeface="Times New Roman" panose="02020603050405020304" pitchFamily="18" charset="0"/>
              </a:rPr>
              <a:t>(</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r>
              <a:rPr lang="en-US" altLang="zh-CN" sz="2000" dirty="0" err="1">
                <a:ea typeface="+mn-ea"/>
                <a:cs typeface="Times New Roman" panose="02020603050405020304" pitchFamily="18" charset="0"/>
              </a:rPr>
              <a:t>Avgage</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SELECT  </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r>
              <a:rPr lang="en-US" altLang="zh-CN" sz="2000" dirty="0">
                <a:ea typeface="+mn-ea"/>
                <a:cs typeface="Times New Roman" panose="02020603050405020304" pitchFamily="18" charset="0"/>
              </a:rPr>
              <a:t>AVG(Sage)   /**</a:t>
            </a:r>
            <a:r>
              <a:rPr lang="zh-CN" altLang="en-US" sz="2000" dirty="0">
                <a:ea typeface="+mn-ea"/>
                <a:cs typeface="Times New Roman" panose="02020603050405020304" pitchFamily="18" charset="0"/>
              </a:rPr>
              <a:t>子查询</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FROM  Student</a:t>
            </a:r>
          </a:p>
          <a:p>
            <a:pPr>
              <a:lnSpc>
                <a:spcPct val="150000"/>
              </a:lnSpc>
              <a:buFont typeface="Wingdings" pitchFamily="2" charset="2"/>
              <a:buNone/>
            </a:pPr>
            <a:r>
              <a:rPr lang="en-US" altLang="zh-CN" sz="2000" dirty="0">
                <a:ea typeface="+mn-ea"/>
                <a:cs typeface="Times New Roman" panose="02020603050405020304" pitchFamily="18" charset="0"/>
              </a:rPr>
              <a:t>     GROUP BY </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p>
        </p:txBody>
      </p:sp>
      <p:sp>
        <p:nvSpPr>
          <p:cNvPr id="4" name="标题 3">
            <a:extLst>
              <a:ext uri="{FF2B5EF4-FFF2-40B4-BE49-F238E27FC236}">
                <a16:creationId xmlns:a16="http://schemas.microsoft.com/office/drawing/2014/main" id="{C4E9A24B-C0EC-4BD7-95B0-9076F8676737}"/>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mj-ea"/>
                <a:ea typeface="+mj-ea"/>
              </a:rPr>
              <a:t>数据的插入</a:t>
            </a:r>
            <a:endParaRPr lang="en-US" altLang="zh-CN" dirty="0">
              <a:latin typeface="+mj-ea"/>
              <a:ea typeface="+mj-ea"/>
            </a:endParaRPr>
          </a:p>
          <a:p>
            <a:pPr>
              <a:lnSpc>
                <a:spcPct val="150000"/>
              </a:lnSpc>
            </a:pPr>
            <a:r>
              <a:rPr lang="zh-CN" altLang="en-US" dirty="0">
                <a:solidFill>
                  <a:srgbClr val="FF0000"/>
                </a:solidFill>
                <a:latin typeface="+mj-ea"/>
                <a:ea typeface="+mj-ea"/>
              </a:rPr>
              <a:t>数据的修改</a:t>
            </a:r>
            <a:endParaRPr lang="en-US" altLang="zh-CN" dirty="0">
              <a:solidFill>
                <a:srgbClr val="FF0000"/>
              </a:solidFill>
              <a:latin typeface="+mj-ea"/>
              <a:ea typeface="+mj-ea"/>
            </a:endParaRPr>
          </a:p>
          <a:p>
            <a:pPr lvl="1">
              <a:lnSpc>
                <a:spcPct val="150000"/>
              </a:lnSpc>
            </a:pPr>
            <a:r>
              <a:rPr lang="zh-CN" altLang="en-US" sz="2400" dirty="0">
                <a:solidFill>
                  <a:srgbClr val="FF0000"/>
                </a:solidFill>
                <a:latin typeface="+mj-ea"/>
                <a:ea typeface="+mj-ea"/>
              </a:rPr>
              <a:t>修改某元组的值</a:t>
            </a:r>
            <a:endParaRPr lang="en-US" altLang="zh-CN" sz="2400" dirty="0">
              <a:solidFill>
                <a:srgbClr val="FF0000"/>
              </a:solidFill>
              <a:latin typeface="+mj-ea"/>
              <a:ea typeface="+mj-ea"/>
            </a:endParaRPr>
          </a:p>
          <a:p>
            <a:pPr lvl="1">
              <a:lnSpc>
                <a:spcPct val="150000"/>
              </a:lnSpc>
            </a:pPr>
            <a:r>
              <a:rPr lang="zh-CN" altLang="en-US" sz="2400" dirty="0">
                <a:solidFill>
                  <a:srgbClr val="FF0000"/>
                </a:solidFill>
                <a:latin typeface="+mj-ea"/>
                <a:ea typeface="+mj-ea"/>
              </a:rPr>
              <a:t>修改多个元组的值</a:t>
            </a:r>
            <a:endParaRPr lang="en-US" altLang="zh-CN" sz="2400" dirty="0">
              <a:solidFill>
                <a:srgbClr val="FF0000"/>
              </a:solidFill>
              <a:latin typeface="+mj-ea"/>
              <a:ea typeface="+mj-ea"/>
            </a:endParaRPr>
          </a:p>
          <a:p>
            <a:pPr lvl="1">
              <a:lnSpc>
                <a:spcPct val="150000"/>
              </a:lnSpc>
            </a:pPr>
            <a:r>
              <a:rPr lang="zh-CN" altLang="en-US" sz="2400" dirty="0">
                <a:solidFill>
                  <a:srgbClr val="FF0000"/>
                </a:solidFill>
                <a:latin typeface="+mj-ea"/>
                <a:ea typeface="+mj-ea"/>
              </a:rPr>
              <a:t>带子查询的修改语句</a:t>
            </a:r>
            <a:endParaRPr lang="en-US" altLang="zh-CN" dirty="0">
              <a:solidFill>
                <a:srgbClr val="FF0000"/>
              </a:solidFill>
              <a:latin typeface="+mj-ea"/>
              <a:ea typeface="+mj-ea"/>
            </a:endParaRPr>
          </a:p>
          <a:p>
            <a:pPr>
              <a:lnSpc>
                <a:spcPct val="150000"/>
              </a:lnSpc>
            </a:pPr>
            <a:r>
              <a:rPr lang="zh-CN" altLang="en-US" dirty="0">
                <a:latin typeface="+mj-ea"/>
                <a:ea typeface="+mj-ea"/>
              </a:rPr>
              <a:t>数据的删除</a:t>
            </a:r>
          </a:p>
        </p:txBody>
      </p:sp>
      <p:sp>
        <p:nvSpPr>
          <p:cNvPr id="2" name="标题 1"/>
          <p:cNvSpPr>
            <a:spLocks noGrp="1"/>
          </p:cNvSpPr>
          <p:nvPr>
            <p:ph type="title"/>
          </p:nvPr>
        </p:nvSpPr>
        <p:spPr/>
        <p:txBody>
          <a:bodyPr>
            <a:normAutofit/>
          </a:bodyPr>
          <a:lstStyle/>
          <a:p>
            <a:r>
              <a:rPr lang="zh-CN" altLang="en-US" dirty="0"/>
              <a:t>第五节 数据更新</a:t>
            </a:r>
          </a:p>
        </p:txBody>
      </p:sp>
      <p:pic>
        <p:nvPicPr>
          <p:cNvPr id="6" name="图片 5">
            <a:extLst>
              <a:ext uri="{FF2B5EF4-FFF2-40B4-BE49-F238E27FC236}">
                <a16:creationId xmlns:a16="http://schemas.microsoft.com/office/drawing/2014/main" id="{0FA60DAC-54EA-42AE-99A7-B4FB9ADF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8"/>
            <a:ext cx="10999458" cy="4840803"/>
          </a:xfrm>
        </p:spPr>
        <p:txBody>
          <a:bodyPr>
            <a:normAutofit fontScale="55000" lnSpcReduction="20000"/>
          </a:bodyPr>
          <a:lstStyle/>
          <a:p>
            <a:r>
              <a:rPr lang="zh-CN" altLang="en-US" sz="3600" b="1" dirty="0"/>
              <a:t>语句格式</a:t>
            </a:r>
          </a:p>
          <a:p>
            <a:endParaRPr lang="en-US" altLang="zh-CN" sz="2800" dirty="0"/>
          </a:p>
          <a:p>
            <a:endParaRPr lang="en-US" altLang="zh-CN" sz="2800" dirty="0"/>
          </a:p>
          <a:p>
            <a:pPr lvl="1"/>
            <a:endParaRPr lang="en-US" altLang="zh-CN" sz="2400" dirty="0"/>
          </a:p>
          <a:p>
            <a:pPr marL="257175" lvl="1" indent="0">
              <a:buNone/>
            </a:pPr>
            <a:endParaRPr lang="en-US" altLang="zh-CN" sz="2400" dirty="0"/>
          </a:p>
          <a:p>
            <a:pPr lvl="1">
              <a:lnSpc>
                <a:spcPct val="160000"/>
              </a:lnSpc>
            </a:pPr>
            <a:r>
              <a:rPr lang="en-US" altLang="zh-CN" sz="3400" dirty="0"/>
              <a:t>SET</a:t>
            </a:r>
            <a:r>
              <a:rPr lang="zh-CN" altLang="en-US" sz="3400" dirty="0"/>
              <a:t>子句</a:t>
            </a:r>
          </a:p>
          <a:p>
            <a:pPr lvl="2">
              <a:lnSpc>
                <a:spcPct val="160000"/>
              </a:lnSpc>
            </a:pPr>
            <a:r>
              <a:rPr lang="zh-CN" altLang="en-US" sz="3400" dirty="0"/>
              <a:t>指定修改方式、要修改的列、修改后取值</a:t>
            </a:r>
          </a:p>
          <a:p>
            <a:pPr lvl="1">
              <a:lnSpc>
                <a:spcPct val="160000"/>
              </a:lnSpc>
            </a:pPr>
            <a:r>
              <a:rPr lang="en-US" altLang="zh-CN" sz="3400" dirty="0"/>
              <a:t>WHERE</a:t>
            </a:r>
            <a:r>
              <a:rPr lang="zh-CN" altLang="en-US" sz="3400" dirty="0"/>
              <a:t>子句</a:t>
            </a:r>
          </a:p>
          <a:p>
            <a:pPr lvl="2">
              <a:lnSpc>
                <a:spcPct val="160000"/>
              </a:lnSpc>
            </a:pPr>
            <a:r>
              <a:rPr lang="zh-CN" altLang="en-US" sz="3400" dirty="0"/>
              <a:t>指定要修改的元组，缺省表示要修改表中的所有元组</a:t>
            </a:r>
            <a:endParaRPr lang="en-US" altLang="zh-CN" sz="3400" dirty="0"/>
          </a:p>
          <a:p>
            <a:r>
              <a:rPr lang="zh-CN" altLang="en-US" sz="3600" b="1" dirty="0"/>
              <a:t>功能</a:t>
            </a:r>
          </a:p>
          <a:p>
            <a:pPr lvl="1">
              <a:lnSpc>
                <a:spcPct val="170000"/>
              </a:lnSpc>
            </a:pPr>
            <a:r>
              <a:rPr lang="zh-CN" altLang="en-US" sz="3400" dirty="0"/>
              <a:t>修改指定表中满足</a:t>
            </a:r>
            <a:r>
              <a:rPr lang="en-US" altLang="zh-CN" sz="3400" dirty="0"/>
              <a:t>WHERE</a:t>
            </a:r>
            <a:r>
              <a:rPr lang="zh-CN" altLang="en-US" sz="3400" dirty="0"/>
              <a:t>子句条件的元组</a:t>
            </a:r>
          </a:p>
        </p:txBody>
      </p:sp>
      <p:sp>
        <p:nvSpPr>
          <p:cNvPr id="2" name="标题 1"/>
          <p:cNvSpPr>
            <a:spLocks noGrp="1"/>
          </p:cNvSpPr>
          <p:nvPr>
            <p:ph type="title"/>
          </p:nvPr>
        </p:nvSpPr>
        <p:spPr/>
        <p:txBody>
          <a:bodyPr/>
          <a:lstStyle/>
          <a:p>
            <a:r>
              <a:rPr lang="zh-CN" altLang="en-US" dirty="0"/>
              <a:t>修改数据</a:t>
            </a:r>
          </a:p>
        </p:txBody>
      </p:sp>
      <p:sp>
        <p:nvSpPr>
          <p:cNvPr id="4" name="矩形 3"/>
          <p:cNvSpPr/>
          <p:nvPr/>
        </p:nvSpPr>
        <p:spPr>
          <a:xfrm>
            <a:off x="2895203" y="1475561"/>
            <a:ext cx="6486941" cy="1418915"/>
          </a:xfrm>
          <a:prstGeom prst="rect">
            <a:avLst/>
          </a:prstGeom>
        </p:spPr>
        <p:txBody>
          <a:bodyPr wrap="square">
            <a:spAutoFit/>
          </a:bodyPr>
          <a:lstStyle/>
          <a:p>
            <a:pPr>
              <a:lnSpc>
                <a:spcPct val="150000"/>
              </a:lnSpc>
              <a:buFont typeface="Wingdings" pitchFamily="2" charset="2"/>
              <a:buNone/>
            </a:pPr>
            <a:r>
              <a:rPr lang="en-US" altLang="zh-CN" sz="2000" b="1" dirty="0">
                <a:solidFill>
                  <a:srgbClr val="FF0000"/>
                </a:solidFill>
              </a:rPr>
              <a:t>UPDATE</a:t>
            </a:r>
            <a:r>
              <a:rPr lang="en-US" altLang="zh-CN" sz="2000" b="1" dirty="0">
                <a:solidFill>
                  <a:srgbClr val="7030A0"/>
                </a:solidFill>
              </a:rPr>
              <a:t>  </a:t>
            </a:r>
            <a:r>
              <a:rPr lang="en-US" altLang="zh-CN" sz="2000" b="1" dirty="0"/>
              <a:t>&lt;</a:t>
            </a:r>
            <a:r>
              <a:rPr lang="zh-CN" altLang="en-US" sz="2000" b="1" dirty="0"/>
              <a:t>表名</a:t>
            </a:r>
            <a:r>
              <a:rPr lang="en-US" altLang="zh-CN" sz="2000" b="1" dirty="0"/>
              <a:t>&gt;</a:t>
            </a:r>
          </a:p>
          <a:p>
            <a:pPr>
              <a:lnSpc>
                <a:spcPct val="150000"/>
              </a:lnSpc>
              <a:buFont typeface="Wingdings" pitchFamily="2" charset="2"/>
              <a:buNone/>
            </a:pPr>
            <a:r>
              <a:rPr lang="en-US" altLang="zh-CN" sz="2000" b="1" dirty="0">
                <a:solidFill>
                  <a:srgbClr val="FF0000"/>
                </a:solidFill>
              </a:rPr>
              <a:t>SET</a:t>
            </a:r>
            <a:r>
              <a:rPr lang="en-US" altLang="zh-CN" sz="2000" b="1" dirty="0">
                <a:solidFill>
                  <a:srgbClr val="7030A0"/>
                </a:solidFill>
              </a:rPr>
              <a:t>  </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r>
              <a:rPr lang="zh-CN" altLang="en-US" sz="2000" b="1" dirty="0"/>
              <a:t>，</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p>
          <a:p>
            <a:pPr>
              <a:lnSpc>
                <a:spcPct val="150000"/>
              </a:lnSpc>
              <a:buFont typeface="Wingdings" pitchFamily="2" charset="2"/>
              <a:buNone/>
            </a:pPr>
            <a:r>
              <a:rPr lang="en-US" altLang="zh-CN" sz="2000" b="1" dirty="0"/>
              <a:t>[</a:t>
            </a:r>
            <a:r>
              <a:rPr lang="en-US" altLang="zh-CN" sz="2000" b="1" dirty="0">
                <a:solidFill>
                  <a:srgbClr val="FF0000"/>
                </a:solidFill>
              </a:rPr>
              <a:t>WHERE</a:t>
            </a:r>
            <a:r>
              <a:rPr lang="en-US" altLang="zh-CN" sz="2000" b="1" dirty="0"/>
              <a:t> &lt;</a:t>
            </a:r>
            <a:r>
              <a:rPr lang="zh-CN" altLang="en-US" sz="2000" b="1" dirty="0"/>
              <a:t>条件</a:t>
            </a:r>
            <a:r>
              <a:rPr lang="en-US" altLang="zh-CN" sz="2000" b="1" dirty="0"/>
              <a:t>&gt;]</a:t>
            </a:r>
            <a:r>
              <a:rPr lang="zh-CN" altLang="en-US" sz="2000" b="1" dirty="0"/>
              <a:t>；</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修改某一个元组的值</a:t>
            </a:r>
          </a:p>
        </p:txBody>
      </p:sp>
      <p:sp>
        <p:nvSpPr>
          <p:cNvPr id="4" name="TextBox 3"/>
          <p:cNvSpPr txBox="1"/>
          <p:nvPr/>
        </p:nvSpPr>
        <p:spPr>
          <a:xfrm>
            <a:off x="730797" y="1148611"/>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4]   </a:t>
            </a:r>
            <a:r>
              <a:rPr lang="zh-CN" altLang="en-US" sz="2400" dirty="0">
                <a:ea typeface="+mn-ea"/>
                <a:cs typeface="Times New Roman" panose="02020603050405020304" pitchFamily="18" charset="0"/>
              </a:rPr>
              <a:t>将学生</a:t>
            </a:r>
            <a:r>
              <a:rPr lang="en-US" altLang="zh-CN" sz="2400" dirty="0">
                <a:ea typeface="+mn-ea"/>
                <a:cs typeface="Times New Roman" panose="02020603050405020304" pitchFamily="18" charset="0"/>
              </a:rPr>
              <a:t>201215121</a:t>
            </a:r>
            <a:r>
              <a:rPr lang="zh-CN" altLang="en-US" sz="2400" dirty="0">
                <a:ea typeface="+mn-ea"/>
                <a:cs typeface="Times New Roman" panose="02020603050405020304" pitchFamily="18" charset="0"/>
              </a:rPr>
              <a:t>的年龄改为</a:t>
            </a:r>
            <a:r>
              <a:rPr lang="en-US" altLang="zh-CN" sz="2400" dirty="0">
                <a:ea typeface="+mn-ea"/>
                <a:cs typeface="Times New Roman" panose="02020603050405020304" pitchFamily="18" charset="0"/>
              </a:rPr>
              <a:t>22</a:t>
            </a:r>
            <a:r>
              <a:rPr lang="zh-CN" altLang="en-US" sz="2400" dirty="0">
                <a:ea typeface="+mn-ea"/>
                <a:cs typeface="Times New Roman" panose="02020603050405020304" pitchFamily="18" charset="0"/>
              </a:rPr>
              <a:t>岁。</a:t>
            </a:r>
          </a:p>
        </p:txBody>
      </p:sp>
      <p:sp>
        <p:nvSpPr>
          <p:cNvPr id="5" name="矩形 4"/>
          <p:cNvSpPr/>
          <p:nvPr/>
        </p:nvSpPr>
        <p:spPr>
          <a:xfrm>
            <a:off x="1718084" y="2067719"/>
            <a:ext cx="7653130" cy="1684244"/>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UPDATE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SET    </a:t>
            </a:r>
            <a:r>
              <a:rPr lang="en-US" altLang="zh-CN" sz="2400" dirty="0">
                <a:ea typeface="+mn-ea"/>
                <a:cs typeface="Times New Roman" panose="02020603050405020304" pitchFamily="18" charset="0"/>
              </a:rPr>
              <a:t>Sage = 22</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201215121 '</a:t>
            </a:r>
            <a:r>
              <a:rPr lang="zh-CN" altLang="en-US"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73819A21-BF25-4C21-875F-8C4F6E66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528" y="3440084"/>
            <a:ext cx="3762900" cy="279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修改多个元组的值</a:t>
            </a:r>
          </a:p>
        </p:txBody>
      </p:sp>
      <p:sp>
        <p:nvSpPr>
          <p:cNvPr id="4" name="TextBox 3"/>
          <p:cNvSpPr txBox="1"/>
          <p:nvPr/>
        </p:nvSpPr>
        <p:spPr>
          <a:xfrm>
            <a:off x="752338" y="1198488"/>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5]  </a:t>
            </a:r>
            <a:r>
              <a:rPr lang="zh-CN" altLang="en-US" sz="2400" dirty="0">
                <a:ea typeface="+mn-ea"/>
                <a:cs typeface="Times New Roman" panose="02020603050405020304" pitchFamily="18" charset="0"/>
              </a:rPr>
              <a:t>将所有学生的年龄增加</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岁。</a:t>
            </a:r>
          </a:p>
        </p:txBody>
      </p:sp>
      <p:sp>
        <p:nvSpPr>
          <p:cNvPr id="5" name="矩形 4"/>
          <p:cNvSpPr/>
          <p:nvPr/>
        </p:nvSpPr>
        <p:spPr>
          <a:xfrm>
            <a:off x="1501087" y="2094850"/>
            <a:ext cx="7653130" cy="1133965"/>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UPDATE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0000FF"/>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SET</a:t>
            </a:r>
            <a:r>
              <a:rPr lang="en-US" altLang="zh-CN" sz="2400" b="1" dirty="0">
                <a:ea typeface="+mn-ea"/>
                <a:cs typeface="Times New Roman" panose="02020603050405020304" pitchFamily="18" charset="0"/>
              </a:rPr>
              <a:t>   </a:t>
            </a:r>
            <a:r>
              <a:rPr lang="en-US" altLang="zh-CN" sz="2400" dirty="0">
                <a:ea typeface="+mn-ea"/>
                <a:cs typeface="Times New Roman" panose="02020603050405020304" pitchFamily="18" charset="0"/>
              </a:rPr>
              <a:t>Sage= Sage+1;</a:t>
            </a:r>
            <a:endParaRPr lang="zh-CN" altLang="en-US" sz="2400" dirty="0">
              <a:ea typeface="+mn-ea"/>
              <a:cs typeface="Times New Roman" panose="02020603050405020304" pitchFamily="18" charset="0"/>
            </a:endParaRPr>
          </a:p>
        </p:txBody>
      </p:sp>
      <p:pic>
        <p:nvPicPr>
          <p:cNvPr id="6" name="图片 5">
            <a:extLst>
              <a:ext uri="{FF2B5EF4-FFF2-40B4-BE49-F238E27FC236}">
                <a16:creationId xmlns:a16="http://schemas.microsoft.com/office/drawing/2014/main" id="{121BE302-06A9-4D42-B2B9-6AF3749ED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012" y="3779747"/>
            <a:ext cx="2271919" cy="22719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带子查询的修改语句</a:t>
            </a:r>
          </a:p>
        </p:txBody>
      </p:sp>
      <p:sp>
        <p:nvSpPr>
          <p:cNvPr id="4" name="TextBox 3"/>
          <p:cNvSpPr txBox="1"/>
          <p:nvPr/>
        </p:nvSpPr>
        <p:spPr>
          <a:xfrm>
            <a:off x="847176" y="1093194"/>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6]  </a:t>
            </a:r>
            <a:r>
              <a:rPr lang="zh-CN" altLang="en-US" sz="2400" dirty="0">
                <a:ea typeface="+mn-ea"/>
                <a:cs typeface="Times New Roman" panose="02020603050405020304" pitchFamily="18" charset="0"/>
              </a:rPr>
              <a:t>将计算机科学系全体学生的成绩置零。</a:t>
            </a:r>
          </a:p>
        </p:txBody>
      </p:sp>
      <p:sp>
        <p:nvSpPr>
          <p:cNvPr id="5" name="矩形 4"/>
          <p:cNvSpPr/>
          <p:nvPr/>
        </p:nvSpPr>
        <p:spPr>
          <a:xfrm>
            <a:off x="1609177" y="1910042"/>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UPDATE</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SC</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SET</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Grade=0</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 </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'CS'=</a:t>
            </a:r>
          </a:p>
          <a:p>
            <a:pPr algn="just">
              <a:lnSpc>
                <a:spcPct val="150000"/>
              </a:lnSpc>
              <a:buFont typeface="Wingdings" pitchFamily="2" charset="2"/>
              <a:buNone/>
            </a:pPr>
            <a:r>
              <a:rPr lang="en-US" altLang="zh-CN" sz="2400" dirty="0">
                <a:ea typeface="+mn-ea"/>
                <a:cs typeface="Times New Roman" panose="02020603050405020304" pitchFamily="18" charset="0"/>
              </a:rPr>
              <a:t>              (SELETE </a:t>
            </a:r>
            <a:r>
              <a:rPr lang="en-US" altLang="zh-CN" sz="2400" dirty="0" err="1">
                <a:ea typeface="+mn-ea"/>
                <a:cs typeface="Times New Roman" panose="02020603050405020304" pitchFamily="18" charset="0"/>
              </a:rPr>
              <a:t>Sdept</a:t>
            </a:r>
            <a:endParaRPr lang="en-US" altLang="zh-CN" sz="2400" dirty="0">
              <a:ea typeface="+mn-ea"/>
              <a:cs typeface="Times New Roman" panose="02020603050405020304" pitchFamily="18" charset="0"/>
            </a:endParaRPr>
          </a:p>
          <a:p>
            <a:pPr algn="just">
              <a:lnSpc>
                <a:spcPct val="150000"/>
              </a:lnSpc>
              <a:buFont typeface="Wingdings" pitchFamily="2" charset="2"/>
              <a:buNone/>
            </a:pPr>
            <a:r>
              <a:rPr lang="en-US" altLang="zh-CN" sz="2400" dirty="0">
                <a:ea typeface="+mn-ea"/>
                <a:cs typeface="Times New Roman" panose="02020603050405020304" pitchFamily="18" charset="0"/>
              </a:rPr>
              <a:t>               FROM  Student</a:t>
            </a:r>
          </a:p>
          <a:p>
            <a:pPr algn="just">
              <a:lnSpc>
                <a:spcPct val="150000"/>
              </a:lnSpc>
              <a:buFont typeface="Wingdings" pitchFamily="2" charset="2"/>
              <a:buNone/>
            </a:pPr>
            <a:r>
              <a:rPr lang="en-US" altLang="zh-CN" sz="2400" dirty="0">
                <a:ea typeface="+mn-ea"/>
                <a:cs typeface="Times New Roman" panose="02020603050405020304" pitchFamily="18" charset="0"/>
              </a:rPr>
              <a:t>               WHERE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 = </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p>
        </p:txBody>
      </p:sp>
      <p:pic>
        <p:nvPicPr>
          <p:cNvPr id="6" name="图片 5">
            <a:extLst>
              <a:ext uri="{FF2B5EF4-FFF2-40B4-BE49-F238E27FC236}">
                <a16:creationId xmlns:a16="http://schemas.microsoft.com/office/drawing/2014/main" id="{ABF3B86A-B2D5-454C-9155-E3672B2E6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870" y="3429000"/>
            <a:ext cx="3762900" cy="279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en-US" altLang="zh-CN" sz="2800" dirty="0"/>
              <a:t>DBMS</a:t>
            </a:r>
            <a:r>
              <a:rPr lang="zh-CN" altLang="en-US" sz="2800" dirty="0"/>
              <a:t>在执行修改语句时会检查修改操作是否破坏表上已定义的完整性规则</a:t>
            </a:r>
          </a:p>
          <a:p>
            <a:pPr lvl="1">
              <a:lnSpc>
                <a:spcPct val="150000"/>
              </a:lnSpc>
            </a:pPr>
            <a:r>
              <a:rPr lang="zh-CN" altLang="en-US" sz="2400" dirty="0">
                <a:latin typeface="Times New Roman" panose="02020603050405020304" pitchFamily="18" charset="0"/>
                <a:cs typeface="Times New Roman" panose="02020603050405020304" pitchFamily="18" charset="0"/>
              </a:rPr>
              <a:t>实体完整性</a:t>
            </a:r>
          </a:p>
          <a:p>
            <a:pPr lvl="2">
              <a:lnSpc>
                <a:spcPct val="150000"/>
              </a:lnSpc>
            </a:pPr>
            <a:r>
              <a:rPr lang="zh-CN" altLang="en-US" dirty="0">
                <a:latin typeface="Times New Roman" panose="02020603050405020304" pitchFamily="18" charset="0"/>
                <a:cs typeface="Times New Roman" panose="02020603050405020304" pitchFamily="18" charset="0"/>
              </a:rPr>
              <a:t>主码不允许修改</a:t>
            </a:r>
          </a:p>
          <a:p>
            <a:pPr lvl="1">
              <a:lnSpc>
                <a:spcPct val="150000"/>
              </a:lnSpc>
            </a:pPr>
            <a:r>
              <a:rPr lang="zh-CN" altLang="en-US" sz="2400" dirty="0">
                <a:latin typeface="Times New Roman" panose="02020603050405020304" pitchFamily="18" charset="0"/>
                <a:cs typeface="Times New Roman" panose="02020603050405020304" pitchFamily="18" charset="0"/>
              </a:rPr>
              <a:t>用户定义的完整性</a:t>
            </a:r>
          </a:p>
          <a:p>
            <a:pPr lvl="2">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NOT NULL</a:t>
            </a:r>
            <a:r>
              <a:rPr lang="zh-CN" altLang="en-US" dirty="0">
                <a:latin typeface="Times New Roman" panose="02020603050405020304" pitchFamily="18" charset="0"/>
                <a:cs typeface="Times New Roman" panose="02020603050405020304" pitchFamily="18" charset="0"/>
              </a:rPr>
              <a:t>约束</a:t>
            </a:r>
          </a:p>
          <a:p>
            <a:pPr lvl="2">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UNIQUE</a:t>
            </a:r>
            <a:r>
              <a:rPr lang="zh-CN" altLang="en-US" dirty="0">
                <a:latin typeface="Times New Roman" panose="02020603050405020304" pitchFamily="18" charset="0"/>
                <a:cs typeface="Times New Roman" panose="02020603050405020304" pitchFamily="18" charset="0"/>
              </a:rPr>
              <a:t>约束</a:t>
            </a:r>
          </a:p>
          <a:p>
            <a:pPr lvl="2">
              <a:lnSpc>
                <a:spcPct val="150000"/>
              </a:lnSpc>
            </a:pPr>
            <a:r>
              <a:rPr lang="zh-CN" altLang="en-US" dirty="0">
                <a:latin typeface="Times New Roman" panose="02020603050405020304" pitchFamily="18" charset="0"/>
                <a:cs typeface="Times New Roman" panose="02020603050405020304" pitchFamily="18" charset="0"/>
              </a:rPr>
              <a:t> 值域约束</a:t>
            </a:r>
          </a:p>
          <a:p>
            <a:endParaRPr lang="zh-CN" altLang="en-US" dirty="0"/>
          </a:p>
        </p:txBody>
      </p:sp>
      <p:sp>
        <p:nvSpPr>
          <p:cNvPr id="2" name="标题 1"/>
          <p:cNvSpPr>
            <a:spLocks noGrp="1"/>
          </p:cNvSpPr>
          <p:nvPr>
            <p:ph type="title"/>
          </p:nvPr>
        </p:nvSpPr>
        <p:spPr/>
        <p:txBody>
          <a:bodyPr/>
          <a:lstStyle/>
          <a:p>
            <a:r>
              <a:rPr lang="zh-CN" altLang="en-US" dirty="0"/>
              <a:t>你知道吗？</a:t>
            </a:r>
          </a:p>
        </p:txBody>
      </p:sp>
      <p:pic>
        <p:nvPicPr>
          <p:cNvPr id="5" name="图片 4">
            <a:extLst>
              <a:ext uri="{FF2B5EF4-FFF2-40B4-BE49-F238E27FC236}">
                <a16:creationId xmlns:a16="http://schemas.microsoft.com/office/drawing/2014/main" id="{6087E0B0-F74B-48F3-8114-409AE488E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202" y="3811905"/>
            <a:ext cx="1905000" cy="2038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数据的插入</a:t>
            </a:r>
            <a:endParaRPr lang="en-US" altLang="zh-CN" dirty="0"/>
          </a:p>
          <a:p>
            <a:pPr>
              <a:lnSpc>
                <a:spcPct val="150000"/>
              </a:lnSpc>
            </a:pPr>
            <a:r>
              <a:rPr lang="zh-CN" altLang="en-US" dirty="0"/>
              <a:t>数据的修改</a:t>
            </a:r>
            <a:endParaRPr lang="en-US" altLang="zh-CN" dirty="0"/>
          </a:p>
          <a:p>
            <a:pPr>
              <a:lnSpc>
                <a:spcPct val="150000"/>
              </a:lnSpc>
            </a:pPr>
            <a:r>
              <a:rPr lang="zh-CN" altLang="en-US" dirty="0">
                <a:solidFill>
                  <a:srgbClr val="FF0000"/>
                </a:solidFill>
              </a:rPr>
              <a:t>数据的删除</a:t>
            </a:r>
            <a:endParaRPr lang="en-US" altLang="zh-CN" dirty="0">
              <a:solidFill>
                <a:srgbClr val="FF0000"/>
              </a:solidFill>
            </a:endParaRPr>
          </a:p>
          <a:p>
            <a:pPr lvl="1">
              <a:lnSpc>
                <a:spcPct val="150000"/>
              </a:lnSpc>
            </a:pPr>
            <a:r>
              <a:rPr lang="zh-CN" altLang="en-US" sz="2400" dirty="0">
                <a:solidFill>
                  <a:srgbClr val="FF0000"/>
                </a:solidFill>
              </a:rPr>
              <a:t>删除某一个元组的值</a:t>
            </a:r>
            <a:endParaRPr lang="en-US" altLang="zh-CN" sz="2400" dirty="0">
              <a:solidFill>
                <a:srgbClr val="FF0000"/>
              </a:solidFill>
            </a:endParaRPr>
          </a:p>
          <a:p>
            <a:pPr lvl="1">
              <a:lnSpc>
                <a:spcPct val="150000"/>
              </a:lnSpc>
            </a:pPr>
            <a:r>
              <a:rPr lang="zh-CN" altLang="en-US" sz="2400" dirty="0">
                <a:solidFill>
                  <a:srgbClr val="FF0000"/>
                </a:solidFill>
              </a:rPr>
              <a:t>删除多个元组的值</a:t>
            </a:r>
            <a:endParaRPr lang="en-US" altLang="zh-CN" sz="2400" dirty="0">
              <a:solidFill>
                <a:srgbClr val="FF0000"/>
              </a:solidFill>
            </a:endParaRPr>
          </a:p>
          <a:p>
            <a:pPr lvl="1">
              <a:lnSpc>
                <a:spcPct val="150000"/>
              </a:lnSpc>
            </a:pPr>
            <a:r>
              <a:rPr lang="zh-CN" altLang="en-US" sz="2400" dirty="0">
                <a:solidFill>
                  <a:srgbClr val="FF0000"/>
                </a:solidFill>
              </a:rPr>
              <a:t>带子查询的删除语句</a:t>
            </a:r>
            <a:endParaRPr lang="zh-CN" altLang="en-US" dirty="0">
              <a:solidFill>
                <a:srgbClr val="FF0000"/>
              </a:solidFill>
            </a:endParaRPr>
          </a:p>
        </p:txBody>
      </p:sp>
      <p:sp>
        <p:nvSpPr>
          <p:cNvPr id="2" name="标题 1"/>
          <p:cNvSpPr>
            <a:spLocks noGrp="1"/>
          </p:cNvSpPr>
          <p:nvPr>
            <p:ph type="title"/>
          </p:nvPr>
        </p:nvSpPr>
        <p:spPr/>
        <p:txBody>
          <a:bodyPr>
            <a:normAutofit/>
          </a:bodyPr>
          <a:lstStyle/>
          <a:p>
            <a:r>
              <a:rPr lang="zh-CN" altLang="en-US" dirty="0"/>
              <a:t>数据更新</a:t>
            </a:r>
          </a:p>
        </p:txBody>
      </p:sp>
      <p:pic>
        <p:nvPicPr>
          <p:cNvPr id="6" name="图片 5">
            <a:extLst>
              <a:ext uri="{FF2B5EF4-FFF2-40B4-BE49-F238E27FC236}">
                <a16:creationId xmlns:a16="http://schemas.microsoft.com/office/drawing/2014/main" id="{D072037C-6288-45F6-B95A-9CE46B0B4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800" dirty="0">
                <a:latin typeface="隶书" panose="02010509060101010101" pitchFamily="49" charset="-122"/>
              </a:rPr>
              <a:t>定义</a:t>
            </a:r>
            <a:endParaRPr lang="en-US" altLang="zh-CN" sz="2800" dirty="0">
              <a:latin typeface="隶书" panose="02010509060101010101" pitchFamily="49" charset="-122"/>
            </a:endParaRPr>
          </a:p>
          <a:p>
            <a:pPr>
              <a:lnSpc>
                <a:spcPct val="150000"/>
              </a:lnSpc>
            </a:pPr>
            <a:endParaRPr lang="en-US" altLang="zh-CN" sz="2800" dirty="0"/>
          </a:p>
          <a:p>
            <a:pPr marL="457200" lvl="1" indent="0">
              <a:buNone/>
            </a:pPr>
            <a:endParaRPr lang="en-US" altLang="zh-CN" sz="2400" dirty="0"/>
          </a:p>
          <a:p>
            <a:pPr lvl="1">
              <a:lnSpc>
                <a:spcPct val="150000"/>
              </a:lnSpc>
            </a:pPr>
            <a:r>
              <a:rPr lang="en-US" altLang="zh-CN" sz="2400" dirty="0"/>
              <a:t>WHERE</a:t>
            </a:r>
            <a:r>
              <a:rPr lang="zh-CN" altLang="en-US" sz="2400" dirty="0"/>
              <a:t>子句</a:t>
            </a:r>
            <a:endParaRPr lang="en-US" altLang="zh-CN" sz="2400" dirty="0"/>
          </a:p>
          <a:p>
            <a:pPr lvl="2">
              <a:lnSpc>
                <a:spcPct val="150000"/>
              </a:lnSpc>
            </a:pPr>
            <a:r>
              <a:rPr lang="zh-CN" altLang="en-US" dirty="0"/>
              <a:t>指定要删除的元组，缺省表示要删除表中的所有元组</a:t>
            </a:r>
            <a:endParaRPr lang="en-US" altLang="zh-CN" dirty="0"/>
          </a:p>
          <a:p>
            <a:pPr>
              <a:lnSpc>
                <a:spcPct val="150000"/>
              </a:lnSpc>
            </a:pPr>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lnSpc>
                <a:spcPct val="150000"/>
              </a:lnSpc>
            </a:pPr>
            <a:r>
              <a:rPr lang="zh-CN" altLang="en-US" sz="2400" dirty="0"/>
              <a:t>删除指定表中满足</a:t>
            </a:r>
            <a:r>
              <a:rPr lang="en-US" altLang="zh-CN" sz="2400" dirty="0"/>
              <a:t>WHERE</a:t>
            </a:r>
            <a:r>
              <a:rPr lang="zh-CN" altLang="en-US" sz="2400" dirty="0"/>
              <a:t>子句条件的元组</a:t>
            </a:r>
          </a:p>
        </p:txBody>
      </p:sp>
      <p:sp>
        <p:nvSpPr>
          <p:cNvPr id="2" name="标题 1"/>
          <p:cNvSpPr>
            <a:spLocks noGrp="1"/>
          </p:cNvSpPr>
          <p:nvPr>
            <p:ph type="title"/>
          </p:nvPr>
        </p:nvSpPr>
        <p:spPr/>
        <p:txBody>
          <a:bodyPr/>
          <a:lstStyle/>
          <a:p>
            <a:r>
              <a:rPr lang="zh-CN" altLang="en-US" dirty="0"/>
              <a:t>删除语句</a:t>
            </a:r>
          </a:p>
        </p:txBody>
      </p:sp>
      <p:sp>
        <p:nvSpPr>
          <p:cNvPr id="4" name="矩形 3"/>
          <p:cNvSpPr/>
          <p:nvPr/>
        </p:nvSpPr>
        <p:spPr>
          <a:xfrm>
            <a:off x="2852529" y="1518815"/>
            <a:ext cx="6486941" cy="1684244"/>
          </a:xfrm>
          <a:prstGeom prst="rect">
            <a:avLst/>
          </a:prstGeom>
        </p:spPr>
        <p:txBody>
          <a:bodyPr wrap="square">
            <a:spAutoFit/>
          </a:bodyPr>
          <a:lstStyle/>
          <a:p>
            <a:pPr>
              <a:lnSpc>
                <a:spcPct val="150000"/>
              </a:lnSpc>
              <a:buFont typeface="Wingdings" pitchFamily="2" charset="2"/>
              <a:buNone/>
            </a:pPr>
            <a:r>
              <a:rPr lang="en-US" altLang="zh-CN" sz="2400" b="1" dirty="0">
                <a:solidFill>
                  <a:srgbClr val="FF0000"/>
                </a:solidFill>
              </a:rPr>
              <a:t>DELETE</a:t>
            </a:r>
          </a:p>
          <a:p>
            <a:pPr>
              <a:lnSpc>
                <a:spcPct val="150000"/>
              </a:lnSpc>
              <a:buFont typeface="Wingdings" pitchFamily="2" charset="2"/>
              <a:buNone/>
            </a:pPr>
            <a:r>
              <a:rPr lang="en-US" altLang="zh-CN" sz="2400" b="1" dirty="0">
                <a:solidFill>
                  <a:srgbClr val="FF0000"/>
                </a:solidFill>
              </a:rPr>
              <a:t>FROM</a:t>
            </a:r>
            <a:r>
              <a:rPr lang="en-US" altLang="zh-CN" sz="2400" b="1" dirty="0">
                <a:solidFill>
                  <a:srgbClr val="7030A0"/>
                </a:solidFill>
              </a:rPr>
              <a:t>   </a:t>
            </a:r>
            <a:r>
              <a:rPr lang="en-US" altLang="zh-CN" sz="2400" b="1" dirty="0"/>
              <a:t>&lt;</a:t>
            </a:r>
            <a:r>
              <a:rPr lang="zh-CN" altLang="en-US" sz="2400" b="1" dirty="0"/>
              <a:t>表名</a:t>
            </a:r>
            <a:r>
              <a:rPr lang="en-US" altLang="zh-CN" sz="2400" b="1" dirty="0"/>
              <a:t>&gt;</a:t>
            </a:r>
          </a:p>
          <a:p>
            <a:pPr>
              <a:lnSpc>
                <a:spcPct val="150000"/>
              </a:lnSpc>
              <a:buFont typeface="Wingdings" pitchFamily="2" charset="2"/>
              <a:buNone/>
            </a:pPr>
            <a:r>
              <a:rPr lang="en-US" altLang="zh-CN" sz="2400" b="1" dirty="0"/>
              <a:t>[</a:t>
            </a:r>
            <a:r>
              <a:rPr lang="en-US" altLang="zh-CN" sz="2400" b="1" dirty="0">
                <a:solidFill>
                  <a:srgbClr val="FF0000"/>
                </a:solidFill>
              </a:rPr>
              <a:t>WHERE</a:t>
            </a:r>
            <a:r>
              <a:rPr lang="en-US" altLang="zh-CN" sz="2400" b="1" dirty="0"/>
              <a:t> &lt;</a:t>
            </a:r>
            <a:r>
              <a:rPr lang="zh-CN" altLang="en-US" sz="2400" b="1" dirty="0"/>
              <a:t>条件</a:t>
            </a:r>
            <a:r>
              <a:rPr lang="en-US" altLang="zh-CN" sz="2400" b="1" dirty="0"/>
              <a:t>&gt;]</a:t>
            </a:r>
            <a:r>
              <a:rPr lang="zh-CN" altLang="en-US" sz="2400" b="1" dirty="0"/>
              <a:t>；</a:t>
            </a:r>
            <a:endParaRPr lang="en-US" altLang="zh-CN" sz="2400" dirty="0"/>
          </a:p>
        </p:txBody>
      </p:sp>
      <p:pic>
        <p:nvPicPr>
          <p:cNvPr id="6" name="图片 5">
            <a:extLst>
              <a:ext uri="{FF2B5EF4-FFF2-40B4-BE49-F238E27FC236}">
                <a16:creationId xmlns:a16="http://schemas.microsoft.com/office/drawing/2014/main" id="{3D4E6459-69EC-489D-ABD2-A58B0735F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828" y="4781706"/>
            <a:ext cx="1819529" cy="18195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删除某个元组的值</a:t>
            </a:r>
          </a:p>
        </p:txBody>
      </p:sp>
      <p:sp>
        <p:nvSpPr>
          <p:cNvPr id="4" name="TextBox 3"/>
          <p:cNvSpPr txBox="1"/>
          <p:nvPr/>
        </p:nvSpPr>
        <p:spPr>
          <a:xfrm>
            <a:off x="841634" y="1198488"/>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7]   </a:t>
            </a:r>
            <a:r>
              <a:rPr lang="zh-CN" altLang="en-US" sz="2400" dirty="0">
                <a:ea typeface="+mn-ea"/>
                <a:cs typeface="Times New Roman" panose="02020603050405020304" pitchFamily="18" charset="0"/>
              </a:rPr>
              <a:t>删除学号为</a:t>
            </a:r>
            <a:r>
              <a:rPr lang="en-US" altLang="zh-CN" sz="2400" dirty="0">
                <a:ea typeface="+mn-ea"/>
                <a:cs typeface="Times New Roman" panose="02020603050405020304" pitchFamily="18" charset="0"/>
              </a:rPr>
              <a:t>201215128</a:t>
            </a:r>
            <a:r>
              <a:rPr lang="zh-CN" altLang="en-US" sz="2400" dirty="0">
                <a:ea typeface="+mn-ea"/>
                <a:cs typeface="Times New Roman" panose="02020603050405020304" pitchFamily="18" charset="0"/>
              </a:rPr>
              <a:t>的学生记录。</a:t>
            </a:r>
          </a:p>
        </p:txBody>
      </p:sp>
      <p:sp>
        <p:nvSpPr>
          <p:cNvPr id="5" name="矩形 4"/>
          <p:cNvSpPr/>
          <p:nvPr/>
        </p:nvSpPr>
        <p:spPr>
          <a:xfrm>
            <a:off x="1828921" y="2044807"/>
            <a:ext cx="7653130" cy="1684244"/>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DELETE</a:t>
            </a:r>
            <a:endParaRPr lang="en-US" altLang="zh-CN" sz="2400" dirty="0">
              <a:solidFill>
                <a:srgbClr val="FF0000"/>
              </a:solidFill>
              <a:ea typeface="+mn-ea"/>
              <a:cs typeface="Times New Roman" panose="02020603050405020304" pitchFamily="18" charset="0"/>
            </a:endParaRP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FROM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201215128 '</a:t>
            </a:r>
            <a:r>
              <a:rPr lang="zh-CN" altLang="en-US"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501D0E19-8B01-4453-BE37-D2395F7DC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004" y="4068983"/>
            <a:ext cx="2337036" cy="23370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mj-ea"/>
                <a:ea typeface="+mj-ea"/>
              </a:rPr>
              <a:t>第</a:t>
            </a:r>
            <a:r>
              <a:rPr lang="en-US" altLang="zh-CN" sz="3200" dirty="0">
                <a:latin typeface="+mj-ea"/>
                <a:ea typeface="+mj-ea"/>
              </a:rPr>
              <a:t>3</a:t>
            </a:r>
            <a:r>
              <a:rPr lang="zh-CN" altLang="en-US" sz="3200" dirty="0">
                <a:latin typeface="+mj-ea"/>
                <a:ea typeface="+mj-ea"/>
              </a:rPr>
              <a:t>章 关系数据库标准语言</a:t>
            </a:r>
            <a:r>
              <a:rPr lang="en-US" altLang="zh-CN" sz="3200" dirty="0">
                <a:latin typeface="+mj-ea"/>
                <a:ea typeface="+mj-ea"/>
              </a:rPr>
              <a:t>SQL</a:t>
            </a:r>
            <a:endParaRPr lang="zh-CN" altLang="en-US" sz="3200" dirty="0">
              <a:latin typeface="+mj-ea"/>
              <a:ea typeface="+mj-ea"/>
            </a:endParaRPr>
          </a:p>
        </p:txBody>
      </p:sp>
      <p:sp>
        <p:nvSpPr>
          <p:cNvPr id="6" name="内容占位符 2"/>
          <p:cNvSpPr txBox="1">
            <a:spLocks/>
          </p:cNvSpPr>
          <p:nvPr/>
        </p:nvSpPr>
        <p:spPr>
          <a:xfrm>
            <a:off x="500578" y="951381"/>
            <a:ext cx="6165669" cy="51104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chemeClr val="accent1"/>
              </a:buClr>
              <a:buFont typeface="Wingdings" panose="05000000000000000000" pitchFamily="2" charset="2"/>
              <a:buChar char="v"/>
            </a:pPr>
            <a:r>
              <a:rPr lang="zh-CN" altLang="en-US" sz="2600" dirty="0"/>
              <a:t>第一节 </a:t>
            </a:r>
            <a:r>
              <a:rPr lang="en-US" altLang="zh-CN" sz="2600" dirty="0"/>
              <a:t>SQL</a:t>
            </a:r>
            <a:r>
              <a:rPr lang="zh-CN" altLang="en-US" sz="2600" dirty="0"/>
              <a:t>概述</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第二节 学生</a:t>
            </a:r>
            <a:r>
              <a:rPr lang="en-US" altLang="zh-CN" sz="2600" dirty="0"/>
              <a:t>-</a:t>
            </a:r>
            <a:r>
              <a:rPr lang="zh-CN" altLang="en-US" sz="2600" dirty="0"/>
              <a:t>课程数据库</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第三节 数据定义</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第四节 数据查询</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第五节 数据更新</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第六节 空值的处理</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第七节 视图</a:t>
            </a:r>
          </a:p>
          <a:p>
            <a:pPr marL="0" indent="0" fontAlgn="auto">
              <a:lnSpc>
                <a:spcPct val="150000"/>
              </a:lnSpc>
              <a:spcAft>
                <a:spcPts val="0"/>
              </a:spcAft>
              <a:buNone/>
            </a:pPr>
            <a:endParaRPr lang="zh-CN" altLang="en-US" sz="2600" dirty="0"/>
          </a:p>
        </p:txBody>
      </p:sp>
      <p:pic>
        <p:nvPicPr>
          <p:cNvPr id="5" name="图片 4">
            <a:extLst>
              <a:ext uri="{FF2B5EF4-FFF2-40B4-BE49-F238E27FC236}">
                <a16:creationId xmlns:a16="http://schemas.microsoft.com/office/drawing/2014/main" id="{732D1848-0288-4B0C-8F1C-AE9CBEE1C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039663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删除多个元组的值</a:t>
            </a:r>
          </a:p>
        </p:txBody>
      </p:sp>
      <p:sp>
        <p:nvSpPr>
          <p:cNvPr id="4" name="TextBox 3"/>
          <p:cNvSpPr txBox="1"/>
          <p:nvPr/>
        </p:nvSpPr>
        <p:spPr>
          <a:xfrm>
            <a:off x="786216" y="1253906"/>
            <a:ext cx="8242852" cy="581057"/>
          </a:xfrm>
          <a:prstGeom prst="rect">
            <a:avLst/>
          </a:prstGeom>
          <a:noFill/>
        </p:spPr>
        <p:txBody>
          <a:bodyPr wrap="square" rtlCol="0">
            <a:spAutoFit/>
          </a:bodyPr>
          <a:lstStyle/>
          <a:p>
            <a:pPr marL="715963" indent="-715963">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8]   </a:t>
            </a:r>
            <a:r>
              <a:rPr lang="zh-CN" altLang="en-US" sz="2400" dirty="0">
                <a:latin typeface="+mn-ea"/>
                <a:ea typeface="+mn-ea"/>
              </a:rPr>
              <a:t>删除所有学生的选课记录。</a:t>
            </a:r>
          </a:p>
        </p:txBody>
      </p:sp>
      <p:sp>
        <p:nvSpPr>
          <p:cNvPr id="5" name="矩形 4"/>
          <p:cNvSpPr/>
          <p:nvPr/>
        </p:nvSpPr>
        <p:spPr>
          <a:xfrm>
            <a:off x="1835216" y="2115866"/>
            <a:ext cx="7653130" cy="1133965"/>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latin typeface="+mn-ea"/>
                <a:ea typeface="+mn-ea"/>
              </a:rPr>
              <a:t>DELETE</a:t>
            </a:r>
            <a:endParaRPr lang="en-US" altLang="zh-CN" sz="2400" dirty="0">
              <a:solidFill>
                <a:srgbClr val="FF0000"/>
              </a:solidFill>
              <a:latin typeface="+mn-ea"/>
              <a:ea typeface="+mn-ea"/>
            </a:endParaRPr>
          </a:p>
          <a:p>
            <a:pPr algn="just">
              <a:lnSpc>
                <a:spcPct val="150000"/>
              </a:lnSpc>
              <a:buFont typeface="Wingdings" pitchFamily="2" charset="2"/>
              <a:buNone/>
            </a:pPr>
            <a:r>
              <a:rPr lang="en-US" altLang="zh-CN" sz="2400" b="1" dirty="0">
                <a:solidFill>
                  <a:srgbClr val="FF0000"/>
                </a:solidFill>
                <a:latin typeface="+mn-ea"/>
                <a:ea typeface="+mn-ea"/>
              </a:rPr>
              <a:t>FROM </a:t>
            </a:r>
            <a:r>
              <a:rPr lang="en-US" altLang="zh-CN" sz="2400" b="1" dirty="0">
                <a:latin typeface="+mn-ea"/>
                <a:ea typeface="+mn-ea"/>
              </a:rPr>
              <a:t>   </a:t>
            </a:r>
            <a:r>
              <a:rPr lang="en-US" altLang="zh-CN" sz="2400" dirty="0">
                <a:latin typeface="+mn-ea"/>
                <a:ea typeface="+mn-ea"/>
              </a:rPr>
              <a:t>SC</a:t>
            </a:r>
          </a:p>
        </p:txBody>
      </p:sp>
      <p:pic>
        <p:nvPicPr>
          <p:cNvPr id="7" name="图片 6">
            <a:extLst>
              <a:ext uri="{FF2B5EF4-FFF2-40B4-BE49-F238E27FC236}">
                <a16:creationId xmlns:a16="http://schemas.microsoft.com/office/drawing/2014/main" id="{649EEBAE-8779-4C5C-9F8E-FBD955E6D7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869" y="1949473"/>
            <a:ext cx="3962400" cy="3136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带子查询的删除语句</a:t>
            </a:r>
          </a:p>
        </p:txBody>
      </p:sp>
      <p:sp>
        <p:nvSpPr>
          <p:cNvPr id="4" name="TextBox 3"/>
          <p:cNvSpPr txBox="1"/>
          <p:nvPr/>
        </p:nvSpPr>
        <p:spPr>
          <a:xfrm>
            <a:off x="697547" y="1198488"/>
            <a:ext cx="8242852" cy="576248"/>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9]   </a:t>
            </a:r>
            <a:r>
              <a:rPr lang="zh-CN" altLang="en-US" sz="2400" dirty="0">
                <a:ea typeface="+mn-ea"/>
                <a:cs typeface="Times New Roman" panose="02020603050405020304" pitchFamily="18" charset="0"/>
              </a:rPr>
              <a:t>删除计算机科学系所有学生的选课记录。</a:t>
            </a:r>
          </a:p>
        </p:txBody>
      </p:sp>
      <p:sp>
        <p:nvSpPr>
          <p:cNvPr id="5" name="矩形 4"/>
          <p:cNvSpPr/>
          <p:nvPr/>
        </p:nvSpPr>
        <p:spPr>
          <a:xfrm>
            <a:off x="1760195" y="2094849"/>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DELETE</a:t>
            </a:r>
            <a:endParaRPr lang="en-US" altLang="zh-CN" sz="2400" dirty="0">
              <a:solidFill>
                <a:srgbClr val="FF0000"/>
              </a:solidFill>
              <a:ea typeface="+mn-ea"/>
              <a:cs typeface="Times New Roman" panose="02020603050405020304" pitchFamily="18" charset="0"/>
            </a:endParaRP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 </a:t>
            </a:r>
            <a:r>
              <a:rPr lang="en-US" altLang="zh-CN" sz="2400" b="1" dirty="0">
                <a:ea typeface="+mn-ea"/>
                <a:cs typeface="Times New Roman" panose="02020603050405020304" pitchFamily="18" charset="0"/>
              </a:rPr>
              <a:t>   </a:t>
            </a:r>
            <a:r>
              <a:rPr lang="en-US" altLang="zh-CN" sz="2400" dirty="0">
                <a:ea typeface="+mn-ea"/>
                <a:cs typeface="Times New Roman" panose="02020603050405020304" pitchFamily="18" charset="0"/>
              </a:rPr>
              <a:t>SC</a:t>
            </a:r>
          </a:p>
          <a:p>
            <a:pPr algn="just">
              <a:lnSpc>
                <a:spcPct val="150000"/>
              </a:lnSpc>
              <a:buFont typeface="Wingdings" pitchFamily="2" charset="2"/>
              <a:buNone/>
            </a:pPr>
            <a:r>
              <a:rPr lang="en-US" altLang="zh-CN" sz="2400" dirty="0">
                <a:ea typeface="+mn-ea"/>
                <a:cs typeface="Times New Roman" panose="02020603050405020304" pitchFamily="18" charset="0"/>
              </a:rPr>
              <a:t>WHERE  'CS' = </a:t>
            </a:r>
          </a:p>
          <a:p>
            <a:pPr algn="just">
              <a:lnSpc>
                <a:spcPct val="150000"/>
              </a:lnSpc>
              <a:buFont typeface="Wingdings" pitchFamily="2" charset="2"/>
              <a:buNone/>
            </a:pPr>
            <a:r>
              <a:rPr lang="en-US" altLang="zh-CN" sz="2400" dirty="0">
                <a:ea typeface="+mn-ea"/>
                <a:cs typeface="Times New Roman" panose="02020603050405020304" pitchFamily="18" charset="0"/>
              </a:rPr>
              <a:t>               (SELECT </a:t>
            </a:r>
            <a:r>
              <a:rPr lang="en-US" altLang="zh-CN" sz="2400" dirty="0" err="1">
                <a:ea typeface="+mn-ea"/>
                <a:cs typeface="Times New Roman" panose="02020603050405020304" pitchFamily="18" charset="0"/>
              </a:rPr>
              <a:t>Sdept</a:t>
            </a:r>
            <a:endParaRPr lang="en-US" altLang="zh-CN" sz="2400" dirty="0">
              <a:ea typeface="+mn-ea"/>
              <a:cs typeface="Times New Roman" panose="02020603050405020304" pitchFamily="18" charset="0"/>
            </a:endParaRPr>
          </a:p>
          <a:p>
            <a:pPr algn="just">
              <a:lnSpc>
                <a:spcPct val="150000"/>
              </a:lnSpc>
              <a:buFont typeface="Wingdings" pitchFamily="2" charset="2"/>
              <a:buNone/>
            </a:pPr>
            <a:r>
              <a:rPr lang="en-US" altLang="zh-CN" sz="2400" dirty="0">
                <a:ea typeface="+mn-ea"/>
                <a:cs typeface="Times New Roman" panose="02020603050405020304" pitchFamily="18" charset="0"/>
              </a:rPr>
              <a:t>                 FROM student</a:t>
            </a:r>
          </a:p>
          <a:p>
            <a:pPr algn="just">
              <a:lnSpc>
                <a:spcPct val="150000"/>
              </a:lnSpc>
              <a:buFont typeface="Wingdings" pitchFamily="2" charset="2"/>
              <a:buNone/>
            </a:pPr>
            <a:r>
              <a:rPr lang="en-US" altLang="zh-CN" sz="2400" dirty="0">
                <a:ea typeface="+mn-ea"/>
                <a:cs typeface="Times New Roman" panose="02020603050405020304" pitchFamily="18" charset="0"/>
              </a:rPr>
              <a:t>                 WHERE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 = </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FCAD3CE9-5FCE-4756-B497-3C97667FA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388" y="3920188"/>
            <a:ext cx="2359356" cy="21764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895" y="1166525"/>
            <a:ext cx="10972800" cy="4524949"/>
          </a:xfrm>
        </p:spPr>
        <p:txBody>
          <a:bodyPr>
            <a:normAutofit fontScale="92500" lnSpcReduction="10000"/>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pPr>
              <a:buBlip>
                <a:blip r:embed="rId2"/>
              </a:buBlip>
            </a:pPr>
            <a:r>
              <a:rPr lang="zh-CN" altLang="en-US" b="1" dirty="0">
                <a:solidFill>
                  <a:srgbClr val="FF9905"/>
                </a:solidFill>
              </a:rPr>
              <a:t>第六节 空值的处理</a:t>
            </a:r>
          </a:p>
          <a:p>
            <a:r>
              <a:rPr lang="zh-CN" altLang="en-US" dirty="0"/>
              <a:t>第七节 视图</a:t>
            </a:r>
          </a:p>
          <a:p>
            <a:pPr marL="0" indent="0">
              <a:buNone/>
            </a:pPr>
            <a:endParaRPr lang="zh-CN" altLang="en-US" dirty="0"/>
          </a:p>
        </p:txBody>
      </p:sp>
      <p:sp>
        <p:nvSpPr>
          <p:cNvPr id="2" name="标题 1"/>
          <p:cNvSpPr>
            <a:spLocks noGrp="1"/>
          </p:cNvSpPr>
          <p:nvPr>
            <p:ph type="title"/>
          </p:nvPr>
        </p:nvSpPr>
        <p:spPr/>
        <p:txBody>
          <a:bodyPr>
            <a:normAutofit/>
          </a:bodyPr>
          <a:lstStyle/>
          <a:p>
            <a:r>
              <a:rPr lang="zh-CN" altLang="en-US" dirty="0"/>
              <a:t>本章内容</a:t>
            </a:r>
          </a:p>
        </p:txBody>
      </p:sp>
      <p:pic>
        <p:nvPicPr>
          <p:cNvPr id="6" name="图片 5">
            <a:extLst>
              <a:ext uri="{FF2B5EF4-FFF2-40B4-BE49-F238E27FC236}">
                <a16:creationId xmlns:a16="http://schemas.microsoft.com/office/drawing/2014/main" id="{EB693992-F429-492F-A1FB-9BFEAEBC1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sz="2400" b="1" dirty="0">
                <a:solidFill>
                  <a:srgbClr val="FF0000"/>
                </a:solidFill>
                <a:latin typeface="+mn-ea"/>
              </a:rPr>
              <a:t>所谓空值就是“不知道”或“不存在”或无意义的值</a:t>
            </a:r>
            <a:endParaRPr lang="en-US" altLang="zh-CN" sz="2400" b="1" dirty="0">
              <a:solidFill>
                <a:srgbClr val="FF0000"/>
              </a:solidFill>
              <a:latin typeface="+mn-ea"/>
            </a:endParaRPr>
          </a:p>
          <a:p>
            <a:pPr>
              <a:lnSpc>
                <a:spcPct val="150000"/>
              </a:lnSpc>
            </a:pPr>
            <a:r>
              <a:rPr lang="zh-CN" altLang="en-US" sz="2800" dirty="0"/>
              <a:t>空值的产生</a:t>
            </a:r>
            <a:endParaRPr lang="en-US" altLang="zh-CN" sz="2800" dirty="0"/>
          </a:p>
          <a:p>
            <a:pPr>
              <a:lnSpc>
                <a:spcPct val="150000"/>
              </a:lnSpc>
            </a:pPr>
            <a:r>
              <a:rPr lang="zh-CN" altLang="en-US" sz="2800" dirty="0"/>
              <a:t>空值的判断</a:t>
            </a:r>
            <a:endParaRPr lang="en-US" altLang="zh-CN" sz="2800" dirty="0"/>
          </a:p>
          <a:p>
            <a:pPr>
              <a:lnSpc>
                <a:spcPct val="150000"/>
              </a:lnSpc>
            </a:pPr>
            <a:r>
              <a:rPr lang="zh-CN" altLang="en-US" sz="2800" dirty="0"/>
              <a:t>空值的约束条件</a:t>
            </a:r>
          </a:p>
          <a:p>
            <a:pPr>
              <a:lnSpc>
                <a:spcPct val="150000"/>
              </a:lnSpc>
            </a:pPr>
            <a:r>
              <a:rPr lang="zh-CN" altLang="en-US" sz="2800" dirty="0"/>
              <a:t>空值的算术运算、比较运算和逻辑运算</a:t>
            </a:r>
          </a:p>
        </p:txBody>
      </p:sp>
      <p:sp>
        <p:nvSpPr>
          <p:cNvPr id="2" name="标题 1"/>
          <p:cNvSpPr>
            <a:spLocks noGrp="1"/>
          </p:cNvSpPr>
          <p:nvPr>
            <p:ph type="title"/>
          </p:nvPr>
        </p:nvSpPr>
        <p:spPr/>
        <p:txBody>
          <a:bodyPr>
            <a:normAutofit/>
          </a:bodyPr>
          <a:lstStyle/>
          <a:p>
            <a:r>
              <a:rPr lang="zh-CN" altLang="en-US" dirty="0"/>
              <a:t>空值的处理</a:t>
            </a:r>
          </a:p>
        </p:txBody>
      </p:sp>
      <p:pic>
        <p:nvPicPr>
          <p:cNvPr id="5" name="图片 4">
            <a:extLst>
              <a:ext uri="{FF2B5EF4-FFF2-40B4-BE49-F238E27FC236}">
                <a16:creationId xmlns:a16="http://schemas.microsoft.com/office/drawing/2014/main" id="{691EBBF1-FAB8-44A4-B2D9-A5670F70C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828" y="3835487"/>
            <a:ext cx="3553321" cy="2057687"/>
          </a:xfrm>
          <a:prstGeom prst="rect">
            <a:avLst/>
          </a:prstGeom>
        </p:spPr>
      </p:pic>
    </p:spTree>
    <p:extLst>
      <p:ext uri="{BB962C8B-B14F-4D97-AF65-F5344CB8AC3E}">
        <p14:creationId xmlns:p14="http://schemas.microsoft.com/office/powerpoint/2010/main" val="358847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934" y="1072318"/>
            <a:ext cx="10972800" cy="4524949"/>
          </a:xfrm>
        </p:spPr>
        <p:txBody>
          <a:bodyPr>
            <a:normAutofit fontScale="92500" lnSpcReduction="10000"/>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r>
              <a:rPr lang="zh-CN" altLang="en-US" dirty="0"/>
              <a:t>第六节 空值的处理</a:t>
            </a:r>
          </a:p>
          <a:p>
            <a:pPr>
              <a:buBlip>
                <a:blip r:embed="rId2"/>
              </a:buBlip>
            </a:pPr>
            <a:r>
              <a:rPr lang="zh-CN" altLang="en-US" b="1" dirty="0">
                <a:solidFill>
                  <a:srgbClr val="FF9905"/>
                </a:solidFill>
              </a:rPr>
              <a:t>第七节 视图</a:t>
            </a:r>
          </a:p>
          <a:p>
            <a:pPr marL="0" indent="0">
              <a:buNone/>
            </a:pPr>
            <a:endParaRPr lang="zh-CN" altLang="en-US" dirty="0"/>
          </a:p>
        </p:txBody>
      </p:sp>
      <p:sp>
        <p:nvSpPr>
          <p:cNvPr id="2" name="标题 1"/>
          <p:cNvSpPr>
            <a:spLocks noGrp="1"/>
          </p:cNvSpPr>
          <p:nvPr>
            <p:ph type="title"/>
          </p:nvPr>
        </p:nvSpPr>
        <p:spPr/>
        <p:txBody>
          <a:bodyPr>
            <a:normAutofit/>
          </a:bodyPr>
          <a:lstStyle/>
          <a:p>
            <a:r>
              <a:rPr lang="zh-CN" altLang="en-US" dirty="0"/>
              <a:t>本章内容</a:t>
            </a:r>
          </a:p>
        </p:txBody>
      </p:sp>
      <p:pic>
        <p:nvPicPr>
          <p:cNvPr id="6" name="图片 5">
            <a:extLst>
              <a:ext uri="{FF2B5EF4-FFF2-40B4-BE49-F238E27FC236}">
                <a16:creationId xmlns:a16="http://schemas.microsoft.com/office/drawing/2014/main" id="{78F608D1-DD5A-4209-9CDF-C7C6B903B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9496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定义视图</a:t>
            </a:r>
            <a:endParaRPr lang="en-US" altLang="zh-CN" dirty="0">
              <a:solidFill>
                <a:srgbClr val="FF0000"/>
              </a:solidFill>
            </a:endParaRPr>
          </a:p>
          <a:p>
            <a:pPr lvl="1">
              <a:lnSpc>
                <a:spcPct val="150000"/>
              </a:lnSpc>
            </a:pPr>
            <a:r>
              <a:rPr lang="zh-CN" altLang="en-US" sz="2400" dirty="0">
                <a:solidFill>
                  <a:srgbClr val="FF0000"/>
                </a:solidFill>
              </a:rPr>
              <a:t>定义视图</a:t>
            </a:r>
            <a:endParaRPr lang="en-US" altLang="zh-CN" sz="2400" dirty="0">
              <a:solidFill>
                <a:srgbClr val="FF0000"/>
              </a:solidFill>
            </a:endParaRPr>
          </a:p>
          <a:p>
            <a:pPr lvl="1">
              <a:lnSpc>
                <a:spcPct val="150000"/>
              </a:lnSpc>
            </a:pPr>
            <a:r>
              <a:rPr lang="zh-CN" altLang="en-US" sz="2400" dirty="0">
                <a:solidFill>
                  <a:srgbClr val="FF0000"/>
                </a:solidFill>
              </a:rPr>
              <a:t>删除视图</a:t>
            </a:r>
          </a:p>
          <a:p>
            <a:pPr>
              <a:lnSpc>
                <a:spcPct val="150000"/>
              </a:lnSpc>
            </a:pPr>
            <a:r>
              <a:rPr lang="zh-CN" altLang="en-US" dirty="0"/>
              <a:t>查询视图</a:t>
            </a:r>
          </a:p>
          <a:p>
            <a:pPr>
              <a:lnSpc>
                <a:spcPct val="150000"/>
              </a:lnSpc>
            </a:pPr>
            <a:r>
              <a:rPr lang="zh-CN" altLang="en-US" dirty="0"/>
              <a:t>更新视图</a:t>
            </a:r>
          </a:p>
          <a:p>
            <a:pPr>
              <a:lnSpc>
                <a:spcPct val="150000"/>
              </a:lnSpc>
            </a:pPr>
            <a:r>
              <a:rPr lang="zh-CN" altLang="en-US" dirty="0"/>
              <a:t>视图的作用</a:t>
            </a:r>
          </a:p>
        </p:txBody>
      </p:sp>
      <p:sp>
        <p:nvSpPr>
          <p:cNvPr id="2" name="标题 1"/>
          <p:cNvSpPr>
            <a:spLocks noGrp="1"/>
          </p:cNvSpPr>
          <p:nvPr>
            <p:ph type="title"/>
          </p:nvPr>
        </p:nvSpPr>
        <p:spPr/>
        <p:txBody>
          <a:bodyPr>
            <a:normAutofit/>
          </a:bodyPr>
          <a:lstStyle/>
          <a:p>
            <a:r>
              <a:rPr lang="zh-CN" altLang="en-US" dirty="0"/>
              <a:t>视   图</a:t>
            </a:r>
          </a:p>
        </p:txBody>
      </p:sp>
      <p:pic>
        <p:nvPicPr>
          <p:cNvPr id="6" name="图片 5">
            <a:extLst>
              <a:ext uri="{FF2B5EF4-FFF2-40B4-BE49-F238E27FC236}">
                <a16:creationId xmlns:a16="http://schemas.microsoft.com/office/drawing/2014/main" id="{4FA8446B-1EC9-490F-B612-54A9B7E62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sz="2800" dirty="0"/>
              <a:t>视图的特点</a:t>
            </a:r>
            <a:endParaRPr lang="en-US" altLang="zh-CN" sz="2800" dirty="0"/>
          </a:p>
          <a:p>
            <a:pPr lvl="1">
              <a:lnSpc>
                <a:spcPct val="120000"/>
              </a:lnSpc>
            </a:pPr>
            <a:r>
              <a:rPr lang="zh-CN" altLang="en-US" sz="2400" b="1" dirty="0">
                <a:solidFill>
                  <a:srgbClr val="E02920"/>
                </a:solidFill>
              </a:rPr>
              <a:t>虚表</a:t>
            </a:r>
            <a:r>
              <a:rPr lang="zh-CN" altLang="en-US" sz="2400" dirty="0"/>
              <a:t>，是从一个或几个基本表（或视图）导出的表</a:t>
            </a:r>
          </a:p>
          <a:p>
            <a:pPr lvl="1">
              <a:lnSpc>
                <a:spcPct val="120000"/>
              </a:lnSpc>
              <a:spcBef>
                <a:spcPct val="40000"/>
              </a:spcBef>
            </a:pPr>
            <a:r>
              <a:rPr lang="zh-CN" altLang="en-US" sz="2400" dirty="0"/>
              <a:t>只存放视图的定义，不会出现数据冗余</a:t>
            </a:r>
          </a:p>
          <a:p>
            <a:pPr lvl="1">
              <a:lnSpc>
                <a:spcPct val="120000"/>
              </a:lnSpc>
              <a:spcBef>
                <a:spcPct val="40000"/>
              </a:spcBef>
            </a:pPr>
            <a:r>
              <a:rPr lang="zh-CN" altLang="en-US" sz="2400" dirty="0"/>
              <a:t>基表中的数据发生变化，从视图中查询出的数据也随之改变</a:t>
            </a:r>
          </a:p>
          <a:p>
            <a:r>
              <a:rPr lang="zh-CN" altLang="en-US" sz="2800" dirty="0"/>
              <a:t>基于视图的操作</a:t>
            </a:r>
            <a:endParaRPr lang="zh-CN" altLang="en-US" sz="2000" dirty="0"/>
          </a:p>
          <a:p>
            <a:pPr lvl="1">
              <a:lnSpc>
                <a:spcPct val="150000"/>
              </a:lnSpc>
            </a:pPr>
            <a:r>
              <a:rPr lang="zh-CN" altLang="en-US" sz="2400" dirty="0"/>
              <a:t>查询</a:t>
            </a:r>
          </a:p>
          <a:p>
            <a:pPr lvl="1">
              <a:lnSpc>
                <a:spcPct val="150000"/>
              </a:lnSpc>
            </a:pPr>
            <a:r>
              <a:rPr lang="zh-CN" altLang="en-US" sz="2400" dirty="0"/>
              <a:t> 删除</a:t>
            </a:r>
          </a:p>
          <a:p>
            <a:pPr lvl="1">
              <a:lnSpc>
                <a:spcPct val="150000"/>
              </a:lnSpc>
            </a:pPr>
            <a:r>
              <a:rPr lang="zh-CN" altLang="en-US" sz="2400" dirty="0"/>
              <a:t> 受限更新</a:t>
            </a:r>
          </a:p>
          <a:p>
            <a:pPr lvl="1">
              <a:lnSpc>
                <a:spcPct val="150000"/>
              </a:lnSpc>
            </a:pPr>
            <a:r>
              <a:rPr lang="zh-CN" altLang="en-US" sz="2400" dirty="0"/>
              <a:t>定义基于该视图的新视图</a:t>
            </a:r>
          </a:p>
        </p:txBody>
      </p:sp>
      <p:sp>
        <p:nvSpPr>
          <p:cNvPr id="2" name="标题 1"/>
          <p:cNvSpPr>
            <a:spLocks noGrp="1"/>
          </p:cNvSpPr>
          <p:nvPr>
            <p:ph type="title"/>
          </p:nvPr>
        </p:nvSpPr>
        <p:spPr/>
        <p:txBody>
          <a:bodyPr/>
          <a:lstStyle/>
          <a:p>
            <a:r>
              <a:rPr lang="zh-CN" altLang="en-US" dirty="0"/>
              <a:t>视    图</a:t>
            </a:r>
          </a:p>
        </p:txBody>
      </p:sp>
      <p:pic>
        <p:nvPicPr>
          <p:cNvPr id="2050" name="Picture 2" descr="C:\Documents and Settings\Administrator\Local Settings\Temporary Internet Files\Content.IE5\U3UZUR4B\MCj04211880000[1].wmf"/>
          <p:cNvPicPr>
            <a:picLocks noChangeAspect="1" noChangeArrowheads="1"/>
          </p:cNvPicPr>
          <p:nvPr/>
        </p:nvPicPr>
        <p:blipFill>
          <a:blip r:embed="rId2"/>
          <a:srcRect/>
          <a:stretch>
            <a:fillRect/>
          </a:stretch>
        </p:blipFill>
        <p:spPr bwMode="auto">
          <a:xfrm>
            <a:off x="9435618" y="5193221"/>
            <a:ext cx="1036015" cy="135788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z="2800" b="1" dirty="0"/>
              <a:t>语句格式</a:t>
            </a:r>
          </a:p>
          <a:p>
            <a:endParaRPr lang="en-US" altLang="zh-CN" sz="2800" dirty="0"/>
          </a:p>
          <a:p>
            <a:endParaRPr lang="en-US" altLang="zh-CN" sz="2800" dirty="0"/>
          </a:p>
          <a:p>
            <a:endParaRPr lang="en-US" altLang="zh-CN" sz="2800" dirty="0"/>
          </a:p>
          <a:p>
            <a:pPr lvl="1">
              <a:lnSpc>
                <a:spcPct val="150000"/>
              </a:lnSpc>
            </a:pPr>
            <a:r>
              <a:rPr lang="zh-CN" altLang="en-US" sz="2400" dirty="0">
                <a:latin typeface="Times New Roman" panose="02020603050405020304" pitchFamily="18" charset="0"/>
                <a:cs typeface="Times New Roman" panose="02020603050405020304" pitchFamily="18" charset="0"/>
              </a:rPr>
              <a:t>子查询不允许含有</a:t>
            </a:r>
            <a:r>
              <a:rPr lang="en-US" altLang="zh-CN" sz="2400" dirty="0">
                <a:latin typeface="Times New Roman" panose="02020603050405020304" pitchFamily="18" charset="0"/>
                <a:cs typeface="Times New Roman" panose="02020603050405020304" pitchFamily="18" charset="0"/>
              </a:rPr>
              <a:t>ORDER BY</a:t>
            </a:r>
            <a:r>
              <a:rPr lang="zh-CN" altLang="en-US" sz="2400" dirty="0">
                <a:latin typeface="Times New Roman" panose="02020603050405020304" pitchFamily="18" charset="0"/>
                <a:cs typeface="Times New Roman" panose="02020603050405020304" pitchFamily="18" charset="0"/>
              </a:rPr>
              <a:t>子句和</a:t>
            </a:r>
            <a:r>
              <a:rPr lang="en-US" altLang="zh-CN" sz="2400" dirty="0">
                <a:latin typeface="Times New Roman" panose="02020603050405020304" pitchFamily="18" charset="0"/>
                <a:cs typeface="Times New Roman" panose="02020603050405020304" pitchFamily="18" charset="0"/>
              </a:rPr>
              <a:t>DISTINCT</a:t>
            </a:r>
            <a:r>
              <a:rPr lang="zh-CN" altLang="en-US" sz="2400" dirty="0">
                <a:latin typeface="Times New Roman" panose="02020603050405020304" pitchFamily="18" charset="0"/>
                <a:cs typeface="Times New Roman" panose="02020603050405020304" pitchFamily="18" charset="0"/>
              </a:rPr>
              <a:t>短语</a:t>
            </a:r>
            <a:endParaRPr lang="en-US" altLang="zh-CN" sz="2400" dirty="0">
              <a:latin typeface="Times New Roman" panose="02020603050405020304" pitchFamily="18" charset="0"/>
              <a:cs typeface="Times New Roman" panose="02020603050405020304" pitchFamily="18" charset="0"/>
            </a:endParaRPr>
          </a:p>
          <a:p>
            <a:pPr lvl="1">
              <a:lnSpc>
                <a:spcPct val="150000"/>
              </a:lnSpc>
            </a:pPr>
            <a:r>
              <a:rPr lang="en-US" altLang="zh-CN" sz="2200" dirty="0">
                <a:latin typeface="Times New Roman" panose="02020603050405020304" pitchFamily="18" charset="0"/>
                <a:cs typeface="Times New Roman" panose="02020603050405020304" pitchFamily="18" charset="0"/>
              </a:rPr>
              <a:t>WITH CHECK OPTION</a:t>
            </a:r>
          </a:p>
          <a:p>
            <a:pPr lvl="2">
              <a:lnSpc>
                <a:spcPct val="150000"/>
              </a:lnSpc>
            </a:pPr>
            <a:r>
              <a:rPr lang="zh-CN" altLang="en-US" sz="2000" dirty="0">
                <a:latin typeface="Times New Roman" panose="02020603050405020304" pitchFamily="18" charset="0"/>
                <a:cs typeface="Times New Roman" panose="02020603050405020304" pitchFamily="18" charset="0"/>
              </a:rPr>
              <a:t>透过视图进行增删改操作时，不得破坏视图定义中的谓词条件（即子查询中的条件表达式）</a:t>
            </a:r>
          </a:p>
        </p:txBody>
      </p:sp>
      <p:sp>
        <p:nvSpPr>
          <p:cNvPr id="2" name="标题 1"/>
          <p:cNvSpPr>
            <a:spLocks noGrp="1"/>
          </p:cNvSpPr>
          <p:nvPr>
            <p:ph type="title"/>
          </p:nvPr>
        </p:nvSpPr>
        <p:spPr/>
        <p:txBody>
          <a:bodyPr/>
          <a:lstStyle/>
          <a:p>
            <a:r>
              <a:rPr lang="zh-CN" altLang="en-US" dirty="0"/>
              <a:t>定义视图</a:t>
            </a:r>
          </a:p>
        </p:txBody>
      </p:sp>
      <p:sp>
        <p:nvSpPr>
          <p:cNvPr id="4" name="矩形 3"/>
          <p:cNvSpPr/>
          <p:nvPr/>
        </p:nvSpPr>
        <p:spPr>
          <a:xfrm>
            <a:off x="1525504" y="1833915"/>
            <a:ext cx="8909740" cy="1684244"/>
          </a:xfrm>
          <a:prstGeom prst="rect">
            <a:avLst/>
          </a:prstGeom>
        </p:spPr>
        <p:txBody>
          <a:bodyPr wrap="square">
            <a:spAutoFit/>
          </a:bodyPr>
          <a:lstStyle/>
          <a:p>
            <a:pPr>
              <a:lnSpc>
                <a:spcPct val="150000"/>
              </a:lnSpc>
              <a:buFont typeface="Wingdings" pitchFamily="2" charset="2"/>
              <a:buNone/>
            </a:pPr>
            <a:r>
              <a:rPr lang="zh-CN" altLang="en-US" sz="2400" b="1" dirty="0"/>
              <a:t>   </a:t>
            </a:r>
            <a:r>
              <a:rPr lang="en-US" altLang="zh-CN" sz="2400" b="1" dirty="0">
                <a:solidFill>
                  <a:srgbClr val="FF0000"/>
                </a:solidFill>
              </a:rPr>
              <a:t>CREATE  VIEW    </a:t>
            </a:r>
            <a:r>
              <a:rPr lang="en-US" altLang="zh-CN" sz="2400" b="1" dirty="0"/>
              <a:t>&lt;</a:t>
            </a:r>
            <a:r>
              <a:rPr lang="zh-CN" altLang="en-US" sz="2400" b="1" dirty="0"/>
              <a:t>视图名</a:t>
            </a:r>
            <a:r>
              <a:rPr lang="en-US" altLang="zh-CN" sz="2400" b="1" dirty="0"/>
              <a:t>&gt;  [(&lt;</a:t>
            </a:r>
            <a:r>
              <a:rPr lang="zh-CN" altLang="en-US" sz="2400" b="1" dirty="0"/>
              <a:t>列名</a:t>
            </a:r>
            <a:r>
              <a:rPr lang="en-US" altLang="zh-CN" sz="2400" b="1" dirty="0"/>
              <a:t>&gt;  [</a:t>
            </a:r>
            <a:r>
              <a:rPr lang="zh-CN" altLang="en-US" sz="2400" b="1" dirty="0"/>
              <a:t>，</a:t>
            </a:r>
            <a:r>
              <a:rPr lang="en-US" altLang="zh-CN" sz="2400" b="1" dirty="0"/>
              <a:t>&lt;</a:t>
            </a:r>
            <a:r>
              <a:rPr lang="zh-CN" altLang="en-US" sz="2400" b="1" dirty="0"/>
              <a:t>列名</a:t>
            </a:r>
            <a:r>
              <a:rPr lang="en-US" altLang="zh-CN" sz="2400" b="1" dirty="0"/>
              <a:t>&gt;]…)]</a:t>
            </a:r>
          </a:p>
          <a:p>
            <a:pPr>
              <a:lnSpc>
                <a:spcPct val="150000"/>
              </a:lnSpc>
              <a:buFont typeface="Wingdings" pitchFamily="2" charset="2"/>
              <a:buNone/>
            </a:pPr>
            <a:r>
              <a:rPr lang="en-US" altLang="zh-CN" sz="2400" b="1" dirty="0">
                <a:solidFill>
                  <a:srgbClr val="FF0000"/>
                </a:solidFill>
              </a:rPr>
              <a:t>   AS  </a:t>
            </a:r>
            <a:r>
              <a:rPr lang="en-US" altLang="zh-CN" sz="2400" b="1" dirty="0"/>
              <a:t>&lt;</a:t>
            </a:r>
            <a:r>
              <a:rPr lang="zh-CN" altLang="en-US" sz="2400" b="1" dirty="0"/>
              <a:t>子查询</a:t>
            </a:r>
            <a:r>
              <a:rPr lang="en-US" altLang="zh-CN" sz="2400" b="1" dirty="0"/>
              <a:t>&gt;</a:t>
            </a:r>
          </a:p>
          <a:p>
            <a:pPr>
              <a:lnSpc>
                <a:spcPct val="150000"/>
              </a:lnSpc>
              <a:buFont typeface="Wingdings" pitchFamily="2" charset="2"/>
              <a:buNone/>
            </a:pPr>
            <a:r>
              <a:rPr lang="en-US" altLang="zh-CN" sz="2400" b="1" dirty="0"/>
              <a:t>  [</a:t>
            </a:r>
            <a:r>
              <a:rPr lang="en-US" altLang="zh-CN" sz="2400" b="1" dirty="0">
                <a:solidFill>
                  <a:srgbClr val="FF0000"/>
                </a:solidFill>
              </a:rPr>
              <a:t>WITH  CHECK  OPTION</a:t>
            </a:r>
            <a:r>
              <a:rPr lang="en-US" altLang="zh-CN" sz="2400" b="1" dirty="0"/>
              <a:t>]</a:t>
            </a:r>
            <a:r>
              <a:rPr lang="zh-CN" altLang="en-US" sz="2400" b="1" dirty="0"/>
              <a:t>；</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1169" y="977048"/>
            <a:ext cx="8242852" cy="662297"/>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10]  </a:t>
            </a:r>
            <a:r>
              <a:rPr lang="zh-CN" altLang="en-US" sz="2800" dirty="0">
                <a:ea typeface="+mn-ea"/>
                <a:cs typeface="Times New Roman" panose="02020603050405020304" pitchFamily="18" charset="0"/>
              </a:rPr>
              <a:t>建立信息系学生的视图。</a:t>
            </a:r>
          </a:p>
        </p:txBody>
      </p:sp>
      <p:sp>
        <p:nvSpPr>
          <p:cNvPr id="6" name="矩形 5"/>
          <p:cNvSpPr/>
          <p:nvPr/>
        </p:nvSpPr>
        <p:spPr>
          <a:xfrm>
            <a:off x="1516893" y="1647423"/>
            <a:ext cx="6327911" cy="3892861"/>
          </a:xfrm>
          <a:prstGeom prst="rect">
            <a:avLst/>
          </a:prstGeom>
        </p:spPr>
        <p:txBody>
          <a:bodyPr wrap="square">
            <a:spAutoFit/>
          </a:bodyPr>
          <a:lstStyle/>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CREATE VIEW </a:t>
            </a:r>
            <a:r>
              <a:rPr lang="en-US" altLang="zh-CN" sz="2800" dirty="0" err="1">
                <a:ea typeface="+mn-ea"/>
                <a:cs typeface="Times New Roman" panose="02020603050405020304" pitchFamily="18" charset="0"/>
              </a:rPr>
              <a:t>IS_Student</a:t>
            </a:r>
            <a:endParaRPr lang="en-US" altLang="zh-CN" sz="2800" dirty="0">
              <a:ea typeface="+mn-ea"/>
              <a:cs typeface="Times New Roman" panose="02020603050405020304" pitchFamily="18" charset="0"/>
            </a:endParaRP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AS</a:t>
            </a:r>
            <a:r>
              <a:rPr lang="en-US" altLang="zh-CN" sz="2800" b="1" dirty="0">
                <a:solidFill>
                  <a:srgbClr val="0000FF"/>
                </a:solidFill>
                <a:ea typeface="+mn-ea"/>
                <a:cs typeface="Times New Roman" panose="02020603050405020304" pitchFamily="18" charset="0"/>
              </a:rPr>
              <a:t> </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SELECT</a:t>
            </a:r>
            <a:r>
              <a:rPr lang="en-US" altLang="zh-CN" sz="2800" b="1" dirty="0">
                <a:solidFill>
                  <a:srgbClr val="0000FF"/>
                </a:solidFill>
                <a:ea typeface="+mn-ea"/>
                <a:cs typeface="Times New Roman" panose="02020603050405020304" pitchFamily="18" charset="0"/>
              </a:rPr>
              <a:t>  </a:t>
            </a:r>
            <a:r>
              <a:rPr lang="en-US" altLang="zh-CN" sz="2800" dirty="0" err="1">
                <a:ea typeface="+mn-ea"/>
                <a:cs typeface="Times New Roman" panose="02020603050405020304" pitchFamily="18" charset="0"/>
              </a:rPr>
              <a:t>Sno</a:t>
            </a:r>
            <a:r>
              <a:rPr lang="en-US" altLang="zh-CN" sz="2800" dirty="0">
                <a:ea typeface="+mn-ea"/>
                <a:cs typeface="Times New Roman" panose="02020603050405020304" pitchFamily="18" charset="0"/>
              </a:rPr>
              <a:t>, </a:t>
            </a:r>
            <a:r>
              <a:rPr lang="en-US" altLang="zh-CN" sz="2800" dirty="0" err="1">
                <a:ea typeface="+mn-ea"/>
                <a:cs typeface="Times New Roman" panose="02020603050405020304" pitchFamily="18" charset="0"/>
              </a:rPr>
              <a:t>Sname</a:t>
            </a:r>
            <a:r>
              <a:rPr lang="en-US" altLang="zh-CN" sz="2800" dirty="0">
                <a:ea typeface="+mn-ea"/>
                <a:cs typeface="Times New Roman" panose="02020603050405020304" pitchFamily="18" charset="0"/>
              </a:rPr>
              <a:t>, Sage</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FROM</a:t>
            </a:r>
            <a:r>
              <a:rPr lang="en-US" altLang="zh-CN" sz="2800" b="1" dirty="0">
                <a:solidFill>
                  <a:srgbClr val="0000FF"/>
                </a:solidFill>
                <a:ea typeface="+mn-ea"/>
                <a:cs typeface="Times New Roman" panose="02020603050405020304" pitchFamily="18" charset="0"/>
              </a:rPr>
              <a:t>   </a:t>
            </a:r>
            <a:r>
              <a:rPr lang="en-US" altLang="zh-CN" sz="2800" dirty="0">
                <a:ea typeface="+mn-ea"/>
                <a:cs typeface="Times New Roman" panose="02020603050405020304" pitchFamily="18" charset="0"/>
              </a:rPr>
              <a:t> student</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WHERE</a:t>
            </a:r>
            <a:r>
              <a:rPr lang="en-US" altLang="zh-CN" sz="2800" b="1" dirty="0">
                <a:solidFill>
                  <a:srgbClr val="0000FF"/>
                </a:solidFill>
                <a:ea typeface="+mn-ea"/>
                <a:cs typeface="Times New Roman" panose="02020603050405020304" pitchFamily="18" charset="0"/>
              </a:rPr>
              <a:t>  </a:t>
            </a:r>
            <a:r>
              <a:rPr lang="en-US" altLang="zh-CN" sz="2800" dirty="0" err="1">
                <a:ea typeface="+mn-ea"/>
                <a:cs typeface="Times New Roman" panose="02020603050405020304" pitchFamily="18" charset="0"/>
              </a:rPr>
              <a:t>Sdept</a:t>
            </a:r>
            <a:r>
              <a:rPr lang="en-US" altLang="zh-CN" sz="2800" dirty="0">
                <a:ea typeface="+mn-ea"/>
                <a:cs typeface="Times New Roman" panose="02020603050405020304" pitchFamily="18" charset="0"/>
              </a:rPr>
              <a:t>= 'IS'</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WITH </a:t>
            </a:r>
            <a:r>
              <a:rPr lang="en-US" altLang="zh-CN" sz="2800" dirty="0">
                <a:ea typeface="+mn-ea"/>
                <a:cs typeface="Times New Roman" panose="02020603050405020304" pitchFamily="18" charset="0"/>
              </a:rPr>
              <a:t>CHECK OPTION</a:t>
            </a:r>
            <a:endParaRPr lang="zh-CN" altLang="en-US" sz="2800" dirty="0">
              <a:ea typeface="+mn-ea"/>
              <a:cs typeface="Times New Roman" panose="02020603050405020304" pitchFamily="18" charset="0"/>
            </a:endParaRPr>
          </a:p>
        </p:txBody>
      </p:sp>
      <p:sp>
        <p:nvSpPr>
          <p:cNvPr id="8" name="矩形 7"/>
          <p:cNvSpPr/>
          <p:nvPr/>
        </p:nvSpPr>
        <p:spPr>
          <a:xfrm>
            <a:off x="6096000" y="2393085"/>
            <a:ext cx="5718743" cy="1688860"/>
          </a:xfrm>
          <a:prstGeom prst="rect">
            <a:avLst/>
          </a:prstGeom>
        </p:spPr>
        <p:txBody>
          <a:bodyPr wrap="square">
            <a:spAutoFit/>
          </a:bodyPr>
          <a:lstStyle/>
          <a:p>
            <a:pPr>
              <a:lnSpc>
                <a:spcPct val="150000"/>
              </a:lnSpc>
            </a:pPr>
            <a:r>
              <a:rPr lang="zh-CN" altLang="en-US" sz="2400" dirty="0">
                <a:ea typeface="+mn-ea"/>
                <a:cs typeface="Times New Roman" panose="02020603050405020304" pitchFamily="18" charset="0"/>
              </a:rPr>
              <a:t>从单个基本表导出</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只是去掉了基本表的某些行和某些列</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保留了码</a:t>
            </a:r>
            <a:r>
              <a:rPr lang="en-US" altLang="zh-CN" sz="2400" dirty="0">
                <a:ea typeface="+mn-ea"/>
                <a:cs typeface="Times New Roman" panose="02020603050405020304" pitchFamily="18" charset="0"/>
              </a:rPr>
              <a:t>————</a:t>
            </a:r>
            <a:r>
              <a:rPr lang="zh-CN" altLang="en-US" sz="2400" b="1" dirty="0">
                <a:ea typeface="+mn-ea"/>
                <a:cs typeface="Times New Roman" panose="02020603050405020304" pitchFamily="18" charset="0"/>
              </a:rPr>
              <a:t>行列子集视图</a:t>
            </a:r>
          </a:p>
        </p:txBody>
      </p:sp>
      <p:sp>
        <p:nvSpPr>
          <p:cNvPr id="9" name="标题 8">
            <a:extLst>
              <a:ext uri="{FF2B5EF4-FFF2-40B4-BE49-F238E27FC236}">
                <a16:creationId xmlns:a16="http://schemas.microsoft.com/office/drawing/2014/main" id="{77723FDD-CBA0-472E-BC41-D1903737C651}"/>
              </a:ext>
            </a:extLst>
          </p:cNvPr>
          <p:cNvSpPr>
            <a:spLocks noGrp="1"/>
          </p:cNvSpPr>
          <p:nvPr>
            <p:ph type="title"/>
          </p:nvPr>
        </p:nvSpPr>
        <p:spPr/>
        <p:txBody>
          <a:bodyPr/>
          <a:lstStyle/>
          <a:p>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07" y="1129672"/>
            <a:ext cx="6626809" cy="580865"/>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11]   </a:t>
            </a:r>
            <a:r>
              <a:rPr lang="zh-CN" altLang="en-US" sz="2400" dirty="0">
                <a:ea typeface="+mn-ea"/>
                <a:cs typeface="Times New Roman" panose="02020603050405020304" pitchFamily="18" charset="0"/>
              </a:rPr>
              <a:t>建立信息系选修了</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号课程的学生视图。</a:t>
            </a:r>
          </a:p>
        </p:txBody>
      </p:sp>
      <p:sp>
        <p:nvSpPr>
          <p:cNvPr id="5" name="矩形 4"/>
          <p:cNvSpPr/>
          <p:nvPr/>
        </p:nvSpPr>
        <p:spPr>
          <a:xfrm>
            <a:off x="594772" y="1710537"/>
            <a:ext cx="6123143" cy="3904852"/>
          </a:xfrm>
          <a:prstGeom prst="rect">
            <a:avLst/>
          </a:prstGeom>
          <a:solidFill>
            <a:schemeClr val="bg1"/>
          </a:solidFill>
        </p:spPr>
        <p:txBody>
          <a:bodyPr wrap="square">
            <a:spAutoFit/>
          </a:bodyPr>
          <a:lstStyle/>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CREATE VIEW  </a:t>
            </a:r>
            <a:r>
              <a:rPr lang="en-US" altLang="zh-CN" sz="2400" dirty="0">
                <a:ea typeface="+mn-ea"/>
                <a:cs typeface="Times New Roman" panose="02020603050405020304" pitchFamily="18" charset="0"/>
              </a:rPr>
              <a:t>IS_S1(</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AS</a:t>
            </a:r>
            <a:r>
              <a:rPr lang="en-US" altLang="zh-CN" sz="2400" b="1" dirty="0">
                <a:solidFill>
                  <a:srgbClr val="7030A0"/>
                </a:solidFill>
                <a:ea typeface="+mn-ea"/>
                <a:cs typeface="Times New Roman" panose="02020603050405020304" pitchFamily="18" charset="0"/>
              </a:rPr>
              <a:t> </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SELECT</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Student.Sno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Student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SC</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  AND</a:t>
            </a:r>
          </a:p>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'IS' AND</a:t>
            </a:r>
          </a:p>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SC.Cno</a:t>
            </a:r>
            <a:r>
              <a:rPr lang="en-US" altLang="zh-CN" sz="2400" dirty="0">
                <a:ea typeface="+mn-ea"/>
                <a:cs typeface="Times New Roman" panose="02020603050405020304" pitchFamily="18" charset="0"/>
              </a:rPr>
              <a:t>= '1'</a:t>
            </a:r>
            <a:r>
              <a:rPr lang="zh-CN" altLang="en-US" sz="2400" dirty="0">
                <a:ea typeface="+mn-ea"/>
                <a:cs typeface="Times New Roman" panose="02020603050405020304" pitchFamily="18" charset="0"/>
              </a:rPr>
              <a:t>；</a:t>
            </a:r>
          </a:p>
        </p:txBody>
      </p:sp>
      <p:sp>
        <p:nvSpPr>
          <p:cNvPr id="9" name="TextBox 8"/>
          <p:cNvSpPr txBox="1"/>
          <p:nvPr/>
        </p:nvSpPr>
        <p:spPr>
          <a:xfrm>
            <a:off x="6509928" y="1111028"/>
            <a:ext cx="5799948" cy="1134862"/>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12]   </a:t>
            </a:r>
            <a:r>
              <a:rPr lang="zh-CN" altLang="en-US" sz="2400" dirty="0">
                <a:ea typeface="+mn-ea"/>
                <a:cs typeface="Times New Roman" panose="02020603050405020304" pitchFamily="18" charset="0"/>
              </a:rPr>
              <a:t>建立信息系选修了</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号课程且成绩在</a:t>
            </a:r>
            <a:r>
              <a:rPr lang="en-US" altLang="zh-CN" sz="2400" dirty="0">
                <a:ea typeface="+mn-ea"/>
                <a:cs typeface="Times New Roman" panose="02020603050405020304" pitchFamily="18" charset="0"/>
              </a:rPr>
              <a:t>90</a:t>
            </a:r>
            <a:r>
              <a:rPr lang="zh-CN" altLang="en-US" sz="2400" dirty="0">
                <a:ea typeface="+mn-ea"/>
                <a:cs typeface="Times New Roman" panose="02020603050405020304" pitchFamily="18" charset="0"/>
              </a:rPr>
              <a:t>分以上的学生视图。</a:t>
            </a:r>
          </a:p>
        </p:txBody>
      </p:sp>
      <p:sp>
        <p:nvSpPr>
          <p:cNvPr id="10" name="矩形 9"/>
          <p:cNvSpPr/>
          <p:nvPr/>
        </p:nvSpPr>
        <p:spPr>
          <a:xfrm>
            <a:off x="7574087" y="2264535"/>
            <a:ext cx="4244404" cy="2796856"/>
          </a:xfrm>
          <a:prstGeom prst="rect">
            <a:avLst/>
          </a:prstGeom>
        </p:spPr>
        <p:txBody>
          <a:bodyPr wrap="square">
            <a:spAutoFit/>
          </a:bodyPr>
          <a:lstStyle/>
          <a:p>
            <a:pPr>
              <a:lnSpc>
                <a:spcPct val="150000"/>
              </a:lnSpc>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CREATE VIEW </a:t>
            </a:r>
            <a:r>
              <a:rPr lang="en-US" altLang="zh-CN" sz="2400" dirty="0">
                <a:ea typeface="+mn-ea"/>
                <a:cs typeface="Times New Roman" panose="02020603050405020304" pitchFamily="18" charset="0"/>
              </a:rPr>
              <a:t>IS_S2</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AS</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SELECT</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IS_S1</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Grade&gt;=90</a:t>
            </a:r>
            <a:r>
              <a:rPr lang="zh-CN" altLang="en-US" sz="2400" dirty="0">
                <a:ea typeface="+mn-ea"/>
                <a:cs typeface="Times New Roman" panose="02020603050405020304" pitchFamily="18" charset="0"/>
              </a:rPr>
              <a:t>；</a:t>
            </a:r>
          </a:p>
        </p:txBody>
      </p:sp>
      <p:sp>
        <p:nvSpPr>
          <p:cNvPr id="6" name="标题 5">
            <a:extLst>
              <a:ext uri="{FF2B5EF4-FFF2-40B4-BE49-F238E27FC236}">
                <a16:creationId xmlns:a16="http://schemas.microsoft.com/office/drawing/2014/main" id="{FA7AE91B-650F-4565-81B9-CCA994B73B54}"/>
              </a:ext>
            </a:extLst>
          </p:cNvPr>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00000"/>
              </a:lnSpc>
            </a:pPr>
            <a:r>
              <a:rPr lang="zh-CN" altLang="en-US" sz="2800" dirty="0"/>
              <a:t>掌握</a:t>
            </a:r>
            <a:endParaRPr lang="en-US" altLang="zh-CN" sz="2800" dirty="0"/>
          </a:p>
          <a:p>
            <a:pPr lvl="1">
              <a:lnSpc>
                <a:spcPct val="100000"/>
              </a:lnSpc>
            </a:pPr>
            <a:r>
              <a:rPr lang="zh-CN" altLang="en-US" sz="2400" dirty="0"/>
              <a:t>数据更新：增、删、改</a:t>
            </a:r>
            <a:endParaRPr lang="en-US" altLang="zh-CN" sz="2400" dirty="0"/>
          </a:p>
          <a:p>
            <a:pPr lvl="1">
              <a:lnSpc>
                <a:spcPct val="100000"/>
              </a:lnSpc>
            </a:pPr>
            <a:r>
              <a:rPr lang="zh-CN" altLang="en-US" sz="2400" dirty="0"/>
              <a:t>视图的定义、删除、查询、更新</a:t>
            </a:r>
            <a:endParaRPr lang="en-US" altLang="zh-CN" sz="2400" dirty="0"/>
          </a:p>
          <a:p>
            <a:pPr>
              <a:lnSpc>
                <a:spcPct val="100000"/>
              </a:lnSpc>
            </a:pPr>
            <a:r>
              <a:rPr lang="zh-CN" altLang="en-US" sz="2800" dirty="0"/>
              <a:t>了解</a:t>
            </a:r>
            <a:endParaRPr lang="en-US" altLang="zh-CN" sz="2800" dirty="0"/>
          </a:p>
          <a:p>
            <a:pPr lvl="1">
              <a:lnSpc>
                <a:spcPct val="100000"/>
              </a:lnSpc>
            </a:pPr>
            <a:r>
              <a:rPr lang="zh-CN" altLang="en-US" sz="2400" dirty="0"/>
              <a:t>视图的作用</a:t>
            </a:r>
            <a:endParaRPr lang="en-US" altLang="zh-CN" sz="2400" dirty="0"/>
          </a:p>
          <a:p>
            <a:pPr>
              <a:lnSpc>
                <a:spcPct val="100000"/>
              </a:lnSpc>
            </a:pPr>
            <a:r>
              <a:rPr lang="zh-CN" altLang="en-US" sz="2800" dirty="0"/>
              <a:t>重点</a:t>
            </a:r>
            <a:endParaRPr lang="en-US" altLang="zh-CN" sz="2800" dirty="0"/>
          </a:p>
          <a:p>
            <a:pPr lvl="1">
              <a:lnSpc>
                <a:spcPct val="100000"/>
              </a:lnSpc>
            </a:pPr>
            <a:r>
              <a:rPr lang="zh-CN" altLang="en-US" sz="2400" dirty="0"/>
              <a:t>数据更新、视图</a:t>
            </a:r>
            <a:endParaRPr lang="en-US" altLang="zh-CN" sz="2400" dirty="0"/>
          </a:p>
          <a:p>
            <a:pPr>
              <a:lnSpc>
                <a:spcPct val="100000"/>
              </a:lnSpc>
            </a:pPr>
            <a:r>
              <a:rPr lang="zh-CN" altLang="en-US" sz="2800" dirty="0"/>
              <a:t>难点</a:t>
            </a:r>
            <a:endParaRPr lang="en-US" altLang="zh-CN" sz="2800" dirty="0"/>
          </a:p>
          <a:p>
            <a:pPr lvl="1">
              <a:lnSpc>
                <a:spcPct val="100000"/>
              </a:lnSpc>
            </a:pPr>
            <a:r>
              <a:rPr lang="zh-CN" altLang="en-US" sz="2400" dirty="0"/>
              <a:t>视图更新</a:t>
            </a:r>
          </a:p>
        </p:txBody>
      </p:sp>
      <p:sp>
        <p:nvSpPr>
          <p:cNvPr id="2" name="标题 1"/>
          <p:cNvSpPr>
            <a:spLocks noGrp="1"/>
          </p:cNvSpPr>
          <p:nvPr>
            <p:ph type="title"/>
          </p:nvPr>
        </p:nvSpPr>
        <p:spPr/>
        <p:txBody>
          <a:bodyPr/>
          <a:lstStyle/>
          <a:p>
            <a:r>
              <a:rPr lang="zh-CN" altLang="en-US" sz="3200" dirty="0"/>
              <a:t>教学目标</a:t>
            </a:r>
          </a:p>
        </p:txBody>
      </p:sp>
      <p:pic>
        <p:nvPicPr>
          <p:cNvPr id="5" name="图片 4">
            <a:extLst>
              <a:ext uri="{FF2B5EF4-FFF2-40B4-BE49-F238E27FC236}">
                <a16:creationId xmlns:a16="http://schemas.microsoft.com/office/drawing/2014/main" id="{87FF6992-2683-4F93-B278-F6B935A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427" y="3649906"/>
            <a:ext cx="3343742" cy="229584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7736" y="1081519"/>
            <a:ext cx="8640417" cy="581057"/>
          </a:xfrm>
          <a:prstGeom prst="rect">
            <a:avLst/>
          </a:prstGeom>
          <a:noFill/>
        </p:spPr>
        <p:txBody>
          <a:bodyPr wrap="square" rtlCol="0">
            <a:spAutoFit/>
          </a:bodyPr>
          <a:lstStyle/>
          <a:p>
            <a:pPr marL="715963" indent="-715963">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13]    </a:t>
            </a:r>
            <a:r>
              <a:rPr lang="zh-CN" altLang="en-US" sz="2400" dirty="0">
                <a:latin typeface="+mn-ea"/>
                <a:ea typeface="+mn-ea"/>
              </a:rPr>
              <a:t>将学生的学号及他的平均成绩定义为一个视图。</a:t>
            </a:r>
          </a:p>
        </p:txBody>
      </p:sp>
      <p:sp>
        <p:nvSpPr>
          <p:cNvPr id="7" name="矩形 6"/>
          <p:cNvSpPr/>
          <p:nvPr/>
        </p:nvSpPr>
        <p:spPr>
          <a:xfrm>
            <a:off x="2121910" y="2100803"/>
            <a:ext cx="6327911" cy="2797048"/>
          </a:xfrm>
          <a:prstGeom prst="rect">
            <a:avLst/>
          </a:prstGeom>
        </p:spPr>
        <p:txBody>
          <a:bodyPr wrap="square">
            <a:spAutoFit/>
          </a:bodyPr>
          <a:lstStyle/>
          <a:p>
            <a:pPr eaLnBrk="1" hangingPunct="1">
              <a:lnSpc>
                <a:spcPct val="150000"/>
              </a:lnSpc>
              <a:buFont typeface="Wingdings" pitchFamily="2" charset="2"/>
              <a:buNone/>
            </a:pPr>
            <a:r>
              <a:rPr lang="en-US" altLang="zh-CN" sz="2400" dirty="0">
                <a:ea typeface="+mn-ea"/>
                <a:cs typeface="Times New Roman" panose="02020603050405020304" pitchFamily="18" charset="0"/>
              </a:rPr>
              <a:t>CREATE  VIEW S_G(</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b="1" dirty="0" err="1">
                <a:solidFill>
                  <a:srgbClr val="FF0000"/>
                </a:solidFill>
                <a:ea typeface="+mn-ea"/>
                <a:cs typeface="Times New Roman" panose="02020603050405020304" pitchFamily="18" charset="0"/>
              </a:rPr>
              <a:t>Gavg</a:t>
            </a:r>
            <a:r>
              <a:rPr lang="en-US" altLang="zh-CN" sz="2400" dirty="0">
                <a:ea typeface="+mn-ea"/>
                <a:cs typeface="Times New Roman" panose="02020603050405020304" pitchFamily="18" charset="0"/>
              </a:rPr>
              <a:t>)</a:t>
            </a:r>
          </a:p>
          <a:p>
            <a:pPr eaLnBrk="1" hangingPunct="1">
              <a:lnSpc>
                <a:spcPct val="150000"/>
              </a:lnSpc>
              <a:buFont typeface="Wingdings" pitchFamily="2" charset="2"/>
              <a:buNone/>
            </a:pPr>
            <a:r>
              <a:rPr lang="en-US" altLang="zh-CN" sz="2400" dirty="0">
                <a:ea typeface="+mn-ea"/>
                <a:cs typeface="Times New Roman" panose="02020603050405020304" pitchFamily="18" charset="0"/>
              </a:rPr>
              <a:t>AS  </a:t>
            </a:r>
          </a:p>
          <a:p>
            <a:pPr eaLnBrk="1" hangingPunct="1">
              <a:lnSpc>
                <a:spcPct val="150000"/>
              </a:lnSpc>
              <a:buFont typeface="Wingdings" pitchFamily="2" charset="2"/>
              <a:buNone/>
            </a:pPr>
            <a:r>
              <a:rPr lang="en-US" altLang="zh-CN" sz="2400" dirty="0">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b="1" dirty="0" err="1">
                <a:solidFill>
                  <a:srgbClr val="FF0000"/>
                </a:solidFill>
                <a:ea typeface="+mn-ea"/>
                <a:cs typeface="Times New Roman" panose="02020603050405020304" pitchFamily="18" charset="0"/>
              </a:rPr>
              <a:t>AVG(Grade)</a:t>
            </a:r>
          </a:p>
          <a:p>
            <a:pPr eaLnBrk="1" hangingPunct="1">
              <a:lnSpc>
                <a:spcPct val="150000"/>
              </a:lnSpc>
              <a:buFont typeface="Wingdings" pitchFamily="2" charset="2"/>
              <a:buNone/>
            </a:pPr>
            <a:r>
              <a:rPr lang="en-US" altLang="zh-CN" sz="2400" dirty="0">
                <a:ea typeface="+mn-ea"/>
                <a:cs typeface="Times New Roman" panose="02020603050405020304" pitchFamily="18" charset="0"/>
              </a:rPr>
              <a:t>FROM  SC</a:t>
            </a:r>
          </a:p>
          <a:p>
            <a:pPr eaLnBrk="1" hangingPunct="1">
              <a:lnSpc>
                <a:spcPct val="150000"/>
              </a:lnSpc>
              <a:buFont typeface="Wingdings" pitchFamily="2" charset="2"/>
              <a:buNone/>
            </a:pPr>
            <a:r>
              <a:rPr lang="en-US" altLang="zh-CN" sz="2400" b="1" dirty="0" err="1">
                <a:solidFill>
                  <a:srgbClr val="FF0000"/>
                </a:solidFill>
                <a:ea typeface="+mn-ea"/>
                <a:cs typeface="Times New Roman" panose="02020603050405020304" pitchFamily="18" charset="0"/>
              </a:rPr>
              <a:t>GROUP BY Sno</a:t>
            </a:r>
            <a:r>
              <a:rPr lang="zh-CN" altLang="en-US" sz="2400" dirty="0">
                <a:solidFill>
                  <a:srgbClr val="FF3399"/>
                </a:solidFill>
                <a:ea typeface="+mn-ea"/>
                <a:cs typeface="Times New Roman" panose="02020603050405020304" pitchFamily="18" charset="0"/>
              </a:rPr>
              <a:t>；</a:t>
            </a:r>
            <a:endParaRPr lang="zh-CN" altLang="en-US" sz="2400" dirty="0">
              <a:ea typeface="+mn-ea"/>
              <a:cs typeface="Times New Roman" panose="02020603050405020304" pitchFamily="18" charset="0"/>
            </a:endParaRPr>
          </a:p>
        </p:txBody>
      </p:sp>
      <p:sp>
        <p:nvSpPr>
          <p:cNvPr id="4" name="标题 3">
            <a:extLst>
              <a:ext uri="{FF2B5EF4-FFF2-40B4-BE49-F238E27FC236}">
                <a16:creationId xmlns:a16="http://schemas.microsoft.com/office/drawing/2014/main" id="{B2E068F0-249D-41A3-A7E1-029F3E13103A}"/>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A2059DC6-90CF-4F99-B0E3-A72EAF255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296" y="4217551"/>
            <a:ext cx="2065486" cy="206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pPr marL="0" indent="0">
              <a:buNone/>
            </a:pPr>
            <a:endParaRPr lang="en-US" altLang="zh-CN" dirty="0"/>
          </a:p>
          <a:p>
            <a:pPr lvl="1">
              <a:lnSpc>
                <a:spcPct val="160000"/>
              </a:lnSpc>
            </a:pPr>
            <a:r>
              <a:rPr lang="zh-CN" altLang="en-US" sz="2400" dirty="0"/>
              <a:t>该语句从数据字典中删除指定的视图定义</a:t>
            </a:r>
          </a:p>
          <a:p>
            <a:pPr lvl="1">
              <a:lnSpc>
                <a:spcPct val="160000"/>
              </a:lnSpc>
            </a:pPr>
            <a:r>
              <a:rPr lang="zh-CN" altLang="en-US" sz="2400" dirty="0"/>
              <a:t>由该视图导出的其他视图定义仍在数据字典中，但已不能使用，必须显式删除</a:t>
            </a:r>
          </a:p>
          <a:p>
            <a:pPr lvl="1">
              <a:lnSpc>
                <a:spcPct val="160000"/>
              </a:lnSpc>
            </a:pPr>
            <a:r>
              <a:rPr lang="zh-CN" altLang="en-US" sz="2400" dirty="0"/>
              <a:t>删除基表时，由该基表导出的所有视图定义都必须显式删除</a:t>
            </a:r>
            <a:endParaRPr lang="en-US" altLang="zh-CN" sz="2400" dirty="0"/>
          </a:p>
          <a:p>
            <a:pPr lvl="1">
              <a:lnSpc>
                <a:spcPct val="160000"/>
              </a:lnSpc>
            </a:pPr>
            <a:r>
              <a:rPr lang="zh-CN" altLang="en-US" sz="2400" dirty="0"/>
              <a:t>如果</a:t>
            </a:r>
            <a:r>
              <a:rPr lang="en-US" altLang="zh-CN" sz="2400" dirty="0"/>
              <a:t>CASCADE</a:t>
            </a:r>
            <a:r>
              <a:rPr lang="zh-CN" altLang="en-US" sz="2400" dirty="0"/>
              <a:t>选项，则删除该视图时会把由它导出的视图一块删除</a:t>
            </a:r>
          </a:p>
        </p:txBody>
      </p:sp>
      <p:sp>
        <p:nvSpPr>
          <p:cNvPr id="2" name="标题 1"/>
          <p:cNvSpPr>
            <a:spLocks noGrp="1"/>
          </p:cNvSpPr>
          <p:nvPr>
            <p:ph type="title"/>
          </p:nvPr>
        </p:nvSpPr>
        <p:spPr/>
        <p:txBody>
          <a:bodyPr/>
          <a:lstStyle/>
          <a:p>
            <a:r>
              <a:rPr lang="zh-CN" altLang="en-US" dirty="0"/>
              <a:t>删除视图</a:t>
            </a:r>
          </a:p>
        </p:txBody>
      </p:sp>
      <p:sp>
        <p:nvSpPr>
          <p:cNvPr id="4" name="矩形 3"/>
          <p:cNvSpPr/>
          <p:nvPr/>
        </p:nvSpPr>
        <p:spPr>
          <a:xfrm>
            <a:off x="2551982" y="1944891"/>
            <a:ext cx="5693640" cy="461665"/>
          </a:xfrm>
          <a:prstGeom prst="rect">
            <a:avLst/>
          </a:prstGeom>
        </p:spPr>
        <p:txBody>
          <a:bodyPr wrap="square">
            <a:spAutoFit/>
          </a:bodyPr>
          <a:lstStyle/>
          <a:p>
            <a:pPr eaLnBrk="1" hangingPunct="1"/>
            <a:r>
              <a:rPr lang="en-US" altLang="zh-CN" sz="2400" b="1" dirty="0">
                <a:solidFill>
                  <a:srgbClr val="FF0000"/>
                </a:solidFill>
              </a:rPr>
              <a:t>DROP  VIEW  </a:t>
            </a:r>
            <a:r>
              <a:rPr lang="en-US" altLang="zh-CN" sz="2400" dirty="0"/>
              <a:t>&lt;</a:t>
            </a:r>
            <a:r>
              <a:rPr lang="zh-CN" altLang="en-US" sz="2400" dirty="0"/>
              <a:t>视图名</a:t>
            </a:r>
            <a:r>
              <a:rPr lang="en-US" altLang="zh-CN" sz="2400" dirty="0"/>
              <a:t>&gt; [CASCADE]</a:t>
            </a:r>
            <a:r>
              <a:rPr lang="zh-CN" altLang="en-US" sz="24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定义视图</a:t>
            </a:r>
          </a:p>
          <a:p>
            <a:pPr>
              <a:lnSpc>
                <a:spcPct val="150000"/>
              </a:lnSpc>
            </a:pPr>
            <a:r>
              <a:rPr lang="zh-CN" altLang="en-US" dirty="0">
                <a:solidFill>
                  <a:srgbClr val="7030A0"/>
                </a:solidFill>
              </a:rPr>
              <a:t>查询视图</a:t>
            </a:r>
          </a:p>
          <a:p>
            <a:pPr>
              <a:lnSpc>
                <a:spcPct val="150000"/>
              </a:lnSpc>
            </a:pPr>
            <a:r>
              <a:rPr lang="zh-CN" altLang="en-US" dirty="0"/>
              <a:t>更新视图</a:t>
            </a:r>
          </a:p>
          <a:p>
            <a:pPr>
              <a:lnSpc>
                <a:spcPct val="150000"/>
              </a:lnSpc>
            </a:pPr>
            <a:r>
              <a:rPr lang="zh-CN" altLang="en-US" dirty="0"/>
              <a:t>视图的作用</a:t>
            </a:r>
          </a:p>
        </p:txBody>
      </p:sp>
      <p:sp>
        <p:nvSpPr>
          <p:cNvPr id="2" name="标题 1"/>
          <p:cNvSpPr>
            <a:spLocks noGrp="1"/>
          </p:cNvSpPr>
          <p:nvPr>
            <p:ph type="title"/>
          </p:nvPr>
        </p:nvSpPr>
        <p:spPr/>
        <p:txBody>
          <a:bodyPr>
            <a:normAutofit/>
          </a:bodyPr>
          <a:lstStyle/>
          <a:p>
            <a:r>
              <a:rPr lang="zh-CN" altLang="en-US" dirty="0"/>
              <a:t>视   图</a:t>
            </a:r>
          </a:p>
        </p:txBody>
      </p:sp>
      <p:pic>
        <p:nvPicPr>
          <p:cNvPr id="5" name="图片 4">
            <a:extLst>
              <a:ext uri="{FF2B5EF4-FFF2-40B4-BE49-F238E27FC236}">
                <a16:creationId xmlns:a16="http://schemas.microsoft.com/office/drawing/2014/main" id="{2D5815E6-5F7C-4628-8C1A-091071F14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822" y="2142532"/>
            <a:ext cx="4038775" cy="27730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spcAft>
                <a:spcPct val="30000"/>
              </a:spcAft>
            </a:pPr>
            <a:r>
              <a:rPr lang="zh-CN" altLang="en-US" sz="2800" b="1" dirty="0"/>
              <a:t>从用户角度：查询视图与查询基本表相同</a:t>
            </a:r>
          </a:p>
          <a:p>
            <a:pPr>
              <a:lnSpc>
                <a:spcPct val="130000"/>
              </a:lnSpc>
            </a:pPr>
            <a:r>
              <a:rPr lang="en-US" altLang="zh-CN" sz="2800" b="1" dirty="0"/>
              <a:t>DBMS</a:t>
            </a:r>
            <a:r>
              <a:rPr lang="zh-CN" altLang="en-US" sz="2800" b="1" dirty="0">
                <a:solidFill>
                  <a:srgbClr val="E02920"/>
                </a:solidFill>
              </a:rPr>
              <a:t>实现</a:t>
            </a:r>
            <a:r>
              <a:rPr lang="zh-CN" altLang="en-US" sz="2800" b="1" dirty="0"/>
              <a:t>视图查询的方法</a:t>
            </a:r>
          </a:p>
          <a:p>
            <a:pPr lvl="1">
              <a:lnSpc>
                <a:spcPct val="150000"/>
              </a:lnSpc>
            </a:pPr>
            <a:r>
              <a:rPr lang="zh-CN" altLang="en-US" sz="2000" b="1" dirty="0">
                <a:solidFill>
                  <a:srgbClr val="E02920"/>
                </a:solidFill>
                <a:latin typeface="Times New Roman" panose="02020603050405020304" pitchFamily="18" charset="0"/>
                <a:cs typeface="Times New Roman" panose="02020603050405020304" pitchFamily="18" charset="0"/>
              </a:rPr>
              <a:t>实体化视图</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View Materialization</a:t>
            </a:r>
            <a:r>
              <a:rPr lang="zh-CN" altLang="en-US" sz="2000"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lvl="2">
              <a:lnSpc>
                <a:spcPct val="150000"/>
              </a:lnSpc>
            </a:pPr>
            <a:r>
              <a:rPr lang="zh-CN" altLang="en-US" dirty="0">
                <a:latin typeface="Times New Roman" panose="02020603050405020304" pitchFamily="18" charset="0"/>
                <a:cs typeface="Times New Roman" panose="02020603050405020304" pitchFamily="18" charset="0"/>
              </a:rPr>
              <a:t>有效性检查：检查所查询的视图是否存在</a:t>
            </a:r>
          </a:p>
          <a:p>
            <a:pPr lvl="2">
              <a:lnSpc>
                <a:spcPct val="150000"/>
              </a:lnSpc>
            </a:pPr>
            <a:r>
              <a:rPr lang="zh-CN" altLang="en-US" dirty="0">
                <a:latin typeface="Times New Roman" panose="02020603050405020304" pitchFamily="18" charset="0"/>
                <a:cs typeface="Times New Roman" panose="02020603050405020304" pitchFamily="18" charset="0"/>
              </a:rPr>
              <a:t>执行视图定义，将视图临时实体化，生成临时表</a:t>
            </a:r>
          </a:p>
          <a:p>
            <a:pPr lvl="2">
              <a:lnSpc>
                <a:spcPct val="150000"/>
              </a:lnSpc>
            </a:pPr>
            <a:r>
              <a:rPr lang="zh-CN" altLang="en-US" dirty="0">
                <a:latin typeface="Times New Roman" panose="02020603050405020304" pitchFamily="18" charset="0"/>
                <a:cs typeface="Times New Roman" panose="02020603050405020304" pitchFamily="18" charset="0"/>
              </a:rPr>
              <a:t>查询视图转换为查询临时表</a:t>
            </a:r>
          </a:p>
          <a:p>
            <a:pPr lvl="2">
              <a:lnSpc>
                <a:spcPct val="150000"/>
              </a:lnSpc>
            </a:pPr>
            <a:r>
              <a:rPr lang="zh-CN" altLang="en-US" dirty="0">
                <a:latin typeface="Times New Roman" panose="02020603050405020304" pitchFamily="18" charset="0"/>
                <a:cs typeface="Times New Roman" panose="02020603050405020304" pitchFamily="18" charset="0"/>
              </a:rPr>
              <a:t>查询完毕删除被实体化的视图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临时表</a:t>
            </a:r>
            <a:r>
              <a:rPr lang="en-US" altLang="zh-CN" dirty="0">
                <a:latin typeface="Times New Roman" panose="02020603050405020304" pitchFamily="18" charset="0"/>
                <a:cs typeface="Times New Roman" panose="02020603050405020304" pitchFamily="18" charset="0"/>
              </a:rPr>
              <a:t>)</a:t>
            </a:r>
          </a:p>
          <a:p>
            <a:endParaRPr lang="zh-CN" altLang="en-US" dirty="0"/>
          </a:p>
        </p:txBody>
      </p:sp>
      <p:sp>
        <p:nvSpPr>
          <p:cNvPr id="2" name="标题 1"/>
          <p:cNvSpPr>
            <a:spLocks noGrp="1"/>
          </p:cNvSpPr>
          <p:nvPr>
            <p:ph type="title"/>
          </p:nvPr>
        </p:nvSpPr>
        <p:spPr/>
        <p:txBody>
          <a:bodyPr/>
          <a:lstStyle/>
          <a:p>
            <a:r>
              <a:rPr lang="zh-CN" altLang="en-US" dirty="0"/>
              <a:t>视图概述</a:t>
            </a:r>
          </a:p>
        </p:txBody>
      </p:sp>
      <p:pic>
        <p:nvPicPr>
          <p:cNvPr id="5" name="图片 4">
            <a:extLst>
              <a:ext uri="{FF2B5EF4-FFF2-40B4-BE49-F238E27FC236}">
                <a16:creationId xmlns:a16="http://schemas.microsoft.com/office/drawing/2014/main" id="{D0D3ACC9-5EF4-4A8F-A6BE-FE77E02B0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951" y="4564166"/>
            <a:ext cx="1819529" cy="18195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70000"/>
              </a:lnSpc>
            </a:pPr>
            <a:r>
              <a:rPr lang="zh-CN" altLang="en-US" b="1" dirty="0">
                <a:solidFill>
                  <a:srgbClr val="E02920"/>
                </a:solidFill>
              </a:rPr>
              <a:t>视图消解法</a:t>
            </a:r>
            <a:r>
              <a:rPr lang="zh-CN" altLang="en-US" b="1" dirty="0"/>
              <a:t>（</a:t>
            </a:r>
            <a:r>
              <a:rPr lang="en-US" altLang="zh-CN" b="1" dirty="0"/>
              <a:t>View Resolution</a:t>
            </a:r>
            <a:r>
              <a:rPr lang="zh-CN" altLang="en-US" b="1" dirty="0"/>
              <a:t>）</a:t>
            </a:r>
          </a:p>
          <a:p>
            <a:pPr lvl="2">
              <a:lnSpc>
                <a:spcPct val="170000"/>
              </a:lnSpc>
            </a:pPr>
            <a:r>
              <a:rPr lang="zh-CN" altLang="en-US" dirty="0"/>
              <a:t>进行有效性检查，检查查询的表、视图等是否存在。如果存在，则从数据字典中取出视图的定义</a:t>
            </a:r>
          </a:p>
          <a:p>
            <a:pPr lvl="2">
              <a:lnSpc>
                <a:spcPct val="170000"/>
              </a:lnSpc>
            </a:pPr>
            <a:r>
              <a:rPr lang="zh-CN" altLang="en-US" dirty="0"/>
              <a:t>把视图定义中的子查询与用户的查询结合起来，转换成等价的对基本表的查询</a:t>
            </a:r>
          </a:p>
          <a:p>
            <a:pPr lvl="2">
              <a:lnSpc>
                <a:spcPct val="170000"/>
              </a:lnSpc>
            </a:pPr>
            <a:r>
              <a:rPr lang="zh-CN" altLang="en-US" dirty="0"/>
              <a:t>执行</a:t>
            </a:r>
            <a:r>
              <a:rPr lang="zh-CN" altLang="en-US" b="1" dirty="0">
                <a:solidFill>
                  <a:srgbClr val="E02920"/>
                </a:solidFill>
              </a:rPr>
              <a:t>修正</a:t>
            </a:r>
            <a:r>
              <a:rPr lang="zh-CN" altLang="en-US" dirty="0"/>
              <a:t>后的查询</a:t>
            </a:r>
          </a:p>
          <a:p>
            <a:endParaRPr lang="zh-CN" altLang="en-US" dirty="0"/>
          </a:p>
        </p:txBody>
      </p:sp>
      <p:sp>
        <p:nvSpPr>
          <p:cNvPr id="4" name="标题 3">
            <a:extLst>
              <a:ext uri="{FF2B5EF4-FFF2-40B4-BE49-F238E27FC236}">
                <a16:creationId xmlns:a16="http://schemas.microsoft.com/office/drawing/2014/main" id="{D1710CBA-9C47-4093-B05F-9BD08278D072}"/>
              </a:ext>
            </a:extLst>
          </p:cNvPr>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400AEE0C-4266-4971-B743-7B6FAB58E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641" y="4566685"/>
            <a:ext cx="1714739" cy="171473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4953" y="1086481"/>
            <a:ext cx="9057563"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14]  </a:t>
            </a:r>
            <a:r>
              <a:rPr lang="zh-CN" altLang="en-US" sz="2400" dirty="0">
                <a:ea typeface="+mn-ea"/>
                <a:cs typeface="Times New Roman" panose="02020603050405020304" pitchFamily="18" charset="0"/>
              </a:rPr>
              <a:t>在信息系学生的视图中找出年龄小于</a:t>
            </a:r>
            <a:r>
              <a:rPr lang="en-US" altLang="zh-CN" sz="2400" dirty="0">
                <a:ea typeface="+mn-ea"/>
                <a:cs typeface="Times New Roman" panose="02020603050405020304" pitchFamily="18" charset="0"/>
              </a:rPr>
              <a:t>20</a:t>
            </a:r>
            <a:r>
              <a:rPr lang="zh-CN" altLang="en-US" sz="2400" dirty="0">
                <a:ea typeface="+mn-ea"/>
                <a:cs typeface="Times New Roman" panose="02020603050405020304" pitchFamily="18" charset="0"/>
              </a:rPr>
              <a:t>岁的学生。</a:t>
            </a:r>
          </a:p>
        </p:txBody>
      </p:sp>
      <p:sp>
        <p:nvSpPr>
          <p:cNvPr id="6" name="矩形 5"/>
          <p:cNvSpPr/>
          <p:nvPr/>
        </p:nvSpPr>
        <p:spPr>
          <a:xfrm>
            <a:off x="1627730" y="1585275"/>
            <a:ext cx="6327911" cy="1689052"/>
          </a:xfrm>
          <a:prstGeom prst="rect">
            <a:avLst/>
          </a:prstGeom>
        </p:spPr>
        <p:txBody>
          <a:bodyPr wrap="square">
            <a:spAutoFit/>
          </a:bodyPr>
          <a:lstStyle/>
          <a:p>
            <a:pPr eaLnBrk="1" hangingPunct="1">
              <a:lnSpc>
                <a:spcPct val="150000"/>
              </a:lnSpc>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Sage</a:t>
            </a:r>
          </a:p>
          <a:p>
            <a:pPr eaLnBrk="1" hangingPunct="1">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FROM</a:t>
            </a:r>
            <a:r>
              <a:rPr lang="en-US" altLang="zh-CN" sz="2400" b="1"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IS_Student</a:t>
            </a:r>
            <a:endParaRPr lang="en-US" altLang="zh-CN" sz="2400" dirty="0">
              <a:ea typeface="+mn-ea"/>
              <a:cs typeface="Times New Roman" panose="02020603050405020304" pitchFamily="18" charset="0"/>
            </a:endParaRPr>
          </a:p>
          <a:p>
            <a:pPr eaLnBrk="1" hangingPunct="1">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Sage&lt;20</a:t>
            </a:r>
            <a:r>
              <a:rPr lang="zh-CN" altLang="en-US" sz="2400" dirty="0">
                <a:ea typeface="+mn-ea"/>
                <a:cs typeface="Times New Roman" panose="02020603050405020304" pitchFamily="18" charset="0"/>
              </a:rPr>
              <a:t>；</a:t>
            </a:r>
          </a:p>
        </p:txBody>
      </p:sp>
      <p:sp>
        <p:nvSpPr>
          <p:cNvPr id="7" name="内容占位符 2"/>
          <p:cNvSpPr txBox="1">
            <a:spLocks/>
          </p:cNvSpPr>
          <p:nvPr/>
        </p:nvSpPr>
        <p:spPr>
          <a:xfrm>
            <a:off x="1212852" y="3141763"/>
            <a:ext cx="8229600" cy="2177015"/>
          </a:xfrm>
          <a:prstGeom prst="rect">
            <a:avLst/>
          </a:prstGeom>
        </p:spPr>
        <p:txBody>
          <a:bodyPr/>
          <a:lstStyle/>
          <a:p>
            <a:pPr marL="742950" lvl="1" indent="-285750" fontAlgn="auto">
              <a:lnSpc>
                <a:spcPct val="150000"/>
              </a:lnSpc>
              <a:spcBef>
                <a:spcPct val="20000"/>
              </a:spcBef>
              <a:spcAft>
                <a:spcPts val="0"/>
              </a:spcAft>
              <a:buClr>
                <a:srgbClr val="0053E2"/>
              </a:buClr>
              <a:buSzPct val="70000"/>
              <a:buFont typeface="Wingdings" pitchFamily="2" charset="2"/>
              <a:buChar char="n"/>
              <a:defRPr/>
            </a:pPr>
            <a:r>
              <a:rPr lang="zh-CN" altLang="en-US" sz="2400" b="1" dirty="0">
                <a:ea typeface="+mn-ea"/>
                <a:cs typeface="Times New Roman" panose="02020603050405020304" pitchFamily="18" charset="0"/>
              </a:rPr>
              <a:t>视图消解法</a:t>
            </a:r>
          </a:p>
          <a:p>
            <a:pPr marL="742950" lvl="1" indent="-285750" fontAlgn="auto">
              <a:lnSpc>
                <a:spcPct val="150000"/>
              </a:lnSpc>
              <a:spcBef>
                <a:spcPct val="20000"/>
              </a:spcBef>
              <a:spcAft>
                <a:spcPts val="0"/>
              </a:spcAft>
              <a:buClr>
                <a:srgbClr val="0053E2"/>
              </a:buClr>
              <a:buSzPct val="70000"/>
              <a:defRPr/>
            </a:pPr>
            <a:r>
              <a:rPr lang="zh-CN" altLang="en-US" sz="2400" b="1" dirty="0">
                <a:ea typeface="+mn-ea"/>
                <a:cs typeface="Times New Roman" panose="02020603050405020304" pitchFamily="18" charset="0"/>
              </a:rPr>
              <a:t>   转换后的查询语句为：</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Sage       </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FROM  Student</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WHERE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'IS'  AND  Sage&lt;20</a:t>
            </a:r>
            <a:r>
              <a:rPr lang="zh-CN" altLang="en-US" sz="2400" dirty="0">
                <a:ea typeface="+mn-ea"/>
                <a:cs typeface="Times New Roman" panose="02020603050405020304" pitchFamily="18" charset="0"/>
              </a:rPr>
              <a:t>；</a:t>
            </a:r>
          </a:p>
          <a:p>
            <a:pPr fontAlgn="auto">
              <a:lnSpc>
                <a:spcPct val="150000"/>
              </a:lnSpc>
              <a:spcBef>
                <a:spcPct val="20000"/>
              </a:spcBef>
              <a:spcAft>
                <a:spcPts val="0"/>
              </a:spcAft>
              <a:buClr>
                <a:srgbClr val="2B166E"/>
              </a:buClr>
              <a:defRPr/>
            </a:pPr>
            <a:endParaRPr lang="zh-CN" altLang="en-US" sz="2400" dirty="0">
              <a:ea typeface="+mn-ea"/>
              <a:cs typeface="Times New Roman" panose="02020603050405020304" pitchFamily="18" charset="0"/>
            </a:endParaRPr>
          </a:p>
        </p:txBody>
      </p:sp>
      <p:sp>
        <p:nvSpPr>
          <p:cNvPr id="4" name="标题 3">
            <a:extLst>
              <a:ext uri="{FF2B5EF4-FFF2-40B4-BE49-F238E27FC236}">
                <a16:creationId xmlns:a16="http://schemas.microsoft.com/office/drawing/2014/main" id="{7F8981B6-2C2A-48F5-A237-8FA586CF2CF3}"/>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6C9A9093-F58B-4506-A00E-EDE421DB4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310" y="3754236"/>
            <a:ext cx="2222500" cy="2552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9362" y="1250914"/>
            <a:ext cx="9776594" cy="461665"/>
          </a:xfrm>
          <a:prstGeom prst="rect">
            <a:avLst/>
          </a:prstGeom>
          <a:noFill/>
        </p:spPr>
        <p:txBody>
          <a:bodyPr wrap="square" rtlCol="0">
            <a:spAutoFit/>
          </a:bodyPr>
          <a:lstStyle/>
          <a:p>
            <a:pPr marL="715963" indent="-715963"/>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15]  </a:t>
            </a:r>
            <a:r>
              <a:rPr lang="zh-CN" altLang="en-US" sz="2400" dirty="0">
                <a:latin typeface="+mn-ea"/>
                <a:ea typeface="+mn-ea"/>
              </a:rPr>
              <a:t>在</a:t>
            </a:r>
            <a:r>
              <a:rPr lang="en-US" altLang="zh-CN" sz="2400" dirty="0">
                <a:latin typeface="+mn-ea"/>
                <a:ea typeface="+mn-ea"/>
              </a:rPr>
              <a:t>S_G</a:t>
            </a:r>
            <a:r>
              <a:rPr lang="zh-CN" altLang="en-US" sz="2400" dirty="0">
                <a:latin typeface="+mn-ea"/>
                <a:ea typeface="+mn-ea"/>
              </a:rPr>
              <a:t>视图中查询平均成绩在</a:t>
            </a:r>
            <a:r>
              <a:rPr lang="en-US" altLang="zh-CN" sz="2400" dirty="0">
                <a:latin typeface="+mn-ea"/>
                <a:ea typeface="+mn-ea"/>
              </a:rPr>
              <a:t>90</a:t>
            </a:r>
            <a:r>
              <a:rPr lang="zh-CN" altLang="en-US" sz="2400" dirty="0">
                <a:latin typeface="+mn-ea"/>
                <a:ea typeface="+mn-ea"/>
              </a:rPr>
              <a:t>分以上的学生学号和平均成绩。</a:t>
            </a:r>
          </a:p>
        </p:txBody>
      </p:sp>
      <p:sp>
        <p:nvSpPr>
          <p:cNvPr id="6" name="矩形 5"/>
          <p:cNvSpPr/>
          <p:nvPr/>
        </p:nvSpPr>
        <p:spPr>
          <a:xfrm>
            <a:off x="1794828" y="1712579"/>
            <a:ext cx="6864727" cy="1200329"/>
          </a:xfrm>
          <a:prstGeom prst="rect">
            <a:avLst/>
          </a:prstGeom>
        </p:spPr>
        <p:txBody>
          <a:bodyPr wrap="square">
            <a:spAutoFit/>
          </a:bodyPr>
          <a:lstStyle/>
          <a:p>
            <a:pPr marL="0" lvl="2"/>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SELECT  </a:t>
            </a:r>
            <a:r>
              <a:rPr lang="en-US" altLang="zh-CN" sz="2400" b="1" dirty="0">
                <a:ea typeface="+mn-ea"/>
                <a:cs typeface="Times New Roman" panose="02020603050405020304" pitchFamily="18" charset="0"/>
              </a:rPr>
              <a:t>*</a:t>
            </a:r>
          </a:p>
          <a:p>
            <a:pPr marL="0" lvl="2"/>
            <a:r>
              <a:rPr lang="en-US" altLang="zh-CN" sz="2400" b="1" dirty="0">
                <a:solidFill>
                  <a:srgbClr val="FF0000"/>
                </a:solidFill>
                <a:ea typeface="+mn-ea"/>
                <a:cs typeface="Times New Roman" panose="02020603050405020304" pitchFamily="18" charset="0"/>
              </a:rPr>
              <a:t> FROM</a:t>
            </a:r>
            <a:r>
              <a:rPr lang="en-US" altLang="zh-CN" sz="2400" dirty="0">
                <a:solidFill>
                  <a:srgbClr val="0000FF"/>
                </a:solidFill>
                <a:ea typeface="+mn-ea"/>
                <a:cs typeface="Times New Roman" panose="02020603050405020304" pitchFamily="18" charset="0"/>
              </a:rPr>
              <a:t> </a:t>
            </a:r>
            <a:r>
              <a:rPr lang="en-US" altLang="zh-CN" sz="2400" b="1" dirty="0">
                <a:ea typeface="+mn-ea"/>
                <a:cs typeface="Times New Roman" panose="02020603050405020304" pitchFamily="18" charset="0"/>
              </a:rPr>
              <a:t>   </a:t>
            </a:r>
            <a:r>
              <a:rPr lang="en-US" altLang="zh-CN" sz="2400" b="1" dirty="0">
                <a:solidFill>
                  <a:srgbClr val="D32DB7"/>
                </a:solidFill>
                <a:ea typeface="+mn-ea"/>
                <a:cs typeface="Times New Roman" panose="02020603050405020304" pitchFamily="18" charset="0"/>
              </a:rPr>
              <a:t>S_G</a:t>
            </a:r>
            <a:endParaRPr lang="en-US" altLang="zh-CN" sz="2400" b="1" dirty="0">
              <a:ea typeface="+mn-ea"/>
              <a:cs typeface="Times New Roman" panose="02020603050405020304" pitchFamily="18" charset="0"/>
            </a:endParaRPr>
          </a:p>
          <a:p>
            <a:pPr marL="0" lvl="2"/>
            <a:r>
              <a:rPr lang="en-US" altLang="zh-CN" sz="2400" b="1" dirty="0">
                <a:solidFill>
                  <a:srgbClr val="FF0000"/>
                </a:solidFill>
                <a:ea typeface="+mn-ea"/>
                <a:cs typeface="Times New Roman" panose="02020603050405020304" pitchFamily="18" charset="0"/>
              </a:rPr>
              <a:t> WHERE</a:t>
            </a:r>
            <a:r>
              <a:rPr lang="en-US" altLang="zh-CN" sz="2400" b="1" dirty="0">
                <a:ea typeface="+mn-ea"/>
                <a:cs typeface="Times New Roman" panose="02020603050405020304" pitchFamily="18" charset="0"/>
              </a:rPr>
              <a:t>  </a:t>
            </a:r>
            <a:r>
              <a:rPr lang="en-US" altLang="zh-CN" sz="2400" b="1" dirty="0" err="1">
                <a:ea typeface="+mn-ea"/>
                <a:cs typeface="Times New Roman" panose="02020603050405020304" pitchFamily="18" charset="0"/>
              </a:rPr>
              <a:t>Gavg</a:t>
            </a:r>
            <a:r>
              <a:rPr lang="en-US" altLang="zh-CN" sz="2400" b="1" dirty="0">
                <a:ea typeface="+mn-ea"/>
                <a:cs typeface="Times New Roman" panose="02020603050405020304" pitchFamily="18" charset="0"/>
              </a:rPr>
              <a:t>&gt;=90</a:t>
            </a:r>
            <a:r>
              <a:rPr lang="zh-CN" altLang="en-US" sz="2400" b="1" dirty="0">
                <a:ea typeface="+mn-ea"/>
                <a:cs typeface="Times New Roman" panose="02020603050405020304" pitchFamily="18" charset="0"/>
              </a:rPr>
              <a:t>；</a:t>
            </a:r>
          </a:p>
        </p:txBody>
      </p:sp>
      <p:sp>
        <p:nvSpPr>
          <p:cNvPr id="7" name="矩形 6"/>
          <p:cNvSpPr/>
          <p:nvPr/>
        </p:nvSpPr>
        <p:spPr>
          <a:xfrm>
            <a:off x="1794828" y="3415843"/>
            <a:ext cx="4003827" cy="1569660"/>
          </a:xfrm>
          <a:prstGeom prst="rect">
            <a:avLst/>
          </a:prstGeom>
        </p:spPr>
        <p:txBody>
          <a:bodyPr wrap="square">
            <a:spAutoFit/>
          </a:bodyPr>
          <a:lstStyle/>
          <a:p>
            <a:pPr marL="0" lvl="2"/>
            <a:r>
              <a:rPr lang="en-US" altLang="zh-CN" sz="2400" b="1" dirty="0">
                <a:solidFill>
                  <a:srgbClr val="FF0000"/>
                </a:solidFill>
                <a:ea typeface="+mn-ea"/>
                <a:cs typeface="Times New Roman" panose="02020603050405020304" pitchFamily="18" charset="0"/>
              </a:rPr>
              <a:t>SELECT</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AVG(Grade)</a:t>
            </a:r>
          </a:p>
          <a:p>
            <a:pPr marL="0" lvl="2"/>
            <a:r>
              <a:rPr lang="en-US" altLang="zh-CN" sz="2400" b="1" dirty="0">
                <a:solidFill>
                  <a:srgbClr val="FF0000"/>
                </a:solidFill>
                <a:ea typeface="+mn-ea"/>
                <a:cs typeface="Times New Roman" panose="02020603050405020304" pitchFamily="18" charset="0"/>
              </a:rPr>
              <a:t>FROM</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SC</a:t>
            </a:r>
          </a:p>
          <a:p>
            <a:pPr marL="0" lvl="2"/>
            <a:r>
              <a:rPr lang="en-US" altLang="zh-CN" sz="2400" b="1" dirty="0">
                <a:solidFill>
                  <a:srgbClr val="FF0000"/>
                </a:solidFill>
                <a:ea typeface="+mn-ea"/>
                <a:cs typeface="Times New Roman" panose="02020603050405020304" pitchFamily="18" charset="0"/>
              </a:rPr>
              <a:t>WHERE</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AVG(Grade)&gt;=90</a:t>
            </a:r>
          </a:p>
          <a:p>
            <a:pPr marL="0" lvl="2"/>
            <a:r>
              <a:rPr lang="en-US" altLang="zh-CN" sz="2400" b="1" dirty="0">
                <a:solidFill>
                  <a:srgbClr val="FF0000"/>
                </a:solidFill>
                <a:ea typeface="+mn-ea"/>
                <a:cs typeface="Times New Roman" panose="02020603050405020304" pitchFamily="18" charset="0"/>
              </a:rPr>
              <a:t>GROUP BY </a:t>
            </a:r>
            <a:r>
              <a:rPr lang="en-US" altLang="zh-CN" sz="2400" dirty="0" err="1">
                <a:ea typeface="+mn-ea"/>
                <a:cs typeface="Times New Roman" panose="02020603050405020304" pitchFamily="18" charset="0"/>
              </a:rPr>
              <a:t>Sno</a:t>
            </a:r>
            <a:r>
              <a:rPr lang="zh-CN" altLang="en-US" sz="2400" dirty="0" err="1">
                <a:ea typeface="+mn-ea"/>
                <a:cs typeface="Times New Roman" panose="02020603050405020304" pitchFamily="18" charset="0"/>
              </a:rPr>
              <a:t>；</a:t>
            </a:r>
          </a:p>
        </p:txBody>
      </p:sp>
      <p:sp>
        <p:nvSpPr>
          <p:cNvPr id="8" name="TextBox 7"/>
          <p:cNvSpPr txBox="1"/>
          <p:nvPr/>
        </p:nvSpPr>
        <p:spPr>
          <a:xfrm>
            <a:off x="1841210" y="2839873"/>
            <a:ext cx="1869763" cy="461665"/>
          </a:xfrm>
          <a:prstGeom prst="rect">
            <a:avLst/>
          </a:prstGeom>
          <a:noFill/>
        </p:spPr>
        <p:txBody>
          <a:bodyPr wrap="square" rtlCol="0">
            <a:spAutoFit/>
          </a:bodyPr>
          <a:lstStyle/>
          <a:p>
            <a:r>
              <a:rPr lang="zh-CN" altLang="en-US" sz="2400" b="1" dirty="0">
                <a:latin typeface="+mn-ea"/>
                <a:ea typeface="+mn-ea"/>
              </a:rPr>
              <a:t>查询转换：</a:t>
            </a:r>
          </a:p>
        </p:txBody>
      </p:sp>
      <p:sp>
        <p:nvSpPr>
          <p:cNvPr id="9" name="矩形 8"/>
          <p:cNvSpPr/>
          <p:nvPr/>
        </p:nvSpPr>
        <p:spPr>
          <a:xfrm>
            <a:off x="6957474" y="3434316"/>
            <a:ext cx="4003827" cy="1938992"/>
          </a:xfrm>
          <a:prstGeom prst="rect">
            <a:avLst/>
          </a:prstGeom>
        </p:spPr>
        <p:txBody>
          <a:bodyPr wrap="square">
            <a:spAutoFit/>
          </a:bodyPr>
          <a:lstStyle/>
          <a:p>
            <a:pPr marL="0" lvl="2"/>
            <a:r>
              <a:rPr lang="en-US" altLang="zh-CN" sz="2400" b="1" dirty="0">
                <a:solidFill>
                  <a:srgbClr val="FF0000"/>
                </a:solidFill>
                <a:ea typeface="+mn-ea"/>
                <a:cs typeface="Times New Roman" panose="02020603050405020304" pitchFamily="18" charset="0"/>
              </a:rPr>
              <a:t>SELECT</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AVG(Grade)</a:t>
            </a:r>
          </a:p>
          <a:p>
            <a:pPr marL="0" lvl="2"/>
            <a:r>
              <a:rPr lang="en-US" altLang="zh-CN" sz="2400" b="1" dirty="0">
                <a:solidFill>
                  <a:srgbClr val="FF0000"/>
                </a:solidFill>
                <a:ea typeface="+mn-ea"/>
                <a:cs typeface="Times New Roman" panose="02020603050405020304" pitchFamily="18" charset="0"/>
              </a:rPr>
              <a:t>FROM</a:t>
            </a:r>
            <a:r>
              <a:rPr lang="en-US" altLang="zh-CN" sz="2400"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SC</a:t>
            </a:r>
          </a:p>
          <a:p>
            <a:pPr marL="0" lvl="2"/>
            <a:r>
              <a:rPr lang="en-US" altLang="zh-CN" sz="2400" b="1" dirty="0">
                <a:solidFill>
                  <a:srgbClr val="FF0000"/>
                </a:solidFill>
                <a:ea typeface="+mn-ea"/>
                <a:cs typeface="Times New Roman" panose="02020603050405020304" pitchFamily="18" charset="0"/>
              </a:rPr>
              <a:t>GROUP BY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endParaRPr lang="en-US" altLang="zh-CN" sz="2400" dirty="0">
              <a:ea typeface="+mn-ea"/>
              <a:cs typeface="Times New Roman" panose="02020603050405020304" pitchFamily="18" charset="0"/>
            </a:endParaRPr>
          </a:p>
          <a:p>
            <a:pPr marL="0" lvl="2"/>
            <a:r>
              <a:rPr lang="en-US" altLang="zh-CN" sz="2400" b="1" dirty="0">
                <a:solidFill>
                  <a:srgbClr val="FF0000"/>
                </a:solidFill>
                <a:ea typeface="+mn-ea"/>
                <a:cs typeface="Times New Roman" panose="02020603050405020304" pitchFamily="18" charset="0"/>
              </a:rPr>
              <a:t>HAVING</a:t>
            </a:r>
            <a:r>
              <a:rPr lang="en-US" altLang="zh-CN" sz="2400" b="1" dirty="0">
                <a:solidFill>
                  <a:srgbClr val="D32DB7"/>
                </a:solidFill>
                <a:ea typeface="+mn-ea"/>
                <a:cs typeface="Times New Roman" panose="02020603050405020304" pitchFamily="18" charset="0"/>
              </a:rPr>
              <a:t>   </a:t>
            </a:r>
            <a:r>
              <a:rPr lang="en-US" altLang="zh-CN" sz="2400" dirty="0">
                <a:ea typeface="+mn-ea"/>
                <a:cs typeface="Times New Roman" panose="02020603050405020304" pitchFamily="18" charset="0"/>
              </a:rPr>
              <a:t>AVG(Grade)&gt;=90</a:t>
            </a:r>
            <a:r>
              <a:rPr lang="zh-CN" altLang="en-US" sz="2400" dirty="0">
                <a:ea typeface="+mn-ea"/>
                <a:cs typeface="Times New Roman" panose="02020603050405020304" pitchFamily="18" charset="0"/>
              </a:rPr>
              <a:t>；</a:t>
            </a:r>
          </a:p>
          <a:p>
            <a:pPr marL="0" lvl="2"/>
            <a:endParaRPr lang="zh-CN" altLang="en-US" sz="2400" dirty="0" err="1">
              <a:ea typeface="+mn-ea"/>
              <a:cs typeface="Times New Roman" panose="02020603050405020304" pitchFamily="18" charset="0"/>
            </a:endParaRPr>
          </a:p>
        </p:txBody>
      </p:sp>
      <p:pic>
        <p:nvPicPr>
          <p:cNvPr id="3074" name="Picture 2" descr="E:\数据库原理\ppt\picture\png-0652.png"/>
          <p:cNvPicPr>
            <a:picLocks noChangeAspect="1" noChangeArrowheads="1"/>
          </p:cNvPicPr>
          <p:nvPr/>
        </p:nvPicPr>
        <p:blipFill>
          <a:blip r:embed="rId2"/>
          <a:srcRect/>
          <a:stretch>
            <a:fillRect/>
          </a:stretch>
        </p:blipFill>
        <p:spPr bwMode="auto">
          <a:xfrm>
            <a:off x="5525546" y="3948269"/>
            <a:ext cx="988376" cy="911086"/>
          </a:xfrm>
          <a:prstGeom prst="rect">
            <a:avLst/>
          </a:prstGeom>
          <a:noFill/>
        </p:spPr>
      </p:pic>
      <p:pic>
        <p:nvPicPr>
          <p:cNvPr id="3075" name="Picture 3" descr="E:\数据库原理\ppt\picture\png-0644.png"/>
          <p:cNvPicPr>
            <a:picLocks noChangeAspect="1" noChangeArrowheads="1"/>
          </p:cNvPicPr>
          <p:nvPr/>
        </p:nvPicPr>
        <p:blipFill>
          <a:blip r:embed="rId3"/>
          <a:srcRect/>
          <a:stretch>
            <a:fillRect/>
          </a:stretch>
        </p:blipFill>
        <p:spPr bwMode="auto">
          <a:xfrm>
            <a:off x="10738969" y="3791512"/>
            <a:ext cx="887742" cy="8183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nodeType="clickEffect">
                                  <p:stCondLst>
                                    <p:cond delay="0"/>
                                  </p:stCondLst>
                                  <p:childTnLst>
                                    <p:set>
                                      <p:cBhvr>
                                        <p:cTn id="35" dur="1" fill="hold">
                                          <p:stCondLst>
                                            <p:cond delay="0"/>
                                          </p:stCondLst>
                                        </p:cTn>
                                        <p:tgtEl>
                                          <p:spTgt spid="3074"/>
                                        </p:tgtEl>
                                        <p:attrNameLst>
                                          <p:attrName>style.visibility</p:attrName>
                                        </p:attrNameLst>
                                      </p:cBhvr>
                                      <p:to>
                                        <p:strVal val="visible"/>
                                      </p:to>
                                    </p:set>
                                    <p:anim calcmode="lin" valueType="num">
                                      <p:cBhvr>
                                        <p:cTn id="36" dur="500" decel="50000" fill="hold">
                                          <p:stCondLst>
                                            <p:cond delay="0"/>
                                          </p:stCondLst>
                                        </p:cTn>
                                        <p:tgtEl>
                                          <p:spTgt spid="3074"/>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3074"/>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3074"/>
                                        </p:tgtEl>
                                        <p:attrNameLst>
                                          <p:attrName>ppt_w</p:attrName>
                                        </p:attrNameLst>
                                      </p:cBhvr>
                                      <p:tavLst>
                                        <p:tav tm="0">
                                          <p:val>
                                            <p:strVal val="#ppt_w*.05"/>
                                          </p:val>
                                        </p:tav>
                                        <p:tav tm="100000">
                                          <p:val>
                                            <p:strVal val="#ppt_w"/>
                                          </p:val>
                                        </p:tav>
                                      </p:tavLst>
                                    </p:anim>
                                    <p:anim calcmode="lin" valueType="num">
                                      <p:cBhvr>
                                        <p:cTn id="39" dur="1000" fill="hold"/>
                                        <p:tgtEl>
                                          <p:spTgt spid="3074"/>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3074"/>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3074"/>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3074"/>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3074"/>
                                        </p:tgtEl>
                                      </p:cBhvr>
                                    </p:animEffect>
                                  </p:childTnLst>
                                </p:cTn>
                              </p:par>
                            </p:childTnLst>
                          </p:cTn>
                        </p:par>
                      </p:childTnLst>
                    </p:cTn>
                  </p:par>
                  <p:par>
                    <p:cTn id="44" fill="hold">
                      <p:stCondLst>
                        <p:cond delay="indefinite"/>
                      </p:stCondLst>
                      <p:childTnLst>
                        <p:par>
                          <p:cTn id="45" fill="hold">
                            <p:stCondLst>
                              <p:cond delay="0"/>
                            </p:stCondLst>
                            <p:childTnLst>
                              <p:par>
                                <p:cTn id="46" presetID="25" presetClass="entr" presetSubtype="0" fill="hold" nodeType="clickEffect">
                                  <p:stCondLst>
                                    <p:cond delay="0"/>
                                  </p:stCondLst>
                                  <p:childTnLst>
                                    <p:set>
                                      <p:cBhvr>
                                        <p:cTn id="47" dur="1" fill="hold">
                                          <p:stCondLst>
                                            <p:cond delay="0"/>
                                          </p:stCondLst>
                                        </p:cTn>
                                        <p:tgtEl>
                                          <p:spTgt spid="3075"/>
                                        </p:tgtEl>
                                        <p:attrNameLst>
                                          <p:attrName>style.visibility</p:attrName>
                                        </p:attrNameLst>
                                      </p:cBhvr>
                                      <p:to>
                                        <p:strVal val="visible"/>
                                      </p:to>
                                    </p:set>
                                    <p:anim calcmode="lin" valueType="num">
                                      <p:cBhvr>
                                        <p:cTn id="48"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51" dur="1000" fill="hold"/>
                                        <p:tgtEl>
                                          <p:spTgt spid="3075"/>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solidFill>
                  <a:srgbClr val="7030A0"/>
                </a:solidFill>
              </a:rPr>
              <a:t>更新视图</a:t>
            </a:r>
          </a:p>
          <a:p>
            <a:r>
              <a:rPr lang="zh-CN" altLang="en-US" dirty="0"/>
              <a:t>视图的作用</a:t>
            </a:r>
          </a:p>
        </p:txBody>
      </p:sp>
      <p:sp>
        <p:nvSpPr>
          <p:cNvPr id="2" name="标题 1"/>
          <p:cNvSpPr>
            <a:spLocks noGrp="1"/>
          </p:cNvSpPr>
          <p:nvPr>
            <p:ph type="title"/>
          </p:nvPr>
        </p:nvSpPr>
        <p:spPr/>
        <p:txBody>
          <a:bodyPr>
            <a:normAutofit/>
          </a:bodyPr>
          <a:lstStyle/>
          <a:p>
            <a:r>
              <a:rPr lang="zh-CN" altLang="en-US" dirty="0"/>
              <a:t>第七节 视图</a:t>
            </a:r>
          </a:p>
        </p:txBody>
      </p:sp>
      <p:pic>
        <p:nvPicPr>
          <p:cNvPr id="6" name="图片 5">
            <a:extLst>
              <a:ext uri="{FF2B5EF4-FFF2-40B4-BE49-F238E27FC236}">
                <a16:creationId xmlns:a16="http://schemas.microsoft.com/office/drawing/2014/main" id="{30293FC0-364C-4FA0-809E-7D5C13A8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40000"/>
              </a:lnSpc>
            </a:pPr>
            <a:r>
              <a:rPr lang="zh-CN" altLang="en-US" sz="2800" b="1" dirty="0"/>
              <a:t>用户角度：更新视图与更新基本表相同</a:t>
            </a:r>
          </a:p>
          <a:p>
            <a:pPr>
              <a:lnSpc>
                <a:spcPct val="140000"/>
              </a:lnSpc>
            </a:pPr>
            <a:r>
              <a:rPr lang="en-US" altLang="zh-CN" sz="2400" b="1" dirty="0"/>
              <a:t>DBMS</a:t>
            </a:r>
            <a:r>
              <a:rPr lang="zh-CN" altLang="en-US" sz="2400" b="1" dirty="0"/>
              <a:t>实现视图更新的方法</a:t>
            </a:r>
          </a:p>
          <a:p>
            <a:pPr lvl="1">
              <a:lnSpc>
                <a:spcPct val="140000"/>
              </a:lnSpc>
            </a:pPr>
            <a:r>
              <a:rPr lang="zh-CN" altLang="en-US" sz="2400" dirty="0"/>
              <a:t>视图实体化法（</a:t>
            </a:r>
            <a:r>
              <a:rPr lang="en-US" altLang="zh-CN" sz="2400" dirty="0"/>
              <a:t>View Materialization</a:t>
            </a:r>
            <a:r>
              <a:rPr lang="zh-CN" altLang="en-US" sz="2400" dirty="0"/>
              <a:t>）</a:t>
            </a:r>
          </a:p>
          <a:p>
            <a:pPr lvl="1">
              <a:lnSpc>
                <a:spcPct val="140000"/>
              </a:lnSpc>
            </a:pPr>
            <a:r>
              <a:rPr lang="zh-CN" altLang="en-US" sz="2400" dirty="0"/>
              <a:t>视图消解法（</a:t>
            </a:r>
            <a:r>
              <a:rPr lang="en-US" altLang="zh-CN" sz="2400" dirty="0"/>
              <a:t>View Resolution</a:t>
            </a:r>
            <a:r>
              <a:rPr lang="zh-CN" altLang="en-US" sz="2400" dirty="0"/>
              <a:t>）</a:t>
            </a:r>
          </a:p>
          <a:p>
            <a:pPr>
              <a:lnSpc>
                <a:spcPct val="140000"/>
              </a:lnSpc>
            </a:pPr>
            <a:r>
              <a:rPr lang="zh-CN" altLang="en-US" sz="2400" b="1" dirty="0"/>
              <a:t>指定</a:t>
            </a:r>
            <a:r>
              <a:rPr lang="en-US" altLang="zh-CN" sz="2400" b="1" dirty="0"/>
              <a:t>WITH CHECK OPTION</a:t>
            </a:r>
            <a:r>
              <a:rPr lang="zh-CN" altLang="en-US" sz="2400" b="1" dirty="0"/>
              <a:t>子句后</a:t>
            </a:r>
          </a:p>
          <a:p>
            <a:pPr>
              <a:lnSpc>
                <a:spcPct val="180000"/>
              </a:lnSpc>
              <a:buNone/>
            </a:pPr>
            <a:r>
              <a:rPr lang="zh-CN" altLang="en-US" sz="2400" dirty="0">
                <a:latin typeface="+mn-ea"/>
              </a:rPr>
              <a:t>   </a:t>
            </a:r>
            <a:r>
              <a:rPr lang="en-US" altLang="zh-CN" sz="2400" dirty="0"/>
              <a:t>DBMS</a:t>
            </a:r>
            <a:r>
              <a:rPr lang="zh-CN" altLang="en-US" sz="2400" dirty="0">
                <a:latin typeface="+mn-ea"/>
              </a:rPr>
              <a:t>在更新视图时会进行检查，防止用户通过视图对</a:t>
            </a:r>
            <a:r>
              <a:rPr lang="zh-CN" altLang="en-US" sz="2400" b="1" dirty="0">
                <a:solidFill>
                  <a:srgbClr val="FF0000"/>
                </a:solidFill>
                <a:latin typeface="+mn-ea"/>
              </a:rPr>
              <a:t>不属于视图范围内</a:t>
            </a:r>
            <a:r>
              <a:rPr lang="zh-CN" altLang="en-US" sz="2400" dirty="0">
                <a:latin typeface="+mn-ea"/>
              </a:rPr>
              <a:t>的基本表数据进行更新</a:t>
            </a:r>
          </a:p>
          <a:p>
            <a:endParaRPr lang="zh-CN" altLang="en-US" dirty="0"/>
          </a:p>
        </p:txBody>
      </p:sp>
      <p:sp>
        <p:nvSpPr>
          <p:cNvPr id="2" name="标题 1"/>
          <p:cNvSpPr>
            <a:spLocks noGrp="1"/>
          </p:cNvSpPr>
          <p:nvPr>
            <p:ph type="title"/>
          </p:nvPr>
        </p:nvSpPr>
        <p:spPr/>
        <p:txBody>
          <a:bodyPr/>
          <a:lstStyle/>
          <a:p>
            <a:r>
              <a:rPr lang="zh-CN" altLang="en-US" dirty="0"/>
              <a:t>更新视图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示例</a:t>
            </a:r>
          </a:p>
        </p:txBody>
      </p:sp>
      <p:sp>
        <p:nvSpPr>
          <p:cNvPr id="5" name="TextBox 4"/>
          <p:cNvSpPr txBox="1"/>
          <p:nvPr/>
        </p:nvSpPr>
        <p:spPr>
          <a:xfrm>
            <a:off x="434803" y="1206152"/>
            <a:ext cx="11322394" cy="581057"/>
          </a:xfrm>
          <a:prstGeom prst="rect">
            <a:avLst/>
          </a:prstGeom>
          <a:noFill/>
        </p:spPr>
        <p:txBody>
          <a:bodyPr wrap="square" rtlCol="0">
            <a:spAutoFit/>
          </a:bodyPr>
          <a:lstStyle/>
          <a:p>
            <a:pPr marL="981075" indent="-889000">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16]  </a:t>
            </a:r>
            <a:r>
              <a:rPr lang="zh-CN" altLang="en-US" sz="2400" dirty="0">
                <a:latin typeface="+mn-ea"/>
                <a:ea typeface="+mn-ea"/>
              </a:rPr>
              <a:t>将信息系学生视图</a:t>
            </a:r>
            <a:r>
              <a:rPr lang="en-US" altLang="zh-CN" sz="2400" dirty="0" err="1">
                <a:latin typeface="+mn-ea"/>
                <a:ea typeface="+mn-ea"/>
              </a:rPr>
              <a:t>IS_Student</a:t>
            </a:r>
            <a:r>
              <a:rPr lang="zh-CN" altLang="en-US" sz="2400" dirty="0">
                <a:latin typeface="+mn-ea"/>
                <a:ea typeface="+mn-ea"/>
              </a:rPr>
              <a:t>中学号</a:t>
            </a:r>
            <a:r>
              <a:rPr lang="en-US" altLang="zh-CN" sz="2400" dirty="0">
                <a:latin typeface="+mn-ea"/>
                <a:ea typeface="+mn-ea"/>
              </a:rPr>
              <a:t>201215122</a:t>
            </a:r>
            <a:r>
              <a:rPr lang="zh-CN" altLang="en-US" sz="2400" dirty="0">
                <a:latin typeface="+mn-ea"/>
                <a:ea typeface="+mn-ea"/>
              </a:rPr>
              <a:t>的学生姓名改为“刘辰” 。</a:t>
            </a:r>
          </a:p>
        </p:txBody>
      </p:sp>
      <p:sp>
        <p:nvSpPr>
          <p:cNvPr id="6" name="矩形 5"/>
          <p:cNvSpPr/>
          <p:nvPr/>
        </p:nvSpPr>
        <p:spPr>
          <a:xfrm>
            <a:off x="1129339" y="1868066"/>
            <a:ext cx="8692028" cy="1485920"/>
          </a:xfrm>
          <a:prstGeom prst="rect">
            <a:avLst/>
          </a:prstGeom>
        </p:spPr>
        <p:txBody>
          <a:bodyPr wrap="square">
            <a:spAutoFit/>
          </a:bodyPr>
          <a:lstStyle/>
          <a:p>
            <a:pPr lvl="1">
              <a:lnSpc>
                <a:spcPct val="130000"/>
              </a:lnSpc>
              <a:buFontTx/>
              <a:buNone/>
            </a:pPr>
            <a:r>
              <a:rPr lang="en-US" altLang="zh-CN" sz="2400" b="1" dirty="0">
                <a:solidFill>
                  <a:srgbClr val="FF0000"/>
                </a:solidFill>
                <a:latin typeface="+mn-ea"/>
                <a:ea typeface="+mn-ea"/>
              </a:rPr>
              <a:t>UPDATE  </a:t>
            </a:r>
            <a:r>
              <a:rPr lang="en-US" altLang="zh-CN" sz="2400" dirty="0" err="1">
                <a:latin typeface="+mn-ea"/>
                <a:ea typeface="+mn-ea"/>
              </a:rPr>
              <a:t>IS_Student</a:t>
            </a:r>
            <a:endParaRPr lang="en-US" altLang="zh-CN" sz="2400" dirty="0">
              <a:latin typeface="+mn-ea"/>
              <a:ea typeface="+mn-ea"/>
            </a:endParaRPr>
          </a:p>
          <a:p>
            <a:pPr lvl="1">
              <a:lnSpc>
                <a:spcPct val="130000"/>
              </a:lnSpc>
              <a:buFontTx/>
              <a:buNone/>
            </a:pPr>
            <a:r>
              <a:rPr lang="en-US" altLang="zh-CN" sz="2400" b="1" dirty="0">
                <a:solidFill>
                  <a:srgbClr val="FF0000"/>
                </a:solidFill>
                <a:latin typeface="+mn-ea"/>
                <a:ea typeface="+mn-ea"/>
              </a:rPr>
              <a:t>SET</a:t>
            </a:r>
            <a:r>
              <a:rPr lang="en-US" altLang="zh-CN" sz="2400" b="1" dirty="0">
                <a:latin typeface="+mn-ea"/>
                <a:ea typeface="+mn-ea"/>
              </a:rPr>
              <a:t>  </a:t>
            </a:r>
            <a:r>
              <a:rPr lang="en-US" altLang="zh-CN" sz="2400" dirty="0" err="1">
                <a:latin typeface="+mn-ea"/>
                <a:ea typeface="+mn-ea"/>
              </a:rPr>
              <a:t>Sname</a:t>
            </a:r>
            <a:r>
              <a:rPr lang="en-US" altLang="zh-CN" sz="2400" dirty="0">
                <a:latin typeface="+mn-ea"/>
                <a:ea typeface="+mn-ea"/>
              </a:rPr>
              <a:t>= '</a:t>
            </a:r>
            <a:r>
              <a:rPr lang="zh-CN" altLang="en-US" sz="2400" dirty="0">
                <a:latin typeface="+mn-ea"/>
                <a:ea typeface="+mn-ea"/>
              </a:rPr>
              <a:t>刘辰</a:t>
            </a:r>
            <a:r>
              <a:rPr lang="en-US" altLang="zh-CN" sz="2400" dirty="0">
                <a:latin typeface="+mn-ea"/>
                <a:ea typeface="+mn-ea"/>
              </a:rPr>
              <a:t>'</a:t>
            </a:r>
          </a:p>
          <a:p>
            <a:pPr lvl="1">
              <a:lnSpc>
                <a:spcPct val="130000"/>
              </a:lnSpc>
              <a:buFontTx/>
              <a:buNone/>
            </a:pPr>
            <a:r>
              <a:rPr lang="en-US" altLang="zh-CN" sz="2400" b="1" dirty="0">
                <a:solidFill>
                  <a:srgbClr val="FF0000"/>
                </a:solidFill>
                <a:latin typeface="+mn-ea"/>
                <a:ea typeface="+mn-ea"/>
              </a:rPr>
              <a:t>WHERE</a:t>
            </a:r>
            <a:r>
              <a:rPr lang="en-US" altLang="zh-CN" sz="2400" b="1" dirty="0">
                <a:latin typeface="+mn-ea"/>
                <a:ea typeface="+mn-ea"/>
              </a:rPr>
              <a:t>  </a:t>
            </a:r>
            <a:r>
              <a:rPr lang="en-US" altLang="zh-CN" sz="2400" dirty="0" err="1">
                <a:latin typeface="+mn-ea"/>
                <a:ea typeface="+mn-ea"/>
              </a:rPr>
              <a:t>Sno</a:t>
            </a:r>
            <a:r>
              <a:rPr lang="en-US" altLang="zh-CN" sz="2400" dirty="0">
                <a:latin typeface="+mn-ea"/>
                <a:ea typeface="+mn-ea"/>
              </a:rPr>
              <a:t>= ' 201215122 '</a:t>
            </a:r>
            <a:r>
              <a:rPr lang="zh-CN" altLang="en-US" sz="2400" dirty="0">
                <a:latin typeface="+mn-ea"/>
                <a:ea typeface="+mn-ea"/>
              </a:rPr>
              <a:t>；</a:t>
            </a:r>
          </a:p>
        </p:txBody>
      </p:sp>
      <p:sp>
        <p:nvSpPr>
          <p:cNvPr id="8" name="矩形 7"/>
          <p:cNvSpPr/>
          <p:nvPr/>
        </p:nvSpPr>
        <p:spPr>
          <a:xfrm>
            <a:off x="1535800" y="3353986"/>
            <a:ext cx="3364925" cy="520848"/>
          </a:xfrm>
          <a:prstGeom prst="rect">
            <a:avLst/>
          </a:prstGeom>
        </p:spPr>
        <p:txBody>
          <a:bodyPr wrap="square">
            <a:spAutoFit/>
          </a:bodyPr>
          <a:lstStyle/>
          <a:p>
            <a:pPr marL="98425" lvl="1">
              <a:lnSpc>
                <a:spcPct val="130000"/>
              </a:lnSpc>
            </a:pPr>
            <a:r>
              <a:rPr lang="zh-CN" altLang="en-US" sz="2400" dirty="0">
                <a:latin typeface="+mn-ea"/>
                <a:ea typeface="+mn-ea"/>
              </a:rPr>
              <a:t>转换后的语句：</a:t>
            </a:r>
          </a:p>
        </p:txBody>
      </p:sp>
      <p:sp>
        <p:nvSpPr>
          <p:cNvPr id="9" name="矩形 8"/>
          <p:cNvSpPr/>
          <p:nvPr/>
        </p:nvSpPr>
        <p:spPr>
          <a:xfrm>
            <a:off x="1135964" y="3968536"/>
            <a:ext cx="8692028" cy="1485920"/>
          </a:xfrm>
          <a:prstGeom prst="rect">
            <a:avLst/>
          </a:prstGeom>
        </p:spPr>
        <p:txBody>
          <a:bodyPr wrap="square">
            <a:spAutoFit/>
          </a:bodyPr>
          <a:lstStyle/>
          <a:p>
            <a:pPr lvl="1">
              <a:lnSpc>
                <a:spcPct val="130000"/>
              </a:lnSpc>
              <a:buFontTx/>
              <a:buNone/>
            </a:pPr>
            <a:r>
              <a:rPr lang="en-US" altLang="zh-CN" sz="2400" b="1" dirty="0">
                <a:solidFill>
                  <a:srgbClr val="FF0000"/>
                </a:solidFill>
                <a:latin typeface="+mn-ea"/>
                <a:ea typeface="+mn-ea"/>
              </a:rPr>
              <a:t>UPDATE  </a:t>
            </a:r>
            <a:r>
              <a:rPr lang="en-US" altLang="zh-CN" sz="2400" dirty="0">
                <a:latin typeface="+mn-ea"/>
                <a:ea typeface="+mn-ea"/>
              </a:rPr>
              <a:t>student</a:t>
            </a:r>
          </a:p>
          <a:p>
            <a:pPr lvl="1">
              <a:lnSpc>
                <a:spcPct val="130000"/>
              </a:lnSpc>
              <a:buFontTx/>
              <a:buNone/>
            </a:pPr>
            <a:r>
              <a:rPr lang="en-US" altLang="zh-CN" sz="2400" b="1" dirty="0">
                <a:solidFill>
                  <a:srgbClr val="FF0000"/>
                </a:solidFill>
                <a:latin typeface="+mn-ea"/>
                <a:ea typeface="+mn-ea"/>
              </a:rPr>
              <a:t>SET </a:t>
            </a:r>
            <a:r>
              <a:rPr lang="en-US" altLang="zh-CN" sz="2400" b="1" dirty="0">
                <a:latin typeface="+mn-ea"/>
                <a:ea typeface="+mn-ea"/>
              </a:rPr>
              <a:t> </a:t>
            </a:r>
            <a:r>
              <a:rPr lang="en-US" altLang="zh-CN" sz="2400" dirty="0" err="1">
                <a:latin typeface="+mn-ea"/>
                <a:ea typeface="+mn-ea"/>
              </a:rPr>
              <a:t>Sname</a:t>
            </a:r>
            <a:r>
              <a:rPr lang="en-US" altLang="zh-CN" sz="2400" dirty="0">
                <a:latin typeface="+mn-ea"/>
                <a:ea typeface="+mn-ea"/>
              </a:rPr>
              <a:t>= '</a:t>
            </a:r>
            <a:r>
              <a:rPr lang="zh-CN" altLang="en-US" sz="2400" dirty="0">
                <a:latin typeface="+mn-ea"/>
                <a:ea typeface="+mn-ea"/>
              </a:rPr>
              <a:t>刘辰</a:t>
            </a:r>
            <a:r>
              <a:rPr lang="en-US" altLang="zh-CN" sz="2400" dirty="0">
                <a:latin typeface="+mn-ea"/>
                <a:ea typeface="+mn-ea"/>
              </a:rPr>
              <a:t>'</a:t>
            </a:r>
          </a:p>
          <a:p>
            <a:pPr lvl="1">
              <a:lnSpc>
                <a:spcPct val="130000"/>
              </a:lnSpc>
              <a:buFontTx/>
              <a:buNone/>
            </a:pPr>
            <a:r>
              <a:rPr lang="en-US" altLang="zh-CN" sz="2400" b="1" dirty="0">
                <a:solidFill>
                  <a:srgbClr val="FF0000"/>
                </a:solidFill>
                <a:latin typeface="+mn-ea"/>
                <a:ea typeface="+mn-ea"/>
              </a:rPr>
              <a:t>WHERE</a:t>
            </a:r>
            <a:r>
              <a:rPr lang="en-US" altLang="zh-CN" sz="2400" b="1" dirty="0">
                <a:latin typeface="+mn-ea"/>
                <a:ea typeface="+mn-ea"/>
              </a:rPr>
              <a:t>  </a:t>
            </a:r>
            <a:r>
              <a:rPr lang="en-US" altLang="zh-CN" sz="2400" dirty="0" err="1">
                <a:latin typeface="+mn-ea"/>
                <a:ea typeface="+mn-ea"/>
              </a:rPr>
              <a:t>Sno</a:t>
            </a:r>
            <a:r>
              <a:rPr lang="en-US" altLang="zh-CN" sz="2400" dirty="0">
                <a:latin typeface="+mn-ea"/>
                <a:ea typeface="+mn-ea"/>
              </a:rPr>
              <a:t>= ' 201215122 '  AND  </a:t>
            </a:r>
            <a:r>
              <a:rPr lang="en-US" altLang="zh-CN" sz="2400" dirty="0" err="1">
                <a:latin typeface="+mn-ea"/>
                <a:ea typeface="+mn-ea"/>
              </a:rPr>
              <a:t>Sdept</a:t>
            </a:r>
            <a:r>
              <a:rPr lang="en-US" altLang="zh-CN" sz="2400" dirty="0">
                <a:latin typeface="+mn-ea"/>
                <a:ea typeface="+mn-ea"/>
              </a:rPr>
              <a:t> = ‘IS’</a:t>
            </a:r>
            <a:r>
              <a:rPr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本讲内容</a:t>
            </a:r>
          </a:p>
        </p:txBody>
      </p:sp>
      <p:sp>
        <p:nvSpPr>
          <p:cNvPr id="4" name="内容占位符 2"/>
          <p:cNvSpPr txBox="1">
            <a:spLocks/>
          </p:cNvSpPr>
          <p:nvPr/>
        </p:nvSpPr>
        <p:spPr>
          <a:xfrm>
            <a:off x="558275" y="1072795"/>
            <a:ext cx="6165669"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rgbClr val="00B0F0"/>
              </a:buClr>
              <a:buFont typeface="Wingdings" panose="05000000000000000000" pitchFamily="2" charset="2"/>
              <a:buChar char="v"/>
            </a:pPr>
            <a:r>
              <a:rPr lang="zh-CN" altLang="en-US" sz="2800" dirty="0"/>
              <a:t>第一节 </a:t>
            </a:r>
            <a:r>
              <a:rPr lang="en-US" altLang="zh-CN" sz="2800" dirty="0"/>
              <a:t>SQL</a:t>
            </a:r>
            <a:r>
              <a:rPr lang="zh-CN" altLang="en-US" sz="2800" dirty="0"/>
              <a:t>概述</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第二节 学生</a:t>
            </a:r>
            <a:r>
              <a:rPr lang="en-US" altLang="zh-CN" sz="2800" dirty="0"/>
              <a:t>-</a:t>
            </a:r>
            <a:r>
              <a:rPr lang="zh-CN" altLang="en-US" sz="2800" dirty="0"/>
              <a:t>课程数据库</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第三节 数据定义</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第四节 数据查询</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b="1" dirty="0">
                <a:solidFill>
                  <a:srgbClr val="FF9905"/>
                </a:solidFill>
              </a:rPr>
              <a:t>第五节 数据更新</a:t>
            </a:r>
            <a:endParaRPr lang="en-US" altLang="zh-CN" sz="2800" b="1" dirty="0">
              <a:solidFill>
                <a:srgbClr val="FF9905"/>
              </a:solidFill>
            </a:endParaRPr>
          </a:p>
          <a:p>
            <a:pPr fontAlgn="auto">
              <a:lnSpc>
                <a:spcPct val="150000"/>
              </a:lnSpc>
              <a:spcAft>
                <a:spcPts val="0"/>
              </a:spcAft>
              <a:buClr>
                <a:srgbClr val="00B0F0"/>
              </a:buClr>
              <a:buFont typeface="Wingdings" panose="05000000000000000000" pitchFamily="2" charset="2"/>
              <a:buChar char="v"/>
            </a:pPr>
            <a:r>
              <a:rPr lang="zh-CN" altLang="en-US" sz="2800" dirty="0"/>
              <a:t>第六节 空值的处理</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第七节 视图</a:t>
            </a:r>
          </a:p>
          <a:p>
            <a:pPr marL="0" indent="0" fontAlgn="auto">
              <a:lnSpc>
                <a:spcPct val="150000"/>
              </a:lnSpc>
              <a:spcAft>
                <a:spcPts val="0"/>
              </a:spcAft>
              <a:buNone/>
            </a:pPr>
            <a:endParaRPr lang="zh-CN" altLang="en-US" sz="2800" dirty="0"/>
          </a:p>
        </p:txBody>
      </p:sp>
      <p:pic>
        <p:nvPicPr>
          <p:cNvPr id="5" name="图片 4">
            <a:extLst>
              <a:ext uri="{FF2B5EF4-FFF2-40B4-BE49-F238E27FC236}">
                <a16:creationId xmlns:a16="http://schemas.microsoft.com/office/drawing/2014/main" id="{D60015D9-1F9F-4E0B-897D-E6846BAE7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242" y="4688993"/>
            <a:ext cx="1819529" cy="181952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2800" dirty="0">
                <a:latin typeface="隶书" panose="02010509060101010101" pitchFamily="49" charset="-122"/>
              </a:rPr>
              <a:t>一些视图是不可更新的，因为对这些视图的更新不能唯一地有意义地转换成对相应基本表的更新</a:t>
            </a:r>
            <a:r>
              <a:rPr lang="en-US" altLang="zh-CN" sz="2800" dirty="0">
                <a:latin typeface="隶书" panose="02010509060101010101" pitchFamily="49" charset="-122"/>
              </a:rPr>
              <a:t>(</a:t>
            </a:r>
            <a:r>
              <a:rPr lang="zh-CN" altLang="en-US" sz="2800" dirty="0">
                <a:latin typeface="隶书" panose="02010509060101010101" pitchFamily="49" charset="-122"/>
              </a:rPr>
              <a:t>对两类方法均如此</a:t>
            </a:r>
            <a:r>
              <a:rPr lang="en-US" altLang="zh-CN" sz="2800" dirty="0">
                <a:latin typeface="隶书" panose="02010509060101010101" pitchFamily="49" charset="-122"/>
              </a:rPr>
              <a:t>)</a:t>
            </a:r>
          </a:p>
          <a:p>
            <a:endParaRPr lang="zh-CN" altLang="en-US" dirty="0"/>
          </a:p>
        </p:txBody>
      </p:sp>
      <p:sp>
        <p:nvSpPr>
          <p:cNvPr id="6" name="标题 5">
            <a:extLst>
              <a:ext uri="{FF2B5EF4-FFF2-40B4-BE49-F238E27FC236}">
                <a16:creationId xmlns:a16="http://schemas.microsoft.com/office/drawing/2014/main" id="{8F6B4270-55DD-45C0-B872-8C5E9A0A3041}"/>
              </a:ext>
            </a:extLst>
          </p:cNvPr>
          <p:cNvSpPr>
            <a:spLocks noGrp="1"/>
          </p:cNvSpPr>
          <p:nvPr>
            <p:ph type="title"/>
          </p:nvPr>
        </p:nvSpPr>
        <p:spPr/>
        <p:txBody>
          <a:bodyPr/>
          <a:lstStyle/>
          <a:p>
            <a:endParaRPr lang="zh-CN" altLang="en-US"/>
          </a:p>
        </p:txBody>
      </p:sp>
      <p:sp>
        <p:nvSpPr>
          <p:cNvPr id="4" name="矩形 3"/>
          <p:cNvSpPr/>
          <p:nvPr/>
        </p:nvSpPr>
        <p:spPr>
          <a:xfrm>
            <a:off x="2528185" y="3234252"/>
            <a:ext cx="6473687" cy="2342244"/>
          </a:xfrm>
          <a:prstGeom prst="rect">
            <a:avLst/>
          </a:prstGeom>
        </p:spPr>
        <p:txBody>
          <a:bodyPr wrap="square">
            <a:spAutoFit/>
          </a:bodyPr>
          <a:lstStyle/>
          <a:p>
            <a:pPr marL="6350" lvl="1">
              <a:lnSpc>
                <a:spcPct val="150000"/>
              </a:lnSpc>
            </a:pPr>
            <a:r>
              <a:rPr lang="en-US" altLang="zh-CN" sz="2000" b="1" dirty="0">
                <a:solidFill>
                  <a:srgbClr val="FF0000"/>
                </a:solidFill>
              </a:rPr>
              <a:t>CREATE VIEW  </a:t>
            </a:r>
            <a:r>
              <a:rPr lang="en-US" altLang="zh-CN" sz="2000" dirty="0"/>
              <a:t>S_G (</a:t>
            </a:r>
            <a:r>
              <a:rPr lang="en-US" altLang="zh-CN" sz="2000" dirty="0" err="1"/>
              <a:t>Sno</a:t>
            </a:r>
            <a:r>
              <a:rPr lang="zh-CN" altLang="en-US" sz="2000" dirty="0"/>
              <a:t>，</a:t>
            </a:r>
            <a:r>
              <a:rPr lang="en-US" altLang="zh-CN" sz="2000" dirty="0" err="1"/>
              <a:t>Gavg</a:t>
            </a:r>
            <a:r>
              <a:rPr lang="en-US" altLang="zh-CN" sz="2000" dirty="0"/>
              <a:t>)</a:t>
            </a:r>
          </a:p>
          <a:p>
            <a:pPr>
              <a:lnSpc>
                <a:spcPct val="150000"/>
              </a:lnSpc>
            </a:pPr>
            <a:r>
              <a:rPr lang="en-US" altLang="zh-CN" sz="2000" b="1" dirty="0">
                <a:solidFill>
                  <a:srgbClr val="FF0000"/>
                </a:solidFill>
              </a:rPr>
              <a:t>AS </a:t>
            </a:r>
          </a:p>
          <a:p>
            <a:pPr>
              <a:lnSpc>
                <a:spcPct val="150000"/>
              </a:lnSpc>
              <a:buFont typeface="Wingdings" pitchFamily="2" charset="2"/>
              <a:buNone/>
            </a:pPr>
            <a:r>
              <a:rPr lang="en-US" altLang="zh-CN" sz="2000" b="1" dirty="0">
                <a:solidFill>
                  <a:srgbClr val="FF0000"/>
                </a:solidFill>
              </a:rPr>
              <a:t>SELECT</a:t>
            </a:r>
            <a:r>
              <a:rPr lang="en-US" altLang="zh-CN" sz="2000" b="1" dirty="0"/>
              <a:t>  </a:t>
            </a:r>
            <a:r>
              <a:rPr lang="en-US" altLang="zh-CN" sz="2000" dirty="0" err="1"/>
              <a:t>Sno</a:t>
            </a:r>
            <a:r>
              <a:rPr lang="zh-CN" altLang="en-US" sz="2000" dirty="0"/>
              <a:t>，</a:t>
            </a:r>
            <a:r>
              <a:rPr lang="en-US" altLang="zh-CN" sz="2000" dirty="0"/>
              <a:t>AVG(Grade)</a:t>
            </a:r>
          </a:p>
          <a:p>
            <a:pPr>
              <a:lnSpc>
                <a:spcPct val="150000"/>
              </a:lnSpc>
              <a:buFont typeface="Wingdings" pitchFamily="2" charset="2"/>
              <a:buNone/>
            </a:pPr>
            <a:r>
              <a:rPr lang="en-US" altLang="zh-CN" sz="2000" b="1" dirty="0">
                <a:solidFill>
                  <a:srgbClr val="FF0000"/>
                </a:solidFill>
              </a:rPr>
              <a:t>FROM </a:t>
            </a:r>
            <a:r>
              <a:rPr lang="en-US" altLang="zh-CN" sz="2000" b="1" dirty="0"/>
              <a:t>   </a:t>
            </a:r>
            <a:r>
              <a:rPr lang="en-US" altLang="zh-CN" sz="2000" dirty="0"/>
              <a:t>SC</a:t>
            </a:r>
          </a:p>
          <a:p>
            <a:pPr>
              <a:lnSpc>
                <a:spcPct val="150000"/>
              </a:lnSpc>
              <a:buFont typeface="Wingdings" pitchFamily="2" charset="2"/>
              <a:buNone/>
            </a:pPr>
            <a:r>
              <a:rPr lang="en-US" altLang="zh-CN" sz="2000" b="1" dirty="0">
                <a:solidFill>
                  <a:srgbClr val="FF0000"/>
                </a:solidFill>
              </a:rPr>
              <a:t>GROUP  BY  </a:t>
            </a:r>
            <a:r>
              <a:rPr lang="en-US" altLang="zh-CN" sz="2000" dirty="0" err="1"/>
              <a:t>Sno</a:t>
            </a:r>
            <a:r>
              <a:rPr lang="zh-CN" altLang="en-US" sz="2000" b="1" dirty="0"/>
              <a:t>；</a:t>
            </a:r>
            <a:endParaRPr lang="zh-CN" altLang="en-US" dirty="0"/>
          </a:p>
        </p:txBody>
      </p:sp>
      <p:sp>
        <p:nvSpPr>
          <p:cNvPr id="5" name="矩形 4"/>
          <p:cNvSpPr/>
          <p:nvPr/>
        </p:nvSpPr>
        <p:spPr>
          <a:xfrm>
            <a:off x="1935396" y="2381591"/>
            <a:ext cx="4467890" cy="714747"/>
          </a:xfrm>
          <a:prstGeom prst="rect">
            <a:avLst/>
          </a:prstGeom>
        </p:spPr>
        <p:txBody>
          <a:bodyPr wrap="none">
            <a:spAutoFit/>
          </a:bodyPr>
          <a:lstStyle/>
          <a:p>
            <a:pPr marL="6350" lvl="1">
              <a:lnSpc>
                <a:spcPct val="200000"/>
              </a:lnSpc>
            </a:pPr>
            <a:r>
              <a:rPr lang="zh-CN" altLang="en-US" sz="2400" b="1" dirty="0"/>
              <a:t>例：视图</a:t>
            </a:r>
            <a:r>
              <a:rPr lang="en-US" altLang="zh-CN" sz="2400" b="1" dirty="0"/>
              <a:t>S_G</a:t>
            </a:r>
            <a:r>
              <a:rPr lang="zh-CN" altLang="en-US" sz="2400" b="1" dirty="0"/>
              <a:t>为不可更新视图。</a:t>
            </a:r>
          </a:p>
        </p:txBody>
      </p:sp>
      <p:pic>
        <p:nvPicPr>
          <p:cNvPr id="7" name="图片 6">
            <a:extLst>
              <a:ext uri="{FF2B5EF4-FFF2-40B4-BE49-F238E27FC236}">
                <a16:creationId xmlns:a16="http://schemas.microsoft.com/office/drawing/2014/main" id="{ECFB00AE-33FB-419F-AC4E-D1D9ECE31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649" y="4614043"/>
            <a:ext cx="1819529" cy="18195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buNone/>
            </a:pPr>
            <a:r>
              <a:rPr lang="zh-CN" altLang="en-US" sz="2800" dirty="0"/>
              <a:t>对于如下更新语句：</a:t>
            </a:r>
          </a:p>
          <a:p>
            <a:pPr lvl="1">
              <a:lnSpc>
                <a:spcPct val="200000"/>
              </a:lnSpc>
              <a:buFontTx/>
              <a:buNone/>
            </a:pPr>
            <a:r>
              <a:rPr lang="en-US" altLang="zh-CN" sz="2400" b="1" dirty="0">
                <a:solidFill>
                  <a:srgbClr val="FF0000"/>
                </a:solidFill>
                <a:latin typeface="Times New Roman" panose="02020603050405020304" pitchFamily="18" charset="0"/>
                <a:cs typeface="Times New Roman" panose="02020603050405020304" pitchFamily="18" charset="0"/>
              </a:rPr>
              <a:t>                          UPDATE</a:t>
            </a:r>
            <a:r>
              <a:rPr lang="en-US" altLang="zh-CN" sz="2400" dirty="0">
                <a:latin typeface="Times New Roman" panose="02020603050405020304" pitchFamily="18" charset="0"/>
                <a:cs typeface="Times New Roman" panose="02020603050405020304" pitchFamily="18" charset="0"/>
              </a:rPr>
              <a:t>  S_G</a:t>
            </a:r>
          </a:p>
          <a:p>
            <a:pPr lvl="1">
              <a:lnSpc>
                <a:spcPct val="110000"/>
              </a:lnSpc>
              <a:buFontTx/>
              <a:buNone/>
            </a:pPr>
            <a:r>
              <a:rPr lang="en-US" altLang="zh-CN" sz="2400" b="1" dirty="0">
                <a:solidFill>
                  <a:srgbClr val="FF0000"/>
                </a:solidFill>
                <a:latin typeface="Times New Roman" panose="02020603050405020304" pitchFamily="18" charset="0"/>
                <a:cs typeface="Times New Roman" panose="02020603050405020304" pitchFamily="18" charset="0"/>
              </a:rPr>
              <a:t>                          SET</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b="1" dirty="0" err="1">
                <a:solidFill>
                  <a:srgbClr val="FF0000"/>
                </a:solidFill>
                <a:latin typeface="Times New Roman" panose="02020603050405020304" pitchFamily="18" charset="0"/>
                <a:cs typeface="Times New Roman" panose="02020603050405020304" pitchFamily="18" charset="0"/>
              </a:rPr>
              <a:t>Gavg</a:t>
            </a:r>
            <a:r>
              <a:rPr lang="en-US" altLang="zh-CN" sz="2400" b="1" dirty="0">
                <a:solidFill>
                  <a:srgbClr val="FF0000"/>
                </a:solidFill>
                <a:latin typeface="Times New Roman" panose="02020603050405020304" pitchFamily="18" charset="0"/>
                <a:cs typeface="Times New Roman" panose="02020603050405020304" pitchFamily="18" charset="0"/>
              </a:rPr>
              <a:t>=90</a:t>
            </a:r>
          </a:p>
          <a:p>
            <a:pPr lvl="1">
              <a:lnSpc>
                <a:spcPct val="110000"/>
              </a:lnSpc>
              <a:buFontTx/>
              <a:buNone/>
            </a:pPr>
            <a:r>
              <a:rPr lang="en-US" altLang="zh-CN" sz="2400" b="1">
                <a:solidFill>
                  <a:srgbClr val="FF0000"/>
                </a:solidFill>
                <a:latin typeface="Times New Roman" panose="02020603050405020304" pitchFamily="18" charset="0"/>
                <a:cs typeface="Times New Roman" panose="02020603050405020304" pitchFamily="18" charset="0"/>
              </a:rPr>
              <a:t>                          WHERE</a:t>
            </a:r>
            <a:r>
              <a:rPr lang="en-US" altLang="zh-CN" sz="240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‘201215121’</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lnSpc>
                <a:spcPct val="110000"/>
              </a:lnSpc>
              <a:buFontTx/>
              <a:buNone/>
            </a:pPr>
            <a:endParaRPr lang="zh-CN" altLang="en-US" b="1" dirty="0"/>
          </a:p>
          <a:p>
            <a:pPr>
              <a:lnSpc>
                <a:spcPct val="150000"/>
              </a:lnSpc>
              <a:buNone/>
            </a:pPr>
            <a:r>
              <a:rPr lang="zh-CN" altLang="en-US" sz="2800" dirty="0">
                <a:latin typeface="隶书" panose="02010509060101010101" pitchFamily="49" charset="-122"/>
              </a:rPr>
              <a:t>无论实体化法还是消解法都无法将其转换成对基本表</a:t>
            </a:r>
            <a:r>
              <a:rPr lang="en-US" altLang="zh-CN" sz="2800" dirty="0">
                <a:latin typeface="隶书" panose="02010509060101010101" pitchFamily="49" charset="-122"/>
              </a:rPr>
              <a:t>SC</a:t>
            </a:r>
            <a:r>
              <a:rPr lang="zh-CN" altLang="en-US" sz="2800" dirty="0">
                <a:latin typeface="隶书" panose="02010509060101010101" pitchFamily="49" charset="-122"/>
              </a:rPr>
              <a:t>的更新</a:t>
            </a:r>
          </a:p>
          <a:p>
            <a:endParaRPr lang="zh-CN" altLang="en-US" dirty="0"/>
          </a:p>
        </p:txBody>
      </p:sp>
      <p:sp>
        <p:nvSpPr>
          <p:cNvPr id="4" name="标题 3">
            <a:extLst>
              <a:ext uri="{FF2B5EF4-FFF2-40B4-BE49-F238E27FC236}">
                <a16:creationId xmlns:a16="http://schemas.microsoft.com/office/drawing/2014/main" id="{D6F0B180-BCB9-4A37-A676-BB376A3CE22C}"/>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A502FB8D-2D63-4368-9707-7A6CE0C0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907" y="4803052"/>
            <a:ext cx="1819529" cy="181952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t>更新视图</a:t>
            </a:r>
          </a:p>
          <a:p>
            <a:r>
              <a:rPr lang="zh-CN" altLang="en-US" dirty="0">
                <a:solidFill>
                  <a:srgbClr val="7030A0"/>
                </a:solidFill>
              </a:rPr>
              <a:t>视图的作用</a:t>
            </a:r>
          </a:p>
        </p:txBody>
      </p:sp>
      <p:sp>
        <p:nvSpPr>
          <p:cNvPr id="2" name="标题 1"/>
          <p:cNvSpPr>
            <a:spLocks noGrp="1"/>
          </p:cNvSpPr>
          <p:nvPr>
            <p:ph type="title"/>
          </p:nvPr>
        </p:nvSpPr>
        <p:spPr/>
        <p:txBody>
          <a:bodyPr>
            <a:normAutofit/>
          </a:bodyPr>
          <a:lstStyle/>
          <a:p>
            <a:r>
              <a:rPr lang="zh-CN" altLang="en-US" dirty="0"/>
              <a:t>第七节 视图</a:t>
            </a:r>
          </a:p>
        </p:txBody>
      </p:sp>
      <p:pic>
        <p:nvPicPr>
          <p:cNvPr id="6" name="图片 5">
            <a:extLst>
              <a:ext uri="{FF2B5EF4-FFF2-40B4-BE49-F238E27FC236}">
                <a16:creationId xmlns:a16="http://schemas.microsoft.com/office/drawing/2014/main" id="{7448202D-8816-4193-8DA9-044570AE9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800" dirty="0"/>
              <a:t>视图能够</a:t>
            </a:r>
            <a:r>
              <a:rPr lang="zh-CN" altLang="en-US" sz="2800" dirty="0">
                <a:solidFill>
                  <a:srgbClr val="D32DB7"/>
                </a:solidFill>
              </a:rPr>
              <a:t>简化</a:t>
            </a:r>
            <a:r>
              <a:rPr lang="zh-CN" altLang="en-US" sz="2800" dirty="0"/>
              <a:t>用户的操作</a:t>
            </a:r>
            <a:endParaRPr lang="en-US" altLang="zh-CN" sz="2800" dirty="0"/>
          </a:p>
          <a:p>
            <a:pPr>
              <a:lnSpc>
                <a:spcPct val="150000"/>
              </a:lnSpc>
            </a:pPr>
            <a:r>
              <a:rPr lang="zh-CN" altLang="en-US" sz="2800" dirty="0"/>
              <a:t>视图使用户能以</a:t>
            </a:r>
            <a:r>
              <a:rPr lang="zh-CN" altLang="en-US" sz="2800" dirty="0">
                <a:solidFill>
                  <a:srgbClr val="D32DB7"/>
                </a:solidFill>
              </a:rPr>
              <a:t>多种角度</a:t>
            </a:r>
            <a:r>
              <a:rPr lang="zh-CN" altLang="en-US" sz="2800" dirty="0"/>
              <a:t>看待同一数据</a:t>
            </a:r>
            <a:endParaRPr lang="en-US" altLang="zh-CN" sz="2800" dirty="0"/>
          </a:p>
          <a:p>
            <a:pPr>
              <a:lnSpc>
                <a:spcPct val="150000"/>
              </a:lnSpc>
            </a:pPr>
            <a:r>
              <a:rPr lang="zh-CN" altLang="en-US" sz="2800" dirty="0"/>
              <a:t>视图对重构数据库提供了一定程度的逻辑独立性</a:t>
            </a:r>
            <a:endParaRPr lang="en-US" altLang="zh-CN" sz="2800" dirty="0"/>
          </a:p>
          <a:p>
            <a:pPr>
              <a:lnSpc>
                <a:spcPct val="150000"/>
              </a:lnSpc>
            </a:pPr>
            <a:r>
              <a:rPr lang="zh-CN" altLang="en-US" sz="2800" dirty="0"/>
              <a:t>视图能够对机密数据提供安全保护</a:t>
            </a:r>
            <a:endParaRPr lang="en-US" altLang="zh-CN" sz="2800" dirty="0"/>
          </a:p>
          <a:p>
            <a:pPr>
              <a:lnSpc>
                <a:spcPct val="150000"/>
              </a:lnSpc>
            </a:pPr>
            <a:r>
              <a:rPr lang="zh-CN" altLang="en-US" sz="2800" dirty="0"/>
              <a:t>适当的利用视图可以更清晰的表达查询</a:t>
            </a:r>
          </a:p>
        </p:txBody>
      </p:sp>
      <p:sp>
        <p:nvSpPr>
          <p:cNvPr id="2" name="标题 1"/>
          <p:cNvSpPr>
            <a:spLocks noGrp="1"/>
          </p:cNvSpPr>
          <p:nvPr>
            <p:ph type="title"/>
          </p:nvPr>
        </p:nvSpPr>
        <p:spPr/>
        <p:txBody>
          <a:bodyPr/>
          <a:lstStyle/>
          <a:p>
            <a:r>
              <a:rPr lang="zh-CN" altLang="en-US" dirty="0"/>
              <a:t>视图的作用</a:t>
            </a:r>
          </a:p>
        </p:txBody>
      </p:sp>
      <p:pic>
        <p:nvPicPr>
          <p:cNvPr id="5" name="图片 4">
            <a:extLst>
              <a:ext uri="{FF2B5EF4-FFF2-40B4-BE49-F238E27FC236}">
                <a16:creationId xmlns:a16="http://schemas.microsoft.com/office/drawing/2014/main" id="{CFD74B4A-80E6-46AD-AB1D-F5F882725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274" y="4112578"/>
            <a:ext cx="3553321" cy="20576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nSpc>
                <a:spcPct val="140000"/>
              </a:lnSpc>
              <a:spcBef>
                <a:spcPct val="20000"/>
              </a:spcBef>
            </a:pPr>
            <a:r>
              <a:rPr lang="en-US" altLang="zh-CN" dirty="0">
                <a:latin typeface="Arial" charset="0"/>
              </a:rPr>
              <a:t>SQL</a:t>
            </a:r>
            <a:r>
              <a:rPr lang="zh-CN" altLang="en-US" dirty="0">
                <a:latin typeface="Arial" charset="0"/>
              </a:rPr>
              <a:t>支持关系数据库三级模式结构</a:t>
            </a:r>
          </a:p>
        </p:txBody>
      </p:sp>
      <p:grpSp>
        <p:nvGrpSpPr>
          <p:cNvPr id="5" name="Group 7"/>
          <p:cNvGrpSpPr>
            <a:grpSpLocks/>
          </p:cNvGrpSpPr>
          <p:nvPr/>
        </p:nvGrpSpPr>
        <p:grpSpPr bwMode="auto">
          <a:xfrm>
            <a:off x="2495551" y="1557338"/>
            <a:ext cx="7561263" cy="3816350"/>
            <a:chOff x="476" y="1117"/>
            <a:chExt cx="4763" cy="2404"/>
          </a:xfrm>
        </p:grpSpPr>
        <p:sp>
          <p:nvSpPr>
            <p:cNvPr id="6" name="Rectangle 8"/>
            <p:cNvSpPr>
              <a:spLocks noChangeArrowheads="1"/>
            </p:cNvSpPr>
            <p:nvPr/>
          </p:nvSpPr>
          <p:spPr bwMode="auto">
            <a:xfrm>
              <a:off x="1610" y="111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en-US" altLang="zh-CN" b="1"/>
                <a:t>SQL</a:t>
              </a:r>
            </a:p>
          </p:txBody>
        </p:sp>
        <p:sp>
          <p:nvSpPr>
            <p:cNvPr id="7" name="Rectangle 9"/>
            <p:cNvSpPr>
              <a:spLocks noChangeArrowheads="1"/>
            </p:cNvSpPr>
            <p:nvPr/>
          </p:nvSpPr>
          <p:spPr bwMode="auto">
            <a:xfrm>
              <a:off x="3288"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视图</a:t>
              </a:r>
              <a:r>
                <a:rPr lang="en-US" altLang="zh-CN" b="1"/>
                <a:t>2</a:t>
              </a:r>
            </a:p>
          </p:txBody>
        </p:sp>
        <p:sp>
          <p:nvSpPr>
            <p:cNvPr id="8" name="Rectangle 10"/>
            <p:cNvSpPr>
              <a:spLocks noChangeArrowheads="1"/>
            </p:cNvSpPr>
            <p:nvPr/>
          </p:nvSpPr>
          <p:spPr bwMode="auto">
            <a:xfrm>
              <a:off x="1610"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视图</a:t>
              </a:r>
              <a:r>
                <a:rPr lang="en-US" altLang="zh-CN" b="1"/>
                <a:t>1</a:t>
              </a:r>
            </a:p>
          </p:txBody>
        </p:sp>
        <p:sp>
          <p:nvSpPr>
            <p:cNvPr id="9" name="Rectangle 11"/>
            <p:cNvSpPr>
              <a:spLocks noChangeArrowheads="1"/>
            </p:cNvSpPr>
            <p:nvPr/>
          </p:nvSpPr>
          <p:spPr bwMode="auto">
            <a:xfrm>
              <a:off x="1655"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2</a:t>
              </a:r>
            </a:p>
          </p:txBody>
        </p:sp>
        <p:sp>
          <p:nvSpPr>
            <p:cNvPr id="10" name="Rectangle 12"/>
            <p:cNvSpPr>
              <a:spLocks noChangeArrowheads="1"/>
            </p:cNvSpPr>
            <p:nvPr/>
          </p:nvSpPr>
          <p:spPr bwMode="auto">
            <a:xfrm>
              <a:off x="566"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1</a:t>
              </a:r>
            </a:p>
          </p:txBody>
        </p:sp>
        <p:sp>
          <p:nvSpPr>
            <p:cNvPr id="11" name="Rectangle 13"/>
            <p:cNvSpPr>
              <a:spLocks noChangeArrowheads="1"/>
            </p:cNvSpPr>
            <p:nvPr/>
          </p:nvSpPr>
          <p:spPr bwMode="auto">
            <a:xfrm>
              <a:off x="2744"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3</a:t>
              </a:r>
            </a:p>
          </p:txBody>
        </p:sp>
        <p:sp>
          <p:nvSpPr>
            <p:cNvPr id="12" name="Rectangle 14"/>
            <p:cNvSpPr>
              <a:spLocks noChangeArrowheads="1"/>
            </p:cNvSpPr>
            <p:nvPr/>
          </p:nvSpPr>
          <p:spPr bwMode="auto">
            <a:xfrm>
              <a:off x="3787"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4</a:t>
              </a:r>
            </a:p>
          </p:txBody>
        </p:sp>
        <p:sp>
          <p:nvSpPr>
            <p:cNvPr id="13" name="Rectangle 15"/>
            <p:cNvSpPr>
              <a:spLocks noChangeArrowheads="1"/>
            </p:cNvSpPr>
            <p:nvPr/>
          </p:nvSpPr>
          <p:spPr bwMode="auto">
            <a:xfrm>
              <a:off x="3787" y="3113"/>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存储文件</a:t>
              </a:r>
              <a:r>
                <a:rPr lang="en-US" altLang="zh-CN" b="1"/>
                <a:t>2</a:t>
              </a:r>
            </a:p>
          </p:txBody>
        </p:sp>
        <p:sp>
          <p:nvSpPr>
            <p:cNvPr id="14" name="Rectangle 16"/>
            <p:cNvSpPr>
              <a:spLocks noChangeArrowheads="1"/>
            </p:cNvSpPr>
            <p:nvPr/>
          </p:nvSpPr>
          <p:spPr bwMode="auto">
            <a:xfrm>
              <a:off x="1655" y="315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存储文件</a:t>
              </a:r>
              <a:r>
                <a:rPr lang="en-US" altLang="zh-CN" b="1"/>
                <a:t>1</a:t>
              </a:r>
            </a:p>
          </p:txBody>
        </p:sp>
        <p:sp>
          <p:nvSpPr>
            <p:cNvPr id="15" name="Line 17"/>
            <p:cNvSpPr>
              <a:spLocks noChangeShapeType="1"/>
            </p:cNvSpPr>
            <p:nvPr/>
          </p:nvSpPr>
          <p:spPr bwMode="auto">
            <a:xfrm flipH="1">
              <a:off x="748" y="1480"/>
              <a:ext cx="998" cy="99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6" name="Line 18"/>
            <p:cNvSpPr>
              <a:spLocks noChangeShapeType="1"/>
            </p:cNvSpPr>
            <p:nvPr/>
          </p:nvSpPr>
          <p:spPr bwMode="auto">
            <a:xfrm>
              <a:off x="1927" y="148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7" name="Line 19"/>
            <p:cNvSpPr>
              <a:spLocks noChangeShapeType="1"/>
            </p:cNvSpPr>
            <p:nvPr/>
          </p:nvSpPr>
          <p:spPr bwMode="auto">
            <a:xfrm>
              <a:off x="1927" y="216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8" name="Line 20"/>
            <p:cNvSpPr>
              <a:spLocks noChangeShapeType="1"/>
            </p:cNvSpPr>
            <p:nvPr/>
          </p:nvSpPr>
          <p:spPr bwMode="auto">
            <a:xfrm>
              <a:off x="1927" y="2840"/>
              <a:ext cx="0"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9" name="Line 21"/>
            <p:cNvSpPr>
              <a:spLocks noChangeShapeType="1"/>
            </p:cNvSpPr>
            <p:nvPr/>
          </p:nvSpPr>
          <p:spPr bwMode="auto">
            <a:xfrm>
              <a:off x="2200" y="1480"/>
              <a:ext cx="1315"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0" name="Line 22"/>
            <p:cNvSpPr>
              <a:spLocks noChangeShapeType="1"/>
            </p:cNvSpPr>
            <p:nvPr/>
          </p:nvSpPr>
          <p:spPr bwMode="auto">
            <a:xfrm flipH="1">
              <a:off x="3152" y="2160"/>
              <a:ext cx="318"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1" name="Line 23"/>
            <p:cNvSpPr>
              <a:spLocks noChangeShapeType="1"/>
            </p:cNvSpPr>
            <p:nvPr/>
          </p:nvSpPr>
          <p:spPr bwMode="auto">
            <a:xfrm>
              <a:off x="3787" y="2160"/>
              <a:ext cx="49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2" name="Line 24"/>
            <p:cNvSpPr>
              <a:spLocks noChangeShapeType="1"/>
            </p:cNvSpPr>
            <p:nvPr/>
          </p:nvSpPr>
          <p:spPr bwMode="auto">
            <a:xfrm>
              <a:off x="839" y="2840"/>
              <a:ext cx="1043"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3" name="Line 25"/>
            <p:cNvSpPr>
              <a:spLocks noChangeShapeType="1"/>
            </p:cNvSpPr>
            <p:nvPr/>
          </p:nvSpPr>
          <p:spPr bwMode="auto">
            <a:xfrm flipH="1">
              <a:off x="2018" y="2840"/>
              <a:ext cx="108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4" name="Line 26"/>
            <p:cNvSpPr>
              <a:spLocks noChangeShapeType="1"/>
            </p:cNvSpPr>
            <p:nvPr/>
          </p:nvSpPr>
          <p:spPr bwMode="auto">
            <a:xfrm>
              <a:off x="4150" y="2840"/>
              <a:ext cx="0" cy="273"/>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5" name="Line 27"/>
            <p:cNvSpPr>
              <a:spLocks noChangeShapeType="1"/>
            </p:cNvSpPr>
            <p:nvPr/>
          </p:nvSpPr>
          <p:spPr bwMode="auto">
            <a:xfrm>
              <a:off x="476" y="1616"/>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6" name="Line 28"/>
            <p:cNvSpPr>
              <a:spLocks noChangeShapeType="1"/>
            </p:cNvSpPr>
            <p:nvPr/>
          </p:nvSpPr>
          <p:spPr bwMode="auto">
            <a:xfrm>
              <a:off x="497" y="2275"/>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7" name="Line 29"/>
            <p:cNvSpPr>
              <a:spLocks noChangeShapeType="1"/>
            </p:cNvSpPr>
            <p:nvPr/>
          </p:nvSpPr>
          <p:spPr bwMode="auto">
            <a:xfrm>
              <a:off x="497" y="3007"/>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8" name="Text Box 30"/>
            <p:cNvSpPr txBox="1">
              <a:spLocks noChangeArrowheads="1"/>
            </p:cNvSpPr>
            <p:nvPr/>
          </p:nvSpPr>
          <p:spPr bwMode="auto">
            <a:xfrm>
              <a:off x="4513" y="1888"/>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外模式</a:t>
              </a:r>
            </a:p>
          </p:txBody>
        </p:sp>
        <p:sp>
          <p:nvSpPr>
            <p:cNvPr id="29" name="Text Box 31"/>
            <p:cNvSpPr txBox="1">
              <a:spLocks noChangeArrowheads="1"/>
            </p:cNvSpPr>
            <p:nvPr/>
          </p:nvSpPr>
          <p:spPr bwMode="auto">
            <a:xfrm>
              <a:off x="4513" y="2523"/>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模 式</a:t>
              </a:r>
            </a:p>
          </p:txBody>
        </p:sp>
        <p:sp>
          <p:nvSpPr>
            <p:cNvPr id="30" name="Text Box 32"/>
            <p:cNvSpPr txBox="1">
              <a:spLocks noChangeArrowheads="1"/>
            </p:cNvSpPr>
            <p:nvPr/>
          </p:nvSpPr>
          <p:spPr bwMode="auto">
            <a:xfrm>
              <a:off x="4558" y="3203"/>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内模式</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视图的作用是什么？</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Q &amp; A</a:t>
            </a:r>
            <a:endParaRPr lang="zh-CN" altLang="en-US" dirty="0"/>
          </a:p>
        </p:txBody>
      </p:sp>
      <p:pic>
        <p:nvPicPr>
          <p:cNvPr id="5" name="图片 4">
            <a:extLst>
              <a:ext uri="{FF2B5EF4-FFF2-40B4-BE49-F238E27FC236}">
                <a16:creationId xmlns:a16="http://schemas.microsoft.com/office/drawing/2014/main" id="{9FFB8C74-8742-47C1-B6FD-5A7CA8E6C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911" y="1807095"/>
            <a:ext cx="5359631" cy="35730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INSERT</a:t>
            </a:r>
            <a:r>
              <a:rPr lang="zh-CN" altLang="en-US" dirty="0"/>
              <a:t>、</a:t>
            </a:r>
            <a:r>
              <a:rPr lang="en-US" altLang="zh-CN" dirty="0"/>
              <a:t>UPDATE</a:t>
            </a:r>
            <a:r>
              <a:rPr lang="zh-CN" altLang="en-US" dirty="0"/>
              <a:t>、</a:t>
            </a:r>
            <a:r>
              <a:rPr lang="en-US" altLang="zh-CN" dirty="0"/>
              <a:t>DELETE</a:t>
            </a:r>
          </a:p>
          <a:p>
            <a:r>
              <a:rPr lang="zh-CN" altLang="en-US" dirty="0"/>
              <a:t>视图的定义、更新、删除</a:t>
            </a:r>
            <a:endParaRPr lang="en-US" altLang="zh-CN" dirty="0"/>
          </a:p>
          <a:p>
            <a:endParaRPr lang="zh-CN" altLang="en-US" dirty="0"/>
          </a:p>
        </p:txBody>
      </p:sp>
      <p:sp>
        <p:nvSpPr>
          <p:cNvPr id="2" name="标题 1"/>
          <p:cNvSpPr>
            <a:spLocks noGrp="1"/>
          </p:cNvSpPr>
          <p:nvPr>
            <p:ph type="title"/>
          </p:nvPr>
        </p:nvSpPr>
        <p:spPr/>
        <p:txBody>
          <a:bodyPr>
            <a:normAutofit/>
          </a:bodyPr>
          <a:lstStyle/>
          <a:p>
            <a:r>
              <a:rPr lang="zh-CN" altLang="en-US" dirty="0"/>
              <a:t>这次课我们学到了</a:t>
            </a:r>
            <a:r>
              <a:rPr lang="en-US" altLang="zh-CN" dirty="0"/>
              <a:t>…</a:t>
            </a:r>
            <a:endParaRPr lang="zh-CN" altLang="en-US" dirty="0"/>
          </a:p>
        </p:txBody>
      </p:sp>
      <p:pic>
        <p:nvPicPr>
          <p:cNvPr id="5" name="图片 4">
            <a:extLst>
              <a:ext uri="{FF2B5EF4-FFF2-40B4-BE49-F238E27FC236}">
                <a16:creationId xmlns:a16="http://schemas.microsoft.com/office/drawing/2014/main" id="{2BF467BF-8FB8-4D84-8732-7B3297FA1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568" y="1845424"/>
            <a:ext cx="4732713" cy="35495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子曰：“见贤思齐焉，见不贤而内自省也。”</a:t>
            </a:r>
          </a:p>
        </p:txBody>
      </p:sp>
    </p:spTree>
    <p:extLst>
      <p:ext uri="{BB962C8B-B14F-4D97-AF65-F5344CB8AC3E}">
        <p14:creationId xmlns:p14="http://schemas.microsoft.com/office/powerpoint/2010/main" val="300082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solidFill>
                  <a:srgbClr val="FF0000"/>
                </a:solidFill>
              </a:rPr>
              <a:t>数据的插入</a:t>
            </a:r>
            <a:endParaRPr lang="en-US" altLang="zh-CN" dirty="0">
              <a:solidFill>
                <a:srgbClr val="FF0000"/>
              </a:solidFill>
            </a:endParaRPr>
          </a:p>
          <a:p>
            <a:pPr lvl="1">
              <a:lnSpc>
                <a:spcPct val="150000"/>
              </a:lnSpc>
            </a:pPr>
            <a:r>
              <a:rPr lang="zh-CN" altLang="en-US" sz="2400" dirty="0">
                <a:solidFill>
                  <a:srgbClr val="FF0000"/>
                </a:solidFill>
              </a:rPr>
              <a:t>插入元组</a:t>
            </a:r>
            <a:endParaRPr lang="en-US" altLang="zh-CN" sz="2400" dirty="0">
              <a:solidFill>
                <a:srgbClr val="FF0000"/>
              </a:solidFill>
            </a:endParaRPr>
          </a:p>
          <a:p>
            <a:pPr lvl="1">
              <a:lnSpc>
                <a:spcPct val="150000"/>
              </a:lnSpc>
            </a:pPr>
            <a:r>
              <a:rPr lang="zh-CN" altLang="en-US" sz="2400" dirty="0">
                <a:solidFill>
                  <a:srgbClr val="FF0000"/>
                </a:solidFill>
              </a:rPr>
              <a:t>插入子查询结果</a:t>
            </a:r>
            <a:endParaRPr lang="en-US" altLang="zh-CN" dirty="0">
              <a:solidFill>
                <a:srgbClr val="FF0000"/>
              </a:solidFill>
            </a:endParaRPr>
          </a:p>
          <a:p>
            <a:pPr>
              <a:lnSpc>
                <a:spcPct val="150000"/>
              </a:lnSpc>
            </a:pPr>
            <a:r>
              <a:rPr lang="zh-CN" altLang="en-US" dirty="0"/>
              <a:t>数据的修改</a:t>
            </a:r>
            <a:endParaRPr lang="en-US" altLang="zh-CN" dirty="0"/>
          </a:p>
          <a:p>
            <a:pPr>
              <a:lnSpc>
                <a:spcPct val="150000"/>
              </a:lnSpc>
            </a:pPr>
            <a:r>
              <a:rPr lang="zh-CN" altLang="en-US" dirty="0"/>
              <a:t>数据的删除</a:t>
            </a:r>
          </a:p>
        </p:txBody>
      </p:sp>
      <p:sp>
        <p:nvSpPr>
          <p:cNvPr id="2" name="标题 1"/>
          <p:cNvSpPr>
            <a:spLocks noGrp="1"/>
          </p:cNvSpPr>
          <p:nvPr>
            <p:ph type="title"/>
          </p:nvPr>
        </p:nvSpPr>
        <p:spPr/>
        <p:txBody>
          <a:bodyPr>
            <a:normAutofit/>
          </a:bodyPr>
          <a:lstStyle/>
          <a:p>
            <a:r>
              <a:rPr lang="zh-CN" altLang="en-US" dirty="0"/>
              <a:t>数据更新</a:t>
            </a:r>
          </a:p>
        </p:txBody>
      </p:sp>
      <p:pic>
        <p:nvPicPr>
          <p:cNvPr id="6" name="图片 5">
            <a:extLst>
              <a:ext uri="{FF2B5EF4-FFF2-40B4-BE49-F238E27FC236}">
                <a16:creationId xmlns:a16="http://schemas.microsoft.com/office/drawing/2014/main" id="{809FDB3A-E873-44D6-A2A0-EDDD82447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语句格式</a:t>
            </a:r>
            <a:endParaRPr lang="en-US" altLang="zh-CN" dirty="0"/>
          </a:p>
          <a:p>
            <a:endParaRPr lang="en-US" altLang="zh-CN" dirty="0"/>
          </a:p>
          <a:p>
            <a:endParaRPr lang="en-US" altLang="zh-CN" dirty="0"/>
          </a:p>
          <a:p>
            <a:endParaRPr lang="en-US" altLang="zh-CN" dirty="0"/>
          </a:p>
          <a:p>
            <a:r>
              <a:rPr lang="zh-CN" altLang="en-US" dirty="0"/>
              <a:t>功能</a:t>
            </a:r>
            <a:endParaRPr lang="en-US" altLang="zh-CN" dirty="0"/>
          </a:p>
          <a:p>
            <a:pPr lvl="1"/>
            <a:r>
              <a:rPr lang="zh-CN" altLang="en-US" sz="2400" dirty="0"/>
              <a:t>将新的元组插入到指定表</a:t>
            </a:r>
          </a:p>
        </p:txBody>
      </p:sp>
      <p:sp>
        <p:nvSpPr>
          <p:cNvPr id="2" name="标题 1"/>
          <p:cNvSpPr>
            <a:spLocks noGrp="1"/>
          </p:cNvSpPr>
          <p:nvPr>
            <p:ph type="title"/>
          </p:nvPr>
        </p:nvSpPr>
        <p:spPr/>
        <p:txBody>
          <a:bodyPr/>
          <a:lstStyle/>
          <a:p>
            <a:r>
              <a:rPr lang="zh-CN" altLang="en-US" dirty="0"/>
              <a:t>插入元组</a:t>
            </a:r>
          </a:p>
        </p:txBody>
      </p:sp>
      <p:sp>
        <p:nvSpPr>
          <p:cNvPr id="4" name="矩形 3"/>
          <p:cNvSpPr/>
          <p:nvPr/>
        </p:nvSpPr>
        <p:spPr>
          <a:xfrm>
            <a:off x="1855423" y="2130551"/>
            <a:ext cx="7626628" cy="1573444"/>
          </a:xfrm>
          <a:prstGeom prst="rect">
            <a:avLst/>
          </a:prstGeom>
        </p:spPr>
        <p:txBody>
          <a:bodyPr wrap="square">
            <a:spAutoFit/>
          </a:bodyPr>
          <a:lstStyle/>
          <a:p>
            <a:pPr marL="609600" indent="-609600">
              <a:lnSpc>
                <a:spcPct val="120000"/>
              </a:lnSpc>
            </a:pPr>
            <a:r>
              <a:rPr lang="en-US" altLang="zh-CN" sz="2400" b="1" dirty="0">
                <a:solidFill>
                  <a:srgbClr val="FF0000"/>
                </a:solidFill>
              </a:rPr>
              <a:t>INSERT </a:t>
            </a:r>
            <a:r>
              <a:rPr lang="en-US" altLang="zh-CN" sz="2400" b="1" dirty="0">
                <a:solidFill>
                  <a:srgbClr val="0000FF"/>
                </a:solidFill>
              </a:rPr>
              <a:t> </a:t>
            </a:r>
          </a:p>
          <a:p>
            <a:pPr marL="609600" indent="-609600">
              <a:lnSpc>
                <a:spcPct val="150000"/>
              </a:lnSpc>
            </a:pPr>
            <a:r>
              <a:rPr lang="en-US" altLang="zh-CN" sz="2400" b="1" dirty="0">
                <a:solidFill>
                  <a:srgbClr val="FF0000"/>
                </a:solidFill>
              </a:rPr>
              <a:t>INTO</a:t>
            </a:r>
            <a:r>
              <a:rPr lang="en-US" altLang="zh-CN" sz="2400" b="1" dirty="0">
                <a:solidFill>
                  <a:srgbClr val="0000FF"/>
                </a:solidFill>
              </a:rPr>
              <a:t>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a:lnSpc>
                <a:spcPct val="150000"/>
              </a:lnSpc>
            </a:pPr>
            <a:r>
              <a:rPr lang="en-US" altLang="zh-CN" sz="2400" b="1" dirty="0">
                <a:solidFill>
                  <a:srgbClr val="FF0000"/>
                </a:solidFill>
              </a:rPr>
              <a:t>VALUES</a:t>
            </a:r>
            <a:r>
              <a:rPr lang="en-US" altLang="zh-CN" sz="2400" dirty="0"/>
              <a:t> (&lt;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50000"/>
              </a:lnSpc>
            </a:pPr>
            <a:r>
              <a:rPr lang="en-US" altLang="zh-CN" sz="2800" dirty="0">
                <a:solidFill>
                  <a:srgbClr val="FF0000"/>
                </a:solidFill>
                <a:latin typeface="隶书" panose="02010509060101010101" pitchFamily="49" charset="-122"/>
              </a:rPr>
              <a:t> </a:t>
            </a:r>
            <a:r>
              <a:rPr lang="en-US" altLang="zh-CN" sz="2800" b="1" dirty="0">
                <a:solidFill>
                  <a:srgbClr val="FF0000"/>
                </a:solidFill>
              </a:rPr>
              <a:t>INTO</a:t>
            </a:r>
            <a:r>
              <a:rPr lang="zh-CN" altLang="en-US" sz="2800" b="1" dirty="0">
                <a:solidFill>
                  <a:srgbClr val="FF0000"/>
                </a:solidFill>
                <a:latin typeface="隶书" panose="02010509060101010101" pitchFamily="49" charset="-122"/>
              </a:rPr>
              <a:t>子句</a:t>
            </a:r>
          </a:p>
          <a:p>
            <a:pPr lvl="1">
              <a:lnSpc>
                <a:spcPct val="150000"/>
              </a:lnSpc>
            </a:pPr>
            <a:r>
              <a:rPr lang="zh-CN" altLang="en-US" sz="2400" dirty="0"/>
              <a:t>指定要插入数据的表名及属性列</a:t>
            </a:r>
          </a:p>
          <a:p>
            <a:pPr lvl="1">
              <a:lnSpc>
                <a:spcPct val="150000"/>
              </a:lnSpc>
            </a:pPr>
            <a:r>
              <a:rPr lang="zh-CN" altLang="en-US" sz="2400" dirty="0"/>
              <a:t>属性列的顺序可与表定义中的顺序不一致</a:t>
            </a:r>
          </a:p>
          <a:p>
            <a:pPr lvl="1">
              <a:lnSpc>
                <a:spcPct val="150000"/>
              </a:lnSpc>
            </a:pPr>
            <a:r>
              <a:rPr lang="zh-CN" altLang="en-US" sz="2400" dirty="0"/>
              <a:t>没有指定属性列：表示要插入的是一条完整的元组，且属性列属性与表定义中的顺序一致</a:t>
            </a:r>
          </a:p>
          <a:p>
            <a:pPr lvl="1">
              <a:lnSpc>
                <a:spcPct val="150000"/>
              </a:lnSpc>
            </a:pPr>
            <a:r>
              <a:rPr lang="zh-CN" altLang="en-US" sz="2400" dirty="0"/>
              <a:t>指定部分属性列：插入的元组在其余属性列上取空值</a:t>
            </a:r>
            <a:endParaRPr lang="en-US" altLang="zh-CN" sz="2400" dirty="0"/>
          </a:p>
          <a:p>
            <a:pPr>
              <a:lnSpc>
                <a:spcPct val="150000"/>
              </a:lnSpc>
            </a:pPr>
            <a:r>
              <a:rPr lang="en-US" altLang="zh-CN" sz="2800" b="1" dirty="0">
                <a:solidFill>
                  <a:srgbClr val="FF0000"/>
                </a:solidFill>
              </a:rPr>
              <a:t>VALUES</a:t>
            </a:r>
            <a:r>
              <a:rPr lang="zh-CN" altLang="en-US" sz="2800" b="1" dirty="0">
                <a:solidFill>
                  <a:srgbClr val="FF0000"/>
                </a:solidFill>
                <a:latin typeface="隶书" panose="02010509060101010101" pitchFamily="49" charset="-122"/>
              </a:rPr>
              <a:t>子句</a:t>
            </a:r>
          </a:p>
          <a:p>
            <a:pPr lvl="1">
              <a:lnSpc>
                <a:spcPct val="150000"/>
              </a:lnSpc>
            </a:pPr>
            <a:r>
              <a:rPr lang="zh-CN" altLang="en-US" dirty="0"/>
              <a:t> </a:t>
            </a:r>
            <a:r>
              <a:rPr lang="zh-CN" altLang="en-US" sz="2400" dirty="0"/>
              <a:t>提供的值必须与</a:t>
            </a:r>
            <a:r>
              <a:rPr lang="en-US" altLang="zh-CN" sz="2400" dirty="0"/>
              <a:t>INTO</a:t>
            </a:r>
            <a:r>
              <a:rPr lang="zh-CN" altLang="en-US" sz="2400" dirty="0"/>
              <a:t>子句匹配</a:t>
            </a:r>
            <a:endParaRPr lang="en-US" altLang="zh-CN" sz="2400" dirty="0"/>
          </a:p>
          <a:p>
            <a:pPr lvl="2">
              <a:lnSpc>
                <a:spcPct val="150000"/>
              </a:lnSpc>
            </a:pPr>
            <a:r>
              <a:rPr lang="zh-CN" altLang="en-US" sz="2000" dirty="0"/>
              <a:t>值的个数</a:t>
            </a:r>
          </a:p>
          <a:p>
            <a:pPr lvl="2">
              <a:lnSpc>
                <a:spcPct val="150000"/>
              </a:lnSpc>
            </a:pPr>
            <a:r>
              <a:rPr lang="zh-CN" altLang="en-US" sz="2000" dirty="0"/>
              <a:t>值的类型</a:t>
            </a:r>
          </a:p>
          <a:p>
            <a:pPr lvl="2">
              <a:lnSpc>
                <a:spcPct val="150000"/>
              </a:lnSpc>
            </a:pPr>
            <a:endParaRPr lang="zh-CN" altLang="en-US" sz="2000" dirty="0"/>
          </a:p>
          <a:p>
            <a:pPr marL="0" indent="0">
              <a:buNone/>
            </a:pPr>
            <a:endParaRPr lang="zh-CN" altLang="en-US" sz="3600" b="1" dirty="0"/>
          </a:p>
        </p:txBody>
      </p:sp>
      <p:sp>
        <p:nvSpPr>
          <p:cNvPr id="4" name="标题 3">
            <a:extLst>
              <a:ext uri="{FF2B5EF4-FFF2-40B4-BE49-F238E27FC236}">
                <a16:creationId xmlns:a16="http://schemas.microsoft.com/office/drawing/2014/main" id="{F27A0DCF-39E5-4356-9FDF-1F29A94D787A}"/>
              </a:ext>
            </a:extLst>
          </p:cNvPr>
          <p:cNvSpPr>
            <a:spLocks noGrp="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793" y="979467"/>
            <a:ext cx="11330005" cy="1308884"/>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1]   </a:t>
            </a:r>
            <a:r>
              <a:rPr lang="zh-CN" altLang="en-US" sz="2800" dirty="0">
                <a:ea typeface="+mn-ea"/>
                <a:cs typeface="Times New Roman" panose="02020603050405020304" pitchFamily="18" charset="0"/>
              </a:rPr>
              <a:t>将一个新学生记录（学号：</a:t>
            </a:r>
            <a:r>
              <a:rPr lang="en-US" altLang="zh-CN" sz="2800" dirty="0">
                <a:ea typeface="+mn-ea"/>
                <a:cs typeface="Times New Roman" panose="02020603050405020304" pitchFamily="18" charset="0"/>
              </a:rPr>
              <a:t>201215128</a:t>
            </a:r>
            <a:r>
              <a:rPr lang="zh-CN" altLang="en-US" sz="2800" dirty="0">
                <a:ea typeface="+mn-ea"/>
                <a:cs typeface="Times New Roman" panose="02020603050405020304" pitchFamily="18" charset="0"/>
              </a:rPr>
              <a:t>；姓名：陈冬；性别：男；    所在系：</a:t>
            </a:r>
            <a:r>
              <a:rPr lang="en-US" altLang="zh-CN" sz="2800" dirty="0">
                <a:ea typeface="+mn-ea"/>
                <a:cs typeface="Times New Roman" panose="02020603050405020304" pitchFamily="18" charset="0"/>
              </a:rPr>
              <a:t>IS</a:t>
            </a:r>
            <a:r>
              <a:rPr lang="zh-CN" altLang="en-US" sz="2800" dirty="0">
                <a:ea typeface="+mn-ea"/>
                <a:cs typeface="Times New Roman" panose="02020603050405020304" pitchFamily="18" charset="0"/>
              </a:rPr>
              <a:t>；年龄：</a:t>
            </a:r>
            <a:r>
              <a:rPr lang="en-US" altLang="zh-CN" sz="2800" dirty="0">
                <a:ea typeface="+mn-ea"/>
                <a:cs typeface="Times New Roman" panose="02020603050405020304" pitchFamily="18" charset="0"/>
              </a:rPr>
              <a:t>18</a:t>
            </a:r>
            <a:r>
              <a:rPr lang="zh-CN" altLang="en-US" sz="2800" dirty="0">
                <a:ea typeface="+mn-ea"/>
                <a:cs typeface="Times New Roman" panose="02020603050405020304" pitchFamily="18" charset="0"/>
              </a:rPr>
              <a:t>岁）插入到</a:t>
            </a:r>
            <a:r>
              <a:rPr lang="en-US" altLang="zh-CN" sz="2800" dirty="0">
                <a:ea typeface="+mn-ea"/>
                <a:cs typeface="Times New Roman" panose="02020603050405020304" pitchFamily="18" charset="0"/>
              </a:rPr>
              <a:t>Student</a:t>
            </a:r>
            <a:r>
              <a:rPr lang="zh-CN" altLang="en-US" sz="2800" dirty="0">
                <a:ea typeface="+mn-ea"/>
                <a:cs typeface="Times New Roman" panose="02020603050405020304" pitchFamily="18" charset="0"/>
              </a:rPr>
              <a:t>表中。</a:t>
            </a:r>
          </a:p>
        </p:txBody>
      </p:sp>
      <p:sp>
        <p:nvSpPr>
          <p:cNvPr id="5" name="矩形 4"/>
          <p:cNvSpPr/>
          <p:nvPr/>
        </p:nvSpPr>
        <p:spPr>
          <a:xfrm>
            <a:off x="1235465" y="2420313"/>
            <a:ext cx="10050809" cy="945580"/>
          </a:xfrm>
          <a:prstGeom prst="rect">
            <a:avLst/>
          </a:prstGeom>
        </p:spPr>
        <p:txBody>
          <a:bodyPr wrap="square">
            <a:spAutoFit/>
          </a:bodyPr>
          <a:lstStyle/>
          <a:p>
            <a:pPr>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INSERT  INTO  </a:t>
            </a:r>
            <a:r>
              <a:rPr lang="en-US" altLang="zh-CN" sz="2400" dirty="0">
                <a:ea typeface="+mn-ea"/>
                <a:cs typeface="Times New Roman" panose="02020603050405020304" pitchFamily="18" charset="0"/>
              </a:rPr>
              <a:t>Student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Sname</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Ssex</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Sage)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VALUES</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('201215128'</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陈冬</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男</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'IS'</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18)</a:t>
            </a:r>
            <a:r>
              <a:rPr lang="zh-CN" altLang="en-US" sz="2400" dirty="0">
                <a:ea typeface="+mn-ea"/>
                <a:cs typeface="Times New Roman" panose="02020603050405020304" pitchFamily="18" charset="0"/>
              </a:rPr>
              <a:t>；</a:t>
            </a:r>
          </a:p>
        </p:txBody>
      </p:sp>
      <p:sp>
        <p:nvSpPr>
          <p:cNvPr id="6" name="TextBox 5"/>
          <p:cNvSpPr txBox="1"/>
          <p:nvPr/>
        </p:nvSpPr>
        <p:spPr>
          <a:xfrm>
            <a:off x="577793" y="3425459"/>
            <a:ext cx="10825287" cy="656846"/>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2]   </a:t>
            </a:r>
            <a:r>
              <a:rPr lang="zh-CN" altLang="en-US" sz="2800" dirty="0">
                <a:ea typeface="+mn-ea"/>
                <a:cs typeface="Times New Roman" panose="02020603050405020304" pitchFamily="18" charset="0"/>
              </a:rPr>
              <a:t>将学生张成民的信息插入到</a:t>
            </a:r>
            <a:r>
              <a:rPr lang="en-US" altLang="zh-CN" sz="2800" dirty="0">
                <a:ea typeface="+mn-ea"/>
                <a:cs typeface="Times New Roman" panose="02020603050405020304" pitchFamily="18" charset="0"/>
              </a:rPr>
              <a:t>Student</a:t>
            </a:r>
            <a:r>
              <a:rPr lang="zh-CN" altLang="en-US" sz="2800" dirty="0">
                <a:ea typeface="+mn-ea"/>
                <a:cs typeface="Times New Roman" panose="02020603050405020304" pitchFamily="18" charset="0"/>
              </a:rPr>
              <a:t>表中。</a:t>
            </a:r>
          </a:p>
        </p:txBody>
      </p:sp>
      <p:sp>
        <p:nvSpPr>
          <p:cNvPr id="7" name="矩形 6"/>
          <p:cNvSpPr/>
          <p:nvPr/>
        </p:nvSpPr>
        <p:spPr>
          <a:xfrm>
            <a:off x="1182456" y="4241492"/>
            <a:ext cx="10050809" cy="945580"/>
          </a:xfrm>
          <a:prstGeom prst="rect">
            <a:avLst/>
          </a:prstGeom>
        </p:spPr>
        <p:txBody>
          <a:bodyPr wrap="square">
            <a:spAutoFit/>
          </a:bodyPr>
          <a:lstStyle/>
          <a:p>
            <a:pPr>
              <a:buFont typeface="Wingdings" pitchFamily="2" charset="2"/>
              <a:buNone/>
            </a:pPr>
            <a:r>
              <a:rPr lang="en-US" altLang="zh-CN" sz="2400" dirty="0">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INSERT  INTO  </a:t>
            </a:r>
            <a:r>
              <a:rPr lang="en-US" altLang="zh-CN" sz="2400" dirty="0">
                <a:ea typeface="+mn-ea"/>
                <a:cs typeface="Times New Roman" panose="02020603050405020304" pitchFamily="18" charset="0"/>
              </a:rPr>
              <a:t>Student</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VALUES</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('201215126', '</a:t>
            </a:r>
            <a:r>
              <a:rPr lang="zh-CN" altLang="en-US" sz="2400" dirty="0">
                <a:ea typeface="+mn-ea"/>
                <a:cs typeface="Times New Roman" panose="02020603050405020304" pitchFamily="18" charset="0"/>
              </a:rPr>
              <a:t>张成民</a:t>
            </a:r>
            <a:r>
              <a:rPr lang="en-US" altLang="zh-CN" sz="2400" dirty="0">
                <a:ea typeface="+mn-ea"/>
                <a:cs typeface="Times New Roman" panose="02020603050405020304" pitchFamily="18" charset="0"/>
              </a:rPr>
              <a:t>', '</a:t>
            </a:r>
            <a:r>
              <a:rPr lang="zh-CN" altLang="en-US" sz="2400" dirty="0">
                <a:ea typeface="+mn-ea"/>
                <a:cs typeface="Times New Roman" panose="02020603050405020304" pitchFamily="18" charset="0"/>
              </a:rPr>
              <a:t>男</a:t>
            </a:r>
            <a:r>
              <a:rPr lang="en-US" altLang="zh-CN" sz="2400" dirty="0">
                <a:ea typeface="+mn-ea"/>
                <a:cs typeface="Times New Roman" panose="02020603050405020304" pitchFamily="18" charset="0"/>
              </a:rPr>
              <a:t>', 18, 'CS')</a:t>
            </a:r>
            <a:r>
              <a:rPr lang="zh-CN" altLang="en-US" sz="2400" dirty="0">
                <a:ea typeface="+mn-ea"/>
                <a:cs typeface="Times New Roman" panose="02020603050405020304" pitchFamily="18" charset="0"/>
              </a:rPr>
              <a:t>；</a:t>
            </a:r>
          </a:p>
        </p:txBody>
      </p:sp>
      <p:sp>
        <p:nvSpPr>
          <p:cNvPr id="9" name="标题 8"/>
          <p:cNvSpPr>
            <a:spLocks noGrp="1"/>
          </p:cNvSpPr>
          <p:nvPr>
            <p:ph type="title"/>
          </p:nvPr>
        </p:nvSpPr>
        <p:spPr/>
        <p:txBody>
          <a:bodyPr/>
          <a:lstStyle/>
          <a:p>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endParaRPr lang="en-US" altLang="zh-CN" dirty="0"/>
          </a:p>
          <a:p>
            <a:endParaRPr lang="en-US" altLang="zh-CN" dirty="0"/>
          </a:p>
          <a:p>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r>
              <a:rPr lang="zh-CN" altLang="en-US" sz="2400" dirty="0"/>
              <a:t>将子查询结果插入指定表中</a:t>
            </a:r>
          </a:p>
          <a:p>
            <a:r>
              <a:rPr lang="zh-CN" altLang="en-US" sz="2800" dirty="0">
                <a:latin typeface="隶书" panose="02010509060101010101" pitchFamily="49" charset="-122"/>
              </a:rPr>
              <a:t>注意</a:t>
            </a:r>
            <a:endParaRPr lang="en-US" altLang="zh-CN" sz="2800" dirty="0">
              <a:latin typeface="隶书" panose="02010509060101010101" pitchFamily="49" charset="-122"/>
            </a:endParaRPr>
          </a:p>
          <a:p>
            <a:pPr lvl="1">
              <a:lnSpc>
                <a:spcPct val="150000"/>
              </a:lnSpc>
            </a:pPr>
            <a:r>
              <a:rPr lang="zh-CN" altLang="en-US" sz="2400" dirty="0"/>
              <a:t>子查询的结果必须包含和</a:t>
            </a:r>
            <a:r>
              <a:rPr lang="en-US" altLang="zh-CN" sz="2400" dirty="0"/>
              <a:t>insert</a:t>
            </a:r>
            <a:r>
              <a:rPr lang="zh-CN" altLang="en-US" sz="2400" dirty="0"/>
              <a:t>的字段列表一样多的字段，并且数据类型兼容</a:t>
            </a:r>
            <a:endParaRPr lang="zh-CN" altLang="en-US" dirty="0"/>
          </a:p>
        </p:txBody>
      </p:sp>
      <p:sp>
        <p:nvSpPr>
          <p:cNvPr id="2" name="标题 1"/>
          <p:cNvSpPr>
            <a:spLocks noGrp="1"/>
          </p:cNvSpPr>
          <p:nvPr>
            <p:ph type="title"/>
          </p:nvPr>
        </p:nvSpPr>
        <p:spPr/>
        <p:txBody>
          <a:bodyPr/>
          <a:lstStyle/>
          <a:p>
            <a:r>
              <a:rPr lang="zh-CN" altLang="en-US" dirty="0"/>
              <a:t>插入子查询结果</a:t>
            </a:r>
          </a:p>
        </p:txBody>
      </p:sp>
      <p:sp>
        <p:nvSpPr>
          <p:cNvPr id="4" name="矩形 3"/>
          <p:cNvSpPr/>
          <p:nvPr/>
        </p:nvSpPr>
        <p:spPr>
          <a:xfrm>
            <a:off x="2686696" y="1964296"/>
            <a:ext cx="7626628" cy="1019446"/>
          </a:xfrm>
          <a:prstGeom prst="rect">
            <a:avLst/>
          </a:prstGeom>
        </p:spPr>
        <p:txBody>
          <a:bodyPr wrap="square">
            <a:spAutoFit/>
          </a:bodyPr>
          <a:lstStyle/>
          <a:p>
            <a:pPr marL="609600" indent="-609600">
              <a:lnSpc>
                <a:spcPct val="120000"/>
              </a:lnSpc>
            </a:pPr>
            <a:r>
              <a:rPr lang="en-US" altLang="zh-CN" sz="2400" b="1" dirty="0">
                <a:solidFill>
                  <a:srgbClr val="FF0000"/>
                </a:solidFill>
              </a:rPr>
              <a:t>INSERT  INTO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a:lnSpc>
                <a:spcPct val="150000"/>
              </a:lnSpc>
            </a:pPr>
            <a:r>
              <a:rPr lang="zh-CN" altLang="en-US" sz="2400" dirty="0"/>
              <a:t>子查询</a:t>
            </a:r>
            <a:endParaRPr lang="en-US" altLang="zh-CN" sz="2400" dirty="0"/>
          </a:p>
        </p:txBody>
      </p:sp>
    </p:spTree>
  </p:cSld>
  <p:clrMapOvr>
    <a:masterClrMapping/>
  </p:clrMapOvr>
</p:sld>
</file>

<file path=ppt/theme/theme1.xml><?xml version="1.0" encoding="utf-8"?>
<a:theme xmlns:a="http://schemas.openxmlformats.org/drawingml/2006/main" name="1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5236</TotalTime>
  <Words>2147</Words>
  <Application>Microsoft Office PowerPoint</Application>
  <PresentationFormat>宽屏</PresentationFormat>
  <Paragraphs>353</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华文行楷</vt:lpstr>
      <vt:lpstr>隶书</vt:lpstr>
      <vt:lpstr>宋体</vt:lpstr>
      <vt:lpstr>微软雅黑</vt:lpstr>
      <vt:lpstr>Arial</vt:lpstr>
      <vt:lpstr>Times New Roman</vt:lpstr>
      <vt:lpstr>Wingdings</vt:lpstr>
      <vt:lpstr>1_1</vt:lpstr>
      <vt:lpstr>数据库系统概论 </vt:lpstr>
      <vt:lpstr>第3章 关系数据库标准语言SQL</vt:lpstr>
      <vt:lpstr>教学目标</vt:lpstr>
      <vt:lpstr>本讲内容</vt:lpstr>
      <vt:lpstr>数据更新</vt:lpstr>
      <vt:lpstr>插入元组</vt:lpstr>
      <vt:lpstr>PowerPoint 演示文稿</vt:lpstr>
      <vt:lpstr>示例</vt:lpstr>
      <vt:lpstr>插入子查询结果</vt:lpstr>
      <vt:lpstr>PowerPoint 演示文稿</vt:lpstr>
      <vt:lpstr>第五节 数据更新</vt:lpstr>
      <vt:lpstr>修改数据</vt:lpstr>
      <vt:lpstr>修改某一个元组的值</vt:lpstr>
      <vt:lpstr>修改多个元组的值</vt:lpstr>
      <vt:lpstr>带子查询的修改语句</vt:lpstr>
      <vt:lpstr>你知道吗？</vt:lpstr>
      <vt:lpstr>数据更新</vt:lpstr>
      <vt:lpstr>删除语句</vt:lpstr>
      <vt:lpstr>删除某个元组的值</vt:lpstr>
      <vt:lpstr>删除多个元组的值</vt:lpstr>
      <vt:lpstr>带子查询的删除语句</vt:lpstr>
      <vt:lpstr>本章内容</vt:lpstr>
      <vt:lpstr>空值的处理</vt:lpstr>
      <vt:lpstr>本章内容</vt:lpstr>
      <vt:lpstr>视   图</vt:lpstr>
      <vt:lpstr>视    图</vt:lpstr>
      <vt:lpstr>定义视图</vt:lpstr>
      <vt:lpstr>示例</vt:lpstr>
      <vt:lpstr>PowerPoint 演示文稿</vt:lpstr>
      <vt:lpstr>PowerPoint 演示文稿</vt:lpstr>
      <vt:lpstr>删除视图</vt:lpstr>
      <vt:lpstr>视   图</vt:lpstr>
      <vt:lpstr>视图概述</vt:lpstr>
      <vt:lpstr>PowerPoint 演示文稿</vt:lpstr>
      <vt:lpstr>PowerPoint 演示文稿</vt:lpstr>
      <vt:lpstr>PowerPoint 演示文稿</vt:lpstr>
      <vt:lpstr>第七节 视图</vt:lpstr>
      <vt:lpstr>更新视图</vt:lpstr>
      <vt:lpstr>示例</vt:lpstr>
      <vt:lpstr>PowerPoint 演示文稿</vt:lpstr>
      <vt:lpstr>PowerPoint 演示文稿</vt:lpstr>
      <vt:lpstr>第七节 视图</vt:lpstr>
      <vt:lpstr>视图的作用</vt:lpstr>
      <vt:lpstr>SQL支持关系数据库三级模式结构</vt:lpstr>
      <vt:lpstr>Q &amp; A</vt:lpstr>
      <vt:lpstr>这次课我们学到了…</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Yang Weida</cp:lastModifiedBy>
  <cp:revision>93</cp:revision>
  <dcterms:created xsi:type="dcterms:W3CDTF">2009-08-07T00:18:23Z</dcterms:created>
  <dcterms:modified xsi:type="dcterms:W3CDTF">2020-03-31T04:24:43Z</dcterms:modified>
</cp:coreProperties>
</file>