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8" r:id="rId1"/>
  </p:sldMasterIdLst>
  <p:notesMasterIdLst>
    <p:notesMasterId r:id="rId78"/>
  </p:notesMasterIdLst>
  <p:sldIdLst>
    <p:sldId id="262" r:id="rId2"/>
    <p:sldId id="331" r:id="rId3"/>
    <p:sldId id="367" r:id="rId4"/>
    <p:sldId id="333" r:id="rId5"/>
    <p:sldId id="269" r:id="rId6"/>
    <p:sldId id="27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335" r:id="rId18"/>
    <p:sldId id="283" r:id="rId19"/>
    <p:sldId id="286" r:id="rId20"/>
    <p:sldId id="287" r:id="rId21"/>
    <p:sldId id="288" r:id="rId22"/>
    <p:sldId id="332" r:id="rId23"/>
    <p:sldId id="289" r:id="rId24"/>
    <p:sldId id="290" r:id="rId25"/>
    <p:sldId id="291" r:id="rId26"/>
    <p:sldId id="292" r:id="rId27"/>
    <p:sldId id="296" r:id="rId28"/>
    <p:sldId id="293" r:id="rId29"/>
    <p:sldId id="297" r:id="rId30"/>
    <p:sldId id="294" r:id="rId31"/>
    <p:sldId id="304" r:id="rId32"/>
    <p:sldId id="298" r:id="rId33"/>
    <p:sldId id="299" r:id="rId34"/>
    <p:sldId id="324" r:id="rId35"/>
    <p:sldId id="321" r:id="rId36"/>
    <p:sldId id="323" r:id="rId37"/>
    <p:sldId id="325" r:id="rId38"/>
    <p:sldId id="326" r:id="rId39"/>
    <p:sldId id="303" r:id="rId40"/>
    <p:sldId id="327" r:id="rId41"/>
    <p:sldId id="328" r:id="rId42"/>
    <p:sldId id="329" r:id="rId43"/>
    <p:sldId id="309" r:id="rId44"/>
    <p:sldId id="310" r:id="rId45"/>
    <p:sldId id="330" r:id="rId46"/>
    <p:sldId id="314" r:id="rId47"/>
    <p:sldId id="311" r:id="rId48"/>
    <p:sldId id="313" r:id="rId49"/>
    <p:sldId id="315" r:id="rId50"/>
    <p:sldId id="334" r:id="rId51"/>
    <p:sldId id="317" r:id="rId52"/>
    <p:sldId id="318" r:id="rId53"/>
    <p:sldId id="320" r:id="rId54"/>
    <p:sldId id="266" r:id="rId55"/>
    <p:sldId id="36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68" r:id="rId64"/>
    <p:sldId id="344" r:id="rId65"/>
    <p:sldId id="345" r:id="rId66"/>
    <p:sldId id="346" r:id="rId67"/>
    <p:sldId id="347" r:id="rId68"/>
    <p:sldId id="349" r:id="rId69"/>
    <p:sldId id="351" r:id="rId70"/>
    <p:sldId id="353" r:id="rId71"/>
    <p:sldId id="355" r:id="rId72"/>
    <p:sldId id="357" r:id="rId73"/>
    <p:sldId id="360" r:id="rId74"/>
    <p:sldId id="361" r:id="rId75"/>
    <p:sldId id="363" r:id="rId76"/>
    <p:sldId id="369" r:id="rId77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  <a:srgbClr val="0000FF"/>
    <a:srgbClr val="000000"/>
    <a:srgbClr val="FF9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5019" autoAdjust="0"/>
  </p:normalViewPr>
  <p:slideViewPr>
    <p:cSldViewPr snapToGrid="0">
      <p:cViewPr varScale="1">
        <p:scale>
          <a:sx n="86" d="100"/>
          <a:sy n="86" d="100"/>
        </p:scale>
        <p:origin x="30" y="2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AB946-23F4-4C3E-B799-794DABE0DA91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8348-6180-4814-9269-23A7E192F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4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28348-6180-4814-9269-23A7E192FBC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9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72A4D464-4DA0-4D20-AD1E-316D2B55FB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84" y="0"/>
            <a:ext cx="8879416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A1908824-AA9F-4752-B4C8-A1FE22002A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0" y="3844556"/>
            <a:ext cx="4572000" cy="1189651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zh-CN" altLang="zh-CN" noProof="0" dirty="0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AA27C61-921C-41A1-B00C-39D1795748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08237" y="5044778"/>
            <a:ext cx="3787147" cy="118965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575"/>
            </a:lvl1pPr>
          </a:lstStyle>
          <a:p>
            <a:pPr lvl="0"/>
            <a:r>
              <a:rPr lang="zh-CN" altLang="zh-CN" noProof="0" dirty="0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407C4-C59F-48B0-85B0-DB266E954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F4008-2779-4F2B-A00D-4572497656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917EA-CAF7-450A-ADD2-FD74343CE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7DDC4C-5AC7-4AE1-A365-67B67D189ED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240C0-A003-4171-8E60-8CE07DA2BC4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43" y="2952822"/>
            <a:ext cx="1509487" cy="6586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DC7A7-88D9-4C7B-A9E1-CFA21F0E06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70" y="1073581"/>
            <a:ext cx="5500615" cy="25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9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61507" y="1600201"/>
            <a:ext cx="8220892" cy="4525963"/>
          </a:xfrm>
        </p:spPr>
        <p:txBody>
          <a:bodyPr/>
          <a:lstStyle>
            <a:lvl1pPr>
              <a:buFontTx/>
              <a:buBlip>
                <a:blip r:embed="rId2"/>
              </a:buBlip>
              <a:defRPr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11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2019/4/23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21409107">
            <a:off x="641629" y="4718602"/>
            <a:ext cx="2286000" cy="171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4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87681" y="1658983"/>
            <a:ext cx="7262948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10589612" cy="1143000"/>
          </a:xfrm>
        </p:spPr>
        <p:txBody>
          <a:bodyPr>
            <a:normAutofit/>
          </a:bodyPr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CN" altLang="en-US" dirty="0"/>
          </a:p>
        </p:txBody>
      </p:sp>
      <p:pic>
        <p:nvPicPr>
          <p:cNvPr id="7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291" y="4846321"/>
            <a:ext cx="3626875" cy="1741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4285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487680" y="1658983"/>
            <a:ext cx="9056915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11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22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CED21-CC2B-44EF-83D4-46AFB1DB4E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3266" y="3564119"/>
            <a:ext cx="4102100" cy="3048000"/>
          </a:xfrm>
          <a:prstGeom prst="rect">
            <a:avLst/>
          </a:prstGeom>
          <a:noFill/>
        </p:spPr>
      </p:pic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10589612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89197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87681" y="1658983"/>
            <a:ext cx="7262948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10589612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CN" altLang="en-US" dirty="0"/>
          </a:p>
        </p:txBody>
      </p:sp>
      <p:pic>
        <p:nvPicPr>
          <p:cNvPr id="7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291" y="4846321"/>
            <a:ext cx="3626875" cy="1741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946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487680" y="1658983"/>
            <a:ext cx="9056915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11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22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CED21-CC2B-44EF-83D4-46AFB1DB4E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3266" y="3564119"/>
            <a:ext cx="4102100" cy="3048000"/>
          </a:xfrm>
          <a:prstGeom prst="rect">
            <a:avLst/>
          </a:prstGeom>
          <a:noFill/>
        </p:spPr>
      </p:pic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10589612" cy="1143000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149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C455D3EE-B83B-40C4-A9CC-0D1099970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2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43A96-E8D2-46E9-864D-0DA9CD7C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defRPr sz="2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0056" indent="-19288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"/>
              <a:defRPr sz="2400">
                <a:latin typeface="+mn-ea"/>
                <a:ea typeface="+mn-ea"/>
              </a:defRPr>
            </a:lvl2pPr>
            <a:lvl3pPr marL="675085" indent="-160735">
              <a:lnSpc>
                <a:spcPct val="150000"/>
              </a:lnSpc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932260" indent="-16073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8475FB9C-792D-45E1-90F1-EFA85918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652" y="235419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658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>
            <a:extLst>
              <a:ext uri="{FF2B5EF4-FFF2-40B4-BE49-F238E27FC236}">
                <a16:creationId xmlns:a16="http://schemas.microsoft.com/office/drawing/2014/main" id="{C6AFF661-BC60-4AC4-AD39-F869C0990E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2" y="135104"/>
            <a:ext cx="6817783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1813B78E-23AC-48B2-9106-988AF48D71C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4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71000-6AEE-4827-9457-F1AA2746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98362-66A9-401A-9146-F9D58BEEFC27}" type="datetimeFigureOut">
              <a:rPr lang="zh-CN" altLang="en-US"/>
              <a:pPr>
                <a:defRPr/>
              </a:pPr>
              <a:t>2019/4/23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E529C31-8BE0-49AB-B578-E10F11DD9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6F92-B509-4D60-BFE6-0539A2E6AE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6" name="图片 8">
            <a:extLst>
              <a:ext uri="{FF2B5EF4-FFF2-40B4-BE49-F238E27FC236}">
                <a16:creationId xmlns:a16="http://schemas.microsoft.com/office/drawing/2014/main" id="{ED12536F-832C-4FF2-BB00-AECBD17093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2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97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>
            <a:extLst>
              <a:ext uri="{FF2B5EF4-FFF2-40B4-BE49-F238E27FC236}">
                <a16:creationId xmlns:a16="http://schemas.microsoft.com/office/drawing/2014/main" id="{65D986B6-0CED-4A75-8054-7FFEA8B8B9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135104"/>
            <a:ext cx="6817784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A7E4B645-2121-4824-993B-EA3A7D78DC24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4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dirty="0"/>
              <a:t>单击此处编辑母版标题样式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772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D0570A44-F4E3-4334-A2D9-03AA0599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56873-74A4-44BF-9881-3B9AB99DD831}" type="datetimeFigureOut">
              <a:rPr lang="zh-CN" altLang="en-US"/>
              <a:pPr>
                <a:defRPr/>
              </a:pPr>
              <a:t>2019/4/23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597AABA0-2381-4431-AFCF-ECF62F2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5904"/>
            <a:ext cx="3860800" cy="364981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6D60BCE1-28E2-4B3C-8029-CD1BBE29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9531-DC7C-4C09-B0F3-CE6371457E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8">
            <a:extLst>
              <a:ext uri="{FF2B5EF4-FFF2-40B4-BE49-F238E27FC236}">
                <a16:creationId xmlns:a16="http://schemas.microsoft.com/office/drawing/2014/main" id="{CC91B2DC-3DBC-4F55-9F3E-B41EA24F25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2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03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>
            <a:extLst>
              <a:ext uri="{FF2B5EF4-FFF2-40B4-BE49-F238E27FC236}">
                <a16:creationId xmlns:a16="http://schemas.microsoft.com/office/drawing/2014/main" id="{7BCA7BA1-F80C-4EA6-8C53-D3B1240A55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6" y="1143337"/>
            <a:ext cx="4246033" cy="48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F313B6A3-3FAA-4D54-9AB9-91A96736C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71" y="118972"/>
            <a:ext cx="6819900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685" y="1600200"/>
            <a:ext cx="4789715" cy="45259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3BDF59A7-B477-4570-8D5E-E4EF9EA1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A1300-B471-4730-B172-C1BE3F5B003F}" type="datetimeFigureOut">
              <a:rPr lang="zh-CN" altLang="en-US"/>
              <a:pPr>
                <a:defRPr/>
              </a:pPr>
              <a:t>2019/4/23</a:t>
            </a:fld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58049E8-2A35-416D-B810-1D1686021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7E17A-C169-410B-AFDE-E7A20EEE6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7"/>
            <a:ext cx="12192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609600" y="6553200"/>
            <a:ext cx="28448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939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8A168194-D248-4262-AECE-B7E32DFC85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2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51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169" y="4846641"/>
            <a:ext cx="3627967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>
            <a:extLst>
              <a:ext uri="{FF2B5EF4-FFF2-40B4-BE49-F238E27FC236}">
                <a16:creationId xmlns:a16="http://schemas.microsoft.com/office/drawing/2014/main" id="{09CC542E-DDAE-42A9-8445-15E061CD5C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2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169" y="4846641"/>
            <a:ext cx="3627967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>
            <a:extLst>
              <a:ext uri="{FF2B5EF4-FFF2-40B4-BE49-F238E27FC236}">
                <a16:creationId xmlns:a16="http://schemas.microsoft.com/office/drawing/2014/main" id="{EE7A9066-0FC1-45A5-96D9-9377FFA2DB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2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53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8A0D701F-8898-4488-956D-42209B976D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468165A-B82F-4A32-AD60-E8CB9741A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4995"/>
            <a:ext cx="3860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88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DDD97EF-EDCF-42BB-947E-88EA63D652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smtClean="0"/>
            </a:lvl1pPr>
          </a:lstStyle>
          <a:p>
            <a:pPr>
              <a:defRPr/>
            </a:pPr>
            <a:fld id="{2EFA2754-3588-4F55-8A03-084D3E2190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C55B93D7-8F83-4BE6-ABB5-5F73623456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871"/>
            <a:ext cx="12192000" cy="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9">
            <a:extLst>
              <a:ext uri="{FF2B5EF4-FFF2-40B4-BE49-F238E27FC236}">
                <a16:creationId xmlns:a16="http://schemas.microsoft.com/office/drawing/2014/main" id="{A5736AC1-08BA-485A-B865-E18F47A217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12">
            <a:extLst>
              <a:ext uri="{FF2B5EF4-FFF2-40B4-BE49-F238E27FC236}">
                <a16:creationId xmlns:a16="http://schemas.microsoft.com/office/drawing/2014/main" id="{38CC815E-04B3-408C-9579-1E7954D142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2" y="1"/>
            <a:ext cx="6817783" cy="8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FCCB027-0C0D-40EE-A112-54C37344628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4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285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7175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51435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771525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0287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92881" indent="-192881" algn="l" rtl="0" eaLnBrk="0" fontAlgn="base" hangingPunct="0">
        <a:spcBef>
          <a:spcPct val="20000"/>
        </a:spcBef>
        <a:spcAft>
          <a:spcPct val="0"/>
        </a:spcAft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eaLnBrk="0" fontAlgn="base" hangingPunct="0">
        <a:spcBef>
          <a:spcPct val="20000"/>
        </a:spcBef>
        <a:spcAft>
          <a:spcPct val="0"/>
        </a:spcAft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21.png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4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image" Target="../media/image50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1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2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4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>
            <a:extLst>
              <a:ext uri="{FF2B5EF4-FFF2-40B4-BE49-F238E27FC236}">
                <a16:creationId xmlns:a16="http://schemas.microsoft.com/office/drawing/2014/main" id="{3BA7F579-4033-4101-80F0-B6D6E9F71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3939718"/>
            <a:ext cx="4572000" cy="67757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数据库系统概论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8" name="副标题 1">
            <a:extLst>
              <a:ext uri="{FF2B5EF4-FFF2-40B4-BE49-F238E27FC236}">
                <a16:creationId xmlns:a16="http://schemas.microsoft.com/office/drawing/2014/main" id="{50C96F23-6F67-444C-800E-4190ABE4D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237" y="5139940"/>
            <a:ext cx="3787147" cy="1189651"/>
          </a:xfrm>
        </p:spPr>
        <p:txBody>
          <a:bodyPr/>
          <a:lstStyle/>
          <a:p>
            <a:r>
              <a:rPr lang="zh-CN" altLang="en-US" sz="2800" dirty="0">
                <a:latin typeface="+mn-ea"/>
              </a:rPr>
              <a:t>第</a:t>
            </a:r>
            <a:r>
              <a:rPr lang="en-US" altLang="zh-CN" sz="2800" dirty="0">
                <a:latin typeface="+mn-ea"/>
              </a:rPr>
              <a:t>6</a:t>
            </a:r>
            <a:r>
              <a:rPr lang="zh-CN" altLang="en-US" sz="2800" dirty="0">
                <a:latin typeface="+mn-ea"/>
              </a:rPr>
              <a:t>章 关系数据库理论</a:t>
            </a:r>
          </a:p>
          <a:p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关系模式</a:t>
            </a:r>
            <a:r>
              <a:rPr lang="en-US" altLang="zh-CN" sz="2800" dirty="0"/>
              <a:t>R</a:t>
            </a:r>
            <a:r>
              <a:rPr lang="zh-CN" altLang="en-US" sz="2800" dirty="0"/>
              <a:t>（</a:t>
            </a:r>
            <a:r>
              <a:rPr lang="en-US" altLang="zh-CN" sz="2800" dirty="0"/>
              <a:t>U, D, DOM, F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150000"/>
              </a:lnSpc>
              <a:buSzPct val="75000"/>
              <a:buFont typeface="宋体" charset="-122"/>
              <a:buNone/>
            </a:pPr>
            <a:r>
              <a:rPr lang="zh-CN" altLang="en-US" dirty="0"/>
              <a:t>    </a:t>
            </a:r>
            <a:r>
              <a:rPr lang="zh-CN" altLang="en-US" sz="2800" dirty="0"/>
              <a:t>简化为一个三元组：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                    </a:t>
            </a:r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U, F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当且仅当</a:t>
            </a:r>
            <a:r>
              <a:rPr lang="en-US" altLang="zh-CN" sz="2800" dirty="0"/>
              <a:t>U</a:t>
            </a:r>
            <a:r>
              <a:rPr lang="zh-CN" altLang="en-US" sz="2800" dirty="0"/>
              <a:t>上的一个关系</a:t>
            </a:r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zh-CN" altLang="en-US" sz="2800" dirty="0"/>
              <a:t>满足</a:t>
            </a:r>
            <a:r>
              <a:rPr lang="en-US" altLang="zh-CN" sz="2800" dirty="0"/>
              <a:t>F</a:t>
            </a:r>
            <a:r>
              <a:rPr lang="zh-CN" altLang="en-US" sz="2800" dirty="0"/>
              <a:t>时，</a:t>
            </a:r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zh-CN" altLang="en-US" sz="2800" dirty="0"/>
              <a:t>称为</a:t>
            </a:r>
            <a:r>
              <a:rPr lang="zh-CN" altLang="en-US" sz="2800" dirty="0">
                <a:solidFill>
                  <a:srgbClr val="FF0000"/>
                </a:solidFill>
              </a:rPr>
              <a:t>关系模式 </a:t>
            </a:r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zh-CN" altLang="en-US" sz="2800" dirty="0"/>
              <a:t>（</a:t>
            </a:r>
            <a:r>
              <a:rPr lang="en-US" altLang="zh-CN" sz="2800" dirty="0"/>
              <a:t>U, F</a:t>
            </a:r>
            <a:r>
              <a:rPr lang="zh-CN" altLang="en-US" sz="2800" dirty="0"/>
              <a:t>）的一个</a:t>
            </a:r>
            <a:r>
              <a:rPr lang="zh-CN" altLang="en-US" sz="2800" dirty="0">
                <a:solidFill>
                  <a:srgbClr val="FF0000"/>
                </a:solidFill>
              </a:rPr>
              <a:t>关系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关系模式的简化表示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8726FE-B377-4B76-B0F6-5B2943440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88" y="4700646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1]  </a:t>
            </a:r>
            <a:r>
              <a:rPr lang="zh-CN" altLang="en-US" dirty="0"/>
              <a:t>建立一个描述学校教务的数据库：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sz="2600" dirty="0">
                <a:ea typeface="宋体" charset="-122"/>
              </a:rPr>
              <a:t>	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学生的学号（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）、所在系（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Sdept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）、系主任姓名（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Mname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课程号（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）成绩（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的关系模式 ：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&lt;U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F&gt;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＝｛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Grade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｝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数据依赖对关系模式的影响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45B345-67BE-4107-8443-224275A5F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183" y="4418359"/>
            <a:ext cx="1714739" cy="17147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学校数据库的语义：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 一个系有若干学生， 一个学生只属于一个系；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一个系只有一名主任；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 一个学生可以选修多门课程， 每门课程有若干学生选修；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每个学生所学的每门课程都有一个成绩。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9CDC96-25FE-4EA4-AB98-9B725D97E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063" y="4160875"/>
            <a:ext cx="2134086" cy="21340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205965" y="1076882"/>
            <a:ext cx="10972800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属性组</a:t>
            </a:r>
            <a:r>
              <a:rPr lang="en-US" altLang="zh-CN" sz="2800" dirty="0">
                <a:solidFill>
                  <a:srgbClr val="FF0000"/>
                </a:solidFill>
              </a:rPr>
              <a:t>U</a:t>
            </a:r>
            <a:r>
              <a:rPr lang="zh-CN" altLang="en-US" sz="2800" dirty="0">
                <a:solidFill>
                  <a:srgbClr val="FF0000"/>
                </a:solidFill>
              </a:rPr>
              <a:t>上的一组函数依赖</a:t>
            </a:r>
            <a:r>
              <a:rPr lang="en-US" altLang="zh-CN" sz="2800" dirty="0">
                <a:solidFill>
                  <a:srgbClr val="FF0000"/>
                </a:solidFill>
              </a:rPr>
              <a:t>F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F </a:t>
            </a:r>
            <a:r>
              <a:rPr lang="zh-CN" altLang="en-US" sz="2800" dirty="0"/>
              <a:t>＝｛ 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 → </a:t>
            </a:r>
            <a:r>
              <a:rPr lang="en-US" altLang="zh-CN" sz="2800" dirty="0" err="1"/>
              <a:t>Sdept</a:t>
            </a:r>
            <a:r>
              <a:rPr lang="en-US" altLang="zh-CN" sz="2800" dirty="0"/>
              <a:t>,  </a:t>
            </a:r>
            <a:r>
              <a:rPr lang="en-US" altLang="zh-CN" sz="2800" dirty="0" err="1"/>
              <a:t>Sdept</a:t>
            </a:r>
            <a:r>
              <a:rPr lang="en-US" altLang="zh-CN" sz="2800" dirty="0"/>
              <a:t> → </a:t>
            </a:r>
            <a:r>
              <a:rPr lang="en-US" altLang="zh-CN" sz="2800" dirty="0" err="1"/>
              <a:t>Mname</a:t>
            </a:r>
            <a:r>
              <a:rPr lang="en-US" altLang="zh-CN" sz="2800" dirty="0"/>
              <a:t>, 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/>
              <a:t>                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) → Grade </a:t>
            </a:r>
            <a:r>
              <a:rPr lang="zh-CN" altLang="en-US" sz="2800" dirty="0"/>
              <a:t>｝</a:t>
            </a:r>
          </a:p>
          <a:p>
            <a:pPr eaLnBrk="1" hangingPunct="1"/>
            <a:endParaRPr lang="zh-CN" altLang="en-US" sz="2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776546-3438-4CB9-A7E4-82302135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3795" name="Group 4"/>
          <p:cNvGrpSpPr>
            <a:grpSpLocks/>
          </p:cNvGrpSpPr>
          <p:nvPr/>
        </p:nvGrpSpPr>
        <p:grpSpPr bwMode="auto">
          <a:xfrm>
            <a:off x="5702506" y="2696559"/>
            <a:ext cx="5715000" cy="2667000"/>
            <a:chOff x="3000" y="4872"/>
            <a:chExt cx="5580" cy="2028"/>
          </a:xfrm>
        </p:grpSpPr>
        <p:sp>
          <p:nvSpPr>
            <p:cNvPr id="33796" name="Rectangle 5"/>
            <p:cNvSpPr>
              <a:spLocks noChangeArrowheads="1"/>
            </p:cNvSpPr>
            <p:nvPr/>
          </p:nvSpPr>
          <p:spPr bwMode="auto">
            <a:xfrm>
              <a:off x="3000" y="4872"/>
              <a:ext cx="3600" cy="10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7" name="Text Box 6"/>
            <p:cNvSpPr txBox="1">
              <a:spLocks noChangeArrowheads="1"/>
            </p:cNvSpPr>
            <p:nvPr/>
          </p:nvSpPr>
          <p:spPr bwMode="auto">
            <a:xfrm>
              <a:off x="3360" y="5184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/>
                <a:t> </a:t>
              </a:r>
              <a:r>
                <a:rPr lang="en-US" altLang="zh-CN" b="1"/>
                <a:t>Sno</a:t>
              </a:r>
              <a:endParaRPr lang="en-US" altLang="zh-CN"/>
            </a:p>
          </p:txBody>
        </p:sp>
        <p:sp>
          <p:nvSpPr>
            <p:cNvPr id="33798" name="Text Box 7"/>
            <p:cNvSpPr txBox="1">
              <a:spLocks noChangeArrowheads="1"/>
            </p:cNvSpPr>
            <p:nvPr/>
          </p:nvSpPr>
          <p:spPr bwMode="auto">
            <a:xfrm>
              <a:off x="4980" y="5184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b="1"/>
                <a:t>Cno</a:t>
              </a:r>
              <a:endParaRPr lang="en-US" altLang="zh-CN" sz="2000" b="1"/>
            </a:p>
          </p:txBody>
        </p:sp>
        <p:sp>
          <p:nvSpPr>
            <p:cNvPr id="33799" name="Text Box 8"/>
            <p:cNvSpPr txBox="1">
              <a:spLocks noChangeArrowheads="1"/>
            </p:cNvSpPr>
            <p:nvPr/>
          </p:nvSpPr>
          <p:spPr bwMode="auto">
            <a:xfrm>
              <a:off x="3360" y="6432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b="1"/>
                <a:t>Sdept</a:t>
              </a:r>
              <a:endParaRPr lang="en-US" altLang="zh-CN" sz="2000"/>
            </a:p>
          </p:txBody>
        </p:sp>
        <p:sp>
          <p:nvSpPr>
            <p:cNvPr id="33800" name="Text Box 9"/>
            <p:cNvSpPr txBox="1">
              <a:spLocks noChangeArrowheads="1"/>
            </p:cNvSpPr>
            <p:nvPr/>
          </p:nvSpPr>
          <p:spPr bwMode="auto">
            <a:xfrm>
              <a:off x="4980" y="6432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M</a:t>
              </a:r>
              <a:r>
                <a:rPr lang="en-US" altLang="zh-CN" b="1"/>
                <a:t>nam</a:t>
              </a:r>
              <a:r>
                <a:rPr lang="en-US" altLang="zh-CN" sz="2000" b="1"/>
                <a:t>e</a:t>
              </a:r>
              <a:endParaRPr lang="en-US" altLang="zh-CN" sz="2000"/>
            </a:p>
          </p:txBody>
        </p:sp>
        <p:sp>
          <p:nvSpPr>
            <p:cNvPr id="33801" name="Line 10"/>
            <p:cNvSpPr>
              <a:spLocks noChangeShapeType="1"/>
            </p:cNvSpPr>
            <p:nvPr/>
          </p:nvSpPr>
          <p:spPr bwMode="auto">
            <a:xfrm>
              <a:off x="3900" y="5652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Line 11"/>
            <p:cNvSpPr>
              <a:spLocks noChangeShapeType="1"/>
            </p:cNvSpPr>
            <p:nvPr/>
          </p:nvSpPr>
          <p:spPr bwMode="auto">
            <a:xfrm>
              <a:off x="4437" y="6588"/>
              <a:ext cx="5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Text Box 12"/>
            <p:cNvSpPr txBox="1">
              <a:spLocks noChangeArrowheads="1"/>
            </p:cNvSpPr>
            <p:nvPr/>
          </p:nvSpPr>
          <p:spPr bwMode="auto">
            <a:xfrm>
              <a:off x="7320" y="5184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b="1" dirty="0"/>
                <a:t>Grade</a:t>
              </a:r>
              <a:endParaRPr lang="en-US" altLang="zh-CN" sz="2800" dirty="0"/>
            </a:p>
          </p:txBody>
        </p:sp>
        <p:sp>
          <p:nvSpPr>
            <p:cNvPr id="33804" name="Line 13"/>
            <p:cNvSpPr>
              <a:spLocks noChangeShapeType="1"/>
            </p:cNvSpPr>
            <p:nvPr/>
          </p:nvSpPr>
          <p:spPr bwMode="auto">
            <a:xfrm>
              <a:off x="6600" y="5340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654437"/>
              </p:ext>
            </p:extLst>
          </p:nvPr>
        </p:nvGraphicFramePr>
        <p:xfrm>
          <a:off x="221783" y="2399737"/>
          <a:ext cx="10974817" cy="2888928"/>
        </p:xfrm>
        <a:graphic>
          <a:graphicData uri="http://schemas.openxmlformats.org/drawingml/2006/table">
            <a:tbl>
              <a:tblPr/>
              <a:tblGrid>
                <a:gridCol w="185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4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0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0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4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Sdept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Grade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95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S3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88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S4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70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S5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78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17380" marR="17380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8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17380" marR="1738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31F23B7A-C09D-4DFA-8CBA-194D3265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861" name="TextBox 4"/>
          <p:cNvSpPr txBox="1">
            <a:spLocks noChangeArrowheads="1"/>
          </p:cNvSpPr>
          <p:nvPr/>
        </p:nvSpPr>
        <p:spPr bwMode="auto">
          <a:xfrm>
            <a:off x="251293" y="1131571"/>
            <a:ext cx="413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假设存在这样一个关系：</a:t>
            </a:r>
          </a:p>
        </p:txBody>
      </p:sp>
      <p:sp>
        <p:nvSpPr>
          <p:cNvPr id="34862" name="矩形 5"/>
          <p:cNvSpPr>
            <a:spLocks noChangeArrowheads="1"/>
          </p:cNvSpPr>
          <p:nvPr/>
        </p:nvSpPr>
        <p:spPr bwMode="auto">
          <a:xfrm>
            <a:off x="305268" y="1766892"/>
            <a:ext cx="77232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Student(</a:t>
            </a:r>
            <a:r>
              <a:rPr lang="en-US" altLang="zh-CN" sz="2800" b="1" u="sng" dirty="0" err="1">
                <a:solidFill>
                  <a:srgbClr val="FF0000"/>
                </a:solidFill>
                <a:latin typeface="+mj-ea"/>
                <a:ea typeface="+mj-ea"/>
              </a:rPr>
              <a:t>Sno</a:t>
            </a:r>
            <a:r>
              <a:rPr lang="en-US" altLang="zh-CN" sz="2800" b="1" dirty="0">
                <a:solidFill>
                  <a:srgbClr val="0000FF"/>
                </a:solidFill>
                <a:latin typeface="+mj-ea"/>
                <a:ea typeface="+mj-ea"/>
              </a:rPr>
              <a:t>, </a:t>
            </a:r>
            <a:r>
              <a:rPr lang="en-US" altLang="zh-CN" sz="2800" b="1" dirty="0" err="1">
                <a:solidFill>
                  <a:srgbClr val="0000FF"/>
                </a:solidFill>
                <a:latin typeface="+mj-ea"/>
                <a:ea typeface="+mj-ea"/>
              </a:rPr>
              <a:t>Sdept</a:t>
            </a:r>
            <a:r>
              <a:rPr lang="en-US" altLang="zh-CN" sz="2800" b="1" dirty="0">
                <a:solidFill>
                  <a:srgbClr val="0000FF"/>
                </a:solidFill>
                <a:latin typeface="+mj-ea"/>
                <a:ea typeface="+mj-ea"/>
              </a:rPr>
              <a:t>, </a:t>
            </a:r>
            <a:r>
              <a:rPr lang="en-US" altLang="zh-CN" sz="2800" b="1" dirty="0" err="1">
                <a:solidFill>
                  <a:srgbClr val="0000FF"/>
                </a:solidFill>
                <a:latin typeface="+mj-ea"/>
                <a:ea typeface="+mj-ea"/>
              </a:rPr>
              <a:t>Mname</a:t>
            </a:r>
            <a:r>
              <a:rPr lang="en-US" altLang="zh-CN" sz="2800" b="1" dirty="0">
                <a:solidFill>
                  <a:srgbClr val="0000FF"/>
                </a:solidFill>
                <a:latin typeface="+mj-ea"/>
                <a:ea typeface="+mj-ea"/>
              </a:rPr>
              <a:t>, </a:t>
            </a:r>
            <a:r>
              <a:rPr lang="en-US" altLang="zh-CN" sz="2800" b="1" u="sng" dirty="0" err="1">
                <a:solidFill>
                  <a:srgbClr val="FF0000"/>
                </a:solidFill>
                <a:latin typeface="+mj-ea"/>
                <a:ea typeface="+mj-ea"/>
              </a:rPr>
              <a:t>Cno</a:t>
            </a:r>
            <a:r>
              <a:rPr lang="en-US" altLang="zh-CN" sz="2800" b="1" dirty="0">
                <a:solidFill>
                  <a:srgbClr val="0000FF"/>
                </a:solidFill>
                <a:latin typeface="+mj-ea"/>
                <a:ea typeface="+mj-ea"/>
              </a:rPr>
              <a:t>, Grade </a:t>
            </a:r>
            <a:r>
              <a:rPr lang="en-US" altLang="zh-CN" sz="2800" b="1" dirty="0">
                <a:latin typeface="+mj-ea"/>
                <a:ea typeface="+mj-ea"/>
              </a:rPr>
              <a:t>)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82263" y="5801974"/>
            <a:ext cx="3262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请问该关系模式好吗？</a:t>
            </a:r>
          </a:p>
        </p:txBody>
      </p:sp>
      <p:pic>
        <p:nvPicPr>
          <p:cNvPr id="15362" name="Picture 2" descr="C:\Documents and Settings\Administrator\Local Settings\Temporary Internet Files\Content.IE5\U3UZUR4B\MCj043441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1443" y="5443615"/>
            <a:ext cx="11652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50" y="1166529"/>
            <a:ext cx="4302768" cy="4524949"/>
          </a:xfrm>
          <a:prstGeom prst="rect">
            <a:avLst/>
          </a:prstGeo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b="1" dirty="0">
                <a:latin typeface="+mj-ea"/>
                <a:ea typeface="+mj-ea"/>
              </a:rPr>
              <a:t>系名、系主任名</a:t>
            </a:r>
            <a:r>
              <a:rPr lang="zh-CN" altLang="en-US" dirty="0">
                <a:latin typeface="+mj-ea"/>
                <a:ea typeface="+mj-ea"/>
              </a:rPr>
              <a:t>重复出现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“张明”退休，李四接替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一个新系刚成立，尚无学生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一个系的学生全部毕业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39A396-E1CA-48B3-A9F7-73DA113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284441"/>
              </p:ext>
            </p:extLst>
          </p:nvPr>
        </p:nvGraphicFramePr>
        <p:xfrm>
          <a:off x="5487147" y="1434471"/>
          <a:ext cx="6014556" cy="2888928"/>
        </p:xfrm>
        <a:graphic>
          <a:graphicData uri="http://schemas.openxmlformats.org/drawingml/2006/table">
            <a:tbl>
              <a:tblPr/>
              <a:tblGrid>
                <a:gridCol w="101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Sdept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Grade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8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8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641260" y="1831346"/>
            <a:ext cx="2292350" cy="2482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35364" y="4565940"/>
            <a:ext cx="2804777" cy="22796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数据冗余太大</a:t>
            </a:r>
            <a:endParaRPr lang="en-US" altLang="zh-CN" sz="2000" b="1" dirty="0"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更新异常</a:t>
            </a:r>
            <a:endParaRPr lang="en-US" altLang="zh-CN" sz="2000" b="1" dirty="0"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插入异常</a:t>
            </a:r>
            <a:endParaRPr lang="en-US" altLang="zh-CN" sz="2000" b="1" dirty="0"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删除异常</a:t>
            </a:r>
          </a:p>
        </p:txBody>
      </p:sp>
      <p:sp>
        <p:nvSpPr>
          <p:cNvPr id="7" name="矩形 6"/>
          <p:cNvSpPr/>
          <p:nvPr/>
        </p:nvSpPr>
        <p:spPr>
          <a:xfrm>
            <a:off x="6641260" y="1453521"/>
            <a:ext cx="2292350" cy="363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165260" y="1871034"/>
            <a:ext cx="646112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165260" y="2234571"/>
            <a:ext cx="646112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165260" y="2566360"/>
            <a:ext cx="646112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165260" y="2910846"/>
            <a:ext cx="646112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165260" y="3322010"/>
            <a:ext cx="646112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李四</a:t>
            </a:r>
          </a:p>
        </p:txBody>
      </p:sp>
      <p:sp>
        <p:nvSpPr>
          <p:cNvPr id="13" name="矩形 12"/>
          <p:cNvSpPr/>
          <p:nvPr/>
        </p:nvSpPr>
        <p:spPr>
          <a:xfrm>
            <a:off x="5382373" y="1856747"/>
            <a:ext cx="6480175" cy="2239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3" grpId="2" animBg="1"/>
      <p:bldP spid="13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结论：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SzPct val="75000"/>
              <a:defRPr/>
            </a:pPr>
            <a:r>
              <a:rPr lang="en-US" altLang="zh-CN" sz="2400" dirty="0">
                <a:latin typeface="+mj-ea"/>
                <a:ea typeface="+mj-ea"/>
              </a:rPr>
              <a:t>Student</a:t>
            </a:r>
            <a:r>
              <a:rPr lang="zh-CN" altLang="en-US" sz="2400" dirty="0">
                <a:latin typeface="+mj-ea"/>
                <a:ea typeface="+mj-ea"/>
              </a:rPr>
              <a:t>关系模式不是一个好的关系模式。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SzPct val="75000"/>
              <a:defRPr/>
            </a:pPr>
            <a:r>
              <a:rPr lang="zh-CN" altLang="en-US" sz="2400" dirty="0">
                <a:latin typeface="+mj-ea"/>
                <a:ea typeface="+mj-ea"/>
              </a:rPr>
              <a:t>“好”的关系模式：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不会发生插入异常、删除异常、更新异常，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数据冗余应尽可能少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原因：</a:t>
            </a:r>
            <a:r>
              <a:rPr lang="zh-CN" altLang="en-US" sz="2800" dirty="0">
                <a:latin typeface="+mj-ea"/>
                <a:ea typeface="+mj-ea"/>
              </a:rPr>
              <a:t>由存在于关系模式中的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某些数据依赖</a:t>
            </a:r>
            <a:r>
              <a:rPr lang="zh-CN" altLang="en-US" sz="2800" dirty="0">
                <a:latin typeface="+mj-ea"/>
                <a:ea typeface="+mj-ea"/>
              </a:rPr>
              <a:t>引起的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解决方法：</a:t>
            </a:r>
            <a:r>
              <a:rPr lang="zh-CN" altLang="en-US" sz="2800" dirty="0">
                <a:latin typeface="+mj-ea"/>
                <a:ea typeface="+mj-ea"/>
              </a:rPr>
              <a:t>通过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分解</a:t>
            </a:r>
            <a:r>
              <a:rPr lang="zh-CN" altLang="en-US" sz="2800" dirty="0">
                <a:latin typeface="+mj-ea"/>
                <a:ea typeface="+mj-ea"/>
              </a:rPr>
              <a:t>关系模式来消除其中不合适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小结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7CE75E-AAE1-4A6F-BC94-91133D89A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30" y="4169192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"/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第一节 问题的提出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第二节 规范化</a:t>
            </a:r>
            <a:endParaRPr lang="en-US" altLang="zh-CN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"/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第三节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数据依赖的公理系统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748BED4-B0D5-42E2-8798-44398372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关系数据库理论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9561DB-A2AF-4BBE-B8A9-DD10AE9C8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330" y="1159812"/>
            <a:ext cx="6042212" cy="45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0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函数依赖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码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范式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1NF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2NF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3NF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BCNF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规范化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AE2D42-A529-4034-808C-93D374446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05" y="1221320"/>
            <a:ext cx="5333999" cy="42220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800" dirty="0">
                <a:latin typeface="+mj-ea"/>
                <a:ea typeface="+mj-ea"/>
              </a:rPr>
              <a:t>  定义</a:t>
            </a:r>
            <a:r>
              <a:rPr lang="en-US" altLang="zh-CN" sz="2800" dirty="0">
                <a:latin typeface="+mj-ea"/>
                <a:ea typeface="+mj-ea"/>
              </a:rPr>
              <a:t>6.1  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>
                <a:latin typeface="+mj-ea"/>
                <a:ea typeface="+mj-ea"/>
              </a:rPr>
              <a:t>  </a:t>
            </a:r>
            <a:r>
              <a:rPr lang="zh-CN" altLang="en-US" sz="2800" dirty="0">
                <a:latin typeface="+mj-ea"/>
                <a:ea typeface="+mj-ea"/>
              </a:rPr>
              <a:t>设</a:t>
            </a:r>
            <a:r>
              <a:rPr lang="en-US" altLang="zh-CN" sz="2800" dirty="0">
                <a:latin typeface="+mj-ea"/>
                <a:ea typeface="+mj-ea"/>
              </a:rPr>
              <a:t>R(U)</a:t>
            </a:r>
            <a:r>
              <a:rPr lang="zh-CN" altLang="en-US" sz="2800" dirty="0">
                <a:latin typeface="+mj-ea"/>
                <a:ea typeface="+mj-ea"/>
              </a:rPr>
              <a:t>是一个属性集</a:t>
            </a:r>
            <a:r>
              <a:rPr lang="en-US" altLang="zh-CN" sz="2800" dirty="0">
                <a:latin typeface="+mj-ea"/>
                <a:ea typeface="+mj-ea"/>
              </a:rPr>
              <a:t>U</a:t>
            </a:r>
            <a:r>
              <a:rPr lang="zh-CN" altLang="en-US" sz="2800" dirty="0">
                <a:latin typeface="+mj-ea"/>
                <a:ea typeface="+mj-ea"/>
              </a:rPr>
              <a:t>上的关系模式，</a:t>
            </a:r>
            <a:r>
              <a:rPr lang="en-US" altLang="zh-CN" sz="2800" dirty="0">
                <a:latin typeface="+mj-ea"/>
                <a:ea typeface="+mj-ea"/>
              </a:rPr>
              <a:t>X</a:t>
            </a:r>
            <a:r>
              <a:rPr lang="zh-CN" altLang="en-US" sz="2800" dirty="0">
                <a:latin typeface="+mj-ea"/>
                <a:ea typeface="+mj-ea"/>
              </a:rPr>
              <a:t>和</a:t>
            </a:r>
            <a:r>
              <a:rPr lang="en-US" altLang="zh-CN" sz="2800" dirty="0">
                <a:latin typeface="+mj-ea"/>
                <a:ea typeface="+mj-ea"/>
              </a:rPr>
              <a:t>Y</a:t>
            </a:r>
            <a:r>
              <a:rPr lang="zh-CN" altLang="en-US" sz="2800" dirty="0">
                <a:latin typeface="+mj-ea"/>
                <a:ea typeface="+mj-ea"/>
              </a:rPr>
              <a:t>是</a:t>
            </a:r>
            <a:r>
              <a:rPr lang="en-US" altLang="zh-CN" sz="2800" dirty="0">
                <a:latin typeface="+mj-ea"/>
                <a:ea typeface="+mj-ea"/>
              </a:rPr>
              <a:t>U</a:t>
            </a:r>
            <a:r>
              <a:rPr lang="zh-CN" altLang="en-US" sz="2800" dirty="0">
                <a:latin typeface="+mj-ea"/>
                <a:ea typeface="+mj-ea"/>
              </a:rPr>
              <a:t>的子集</a:t>
            </a:r>
            <a:r>
              <a:rPr lang="zh-CN" altLang="en-US" sz="2400" dirty="0">
                <a:latin typeface="+mj-ea"/>
                <a:ea typeface="+mj-ea"/>
              </a:rPr>
              <a:t>若对于</a:t>
            </a:r>
            <a:r>
              <a:rPr lang="en-US" altLang="zh-CN" sz="2400" dirty="0">
                <a:latin typeface="+mj-ea"/>
                <a:ea typeface="+mj-ea"/>
              </a:rPr>
              <a:t>R(U)</a:t>
            </a:r>
            <a:r>
              <a:rPr lang="zh-CN" altLang="en-US" sz="2400" dirty="0">
                <a:latin typeface="+mj-ea"/>
                <a:ea typeface="+mj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任意</a:t>
            </a:r>
            <a:r>
              <a:rPr lang="zh-CN" altLang="en-US" sz="2400" dirty="0">
                <a:latin typeface="+mj-ea"/>
                <a:ea typeface="+mj-ea"/>
              </a:rPr>
              <a:t>一个可能的关系</a:t>
            </a:r>
            <a:r>
              <a:rPr lang="en-US" altLang="zh-CN" sz="2400" dirty="0">
                <a:latin typeface="+mj-ea"/>
                <a:ea typeface="+mj-ea"/>
              </a:rPr>
              <a:t>r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r</a:t>
            </a:r>
            <a:r>
              <a:rPr lang="zh-CN" altLang="en-US" sz="2400" dirty="0">
                <a:latin typeface="+mj-ea"/>
                <a:ea typeface="+mj-ea"/>
              </a:rPr>
              <a:t>中不可能存在两个元组在</a:t>
            </a:r>
            <a:r>
              <a:rPr lang="en-US" altLang="zh-CN" sz="2400" dirty="0">
                <a:latin typeface="+mj-ea"/>
                <a:ea typeface="+mj-ea"/>
              </a:rPr>
              <a:t>X</a:t>
            </a:r>
            <a:r>
              <a:rPr lang="zh-CN" altLang="en-US" sz="2400" dirty="0">
                <a:latin typeface="+mj-ea"/>
                <a:ea typeface="+mj-ea"/>
              </a:rPr>
              <a:t>上的属性值相等， 而在</a:t>
            </a:r>
            <a:r>
              <a:rPr lang="en-US" altLang="zh-CN" sz="2400" dirty="0">
                <a:latin typeface="+mj-ea"/>
                <a:ea typeface="+mj-ea"/>
              </a:rPr>
              <a:t>Y</a:t>
            </a:r>
            <a:r>
              <a:rPr lang="zh-CN" altLang="en-US" sz="2400" dirty="0">
                <a:latin typeface="+mj-ea"/>
                <a:ea typeface="+mj-ea"/>
              </a:rPr>
              <a:t>上的属性值不等， 则称 </a:t>
            </a:r>
            <a:r>
              <a:rPr lang="zh-CN" altLang="en-US" sz="2400" b="1" dirty="0">
                <a:latin typeface="+mj-ea"/>
                <a:ea typeface="+mj-ea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函数确定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Y</a:t>
            </a:r>
            <a:r>
              <a:rPr lang="en-US" altLang="zh-CN" sz="2400" b="1" dirty="0">
                <a:latin typeface="+mj-ea"/>
                <a:ea typeface="+mj-ea"/>
              </a:rPr>
              <a:t>” </a:t>
            </a:r>
            <a:r>
              <a:rPr lang="zh-CN" altLang="en-US" sz="2400" b="1" dirty="0">
                <a:latin typeface="+mj-ea"/>
                <a:ea typeface="+mj-ea"/>
              </a:rPr>
              <a:t>或  “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Y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函数依赖于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X</a:t>
            </a:r>
            <a:r>
              <a:rPr lang="en-US" altLang="zh-CN" sz="2400" b="1" dirty="0">
                <a:latin typeface="+mj-ea"/>
                <a:ea typeface="+mj-ea"/>
              </a:rPr>
              <a:t>”</a:t>
            </a:r>
            <a:r>
              <a:rPr lang="zh-CN" altLang="en-US" sz="2400" b="1" dirty="0">
                <a:latin typeface="+mj-ea"/>
                <a:ea typeface="+mj-ea"/>
              </a:rPr>
              <a:t>，</a:t>
            </a:r>
            <a:r>
              <a:rPr lang="zh-CN" altLang="en-US" sz="2400" dirty="0">
                <a:latin typeface="+mj-ea"/>
                <a:ea typeface="+mj-ea"/>
              </a:rPr>
              <a:t>记作</a:t>
            </a:r>
            <a:r>
              <a:rPr lang="en-US" altLang="zh-CN" sz="2400" dirty="0">
                <a:latin typeface="+mj-ea"/>
                <a:ea typeface="+mj-ea"/>
              </a:rPr>
              <a:t>X→Y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b="1" dirty="0">
                <a:latin typeface="+mj-ea"/>
                <a:ea typeface="+mj-ea"/>
              </a:rPr>
              <a:t>   X</a:t>
            </a:r>
            <a:r>
              <a:rPr lang="zh-CN" altLang="en-US" sz="2400" dirty="0">
                <a:latin typeface="+mj-ea"/>
                <a:ea typeface="+mj-ea"/>
              </a:rPr>
              <a:t>称为这个函数依赖的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决定属性集</a:t>
            </a:r>
            <a:r>
              <a:rPr lang="en-US" altLang="zh-CN" sz="2400" b="1" dirty="0">
                <a:latin typeface="+mj-ea"/>
                <a:ea typeface="+mj-ea"/>
              </a:rPr>
              <a:t>(Determinant)</a:t>
            </a:r>
            <a:r>
              <a:rPr lang="zh-CN" altLang="en-US" sz="2400" b="1" dirty="0">
                <a:latin typeface="+mj-ea"/>
                <a:ea typeface="+mj-ea"/>
              </a:rPr>
              <a:t>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b="1" dirty="0">
                <a:latin typeface="+mj-ea"/>
                <a:ea typeface="+mj-ea"/>
              </a:rPr>
              <a:t>   </a:t>
            </a:r>
            <a:r>
              <a:rPr lang="en-US" altLang="zh-CN" sz="2400" b="1" dirty="0">
                <a:latin typeface="+mj-ea"/>
                <a:ea typeface="+mj-ea"/>
              </a:rPr>
              <a:t>Y=f(x)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函数依赖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63254" y="987235"/>
            <a:ext cx="10972800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关系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dirty="0">
                <a:latin typeface="+mj-ea"/>
                <a:ea typeface="+mj-ea"/>
              </a:rPr>
              <a:t>笛卡尔积、关系、候选码、主码、主属性</a:t>
            </a:r>
            <a:endParaRPr lang="en-US" altLang="zh-CN" sz="2400" dirty="0">
              <a:latin typeface="+mj-ea"/>
              <a:ea typeface="+mj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dirty="0">
                <a:latin typeface="+mj-ea"/>
                <a:ea typeface="+mj-ea"/>
              </a:rPr>
              <a:t>关系</a:t>
            </a:r>
            <a:r>
              <a:rPr lang="en-US" altLang="zh-CN" sz="2400" dirty="0">
                <a:latin typeface="+mj-ea"/>
                <a:ea typeface="+mj-ea"/>
              </a:rPr>
              <a:t>6</a:t>
            </a:r>
            <a:r>
              <a:rPr lang="zh-CN" altLang="en-US" sz="2400" dirty="0">
                <a:latin typeface="+mj-ea"/>
                <a:ea typeface="+mj-ea"/>
              </a:rPr>
              <a:t>个性质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关系的完整性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实体完整性、参照完整性、自定义完整性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关系操作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dirty="0">
                <a:latin typeface="+mj-ea"/>
                <a:ea typeface="+mj-ea"/>
              </a:rPr>
              <a:t>并、交、差、笛卡尔积</a:t>
            </a:r>
            <a:endParaRPr lang="en-US" altLang="zh-CN" sz="2400" dirty="0">
              <a:latin typeface="+mj-ea"/>
              <a:ea typeface="+mj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dirty="0">
                <a:latin typeface="+mj-ea"/>
                <a:ea typeface="+mj-ea"/>
              </a:rPr>
              <a:t>选择、投影、连接</a:t>
            </a:r>
            <a:endParaRPr lang="en-US" altLang="zh-CN" sz="2400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内容回顾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FBEB78-5B2B-4322-91D2-FBF8E398A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24" y="4545258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035046"/>
            <a:ext cx="10972800" cy="4524949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+mn-ea"/>
              </a:rPr>
              <a:t>1. </a:t>
            </a:r>
            <a:r>
              <a:rPr lang="zh-CN" altLang="en-US" sz="2400" dirty="0">
                <a:latin typeface="+mn-ea"/>
              </a:rPr>
              <a:t>函数依赖不是指关系模式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的某个或某些关系实例满足的约束条件，而是指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所有关系实例</a:t>
            </a:r>
            <a:r>
              <a:rPr lang="zh-CN" altLang="en-US" sz="2400" dirty="0">
                <a:latin typeface="+mn-ea"/>
              </a:rPr>
              <a:t>均要满足的约束条件。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+mn-ea"/>
              </a:rPr>
              <a:t>2. </a:t>
            </a:r>
            <a:r>
              <a:rPr lang="zh-CN" altLang="en-US" sz="2400" dirty="0">
                <a:latin typeface="+mn-ea"/>
              </a:rPr>
              <a:t>函数依赖是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语义范畴</a:t>
            </a:r>
            <a:r>
              <a:rPr lang="zh-CN" altLang="en-US" sz="2400" dirty="0">
                <a:latin typeface="+mn-ea"/>
              </a:rPr>
              <a:t>的概念。只能根据数据的语义来确定函数依赖。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n-ea"/>
              </a:rPr>
              <a:t>  例如“姓名→年龄”这个函数依赖只有在不允许有同名人的条件下成立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+mn-ea"/>
              </a:rPr>
              <a:t>3. </a:t>
            </a:r>
            <a:r>
              <a:rPr lang="zh-CN" altLang="en-US" sz="2400" dirty="0">
                <a:latin typeface="+mn-ea"/>
              </a:rPr>
              <a:t>数据库设计者可以对现实世界作强制的规定。例如规定不允许同名人出现，函数依赖“姓名→年龄”成立。所插入的元组必须满足规定的函数依赖，若发现有同名人存在， 则拒绝装入该元组。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说明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8" y="1130673"/>
            <a:ext cx="11677733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ea typeface="+mj-ea"/>
              </a:rPr>
              <a:t>例</a:t>
            </a:r>
            <a:r>
              <a:rPr lang="en-US" altLang="zh-CN" sz="2800" b="1" dirty="0">
                <a:ea typeface="+mj-ea"/>
              </a:rPr>
              <a:t>: Student(</a:t>
            </a:r>
            <a:r>
              <a:rPr lang="en-US" altLang="zh-CN" sz="2800" b="1" dirty="0" err="1">
                <a:ea typeface="+mj-ea"/>
              </a:rPr>
              <a:t>Sno</a:t>
            </a:r>
            <a:r>
              <a:rPr lang="en-US" altLang="zh-CN" sz="2800" b="1" dirty="0">
                <a:ea typeface="+mj-ea"/>
              </a:rPr>
              <a:t>, </a:t>
            </a:r>
            <a:r>
              <a:rPr lang="en-US" altLang="zh-CN" sz="2800" b="1" dirty="0" err="1">
                <a:ea typeface="+mj-ea"/>
              </a:rPr>
              <a:t>Sname</a:t>
            </a:r>
            <a:r>
              <a:rPr lang="en-US" altLang="zh-CN" sz="2800" b="1" dirty="0">
                <a:ea typeface="+mj-ea"/>
              </a:rPr>
              <a:t>, </a:t>
            </a:r>
            <a:r>
              <a:rPr lang="en-US" altLang="zh-CN" sz="2800" b="1" dirty="0" err="1">
                <a:ea typeface="+mj-ea"/>
              </a:rPr>
              <a:t>Ssex</a:t>
            </a:r>
            <a:r>
              <a:rPr lang="en-US" altLang="zh-CN" sz="2800" b="1" dirty="0">
                <a:ea typeface="+mj-ea"/>
              </a:rPr>
              <a:t>, Sage, </a:t>
            </a:r>
            <a:r>
              <a:rPr lang="en-US" altLang="zh-CN" sz="2800" b="1" dirty="0" err="1">
                <a:ea typeface="+mj-ea"/>
              </a:rPr>
              <a:t>Sdept</a:t>
            </a:r>
            <a:r>
              <a:rPr lang="en-US" altLang="zh-CN" sz="2800" b="1" dirty="0">
                <a:ea typeface="+mj-ea"/>
              </a:rPr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>
                <a:ea typeface="+mj-ea"/>
              </a:rPr>
              <a:t>    </a:t>
            </a:r>
            <a:r>
              <a:rPr lang="zh-CN" altLang="en-US" sz="2800" dirty="0">
                <a:ea typeface="+mj-ea"/>
              </a:rPr>
              <a:t>假设不允许重名，则有</a:t>
            </a:r>
            <a:r>
              <a:rPr lang="en-US" altLang="zh-CN" sz="2800" dirty="0">
                <a:ea typeface="+mj-ea"/>
              </a:rPr>
              <a:t>: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Sno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→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Ssex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Sno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→ Sage ,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Sno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→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Sdept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Sno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←→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Sname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Sname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→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Ssex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Sname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→ Sage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Sname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→ </a:t>
            </a:r>
            <a:r>
              <a:rPr lang="en-US" altLang="zh-CN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Sdept</a:t>
            </a:r>
            <a:endParaRPr lang="en-US" altLang="zh-CN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但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Ssex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→Sage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ea typeface="+mj-ea"/>
              </a:rPr>
              <a:t> 若</a:t>
            </a:r>
            <a:r>
              <a:rPr lang="en-US" altLang="zh-CN" sz="2400" dirty="0">
                <a:ea typeface="+mj-ea"/>
              </a:rPr>
              <a:t>X→Y</a:t>
            </a:r>
            <a:r>
              <a:rPr lang="zh-CN" altLang="en-US" sz="2400" dirty="0">
                <a:ea typeface="+mj-ea"/>
              </a:rPr>
              <a:t>，并且</a:t>
            </a:r>
            <a:r>
              <a:rPr lang="en-US" altLang="zh-CN" sz="2400" dirty="0">
                <a:ea typeface="+mj-ea"/>
              </a:rPr>
              <a:t>Y→X,  </a:t>
            </a:r>
            <a:r>
              <a:rPr lang="zh-CN" altLang="en-US" sz="2400" dirty="0">
                <a:ea typeface="+mj-ea"/>
              </a:rPr>
              <a:t>则记为</a:t>
            </a:r>
            <a:r>
              <a:rPr lang="en-US" altLang="zh-CN" sz="2400" dirty="0">
                <a:ea typeface="+mj-ea"/>
              </a:rPr>
              <a:t>X</a:t>
            </a:r>
            <a:r>
              <a:rPr lang="en-US" altLang="zh-CN" sz="2400" dirty="0">
                <a:solidFill>
                  <a:srgbClr val="6600FF"/>
                </a:solidFill>
                <a:ea typeface="+mj-ea"/>
              </a:rPr>
              <a:t>←→</a:t>
            </a:r>
            <a:r>
              <a:rPr lang="en-US" altLang="zh-CN" sz="2400" dirty="0">
                <a:ea typeface="+mj-ea"/>
              </a:rPr>
              <a:t>Y</a:t>
            </a:r>
            <a:r>
              <a:rPr lang="zh-CN" altLang="en-US" sz="2400" dirty="0">
                <a:ea typeface="+mj-ea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ea typeface="+mj-ea"/>
              </a:rPr>
              <a:t> 若</a:t>
            </a:r>
            <a:r>
              <a:rPr lang="en-US" altLang="zh-CN" sz="2400" dirty="0">
                <a:ea typeface="+mj-ea"/>
              </a:rPr>
              <a:t>Y</a:t>
            </a:r>
            <a:r>
              <a:rPr lang="zh-CN" altLang="en-US" sz="2400" dirty="0">
                <a:ea typeface="+mj-ea"/>
              </a:rPr>
              <a:t>不函数依赖于</a:t>
            </a:r>
            <a:r>
              <a:rPr lang="en-US" altLang="zh-CN" sz="2400" dirty="0">
                <a:ea typeface="+mj-ea"/>
              </a:rPr>
              <a:t>X,   </a:t>
            </a:r>
            <a:r>
              <a:rPr lang="zh-CN" altLang="en-US" sz="2400" dirty="0">
                <a:ea typeface="+mj-ea"/>
              </a:rPr>
              <a:t>则记为</a:t>
            </a:r>
            <a:r>
              <a:rPr lang="en-US" altLang="zh-CN" sz="2400" dirty="0">
                <a:ea typeface="+mj-ea"/>
              </a:rPr>
              <a:t>X→Y</a:t>
            </a:r>
            <a:r>
              <a:rPr lang="zh-CN" altLang="en-US" sz="2400" dirty="0">
                <a:ea typeface="+mj-ea"/>
              </a:rPr>
              <a:t>。</a:t>
            </a:r>
            <a:endParaRPr lang="zh-CN" altLang="en-US" dirty="0">
              <a:ea typeface="+mj-ea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576661" y="4047004"/>
            <a:ext cx="171450" cy="2301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460688" y="5331572"/>
            <a:ext cx="173038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D57BB3-C5AA-4767-9FF8-0F4150C77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488" y="4542585"/>
            <a:ext cx="1905000" cy="203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函数依赖可以从不同角度分为：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s"/>
            </a:pPr>
            <a:r>
              <a:rPr lang="zh-CN" altLang="en-US" sz="2400" dirty="0">
                <a:latin typeface="+mj-ea"/>
                <a:ea typeface="+mj-ea"/>
              </a:rPr>
              <a:t>平凡函数依赖与非平凡函数依赖</a:t>
            </a:r>
            <a:endParaRPr lang="en-US" altLang="zh-CN" sz="2400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s"/>
            </a:pPr>
            <a:r>
              <a:rPr lang="zh-CN" altLang="en-US" sz="2400" dirty="0">
                <a:latin typeface="+mj-ea"/>
                <a:ea typeface="+mj-ea"/>
              </a:rPr>
              <a:t>完全函数依赖与部分函数依赖</a:t>
            </a:r>
            <a:endParaRPr lang="en-US" altLang="zh-CN" sz="2400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s"/>
            </a:pPr>
            <a:r>
              <a:rPr lang="zh-CN" altLang="en-US" sz="2400" dirty="0">
                <a:latin typeface="+mj-ea"/>
                <a:ea typeface="+mj-ea"/>
              </a:rPr>
              <a:t>传递函数依赖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函数依赖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4F27BC-F43F-4BEF-AA7F-8CD16C913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85" y="2881952"/>
            <a:ext cx="4548843" cy="224886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ea typeface="+mj-ea"/>
              </a:rPr>
              <a:t>在关系模式</a:t>
            </a:r>
            <a:r>
              <a:rPr lang="en-US" altLang="zh-CN" dirty="0">
                <a:ea typeface="+mj-ea"/>
              </a:rPr>
              <a:t>R(U)</a:t>
            </a:r>
            <a:r>
              <a:rPr lang="zh-CN" altLang="en-US" dirty="0">
                <a:ea typeface="+mj-ea"/>
              </a:rPr>
              <a:t>中，对于</a:t>
            </a:r>
            <a:r>
              <a:rPr lang="en-US" altLang="zh-CN" dirty="0">
                <a:ea typeface="+mj-ea"/>
              </a:rPr>
              <a:t>U</a:t>
            </a:r>
            <a:r>
              <a:rPr lang="zh-CN" altLang="en-US" dirty="0">
                <a:ea typeface="+mj-ea"/>
              </a:rPr>
              <a:t>的子集</a:t>
            </a:r>
            <a:r>
              <a:rPr lang="en-US" altLang="zh-CN" dirty="0">
                <a:ea typeface="+mj-ea"/>
              </a:rPr>
              <a:t>X</a:t>
            </a:r>
            <a:r>
              <a:rPr lang="zh-CN" altLang="en-US" dirty="0">
                <a:ea typeface="+mj-ea"/>
              </a:rPr>
              <a:t>和</a:t>
            </a:r>
            <a:r>
              <a:rPr lang="en-US" altLang="zh-CN" dirty="0">
                <a:ea typeface="+mj-ea"/>
              </a:rPr>
              <a:t>Y</a:t>
            </a:r>
            <a:r>
              <a:rPr lang="zh-CN" altLang="en-US" dirty="0">
                <a:ea typeface="+mj-ea"/>
              </a:rPr>
              <a:t>，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ea typeface="+mj-ea"/>
              </a:rPr>
              <a:t>如果</a:t>
            </a:r>
            <a:r>
              <a:rPr lang="en-US" altLang="zh-CN" dirty="0">
                <a:ea typeface="+mj-ea"/>
              </a:rPr>
              <a:t>X→Y</a:t>
            </a:r>
            <a:r>
              <a:rPr lang="zh-CN" altLang="en-US" dirty="0">
                <a:ea typeface="+mj-ea"/>
              </a:rPr>
              <a:t>，但</a:t>
            </a:r>
            <a:r>
              <a:rPr lang="en-US" altLang="zh-CN" dirty="0">
                <a:ea typeface="+mj-ea"/>
              </a:rPr>
              <a:t>Y </a:t>
            </a:r>
            <a:r>
              <a:rPr lang="en-US" altLang="zh-CN" dirty="0">
                <a:ea typeface="+mj-ea"/>
                <a:sym typeface="Symbol" pitchFamily="18" charset="2"/>
              </a:rPr>
              <a:t></a:t>
            </a:r>
            <a:r>
              <a:rPr lang="en-US" altLang="zh-CN" dirty="0">
                <a:ea typeface="+mj-ea"/>
              </a:rPr>
              <a:t> X</a:t>
            </a:r>
            <a:r>
              <a:rPr lang="zh-CN" altLang="en-US" dirty="0">
                <a:ea typeface="+mj-ea"/>
              </a:rPr>
              <a:t>，则称</a:t>
            </a:r>
            <a:r>
              <a:rPr lang="en-US" altLang="zh-CN" dirty="0">
                <a:ea typeface="+mj-ea"/>
              </a:rPr>
              <a:t>X→Y</a:t>
            </a:r>
            <a:r>
              <a:rPr lang="zh-CN" altLang="en-US" dirty="0">
                <a:solidFill>
                  <a:srgbClr val="FF0000"/>
                </a:solidFill>
                <a:ea typeface="+mj-ea"/>
              </a:rPr>
              <a:t>是非平凡的函数依赖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ea typeface="+mj-ea"/>
              </a:rPr>
              <a:t>若</a:t>
            </a:r>
            <a:r>
              <a:rPr lang="en-US" altLang="zh-CN" dirty="0">
                <a:ea typeface="+mj-ea"/>
              </a:rPr>
              <a:t>X→Y</a:t>
            </a:r>
            <a:r>
              <a:rPr lang="zh-CN" altLang="en-US" dirty="0">
                <a:ea typeface="+mj-ea"/>
              </a:rPr>
              <a:t>，但</a:t>
            </a:r>
            <a:r>
              <a:rPr lang="en-US" altLang="zh-CN" dirty="0">
                <a:ea typeface="+mj-ea"/>
              </a:rPr>
              <a:t>Y </a:t>
            </a:r>
            <a:r>
              <a:rPr lang="en-US" altLang="zh-CN" dirty="0">
                <a:ea typeface="+mj-ea"/>
                <a:sym typeface="Symbol" pitchFamily="18" charset="2"/>
              </a:rPr>
              <a:t></a:t>
            </a:r>
            <a:r>
              <a:rPr lang="en-US" altLang="zh-CN" dirty="0">
                <a:ea typeface="+mj-ea"/>
              </a:rPr>
              <a:t> X,   </a:t>
            </a:r>
            <a:r>
              <a:rPr lang="zh-CN" altLang="en-US" dirty="0">
                <a:ea typeface="+mj-ea"/>
              </a:rPr>
              <a:t>则称</a:t>
            </a:r>
            <a:r>
              <a:rPr lang="en-US" altLang="zh-CN" dirty="0">
                <a:ea typeface="+mj-ea"/>
              </a:rPr>
              <a:t>X→Y</a:t>
            </a:r>
            <a:r>
              <a:rPr lang="zh-CN" altLang="en-US" dirty="0">
                <a:ea typeface="+mj-ea"/>
              </a:rPr>
              <a:t>是</a:t>
            </a:r>
            <a:r>
              <a:rPr lang="zh-CN" altLang="en-US" dirty="0">
                <a:solidFill>
                  <a:srgbClr val="FF0000"/>
                </a:solidFill>
                <a:ea typeface="+mj-ea"/>
              </a:rPr>
              <a:t>平凡的函数依赖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ea typeface="+mj-ea"/>
              </a:rPr>
              <a:t>例：在关系</a:t>
            </a:r>
            <a:r>
              <a:rPr lang="en-US" altLang="zh-CN" dirty="0">
                <a:ea typeface="+mj-ea"/>
              </a:rPr>
              <a:t>SC(</a:t>
            </a:r>
            <a:r>
              <a:rPr lang="en-US" altLang="zh-CN" dirty="0" err="1">
                <a:ea typeface="+mj-ea"/>
              </a:rPr>
              <a:t>Sno</a:t>
            </a:r>
            <a:r>
              <a:rPr lang="en-US" altLang="zh-CN" dirty="0">
                <a:ea typeface="+mj-ea"/>
              </a:rPr>
              <a:t>, </a:t>
            </a:r>
            <a:r>
              <a:rPr lang="en-US" altLang="zh-CN" dirty="0" err="1">
                <a:ea typeface="+mj-ea"/>
              </a:rPr>
              <a:t>Cno</a:t>
            </a:r>
            <a:r>
              <a:rPr lang="en-US" altLang="zh-CN" dirty="0">
                <a:ea typeface="+mj-ea"/>
              </a:rPr>
              <a:t>, Grade)</a:t>
            </a:r>
            <a:r>
              <a:rPr lang="zh-CN" altLang="en-US" dirty="0">
                <a:ea typeface="+mj-ea"/>
              </a:rPr>
              <a:t>中，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ea typeface="+mj-ea"/>
              </a:rPr>
              <a:t>        非平凡函数依赖： </a:t>
            </a:r>
            <a:r>
              <a:rPr lang="en-US" altLang="zh-CN" dirty="0">
                <a:ea typeface="+mj-ea"/>
              </a:rPr>
              <a:t>(</a:t>
            </a:r>
            <a:r>
              <a:rPr lang="en-US" altLang="zh-CN" dirty="0" err="1">
                <a:ea typeface="+mj-ea"/>
              </a:rPr>
              <a:t>Sno</a:t>
            </a:r>
            <a:r>
              <a:rPr lang="en-US" altLang="zh-CN" dirty="0">
                <a:ea typeface="+mj-ea"/>
              </a:rPr>
              <a:t>, </a:t>
            </a:r>
            <a:r>
              <a:rPr lang="en-US" altLang="zh-CN" dirty="0" err="1">
                <a:ea typeface="+mj-ea"/>
              </a:rPr>
              <a:t>Cno</a:t>
            </a:r>
            <a:r>
              <a:rPr lang="en-US" altLang="zh-CN" dirty="0">
                <a:ea typeface="+mj-ea"/>
              </a:rPr>
              <a:t>) →</a:t>
            </a:r>
            <a:r>
              <a:rPr lang="en-US" altLang="zh-CN" baseline="46000" dirty="0">
                <a:ea typeface="+mj-ea"/>
              </a:rPr>
              <a:t> </a:t>
            </a:r>
            <a:r>
              <a:rPr lang="en-US" altLang="zh-CN" dirty="0">
                <a:ea typeface="+mj-ea"/>
              </a:rPr>
              <a:t>Grade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ea typeface="+mj-ea"/>
              </a:rPr>
              <a:t>        </a:t>
            </a:r>
            <a:r>
              <a:rPr lang="zh-CN" altLang="en-US" dirty="0">
                <a:ea typeface="+mj-ea"/>
              </a:rPr>
              <a:t>平凡函数依赖：     </a:t>
            </a:r>
            <a:r>
              <a:rPr lang="en-US" altLang="zh-CN" dirty="0">
                <a:ea typeface="+mj-ea"/>
              </a:rPr>
              <a:t>(</a:t>
            </a:r>
            <a:r>
              <a:rPr lang="en-US" altLang="zh-CN" dirty="0" err="1">
                <a:ea typeface="+mj-ea"/>
              </a:rPr>
              <a:t>Sno</a:t>
            </a:r>
            <a:r>
              <a:rPr lang="en-US" altLang="zh-CN" dirty="0">
                <a:ea typeface="+mj-ea"/>
              </a:rPr>
              <a:t>, </a:t>
            </a:r>
            <a:r>
              <a:rPr lang="en-US" altLang="zh-CN" dirty="0" err="1">
                <a:ea typeface="+mj-ea"/>
              </a:rPr>
              <a:t>Cno</a:t>
            </a:r>
            <a:r>
              <a:rPr lang="en-US" altLang="zh-CN" dirty="0">
                <a:ea typeface="+mj-ea"/>
              </a:rPr>
              <a:t>) →</a:t>
            </a:r>
            <a:r>
              <a:rPr lang="en-US" altLang="zh-CN" baseline="46000" dirty="0">
                <a:ea typeface="+mj-ea"/>
              </a:rPr>
              <a:t> </a:t>
            </a:r>
            <a:r>
              <a:rPr lang="en-US" altLang="zh-CN" dirty="0" err="1">
                <a:ea typeface="+mj-ea"/>
              </a:rPr>
              <a:t>Sno</a:t>
            </a:r>
            <a:r>
              <a:rPr lang="en-US" altLang="zh-CN" dirty="0">
                <a:ea typeface="+mj-ea"/>
              </a:rPr>
              <a:t> 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ea typeface="+mj-ea"/>
              </a:rPr>
              <a:t>                                       (</a:t>
            </a:r>
            <a:r>
              <a:rPr lang="en-US" altLang="zh-CN" dirty="0" err="1">
                <a:ea typeface="+mj-ea"/>
              </a:rPr>
              <a:t>Sno</a:t>
            </a:r>
            <a:r>
              <a:rPr lang="en-US" altLang="zh-CN" dirty="0">
                <a:ea typeface="+mj-ea"/>
              </a:rPr>
              <a:t>, </a:t>
            </a:r>
            <a:r>
              <a:rPr lang="en-US" altLang="zh-CN" dirty="0" err="1">
                <a:ea typeface="+mj-ea"/>
              </a:rPr>
              <a:t>Cno</a:t>
            </a:r>
            <a:r>
              <a:rPr lang="en-US" altLang="zh-CN" dirty="0">
                <a:ea typeface="+mj-ea"/>
              </a:rPr>
              <a:t>) → </a:t>
            </a:r>
            <a:r>
              <a:rPr lang="en-US" altLang="zh-CN" dirty="0" err="1">
                <a:ea typeface="+mj-ea"/>
              </a:rPr>
              <a:t>Cno</a:t>
            </a:r>
            <a:endParaRPr lang="zh-CN" altLang="en-US" dirty="0"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latin typeface="+mj-ea"/>
              </a:rPr>
              <a:t>平凡函数依赖与非平凡函数依赖</a:t>
            </a:r>
          </a:p>
        </p:txBody>
      </p:sp>
      <p:sp>
        <p:nvSpPr>
          <p:cNvPr id="44035" name="Line 4"/>
          <p:cNvSpPr>
            <a:spLocks noChangeShapeType="1"/>
          </p:cNvSpPr>
          <p:nvPr/>
        </p:nvSpPr>
        <p:spPr bwMode="auto">
          <a:xfrm>
            <a:off x="2751390" y="199496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327477-E10A-4FF4-94C8-E59C1ECA9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537" y="4047819"/>
            <a:ext cx="2293217" cy="229321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>
                <a:ea typeface="+mj-ea"/>
              </a:rPr>
              <a:t>定义</a:t>
            </a:r>
            <a:r>
              <a:rPr lang="en-US" altLang="zh-CN" sz="2800" dirty="0">
                <a:ea typeface="+mj-ea"/>
              </a:rPr>
              <a:t>6.2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dirty="0">
                <a:ea typeface="+mj-ea"/>
              </a:rPr>
              <a:t>    </a:t>
            </a:r>
            <a:r>
              <a:rPr lang="zh-CN" altLang="en-US" sz="2800" dirty="0">
                <a:ea typeface="+mj-ea"/>
              </a:rPr>
              <a:t>在关系模式</a:t>
            </a:r>
            <a:r>
              <a:rPr lang="en-US" altLang="zh-CN" sz="2800" dirty="0">
                <a:ea typeface="+mj-ea"/>
              </a:rPr>
              <a:t>R(U)</a:t>
            </a:r>
            <a:r>
              <a:rPr lang="zh-CN" altLang="en-US" sz="2800" dirty="0">
                <a:ea typeface="+mj-ea"/>
              </a:rPr>
              <a:t>中，如果</a:t>
            </a:r>
            <a:r>
              <a:rPr lang="en-US" altLang="zh-CN" sz="2800" dirty="0">
                <a:ea typeface="+mj-ea"/>
              </a:rPr>
              <a:t>X→Y</a:t>
            </a:r>
            <a:r>
              <a:rPr lang="zh-CN" altLang="en-US" sz="2800" dirty="0">
                <a:ea typeface="+mj-ea"/>
              </a:rPr>
              <a:t>，并且对于</a:t>
            </a:r>
            <a:r>
              <a:rPr lang="en-US" altLang="zh-CN" sz="2800" dirty="0">
                <a:ea typeface="+mj-ea"/>
              </a:rPr>
              <a:t>X</a:t>
            </a:r>
            <a:r>
              <a:rPr lang="zh-CN" altLang="en-US" sz="2800" dirty="0">
                <a:ea typeface="+mj-ea"/>
              </a:rPr>
              <a:t>的任何一个真子集</a:t>
            </a:r>
            <a:r>
              <a:rPr lang="en-US" altLang="zh-CN" sz="2800" dirty="0">
                <a:ea typeface="+mj-ea"/>
              </a:rPr>
              <a:t>X ′ </a:t>
            </a:r>
            <a:r>
              <a:rPr lang="zh-CN" altLang="en-US" sz="2800" dirty="0">
                <a:ea typeface="+mj-ea"/>
              </a:rPr>
              <a:t>，都有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>
                <a:ea typeface="+mj-ea"/>
              </a:rPr>
              <a:t>    </a:t>
            </a:r>
            <a:r>
              <a:rPr lang="en-US" altLang="zh-CN" sz="2800" dirty="0">
                <a:ea typeface="+mj-ea"/>
              </a:rPr>
              <a:t>X′ → Y, </a:t>
            </a:r>
            <a:r>
              <a:rPr lang="zh-CN" altLang="en-US" sz="2800" dirty="0">
                <a:ea typeface="+mj-ea"/>
              </a:rPr>
              <a:t>则称</a:t>
            </a:r>
            <a:r>
              <a:rPr lang="en-US" altLang="zh-CN" sz="2800" dirty="0">
                <a:solidFill>
                  <a:srgbClr val="FF0000"/>
                </a:solidFill>
                <a:ea typeface="+mj-ea"/>
              </a:rPr>
              <a:t>Y</a:t>
            </a:r>
            <a:r>
              <a:rPr lang="zh-CN" altLang="en-US" sz="2800" dirty="0">
                <a:solidFill>
                  <a:srgbClr val="FF0000"/>
                </a:solidFill>
                <a:ea typeface="+mj-ea"/>
              </a:rPr>
              <a:t>完全函数依赖于</a:t>
            </a:r>
            <a:r>
              <a:rPr lang="en-US" altLang="zh-CN" sz="2800" dirty="0">
                <a:solidFill>
                  <a:srgbClr val="FF0000"/>
                </a:solidFill>
                <a:ea typeface="+mj-ea"/>
              </a:rPr>
              <a:t>X</a:t>
            </a:r>
            <a:r>
              <a:rPr lang="zh-CN" altLang="en-US" sz="2800" dirty="0">
                <a:ea typeface="+mj-ea"/>
              </a:rPr>
              <a:t>，记作</a:t>
            </a:r>
            <a:r>
              <a:rPr lang="en-US" altLang="zh-CN" sz="2800" dirty="0">
                <a:ea typeface="+mj-ea"/>
              </a:rPr>
              <a:t>X →</a:t>
            </a:r>
            <a:r>
              <a:rPr lang="zh-CN" altLang="en-US" sz="2800" dirty="0">
                <a:ea typeface="+mj-ea"/>
              </a:rPr>
              <a:t> </a:t>
            </a:r>
            <a:r>
              <a:rPr lang="en-US" altLang="zh-CN" sz="2800" dirty="0">
                <a:ea typeface="+mj-ea"/>
              </a:rPr>
              <a:t>Y</a:t>
            </a:r>
            <a:r>
              <a:rPr lang="zh-CN" altLang="en-US" sz="2800" dirty="0">
                <a:ea typeface="+mj-ea"/>
              </a:rPr>
              <a:t>。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>
                <a:ea typeface="+mj-ea"/>
              </a:rPr>
              <a:t>    若</a:t>
            </a:r>
            <a:r>
              <a:rPr lang="en-US" altLang="zh-CN" sz="2800" dirty="0">
                <a:ea typeface="+mj-ea"/>
              </a:rPr>
              <a:t>X→Y</a:t>
            </a:r>
            <a:r>
              <a:rPr lang="zh-CN" altLang="en-US" sz="2800" dirty="0">
                <a:ea typeface="+mj-ea"/>
              </a:rPr>
              <a:t>，但</a:t>
            </a:r>
            <a:r>
              <a:rPr lang="en-US" altLang="zh-CN" sz="2800" dirty="0">
                <a:ea typeface="+mj-ea"/>
              </a:rPr>
              <a:t>Y</a:t>
            </a:r>
            <a:r>
              <a:rPr lang="zh-CN" altLang="en-US" sz="2800" dirty="0">
                <a:ea typeface="+mj-ea"/>
              </a:rPr>
              <a:t>不完全函数依赖于</a:t>
            </a:r>
            <a:r>
              <a:rPr lang="en-US" altLang="zh-CN" sz="2800" dirty="0">
                <a:ea typeface="+mj-ea"/>
              </a:rPr>
              <a:t>X</a:t>
            </a:r>
            <a:r>
              <a:rPr lang="zh-CN" altLang="en-US" sz="2800" dirty="0">
                <a:ea typeface="+mj-ea"/>
              </a:rPr>
              <a:t>，则称</a:t>
            </a:r>
            <a:r>
              <a:rPr lang="en-US" altLang="zh-CN" sz="2800" dirty="0">
                <a:ea typeface="+mj-ea"/>
              </a:rPr>
              <a:t>Y</a:t>
            </a:r>
            <a:r>
              <a:rPr lang="zh-CN" altLang="en-US" sz="2800" dirty="0">
                <a:solidFill>
                  <a:srgbClr val="FF0000"/>
                </a:solidFill>
                <a:ea typeface="+mj-ea"/>
              </a:rPr>
              <a:t>部分函数依赖</a:t>
            </a:r>
            <a:r>
              <a:rPr lang="zh-CN" altLang="en-US" sz="2800" dirty="0">
                <a:ea typeface="+mj-ea"/>
              </a:rPr>
              <a:t>于</a:t>
            </a:r>
            <a:r>
              <a:rPr lang="en-US" altLang="zh-CN" sz="2800" dirty="0">
                <a:ea typeface="+mj-ea"/>
              </a:rPr>
              <a:t>X</a:t>
            </a:r>
            <a:r>
              <a:rPr lang="zh-CN" altLang="en-US" sz="2800" dirty="0">
                <a:ea typeface="+mj-ea"/>
              </a:rPr>
              <a:t>，记作</a:t>
            </a:r>
            <a:r>
              <a:rPr lang="en-US" altLang="zh-CN" sz="2800" dirty="0">
                <a:ea typeface="+mj-ea"/>
              </a:rPr>
              <a:t>X → Y</a:t>
            </a:r>
            <a:r>
              <a:rPr lang="zh-CN" altLang="en-US" sz="2800" dirty="0">
                <a:ea typeface="+mj-ea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完全函数依赖与部分函数依赖</a:t>
            </a:r>
          </a:p>
        </p:txBody>
      </p:sp>
      <p:sp>
        <p:nvSpPr>
          <p:cNvPr id="45059" name="Line 4"/>
          <p:cNvSpPr>
            <a:spLocks noChangeShapeType="1"/>
          </p:cNvSpPr>
          <p:nvPr/>
        </p:nvSpPr>
        <p:spPr bwMode="auto">
          <a:xfrm>
            <a:off x="1194200" y="3252645"/>
            <a:ext cx="173037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8801213" y="3367739"/>
            <a:ext cx="259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5061" name="TextBox 5"/>
          <p:cNvSpPr txBox="1">
            <a:spLocks noChangeArrowheads="1"/>
          </p:cNvSpPr>
          <p:nvPr/>
        </p:nvSpPr>
        <p:spPr bwMode="auto">
          <a:xfrm>
            <a:off x="967981" y="421726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7498EB-A23F-47A0-B73F-8D39FD4EF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65" y="4729136"/>
            <a:ext cx="1714739" cy="171473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872855" y="1160552"/>
            <a:ext cx="10972800" cy="452494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/>
              <a:t>例：在关系</a:t>
            </a:r>
            <a:r>
              <a:rPr lang="en-US" altLang="zh-CN" sz="2400" b="1" dirty="0"/>
              <a:t>SC(</a:t>
            </a:r>
            <a:r>
              <a:rPr lang="en-US" altLang="zh-CN" sz="2400" b="1" dirty="0" err="1"/>
              <a:t>Sno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Cno</a:t>
            </a:r>
            <a:r>
              <a:rPr lang="en-US" altLang="zh-CN" sz="2400" b="1" dirty="0"/>
              <a:t>, Grade)</a:t>
            </a:r>
            <a:r>
              <a:rPr lang="zh-CN" altLang="en-US" sz="2400" dirty="0"/>
              <a:t>中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→Grade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Grade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</a:t>
            </a:r>
            <a:r>
              <a:rPr lang="zh-CN" altLang="en-US" baseline="4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 </a:t>
            </a:r>
            <a:endParaRPr lang="zh-CN" altLang="en-US" sz="2400" dirty="0"/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3520141" y="236483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084" name="矩形 4"/>
          <p:cNvSpPr>
            <a:spLocks noChangeArrowheads="1"/>
          </p:cNvSpPr>
          <p:nvPr/>
        </p:nvSpPr>
        <p:spPr bwMode="auto">
          <a:xfrm>
            <a:off x="942408" y="2983028"/>
            <a:ext cx="8363344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在关系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Student(</a:t>
            </a:r>
            <a:r>
              <a:rPr lang="en-US" altLang="zh-CN" sz="2400" b="1" u="sng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Sdept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Mname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u="sng" dirty="0" err="1">
                <a:ea typeface="+mn-ea"/>
                <a:cs typeface="Times New Roman" panose="02020603050405020304" pitchFamily="18" charset="0"/>
              </a:rPr>
              <a:t>Cno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, Grade)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            由于：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Sdept</a:t>
            </a: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Cno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的真子集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      因此： 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Cno</a:t>
            </a:r>
            <a:r>
              <a:rPr lang="en-US" altLang="zh-CN" sz="2400" b="1" dirty="0">
                <a:ea typeface="+mn-ea"/>
                <a:cs typeface="Times New Roman" panose="02020603050405020304" pitchFamily="18" charset="0"/>
              </a:rPr>
              <a:t>) → </a:t>
            </a:r>
            <a:r>
              <a:rPr lang="en-US" altLang="zh-CN" sz="2400" b="1" dirty="0" err="1">
                <a:ea typeface="+mn-ea"/>
                <a:cs typeface="Times New Roman" panose="02020603050405020304" pitchFamily="18" charset="0"/>
              </a:rPr>
              <a:t>Sdept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085" name="TextBox 5"/>
          <p:cNvSpPr txBox="1">
            <a:spLocks noChangeArrowheads="1"/>
          </p:cNvSpPr>
          <p:nvPr/>
        </p:nvSpPr>
        <p:spPr bwMode="auto">
          <a:xfrm>
            <a:off x="4421709" y="3923552"/>
            <a:ext cx="269749" cy="57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P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086" name="Line 4"/>
          <p:cNvSpPr>
            <a:spLocks noChangeShapeType="1"/>
          </p:cNvSpPr>
          <p:nvPr/>
        </p:nvSpPr>
        <p:spPr bwMode="auto">
          <a:xfrm>
            <a:off x="2738213" y="2049879"/>
            <a:ext cx="144462" cy="2450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 sz="240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087" name="Line 4"/>
          <p:cNvSpPr>
            <a:spLocks noChangeShapeType="1"/>
          </p:cNvSpPr>
          <p:nvPr/>
        </p:nvSpPr>
        <p:spPr bwMode="auto">
          <a:xfrm>
            <a:off x="4699100" y="2049879"/>
            <a:ext cx="144462" cy="2450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BE4AEA-4D90-4A06-979C-D151E699A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376" y="4724552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定义</a:t>
            </a:r>
            <a:r>
              <a:rPr lang="en-US" altLang="zh-CN" sz="2800" dirty="0"/>
              <a:t>6.3  </a:t>
            </a:r>
            <a:r>
              <a:rPr lang="zh-CN" altLang="en-US" sz="2800" dirty="0"/>
              <a:t>在关系模式</a:t>
            </a:r>
            <a:r>
              <a:rPr lang="en-US" altLang="zh-CN" sz="2800" dirty="0"/>
              <a:t>R(U)</a:t>
            </a:r>
            <a:r>
              <a:rPr lang="zh-CN" altLang="en-US" sz="2800" dirty="0"/>
              <a:t>中</a:t>
            </a:r>
            <a:r>
              <a:rPr lang="en-US" altLang="zh-CN" sz="2800" dirty="0"/>
              <a:t>, </a:t>
            </a:r>
            <a:r>
              <a:rPr lang="zh-CN" altLang="en-US" sz="2800" dirty="0"/>
              <a:t>如果</a:t>
            </a:r>
            <a:r>
              <a:rPr lang="en-US" altLang="zh-CN" sz="2800" dirty="0"/>
              <a:t>X→Y, (Y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sz="2800" dirty="0"/>
              <a:t>X), Y→X</a:t>
            </a:r>
            <a:r>
              <a:rPr lang="zh-CN" altLang="en-US" sz="2800" dirty="0"/>
              <a:t> ，</a:t>
            </a:r>
            <a:r>
              <a:rPr lang="en-US" altLang="zh-CN" sz="2800" dirty="0"/>
              <a:t>Y→Z</a:t>
            </a:r>
            <a:r>
              <a:rPr lang="zh-CN" altLang="en-US" sz="2800" dirty="0"/>
              <a:t>，则称</a:t>
            </a:r>
            <a:r>
              <a:rPr lang="en-US" altLang="zh-CN" sz="2800" dirty="0"/>
              <a:t>Z</a:t>
            </a:r>
            <a:r>
              <a:rPr lang="zh-CN" altLang="en-US" sz="2800" dirty="0">
                <a:solidFill>
                  <a:srgbClr val="FF0000"/>
                </a:solidFill>
              </a:rPr>
              <a:t>传递函数依赖</a:t>
            </a:r>
            <a:r>
              <a:rPr lang="zh-CN" altLang="en-US" sz="2800" dirty="0"/>
              <a:t>于</a:t>
            </a:r>
            <a:r>
              <a:rPr lang="en-US" altLang="zh-CN" sz="2800" dirty="0"/>
              <a:t>X</a:t>
            </a:r>
            <a:r>
              <a:rPr lang="zh-CN" altLang="en-US" sz="2800" dirty="0"/>
              <a:t>，记为：</a:t>
            </a:r>
            <a:r>
              <a:rPr lang="en-US" altLang="zh-CN" sz="2800" dirty="0"/>
              <a:t>X  → Z</a:t>
            </a:r>
            <a:endParaRPr lang="zh-CN" altLang="en-US" sz="2800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zh-CN" altLang="en-US" sz="2800" b="1" dirty="0">
                <a:solidFill>
                  <a:srgbClr val="FF0000"/>
                </a:solidFill>
              </a:rPr>
              <a:t>注</a:t>
            </a:r>
            <a:r>
              <a:rPr lang="en-US" altLang="zh-CN" sz="2800" b="1" dirty="0">
                <a:solidFill>
                  <a:srgbClr val="FF0000"/>
                </a:solidFill>
              </a:rPr>
              <a:t>: </a:t>
            </a:r>
            <a:r>
              <a:rPr lang="zh-CN" altLang="en-US" sz="2800" dirty="0"/>
              <a:t>如果</a:t>
            </a:r>
            <a:r>
              <a:rPr lang="en-US" altLang="zh-CN" sz="2800" dirty="0"/>
              <a:t>Y→X</a:t>
            </a:r>
            <a:r>
              <a:rPr lang="zh-CN" altLang="en-US" sz="2800" dirty="0"/>
              <a:t>， 即</a:t>
            </a:r>
            <a:r>
              <a:rPr lang="en-US" altLang="zh-CN" sz="2800" dirty="0"/>
              <a:t>X←→Y</a:t>
            </a:r>
            <a:r>
              <a:rPr lang="zh-CN" altLang="en-US" sz="2800" dirty="0"/>
              <a:t>，则</a:t>
            </a:r>
            <a:r>
              <a:rPr lang="en-US" altLang="zh-CN" sz="2800" dirty="0"/>
              <a:t>Z</a:t>
            </a:r>
            <a:r>
              <a:rPr lang="zh-CN" altLang="en-US" sz="2800" dirty="0">
                <a:solidFill>
                  <a:srgbClr val="FF0000"/>
                </a:solidFill>
              </a:rPr>
              <a:t>直接依赖</a:t>
            </a:r>
            <a:r>
              <a:rPr lang="zh-CN" altLang="en-US" sz="2800" dirty="0"/>
              <a:t>于</a:t>
            </a:r>
            <a:r>
              <a:rPr lang="en-US" altLang="zh-CN" sz="2800" dirty="0"/>
              <a:t>X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:    </a:t>
            </a:r>
            <a:r>
              <a:rPr lang="zh-CN" altLang="en-US" sz="2800" dirty="0"/>
              <a:t>在关系</a:t>
            </a:r>
            <a:r>
              <a:rPr lang="en-US" altLang="zh-CN" sz="2800" dirty="0"/>
              <a:t>Std(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Sdept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Mname</a:t>
            </a:r>
            <a:r>
              <a:rPr lang="en-US" altLang="zh-CN" sz="2800" dirty="0"/>
              <a:t>)</a:t>
            </a:r>
            <a:r>
              <a:rPr lang="zh-CN" altLang="en-US" sz="2800" dirty="0"/>
              <a:t>中，有：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/>
              <a:t>	     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 → </a:t>
            </a:r>
            <a:r>
              <a:rPr lang="en-US" altLang="zh-CN" sz="2800" dirty="0" err="1"/>
              <a:t>Sdept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Sdept</a:t>
            </a:r>
            <a:r>
              <a:rPr lang="en-US" altLang="zh-CN" sz="2800" dirty="0"/>
              <a:t> → </a:t>
            </a:r>
            <a:r>
              <a:rPr lang="en-US" altLang="zh-CN" sz="2800" dirty="0" err="1"/>
              <a:t>Mname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Sdept</a:t>
            </a:r>
            <a:r>
              <a:rPr lang="en-US" altLang="zh-CN" sz="2800" dirty="0"/>
              <a:t> →</a:t>
            </a:r>
            <a:r>
              <a:rPr lang="en-US" altLang="zh-CN" sz="2800" dirty="0" err="1"/>
              <a:t>Sno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err="1"/>
              <a:t>Mname</a:t>
            </a:r>
            <a:r>
              <a:rPr lang="zh-CN" altLang="en-US" sz="2800" dirty="0"/>
              <a:t>传递函数依赖于</a:t>
            </a:r>
            <a:r>
              <a:rPr lang="en-US" altLang="zh-CN" sz="2800" dirty="0" err="1"/>
              <a:t>Sno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传递函数依赖</a:t>
            </a:r>
          </a:p>
        </p:txBody>
      </p:sp>
      <p:sp>
        <p:nvSpPr>
          <p:cNvPr id="47107" name="Line 4"/>
          <p:cNvSpPr>
            <a:spLocks noChangeShapeType="1"/>
          </p:cNvSpPr>
          <p:nvPr/>
        </p:nvSpPr>
        <p:spPr bwMode="auto">
          <a:xfrm>
            <a:off x="6927918" y="1499370"/>
            <a:ext cx="225425" cy="311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7989592" y="1461035"/>
            <a:ext cx="152400" cy="258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7109" name="TextBox 8"/>
          <p:cNvSpPr txBox="1">
            <a:spLocks noChangeArrowheads="1"/>
          </p:cNvSpPr>
          <p:nvPr/>
        </p:nvSpPr>
        <p:spPr bwMode="auto">
          <a:xfrm>
            <a:off x="5057777" y="1909396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传递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7040630" y="4265970"/>
            <a:ext cx="152400" cy="258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74D88D-3B9A-4942-8866-868A18B84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035" y="4781706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872855" y="993212"/>
            <a:ext cx="10972800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函数依赖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码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范式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1NF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2NF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3NF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BCNF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规范化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92AA1F-7AE9-47B0-A115-17DEBBB64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35" y="1153462"/>
            <a:ext cx="5605929" cy="420444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66529"/>
            <a:ext cx="11611992" cy="4524949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zh-CN" altLang="en-US" sz="2800" b="1" dirty="0">
                <a:latin typeface="+mj-ea"/>
                <a:ea typeface="+mj-ea"/>
              </a:rPr>
              <a:t>    定义</a:t>
            </a:r>
            <a:r>
              <a:rPr lang="en-US" altLang="zh-CN" sz="2800" b="1" dirty="0">
                <a:latin typeface="+mj-ea"/>
                <a:ea typeface="+mj-ea"/>
              </a:rPr>
              <a:t>6.4</a:t>
            </a:r>
            <a:r>
              <a:rPr lang="en-US" altLang="zh-CN" sz="2800" dirty="0">
                <a:latin typeface="+mj-ea"/>
                <a:ea typeface="+mj-ea"/>
              </a:rPr>
              <a:t>  </a:t>
            </a:r>
            <a:r>
              <a:rPr lang="zh-CN" altLang="en-US" sz="2800" dirty="0">
                <a:latin typeface="+mj-ea"/>
                <a:ea typeface="+mj-ea"/>
              </a:rPr>
              <a:t>设</a:t>
            </a:r>
            <a:r>
              <a:rPr lang="en-US" altLang="zh-CN" sz="2800" dirty="0">
                <a:latin typeface="+mj-ea"/>
                <a:ea typeface="+mj-ea"/>
              </a:rPr>
              <a:t>K</a:t>
            </a:r>
            <a:r>
              <a:rPr lang="zh-CN" altLang="en-US" sz="2800" dirty="0">
                <a:latin typeface="+mj-ea"/>
                <a:ea typeface="+mj-ea"/>
              </a:rPr>
              <a:t>为</a:t>
            </a:r>
            <a:r>
              <a:rPr lang="en-US" altLang="zh-CN" sz="2800" dirty="0">
                <a:latin typeface="+mj-ea"/>
                <a:ea typeface="+mj-ea"/>
              </a:rPr>
              <a:t>R&lt;U,F&gt;</a:t>
            </a:r>
            <a:r>
              <a:rPr lang="zh-CN" altLang="en-US" sz="2800" dirty="0">
                <a:latin typeface="+mj-ea"/>
                <a:ea typeface="+mj-ea"/>
              </a:rPr>
              <a:t>中的属性或属性组合。若</a:t>
            </a:r>
            <a:r>
              <a:rPr lang="en-US" altLang="zh-CN" sz="2800" dirty="0">
                <a:latin typeface="+mj-ea"/>
                <a:ea typeface="+mj-ea"/>
              </a:rPr>
              <a:t>K    </a:t>
            </a:r>
            <a:r>
              <a:rPr lang="en-US" altLang="zh-CN" sz="2800" baseline="46000" dirty="0">
                <a:latin typeface="+mj-ea"/>
                <a:ea typeface="+mj-ea"/>
              </a:rPr>
              <a:t>  </a:t>
            </a:r>
            <a:r>
              <a:rPr lang="en-US" altLang="zh-CN" sz="2800" dirty="0">
                <a:latin typeface="+mj-ea"/>
                <a:ea typeface="+mj-ea"/>
              </a:rPr>
              <a:t>U</a:t>
            </a:r>
            <a:r>
              <a:rPr lang="zh-CN" altLang="en-US" sz="2800" dirty="0">
                <a:latin typeface="+mj-ea"/>
                <a:ea typeface="+mj-ea"/>
              </a:rPr>
              <a:t>，  则</a:t>
            </a:r>
            <a:r>
              <a:rPr lang="en-US" altLang="zh-CN" sz="2800" dirty="0">
                <a:latin typeface="+mj-ea"/>
                <a:ea typeface="+mj-ea"/>
              </a:rPr>
              <a:t>K</a:t>
            </a:r>
            <a:r>
              <a:rPr lang="zh-CN" altLang="en-US" sz="2800" dirty="0">
                <a:latin typeface="+mj-ea"/>
                <a:ea typeface="+mj-ea"/>
              </a:rPr>
              <a:t>称为</a:t>
            </a:r>
            <a:r>
              <a:rPr lang="en-US" altLang="zh-CN" sz="2800" dirty="0">
                <a:latin typeface="+mj-ea"/>
                <a:ea typeface="+mj-ea"/>
              </a:rPr>
              <a:t>R</a:t>
            </a:r>
            <a:r>
              <a:rPr lang="zh-CN" altLang="en-US" sz="2800" dirty="0">
                <a:latin typeface="+mj-ea"/>
                <a:ea typeface="+mj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侯选码</a:t>
            </a:r>
            <a:r>
              <a:rPr lang="zh-CN" altLang="en-US" sz="2800" dirty="0">
                <a:latin typeface="+mj-ea"/>
                <a:ea typeface="+mj-ea"/>
              </a:rPr>
              <a:t>（</a:t>
            </a:r>
            <a:r>
              <a:rPr lang="en-US" altLang="zh-CN" sz="2800" dirty="0">
                <a:latin typeface="+mj-ea"/>
                <a:ea typeface="+mj-ea"/>
              </a:rPr>
              <a:t>Candidate Key</a:t>
            </a:r>
            <a:r>
              <a:rPr lang="zh-CN" altLang="en-US" sz="2800" dirty="0">
                <a:latin typeface="+mj-ea"/>
                <a:ea typeface="+mj-ea"/>
              </a:rPr>
              <a:t>）。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ea"/>
                <a:ea typeface="+mj-ea"/>
              </a:rPr>
              <a:t>   若候选码多于一个，则选定其中的一个做为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主码</a:t>
            </a:r>
            <a:r>
              <a:rPr lang="zh-CN" altLang="en-US" sz="2800" dirty="0">
                <a:latin typeface="+mj-ea"/>
                <a:ea typeface="+mj-ea"/>
              </a:rPr>
              <a:t>（</a:t>
            </a:r>
            <a:r>
              <a:rPr lang="en-US" altLang="zh-CN" sz="2800" dirty="0">
                <a:latin typeface="+mj-ea"/>
                <a:ea typeface="+mj-ea"/>
              </a:rPr>
              <a:t>Primary Key</a:t>
            </a:r>
            <a:r>
              <a:rPr lang="zh-CN" altLang="en-US" sz="2800" dirty="0">
                <a:latin typeface="+mj-ea"/>
                <a:ea typeface="+mj-ea"/>
              </a:rPr>
              <a:t>）。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ea"/>
                <a:ea typeface="+mj-ea"/>
              </a:rPr>
              <a:t>主属性和非主属性</a:t>
            </a:r>
            <a:endParaRPr lang="en-US" altLang="zh-CN" sz="2400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j-ea"/>
                <a:ea typeface="+mj-ea"/>
              </a:rPr>
              <a:t>全码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9358FB-D2B9-41C4-8273-83AE7DA4C6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153" y="4577941"/>
            <a:ext cx="1785344" cy="1864693"/>
          </a:xfrm>
          <a:prstGeom prst="rect">
            <a:avLst/>
          </a:prstGeom>
        </p:spPr>
      </p:pic>
      <p:grpSp>
        <p:nvGrpSpPr>
          <p:cNvPr id="8" name="组合 5">
            <a:extLst>
              <a:ext uri="{FF2B5EF4-FFF2-40B4-BE49-F238E27FC236}">
                <a16:creationId xmlns:a16="http://schemas.microsoft.com/office/drawing/2014/main" id="{D398C485-BCC4-41B2-A044-D6374A3CCDF1}"/>
              </a:ext>
            </a:extLst>
          </p:cNvPr>
          <p:cNvGrpSpPr>
            <a:grpSpLocks/>
          </p:cNvGrpSpPr>
          <p:nvPr/>
        </p:nvGrpSpPr>
        <p:grpSpPr bwMode="auto">
          <a:xfrm>
            <a:off x="8668241" y="1243705"/>
            <a:ext cx="381000" cy="360362"/>
            <a:chOff x="2124075" y="2781300"/>
            <a:chExt cx="381000" cy="360363"/>
          </a:xfrm>
        </p:grpSpPr>
        <p:sp>
          <p:nvSpPr>
            <p:cNvPr id="9" name="Line 4">
              <a:extLst>
                <a:ext uri="{FF2B5EF4-FFF2-40B4-BE49-F238E27FC236}">
                  <a16:creationId xmlns:a16="http://schemas.microsoft.com/office/drawing/2014/main" id="{DD4BEBA7-52A5-4F73-BFDA-118D37DF0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075" y="3141663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F35AAB63-A063-4AC2-BE12-7960753F1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075" y="2781300"/>
              <a:ext cx="296863" cy="3365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/>
              <a:r>
                <a:rPr lang="en-US" altLang="zh-CN" sz="1600"/>
                <a:t>F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395" y="1064929"/>
            <a:ext cx="11600039" cy="4524949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1]</a:t>
            </a:r>
            <a:r>
              <a:rPr lang="zh-CN" altLang="en-US" sz="2400" dirty="0">
                <a:latin typeface="+mn-ea"/>
                <a:ea typeface="+mn-ea"/>
              </a:rPr>
              <a:t>关系模式</a:t>
            </a:r>
            <a:r>
              <a:rPr lang="en-US" altLang="zh-CN" sz="2400" dirty="0">
                <a:latin typeface="+mn-ea"/>
                <a:ea typeface="+mn-ea"/>
              </a:rPr>
              <a:t>S(</a:t>
            </a:r>
            <a:r>
              <a:rPr lang="en-US" altLang="zh-CN" sz="2400" u="sng" dirty="0" err="1">
                <a:latin typeface="+mn-ea"/>
                <a:ea typeface="+mn-ea"/>
              </a:rPr>
              <a:t>Sno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en-US" altLang="zh-CN" sz="2400" dirty="0" err="1">
                <a:latin typeface="+mn-ea"/>
                <a:ea typeface="+mn-ea"/>
              </a:rPr>
              <a:t>Sdept</a:t>
            </a:r>
            <a:r>
              <a:rPr lang="en-US" altLang="zh-CN" sz="2400" dirty="0">
                <a:latin typeface="+mn-ea"/>
                <a:ea typeface="+mn-ea"/>
              </a:rPr>
              <a:t>, Sage)</a:t>
            </a:r>
            <a:r>
              <a:rPr lang="zh-CN" altLang="en-US" sz="2400" dirty="0">
                <a:latin typeface="+mn-ea"/>
                <a:ea typeface="+mn-ea"/>
              </a:rPr>
              <a:t>，单个属性</a:t>
            </a:r>
            <a:r>
              <a:rPr lang="en-US" altLang="zh-CN" sz="2400" dirty="0" err="1">
                <a:latin typeface="+mn-ea"/>
                <a:ea typeface="+mn-ea"/>
              </a:rPr>
              <a:t>Sno</a:t>
            </a:r>
            <a:r>
              <a:rPr lang="zh-CN" altLang="en-US" sz="2400" dirty="0">
                <a:latin typeface="+mn-ea"/>
                <a:ea typeface="+mn-ea"/>
              </a:rPr>
              <a:t>是码，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 </a:t>
            </a:r>
            <a:r>
              <a:rPr lang="en-US" altLang="zh-CN" sz="2400" dirty="0">
                <a:latin typeface="+mn-ea"/>
                <a:ea typeface="+mn-ea"/>
              </a:rPr>
              <a:t>SC</a:t>
            </a: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u="sng" dirty="0" err="1">
                <a:latin typeface="+mn-ea"/>
                <a:ea typeface="+mn-ea"/>
              </a:rPr>
              <a:t>Sno</a:t>
            </a:r>
            <a:r>
              <a:rPr lang="zh-CN" altLang="en-US" sz="2400" u="sng" dirty="0">
                <a:latin typeface="+mn-ea"/>
                <a:ea typeface="+mn-ea"/>
              </a:rPr>
              <a:t>，</a:t>
            </a:r>
            <a:r>
              <a:rPr lang="en-US" altLang="zh-CN" sz="2400" u="sng" dirty="0" err="1">
                <a:latin typeface="+mn-ea"/>
                <a:ea typeface="+mn-ea"/>
              </a:rPr>
              <a:t>Cno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Grade</a:t>
            </a:r>
            <a:r>
              <a:rPr lang="zh-CN" altLang="en-US" sz="2400" dirty="0">
                <a:latin typeface="+mn-ea"/>
                <a:ea typeface="+mn-ea"/>
              </a:rPr>
              <a:t>）中，（</a:t>
            </a:r>
            <a:r>
              <a:rPr lang="en-US" altLang="zh-CN" sz="2400" dirty="0" err="1">
                <a:latin typeface="+mn-ea"/>
                <a:ea typeface="+mn-ea"/>
              </a:rPr>
              <a:t>Sno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 err="1">
                <a:latin typeface="+mn-ea"/>
                <a:ea typeface="+mn-ea"/>
              </a:rPr>
              <a:t>Cno</a:t>
            </a:r>
            <a:r>
              <a:rPr lang="zh-CN" altLang="en-US" sz="2400" dirty="0">
                <a:latin typeface="+mn-ea"/>
                <a:ea typeface="+mn-ea"/>
              </a:rPr>
              <a:t>）是码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2]</a:t>
            </a:r>
            <a:r>
              <a:rPr lang="zh-CN" altLang="en-US" sz="2400" dirty="0">
                <a:latin typeface="+mn-ea"/>
                <a:ea typeface="+mn-ea"/>
              </a:rPr>
              <a:t>关系模式</a:t>
            </a:r>
            <a:r>
              <a:rPr lang="en-US" altLang="zh-CN" sz="2400" dirty="0">
                <a:latin typeface="+mn-ea"/>
                <a:ea typeface="+mn-ea"/>
              </a:rPr>
              <a:t>R</a:t>
            </a:r>
            <a:r>
              <a:rPr lang="zh-CN" altLang="en-US" sz="2400" b="1" dirty="0">
                <a:latin typeface="+mn-ea"/>
                <a:ea typeface="+mn-ea"/>
              </a:rPr>
              <a:t>（</a:t>
            </a:r>
            <a:r>
              <a:rPr lang="en-US" altLang="zh-CN" sz="2400" b="1" dirty="0">
                <a:latin typeface="+mn-ea"/>
                <a:ea typeface="+mn-ea"/>
              </a:rPr>
              <a:t>P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W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）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</a:t>
            </a:r>
            <a:r>
              <a:rPr lang="en-US" altLang="zh-CN" sz="2400" dirty="0">
                <a:latin typeface="+mn-ea"/>
                <a:ea typeface="+mn-ea"/>
              </a:rPr>
              <a:t>P</a:t>
            </a:r>
            <a:r>
              <a:rPr lang="zh-CN" altLang="en-US" sz="2400" dirty="0">
                <a:latin typeface="+mn-ea"/>
                <a:ea typeface="+mn-ea"/>
              </a:rPr>
              <a:t>：演奏者     </a:t>
            </a:r>
            <a:r>
              <a:rPr lang="en-US" altLang="zh-CN" sz="2400" dirty="0">
                <a:latin typeface="+mn-ea"/>
                <a:ea typeface="+mn-ea"/>
              </a:rPr>
              <a:t>W</a:t>
            </a:r>
            <a:r>
              <a:rPr lang="zh-CN" altLang="en-US" sz="2400" dirty="0">
                <a:latin typeface="+mn-ea"/>
                <a:ea typeface="+mn-ea"/>
              </a:rPr>
              <a:t>：作品    </a:t>
            </a:r>
            <a:r>
              <a:rPr lang="en-US" altLang="zh-CN" sz="2400" dirty="0">
                <a:latin typeface="+mn-ea"/>
                <a:ea typeface="+mn-ea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：听众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一个演奏者可以演奏多个作品；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某一作品可被多个演奏者演奏；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听众可以欣赏不同演奏者的不同作品；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码为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(P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W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A)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，即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All-Key 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第一节 问题的提出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第二节 规范化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第三节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数据依赖的公理系统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BEC7D9B-B050-49C8-9EF7-75DA921E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关系数据库理论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3CA63F-E7CF-4D6E-8DE2-E84C1A133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448" y="2793253"/>
            <a:ext cx="5086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65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257277" y="1088835"/>
            <a:ext cx="11695663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latin typeface="+mj-ea"/>
                <a:ea typeface="+mj-ea"/>
              </a:rPr>
              <a:t>定义</a:t>
            </a:r>
            <a:r>
              <a:rPr lang="en-US" altLang="zh-CN" sz="2800" b="1" dirty="0">
                <a:latin typeface="+mj-ea"/>
                <a:ea typeface="+mj-ea"/>
              </a:rPr>
              <a:t>6.5</a:t>
            </a:r>
            <a:r>
              <a:rPr lang="en-US" altLang="zh-CN" sz="2800" dirty="0">
                <a:latin typeface="+mj-ea"/>
                <a:ea typeface="+mj-ea"/>
              </a:rPr>
              <a:t>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>
                <a:latin typeface="+mj-ea"/>
                <a:ea typeface="+mj-ea"/>
              </a:rPr>
              <a:t>         关系</a:t>
            </a:r>
            <a:r>
              <a:rPr lang="zh-CN" altLang="en-US" sz="2800" dirty="0">
                <a:latin typeface="+mj-ea"/>
                <a:ea typeface="+mj-ea"/>
              </a:rPr>
              <a:t>模式 </a:t>
            </a:r>
            <a:r>
              <a:rPr lang="en-US" altLang="zh-CN" sz="2800" i="1" dirty="0">
                <a:latin typeface="+mj-ea"/>
                <a:ea typeface="+mj-ea"/>
              </a:rPr>
              <a:t>R </a:t>
            </a:r>
            <a:r>
              <a:rPr lang="zh-CN" altLang="en-US" sz="2800" dirty="0">
                <a:latin typeface="+mj-ea"/>
                <a:ea typeface="+mj-ea"/>
              </a:rPr>
              <a:t>中属性或属性组</a:t>
            </a:r>
            <a:r>
              <a:rPr lang="en-US" altLang="zh-CN" sz="2800" i="1" dirty="0">
                <a:latin typeface="+mj-ea"/>
                <a:ea typeface="+mj-ea"/>
              </a:rPr>
              <a:t>X </a:t>
            </a:r>
            <a:r>
              <a:rPr lang="zh-CN" altLang="en-US" sz="2800" dirty="0">
                <a:latin typeface="+mj-ea"/>
                <a:ea typeface="+mj-ea"/>
              </a:rPr>
              <a:t>并非 </a:t>
            </a:r>
            <a:r>
              <a:rPr lang="en-US" altLang="zh-CN" sz="2800" i="1" dirty="0">
                <a:latin typeface="+mj-ea"/>
                <a:ea typeface="+mj-ea"/>
              </a:rPr>
              <a:t>R</a:t>
            </a:r>
            <a:r>
              <a:rPr lang="zh-CN" altLang="en-US" sz="2800" dirty="0">
                <a:latin typeface="+mj-ea"/>
                <a:ea typeface="+mj-ea"/>
              </a:rPr>
              <a:t>的码，但 </a:t>
            </a:r>
            <a:r>
              <a:rPr lang="en-US" altLang="zh-CN" sz="2800" i="1" dirty="0">
                <a:latin typeface="+mj-ea"/>
                <a:ea typeface="+mj-ea"/>
              </a:rPr>
              <a:t>X </a:t>
            </a:r>
            <a:r>
              <a:rPr lang="zh-CN" altLang="en-US" sz="2800" dirty="0">
                <a:latin typeface="+mj-ea"/>
                <a:ea typeface="+mj-ea"/>
              </a:rPr>
              <a:t>是另一个关系模式的码，则称 </a:t>
            </a:r>
            <a:r>
              <a:rPr lang="en-US" altLang="zh-CN" sz="2800" i="1" dirty="0">
                <a:latin typeface="+mj-ea"/>
                <a:ea typeface="+mj-ea"/>
              </a:rPr>
              <a:t>X </a:t>
            </a:r>
            <a:r>
              <a:rPr lang="zh-CN" altLang="en-US" sz="2800" dirty="0">
                <a:latin typeface="+mj-ea"/>
                <a:ea typeface="+mj-ea"/>
              </a:rPr>
              <a:t>是</a:t>
            </a:r>
            <a:r>
              <a:rPr lang="en-US" altLang="zh-CN" sz="2800" i="1" dirty="0">
                <a:latin typeface="+mj-ea"/>
                <a:ea typeface="+mj-ea"/>
              </a:rPr>
              <a:t>R </a:t>
            </a:r>
            <a:r>
              <a:rPr lang="zh-CN" altLang="en-US" sz="2800" dirty="0">
                <a:latin typeface="+mj-ea"/>
                <a:ea typeface="+mj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外部码（</a:t>
            </a: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Foreign key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zh-CN" altLang="en-US" sz="2800" dirty="0">
                <a:latin typeface="+mj-ea"/>
                <a:ea typeface="+mj-ea"/>
              </a:rPr>
              <a:t>也称外码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2400" dirty="0">
                <a:latin typeface="+mj-ea"/>
                <a:ea typeface="+mj-ea"/>
              </a:rPr>
              <a:t>如在</a:t>
            </a:r>
            <a:r>
              <a:rPr lang="en-US" altLang="zh-CN" sz="2400" dirty="0">
                <a:latin typeface="+mj-ea"/>
                <a:ea typeface="+mj-ea"/>
              </a:rPr>
              <a:t>SC</a:t>
            </a: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u="sng" dirty="0" err="1">
                <a:latin typeface="+mj-ea"/>
                <a:ea typeface="+mj-ea"/>
              </a:rPr>
              <a:t>Sno</a:t>
            </a:r>
            <a:r>
              <a:rPr lang="zh-CN" altLang="en-US" sz="2400" u="sng" dirty="0">
                <a:latin typeface="+mj-ea"/>
                <a:ea typeface="+mj-ea"/>
              </a:rPr>
              <a:t>，</a:t>
            </a:r>
            <a:r>
              <a:rPr lang="en-US" altLang="zh-CN" sz="2400" u="sng" dirty="0" err="1">
                <a:latin typeface="+mj-ea"/>
                <a:ea typeface="+mj-ea"/>
              </a:rPr>
              <a:t>Cno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Grade</a:t>
            </a:r>
            <a:r>
              <a:rPr lang="zh-CN" altLang="en-US" sz="2400" dirty="0">
                <a:latin typeface="+mj-ea"/>
                <a:ea typeface="+mj-ea"/>
              </a:rPr>
              <a:t>）中，</a:t>
            </a:r>
            <a:r>
              <a:rPr lang="en-US" altLang="zh-CN" sz="2400" dirty="0" err="1">
                <a:latin typeface="+mj-ea"/>
                <a:ea typeface="+mj-ea"/>
              </a:rPr>
              <a:t>Sno</a:t>
            </a:r>
            <a:r>
              <a:rPr lang="zh-CN" altLang="en-US" sz="2400" dirty="0">
                <a:latin typeface="+mj-ea"/>
                <a:ea typeface="+mj-ea"/>
              </a:rPr>
              <a:t>不是码，但</a:t>
            </a:r>
            <a:r>
              <a:rPr lang="en-US" altLang="zh-CN" sz="2400" dirty="0" err="1">
                <a:latin typeface="+mj-ea"/>
                <a:ea typeface="+mj-ea"/>
              </a:rPr>
              <a:t>Sno</a:t>
            </a:r>
            <a:r>
              <a:rPr lang="zh-CN" altLang="en-US" sz="2400" dirty="0">
                <a:latin typeface="+mj-ea"/>
                <a:ea typeface="+mj-ea"/>
              </a:rPr>
              <a:t>是关系模式</a:t>
            </a:r>
            <a:r>
              <a:rPr lang="en-US" altLang="zh-CN" sz="2400" dirty="0">
                <a:latin typeface="+mj-ea"/>
                <a:ea typeface="+mj-ea"/>
              </a:rPr>
              <a:t>S</a:t>
            </a: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-US" altLang="zh-CN" sz="2400" u="sng" dirty="0" err="1">
                <a:latin typeface="+mj-ea"/>
                <a:ea typeface="+mj-ea"/>
              </a:rPr>
              <a:t>Sno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 err="1">
                <a:latin typeface="+mj-ea"/>
                <a:ea typeface="+mj-ea"/>
              </a:rPr>
              <a:t>Sdept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Sage</a:t>
            </a:r>
            <a:r>
              <a:rPr lang="zh-CN" altLang="en-US" sz="2400" dirty="0">
                <a:latin typeface="+mj-ea"/>
                <a:ea typeface="+mj-ea"/>
              </a:rPr>
              <a:t>）的码，则</a:t>
            </a:r>
            <a:r>
              <a:rPr lang="en-US" altLang="zh-CN" sz="2400" dirty="0" err="1">
                <a:latin typeface="+mj-ea"/>
                <a:ea typeface="+mj-ea"/>
              </a:rPr>
              <a:t>Sno</a:t>
            </a:r>
            <a:r>
              <a:rPr lang="zh-CN" altLang="en-US" sz="2400" dirty="0">
                <a:latin typeface="+mj-ea"/>
                <a:ea typeface="+mj-ea"/>
              </a:rPr>
              <a:t>是关系模式</a:t>
            </a:r>
            <a:r>
              <a:rPr lang="en-US" altLang="zh-CN" sz="2400" dirty="0">
                <a:latin typeface="+mj-ea"/>
                <a:ea typeface="+mj-ea"/>
              </a:rPr>
              <a:t>SC</a:t>
            </a:r>
            <a:r>
              <a:rPr lang="zh-CN" altLang="en-US" sz="2400" dirty="0">
                <a:latin typeface="+mj-ea"/>
                <a:ea typeface="+mj-ea"/>
              </a:rPr>
              <a:t>的外部码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主码</a:t>
            </a:r>
            <a:r>
              <a:rPr lang="zh-CN" altLang="en-US" sz="2400" dirty="0">
                <a:latin typeface="+mj-ea"/>
                <a:ea typeface="+mj-ea"/>
              </a:rPr>
              <a:t>与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外码</a:t>
            </a:r>
            <a:r>
              <a:rPr lang="zh-CN" altLang="en-US" sz="2400" dirty="0">
                <a:latin typeface="+mj-ea"/>
                <a:ea typeface="+mj-ea"/>
              </a:rPr>
              <a:t>一起提供了表示关系间联系的手段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外码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A5E832-DA70-4CA6-9A36-A660A6CDF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04" y="4740321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函数依赖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码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范式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1NF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2NF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3NF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BCNF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规范化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99AB27-5885-4497-8144-472311B7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888" y="1231153"/>
            <a:ext cx="5860925" cy="439569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3000" dirty="0"/>
              <a:t>范式是符合某一种级别的关系模式的集合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3000" dirty="0"/>
              <a:t>关系数据库中的关系必须满足一定的要求。满足不同程度要求的为不同范式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3000" dirty="0"/>
              <a:t>范式的种类：</a:t>
            </a:r>
            <a:r>
              <a:rPr lang="zh-CN" altLang="en-US" sz="2800" dirty="0"/>
              <a:t>	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ea typeface="+mn-ea"/>
              </a:rPr>
              <a:t>			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第一范式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(1NF)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			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第二范式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(2NF)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			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第三范式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(3NF)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			BC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范式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(BCNF)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400" b="1" dirty="0">
                <a:latin typeface="+mn-ea"/>
                <a:ea typeface="+mn-ea"/>
              </a:rPr>
              <a:t>			</a:t>
            </a:r>
            <a:r>
              <a:rPr lang="zh-CN" altLang="en-US" sz="2400" b="1" dirty="0">
                <a:latin typeface="+mn-ea"/>
                <a:ea typeface="+mn-ea"/>
              </a:rPr>
              <a:t>第四范式</a:t>
            </a:r>
            <a:r>
              <a:rPr lang="en-US" altLang="zh-CN" sz="2400" b="1" dirty="0">
                <a:latin typeface="+mn-ea"/>
                <a:ea typeface="+mn-ea"/>
              </a:rPr>
              <a:t>(4NF)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zh-CN" sz="2400" b="1" dirty="0">
                <a:latin typeface="+mn-ea"/>
                <a:ea typeface="+mn-ea"/>
              </a:rPr>
              <a:t>			</a:t>
            </a:r>
            <a:r>
              <a:rPr lang="zh-CN" altLang="en-US" sz="2400" b="1" dirty="0">
                <a:latin typeface="+mn-ea"/>
                <a:ea typeface="+mn-ea"/>
              </a:rPr>
              <a:t>第五范式</a:t>
            </a:r>
            <a:r>
              <a:rPr lang="en-US" altLang="zh-CN" sz="2400" b="1" dirty="0">
                <a:latin typeface="+mn-ea"/>
                <a:ea typeface="+mn-ea"/>
              </a:rPr>
              <a:t>(5NF)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范式</a:t>
            </a: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280042" y="4230365"/>
            <a:ext cx="2376488" cy="1587"/>
          </a:xfrm>
          <a:prstGeom prst="straightConnector1">
            <a:avLst/>
          </a:prstGeom>
          <a:ln w="38100">
            <a:solidFill>
              <a:srgbClr val="0202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67889" y="3333105"/>
            <a:ext cx="615553" cy="152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2800" dirty="0"/>
              <a:t>问题越少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F8B865-9256-418F-B79D-2A576F5A1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91" y="3429000"/>
            <a:ext cx="3762900" cy="2791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2800" dirty="0"/>
              <a:t>某一关系模式</a:t>
            </a:r>
            <a:r>
              <a:rPr lang="en-US" altLang="zh-CN" sz="2800" dirty="0"/>
              <a:t>R</a:t>
            </a:r>
            <a:r>
              <a:rPr lang="zh-CN" altLang="en-US" sz="2800" dirty="0"/>
              <a:t>为第</a:t>
            </a:r>
            <a:r>
              <a:rPr lang="en-US" altLang="zh-CN" sz="2800" dirty="0"/>
              <a:t>n</a:t>
            </a:r>
            <a:r>
              <a:rPr lang="zh-CN" altLang="en-US" sz="2800" dirty="0"/>
              <a:t>范式，可简记为</a:t>
            </a:r>
            <a:r>
              <a:rPr lang="en-US" altLang="zh-CN" sz="2800" dirty="0" err="1"/>
              <a:t>R∈nNF</a:t>
            </a:r>
            <a:r>
              <a:rPr lang="zh-CN" altLang="en-US" sz="2800" dirty="0"/>
              <a:t>。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2800" dirty="0"/>
              <a:t>一个低一级范式的关系模式，通过</a:t>
            </a:r>
            <a:r>
              <a:rPr lang="zh-CN" altLang="en-US" sz="2800" b="1" dirty="0">
                <a:solidFill>
                  <a:srgbClr val="FF0000"/>
                </a:solidFill>
              </a:rPr>
              <a:t>模式分解</a:t>
            </a:r>
            <a:r>
              <a:rPr lang="zh-CN" altLang="en-US" sz="2800" dirty="0"/>
              <a:t>可以转换为若干个高一级范式的关系模式的集合，这种过程就叫</a:t>
            </a:r>
            <a:r>
              <a:rPr lang="zh-CN" altLang="en-US" sz="2800" b="1" dirty="0">
                <a:solidFill>
                  <a:srgbClr val="FF0000"/>
                </a:solidFill>
              </a:rPr>
              <a:t>规范化</a:t>
            </a:r>
            <a:r>
              <a:rPr lang="zh-CN" altLang="en-US" sz="2800" b="1" dirty="0"/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范式</a:t>
            </a:r>
            <a:r>
              <a:rPr lang="en-US" altLang="zh-CN" dirty="0">
                <a:latin typeface="+mj-ea"/>
              </a:rPr>
              <a:t>(cont)</a:t>
            </a:r>
            <a:endParaRPr lang="zh-CN" altLang="en-US" dirty="0">
              <a:latin typeface="+mj-ea"/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63405" y="3159406"/>
            <a:ext cx="37433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196" y="1166529"/>
            <a:ext cx="11797628" cy="452494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400" dirty="0"/>
              <a:t>定义：</a:t>
            </a:r>
            <a:endParaRPr lang="en-US" altLang="zh-CN" sz="2400" dirty="0"/>
          </a:p>
          <a:p>
            <a:pPr marL="452438" lvl="1" indent="-1588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如果一个关系模式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的所有属性都是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不可分的基本数据项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R∈1NF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。简单一点来说，符合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范式的关系，就是不存在表中套表的情况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关系中不存在重复行、多值列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第一范式是对关系模式的最起码的要求。不满足第一范式的数据库模式不能称为关系数据库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满足第一范式的关系模式并不一定是一个好的关系模式。</a:t>
            </a: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1NF</a:t>
            </a:r>
            <a:endParaRPr lang="zh-CN" altLang="en-US" dirty="0">
              <a:latin typeface="+mj-ea"/>
            </a:endParaRPr>
          </a:p>
        </p:txBody>
      </p:sp>
      <p:pic>
        <p:nvPicPr>
          <p:cNvPr id="56323" name="Picture 3" descr="C:\Documents and Settings\Administrator\Local Settings\Temporary Internet Files\Content.IE5\WX6741MB\MCj043386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64" y="1386027"/>
            <a:ext cx="520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6BC174-9C0D-4C14-B431-2DB10EA21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023" y="5100737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1" descr="C:\Documents and Settings\Administrator\Local Settings\Temporary Internet Files\Content.IE5\4X2BGDMJ\MCj04242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872" y="1052511"/>
            <a:ext cx="8270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TextBox 7"/>
          <p:cNvSpPr txBox="1">
            <a:spLocks noChangeArrowheads="1"/>
          </p:cNvSpPr>
          <p:nvPr/>
        </p:nvSpPr>
        <p:spPr bwMode="auto">
          <a:xfrm>
            <a:off x="1271309" y="125571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华文隶书"/>
              </a:rPr>
              <a:t>实例分析</a:t>
            </a:r>
          </a:p>
        </p:txBody>
      </p:sp>
      <p:sp>
        <p:nvSpPr>
          <p:cNvPr id="57347" name="TextBox 9"/>
          <p:cNvSpPr txBox="1">
            <a:spLocks noChangeArrowheads="1"/>
          </p:cNvSpPr>
          <p:nvPr/>
        </p:nvSpPr>
        <p:spPr bwMode="auto">
          <a:xfrm>
            <a:off x="1271309" y="1650275"/>
            <a:ext cx="10609819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下面表格是一个不规范化（</a:t>
            </a:r>
            <a:r>
              <a:rPr lang="en-US" altLang="zh-CN" sz="2400" dirty="0"/>
              <a:t>UNF</a:t>
            </a:r>
            <a:r>
              <a:rPr lang="zh-CN" altLang="en-US" sz="2400" dirty="0"/>
              <a:t>）学生选课系统的实例，我们将从这个实例开始，一步一步将其</a:t>
            </a:r>
            <a:r>
              <a:rPr lang="zh-CN" altLang="en-US" sz="2400" b="1" dirty="0">
                <a:solidFill>
                  <a:srgbClr val="FF0000"/>
                </a:solidFill>
              </a:rPr>
              <a:t>规范化</a:t>
            </a:r>
          </a:p>
        </p:txBody>
      </p:sp>
      <p:sp>
        <p:nvSpPr>
          <p:cNvPr id="57348" name="矩形 10"/>
          <p:cNvSpPr>
            <a:spLocks noChangeArrowheads="1"/>
          </p:cNvSpPr>
          <p:nvPr/>
        </p:nvSpPr>
        <p:spPr bwMode="auto">
          <a:xfrm>
            <a:off x="1443599" y="6027951"/>
            <a:ext cx="7075487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UNF  Un-</a:t>
            </a:r>
            <a:r>
              <a:rPr lang="en-US" altLang="zh-CN" b="1" dirty="0" err="1"/>
              <a:t>normalised</a:t>
            </a:r>
            <a:r>
              <a:rPr lang="en-US" altLang="zh-CN" b="1" dirty="0"/>
              <a:t> Form</a:t>
            </a:r>
            <a:r>
              <a:rPr lang="zh-CN" altLang="en-US" b="1" dirty="0"/>
              <a:t>（不符合</a:t>
            </a:r>
            <a:r>
              <a:rPr lang="en-US" altLang="zh-CN" b="1" dirty="0"/>
              <a:t>1NF</a:t>
            </a:r>
            <a:r>
              <a:rPr lang="zh-CN" altLang="en-US" b="1" dirty="0"/>
              <a:t>的形式、未规范化的形式）</a:t>
            </a:r>
            <a:endParaRPr lang="zh-CN" altLang="en-US" dirty="0"/>
          </a:p>
        </p:txBody>
      </p:sp>
      <p:sp>
        <p:nvSpPr>
          <p:cNvPr id="12" name="云形标注 11"/>
          <p:cNvSpPr/>
          <p:nvPr/>
        </p:nvSpPr>
        <p:spPr>
          <a:xfrm>
            <a:off x="7631674" y="2233918"/>
            <a:ext cx="1774825" cy="768350"/>
          </a:xfrm>
          <a:prstGeom prst="cloudCallout">
            <a:avLst>
              <a:gd name="adj1" fmla="val -47896"/>
              <a:gd name="adj2" fmla="val 1565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/>
              <a:t>表中套表</a:t>
            </a:r>
          </a:p>
        </p:txBody>
      </p:sp>
      <p:graphicFrame>
        <p:nvGraphicFramePr>
          <p:cNvPr id="5738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67124"/>
              </p:ext>
            </p:extLst>
          </p:nvPr>
        </p:nvGraphicFramePr>
        <p:xfrm>
          <a:off x="1454711" y="2898987"/>
          <a:ext cx="7288213" cy="3128964"/>
        </p:xfrm>
        <a:graphic>
          <a:graphicData uri="http://schemas.openxmlformats.org/drawingml/2006/table">
            <a:tbl>
              <a:tblPr/>
              <a:tblGrid>
                <a:gridCol w="92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cno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cname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sno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sname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birthday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Grade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Result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Database Programming &amp; Web Development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M928642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M928268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N926484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N978787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Bloggs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Smith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Green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Morris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10/01/1984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01/04/1980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25/08/1975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Distinction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Fail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IS702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Communication Technologies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M928273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N926484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N978787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Bloggs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Green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Morris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01/04/1980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25/08/1975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Fail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Merit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PassFail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IS705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Business Systems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M928268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N926484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N978787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Smith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Green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Morris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01/04/1980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25/08/1975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b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Distinction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Merit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Box 9"/>
          <p:cNvSpPr txBox="1">
            <a:spLocks noChangeArrowheads="1"/>
          </p:cNvSpPr>
          <p:nvPr/>
        </p:nvSpPr>
        <p:spPr bwMode="auto">
          <a:xfrm>
            <a:off x="1306421" y="1274159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+mj-ea"/>
                <a:ea typeface="+mj-ea"/>
              </a:rPr>
              <a:t>第一步：</a:t>
            </a:r>
          </a:p>
        </p:txBody>
      </p:sp>
      <p:sp>
        <p:nvSpPr>
          <p:cNvPr id="58370" name="TextBox 10"/>
          <p:cNvSpPr txBox="1">
            <a:spLocks noChangeArrowheads="1"/>
          </p:cNvSpPr>
          <p:nvPr/>
        </p:nvSpPr>
        <p:spPr bwMode="auto">
          <a:xfrm>
            <a:off x="2718081" y="1300820"/>
            <a:ext cx="73725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将</a:t>
            </a:r>
            <a:r>
              <a:rPr lang="en-US" altLang="zh-CN" sz="2800" dirty="0">
                <a:latin typeface="+mj-ea"/>
                <a:ea typeface="+mj-ea"/>
              </a:rPr>
              <a:t>UNF</a:t>
            </a:r>
            <a:r>
              <a:rPr lang="zh-CN" altLang="en-US" sz="2800" dirty="0">
                <a:latin typeface="+mj-ea"/>
                <a:ea typeface="+mj-ea"/>
              </a:rPr>
              <a:t>转换成</a:t>
            </a:r>
            <a:r>
              <a:rPr lang="en-US" altLang="zh-CN" sz="2800" dirty="0">
                <a:latin typeface="+mj-ea"/>
                <a:ea typeface="+mj-ea"/>
              </a:rPr>
              <a:t>1NF</a:t>
            </a:r>
            <a:r>
              <a:rPr lang="zh-CN" altLang="en-US" sz="2800" dirty="0">
                <a:latin typeface="+mj-ea"/>
                <a:ea typeface="+mj-ea"/>
              </a:rPr>
              <a:t>，方法是剔除表中所套的表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7038" y="1850701"/>
            <a:ext cx="373810" cy="51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11" descr="C:\Documents and Settings\Administrator\Local Settings\Temporary Internet Files\Content.IE5\0J8JIHM3\MCj041358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834" y="1072548"/>
            <a:ext cx="8207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842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07462"/>
              </p:ext>
            </p:extLst>
          </p:nvPr>
        </p:nvGraphicFramePr>
        <p:xfrm>
          <a:off x="1687793" y="2415109"/>
          <a:ext cx="4956175" cy="3170238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Sno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Cno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Sname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Birthday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Grade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Result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M928642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Bloggs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0" lang="zh-CN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Distinction</a:t>
                      </a: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M928268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Smith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10/01/1984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N926484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Green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01/04/1980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Pass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N978787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IS701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Morris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25/08/1975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Fail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23629"/>
              </p:ext>
            </p:extLst>
          </p:nvPr>
        </p:nvGraphicFramePr>
        <p:xfrm>
          <a:off x="7161492" y="2394472"/>
          <a:ext cx="2597426" cy="3214757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26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 err="1"/>
                        <a:t>Cno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 err="1"/>
                        <a:t>Cname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/>
                        <a:t>IS701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/>
                        <a:t>Database Programming &amp; Web Development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/>
                        <a:t>IS702</a:t>
                      </a:r>
                      <a:endParaRPr lang="zh-CN" sz="11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/>
                        <a:t>Communication Technologies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/>
                        <a:t>IS705</a:t>
                      </a:r>
                      <a:endParaRPr lang="zh-CN" sz="11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/>
                        <a:t>Business Systems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987955" y="2041201"/>
            <a:ext cx="939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SC</a:t>
            </a:r>
            <a:endParaRPr lang="zh-CN" altLang="en-US" dirty="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737756" y="2007862"/>
            <a:ext cx="941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Course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转换成</a:t>
            </a:r>
            <a:r>
              <a:rPr lang="en-US" altLang="zh-CN" dirty="0"/>
              <a:t>1NF</a:t>
            </a:r>
            <a:r>
              <a:rPr lang="zh-CN" altLang="en-US" dirty="0"/>
              <a:t>后，关系还存在：</a:t>
            </a:r>
            <a:endParaRPr lang="en-US" altLang="zh-CN" dirty="0"/>
          </a:p>
          <a:p>
            <a:pPr lvl="1" eaLnBrk="1" hangingPunct="1">
              <a:lnSpc>
                <a:spcPct val="200000"/>
              </a:lnSpc>
              <a:buClr>
                <a:srgbClr val="0000FF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zh-CN" altLang="en-US" dirty="0">
                <a:latin typeface="+mj-ea"/>
                <a:ea typeface="+mj-ea"/>
              </a:rPr>
              <a:t>插入异常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200000"/>
              </a:lnSpc>
              <a:buClr>
                <a:srgbClr val="0000FF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zh-CN" altLang="en-US" dirty="0">
                <a:latin typeface="+mj-ea"/>
                <a:ea typeface="+mj-ea"/>
              </a:rPr>
              <a:t>删除异常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200000"/>
              </a:lnSpc>
              <a:buClr>
                <a:srgbClr val="0000FF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zh-CN" altLang="en-US" dirty="0">
                <a:latin typeface="+mj-ea"/>
                <a:ea typeface="+mj-ea"/>
              </a:rPr>
              <a:t>数据冗余度大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200000"/>
              </a:lnSpc>
              <a:buClr>
                <a:srgbClr val="0000FF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zh-CN" altLang="en-US" dirty="0">
                <a:latin typeface="+mj-ea"/>
                <a:ea typeface="+mj-ea"/>
              </a:rPr>
              <a:t>修改复杂</a:t>
            </a:r>
          </a:p>
        </p:txBody>
      </p:sp>
      <p:pic>
        <p:nvPicPr>
          <p:cNvPr id="59395" name="Picture 8" descr="C:\Documents and Settings\Administrator\Local Settings\Temporary Internet Files\Content.IE5\0J8JIHM3\MCj0355399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4560" y="3854824"/>
            <a:ext cx="2363442" cy="271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11" descr="C:\Documents and Settings\Administrator\Local Settings\Temporary Internet Files\Content.IE5\0J8JIHM3\MCj0413586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903" y="1060779"/>
            <a:ext cx="8207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8" name="TextBox 4"/>
          <p:cNvSpPr txBox="1">
            <a:spLocks noChangeArrowheads="1"/>
          </p:cNvSpPr>
          <p:nvPr/>
        </p:nvSpPr>
        <p:spPr bwMode="auto">
          <a:xfrm>
            <a:off x="1420253" y="1314778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第二步：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414" y="2530476"/>
            <a:ext cx="4452937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1NF</a:t>
            </a:r>
            <a:endParaRPr lang="zh-CN" altLang="en-US" sz="2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9939" y="3379789"/>
            <a:ext cx="879475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40150" y="5041901"/>
            <a:ext cx="494188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2NF</a:t>
            </a:r>
            <a:endParaRPr lang="zh-CN" altLang="en-US" sz="2800" dirty="0"/>
          </a:p>
        </p:txBody>
      </p:sp>
      <p:sp>
        <p:nvSpPr>
          <p:cNvPr id="60422" name="TextBox 10"/>
          <p:cNvSpPr txBox="1">
            <a:spLocks noChangeArrowheads="1"/>
          </p:cNvSpPr>
          <p:nvPr/>
        </p:nvSpPr>
        <p:spPr bwMode="auto">
          <a:xfrm>
            <a:off x="2919413" y="1360551"/>
            <a:ext cx="7553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将符合</a:t>
            </a:r>
            <a:r>
              <a:rPr lang="en-US" altLang="zh-CN" sz="2800" dirty="0">
                <a:latin typeface="+mj-ea"/>
                <a:ea typeface="+mj-ea"/>
              </a:rPr>
              <a:t>1NF</a:t>
            </a:r>
            <a:r>
              <a:rPr lang="zh-CN" altLang="en-US" sz="2800" dirty="0">
                <a:latin typeface="+mj-ea"/>
                <a:ea typeface="+mj-ea"/>
              </a:rPr>
              <a:t>的关系分解成符合</a:t>
            </a:r>
            <a:r>
              <a:rPr lang="en-US" altLang="zh-CN" sz="2800" dirty="0">
                <a:latin typeface="+mj-ea"/>
                <a:ea typeface="+mj-ea"/>
              </a:rPr>
              <a:t>2NF</a:t>
            </a:r>
            <a:r>
              <a:rPr lang="zh-CN" altLang="en-US" sz="2800" dirty="0">
                <a:latin typeface="+mj-ea"/>
                <a:ea typeface="+mj-ea"/>
              </a:rPr>
              <a:t>的多个关系</a:t>
            </a:r>
            <a:endParaRPr lang="zh-CN" altLang="en-US" sz="2800" b="1" dirty="0">
              <a:latin typeface="+mj-ea"/>
              <a:ea typeface="+mj-ea"/>
            </a:endParaRPr>
          </a:p>
        </p:txBody>
      </p:sp>
      <p:pic>
        <p:nvPicPr>
          <p:cNvPr id="2" name="Picture 6" descr="C:\Documents and Settings\Administrator\Local Settings\Temporary Internet Files\Content.IE5\4XUVC5MF\MMAG00317_0000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18588" y="4586288"/>
            <a:ext cx="14541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云形标注 21"/>
          <p:cNvSpPr/>
          <p:nvPr/>
        </p:nvSpPr>
        <p:spPr>
          <a:xfrm>
            <a:off x="8110538" y="3800475"/>
            <a:ext cx="1485900" cy="971550"/>
          </a:xfrm>
          <a:prstGeom prst="cloudCallout">
            <a:avLst>
              <a:gd name="adj1" fmla="val 35689"/>
              <a:gd name="adj2" fmla="val 727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</a:rPr>
              <a:t>什么是</a:t>
            </a:r>
            <a:r>
              <a:rPr lang="en-US" altLang="zh-CN" sz="2000" b="1" dirty="0">
                <a:solidFill>
                  <a:srgbClr val="0000FF"/>
                </a:solidFill>
              </a:rPr>
              <a:t>2NF</a:t>
            </a:r>
            <a:r>
              <a:rPr lang="zh-CN" altLang="en-US" sz="2000" b="1" dirty="0">
                <a:solidFill>
                  <a:srgbClr val="0000FF"/>
                </a:solidFill>
              </a:rPr>
              <a:t>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AB3C30-840A-43FF-B8E2-5E74890A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8" y="1166529"/>
            <a:ext cx="11508955" cy="4524949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zh-CN" altLang="en-US" dirty="0"/>
              <a:t>	</a:t>
            </a:r>
            <a:r>
              <a:rPr lang="en-US" altLang="zh-CN" b="1" dirty="0"/>
              <a:t> </a:t>
            </a:r>
            <a:r>
              <a:rPr lang="en-US" altLang="zh-CN" dirty="0"/>
              <a:t>            </a:t>
            </a:r>
            <a:r>
              <a:rPr lang="zh-CN" altLang="en-US" sz="2800" dirty="0">
                <a:latin typeface="+mn-ea"/>
                <a:ea typeface="+mn-ea"/>
              </a:rPr>
              <a:t>若</a:t>
            </a:r>
            <a:r>
              <a:rPr lang="en-US" altLang="zh-CN" sz="2800" dirty="0">
                <a:latin typeface="+mn-ea"/>
                <a:ea typeface="+mn-ea"/>
              </a:rPr>
              <a:t>R∈1NF</a:t>
            </a:r>
            <a:r>
              <a:rPr lang="zh-CN" altLang="en-US" sz="2800" dirty="0">
                <a:latin typeface="+mn-ea"/>
                <a:ea typeface="+mn-ea"/>
              </a:rPr>
              <a:t>，且每一个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非主属性完全</a:t>
            </a:r>
            <a:r>
              <a:rPr lang="zh-CN" altLang="en-US" sz="2800" dirty="0">
                <a:latin typeface="+mn-ea"/>
                <a:ea typeface="+mn-ea"/>
              </a:rPr>
              <a:t>函数依赖于码，则</a:t>
            </a:r>
            <a:r>
              <a:rPr lang="en-US" altLang="zh-CN" sz="2800" dirty="0">
                <a:latin typeface="+mn-ea"/>
                <a:ea typeface="+mn-ea"/>
              </a:rPr>
              <a:t>R∈2NF</a:t>
            </a:r>
            <a:r>
              <a:rPr lang="zh-CN" altLang="en-US" dirty="0"/>
              <a:t>。</a:t>
            </a:r>
            <a:endParaRPr lang="en-US" altLang="zh-CN" sz="24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2NF</a:t>
            </a:r>
            <a:endParaRPr lang="zh-CN" altLang="en-US" dirty="0">
              <a:latin typeface="+mj-ea"/>
            </a:endParaRPr>
          </a:p>
        </p:txBody>
      </p:sp>
      <p:grpSp>
        <p:nvGrpSpPr>
          <p:cNvPr id="61443" name="组合 6"/>
          <p:cNvGrpSpPr>
            <a:grpSpLocks/>
          </p:cNvGrpSpPr>
          <p:nvPr/>
        </p:nvGrpSpPr>
        <p:grpSpPr bwMode="auto">
          <a:xfrm>
            <a:off x="346438" y="977210"/>
            <a:ext cx="1266825" cy="1011237"/>
            <a:chOff x="331304" y="1414668"/>
            <a:chExt cx="1267385" cy="1010480"/>
          </a:xfrm>
        </p:grpSpPr>
        <p:pic>
          <p:nvPicPr>
            <p:cNvPr id="61457" name="Picture 2" descr="E:\保定\图标\png-0209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1304" y="1414668"/>
              <a:ext cx="1010480" cy="1010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58" name="矩形 5"/>
            <p:cNvSpPr>
              <a:spLocks noChangeArrowheads="1"/>
            </p:cNvSpPr>
            <p:nvPr/>
          </p:nvSpPr>
          <p:spPr bwMode="auto">
            <a:xfrm>
              <a:off x="1000448" y="1786595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/>
                <a:t>定义</a:t>
              </a:r>
              <a:endParaRPr lang="zh-CN" altLang="en-US" sz="1600" dirty="0"/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613263" y="1988447"/>
            <a:ext cx="8315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我们可以根据函数的依赖关系来分析</a:t>
            </a:r>
            <a:r>
              <a:rPr lang="en-US" altLang="zh-CN" sz="2400" dirty="0">
                <a:latin typeface="+mj-ea"/>
                <a:ea typeface="+mj-ea"/>
              </a:rPr>
              <a:t>SC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>
                <a:latin typeface="+mj-ea"/>
                <a:ea typeface="+mj-ea"/>
              </a:rPr>
              <a:t>Course</a:t>
            </a:r>
            <a:r>
              <a:rPr lang="zh-CN" altLang="en-US" sz="2400" dirty="0">
                <a:latin typeface="+mj-ea"/>
                <a:ea typeface="+mj-ea"/>
              </a:rPr>
              <a:t>是不是</a:t>
            </a:r>
            <a:r>
              <a:rPr lang="en-US" altLang="zh-CN" sz="2400" dirty="0">
                <a:latin typeface="+mj-ea"/>
                <a:ea typeface="+mj-ea"/>
              </a:rPr>
              <a:t>2NF</a:t>
            </a: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678046" y="4096688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678045" y="4217338"/>
            <a:ext cx="457200" cy="369888"/>
            <a:chOff x="8387176" y="2914650"/>
            <a:chExt cx="457200" cy="369332"/>
          </a:xfrm>
        </p:grpSpPr>
        <p:sp>
          <p:nvSpPr>
            <p:cNvPr id="61455" name="TextBox 11"/>
            <p:cNvSpPr txBox="1">
              <a:spLocks noChangeArrowheads="1"/>
            </p:cNvSpPr>
            <p:nvPr/>
          </p:nvSpPr>
          <p:spPr bwMode="auto">
            <a:xfrm>
              <a:off x="8429625" y="291465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61456" name="Line 4"/>
            <p:cNvSpPr>
              <a:spLocks noChangeShapeType="1"/>
            </p:cNvSpPr>
            <p:nvPr/>
          </p:nvSpPr>
          <p:spPr bwMode="auto">
            <a:xfrm>
              <a:off x="8387176" y="321779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678045" y="4655488"/>
            <a:ext cx="457200" cy="369888"/>
            <a:chOff x="8387176" y="2914650"/>
            <a:chExt cx="457200" cy="369332"/>
          </a:xfrm>
        </p:grpSpPr>
        <p:sp>
          <p:nvSpPr>
            <p:cNvPr id="61453" name="TextBox 16"/>
            <p:cNvSpPr txBox="1">
              <a:spLocks noChangeArrowheads="1"/>
            </p:cNvSpPr>
            <p:nvPr/>
          </p:nvSpPr>
          <p:spPr bwMode="auto">
            <a:xfrm>
              <a:off x="8429625" y="291465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61454" name="Line 4"/>
            <p:cNvSpPr>
              <a:spLocks noChangeShapeType="1"/>
            </p:cNvSpPr>
            <p:nvPr/>
          </p:nvSpPr>
          <p:spPr bwMode="auto">
            <a:xfrm>
              <a:off x="8387176" y="321779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968184" y="2545046"/>
            <a:ext cx="782678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SC(</a:t>
            </a:r>
            <a:r>
              <a:rPr lang="en-US" altLang="zh-CN" sz="2400" u="sng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u="sng" dirty="0" err="1">
                <a:cs typeface="Times New Roman" panose="02020603050405020304" pitchFamily="18" charset="0"/>
              </a:rPr>
              <a:t>Cno</a:t>
            </a:r>
            <a:r>
              <a:rPr lang="en-US" altLang="zh-CN" sz="2400" dirty="0" err="1">
                <a:cs typeface="Times New Roman" panose="02020603050405020304" pitchFamily="18" charset="0"/>
              </a:rPr>
              <a:t>,Sname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Birthdate,Grade,Result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(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cs typeface="Times New Roman" panose="02020603050405020304" pitchFamily="18" charset="0"/>
              </a:rPr>
              <a:t>)   </a:t>
            </a:r>
            <a:r>
              <a:rPr lang="en-US" altLang="zh-CN" sz="2400" baseline="30000" dirty="0"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cs typeface="Times New Roman" panose="02020603050405020304" pitchFamily="18" charset="0"/>
              </a:rPr>
              <a:t>    Grade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cs typeface="Times New Roman" panose="02020603050405020304" pitchFamily="18" charset="0"/>
              </a:rPr>
              <a:t>)    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(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cs typeface="Times New Roman" panose="02020603050405020304" pitchFamily="18" charset="0"/>
              </a:rPr>
              <a:t>)         Birthdate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1596" y="4384026"/>
            <a:ext cx="13430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868921" y="4403076"/>
            <a:ext cx="1700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SC</a:t>
            </a:r>
            <a:r>
              <a:rPr lang="en-US" altLang="zh-CN" sz="2000" b="1">
                <a:solidFill>
                  <a:srgbClr val="FF0000"/>
                </a:solidFill>
              </a:rPr>
              <a:t>∈2NF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 rot="16200000" flipH="1">
            <a:off x="8290402" y="4538807"/>
            <a:ext cx="228600" cy="157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教学目标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8CF5C7-4B1F-4C85-BA12-A1DA507B6E39}"/>
              </a:ext>
            </a:extLst>
          </p:cNvPr>
          <p:cNvSpPr txBox="1"/>
          <p:nvPr/>
        </p:nvSpPr>
        <p:spPr>
          <a:xfrm>
            <a:off x="280894" y="1060742"/>
            <a:ext cx="11540565" cy="456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掌握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0056" lvl="1" indent="-19288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"/>
              <a:defRPr/>
            </a:pPr>
            <a:r>
              <a:rPr lang="zh-CN" altLang="en-US" sz="2400" dirty="0">
                <a:latin typeface="+mj-ea"/>
                <a:ea typeface="+mj-ea"/>
              </a:rPr>
              <a:t>函数四种依赖，重点掌握函数的部分依赖、传递依赖</a:t>
            </a:r>
            <a:endParaRPr lang="en-US" altLang="zh-CN" sz="2400" dirty="0">
              <a:latin typeface="+mj-ea"/>
              <a:ea typeface="+mj-ea"/>
            </a:endParaRPr>
          </a:p>
          <a:p>
            <a:pPr marL="450056" lvl="1" indent="-19288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"/>
              <a:defRPr/>
            </a:pPr>
            <a:r>
              <a:rPr lang="zh-CN" altLang="en-US" sz="2400" dirty="0">
                <a:latin typeface="+mj-ea"/>
                <a:ea typeface="+mj-ea"/>
              </a:rPr>
              <a:t>规范化：</a:t>
            </a:r>
            <a:r>
              <a:rPr lang="en-US" altLang="zh-CN" sz="2400" dirty="0">
                <a:latin typeface="+mj-ea"/>
                <a:ea typeface="+mj-ea"/>
              </a:rPr>
              <a:t>2NF, 3NF, BCNF</a:t>
            </a:r>
            <a:r>
              <a:rPr lang="zh-CN" altLang="en-US" sz="2400" dirty="0">
                <a:latin typeface="+mj-ea"/>
                <a:ea typeface="+mj-ea"/>
              </a:rPr>
              <a:t>，能够利用投影法熟练对关系进行规范化</a:t>
            </a:r>
            <a:endParaRPr lang="en-US" altLang="zh-CN" sz="2400" dirty="0">
              <a:latin typeface="+mj-ea"/>
              <a:ea typeface="+mj-ea"/>
            </a:endParaRPr>
          </a:p>
          <a:p>
            <a:pPr marL="257175" indent="-257175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了解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0056" lvl="1" indent="-19288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"/>
              <a:defRPr/>
            </a:pPr>
            <a:r>
              <a:rPr lang="zh-CN" altLang="en-US" sz="2400" dirty="0">
                <a:latin typeface="+mj-ea"/>
                <a:ea typeface="+mj-ea"/>
              </a:rPr>
              <a:t>多值依赖，</a:t>
            </a:r>
            <a:r>
              <a:rPr lang="en-US" altLang="zh-CN" sz="2400" dirty="0">
                <a:latin typeface="+mj-ea"/>
                <a:ea typeface="+mj-ea"/>
              </a:rPr>
              <a:t>4NF</a:t>
            </a:r>
            <a:r>
              <a:rPr lang="zh-CN" altLang="en-US" sz="2400" dirty="0">
                <a:latin typeface="+mj-ea"/>
                <a:ea typeface="+mj-ea"/>
              </a:rPr>
              <a:t>、</a:t>
            </a:r>
            <a:r>
              <a:rPr lang="en-US" altLang="zh-CN" sz="2400" dirty="0">
                <a:latin typeface="+mj-ea"/>
                <a:ea typeface="+mj-ea"/>
              </a:rPr>
              <a:t>5NF</a:t>
            </a:r>
          </a:p>
          <a:p>
            <a:pPr marL="257175" indent="-257175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重点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0056" lvl="1" indent="-19288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"/>
              <a:defRPr/>
            </a:pPr>
            <a:r>
              <a:rPr lang="zh-CN" altLang="en-US" sz="2400" dirty="0">
                <a:latin typeface="+mj-ea"/>
                <a:ea typeface="+mj-ea"/>
              </a:rPr>
              <a:t>规范化：</a:t>
            </a:r>
            <a:r>
              <a:rPr lang="en-US" altLang="zh-CN" sz="2400" dirty="0">
                <a:latin typeface="+mj-ea"/>
                <a:ea typeface="+mj-ea"/>
              </a:rPr>
              <a:t>2NF, 3NF, BCNF</a:t>
            </a:r>
          </a:p>
          <a:p>
            <a:pPr marL="257175" indent="-257175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难点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0056" lvl="1" indent="-19288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"/>
              <a:defRPr/>
            </a:pPr>
            <a:r>
              <a:rPr lang="zh-CN" altLang="en-US" sz="2400" dirty="0">
                <a:latin typeface="+mj-ea"/>
                <a:ea typeface="+mj-ea"/>
              </a:rPr>
              <a:t>规范化：</a:t>
            </a:r>
            <a:r>
              <a:rPr lang="en-US" altLang="zh-CN" sz="2400" dirty="0">
                <a:latin typeface="+mj-ea"/>
                <a:ea typeface="+mj-ea"/>
              </a:rPr>
              <a:t>3NF, BCNF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689AD9-ACF0-49A1-8CCB-A901331AB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11" y="4503423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9589" y="1479065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79589" y="2431566"/>
            <a:ext cx="1362074" cy="647699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CNO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27125" y="1192199"/>
            <a:ext cx="2457450" cy="23246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89414" y="1474302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89414" y="2803034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07789" y="1483826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Sname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endCxn id="8" idx="1"/>
          </p:cNvCxnSpPr>
          <p:nvPr/>
        </p:nvCxnSpPr>
        <p:spPr>
          <a:xfrm>
            <a:off x="6998862" y="1779119"/>
            <a:ext cx="590550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 rot="5400000">
            <a:off x="7925169" y="2445074"/>
            <a:ext cx="714375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07789" y="2764940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Birthdate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4" idx="1"/>
            <a:endCxn id="10" idx="3"/>
          </p:cNvCxnSpPr>
          <p:nvPr/>
        </p:nvCxnSpPr>
        <p:spPr>
          <a:xfrm rot="10800000" flipV="1">
            <a:off x="3593675" y="1785468"/>
            <a:ext cx="1585912" cy="47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10800000" flipV="1">
            <a:off x="3527001" y="2079155"/>
            <a:ext cx="1628775" cy="9858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 flipV="1">
            <a:off x="3466675" y="3257080"/>
            <a:ext cx="10795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10800000" flipV="1">
            <a:off x="3504775" y="1552105"/>
            <a:ext cx="100806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8" name="Rectangle 3"/>
          <p:cNvSpPr txBox="1">
            <a:spLocks noChangeArrowheads="1"/>
          </p:cNvSpPr>
          <p:nvPr/>
        </p:nvSpPr>
        <p:spPr bwMode="auto">
          <a:xfrm>
            <a:off x="1648949" y="1945806"/>
            <a:ext cx="9671092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2B166E"/>
              </a:buClr>
            </a:pPr>
            <a:endParaRPr lang="en-US" altLang="zh-CN" sz="28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"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SC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的码为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</a:t>
            </a:r>
            <a:r>
              <a:rPr lang="en-US" altLang="zh-CN" sz="2800" dirty="0" err="1">
                <a:latin typeface="+mj-ea"/>
                <a:ea typeface="+mj-ea"/>
                <a:cs typeface="Times New Roman" pitchFamily="18" charset="0"/>
              </a:rPr>
              <a:t>Sno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, </a:t>
            </a:r>
            <a:r>
              <a:rPr lang="en-US" altLang="zh-CN" sz="2800" dirty="0" err="1">
                <a:latin typeface="+mj-ea"/>
                <a:ea typeface="+mj-ea"/>
                <a:cs typeface="Times New Roman" pitchFamily="18" charset="0"/>
              </a:rPr>
              <a:t>Cno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"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SC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满足第一范式。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"/>
            </a:pP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非主属性</a:t>
            </a:r>
            <a:r>
              <a:rPr lang="en-US" altLang="zh-CN" sz="2800" dirty="0" err="1">
                <a:latin typeface="+mj-ea"/>
                <a:ea typeface="+mj-ea"/>
                <a:cs typeface="Times New Roman" pitchFamily="18" charset="0"/>
              </a:rPr>
              <a:t>Sname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、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Birthdate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部分函数依赖于码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</a:t>
            </a:r>
            <a:r>
              <a:rPr lang="en-US" altLang="zh-CN" sz="2800" dirty="0" err="1">
                <a:latin typeface="+mj-ea"/>
                <a:ea typeface="+mj-ea"/>
                <a:cs typeface="Times New Roman" pitchFamily="18" charset="0"/>
              </a:rPr>
              <a:t>Sno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, </a:t>
            </a:r>
            <a:r>
              <a:rPr lang="en-US" altLang="zh-CN" sz="2800" dirty="0" err="1">
                <a:latin typeface="+mj-ea"/>
                <a:ea typeface="+mj-ea"/>
                <a:cs typeface="Times New Roman" pitchFamily="18" charset="0"/>
              </a:rPr>
              <a:t>Cno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50" y="1271001"/>
            <a:ext cx="445293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1NF</a:t>
            </a:r>
            <a:endParaRPr lang="zh-CN" altLang="en-US" sz="28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4176" y="2120314"/>
            <a:ext cx="879475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311525" y="4925426"/>
            <a:ext cx="494188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2NF</a:t>
            </a:r>
            <a:endParaRPr lang="zh-CN" altLang="en-US" sz="2800" dirty="0"/>
          </a:p>
        </p:txBody>
      </p:sp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2024064" y="2351173"/>
            <a:ext cx="2362741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消除非主属性对主码的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部分依赖</a:t>
            </a:r>
          </a:p>
        </p:txBody>
      </p:sp>
      <p:sp>
        <p:nvSpPr>
          <p:cNvPr id="63493" name="TextBox 5"/>
          <p:cNvSpPr txBox="1">
            <a:spLocks noChangeArrowheads="1"/>
          </p:cNvSpPr>
          <p:nvPr/>
        </p:nvSpPr>
        <p:spPr bwMode="auto">
          <a:xfrm>
            <a:off x="6824662" y="2136863"/>
            <a:ext cx="3819225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  <a:ea typeface="+mn-ea"/>
              </a:rPr>
              <a:t>方法：</a:t>
            </a:r>
            <a:r>
              <a:rPr lang="zh-CN" altLang="en-US" sz="2400" dirty="0">
                <a:latin typeface="+mn-ea"/>
                <a:ea typeface="+mn-ea"/>
              </a:rPr>
              <a:t>将一个模式分解为多个模式，直至每个模式里都不存在非主属性对主码的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部分依赖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内容占位符 2"/>
          <p:cNvSpPr>
            <a:spLocks noGrp="1"/>
          </p:cNvSpPr>
          <p:nvPr>
            <p:ph idx="1"/>
          </p:nvPr>
        </p:nvSpPr>
        <p:spPr>
          <a:xfrm>
            <a:off x="309563" y="885520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将</a:t>
            </a:r>
            <a:r>
              <a:rPr lang="en-US" altLang="zh-CN" sz="2800" dirty="0">
                <a:latin typeface="隶书" panose="02010509060101010101" pitchFamily="49" charset="-122"/>
              </a:rPr>
              <a:t>SC</a:t>
            </a:r>
            <a:r>
              <a:rPr lang="zh-CN" altLang="en-US" sz="2800" dirty="0">
                <a:latin typeface="隶书" panose="02010509060101010101" pitchFamily="49" charset="-122"/>
              </a:rPr>
              <a:t>分解为</a:t>
            </a:r>
          </a:p>
        </p:txBody>
      </p:sp>
      <p:sp>
        <p:nvSpPr>
          <p:cNvPr id="64514" name="TextBox 3"/>
          <p:cNvSpPr txBox="1">
            <a:spLocks noChangeArrowheads="1"/>
          </p:cNvSpPr>
          <p:nvPr/>
        </p:nvSpPr>
        <p:spPr bwMode="auto">
          <a:xfrm>
            <a:off x="1665245" y="1534561"/>
            <a:ext cx="40959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Student(</a:t>
            </a:r>
            <a:r>
              <a:rPr lang="en-US" altLang="zh-CN" sz="2400" u="sng" dirty="0" err="1"/>
              <a:t>Sno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, Birthdate)</a:t>
            </a:r>
            <a:endParaRPr lang="zh-CN" altLang="en-US" sz="2400" dirty="0"/>
          </a:p>
        </p:txBody>
      </p:sp>
      <p:sp>
        <p:nvSpPr>
          <p:cNvPr id="64515" name="TextBox 4"/>
          <p:cNvSpPr txBox="1">
            <a:spLocks noChangeArrowheads="1"/>
          </p:cNvSpPr>
          <p:nvPr/>
        </p:nvSpPr>
        <p:spPr bwMode="auto">
          <a:xfrm>
            <a:off x="6718441" y="1585659"/>
            <a:ext cx="42354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Sgrade</a:t>
            </a:r>
            <a:r>
              <a:rPr lang="en-US" altLang="zh-CN" sz="2400" dirty="0"/>
              <a:t>(</a:t>
            </a:r>
            <a:r>
              <a:rPr lang="en-US" altLang="zh-CN" sz="2400" u="sng" dirty="0" err="1"/>
              <a:t>Sno</a:t>
            </a:r>
            <a:r>
              <a:rPr lang="en-US" altLang="zh-CN" sz="2400" dirty="0"/>
              <a:t>, </a:t>
            </a:r>
            <a:r>
              <a:rPr lang="en-US" altLang="zh-CN" sz="2400" u="sng" dirty="0" err="1"/>
              <a:t>Cno</a:t>
            </a:r>
            <a:r>
              <a:rPr lang="en-US" altLang="zh-CN" sz="2400" dirty="0"/>
              <a:t>, Grade, Result)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775025" y="2790585"/>
            <a:ext cx="1195388" cy="61436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27627" y="2209542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Sname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3"/>
            <a:endCxn id="7" idx="1"/>
          </p:cNvCxnSpPr>
          <p:nvPr/>
        </p:nvCxnSpPr>
        <p:spPr>
          <a:xfrm flipV="1">
            <a:off x="2970413" y="2515948"/>
            <a:ext cx="557212" cy="581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27627" y="3647819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Birthdate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6" idx="3"/>
            <a:endCxn id="10" idx="1"/>
          </p:cNvCxnSpPr>
          <p:nvPr/>
        </p:nvCxnSpPr>
        <p:spPr>
          <a:xfrm>
            <a:off x="2970413" y="3096972"/>
            <a:ext cx="557212" cy="8572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570864" y="2433382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70864" y="3385883"/>
            <a:ext cx="1362074" cy="647699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CNO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61313" y="2209542"/>
            <a:ext cx="1714500" cy="20526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980689" y="2428619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80689" y="3757351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8061526" y="2735022"/>
            <a:ext cx="90011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2"/>
            <a:endCxn id="22" idx="0"/>
          </p:cNvCxnSpPr>
          <p:nvPr/>
        </p:nvCxnSpPr>
        <p:spPr>
          <a:xfrm rot="5400000">
            <a:off x="9316445" y="3399392"/>
            <a:ext cx="714375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8" name="TextBox 40"/>
          <p:cNvSpPr txBox="1">
            <a:spLocks noChangeArrowheads="1"/>
          </p:cNvSpPr>
          <p:nvPr/>
        </p:nvSpPr>
        <p:spPr bwMode="auto">
          <a:xfrm>
            <a:off x="2546550" y="4605098"/>
            <a:ext cx="204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Student</a:t>
            </a:r>
            <a:r>
              <a:rPr lang="zh-CN" altLang="en-US"/>
              <a:t>中函数依赖</a:t>
            </a:r>
          </a:p>
        </p:txBody>
      </p:sp>
      <p:sp>
        <p:nvSpPr>
          <p:cNvPr id="64529" name="TextBox 41"/>
          <p:cNvSpPr txBox="1">
            <a:spLocks noChangeArrowheads="1"/>
          </p:cNvSpPr>
          <p:nvPr/>
        </p:nvSpPr>
        <p:spPr bwMode="auto">
          <a:xfrm>
            <a:off x="7389953" y="4579753"/>
            <a:ext cx="1979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Sgrade</a:t>
            </a:r>
            <a:r>
              <a:rPr lang="zh-CN" altLang="en-US" dirty="0"/>
              <a:t>中函数依赖</a:t>
            </a:r>
          </a:p>
        </p:txBody>
      </p:sp>
      <p:sp>
        <p:nvSpPr>
          <p:cNvPr id="64530" name="TextBox 43"/>
          <p:cNvSpPr txBox="1">
            <a:spLocks noChangeArrowheads="1"/>
          </p:cNvSpPr>
          <p:nvPr/>
        </p:nvSpPr>
        <p:spPr bwMode="auto">
          <a:xfrm>
            <a:off x="633045" y="5179637"/>
            <a:ext cx="105997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这样</a:t>
            </a:r>
            <a:r>
              <a:rPr lang="en-US" altLang="zh-CN" sz="2800" dirty="0">
                <a:latin typeface="+mn-ea"/>
                <a:ea typeface="+mn-ea"/>
              </a:rPr>
              <a:t>Student</a:t>
            </a:r>
            <a:r>
              <a:rPr lang="zh-CN" altLang="en-US" sz="2800" dirty="0">
                <a:latin typeface="+mn-ea"/>
                <a:ea typeface="+mn-ea"/>
              </a:rPr>
              <a:t>和</a:t>
            </a:r>
            <a:r>
              <a:rPr lang="en-US" altLang="zh-CN" sz="2800" dirty="0" err="1">
                <a:latin typeface="+mn-ea"/>
                <a:ea typeface="+mn-ea"/>
              </a:rPr>
              <a:t>Sgrade</a:t>
            </a:r>
            <a:r>
              <a:rPr lang="zh-CN" altLang="en-US" sz="2800" dirty="0">
                <a:latin typeface="+mn-ea"/>
                <a:ea typeface="+mn-ea"/>
              </a:rPr>
              <a:t>都不存在非主属性的部分依赖，都属于</a:t>
            </a:r>
            <a:r>
              <a:rPr lang="en-US" altLang="zh-CN" sz="2800" dirty="0">
                <a:latin typeface="+mn-ea"/>
                <a:ea typeface="+mn-ea"/>
              </a:rPr>
              <a:t>2NF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8" y="1166529"/>
            <a:ext cx="11775173" cy="4524949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ea typeface="+mn-ea"/>
              </a:rPr>
              <a:t>     在</a:t>
            </a:r>
            <a:r>
              <a:rPr lang="en-US" altLang="zh-CN" sz="2400" dirty="0">
                <a:ea typeface="+mn-ea"/>
              </a:rPr>
              <a:t>2NF</a:t>
            </a:r>
            <a:r>
              <a:rPr lang="zh-CN" altLang="en-US" sz="2400" dirty="0">
                <a:ea typeface="+mn-ea"/>
              </a:rPr>
              <a:t>关系模式</a:t>
            </a:r>
            <a:r>
              <a:rPr lang="en-US" altLang="zh-CN" sz="2400" dirty="0" err="1">
                <a:ea typeface="+mn-ea"/>
              </a:rPr>
              <a:t>Sgrade</a:t>
            </a:r>
            <a:r>
              <a:rPr lang="en-US" altLang="zh-CN" sz="2400" dirty="0">
                <a:ea typeface="+mn-ea"/>
              </a:rPr>
              <a:t>(</a:t>
            </a:r>
            <a:r>
              <a:rPr lang="en-US" altLang="zh-CN" sz="2400" u="sng" dirty="0" err="1">
                <a:ea typeface="+mn-ea"/>
              </a:rPr>
              <a:t>Sno</a:t>
            </a:r>
            <a:r>
              <a:rPr lang="en-US" altLang="zh-CN" sz="2400" dirty="0">
                <a:ea typeface="+mn-ea"/>
              </a:rPr>
              <a:t>, </a:t>
            </a:r>
            <a:r>
              <a:rPr lang="en-US" altLang="zh-CN" sz="2400" u="sng" dirty="0" err="1">
                <a:ea typeface="+mn-ea"/>
              </a:rPr>
              <a:t>Cno</a:t>
            </a:r>
            <a:r>
              <a:rPr lang="en-US" altLang="zh-CN" sz="2400" dirty="0">
                <a:ea typeface="+mn-ea"/>
              </a:rPr>
              <a:t>, Grade, Result)</a:t>
            </a:r>
            <a:r>
              <a:rPr lang="zh-CN" altLang="en-US" sz="2400" dirty="0">
                <a:ea typeface="+mn-ea"/>
              </a:rPr>
              <a:t>中存在以下函数依赖：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ea typeface="+mn-ea"/>
              </a:rPr>
              <a:t>          (</a:t>
            </a:r>
            <a:r>
              <a:rPr lang="en-US" altLang="zh-CN" dirty="0" err="1">
                <a:ea typeface="+mn-ea"/>
              </a:rPr>
              <a:t>Sno</a:t>
            </a:r>
            <a:r>
              <a:rPr lang="en-US" altLang="zh-CN" dirty="0">
                <a:ea typeface="+mn-ea"/>
              </a:rPr>
              <a:t>, </a:t>
            </a:r>
            <a:r>
              <a:rPr lang="en-US" altLang="zh-CN" dirty="0" err="1">
                <a:ea typeface="+mn-ea"/>
              </a:rPr>
              <a:t>Cno</a:t>
            </a:r>
            <a:r>
              <a:rPr lang="en-US" altLang="zh-CN" dirty="0">
                <a:ea typeface="+mn-ea"/>
              </a:rPr>
              <a:t>)→Grade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>
                <a:ea typeface="+mn-ea"/>
              </a:rPr>
              <a:t>		    Grade → (</a:t>
            </a:r>
            <a:r>
              <a:rPr lang="en-US" altLang="zh-CN" dirty="0" err="1">
                <a:ea typeface="+mn-ea"/>
              </a:rPr>
              <a:t>Sno</a:t>
            </a:r>
            <a:r>
              <a:rPr lang="en-US" altLang="zh-CN" dirty="0">
                <a:ea typeface="+mn-ea"/>
              </a:rPr>
              <a:t>, </a:t>
            </a:r>
            <a:r>
              <a:rPr lang="en-US" altLang="zh-CN" dirty="0" err="1">
                <a:ea typeface="+mn-ea"/>
              </a:rPr>
              <a:t>Cno</a:t>
            </a:r>
            <a:r>
              <a:rPr lang="en-US" altLang="zh-CN" dirty="0">
                <a:ea typeface="+mn-ea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>
                <a:ea typeface="+mn-ea"/>
              </a:rPr>
              <a:t>          </a:t>
            </a:r>
            <a:r>
              <a:rPr lang="en-US" altLang="zh-CN" dirty="0" err="1">
                <a:ea typeface="+mn-ea"/>
              </a:rPr>
              <a:t>Grade→Result</a:t>
            </a:r>
            <a:endParaRPr lang="en-US" altLang="zh-CN" dirty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>
                <a:ea typeface="+mn-ea"/>
              </a:rPr>
              <a:t>          (</a:t>
            </a:r>
            <a:r>
              <a:rPr lang="en-US" altLang="zh-CN" dirty="0" err="1">
                <a:ea typeface="+mn-ea"/>
              </a:rPr>
              <a:t>Sno</a:t>
            </a:r>
            <a:r>
              <a:rPr lang="en-US" altLang="zh-CN" dirty="0">
                <a:ea typeface="+mn-ea"/>
              </a:rPr>
              <a:t>, </a:t>
            </a:r>
            <a:r>
              <a:rPr lang="en-US" altLang="zh-CN" dirty="0" err="1">
                <a:ea typeface="+mn-ea"/>
              </a:rPr>
              <a:t>Cno</a:t>
            </a:r>
            <a:r>
              <a:rPr lang="en-US" altLang="zh-CN" dirty="0">
                <a:ea typeface="+mn-ea"/>
              </a:rPr>
              <a:t>) → Result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ea typeface="+mn-ea"/>
              </a:rPr>
              <a:t>	 Result</a:t>
            </a:r>
            <a:r>
              <a:rPr lang="zh-CN" altLang="en-US" sz="2400" dirty="0">
                <a:ea typeface="+mn-ea"/>
              </a:rPr>
              <a:t>传递函数依赖于</a:t>
            </a:r>
            <a:r>
              <a:rPr lang="en-US" altLang="zh-CN" sz="2400" dirty="0">
                <a:ea typeface="+mn-ea"/>
              </a:rPr>
              <a:t>(</a:t>
            </a:r>
            <a:r>
              <a:rPr lang="en-US" altLang="zh-CN" sz="2400" dirty="0" err="1">
                <a:ea typeface="+mn-ea"/>
              </a:rPr>
              <a:t>Sno</a:t>
            </a:r>
            <a:r>
              <a:rPr lang="en-US" altLang="zh-CN" sz="2400" dirty="0">
                <a:ea typeface="+mn-ea"/>
              </a:rPr>
              <a:t>, </a:t>
            </a:r>
            <a:r>
              <a:rPr lang="en-US" altLang="zh-CN" sz="2400" dirty="0" err="1">
                <a:ea typeface="+mn-ea"/>
              </a:rPr>
              <a:t>Cno</a:t>
            </a:r>
            <a:r>
              <a:rPr lang="en-US" altLang="zh-CN" sz="2400" dirty="0">
                <a:ea typeface="+mn-ea"/>
              </a:rPr>
              <a:t>) </a:t>
            </a:r>
            <a:r>
              <a:rPr lang="zh-CN" altLang="en-US" sz="2400" dirty="0">
                <a:ea typeface="+mn-ea"/>
              </a:rPr>
              <a:t>，即</a:t>
            </a:r>
            <a:r>
              <a:rPr lang="en-US" altLang="zh-CN" sz="2400" dirty="0" err="1">
                <a:ea typeface="+mn-ea"/>
              </a:rPr>
              <a:t>Sgrade</a:t>
            </a:r>
            <a:r>
              <a:rPr lang="zh-CN" altLang="en-US" sz="2400" dirty="0">
                <a:ea typeface="+mn-ea"/>
              </a:rPr>
              <a:t>中存在非主属性 对码的</a:t>
            </a:r>
            <a:r>
              <a:rPr lang="zh-CN" altLang="en-US" sz="2400" dirty="0">
                <a:solidFill>
                  <a:srgbClr val="FF0000"/>
                </a:solidFill>
                <a:ea typeface="+mn-ea"/>
              </a:rPr>
              <a:t>传递函数依赖</a:t>
            </a:r>
            <a:r>
              <a:rPr lang="zh-CN" altLang="en-US" sz="2400" dirty="0">
                <a:ea typeface="+mn-ea"/>
              </a:rPr>
              <a:t>。</a:t>
            </a:r>
            <a:endParaRPr lang="en-US" altLang="zh-CN" sz="2400" dirty="0">
              <a:ea typeface="+mn-ea"/>
            </a:endParaRPr>
          </a:p>
        </p:txBody>
      </p:sp>
      <p:sp>
        <p:nvSpPr>
          <p:cNvPr id="65538" name="TextBox 4"/>
          <p:cNvSpPr txBox="1">
            <a:spLocks noChangeArrowheads="1"/>
          </p:cNvSpPr>
          <p:nvPr/>
        </p:nvSpPr>
        <p:spPr bwMode="auto">
          <a:xfrm>
            <a:off x="2933119" y="3660493"/>
            <a:ext cx="5445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/>
              <a:t>传递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A053B3B-A293-4C5B-A857-D7D05D25A6D5}"/>
              </a:ext>
            </a:extLst>
          </p:cNvPr>
          <p:cNvCxnSpPr/>
          <p:nvPr/>
        </p:nvCxnSpPr>
        <p:spPr>
          <a:xfrm rot="16200000" flipH="1">
            <a:off x="2598954" y="2671213"/>
            <a:ext cx="228600" cy="157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/>
          <p:cNvSpPr txBox="1">
            <a:spLocks noChangeArrowheads="1"/>
          </p:cNvSpPr>
          <p:nvPr/>
        </p:nvSpPr>
        <p:spPr bwMode="auto">
          <a:xfrm>
            <a:off x="2037539" y="1121361"/>
            <a:ext cx="4703919" cy="4311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zh-CN" altLang="en-US" sz="3200" dirty="0">
                <a:ea typeface="隶书" pitchFamily="49" charset="-122"/>
                <a:cs typeface="Times New Roman" pitchFamily="18" charset="0"/>
              </a:rPr>
              <a:t>函数依赖图：</a:t>
            </a:r>
            <a:endParaRPr lang="en-US" altLang="zh-CN" sz="32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endParaRPr lang="en-US" altLang="zh-CN" sz="32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endParaRPr lang="en-US" altLang="zh-CN" sz="32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endParaRPr lang="en-US" altLang="zh-CN" sz="32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endParaRPr lang="en-US" altLang="zh-CN" sz="32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endParaRPr lang="en-US" altLang="zh-CN" sz="3200" dirty="0">
              <a:ea typeface="隶书" pitchFamily="49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</a:pPr>
            <a:endParaRPr lang="zh-CN" altLang="en-US" sz="2800" dirty="0"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36663" y="1060644"/>
            <a:ext cx="4233862" cy="5797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插入异常</a:t>
            </a:r>
            <a:endParaRPr lang="en-US" altLang="zh-CN" sz="2400" b="1" dirty="0">
              <a:latin typeface="+mn-ea"/>
              <a:ea typeface="+mn-ea"/>
              <a:cs typeface="Times New Roman" pitchFamily="18" charset="0"/>
            </a:endParaRPr>
          </a:p>
          <a:p>
            <a:pPr marL="2857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400" dirty="0">
                <a:ea typeface="宋体" pitchFamily="2" charset="-122"/>
              </a:rPr>
              <a:t>    </a:t>
            </a:r>
            <a:r>
              <a:rPr lang="zh-CN" altLang="en-US" sz="2000" dirty="0">
                <a:ea typeface="宋体" pitchFamily="2" charset="-122"/>
              </a:rPr>
              <a:t>如果没有学生得</a:t>
            </a:r>
            <a:r>
              <a:rPr lang="en-US" altLang="zh-CN" sz="2000" dirty="0">
                <a:ea typeface="宋体" pitchFamily="2" charset="-122"/>
              </a:rPr>
              <a:t>A</a:t>
            </a:r>
            <a:r>
              <a:rPr lang="zh-CN" altLang="en-US" sz="2000" dirty="0">
                <a:ea typeface="宋体" pitchFamily="2" charset="-122"/>
              </a:rPr>
              <a:t>则</a:t>
            </a:r>
            <a:r>
              <a:rPr lang="en-US" altLang="zh-CN" sz="2000" dirty="0">
                <a:ea typeface="宋体" pitchFamily="2" charset="-122"/>
              </a:rPr>
              <a:t>Result</a:t>
            </a:r>
            <a:r>
              <a:rPr lang="zh-CN" altLang="en-US" sz="2000" dirty="0">
                <a:ea typeface="宋体" pitchFamily="2" charset="-122"/>
              </a:rPr>
              <a:t>中</a:t>
            </a:r>
            <a:r>
              <a:rPr lang="en-US" sz="2000" dirty="0">
                <a:ea typeface="宋体" pitchFamily="2" charset="-122"/>
              </a:rPr>
              <a:t>Distinction</a:t>
            </a:r>
            <a:r>
              <a:rPr lang="zh-CN" altLang="en-US" sz="2000" dirty="0">
                <a:ea typeface="宋体" pitchFamily="2" charset="-122"/>
              </a:rPr>
              <a:t>无法插入到数据库</a:t>
            </a:r>
            <a:r>
              <a:rPr lang="en-US" sz="2000" dirty="0"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删除异常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marL="452438" lvl="2" indent="-1588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如果学生只有一个学生得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，那么删除这个学生信息时</a:t>
            </a:r>
            <a:r>
              <a:rPr lang="en-US" altLang="zh-CN" sz="2000" dirty="0">
                <a:ea typeface="宋体" pitchFamily="2" charset="-122"/>
              </a:rPr>
              <a:t>Result</a:t>
            </a:r>
            <a:r>
              <a:rPr lang="zh-CN" altLang="en-US" sz="2000" dirty="0">
                <a:ea typeface="宋体" pitchFamily="2" charset="-122"/>
              </a:rPr>
              <a:t>中</a:t>
            </a:r>
            <a:r>
              <a:rPr lang="en-US" sz="2000" dirty="0">
                <a:ea typeface="宋体" pitchFamily="2" charset="-122"/>
              </a:rPr>
              <a:t>Distinction</a:t>
            </a:r>
            <a:r>
              <a:rPr lang="zh-CN" altLang="en-US" sz="2000" dirty="0">
                <a:ea typeface="宋体" pitchFamily="2" charset="-122"/>
              </a:rPr>
              <a:t>也丢失了。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2857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数据冗余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marL="357188" lvl="2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每个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Grade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都对应一个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Result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，则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Result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列重复存储。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742950" lvl="2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endParaRPr lang="zh-CN" altLang="en-US" sz="1600" dirty="0"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81729" y="2566786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81729" y="3519287"/>
            <a:ext cx="1362074" cy="647699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CNO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72178" y="2324998"/>
            <a:ext cx="1714500" cy="20950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91554" y="2562023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91554" y="3890755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972391" y="2868426"/>
            <a:ext cx="90011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2"/>
            <a:endCxn id="18" idx="0"/>
          </p:cNvCxnSpPr>
          <p:nvPr/>
        </p:nvCxnSpPr>
        <p:spPr>
          <a:xfrm rot="5400000">
            <a:off x="5227310" y="3532796"/>
            <a:ext cx="714375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50" y="1444626"/>
            <a:ext cx="445293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2NF</a:t>
            </a:r>
            <a:endParaRPr lang="zh-CN" altLang="en-US" sz="28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4176" y="2293939"/>
            <a:ext cx="879475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311525" y="4960151"/>
            <a:ext cx="4941888" cy="5238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/>
              <a:t>3NF</a:t>
            </a:r>
            <a:endParaRPr lang="zh-CN" altLang="en-US" sz="2800" dirty="0"/>
          </a:p>
        </p:txBody>
      </p:sp>
      <p:sp>
        <p:nvSpPr>
          <p:cNvPr id="67588" name="TextBox 4"/>
          <p:cNvSpPr txBox="1">
            <a:spLocks noChangeArrowheads="1"/>
          </p:cNvSpPr>
          <p:nvPr/>
        </p:nvSpPr>
        <p:spPr bwMode="auto">
          <a:xfrm>
            <a:off x="2024064" y="2687464"/>
            <a:ext cx="2385890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消除非主属性对主码的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传递依赖</a:t>
            </a:r>
          </a:p>
        </p:txBody>
      </p:sp>
      <p:sp>
        <p:nvSpPr>
          <p:cNvPr id="67589" name="TextBox 5"/>
          <p:cNvSpPr txBox="1">
            <a:spLocks noChangeArrowheads="1"/>
          </p:cNvSpPr>
          <p:nvPr/>
        </p:nvSpPr>
        <p:spPr bwMode="auto">
          <a:xfrm>
            <a:off x="6824663" y="2473153"/>
            <a:ext cx="3856644" cy="22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  <a:ea typeface="+mn-ea"/>
              </a:rPr>
              <a:t>方法：</a:t>
            </a:r>
            <a:r>
              <a:rPr lang="zh-CN" altLang="en-US" sz="2400" dirty="0">
                <a:latin typeface="+mn-ea"/>
                <a:ea typeface="+mn-ea"/>
              </a:rPr>
              <a:t>将一个模式分解为多个模式，直至每个模式里都不存在非主属性对主码的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传递依赖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67590" name="矩形 6"/>
          <p:cNvSpPr>
            <a:spLocks noChangeArrowheads="1"/>
          </p:cNvSpPr>
          <p:nvPr/>
        </p:nvSpPr>
        <p:spPr bwMode="auto">
          <a:xfrm>
            <a:off x="1446214" y="1367983"/>
            <a:ext cx="162083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解决方法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5DBA2D2-4BE0-4448-A11D-101E6B57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66529"/>
            <a:ext cx="11659426" cy="4524949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zh-CN" altLang="en-US" sz="2800" dirty="0"/>
              <a:t>	</a:t>
            </a:r>
            <a:r>
              <a:rPr lang="en-US" altLang="zh-CN" sz="2800" dirty="0"/>
              <a:t>           </a:t>
            </a:r>
            <a:r>
              <a:rPr lang="zh-CN" altLang="en-US" sz="2800" dirty="0"/>
              <a:t>关系模式</a:t>
            </a:r>
            <a:r>
              <a:rPr lang="en-US" altLang="zh-CN" sz="2800" dirty="0"/>
              <a:t>R&lt;U</a:t>
            </a:r>
            <a:r>
              <a:rPr lang="zh-CN" altLang="en-US" sz="2800" dirty="0"/>
              <a:t>，</a:t>
            </a:r>
            <a:r>
              <a:rPr lang="en-US" altLang="zh-CN" sz="2800" dirty="0"/>
              <a:t>F&gt; </a:t>
            </a:r>
            <a:r>
              <a:rPr lang="zh-CN" altLang="en-US" sz="2800" dirty="0">
                <a:solidFill>
                  <a:srgbClr val="FF0000"/>
                </a:solidFill>
              </a:rPr>
              <a:t>中若不存在这样的码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r>
              <a:rPr lang="zh-CN" altLang="en-US" sz="2800" dirty="0"/>
              <a:t>、属性组</a:t>
            </a:r>
            <a:r>
              <a:rPr lang="en-US" altLang="zh-CN" sz="2800" dirty="0"/>
              <a:t>Y</a:t>
            </a:r>
            <a:r>
              <a:rPr lang="zh-CN" altLang="en-US" sz="2800" dirty="0"/>
              <a:t>及</a:t>
            </a:r>
            <a:r>
              <a:rPr lang="zh-CN" altLang="en-US" sz="2800" b="1" dirty="0">
                <a:solidFill>
                  <a:srgbClr val="FF0000"/>
                </a:solidFill>
              </a:rPr>
              <a:t>非主属性</a:t>
            </a:r>
            <a:r>
              <a:rPr lang="en-US" altLang="zh-CN" sz="2800" dirty="0"/>
              <a:t>Z</a:t>
            </a:r>
            <a:r>
              <a:rPr lang="zh-CN" altLang="en-US" sz="2800" dirty="0"/>
              <a:t>（</a:t>
            </a:r>
            <a:r>
              <a:rPr lang="en-US" altLang="zh-CN" sz="2800" dirty="0"/>
              <a:t>Z </a:t>
            </a:r>
            <a:r>
              <a:rPr lang="en-US" altLang="zh-CN" sz="2800" dirty="0">
                <a:sym typeface="Symbol" pitchFamily="18" charset="2"/>
              </a:rPr>
              <a:t></a:t>
            </a:r>
            <a:r>
              <a:rPr lang="en-US" altLang="zh-CN" sz="2800" dirty="0"/>
              <a:t> Y</a:t>
            </a:r>
            <a:r>
              <a:rPr lang="zh-CN" altLang="en-US" sz="2800" dirty="0"/>
              <a:t>）</a:t>
            </a:r>
            <a:r>
              <a:rPr lang="en-US" altLang="zh-CN" sz="2800" dirty="0"/>
              <a:t>, </a:t>
            </a:r>
            <a:r>
              <a:rPr lang="zh-CN" altLang="en-US" sz="2800" dirty="0"/>
              <a:t>使得</a:t>
            </a:r>
            <a:r>
              <a:rPr lang="en-US" altLang="zh-CN" sz="2800" dirty="0"/>
              <a:t>X→Y</a:t>
            </a:r>
            <a:r>
              <a:rPr lang="zh-CN" altLang="en-US" sz="2800" dirty="0"/>
              <a:t>，</a:t>
            </a:r>
            <a:r>
              <a:rPr lang="en-US" altLang="zh-CN" sz="2800" dirty="0"/>
              <a:t>Y → X</a:t>
            </a:r>
            <a:r>
              <a:rPr lang="zh-CN" altLang="en-US" sz="2800" dirty="0"/>
              <a:t>，</a:t>
            </a:r>
            <a:r>
              <a:rPr lang="en-US" altLang="zh-CN" sz="2800" dirty="0"/>
              <a:t>Y→Z</a:t>
            </a:r>
            <a:r>
              <a:rPr lang="zh-CN" altLang="en-US" sz="2800" dirty="0"/>
              <a:t>，成立，则称</a:t>
            </a:r>
            <a:r>
              <a:rPr lang="en-US" altLang="zh-CN" sz="2800" dirty="0"/>
              <a:t>R&lt;U</a:t>
            </a:r>
            <a:r>
              <a:rPr lang="zh-CN" altLang="en-US" sz="2800" dirty="0"/>
              <a:t>，</a:t>
            </a:r>
            <a:r>
              <a:rPr lang="en-US" altLang="zh-CN" sz="2800" dirty="0"/>
              <a:t>F&gt; ∈ 3NF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endParaRPr lang="zh-CN" altLang="en-US" sz="2800" dirty="0"/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Sgrade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, Grade, Result) ∈ 2NF</a:t>
            </a: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/>
              <a:t>      </a:t>
            </a:r>
            <a:r>
              <a:rPr lang="en-US" altLang="zh-CN" dirty="0" err="1"/>
              <a:t>Sgrade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, Grade, Result) ∈ 3NF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3NF</a:t>
            </a:r>
            <a:endParaRPr lang="zh-CN" altLang="en-US" dirty="0">
              <a:latin typeface="+mj-ea"/>
            </a:endParaRPr>
          </a:p>
        </p:txBody>
      </p:sp>
      <p:sp>
        <p:nvSpPr>
          <p:cNvPr id="68611" name="Line 4"/>
          <p:cNvSpPr>
            <a:spLocks noChangeShapeType="1"/>
          </p:cNvSpPr>
          <p:nvPr/>
        </p:nvSpPr>
        <p:spPr bwMode="auto">
          <a:xfrm>
            <a:off x="4712915" y="1872235"/>
            <a:ext cx="152400" cy="250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8612" name="Line 5"/>
          <p:cNvSpPr>
            <a:spLocks noChangeShapeType="1"/>
          </p:cNvSpPr>
          <p:nvPr/>
        </p:nvSpPr>
        <p:spPr bwMode="auto">
          <a:xfrm>
            <a:off x="1256194" y="1877543"/>
            <a:ext cx="198437" cy="277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8613" name="Line 6"/>
          <p:cNvSpPr>
            <a:spLocks noChangeShapeType="1"/>
          </p:cNvSpPr>
          <p:nvPr/>
        </p:nvSpPr>
        <p:spPr bwMode="auto">
          <a:xfrm>
            <a:off x="5897562" y="4989053"/>
            <a:ext cx="198438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68614" name="组合 6"/>
          <p:cNvGrpSpPr>
            <a:grpSpLocks/>
          </p:cNvGrpSpPr>
          <p:nvPr/>
        </p:nvGrpSpPr>
        <p:grpSpPr bwMode="auto">
          <a:xfrm>
            <a:off x="187806" y="997775"/>
            <a:ext cx="1266825" cy="1011237"/>
            <a:chOff x="331304" y="1414668"/>
            <a:chExt cx="1267385" cy="1010480"/>
          </a:xfrm>
        </p:grpSpPr>
        <p:pic>
          <p:nvPicPr>
            <p:cNvPr id="68618" name="Picture 2" descr="E:\保定\图标\png-0209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1304" y="1414668"/>
              <a:ext cx="1010480" cy="1010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19" name="矩形 8"/>
            <p:cNvSpPr>
              <a:spLocks noChangeArrowheads="1"/>
            </p:cNvSpPr>
            <p:nvPr/>
          </p:nvSpPr>
          <p:spPr bwMode="auto">
            <a:xfrm>
              <a:off x="1000448" y="1786595"/>
              <a:ext cx="598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定义</a:t>
              </a:r>
              <a:endParaRPr lang="zh-CN" altLang="en-US" sz="1600"/>
            </a:p>
          </p:txBody>
        </p:sp>
      </p:grpSp>
      <p:grpSp>
        <p:nvGrpSpPr>
          <p:cNvPr id="68615" name="组合 11"/>
          <p:cNvGrpSpPr>
            <a:grpSpLocks/>
          </p:cNvGrpSpPr>
          <p:nvPr/>
        </p:nvGrpSpPr>
        <p:grpSpPr bwMode="auto">
          <a:xfrm>
            <a:off x="2849737" y="3624163"/>
            <a:ext cx="4090950" cy="784831"/>
            <a:chOff x="1785034" y="4193770"/>
            <a:chExt cx="4090728" cy="785094"/>
          </a:xfrm>
        </p:grpSpPr>
        <p:sp>
          <p:nvSpPr>
            <p:cNvPr id="68616" name="矩形 9"/>
            <p:cNvSpPr>
              <a:spLocks noChangeArrowheads="1"/>
            </p:cNvSpPr>
            <p:nvPr/>
          </p:nvSpPr>
          <p:spPr bwMode="auto">
            <a:xfrm>
              <a:off x="1785034" y="4455468"/>
              <a:ext cx="4090728" cy="523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ea typeface="隶书" panose="02010509060101010101" pitchFamily="49" charset="-122"/>
                  <a:cs typeface="Times New Roman" panose="02020603050405020304" pitchFamily="18" charset="0"/>
                </a:rPr>
                <a:t> (</a:t>
              </a:r>
              <a:r>
                <a:rPr lang="en-US" altLang="zh-CN" sz="2800" dirty="0" err="1">
                  <a:ea typeface="隶书" panose="02010509060101010101" pitchFamily="49" charset="-122"/>
                  <a:cs typeface="Times New Roman" panose="02020603050405020304" pitchFamily="18" charset="0"/>
                </a:rPr>
                <a:t>Sno</a:t>
              </a:r>
              <a:r>
                <a:rPr lang="en-US" altLang="zh-CN" sz="2800" dirty="0">
                  <a:ea typeface="隶书" panose="020105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 err="1">
                  <a:ea typeface="隶书" panose="02010509060101010101" pitchFamily="49" charset="-122"/>
                  <a:cs typeface="Times New Roman" panose="02020603050405020304" pitchFamily="18" charset="0"/>
                </a:rPr>
                <a:t>Cno</a:t>
              </a:r>
              <a:r>
                <a:rPr lang="en-US" altLang="zh-CN" sz="2800" dirty="0">
                  <a:ea typeface="隶书" panose="02010509060101010101" pitchFamily="49" charset="-122"/>
                  <a:cs typeface="Times New Roman" panose="02020603050405020304" pitchFamily="18" charset="0"/>
                </a:rPr>
                <a:t>)  →  Result</a:t>
              </a:r>
              <a:endPara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17" name="TextBox 10"/>
            <p:cNvSpPr txBox="1">
              <a:spLocks noChangeArrowheads="1"/>
            </p:cNvSpPr>
            <p:nvPr/>
          </p:nvSpPr>
          <p:spPr bwMode="auto">
            <a:xfrm>
              <a:off x="3379016" y="4193770"/>
              <a:ext cx="902762" cy="523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ea typeface="隶书" panose="02010509060101010101" pitchFamily="49" charset="-122"/>
                  <a:cs typeface="Times New Roman" panose="02020603050405020304" pitchFamily="18" charset="0"/>
                </a:rPr>
                <a:t>传递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</a:rPr>
              <a:t>解决方法</a:t>
            </a:r>
            <a:endParaRPr lang="en-US" altLang="zh-CN" sz="2800" dirty="0">
              <a:solidFill>
                <a:srgbClr val="FF0000"/>
              </a:solidFill>
              <a:latin typeface="隶书" panose="02010509060101010101" pitchFamily="49" charset="-122"/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ea typeface="+mn-ea"/>
              </a:rPr>
              <a:t>    </a:t>
            </a:r>
            <a:r>
              <a:rPr lang="zh-CN" altLang="en-US" sz="2400" dirty="0">
                <a:ea typeface="+mn-ea"/>
              </a:rPr>
              <a:t>采用投影分解法，把</a:t>
            </a:r>
            <a:r>
              <a:rPr lang="en-US" altLang="zh-CN" sz="2400" dirty="0" err="1">
                <a:latin typeface="+mn-ea"/>
                <a:ea typeface="+mn-ea"/>
              </a:rPr>
              <a:t>Sgrade</a:t>
            </a:r>
            <a:r>
              <a:rPr lang="zh-CN" altLang="en-US" sz="2400" dirty="0">
                <a:ea typeface="+mn-ea"/>
              </a:rPr>
              <a:t>分解为两个关  系模式，以消除传递函数依赖：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ea typeface="+mn-ea"/>
              </a:rPr>
              <a:t>            </a:t>
            </a:r>
            <a:r>
              <a:rPr lang="en-US" altLang="zh-CN" sz="2400" dirty="0">
                <a:ea typeface="+mn-ea"/>
              </a:rPr>
              <a:t>SG</a:t>
            </a:r>
            <a:r>
              <a:rPr lang="zh-CN" altLang="en-US" sz="2400" dirty="0">
                <a:ea typeface="+mn-ea"/>
              </a:rPr>
              <a:t>（</a:t>
            </a:r>
            <a:r>
              <a:rPr lang="en-US" altLang="zh-CN" sz="2400" u="sng" dirty="0" err="1">
                <a:ea typeface="+mn-ea"/>
              </a:rPr>
              <a:t>Sno</a:t>
            </a:r>
            <a:r>
              <a:rPr lang="zh-CN" altLang="en-US" sz="2400" dirty="0">
                <a:ea typeface="+mn-ea"/>
              </a:rPr>
              <a:t>，</a:t>
            </a:r>
            <a:r>
              <a:rPr lang="en-US" altLang="zh-CN" sz="2400" u="sng" dirty="0" err="1">
                <a:ea typeface="+mn-ea"/>
              </a:rPr>
              <a:t>Cno</a:t>
            </a:r>
            <a:r>
              <a:rPr lang="en-US" altLang="zh-CN" sz="2400" dirty="0">
                <a:ea typeface="+mn-ea"/>
              </a:rPr>
              <a:t>,</a:t>
            </a: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+mn-ea"/>
              </a:rPr>
              <a:t>Grade</a:t>
            </a:r>
            <a:r>
              <a:rPr lang="zh-CN" altLang="en-US" sz="2400" dirty="0">
                <a:ea typeface="+mn-ea"/>
              </a:rPr>
              <a:t>）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400" dirty="0">
                <a:ea typeface="+mn-ea"/>
              </a:rPr>
              <a:t>            </a:t>
            </a:r>
            <a:r>
              <a:rPr lang="en-US" altLang="zh-CN" sz="2400" dirty="0">
                <a:ea typeface="+mn-ea"/>
              </a:rPr>
              <a:t>GR</a:t>
            </a:r>
            <a:r>
              <a:rPr lang="zh-CN" altLang="en-US" sz="2400" dirty="0">
                <a:ea typeface="+mn-ea"/>
              </a:rPr>
              <a:t>（</a:t>
            </a:r>
            <a:r>
              <a:rPr lang="en-US" altLang="zh-CN" sz="2400" u="sng" dirty="0">
                <a:ea typeface="+mn-ea"/>
              </a:rPr>
              <a:t>Grade</a:t>
            </a:r>
            <a:r>
              <a:rPr lang="zh-CN" altLang="en-US" sz="2400" dirty="0">
                <a:ea typeface="+mn-ea"/>
              </a:rPr>
              <a:t>， </a:t>
            </a:r>
            <a:r>
              <a:rPr lang="en-US" altLang="zh-CN" sz="2400" dirty="0">
                <a:ea typeface="+mn-ea"/>
              </a:rPr>
              <a:t>Result</a:t>
            </a:r>
            <a:r>
              <a:rPr lang="zh-CN" altLang="en-US" sz="2400" dirty="0">
                <a:ea typeface="+mn-ea"/>
              </a:rPr>
              <a:t>）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>
                <a:ea typeface="+mn-ea"/>
              </a:rPr>
              <a:t>SG</a:t>
            </a:r>
            <a:r>
              <a:rPr lang="zh-CN" altLang="en-US" sz="2400" dirty="0">
                <a:ea typeface="+mn-ea"/>
              </a:rPr>
              <a:t>的码为</a:t>
            </a:r>
            <a:r>
              <a:rPr lang="en-US" altLang="zh-CN" sz="2400" dirty="0">
                <a:ea typeface="+mn-ea"/>
              </a:rPr>
              <a:t>(</a:t>
            </a:r>
            <a:r>
              <a:rPr lang="en-US" altLang="zh-CN" sz="2400" dirty="0" err="1">
                <a:ea typeface="+mn-ea"/>
              </a:rPr>
              <a:t>Sno,Cno</a:t>
            </a:r>
            <a:r>
              <a:rPr lang="en-US" altLang="zh-CN" sz="2400" dirty="0">
                <a:ea typeface="+mn-ea"/>
              </a:rPr>
              <a:t>)</a:t>
            </a:r>
            <a:r>
              <a:rPr lang="zh-CN" altLang="en-US" sz="2400" dirty="0">
                <a:ea typeface="+mn-ea"/>
              </a:rPr>
              <a:t>， </a:t>
            </a:r>
            <a:r>
              <a:rPr lang="en-US" altLang="zh-CN" sz="2400" dirty="0">
                <a:ea typeface="+mn-ea"/>
              </a:rPr>
              <a:t>GR</a:t>
            </a:r>
            <a:r>
              <a:rPr lang="zh-CN" altLang="en-US" sz="2400" dirty="0">
                <a:ea typeface="+mn-ea"/>
              </a:rPr>
              <a:t>的码为</a:t>
            </a:r>
            <a:r>
              <a:rPr lang="en-US" altLang="zh-CN" sz="2400" dirty="0">
                <a:ea typeface="+mn-ea"/>
              </a:rPr>
              <a:t>Grade</a:t>
            </a:r>
            <a:r>
              <a:rPr lang="zh-CN" altLang="en-US" sz="2400" dirty="0">
                <a:ea typeface="+mn-ea"/>
              </a:rPr>
              <a:t>。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12C8E3-F48A-4122-9E4B-9AD5DB80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46" y="3395626"/>
            <a:ext cx="3343742" cy="229584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158874"/>
            <a:ext cx="8001000" cy="3733800"/>
          </a:xfrm>
          <a:prstGeom prst="rect">
            <a:avLst/>
          </a:prstGeom>
        </p:spPr>
        <p:txBody>
          <a:bodyPr/>
          <a:lstStyle/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800" b="1" dirty="0">
                <a:ea typeface="+mn-ea"/>
                <a:cs typeface="Times New Roman" pitchFamily="18" charset="0"/>
              </a:rPr>
              <a:t>函数依赖图</a:t>
            </a:r>
          </a:p>
        </p:txBody>
      </p:sp>
      <p:sp>
        <p:nvSpPr>
          <p:cNvPr id="14" name="矩形 13"/>
          <p:cNvSpPr/>
          <p:nvPr/>
        </p:nvSpPr>
        <p:spPr>
          <a:xfrm>
            <a:off x="2762252" y="2786048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SNO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62252" y="3738549"/>
            <a:ext cx="1362074" cy="647699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CNO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52700" y="2185988"/>
            <a:ext cx="1714500" cy="29003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72077" y="2781285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24852" y="4167178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252913" y="3087688"/>
            <a:ext cx="9001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2" idx="2"/>
            <a:endCxn id="18" idx="0"/>
          </p:cNvCxnSpPr>
          <p:nvPr/>
        </p:nvCxnSpPr>
        <p:spPr>
          <a:xfrm rot="5400000">
            <a:off x="8579644" y="3728244"/>
            <a:ext cx="8763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324852" y="2676522"/>
            <a:ext cx="1385886" cy="614362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Grade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0666" name="TextBox 23"/>
          <p:cNvSpPr txBox="1">
            <a:spLocks noChangeArrowheads="1"/>
          </p:cNvSpPr>
          <p:nvPr/>
        </p:nvSpPr>
        <p:spPr bwMode="auto">
          <a:xfrm>
            <a:off x="3009901" y="5329239"/>
            <a:ext cx="492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SG</a:t>
            </a:r>
            <a:endParaRPr lang="zh-CN" altLang="en-US" b="1" dirty="0"/>
          </a:p>
        </p:txBody>
      </p:sp>
      <p:sp>
        <p:nvSpPr>
          <p:cNvPr id="70667" name="TextBox 24"/>
          <p:cNvSpPr txBox="1">
            <a:spLocks noChangeArrowheads="1"/>
          </p:cNvSpPr>
          <p:nvPr/>
        </p:nvSpPr>
        <p:spPr bwMode="auto">
          <a:xfrm>
            <a:off x="8691564" y="5324475"/>
            <a:ext cx="5309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GR</a:t>
            </a:r>
            <a:endParaRPr lang="zh-CN" altLang="en-US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内容占位符 2"/>
          <p:cNvSpPr>
            <a:spLocks noGrp="1"/>
          </p:cNvSpPr>
          <p:nvPr>
            <p:ph idx="1"/>
          </p:nvPr>
        </p:nvSpPr>
        <p:spPr>
          <a:xfrm>
            <a:off x="89648" y="951376"/>
            <a:ext cx="12024658" cy="4524949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Aft>
                <a:spcPct val="30000"/>
              </a:spcAft>
            </a:pPr>
            <a:r>
              <a:rPr lang="zh-CN" altLang="en-US" sz="2400" dirty="0">
                <a:latin typeface="+mn-ea"/>
              </a:rPr>
              <a:t>若</a:t>
            </a:r>
            <a:r>
              <a:rPr lang="en-US" altLang="zh-CN" sz="2400" dirty="0">
                <a:latin typeface="+mn-ea"/>
              </a:rPr>
              <a:t>R∈3NF</a:t>
            </a:r>
            <a:r>
              <a:rPr lang="zh-CN" altLang="en-US" sz="2400" dirty="0">
                <a:latin typeface="+mn-ea"/>
              </a:rPr>
              <a:t>，则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的每一个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非主属性</a:t>
            </a:r>
            <a:r>
              <a:rPr lang="zh-CN" altLang="en-US" sz="2400" dirty="0">
                <a:latin typeface="+mn-ea"/>
              </a:rPr>
              <a:t>既不部分函数依赖于候选码也不传递函数依赖于候选码。</a:t>
            </a:r>
          </a:p>
          <a:p>
            <a:pPr eaLnBrk="1" hangingPunct="1">
              <a:lnSpc>
                <a:spcPct val="140000"/>
              </a:lnSpc>
              <a:spcAft>
                <a:spcPct val="30000"/>
              </a:spcAft>
            </a:pPr>
            <a:r>
              <a:rPr lang="zh-CN" altLang="en-US" sz="2400" dirty="0">
                <a:latin typeface="+mn-ea"/>
              </a:rPr>
              <a:t>如果</a:t>
            </a:r>
            <a:r>
              <a:rPr lang="en-US" altLang="zh-CN" sz="2400" dirty="0">
                <a:latin typeface="+mn-ea"/>
              </a:rPr>
              <a:t>R∈3NF</a:t>
            </a:r>
            <a:r>
              <a:rPr lang="zh-CN" altLang="en-US" sz="2400" dirty="0">
                <a:latin typeface="+mn-ea"/>
              </a:rPr>
              <a:t>，则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也是</a:t>
            </a:r>
            <a:r>
              <a:rPr lang="en-US" altLang="zh-CN" sz="2400" dirty="0">
                <a:latin typeface="+mn-ea"/>
              </a:rPr>
              <a:t>2NF</a:t>
            </a:r>
            <a:r>
              <a:rPr lang="zh-CN" altLang="en-US" sz="2400" dirty="0">
                <a:latin typeface="+mn-ea"/>
              </a:rPr>
              <a:t>。</a:t>
            </a:r>
          </a:p>
          <a:p>
            <a:pPr eaLnBrk="1" hangingPunct="1">
              <a:lnSpc>
                <a:spcPct val="140000"/>
              </a:lnSpc>
              <a:spcAft>
                <a:spcPct val="30000"/>
              </a:spcAft>
            </a:pPr>
            <a:r>
              <a:rPr lang="zh-CN" altLang="en-US" sz="2400" dirty="0">
                <a:latin typeface="+mn-ea"/>
              </a:rPr>
              <a:t>采用投影分解法将一个</a:t>
            </a:r>
            <a:r>
              <a:rPr lang="en-US" altLang="zh-CN" sz="2400" dirty="0">
                <a:latin typeface="+mn-ea"/>
              </a:rPr>
              <a:t>2NF</a:t>
            </a:r>
            <a:r>
              <a:rPr lang="zh-CN" altLang="en-US" sz="2400" dirty="0">
                <a:latin typeface="+mn-ea"/>
              </a:rPr>
              <a:t>的关系分解为多个</a:t>
            </a:r>
            <a:r>
              <a:rPr lang="en-US" altLang="zh-CN" sz="2400" dirty="0">
                <a:latin typeface="+mn-ea"/>
              </a:rPr>
              <a:t>3NF</a:t>
            </a:r>
            <a:r>
              <a:rPr lang="zh-CN" altLang="en-US" sz="2400" dirty="0">
                <a:latin typeface="+mn-ea"/>
              </a:rPr>
              <a:t>的关系，可以在一定程度上解决原</a:t>
            </a:r>
            <a:r>
              <a:rPr lang="en-US" altLang="zh-CN" sz="2400" dirty="0">
                <a:latin typeface="+mn-ea"/>
              </a:rPr>
              <a:t>2NF</a:t>
            </a:r>
            <a:r>
              <a:rPr lang="zh-CN" altLang="en-US" sz="2400" dirty="0">
                <a:latin typeface="+mn-ea"/>
              </a:rPr>
              <a:t>关系中存在的插入异常、删除异常、数据冗余度大、修改复杂等问题。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>
                <a:latin typeface="+mn-ea"/>
              </a:rPr>
              <a:t> 将一个</a:t>
            </a:r>
            <a:r>
              <a:rPr lang="en-US" altLang="zh-CN" sz="2400" dirty="0">
                <a:latin typeface="+mn-ea"/>
              </a:rPr>
              <a:t>2NF</a:t>
            </a:r>
            <a:r>
              <a:rPr lang="zh-CN" altLang="en-US" sz="2400" dirty="0">
                <a:latin typeface="+mn-ea"/>
              </a:rPr>
              <a:t>关系分解为多个</a:t>
            </a:r>
            <a:r>
              <a:rPr lang="en-US" altLang="zh-CN" sz="2400" dirty="0">
                <a:latin typeface="+mn-ea"/>
              </a:rPr>
              <a:t>3NF</a:t>
            </a:r>
            <a:r>
              <a:rPr lang="zh-CN" altLang="en-US" sz="2400" dirty="0">
                <a:latin typeface="+mn-ea"/>
              </a:rPr>
              <a:t>的关系后，并不能完全消除关系模式中的各种异常情况和数据冗余。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FF9905"/>
                </a:solidFill>
                <a:latin typeface="+mj-ea"/>
                <a:ea typeface="+mj-ea"/>
              </a:rPr>
              <a:t>第一节 问题的提出</a:t>
            </a:r>
            <a:endParaRPr lang="en-US" altLang="zh-CN" b="1" dirty="0">
              <a:solidFill>
                <a:srgbClr val="FF9905"/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第二节 规范化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第三节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数据依赖的公理系统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BEC7D9B-B050-49C8-9EF7-75DA921E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关系数据库理论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A99188-BAEB-4286-B466-758525B60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713" y="2792760"/>
            <a:ext cx="2771334" cy="277133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185560" y="966389"/>
            <a:ext cx="11755427" cy="390443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定义</a:t>
            </a:r>
            <a:r>
              <a:rPr lang="en-US" altLang="zh-CN" sz="2800" b="1" dirty="0">
                <a:latin typeface="+mn-ea"/>
              </a:rPr>
              <a:t>6.8</a:t>
            </a:r>
            <a:r>
              <a:rPr lang="en-US" altLang="zh-CN" sz="2800" dirty="0">
                <a:latin typeface="+mn-ea"/>
              </a:rPr>
              <a:t>   </a:t>
            </a:r>
            <a:r>
              <a:rPr lang="zh-CN" altLang="en-US" sz="2800" dirty="0">
                <a:latin typeface="+mn-ea"/>
              </a:rPr>
              <a:t>关系模式</a:t>
            </a:r>
            <a:r>
              <a:rPr lang="en-US" altLang="zh-CN" sz="2800" dirty="0">
                <a:latin typeface="+mn-ea"/>
              </a:rPr>
              <a:t>R&lt;U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F&gt;∈1NF</a:t>
            </a:r>
            <a:r>
              <a:rPr lang="zh-CN" altLang="en-US" sz="2800" dirty="0">
                <a:latin typeface="+mn-ea"/>
              </a:rPr>
              <a:t>，若</a:t>
            </a:r>
            <a:r>
              <a:rPr lang="en-US" altLang="zh-CN" sz="2800" dirty="0">
                <a:latin typeface="+mn-ea"/>
              </a:rPr>
              <a:t>X→Y</a:t>
            </a:r>
            <a:r>
              <a:rPr lang="zh-CN" altLang="en-US" sz="2800" dirty="0">
                <a:latin typeface="+mn-ea"/>
              </a:rPr>
              <a:t>且</a:t>
            </a:r>
            <a:r>
              <a:rPr lang="en-US" altLang="zh-CN" sz="2800" dirty="0">
                <a:latin typeface="+mn-ea"/>
              </a:rPr>
              <a:t>Y </a:t>
            </a:r>
            <a:r>
              <a:rPr lang="en-US" altLang="zh-CN" sz="2800" dirty="0">
                <a:latin typeface="+mn-ea"/>
                <a:sym typeface="Symbol" pitchFamily="18" charset="2"/>
              </a:rPr>
              <a:t></a:t>
            </a:r>
            <a:r>
              <a:rPr lang="en-US" altLang="zh-CN" sz="2800" dirty="0">
                <a:latin typeface="+mn-ea"/>
              </a:rPr>
              <a:t> X</a:t>
            </a:r>
            <a:r>
              <a:rPr lang="zh-CN" altLang="en-US" sz="2800" dirty="0">
                <a:latin typeface="+mn-ea"/>
              </a:rPr>
              <a:t>时</a:t>
            </a:r>
            <a:r>
              <a:rPr lang="en-US" altLang="zh-CN" sz="2800" dirty="0">
                <a:latin typeface="+mn-ea"/>
              </a:rPr>
              <a:t>X</a:t>
            </a:r>
            <a:r>
              <a:rPr lang="zh-CN" altLang="en-US" sz="2800" dirty="0">
                <a:latin typeface="+mn-ea"/>
              </a:rPr>
              <a:t>必含有码，则</a:t>
            </a:r>
            <a:r>
              <a:rPr lang="en-US" altLang="zh-CN" sz="2800" dirty="0">
                <a:latin typeface="+mn-ea"/>
              </a:rPr>
              <a:t>R&lt;U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F&gt; ∈BCNF</a:t>
            </a:r>
            <a:r>
              <a:rPr lang="zh-CN" altLang="en-US" sz="2800" dirty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若</a:t>
            </a:r>
            <a:r>
              <a:rPr lang="en-US" altLang="zh-CN" sz="2800" dirty="0">
                <a:latin typeface="+mn-ea"/>
              </a:rPr>
              <a:t>R∈BCNF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/>
              <a:t>所有非主属性对每一个码都是完全函数依赖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/>
              <a:t>所有的主属性对每一个不包含它的码，也是完全函数依赖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/>
              <a:t>没有任何属性完全函数依赖于非码的任何一组属性</a:t>
            </a:r>
            <a:endParaRPr lang="en-US" altLang="zh-CN" sz="2400" dirty="0"/>
          </a:p>
          <a:p>
            <a:pPr lvl="1" eaLnBrk="1" hangingPunct="1">
              <a:lnSpc>
                <a:spcPct val="200000"/>
              </a:lnSpc>
            </a:pPr>
            <a:r>
              <a:rPr lang="en-US" altLang="zh-CN" sz="2400" dirty="0"/>
              <a:t>R ∈BCNF                   R ∈3NF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BCNF</a:t>
            </a:r>
            <a:endParaRPr lang="zh-CN" altLang="en-US" dirty="0">
              <a:latin typeface="+mj-ea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435973" y="4870825"/>
            <a:ext cx="1262063" cy="712788"/>
            <a:chOff x="1655" y="3158"/>
            <a:chExt cx="907" cy="453"/>
          </a:xfrm>
        </p:grpSpPr>
        <p:sp>
          <p:nvSpPr>
            <p:cNvPr id="71685" name="Line 4"/>
            <p:cNvSpPr>
              <a:spLocks noChangeShapeType="1"/>
            </p:cNvSpPr>
            <p:nvPr/>
          </p:nvSpPr>
          <p:spPr bwMode="auto">
            <a:xfrm>
              <a:off x="1655" y="3339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Line 5"/>
            <p:cNvSpPr>
              <a:spLocks noChangeShapeType="1"/>
            </p:cNvSpPr>
            <p:nvPr/>
          </p:nvSpPr>
          <p:spPr bwMode="auto">
            <a:xfrm flipH="1">
              <a:off x="1655" y="3430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7" name="Line 6"/>
            <p:cNvSpPr>
              <a:spLocks noChangeShapeType="1"/>
            </p:cNvSpPr>
            <p:nvPr/>
          </p:nvSpPr>
          <p:spPr bwMode="auto">
            <a:xfrm flipH="1">
              <a:off x="2018" y="3385"/>
              <a:ext cx="136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8" name="Rectangle 7"/>
            <p:cNvSpPr>
              <a:spLocks noChangeArrowheads="1"/>
            </p:cNvSpPr>
            <p:nvPr/>
          </p:nvSpPr>
          <p:spPr bwMode="auto">
            <a:xfrm>
              <a:off x="1655" y="3158"/>
              <a:ext cx="907" cy="136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>
                  <a:latin typeface="Arial" charset="0"/>
                </a:rPr>
                <a:t>充分</a:t>
              </a:r>
            </a:p>
          </p:txBody>
        </p:sp>
        <p:sp>
          <p:nvSpPr>
            <p:cNvPr id="71689" name="Rectangle 8"/>
            <p:cNvSpPr>
              <a:spLocks noChangeArrowheads="1"/>
            </p:cNvSpPr>
            <p:nvPr/>
          </p:nvSpPr>
          <p:spPr bwMode="auto">
            <a:xfrm>
              <a:off x="1655" y="3475"/>
              <a:ext cx="907" cy="136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>
                  <a:latin typeface="Arial" charset="0"/>
                </a:rPr>
                <a:t>不必要</a:t>
              </a:r>
            </a:p>
          </p:txBody>
        </p:sp>
      </p:grpSp>
      <p:sp>
        <p:nvSpPr>
          <p:cNvPr id="71684" name="Line 5"/>
          <p:cNvSpPr>
            <a:spLocks noChangeShapeType="1"/>
          </p:cNvSpPr>
          <p:nvPr/>
        </p:nvSpPr>
        <p:spPr bwMode="auto">
          <a:xfrm>
            <a:off x="8405881" y="1257636"/>
            <a:ext cx="200025" cy="277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sz="2800" dirty="0">
                <a:latin typeface="+mn-ea"/>
              </a:rPr>
              <a:t>例：在关系模式</a:t>
            </a:r>
            <a:r>
              <a:rPr lang="en-US" altLang="zh-CN" sz="2800" dirty="0">
                <a:latin typeface="+mn-ea"/>
              </a:rPr>
              <a:t>STJ</a:t>
            </a:r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S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T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J</a:t>
            </a:r>
            <a:r>
              <a:rPr lang="zh-CN" altLang="en-US" sz="2800" dirty="0">
                <a:latin typeface="+mn-ea"/>
              </a:rPr>
              <a:t>）中，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S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表示学生，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T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表示教师，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J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表示课程</a:t>
            </a:r>
            <a:r>
              <a:rPr lang="zh-CN" altLang="en-US" sz="2800" dirty="0">
                <a:latin typeface="+mn-ea"/>
              </a:rPr>
              <a:t>。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400" dirty="0"/>
              <a:t>每一教师只教一门课。每门课由若干教师教，某一学生选定某门课，就确定了一个固定的教师。某个学生选修某个教师的课就确定了所选课的名称 ： </a:t>
            </a:r>
            <a:r>
              <a:rPr lang="en-US" altLang="zh-CN" sz="2400" dirty="0"/>
              <a:t>(S</a:t>
            </a:r>
            <a:r>
              <a:rPr lang="zh-CN" altLang="en-US" sz="2400" dirty="0"/>
              <a:t>，</a:t>
            </a:r>
            <a:r>
              <a:rPr lang="en-US" altLang="zh-CN" sz="2400" dirty="0"/>
              <a:t>J)→T</a:t>
            </a:r>
            <a:r>
              <a:rPr lang="zh-CN" altLang="en-US" sz="2400" dirty="0"/>
              <a:t>，</a:t>
            </a:r>
            <a:r>
              <a:rPr lang="en-US" altLang="zh-CN" sz="2400" dirty="0"/>
              <a:t>(S</a:t>
            </a:r>
            <a:r>
              <a:rPr lang="zh-CN" altLang="en-US" sz="2400" dirty="0"/>
              <a:t>，</a:t>
            </a:r>
            <a:r>
              <a:rPr lang="en-US" altLang="zh-CN" sz="2400" dirty="0"/>
              <a:t>T)→J</a:t>
            </a:r>
            <a:r>
              <a:rPr lang="zh-CN" altLang="en-US" sz="2400" dirty="0"/>
              <a:t>，</a:t>
            </a:r>
            <a:r>
              <a:rPr lang="en-US" altLang="zh-CN" sz="2400" dirty="0"/>
              <a:t>T→J</a:t>
            </a:r>
          </a:p>
          <a:p>
            <a:pPr eaLnBrk="1" hangingPunct="1"/>
            <a:endParaRPr lang="zh-CN" altLang="en-US" sz="2400" dirty="0">
              <a:latin typeface="+mn-ea"/>
            </a:endParaRPr>
          </a:p>
        </p:txBody>
      </p:sp>
      <p:grpSp>
        <p:nvGrpSpPr>
          <p:cNvPr id="73731" name="Group 4"/>
          <p:cNvGrpSpPr>
            <a:grpSpLocks/>
          </p:cNvGrpSpPr>
          <p:nvPr/>
        </p:nvGrpSpPr>
        <p:grpSpPr bwMode="auto">
          <a:xfrm>
            <a:off x="7615109" y="4480088"/>
            <a:ext cx="4149725" cy="1957388"/>
            <a:chOff x="1392" y="1632"/>
            <a:chExt cx="3072" cy="1872"/>
          </a:xfrm>
        </p:grpSpPr>
        <p:sp>
          <p:nvSpPr>
            <p:cNvPr id="73732" name="Rectangle 5"/>
            <p:cNvSpPr>
              <a:spLocks noChangeArrowheads="1"/>
            </p:cNvSpPr>
            <p:nvPr/>
          </p:nvSpPr>
          <p:spPr bwMode="auto">
            <a:xfrm>
              <a:off x="1392" y="1632"/>
              <a:ext cx="591" cy="132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73733" name="Text Box 6"/>
            <p:cNvSpPr txBox="1">
              <a:spLocks noChangeArrowheads="1"/>
            </p:cNvSpPr>
            <p:nvPr/>
          </p:nvSpPr>
          <p:spPr bwMode="auto">
            <a:xfrm>
              <a:off x="1510" y="1852"/>
              <a:ext cx="355" cy="3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S</a:t>
              </a:r>
            </a:p>
          </p:txBody>
        </p:sp>
        <p:sp>
          <p:nvSpPr>
            <p:cNvPr id="73734" name="Text Box 7"/>
            <p:cNvSpPr txBox="1">
              <a:spLocks noChangeArrowheads="1"/>
            </p:cNvSpPr>
            <p:nvPr/>
          </p:nvSpPr>
          <p:spPr bwMode="auto">
            <a:xfrm>
              <a:off x="1510" y="2403"/>
              <a:ext cx="355" cy="33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J</a:t>
              </a:r>
            </a:p>
          </p:txBody>
        </p:sp>
        <p:sp>
          <p:nvSpPr>
            <p:cNvPr id="73735" name="Text Box 8"/>
            <p:cNvSpPr txBox="1">
              <a:spLocks noChangeArrowheads="1"/>
            </p:cNvSpPr>
            <p:nvPr/>
          </p:nvSpPr>
          <p:spPr bwMode="auto">
            <a:xfrm>
              <a:off x="2219" y="2072"/>
              <a:ext cx="355" cy="3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T</a:t>
              </a:r>
            </a:p>
          </p:txBody>
        </p:sp>
        <p:sp>
          <p:nvSpPr>
            <p:cNvPr id="73736" name="Line 9"/>
            <p:cNvSpPr>
              <a:spLocks noChangeShapeType="1"/>
            </p:cNvSpPr>
            <p:nvPr/>
          </p:nvSpPr>
          <p:spPr bwMode="auto">
            <a:xfrm>
              <a:off x="1983" y="2183"/>
              <a:ext cx="2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7" name="Line 10"/>
            <p:cNvSpPr>
              <a:spLocks noChangeShapeType="1"/>
            </p:cNvSpPr>
            <p:nvPr/>
          </p:nvSpPr>
          <p:spPr bwMode="auto">
            <a:xfrm flipH="1">
              <a:off x="1865" y="2293"/>
              <a:ext cx="354" cy="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8" name="Rectangle 11"/>
            <p:cNvSpPr>
              <a:spLocks noChangeArrowheads="1"/>
            </p:cNvSpPr>
            <p:nvPr/>
          </p:nvSpPr>
          <p:spPr bwMode="auto">
            <a:xfrm>
              <a:off x="3282" y="1632"/>
              <a:ext cx="591" cy="132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73739" name="Text Box 12"/>
            <p:cNvSpPr txBox="1">
              <a:spLocks noChangeArrowheads="1"/>
            </p:cNvSpPr>
            <p:nvPr/>
          </p:nvSpPr>
          <p:spPr bwMode="auto">
            <a:xfrm>
              <a:off x="3401" y="1852"/>
              <a:ext cx="354" cy="3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S</a:t>
              </a:r>
            </a:p>
          </p:txBody>
        </p:sp>
        <p:sp>
          <p:nvSpPr>
            <p:cNvPr id="73740" name="Text Box 13"/>
            <p:cNvSpPr txBox="1">
              <a:spLocks noChangeArrowheads="1"/>
            </p:cNvSpPr>
            <p:nvPr/>
          </p:nvSpPr>
          <p:spPr bwMode="auto">
            <a:xfrm>
              <a:off x="3401" y="2403"/>
              <a:ext cx="354" cy="33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T</a:t>
              </a:r>
            </a:p>
          </p:txBody>
        </p:sp>
        <p:sp>
          <p:nvSpPr>
            <p:cNvPr id="73741" name="Text Box 14"/>
            <p:cNvSpPr txBox="1">
              <a:spLocks noChangeArrowheads="1"/>
            </p:cNvSpPr>
            <p:nvPr/>
          </p:nvSpPr>
          <p:spPr bwMode="auto">
            <a:xfrm>
              <a:off x="4110" y="2072"/>
              <a:ext cx="354" cy="33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J</a:t>
              </a:r>
            </a:p>
          </p:txBody>
        </p:sp>
        <p:sp>
          <p:nvSpPr>
            <p:cNvPr id="73742" name="Line 15"/>
            <p:cNvSpPr>
              <a:spLocks noChangeShapeType="1"/>
            </p:cNvSpPr>
            <p:nvPr/>
          </p:nvSpPr>
          <p:spPr bwMode="auto">
            <a:xfrm>
              <a:off x="3873" y="2183"/>
              <a:ext cx="2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3" name="Line 16"/>
            <p:cNvSpPr>
              <a:spLocks noChangeShapeType="1"/>
            </p:cNvSpPr>
            <p:nvPr/>
          </p:nvSpPr>
          <p:spPr bwMode="auto">
            <a:xfrm flipH="1">
              <a:off x="3755" y="2293"/>
              <a:ext cx="355" cy="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4" name="Text Box 17"/>
            <p:cNvSpPr txBox="1">
              <a:spLocks noChangeArrowheads="1"/>
            </p:cNvSpPr>
            <p:nvPr/>
          </p:nvSpPr>
          <p:spPr bwMode="auto">
            <a:xfrm>
              <a:off x="2336" y="3174"/>
              <a:ext cx="1442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/>
                <a:t>STJ</a:t>
              </a:r>
              <a:r>
                <a:rPr lang="zh-CN" altLang="en-US" sz="2000" b="1"/>
                <a:t>函数依赖</a:t>
              </a:r>
              <a:endParaRPr lang="en-US" altLang="zh-CN" sz="2000" b="1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/>
          <p:cNvSpPr>
            <a:spLocks noGrp="1"/>
          </p:cNvSpPr>
          <p:nvPr>
            <p:ph idx="1"/>
          </p:nvPr>
        </p:nvSpPr>
        <p:spPr>
          <a:xfrm>
            <a:off x="113843" y="892884"/>
            <a:ext cx="10972800" cy="4524949"/>
          </a:xfrm>
        </p:spPr>
        <p:txBody>
          <a:bodyPr/>
          <a:lstStyle/>
          <a:p>
            <a:pPr eaLnBrk="1" hangingPunct="1"/>
            <a:r>
              <a:rPr lang="en-US" altLang="zh-CN" dirty="0"/>
              <a:t>STJ∈3NF 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zh-CN" altLang="en-US" dirty="0">
                <a:ea typeface="宋体" charset="-122"/>
              </a:rPr>
              <a:t>没有任何非主属性对码传递依赖或部分依赖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 </a:t>
            </a:r>
            <a:endParaRPr lang="zh-CN" altLang="en-US" dirty="0">
              <a:ea typeface="宋体" charset="-122"/>
            </a:endParaRPr>
          </a:p>
          <a:p>
            <a:pPr eaLnBrk="1" hangingPunct="1"/>
            <a:r>
              <a:rPr lang="en-US" altLang="zh-CN" dirty="0"/>
              <a:t>STJ∈BCNF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>
                <a:ea typeface="宋体" charset="-122"/>
              </a:rPr>
              <a:t>T</a:t>
            </a:r>
            <a:r>
              <a:rPr lang="zh-CN" altLang="en-US" dirty="0">
                <a:ea typeface="宋体" charset="-122"/>
              </a:rPr>
              <a:t>是决定因素，</a:t>
            </a:r>
            <a:r>
              <a:rPr lang="en-US" altLang="zh-CN" dirty="0">
                <a:ea typeface="宋体" charset="-122"/>
              </a:rPr>
              <a:t>T</a:t>
            </a:r>
            <a:r>
              <a:rPr lang="zh-CN" altLang="en-US" dirty="0">
                <a:ea typeface="宋体" charset="-122"/>
              </a:rPr>
              <a:t>不包含码</a:t>
            </a: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解决方法：将</a:t>
            </a:r>
            <a:r>
              <a:rPr lang="en-US" altLang="zh-CN" sz="2800" dirty="0"/>
              <a:t>STJ</a:t>
            </a:r>
            <a:r>
              <a:rPr lang="zh-CN" altLang="en-US" sz="2800" dirty="0"/>
              <a:t>分解为二个关系模式：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    </a:t>
            </a:r>
            <a:r>
              <a:rPr lang="en-US" altLang="zh-CN" dirty="0">
                <a:ea typeface="宋体" charset="-122"/>
              </a:rPr>
              <a:t>SJ(S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J) ∈ BCNF</a:t>
            </a:r>
            <a:r>
              <a:rPr lang="zh-CN" altLang="en-US" dirty="0">
                <a:ea typeface="宋体" charset="-122"/>
              </a:rPr>
              <a:t>， </a:t>
            </a:r>
            <a:r>
              <a:rPr lang="en-US" altLang="zh-CN" dirty="0">
                <a:ea typeface="宋体" charset="-122"/>
              </a:rPr>
              <a:t>TJ(T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J)∈ BCNF</a:t>
            </a:r>
            <a:endParaRPr lang="zh-CN" altLang="en-US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8086289-2AE0-4BD1-9A8A-4B06228A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4755" name="Group 4"/>
          <p:cNvGrpSpPr>
            <a:grpSpLocks/>
          </p:cNvGrpSpPr>
          <p:nvPr/>
        </p:nvGrpSpPr>
        <p:grpSpPr bwMode="auto">
          <a:xfrm>
            <a:off x="5751727" y="4589573"/>
            <a:ext cx="6266955" cy="1446663"/>
            <a:chOff x="1008" y="1728"/>
            <a:chExt cx="3984" cy="1259"/>
          </a:xfrm>
        </p:grpSpPr>
        <p:sp>
          <p:nvSpPr>
            <p:cNvPr id="74757" name="Text Box 5"/>
            <p:cNvSpPr txBox="1">
              <a:spLocks noChangeArrowheads="1"/>
            </p:cNvSpPr>
            <p:nvPr/>
          </p:nvSpPr>
          <p:spPr bwMode="auto">
            <a:xfrm>
              <a:off x="1296" y="1968"/>
              <a:ext cx="427" cy="43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 dirty="0"/>
                <a:t>S</a:t>
              </a:r>
            </a:p>
          </p:txBody>
        </p:sp>
        <p:sp>
          <p:nvSpPr>
            <p:cNvPr id="74758" name="Text Box 6"/>
            <p:cNvSpPr txBox="1">
              <a:spLocks noChangeArrowheads="1"/>
            </p:cNvSpPr>
            <p:nvPr/>
          </p:nvSpPr>
          <p:spPr bwMode="auto">
            <a:xfrm>
              <a:off x="2291" y="1968"/>
              <a:ext cx="426" cy="43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 dirty="0"/>
                <a:t>T</a:t>
              </a:r>
            </a:p>
          </p:txBody>
        </p:sp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2007" y="2700"/>
              <a:ext cx="568" cy="2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 dirty="0"/>
                <a:t>ST</a:t>
              </a:r>
            </a:p>
          </p:txBody>
        </p:sp>
        <p:sp>
          <p:nvSpPr>
            <p:cNvPr id="74760" name="Text Box 8"/>
            <p:cNvSpPr txBox="1">
              <a:spLocks noChangeArrowheads="1"/>
            </p:cNvSpPr>
            <p:nvPr/>
          </p:nvSpPr>
          <p:spPr bwMode="auto">
            <a:xfrm>
              <a:off x="3428" y="1890"/>
              <a:ext cx="427" cy="51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 dirty="0"/>
                <a:t>T</a:t>
              </a:r>
            </a:p>
          </p:txBody>
        </p:sp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4565" y="1890"/>
              <a:ext cx="427" cy="51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/>
                <a:t>J</a:t>
              </a:r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>
              <a:off x="3855" y="2114"/>
              <a:ext cx="71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2800"/>
            </a:p>
          </p:txBody>
        </p:sp>
        <p:sp>
          <p:nvSpPr>
            <p:cNvPr id="74763" name="Text Box 11"/>
            <p:cNvSpPr txBox="1">
              <a:spLocks noChangeArrowheads="1"/>
            </p:cNvSpPr>
            <p:nvPr/>
          </p:nvSpPr>
          <p:spPr bwMode="auto">
            <a:xfrm>
              <a:off x="3997" y="2700"/>
              <a:ext cx="568" cy="2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1"/>
                <a:t>TJ</a:t>
              </a:r>
            </a:p>
          </p:txBody>
        </p:sp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1008" y="1728"/>
              <a:ext cx="1872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lnSpc>
                  <a:spcPct val="150000"/>
                </a:lnSpc>
              </a:pPr>
              <a:endParaRPr lang="zh-CN" altLang="en-US" sz="2800"/>
            </a:p>
          </p:txBody>
        </p:sp>
      </p:grpSp>
      <p:cxnSp>
        <p:nvCxnSpPr>
          <p:cNvPr id="14" name="直接连接符 13"/>
          <p:cNvCxnSpPr/>
          <p:nvPr/>
        </p:nvCxnSpPr>
        <p:spPr>
          <a:xfrm rot="16200000" flipH="1">
            <a:off x="1129266" y="2294622"/>
            <a:ext cx="276225" cy="2762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隶书" panose="02010509060101010101" pitchFamily="49" charset="-122"/>
              </a:rPr>
              <a:t>所有</a:t>
            </a: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</a:rPr>
              <a:t>非主属性</a:t>
            </a:r>
            <a:r>
              <a:rPr lang="zh-CN" altLang="en-US" sz="2800" dirty="0">
                <a:latin typeface="隶书" panose="02010509060101010101" pitchFamily="49" charset="-122"/>
              </a:rPr>
              <a:t>都完全函数依赖于每个候选码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隶书" panose="02010509060101010101" pitchFamily="49" charset="-122"/>
              </a:rPr>
              <a:t>所有主属性都完全函数依赖于每个不包含它的候选码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隶书" panose="02010509060101010101" pitchFamily="49" charset="-122"/>
              </a:rPr>
              <a:t>没有任何属性完全函数依赖于非码的任何一组属性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BCNF</a:t>
            </a:r>
            <a:r>
              <a:rPr lang="zh-CN" altLang="en-US" dirty="0">
                <a:latin typeface="+mj-ea"/>
              </a:rPr>
              <a:t>的关系模式所具有的性质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D0F746-4DE1-4F42-81C1-3B8FE8D2BA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135" y="4517029"/>
            <a:ext cx="1864464" cy="139461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按照规范化理论设计的关系模式是最优的吗？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Q &amp; 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1CA488-2960-4400-BB20-80DEA7469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75" y="2190251"/>
            <a:ext cx="8010838" cy="2895851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"/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第一节 问题的提出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"/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第二节 规范化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FF9905"/>
                </a:solidFill>
                <a:latin typeface="+mj-ea"/>
                <a:ea typeface="+mj-ea"/>
              </a:rPr>
              <a:t>第三节</a:t>
            </a:r>
            <a:r>
              <a:rPr lang="en-US" altLang="zh-CN" b="1" dirty="0">
                <a:solidFill>
                  <a:srgbClr val="FF9905"/>
                </a:solidFill>
                <a:latin typeface="+mj-ea"/>
                <a:ea typeface="+mj-ea"/>
              </a:rPr>
              <a:t> </a:t>
            </a:r>
            <a:r>
              <a:rPr lang="zh-CN" altLang="en-US" b="1" dirty="0">
                <a:solidFill>
                  <a:srgbClr val="FF9905"/>
                </a:solidFill>
                <a:latin typeface="+mj-ea"/>
                <a:ea typeface="+mj-ea"/>
              </a:rPr>
              <a:t>数据依赖的公理系统</a:t>
            </a:r>
            <a:endParaRPr lang="en-US" altLang="zh-CN" b="1" dirty="0">
              <a:solidFill>
                <a:srgbClr val="FF9905"/>
              </a:solidFill>
              <a:latin typeface="+mj-ea"/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B9FD29D-4024-4836-88B9-B0DAF3C4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关系数据库理论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642383-188F-4F4E-BC6F-D845D8A36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087" y="3007472"/>
            <a:ext cx="2294413" cy="245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00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20" y="1058953"/>
            <a:ext cx="10972800" cy="4524949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掌握</a:t>
            </a:r>
            <a:endParaRPr lang="en-US" altLang="zh-CN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2800" dirty="0">
                <a:latin typeface="+mj-ea"/>
                <a:ea typeface="+mj-ea"/>
              </a:rPr>
              <a:t>Armstrong</a:t>
            </a:r>
            <a:r>
              <a:rPr lang="zh-CN" altLang="en-US" sz="2800" dirty="0">
                <a:latin typeface="+mj-ea"/>
                <a:ea typeface="+mj-ea"/>
              </a:rPr>
              <a:t>公理系统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ea"/>
                <a:ea typeface="+mj-ea"/>
              </a:rPr>
              <a:t>求闭包</a:t>
            </a:r>
            <a:endParaRPr lang="en-US" altLang="zh-CN" sz="2800" dirty="0">
              <a:latin typeface="+mj-ea"/>
              <a:ea typeface="+mj-ea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了解</a:t>
            </a:r>
            <a:endParaRPr lang="en-US" altLang="zh-CN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ea"/>
                <a:ea typeface="+mj-ea"/>
              </a:rPr>
              <a:t>模式分解</a:t>
            </a:r>
            <a:endParaRPr lang="en-US" altLang="zh-CN" sz="2800" dirty="0">
              <a:latin typeface="+mj-ea"/>
              <a:ea typeface="+mj-ea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重点</a:t>
            </a:r>
            <a:endParaRPr lang="en-US" altLang="zh-CN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ea"/>
                <a:ea typeface="+mj-ea"/>
              </a:rPr>
              <a:t>求闭包</a:t>
            </a:r>
            <a:endParaRPr lang="en-US" altLang="zh-CN" sz="2800" dirty="0">
              <a:latin typeface="+mj-ea"/>
              <a:ea typeface="+mj-ea"/>
            </a:endParaRP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难点</a:t>
            </a:r>
            <a:endParaRPr lang="en-US" altLang="zh-CN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j-ea"/>
                <a:ea typeface="+mj-ea"/>
              </a:rPr>
              <a:t>求闭包</a:t>
            </a:r>
            <a:endParaRPr lang="en-US" altLang="zh-CN" sz="2800" dirty="0">
              <a:latin typeface="+mj-ea"/>
              <a:ea typeface="+mj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教学目标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BE0019-E95D-48DB-AE11-9B1F61FCB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0" y="3085166"/>
            <a:ext cx="2283242" cy="244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108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逻辑蕴含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对于满足一组函数依赖</a:t>
            </a:r>
            <a:r>
              <a:rPr lang="en-US" altLang="zh-CN" dirty="0">
                <a:ea typeface="宋体" charset="-122"/>
              </a:rPr>
              <a:t>F</a:t>
            </a:r>
            <a:r>
              <a:rPr lang="zh-CN" altLang="en-US" dirty="0">
                <a:ea typeface="宋体" charset="-122"/>
              </a:rPr>
              <a:t>的关系模式</a:t>
            </a:r>
            <a:r>
              <a:rPr lang="en-US" altLang="zh-CN" dirty="0">
                <a:ea typeface="宋体" charset="-122"/>
              </a:rPr>
              <a:t>R&lt;U, F&gt;</a:t>
            </a:r>
            <a:r>
              <a:rPr lang="zh-CN" altLang="en-US" dirty="0">
                <a:ea typeface="宋体" charset="-122"/>
              </a:rPr>
              <a:t>，其任何一个关系</a:t>
            </a:r>
            <a:r>
              <a:rPr lang="en-US" altLang="zh-CN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，若函数依赖</a:t>
            </a:r>
            <a:r>
              <a:rPr lang="en-US" altLang="zh-CN" dirty="0">
                <a:ea typeface="宋体" charset="-122"/>
              </a:rPr>
              <a:t>X</a:t>
            </a:r>
            <a:r>
              <a:rPr lang="en-US" altLang="zh-CN" dirty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>
                <a:ea typeface="宋体" charset="-122"/>
              </a:rPr>
              <a:t>Y</a:t>
            </a:r>
            <a:r>
              <a:rPr lang="zh-CN" altLang="en-US" dirty="0">
                <a:ea typeface="宋体" charset="-122"/>
              </a:rPr>
              <a:t>都成立，则称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F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逻辑蕴含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X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Y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例：</a:t>
            </a:r>
            <a:r>
              <a:rPr lang="zh-CN" altLang="en-US" sz="2400" dirty="0">
                <a:ea typeface="宋体" charset="-122"/>
              </a:rPr>
              <a:t>已知</a:t>
            </a:r>
            <a:r>
              <a:rPr lang="en-US" altLang="zh-CN" sz="2400" dirty="0">
                <a:ea typeface="宋体" charset="-122"/>
              </a:rPr>
              <a:t>R(X,Y,Z)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dirty="0">
                <a:ea typeface="宋体" charset="-122"/>
              </a:rPr>
              <a:t>F={X→Y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dirty="0">
                <a:ea typeface="宋体" charset="-122"/>
              </a:rPr>
              <a:t>Y→Z}, </a:t>
            </a:r>
            <a:r>
              <a:rPr lang="zh-CN" altLang="en-US" sz="2400" dirty="0">
                <a:ea typeface="宋体" charset="-122"/>
              </a:rPr>
              <a:t>则</a:t>
            </a:r>
            <a:r>
              <a:rPr lang="en-US" altLang="zh-CN" sz="2400" dirty="0">
                <a:ea typeface="宋体" charset="-122"/>
              </a:rPr>
              <a:t>X→Z</a:t>
            </a:r>
            <a:r>
              <a:rPr lang="zh-CN" altLang="en-US" sz="2400" dirty="0">
                <a:ea typeface="宋体" charset="-122"/>
              </a:rPr>
              <a:t>成立，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→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Z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被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F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逻辑蕴含</a:t>
            </a:r>
            <a:r>
              <a:rPr lang="zh-CN" altLang="en-US" sz="2400" dirty="0">
                <a:ea typeface="宋体" charset="-122"/>
              </a:rPr>
              <a:t>。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数据依赖的公理系统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72DFE2-0B39-4AE9-8FCE-3C019B6E6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294" y="4407800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67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Armstrong</a:t>
            </a:r>
            <a:r>
              <a:rPr lang="zh-CN" altLang="en-US" dirty="0">
                <a:latin typeface="+mj-ea"/>
                <a:ea typeface="+mj-ea"/>
              </a:rPr>
              <a:t>公理系统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一套推理规则，是模式分解算法的理论基础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用途：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从一组函数依赖求得蕴含的函数依赖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求给定关系模式的码</a:t>
            </a:r>
            <a:endParaRPr lang="en-US" altLang="zh-CN" dirty="0">
              <a:latin typeface="+mj-ea"/>
              <a:ea typeface="+mj-ea"/>
            </a:endParaRPr>
          </a:p>
          <a:p>
            <a:pPr eaLnBrk="1" hangingPunct="1"/>
            <a:endParaRPr lang="en-US" altLang="zh-CN" dirty="0">
              <a:latin typeface="+mj-ea"/>
              <a:ea typeface="+mj-ea"/>
            </a:endParaRPr>
          </a:p>
          <a:p>
            <a:pPr eaLnBrk="1" hangingPunct="1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数据依赖的公理系统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3305D5-2E88-4281-BFE2-63FD41613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75" y="3834041"/>
            <a:ext cx="2359356" cy="21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97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内容占位符 2"/>
          <p:cNvSpPr>
            <a:spLocks noGrp="1"/>
          </p:cNvSpPr>
          <p:nvPr>
            <p:ph idx="1"/>
          </p:nvPr>
        </p:nvSpPr>
        <p:spPr>
          <a:xfrm>
            <a:off x="149702" y="847505"/>
            <a:ext cx="10972800" cy="4524949"/>
          </a:xfrm>
        </p:spPr>
        <p:txBody>
          <a:bodyPr/>
          <a:lstStyle/>
          <a:p>
            <a:pPr eaLnBrk="1" hangingPunct="1"/>
            <a:r>
              <a:rPr lang="en-US" altLang="zh-CN" dirty="0"/>
              <a:t>Armstrong</a:t>
            </a:r>
            <a:r>
              <a:rPr lang="zh-CN" altLang="en-US" dirty="0"/>
              <a:t>公理系统，关系模式</a:t>
            </a:r>
            <a:r>
              <a:rPr lang="en-US" altLang="zh-CN" dirty="0"/>
              <a:t>R &lt;U</a:t>
            </a:r>
            <a:r>
              <a:rPr lang="zh-CN" altLang="en-US" dirty="0"/>
              <a:t>，</a:t>
            </a:r>
            <a:r>
              <a:rPr lang="en-US" altLang="zh-CN" dirty="0"/>
              <a:t>F &gt;</a:t>
            </a:r>
            <a:r>
              <a:rPr lang="zh-CN" altLang="en-US" dirty="0"/>
              <a:t>有以下的推理规则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 b="1" dirty="0">
                <a:ea typeface="宋体" charset="-122"/>
              </a:rPr>
              <a:t>A1</a:t>
            </a:r>
            <a:r>
              <a:rPr lang="zh-CN" altLang="en-US" sz="2400" b="1" dirty="0">
                <a:ea typeface="宋体" charset="-122"/>
              </a:rPr>
              <a:t>自反律</a:t>
            </a:r>
            <a:r>
              <a:rPr lang="zh-CN" altLang="en-US" sz="2400" dirty="0">
                <a:solidFill>
                  <a:schemeClr val="accent2"/>
                </a:solidFill>
                <a:ea typeface="宋体" charset="-122"/>
              </a:rPr>
              <a:t>：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 b="1" dirty="0">
                <a:ea typeface="宋体" charset="-122"/>
              </a:rPr>
              <a:t>A2</a:t>
            </a:r>
            <a:r>
              <a:rPr lang="zh-CN" altLang="en-US" sz="2400" b="1" dirty="0">
                <a:ea typeface="宋体" charset="-122"/>
              </a:rPr>
              <a:t>增广律</a:t>
            </a:r>
            <a:r>
              <a:rPr lang="zh-CN" altLang="en-US" sz="2400" dirty="0">
                <a:solidFill>
                  <a:schemeClr val="accent2"/>
                </a:solidFill>
                <a:ea typeface="宋体" charset="-122"/>
              </a:rPr>
              <a:t>：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 b="1" dirty="0">
                <a:ea typeface="宋体" charset="-122"/>
              </a:rPr>
              <a:t>A3</a:t>
            </a:r>
            <a:r>
              <a:rPr lang="zh-CN" altLang="en-US" sz="2400" b="1" dirty="0">
                <a:ea typeface="宋体" charset="-122"/>
              </a:rPr>
              <a:t>传递律</a:t>
            </a:r>
            <a:r>
              <a:rPr lang="zh-CN" altLang="en-US" sz="2400" dirty="0">
                <a:solidFill>
                  <a:schemeClr val="accent2"/>
                </a:solidFill>
                <a:ea typeface="宋体" charset="-122"/>
              </a:rPr>
              <a:t>：</a:t>
            </a:r>
          </a:p>
          <a:p>
            <a:pPr eaLnBrk="1" hangingPunct="1"/>
            <a:r>
              <a:rPr lang="en-US" altLang="zh-CN" dirty="0"/>
              <a:t>Armstrong</a:t>
            </a:r>
            <a:r>
              <a:rPr lang="zh-CN" altLang="en-US" dirty="0"/>
              <a:t>公理系统的推理规则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b="1" dirty="0">
                <a:ea typeface="宋体" charset="-122"/>
              </a:rPr>
              <a:t>合并规则</a:t>
            </a: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: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b="1" dirty="0">
                <a:ea typeface="宋体" charset="-122"/>
              </a:rPr>
              <a:t>伪传递规则</a:t>
            </a: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: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b="1" dirty="0">
                <a:ea typeface="宋体" charset="-122"/>
              </a:rPr>
              <a:t>分解规则</a:t>
            </a: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: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Armstrong</a:t>
            </a:r>
            <a:r>
              <a:rPr lang="zh-CN" altLang="en-US" dirty="0">
                <a:latin typeface="+mj-ea"/>
              </a:rPr>
              <a:t>公理系统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95661"/>
              </p:ext>
            </p:extLst>
          </p:nvPr>
        </p:nvGraphicFramePr>
        <p:xfrm>
          <a:off x="2337595" y="1586595"/>
          <a:ext cx="41767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" name="公式" r:id="rId3" imgW="2209680" imgH="215640" progId="Equation.3">
                  <p:embed/>
                </p:oleObj>
              </mc:Choice>
              <mc:Fallback>
                <p:oleObj name="公式" r:id="rId3" imgW="2209680" imgH="21564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595" y="1586595"/>
                        <a:ext cx="4176712" cy="404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066288"/>
              </p:ext>
            </p:extLst>
          </p:nvPr>
        </p:nvGraphicFramePr>
        <p:xfrm>
          <a:off x="2337595" y="2061885"/>
          <a:ext cx="57150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" name="公式" r:id="rId5" imgW="3365280" imgH="215640" progId="Equation.3">
                  <p:embed/>
                </p:oleObj>
              </mc:Choice>
              <mc:Fallback>
                <p:oleObj name="公式" r:id="rId5" imgW="3365280" imgH="21564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595" y="2061885"/>
                        <a:ext cx="5715000" cy="398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124343"/>
              </p:ext>
            </p:extLst>
          </p:nvPr>
        </p:nvGraphicFramePr>
        <p:xfrm>
          <a:off x="2337595" y="2512735"/>
          <a:ext cx="59293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公式" r:id="rId7" imgW="3187440" imgH="215640" progId="Equation.3">
                  <p:embed/>
                </p:oleObj>
              </mc:Choice>
              <mc:Fallback>
                <p:oleObj name="公式" r:id="rId7" imgW="3187440" imgH="215640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595" y="2512735"/>
                        <a:ext cx="5929313" cy="398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560154"/>
              </p:ext>
            </p:extLst>
          </p:nvPr>
        </p:nvGraphicFramePr>
        <p:xfrm>
          <a:off x="2407024" y="3610629"/>
          <a:ext cx="35290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" name="公式" r:id="rId9" imgW="1866600" imgH="215640" progId="Equation.3">
                  <p:embed/>
                </p:oleObj>
              </mc:Choice>
              <mc:Fallback>
                <p:oleObj name="公式" r:id="rId9" imgW="1866600" imgH="215640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24" y="3610629"/>
                        <a:ext cx="3529013" cy="40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560328"/>
              </p:ext>
            </p:extLst>
          </p:nvPr>
        </p:nvGraphicFramePr>
        <p:xfrm>
          <a:off x="2407024" y="4074383"/>
          <a:ext cx="38655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Equation" r:id="rId11" imgW="2044440" imgH="215640" progId="Equation.3">
                  <p:embed/>
                </p:oleObj>
              </mc:Choice>
              <mc:Fallback>
                <p:oleObj name="Equation" r:id="rId11" imgW="2044440" imgH="215640" progId="Equation.3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24" y="4074383"/>
                        <a:ext cx="3865562" cy="40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128721"/>
              </p:ext>
            </p:extLst>
          </p:nvPr>
        </p:nvGraphicFramePr>
        <p:xfrm>
          <a:off x="2407024" y="4576428"/>
          <a:ext cx="33131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公式" r:id="rId13" imgW="1752480" imgH="215640" progId="Equation.3">
                  <p:embed/>
                </p:oleObj>
              </mc:Choice>
              <mc:Fallback>
                <p:oleObj name="公式" r:id="rId13" imgW="1752480" imgH="215640" progId="Equation.3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24" y="4576428"/>
                        <a:ext cx="3313112" cy="40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82AB271B-4627-4023-90DF-15E0BDF231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62" y="4207482"/>
            <a:ext cx="355332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7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什么是数据依赖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关系模式的简化定义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数据依赖对关系模式影响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问题的提出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CCB0B6-C13B-4101-B03F-17E1C2928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53484"/>
            <a:ext cx="38100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490" y="1494040"/>
            <a:ext cx="10829075" cy="43139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3100" dirty="0">
                <a:latin typeface="+mj-ea"/>
                <a:ea typeface="+mj-ea"/>
              </a:rPr>
              <a:t>引理</a:t>
            </a:r>
            <a:r>
              <a:rPr lang="en-US" altLang="zh-CN" sz="3100" dirty="0">
                <a:latin typeface="+mj-ea"/>
                <a:ea typeface="+mj-ea"/>
              </a:rPr>
              <a:t>6.1 (</a:t>
            </a:r>
            <a:r>
              <a:rPr lang="zh-CN" altLang="en-US" sz="3100" dirty="0">
                <a:latin typeface="+mj-ea"/>
                <a:ea typeface="+mj-ea"/>
              </a:rPr>
              <a:t>由合并规则和分解规则可得</a:t>
            </a:r>
            <a:r>
              <a:rPr lang="en-US" altLang="zh-CN" sz="3100" dirty="0">
                <a:latin typeface="+mj-ea"/>
                <a:ea typeface="+mj-ea"/>
              </a:rPr>
              <a:t>)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3100" dirty="0">
                <a:latin typeface="+mj-ea"/>
                <a:ea typeface="+mj-ea"/>
              </a:rPr>
              <a:t>闭包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在关系模式</a:t>
            </a:r>
            <a:r>
              <a:rPr lang="en-US" altLang="zh-CN" dirty="0">
                <a:ea typeface="+mn-ea"/>
              </a:rPr>
              <a:t>R&lt;U, F&gt;</a:t>
            </a:r>
            <a:r>
              <a:rPr lang="zh-CN" altLang="en-US" dirty="0">
                <a:ea typeface="+mn-ea"/>
              </a:rPr>
              <a:t>中为</a:t>
            </a:r>
            <a:r>
              <a:rPr lang="en-US" altLang="zh-CN" dirty="0">
                <a:ea typeface="+mn-ea"/>
              </a:rPr>
              <a:t>F</a:t>
            </a:r>
            <a:r>
              <a:rPr lang="zh-CN" altLang="en-US" dirty="0">
                <a:ea typeface="+mn-ea"/>
              </a:rPr>
              <a:t>所逻辑蕴含</a:t>
            </a:r>
            <a:r>
              <a:rPr lang="en-US" altLang="zh-CN" dirty="0">
                <a:ea typeface="+mn-ea"/>
              </a:rPr>
              <a:t>(</a:t>
            </a:r>
            <a:r>
              <a:rPr lang="zh-CN" altLang="en-US" dirty="0">
                <a:ea typeface="+mn-ea"/>
              </a:rPr>
              <a:t>或推导</a:t>
            </a:r>
            <a:r>
              <a:rPr lang="en-US" altLang="zh-CN" dirty="0">
                <a:ea typeface="+mn-ea"/>
              </a:rPr>
              <a:t>)</a:t>
            </a:r>
            <a:r>
              <a:rPr lang="zh-CN" altLang="en-US" dirty="0">
                <a:ea typeface="+mn-ea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ea typeface="+mn-ea"/>
              </a:rPr>
              <a:t>函数依赖的全体</a:t>
            </a:r>
            <a:r>
              <a:rPr lang="zh-CN" altLang="en-US" dirty="0">
                <a:ea typeface="+mn-ea"/>
              </a:rPr>
              <a:t>叫做</a:t>
            </a:r>
            <a:r>
              <a:rPr lang="en-US" altLang="zh-CN" dirty="0">
                <a:ea typeface="+mn-ea"/>
              </a:rPr>
              <a:t>F</a:t>
            </a:r>
            <a:r>
              <a:rPr lang="zh-CN" altLang="en-US" dirty="0">
                <a:ea typeface="+mn-ea"/>
              </a:rPr>
              <a:t>的闭包，记为</a:t>
            </a:r>
            <a:r>
              <a:rPr lang="en-US" altLang="zh-CN" b="1" dirty="0">
                <a:solidFill>
                  <a:srgbClr val="FF0000"/>
                </a:solidFill>
                <a:ea typeface="+mn-ea"/>
              </a:rPr>
              <a:t>F</a:t>
            </a:r>
            <a:r>
              <a:rPr lang="en-US" altLang="zh-CN" b="1" baseline="30000" dirty="0">
                <a:solidFill>
                  <a:srgbClr val="FF0000"/>
                </a:solidFill>
                <a:ea typeface="+mn-ea"/>
              </a:rPr>
              <a:t>+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zh-CN" sz="3100" dirty="0"/>
              <a:t>Armstrong</a:t>
            </a:r>
            <a:r>
              <a:rPr lang="zh-CN" altLang="en-US" sz="3100" dirty="0"/>
              <a:t>公理系统是有效的、完备的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zh-CN" dirty="0">
                <a:ea typeface="+mn-ea"/>
              </a:rPr>
              <a:t>Armstrong</a:t>
            </a:r>
            <a:r>
              <a:rPr lang="zh-CN" altLang="en-US" dirty="0">
                <a:ea typeface="+mn-ea"/>
              </a:rPr>
              <a:t>公理系统的有效性</a:t>
            </a:r>
          </a:p>
          <a:p>
            <a:pPr lvl="2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由</a:t>
            </a:r>
            <a:r>
              <a:rPr lang="en-US" altLang="zh-CN" dirty="0">
                <a:ea typeface="+mn-ea"/>
              </a:rPr>
              <a:t>F</a:t>
            </a:r>
            <a:r>
              <a:rPr lang="zh-CN" altLang="en-US" dirty="0">
                <a:ea typeface="+mn-ea"/>
              </a:rPr>
              <a:t>出发根据</a:t>
            </a:r>
            <a:r>
              <a:rPr lang="en-US" altLang="zh-CN" dirty="0">
                <a:ea typeface="+mn-ea"/>
              </a:rPr>
              <a:t>Armstrong</a:t>
            </a:r>
            <a:r>
              <a:rPr lang="zh-CN" altLang="en-US" dirty="0">
                <a:ea typeface="+mn-ea"/>
              </a:rPr>
              <a:t>公理导出的每一个函数依赖一定在</a:t>
            </a:r>
            <a:r>
              <a:rPr lang="en-US" altLang="zh-CN" dirty="0">
                <a:ea typeface="+mn-ea"/>
              </a:rPr>
              <a:t>F</a:t>
            </a:r>
            <a:r>
              <a:rPr lang="en-US" altLang="zh-CN" baseline="30000" dirty="0">
                <a:ea typeface="+mn-ea"/>
              </a:rPr>
              <a:t>+</a:t>
            </a:r>
            <a:r>
              <a:rPr lang="zh-CN" altLang="en-US" dirty="0">
                <a:ea typeface="+mn-ea"/>
              </a:rPr>
              <a:t>中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zh-CN" dirty="0">
                <a:ea typeface="+mn-ea"/>
              </a:rPr>
              <a:t>Armstrong</a:t>
            </a:r>
            <a:r>
              <a:rPr lang="zh-CN" altLang="en-US" dirty="0">
                <a:ea typeface="+mn-ea"/>
              </a:rPr>
              <a:t>公理系统的完备性</a:t>
            </a:r>
          </a:p>
          <a:p>
            <a:pPr lvl="2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zh-CN" dirty="0">
                <a:ea typeface="+mn-ea"/>
              </a:rPr>
              <a:t>F</a:t>
            </a:r>
            <a:r>
              <a:rPr lang="en-US" altLang="zh-CN" baseline="30000" dirty="0">
                <a:ea typeface="+mn-ea"/>
              </a:rPr>
              <a:t>+</a:t>
            </a:r>
            <a:r>
              <a:rPr lang="zh-CN" altLang="en-US" dirty="0">
                <a:ea typeface="+mn-ea"/>
              </a:rPr>
              <a:t>中的每一个函数依赖，必定可以由</a:t>
            </a:r>
            <a:r>
              <a:rPr lang="en-US" altLang="zh-CN" dirty="0">
                <a:ea typeface="+mn-ea"/>
              </a:rPr>
              <a:t>F</a:t>
            </a:r>
            <a:r>
              <a:rPr lang="zh-CN" altLang="en-US" dirty="0">
                <a:ea typeface="+mn-ea"/>
              </a:rPr>
              <a:t>出发根据</a:t>
            </a:r>
            <a:r>
              <a:rPr lang="en-US" altLang="zh-CN" dirty="0">
                <a:ea typeface="+mn-ea"/>
              </a:rPr>
              <a:t>Armstrong</a:t>
            </a:r>
            <a:r>
              <a:rPr lang="zh-CN" altLang="en-US" dirty="0">
                <a:ea typeface="+mn-ea"/>
              </a:rPr>
              <a:t>公理导出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endParaRPr lang="zh-CN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784920"/>
              </p:ext>
            </p:extLst>
          </p:nvPr>
        </p:nvGraphicFramePr>
        <p:xfrm>
          <a:off x="2580704" y="1211424"/>
          <a:ext cx="7826355" cy="39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公式" r:id="rId3" imgW="4305240" imgH="228600" progId="Equation.3">
                  <p:embed/>
                </p:oleObj>
              </mc:Choice>
              <mc:Fallback>
                <p:oleObj name="公式" r:id="rId3" imgW="4305240" imgH="2286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704" y="1211424"/>
                        <a:ext cx="7826355" cy="3964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B9CFADF6-34F7-4612-816E-95797C616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693" y="4892199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394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dirty="0"/>
              <a:t>定义</a:t>
            </a:r>
            <a:r>
              <a:rPr lang="en-US" altLang="zh-CN" sz="2800" dirty="0"/>
              <a:t>6.13 </a:t>
            </a:r>
            <a:r>
              <a:rPr lang="zh-CN" altLang="en-US" sz="2800" dirty="0"/>
              <a:t>设</a:t>
            </a:r>
            <a:r>
              <a:rPr lang="en-US" altLang="zh-CN" sz="2800" dirty="0"/>
              <a:t>F</a:t>
            </a:r>
            <a:r>
              <a:rPr lang="zh-CN" altLang="en-US" sz="2800" dirty="0"/>
              <a:t>为属性集</a:t>
            </a:r>
            <a:r>
              <a:rPr lang="en-US" altLang="zh-CN" sz="2800" dirty="0"/>
              <a:t>U</a:t>
            </a:r>
            <a:r>
              <a:rPr lang="zh-CN" altLang="en-US" sz="2800" dirty="0"/>
              <a:t>上的一组函数依赖，</a:t>
            </a:r>
            <a:r>
              <a:rPr lang="en-US" altLang="zh-CN" sz="2800" dirty="0"/>
              <a:t>X </a:t>
            </a:r>
            <a:r>
              <a:rPr lang="zh-CN" altLang="en-US" sz="2800" dirty="0"/>
              <a:t>⊆</a:t>
            </a:r>
            <a:r>
              <a:rPr lang="en-US" altLang="zh-CN" sz="2800" dirty="0"/>
              <a:t>U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F</a:t>
            </a:r>
            <a:r>
              <a:rPr lang="en-US" altLang="zh-CN" sz="2800" baseline="30000" dirty="0"/>
              <a:t>+ </a:t>
            </a:r>
            <a:r>
              <a:rPr lang="en-US" altLang="zh-CN" sz="2800" dirty="0"/>
              <a:t>={ </a:t>
            </a:r>
            <a:r>
              <a:rPr lang="en-US" altLang="zh-CN" sz="2800" dirty="0" err="1"/>
              <a:t>A|X→A</a:t>
            </a:r>
            <a:r>
              <a:rPr lang="zh-CN" altLang="en-US" sz="2800" dirty="0"/>
              <a:t>能由</a:t>
            </a:r>
            <a:r>
              <a:rPr lang="en-US" altLang="zh-CN" sz="2800" dirty="0"/>
              <a:t>F </a:t>
            </a:r>
            <a:r>
              <a:rPr lang="zh-CN" altLang="en-US" sz="2800" dirty="0"/>
              <a:t>根据</a:t>
            </a:r>
            <a:r>
              <a:rPr lang="en-US" altLang="zh-CN" sz="2800" dirty="0"/>
              <a:t>Armstrong</a:t>
            </a:r>
            <a:r>
              <a:rPr lang="zh-CN" altLang="en-US" sz="2800" dirty="0"/>
              <a:t>公理导出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F</a:t>
            </a:r>
            <a:r>
              <a:rPr lang="en-US" altLang="zh-CN" sz="2800" baseline="30000" dirty="0"/>
              <a:t>+</a:t>
            </a:r>
            <a:r>
              <a:rPr lang="zh-CN" altLang="en-US" sz="2800" dirty="0"/>
              <a:t>称为属性集</a:t>
            </a:r>
            <a:r>
              <a:rPr lang="en-US" altLang="zh-CN" sz="2800" dirty="0"/>
              <a:t>X</a:t>
            </a:r>
            <a:r>
              <a:rPr lang="zh-CN" altLang="en-US" sz="2800" dirty="0"/>
              <a:t>关于函数依赖集</a:t>
            </a:r>
            <a:r>
              <a:rPr lang="en-US" altLang="zh-CN" sz="2800" dirty="0"/>
              <a:t>F </a:t>
            </a:r>
            <a:r>
              <a:rPr lang="zh-CN" altLang="en-US" sz="2800" dirty="0"/>
              <a:t>的闭包。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例：</a:t>
            </a:r>
            <a:r>
              <a:rPr lang="en-US" altLang="zh-CN" dirty="0">
                <a:ea typeface="+mn-ea"/>
              </a:rPr>
              <a:t>U={A, B, C, D}; F={A → B, BC → D};A</a:t>
            </a:r>
            <a:r>
              <a:rPr lang="en-US" altLang="zh-CN" baseline="-25000" dirty="0">
                <a:ea typeface="+mn-ea"/>
              </a:rPr>
              <a:t>F</a:t>
            </a:r>
            <a:r>
              <a:rPr lang="en-US" altLang="zh-CN" sz="2000" baseline="30000" dirty="0">
                <a:ea typeface="+mn-ea"/>
              </a:rPr>
              <a:t>+</a:t>
            </a:r>
            <a:r>
              <a:rPr lang="en-US" altLang="zh-CN" sz="2000" dirty="0">
                <a:ea typeface="+mn-ea"/>
              </a:rPr>
              <a:t> </a:t>
            </a:r>
            <a:r>
              <a:rPr lang="en-US" altLang="zh-CN" dirty="0">
                <a:ea typeface="+mn-ea"/>
              </a:rPr>
              <a:t>= {A</a:t>
            </a:r>
            <a:r>
              <a:rPr lang="zh-CN" altLang="en-US" dirty="0">
                <a:ea typeface="+mn-ea"/>
              </a:rPr>
              <a:t>，</a:t>
            </a:r>
            <a:r>
              <a:rPr lang="en-US" altLang="zh-CN" dirty="0">
                <a:ea typeface="+mn-ea"/>
              </a:rPr>
              <a:t>B}</a:t>
            </a:r>
            <a:endParaRPr lang="en-US" altLang="zh-CN" sz="650" dirty="0">
              <a:ea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4FCA5A-ED66-4FEE-BCCC-34D2759FE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06" y="3852889"/>
            <a:ext cx="334374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876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0142" y="235419"/>
            <a:ext cx="8671596" cy="612086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算法：求属性集</a:t>
            </a:r>
            <a:r>
              <a:rPr lang="en-US" altLang="zh-CN" dirty="0">
                <a:latin typeface="+mj-ea"/>
              </a:rPr>
              <a:t>X</a:t>
            </a:r>
            <a:r>
              <a:rPr lang="zh-CN" altLang="en-US" dirty="0">
                <a:latin typeface="+mj-ea"/>
              </a:rPr>
              <a:t>关于函数依赖集</a:t>
            </a:r>
            <a:r>
              <a:rPr lang="en-US" altLang="zh-CN" dirty="0">
                <a:latin typeface="+mj-ea"/>
              </a:rPr>
              <a:t>F</a:t>
            </a:r>
            <a:r>
              <a:rPr lang="zh-CN" altLang="en-US" dirty="0">
                <a:latin typeface="+mj-ea"/>
              </a:rPr>
              <a:t>的闭包</a:t>
            </a:r>
            <a:r>
              <a:rPr lang="en-US" altLang="zh-CN" dirty="0" err="1">
                <a:latin typeface="+mj-ea"/>
              </a:rPr>
              <a:t>X</a:t>
            </a:r>
            <a:r>
              <a:rPr lang="en-US" altLang="zh-CN" baseline="30000" dirty="0" err="1">
                <a:latin typeface="+mj-ea"/>
              </a:rPr>
              <a:t>+</a:t>
            </a:r>
            <a:r>
              <a:rPr lang="en-US" altLang="zh-CN" baseline="-25000" dirty="0" err="1">
                <a:latin typeface="+mj-ea"/>
              </a:rPr>
              <a:t>F</a:t>
            </a:r>
            <a:endParaRPr lang="zh-CN" altLang="en-US" dirty="0">
              <a:latin typeface="+mj-ea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294786"/>
              </p:ext>
            </p:extLst>
          </p:nvPr>
        </p:nvGraphicFramePr>
        <p:xfrm>
          <a:off x="1370950" y="1173069"/>
          <a:ext cx="9107539" cy="4355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3" imgW="4089240" imgH="1955520" progId="">
                  <p:embed/>
                </p:oleObj>
              </mc:Choice>
              <mc:Fallback>
                <p:oleObj name="Equation" r:id="rId3" imgW="4089240" imgH="1955520" progId="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950" y="1173069"/>
                        <a:ext cx="9107539" cy="435516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5076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79A4130-7BF0-4762-B2FF-3F3A5D20E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138715"/>
              </p:ext>
            </p:extLst>
          </p:nvPr>
        </p:nvGraphicFramePr>
        <p:xfrm>
          <a:off x="474477" y="1271586"/>
          <a:ext cx="10678855" cy="1322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3" imgW="3682800" imgH="482400" progId="">
                  <p:embed/>
                </p:oleObj>
              </mc:Choice>
              <mc:Fallback>
                <p:oleObj name="Equation" r:id="rId3" imgW="3682800" imgH="482400" progId="">
                  <p:embed/>
                  <p:pic>
                    <p:nvPicPr>
                      <p:cNvPr id="307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77" y="1271586"/>
                        <a:ext cx="10678855" cy="132274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E02E504-B2ED-40F8-93DC-AE8D45751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131304"/>
              </p:ext>
            </p:extLst>
          </p:nvPr>
        </p:nvGraphicFramePr>
        <p:xfrm>
          <a:off x="420690" y="2750763"/>
          <a:ext cx="1116068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5" imgW="2958840" imgH="482400" progId="Equation.3">
                  <p:embed/>
                </p:oleObj>
              </mc:Choice>
              <mc:Fallback>
                <p:oleObj name="Equation" r:id="rId5" imgW="2958840" imgH="482400" progId="Equation.3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90" y="2750763"/>
                        <a:ext cx="11160680" cy="11922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36131F9-5163-4479-AEEF-A793FAF46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880" y="3942976"/>
            <a:ext cx="355332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97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</a:t>
            </a:r>
            <a:r>
              <a:rPr lang="en-US" altLang="zh-CN" dirty="0">
                <a:latin typeface="隶书" panose="02010509060101010101" pitchFamily="49" charset="-122"/>
              </a:rPr>
              <a:t>2]</a:t>
            </a:r>
            <a:endParaRPr lang="zh-CN" altLang="en-US" dirty="0">
              <a:latin typeface="隶书" panose="020105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105B32-861D-4DC8-87BB-7D1CD7D9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677072"/>
              </p:ext>
            </p:extLst>
          </p:nvPr>
        </p:nvGraphicFramePr>
        <p:xfrm>
          <a:off x="1890900" y="1234315"/>
          <a:ext cx="7213600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3" imgW="2768400" imgH="939600" progId="Equation.3">
                  <p:embed/>
                </p:oleObj>
              </mc:Choice>
              <mc:Fallback>
                <p:oleObj name="Equation" r:id="rId3" imgW="2768400" imgH="939600" progId="Equation.3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900" y="1234315"/>
                        <a:ext cx="7213600" cy="1817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069949"/>
              </p:ext>
            </p:extLst>
          </p:nvPr>
        </p:nvGraphicFramePr>
        <p:xfrm>
          <a:off x="1947024" y="3194104"/>
          <a:ext cx="7382248" cy="242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5" imgW="1714320" imgH="1231560" progId="">
                  <p:embed/>
                </p:oleObj>
              </mc:Choice>
              <mc:Fallback>
                <p:oleObj name="Equation" r:id="rId5" imgW="1714320" imgH="1231560" progId="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024" y="3194104"/>
                        <a:ext cx="7382248" cy="24295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43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278" y="969306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已知：</a:t>
            </a:r>
            <a:r>
              <a:rPr lang="en-US" altLang="zh-CN" sz="2800" b="1" i="1" dirty="0"/>
              <a:t>R(X,Y,Z)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F={X→Y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Y→Z}</a:t>
            </a:r>
            <a:r>
              <a:rPr lang="zh-CN" altLang="en-US" sz="2800" b="1" i="1" dirty="0"/>
              <a:t>，</a:t>
            </a:r>
            <a:r>
              <a:rPr lang="zh-CN" altLang="en-US" sz="2800" dirty="0"/>
              <a:t>求关系的候选码。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过程：</a:t>
            </a:r>
          </a:p>
          <a:p>
            <a:pPr lvl="1" eaLnBrk="1" hangingPunct="1">
              <a:lnSpc>
                <a:spcPts val="3838"/>
              </a:lnSpc>
            </a:pPr>
            <a:r>
              <a:rPr lang="zh-CN" altLang="en-US" sz="2400" dirty="0">
                <a:ea typeface="宋体" charset="-122"/>
              </a:rPr>
              <a:t>首先，找出所有没有在任何一个函数依赖右侧出现的属性，把他们组成一个属性组</a:t>
            </a:r>
            <a:r>
              <a:rPr lang="en-US" altLang="zh-CN" sz="2400" dirty="0">
                <a:ea typeface="宋体" charset="-122"/>
              </a:rPr>
              <a:t>K</a:t>
            </a:r>
            <a:r>
              <a:rPr lang="zh-CN" altLang="en-US" sz="2400" dirty="0">
                <a:ea typeface="宋体" charset="-122"/>
              </a:rPr>
              <a:t>，候选码一定含有</a:t>
            </a:r>
            <a:r>
              <a:rPr lang="en-US" altLang="zh-CN" sz="2400" dirty="0">
                <a:ea typeface="宋体" charset="-122"/>
              </a:rPr>
              <a:t>K;</a:t>
            </a:r>
          </a:p>
          <a:p>
            <a:pPr lvl="1" eaLnBrk="1" hangingPunct="1">
              <a:lnSpc>
                <a:spcPts val="3838"/>
              </a:lnSpc>
            </a:pPr>
            <a:r>
              <a:rPr lang="zh-CN" altLang="en-US" sz="2400" dirty="0">
                <a:ea typeface="宋体" charset="-122"/>
              </a:rPr>
              <a:t>计算</a:t>
            </a:r>
            <a:r>
              <a:rPr lang="en-US" altLang="zh-CN" sz="2400" dirty="0">
                <a:ea typeface="宋体" charset="-122"/>
              </a:rPr>
              <a:t>K</a:t>
            </a:r>
            <a:r>
              <a:rPr lang="en-US" altLang="zh-CN" baseline="-25000" dirty="0"/>
              <a:t>F</a:t>
            </a:r>
            <a:r>
              <a:rPr lang="en-US" altLang="zh-CN" baseline="30000" dirty="0"/>
              <a:t>+</a:t>
            </a:r>
            <a:r>
              <a:rPr lang="en-US" altLang="zh-CN" baseline="-25000" dirty="0"/>
              <a:t> </a:t>
            </a:r>
            <a:r>
              <a:rPr lang="zh-CN" altLang="en-US" sz="2400" dirty="0">
                <a:ea typeface="宋体" charset="-122"/>
              </a:rPr>
              <a:t>，如果</a:t>
            </a:r>
            <a:r>
              <a:rPr lang="en-US" altLang="zh-CN" sz="2400" dirty="0">
                <a:ea typeface="宋体" charset="-122"/>
              </a:rPr>
              <a:t>K</a:t>
            </a:r>
            <a:r>
              <a:rPr lang="en-US" altLang="zh-CN" sz="2400" baseline="-25000" dirty="0"/>
              <a:t>F</a:t>
            </a:r>
            <a:r>
              <a:rPr lang="en-US" altLang="zh-CN" sz="2400" baseline="30000" dirty="0"/>
              <a:t>+</a:t>
            </a:r>
            <a:r>
              <a:rPr lang="en-US" altLang="zh-CN" sz="2400" baseline="-25000" dirty="0"/>
              <a:t> </a:t>
            </a:r>
            <a:r>
              <a:rPr lang="en-US" altLang="zh-CN" sz="2400" dirty="0">
                <a:ea typeface="宋体" charset="-122"/>
              </a:rPr>
              <a:t>=U</a:t>
            </a:r>
            <a:r>
              <a:rPr lang="zh-CN" altLang="en-US" sz="2400" dirty="0">
                <a:ea typeface="宋体" charset="-122"/>
              </a:rPr>
              <a:t>，则</a:t>
            </a:r>
            <a:r>
              <a:rPr lang="en-US" altLang="zh-CN" sz="2400" dirty="0">
                <a:ea typeface="宋体" charset="-122"/>
              </a:rPr>
              <a:t>K</a:t>
            </a:r>
            <a:r>
              <a:rPr lang="zh-CN" altLang="en-US" sz="2400" dirty="0">
                <a:ea typeface="宋体" charset="-122"/>
              </a:rPr>
              <a:t>为候选码，而且只有这一个</a:t>
            </a:r>
            <a:r>
              <a:rPr lang="en-US" altLang="zh-CN" sz="2400" dirty="0">
                <a:ea typeface="宋体" charset="-122"/>
              </a:rPr>
              <a:t>;</a:t>
            </a:r>
            <a:r>
              <a:rPr lang="zh-CN" altLang="en-US" sz="2400" dirty="0">
                <a:ea typeface="宋体" charset="-122"/>
              </a:rPr>
              <a:t>否则，基于</a:t>
            </a:r>
            <a:r>
              <a:rPr lang="en-US" altLang="zh-CN" sz="2400" dirty="0">
                <a:ea typeface="宋体" charset="-122"/>
              </a:rPr>
              <a:t>K</a:t>
            </a:r>
            <a:r>
              <a:rPr lang="zh-CN" altLang="en-US" sz="2400" dirty="0">
                <a:ea typeface="宋体" charset="-122"/>
              </a:rPr>
              <a:t>扩充属性，形成新的属性组（含有</a:t>
            </a:r>
            <a:r>
              <a:rPr lang="en-US" altLang="zh-CN" sz="2400" dirty="0">
                <a:ea typeface="宋体" charset="-122"/>
              </a:rPr>
              <a:t>K</a:t>
            </a:r>
            <a:r>
              <a:rPr lang="zh-CN" altLang="en-US" sz="2400" dirty="0">
                <a:ea typeface="宋体" charset="-122"/>
              </a:rPr>
              <a:t>但不含候选码的所有可能的属性组合），计算新属性组的闭包，判断其是否为候选码。</a:t>
            </a:r>
          </a:p>
          <a:p>
            <a:pPr eaLnBrk="1" hangingPunct="1"/>
            <a:r>
              <a:rPr lang="en-US" altLang="zh-CN" sz="2800" b="1" dirty="0"/>
              <a:t>Key: {X}</a:t>
            </a:r>
          </a:p>
          <a:p>
            <a:pPr eaLnBrk="1" hangingPunct="1"/>
            <a:endParaRPr lang="en-US" altLang="zh-CN" sz="2800" b="1" dirty="0"/>
          </a:p>
          <a:p>
            <a:pPr eaLnBrk="1" hangingPunct="1"/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利用属性组的闭包求关系的候选码</a:t>
            </a:r>
          </a:p>
        </p:txBody>
      </p:sp>
    </p:spTree>
    <p:extLst>
      <p:ext uri="{BB962C8B-B14F-4D97-AF65-F5344CB8AC3E}">
        <p14:creationId xmlns:p14="http://schemas.microsoft.com/office/powerpoint/2010/main" val="221304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209467" y="963329"/>
            <a:ext cx="10972800" cy="4524949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已知关系模式</a:t>
            </a:r>
            <a:r>
              <a:rPr lang="en-US" altLang="zh-CN" dirty="0"/>
              <a:t>R&lt;U</a:t>
            </a:r>
            <a:r>
              <a:rPr lang="zh-CN" altLang="en-US" dirty="0"/>
              <a:t>，</a:t>
            </a:r>
            <a:r>
              <a:rPr lang="en-US" altLang="zh-CN" dirty="0"/>
              <a:t>F&gt;</a:t>
            </a:r>
            <a:r>
              <a:rPr lang="zh-CN" altLang="en-US" dirty="0"/>
              <a:t>，其中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U={A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E}</a:t>
            </a:r>
            <a:r>
              <a:rPr lang="zh-CN" altLang="en-US" dirty="0"/>
              <a:t>；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F={AB→C</a:t>
            </a:r>
            <a:r>
              <a:rPr lang="zh-CN" altLang="en-US" dirty="0"/>
              <a:t>，</a:t>
            </a:r>
            <a:r>
              <a:rPr lang="en-US" altLang="zh-CN" dirty="0"/>
              <a:t>B→D</a:t>
            </a:r>
            <a:r>
              <a:rPr lang="zh-CN" altLang="en-US" dirty="0"/>
              <a:t>，</a:t>
            </a:r>
            <a:r>
              <a:rPr lang="en-US" altLang="zh-CN" dirty="0"/>
              <a:t>C→E</a:t>
            </a:r>
            <a:r>
              <a:rPr lang="zh-CN" altLang="en-US" dirty="0"/>
              <a:t>，</a:t>
            </a:r>
            <a:r>
              <a:rPr lang="en-US" altLang="zh-CN" dirty="0"/>
              <a:t>EC→B</a:t>
            </a:r>
            <a:r>
              <a:rPr lang="zh-CN" altLang="en-US" dirty="0"/>
              <a:t>，</a:t>
            </a:r>
            <a:r>
              <a:rPr lang="en-US" altLang="zh-CN" dirty="0"/>
              <a:t>AC→B}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求关系的候选码</a:t>
            </a:r>
            <a:r>
              <a:rPr lang="zh-CN" altLang="en-US" i="1" dirty="0">
                <a:latin typeface="+mj-ea"/>
                <a:ea typeface="+mj-ea"/>
              </a:rPr>
              <a:t>。</a:t>
            </a:r>
            <a:endParaRPr lang="en-US" altLang="zh-CN" i="1" dirty="0">
              <a:latin typeface="+mj-ea"/>
              <a:ea typeface="+mj-ea"/>
            </a:endParaRP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已知关系模式</a:t>
            </a:r>
            <a:r>
              <a:rPr lang="en-US" altLang="zh-CN" dirty="0"/>
              <a:t>U(A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，</a:t>
            </a:r>
            <a:r>
              <a:rPr lang="en-US" altLang="zh-CN" dirty="0"/>
              <a:t>G)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F={A-&gt;B, A-&gt;C, A-&gt;D, D-&gt;E, (A, F)-&gt; G}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求候选码。</a:t>
            </a:r>
            <a:endParaRPr lang="en-US" altLang="zh-CN" dirty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练习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2A2049-5684-4FF8-BDA7-BF7EB8DC0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075" y="3043330"/>
            <a:ext cx="2284997" cy="244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605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1" y="993548"/>
            <a:ext cx="11367246" cy="5138311"/>
          </a:xfrm>
          <a:prstGeom prst="rect">
            <a:avLst/>
          </a:prstGeom>
        </p:spPr>
        <p:txBody>
          <a:bodyPr/>
          <a:lstStyle/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3"/>
              <a:defRPr/>
            </a:pP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已知学生关系模式</a:t>
            </a:r>
          </a:p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S(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Sno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Sname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SD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Sdname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Course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Grade)</a:t>
            </a:r>
          </a:p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其中：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Sno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学号、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Sname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姓名、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SD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系名、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Sdname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系主       任名、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Course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课程、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Grade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成绩。</a:t>
            </a:r>
          </a:p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(1)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写出关系模式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的基本函数依赖和主码。</a:t>
            </a:r>
          </a:p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原关系模式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为第几范式？为什么？分解成高一级范式，并说明为什么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? </a:t>
            </a:r>
          </a:p>
          <a:p>
            <a:pPr marL="609600" indent="-6096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将关系模式分解成</a:t>
            </a:r>
            <a:r>
              <a:rPr lang="en-US" altLang="zh-CN" sz="2400" dirty="0" err="1">
                <a:latin typeface="+mn-ea"/>
                <a:ea typeface="+mn-ea"/>
                <a:cs typeface="Times New Roman" pitchFamily="18" charset="0"/>
              </a:rPr>
              <a:t>3NF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，并说明为什么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30060511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8800" y="1103312"/>
            <a:ext cx="7772400" cy="4840287"/>
          </a:xfrm>
          <a:prstGeom prst="rect">
            <a:avLst/>
          </a:prstGeom>
        </p:spPr>
        <p:txBody>
          <a:bodyPr/>
          <a:lstStyle/>
          <a:p>
            <a:pPr marL="457200" indent="-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4"/>
              <a:defRPr/>
            </a:pP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设有如图所示的学生关系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S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2"/>
          <a:srcRect l="18994" t="45074" r="28964" b="26367"/>
          <a:stretch>
            <a:fillRect/>
          </a:stretch>
        </p:blipFill>
        <p:spPr bwMode="auto">
          <a:xfrm>
            <a:off x="721388" y="1656555"/>
            <a:ext cx="818356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44C6C0A-8DB5-47F2-B207-00C59FB04EBA}"/>
              </a:ext>
            </a:extLst>
          </p:cNvPr>
          <p:cNvSpPr/>
          <p:nvPr/>
        </p:nvSpPr>
        <p:spPr>
          <a:xfrm>
            <a:off x="8904950" y="1658888"/>
            <a:ext cx="3101780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+mj-ea"/>
                <a:ea typeface="+mj-ea"/>
                <a:cs typeface="Times New Roman" pitchFamily="18" charset="0"/>
              </a:rPr>
              <a:t>试问</a:t>
            </a:r>
            <a:r>
              <a:rPr lang="en-US" altLang="zh-CN" sz="2400" dirty="0">
                <a:latin typeface="+mj-ea"/>
                <a:ea typeface="+mj-ea"/>
                <a:cs typeface="Times New Roman" pitchFamily="18" charset="0"/>
              </a:rPr>
              <a:t>S</a:t>
            </a:r>
            <a:r>
              <a:rPr lang="zh-CN" altLang="en-US" sz="2400" dirty="0">
                <a:latin typeface="+mj-ea"/>
                <a:ea typeface="+mj-ea"/>
                <a:cs typeface="Times New Roman" pitchFamily="18" charset="0"/>
              </a:rPr>
              <a:t>是否属于</a:t>
            </a:r>
            <a:r>
              <a:rPr lang="en-US" altLang="zh-CN" sz="2400" dirty="0">
                <a:latin typeface="+mj-ea"/>
                <a:ea typeface="+mj-ea"/>
                <a:cs typeface="Times New Roman" pitchFamily="18" charset="0"/>
              </a:rPr>
              <a:t>3NF? </a:t>
            </a:r>
            <a:r>
              <a:rPr lang="zh-CN" altLang="en-US" sz="2400" dirty="0">
                <a:latin typeface="+mj-ea"/>
                <a:ea typeface="+mj-ea"/>
                <a:cs typeface="Times New Roman" pitchFamily="18" charset="0"/>
              </a:rPr>
              <a:t>为什么</a:t>
            </a:r>
            <a:r>
              <a:rPr lang="en-US" altLang="zh-CN" sz="2400" dirty="0">
                <a:latin typeface="+mj-ea"/>
                <a:ea typeface="+mj-ea"/>
                <a:cs typeface="Times New Roman" pitchFamily="18" charset="0"/>
              </a:rPr>
              <a:t>?</a:t>
            </a:r>
            <a:r>
              <a:rPr lang="zh-CN" altLang="en-US" sz="2400" dirty="0">
                <a:latin typeface="+mj-ea"/>
                <a:ea typeface="+mj-ea"/>
                <a:cs typeface="Times New Roman" pitchFamily="18" charset="0"/>
              </a:rPr>
              <a:t>若不是，它属于几范式</a:t>
            </a:r>
            <a:r>
              <a:rPr lang="en-US" altLang="zh-CN" sz="2400" dirty="0">
                <a:latin typeface="+mj-ea"/>
                <a:ea typeface="+mj-ea"/>
                <a:cs typeface="Times New Roman" pitchFamily="18" charset="0"/>
              </a:rPr>
              <a:t>? </a:t>
            </a:r>
            <a:r>
              <a:rPr lang="zh-CN" altLang="en-US" sz="2400" dirty="0">
                <a:latin typeface="+mj-ea"/>
                <a:ea typeface="+mj-ea"/>
                <a:cs typeface="Times New Roman" pitchFamily="18" charset="0"/>
              </a:rPr>
              <a:t>并将其规范化为</a:t>
            </a:r>
            <a:r>
              <a:rPr lang="en-US" altLang="zh-CN" sz="2400" dirty="0">
                <a:latin typeface="+mj-ea"/>
                <a:ea typeface="+mj-ea"/>
                <a:cs typeface="Times New Roman" pitchFamily="18" charset="0"/>
              </a:rPr>
              <a:t>3NF</a:t>
            </a:r>
          </a:p>
        </p:txBody>
      </p:sp>
    </p:spTree>
    <p:extLst>
      <p:ext uri="{BB962C8B-B14F-4D97-AF65-F5344CB8AC3E}">
        <p14:creationId xmlns:p14="http://schemas.microsoft.com/office/powerpoint/2010/main" val="31587126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772306" y="1352569"/>
            <a:ext cx="5288211" cy="3971115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(1)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它为第几范式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为什么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(2)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是否存在删除操作异常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若存在，则说明是在什么情况下发生的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(3)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将它分解为高一级范式，分解后的关系是如何解决分解前可能存在的删除操作异常问题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</a:p>
        </p:txBody>
      </p:sp>
      <p:pic>
        <p:nvPicPr>
          <p:cNvPr id="43010" name="Picture 4"/>
          <p:cNvPicPr>
            <a:picLocks noChangeAspect="1" noChangeArrowheads="1"/>
          </p:cNvPicPr>
          <p:nvPr/>
        </p:nvPicPr>
        <p:blipFill>
          <a:blip r:embed="rId2"/>
          <a:srcRect l="17513" t="14561" r="51482" b="64757"/>
          <a:stretch>
            <a:fillRect/>
          </a:stretch>
        </p:blipFill>
        <p:spPr bwMode="auto">
          <a:xfrm>
            <a:off x="568263" y="2108002"/>
            <a:ext cx="4968875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2388041" y="1031982"/>
            <a:ext cx="4806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B81244FB-464A-4D3F-9C0E-A28C4B229D3C}"/>
              </a:ext>
            </a:extLst>
          </p:cNvPr>
          <p:cNvSpPr/>
          <p:nvPr/>
        </p:nvSpPr>
        <p:spPr>
          <a:xfrm>
            <a:off x="568263" y="1299799"/>
            <a:ext cx="3092513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5"/>
              <a:defRPr/>
            </a:pP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设有如下关系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1283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完整性约束的表现形式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400" dirty="0">
                <a:latin typeface="+mn-ea"/>
                <a:ea typeface="+mn-ea"/>
              </a:rPr>
              <a:t>限定属性取值范围：例如成绩必须在</a:t>
            </a:r>
            <a:r>
              <a:rPr lang="en-US" altLang="zh-CN" sz="2400" dirty="0">
                <a:latin typeface="+mn-ea"/>
                <a:ea typeface="+mn-ea"/>
              </a:rPr>
              <a:t>0-100</a:t>
            </a:r>
            <a:r>
              <a:rPr lang="zh-CN" altLang="en-US" sz="2400" dirty="0">
                <a:latin typeface="+mn-ea"/>
                <a:ea typeface="+mn-ea"/>
              </a:rPr>
              <a:t>之间</a:t>
            </a:r>
          </a:p>
          <a:p>
            <a:pPr lvl="1" eaLnBrk="1" hangingPunct="1">
              <a:lnSpc>
                <a:spcPct val="210000"/>
              </a:lnSpc>
            </a:pPr>
            <a:r>
              <a:rPr lang="zh-CN" altLang="en-US" sz="2400" dirty="0">
                <a:latin typeface="+mn-ea"/>
                <a:ea typeface="+mn-ea"/>
              </a:rPr>
              <a:t>定义属性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值</a:t>
            </a:r>
            <a:r>
              <a:rPr lang="zh-CN" altLang="en-US" sz="2400" dirty="0">
                <a:latin typeface="+mn-ea"/>
                <a:ea typeface="+mn-ea"/>
              </a:rPr>
              <a:t>间的相互关连</a:t>
            </a:r>
          </a:p>
          <a:p>
            <a:pPr eaLnBrk="1" hangingPunct="1"/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什么是数据依赖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566EDB-F606-4F6F-8645-6CED4B996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49" y="3219287"/>
            <a:ext cx="3762900" cy="279121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90925" y="1109710"/>
            <a:ext cx="8270875" cy="5856287"/>
          </a:xfrm>
          <a:prstGeom prst="rect">
            <a:avLst/>
          </a:prstGeom>
        </p:spPr>
        <p:txBody>
          <a:bodyPr/>
          <a:lstStyle/>
          <a:p>
            <a:pPr marL="514350" indent="-5143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6"/>
              <a:defRPr/>
            </a:pP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设有如图所示的关系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R,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试问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属于</a:t>
            </a:r>
            <a:r>
              <a:rPr lang="en-US" altLang="zh-CN" sz="2800" dirty="0" err="1">
                <a:latin typeface="+mj-ea"/>
                <a:ea typeface="+mj-ea"/>
                <a:cs typeface="Times New Roman" pitchFamily="18" charset="0"/>
              </a:rPr>
              <a:t>3NF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为什么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若不是，它属于第几范式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并如何规范化为</a:t>
            </a:r>
            <a:r>
              <a:rPr lang="en-US" altLang="zh-CN" sz="2800" dirty="0" err="1">
                <a:latin typeface="+mj-ea"/>
                <a:ea typeface="+mj-ea"/>
                <a:cs typeface="Times New Roman" pitchFamily="18" charset="0"/>
              </a:rPr>
              <a:t>3NF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en-US" altLang="zh-CN" sz="2800" dirty="0">
              <a:latin typeface="+mj-ea"/>
              <a:ea typeface="+mj-ea"/>
              <a:cs typeface="Times New Roman" pitchFamily="18" charset="0"/>
            </a:endParaRPr>
          </a:p>
        </p:txBody>
      </p:sp>
      <p:pic>
        <p:nvPicPr>
          <p:cNvPr id="45058" name="Picture 4"/>
          <p:cNvPicPr>
            <a:picLocks noChangeAspect="1" noChangeArrowheads="1"/>
          </p:cNvPicPr>
          <p:nvPr/>
        </p:nvPicPr>
        <p:blipFill>
          <a:blip r:embed="rId2"/>
          <a:srcRect l="18059" t="21008" r="35970" b="57878"/>
          <a:stretch>
            <a:fillRect/>
          </a:stretch>
        </p:blipFill>
        <p:spPr bwMode="auto">
          <a:xfrm>
            <a:off x="1164433" y="2493215"/>
            <a:ext cx="8326437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09270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8141" y="1108571"/>
            <a:ext cx="11755718" cy="4114800"/>
          </a:xfrm>
          <a:prstGeom prst="rect">
            <a:avLst/>
          </a:prstGeom>
        </p:spPr>
        <p:txBody>
          <a:bodyPr/>
          <a:lstStyle/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7"/>
              <a:defRPr/>
            </a:pP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假设某企业集团数据库中有一关系模式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如下：</a:t>
            </a:r>
          </a:p>
          <a:p>
            <a:pPr marL="381000" indent="-3810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（商店编号，商品编号，商品库存数量，部门编号，负责人）如果规定：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每个商店的每种商品只在该商店的一个部门销售；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每个商店的每个部门只有一个负责人；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每个商店的每种商品只有一个库存数量。</a:t>
            </a:r>
          </a:p>
          <a:p>
            <a:pPr marL="381000" indent="-3810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zh-CN" altLang="en-US" sz="2400" dirty="0">
                <a:latin typeface="+mj-ea"/>
                <a:ea typeface="+mj-ea"/>
                <a:cs typeface="Times New Roman" pitchFamily="18" charset="0"/>
              </a:rPr>
              <a:t>试分析：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根据上述规定，写出关系模式</a:t>
            </a:r>
            <a:r>
              <a:rPr lang="en-US" altLang="zh-CN" sz="22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的基本函数依赖；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指出该关系模式</a:t>
            </a:r>
            <a:r>
              <a:rPr lang="en-US" altLang="zh-CN" sz="22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的候选码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指出该关系模式</a:t>
            </a:r>
            <a:r>
              <a:rPr lang="en-US" altLang="zh-CN" sz="22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的范式级别，为什么？ 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ea"/>
              <a:buAutoNum type="circleNumDbPlain"/>
              <a:defRPr/>
            </a:pP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若</a:t>
            </a:r>
            <a:r>
              <a:rPr lang="en-US" altLang="zh-CN" sz="22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不是</a:t>
            </a:r>
            <a:r>
              <a:rPr lang="en-US" altLang="zh-CN" sz="2200" dirty="0" err="1">
                <a:latin typeface="+mj-ea"/>
                <a:ea typeface="+mj-ea"/>
                <a:cs typeface="Times New Roman" pitchFamily="18" charset="0"/>
              </a:rPr>
              <a:t>3NF</a:t>
            </a: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，将</a:t>
            </a:r>
            <a:r>
              <a:rPr lang="en-US" altLang="zh-CN" sz="2200" dirty="0">
                <a:latin typeface="+mj-ea"/>
                <a:ea typeface="+mj-ea"/>
                <a:cs typeface="Times New Roman" pitchFamily="18" charset="0"/>
              </a:rPr>
              <a:t>R</a:t>
            </a: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分解为</a:t>
            </a:r>
            <a:r>
              <a:rPr lang="en-US" altLang="zh-CN" sz="2200" dirty="0" err="1">
                <a:latin typeface="+mj-ea"/>
                <a:ea typeface="+mj-ea"/>
                <a:cs typeface="Times New Roman" pitchFamily="18" charset="0"/>
              </a:rPr>
              <a:t>3NF</a:t>
            </a:r>
            <a:r>
              <a:rPr lang="zh-CN" altLang="en-US" sz="2200" dirty="0">
                <a:latin typeface="+mj-ea"/>
                <a:ea typeface="+mj-ea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8858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3B85310-2F81-4761-8385-64FD7A261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58" y="1018802"/>
            <a:ext cx="4165647" cy="45100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929110-1639-4510-84D7-EE5CB66A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46" y="962808"/>
            <a:ext cx="7703764" cy="4566023"/>
          </a:xfrm>
          <a:prstGeom prst="rect">
            <a:avLst/>
          </a:prstGeom>
        </p:spPr>
      </p:pic>
      <p:sp>
        <p:nvSpPr>
          <p:cNvPr id="49153" name="Rectangle 3"/>
          <p:cNvSpPr txBox="1">
            <a:spLocks noChangeArrowheads="1"/>
          </p:cNvSpPr>
          <p:nvPr/>
        </p:nvSpPr>
        <p:spPr bwMode="auto">
          <a:xfrm>
            <a:off x="209175" y="1226370"/>
            <a:ext cx="7434731" cy="403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2B166E"/>
              </a:buClr>
              <a:buFont typeface="+mj-lt"/>
              <a:buAutoNum type="arabicPeriod" startAt="8"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建立一个关于系、学生、班级、学会等诸信息的关系数据库。</a:t>
            </a:r>
          </a:p>
          <a:p>
            <a:pPr marL="800100" lvl="1" indent="-342900">
              <a:spcBef>
                <a:spcPct val="20000"/>
              </a:spcBef>
              <a:buClr>
                <a:srgbClr val="2B166E"/>
              </a:buClr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学生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：学号、姓名、出生年月、系名、班号、宿舍区。</a:t>
            </a:r>
          </a:p>
          <a:p>
            <a:pPr marL="800100" lvl="1" indent="-342900">
              <a:spcBef>
                <a:spcPct val="20000"/>
              </a:spcBef>
              <a:buClr>
                <a:srgbClr val="2B166E"/>
              </a:buClr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班级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：班号、专业名、系名、人数、入校年份。</a:t>
            </a:r>
          </a:p>
          <a:p>
            <a:pPr marL="800100" lvl="1" indent="-342900">
              <a:spcBef>
                <a:spcPct val="20000"/>
              </a:spcBef>
              <a:buClr>
                <a:srgbClr val="2B166E"/>
              </a:buClr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系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：系名、系号、系办公地点、人数。</a:t>
            </a:r>
          </a:p>
          <a:p>
            <a:pPr marL="800100" lvl="1" indent="-342900">
              <a:spcBef>
                <a:spcPct val="20000"/>
              </a:spcBef>
              <a:buClr>
                <a:srgbClr val="2B166E"/>
              </a:buClr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学会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：学会名、成立年份、办公地点、人数。</a:t>
            </a: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   语义如下：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marL="914400" lvl="1" indent="-457200">
              <a:lnSpc>
                <a:spcPts val="2500"/>
              </a:lnSpc>
              <a:spcBef>
                <a:spcPct val="20000"/>
              </a:spcBef>
              <a:buClr>
                <a:srgbClr val="2B166E"/>
              </a:buClr>
              <a:buFont typeface="+mj-ea"/>
              <a:buAutoNum type="circleNumDbPlain"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一个系有若干专业 ，每个专业每年只招一个班，每个班有若干学生。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914400" lvl="1" indent="-457200">
              <a:lnSpc>
                <a:spcPts val="2500"/>
              </a:lnSpc>
              <a:spcBef>
                <a:spcPct val="20000"/>
              </a:spcBef>
              <a:buClr>
                <a:srgbClr val="2B166E"/>
              </a:buClr>
              <a:buFont typeface="+mj-ea"/>
              <a:buAutoNum type="circleNumDbPlain"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一个系的学生住在同一宿舍区。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914400" lvl="1" indent="-457200">
              <a:lnSpc>
                <a:spcPts val="2500"/>
              </a:lnSpc>
              <a:spcBef>
                <a:spcPct val="20000"/>
              </a:spcBef>
              <a:buClr>
                <a:srgbClr val="2B166E"/>
              </a:buClr>
              <a:buFont typeface="+mj-ea"/>
              <a:buAutoNum type="circleNumDbPlain"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每个学生可参加若干学会，每个学会有若干学生。</a:t>
            </a:r>
            <a:endParaRPr lang="en-US" altLang="zh-CN" sz="2000" dirty="0">
              <a:latin typeface="+mn-ea"/>
              <a:ea typeface="+mn-ea"/>
              <a:cs typeface="Times New Roman" pitchFamily="18" charset="0"/>
            </a:endParaRPr>
          </a:p>
          <a:p>
            <a:pPr marL="914400" lvl="1" indent="-457200">
              <a:lnSpc>
                <a:spcPts val="2500"/>
              </a:lnSpc>
              <a:spcBef>
                <a:spcPct val="20000"/>
              </a:spcBef>
              <a:buClr>
                <a:srgbClr val="2B166E"/>
              </a:buClr>
              <a:buFont typeface="+mj-ea"/>
              <a:buAutoNum type="circleNumDbPlain"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学生参加某学会有一个入会年份。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815BD5-5AC5-4B3C-9E2D-5459FC8C80F4}"/>
              </a:ext>
            </a:extLst>
          </p:cNvPr>
          <p:cNvSpPr/>
          <p:nvPr/>
        </p:nvSpPr>
        <p:spPr>
          <a:xfrm>
            <a:off x="7906871" y="1226370"/>
            <a:ext cx="3645647" cy="373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请给出关系模式，写出每个关系模式的极小函数依赖集，指出是否存在传递函数依赖，对于函数依赖左部是多属性的情况讨论函数依赖是完全函数依赖，还是部分函数依赖。指出各关系模式的候选码、外部码，有没有全码存在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? 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53696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47683" y="1116214"/>
            <a:ext cx="11405258" cy="4535487"/>
          </a:xfrm>
          <a:prstGeom prst="rect">
            <a:avLst/>
          </a:prstGeom>
        </p:spPr>
        <p:txBody>
          <a:bodyPr/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+mj-lt"/>
              <a:buAutoNum type="arabicPeriod" startAt="9"/>
              <a:defRPr/>
            </a:pP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下面的结论哪些是正确的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哪些是错误的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? 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对于错误的请给一个反例说明之。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(1)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任何一个二目关系是属于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3NF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。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(2)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任何一个二目关系是属于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BCNF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。</a:t>
            </a:r>
            <a:endParaRPr lang="en-US" altLang="zh-CN" sz="2800" dirty="0"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267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10"/>
              <a:defRPr/>
            </a:pPr>
            <a:r>
              <a:rPr lang="zh-CN" altLang="en-US" sz="2800" dirty="0">
                <a:latin typeface="+mj-ea"/>
                <a:ea typeface="+mj-ea"/>
              </a:rPr>
              <a:t>现有商品供应关系模式：</a:t>
            </a:r>
            <a:r>
              <a:rPr lang="en-US" altLang="zh-CN" sz="2800" dirty="0">
                <a:latin typeface="+mj-ea"/>
                <a:ea typeface="+mj-ea"/>
              </a:rPr>
              <a:t>supply(</a:t>
            </a:r>
            <a:r>
              <a:rPr lang="en-US" altLang="zh-CN" sz="2800" dirty="0" err="1">
                <a:latin typeface="+mj-ea"/>
                <a:ea typeface="+mj-ea"/>
              </a:rPr>
              <a:t>sno,pno,scity,status,qty</a:t>
            </a:r>
            <a:r>
              <a:rPr lang="en-US" altLang="zh-CN" sz="2800" dirty="0">
                <a:latin typeface="+mj-ea"/>
                <a:ea typeface="+mj-ea"/>
              </a:rPr>
              <a:t>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dirty="0">
                <a:latin typeface="+mj-ea"/>
                <a:ea typeface="+mj-ea"/>
              </a:rPr>
              <a:t>已知其上的函数依赖集合</a:t>
            </a:r>
            <a:r>
              <a:rPr lang="en-US" altLang="zh-CN" dirty="0">
                <a:latin typeface="+mj-ea"/>
                <a:ea typeface="+mj-ea"/>
              </a:rPr>
              <a:t>F={</a:t>
            </a:r>
            <a:r>
              <a:rPr lang="en-US" altLang="zh-CN" dirty="0" err="1">
                <a:latin typeface="+mj-ea"/>
                <a:ea typeface="+mj-ea"/>
              </a:rPr>
              <a:t>sno</a:t>
            </a:r>
            <a:r>
              <a:rPr lang="en-US" altLang="zh-CN" dirty="0">
                <a:latin typeface="+mj-ea"/>
                <a:ea typeface="+mj-ea"/>
              </a:rPr>
              <a:t>-&gt;</a:t>
            </a:r>
            <a:r>
              <a:rPr lang="en-US" altLang="zh-CN" dirty="0" err="1">
                <a:latin typeface="+mj-ea"/>
                <a:ea typeface="+mj-ea"/>
              </a:rPr>
              <a:t>scity,scity</a:t>
            </a:r>
            <a:r>
              <a:rPr lang="en-US" altLang="zh-CN" dirty="0">
                <a:latin typeface="+mj-ea"/>
                <a:ea typeface="+mj-ea"/>
              </a:rPr>
              <a:t>-&gt;status,(</a:t>
            </a:r>
            <a:r>
              <a:rPr lang="en-US" altLang="zh-CN" dirty="0" err="1">
                <a:latin typeface="+mj-ea"/>
                <a:ea typeface="+mj-ea"/>
              </a:rPr>
              <a:t>sno,pno</a:t>
            </a:r>
            <a:r>
              <a:rPr lang="en-US" altLang="zh-CN" dirty="0">
                <a:latin typeface="+mj-ea"/>
                <a:ea typeface="+mj-ea"/>
              </a:rPr>
              <a:t>)-&gt;qty}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latin typeface="+mj-ea"/>
                <a:ea typeface="+mj-ea"/>
              </a:rPr>
              <a:t>1)</a:t>
            </a:r>
            <a:r>
              <a:rPr lang="zh-CN" altLang="en-US" sz="2400" dirty="0">
                <a:latin typeface="+mj-ea"/>
                <a:ea typeface="+mj-ea"/>
              </a:rPr>
              <a:t>求该关系模式的候选码（要求：给出关键步骤）。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latin typeface="+mj-ea"/>
                <a:ea typeface="+mj-ea"/>
              </a:rPr>
              <a:t>2)</a:t>
            </a:r>
            <a:r>
              <a:rPr lang="zh-CN" altLang="en-US" sz="2400" dirty="0">
                <a:latin typeface="+mj-ea"/>
                <a:ea typeface="+mj-ea"/>
              </a:rPr>
              <a:t>该关系模式最高满足几范式？给出理由。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latin typeface="+mj-ea"/>
                <a:ea typeface="+mj-ea"/>
              </a:rPr>
              <a:t>3)</a:t>
            </a:r>
            <a:r>
              <a:rPr lang="zh-CN" altLang="en-US" sz="2400" dirty="0">
                <a:latin typeface="+mj-ea"/>
                <a:ea typeface="+mj-ea"/>
              </a:rPr>
              <a:t>请使用投影分解法将该关系模式转化为一组</a:t>
            </a:r>
            <a:r>
              <a:rPr lang="en-US" altLang="zh-CN" sz="2400" dirty="0" err="1">
                <a:latin typeface="+mj-ea"/>
                <a:ea typeface="+mj-ea"/>
              </a:rPr>
              <a:t>3NF</a:t>
            </a:r>
            <a:r>
              <a:rPr lang="zh-CN" altLang="en-US" sz="2400" dirty="0">
                <a:latin typeface="+mj-ea"/>
                <a:ea typeface="+mj-ea"/>
              </a:rPr>
              <a:t>关系模式。</a:t>
            </a:r>
          </a:p>
        </p:txBody>
      </p:sp>
      <p:sp>
        <p:nvSpPr>
          <p:cNvPr id="53251" name="矩形 2"/>
          <p:cNvSpPr>
            <a:spLocks noChangeArrowheads="1"/>
          </p:cNvSpPr>
          <p:nvPr/>
        </p:nvSpPr>
        <p:spPr bwMode="auto">
          <a:xfrm>
            <a:off x="3810000" y="1858964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046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b="1" dirty="0">
                <a:latin typeface="+mj-ea"/>
                <a:ea typeface="+mj-ea"/>
              </a:rPr>
              <a:t>已知关系模式</a:t>
            </a:r>
            <a:r>
              <a:rPr lang="en-US" altLang="zh-CN" b="1" dirty="0">
                <a:latin typeface="+mj-ea"/>
                <a:ea typeface="+mj-ea"/>
              </a:rPr>
              <a:t>R(A</a:t>
            </a:r>
            <a:r>
              <a:rPr lang="zh-CN" altLang="en-US" b="1" dirty="0">
                <a:latin typeface="+mj-ea"/>
                <a:ea typeface="+mj-ea"/>
              </a:rPr>
              <a:t>，</a:t>
            </a:r>
            <a:r>
              <a:rPr lang="en-US" altLang="zh-CN" b="1" dirty="0">
                <a:latin typeface="+mj-ea"/>
                <a:ea typeface="+mj-ea"/>
              </a:rPr>
              <a:t>B</a:t>
            </a:r>
            <a:r>
              <a:rPr lang="zh-CN" altLang="en-US" b="1" dirty="0">
                <a:latin typeface="+mj-ea"/>
                <a:ea typeface="+mj-ea"/>
              </a:rPr>
              <a:t>，</a:t>
            </a:r>
            <a:r>
              <a:rPr lang="en-US" altLang="zh-CN" b="1" dirty="0">
                <a:latin typeface="+mj-ea"/>
                <a:ea typeface="+mj-ea"/>
              </a:rPr>
              <a:t>C</a:t>
            </a:r>
            <a:r>
              <a:rPr lang="zh-CN" altLang="en-US" b="1" dirty="0">
                <a:latin typeface="+mj-ea"/>
                <a:ea typeface="+mj-ea"/>
              </a:rPr>
              <a:t>，</a:t>
            </a:r>
            <a:r>
              <a:rPr lang="en-US" altLang="zh-CN" b="1" dirty="0">
                <a:latin typeface="+mj-ea"/>
                <a:ea typeface="+mj-ea"/>
              </a:rPr>
              <a:t>D</a:t>
            </a:r>
            <a:r>
              <a:rPr lang="zh-CN" altLang="en-US" b="1" dirty="0">
                <a:latin typeface="+mj-ea"/>
                <a:ea typeface="+mj-ea"/>
              </a:rPr>
              <a:t>，</a:t>
            </a:r>
            <a:r>
              <a:rPr lang="en-US" altLang="zh-CN" b="1" dirty="0">
                <a:latin typeface="+mj-ea"/>
                <a:ea typeface="+mj-ea"/>
              </a:rPr>
              <a:t>E</a:t>
            </a:r>
            <a:r>
              <a:rPr lang="zh-CN" altLang="en-US" b="1" dirty="0">
                <a:latin typeface="+mj-ea"/>
                <a:ea typeface="+mj-ea"/>
              </a:rPr>
              <a:t>，</a:t>
            </a:r>
            <a:r>
              <a:rPr lang="en-US" altLang="zh-CN" b="1" dirty="0">
                <a:latin typeface="+mj-ea"/>
                <a:ea typeface="+mj-ea"/>
              </a:rPr>
              <a:t>F</a:t>
            </a:r>
            <a:r>
              <a:rPr lang="zh-CN" altLang="en-US" b="1" dirty="0">
                <a:latin typeface="+mj-ea"/>
                <a:ea typeface="+mj-ea"/>
              </a:rPr>
              <a:t>，</a:t>
            </a:r>
            <a:r>
              <a:rPr lang="en-US" altLang="zh-CN" b="1" dirty="0">
                <a:latin typeface="+mj-ea"/>
                <a:ea typeface="+mj-ea"/>
              </a:rPr>
              <a:t>G)</a:t>
            </a:r>
            <a:endParaRPr lang="zh-CN" altLang="en-US" b="1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>
                <a:latin typeface="+mj-ea"/>
                <a:ea typeface="+mj-ea"/>
              </a:rPr>
              <a:t>F={A-&gt;B, A-&gt;C, A-&gt;D, D-&gt;E, (A, F)-&gt; D}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(1)</a:t>
            </a:r>
            <a:r>
              <a:rPr lang="zh-CN" altLang="en-US" dirty="0">
                <a:latin typeface="+mj-ea"/>
                <a:ea typeface="+mj-ea"/>
              </a:rPr>
              <a:t>求候选码。</a:t>
            </a:r>
            <a:endParaRPr lang="en-US" altLang="zh-CN" dirty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 (2)</a:t>
            </a:r>
            <a:r>
              <a:rPr lang="zh-CN" altLang="en-US" dirty="0">
                <a:latin typeface="+mj-ea"/>
                <a:ea typeface="+mj-ea"/>
              </a:rPr>
              <a:t>该关系模式是否满足</a:t>
            </a:r>
            <a:r>
              <a:rPr lang="en-US" altLang="zh-CN" dirty="0">
                <a:latin typeface="+mj-ea"/>
                <a:ea typeface="+mj-ea"/>
              </a:rPr>
              <a:t>2NF?</a:t>
            </a:r>
            <a:r>
              <a:rPr lang="zh-CN" altLang="en-US" dirty="0">
                <a:latin typeface="+mj-ea"/>
                <a:ea typeface="+mj-ea"/>
              </a:rPr>
              <a:t>为什么</a:t>
            </a:r>
            <a:r>
              <a:rPr lang="en-US" altLang="zh-CN" dirty="0">
                <a:latin typeface="+mj-ea"/>
                <a:ea typeface="+mj-ea"/>
              </a:rPr>
              <a:t>?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 (3)</a:t>
            </a:r>
            <a:r>
              <a:rPr lang="zh-CN" altLang="en-US" dirty="0">
                <a:latin typeface="+mj-ea"/>
                <a:ea typeface="+mj-ea"/>
              </a:rPr>
              <a:t>使用投影分解法将关系模式</a:t>
            </a:r>
            <a:r>
              <a:rPr lang="en-US" altLang="zh-CN" dirty="0">
                <a:latin typeface="+mj-ea"/>
                <a:ea typeface="+mj-ea"/>
              </a:rPr>
              <a:t>R</a:t>
            </a:r>
            <a:r>
              <a:rPr lang="zh-CN" altLang="en-US" dirty="0">
                <a:latin typeface="+mj-ea"/>
                <a:ea typeface="+mj-ea"/>
              </a:rPr>
              <a:t>分解成一组</a:t>
            </a:r>
            <a:r>
              <a:rPr lang="en-US" altLang="zh-CN" dirty="0">
                <a:latin typeface="+mj-ea"/>
                <a:ea typeface="+mj-ea"/>
              </a:rPr>
              <a:t>3NF</a:t>
            </a:r>
            <a:r>
              <a:rPr lang="zh-CN" altLang="en-US" dirty="0">
                <a:latin typeface="+mj-ea"/>
                <a:ea typeface="+mj-ea"/>
              </a:rPr>
              <a:t>模式集。</a:t>
            </a:r>
            <a:endParaRPr lang="en-US" altLang="zh-CN" dirty="0">
              <a:latin typeface="+mj-ea"/>
              <a:ea typeface="+mj-ea"/>
            </a:endParaRPr>
          </a:p>
          <a:p>
            <a:pPr eaLnBrk="1" hangingPunct="1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14557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休息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743FD4-E1B5-4BCD-AD02-DC16CBA88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59" y="1354697"/>
            <a:ext cx="4158883" cy="509331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91B861A-9082-4BD1-BA5B-77A5336647F3}"/>
              </a:ext>
            </a:extLst>
          </p:cNvPr>
          <p:cNvSpPr/>
          <p:nvPr/>
        </p:nvSpPr>
        <p:spPr>
          <a:xfrm>
            <a:off x="519428" y="2343220"/>
            <a:ext cx="749662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吾日三省吾身。为人谋而不忠乎？与朋友交而不信乎？传不习乎？</a:t>
            </a:r>
          </a:p>
        </p:txBody>
      </p:sp>
    </p:spTree>
    <p:extLst>
      <p:ext uri="{BB962C8B-B14F-4D97-AF65-F5344CB8AC3E}">
        <p14:creationId xmlns:p14="http://schemas.microsoft.com/office/powerpoint/2010/main" val="300082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数据依赖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400" dirty="0">
                <a:latin typeface="+mj-ea"/>
                <a:ea typeface="+mj-ea"/>
              </a:rPr>
              <a:t>一个关系内部属性与属性之间的约束关系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400" dirty="0">
                <a:latin typeface="+mj-ea"/>
                <a:ea typeface="+mj-ea"/>
              </a:rPr>
              <a:t>现实世界属性间相互联系的抽象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400" dirty="0">
                <a:latin typeface="+mj-ea"/>
                <a:ea typeface="+mj-ea"/>
              </a:rPr>
              <a:t>数据内在的性质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语义</a:t>
            </a:r>
            <a:r>
              <a:rPr lang="zh-CN" altLang="en-US" sz="2400" dirty="0">
                <a:latin typeface="+mj-ea"/>
                <a:ea typeface="+mj-ea"/>
              </a:rPr>
              <a:t>的体现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048CD8-5D03-4B03-8E1E-31C71C70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B18BD0-D748-4E58-9517-1254494EE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36" y="3342595"/>
            <a:ext cx="2348876" cy="23488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数据依赖的类型</a:t>
            </a:r>
            <a:endParaRPr lang="en-US" altLang="zh-CN" dirty="0"/>
          </a:p>
          <a:p>
            <a:pPr lvl="1" eaLnBrk="1" hangingPunct="1">
              <a:lnSpc>
                <a:spcPct val="180000"/>
              </a:lnSpc>
              <a:spcAft>
                <a:spcPct val="30000"/>
              </a:spcAft>
            </a:pPr>
            <a:r>
              <a:rPr lang="zh-CN" altLang="en-US" sz="2400" dirty="0">
                <a:ea typeface="+mn-ea"/>
              </a:rPr>
              <a:t>函数依赖（</a:t>
            </a:r>
            <a:r>
              <a:rPr lang="en-US" altLang="zh-CN" sz="2400" dirty="0">
                <a:solidFill>
                  <a:srgbClr val="FF0000"/>
                </a:solidFill>
                <a:ea typeface="+mn-ea"/>
              </a:rPr>
              <a:t>Functional Dependency</a:t>
            </a:r>
            <a:r>
              <a:rPr lang="zh-CN" altLang="en-US" sz="2400" dirty="0">
                <a:ea typeface="+mn-ea"/>
              </a:rPr>
              <a:t>，简记为</a:t>
            </a:r>
            <a:r>
              <a:rPr lang="en-US" altLang="zh-CN" sz="2400" dirty="0">
                <a:ea typeface="+mn-ea"/>
              </a:rPr>
              <a:t>FD)</a:t>
            </a:r>
            <a:endParaRPr lang="zh-CN" altLang="en-US" sz="2400" dirty="0">
              <a:ea typeface="+mn-ea"/>
            </a:endParaRPr>
          </a:p>
          <a:p>
            <a:pPr lvl="1" eaLnBrk="1" hangingPunct="1">
              <a:lnSpc>
                <a:spcPct val="180000"/>
              </a:lnSpc>
              <a:spcAft>
                <a:spcPct val="30000"/>
              </a:spcAft>
            </a:pPr>
            <a:r>
              <a:rPr lang="zh-CN" altLang="en-US" sz="2400" dirty="0">
                <a:ea typeface="+mn-ea"/>
              </a:rPr>
              <a:t>多值依赖（</a:t>
            </a:r>
            <a:r>
              <a:rPr lang="en-US" altLang="zh-CN" sz="2400" dirty="0">
                <a:solidFill>
                  <a:srgbClr val="FF0000"/>
                </a:solidFill>
                <a:ea typeface="+mn-ea"/>
              </a:rPr>
              <a:t>Multivalued Dependency</a:t>
            </a:r>
            <a:r>
              <a:rPr lang="zh-CN" altLang="en-US" sz="2400" dirty="0">
                <a:ea typeface="+mn-ea"/>
              </a:rPr>
              <a:t>，简记为</a:t>
            </a:r>
            <a:r>
              <a:rPr lang="en-US" altLang="zh-CN" sz="2400" dirty="0">
                <a:ea typeface="+mn-ea"/>
              </a:rPr>
              <a:t>MVD)</a:t>
            </a:r>
            <a:endParaRPr lang="zh-CN" altLang="en-US" sz="2400" dirty="0">
              <a:ea typeface="+mn-ea"/>
            </a:endParaRPr>
          </a:p>
          <a:p>
            <a:pPr lvl="1" eaLnBrk="1" hangingPunct="1">
              <a:lnSpc>
                <a:spcPct val="180000"/>
              </a:lnSpc>
              <a:spcAft>
                <a:spcPct val="30000"/>
              </a:spcAft>
            </a:pPr>
            <a:r>
              <a:rPr lang="zh-CN" altLang="en-US" sz="2400" dirty="0">
                <a:latin typeface="+mn-ea"/>
                <a:ea typeface="+mn-ea"/>
              </a:rPr>
              <a:t>其他</a:t>
            </a:r>
          </a:p>
          <a:p>
            <a:pPr lvl="1"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4AA30C-8013-4D41-A44B-900260A8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E2BD9A-46B5-4A9E-A1E6-425A38357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739" y="3952815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1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数据库系统概论课件模板</Template>
  <TotalTime>4879</TotalTime>
  <Words>4157</Words>
  <Application>Microsoft Office PowerPoint</Application>
  <PresentationFormat>宽屏</PresentationFormat>
  <Paragraphs>634</Paragraphs>
  <Slides>76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76</vt:i4>
      </vt:variant>
    </vt:vector>
  </HeadingPairs>
  <TitlesOfParts>
    <vt:vector size="89" baseType="lpstr">
      <vt:lpstr>等线</vt:lpstr>
      <vt:lpstr>华文行楷</vt:lpstr>
      <vt:lpstr>隶书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1_1</vt:lpstr>
      <vt:lpstr>公式</vt:lpstr>
      <vt:lpstr>Equation</vt:lpstr>
      <vt:lpstr>数据库系统概论 </vt:lpstr>
      <vt:lpstr>内容回顾</vt:lpstr>
      <vt:lpstr>关系数据库理论</vt:lpstr>
      <vt:lpstr>教学目标</vt:lpstr>
      <vt:lpstr>关系数据库理论</vt:lpstr>
      <vt:lpstr>问题的提出</vt:lpstr>
      <vt:lpstr>什么是数据依赖</vt:lpstr>
      <vt:lpstr>PowerPoint 演示文稿</vt:lpstr>
      <vt:lpstr>PowerPoint 演示文稿</vt:lpstr>
      <vt:lpstr>关系模式的简化表示</vt:lpstr>
      <vt:lpstr>数据依赖对关系模式的影响</vt:lpstr>
      <vt:lpstr>PowerPoint 演示文稿</vt:lpstr>
      <vt:lpstr>PowerPoint 演示文稿</vt:lpstr>
      <vt:lpstr>PowerPoint 演示文稿</vt:lpstr>
      <vt:lpstr>PowerPoint 演示文稿</vt:lpstr>
      <vt:lpstr>小结</vt:lpstr>
      <vt:lpstr>关系数据库理论</vt:lpstr>
      <vt:lpstr>规范化</vt:lpstr>
      <vt:lpstr>函数依赖</vt:lpstr>
      <vt:lpstr>说明</vt:lpstr>
      <vt:lpstr>PowerPoint 演示文稿</vt:lpstr>
      <vt:lpstr>函数依赖</vt:lpstr>
      <vt:lpstr>平凡函数依赖与非平凡函数依赖</vt:lpstr>
      <vt:lpstr>完全函数依赖与部分函数依赖</vt:lpstr>
      <vt:lpstr>PowerPoint 演示文稿</vt:lpstr>
      <vt:lpstr>传递函数依赖</vt:lpstr>
      <vt:lpstr>规范化</vt:lpstr>
      <vt:lpstr>码</vt:lpstr>
      <vt:lpstr>PowerPoint 演示文稿</vt:lpstr>
      <vt:lpstr>外码</vt:lpstr>
      <vt:lpstr>规范化</vt:lpstr>
      <vt:lpstr>范式</vt:lpstr>
      <vt:lpstr>范式(cont)</vt:lpstr>
      <vt:lpstr>1NF</vt:lpstr>
      <vt:lpstr>PowerPoint 演示文稿</vt:lpstr>
      <vt:lpstr>PowerPoint 演示文稿</vt:lpstr>
      <vt:lpstr>PowerPoint 演示文稿</vt:lpstr>
      <vt:lpstr>PowerPoint 演示文稿</vt:lpstr>
      <vt:lpstr>2NF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3NF</vt:lpstr>
      <vt:lpstr>PowerPoint 演示文稿</vt:lpstr>
      <vt:lpstr>PowerPoint 演示文稿</vt:lpstr>
      <vt:lpstr>PowerPoint 演示文稿</vt:lpstr>
      <vt:lpstr>BCNF</vt:lpstr>
      <vt:lpstr>PowerPoint 演示文稿</vt:lpstr>
      <vt:lpstr>PowerPoint 演示文稿</vt:lpstr>
      <vt:lpstr>BCNF的关系模式所具有的性质</vt:lpstr>
      <vt:lpstr>Q &amp; A</vt:lpstr>
      <vt:lpstr>关系数据库理论</vt:lpstr>
      <vt:lpstr>教学目标</vt:lpstr>
      <vt:lpstr>数据依赖的公理系统</vt:lpstr>
      <vt:lpstr>数据依赖的公理系统</vt:lpstr>
      <vt:lpstr>Armstrong公理系统</vt:lpstr>
      <vt:lpstr>PowerPoint 演示文稿</vt:lpstr>
      <vt:lpstr>PowerPoint 演示文稿</vt:lpstr>
      <vt:lpstr>算法：求属性集X关于函数依赖集F的闭包X+F</vt:lpstr>
      <vt:lpstr>PowerPoint 演示文稿</vt:lpstr>
      <vt:lpstr>PowerPoint 演示文稿</vt:lpstr>
      <vt:lpstr>利用属性组的闭包求关系的候选码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休息…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 </cp:lastModifiedBy>
  <cp:revision>140</cp:revision>
  <dcterms:created xsi:type="dcterms:W3CDTF">2009-08-17T01:55:50Z</dcterms:created>
  <dcterms:modified xsi:type="dcterms:W3CDTF">2019-04-23T09:29:46Z</dcterms:modified>
</cp:coreProperties>
</file>