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8" r:id="rId1"/>
  </p:sldMasterIdLst>
  <p:notesMasterIdLst>
    <p:notesMasterId r:id="rId98"/>
  </p:notesMasterIdLst>
  <p:sldIdLst>
    <p:sldId id="262" r:id="rId2"/>
    <p:sldId id="417" r:id="rId3"/>
    <p:sldId id="268" r:id="rId4"/>
    <p:sldId id="269" r:id="rId5"/>
    <p:sldId id="395" r:id="rId6"/>
    <p:sldId id="271" r:id="rId7"/>
    <p:sldId id="272" r:id="rId8"/>
    <p:sldId id="273" r:id="rId9"/>
    <p:sldId id="274" r:id="rId10"/>
    <p:sldId id="396" r:id="rId11"/>
    <p:sldId id="275" r:id="rId12"/>
    <p:sldId id="276" r:id="rId13"/>
    <p:sldId id="277" r:id="rId14"/>
    <p:sldId id="278" r:id="rId15"/>
    <p:sldId id="279" r:id="rId16"/>
    <p:sldId id="280" r:id="rId17"/>
    <p:sldId id="332" r:id="rId18"/>
    <p:sldId id="385" r:id="rId19"/>
    <p:sldId id="333" r:id="rId20"/>
    <p:sldId id="387" r:id="rId21"/>
    <p:sldId id="281" r:id="rId22"/>
    <p:sldId id="282" r:id="rId23"/>
    <p:sldId id="283" r:id="rId24"/>
    <p:sldId id="409" r:id="rId25"/>
    <p:sldId id="285" r:id="rId26"/>
    <p:sldId id="286" r:id="rId27"/>
    <p:sldId id="337" r:id="rId28"/>
    <p:sldId id="338" r:id="rId29"/>
    <p:sldId id="339" r:id="rId30"/>
    <p:sldId id="340" r:id="rId31"/>
    <p:sldId id="341" r:id="rId32"/>
    <p:sldId id="342" r:id="rId33"/>
    <p:sldId id="344" r:id="rId34"/>
    <p:sldId id="410" r:id="rId35"/>
    <p:sldId id="287" r:id="rId36"/>
    <p:sldId id="288" r:id="rId37"/>
    <p:sldId id="289" r:id="rId38"/>
    <p:sldId id="290" r:id="rId39"/>
    <p:sldId id="291" r:id="rId40"/>
    <p:sldId id="352" r:id="rId41"/>
    <p:sldId id="411" r:id="rId42"/>
    <p:sldId id="351" r:id="rId43"/>
    <p:sldId id="292" r:id="rId44"/>
    <p:sldId id="293" r:id="rId45"/>
    <p:sldId id="294" r:id="rId46"/>
    <p:sldId id="295" r:id="rId47"/>
    <p:sldId id="400" r:id="rId48"/>
    <p:sldId id="401" r:id="rId49"/>
    <p:sldId id="412" r:id="rId50"/>
    <p:sldId id="298" r:id="rId51"/>
    <p:sldId id="299" r:id="rId52"/>
    <p:sldId id="300" r:id="rId53"/>
    <p:sldId id="413" r:id="rId54"/>
    <p:sldId id="414" r:id="rId55"/>
    <p:sldId id="346" r:id="rId56"/>
    <p:sldId id="350" r:id="rId57"/>
    <p:sldId id="402" r:id="rId58"/>
    <p:sldId id="302" r:id="rId59"/>
    <p:sldId id="303" r:id="rId60"/>
    <p:sldId id="415" r:id="rId61"/>
    <p:sldId id="304" r:id="rId62"/>
    <p:sldId id="305" r:id="rId63"/>
    <p:sldId id="389" r:id="rId64"/>
    <p:sldId id="403" r:id="rId65"/>
    <p:sldId id="404" r:id="rId66"/>
    <p:sldId id="306" r:id="rId67"/>
    <p:sldId id="390" r:id="rId68"/>
    <p:sldId id="391" r:id="rId69"/>
    <p:sldId id="307" r:id="rId70"/>
    <p:sldId id="397" r:id="rId71"/>
    <p:sldId id="398" r:id="rId72"/>
    <p:sldId id="349" r:id="rId73"/>
    <p:sldId id="416" r:id="rId74"/>
    <p:sldId id="353" r:id="rId75"/>
    <p:sldId id="355" r:id="rId76"/>
    <p:sldId id="356" r:id="rId77"/>
    <p:sldId id="379" r:id="rId78"/>
    <p:sldId id="357" r:id="rId79"/>
    <p:sldId id="380" r:id="rId80"/>
    <p:sldId id="360" r:id="rId81"/>
    <p:sldId id="362" r:id="rId82"/>
    <p:sldId id="383" r:id="rId83"/>
    <p:sldId id="363" r:id="rId84"/>
    <p:sldId id="399" r:id="rId85"/>
    <p:sldId id="364" r:id="rId86"/>
    <p:sldId id="384" r:id="rId87"/>
    <p:sldId id="365" r:id="rId88"/>
    <p:sldId id="381" r:id="rId89"/>
    <p:sldId id="366" r:id="rId90"/>
    <p:sldId id="367" r:id="rId91"/>
    <p:sldId id="382" r:id="rId92"/>
    <p:sldId id="406" r:id="rId93"/>
    <p:sldId id="407" r:id="rId94"/>
    <p:sldId id="405" r:id="rId95"/>
    <p:sldId id="408" r:id="rId96"/>
    <p:sldId id="418" r:id="rId97"/>
  </p:sldIdLst>
  <p:sldSz cx="12192000" cy="6858000"/>
  <p:notesSz cx="7099300" cy="10234613"/>
  <p:defaultTextStyle>
    <a:defPPr>
      <a:defRPr lang="en-US"/>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9900"/>
    <a:srgbClr val="FFFFFF"/>
    <a:srgbClr val="3333FF"/>
    <a:srgbClr val="00FFCC"/>
    <a:srgbClr val="0000FF"/>
    <a:srgbClr val="000000"/>
    <a:srgbClr val="FF99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91078" autoAdjust="0"/>
  </p:normalViewPr>
  <p:slideViewPr>
    <p:cSldViewPr snapToGrid="0">
      <p:cViewPr varScale="1">
        <p:scale>
          <a:sx n="68" d="100"/>
          <a:sy n="68" d="100"/>
        </p:scale>
        <p:origin x="798" y="5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FE0E1E-F3AA-4293-AF18-86FAB6034920}"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zh-CN" altLang="en-US"/>
        </a:p>
      </dgm:t>
    </dgm:pt>
    <dgm:pt modelId="{1156F12A-CBDE-488E-8DAA-64C28C7517E5}">
      <dgm:prSet phldrT="[文本]"/>
      <dgm:spPr>
        <a:solidFill>
          <a:srgbClr val="3333FF"/>
        </a:solidFill>
      </dgm:spPr>
      <dgm:t>
        <a:bodyPr/>
        <a:lstStyle/>
        <a:p>
          <a:r>
            <a:rPr lang="zh-CN" altLang="en-US" dirty="0"/>
            <a:t>标识符</a:t>
          </a:r>
        </a:p>
      </dgm:t>
    </dgm:pt>
    <dgm:pt modelId="{46BC0385-AC8E-4963-A5A4-6A85CB76AB0C}" type="parTrans" cxnId="{4834B7F4-1500-4693-B870-B40AA7B6388D}">
      <dgm:prSet/>
      <dgm:spPr/>
      <dgm:t>
        <a:bodyPr/>
        <a:lstStyle/>
        <a:p>
          <a:endParaRPr lang="zh-CN" altLang="en-US"/>
        </a:p>
      </dgm:t>
    </dgm:pt>
    <dgm:pt modelId="{E5B1EDB3-59C8-461D-92B6-04C2F209AE37}" type="sibTrans" cxnId="{4834B7F4-1500-4693-B870-B40AA7B6388D}">
      <dgm:prSet/>
      <dgm:spPr/>
      <dgm:t>
        <a:bodyPr/>
        <a:lstStyle/>
        <a:p>
          <a:endParaRPr lang="zh-CN" altLang="en-US"/>
        </a:p>
      </dgm:t>
    </dgm:pt>
    <dgm:pt modelId="{86A9BFA3-C7A0-4035-A142-6FBE5CE98FFE}">
      <dgm:prSet phldrT="[文本]"/>
      <dgm:spPr>
        <a:solidFill>
          <a:srgbClr val="FF6600"/>
        </a:solidFill>
      </dgm:spPr>
      <dgm:t>
        <a:bodyPr/>
        <a:lstStyle/>
        <a:p>
          <a:r>
            <a:rPr lang="zh-CN" altLang="en-US" dirty="0"/>
            <a:t>注释语句</a:t>
          </a:r>
        </a:p>
      </dgm:t>
    </dgm:pt>
    <dgm:pt modelId="{5AB513FA-9941-41C4-9251-60E27BFD87B6}" type="parTrans" cxnId="{230ABD74-0B95-4323-8D4E-BC0D78FF3B33}">
      <dgm:prSet/>
      <dgm:spPr/>
      <dgm:t>
        <a:bodyPr/>
        <a:lstStyle/>
        <a:p>
          <a:endParaRPr lang="zh-CN" altLang="en-US"/>
        </a:p>
      </dgm:t>
    </dgm:pt>
    <dgm:pt modelId="{0EC556A1-2FBA-439E-A169-F97BFE37E398}" type="sibTrans" cxnId="{230ABD74-0B95-4323-8D4E-BC0D78FF3B33}">
      <dgm:prSet/>
      <dgm:spPr/>
      <dgm:t>
        <a:bodyPr/>
        <a:lstStyle/>
        <a:p>
          <a:endParaRPr lang="zh-CN" altLang="en-US"/>
        </a:p>
      </dgm:t>
    </dgm:pt>
    <dgm:pt modelId="{A27CDBA4-27C7-4F45-9B2A-C1A4335C4217}">
      <dgm:prSet phldrT="[文本]"/>
      <dgm:spPr/>
      <dgm:t>
        <a:bodyPr/>
        <a:lstStyle/>
        <a:p>
          <a:r>
            <a:rPr lang="zh-CN" altLang="en-US" dirty="0"/>
            <a:t>表达式</a:t>
          </a:r>
        </a:p>
      </dgm:t>
    </dgm:pt>
    <dgm:pt modelId="{7593F1E4-7275-4723-A3DA-69A0D7D6591A}" type="parTrans" cxnId="{D9F6E09B-919D-4A76-81F0-62A0179E4C3B}">
      <dgm:prSet/>
      <dgm:spPr/>
      <dgm:t>
        <a:bodyPr/>
        <a:lstStyle/>
        <a:p>
          <a:endParaRPr lang="zh-CN" altLang="en-US"/>
        </a:p>
      </dgm:t>
    </dgm:pt>
    <dgm:pt modelId="{137DAC0E-CE30-4242-9447-C3156A5B3E46}" type="sibTrans" cxnId="{D9F6E09B-919D-4A76-81F0-62A0179E4C3B}">
      <dgm:prSet/>
      <dgm:spPr/>
      <dgm:t>
        <a:bodyPr/>
        <a:lstStyle/>
        <a:p>
          <a:endParaRPr lang="zh-CN" altLang="en-US"/>
        </a:p>
      </dgm:t>
    </dgm:pt>
    <dgm:pt modelId="{9C656C3D-DCB9-4E8C-A806-4A9E5FA579DE}">
      <dgm:prSet phldrT="[文本]"/>
      <dgm:spPr>
        <a:solidFill>
          <a:srgbClr val="009900"/>
        </a:solidFill>
      </dgm:spPr>
      <dgm:t>
        <a:bodyPr/>
        <a:lstStyle/>
        <a:p>
          <a:r>
            <a:rPr lang="zh-CN" altLang="en-US" dirty="0"/>
            <a:t>流程控制语句</a:t>
          </a:r>
        </a:p>
      </dgm:t>
    </dgm:pt>
    <dgm:pt modelId="{1514C49A-51DE-4497-8FA8-45E8E8E61646}" type="parTrans" cxnId="{19464B5F-E36C-4306-8EDB-9184F99E78E5}">
      <dgm:prSet/>
      <dgm:spPr/>
      <dgm:t>
        <a:bodyPr/>
        <a:lstStyle/>
        <a:p>
          <a:endParaRPr lang="zh-CN" altLang="en-US"/>
        </a:p>
      </dgm:t>
    </dgm:pt>
    <dgm:pt modelId="{77C1AEB6-40D5-4C4F-A9F3-36DEEAF69DCC}" type="sibTrans" cxnId="{19464B5F-E36C-4306-8EDB-9184F99E78E5}">
      <dgm:prSet/>
      <dgm:spPr/>
      <dgm:t>
        <a:bodyPr/>
        <a:lstStyle/>
        <a:p>
          <a:endParaRPr lang="zh-CN" altLang="en-US"/>
        </a:p>
      </dgm:t>
    </dgm:pt>
    <dgm:pt modelId="{6BFE08BF-6CE5-47A6-8CD4-F94F1D9C8646}">
      <dgm:prSet phldrT="[文本]"/>
      <dgm:spPr/>
      <dgm:t>
        <a:bodyPr/>
        <a:lstStyle/>
        <a:p>
          <a:r>
            <a:rPr lang="zh-CN" altLang="en-US" dirty="0"/>
            <a:t>系统函数</a:t>
          </a:r>
        </a:p>
      </dgm:t>
    </dgm:pt>
    <dgm:pt modelId="{74CEF484-0211-400C-95BB-0A21D37CDF28}" type="parTrans" cxnId="{31692BBF-6D67-47C1-9F02-A7A04408CE69}">
      <dgm:prSet/>
      <dgm:spPr/>
      <dgm:t>
        <a:bodyPr/>
        <a:lstStyle/>
        <a:p>
          <a:endParaRPr lang="zh-CN" altLang="en-US"/>
        </a:p>
      </dgm:t>
    </dgm:pt>
    <dgm:pt modelId="{4AD90D84-E210-4B66-BBA9-D4ECFD2E5E0F}" type="sibTrans" cxnId="{31692BBF-6D67-47C1-9F02-A7A04408CE69}">
      <dgm:prSet/>
      <dgm:spPr/>
      <dgm:t>
        <a:bodyPr/>
        <a:lstStyle/>
        <a:p>
          <a:endParaRPr lang="zh-CN" altLang="en-US"/>
        </a:p>
      </dgm:t>
    </dgm:pt>
    <dgm:pt modelId="{70455BE9-0A83-4769-9CBB-B82EC8C12FC2}" type="pres">
      <dgm:prSet presAssocID="{D4FE0E1E-F3AA-4293-AF18-86FAB6034920}" presName="Name0" presStyleCnt="0">
        <dgm:presLayoutVars>
          <dgm:chMax val="7"/>
          <dgm:chPref val="7"/>
          <dgm:dir/>
        </dgm:presLayoutVars>
      </dgm:prSet>
      <dgm:spPr/>
      <dgm:t>
        <a:bodyPr/>
        <a:lstStyle/>
        <a:p>
          <a:endParaRPr lang="zh-CN" altLang="en-US"/>
        </a:p>
      </dgm:t>
    </dgm:pt>
    <dgm:pt modelId="{3AC93926-37AD-4D97-8F62-4CDB78C91526}" type="pres">
      <dgm:prSet presAssocID="{D4FE0E1E-F3AA-4293-AF18-86FAB6034920}" presName="Name1" presStyleCnt="0"/>
      <dgm:spPr/>
    </dgm:pt>
    <dgm:pt modelId="{AC0C677D-BDE2-4639-88E6-B85030A89FD7}" type="pres">
      <dgm:prSet presAssocID="{D4FE0E1E-F3AA-4293-AF18-86FAB6034920}" presName="cycle" presStyleCnt="0"/>
      <dgm:spPr/>
    </dgm:pt>
    <dgm:pt modelId="{F6FD1FD1-C878-4A9C-B8AF-8836F0DE3B74}" type="pres">
      <dgm:prSet presAssocID="{D4FE0E1E-F3AA-4293-AF18-86FAB6034920}" presName="srcNode" presStyleLbl="node1" presStyleIdx="0" presStyleCnt="5"/>
      <dgm:spPr/>
    </dgm:pt>
    <dgm:pt modelId="{23A20FF4-671C-43E5-BE01-CEBDED6AA45F}" type="pres">
      <dgm:prSet presAssocID="{D4FE0E1E-F3AA-4293-AF18-86FAB6034920}" presName="conn" presStyleLbl="parChTrans1D2" presStyleIdx="0" presStyleCnt="1"/>
      <dgm:spPr/>
      <dgm:t>
        <a:bodyPr/>
        <a:lstStyle/>
        <a:p>
          <a:endParaRPr lang="zh-CN" altLang="en-US"/>
        </a:p>
      </dgm:t>
    </dgm:pt>
    <dgm:pt modelId="{46343EBB-F217-431E-84A0-99499EDFF2EC}" type="pres">
      <dgm:prSet presAssocID="{D4FE0E1E-F3AA-4293-AF18-86FAB6034920}" presName="extraNode" presStyleLbl="node1" presStyleIdx="0" presStyleCnt="5"/>
      <dgm:spPr/>
    </dgm:pt>
    <dgm:pt modelId="{4111CFCD-E2DA-4250-973D-4318CC72C062}" type="pres">
      <dgm:prSet presAssocID="{D4FE0E1E-F3AA-4293-AF18-86FAB6034920}" presName="dstNode" presStyleLbl="node1" presStyleIdx="0" presStyleCnt="5"/>
      <dgm:spPr/>
    </dgm:pt>
    <dgm:pt modelId="{B7EB047F-B6D0-4512-ACFB-061FC7C2E776}" type="pres">
      <dgm:prSet presAssocID="{1156F12A-CBDE-488E-8DAA-64C28C7517E5}" presName="text_1" presStyleLbl="node1" presStyleIdx="0" presStyleCnt="5">
        <dgm:presLayoutVars>
          <dgm:bulletEnabled val="1"/>
        </dgm:presLayoutVars>
      </dgm:prSet>
      <dgm:spPr/>
      <dgm:t>
        <a:bodyPr/>
        <a:lstStyle/>
        <a:p>
          <a:endParaRPr lang="zh-CN" altLang="en-US"/>
        </a:p>
      </dgm:t>
    </dgm:pt>
    <dgm:pt modelId="{DA96D89A-499F-4432-B831-14AA1F7E05E0}" type="pres">
      <dgm:prSet presAssocID="{1156F12A-CBDE-488E-8DAA-64C28C7517E5}" presName="accent_1" presStyleCnt="0"/>
      <dgm:spPr/>
    </dgm:pt>
    <dgm:pt modelId="{04ECD564-EC73-4EAF-858F-BABC7FF6D68E}" type="pres">
      <dgm:prSet presAssocID="{1156F12A-CBDE-488E-8DAA-64C28C7517E5}" presName="accentRepeatNode" presStyleLbl="solidFgAcc1" presStyleIdx="0" presStyleCnt="5"/>
      <dgm:spPr/>
    </dgm:pt>
    <dgm:pt modelId="{33B45611-FDFD-4182-9B2C-AC4303957308}" type="pres">
      <dgm:prSet presAssocID="{86A9BFA3-C7A0-4035-A142-6FBE5CE98FFE}" presName="text_2" presStyleLbl="node1" presStyleIdx="1" presStyleCnt="5">
        <dgm:presLayoutVars>
          <dgm:bulletEnabled val="1"/>
        </dgm:presLayoutVars>
      </dgm:prSet>
      <dgm:spPr/>
      <dgm:t>
        <a:bodyPr/>
        <a:lstStyle/>
        <a:p>
          <a:endParaRPr lang="zh-CN" altLang="en-US"/>
        </a:p>
      </dgm:t>
    </dgm:pt>
    <dgm:pt modelId="{47BCC6C3-DCAE-4834-8EA1-56C8D95C3764}" type="pres">
      <dgm:prSet presAssocID="{86A9BFA3-C7A0-4035-A142-6FBE5CE98FFE}" presName="accent_2" presStyleCnt="0"/>
      <dgm:spPr/>
    </dgm:pt>
    <dgm:pt modelId="{06095E4A-8A28-45B4-AA24-0D5B12F138B1}" type="pres">
      <dgm:prSet presAssocID="{86A9BFA3-C7A0-4035-A142-6FBE5CE98FFE}" presName="accentRepeatNode" presStyleLbl="solidFgAcc1" presStyleIdx="1" presStyleCnt="5"/>
      <dgm:spPr/>
    </dgm:pt>
    <dgm:pt modelId="{A99D3313-8CE8-44B4-A099-82B6A59F9ABC}" type="pres">
      <dgm:prSet presAssocID="{A27CDBA4-27C7-4F45-9B2A-C1A4335C4217}" presName="text_3" presStyleLbl="node1" presStyleIdx="2" presStyleCnt="5">
        <dgm:presLayoutVars>
          <dgm:bulletEnabled val="1"/>
        </dgm:presLayoutVars>
      </dgm:prSet>
      <dgm:spPr/>
      <dgm:t>
        <a:bodyPr/>
        <a:lstStyle/>
        <a:p>
          <a:endParaRPr lang="zh-CN" altLang="en-US"/>
        </a:p>
      </dgm:t>
    </dgm:pt>
    <dgm:pt modelId="{5A46B9FC-9C1B-4EFB-9A71-C855944433AF}" type="pres">
      <dgm:prSet presAssocID="{A27CDBA4-27C7-4F45-9B2A-C1A4335C4217}" presName="accent_3" presStyleCnt="0"/>
      <dgm:spPr/>
    </dgm:pt>
    <dgm:pt modelId="{EA7A3944-68E6-487C-8C4B-AB4F56B9DE58}" type="pres">
      <dgm:prSet presAssocID="{A27CDBA4-27C7-4F45-9B2A-C1A4335C4217}" presName="accentRepeatNode" presStyleLbl="solidFgAcc1" presStyleIdx="2" presStyleCnt="5"/>
      <dgm:spPr/>
    </dgm:pt>
    <dgm:pt modelId="{86AB5DEE-FA6D-4DD4-A6DB-A8E73BAD4785}" type="pres">
      <dgm:prSet presAssocID="{9C656C3D-DCB9-4E8C-A806-4A9E5FA579DE}" presName="text_4" presStyleLbl="node1" presStyleIdx="3" presStyleCnt="5">
        <dgm:presLayoutVars>
          <dgm:bulletEnabled val="1"/>
        </dgm:presLayoutVars>
      </dgm:prSet>
      <dgm:spPr/>
      <dgm:t>
        <a:bodyPr/>
        <a:lstStyle/>
        <a:p>
          <a:endParaRPr lang="zh-CN" altLang="en-US"/>
        </a:p>
      </dgm:t>
    </dgm:pt>
    <dgm:pt modelId="{1DC58619-8AD1-48ED-9356-1D7023BD2E85}" type="pres">
      <dgm:prSet presAssocID="{9C656C3D-DCB9-4E8C-A806-4A9E5FA579DE}" presName="accent_4" presStyleCnt="0"/>
      <dgm:spPr/>
    </dgm:pt>
    <dgm:pt modelId="{82850B7F-3CCC-4C0E-B859-5ED47FDA9E74}" type="pres">
      <dgm:prSet presAssocID="{9C656C3D-DCB9-4E8C-A806-4A9E5FA579DE}" presName="accentRepeatNode" presStyleLbl="solidFgAcc1" presStyleIdx="3" presStyleCnt="5"/>
      <dgm:spPr/>
    </dgm:pt>
    <dgm:pt modelId="{9284CFDE-D969-48F3-9C95-FFA4F5B54D67}" type="pres">
      <dgm:prSet presAssocID="{6BFE08BF-6CE5-47A6-8CD4-F94F1D9C8646}" presName="text_5" presStyleLbl="node1" presStyleIdx="4" presStyleCnt="5">
        <dgm:presLayoutVars>
          <dgm:bulletEnabled val="1"/>
        </dgm:presLayoutVars>
      </dgm:prSet>
      <dgm:spPr/>
      <dgm:t>
        <a:bodyPr/>
        <a:lstStyle/>
        <a:p>
          <a:endParaRPr lang="zh-CN" altLang="en-US"/>
        </a:p>
      </dgm:t>
    </dgm:pt>
    <dgm:pt modelId="{961B1923-87C2-4D5E-927D-FAEAD9FDFF40}" type="pres">
      <dgm:prSet presAssocID="{6BFE08BF-6CE5-47A6-8CD4-F94F1D9C8646}" presName="accent_5" presStyleCnt="0"/>
      <dgm:spPr/>
    </dgm:pt>
    <dgm:pt modelId="{7499CD21-F8E0-4BB5-9F65-7528202BD554}" type="pres">
      <dgm:prSet presAssocID="{6BFE08BF-6CE5-47A6-8CD4-F94F1D9C8646}" presName="accentRepeatNode" presStyleLbl="solidFgAcc1" presStyleIdx="4" presStyleCnt="5"/>
      <dgm:spPr/>
    </dgm:pt>
  </dgm:ptLst>
  <dgm:cxnLst>
    <dgm:cxn modelId="{F1287DAD-4611-48B5-894B-849E8410FCB7}" type="presOf" srcId="{A27CDBA4-27C7-4F45-9B2A-C1A4335C4217}" destId="{A99D3313-8CE8-44B4-A099-82B6A59F9ABC}" srcOrd="0" destOrd="0" presId="urn:microsoft.com/office/officeart/2008/layout/VerticalCurvedList"/>
    <dgm:cxn modelId="{31692BBF-6D67-47C1-9F02-A7A04408CE69}" srcId="{D4FE0E1E-F3AA-4293-AF18-86FAB6034920}" destId="{6BFE08BF-6CE5-47A6-8CD4-F94F1D9C8646}" srcOrd="4" destOrd="0" parTransId="{74CEF484-0211-400C-95BB-0A21D37CDF28}" sibTransId="{4AD90D84-E210-4B66-BBA9-D4ECFD2E5E0F}"/>
    <dgm:cxn modelId="{FF3E4787-0BCF-4154-A029-5223C1009DC2}" type="presOf" srcId="{6BFE08BF-6CE5-47A6-8CD4-F94F1D9C8646}" destId="{9284CFDE-D969-48F3-9C95-FFA4F5B54D67}" srcOrd="0" destOrd="0" presId="urn:microsoft.com/office/officeart/2008/layout/VerticalCurvedList"/>
    <dgm:cxn modelId="{230ABD74-0B95-4323-8D4E-BC0D78FF3B33}" srcId="{D4FE0E1E-F3AA-4293-AF18-86FAB6034920}" destId="{86A9BFA3-C7A0-4035-A142-6FBE5CE98FFE}" srcOrd="1" destOrd="0" parTransId="{5AB513FA-9941-41C4-9251-60E27BFD87B6}" sibTransId="{0EC556A1-2FBA-439E-A169-F97BFE37E398}"/>
    <dgm:cxn modelId="{2783DC4F-CA07-4D8D-B89E-30DE9792D7D0}" type="presOf" srcId="{D4FE0E1E-F3AA-4293-AF18-86FAB6034920}" destId="{70455BE9-0A83-4769-9CBB-B82EC8C12FC2}" srcOrd="0" destOrd="0" presId="urn:microsoft.com/office/officeart/2008/layout/VerticalCurvedList"/>
    <dgm:cxn modelId="{19464B5F-E36C-4306-8EDB-9184F99E78E5}" srcId="{D4FE0E1E-F3AA-4293-AF18-86FAB6034920}" destId="{9C656C3D-DCB9-4E8C-A806-4A9E5FA579DE}" srcOrd="3" destOrd="0" parTransId="{1514C49A-51DE-4497-8FA8-45E8E8E61646}" sibTransId="{77C1AEB6-40D5-4C4F-A9F3-36DEEAF69DCC}"/>
    <dgm:cxn modelId="{4834B7F4-1500-4693-B870-B40AA7B6388D}" srcId="{D4FE0E1E-F3AA-4293-AF18-86FAB6034920}" destId="{1156F12A-CBDE-488E-8DAA-64C28C7517E5}" srcOrd="0" destOrd="0" parTransId="{46BC0385-AC8E-4963-A5A4-6A85CB76AB0C}" sibTransId="{E5B1EDB3-59C8-461D-92B6-04C2F209AE37}"/>
    <dgm:cxn modelId="{EBAFF00D-E203-4DCD-A8F5-2EFA4F946D36}" type="presOf" srcId="{1156F12A-CBDE-488E-8DAA-64C28C7517E5}" destId="{B7EB047F-B6D0-4512-ACFB-061FC7C2E776}" srcOrd="0" destOrd="0" presId="urn:microsoft.com/office/officeart/2008/layout/VerticalCurvedList"/>
    <dgm:cxn modelId="{D9F6E09B-919D-4A76-81F0-62A0179E4C3B}" srcId="{D4FE0E1E-F3AA-4293-AF18-86FAB6034920}" destId="{A27CDBA4-27C7-4F45-9B2A-C1A4335C4217}" srcOrd="2" destOrd="0" parTransId="{7593F1E4-7275-4723-A3DA-69A0D7D6591A}" sibTransId="{137DAC0E-CE30-4242-9447-C3156A5B3E46}"/>
    <dgm:cxn modelId="{A009FAB9-A50D-441A-9430-FCDB28308D35}" type="presOf" srcId="{E5B1EDB3-59C8-461D-92B6-04C2F209AE37}" destId="{23A20FF4-671C-43E5-BE01-CEBDED6AA45F}" srcOrd="0" destOrd="0" presId="urn:microsoft.com/office/officeart/2008/layout/VerticalCurvedList"/>
    <dgm:cxn modelId="{EF7B2570-8525-4286-9E80-92275BA09A6C}" type="presOf" srcId="{86A9BFA3-C7A0-4035-A142-6FBE5CE98FFE}" destId="{33B45611-FDFD-4182-9B2C-AC4303957308}" srcOrd="0" destOrd="0" presId="urn:microsoft.com/office/officeart/2008/layout/VerticalCurvedList"/>
    <dgm:cxn modelId="{B07DBD26-94C0-40DE-AF4F-6959CECFFD03}" type="presOf" srcId="{9C656C3D-DCB9-4E8C-A806-4A9E5FA579DE}" destId="{86AB5DEE-FA6D-4DD4-A6DB-A8E73BAD4785}" srcOrd="0" destOrd="0" presId="urn:microsoft.com/office/officeart/2008/layout/VerticalCurvedList"/>
    <dgm:cxn modelId="{30C51C34-6881-48D1-8079-4932A88A4C87}" type="presParOf" srcId="{70455BE9-0A83-4769-9CBB-B82EC8C12FC2}" destId="{3AC93926-37AD-4D97-8F62-4CDB78C91526}" srcOrd="0" destOrd="0" presId="urn:microsoft.com/office/officeart/2008/layout/VerticalCurvedList"/>
    <dgm:cxn modelId="{06E794C1-8437-4431-A8A8-C93EE63D027A}" type="presParOf" srcId="{3AC93926-37AD-4D97-8F62-4CDB78C91526}" destId="{AC0C677D-BDE2-4639-88E6-B85030A89FD7}" srcOrd="0" destOrd="0" presId="urn:microsoft.com/office/officeart/2008/layout/VerticalCurvedList"/>
    <dgm:cxn modelId="{A066BDB5-B4B3-4947-9914-6EF0B5636BB6}" type="presParOf" srcId="{AC0C677D-BDE2-4639-88E6-B85030A89FD7}" destId="{F6FD1FD1-C878-4A9C-B8AF-8836F0DE3B74}" srcOrd="0" destOrd="0" presId="urn:microsoft.com/office/officeart/2008/layout/VerticalCurvedList"/>
    <dgm:cxn modelId="{73D65E8F-9824-4F0C-8592-2D17347AACDB}" type="presParOf" srcId="{AC0C677D-BDE2-4639-88E6-B85030A89FD7}" destId="{23A20FF4-671C-43E5-BE01-CEBDED6AA45F}" srcOrd="1" destOrd="0" presId="urn:microsoft.com/office/officeart/2008/layout/VerticalCurvedList"/>
    <dgm:cxn modelId="{A28060F1-6DFB-43F5-9982-C77961289196}" type="presParOf" srcId="{AC0C677D-BDE2-4639-88E6-B85030A89FD7}" destId="{46343EBB-F217-431E-84A0-99499EDFF2EC}" srcOrd="2" destOrd="0" presId="urn:microsoft.com/office/officeart/2008/layout/VerticalCurvedList"/>
    <dgm:cxn modelId="{B5177804-3632-4B3E-9501-8B9B6DBA4EFA}" type="presParOf" srcId="{AC0C677D-BDE2-4639-88E6-B85030A89FD7}" destId="{4111CFCD-E2DA-4250-973D-4318CC72C062}" srcOrd="3" destOrd="0" presId="urn:microsoft.com/office/officeart/2008/layout/VerticalCurvedList"/>
    <dgm:cxn modelId="{C6A4B0AD-9F3F-4D82-AB78-46EEAEF49B32}" type="presParOf" srcId="{3AC93926-37AD-4D97-8F62-4CDB78C91526}" destId="{B7EB047F-B6D0-4512-ACFB-061FC7C2E776}" srcOrd="1" destOrd="0" presId="urn:microsoft.com/office/officeart/2008/layout/VerticalCurvedList"/>
    <dgm:cxn modelId="{A698D988-6474-49FE-A8CE-0F6FF1EA987F}" type="presParOf" srcId="{3AC93926-37AD-4D97-8F62-4CDB78C91526}" destId="{DA96D89A-499F-4432-B831-14AA1F7E05E0}" srcOrd="2" destOrd="0" presId="urn:microsoft.com/office/officeart/2008/layout/VerticalCurvedList"/>
    <dgm:cxn modelId="{7CA43DE4-CEE8-479B-952D-933534BB3D2D}" type="presParOf" srcId="{DA96D89A-499F-4432-B831-14AA1F7E05E0}" destId="{04ECD564-EC73-4EAF-858F-BABC7FF6D68E}" srcOrd="0" destOrd="0" presId="urn:microsoft.com/office/officeart/2008/layout/VerticalCurvedList"/>
    <dgm:cxn modelId="{75795098-AAF3-4245-995D-94CF628C8A66}" type="presParOf" srcId="{3AC93926-37AD-4D97-8F62-4CDB78C91526}" destId="{33B45611-FDFD-4182-9B2C-AC4303957308}" srcOrd="3" destOrd="0" presId="urn:microsoft.com/office/officeart/2008/layout/VerticalCurvedList"/>
    <dgm:cxn modelId="{4998813A-60BC-4F1E-850A-38A29B8EF8BB}" type="presParOf" srcId="{3AC93926-37AD-4D97-8F62-4CDB78C91526}" destId="{47BCC6C3-DCAE-4834-8EA1-56C8D95C3764}" srcOrd="4" destOrd="0" presId="urn:microsoft.com/office/officeart/2008/layout/VerticalCurvedList"/>
    <dgm:cxn modelId="{0AFEE343-7975-4E7C-B7E4-5B40EEDA281D}" type="presParOf" srcId="{47BCC6C3-DCAE-4834-8EA1-56C8D95C3764}" destId="{06095E4A-8A28-45B4-AA24-0D5B12F138B1}" srcOrd="0" destOrd="0" presId="urn:microsoft.com/office/officeart/2008/layout/VerticalCurvedList"/>
    <dgm:cxn modelId="{8DCAB12C-51DC-4F9D-9C5B-AEA5D8257A66}" type="presParOf" srcId="{3AC93926-37AD-4D97-8F62-4CDB78C91526}" destId="{A99D3313-8CE8-44B4-A099-82B6A59F9ABC}" srcOrd="5" destOrd="0" presId="urn:microsoft.com/office/officeart/2008/layout/VerticalCurvedList"/>
    <dgm:cxn modelId="{003F43B4-EB8F-4045-B1CA-AFF67D3AFACF}" type="presParOf" srcId="{3AC93926-37AD-4D97-8F62-4CDB78C91526}" destId="{5A46B9FC-9C1B-4EFB-9A71-C855944433AF}" srcOrd="6" destOrd="0" presId="urn:microsoft.com/office/officeart/2008/layout/VerticalCurvedList"/>
    <dgm:cxn modelId="{D85A9DDA-C5B7-435B-96F8-8E5290A7C115}" type="presParOf" srcId="{5A46B9FC-9C1B-4EFB-9A71-C855944433AF}" destId="{EA7A3944-68E6-487C-8C4B-AB4F56B9DE58}" srcOrd="0" destOrd="0" presId="urn:microsoft.com/office/officeart/2008/layout/VerticalCurvedList"/>
    <dgm:cxn modelId="{38335D96-7CA7-457A-A298-D1ED71E801BB}" type="presParOf" srcId="{3AC93926-37AD-4D97-8F62-4CDB78C91526}" destId="{86AB5DEE-FA6D-4DD4-A6DB-A8E73BAD4785}" srcOrd="7" destOrd="0" presId="urn:microsoft.com/office/officeart/2008/layout/VerticalCurvedList"/>
    <dgm:cxn modelId="{94D38EC2-A769-44FD-BC5B-07CBD9A757CF}" type="presParOf" srcId="{3AC93926-37AD-4D97-8F62-4CDB78C91526}" destId="{1DC58619-8AD1-48ED-9356-1D7023BD2E85}" srcOrd="8" destOrd="0" presId="urn:microsoft.com/office/officeart/2008/layout/VerticalCurvedList"/>
    <dgm:cxn modelId="{E7545621-7861-4B9C-9E4C-985AA95EF9B1}" type="presParOf" srcId="{1DC58619-8AD1-48ED-9356-1D7023BD2E85}" destId="{82850B7F-3CCC-4C0E-B859-5ED47FDA9E74}" srcOrd="0" destOrd="0" presId="urn:microsoft.com/office/officeart/2008/layout/VerticalCurvedList"/>
    <dgm:cxn modelId="{25134606-0932-47C0-87C2-EE10EB55F4BA}" type="presParOf" srcId="{3AC93926-37AD-4D97-8F62-4CDB78C91526}" destId="{9284CFDE-D969-48F3-9C95-FFA4F5B54D67}" srcOrd="9" destOrd="0" presId="urn:microsoft.com/office/officeart/2008/layout/VerticalCurvedList"/>
    <dgm:cxn modelId="{5BA1D5C1-FBE2-46CC-8F76-88F6819295EB}" type="presParOf" srcId="{3AC93926-37AD-4D97-8F62-4CDB78C91526}" destId="{961B1923-87C2-4D5E-927D-FAEAD9FDFF40}" srcOrd="10" destOrd="0" presId="urn:microsoft.com/office/officeart/2008/layout/VerticalCurvedList"/>
    <dgm:cxn modelId="{4E1B49CD-6912-4EC0-B2A3-57EA5FEDA71A}" type="presParOf" srcId="{961B1923-87C2-4D5E-927D-FAEAD9FDFF40}" destId="{7499CD21-F8E0-4BB5-9F65-7528202BD55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EB5404-5815-4214-BC48-1AD043336D5F}"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9C6E4B8F-05BD-4A5B-B1CE-18283EB90A81}">
      <dgm:prSet phldrT="[文本]" custT="1"/>
      <dgm:spPr/>
      <dgm:t>
        <a:bodyPr/>
        <a:lstStyle/>
        <a:p>
          <a:r>
            <a:rPr lang="zh-CN" altLang="en-US" sz="2400" dirty="0"/>
            <a:t>选择结构</a:t>
          </a:r>
        </a:p>
      </dgm:t>
    </dgm:pt>
    <dgm:pt modelId="{E585FEBC-8D0F-4227-A88F-C0C273C14513}" type="parTrans" cxnId="{78929C63-9373-496A-898D-3BDF1B4B888A}">
      <dgm:prSet/>
      <dgm:spPr/>
      <dgm:t>
        <a:bodyPr/>
        <a:lstStyle/>
        <a:p>
          <a:endParaRPr lang="zh-CN" altLang="en-US" sz="2400"/>
        </a:p>
      </dgm:t>
    </dgm:pt>
    <dgm:pt modelId="{B910D061-C37E-45E6-9DC8-6B6758CEC54C}" type="sibTrans" cxnId="{78929C63-9373-496A-898D-3BDF1B4B888A}">
      <dgm:prSet/>
      <dgm:spPr/>
      <dgm:t>
        <a:bodyPr/>
        <a:lstStyle/>
        <a:p>
          <a:endParaRPr lang="zh-CN" altLang="en-US" sz="2400"/>
        </a:p>
      </dgm:t>
    </dgm:pt>
    <dgm:pt modelId="{DB33481D-1818-4F15-A46A-823972BC4D07}">
      <dgm:prSet phldrT="[文本]" custT="1"/>
      <dgm:spPr>
        <a:solidFill>
          <a:srgbClr val="FF6600"/>
        </a:solidFill>
      </dgm:spPr>
      <dgm:t>
        <a:bodyPr/>
        <a:lstStyle/>
        <a:p>
          <a:r>
            <a:rPr lang="zh-CN" altLang="en-US" sz="2400" dirty="0"/>
            <a:t>循环结构</a:t>
          </a:r>
        </a:p>
      </dgm:t>
    </dgm:pt>
    <dgm:pt modelId="{3E0B0AE0-ECFF-47CA-802C-6640C507E11E}" type="parTrans" cxnId="{F387A1BC-EE63-41A6-815D-D6FF7C457C94}">
      <dgm:prSet/>
      <dgm:spPr/>
      <dgm:t>
        <a:bodyPr/>
        <a:lstStyle/>
        <a:p>
          <a:endParaRPr lang="zh-CN" altLang="en-US" sz="2400"/>
        </a:p>
      </dgm:t>
    </dgm:pt>
    <dgm:pt modelId="{B800DFF4-A366-4342-8571-7745F1C0CDEF}" type="sibTrans" cxnId="{F387A1BC-EE63-41A6-815D-D6FF7C457C94}">
      <dgm:prSet/>
      <dgm:spPr/>
      <dgm:t>
        <a:bodyPr/>
        <a:lstStyle/>
        <a:p>
          <a:endParaRPr lang="zh-CN" altLang="en-US" sz="2400"/>
        </a:p>
      </dgm:t>
    </dgm:pt>
    <dgm:pt modelId="{5E7C946A-400A-4696-8DF2-29A2A3D2EC6E}">
      <dgm:prSet phldrT="[文本]" custT="1"/>
      <dgm:spPr/>
      <dgm:t>
        <a:bodyPr/>
        <a:lstStyle/>
        <a:p>
          <a:r>
            <a:rPr lang="zh-CN" altLang="en-US" sz="2400" dirty="0"/>
            <a:t>等待语句</a:t>
          </a:r>
        </a:p>
      </dgm:t>
    </dgm:pt>
    <dgm:pt modelId="{463CC9BA-5783-4A70-954F-C0C3D758F71A}" type="parTrans" cxnId="{68C8304C-E6F4-49A6-B37C-235D16CB20EC}">
      <dgm:prSet/>
      <dgm:spPr/>
      <dgm:t>
        <a:bodyPr/>
        <a:lstStyle/>
        <a:p>
          <a:endParaRPr lang="zh-CN" altLang="en-US" sz="2400"/>
        </a:p>
      </dgm:t>
    </dgm:pt>
    <dgm:pt modelId="{8180AD8B-6E67-4C9C-A8F2-27FA569E9769}" type="sibTrans" cxnId="{68C8304C-E6F4-49A6-B37C-235D16CB20EC}">
      <dgm:prSet/>
      <dgm:spPr/>
      <dgm:t>
        <a:bodyPr/>
        <a:lstStyle/>
        <a:p>
          <a:endParaRPr lang="zh-CN" altLang="en-US" sz="2400"/>
        </a:p>
      </dgm:t>
    </dgm:pt>
    <dgm:pt modelId="{11880A45-81AC-46D1-90BA-9C7453E5E45E}">
      <dgm:prSet phldrT="[文本]" custT="1"/>
      <dgm:spPr>
        <a:solidFill>
          <a:srgbClr val="009900"/>
        </a:solidFill>
      </dgm:spPr>
      <dgm:t>
        <a:bodyPr/>
        <a:lstStyle/>
        <a:p>
          <a:r>
            <a:rPr lang="zh-CN" altLang="en-US" sz="2400" dirty="0"/>
            <a:t>返回语句</a:t>
          </a:r>
        </a:p>
      </dgm:t>
    </dgm:pt>
    <dgm:pt modelId="{EA176B63-3E2D-4845-8502-98D85C304E3D}" type="parTrans" cxnId="{F75BCF28-E05C-4042-8C1A-371E3B9406A6}">
      <dgm:prSet/>
      <dgm:spPr/>
      <dgm:t>
        <a:bodyPr/>
        <a:lstStyle/>
        <a:p>
          <a:endParaRPr lang="zh-CN" altLang="en-US" sz="2400"/>
        </a:p>
      </dgm:t>
    </dgm:pt>
    <dgm:pt modelId="{1AD3F489-F6C7-43D2-9217-DD769B4EB449}" type="sibTrans" cxnId="{F75BCF28-E05C-4042-8C1A-371E3B9406A6}">
      <dgm:prSet/>
      <dgm:spPr/>
      <dgm:t>
        <a:bodyPr/>
        <a:lstStyle/>
        <a:p>
          <a:endParaRPr lang="zh-CN" altLang="en-US" sz="2400"/>
        </a:p>
      </dgm:t>
    </dgm:pt>
    <dgm:pt modelId="{144195E0-359F-4330-BDF6-1F34C23ADCAF}" type="pres">
      <dgm:prSet presAssocID="{02EB5404-5815-4214-BC48-1AD043336D5F}" presName="linear" presStyleCnt="0">
        <dgm:presLayoutVars>
          <dgm:dir/>
          <dgm:animLvl val="lvl"/>
          <dgm:resizeHandles val="exact"/>
        </dgm:presLayoutVars>
      </dgm:prSet>
      <dgm:spPr/>
      <dgm:t>
        <a:bodyPr/>
        <a:lstStyle/>
        <a:p>
          <a:endParaRPr lang="zh-CN" altLang="en-US"/>
        </a:p>
      </dgm:t>
    </dgm:pt>
    <dgm:pt modelId="{1BC1B195-CD92-498F-86B3-B76B2EA0BEF0}" type="pres">
      <dgm:prSet presAssocID="{9C6E4B8F-05BD-4A5B-B1CE-18283EB90A81}" presName="parentLin" presStyleCnt="0"/>
      <dgm:spPr/>
    </dgm:pt>
    <dgm:pt modelId="{510EF45A-D1F6-4F80-9E65-E3E6E53367FE}" type="pres">
      <dgm:prSet presAssocID="{9C6E4B8F-05BD-4A5B-B1CE-18283EB90A81}" presName="parentLeftMargin" presStyleLbl="node1" presStyleIdx="0" presStyleCnt="4"/>
      <dgm:spPr/>
      <dgm:t>
        <a:bodyPr/>
        <a:lstStyle/>
        <a:p>
          <a:endParaRPr lang="zh-CN" altLang="en-US"/>
        </a:p>
      </dgm:t>
    </dgm:pt>
    <dgm:pt modelId="{CE786066-F0D0-412A-A9F7-8801281FA4E9}" type="pres">
      <dgm:prSet presAssocID="{9C6E4B8F-05BD-4A5B-B1CE-18283EB90A81}" presName="parentText" presStyleLbl="node1" presStyleIdx="0" presStyleCnt="4">
        <dgm:presLayoutVars>
          <dgm:chMax val="0"/>
          <dgm:bulletEnabled val="1"/>
        </dgm:presLayoutVars>
      </dgm:prSet>
      <dgm:spPr/>
      <dgm:t>
        <a:bodyPr/>
        <a:lstStyle/>
        <a:p>
          <a:endParaRPr lang="zh-CN" altLang="en-US"/>
        </a:p>
      </dgm:t>
    </dgm:pt>
    <dgm:pt modelId="{E99CCE27-0569-4BA2-A15A-9B94E6E4276C}" type="pres">
      <dgm:prSet presAssocID="{9C6E4B8F-05BD-4A5B-B1CE-18283EB90A81}" presName="negativeSpace" presStyleCnt="0"/>
      <dgm:spPr/>
    </dgm:pt>
    <dgm:pt modelId="{0645B747-3C4C-4BC1-8A00-26BC094DBF0D}" type="pres">
      <dgm:prSet presAssocID="{9C6E4B8F-05BD-4A5B-B1CE-18283EB90A81}" presName="childText" presStyleLbl="conFgAcc1" presStyleIdx="0" presStyleCnt="4">
        <dgm:presLayoutVars>
          <dgm:bulletEnabled val="1"/>
        </dgm:presLayoutVars>
      </dgm:prSet>
      <dgm:spPr/>
    </dgm:pt>
    <dgm:pt modelId="{CDD8918F-F2C3-4DEE-976C-5414869BD1ED}" type="pres">
      <dgm:prSet presAssocID="{B910D061-C37E-45E6-9DC8-6B6758CEC54C}" presName="spaceBetweenRectangles" presStyleCnt="0"/>
      <dgm:spPr/>
    </dgm:pt>
    <dgm:pt modelId="{A4431990-2072-4267-A1B2-F55A2DA4DD17}" type="pres">
      <dgm:prSet presAssocID="{DB33481D-1818-4F15-A46A-823972BC4D07}" presName="parentLin" presStyleCnt="0"/>
      <dgm:spPr/>
    </dgm:pt>
    <dgm:pt modelId="{E40B3D5C-9C69-4F9B-959D-9772962531D3}" type="pres">
      <dgm:prSet presAssocID="{DB33481D-1818-4F15-A46A-823972BC4D07}" presName="parentLeftMargin" presStyleLbl="node1" presStyleIdx="0" presStyleCnt="4"/>
      <dgm:spPr/>
      <dgm:t>
        <a:bodyPr/>
        <a:lstStyle/>
        <a:p>
          <a:endParaRPr lang="zh-CN" altLang="en-US"/>
        </a:p>
      </dgm:t>
    </dgm:pt>
    <dgm:pt modelId="{FB4A01EC-0AC4-434D-905F-E415EA1CCB28}" type="pres">
      <dgm:prSet presAssocID="{DB33481D-1818-4F15-A46A-823972BC4D07}" presName="parentText" presStyleLbl="node1" presStyleIdx="1" presStyleCnt="4">
        <dgm:presLayoutVars>
          <dgm:chMax val="0"/>
          <dgm:bulletEnabled val="1"/>
        </dgm:presLayoutVars>
      </dgm:prSet>
      <dgm:spPr/>
      <dgm:t>
        <a:bodyPr/>
        <a:lstStyle/>
        <a:p>
          <a:endParaRPr lang="zh-CN" altLang="en-US"/>
        </a:p>
      </dgm:t>
    </dgm:pt>
    <dgm:pt modelId="{49F20354-C9AA-49B6-9AEB-9D3E46CB29D3}" type="pres">
      <dgm:prSet presAssocID="{DB33481D-1818-4F15-A46A-823972BC4D07}" presName="negativeSpace" presStyleCnt="0"/>
      <dgm:spPr/>
    </dgm:pt>
    <dgm:pt modelId="{18872AC0-6B1D-4439-BDA9-54AE5EE1CD61}" type="pres">
      <dgm:prSet presAssocID="{DB33481D-1818-4F15-A46A-823972BC4D07}" presName="childText" presStyleLbl="conFgAcc1" presStyleIdx="1" presStyleCnt="4">
        <dgm:presLayoutVars>
          <dgm:bulletEnabled val="1"/>
        </dgm:presLayoutVars>
      </dgm:prSet>
      <dgm:spPr>
        <a:ln>
          <a:solidFill>
            <a:schemeClr val="tx1"/>
          </a:solidFill>
        </a:ln>
      </dgm:spPr>
    </dgm:pt>
    <dgm:pt modelId="{52CDAA62-2AA9-45FB-A76C-BFCBB3AC4A70}" type="pres">
      <dgm:prSet presAssocID="{B800DFF4-A366-4342-8571-7745F1C0CDEF}" presName="spaceBetweenRectangles" presStyleCnt="0"/>
      <dgm:spPr/>
    </dgm:pt>
    <dgm:pt modelId="{CD22AD28-C324-47D8-856D-BA2045FFAA02}" type="pres">
      <dgm:prSet presAssocID="{5E7C946A-400A-4696-8DF2-29A2A3D2EC6E}" presName="parentLin" presStyleCnt="0"/>
      <dgm:spPr/>
    </dgm:pt>
    <dgm:pt modelId="{49E4F827-EAE5-42CF-9758-48455F5E557B}" type="pres">
      <dgm:prSet presAssocID="{5E7C946A-400A-4696-8DF2-29A2A3D2EC6E}" presName="parentLeftMargin" presStyleLbl="node1" presStyleIdx="1" presStyleCnt="4"/>
      <dgm:spPr/>
      <dgm:t>
        <a:bodyPr/>
        <a:lstStyle/>
        <a:p>
          <a:endParaRPr lang="zh-CN" altLang="en-US"/>
        </a:p>
      </dgm:t>
    </dgm:pt>
    <dgm:pt modelId="{A96FA3EC-486F-463C-9A87-BF7EEC95F2AD}" type="pres">
      <dgm:prSet presAssocID="{5E7C946A-400A-4696-8DF2-29A2A3D2EC6E}" presName="parentText" presStyleLbl="node1" presStyleIdx="2" presStyleCnt="4">
        <dgm:presLayoutVars>
          <dgm:chMax val="0"/>
          <dgm:bulletEnabled val="1"/>
        </dgm:presLayoutVars>
      </dgm:prSet>
      <dgm:spPr/>
      <dgm:t>
        <a:bodyPr/>
        <a:lstStyle/>
        <a:p>
          <a:endParaRPr lang="zh-CN" altLang="en-US"/>
        </a:p>
      </dgm:t>
    </dgm:pt>
    <dgm:pt modelId="{0D6384A2-372B-447C-827D-16F92C46C036}" type="pres">
      <dgm:prSet presAssocID="{5E7C946A-400A-4696-8DF2-29A2A3D2EC6E}" presName="negativeSpace" presStyleCnt="0"/>
      <dgm:spPr/>
    </dgm:pt>
    <dgm:pt modelId="{9B8026DA-8683-42B0-9012-E3921553D248}" type="pres">
      <dgm:prSet presAssocID="{5E7C946A-400A-4696-8DF2-29A2A3D2EC6E}" presName="childText" presStyleLbl="conFgAcc1" presStyleIdx="2" presStyleCnt="4">
        <dgm:presLayoutVars>
          <dgm:bulletEnabled val="1"/>
        </dgm:presLayoutVars>
      </dgm:prSet>
      <dgm:spPr/>
    </dgm:pt>
    <dgm:pt modelId="{19C04EC1-6113-404D-86D4-EFAC2294A7DE}" type="pres">
      <dgm:prSet presAssocID="{8180AD8B-6E67-4C9C-A8F2-27FA569E9769}" presName="spaceBetweenRectangles" presStyleCnt="0"/>
      <dgm:spPr/>
    </dgm:pt>
    <dgm:pt modelId="{AAABD84E-88EB-4D5E-98B3-420F2294CC4C}" type="pres">
      <dgm:prSet presAssocID="{11880A45-81AC-46D1-90BA-9C7453E5E45E}" presName="parentLin" presStyleCnt="0"/>
      <dgm:spPr/>
    </dgm:pt>
    <dgm:pt modelId="{D12EECCF-08BE-4CD3-AA15-00AED3AFB92F}" type="pres">
      <dgm:prSet presAssocID="{11880A45-81AC-46D1-90BA-9C7453E5E45E}" presName="parentLeftMargin" presStyleLbl="node1" presStyleIdx="2" presStyleCnt="4"/>
      <dgm:spPr/>
      <dgm:t>
        <a:bodyPr/>
        <a:lstStyle/>
        <a:p>
          <a:endParaRPr lang="zh-CN" altLang="en-US"/>
        </a:p>
      </dgm:t>
    </dgm:pt>
    <dgm:pt modelId="{02220CC8-2A7C-4FFB-B702-D1C753F85140}" type="pres">
      <dgm:prSet presAssocID="{11880A45-81AC-46D1-90BA-9C7453E5E45E}" presName="parentText" presStyleLbl="node1" presStyleIdx="3" presStyleCnt="4">
        <dgm:presLayoutVars>
          <dgm:chMax val="0"/>
          <dgm:bulletEnabled val="1"/>
        </dgm:presLayoutVars>
      </dgm:prSet>
      <dgm:spPr/>
      <dgm:t>
        <a:bodyPr/>
        <a:lstStyle/>
        <a:p>
          <a:endParaRPr lang="zh-CN" altLang="en-US"/>
        </a:p>
      </dgm:t>
    </dgm:pt>
    <dgm:pt modelId="{D1E8B50B-FBC9-4C17-BA15-B3058892555C}" type="pres">
      <dgm:prSet presAssocID="{11880A45-81AC-46D1-90BA-9C7453E5E45E}" presName="negativeSpace" presStyleCnt="0"/>
      <dgm:spPr/>
    </dgm:pt>
    <dgm:pt modelId="{BC2BDBFA-243A-45E0-8637-FE62580B4DD0}" type="pres">
      <dgm:prSet presAssocID="{11880A45-81AC-46D1-90BA-9C7453E5E45E}" presName="childText" presStyleLbl="conFgAcc1" presStyleIdx="3" presStyleCnt="4">
        <dgm:presLayoutVars>
          <dgm:bulletEnabled val="1"/>
        </dgm:presLayoutVars>
      </dgm:prSet>
      <dgm:spPr>
        <a:ln>
          <a:solidFill>
            <a:schemeClr val="tx1"/>
          </a:solidFill>
        </a:ln>
      </dgm:spPr>
    </dgm:pt>
  </dgm:ptLst>
  <dgm:cxnLst>
    <dgm:cxn modelId="{90E8B87D-8060-4766-B722-B4223CD08903}" type="presOf" srcId="{11880A45-81AC-46D1-90BA-9C7453E5E45E}" destId="{02220CC8-2A7C-4FFB-B702-D1C753F85140}" srcOrd="1" destOrd="0" presId="urn:microsoft.com/office/officeart/2005/8/layout/list1"/>
    <dgm:cxn modelId="{F387A1BC-EE63-41A6-815D-D6FF7C457C94}" srcId="{02EB5404-5815-4214-BC48-1AD043336D5F}" destId="{DB33481D-1818-4F15-A46A-823972BC4D07}" srcOrd="1" destOrd="0" parTransId="{3E0B0AE0-ECFF-47CA-802C-6640C507E11E}" sibTransId="{B800DFF4-A366-4342-8571-7745F1C0CDEF}"/>
    <dgm:cxn modelId="{803615C9-7BEE-44BC-B372-EA7ED488A32A}" type="presOf" srcId="{02EB5404-5815-4214-BC48-1AD043336D5F}" destId="{144195E0-359F-4330-BDF6-1F34C23ADCAF}" srcOrd="0" destOrd="0" presId="urn:microsoft.com/office/officeart/2005/8/layout/list1"/>
    <dgm:cxn modelId="{0DE95476-8130-4682-A6B2-1A4C2243FA6D}" type="presOf" srcId="{5E7C946A-400A-4696-8DF2-29A2A3D2EC6E}" destId="{A96FA3EC-486F-463C-9A87-BF7EEC95F2AD}" srcOrd="1" destOrd="0" presId="urn:microsoft.com/office/officeart/2005/8/layout/list1"/>
    <dgm:cxn modelId="{F75BCF28-E05C-4042-8C1A-371E3B9406A6}" srcId="{02EB5404-5815-4214-BC48-1AD043336D5F}" destId="{11880A45-81AC-46D1-90BA-9C7453E5E45E}" srcOrd="3" destOrd="0" parTransId="{EA176B63-3E2D-4845-8502-98D85C304E3D}" sibTransId="{1AD3F489-F6C7-43D2-9217-DD769B4EB449}"/>
    <dgm:cxn modelId="{68C8304C-E6F4-49A6-B37C-235D16CB20EC}" srcId="{02EB5404-5815-4214-BC48-1AD043336D5F}" destId="{5E7C946A-400A-4696-8DF2-29A2A3D2EC6E}" srcOrd="2" destOrd="0" parTransId="{463CC9BA-5783-4A70-954F-C0C3D758F71A}" sibTransId="{8180AD8B-6E67-4C9C-A8F2-27FA569E9769}"/>
    <dgm:cxn modelId="{547B7917-5B60-450D-9513-DA8AB6AD7DEC}" type="presOf" srcId="{DB33481D-1818-4F15-A46A-823972BC4D07}" destId="{FB4A01EC-0AC4-434D-905F-E415EA1CCB28}" srcOrd="1" destOrd="0" presId="urn:microsoft.com/office/officeart/2005/8/layout/list1"/>
    <dgm:cxn modelId="{0AE15911-F335-4155-87D8-D7D095926A17}" type="presOf" srcId="{9C6E4B8F-05BD-4A5B-B1CE-18283EB90A81}" destId="{510EF45A-D1F6-4F80-9E65-E3E6E53367FE}" srcOrd="0" destOrd="0" presId="urn:microsoft.com/office/officeart/2005/8/layout/list1"/>
    <dgm:cxn modelId="{2806C1B4-515B-4469-B36B-828F03A33221}" type="presOf" srcId="{9C6E4B8F-05BD-4A5B-B1CE-18283EB90A81}" destId="{CE786066-F0D0-412A-A9F7-8801281FA4E9}" srcOrd="1" destOrd="0" presId="urn:microsoft.com/office/officeart/2005/8/layout/list1"/>
    <dgm:cxn modelId="{DFB296E8-5E71-40FF-96F0-0AC8D6EB5AEC}" type="presOf" srcId="{5E7C946A-400A-4696-8DF2-29A2A3D2EC6E}" destId="{49E4F827-EAE5-42CF-9758-48455F5E557B}" srcOrd="0" destOrd="0" presId="urn:microsoft.com/office/officeart/2005/8/layout/list1"/>
    <dgm:cxn modelId="{1C898DC0-F261-47D3-AF38-D0F44F4119BE}" type="presOf" srcId="{DB33481D-1818-4F15-A46A-823972BC4D07}" destId="{E40B3D5C-9C69-4F9B-959D-9772962531D3}" srcOrd="0" destOrd="0" presId="urn:microsoft.com/office/officeart/2005/8/layout/list1"/>
    <dgm:cxn modelId="{78929C63-9373-496A-898D-3BDF1B4B888A}" srcId="{02EB5404-5815-4214-BC48-1AD043336D5F}" destId="{9C6E4B8F-05BD-4A5B-B1CE-18283EB90A81}" srcOrd="0" destOrd="0" parTransId="{E585FEBC-8D0F-4227-A88F-C0C273C14513}" sibTransId="{B910D061-C37E-45E6-9DC8-6B6758CEC54C}"/>
    <dgm:cxn modelId="{1E7C0883-68C5-446B-90EA-3BB091D56142}" type="presOf" srcId="{11880A45-81AC-46D1-90BA-9C7453E5E45E}" destId="{D12EECCF-08BE-4CD3-AA15-00AED3AFB92F}" srcOrd="0" destOrd="0" presId="urn:microsoft.com/office/officeart/2005/8/layout/list1"/>
    <dgm:cxn modelId="{F08152E5-1C79-4BEF-8EF5-31296940FC1A}" type="presParOf" srcId="{144195E0-359F-4330-BDF6-1F34C23ADCAF}" destId="{1BC1B195-CD92-498F-86B3-B76B2EA0BEF0}" srcOrd="0" destOrd="0" presId="urn:microsoft.com/office/officeart/2005/8/layout/list1"/>
    <dgm:cxn modelId="{D1B1B5A5-4755-48C3-8084-B1867A3BEBA7}" type="presParOf" srcId="{1BC1B195-CD92-498F-86B3-B76B2EA0BEF0}" destId="{510EF45A-D1F6-4F80-9E65-E3E6E53367FE}" srcOrd="0" destOrd="0" presId="urn:microsoft.com/office/officeart/2005/8/layout/list1"/>
    <dgm:cxn modelId="{D180CECC-FB90-4193-9236-4095E55B3374}" type="presParOf" srcId="{1BC1B195-CD92-498F-86B3-B76B2EA0BEF0}" destId="{CE786066-F0D0-412A-A9F7-8801281FA4E9}" srcOrd="1" destOrd="0" presId="urn:microsoft.com/office/officeart/2005/8/layout/list1"/>
    <dgm:cxn modelId="{FF444F59-E6A0-41F7-8BB0-06D35574D96A}" type="presParOf" srcId="{144195E0-359F-4330-BDF6-1F34C23ADCAF}" destId="{E99CCE27-0569-4BA2-A15A-9B94E6E4276C}" srcOrd="1" destOrd="0" presId="urn:microsoft.com/office/officeart/2005/8/layout/list1"/>
    <dgm:cxn modelId="{4C592237-4EF6-4750-88FF-355878F43B8C}" type="presParOf" srcId="{144195E0-359F-4330-BDF6-1F34C23ADCAF}" destId="{0645B747-3C4C-4BC1-8A00-26BC094DBF0D}" srcOrd="2" destOrd="0" presId="urn:microsoft.com/office/officeart/2005/8/layout/list1"/>
    <dgm:cxn modelId="{C2E910FD-88EC-4F9A-9C15-1AC613614C4E}" type="presParOf" srcId="{144195E0-359F-4330-BDF6-1F34C23ADCAF}" destId="{CDD8918F-F2C3-4DEE-976C-5414869BD1ED}" srcOrd="3" destOrd="0" presId="urn:microsoft.com/office/officeart/2005/8/layout/list1"/>
    <dgm:cxn modelId="{ED99A5D4-895D-4CC3-92F0-FA33F83B45C4}" type="presParOf" srcId="{144195E0-359F-4330-BDF6-1F34C23ADCAF}" destId="{A4431990-2072-4267-A1B2-F55A2DA4DD17}" srcOrd="4" destOrd="0" presId="urn:microsoft.com/office/officeart/2005/8/layout/list1"/>
    <dgm:cxn modelId="{F4F81C56-5102-489F-9144-5DF6AE2A7144}" type="presParOf" srcId="{A4431990-2072-4267-A1B2-F55A2DA4DD17}" destId="{E40B3D5C-9C69-4F9B-959D-9772962531D3}" srcOrd="0" destOrd="0" presId="urn:microsoft.com/office/officeart/2005/8/layout/list1"/>
    <dgm:cxn modelId="{8FDF65B3-8225-4007-B8A2-A4B44A46F0D6}" type="presParOf" srcId="{A4431990-2072-4267-A1B2-F55A2DA4DD17}" destId="{FB4A01EC-0AC4-434D-905F-E415EA1CCB28}" srcOrd="1" destOrd="0" presId="urn:microsoft.com/office/officeart/2005/8/layout/list1"/>
    <dgm:cxn modelId="{485077EC-5F13-40B0-87CF-D42A196B9FDE}" type="presParOf" srcId="{144195E0-359F-4330-BDF6-1F34C23ADCAF}" destId="{49F20354-C9AA-49B6-9AEB-9D3E46CB29D3}" srcOrd="5" destOrd="0" presId="urn:microsoft.com/office/officeart/2005/8/layout/list1"/>
    <dgm:cxn modelId="{8425D3F2-C4BE-40C7-ABD2-DEC42CC699EA}" type="presParOf" srcId="{144195E0-359F-4330-BDF6-1F34C23ADCAF}" destId="{18872AC0-6B1D-4439-BDA9-54AE5EE1CD61}" srcOrd="6" destOrd="0" presId="urn:microsoft.com/office/officeart/2005/8/layout/list1"/>
    <dgm:cxn modelId="{9AEF22A1-2688-4A44-8EF1-5B744F829C85}" type="presParOf" srcId="{144195E0-359F-4330-BDF6-1F34C23ADCAF}" destId="{52CDAA62-2AA9-45FB-A76C-BFCBB3AC4A70}" srcOrd="7" destOrd="0" presId="urn:microsoft.com/office/officeart/2005/8/layout/list1"/>
    <dgm:cxn modelId="{60492E3E-FC37-41B5-B433-A907FEF8C891}" type="presParOf" srcId="{144195E0-359F-4330-BDF6-1F34C23ADCAF}" destId="{CD22AD28-C324-47D8-856D-BA2045FFAA02}" srcOrd="8" destOrd="0" presId="urn:microsoft.com/office/officeart/2005/8/layout/list1"/>
    <dgm:cxn modelId="{20722DBE-820B-4A4A-8D22-0420C2D4E7CF}" type="presParOf" srcId="{CD22AD28-C324-47D8-856D-BA2045FFAA02}" destId="{49E4F827-EAE5-42CF-9758-48455F5E557B}" srcOrd="0" destOrd="0" presId="urn:microsoft.com/office/officeart/2005/8/layout/list1"/>
    <dgm:cxn modelId="{A7300D07-7CD6-4A93-9475-D9E3BDE86E16}" type="presParOf" srcId="{CD22AD28-C324-47D8-856D-BA2045FFAA02}" destId="{A96FA3EC-486F-463C-9A87-BF7EEC95F2AD}" srcOrd="1" destOrd="0" presId="urn:microsoft.com/office/officeart/2005/8/layout/list1"/>
    <dgm:cxn modelId="{CE3BD917-D190-4B34-83E2-A6400AD3F7C7}" type="presParOf" srcId="{144195E0-359F-4330-BDF6-1F34C23ADCAF}" destId="{0D6384A2-372B-447C-827D-16F92C46C036}" srcOrd="9" destOrd="0" presId="urn:microsoft.com/office/officeart/2005/8/layout/list1"/>
    <dgm:cxn modelId="{2F44FCBF-AC59-44D1-A75A-7850C73BD35F}" type="presParOf" srcId="{144195E0-359F-4330-BDF6-1F34C23ADCAF}" destId="{9B8026DA-8683-42B0-9012-E3921553D248}" srcOrd="10" destOrd="0" presId="urn:microsoft.com/office/officeart/2005/8/layout/list1"/>
    <dgm:cxn modelId="{79094C7D-A360-4E05-BC36-D4693140C7BC}" type="presParOf" srcId="{144195E0-359F-4330-BDF6-1F34C23ADCAF}" destId="{19C04EC1-6113-404D-86D4-EFAC2294A7DE}" srcOrd="11" destOrd="0" presId="urn:microsoft.com/office/officeart/2005/8/layout/list1"/>
    <dgm:cxn modelId="{1696255B-A5B9-4EB9-83AA-32194B2E5BEE}" type="presParOf" srcId="{144195E0-359F-4330-BDF6-1F34C23ADCAF}" destId="{AAABD84E-88EB-4D5E-98B3-420F2294CC4C}" srcOrd="12" destOrd="0" presId="urn:microsoft.com/office/officeart/2005/8/layout/list1"/>
    <dgm:cxn modelId="{9E748312-0E55-4A36-8B26-C46F7176E595}" type="presParOf" srcId="{AAABD84E-88EB-4D5E-98B3-420F2294CC4C}" destId="{D12EECCF-08BE-4CD3-AA15-00AED3AFB92F}" srcOrd="0" destOrd="0" presId="urn:microsoft.com/office/officeart/2005/8/layout/list1"/>
    <dgm:cxn modelId="{CB8840FF-BD38-41CC-B254-F04BD222DC62}" type="presParOf" srcId="{AAABD84E-88EB-4D5E-98B3-420F2294CC4C}" destId="{02220CC8-2A7C-4FFB-B702-D1C753F85140}" srcOrd="1" destOrd="0" presId="urn:microsoft.com/office/officeart/2005/8/layout/list1"/>
    <dgm:cxn modelId="{EEDA787D-27DA-4637-863B-EA525AD914AE}" type="presParOf" srcId="{144195E0-359F-4330-BDF6-1F34C23ADCAF}" destId="{D1E8B50B-FBC9-4C17-BA15-B3058892555C}" srcOrd="13" destOrd="0" presId="urn:microsoft.com/office/officeart/2005/8/layout/list1"/>
    <dgm:cxn modelId="{20D1D7F0-6CFB-4F04-8C7D-5CAF9FA1FB8F}" type="presParOf" srcId="{144195E0-359F-4330-BDF6-1F34C23ADCAF}" destId="{BC2BDBFA-243A-45E0-8637-FE62580B4DD0}"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0A891F-A1F2-4A17-A9F4-E6CFC517FA29}"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0127D4F1-2876-480D-AC5F-64FD8B249861}">
      <dgm:prSet phldrT="[文本]"/>
      <dgm:spPr/>
      <dgm:t>
        <a:bodyPr/>
        <a:lstStyle/>
        <a:p>
          <a:r>
            <a:rPr lang="zh-CN" altLang="en-US" dirty="0"/>
            <a:t>创建存储过程</a:t>
          </a:r>
        </a:p>
      </dgm:t>
    </dgm:pt>
    <dgm:pt modelId="{FC043CD2-1372-4087-BB5B-4E8BC8EF6D51}" type="parTrans" cxnId="{25D65DEC-454F-40B0-9094-754A1AA495E9}">
      <dgm:prSet/>
      <dgm:spPr/>
      <dgm:t>
        <a:bodyPr/>
        <a:lstStyle/>
        <a:p>
          <a:endParaRPr lang="zh-CN" altLang="en-US"/>
        </a:p>
      </dgm:t>
    </dgm:pt>
    <dgm:pt modelId="{BD78AEE0-7769-4A76-8568-81A5EC0D6190}" type="sibTrans" cxnId="{25D65DEC-454F-40B0-9094-754A1AA495E9}">
      <dgm:prSet/>
      <dgm:spPr/>
      <dgm:t>
        <a:bodyPr/>
        <a:lstStyle/>
        <a:p>
          <a:endParaRPr lang="zh-CN" altLang="en-US"/>
        </a:p>
      </dgm:t>
    </dgm:pt>
    <dgm:pt modelId="{70A3DF1D-FED1-4722-9A99-5CAF079000F7}">
      <dgm:prSet phldrT="[文本]"/>
      <dgm:spPr>
        <a:solidFill>
          <a:srgbClr val="FF6600"/>
        </a:solidFill>
      </dgm:spPr>
      <dgm:t>
        <a:bodyPr/>
        <a:lstStyle/>
        <a:p>
          <a:r>
            <a:rPr lang="zh-CN" altLang="en-US" dirty="0"/>
            <a:t>执行存储过程</a:t>
          </a:r>
        </a:p>
      </dgm:t>
    </dgm:pt>
    <dgm:pt modelId="{7E7D9027-1AB0-4C13-B8E5-F01B6DDA90F6}" type="parTrans" cxnId="{3D62544D-5B77-4651-AEEE-A7B93CB159DD}">
      <dgm:prSet/>
      <dgm:spPr/>
      <dgm:t>
        <a:bodyPr/>
        <a:lstStyle/>
        <a:p>
          <a:endParaRPr lang="zh-CN" altLang="en-US"/>
        </a:p>
      </dgm:t>
    </dgm:pt>
    <dgm:pt modelId="{F30AE145-BA58-4434-ACC4-C256C4FFAE80}" type="sibTrans" cxnId="{3D62544D-5B77-4651-AEEE-A7B93CB159DD}">
      <dgm:prSet/>
      <dgm:spPr/>
      <dgm:t>
        <a:bodyPr/>
        <a:lstStyle/>
        <a:p>
          <a:endParaRPr lang="zh-CN" altLang="en-US"/>
        </a:p>
      </dgm:t>
    </dgm:pt>
    <dgm:pt modelId="{5146CDF1-6584-41E1-A756-A4A7C9C7CEEB}">
      <dgm:prSet phldrT="[文本]"/>
      <dgm:spPr/>
      <dgm:t>
        <a:bodyPr/>
        <a:lstStyle/>
        <a:p>
          <a:r>
            <a:rPr lang="zh-CN" altLang="en-US" dirty="0"/>
            <a:t>删除存储过程 </a:t>
          </a:r>
        </a:p>
      </dgm:t>
    </dgm:pt>
    <dgm:pt modelId="{3BBC3585-54BE-4ACA-BBDD-6967874649F3}" type="parTrans" cxnId="{7C2E22A4-CE4B-4C1E-A0C7-C2C02BDC0DA9}">
      <dgm:prSet/>
      <dgm:spPr/>
      <dgm:t>
        <a:bodyPr/>
        <a:lstStyle/>
        <a:p>
          <a:endParaRPr lang="zh-CN" altLang="en-US"/>
        </a:p>
      </dgm:t>
    </dgm:pt>
    <dgm:pt modelId="{5443A62A-89EA-48DA-A5C9-93CF3878125E}" type="sibTrans" cxnId="{7C2E22A4-CE4B-4C1E-A0C7-C2C02BDC0DA9}">
      <dgm:prSet/>
      <dgm:spPr/>
      <dgm:t>
        <a:bodyPr/>
        <a:lstStyle/>
        <a:p>
          <a:endParaRPr lang="zh-CN" altLang="en-US"/>
        </a:p>
      </dgm:t>
    </dgm:pt>
    <dgm:pt modelId="{3CB415CD-F3CD-4038-9BC7-1846D055FFF3}" type="pres">
      <dgm:prSet presAssocID="{5E0A891F-A1F2-4A17-A9F4-E6CFC517FA29}" presName="linear" presStyleCnt="0">
        <dgm:presLayoutVars>
          <dgm:dir/>
          <dgm:animLvl val="lvl"/>
          <dgm:resizeHandles val="exact"/>
        </dgm:presLayoutVars>
      </dgm:prSet>
      <dgm:spPr/>
      <dgm:t>
        <a:bodyPr/>
        <a:lstStyle/>
        <a:p>
          <a:endParaRPr lang="zh-CN" altLang="en-US"/>
        </a:p>
      </dgm:t>
    </dgm:pt>
    <dgm:pt modelId="{1CB84930-E933-4FC8-B830-B2AF6D343A07}" type="pres">
      <dgm:prSet presAssocID="{0127D4F1-2876-480D-AC5F-64FD8B249861}" presName="parentLin" presStyleCnt="0"/>
      <dgm:spPr/>
    </dgm:pt>
    <dgm:pt modelId="{D1F384C1-CAF2-41BA-90CF-D684E2530311}" type="pres">
      <dgm:prSet presAssocID="{0127D4F1-2876-480D-AC5F-64FD8B249861}" presName="parentLeftMargin" presStyleLbl="node1" presStyleIdx="0" presStyleCnt="3"/>
      <dgm:spPr/>
      <dgm:t>
        <a:bodyPr/>
        <a:lstStyle/>
        <a:p>
          <a:endParaRPr lang="zh-CN" altLang="en-US"/>
        </a:p>
      </dgm:t>
    </dgm:pt>
    <dgm:pt modelId="{2A56D91F-3DAF-4F74-A24C-1F9BA2C4A5C2}" type="pres">
      <dgm:prSet presAssocID="{0127D4F1-2876-480D-AC5F-64FD8B249861}" presName="parentText" presStyleLbl="node1" presStyleIdx="0" presStyleCnt="3">
        <dgm:presLayoutVars>
          <dgm:chMax val="0"/>
          <dgm:bulletEnabled val="1"/>
        </dgm:presLayoutVars>
      </dgm:prSet>
      <dgm:spPr/>
      <dgm:t>
        <a:bodyPr/>
        <a:lstStyle/>
        <a:p>
          <a:endParaRPr lang="zh-CN" altLang="en-US"/>
        </a:p>
      </dgm:t>
    </dgm:pt>
    <dgm:pt modelId="{09D312FA-0BCF-4420-A4BA-112A092F0E02}" type="pres">
      <dgm:prSet presAssocID="{0127D4F1-2876-480D-AC5F-64FD8B249861}" presName="negativeSpace" presStyleCnt="0"/>
      <dgm:spPr/>
    </dgm:pt>
    <dgm:pt modelId="{D9598FD9-86E9-4F0F-9382-3D136A8356CB}" type="pres">
      <dgm:prSet presAssocID="{0127D4F1-2876-480D-AC5F-64FD8B249861}" presName="childText" presStyleLbl="conFgAcc1" presStyleIdx="0" presStyleCnt="3">
        <dgm:presLayoutVars>
          <dgm:bulletEnabled val="1"/>
        </dgm:presLayoutVars>
      </dgm:prSet>
      <dgm:spPr/>
    </dgm:pt>
    <dgm:pt modelId="{EA56E517-1F3D-4152-87F2-C8C1174DF7E2}" type="pres">
      <dgm:prSet presAssocID="{BD78AEE0-7769-4A76-8568-81A5EC0D6190}" presName="spaceBetweenRectangles" presStyleCnt="0"/>
      <dgm:spPr/>
    </dgm:pt>
    <dgm:pt modelId="{159CFF16-2178-424A-B561-A52090ECABB8}" type="pres">
      <dgm:prSet presAssocID="{70A3DF1D-FED1-4722-9A99-5CAF079000F7}" presName="parentLin" presStyleCnt="0"/>
      <dgm:spPr/>
    </dgm:pt>
    <dgm:pt modelId="{B427C4DE-C0EE-4AEB-A487-D21E060C40FC}" type="pres">
      <dgm:prSet presAssocID="{70A3DF1D-FED1-4722-9A99-5CAF079000F7}" presName="parentLeftMargin" presStyleLbl="node1" presStyleIdx="0" presStyleCnt="3"/>
      <dgm:spPr/>
      <dgm:t>
        <a:bodyPr/>
        <a:lstStyle/>
        <a:p>
          <a:endParaRPr lang="zh-CN" altLang="en-US"/>
        </a:p>
      </dgm:t>
    </dgm:pt>
    <dgm:pt modelId="{8997950B-5D83-4E45-B6A1-EEC34447ECB7}" type="pres">
      <dgm:prSet presAssocID="{70A3DF1D-FED1-4722-9A99-5CAF079000F7}" presName="parentText" presStyleLbl="node1" presStyleIdx="1" presStyleCnt="3">
        <dgm:presLayoutVars>
          <dgm:chMax val="0"/>
          <dgm:bulletEnabled val="1"/>
        </dgm:presLayoutVars>
      </dgm:prSet>
      <dgm:spPr/>
      <dgm:t>
        <a:bodyPr/>
        <a:lstStyle/>
        <a:p>
          <a:endParaRPr lang="zh-CN" altLang="en-US"/>
        </a:p>
      </dgm:t>
    </dgm:pt>
    <dgm:pt modelId="{098A1936-CC6D-4CB5-A1FA-688ED4D21FF8}" type="pres">
      <dgm:prSet presAssocID="{70A3DF1D-FED1-4722-9A99-5CAF079000F7}" presName="negativeSpace" presStyleCnt="0"/>
      <dgm:spPr/>
    </dgm:pt>
    <dgm:pt modelId="{741F5FC0-54CB-4B5A-B6DC-2B8DDB2DEDA5}" type="pres">
      <dgm:prSet presAssocID="{70A3DF1D-FED1-4722-9A99-5CAF079000F7}" presName="childText" presStyleLbl="conFgAcc1" presStyleIdx="1" presStyleCnt="3">
        <dgm:presLayoutVars>
          <dgm:bulletEnabled val="1"/>
        </dgm:presLayoutVars>
      </dgm:prSet>
      <dgm:spPr>
        <a:ln>
          <a:solidFill>
            <a:schemeClr val="tx1"/>
          </a:solidFill>
        </a:ln>
      </dgm:spPr>
    </dgm:pt>
    <dgm:pt modelId="{106C8C9F-40BF-41B3-95B9-FF1485DF8170}" type="pres">
      <dgm:prSet presAssocID="{F30AE145-BA58-4434-ACC4-C256C4FFAE80}" presName="spaceBetweenRectangles" presStyleCnt="0"/>
      <dgm:spPr/>
    </dgm:pt>
    <dgm:pt modelId="{3D74DF9A-7B71-4837-90B6-B9EC1B8CE338}" type="pres">
      <dgm:prSet presAssocID="{5146CDF1-6584-41E1-A756-A4A7C9C7CEEB}" presName="parentLin" presStyleCnt="0"/>
      <dgm:spPr/>
    </dgm:pt>
    <dgm:pt modelId="{5CD619BF-B94F-4BD8-A625-D6BE717E60C5}" type="pres">
      <dgm:prSet presAssocID="{5146CDF1-6584-41E1-A756-A4A7C9C7CEEB}" presName="parentLeftMargin" presStyleLbl="node1" presStyleIdx="1" presStyleCnt="3"/>
      <dgm:spPr/>
      <dgm:t>
        <a:bodyPr/>
        <a:lstStyle/>
        <a:p>
          <a:endParaRPr lang="zh-CN" altLang="en-US"/>
        </a:p>
      </dgm:t>
    </dgm:pt>
    <dgm:pt modelId="{0B0362D6-A000-4D40-980E-00808C514EF7}" type="pres">
      <dgm:prSet presAssocID="{5146CDF1-6584-41E1-A756-A4A7C9C7CEEB}" presName="parentText" presStyleLbl="node1" presStyleIdx="2" presStyleCnt="3">
        <dgm:presLayoutVars>
          <dgm:chMax val="0"/>
          <dgm:bulletEnabled val="1"/>
        </dgm:presLayoutVars>
      </dgm:prSet>
      <dgm:spPr/>
      <dgm:t>
        <a:bodyPr/>
        <a:lstStyle/>
        <a:p>
          <a:endParaRPr lang="zh-CN" altLang="en-US"/>
        </a:p>
      </dgm:t>
    </dgm:pt>
    <dgm:pt modelId="{1DC203DA-F6B4-4B9A-927E-DC4EEBF4D433}" type="pres">
      <dgm:prSet presAssocID="{5146CDF1-6584-41E1-A756-A4A7C9C7CEEB}" presName="negativeSpace" presStyleCnt="0"/>
      <dgm:spPr/>
    </dgm:pt>
    <dgm:pt modelId="{86600164-396F-416E-84B8-263C489CD7D8}" type="pres">
      <dgm:prSet presAssocID="{5146CDF1-6584-41E1-A756-A4A7C9C7CEEB}" presName="childText" presStyleLbl="conFgAcc1" presStyleIdx="2" presStyleCnt="3">
        <dgm:presLayoutVars>
          <dgm:bulletEnabled val="1"/>
        </dgm:presLayoutVars>
      </dgm:prSet>
      <dgm:spPr/>
    </dgm:pt>
  </dgm:ptLst>
  <dgm:cxnLst>
    <dgm:cxn modelId="{88518429-A31A-4F5D-BD87-DDEC2C94ECFF}" type="presOf" srcId="{5E0A891F-A1F2-4A17-A9F4-E6CFC517FA29}" destId="{3CB415CD-F3CD-4038-9BC7-1846D055FFF3}" srcOrd="0" destOrd="0" presId="urn:microsoft.com/office/officeart/2005/8/layout/list1"/>
    <dgm:cxn modelId="{78EC99C4-8464-41D7-9543-D90A5DC0E9E2}" type="presOf" srcId="{0127D4F1-2876-480D-AC5F-64FD8B249861}" destId="{2A56D91F-3DAF-4F74-A24C-1F9BA2C4A5C2}" srcOrd="1" destOrd="0" presId="urn:microsoft.com/office/officeart/2005/8/layout/list1"/>
    <dgm:cxn modelId="{62E45530-C06C-4D3E-AB9E-31A634CB39CA}" type="presOf" srcId="{0127D4F1-2876-480D-AC5F-64FD8B249861}" destId="{D1F384C1-CAF2-41BA-90CF-D684E2530311}" srcOrd="0" destOrd="0" presId="urn:microsoft.com/office/officeart/2005/8/layout/list1"/>
    <dgm:cxn modelId="{25D65DEC-454F-40B0-9094-754A1AA495E9}" srcId="{5E0A891F-A1F2-4A17-A9F4-E6CFC517FA29}" destId="{0127D4F1-2876-480D-AC5F-64FD8B249861}" srcOrd="0" destOrd="0" parTransId="{FC043CD2-1372-4087-BB5B-4E8BC8EF6D51}" sibTransId="{BD78AEE0-7769-4A76-8568-81A5EC0D6190}"/>
    <dgm:cxn modelId="{2279E3A5-8173-41F4-A403-91CC051ED910}" type="presOf" srcId="{5146CDF1-6584-41E1-A756-A4A7C9C7CEEB}" destId="{0B0362D6-A000-4D40-980E-00808C514EF7}" srcOrd="1" destOrd="0" presId="urn:microsoft.com/office/officeart/2005/8/layout/list1"/>
    <dgm:cxn modelId="{7C2E22A4-CE4B-4C1E-A0C7-C2C02BDC0DA9}" srcId="{5E0A891F-A1F2-4A17-A9F4-E6CFC517FA29}" destId="{5146CDF1-6584-41E1-A756-A4A7C9C7CEEB}" srcOrd="2" destOrd="0" parTransId="{3BBC3585-54BE-4ACA-BBDD-6967874649F3}" sibTransId="{5443A62A-89EA-48DA-A5C9-93CF3878125E}"/>
    <dgm:cxn modelId="{EC1B8910-F3E1-405D-9FC2-EF2A7905EFCB}" type="presOf" srcId="{70A3DF1D-FED1-4722-9A99-5CAF079000F7}" destId="{B427C4DE-C0EE-4AEB-A487-D21E060C40FC}" srcOrd="0" destOrd="0" presId="urn:microsoft.com/office/officeart/2005/8/layout/list1"/>
    <dgm:cxn modelId="{3D62544D-5B77-4651-AEEE-A7B93CB159DD}" srcId="{5E0A891F-A1F2-4A17-A9F4-E6CFC517FA29}" destId="{70A3DF1D-FED1-4722-9A99-5CAF079000F7}" srcOrd="1" destOrd="0" parTransId="{7E7D9027-1AB0-4C13-B8E5-F01B6DDA90F6}" sibTransId="{F30AE145-BA58-4434-ACC4-C256C4FFAE80}"/>
    <dgm:cxn modelId="{BBA9CB8D-CEF3-484F-9017-64E0F122D478}" type="presOf" srcId="{70A3DF1D-FED1-4722-9A99-5CAF079000F7}" destId="{8997950B-5D83-4E45-B6A1-EEC34447ECB7}" srcOrd="1" destOrd="0" presId="urn:microsoft.com/office/officeart/2005/8/layout/list1"/>
    <dgm:cxn modelId="{9065DB3E-C8DA-4C68-8A3A-DB23E49D054F}" type="presOf" srcId="{5146CDF1-6584-41E1-A756-A4A7C9C7CEEB}" destId="{5CD619BF-B94F-4BD8-A625-D6BE717E60C5}" srcOrd="0" destOrd="0" presId="urn:microsoft.com/office/officeart/2005/8/layout/list1"/>
    <dgm:cxn modelId="{234DD885-F55B-4937-81D2-5F1C63ED924A}" type="presParOf" srcId="{3CB415CD-F3CD-4038-9BC7-1846D055FFF3}" destId="{1CB84930-E933-4FC8-B830-B2AF6D343A07}" srcOrd="0" destOrd="0" presId="urn:microsoft.com/office/officeart/2005/8/layout/list1"/>
    <dgm:cxn modelId="{0D04986D-C0A2-417A-8877-BDB446F2365E}" type="presParOf" srcId="{1CB84930-E933-4FC8-B830-B2AF6D343A07}" destId="{D1F384C1-CAF2-41BA-90CF-D684E2530311}" srcOrd="0" destOrd="0" presId="urn:microsoft.com/office/officeart/2005/8/layout/list1"/>
    <dgm:cxn modelId="{16BD7D87-26A7-4808-B4F7-A8EEC712D028}" type="presParOf" srcId="{1CB84930-E933-4FC8-B830-B2AF6D343A07}" destId="{2A56D91F-3DAF-4F74-A24C-1F9BA2C4A5C2}" srcOrd="1" destOrd="0" presId="urn:microsoft.com/office/officeart/2005/8/layout/list1"/>
    <dgm:cxn modelId="{0BADDF6F-19A1-4653-80D1-F7F645E4BDC8}" type="presParOf" srcId="{3CB415CD-F3CD-4038-9BC7-1846D055FFF3}" destId="{09D312FA-0BCF-4420-A4BA-112A092F0E02}" srcOrd="1" destOrd="0" presId="urn:microsoft.com/office/officeart/2005/8/layout/list1"/>
    <dgm:cxn modelId="{FE223509-EAA5-4598-93E9-C33054364600}" type="presParOf" srcId="{3CB415CD-F3CD-4038-9BC7-1846D055FFF3}" destId="{D9598FD9-86E9-4F0F-9382-3D136A8356CB}" srcOrd="2" destOrd="0" presId="urn:microsoft.com/office/officeart/2005/8/layout/list1"/>
    <dgm:cxn modelId="{ECE327B6-9558-4FB7-B661-602B64C07813}" type="presParOf" srcId="{3CB415CD-F3CD-4038-9BC7-1846D055FFF3}" destId="{EA56E517-1F3D-4152-87F2-C8C1174DF7E2}" srcOrd="3" destOrd="0" presId="urn:microsoft.com/office/officeart/2005/8/layout/list1"/>
    <dgm:cxn modelId="{B4DE2E15-4E4F-4555-B035-EA4467B10701}" type="presParOf" srcId="{3CB415CD-F3CD-4038-9BC7-1846D055FFF3}" destId="{159CFF16-2178-424A-B561-A52090ECABB8}" srcOrd="4" destOrd="0" presId="urn:microsoft.com/office/officeart/2005/8/layout/list1"/>
    <dgm:cxn modelId="{E0AF8F81-B0E6-4014-AB77-50D16723BD08}" type="presParOf" srcId="{159CFF16-2178-424A-B561-A52090ECABB8}" destId="{B427C4DE-C0EE-4AEB-A487-D21E060C40FC}" srcOrd="0" destOrd="0" presId="urn:microsoft.com/office/officeart/2005/8/layout/list1"/>
    <dgm:cxn modelId="{90A65525-4212-49AE-A202-6A2029DFEE68}" type="presParOf" srcId="{159CFF16-2178-424A-B561-A52090ECABB8}" destId="{8997950B-5D83-4E45-B6A1-EEC34447ECB7}" srcOrd="1" destOrd="0" presId="urn:microsoft.com/office/officeart/2005/8/layout/list1"/>
    <dgm:cxn modelId="{18AA5917-694A-4799-BEAB-779297964B65}" type="presParOf" srcId="{3CB415CD-F3CD-4038-9BC7-1846D055FFF3}" destId="{098A1936-CC6D-4CB5-A1FA-688ED4D21FF8}" srcOrd="5" destOrd="0" presId="urn:microsoft.com/office/officeart/2005/8/layout/list1"/>
    <dgm:cxn modelId="{FF7CF056-CBA3-4652-90EC-DCADE8B5B474}" type="presParOf" srcId="{3CB415CD-F3CD-4038-9BC7-1846D055FFF3}" destId="{741F5FC0-54CB-4B5A-B6DC-2B8DDB2DEDA5}" srcOrd="6" destOrd="0" presId="urn:microsoft.com/office/officeart/2005/8/layout/list1"/>
    <dgm:cxn modelId="{55188778-6156-4E66-8136-F1F10BABD18C}" type="presParOf" srcId="{3CB415CD-F3CD-4038-9BC7-1846D055FFF3}" destId="{106C8C9F-40BF-41B3-95B9-FF1485DF8170}" srcOrd="7" destOrd="0" presId="urn:microsoft.com/office/officeart/2005/8/layout/list1"/>
    <dgm:cxn modelId="{03A67053-B0D0-499E-89D5-D0177AA16D0E}" type="presParOf" srcId="{3CB415CD-F3CD-4038-9BC7-1846D055FFF3}" destId="{3D74DF9A-7B71-4837-90B6-B9EC1B8CE338}" srcOrd="8" destOrd="0" presId="urn:microsoft.com/office/officeart/2005/8/layout/list1"/>
    <dgm:cxn modelId="{D9596216-FE6D-4B78-8AC7-CB66B6B848B7}" type="presParOf" srcId="{3D74DF9A-7B71-4837-90B6-B9EC1B8CE338}" destId="{5CD619BF-B94F-4BD8-A625-D6BE717E60C5}" srcOrd="0" destOrd="0" presId="urn:microsoft.com/office/officeart/2005/8/layout/list1"/>
    <dgm:cxn modelId="{11F79CAD-9D11-4196-801D-92F3ACB2C93A}" type="presParOf" srcId="{3D74DF9A-7B71-4837-90B6-B9EC1B8CE338}" destId="{0B0362D6-A000-4D40-980E-00808C514EF7}" srcOrd="1" destOrd="0" presId="urn:microsoft.com/office/officeart/2005/8/layout/list1"/>
    <dgm:cxn modelId="{4DF887BB-8B51-4BAD-984D-B924B39D91A4}" type="presParOf" srcId="{3CB415CD-F3CD-4038-9BC7-1846D055FFF3}" destId="{1DC203DA-F6B4-4B9A-927E-DC4EEBF4D433}" srcOrd="9" destOrd="0" presId="urn:microsoft.com/office/officeart/2005/8/layout/list1"/>
    <dgm:cxn modelId="{47B50FCC-9EE2-4CE6-A240-2584FE3617B2}" type="presParOf" srcId="{3CB415CD-F3CD-4038-9BC7-1846D055FFF3}" destId="{86600164-396F-416E-84B8-263C489CD7D8}"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A20FF4-671C-43E5-BE01-CEBDED6AA45F}">
      <dsp:nvSpPr>
        <dsp:cNvPr id="0" name=""/>
        <dsp:cNvSpPr/>
      </dsp:nvSpPr>
      <dsp:spPr>
        <a:xfrm>
          <a:off x="-5440690" y="-833076"/>
          <a:ext cx="6478224" cy="6478224"/>
        </a:xfrm>
        <a:prstGeom prst="blockArc">
          <a:avLst>
            <a:gd name="adj1" fmla="val 18900000"/>
            <a:gd name="adj2" fmla="val 2700000"/>
            <a:gd name="adj3" fmla="val 333"/>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EB047F-B6D0-4512-ACFB-061FC7C2E776}">
      <dsp:nvSpPr>
        <dsp:cNvPr id="0" name=""/>
        <dsp:cNvSpPr/>
      </dsp:nvSpPr>
      <dsp:spPr>
        <a:xfrm>
          <a:off x="453664" y="300658"/>
          <a:ext cx="5889965" cy="601701"/>
        </a:xfrm>
        <a:prstGeom prst="rect">
          <a:avLst/>
        </a:prstGeom>
        <a:solidFill>
          <a:srgbClr val="3333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7601" tIns="58420" rIns="58420" bIns="58420" numCol="1" spcCol="1270" anchor="ctr" anchorCtr="0">
          <a:noAutofit/>
        </a:bodyPr>
        <a:lstStyle/>
        <a:p>
          <a:pPr lvl="0" algn="l" defTabSz="1022350">
            <a:lnSpc>
              <a:spcPct val="90000"/>
            </a:lnSpc>
            <a:spcBef>
              <a:spcPct val="0"/>
            </a:spcBef>
            <a:spcAft>
              <a:spcPct val="35000"/>
            </a:spcAft>
          </a:pPr>
          <a:r>
            <a:rPr lang="zh-CN" altLang="en-US" sz="2300" kern="1200" dirty="0"/>
            <a:t>标识符</a:t>
          </a:r>
        </a:p>
      </dsp:txBody>
      <dsp:txXfrm>
        <a:off x="453664" y="300658"/>
        <a:ext cx="5889965" cy="601701"/>
      </dsp:txXfrm>
    </dsp:sp>
    <dsp:sp modelId="{04ECD564-EC73-4EAF-858F-BABC7FF6D68E}">
      <dsp:nvSpPr>
        <dsp:cNvPr id="0" name=""/>
        <dsp:cNvSpPr/>
      </dsp:nvSpPr>
      <dsp:spPr>
        <a:xfrm>
          <a:off x="77601" y="225445"/>
          <a:ext cx="752126" cy="752126"/>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B45611-FDFD-4182-9B2C-AC4303957308}">
      <dsp:nvSpPr>
        <dsp:cNvPr id="0" name=""/>
        <dsp:cNvSpPr/>
      </dsp:nvSpPr>
      <dsp:spPr>
        <a:xfrm>
          <a:off x="884826" y="1202921"/>
          <a:ext cx="5458804" cy="601701"/>
        </a:xfrm>
        <a:prstGeom prst="rect">
          <a:avLst/>
        </a:prstGeom>
        <a:solidFill>
          <a:srgbClr val="FF66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7601" tIns="58420" rIns="58420" bIns="58420" numCol="1" spcCol="1270" anchor="ctr" anchorCtr="0">
          <a:noAutofit/>
        </a:bodyPr>
        <a:lstStyle/>
        <a:p>
          <a:pPr lvl="0" algn="l" defTabSz="1022350">
            <a:lnSpc>
              <a:spcPct val="90000"/>
            </a:lnSpc>
            <a:spcBef>
              <a:spcPct val="0"/>
            </a:spcBef>
            <a:spcAft>
              <a:spcPct val="35000"/>
            </a:spcAft>
          </a:pPr>
          <a:r>
            <a:rPr lang="zh-CN" altLang="en-US" sz="2300" kern="1200" dirty="0"/>
            <a:t>注释语句</a:t>
          </a:r>
        </a:p>
      </dsp:txBody>
      <dsp:txXfrm>
        <a:off x="884826" y="1202921"/>
        <a:ext cx="5458804" cy="601701"/>
      </dsp:txXfrm>
    </dsp:sp>
    <dsp:sp modelId="{06095E4A-8A28-45B4-AA24-0D5B12F138B1}">
      <dsp:nvSpPr>
        <dsp:cNvPr id="0" name=""/>
        <dsp:cNvSpPr/>
      </dsp:nvSpPr>
      <dsp:spPr>
        <a:xfrm>
          <a:off x="508762" y="1127709"/>
          <a:ext cx="752126" cy="752126"/>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9D3313-8CE8-44B4-A099-82B6A59F9ABC}">
      <dsp:nvSpPr>
        <dsp:cNvPr id="0" name=""/>
        <dsp:cNvSpPr/>
      </dsp:nvSpPr>
      <dsp:spPr>
        <a:xfrm>
          <a:off x="1017158" y="2105185"/>
          <a:ext cx="5326472" cy="60170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7601" tIns="58420" rIns="58420" bIns="58420" numCol="1" spcCol="1270" anchor="ctr" anchorCtr="0">
          <a:noAutofit/>
        </a:bodyPr>
        <a:lstStyle/>
        <a:p>
          <a:pPr lvl="0" algn="l" defTabSz="1022350">
            <a:lnSpc>
              <a:spcPct val="90000"/>
            </a:lnSpc>
            <a:spcBef>
              <a:spcPct val="0"/>
            </a:spcBef>
            <a:spcAft>
              <a:spcPct val="35000"/>
            </a:spcAft>
          </a:pPr>
          <a:r>
            <a:rPr lang="zh-CN" altLang="en-US" sz="2300" kern="1200" dirty="0"/>
            <a:t>表达式</a:t>
          </a:r>
        </a:p>
      </dsp:txBody>
      <dsp:txXfrm>
        <a:off x="1017158" y="2105185"/>
        <a:ext cx="5326472" cy="601701"/>
      </dsp:txXfrm>
    </dsp:sp>
    <dsp:sp modelId="{EA7A3944-68E6-487C-8C4B-AB4F56B9DE58}">
      <dsp:nvSpPr>
        <dsp:cNvPr id="0" name=""/>
        <dsp:cNvSpPr/>
      </dsp:nvSpPr>
      <dsp:spPr>
        <a:xfrm>
          <a:off x="641094" y="2029972"/>
          <a:ext cx="752126" cy="752126"/>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AB5DEE-FA6D-4DD4-A6DB-A8E73BAD4785}">
      <dsp:nvSpPr>
        <dsp:cNvPr id="0" name=""/>
        <dsp:cNvSpPr/>
      </dsp:nvSpPr>
      <dsp:spPr>
        <a:xfrm>
          <a:off x="884826" y="3007448"/>
          <a:ext cx="5458804" cy="601701"/>
        </a:xfrm>
        <a:prstGeom prst="rect">
          <a:avLst/>
        </a:prstGeom>
        <a:solidFill>
          <a:srgbClr val="0099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7601" tIns="58420" rIns="58420" bIns="58420" numCol="1" spcCol="1270" anchor="ctr" anchorCtr="0">
          <a:noAutofit/>
        </a:bodyPr>
        <a:lstStyle/>
        <a:p>
          <a:pPr lvl="0" algn="l" defTabSz="1022350">
            <a:lnSpc>
              <a:spcPct val="90000"/>
            </a:lnSpc>
            <a:spcBef>
              <a:spcPct val="0"/>
            </a:spcBef>
            <a:spcAft>
              <a:spcPct val="35000"/>
            </a:spcAft>
          </a:pPr>
          <a:r>
            <a:rPr lang="zh-CN" altLang="en-US" sz="2300" kern="1200" dirty="0"/>
            <a:t>流程控制语句</a:t>
          </a:r>
        </a:p>
      </dsp:txBody>
      <dsp:txXfrm>
        <a:off x="884826" y="3007448"/>
        <a:ext cx="5458804" cy="601701"/>
      </dsp:txXfrm>
    </dsp:sp>
    <dsp:sp modelId="{82850B7F-3CCC-4C0E-B859-5ED47FDA9E74}">
      <dsp:nvSpPr>
        <dsp:cNvPr id="0" name=""/>
        <dsp:cNvSpPr/>
      </dsp:nvSpPr>
      <dsp:spPr>
        <a:xfrm>
          <a:off x="508762" y="2932236"/>
          <a:ext cx="752126" cy="752126"/>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84CFDE-D969-48F3-9C95-FFA4F5B54D67}">
      <dsp:nvSpPr>
        <dsp:cNvPr id="0" name=""/>
        <dsp:cNvSpPr/>
      </dsp:nvSpPr>
      <dsp:spPr>
        <a:xfrm>
          <a:off x="453664" y="3909712"/>
          <a:ext cx="5889965" cy="60170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7601" tIns="58420" rIns="58420" bIns="58420" numCol="1" spcCol="1270" anchor="ctr" anchorCtr="0">
          <a:noAutofit/>
        </a:bodyPr>
        <a:lstStyle/>
        <a:p>
          <a:pPr lvl="0" algn="l" defTabSz="1022350">
            <a:lnSpc>
              <a:spcPct val="90000"/>
            </a:lnSpc>
            <a:spcBef>
              <a:spcPct val="0"/>
            </a:spcBef>
            <a:spcAft>
              <a:spcPct val="35000"/>
            </a:spcAft>
          </a:pPr>
          <a:r>
            <a:rPr lang="zh-CN" altLang="en-US" sz="2300" kern="1200" dirty="0"/>
            <a:t>系统函数</a:t>
          </a:r>
        </a:p>
      </dsp:txBody>
      <dsp:txXfrm>
        <a:off x="453664" y="3909712"/>
        <a:ext cx="5889965" cy="601701"/>
      </dsp:txXfrm>
    </dsp:sp>
    <dsp:sp modelId="{7499CD21-F8E0-4BB5-9F65-7528202BD554}">
      <dsp:nvSpPr>
        <dsp:cNvPr id="0" name=""/>
        <dsp:cNvSpPr/>
      </dsp:nvSpPr>
      <dsp:spPr>
        <a:xfrm>
          <a:off x="77601" y="3834499"/>
          <a:ext cx="752126" cy="752126"/>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45B747-3C4C-4BC1-8A00-26BC094DBF0D}">
      <dsp:nvSpPr>
        <dsp:cNvPr id="0" name=""/>
        <dsp:cNvSpPr/>
      </dsp:nvSpPr>
      <dsp:spPr>
        <a:xfrm>
          <a:off x="0" y="487491"/>
          <a:ext cx="6720348" cy="705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786066-F0D0-412A-A9F7-8801281FA4E9}">
      <dsp:nvSpPr>
        <dsp:cNvPr id="0" name=""/>
        <dsp:cNvSpPr/>
      </dsp:nvSpPr>
      <dsp:spPr>
        <a:xfrm>
          <a:off x="336017" y="74211"/>
          <a:ext cx="4704243" cy="8265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9" tIns="0" rIns="177809" bIns="0" numCol="1" spcCol="1270" anchor="ctr" anchorCtr="0">
          <a:noAutofit/>
        </a:bodyPr>
        <a:lstStyle/>
        <a:p>
          <a:pPr lvl="0" algn="l" defTabSz="1066800">
            <a:lnSpc>
              <a:spcPct val="90000"/>
            </a:lnSpc>
            <a:spcBef>
              <a:spcPct val="0"/>
            </a:spcBef>
            <a:spcAft>
              <a:spcPct val="35000"/>
            </a:spcAft>
          </a:pPr>
          <a:r>
            <a:rPr lang="zh-CN" altLang="en-US" sz="2400" kern="1200" dirty="0"/>
            <a:t>选择结构</a:t>
          </a:r>
        </a:p>
      </dsp:txBody>
      <dsp:txXfrm>
        <a:off x="376366" y="114560"/>
        <a:ext cx="4623545" cy="745862"/>
      </dsp:txXfrm>
    </dsp:sp>
    <dsp:sp modelId="{18872AC0-6B1D-4439-BDA9-54AE5EE1CD61}">
      <dsp:nvSpPr>
        <dsp:cNvPr id="0" name=""/>
        <dsp:cNvSpPr/>
      </dsp:nvSpPr>
      <dsp:spPr>
        <a:xfrm>
          <a:off x="0" y="1757571"/>
          <a:ext cx="6720348" cy="705600"/>
        </a:xfrm>
        <a:prstGeom prst="rect">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FB4A01EC-0AC4-434D-905F-E415EA1CCB28}">
      <dsp:nvSpPr>
        <dsp:cNvPr id="0" name=""/>
        <dsp:cNvSpPr/>
      </dsp:nvSpPr>
      <dsp:spPr>
        <a:xfrm>
          <a:off x="336017" y="1344291"/>
          <a:ext cx="4704243" cy="826560"/>
        </a:xfrm>
        <a:prstGeom prst="roundRect">
          <a:avLst/>
        </a:prstGeom>
        <a:solidFill>
          <a:srgbClr val="FF66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9" tIns="0" rIns="177809" bIns="0" numCol="1" spcCol="1270" anchor="ctr" anchorCtr="0">
          <a:noAutofit/>
        </a:bodyPr>
        <a:lstStyle/>
        <a:p>
          <a:pPr lvl="0" algn="l" defTabSz="1066800">
            <a:lnSpc>
              <a:spcPct val="90000"/>
            </a:lnSpc>
            <a:spcBef>
              <a:spcPct val="0"/>
            </a:spcBef>
            <a:spcAft>
              <a:spcPct val="35000"/>
            </a:spcAft>
          </a:pPr>
          <a:r>
            <a:rPr lang="zh-CN" altLang="en-US" sz="2400" kern="1200" dirty="0"/>
            <a:t>循环结构</a:t>
          </a:r>
        </a:p>
      </dsp:txBody>
      <dsp:txXfrm>
        <a:off x="376366" y="1384640"/>
        <a:ext cx="4623545" cy="745862"/>
      </dsp:txXfrm>
    </dsp:sp>
    <dsp:sp modelId="{9B8026DA-8683-42B0-9012-E3921553D248}">
      <dsp:nvSpPr>
        <dsp:cNvPr id="0" name=""/>
        <dsp:cNvSpPr/>
      </dsp:nvSpPr>
      <dsp:spPr>
        <a:xfrm>
          <a:off x="0" y="3027652"/>
          <a:ext cx="6720348" cy="7056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6FA3EC-486F-463C-9A87-BF7EEC95F2AD}">
      <dsp:nvSpPr>
        <dsp:cNvPr id="0" name=""/>
        <dsp:cNvSpPr/>
      </dsp:nvSpPr>
      <dsp:spPr>
        <a:xfrm>
          <a:off x="336017" y="2614372"/>
          <a:ext cx="4704243" cy="8265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9" tIns="0" rIns="177809" bIns="0" numCol="1" spcCol="1270" anchor="ctr" anchorCtr="0">
          <a:noAutofit/>
        </a:bodyPr>
        <a:lstStyle/>
        <a:p>
          <a:pPr lvl="0" algn="l" defTabSz="1066800">
            <a:lnSpc>
              <a:spcPct val="90000"/>
            </a:lnSpc>
            <a:spcBef>
              <a:spcPct val="0"/>
            </a:spcBef>
            <a:spcAft>
              <a:spcPct val="35000"/>
            </a:spcAft>
          </a:pPr>
          <a:r>
            <a:rPr lang="zh-CN" altLang="en-US" sz="2400" kern="1200" dirty="0"/>
            <a:t>等待语句</a:t>
          </a:r>
        </a:p>
      </dsp:txBody>
      <dsp:txXfrm>
        <a:off x="376366" y="2654721"/>
        <a:ext cx="4623545" cy="745862"/>
      </dsp:txXfrm>
    </dsp:sp>
    <dsp:sp modelId="{BC2BDBFA-243A-45E0-8637-FE62580B4DD0}">
      <dsp:nvSpPr>
        <dsp:cNvPr id="0" name=""/>
        <dsp:cNvSpPr/>
      </dsp:nvSpPr>
      <dsp:spPr>
        <a:xfrm>
          <a:off x="0" y="4297732"/>
          <a:ext cx="6720348" cy="705600"/>
        </a:xfrm>
        <a:prstGeom prst="rect">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02220CC8-2A7C-4FFB-B702-D1C753F85140}">
      <dsp:nvSpPr>
        <dsp:cNvPr id="0" name=""/>
        <dsp:cNvSpPr/>
      </dsp:nvSpPr>
      <dsp:spPr>
        <a:xfrm>
          <a:off x="336017" y="3884452"/>
          <a:ext cx="4704243" cy="826560"/>
        </a:xfrm>
        <a:prstGeom prst="roundRect">
          <a:avLst/>
        </a:prstGeom>
        <a:solidFill>
          <a:srgbClr val="0099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9" tIns="0" rIns="177809" bIns="0" numCol="1" spcCol="1270" anchor="ctr" anchorCtr="0">
          <a:noAutofit/>
        </a:bodyPr>
        <a:lstStyle/>
        <a:p>
          <a:pPr lvl="0" algn="l" defTabSz="1066800">
            <a:lnSpc>
              <a:spcPct val="90000"/>
            </a:lnSpc>
            <a:spcBef>
              <a:spcPct val="0"/>
            </a:spcBef>
            <a:spcAft>
              <a:spcPct val="35000"/>
            </a:spcAft>
          </a:pPr>
          <a:r>
            <a:rPr lang="zh-CN" altLang="en-US" sz="2400" kern="1200" dirty="0"/>
            <a:t>返回语句</a:t>
          </a:r>
        </a:p>
      </dsp:txBody>
      <dsp:txXfrm>
        <a:off x="376366" y="3924801"/>
        <a:ext cx="4623545" cy="7458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087B1A21-EBA3-42A1-85E7-5F4C55FBD58C}" type="datetimeFigureOut">
              <a:rPr lang="zh-CN" altLang="en-US" smtClean="0"/>
              <a:t>2019/5/22</a:t>
            </a:fld>
            <a:endParaRPr lang="zh-CN" altLang="en-US"/>
          </a:p>
        </p:txBody>
      </p:sp>
      <p:sp>
        <p:nvSpPr>
          <p:cNvPr id="4" name="幻灯片图像占位符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5885B922-C357-4785-B4B7-F882FFCF3F81}" type="slidenum">
              <a:rPr lang="zh-CN" altLang="en-US" smtClean="0"/>
              <a:t>‹#›</a:t>
            </a:fld>
            <a:endParaRPr lang="zh-CN" altLang="en-US"/>
          </a:p>
        </p:txBody>
      </p:sp>
    </p:spTree>
    <p:extLst>
      <p:ext uri="{BB962C8B-B14F-4D97-AF65-F5344CB8AC3E}">
        <p14:creationId xmlns:p14="http://schemas.microsoft.com/office/powerpoint/2010/main" val="1220552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85B922-C357-4785-B4B7-F882FFCF3F81}" type="slidenum">
              <a:rPr lang="zh-CN" altLang="en-US" smtClean="0"/>
              <a:t>2</a:t>
            </a:fld>
            <a:endParaRPr lang="zh-CN" altLang="en-US"/>
          </a:p>
        </p:txBody>
      </p:sp>
    </p:spTree>
    <p:extLst>
      <p:ext uri="{BB962C8B-B14F-4D97-AF65-F5344CB8AC3E}">
        <p14:creationId xmlns:p14="http://schemas.microsoft.com/office/powerpoint/2010/main" val="3430144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85B922-C357-4785-B4B7-F882FFCF3F81}" type="slidenum">
              <a:rPr lang="zh-CN" altLang="en-US" smtClean="0"/>
              <a:t>8</a:t>
            </a:fld>
            <a:endParaRPr lang="zh-CN" altLang="en-US"/>
          </a:p>
        </p:txBody>
      </p:sp>
    </p:spTree>
    <p:extLst>
      <p:ext uri="{BB962C8B-B14F-4D97-AF65-F5344CB8AC3E}">
        <p14:creationId xmlns:p14="http://schemas.microsoft.com/office/powerpoint/2010/main" val="3097514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85B922-C357-4785-B4B7-F882FFCF3F81}" type="slidenum">
              <a:rPr lang="zh-CN" altLang="en-US" smtClean="0"/>
              <a:t>70</a:t>
            </a:fld>
            <a:endParaRPr lang="zh-CN" altLang="en-US"/>
          </a:p>
        </p:txBody>
      </p:sp>
    </p:spTree>
    <p:extLst>
      <p:ext uri="{BB962C8B-B14F-4D97-AF65-F5344CB8AC3E}">
        <p14:creationId xmlns:p14="http://schemas.microsoft.com/office/powerpoint/2010/main" val="3786477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7.jp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图片 8">
            <a:extLst>
              <a:ext uri="{FF2B5EF4-FFF2-40B4-BE49-F238E27FC236}">
                <a16:creationId xmlns="" xmlns:a16="http://schemas.microsoft.com/office/drawing/2014/main" id="{72A4D464-4DA0-4D20-AD1E-316D2B55FB8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12584" y="0"/>
            <a:ext cx="8879416" cy="95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 name="Rectangle 2">
            <a:extLst>
              <a:ext uri="{FF2B5EF4-FFF2-40B4-BE49-F238E27FC236}">
                <a16:creationId xmlns="" xmlns:a16="http://schemas.microsoft.com/office/drawing/2014/main" id="{A1908824-AA9F-4752-B4C8-A1FE22002AA3}"/>
              </a:ext>
            </a:extLst>
          </p:cNvPr>
          <p:cNvSpPr>
            <a:spLocks noGrp="1" noChangeArrowheads="1"/>
          </p:cNvSpPr>
          <p:nvPr>
            <p:ph type="ctrTitle"/>
          </p:nvPr>
        </p:nvSpPr>
        <p:spPr>
          <a:xfrm>
            <a:off x="7620000" y="3844556"/>
            <a:ext cx="4572000" cy="1189651"/>
          </a:xfrm>
          <a:prstGeom prst="rect">
            <a:avLst/>
          </a:prstGeom>
        </p:spPr>
        <p:txBody>
          <a:bodyPr/>
          <a:lstStyle>
            <a:lvl1pPr algn="ctr">
              <a:defRPr sz="3200"/>
            </a:lvl1pPr>
          </a:lstStyle>
          <a:p>
            <a:pPr lvl="0"/>
            <a:r>
              <a:rPr lang="zh-CN" altLang="zh-CN" noProof="0" dirty="0"/>
              <a:t>单击此处编辑母版标题样式</a:t>
            </a:r>
          </a:p>
        </p:txBody>
      </p:sp>
      <p:sp>
        <p:nvSpPr>
          <p:cNvPr id="2051" name="Rectangle 3">
            <a:extLst>
              <a:ext uri="{FF2B5EF4-FFF2-40B4-BE49-F238E27FC236}">
                <a16:creationId xmlns="" xmlns:a16="http://schemas.microsoft.com/office/drawing/2014/main" id="{AAA27C61-921C-41A1-B00C-39D17957484A}"/>
              </a:ext>
            </a:extLst>
          </p:cNvPr>
          <p:cNvSpPr>
            <a:spLocks noGrp="1" noChangeArrowheads="1"/>
          </p:cNvSpPr>
          <p:nvPr>
            <p:ph type="subTitle" idx="1"/>
          </p:nvPr>
        </p:nvSpPr>
        <p:spPr>
          <a:xfrm>
            <a:off x="8208237" y="5044778"/>
            <a:ext cx="3787147" cy="1189651"/>
          </a:xfrm>
          <a:prstGeom prst="rect">
            <a:avLst/>
          </a:prstGeom>
        </p:spPr>
        <p:txBody>
          <a:bodyPr/>
          <a:lstStyle>
            <a:lvl1pPr marL="0" indent="0" algn="ctr">
              <a:buFontTx/>
              <a:buNone/>
              <a:defRPr sz="2800"/>
            </a:lvl1pPr>
          </a:lstStyle>
          <a:p>
            <a:pPr lvl="0"/>
            <a:r>
              <a:rPr lang="zh-CN" altLang="zh-CN" noProof="0" dirty="0"/>
              <a:t>单击此处编辑母版副标题样式</a:t>
            </a:r>
          </a:p>
        </p:txBody>
      </p:sp>
      <p:sp>
        <p:nvSpPr>
          <p:cNvPr id="5" name="Rectangle 4">
            <a:extLst>
              <a:ext uri="{FF2B5EF4-FFF2-40B4-BE49-F238E27FC236}">
                <a16:creationId xmlns="" xmlns:a16="http://schemas.microsoft.com/office/drawing/2014/main" id="{A3E407C4-C59F-48B0-85B0-DB266E95422D}"/>
              </a:ext>
            </a:extLst>
          </p:cNvPr>
          <p:cNvSpPr>
            <a:spLocks noGrp="1" noChangeArrowheads="1"/>
          </p:cNvSpPr>
          <p:nvPr>
            <p:ph type="dt" sz="half" idx="10"/>
          </p:nvPr>
        </p:nvSpPr>
        <p:spPr/>
        <p:txBody>
          <a:bodyPr/>
          <a:lstStyle>
            <a:lvl1pPr>
              <a:defRPr/>
            </a:lvl1pPr>
          </a:lstStyle>
          <a:p>
            <a:pPr>
              <a:defRPr/>
            </a:pPr>
            <a:endParaRPr lang="zh-CN" altLang="en-US"/>
          </a:p>
        </p:txBody>
      </p:sp>
      <p:sp>
        <p:nvSpPr>
          <p:cNvPr id="6" name="Rectangle 5">
            <a:extLst>
              <a:ext uri="{FF2B5EF4-FFF2-40B4-BE49-F238E27FC236}">
                <a16:creationId xmlns="" xmlns:a16="http://schemas.microsoft.com/office/drawing/2014/main" id="{F98F4008-2779-4F2B-A00D-457249765641}"/>
              </a:ext>
            </a:extLst>
          </p:cNvPr>
          <p:cNvSpPr>
            <a:spLocks noGrp="1" noChangeArrowheads="1"/>
          </p:cNvSpPr>
          <p:nvPr>
            <p:ph type="ftr" sz="quarter" idx="11"/>
          </p:nvPr>
        </p:nvSpPr>
        <p:spPr/>
        <p:txBody>
          <a:bodyPr/>
          <a:lstStyle>
            <a:lvl1pPr>
              <a:defRPr/>
            </a:lvl1pPr>
          </a:lstStyle>
          <a:p>
            <a:pPr>
              <a:defRPr/>
            </a:pPr>
            <a:endParaRPr lang="zh-CN" altLang="en-US"/>
          </a:p>
        </p:txBody>
      </p:sp>
      <p:sp>
        <p:nvSpPr>
          <p:cNvPr id="7" name="Rectangle 6">
            <a:extLst>
              <a:ext uri="{FF2B5EF4-FFF2-40B4-BE49-F238E27FC236}">
                <a16:creationId xmlns="" xmlns:a16="http://schemas.microsoft.com/office/drawing/2014/main" id="{30E917EA-CAF7-450A-ADD2-FD74343CE35B}"/>
              </a:ext>
            </a:extLst>
          </p:cNvPr>
          <p:cNvSpPr>
            <a:spLocks noGrp="1" noChangeArrowheads="1"/>
          </p:cNvSpPr>
          <p:nvPr>
            <p:ph type="sldNum" sz="quarter" idx="12"/>
          </p:nvPr>
        </p:nvSpPr>
        <p:spPr/>
        <p:txBody>
          <a:bodyPr/>
          <a:lstStyle>
            <a:lvl1pPr>
              <a:defRPr smtClean="0"/>
            </a:lvl1pPr>
          </a:lstStyle>
          <a:p>
            <a:pPr>
              <a:defRPr/>
            </a:pPr>
            <a:fld id="{127DDC4C-5AC7-4AE1-A365-67B67D189ED3}" type="slidenum">
              <a:rPr lang="zh-CN" altLang="zh-CN"/>
              <a:pPr>
                <a:defRPr/>
              </a:pPr>
              <a:t>‹#›</a:t>
            </a:fld>
            <a:endParaRPr lang="zh-CN" altLang="zh-CN"/>
          </a:p>
        </p:txBody>
      </p:sp>
      <p:pic>
        <p:nvPicPr>
          <p:cNvPr id="3" name="图片 2">
            <a:extLst>
              <a:ext uri="{FF2B5EF4-FFF2-40B4-BE49-F238E27FC236}">
                <a16:creationId xmlns="" xmlns:a16="http://schemas.microsoft.com/office/drawing/2014/main" id="{2BE240C0-A003-4171-8E60-8CE07DA2BC4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644743" y="2952822"/>
            <a:ext cx="1509487" cy="658608"/>
          </a:xfrm>
          <a:prstGeom prst="rect">
            <a:avLst/>
          </a:prstGeom>
        </p:spPr>
      </p:pic>
      <p:pic>
        <p:nvPicPr>
          <p:cNvPr id="9" name="图片 8">
            <a:extLst>
              <a:ext uri="{FF2B5EF4-FFF2-40B4-BE49-F238E27FC236}">
                <a16:creationId xmlns="" xmlns:a16="http://schemas.microsoft.com/office/drawing/2014/main" id="{274DC7A7-88D9-4C7B-A9E1-CFA21F0E065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644970" y="1073581"/>
            <a:ext cx="5500615" cy="2578413"/>
          </a:xfrm>
          <a:prstGeom prst="rect">
            <a:avLst/>
          </a:prstGeom>
        </p:spPr>
      </p:pic>
    </p:spTree>
    <p:extLst>
      <p:ext uri="{BB962C8B-B14F-4D97-AF65-F5344CB8AC3E}">
        <p14:creationId xmlns:p14="http://schemas.microsoft.com/office/powerpoint/2010/main" val="2689122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lvl1pPr>
              <a:defRPr sz="3200">
                <a:solidFill>
                  <a:srgbClr val="000000"/>
                </a:solidFill>
                <a:latin typeface="宋体" pitchFamily="2" charset="-122"/>
                <a:ea typeface="宋体" pitchFamily="2" charset="-122"/>
              </a:defRPr>
            </a:lvl1pPr>
            <a:lvl2pPr>
              <a:defRPr sz="2800">
                <a:solidFill>
                  <a:srgbClr val="000000"/>
                </a:solidFill>
                <a:latin typeface="宋体" pitchFamily="2" charset="-122"/>
                <a:ea typeface="宋体" pitchFamily="2" charset="-122"/>
              </a:defRPr>
            </a:lvl2pPr>
            <a:lvl3pPr>
              <a:defRPr sz="2400">
                <a:latin typeface="宋体" pitchFamily="2" charset="-122"/>
                <a:ea typeface="宋体" pitchFamily="2" charset="-122"/>
              </a:defRPr>
            </a:lvl3pPr>
            <a:lvl4pPr>
              <a:defRPr sz="2000">
                <a:latin typeface="宋体" pitchFamily="2" charset="-122"/>
                <a:ea typeface="宋体" pitchFamily="2" charset="-122"/>
              </a:defRPr>
            </a:lvl4pPr>
            <a:lvl5pPr>
              <a:defRPr sz="2000">
                <a:latin typeface="宋体" pitchFamily="2" charset="-122"/>
                <a:ea typeface="宋体"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155240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内容">
    <p:spTree>
      <p:nvGrpSpPr>
        <p:cNvPr id="1" name=""/>
        <p:cNvGrpSpPr/>
        <p:nvPr/>
      </p:nvGrpSpPr>
      <p:grpSpPr>
        <a:xfrm>
          <a:off x="0" y="0"/>
          <a:ext cx="0" cy="0"/>
          <a:chOff x="0" y="0"/>
          <a:chExt cx="0" cy="0"/>
        </a:xfrm>
      </p:grpSpPr>
      <p:pic>
        <p:nvPicPr>
          <p:cNvPr id="4" name="Picture 4" descr="C:\Documents and Settings\Administrator\Local Settings\Temporary Internet Files\Content.IE5\U9GNQH4Z\MCj02975650000[1].wmf"/>
          <p:cNvPicPr>
            <a:picLocks noChangeAspect="1" noChangeArrowheads="1"/>
          </p:cNvPicPr>
          <p:nvPr userDrawn="1"/>
        </p:nvPicPr>
        <p:blipFill>
          <a:blip r:embed="rId2"/>
          <a:srcRect/>
          <a:stretch>
            <a:fillRect/>
          </a:stretch>
        </p:blipFill>
        <p:spPr bwMode="auto">
          <a:xfrm>
            <a:off x="8530167" y="4846639"/>
            <a:ext cx="3627967" cy="1741487"/>
          </a:xfrm>
          <a:prstGeom prst="rect">
            <a:avLst/>
          </a:prstGeom>
          <a:noFill/>
          <a:ln w="9525">
            <a:noFill/>
            <a:miter lim="800000"/>
            <a:headEnd/>
            <a:tailEnd/>
          </a:ln>
        </p:spPr>
      </p:pic>
      <p:sp>
        <p:nvSpPr>
          <p:cNvPr id="2" name="内容占位符 1"/>
          <p:cNvSpPr>
            <a:spLocks noGrp="1"/>
          </p:cNvSpPr>
          <p:nvPr>
            <p:ph/>
          </p:nvPr>
        </p:nvSpPr>
        <p:spPr>
          <a:xfrm>
            <a:off x="487681" y="1658983"/>
            <a:ext cx="7262948" cy="4467180"/>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标题 1"/>
          <p:cNvSpPr>
            <a:spLocks noGrp="1"/>
          </p:cNvSpPr>
          <p:nvPr>
            <p:ph type="title" idx="12"/>
          </p:nvPr>
        </p:nvSpPr>
        <p:spPr>
          <a:xfrm>
            <a:off x="-1" y="183197"/>
            <a:ext cx="10589612" cy="1143000"/>
          </a:xfrm>
        </p:spPr>
        <p:txBody>
          <a:bodyPr/>
          <a:lstStyle>
            <a:lvl1pPr>
              <a:defRPr sz="60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zh-CN" altLang="en-US" dirty="0"/>
          </a:p>
        </p:txBody>
      </p:sp>
    </p:spTree>
    <p:extLst>
      <p:ext uri="{BB962C8B-B14F-4D97-AF65-F5344CB8AC3E}">
        <p14:creationId xmlns:p14="http://schemas.microsoft.com/office/powerpoint/2010/main" val="675645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8">
            <a:extLst>
              <a:ext uri="{FF2B5EF4-FFF2-40B4-BE49-F238E27FC236}">
                <a16:creationId xmlns="" xmlns:a16="http://schemas.microsoft.com/office/drawing/2014/main" id="{C455D3EE-B83B-40C4-A9CC-0D1099970EE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95886" y="193834"/>
            <a:ext cx="5000172" cy="366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a:extLst>
              <a:ext uri="{FF2B5EF4-FFF2-40B4-BE49-F238E27FC236}">
                <a16:creationId xmlns="" xmlns:a16="http://schemas.microsoft.com/office/drawing/2014/main" id="{15843A96-E8D2-46E9-864D-0DA9CD7C1549}"/>
              </a:ext>
            </a:extLst>
          </p:cNvPr>
          <p:cNvSpPr>
            <a:spLocks noGrp="1"/>
          </p:cNvSpPr>
          <p:nvPr>
            <p:ph idx="1"/>
          </p:nvPr>
        </p:nvSpPr>
        <p:spPr>
          <a:xfrm>
            <a:off x="239349" y="1166529"/>
            <a:ext cx="10972800" cy="4524949"/>
          </a:xfrm>
          <a:prstGeom prst="rect">
            <a:avLst/>
          </a:prstGeom>
        </p:spPr>
        <p:txBody>
          <a:bodyPr/>
          <a:lstStyle>
            <a:lvl1pPr marL="257175" indent="-257175">
              <a:lnSpc>
                <a:spcPct val="150000"/>
              </a:lnSpc>
              <a:buClr>
                <a:srgbClr val="0070C0"/>
              </a:buClr>
              <a:buFont typeface="Wingdings" panose="05000000000000000000" pitchFamily="2" charset="2"/>
              <a:buChar char="v"/>
              <a:defRPr sz="2800" b="0">
                <a:latin typeface="Times New Roman" panose="02020603050405020304" pitchFamily="18" charset="0"/>
                <a:cs typeface="Times New Roman" panose="02020603050405020304" pitchFamily="18" charset="0"/>
              </a:defRPr>
            </a:lvl1pPr>
            <a:lvl2pPr marL="450056" indent="-192881">
              <a:lnSpc>
                <a:spcPct val="150000"/>
              </a:lnSpc>
              <a:buClr>
                <a:srgbClr val="00B0F0"/>
              </a:buClr>
              <a:buFont typeface="Wingdings" panose="05000000000000000000" pitchFamily="2" charset="2"/>
              <a:buChar char=""/>
              <a:defRPr sz="2400">
                <a:latin typeface="Times New Roman" panose="02020603050405020304" pitchFamily="18" charset="0"/>
                <a:cs typeface="Times New Roman" panose="02020603050405020304" pitchFamily="18" charset="0"/>
              </a:defRPr>
            </a:lvl2pPr>
            <a:lvl3pPr marL="675085" indent="-160735">
              <a:lnSpc>
                <a:spcPct val="150000"/>
              </a:lnSpc>
              <a:buClr>
                <a:srgbClr val="3399FF"/>
              </a:buClr>
              <a:buFont typeface="Wingdings" panose="05000000000000000000" pitchFamily="2" charset="2"/>
              <a:buChar char="Ø"/>
              <a:defRPr sz="2000">
                <a:latin typeface="Times New Roman" panose="02020603050405020304" pitchFamily="18" charset="0"/>
                <a:cs typeface="Times New Roman" panose="02020603050405020304" pitchFamily="18" charset="0"/>
              </a:defRPr>
            </a:lvl3pPr>
            <a:lvl4pPr marL="932260" indent="-160735">
              <a:lnSpc>
                <a:spcPct val="150000"/>
              </a:lnSpc>
              <a:buClr>
                <a:srgbClr val="00B0F0"/>
              </a:buClr>
              <a:buFont typeface="Wingdings" panose="05000000000000000000" pitchFamily="2" charset="2"/>
              <a:buChar char="ü"/>
              <a:defRPr sz="1800">
                <a:latin typeface="Times New Roman" panose="02020603050405020304" pitchFamily="18" charset="0"/>
                <a:cs typeface="Times New Roman" panose="02020603050405020304" pitchFamily="18" charset="0"/>
              </a:defRPr>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p:txBody>
      </p:sp>
      <p:sp>
        <p:nvSpPr>
          <p:cNvPr id="17" name="标题 16">
            <a:extLst>
              <a:ext uri="{FF2B5EF4-FFF2-40B4-BE49-F238E27FC236}">
                <a16:creationId xmlns="" xmlns:a16="http://schemas.microsoft.com/office/drawing/2014/main" id="{8475FB9C-792D-45E1-90F1-EFA85918595A}"/>
              </a:ext>
            </a:extLst>
          </p:cNvPr>
          <p:cNvSpPr>
            <a:spLocks noGrp="1"/>
          </p:cNvSpPr>
          <p:nvPr>
            <p:ph type="title"/>
          </p:nvPr>
        </p:nvSpPr>
        <p:spPr>
          <a:xfrm>
            <a:off x="5196119" y="265093"/>
            <a:ext cx="6864085" cy="612086"/>
          </a:xfrm>
          <a:prstGeom prst="rect">
            <a:avLst/>
          </a:prstGeom>
        </p:spPr>
        <p:txBody>
          <a:bodyPr/>
          <a:lstStyle>
            <a:lvl1pPr algn="r">
              <a:defRPr sz="3200" b="1">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3524655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reserve="1">
  <p:cSld name="1_标题和竖排文字">
    <p:spTree>
      <p:nvGrpSpPr>
        <p:cNvPr id="1" name=""/>
        <p:cNvGrpSpPr/>
        <p:nvPr/>
      </p:nvGrpSpPr>
      <p:grpSpPr>
        <a:xfrm>
          <a:off x="0" y="0"/>
          <a:ext cx="0" cy="0"/>
          <a:chOff x="0" y="0"/>
          <a:chExt cx="0" cy="0"/>
        </a:xfrm>
      </p:grpSpPr>
      <p:pic>
        <p:nvPicPr>
          <p:cNvPr id="4" name="Picture 6" descr="http://hiphotos.baidu.com/yizhimei512/pic/item/94f2987256f119388701b008.jpg">
            <a:extLst>
              <a:ext uri="{FF2B5EF4-FFF2-40B4-BE49-F238E27FC236}">
                <a16:creationId xmlns="" xmlns:a16="http://schemas.microsoft.com/office/drawing/2014/main" id="{7BCA7BA1-F80C-4EA6-8C53-D3B1240A550E}"/>
              </a:ext>
            </a:extLst>
          </p:cNvPr>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7056" y="1143337"/>
            <a:ext cx="4246033" cy="4873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a:extLst>
              <a:ext uri="{FF2B5EF4-FFF2-40B4-BE49-F238E27FC236}">
                <a16:creationId xmlns="" xmlns:a16="http://schemas.microsoft.com/office/drawing/2014/main" id="{F313B6A3-3FAA-4D54-9AB9-91A96736C1A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88471" y="118972"/>
            <a:ext cx="6819900" cy="73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dirty="0"/>
              <a:t>单击此处编辑母版标题样式</a:t>
            </a:r>
          </a:p>
        </p:txBody>
      </p:sp>
      <p:sp>
        <p:nvSpPr>
          <p:cNvPr id="3" name="竖排文字占位符 2"/>
          <p:cNvSpPr>
            <a:spLocks noGrp="1"/>
          </p:cNvSpPr>
          <p:nvPr>
            <p:ph type="body" orient="vert" idx="1"/>
          </p:nvPr>
        </p:nvSpPr>
        <p:spPr>
          <a:xfrm>
            <a:off x="6792685" y="1600200"/>
            <a:ext cx="4789715" cy="452596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3">
            <a:extLst>
              <a:ext uri="{FF2B5EF4-FFF2-40B4-BE49-F238E27FC236}">
                <a16:creationId xmlns="" xmlns:a16="http://schemas.microsoft.com/office/drawing/2014/main" id="{3BDF59A7-B477-4570-8D5E-E4EF9EA13438}"/>
              </a:ext>
            </a:extLst>
          </p:cNvPr>
          <p:cNvSpPr>
            <a:spLocks noGrp="1"/>
          </p:cNvSpPr>
          <p:nvPr>
            <p:ph type="dt" sz="half" idx="10"/>
          </p:nvPr>
        </p:nvSpPr>
        <p:spPr/>
        <p:txBody>
          <a:bodyPr/>
          <a:lstStyle>
            <a:lvl1pPr>
              <a:defRPr/>
            </a:lvl1pPr>
          </a:lstStyle>
          <a:p>
            <a:pPr>
              <a:defRPr/>
            </a:pPr>
            <a:fld id="{48DA1300-B471-4730-B172-C1BE3F5B003F}" type="datetimeFigureOut">
              <a:rPr lang="zh-CN" altLang="en-US"/>
              <a:pPr>
                <a:defRPr/>
              </a:pPr>
              <a:t>2019/5/22</a:t>
            </a:fld>
            <a:endParaRPr lang="zh-CN" altLang="en-US"/>
          </a:p>
        </p:txBody>
      </p:sp>
      <p:sp>
        <p:nvSpPr>
          <p:cNvPr id="7" name="灯片编号占位符 5">
            <a:extLst>
              <a:ext uri="{FF2B5EF4-FFF2-40B4-BE49-F238E27FC236}">
                <a16:creationId xmlns="" xmlns:a16="http://schemas.microsoft.com/office/drawing/2014/main" id="{958049E8-2A35-416D-B810-1D16860210FF}"/>
              </a:ext>
            </a:extLst>
          </p:cNvPr>
          <p:cNvSpPr>
            <a:spLocks noGrp="1"/>
          </p:cNvSpPr>
          <p:nvPr>
            <p:ph type="sldNum" sz="quarter" idx="11"/>
          </p:nvPr>
        </p:nvSpPr>
        <p:spPr/>
        <p:txBody>
          <a:bodyPr/>
          <a:lstStyle>
            <a:lvl1pPr>
              <a:defRPr/>
            </a:lvl1pPr>
          </a:lstStyle>
          <a:p>
            <a:pPr>
              <a:defRPr/>
            </a:pPr>
            <a:fld id="{4017E17A-C169-410B-AFDE-E7A20EEE6B36}" type="slidenum">
              <a:rPr lang="zh-CN" altLang="en-US"/>
              <a:pPr>
                <a:defRPr/>
              </a:pPr>
              <a:t>‹#›</a:t>
            </a:fld>
            <a:endParaRPr lang="zh-CN" altLang="en-US"/>
          </a:p>
        </p:txBody>
      </p:sp>
    </p:spTree>
    <p:extLst>
      <p:ext uri="{BB962C8B-B14F-4D97-AF65-F5344CB8AC3E}">
        <p14:creationId xmlns:p14="http://schemas.microsoft.com/office/powerpoint/2010/main" val="3938098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1_标题幻灯片">
    <p:bg bwMode="gray">
      <p:bgPr>
        <a:solidFill>
          <a:schemeClr val="bg1"/>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srcRect/>
          <a:stretch>
            <a:fillRect/>
          </a:stretch>
        </p:blipFill>
        <p:spPr bwMode="auto">
          <a:xfrm>
            <a:off x="0" y="663577"/>
            <a:ext cx="12192000" cy="2836863"/>
          </a:xfrm>
          <a:prstGeom prst="rect">
            <a:avLst/>
          </a:prstGeom>
          <a:noFill/>
          <a:ln w="9525">
            <a:noFill/>
            <a:miter lim="800000"/>
            <a:headEnd/>
            <a:tailEnd/>
          </a:ln>
        </p:spPr>
      </p:pic>
      <p:sp>
        <p:nvSpPr>
          <p:cNvPr id="10" name="Rectangle 23"/>
          <p:cNvSpPr>
            <a:spLocks noGrp="1" noChangeArrowheads="1"/>
          </p:cNvSpPr>
          <p:nvPr>
            <p:ph type="dt" sz="quarter" idx="10"/>
          </p:nvPr>
        </p:nvSpPr>
        <p:spPr bwMode="gray">
          <a:xfrm>
            <a:off x="609600" y="6553200"/>
            <a:ext cx="28448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788" dirty="0">
                <a:effectLst>
                  <a:outerShdw blurRad="38100" dist="38100" dir="2700000" algn="tl">
                    <a:srgbClr val="000000"/>
                  </a:outerShdw>
                </a:effectLst>
                <a:ea typeface="굴림" pitchFamily="50" charset="-127"/>
              </a:defRPr>
            </a:lvl1pPr>
          </a:lstStyle>
          <a:p>
            <a:pPr>
              <a:defRPr/>
            </a:pPr>
            <a:endParaRPr lang="en-US" altLang="ko-KR"/>
          </a:p>
        </p:txBody>
      </p:sp>
    </p:spTree>
    <p:extLst>
      <p:ext uri="{BB962C8B-B14F-4D97-AF65-F5344CB8AC3E}">
        <p14:creationId xmlns:p14="http://schemas.microsoft.com/office/powerpoint/2010/main" val="937534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0F6C2ADB-F794-42C4-AD4E-60D4EF95E25B}"/>
              </a:ext>
            </a:extLst>
          </p:cNvPr>
          <p:cNvPicPr>
            <a:picLocks noChangeAspect="1"/>
          </p:cNvPicPr>
          <p:nvPr userDrawn="1"/>
        </p:nvPicPr>
        <p:blipFill>
          <a:blip r:embed="rId2"/>
          <a:stretch>
            <a:fillRect/>
          </a:stretch>
        </p:blipFill>
        <p:spPr>
          <a:xfrm>
            <a:off x="6662049" y="174170"/>
            <a:ext cx="5334008" cy="457202"/>
          </a:xfrm>
          <a:prstGeom prst="rect">
            <a:avLst/>
          </a:prstGeom>
        </p:spPr>
      </p:pic>
      <p:sp>
        <p:nvSpPr>
          <p:cNvPr id="3" name="标题 16">
            <a:extLst>
              <a:ext uri="{FF2B5EF4-FFF2-40B4-BE49-F238E27FC236}">
                <a16:creationId xmlns="" xmlns:a16="http://schemas.microsoft.com/office/drawing/2014/main" id="{96B479AD-95B9-4546-AF13-EBD92F23427C}"/>
              </a:ext>
            </a:extLst>
          </p:cNvPr>
          <p:cNvSpPr>
            <a:spLocks noGrp="1"/>
          </p:cNvSpPr>
          <p:nvPr>
            <p:ph type="title"/>
          </p:nvPr>
        </p:nvSpPr>
        <p:spPr>
          <a:xfrm>
            <a:off x="5305560" y="324088"/>
            <a:ext cx="6864085" cy="612086"/>
          </a:xfrm>
          <a:prstGeom prst="rect">
            <a:avLst/>
          </a:prstGeom>
        </p:spPr>
        <p:txBody>
          <a:bodyPr/>
          <a:lstStyle>
            <a:lvl1pPr algn="r">
              <a:defRPr sz="2400" b="1">
                <a:solidFill>
                  <a:schemeClr val="bg1"/>
                </a:solidFill>
              </a:defRPr>
            </a:lvl1pPr>
          </a:lstStyle>
          <a:p>
            <a:r>
              <a:rPr lang="zh-CN" altLang="en-US" dirty="0"/>
              <a:t>单击此处编辑母版标题样式</a:t>
            </a:r>
          </a:p>
        </p:txBody>
      </p:sp>
      <p:sp>
        <p:nvSpPr>
          <p:cNvPr id="4" name="内容占位符 2">
            <a:extLst>
              <a:ext uri="{FF2B5EF4-FFF2-40B4-BE49-F238E27FC236}">
                <a16:creationId xmlns="" xmlns:a16="http://schemas.microsoft.com/office/drawing/2014/main" id="{22B3275E-772A-494C-9876-8F7C6E198B1F}"/>
              </a:ext>
            </a:extLst>
          </p:cNvPr>
          <p:cNvSpPr>
            <a:spLocks noGrp="1"/>
          </p:cNvSpPr>
          <p:nvPr>
            <p:ph idx="1"/>
          </p:nvPr>
        </p:nvSpPr>
        <p:spPr>
          <a:xfrm>
            <a:off x="239349" y="1166529"/>
            <a:ext cx="10972800" cy="4524949"/>
          </a:xfrm>
          <a:prstGeom prst="rect">
            <a:avLst/>
          </a:prstGeom>
        </p:spPr>
        <p:txBody>
          <a:bodyPr/>
          <a:lstStyle>
            <a:lvl1pPr marL="257175" indent="-257175">
              <a:buClr>
                <a:srgbClr val="0070C0"/>
              </a:buClr>
              <a:buFont typeface="Wingdings" panose="05000000000000000000" pitchFamily="2" charset="2"/>
              <a:buChar char="v"/>
              <a:defRPr sz="2100" b="0"/>
            </a:lvl1pPr>
            <a:lvl2pPr marL="450056" indent="-192881">
              <a:buClr>
                <a:srgbClr val="00B0F0"/>
              </a:buClr>
              <a:buFont typeface="Wingdings" panose="05000000000000000000" pitchFamily="2" charset="2"/>
              <a:buChar char=""/>
              <a:defRPr sz="1800"/>
            </a:lvl2pPr>
            <a:lvl3pPr marL="675085" indent="-160735">
              <a:buClr>
                <a:srgbClr val="3399FF"/>
              </a:buClr>
              <a:buFont typeface="Wingdings" panose="05000000000000000000" pitchFamily="2" charset="2"/>
              <a:buChar char="Ø"/>
              <a:defRPr sz="1500"/>
            </a:lvl3pPr>
            <a:lvl4pPr marL="932260" indent="-160735">
              <a:buClr>
                <a:srgbClr val="00B0F0"/>
              </a:buClr>
              <a:buFont typeface="Wingdings" panose="05000000000000000000" pitchFamily="2" charset="2"/>
              <a:buChar char="ü"/>
              <a:defRPr sz="1350"/>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p:txBody>
      </p:sp>
    </p:spTree>
    <p:extLst>
      <p:ext uri="{BB962C8B-B14F-4D97-AF65-F5344CB8AC3E}">
        <p14:creationId xmlns:p14="http://schemas.microsoft.com/office/powerpoint/2010/main" val="4076461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fld id="{1DAEE9D1-5B84-420B-8C43-0E66B4BAD45F}" type="datetimeFigureOut">
              <a:rPr lang="zh-CN" altLang="en-US"/>
              <a:pPr>
                <a:defRPr/>
              </a:pPr>
              <a:t>2019/5/22</a:t>
            </a:fld>
            <a:endParaRPr lang="zh-CN" altLang="en-US"/>
          </a:p>
        </p:txBody>
      </p:sp>
      <p:sp>
        <p:nvSpPr>
          <p:cNvPr id="4" name="页脚占位符 3"/>
          <p:cNvSpPr>
            <a:spLocks noGrp="1"/>
          </p:cNvSpPr>
          <p:nvPr>
            <p:ph type="ftr" sz="quarter" idx="11"/>
          </p:nvPr>
        </p:nvSpPr>
        <p:spPr>
          <a:xfrm>
            <a:off x="4165600" y="6356351"/>
            <a:ext cx="3860800" cy="365125"/>
          </a:xfrm>
          <a:prstGeom prst="rect">
            <a:avLst/>
          </a:prstGeom>
        </p:spPr>
        <p:txBody>
          <a:bodyPr/>
          <a:lstStyle>
            <a:lvl1pPr>
              <a:defRPr>
                <a:ea typeface="宋体" pitchFamily="2" charset="-122"/>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00DF031B-DD93-4255-AC0A-30C08F1B1EBF}" type="slidenum">
              <a:rPr lang="zh-CN" altLang="en-US"/>
              <a:pPr>
                <a:defRPr/>
              </a:pPr>
              <a:t>‹#›</a:t>
            </a:fld>
            <a:endParaRPr lang="zh-CN" altLang="en-US"/>
          </a:p>
        </p:txBody>
      </p:sp>
    </p:spTree>
    <p:extLst>
      <p:ext uri="{BB962C8B-B14F-4D97-AF65-F5344CB8AC3E}">
        <p14:creationId xmlns:p14="http://schemas.microsoft.com/office/powerpoint/2010/main" val="871301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216C076-1927-4F9B-BECC-167567679AB5}" type="datetimeFigureOut">
              <a:rPr lang="zh-CN" altLang="en-US"/>
              <a:pPr>
                <a:defRPr/>
              </a:pPr>
              <a:t>2019/5/22</a:t>
            </a:fld>
            <a:endParaRPr lang="zh-CN" altLang="en-US"/>
          </a:p>
        </p:txBody>
      </p:sp>
      <p:sp>
        <p:nvSpPr>
          <p:cNvPr id="3" name="灯片编号占位符 5"/>
          <p:cNvSpPr>
            <a:spLocks noGrp="1"/>
          </p:cNvSpPr>
          <p:nvPr>
            <p:ph type="sldNum" sz="quarter" idx="11"/>
          </p:nvPr>
        </p:nvSpPr>
        <p:spPr/>
        <p:txBody>
          <a:bodyPr/>
          <a:lstStyle>
            <a:lvl1pPr>
              <a:defRPr/>
            </a:lvl1pPr>
          </a:lstStyle>
          <a:p>
            <a:pPr>
              <a:defRPr/>
            </a:pPr>
            <a:fld id="{3D83A5DC-B670-4669-8835-07BBD684C431}" type="slidenum">
              <a:rPr lang="zh-CN" altLang="en-US"/>
              <a:pPr>
                <a:defRPr/>
              </a:pPr>
              <a:t>‹#›</a:t>
            </a:fld>
            <a:endParaRPr lang="zh-CN" altLang="en-US"/>
          </a:p>
        </p:txBody>
      </p:sp>
    </p:spTree>
    <p:extLst>
      <p:ext uri="{BB962C8B-B14F-4D97-AF65-F5344CB8AC3E}">
        <p14:creationId xmlns:p14="http://schemas.microsoft.com/office/powerpoint/2010/main" val="3487448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内容">
    <p:spTree>
      <p:nvGrpSpPr>
        <p:cNvPr id="1" name=""/>
        <p:cNvGrpSpPr/>
        <p:nvPr/>
      </p:nvGrpSpPr>
      <p:grpSpPr>
        <a:xfrm>
          <a:off x="0" y="0"/>
          <a:ext cx="0" cy="0"/>
          <a:chOff x="0" y="0"/>
          <a:chExt cx="0" cy="0"/>
        </a:xfrm>
      </p:grpSpPr>
      <p:pic>
        <p:nvPicPr>
          <p:cNvPr id="4" name="Picture 10" descr="E:\程序设计基础\试验手册及资料\课程讲义\picture\homework.jpg"/>
          <p:cNvPicPr>
            <a:picLocks noChangeAspect="1" noChangeArrowheads="1"/>
          </p:cNvPicPr>
          <p:nvPr userDrawn="1"/>
        </p:nvPicPr>
        <p:blipFill>
          <a:blip r:embed="rId2"/>
          <a:srcRect/>
          <a:stretch>
            <a:fillRect/>
          </a:stretch>
        </p:blipFill>
        <p:spPr bwMode="auto">
          <a:xfrm>
            <a:off x="8053918" y="3563938"/>
            <a:ext cx="4102100" cy="3048000"/>
          </a:xfrm>
          <a:prstGeom prst="rect">
            <a:avLst/>
          </a:prstGeom>
          <a:noFill/>
          <a:ln w="9525">
            <a:noFill/>
            <a:miter lim="800000"/>
            <a:headEnd/>
            <a:tailEnd/>
          </a:ln>
        </p:spPr>
      </p:pic>
      <p:sp>
        <p:nvSpPr>
          <p:cNvPr id="2" name="内容占位符 1"/>
          <p:cNvSpPr>
            <a:spLocks noGrp="1"/>
          </p:cNvSpPr>
          <p:nvPr>
            <p:ph/>
          </p:nvPr>
        </p:nvSpPr>
        <p:spPr>
          <a:xfrm>
            <a:off x="487680" y="1658983"/>
            <a:ext cx="9056915" cy="4467180"/>
          </a:xfrm>
          <a:prstGeom prst="rect">
            <a:avLst/>
          </a:prstGeom>
        </p:spPr>
        <p:txBody>
          <a:bodyPr/>
          <a:lstStyle>
            <a:lvl1pPr>
              <a:defRPr>
                <a:latin typeface="Times New Roman" pitchFamily="18" charset="0"/>
                <a:ea typeface="隶书" pitchFamily="49" charset="-122"/>
                <a:cs typeface="Times New Roman" pitchFamily="18" charset="0"/>
              </a:defRPr>
            </a:lvl1pPr>
            <a:lvl2pPr>
              <a:defRPr>
                <a:latin typeface="Times New Roman" pitchFamily="18" charset="0"/>
                <a:cs typeface="Times New Roman" pitchFamily="18" charset="0"/>
              </a:defRPr>
            </a:lvl2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标题 1"/>
          <p:cNvSpPr>
            <a:spLocks noGrp="1"/>
          </p:cNvSpPr>
          <p:nvPr>
            <p:ph type="title" idx="12"/>
          </p:nvPr>
        </p:nvSpPr>
        <p:spPr>
          <a:xfrm>
            <a:off x="-1" y="183197"/>
            <a:ext cx="10589612" cy="1143000"/>
          </a:xfrm>
        </p:spPr>
        <p:txBody>
          <a:bodyPr/>
          <a:lstStyle>
            <a:lvl1pPr>
              <a:defRPr b="1">
                <a:effectLst>
                  <a:outerShdw blurRad="38100" dist="38100" dir="2700000" algn="tl">
                    <a:srgbClr val="000000">
                      <a:alpha val="43137"/>
                    </a:srgbClr>
                  </a:outerShdw>
                </a:effectLst>
                <a:latin typeface="+mj-ea"/>
                <a:ea typeface="+mj-ea"/>
              </a:defRPr>
            </a:lvl1pPr>
          </a:lstStyle>
          <a:p>
            <a:r>
              <a:rPr lang="zh-CN" altLang="en-US" dirty="0"/>
              <a:t>单击此处编辑母版标题样式</a:t>
            </a:r>
          </a:p>
        </p:txBody>
      </p:sp>
      <p:sp>
        <p:nvSpPr>
          <p:cNvPr id="5" name="Rectangle 25"/>
          <p:cNvSpPr>
            <a:spLocks noGrp="1" noChangeArrowheads="1"/>
          </p:cNvSpPr>
          <p:nvPr>
            <p:ph type="sldNum" sz="quarter" idx="13"/>
          </p:nvPr>
        </p:nvSpPr>
        <p:spPr/>
        <p:txBody>
          <a:bodyPr/>
          <a:lstStyle>
            <a:lvl1pPr>
              <a:defRPr/>
            </a:lvl1pPr>
          </a:lstStyle>
          <a:p>
            <a:pPr>
              <a:defRPr/>
            </a:pPr>
            <a:fld id="{90E96295-EE47-4E4C-833A-0B18CCEE0CDA}" type="slidenum">
              <a:rPr lang="ko-KR" altLang="en-US"/>
              <a:pPr>
                <a:defRPr/>
              </a:pPr>
              <a:t>‹#›</a:t>
            </a:fld>
            <a:endParaRPr lang="en-US" altLang="ko-KR"/>
          </a:p>
        </p:txBody>
      </p:sp>
    </p:spTree>
    <p:extLst>
      <p:ext uri="{BB962C8B-B14F-4D97-AF65-F5344CB8AC3E}">
        <p14:creationId xmlns:p14="http://schemas.microsoft.com/office/powerpoint/2010/main" val="1513005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内容">
    <p:spTree>
      <p:nvGrpSpPr>
        <p:cNvPr id="1" name=""/>
        <p:cNvGrpSpPr/>
        <p:nvPr/>
      </p:nvGrpSpPr>
      <p:grpSpPr>
        <a:xfrm>
          <a:off x="0" y="0"/>
          <a:ext cx="0" cy="0"/>
          <a:chOff x="0" y="0"/>
          <a:chExt cx="0" cy="0"/>
        </a:xfrm>
      </p:grpSpPr>
      <p:pic>
        <p:nvPicPr>
          <p:cNvPr id="4" name="Picture 10" descr="E:\程序设计基础\试验手册及资料\课程讲义\picture\homework.jpg"/>
          <p:cNvPicPr>
            <a:picLocks noChangeAspect="1" noChangeArrowheads="1"/>
          </p:cNvPicPr>
          <p:nvPr userDrawn="1"/>
        </p:nvPicPr>
        <p:blipFill>
          <a:blip r:embed="rId2"/>
          <a:srcRect/>
          <a:stretch>
            <a:fillRect/>
          </a:stretch>
        </p:blipFill>
        <p:spPr bwMode="auto">
          <a:xfrm>
            <a:off x="8053918" y="3563938"/>
            <a:ext cx="4102100" cy="3048000"/>
          </a:xfrm>
          <a:prstGeom prst="rect">
            <a:avLst/>
          </a:prstGeom>
          <a:noFill/>
          <a:ln w="9525">
            <a:noFill/>
            <a:miter lim="800000"/>
            <a:headEnd/>
            <a:tailEnd/>
          </a:ln>
        </p:spPr>
      </p:pic>
      <p:sp>
        <p:nvSpPr>
          <p:cNvPr id="2" name="内容占位符 1"/>
          <p:cNvSpPr>
            <a:spLocks noGrp="1"/>
          </p:cNvSpPr>
          <p:nvPr>
            <p:ph/>
          </p:nvPr>
        </p:nvSpPr>
        <p:spPr>
          <a:xfrm>
            <a:off x="487680" y="1658983"/>
            <a:ext cx="9056915" cy="4467180"/>
          </a:xfrm>
          <a:prstGeom prst="rect">
            <a:avLst/>
          </a:prstGeom>
        </p:spPr>
        <p:txBody>
          <a:bodyPr/>
          <a:lstStyle>
            <a:lvl1pPr>
              <a:defRPr>
                <a:latin typeface="Times New Roman" pitchFamily="18" charset="0"/>
                <a:ea typeface="隶书" pitchFamily="49" charset="-122"/>
                <a:cs typeface="Times New Roman" pitchFamily="18" charset="0"/>
              </a:defRPr>
            </a:lvl1pPr>
            <a:lvl2pPr>
              <a:defRPr>
                <a:latin typeface="Times New Roman" pitchFamily="18" charset="0"/>
                <a:cs typeface="Times New Roman" pitchFamily="18" charset="0"/>
              </a:defRPr>
            </a:lvl2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标题 1"/>
          <p:cNvSpPr>
            <a:spLocks noGrp="1"/>
          </p:cNvSpPr>
          <p:nvPr>
            <p:ph type="title" idx="12"/>
          </p:nvPr>
        </p:nvSpPr>
        <p:spPr>
          <a:xfrm>
            <a:off x="-1" y="183197"/>
            <a:ext cx="10589612" cy="1143000"/>
          </a:xfrm>
        </p:spPr>
        <p:txBody>
          <a:bodyPr/>
          <a:lstStyle>
            <a:lvl1pPr>
              <a:defRPr b="1">
                <a:effectLst>
                  <a:outerShdw blurRad="38100" dist="38100" dir="2700000" algn="tl">
                    <a:srgbClr val="000000">
                      <a:alpha val="43137"/>
                    </a:srgbClr>
                  </a:outerShdw>
                </a:effectLst>
                <a:latin typeface="+mj-ea"/>
                <a:ea typeface="+mj-ea"/>
              </a:defRPr>
            </a:lvl1pPr>
          </a:lstStyle>
          <a:p>
            <a:r>
              <a:rPr lang="zh-CN" altLang="en-US" dirty="0"/>
              <a:t>单击此处编辑母版标题样式</a:t>
            </a:r>
          </a:p>
        </p:txBody>
      </p:sp>
      <p:sp>
        <p:nvSpPr>
          <p:cNvPr id="5" name="Rectangle 25"/>
          <p:cNvSpPr>
            <a:spLocks noGrp="1" noChangeArrowheads="1"/>
          </p:cNvSpPr>
          <p:nvPr>
            <p:ph type="sldNum" sz="quarter" idx="13"/>
          </p:nvPr>
        </p:nvSpPr>
        <p:spPr/>
        <p:txBody>
          <a:bodyPr/>
          <a:lstStyle>
            <a:lvl1pPr>
              <a:defRPr/>
            </a:lvl1pPr>
          </a:lstStyle>
          <a:p>
            <a:pPr>
              <a:defRPr/>
            </a:pPr>
            <a:fld id="{BC6F093E-559B-452A-87F7-76910F01B70A}" type="slidenum">
              <a:rPr lang="ko-KR" altLang="en-US"/>
              <a:pPr>
                <a:defRPr/>
              </a:pPr>
              <a:t>‹#›</a:t>
            </a:fld>
            <a:endParaRPr lang="en-US" altLang="ko-KR"/>
          </a:p>
        </p:txBody>
      </p:sp>
    </p:spTree>
    <p:extLst>
      <p:ext uri="{BB962C8B-B14F-4D97-AF65-F5344CB8AC3E}">
        <p14:creationId xmlns:p14="http://schemas.microsoft.com/office/powerpoint/2010/main" val="3918207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8" name="Rectangle 4">
            <a:extLst>
              <a:ext uri="{FF2B5EF4-FFF2-40B4-BE49-F238E27FC236}">
                <a16:creationId xmlns="" xmlns:a16="http://schemas.microsoft.com/office/drawing/2014/main" id="{8A0D701F-8898-4488-956D-42209B976DA1}"/>
              </a:ext>
            </a:extLst>
          </p:cNvPr>
          <p:cNvSpPr>
            <a:spLocks noGrp="1" noChangeArrowheads="1"/>
          </p:cNvSpPr>
          <p:nvPr>
            <p:ph type="dt" sz="half" idx="2"/>
          </p:nvPr>
        </p:nvSpPr>
        <p:spPr bwMode="auto">
          <a:xfrm>
            <a:off x="609600" y="6244995"/>
            <a:ext cx="2844800" cy="47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788"/>
            </a:lvl1pPr>
          </a:lstStyle>
          <a:p>
            <a:pPr>
              <a:defRPr/>
            </a:pPr>
            <a:endParaRPr lang="zh-CN" altLang="zh-CN"/>
          </a:p>
        </p:txBody>
      </p:sp>
      <p:sp>
        <p:nvSpPr>
          <p:cNvPr id="1029" name="Rectangle 5">
            <a:extLst>
              <a:ext uri="{FF2B5EF4-FFF2-40B4-BE49-F238E27FC236}">
                <a16:creationId xmlns="" xmlns:a16="http://schemas.microsoft.com/office/drawing/2014/main" id="{E468165A-B82F-4A32-AD60-E8CB9741A61F}"/>
              </a:ext>
            </a:extLst>
          </p:cNvPr>
          <p:cNvSpPr>
            <a:spLocks noGrp="1" noChangeArrowheads="1"/>
          </p:cNvSpPr>
          <p:nvPr>
            <p:ph type="ftr" sz="quarter" idx="3"/>
          </p:nvPr>
        </p:nvSpPr>
        <p:spPr bwMode="auto">
          <a:xfrm>
            <a:off x="4165600" y="6244995"/>
            <a:ext cx="3860800" cy="47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788"/>
            </a:lvl1pPr>
          </a:lstStyle>
          <a:p>
            <a:pPr>
              <a:defRPr/>
            </a:pPr>
            <a:endParaRPr lang="zh-CN" altLang="zh-CN"/>
          </a:p>
        </p:txBody>
      </p:sp>
      <p:sp>
        <p:nvSpPr>
          <p:cNvPr id="1030" name="Rectangle 6">
            <a:extLst>
              <a:ext uri="{FF2B5EF4-FFF2-40B4-BE49-F238E27FC236}">
                <a16:creationId xmlns="" xmlns:a16="http://schemas.microsoft.com/office/drawing/2014/main" id="{5DDD97EF-EDCF-42BB-947E-88EA63D65272}"/>
              </a:ext>
            </a:extLst>
          </p:cNvPr>
          <p:cNvSpPr>
            <a:spLocks noGrp="1" noChangeArrowheads="1"/>
          </p:cNvSpPr>
          <p:nvPr>
            <p:ph type="sldNum" sz="quarter" idx="4"/>
          </p:nvPr>
        </p:nvSpPr>
        <p:spPr bwMode="auto">
          <a:xfrm>
            <a:off x="8737600" y="6244995"/>
            <a:ext cx="2844800" cy="47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788" smtClean="0"/>
            </a:lvl1pPr>
          </a:lstStyle>
          <a:p>
            <a:pPr>
              <a:defRPr/>
            </a:pPr>
            <a:fld id="{2EFA2754-3588-4F55-8A03-084D3E2190A0}" type="slidenum">
              <a:rPr lang="zh-CN" altLang="zh-CN"/>
              <a:pPr>
                <a:defRPr/>
              </a:pPr>
              <a:t>‹#›</a:t>
            </a:fld>
            <a:endParaRPr lang="zh-CN" altLang="zh-CN"/>
          </a:p>
        </p:txBody>
      </p:sp>
      <p:pic>
        <p:nvPicPr>
          <p:cNvPr id="2" name="图片 2">
            <a:extLst>
              <a:ext uri="{FF2B5EF4-FFF2-40B4-BE49-F238E27FC236}">
                <a16:creationId xmlns="" xmlns:a16="http://schemas.microsoft.com/office/drawing/2014/main" id="{C55B93D7-8F83-4BE6-ABB5-5F736234562A}"/>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963871"/>
            <a:ext cx="12192000" cy="86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9">
            <a:extLst>
              <a:ext uri="{FF2B5EF4-FFF2-40B4-BE49-F238E27FC236}">
                <a16:creationId xmlns="" xmlns:a16="http://schemas.microsoft.com/office/drawing/2014/main" id="{A5736AC1-08BA-485A-B865-E18F47A21752}"/>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2192000" cy="95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图片 12">
            <a:extLst>
              <a:ext uri="{FF2B5EF4-FFF2-40B4-BE49-F238E27FC236}">
                <a16:creationId xmlns="" xmlns:a16="http://schemas.microsoft.com/office/drawing/2014/main" id="{38CC815E-04B3-408C-9579-1E7954D1425E}"/>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5374222" y="1"/>
            <a:ext cx="6817783" cy="867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a:extLst>
              <a:ext uri="{FF2B5EF4-FFF2-40B4-BE49-F238E27FC236}">
                <a16:creationId xmlns="" xmlns:a16="http://schemas.microsoft.com/office/drawing/2014/main" id="{BFCCB027-0C0D-40EE-A112-54C373446288}"/>
              </a:ext>
            </a:extLst>
          </p:cNvPr>
          <p:cNvSpPr txBox="1">
            <a:spLocks/>
          </p:cNvSpPr>
          <p:nvPr userDrawn="1"/>
        </p:nvSpPr>
        <p:spPr>
          <a:xfrm>
            <a:off x="3888317" y="137124"/>
            <a:ext cx="8111067" cy="733993"/>
          </a:xfrm>
          <a:prstGeom prst="rect">
            <a:avLst/>
          </a:prstGeom>
        </p:spPr>
        <p:txBody>
          <a:bodyPr/>
          <a:lstStyle>
            <a:lvl1pPr algn="r" rtl="0" fontAlgn="base">
              <a:spcBef>
                <a:spcPct val="0"/>
              </a:spcBef>
              <a:spcAft>
                <a:spcPct val="0"/>
              </a:spcAft>
              <a:defRPr sz="3200" b="1" kern="1200">
                <a:solidFill>
                  <a:schemeClr val="bg1"/>
                </a:solidFill>
                <a:latin typeface="+mj-lt"/>
                <a:ea typeface="+mj-ea"/>
                <a:cs typeface="+mj-cs"/>
              </a:defRPr>
            </a:lvl1pPr>
            <a:lvl2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9pPr>
          </a:lstStyle>
          <a:p>
            <a:pPr eaLnBrk="1" hangingPunct="1">
              <a:defRPr/>
            </a:pPr>
            <a:r>
              <a:rPr lang="zh-CN" altLang="en-US" sz="1800" dirty="0"/>
              <a:t>单击此处编辑母版标题样式</a:t>
            </a:r>
          </a:p>
        </p:txBody>
      </p:sp>
    </p:spTree>
    <p:extLst>
      <p:ext uri="{BB962C8B-B14F-4D97-AF65-F5344CB8AC3E}">
        <p14:creationId xmlns:p14="http://schemas.microsoft.com/office/powerpoint/2010/main" val="3690101298"/>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l" rtl="0" eaLnBrk="0" fontAlgn="base" hangingPunct="0">
        <a:spcBef>
          <a:spcPct val="0"/>
        </a:spcBef>
        <a:spcAft>
          <a:spcPct val="0"/>
        </a:spcAft>
        <a:defRPr sz="1800" kern="1200">
          <a:solidFill>
            <a:schemeClr val="tx2"/>
          </a:solidFill>
          <a:latin typeface="+mj-lt"/>
          <a:ea typeface="+mj-ea"/>
          <a:cs typeface="+mj-cs"/>
        </a:defRPr>
      </a:lvl1pPr>
      <a:lvl2pPr algn="l" rtl="0" eaLnBrk="0" fontAlgn="base" hangingPunct="0">
        <a:spcBef>
          <a:spcPct val="0"/>
        </a:spcBef>
        <a:spcAft>
          <a:spcPct val="0"/>
        </a:spcAft>
        <a:defRPr sz="1800">
          <a:solidFill>
            <a:schemeClr val="tx2"/>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1800">
          <a:solidFill>
            <a:schemeClr val="tx2"/>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1800">
          <a:solidFill>
            <a:schemeClr val="tx2"/>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1800">
          <a:solidFill>
            <a:schemeClr val="tx2"/>
          </a:solidFill>
          <a:latin typeface="微软雅黑" panose="020B0503020204020204" pitchFamily="34" charset="-122"/>
          <a:ea typeface="微软雅黑" panose="020B0503020204020204" pitchFamily="34" charset="-122"/>
        </a:defRPr>
      </a:lvl5pPr>
      <a:lvl6pPr marL="257175" algn="l" rtl="0" fontAlgn="base">
        <a:spcBef>
          <a:spcPct val="0"/>
        </a:spcBef>
        <a:spcAft>
          <a:spcPct val="0"/>
        </a:spcAft>
        <a:defRPr sz="1800">
          <a:solidFill>
            <a:schemeClr val="tx2"/>
          </a:solidFill>
          <a:latin typeface="Arial" panose="020B0604020202020204" pitchFamily="34" charset="0"/>
          <a:ea typeface="微软雅黑" panose="020B0503020204020204" pitchFamily="34" charset="-122"/>
        </a:defRPr>
      </a:lvl6pPr>
      <a:lvl7pPr marL="514350" algn="l" rtl="0" fontAlgn="base">
        <a:spcBef>
          <a:spcPct val="0"/>
        </a:spcBef>
        <a:spcAft>
          <a:spcPct val="0"/>
        </a:spcAft>
        <a:defRPr sz="1800">
          <a:solidFill>
            <a:schemeClr val="tx2"/>
          </a:solidFill>
          <a:latin typeface="Arial" panose="020B0604020202020204" pitchFamily="34" charset="0"/>
          <a:ea typeface="微软雅黑" panose="020B0503020204020204" pitchFamily="34" charset="-122"/>
        </a:defRPr>
      </a:lvl7pPr>
      <a:lvl8pPr marL="771525" algn="l" rtl="0" fontAlgn="base">
        <a:spcBef>
          <a:spcPct val="0"/>
        </a:spcBef>
        <a:spcAft>
          <a:spcPct val="0"/>
        </a:spcAft>
        <a:defRPr sz="1800">
          <a:solidFill>
            <a:schemeClr val="tx2"/>
          </a:solidFill>
          <a:latin typeface="Arial" panose="020B0604020202020204" pitchFamily="34" charset="0"/>
          <a:ea typeface="微软雅黑" panose="020B0503020204020204" pitchFamily="34" charset="-122"/>
        </a:defRPr>
      </a:lvl8pPr>
      <a:lvl9pPr marL="1028700" algn="l" rtl="0" fontAlgn="base">
        <a:spcBef>
          <a:spcPct val="0"/>
        </a:spcBef>
        <a:spcAft>
          <a:spcPct val="0"/>
        </a:spcAft>
        <a:defRPr sz="1800">
          <a:solidFill>
            <a:schemeClr val="tx2"/>
          </a:solidFill>
          <a:latin typeface="Arial" panose="020B0604020202020204" pitchFamily="34" charset="0"/>
          <a:ea typeface="微软雅黑" panose="020B0503020204020204" pitchFamily="34" charset="-122"/>
        </a:defRPr>
      </a:lvl9pPr>
    </p:titleStyle>
    <p:bodyStyle>
      <a:lvl1pPr marL="192881" indent="-192881" algn="l" rtl="0" eaLnBrk="0" fontAlgn="base" hangingPunct="0">
        <a:spcBef>
          <a:spcPct val="20000"/>
        </a:spcBef>
        <a:spcAft>
          <a:spcPct val="0"/>
        </a:spcAft>
        <a:buChar char="•"/>
        <a:defRPr sz="1350" kern="1200">
          <a:solidFill>
            <a:schemeClr val="tx1"/>
          </a:solidFill>
          <a:latin typeface="+mn-lt"/>
          <a:ea typeface="+mn-ea"/>
          <a:cs typeface="+mn-cs"/>
        </a:defRPr>
      </a:lvl1pPr>
      <a:lvl2pPr marL="417910" indent="-160735" algn="l" rtl="0" eaLnBrk="0" fontAlgn="base" hangingPunct="0">
        <a:spcBef>
          <a:spcPct val="20000"/>
        </a:spcBef>
        <a:spcAft>
          <a:spcPct val="0"/>
        </a:spcAft>
        <a:buChar char="–"/>
        <a:defRPr sz="1125" kern="1200">
          <a:solidFill>
            <a:schemeClr val="tx1"/>
          </a:solidFill>
          <a:latin typeface="+mn-lt"/>
          <a:ea typeface="+mn-ea"/>
          <a:cs typeface="+mn-cs"/>
        </a:defRPr>
      </a:lvl2pPr>
      <a:lvl3pPr marL="642938" indent="-128588" algn="l" rtl="0" eaLnBrk="0" fontAlgn="base" hangingPunct="0">
        <a:spcBef>
          <a:spcPct val="20000"/>
        </a:spcBef>
        <a:spcAft>
          <a:spcPct val="0"/>
        </a:spcAft>
        <a:buChar char="•"/>
        <a:defRPr kern="1200">
          <a:solidFill>
            <a:schemeClr val="tx1"/>
          </a:solidFill>
          <a:latin typeface="+mn-lt"/>
          <a:ea typeface="+mn-ea"/>
          <a:cs typeface="+mn-cs"/>
        </a:defRPr>
      </a:lvl3pPr>
      <a:lvl4pPr marL="900113" indent="-128588" algn="l" rtl="0" eaLnBrk="0" fontAlgn="base" hangingPunct="0">
        <a:spcBef>
          <a:spcPct val="20000"/>
        </a:spcBef>
        <a:spcAft>
          <a:spcPct val="0"/>
        </a:spcAft>
        <a:buChar char="–"/>
        <a:defRPr sz="900" kern="1200">
          <a:solidFill>
            <a:schemeClr val="tx1"/>
          </a:solidFill>
          <a:latin typeface="+mn-lt"/>
          <a:ea typeface="+mn-ea"/>
          <a:cs typeface="+mn-cs"/>
        </a:defRPr>
      </a:lvl4pPr>
      <a:lvl5pPr marL="1157288" indent="-128588" algn="l" rtl="0" eaLnBrk="0" fontAlgn="base" hangingPunct="0">
        <a:spcBef>
          <a:spcPct val="20000"/>
        </a:spcBef>
        <a:spcAft>
          <a:spcPct val="0"/>
        </a:spcAft>
        <a:buChar char="»"/>
        <a:defRPr sz="900"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zh-CN"/>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7">
            <a:extLst>
              <a:ext uri="{FF2B5EF4-FFF2-40B4-BE49-F238E27FC236}">
                <a16:creationId xmlns="" xmlns:a16="http://schemas.microsoft.com/office/drawing/2014/main" id="{0381DDDB-368B-47E7-8540-23070BB51944}"/>
              </a:ext>
            </a:extLst>
          </p:cNvPr>
          <p:cNvSpPr>
            <a:spLocks noGrp="1" noChangeArrowheads="1"/>
          </p:cNvSpPr>
          <p:nvPr>
            <p:ph type="ctrTitle"/>
          </p:nvPr>
        </p:nvSpPr>
        <p:spPr bwMode="gray">
          <a:xfrm>
            <a:off x="7521809" y="3706270"/>
            <a:ext cx="4572000" cy="1189651"/>
          </a:xfrm>
          <a:prstGeom prst="rect">
            <a:avLst/>
          </a:prstGeom>
          <a:ln>
            <a:miter lim="800000"/>
            <a:headEnd/>
            <a:tailEnd/>
          </a:ln>
        </p:spPr>
        <p:txBody>
          <a:bodyPr anchor="ctr"/>
          <a:lstStyle/>
          <a:p>
            <a:pPr>
              <a:defRPr/>
            </a:pPr>
            <a:r>
              <a:rPr lang="zh-CN" altLang="en-US" b="0" dirty="0">
                <a:solidFill>
                  <a:srgbClr val="000000"/>
                </a:solidFill>
                <a:latin typeface="+mj-ea"/>
              </a:rPr>
              <a:t>数据库系统概论</a:t>
            </a:r>
            <a:endParaRPr lang="en-US" altLang="ko-KR" b="0" dirty="0">
              <a:solidFill>
                <a:srgbClr val="000000"/>
              </a:solidFill>
              <a:latin typeface="+mj-ea"/>
            </a:endParaRPr>
          </a:p>
        </p:txBody>
      </p:sp>
      <p:sp>
        <p:nvSpPr>
          <p:cNvPr id="6" name="副标题 1">
            <a:extLst>
              <a:ext uri="{FF2B5EF4-FFF2-40B4-BE49-F238E27FC236}">
                <a16:creationId xmlns="" xmlns:a16="http://schemas.microsoft.com/office/drawing/2014/main" id="{BDF95EA3-8009-4C1C-8E83-47BA3FF49CA7}"/>
              </a:ext>
            </a:extLst>
          </p:cNvPr>
          <p:cNvSpPr>
            <a:spLocks noGrp="1"/>
          </p:cNvSpPr>
          <p:nvPr>
            <p:ph type="subTitle" idx="1"/>
          </p:nvPr>
        </p:nvSpPr>
        <p:spPr>
          <a:xfrm>
            <a:off x="8097773" y="5198201"/>
            <a:ext cx="3787147" cy="1189651"/>
          </a:xfrm>
        </p:spPr>
        <p:txBody>
          <a:bodyPr/>
          <a:lstStyle/>
          <a:p>
            <a:r>
              <a:rPr lang="zh-CN" altLang="en-US" dirty="0">
                <a:solidFill>
                  <a:srgbClr val="000000"/>
                </a:solidFill>
                <a:latin typeface="+mj-ea"/>
                <a:ea typeface="+mj-ea"/>
              </a:rPr>
              <a:t>第</a:t>
            </a:r>
            <a:r>
              <a:rPr lang="en-US" altLang="zh-CN" dirty="0">
                <a:solidFill>
                  <a:srgbClr val="000000"/>
                </a:solidFill>
                <a:latin typeface="+mj-ea"/>
                <a:ea typeface="+mj-ea"/>
              </a:rPr>
              <a:t>8</a:t>
            </a:r>
            <a:r>
              <a:rPr lang="zh-CN" altLang="en-US" dirty="0">
                <a:solidFill>
                  <a:srgbClr val="000000"/>
                </a:solidFill>
                <a:latin typeface="+mj-ea"/>
                <a:ea typeface="+mj-ea"/>
              </a:rPr>
              <a:t>章  数据库编程</a:t>
            </a:r>
          </a:p>
          <a:p>
            <a:endParaRPr lang="zh-CN" altLang="en-US" dirty="0">
              <a:latin typeface="+mj-ea"/>
              <a:ea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eaLnBrk="1" hangingPunct="1">
              <a:lnSpc>
                <a:spcPct val="150000"/>
              </a:lnSpc>
            </a:pPr>
            <a:r>
              <a:rPr lang="en-US" altLang="zh-CN" dirty="0"/>
              <a:t>SET </a:t>
            </a:r>
            <a:r>
              <a:rPr lang="zh-CN" altLang="en-US" dirty="0"/>
              <a:t>、</a:t>
            </a:r>
            <a:r>
              <a:rPr lang="en-US" altLang="zh-CN" dirty="0"/>
              <a:t>SELECT</a:t>
            </a:r>
            <a:r>
              <a:rPr lang="zh-CN" altLang="en-US" dirty="0"/>
              <a:t>赋值的区别</a:t>
            </a:r>
            <a:endParaRPr lang="en-US" altLang="zh-CN" dirty="0"/>
          </a:p>
          <a:p>
            <a:pPr lvl="1" eaLnBrk="1" hangingPunct="1">
              <a:lnSpc>
                <a:spcPct val="150000"/>
              </a:lnSpc>
            </a:pPr>
            <a:r>
              <a:rPr lang="en-US" altLang="zh-CN" dirty="0"/>
              <a:t>SET</a:t>
            </a:r>
            <a:r>
              <a:rPr lang="zh-CN" altLang="en-US" dirty="0"/>
              <a:t>赋值语句一般用户赋给变量指定的数据变量</a:t>
            </a:r>
            <a:endParaRPr lang="en-US" altLang="zh-CN" dirty="0"/>
          </a:p>
          <a:p>
            <a:pPr lvl="1" eaLnBrk="1" hangingPunct="1">
              <a:lnSpc>
                <a:spcPct val="150000"/>
              </a:lnSpc>
            </a:pPr>
            <a:r>
              <a:rPr lang="en-US" altLang="zh-CN" dirty="0"/>
              <a:t>SELECT</a:t>
            </a:r>
            <a:r>
              <a:rPr lang="zh-CN" altLang="en-US" dirty="0"/>
              <a:t>赋值语句一般用于表中查询数据，然后查询的记录多于一条，将把最后一条记录的值赋给变量</a:t>
            </a:r>
            <a:endParaRPr lang="en-US" altLang="zh-CN" dirty="0"/>
          </a:p>
          <a:p>
            <a:pPr lvl="1" eaLnBrk="1" hangingPunct="1">
              <a:lnSpc>
                <a:spcPct val="150000"/>
              </a:lnSpc>
            </a:pPr>
            <a:r>
              <a:rPr lang="en-US" altLang="zh-CN" dirty="0"/>
              <a:t>SET</a:t>
            </a:r>
            <a:r>
              <a:rPr lang="zh-CN" altLang="en-US" dirty="0"/>
              <a:t>一次只能赋值一个变量</a:t>
            </a:r>
            <a:endParaRPr lang="en-US" altLang="zh-CN" dirty="0"/>
          </a:p>
          <a:p>
            <a:pPr lvl="1" eaLnBrk="1" hangingPunct="1">
              <a:lnSpc>
                <a:spcPct val="150000"/>
              </a:lnSpc>
            </a:pPr>
            <a:r>
              <a:rPr lang="en-US" altLang="zh-CN" dirty="0"/>
              <a:t>SELECT</a:t>
            </a:r>
            <a:r>
              <a:rPr lang="zh-CN" altLang="en-US" dirty="0"/>
              <a:t>可以一次赋值多个变量</a:t>
            </a:r>
            <a:endParaRPr lang="en-US" altLang="zh-CN" dirty="0"/>
          </a:p>
          <a:p>
            <a:pPr lvl="2" eaLnBrk="1" hangingPunct="1">
              <a:lnSpc>
                <a:spcPct val="150000"/>
              </a:lnSpc>
            </a:pPr>
            <a:r>
              <a:rPr lang="en-US" altLang="zh-CN" dirty="0"/>
              <a:t>SELECT @a=1,@b=2</a:t>
            </a:r>
          </a:p>
          <a:p>
            <a:endParaRPr lang="zh-CN" altLang="en-US" dirty="0"/>
          </a:p>
        </p:txBody>
      </p:sp>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SET</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SELECT</a:t>
            </a:r>
            <a:r>
              <a:rPr lang="zh-CN" altLang="en-US" dirty="0">
                <a:latin typeface="Times New Roman" panose="02020603050405020304" pitchFamily="18" charset="0"/>
                <a:cs typeface="Times New Roman" panose="02020603050405020304" pitchFamily="18" charset="0"/>
              </a:rPr>
              <a:t>区别</a:t>
            </a:r>
          </a:p>
        </p:txBody>
      </p:sp>
    </p:spTree>
    <p:extLst>
      <p:ext uri="{BB962C8B-B14F-4D97-AF65-F5344CB8AC3E}">
        <p14:creationId xmlns:p14="http://schemas.microsoft.com/office/powerpoint/2010/main" val="5192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 xmlns:a16="http://schemas.microsoft.com/office/drawing/2014/main" id="{226F0FFE-11D4-47CD-82A1-547E142C5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3404" y="1166528"/>
            <a:ext cx="6363838" cy="4446604"/>
          </a:xfrm>
          <a:prstGeom prst="rect">
            <a:avLst/>
          </a:prstGeom>
        </p:spPr>
      </p:pic>
      <p:pic>
        <p:nvPicPr>
          <p:cNvPr id="6" name="图片 5">
            <a:extLst>
              <a:ext uri="{FF2B5EF4-FFF2-40B4-BE49-F238E27FC236}">
                <a16:creationId xmlns="" xmlns:a16="http://schemas.microsoft.com/office/drawing/2014/main" id="{8C9D1BE8-0331-4C86-BD4B-E1B8C4C171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169" y="1088184"/>
            <a:ext cx="5577235" cy="4524948"/>
          </a:xfrm>
          <a:prstGeom prst="rect">
            <a:avLst/>
          </a:prstGeom>
        </p:spPr>
      </p:pic>
      <p:sp>
        <p:nvSpPr>
          <p:cNvPr id="3" name="内容占位符 2"/>
          <p:cNvSpPr>
            <a:spLocks noGrp="1"/>
          </p:cNvSpPr>
          <p:nvPr>
            <p:ph idx="1"/>
          </p:nvPr>
        </p:nvSpPr>
        <p:spPr>
          <a:xfrm>
            <a:off x="172732" y="1166529"/>
            <a:ext cx="5501393" cy="4524949"/>
          </a:xfrm>
        </p:spPr>
        <p:txBody>
          <a:bodyPr rtlCol="0">
            <a:normAutofit/>
          </a:bodyPr>
          <a:lstStyle/>
          <a:p>
            <a:pPr marL="257175" lvl="1" indent="0" eaLnBrk="1" fontAlgn="auto" hangingPunct="1">
              <a:spcAft>
                <a:spcPts val="0"/>
              </a:spcAft>
              <a:buNone/>
              <a:defRPr/>
            </a:pPr>
            <a:r>
              <a:rPr lang="zh-CN" altLang="en-US" sz="2800" dirty="0">
                <a:latin typeface="+mn-ea"/>
              </a:rPr>
              <a:t>例</a:t>
            </a:r>
            <a:r>
              <a:rPr lang="en-US" altLang="zh-CN" sz="2800" dirty="0">
                <a:latin typeface="+mn-ea"/>
              </a:rPr>
              <a:t>1</a:t>
            </a:r>
            <a:r>
              <a:rPr lang="zh-CN" altLang="en-US" sz="2800" dirty="0">
                <a:latin typeface="+mn-ea"/>
              </a:rPr>
              <a:t>：创建一个</a:t>
            </a:r>
            <a:r>
              <a:rPr lang="en-US" altLang="zh-CN" sz="2800" dirty="0">
                <a:latin typeface="+mn-ea"/>
              </a:rPr>
              <a:t>@</a:t>
            </a:r>
            <a:r>
              <a:rPr lang="en-US" altLang="zh-CN" sz="2800" dirty="0" err="1">
                <a:latin typeface="+mn-ea"/>
              </a:rPr>
              <a:t>myvar</a:t>
            </a:r>
            <a:r>
              <a:rPr lang="en-US" altLang="zh-CN" sz="2800" dirty="0">
                <a:latin typeface="+mn-ea"/>
              </a:rPr>
              <a:t> </a:t>
            </a:r>
            <a:r>
              <a:rPr lang="zh-CN" altLang="en-US" sz="2800" dirty="0">
                <a:latin typeface="+mn-ea"/>
              </a:rPr>
              <a:t>变量，然后将一个字符串值放在变量中，最后输出 </a:t>
            </a:r>
            <a:r>
              <a:rPr lang="en-US" altLang="zh-CN" sz="2800" dirty="0">
                <a:latin typeface="+mn-ea"/>
              </a:rPr>
              <a:t>@</a:t>
            </a:r>
            <a:r>
              <a:rPr lang="en-US" altLang="zh-CN" sz="2800" dirty="0" err="1">
                <a:latin typeface="+mn-ea"/>
              </a:rPr>
              <a:t>myvar</a:t>
            </a:r>
            <a:r>
              <a:rPr lang="en-US" altLang="zh-CN" sz="2800" dirty="0">
                <a:latin typeface="+mn-ea"/>
              </a:rPr>
              <a:t> </a:t>
            </a:r>
            <a:r>
              <a:rPr lang="zh-CN" altLang="en-US" sz="2800" dirty="0">
                <a:latin typeface="+mn-ea"/>
              </a:rPr>
              <a:t>变量的值</a:t>
            </a:r>
          </a:p>
          <a:p>
            <a:pPr lvl="1" eaLnBrk="1" fontAlgn="auto" hangingPunct="1">
              <a:spcAft>
                <a:spcPts val="0"/>
              </a:spcAft>
              <a:buNone/>
              <a:defRPr/>
            </a:pPr>
            <a:r>
              <a:rPr lang="en-US" altLang="zh-CN" dirty="0">
                <a:latin typeface="+mn-ea"/>
              </a:rPr>
              <a:t>     </a:t>
            </a:r>
            <a:r>
              <a:rPr lang="en-US" altLang="zh-CN" sz="2000" dirty="0">
                <a:latin typeface="+mn-ea"/>
              </a:rPr>
              <a:t>DECLARE @</a:t>
            </a:r>
            <a:r>
              <a:rPr lang="en-US" altLang="zh-CN" sz="2000" dirty="0" err="1">
                <a:latin typeface="+mn-ea"/>
              </a:rPr>
              <a:t>myvar</a:t>
            </a:r>
            <a:r>
              <a:rPr lang="en-US" altLang="zh-CN" sz="2000" dirty="0">
                <a:latin typeface="+mn-ea"/>
              </a:rPr>
              <a:t>  char(20)</a:t>
            </a:r>
          </a:p>
          <a:p>
            <a:pPr lvl="1" eaLnBrk="1" fontAlgn="auto" hangingPunct="1">
              <a:spcAft>
                <a:spcPts val="0"/>
              </a:spcAft>
              <a:buNone/>
              <a:defRPr/>
            </a:pPr>
            <a:r>
              <a:rPr lang="en-US" altLang="zh-CN" sz="2000" dirty="0">
                <a:latin typeface="+mn-ea"/>
              </a:rPr>
              <a:t>     select  @</a:t>
            </a:r>
            <a:r>
              <a:rPr lang="en-US" altLang="zh-CN" sz="2000" dirty="0" err="1">
                <a:latin typeface="+mn-ea"/>
              </a:rPr>
              <a:t>myvar</a:t>
            </a:r>
            <a:r>
              <a:rPr lang="en-US" altLang="zh-CN" sz="2000" dirty="0">
                <a:latin typeface="+mn-ea"/>
              </a:rPr>
              <a:t> = 'This is a test'</a:t>
            </a:r>
          </a:p>
          <a:p>
            <a:pPr lvl="1" eaLnBrk="1" fontAlgn="auto" hangingPunct="1">
              <a:spcAft>
                <a:spcPts val="0"/>
              </a:spcAft>
              <a:buNone/>
              <a:defRPr/>
            </a:pPr>
            <a:r>
              <a:rPr lang="en-US" altLang="zh-CN" sz="2000" dirty="0">
                <a:latin typeface="+mn-ea"/>
              </a:rPr>
              <a:t>     SELECT @</a:t>
            </a:r>
            <a:r>
              <a:rPr lang="en-US" altLang="zh-CN" sz="2000" dirty="0" err="1">
                <a:latin typeface="+mn-ea"/>
              </a:rPr>
              <a:t>myvar</a:t>
            </a:r>
            <a:endParaRPr lang="en-US" altLang="zh-CN" sz="2000" dirty="0">
              <a:latin typeface="+mn-ea"/>
            </a:endParaRPr>
          </a:p>
        </p:txBody>
      </p:sp>
      <p:sp>
        <p:nvSpPr>
          <p:cNvPr id="4" name="标题 1">
            <a:extLst>
              <a:ext uri="{FF2B5EF4-FFF2-40B4-BE49-F238E27FC236}">
                <a16:creationId xmlns="" xmlns:a16="http://schemas.microsoft.com/office/drawing/2014/main" id="{8E1E6751-8D22-450B-8AD1-C4DE3B39D907}"/>
              </a:ext>
            </a:extLst>
          </p:cNvPr>
          <p:cNvSpPr>
            <a:spLocks noGrp="1"/>
          </p:cNvSpPr>
          <p:nvPr>
            <p:ph type="title"/>
          </p:nvPr>
        </p:nvSpPr>
        <p:spPr/>
        <p:txBody>
          <a:bodyPr/>
          <a:lstStyle/>
          <a:p>
            <a:r>
              <a:rPr lang="en-US" altLang="zh-CN" dirty="0">
                <a:latin typeface="Times New Roman" pitchFamily="18" charset="0"/>
                <a:ea typeface="隶书" pitchFamily="49" charset="-122"/>
                <a:cs typeface="Times New Roman" pitchFamily="18" charset="0"/>
              </a:rPr>
              <a:t>SET</a:t>
            </a:r>
            <a:r>
              <a:rPr lang="zh-CN" altLang="en-US" dirty="0">
                <a:latin typeface="Times New Roman" pitchFamily="18" charset="0"/>
                <a:ea typeface="隶书" pitchFamily="49" charset="-122"/>
                <a:cs typeface="Times New Roman" pitchFamily="18" charset="0"/>
              </a:rPr>
              <a:t>、</a:t>
            </a:r>
            <a:r>
              <a:rPr lang="en-US" altLang="zh-CN" dirty="0">
                <a:latin typeface="Times New Roman" pitchFamily="18" charset="0"/>
                <a:ea typeface="隶书" pitchFamily="49" charset="-122"/>
                <a:cs typeface="Times New Roman" pitchFamily="18" charset="0"/>
              </a:rPr>
              <a:t>SELECT</a:t>
            </a:r>
            <a:r>
              <a:rPr lang="zh-CN" altLang="en-US" dirty="0"/>
              <a:t>区别</a:t>
            </a:r>
          </a:p>
        </p:txBody>
      </p:sp>
      <p:sp>
        <p:nvSpPr>
          <p:cNvPr id="2" name="矩形 1">
            <a:extLst>
              <a:ext uri="{FF2B5EF4-FFF2-40B4-BE49-F238E27FC236}">
                <a16:creationId xmlns="" xmlns:a16="http://schemas.microsoft.com/office/drawing/2014/main" id="{0FCEAC7F-BF3C-4858-9EE1-AB202BE230CB}"/>
              </a:ext>
            </a:extLst>
          </p:cNvPr>
          <p:cNvSpPr/>
          <p:nvPr/>
        </p:nvSpPr>
        <p:spPr>
          <a:xfrm>
            <a:off x="5869923" y="1166529"/>
            <a:ext cx="6096000" cy="3638945"/>
          </a:xfrm>
          <a:prstGeom prst="rect">
            <a:avLst/>
          </a:prstGeom>
        </p:spPr>
        <p:txBody>
          <a:bodyPr>
            <a:spAutoFit/>
          </a:bodyPr>
          <a:lstStyle/>
          <a:p>
            <a:pPr marL="257175" lvl="1" indent="0" eaLnBrk="1" fontAlgn="auto" hangingPunct="1">
              <a:lnSpc>
                <a:spcPct val="150000"/>
              </a:lnSpc>
              <a:spcAft>
                <a:spcPts val="0"/>
              </a:spcAft>
              <a:buNone/>
              <a:defRPr/>
            </a:pPr>
            <a:r>
              <a:rPr lang="zh-CN" altLang="en-US" sz="2800" dirty="0">
                <a:latin typeface="+mn-ea"/>
                <a:ea typeface="+mn-ea"/>
              </a:rPr>
              <a:t>例</a:t>
            </a:r>
            <a:r>
              <a:rPr lang="en-US" altLang="zh-CN" sz="2800" dirty="0">
                <a:latin typeface="+mn-ea"/>
                <a:ea typeface="+mn-ea"/>
              </a:rPr>
              <a:t>2 </a:t>
            </a:r>
            <a:r>
              <a:rPr lang="zh-CN" altLang="en-US" sz="2800" dirty="0">
                <a:latin typeface="+mn-ea"/>
                <a:ea typeface="+mn-ea"/>
              </a:rPr>
              <a:t>：用</a:t>
            </a:r>
            <a:r>
              <a:rPr lang="en-US" altLang="zh-CN" sz="2800" dirty="0">
                <a:latin typeface="+mn-ea"/>
                <a:ea typeface="+mn-ea"/>
              </a:rPr>
              <a:t>SET</a:t>
            </a:r>
            <a:r>
              <a:rPr lang="zh-CN" altLang="en-US" sz="2800" dirty="0">
                <a:latin typeface="+mn-ea"/>
                <a:ea typeface="+mn-ea"/>
              </a:rPr>
              <a:t>语句和</a:t>
            </a:r>
            <a:r>
              <a:rPr lang="en-US" altLang="zh-CN" sz="2800" dirty="0">
                <a:latin typeface="+mn-ea"/>
                <a:ea typeface="+mn-ea"/>
              </a:rPr>
              <a:t>SELECT</a:t>
            </a:r>
            <a:r>
              <a:rPr lang="zh-CN" altLang="en-US" sz="2800" dirty="0">
                <a:latin typeface="+mn-ea"/>
                <a:ea typeface="+mn-ea"/>
              </a:rPr>
              <a:t>语句为局部变量赋值</a:t>
            </a:r>
          </a:p>
          <a:p>
            <a:pPr lvl="1" eaLnBrk="1" fontAlgn="auto" hangingPunct="1">
              <a:lnSpc>
                <a:spcPct val="150000"/>
              </a:lnSpc>
              <a:spcAft>
                <a:spcPts val="0"/>
              </a:spcAft>
              <a:buNone/>
              <a:defRPr/>
            </a:pPr>
            <a:r>
              <a:rPr lang="en-US" altLang="zh-CN" dirty="0">
                <a:latin typeface="+mn-ea"/>
              </a:rPr>
              <a:t>	</a:t>
            </a:r>
            <a:r>
              <a:rPr lang="en-US" altLang="zh-CN" sz="2000" dirty="0">
                <a:latin typeface="+mn-ea"/>
                <a:ea typeface="+mn-ea"/>
              </a:rPr>
              <a:t>DECLARE @var1 datetime,@var2 char(10)</a:t>
            </a:r>
          </a:p>
          <a:p>
            <a:pPr lvl="1" eaLnBrk="1" fontAlgn="auto" hangingPunct="1">
              <a:lnSpc>
                <a:spcPct val="150000"/>
              </a:lnSpc>
              <a:spcAft>
                <a:spcPts val="0"/>
              </a:spcAft>
              <a:buNone/>
              <a:defRPr/>
            </a:pPr>
            <a:r>
              <a:rPr lang="en-US" altLang="zh-CN" sz="2000" dirty="0">
                <a:latin typeface="+mn-ea"/>
                <a:ea typeface="+mn-ea"/>
              </a:rPr>
              <a:t>	SET @var1 = </a:t>
            </a:r>
            <a:r>
              <a:rPr lang="en-US" altLang="zh-CN" sz="2000" dirty="0" err="1">
                <a:latin typeface="+mn-ea"/>
                <a:ea typeface="+mn-ea"/>
              </a:rPr>
              <a:t>getdate</a:t>
            </a:r>
            <a:r>
              <a:rPr lang="en-US" altLang="zh-CN" sz="2000" dirty="0">
                <a:latin typeface="+mn-ea"/>
                <a:ea typeface="+mn-ea"/>
              </a:rPr>
              <a:t>()</a:t>
            </a:r>
          </a:p>
          <a:p>
            <a:pPr lvl="1" eaLnBrk="1" fontAlgn="auto" hangingPunct="1">
              <a:lnSpc>
                <a:spcPct val="150000"/>
              </a:lnSpc>
              <a:spcAft>
                <a:spcPts val="0"/>
              </a:spcAft>
              <a:buNone/>
              <a:defRPr/>
            </a:pPr>
            <a:r>
              <a:rPr lang="en-US" altLang="zh-CN" sz="2000" dirty="0">
                <a:latin typeface="+mn-ea"/>
                <a:ea typeface="+mn-ea"/>
              </a:rPr>
              <a:t>	SELECT @var2 = convert(char(10),@var1,102)</a:t>
            </a:r>
          </a:p>
          <a:p>
            <a:pPr lvl="1" eaLnBrk="1" fontAlgn="auto" hangingPunct="1">
              <a:lnSpc>
                <a:spcPct val="150000"/>
              </a:lnSpc>
              <a:spcAft>
                <a:spcPts val="0"/>
              </a:spcAft>
              <a:buNone/>
              <a:defRPr/>
            </a:pPr>
            <a:r>
              <a:rPr lang="en-US" altLang="zh-CN" sz="2000" dirty="0">
                <a:latin typeface="+mn-ea"/>
                <a:ea typeface="+mn-ea"/>
              </a:rPr>
              <a:t>	Select   @var2     --</a:t>
            </a:r>
            <a:r>
              <a:rPr lang="zh-CN" altLang="en-US" sz="2000" dirty="0">
                <a:latin typeface="+mn-ea"/>
                <a:ea typeface="+mn-ea"/>
              </a:rPr>
              <a:t>显示</a:t>
            </a:r>
            <a:r>
              <a:rPr lang="en-US" altLang="zh-CN" sz="2000" dirty="0">
                <a:latin typeface="+mn-ea"/>
                <a:ea typeface="+mn-ea"/>
              </a:rPr>
              <a:t>@var2</a:t>
            </a:r>
            <a:endParaRPr lang="zh-CN" altLang="en-US" sz="2000" dirty="0">
              <a:latin typeface="+mn-ea"/>
              <a:ea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内容占位符 2"/>
          <p:cNvSpPr>
            <a:spLocks noGrp="1"/>
          </p:cNvSpPr>
          <p:nvPr>
            <p:ph idx="1"/>
          </p:nvPr>
        </p:nvSpPr>
        <p:spPr>
          <a:xfrm>
            <a:off x="239349" y="972737"/>
            <a:ext cx="10972800" cy="4524949"/>
          </a:xfrm>
          <a:solidFill>
            <a:schemeClr val="bg1"/>
          </a:solidFill>
        </p:spPr>
        <p:txBody>
          <a:bodyPr/>
          <a:lstStyle/>
          <a:p>
            <a:pPr lvl="1" eaLnBrk="1" hangingPunct="1"/>
            <a:r>
              <a:rPr lang="zh-CN" altLang="en-US" dirty="0">
                <a:latin typeface="+mn-ea"/>
              </a:rPr>
              <a:t>全局变量 </a:t>
            </a:r>
            <a:endParaRPr lang="en-US" altLang="zh-CN" dirty="0">
              <a:latin typeface="+mn-ea"/>
            </a:endParaRPr>
          </a:p>
          <a:p>
            <a:pPr lvl="1" eaLnBrk="1" hangingPunct="1">
              <a:buFont typeface="Wingdings" pitchFamily="2" charset="2"/>
              <a:buNone/>
            </a:pPr>
            <a:r>
              <a:rPr lang="zh-CN" altLang="en-US" dirty="0">
                <a:latin typeface="+mn-ea"/>
              </a:rPr>
              <a:t>   全局变量是</a:t>
            </a:r>
            <a:r>
              <a:rPr lang="en-US" altLang="zh-CN" dirty="0">
                <a:latin typeface="+mn-ea"/>
              </a:rPr>
              <a:t>SQL Server</a:t>
            </a:r>
            <a:r>
              <a:rPr lang="zh-CN" altLang="en-US" dirty="0">
                <a:latin typeface="+mn-ea"/>
              </a:rPr>
              <a:t>系统内部使用的变量，以</a:t>
            </a:r>
            <a:r>
              <a:rPr lang="en-US" altLang="zh-CN" dirty="0">
                <a:latin typeface="+mn-ea"/>
              </a:rPr>
              <a:t>@@</a:t>
            </a:r>
            <a:r>
              <a:rPr lang="zh-CN" altLang="en-US" dirty="0">
                <a:latin typeface="+mn-ea"/>
              </a:rPr>
              <a:t>开头</a:t>
            </a:r>
            <a:endParaRPr lang="en-US" altLang="zh-CN" dirty="0">
              <a:latin typeface="+mn-ea"/>
            </a:endParaRPr>
          </a:p>
          <a:p>
            <a:pPr lvl="2" eaLnBrk="1" hangingPunct="1">
              <a:lnSpc>
                <a:spcPct val="100000"/>
              </a:lnSpc>
            </a:pPr>
            <a:r>
              <a:rPr lang="zh-CN" altLang="en-US" dirty="0">
                <a:latin typeface="+mn-ea"/>
              </a:rPr>
              <a:t>全局变量不是由用户的程序定义的，它们是在服务器级定义的</a:t>
            </a:r>
          </a:p>
          <a:p>
            <a:pPr lvl="2" eaLnBrk="1" hangingPunct="1">
              <a:lnSpc>
                <a:spcPct val="100000"/>
              </a:lnSpc>
            </a:pPr>
            <a:r>
              <a:rPr lang="zh-CN" altLang="en-US" dirty="0">
                <a:latin typeface="+mn-ea"/>
              </a:rPr>
              <a:t>用户只能使用预先定义的全局变量</a:t>
            </a:r>
            <a:endParaRPr lang="en-US" altLang="zh-CN" dirty="0">
              <a:latin typeface="+mn-ea"/>
            </a:endParaRPr>
          </a:p>
          <a:p>
            <a:pPr lvl="1" eaLnBrk="1" hangingPunct="1"/>
            <a:r>
              <a:rPr lang="zh-CN" altLang="en-US" dirty="0">
                <a:latin typeface="+mn-ea"/>
              </a:rPr>
              <a:t>例</a:t>
            </a:r>
            <a:r>
              <a:rPr lang="en-US" altLang="zh-CN" dirty="0">
                <a:latin typeface="+mn-ea"/>
              </a:rPr>
              <a:t>3</a:t>
            </a:r>
            <a:r>
              <a:rPr lang="en-US" altLang="zh-CN" sz="2800" dirty="0">
                <a:latin typeface="+mn-ea"/>
              </a:rPr>
              <a:t> </a:t>
            </a:r>
            <a:r>
              <a:rPr lang="zh-CN" altLang="en-US" sz="2800" dirty="0">
                <a:latin typeface="+mn-ea"/>
              </a:rPr>
              <a:t>：</a:t>
            </a:r>
            <a:r>
              <a:rPr lang="zh-CN" altLang="en-US" dirty="0">
                <a:latin typeface="+mn-ea"/>
              </a:rPr>
              <a:t>用全局变量查看</a:t>
            </a:r>
            <a:r>
              <a:rPr lang="en-US" altLang="zh-CN" dirty="0">
                <a:latin typeface="+mn-ea"/>
              </a:rPr>
              <a:t>SQL Server</a:t>
            </a:r>
            <a:r>
              <a:rPr lang="zh-CN" altLang="en-US" dirty="0">
                <a:latin typeface="+mn-ea"/>
              </a:rPr>
              <a:t>的版本、当前所使用的</a:t>
            </a:r>
            <a:r>
              <a:rPr lang="en-US" altLang="zh-CN" dirty="0">
                <a:latin typeface="+mn-ea"/>
              </a:rPr>
              <a:t>SQL Server</a:t>
            </a:r>
            <a:r>
              <a:rPr lang="zh-CN" altLang="en-US" dirty="0">
                <a:latin typeface="+mn-ea"/>
              </a:rPr>
              <a:t>服务器的名称以及所使用的服务名称等信息</a:t>
            </a:r>
          </a:p>
          <a:p>
            <a:pPr lvl="2" eaLnBrk="1" hangingPunct="1">
              <a:lnSpc>
                <a:spcPct val="100000"/>
              </a:lnSpc>
              <a:buNone/>
            </a:pPr>
            <a:r>
              <a:rPr lang="en-US" altLang="zh-CN" dirty="0">
                <a:latin typeface="+mn-ea"/>
              </a:rPr>
              <a:t>print '</a:t>
            </a:r>
            <a:r>
              <a:rPr lang="zh-CN" altLang="en-US" dirty="0">
                <a:latin typeface="+mn-ea"/>
              </a:rPr>
              <a:t>目前所用</a:t>
            </a:r>
            <a:r>
              <a:rPr lang="en-US" altLang="zh-CN" dirty="0">
                <a:latin typeface="+mn-ea"/>
              </a:rPr>
              <a:t>SQL Server</a:t>
            </a:r>
            <a:r>
              <a:rPr lang="zh-CN" altLang="en-US" dirty="0">
                <a:latin typeface="+mn-ea"/>
              </a:rPr>
              <a:t>的版本信息如下</a:t>
            </a:r>
            <a:r>
              <a:rPr lang="en-US" altLang="zh-CN" dirty="0">
                <a:latin typeface="+mn-ea"/>
              </a:rPr>
              <a:t>:'</a:t>
            </a:r>
          </a:p>
          <a:p>
            <a:pPr lvl="2" eaLnBrk="1" hangingPunct="1">
              <a:lnSpc>
                <a:spcPct val="100000"/>
              </a:lnSpc>
              <a:buNone/>
            </a:pPr>
            <a:r>
              <a:rPr lang="en-US" altLang="zh-CN" dirty="0">
                <a:latin typeface="+mn-ea"/>
              </a:rPr>
              <a:t>print @@VERSION</a:t>
            </a:r>
          </a:p>
          <a:p>
            <a:pPr lvl="2" eaLnBrk="1" hangingPunct="1">
              <a:lnSpc>
                <a:spcPct val="100000"/>
              </a:lnSpc>
              <a:buNone/>
            </a:pPr>
            <a:r>
              <a:rPr lang="en-US" altLang="zh-CN" dirty="0">
                <a:latin typeface="+mn-ea"/>
              </a:rPr>
              <a:t>print '</a:t>
            </a:r>
            <a:r>
              <a:rPr lang="zh-CN" altLang="en-US" dirty="0">
                <a:latin typeface="+mn-ea"/>
              </a:rPr>
              <a:t>目前</a:t>
            </a:r>
            <a:r>
              <a:rPr lang="en-US" altLang="zh-CN" dirty="0">
                <a:latin typeface="+mn-ea"/>
              </a:rPr>
              <a:t>SQL Server</a:t>
            </a:r>
            <a:r>
              <a:rPr lang="zh-CN" altLang="en-US" dirty="0">
                <a:latin typeface="+mn-ea"/>
              </a:rPr>
              <a:t>服务器名称为：</a:t>
            </a:r>
            <a:r>
              <a:rPr lang="en-US" altLang="zh-CN" dirty="0">
                <a:latin typeface="+mn-ea"/>
              </a:rPr>
              <a:t>'+@@SERVERNAME</a:t>
            </a:r>
          </a:p>
          <a:p>
            <a:pPr lvl="2" eaLnBrk="1" hangingPunct="1">
              <a:lnSpc>
                <a:spcPct val="100000"/>
              </a:lnSpc>
              <a:buNone/>
            </a:pPr>
            <a:r>
              <a:rPr lang="en-US" altLang="zh-CN" dirty="0">
                <a:latin typeface="+mn-ea"/>
              </a:rPr>
              <a:t>print '</a:t>
            </a:r>
            <a:r>
              <a:rPr lang="zh-CN" altLang="en-US" dirty="0">
                <a:latin typeface="+mn-ea"/>
              </a:rPr>
              <a:t>目前所用服务器为：</a:t>
            </a:r>
            <a:r>
              <a:rPr lang="en-US" altLang="zh-CN" dirty="0">
                <a:latin typeface="+mn-ea"/>
              </a:rPr>
              <a:t>'+@@SERVICENAME</a:t>
            </a:r>
          </a:p>
          <a:p>
            <a:pPr lvl="2" eaLnBrk="1" hangingPunct="1"/>
            <a:endParaRPr lang="zh-CN" altLang="en-US" dirty="0">
              <a:latin typeface="+mn-ea"/>
            </a:endParaRPr>
          </a:p>
        </p:txBody>
      </p:sp>
      <p:sp>
        <p:nvSpPr>
          <p:cNvPr id="3" name="标题 1">
            <a:extLst>
              <a:ext uri="{FF2B5EF4-FFF2-40B4-BE49-F238E27FC236}">
                <a16:creationId xmlns="" xmlns:a16="http://schemas.microsoft.com/office/drawing/2014/main" id="{45F5A90B-6B8D-4A7B-BFEA-022937AFC318}"/>
              </a:ext>
            </a:extLst>
          </p:cNvPr>
          <p:cNvSpPr>
            <a:spLocks noGrp="1"/>
          </p:cNvSpPr>
          <p:nvPr>
            <p:ph type="title"/>
          </p:nvPr>
        </p:nvSpPr>
        <p:spPr/>
        <p:txBody>
          <a:bodyPr/>
          <a:lstStyle/>
          <a:p>
            <a:pPr eaLnBrk="1" fontAlgn="auto" hangingPunct="1">
              <a:spcAft>
                <a:spcPts val="0"/>
              </a:spcAft>
              <a:defRPr/>
            </a:pPr>
            <a:r>
              <a:rPr lang="zh-CN" altLang="en-US" dirty="0">
                <a:latin typeface="+mj-ea"/>
              </a:rPr>
              <a:t>表达式</a:t>
            </a:r>
            <a:endParaRPr lang="en-US" altLang="zh-CN" dirty="0">
              <a:latin typeface="+mj-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内容占位符 2"/>
          <p:cNvSpPr>
            <a:spLocks noGrp="1"/>
          </p:cNvSpPr>
          <p:nvPr>
            <p:ph idx="1"/>
          </p:nvPr>
        </p:nvSpPr>
        <p:spPr/>
        <p:txBody>
          <a:bodyPr/>
          <a:lstStyle/>
          <a:p>
            <a:pPr eaLnBrk="1" hangingPunct="1"/>
            <a:r>
              <a:rPr lang="zh-CN" altLang="en-US" dirty="0"/>
              <a:t>运算符</a:t>
            </a:r>
            <a:endParaRPr lang="en-US" altLang="zh-CN" dirty="0"/>
          </a:p>
          <a:p>
            <a:pPr lvl="1" eaLnBrk="1" hangingPunct="1"/>
            <a:r>
              <a:rPr lang="en-US" altLang="zh-CN" dirty="0"/>
              <a:t>SQL Server 2008</a:t>
            </a:r>
            <a:r>
              <a:rPr lang="zh-CN" altLang="en-US" dirty="0"/>
              <a:t>的运算符和其他高级语言类似，用于指定要在一个或多个表达式中执行的操作，将变量、常量和函数连接起来</a:t>
            </a:r>
          </a:p>
        </p:txBody>
      </p:sp>
      <p:sp>
        <p:nvSpPr>
          <p:cNvPr id="5" name="标题 1">
            <a:extLst>
              <a:ext uri="{FF2B5EF4-FFF2-40B4-BE49-F238E27FC236}">
                <a16:creationId xmlns="" xmlns:a16="http://schemas.microsoft.com/office/drawing/2014/main" id="{27B16089-F999-4DF5-8303-2CD7D34FB794}"/>
              </a:ext>
            </a:extLst>
          </p:cNvPr>
          <p:cNvSpPr>
            <a:spLocks noGrp="1"/>
          </p:cNvSpPr>
          <p:nvPr>
            <p:ph type="title"/>
          </p:nvPr>
        </p:nvSpPr>
        <p:spPr/>
        <p:txBody>
          <a:bodyPr/>
          <a:lstStyle/>
          <a:p>
            <a:pPr eaLnBrk="1" fontAlgn="auto" hangingPunct="1">
              <a:spcAft>
                <a:spcPts val="0"/>
              </a:spcAft>
              <a:defRPr/>
            </a:pPr>
            <a:r>
              <a:rPr lang="zh-CN" altLang="en-US" dirty="0">
                <a:latin typeface="+mj-ea"/>
              </a:rPr>
              <a:t>表达式</a:t>
            </a:r>
            <a:endParaRPr lang="en-US" altLang="zh-CN" dirty="0">
              <a:latin typeface="+mj-ea"/>
            </a:endParaRPr>
          </a:p>
        </p:txBody>
      </p:sp>
      <p:graphicFrame>
        <p:nvGraphicFramePr>
          <p:cNvPr id="4" name="表格 3"/>
          <p:cNvGraphicFramePr>
            <a:graphicFrameLocks noGrp="1"/>
          </p:cNvGraphicFramePr>
          <p:nvPr>
            <p:extLst>
              <p:ext uri="{D42A27DB-BD31-4B8C-83A1-F6EECF244321}">
                <p14:modId xmlns:p14="http://schemas.microsoft.com/office/powerpoint/2010/main" val="2634240729"/>
              </p:ext>
            </p:extLst>
          </p:nvPr>
        </p:nvGraphicFramePr>
        <p:xfrm>
          <a:off x="1981201" y="2758356"/>
          <a:ext cx="8568813" cy="4160520"/>
        </p:xfrm>
        <a:graphic>
          <a:graphicData uri="http://schemas.openxmlformats.org/drawingml/2006/table">
            <a:tbl>
              <a:tblPr/>
              <a:tblGrid>
                <a:gridCol w="1091381">
                  <a:extLst>
                    <a:ext uri="{9D8B030D-6E8A-4147-A177-3AD203B41FA5}">
                      <a16:colId xmlns="" xmlns:a16="http://schemas.microsoft.com/office/drawing/2014/main" val="20000"/>
                    </a:ext>
                  </a:extLst>
                </a:gridCol>
                <a:gridCol w="2212258">
                  <a:extLst>
                    <a:ext uri="{9D8B030D-6E8A-4147-A177-3AD203B41FA5}">
                      <a16:colId xmlns="" xmlns:a16="http://schemas.microsoft.com/office/drawing/2014/main" val="20001"/>
                    </a:ext>
                  </a:extLst>
                </a:gridCol>
                <a:gridCol w="5265174">
                  <a:extLst>
                    <a:ext uri="{9D8B030D-6E8A-4147-A177-3AD203B41FA5}">
                      <a16:colId xmlns="" xmlns:a16="http://schemas.microsoft.com/office/drawing/2014/main" val="20002"/>
                    </a:ext>
                  </a:extLst>
                </a:gridCol>
              </a:tblGrid>
              <a:tr h="66936">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zh-CN" sz="1400" b="1" i="0" u="none" strike="noStrike" cap="none" normalizeH="0" baseline="0" dirty="0">
                          <a:ln>
                            <a:noFill/>
                          </a:ln>
                          <a:solidFill>
                            <a:schemeClr val="tx1"/>
                          </a:solidFill>
                          <a:effectLst/>
                          <a:latin typeface="Times New Roman" pitchFamily="18" charset="0"/>
                          <a:ea typeface="宋体" charset="-122"/>
                          <a:cs typeface="Times New Roman" pitchFamily="18" charset="0"/>
                        </a:rPr>
                        <a:t>优先级</a:t>
                      </a:r>
                      <a:endPar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zh-CN" sz="1400" b="1" i="0" u="none" strike="noStrike" cap="none" normalizeH="0" baseline="0" dirty="0">
                          <a:ln>
                            <a:noFill/>
                          </a:ln>
                          <a:solidFill>
                            <a:schemeClr val="tx1"/>
                          </a:solidFill>
                          <a:effectLst/>
                          <a:latin typeface="Times New Roman" pitchFamily="18" charset="0"/>
                          <a:ea typeface="宋体" charset="-122"/>
                          <a:cs typeface="Times New Roman" pitchFamily="18" charset="0"/>
                        </a:rPr>
                        <a:t>运算符类别</a:t>
                      </a:r>
                      <a:endPar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zh-CN" sz="1400" b="1" i="0" u="none" strike="noStrike" cap="none" normalizeH="0" baseline="0" dirty="0">
                          <a:ln>
                            <a:noFill/>
                          </a:ln>
                          <a:solidFill>
                            <a:schemeClr val="tx1"/>
                          </a:solidFill>
                          <a:effectLst/>
                          <a:latin typeface="Times New Roman" pitchFamily="18" charset="0"/>
                          <a:ea typeface="宋体" charset="-122"/>
                          <a:cs typeface="Times New Roman" pitchFamily="18" charset="0"/>
                        </a:rPr>
                        <a:t>所包含运算符</a:t>
                      </a:r>
                      <a:endPar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r h="272550">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charset="-122"/>
                          <a:ea typeface="宋体" charset="-122"/>
                          <a:cs typeface="Times New Roman" pitchFamily="18" charset="0"/>
                        </a:rPr>
                        <a:t>1</a:t>
                      </a:r>
                      <a:endParaRPr kumimoji="0" lang="zh-CN"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一元运算符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l"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（正）、</a:t>
                      </a: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（负）、</a:t>
                      </a: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（取反）</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1"/>
                  </a:ext>
                </a:extLst>
              </a:tr>
              <a:tr h="272550">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charset="-122"/>
                          <a:ea typeface="宋体" charset="-122"/>
                          <a:cs typeface="Times New Roman" pitchFamily="18" charset="0"/>
                        </a:rPr>
                        <a:t>2</a:t>
                      </a:r>
                      <a:endParaRPr kumimoji="0" lang="zh-CN"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算术运算符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l"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（乖）、</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（除）、</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（取模）</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2"/>
                  </a:ext>
                </a:extLst>
              </a:tr>
              <a:tr h="272550">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charset="-122"/>
                          <a:ea typeface="宋体" charset="-122"/>
                          <a:cs typeface="Times New Roman" pitchFamily="18" charset="0"/>
                        </a:rPr>
                        <a:t>3</a:t>
                      </a:r>
                      <a:endParaRPr kumimoji="0" lang="zh-CN"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算术字符串运算符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l"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（加）、</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（减）、</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（连接）</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3"/>
                  </a:ext>
                </a:extLst>
              </a:tr>
              <a:tr h="545099">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charset="-122"/>
                          <a:ea typeface="宋体" charset="-122"/>
                          <a:cs typeface="Times New Roman" pitchFamily="18" charset="0"/>
                        </a:rPr>
                        <a:t>4</a:t>
                      </a:r>
                      <a:endParaRPr kumimoji="0" lang="zh-CN"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比较运算符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l"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（等于）、</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&gt;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（大于）、</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&gt;=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（大于等于）、</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&lt;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（小于）、</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&lt;=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（小于等于）、</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&lt;&gt;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 或</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不等于）、</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!&lt;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（不小于）、</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!&gt;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（不大于）</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4"/>
                  </a:ext>
                </a:extLst>
              </a:tr>
              <a:tr h="272550">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charset="-122"/>
                          <a:ea typeface="宋体" charset="-122"/>
                          <a:cs typeface="Times New Roman" pitchFamily="18" charset="0"/>
                        </a:rPr>
                        <a:t>5</a:t>
                      </a:r>
                      <a:endParaRPr kumimoji="0" lang="zh-CN"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按位运算符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l"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&amp;</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（位与）、</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（位或）、</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（位异或）</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5"/>
                  </a:ext>
                </a:extLst>
              </a:tr>
              <a:tr h="272550">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charset="-122"/>
                          <a:ea typeface="宋体" charset="-122"/>
                          <a:cs typeface="Times New Roman" pitchFamily="18" charset="0"/>
                        </a:rPr>
                        <a:t>6</a:t>
                      </a:r>
                      <a:endParaRPr kumimoji="0" lang="zh-CN"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逻辑运算符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l"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not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（非）</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6"/>
                  </a:ext>
                </a:extLst>
              </a:tr>
              <a:tr h="272550">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charset="-122"/>
                          <a:ea typeface="宋体" charset="-122"/>
                          <a:cs typeface="Times New Roman" pitchFamily="18" charset="0"/>
                        </a:rPr>
                        <a:t>7</a:t>
                      </a:r>
                      <a:endParaRPr kumimoji="0" lang="zh-CN"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逻辑运算符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l"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and</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（与）</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7"/>
                  </a:ext>
                </a:extLst>
              </a:tr>
              <a:tr h="707872">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charset="-122"/>
                          <a:ea typeface="宋体" charset="-122"/>
                          <a:cs typeface="Times New Roman" pitchFamily="18" charset="0"/>
                        </a:rPr>
                        <a:t>8</a:t>
                      </a:r>
                      <a:endParaRPr kumimoji="0" lang="zh-CN"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逻辑运算符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l"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all</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（所有）、</a:t>
                      </a: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any</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（任意一个）、</a:t>
                      </a: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between</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（两者之间）、</a:t>
                      </a: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exists</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（存在）、</a:t>
                      </a: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in</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（在范围内）、</a:t>
                      </a: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like</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（匹配）、</a:t>
                      </a: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or</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（或）、</a:t>
                      </a: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some</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（任意一个）</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8"/>
                  </a:ext>
                </a:extLst>
              </a:tr>
              <a:tr h="272550">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宋体" charset="-122"/>
                          <a:ea typeface="宋体" charset="-122"/>
                          <a:cs typeface="Times New Roman" pitchFamily="18" charset="0"/>
                        </a:rPr>
                        <a:t>9</a:t>
                      </a:r>
                      <a:endParaRPr kumimoji="0" lang="zh-CN"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赋值运算符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（赋值）</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9"/>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流程控制语句</a:t>
            </a:r>
          </a:p>
        </p:txBody>
      </p:sp>
      <p:graphicFrame>
        <p:nvGraphicFramePr>
          <p:cNvPr id="3" name="图示 2">
            <a:extLst>
              <a:ext uri="{FF2B5EF4-FFF2-40B4-BE49-F238E27FC236}">
                <a16:creationId xmlns="" xmlns:a16="http://schemas.microsoft.com/office/drawing/2014/main" id="{B214B431-5247-40B1-B6E8-09D5B9F102C2}"/>
              </a:ext>
            </a:extLst>
          </p:cNvPr>
          <p:cNvGraphicFramePr/>
          <p:nvPr>
            <p:extLst>
              <p:ext uri="{D42A27DB-BD31-4B8C-83A1-F6EECF244321}">
                <p14:modId xmlns:p14="http://schemas.microsoft.com/office/powerpoint/2010/main" val="2522124529"/>
              </p:ext>
            </p:extLst>
          </p:nvPr>
        </p:nvGraphicFramePr>
        <p:xfrm>
          <a:off x="2920832" y="877179"/>
          <a:ext cx="6720348" cy="5077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2"/>
          <p:cNvSpPr>
            <a:spLocks noGrp="1"/>
          </p:cNvSpPr>
          <p:nvPr>
            <p:ph idx="1"/>
          </p:nvPr>
        </p:nvSpPr>
        <p:spPr>
          <a:xfrm>
            <a:off x="233293" y="1087805"/>
            <a:ext cx="10972800" cy="4524949"/>
          </a:xfrm>
        </p:spPr>
        <p:txBody>
          <a:bodyPr/>
          <a:lstStyle/>
          <a:p>
            <a:pPr eaLnBrk="1" hangingPunct="1"/>
            <a:r>
              <a:rPr lang="en-US" altLang="zh-CN" dirty="0"/>
              <a:t>IF   ELSE</a:t>
            </a:r>
          </a:p>
          <a:p>
            <a:pPr lvl="1" eaLnBrk="1" hangingPunct="1">
              <a:lnSpc>
                <a:spcPct val="100000"/>
              </a:lnSpc>
            </a:pPr>
            <a:r>
              <a:rPr lang="en-US" altLang="zh-CN" dirty="0"/>
              <a:t>IF…ELSE</a:t>
            </a:r>
            <a:r>
              <a:rPr lang="zh-CN" altLang="en-US" dirty="0"/>
              <a:t>语句用来判断当某一条件成立时执行某段程序，条件不成立时执行另一段程序。其中，</a:t>
            </a:r>
            <a:r>
              <a:rPr lang="en-US" altLang="zh-CN" dirty="0"/>
              <a:t>ELSE</a:t>
            </a:r>
            <a:r>
              <a:rPr lang="zh-CN" altLang="en-US" dirty="0"/>
              <a:t>子句是可选的， </a:t>
            </a:r>
            <a:r>
              <a:rPr lang="en-US" altLang="zh-CN" dirty="0"/>
              <a:t>SQL Server</a:t>
            </a:r>
            <a:r>
              <a:rPr lang="zh-CN" altLang="en-US" dirty="0"/>
              <a:t>允许嵌套使用</a:t>
            </a:r>
            <a:r>
              <a:rPr lang="en-US" altLang="zh-CN" dirty="0"/>
              <a:t>IF…ELSE</a:t>
            </a:r>
            <a:r>
              <a:rPr lang="zh-CN" altLang="en-US" dirty="0"/>
              <a:t>语句，而且嵌套层数没有限制</a:t>
            </a:r>
            <a:endParaRPr lang="en-US" altLang="zh-CN" dirty="0"/>
          </a:p>
          <a:p>
            <a:pPr lvl="1" eaLnBrk="1" hangingPunct="1">
              <a:lnSpc>
                <a:spcPct val="100000"/>
              </a:lnSpc>
            </a:pPr>
            <a:r>
              <a:rPr lang="zh-CN" altLang="en-US" dirty="0"/>
              <a:t>语法格式</a:t>
            </a:r>
            <a:endParaRPr lang="en-US" altLang="zh-CN" dirty="0"/>
          </a:p>
          <a:p>
            <a:pPr lvl="1" algn="just" eaLnBrk="1" hangingPunct="1">
              <a:lnSpc>
                <a:spcPct val="100000"/>
              </a:lnSpc>
              <a:buFontTx/>
              <a:buNone/>
            </a:pPr>
            <a:r>
              <a:rPr lang="zh-CN" altLang="en-US" sz="2000" b="1" dirty="0">
                <a:solidFill>
                  <a:srgbClr val="000066"/>
                </a:solidFill>
              </a:rPr>
              <a:t>   </a:t>
            </a:r>
            <a:r>
              <a:rPr lang="en-US" altLang="zh-CN" sz="2000" b="1" dirty="0">
                <a:solidFill>
                  <a:srgbClr val="FF0000"/>
                </a:solidFill>
              </a:rPr>
              <a:t>   </a:t>
            </a:r>
            <a:r>
              <a:rPr lang="zh-CN" altLang="en-US" sz="2000" b="1" dirty="0">
                <a:solidFill>
                  <a:srgbClr val="FF0000"/>
                </a:solidFill>
              </a:rPr>
              <a:t> </a:t>
            </a:r>
            <a:r>
              <a:rPr lang="en-US" altLang="zh-CN" sz="2000" b="1" dirty="0">
                <a:solidFill>
                  <a:srgbClr val="FF0000"/>
                </a:solidFill>
              </a:rPr>
              <a:t>IF &lt;</a:t>
            </a:r>
            <a:r>
              <a:rPr lang="zh-CN" altLang="en-US" sz="2000" b="1" dirty="0">
                <a:solidFill>
                  <a:srgbClr val="FF0000"/>
                </a:solidFill>
              </a:rPr>
              <a:t>布尔表达式</a:t>
            </a:r>
            <a:r>
              <a:rPr lang="en-US" altLang="zh-CN" sz="2000" b="1" dirty="0">
                <a:solidFill>
                  <a:srgbClr val="FF0000"/>
                </a:solidFill>
              </a:rPr>
              <a:t>&gt;</a:t>
            </a:r>
          </a:p>
          <a:p>
            <a:pPr lvl="1" algn="just" eaLnBrk="1" hangingPunct="1">
              <a:lnSpc>
                <a:spcPct val="100000"/>
              </a:lnSpc>
              <a:buFontTx/>
              <a:buNone/>
            </a:pPr>
            <a:r>
              <a:rPr lang="en-US" altLang="zh-CN" sz="2000" b="1" dirty="0">
                <a:solidFill>
                  <a:srgbClr val="FF0000"/>
                </a:solidFill>
              </a:rPr>
              <a:t>           &lt;SQL</a:t>
            </a:r>
            <a:r>
              <a:rPr lang="zh-CN" altLang="en-US" sz="2000" b="1" dirty="0">
                <a:solidFill>
                  <a:srgbClr val="FF0000"/>
                </a:solidFill>
              </a:rPr>
              <a:t>语句</a:t>
            </a:r>
            <a:r>
              <a:rPr lang="en-US" altLang="zh-CN" sz="2000" b="1" dirty="0">
                <a:solidFill>
                  <a:srgbClr val="FF0000"/>
                </a:solidFill>
              </a:rPr>
              <a:t>&gt;|&lt;</a:t>
            </a:r>
            <a:r>
              <a:rPr lang="zh-CN" altLang="en-US" sz="2000" b="1" dirty="0">
                <a:solidFill>
                  <a:srgbClr val="FF0000"/>
                </a:solidFill>
              </a:rPr>
              <a:t>语句块</a:t>
            </a:r>
            <a:r>
              <a:rPr lang="en-US" altLang="zh-CN" sz="2000" b="1" dirty="0">
                <a:solidFill>
                  <a:srgbClr val="FF0000"/>
                </a:solidFill>
              </a:rPr>
              <a:t>&gt;</a:t>
            </a:r>
          </a:p>
          <a:p>
            <a:pPr lvl="1" algn="just" eaLnBrk="1" hangingPunct="1">
              <a:lnSpc>
                <a:spcPct val="100000"/>
              </a:lnSpc>
              <a:buFontTx/>
              <a:buNone/>
            </a:pPr>
            <a:r>
              <a:rPr lang="en-US" altLang="zh-CN" sz="2000" b="1" dirty="0">
                <a:solidFill>
                  <a:srgbClr val="FF0000"/>
                </a:solidFill>
              </a:rPr>
              <a:t>    [ELSE</a:t>
            </a:r>
          </a:p>
          <a:p>
            <a:pPr lvl="1" algn="just" eaLnBrk="1" hangingPunct="1">
              <a:lnSpc>
                <a:spcPct val="100000"/>
              </a:lnSpc>
              <a:buFontTx/>
              <a:buNone/>
            </a:pPr>
            <a:r>
              <a:rPr lang="en-US" altLang="zh-CN" sz="2000" b="1" dirty="0">
                <a:solidFill>
                  <a:srgbClr val="FF0000"/>
                </a:solidFill>
              </a:rPr>
              <a:t>          &lt;SQL</a:t>
            </a:r>
            <a:r>
              <a:rPr lang="zh-CN" altLang="en-US" sz="2000" b="1" dirty="0">
                <a:solidFill>
                  <a:srgbClr val="FF0000"/>
                </a:solidFill>
              </a:rPr>
              <a:t>语句</a:t>
            </a:r>
            <a:r>
              <a:rPr lang="en-US" altLang="zh-CN" sz="2000" b="1" dirty="0">
                <a:solidFill>
                  <a:srgbClr val="FF0000"/>
                </a:solidFill>
              </a:rPr>
              <a:t>&gt;|&lt;</a:t>
            </a:r>
            <a:r>
              <a:rPr lang="zh-CN" altLang="en-US" sz="2000" b="1" dirty="0">
                <a:solidFill>
                  <a:srgbClr val="FF0000"/>
                </a:solidFill>
              </a:rPr>
              <a:t>语句块</a:t>
            </a:r>
            <a:r>
              <a:rPr lang="en-US" altLang="zh-CN" sz="2000" b="1" dirty="0">
                <a:solidFill>
                  <a:srgbClr val="FF0000"/>
                </a:solidFill>
              </a:rPr>
              <a:t>&gt;]</a:t>
            </a:r>
            <a:endParaRPr lang="zh-CN" altLang="en-US" dirty="0">
              <a:solidFill>
                <a:srgbClr val="FF0000"/>
              </a:solidFill>
            </a:endParaRP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选择结构</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p:cNvSpPr>
            <a:spLocks noGrp="1"/>
          </p:cNvSpPr>
          <p:nvPr>
            <p:ph idx="1"/>
          </p:nvPr>
        </p:nvSpPr>
        <p:spPr/>
        <p:txBody>
          <a:bodyPr/>
          <a:lstStyle/>
          <a:p>
            <a:pPr eaLnBrk="1" hangingPunct="1">
              <a:lnSpc>
                <a:spcPct val="150000"/>
              </a:lnSpc>
            </a:pPr>
            <a:r>
              <a:rPr lang="zh-CN" altLang="en-US" dirty="0"/>
              <a:t>例：查找有没有学号为</a:t>
            </a:r>
            <a:r>
              <a:rPr lang="en-US" altLang="zh-CN" dirty="0"/>
              <a:t>201215120</a:t>
            </a:r>
            <a:r>
              <a:rPr lang="zh-CN" altLang="en-US" dirty="0"/>
              <a:t>的学生，有的话显示学生信息，没有显式没找到</a:t>
            </a:r>
          </a:p>
        </p:txBody>
      </p:sp>
      <p:sp>
        <p:nvSpPr>
          <p:cNvPr id="4" name="标题 1">
            <a:extLst>
              <a:ext uri="{FF2B5EF4-FFF2-40B4-BE49-F238E27FC236}">
                <a16:creationId xmlns="" xmlns:a16="http://schemas.microsoft.com/office/drawing/2014/main" id="{6139E0DD-3FFC-4E78-A5BF-24B94A5CC445}"/>
              </a:ext>
            </a:extLst>
          </p:cNvPr>
          <p:cNvSpPr>
            <a:spLocks noGrp="1"/>
          </p:cNvSpPr>
          <p:nvPr>
            <p:ph type="title"/>
          </p:nvPr>
        </p:nvSpPr>
        <p:spPr/>
        <p:txBody>
          <a:bodyPr/>
          <a:lstStyle/>
          <a:p>
            <a:pPr eaLnBrk="1" fontAlgn="auto" hangingPunct="1">
              <a:spcAft>
                <a:spcPts val="0"/>
              </a:spcAft>
              <a:defRPr/>
            </a:pPr>
            <a:r>
              <a:rPr lang="zh-CN" altLang="en-US" dirty="0">
                <a:latin typeface="+mj-ea"/>
              </a:rPr>
              <a:t>选择结构</a:t>
            </a:r>
          </a:p>
        </p:txBody>
      </p:sp>
      <p:sp>
        <p:nvSpPr>
          <p:cNvPr id="34819" name="TextBox 3"/>
          <p:cNvSpPr txBox="1">
            <a:spLocks noChangeArrowheads="1"/>
          </p:cNvSpPr>
          <p:nvPr/>
        </p:nvSpPr>
        <p:spPr bwMode="auto">
          <a:xfrm>
            <a:off x="2040204" y="2462434"/>
            <a:ext cx="8011104" cy="3170099"/>
          </a:xfrm>
          <a:prstGeom prst="rect">
            <a:avLst/>
          </a:prstGeom>
          <a:noFill/>
          <a:ln w="9525">
            <a:noFill/>
            <a:miter lim="800000"/>
            <a:headEnd/>
            <a:tailEnd/>
          </a:ln>
        </p:spPr>
        <p:txBody>
          <a:bodyPr wrap="none">
            <a:spAutoFit/>
          </a:bodyPr>
          <a:lstStyle/>
          <a:p>
            <a:r>
              <a:rPr lang="en-US" altLang="zh-CN" sz="2000" dirty="0">
                <a:ea typeface="+mn-ea"/>
                <a:cs typeface="Times New Roman" panose="02020603050405020304" pitchFamily="18" charset="0"/>
              </a:rPr>
              <a:t>IF   EXISTS( SELECT </a:t>
            </a:r>
            <a:r>
              <a:rPr lang="zh-CN" altLang="en-US" sz="2000" dirty="0">
                <a:ea typeface="+mn-ea"/>
                <a:cs typeface="Times New Roman" panose="02020603050405020304" pitchFamily="18" charset="0"/>
              </a:rPr>
              <a:t>* </a:t>
            </a:r>
            <a:r>
              <a:rPr lang="en-US" altLang="zh-CN" sz="2000" dirty="0">
                <a:ea typeface="+mn-ea"/>
                <a:cs typeface="Times New Roman" panose="02020603050405020304" pitchFamily="18" charset="0"/>
              </a:rPr>
              <a:t>FROM STUDENT WHERE SNO = ‘201215120’)</a:t>
            </a:r>
          </a:p>
          <a:p>
            <a:r>
              <a:rPr lang="en-US" altLang="zh-CN" sz="2000" dirty="0">
                <a:ea typeface="+mn-ea"/>
                <a:cs typeface="Times New Roman" panose="02020603050405020304" pitchFamily="18" charset="0"/>
              </a:rPr>
              <a:t>BEGIN</a:t>
            </a:r>
          </a:p>
          <a:p>
            <a:pPr lvl="1"/>
            <a:r>
              <a:rPr lang="en-US" altLang="zh-CN" sz="2000" dirty="0">
                <a:ea typeface="+mn-ea"/>
                <a:cs typeface="Times New Roman" panose="02020603050405020304" pitchFamily="18" charset="0"/>
              </a:rPr>
              <a:t>SELECT </a:t>
            </a:r>
            <a:r>
              <a:rPr lang="zh-CN" altLang="en-US" sz="2000" dirty="0">
                <a:ea typeface="+mn-ea"/>
                <a:cs typeface="Times New Roman" panose="02020603050405020304" pitchFamily="18" charset="0"/>
              </a:rPr>
              <a:t>*  </a:t>
            </a:r>
            <a:endParaRPr lang="en-US" altLang="zh-CN" sz="2000" dirty="0">
              <a:ea typeface="+mn-ea"/>
              <a:cs typeface="Times New Roman" panose="02020603050405020304" pitchFamily="18" charset="0"/>
            </a:endParaRPr>
          </a:p>
          <a:p>
            <a:pPr lvl="1"/>
            <a:r>
              <a:rPr lang="en-US" altLang="zh-CN" sz="2000" dirty="0">
                <a:ea typeface="+mn-ea"/>
                <a:cs typeface="Times New Roman" panose="02020603050405020304" pitchFamily="18" charset="0"/>
              </a:rPr>
              <a:t>FROM  STUDENT</a:t>
            </a:r>
          </a:p>
          <a:p>
            <a:pPr lvl="1"/>
            <a:r>
              <a:rPr lang="en-US" altLang="zh-CN" sz="2000" dirty="0">
                <a:ea typeface="+mn-ea"/>
                <a:cs typeface="Times New Roman" panose="02020603050405020304" pitchFamily="18" charset="0"/>
              </a:rPr>
              <a:t>WHERE  SNO = ‘201215120’</a:t>
            </a:r>
          </a:p>
          <a:p>
            <a:r>
              <a:rPr lang="en-US" altLang="zh-CN" sz="2000" dirty="0">
                <a:ea typeface="+mn-ea"/>
                <a:cs typeface="Times New Roman" panose="02020603050405020304" pitchFamily="18" charset="0"/>
              </a:rPr>
              <a:t>END</a:t>
            </a:r>
          </a:p>
          <a:p>
            <a:r>
              <a:rPr lang="en-US" altLang="zh-CN" sz="2000" dirty="0">
                <a:ea typeface="+mn-ea"/>
                <a:cs typeface="Times New Roman" panose="02020603050405020304" pitchFamily="18" charset="0"/>
              </a:rPr>
              <a:t>ELSE</a:t>
            </a:r>
          </a:p>
          <a:p>
            <a:pPr lvl="1"/>
            <a:r>
              <a:rPr lang="en-US" altLang="zh-CN" sz="2000" dirty="0">
                <a:ea typeface="+mn-ea"/>
                <a:cs typeface="Times New Roman" panose="02020603050405020304" pitchFamily="18" charset="0"/>
              </a:rPr>
              <a:t>PRINT  ‘</a:t>
            </a:r>
            <a:r>
              <a:rPr lang="zh-CN" altLang="en-US" sz="2000" dirty="0">
                <a:ea typeface="+mn-ea"/>
                <a:cs typeface="Times New Roman" panose="02020603050405020304" pitchFamily="18" charset="0"/>
              </a:rPr>
              <a:t>没找到！</a:t>
            </a:r>
            <a:r>
              <a:rPr lang="en-US" altLang="zh-CN" sz="2000" dirty="0">
                <a:ea typeface="+mn-ea"/>
                <a:cs typeface="Times New Roman" panose="02020603050405020304" pitchFamily="18" charset="0"/>
              </a:rPr>
              <a:t>’</a:t>
            </a:r>
          </a:p>
          <a:p>
            <a:pPr lvl="1"/>
            <a:endParaRPr lang="en-US" altLang="zh-CN" sz="2000" dirty="0">
              <a:ea typeface="+mn-ea"/>
              <a:cs typeface="Times New Roman" panose="02020603050405020304" pitchFamily="18" charset="0"/>
            </a:endParaRPr>
          </a:p>
          <a:p>
            <a:pPr lvl="1"/>
            <a:r>
              <a:rPr lang="en-US" altLang="zh-CN" sz="2000" dirty="0">
                <a:ea typeface="+mn-ea"/>
                <a:cs typeface="Times New Roman" panose="02020603050405020304" pitchFamily="18" charset="0"/>
              </a:rPr>
              <a:t>EXISTS</a:t>
            </a:r>
            <a:r>
              <a:rPr lang="zh-CN" altLang="en-US" sz="2000" dirty="0">
                <a:ea typeface="+mn-ea"/>
                <a:cs typeface="Times New Roman" panose="02020603050405020304" pitchFamily="18" charset="0"/>
              </a:rPr>
              <a:t>  子查询    如果子查询结果非空返回真，否则返回假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19"/>
                                        </p:tgtEl>
                                        <p:attrNameLst>
                                          <p:attrName>style.visibility</p:attrName>
                                        </p:attrNameLst>
                                      </p:cBhvr>
                                      <p:to>
                                        <p:strVal val="visible"/>
                                      </p:to>
                                    </p:set>
                                    <p:anim calcmode="lin" valueType="num">
                                      <p:cBhvr additive="base">
                                        <p:cTn id="7" dur="500" fill="hold"/>
                                        <p:tgtEl>
                                          <p:spTgt spid="34819"/>
                                        </p:tgtEl>
                                        <p:attrNameLst>
                                          <p:attrName>ppt_x</p:attrName>
                                        </p:attrNameLst>
                                      </p:cBhvr>
                                      <p:tavLst>
                                        <p:tav tm="0">
                                          <p:val>
                                            <p:strVal val="#ppt_x"/>
                                          </p:val>
                                        </p:tav>
                                        <p:tav tm="100000">
                                          <p:val>
                                            <p:strVal val="#ppt_x"/>
                                          </p:val>
                                        </p:tav>
                                      </p:tavLst>
                                    </p:anim>
                                    <p:anim calcmode="lin" valueType="num">
                                      <p:cBhvr additive="base">
                                        <p:cTn id="8" dur="500" fill="hold"/>
                                        <p:tgtEl>
                                          <p:spTgt spid="348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p:cNvSpPr>
            <a:spLocks noGrp="1"/>
          </p:cNvSpPr>
          <p:nvPr>
            <p:ph idx="1"/>
          </p:nvPr>
        </p:nvSpPr>
        <p:spPr/>
        <p:txBody>
          <a:bodyPr/>
          <a:lstStyle/>
          <a:p>
            <a:pPr eaLnBrk="1" hangingPunct="1"/>
            <a:r>
              <a:rPr lang="en-US" altLang="zh-CN" dirty="0">
                <a:latin typeface="+mn-ea"/>
                <a:cs typeface="+mn-cs"/>
              </a:rPr>
              <a:t>CASE</a:t>
            </a:r>
            <a:r>
              <a:rPr lang="zh-CN" altLang="en-US" dirty="0">
                <a:latin typeface="+mn-ea"/>
              </a:rPr>
              <a:t>语句可以计算多个条件式，并将其中一个符合条件的结果表达式返回。</a:t>
            </a:r>
            <a:r>
              <a:rPr lang="en-US" altLang="zh-CN" dirty="0">
                <a:latin typeface="+mn-ea"/>
                <a:cs typeface="+mn-cs"/>
              </a:rPr>
              <a:t>CASE</a:t>
            </a:r>
            <a:r>
              <a:rPr lang="zh-CN" altLang="en-US" dirty="0">
                <a:latin typeface="+mn-ea"/>
              </a:rPr>
              <a:t>语句按照使用形式的不同，可以分为简单</a:t>
            </a:r>
            <a:r>
              <a:rPr lang="en-US" altLang="zh-CN" dirty="0">
                <a:latin typeface="+mn-ea"/>
                <a:cs typeface="+mn-cs"/>
              </a:rPr>
              <a:t>CASE</a:t>
            </a:r>
            <a:r>
              <a:rPr lang="zh-CN" altLang="en-US" dirty="0">
                <a:latin typeface="+mn-ea"/>
              </a:rPr>
              <a:t>语句和搜索</a:t>
            </a:r>
            <a:r>
              <a:rPr lang="en-US" altLang="zh-CN" dirty="0">
                <a:latin typeface="+mn-ea"/>
                <a:cs typeface="+mn-cs"/>
              </a:rPr>
              <a:t>CASE</a:t>
            </a:r>
            <a:r>
              <a:rPr lang="zh-CN" altLang="en-US" dirty="0">
                <a:latin typeface="+mn-ea"/>
              </a:rPr>
              <a:t>语句</a:t>
            </a:r>
            <a:endParaRPr lang="en-US" altLang="zh-CN" dirty="0">
              <a:latin typeface="+mn-ea"/>
            </a:endParaRPr>
          </a:p>
          <a:p>
            <a:pPr lvl="1" eaLnBrk="1" hangingPunct="1"/>
            <a:r>
              <a:rPr lang="zh-CN" altLang="en-US" dirty="0">
                <a:latin typeface="+mn-ea"/>
              </a:rPr>
              <a:t>简单</a:t>
            </a:r>
            <a:r>
              <a:rPr lang="en-US" altLang="zh-CN" dirty="0">
                <a:latin typeface="+mn-ea"/>
                <a:cs typeface="+mn-cs"/>
              </a:rPr>
              <a:t>CASE</a:t>
            </a:r>
            <a:r>
              <a:rPr lang="zh-CN" altLang="en-US" dirty="0">
                <a:latin typeface="+mn-ea"/>
              </a:rPr>
              <a:t>语句</a:t>
            </a:r>
          </a:p>
        </p:txBody>
      </p:sp>
      <p:sp>
        <p:nvSpPr>
          <p:cNvPr id="2" name="标题 1"/>
          <p:cNvSpPr>
            <a:spLocks noGrp="1"/>
          </p:cNvSpPr>
          <p:nvPr>
            <p:ph type="title"/>
          </p:nvPr>
        </p:nvSpPr>
        <p:spPr/>
        <p:txBody>
          <a:bodyPr>
            <a:normAutofit/>
          </a:bodyPr>
          <a:lstStyle/>
          <a:p>
            <a:pPr eaLnBrk="1" fontAlgn="auto" hangingPunct="1">
              <a:spcAft>
                <a:spcPts val="0"/>
              </a:spcAft>
              <a:defRPr/>
            </a:pPr>
            <a:r>
              <a:rPr lang="en-US" altLang="zh-CN" dirty="0">
                <a:latin typeface="Times New Roman" pitchFamily="18" charset="0"/>
                <a:ea typeface="宋体" charset="-122"/>
                <a:cs typeface="+mn-cs"/>
              </a:rPr>
              <a:t>CASE</a:t>
            </a:r>
            <a:r>
              <a:rPr lang="zh-CN" altLang="en-US" dirty="0">
                <a:latin typeface="+mj-ea"/>
              </a:rPr>
              <a:t>语句</a:t>
            </a:r>
          </a:p>
        </p:txBody>
      </p:sp>
      <p:sp>
        <p:nvSpPr>
          <p:cNvPr id="35843" name="矩形 3"/>
          <p:cNvSpPr>
            <a:spLocks noChangeArrowheads="1"/>
          </p:cNvSpPr>
          <p:nvPr/>
        </p:nvSpPr>
        <p:spPr bwMode="auto">
          <a:xfrm>
            <a:off x="3258937" y="3263248"/>
            <a:ext cx="8290637" cy="2308324"/>
          </a:xfrm>
          <a:prstGeom prst="rect">
            <a:avLst/>
          </a:prstGeom>
          <a:noFill/>
          <a:ln w="9525">
            <a:noFill/>
            <a:miter lim="800000"/>
            <a:headEnd/>
            <a:tailEnd/>
          </a:ln>
        </p:spPr>
        <p:txBody>
          <a:bodyPr wrap="square">
            <a:spAutoFit/>
          </a:bodyPr>
          <a:lstStyle/>
          <a:p>
            <a:r>
              <a:rPr lang="en-US" altLang="zh-CN" sz="2400" dirty="0">
                <a:latin typeface="+mn-ea"/>
                <a:ea typeface="+mn-ea"/>
              </a:rPr>
              <a:t>CASE </a:t>
            </a:r>
            <a:r>
              <a:rPr lang="zh-CN" altLang="en-US" sz="2400" dirty="0">
                <a:latin typeface="+mn-ea"/>
                <a:ea typeface="+mn-ea"/>
              </a:rPr>
              <a:t>表达式</a:t>
            </a:r>
          </a:p>
          <a:p>
            <a:r>
              <a:rPr lang="zh-CN" altLang="en-US" sz="2400" dirty="0">
                <a:latin typeface="+mn-ea"/>
                <a:ea typeface="+mn-ea"/>
              </a:rPr>
              <a:t>    </a:t>
            </a:r>
            <a:r>
              <a:rPr lang="en-US" altLang="zh-CN" sz="2400" dirty="0">
                <a:latin typeface="+mn-ea"/>
                <a:ea typeface="+mn-ea"/>
              </a:rPr>
              <a:t>WHEN </a:t>
            </a:r>
            <a:r>
              <a:rPr lang="zh-CN" altLang="en-US" sz="2400" dirty="0">
                <a:latin typeface="+mn-ea"/>
                <a:ea typeface="+mn-ea"/>
              </a:rPr>
              <a:t>表达式的值</a:t>
            </a:r>
            <a:r>
              <a:rPr lang="en-US" altLang="zh-CN" sz="2400" dirty="0">
                <a:latin typeface="+mn-ea"/>
                <a:ea typeface="+mn-ea"/>
              </a:rPr>
              <a:t>1  THEN </a:t>
            </a:r>
            <a:r>
              <a:rPr lang="zh-CN" altLang="en-US" sz="2400" dirty="0">
                <a:latin typeface="+mn-ea"/>
                <a:ea typeface="+mn-ea"/>
              </a:rPr>
              <a:t>返回表达式</a:t>
            </a:r>
            <a:r>
              <a:rPr lang="en-US" altLang="zh-CN" sz="2400" dirty="0">
                <a:latin typeface="+mn-ea"/>
                <a:ea typeface="+mn-ea"/>
              </a:rPr>
              <a:t>1</a:t>
            </a:r>
          </a:p>
          <a:p>
            <a:r>
              <a:rPr lang="en-US" altLang="zh-CN" sz="2400" dirty="0">
                <a:latin typeface="+mn-ea"/>
                <a:ea typeface="+mn-ea"/>
              </a:rPr>
              <a:t>    WHEN </a:t>
            </a:r>
            <a:r>
              <a:rPr lang="zh-CN" altLang="en-US" sz="2400" dirty="0">
                <a:latin typeface="+mn-ea"/>
                <a:ea typeface="+mn-ea"/>
              </a:rPr>
              <a:t>表达式的值</a:t>
            </a:r>
            <a:r>
              <a:rPr lang="en-US" altLang="zh-CN" sz="2400" dirty="0">
                <a:latin typeface="+mn-ea"/>
                <a:ea typeface="+mn-ea"/>
              </a:rPr>
              <a:t>2  THEN </a:t>
            </a:r>
            <a:r>
              <a:rPr lang="zh-CN" altLang="en-US" sz="2400" dirty="0">
                <a:latin typeface="+mn-ea"/>
                <a:ea typeface="+mn-ea"/>
              </a:rPr>
              <a:t>返回表达式</a:t>
            </a:r>
            <a:r>
              <a:rPr lang="en-US" altLang="zh-CN" sz="2400" dirty="0">
                <a:latin typeface="+mn-ea"/>
                <a:ea typeface="+mn-ea"/>
              </a:rPr>
              <a:t>2</a:t>
            </a:r>
          </a:p>
          <a:p>
            <a:r>
              <a:rPr lang="en-US" altLang="zh-CN" sz="2400" dirty="0">
                <a:latin typeface="+mn-ea"/>
                <a:ea typeface="+mn-ea"/>
              </a:rPr>
              <a:t>    …</a:t>
            </a:r>
          </a:p>
          <a:p>
            <a:r>
              <a:rPr lang="en-US" altLang="zh-CN" sz="2400" dirty="0">
                <a:latin typeface="+mn-ea"/>
                <a:ea typeface="+mn-ea"/>
              </a:rPr>
              <a:t>ELSE </a:t>
            </a:r>
            <a:r>
              <a:rPr lang="zh-CN" altLang="en-US" sz="2400" dirty="0">
                <a:latin typeface="+mn-ea"/>
                <a:ea typeface="+mn-ea"/>
              </a:rPr>
              <a:t>返回表达式</a:t>
            </a:r>
            <a:r>
              <a:rPr lang="en-US" altLang="zh-CN" sz="2400" dirty="0">
                <a:latin typeface="+mn-ea"/>
                <a:ea typeface="+mn-ea"/>
              </a:rPr>
              <a:t>n  </a:t>
            </a:r>
          </a:p>
          <a:p>
            <a:r>
              <a:rPr lang="en-US" altLang="zh-CN" sz="2400" dirty="0">
                <a:latin typeface="+mn-ea"/>
                <a:ea typeface="+mn-ea"/>
              </a:rPr>
              <a:t>END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lstStyle/>
          <a:p>
            <a:pPr eaLnBrk="1" hangingPunct="1">
              <a:lnSpc>
                <a:spcPct val="150000"/>
              </a:lnSpc>
            </a:pPr>
            <a:r>
              <a:rPr lang="zh-CN" altLang="en-US" sz="2800" dirty="0">
                <a:solidFill>
                  <a:schemeClr val="tx1"/>
                </a:solidFill>
                <a:latin typeface="Times New Roman" pitchFamily="18" charset="0"/>
                <a:ea typeface="隶书" pitchFamily="49" charset="-122"/>
              </a:rPr>
              <a:t>例：从学生表</a:t>
            </a:r>
            <a:r>
              <a:rPr lang="en-US" altLang="zh-CN" sz="2800" dirty="0">
                <a:solidFill>
                  <a:schemeClr val="tx1"/>
                </a:solidFill>
                <a:latin typeface="Times New Roman" pitchFamily="18" charset="0"/>
                <a:ea typeface="隶书" pitchFamily="49" charset="-122"/>
              </a:rPr>
              <a:t>STUDENT</a:t>
            </a:r>
            <a:r>
              <a:rPr lang="zh-CN" altLang="en-US" sz="2800" dirty="0">
                <a:solidFill>
                  <a:schemeClr val="tx1"/>
                </a:solidFill>
                <a:latin typeface="Times New Roman" pitchFamily="18" charset="0"/>
                <a:ea typeface="隶书" pitchFamily="49" charset="-122"/>
              </a:rPr>
              <a:t>中，选取</a:t>
            </a:r>
            <a:r>
              <a:rPr lang="en-US" altLang="zh-CN" sz="2800" dirty="0">
                <a:solidFill>
                  <a:schemeClr val="tx1"/>
                </a:solidFill>
                <a:latin typeface="Times New Roman" pitchFamily="18" charset="0"/>
                <a:ea typeface="隶书" pitchFamily="49" charset="-122"/>
              </a:rPr>
              <a:t>SNO,SSEX</a:t>
            </a:r>
            <a:r>
              <a:rPr lang="zh-CN" altLang="en-US" sz="2800" dirty="0">
                <a:solidFill>
                  <a:schemeClr val="tx1"/>
                </a:solidFill>
                <a:latin typeface="Times New Roman" pitchFamily="18" charset="0"/>
                <a:ea typeface="隶书" pitchFamily="49" charset="-122"/>
              </a:rPr>
              <a:t>，如果</a:t>
            </a:r>
            <a:r>
              <a:rPr lang="en-US" altLang="zh-CN" sz="2800" dirty="0">
                <a:solidFill>
                  <a:schemeClr val="tx1"/>
                </a:solidFill>
                <a:latin typeface="Times New Roman" pitchFamily="18" charset="0"/>
                <a:ea typeface="隶书" pitchFamily="49" charset="-122"/>
              </a:rPr>
              <a:t>SSEX</a:t>
            </a:r>
            <a:r>
              <a:rPr lang="zh-CN" altLang="en-US" sz="2800" dirty="0">
                <a:solidFill>
                  <a:schemeClr val="tx1"/>
                </a:solidFill>
                <a:latin typeface="Times New Roman" pitchFamily="18" charset="0"/>
                <a:ea typeface="隶书" pitchFamily="49" charset="-122"/>
              </a:rPr>
              <a:t>为‘男’则输出‘</a:t>
            </a:r>
            <a:r>
              <a:rPr lang="en-US" altLang="zh-CN" sz="2800" dirty="0">
                <a:solidFill>
                  <a:schemeClr val="tx1"/>
                </a:solidFill>
                <a:latin typeface="Times New Roman" pitchFamily="18" charset="0"/>
                <a:ea typeface="隶书" pitchFamily="49" charset="-122"/>
              </a:rPr>
              <a:t>M</a:t>
            </a:r>
            <a:r>
              <a:rPr lang="zh-CN" altLang="en-US" sz="2800" dirty="0">
                <a:solidFill>
                  <a:schemeClr val="tx1"/>
                </a:solidFill>
                <a:latin typeface="Times New Roman" pitchFamily="18" charset="0"/>
                <a:ea typeface="隶书" pitchFamily="49" charset="-122"/>
              </a:rPr>
              <a:t>’，如果为‘女’，则输出‘</a:t>
            </a:r>
            <a:r>
              <a:rPr lang="en-US" altLang="zh-CN" sz="2800" dirty="0">
                <a:solidFill>
                  <a:schemeClr val="tx1"/>
                </a:solidFill>
                <a:latin typeface="Times New Roman" pitchFamily="18" charset="0"/>
                <a:ea typeface="隶书" pitchFamily="49" charset="-122"/>
              </a:rPr>
              <a:t>F</a:t>
            </a:r>
            <a:r>
              <a:rPr lang="zh-CN" altLang="en-US" sz="2800" dirty="0">
                <a:solidFill>
                  <a:schemeClr val="tx1"/>
                </a:solidFill>
                <a:latin typeface="Times New Roman" pitchFamily="18" charset="0"/>
                <a:ea typeface="隶书" pitchFamily="49" charset="-122"/>
              </a:rPr>
              <a:t>’</a:t>
            </a:r>
            <a:endParaRPr lang="en-US" altLang="zh-CN" sz="2800" dirty="0">
              <a:solidFill>
                <a:schemeClr val="tx1"/>
              </a:solidFill>
              <a:latin typeface="Times New Roman" pitchFamily="18" charset="0"/>
              <a:ea typeface="隶书" pitchFamily="49" charset="-122"/>
            </a:endParaRPr>
          </a:p>
          <a:p>
            <a:pPr marL="0" indent="0" eaLnBrk="1" hangingPunct="1">
              <a:buNone/>
            </a:pPr>
            <a:r>
              <a:rPr lang="en-US" altLang="zh-CN" sz="2400" dirty="0"/>
              <a:t>	</a:t>
            </a:r>
          </a:p>
          <a:p>
            <a:pPr marL="0" indent="0" eaLnBrk="1" hangingPunct="1">
              <a:buNone/>
            </a:pPr>
            <a:endParaRPr lang="zh-CN" altLang="en-US" sz="2400" dirty="0"/>
          </a:p>
        </p:txBody>
      </p:sp>
      <p:sp>
        <p:nvSpPr>
          <p:cNvPr id="6" name="标题 1">
            <a:extLst>
              <a:ext uri="{FF2B5EF4-FFF2-40B4-BE49-F238E27FC236}">
                <a16:creationId xmlns="" xmlns:a16="http://schemas.microsoft.com/office/drawing/2014/main" id="{62AF73CF-AC29-4ED7-92D0-B36298724BE8}"/>
              </a:ext>
            </a:extLst>
          </p:cNvPr>
          <p:cNvSpPr>
            <a:spLocks noGrp="1"/>
          </p:cNvSpPr>
          <p:nvPr>
            <p:ph type="title"/>
          </p:nvPr>
        </p:nvSpPr>
        <p:spPr/>
        <p:txBody>
          <a:bodyPr/>
          <a:lstStyle/>
          <a:p>
            <a:pPr eaLnBrk="1" fontAlgn="auto" hangingPunct="1">
              <a:spcAft>
                <a:spcPts val="0"/>
              </a:spcAft>
              <a:defRPr/>
            </a:pPr>
            <a:r>
              <a:rPr lang="en-US" altLang="zh-CN" dirty="0">
                <a:latin typeface="Times New Roman" pitchFamily="18" charset="0"/>
                <a:ea typeface="宋体" charset="-122"/>
                <a:cs typeface="+mn-cs"/>
              </a:rPr>
              <a:t>CASE</a:t>
            </a:r>
            <a:r>
              <a:rPr lang="zh-CN" altLang="en-US" dirty="0">
                <a:latin typeface="Times New Roman" pitchFamily="18" charset="0"/>
                <a:ea typeface="宋体" charset="-122"/>
                <a:cs typeface="+mn-cs"/>
              </a:rPr>
              <a:t>语句</a:t>
            </a:r>
          </a:p>
        </p:txBody>
      </p:sp>
      <p:sp>
        <p:nvSpPr>
          <p:cNvPr id="5" name="文本框 4"/>
          <p:cNvSpPr txBox="1"/>
          <p:nvPr/>
        </p:nvSpPr>
        <p:spPr>
          <a:xfrm>
            <a:off x="2393340" y="2726331"/>
            <a:ext cx="6664817" cy="2677656"/>
          </a:xfrm>
          <a:prstGeom prst="rect">
            <a:avLst/>
          </a:prstGeom>
          <a:noFill/>
        </p:spPr>
        <p:txBody>
          <a:bodyPr wrap="square" rtlCol="0">
            <a:spAutoFit/>
          </a:bodyPr>
          <a:lstStyle/>
          <a:p>
            <a:pPr lvl="0">
              <a:spcBef>
                <a:spcPct val="20000"/>
              </a:spcBef>
              <a:buClr>
                <a:srgbClr val="2B166E"/>
              </a:buClr>
            </a:pPr>
            <a:r>
              <a:rPr lang="en-US" altLang="zh-CN" sz="2400" dirty="0"/>
              <a:t>SELECT  SNO,SSEX=</a:t>
            </a:r>
          </a:p>
          <a:p>
            <a:pPr lvl="0">
              <a:spcBef>
                <a:spcPct val="20000"/>
              </a:spcBef>
              <a:buClr>
                <a:srgbClr val="2B166E"/>
              </a:buClr>
            </a:pPr>
            <a:r>
              <a:rPr lang="en-US" altLang="zh-CN" sz="2400" dirty="0"/>
              <a:t>                CASE  SSEX</a:t>
            </a:r>
          </a:p>
          <a:p>
            <a:pPr lvl="0">
              <a:spcBef>
                <a:spcPct val="20000"/>
              </a:spcBef>
              <a:buClr>
                <a:srgbClr val="2B166E"/>
              </a:buClr>
            </a:pPr>
            <a:r>
              <a:rPr lang="en-US" altLang="zh-CN" sz="2400" dirty="0"/>
              <a:t>                WHEN ‘</a:t>
            </a:r>
            <a:r>
              <a:rPr lang="zh-CN" altLang="en-US" sz="2400" dirty="0"/>
              <a:t>男</a:t>
            </a:r>
            <a:r>
              <a:rPr lang="en-US" altLang="zh-CN" sz="2400" dirty="0"/>
              <a:t>’ THEN ‘M’</a:t>
            </a:r>
          </a:p>
          <a:p>
            <a:pPr lvl="0">
              <a:spcBef>
                <a:spcPct val="20000"/>
              </a:spcBef>
              <a:buClr>
                <a:srgbClr val="2B166E"/>
              </a:buClr>
            </a:pPr>
            <a:r>
              <a:rPr lang="en-US" altLang="zh-CN" sz="2400" dirty="0"/>
              <a:t>	    WHEN ‘</a:t>
            </a:r>
            <a:r>
              <a:rPr lang="zh-CN" altLang="en-US" sz="2400" dirty="0"/>
              <a:t>女</a:t>
            </a:r>
            <a:r>
              <a:rPr lang="en-US" altLang="zh-CN" sz="2400" dirty="0"/>
              <a:t>’ THEN ‘F’</a:t>
            </a:r>
          </a:p>
          <a:p>
            <a:pPr lvl="0">
              <a:spcBef>
                <a:spcPct val="20000"/>
              </a:spcBef>
              <a:buClr>
                <a:srgbClr val="2B166E"/>
              </a:buClr>
            </a:pPr>
            <a:r>
              <a:rPr lang="en-US" altLang="zh-CN" sz="2400" dirty="0"/>
              <a:t>                END</a:t>
            </a:r>
          </a:p>
          <a:p>
            <a:pPr lvl="0">
              <a:spcBef>
                <a:spcPct val="20000"/>
              </a:spcBef>
              <a:buClr>
                <a:srgbClr val="2B166E"/>
              </a:buClr>
            </a:pPr>
            <a:r>
              <a:rPr lang="en-US" altLang="zh-CN" sz="2400" dirty="0"/>
              <a:t>FROM  STUDENT</a:t>
            </a:r>
          </a:p>
        </p:txBody>
      </p:sp>
    </p:spTree>
    <p:extLst>
      <p:ext uri="{BB962C8B-B14F-4D97-AF65-F5344CB8AC3E}">
        <p14:creationId xmlns:p14="http://schemas.microsoft.com/office/powerpoint/2010/main" val="84696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p:cNvSpPr>
            <a:spLocks noGrp="1"/>
          </p:cNvSpPr>
          <p:nvPr>
            <p:ph idx="1"/>
          </p:nvPr>
        </p:nvSpPr>
        <p:spPr/>
        <p:txBody>
          <a:bodyPr/>
          <a:lstStyle/>
          <a:p>
            <a:pPr lvl="1" eaLnBrk="1" hangingPunct="1"/>
            <a:r>
              <a:rPr lang="zh-CN" altLang="en-US" sz="2800" dirty="0">
                <a:latin typeface="+mn-ea"/>
              </a:rPr>
              <a:t>搜索式</a:t>
            </a:r>
            <a:r>
              <a:rPr lang="en-US" altLang="zh-CN" sz="2800" dirty="0">
                <a:latin typeface="+mn-ea"/>
              </a:rPr>
              <a:t>CASE</a:t>
            </a:r>
            <a:endParaRPr lang="zh-CN" altLang="en-US" sz="2800" dirty="0">
              <a:latin typeface="+mn-ea"/>
            </a:endParaRPr>
          </a:p>
        </p:txBody>
      </p:sp>
      <p:sp>
        <p:nvSpPr>
          <p:cNvPr id="4" name="标题 1">
            <a:extLst>
              <a:ext uri="{FF2B5EF4-FFF2-40B4-BE49-F238E27FC236}">
                <a16:creationId xmlns="" xmlns:a16="http://schemas.microsoft.com/office/drawing/2014/main" id="{86816C4F-A36C-40B1-97DA-E7B1827C1316}"/>
              </a:ext>
            </a:extLst>
          </p:cNvPr>
          <p:cNvSpPr>
            <a:spLocks noGrp="1"/>
          </p:cNvSpPr>
          <p:nvPr>
            <p:ph type="title"/>
          </p:nvPr>
        </p:nvSpPr>
        <p:spPr/>
        <p:txBody>
          <a:bodyPr/>
          <a:lstStyle/>
          <a:p>
            <a:pPr eaLnBrk="1" fontAlgn="auto" hangingPunct="1">
              <a:spcAft>
                <a:spcPts val="0"/>
              </a:spcAft>
              <a:defRPr/>
            </a:pPr>
            <a:r>
              <a:rPr lang="zh-CN" altLang="en-US" dirty="0">
                <a:latin typeface="+mj-ea"/>
              </a:rPr>
              <a:t>搜索式</a:t>
            </a:r>
            <a:r>
              <a:rPr lang="en-US" altLang="zh-CN" dirty="0">
                <a:latin typeface="Times New Roman" pitchFamily="18" charset="0"/>
                <a:ea typeface="宋体" charset="-122"/>
                <a:cs typeface="+mn-cs"/>
              </a:rPr>
              <a:t>CASE</a:t>
            </a:r>
            <a:r>
              <a:rPr lang="zh-CN" altLang="en-US" dirty="0">
                <a:latin typeface="+mj-ea"/>
              </a:rPr>
              <a:t>语句</a:t>
            </a:r>
          </a:p>
        </p:txBody>
      </p:sp>
      <p:sp>
        <p:nvSpPr>
          <p:cNvPr id="36867" name="矩形 3"/>
          <p:cNvSpPr>
            <a:spLocks noChangeArrowheads="1"/>
          </p:cNvSpPr>
          <p:nvPr/>
        </p:nvSpPr>
        <p:spPr bwMode="auto">
          <a:xfrm>
            <a:off x="2741612" y="2430974"/>
            <a:ext cx="6156582" cy="2308324"/>
          </a:xfrm>
          <a:prstGeom prst="rect">
            <a:avLst/>
          </a:prstGeom>
          <a:noFill/>
          <a:ln w="9525">
            <a:noFill/>
            <a:miter lim="800000"/>
            <a:headEnd/>
            <a:tailEnd/>
          </a:ln>
        </p:spPr>
        <p:txBody>
          <a:bodyPr wrap="square">
            <a:spAutoFit/>
          </a:bodyPr>
          <a:lstStyle/>
          <a:p>
            <a:r>
              <a:rPr lang="en-US" altLang="zh-CN" sz="2400" dirty="0"/>
              <a:t>CASE </a:t>
            </a:r>
          </a:p>
          <a:p>
            <a:r>
              <a:rPr lang="en-US" altLang="zh-CN" sz="2400" dirty="0"/>
              <a:t>    WHEN </a:t>
            </a:r>
            <a:r>
              <a:rPr lang="zh-CN" altLang="en-US" sz="2400" dirty="0"/>
              <a:t>逻辑表达式</a:t>
            </a:r>
            <a:r>
              <a:rPr lang="en-US" altLang="zh-CN" sz="2400" dirty="0"/>
              <a:t>1 THEN </a:t>
            </a:r>
            <a:r>
              <a:rPr lang="zh-CN" altLang="en-US" sz="2400" dirty="0"/>
              <a:t>返回表达式</a:t>
            </a:r>
            <a:r>
              <a:rPr lang="en-US" altLang="zh-CN" sz="2400" dirty="0"/>
              <a:t>1</a:t>
            </a:r>
          </a:p>
          <a:p>
            <a:r>
              <a:rPr lang="en-US" altLang="zh-CN" sz="2400" dirty="0"/>
              <a:t>    WHEN </a:t>
            </a:r>
            <a:r>
              <a:rPr lang="zh-CN" altLang="en-US" sz="2400" dirty="0"/>
              <a:t>逻辑表达式</a:t>
            </a:r>
            <a:r>
              <a:rPr lang="en-US" altLang="zh-CN" sz="2400" dirty="0"/>
              <a:t>2 THEN </a:t>
            </a:r>
            <a:r>
              <a:rPr lang="zh-CN" altLang="en-US" sz="2400" dirty="0"/>
              <a:t>返回表达式</a:t>
            </a:r>
            <a:r>
              <a:rPr lang="en-US" altLang="zh-CN" sz="2400" dirty="0"/>
              <a:t>2</a:t>
            </a:r>
          </a:p>
          <a:p>
            <a:r>
              <a:rPr lang="en-US" altLang="zh-CN" sz="2400" dirty="0"/>
              <a:t>    …</a:t>
            </a:r>
          </a:p>
          <a:p>
            <a:r>
              <a:rPr lang="en-US" altLang="zh-CN" sz="2400" dirty="0"/>
              <a:t>    ELSE </a:t>
            </a:r>
            <a:r>
              <a:rPr lang="zh-CN" altLang="en-US" sz="2400" dirty="0"/>
              <a:t>返回表达式</a:t>
            </a:r>
            <a:r>
              <a:rPr lang="en-US" altLang="zh-CN" sz="2400" dirty="0"/>
              <a:t>n</a:t>
            </a:r>
          </a:p>
          <a:p>
            <a:r>
              <a:rPr lang="en-US" altLang="zh-CN" sz="2400" dirty="0"/>
              <a:t>END</a:t>
            </a:r>
            <a:endParaRPr lang="zh-CN" altLang="en-US" sz="2400" dirty="0"/>
          </a:p>
        </p:txBody>
      </p:sp>
      <p:pic>
        <p:nvPicPr>
          <p:cNvPr id="3" name="图片 2">
            <a:extLst>
              <a:ext uri="{FF2B5EF4-FFF2-40B4-BE49-F238E27FC236}">
                <a16:creationId xmlns="" xmlns:a16="http://schemas.microsoft.com/office/drawing/2014/main" id="{4B07C574-4ADC-4757-8C56-BF446CFED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343" y="4133982"/>
            <a:ext cx="2064458" cy="206445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Autofit/>
          </a:bodyPr>
          <a:lstStyle/>
          <a:p>
            <a:pPr eaLnBrk="1" hangingPunct="1">
              <a:lnSpc>
                <a:spcPct val="170000"/>
              </a:lnSpc>
              <a:buFont typeface="Wingdings" pitchFamily="2" charset="2"/>
              <a:buChar char=""/>
              <a:defRPr/>
            </a:pPr>
            <a:r>
              <a:rPr lang="zh-CN" altLang="en-US" dirty="0">
                <a:solidFill>
                  <a:srgbClr val="000000"/>
                </a:solidFill>
                <a:latin typeface="+mj-ea"/>
                <a:ea typeface="+mj-ea"/>
                <a:cs typeface="+mn-cs"/>
              </a:rPr>
              <a:t>第一节 </a:t>
            </a:r>
            <a:r>
              <a:rPr lang="en-US" altLang="zh-CN" dirty="0">
                <a:solidFill>
                  <a:srgbClr val="000000"/>
                </a:solidFill>
                <a:latin typeface="+mj-ea"/>
                <a:ea typeface="+mj-ea"/>
                <a:cs typeface="+mn-cs"/>
              </a:rPr>
              <a:t>T-SQL</a:t>
            </a:r>
            <a:r>
              <a:rPr lang="zh-CN" altLang="en-US" dirty="0">
                <a:solidFill>
                  <a:srgbClr val="000000"/>
                </a:solidFill>
                <a:latin typeface="+mj-ea"/>
                <a:ea typeface="+mj-ea"/>
                <a:cs typeface="+mn-cs"/>
              </a:rPr>
              <a:t>编程基础</a:t>
            </a:r>
            <a:endParaRPr lang="en-US" altLang="zh-CN" dirty="0">
              <a:solidFill>
                <a:srgbClr val="000000"/>
              </a:solidFill>
              <a:latin typeface="+mj-ea"/>
              <a:ea typeface="+mj-ea"/>
              <a:cs typeface="+mn-cs"/>
            </a:endParaRPr>
          </a:p>
          <a:p>
            <a:pPr eaLnBrk="1" hangingPunct="1">
              <a:lnSpc>
                <a:spcPct val="170000"/>
              </a:lnSpc>
              <a:buFont typeface="Wingdings" pitchFamily="2" charset="2"/>
              <a:buChar char=""/>
              <a:defRPr/>
            </a:pPr>
            <a:r>
              <a:rPr lang="zh-CN" altLang="en-US" dirty="0">
                <a:solidFill>
                  <a:srgbClr val="000000"/>
                </a:solidFill>
                <a:latin typeface="+mj-ea"/>
                <a:ea typeface="+mj-ea"/>
                <a:cs typeface="+mn-cs"/>
              </a:rPr>
              <a:t>第二节 游标</a:t>
            </a:r>
            <a:endParaRPr lang="en-US" altLang="zh-CN" dirty="0">
              <a:solidFill>
                <a:srgbClr val="000000"/>
              </a:solidFill>
              <a:latin typeface="+mj-ea"/>
              <a:ea typeface="+mj-ea"/>
              <a:cs typeface="+mn-cs"/>
            </a:endParaRPr>
          </a:p>
          <a:p>
            <a:pPr eaLnBrk="1" hangingPunct="1">
              <a:lnSpc>
                <a:spcPct val="170000"/>
              </a:lnSpc>
              <a:buFont typeface="Wingdings" pitchFamily="2" charset="2"/>
              <a:buChar char=""/>
              <a:defRPr/>
            </a:pPr>
            <a:r>
              <a:rPr lang="zh-CN" altLang="en-US" dirty="0">
                <a:solidFill>
                  <a:srgbClr val="000000"/>
                </a:solidFill>
                <a:latin typeface="+mj-ea"/>
                <a:ea typeface="+mj-ea"/>
                <a:cs typeface="+mn-cs"/>
              </a:rPr>
              <a:t>第三节 存储过程</a:t>
            </a:r>
            <a:endParaRPr lang="en-US" altLang="zh-CN" dirty="0">
              <a:solidFill>
                <a:srgbClr val="000000"/>
              </a:solidFill>
              <a:latin typeface="+mj-ea"/>
              <a:ea typeface="+mj-ea"/>
              <a:cs typeface="+mn-cs"/>
            </a:endParaRPr>
          </a:p>
          <a:p>
            <a:pPr eaLnBrk="1" hangingPunct="1">
              <a:lnSpc>
                <a:spcPct val="170000"/>
              </a:lnSpc>
              <a:buFont typeface="Wingdings" pitchFamily="2" charset="2"/>
              <a:buChar char=""/>
              <a:defRPr/>
            </a:pPr>
            <a:r>
              <a:rPr lang="zh-CN" altLang="en-US" dirty="0">
                <a:solidFill>
                  <a:srgbClr val="000000"/>
                </a:solidFill>
                <a:latin typeface="+mj-ea"/>
                <a:ea typeface="+mj-ea"/>
                <a:cs typeface="+mn-cs"/>
              </a:rPr>
              <a:t>第四节 自定义函数</a:t>
            </a:r>
            <a:endParaRPr lang="en-US" altLang="zh-CN" dirty="0">
              <a:solidFill>
                <a:srgbClr val="000000"/>
              </a:solidFill>
              <a:latin typeface="+mj-ea"/>
              <a:ea typeface="+mj-ea"/>
              <a:cs typeface="+mn-cs"/>
            </a:endParaRPr>
          </a:p>
          <a:p>
            <a:pPr eaLnBrk="1" hangingPunct="1">
              <a:lnSpc>
                <a:spcPct val="170000"/>
              </a:lnSpc>
              <a:buFont typeface="Wingdings" pitchFamily="2" charset="2"/>
              <a:buChar char=""/>
              <a:defRPr/>
            </a:pPr>
            <a:r>
              <a:rPr lang="zh-CN" altLang="en-US" dirty="0">
                <a:solidFill>
                  <a:srgbClr val="000000"/>
                </a:solidFill>
                <a:latin typeface="+mj-ea"/>
                <a:ea typeface="+mj-ea"/>
                <a:cs typeface="+mn-cs"/>
              </a:rPr>
              <a:t>第五节 触发器</a:t>
            </a:r>
          </a:p>
        </p:txBody>
      </p:sp>
      <p:sp>
        <p:nvSpPr>
          <p:cNvPr id="23553" name="标题 1"/>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dirty="0">
                <a:latin typeface="+mj-ea"/>
              </a:rPr>
              <a:t>第</a:t>
            </a:r>
            <a:r>
              <a:rPr lang="en-US" altLang="zh-CN" dirty="0">
                <a:latin typeface="+mj-ea"/>
              </a:rPr>
              <a:t>8</a:t>
            </a:r>
            <a:r>
              <a:rPr lang="zh-CN" altLang="en-US" dirty="0">
                <a:latin typeface="+mj-ea"/>
              </a:rPr>
              <a:t>章 数据库编程</a:t>
            </a:r>
          </a:p>
        </p:txBody>
      </p:sp>
      <p:pic>
        <p:nvPicPr>
          <p:cNvPr id="5" name="图片 4">
            <a:extLst>
              <a:ext uri="{FF2B5EF4-FFF2-40B4-BE49-F238E27FC236}">
                <a16:creationId xmlns="" xmlns:a16="http://schemas.microsoft.com/office/drawing/2014/main" id="{E8130223-B7CA-48A6-ABB7-D38793E90E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533744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72668" y="1166529"/>
            <a:ext cx="11987535" cy="4524949"/>
          </a:xfrm>
        </p:spPr>
        <p:txBody>
          <a:bodyPr/>
          <a:lstStyle/>
          <a:p>
            <a:pPr eaLnBrk="1" hangingPunct="1"/>
            <a:r>
              <a:rPr lang="zh-CN" altLang="en-US" sz="2800" dirty="0">
                <a:solidFill>
                  <a:schemeClr val="tx1"/>
                </a:solidFill>
              </a:rPr>
              <a:t>例：从</a:t>
            </a:r>
            <a:r>
              <a:rPr lang="en-US" altLang="zh-CN" sz="2800" dirty="0">
                <a:solidFill>
                  <a:schemeClr val="tx1"/>
                </a:solidFill>
              </a:rPr>
              <a:t>SC</a:t>
            </a:r>
            <a:r>
              <a:rPr lang="zh-CN" altLang="en-US" sz="2800" dirty="0">
                <a:solidFill>
                  <a:schemeClr val="tx1"/>
                </a:solidFill>
              </a:rPr>
              <a:t>表中查询所有同学选课成绩情况，凡成绩为空者输出‘未考’、小于</a:t>
            </a:r>
            <a:r>
              <a:rPr lang="en-US" altLang="zh-CN" sz="2800" dirty="0">
                <a:solidFill>
                  <a:schemeClr val="tx1"/>
                </a:solidFill>
              </a:rPr>
              <a:t>60</a:t>
            </a:r>
            <a:r>
              <a:rPr lang="zh-CN" altLang="en-US" sz="2800" dirty="0">
                <a:solidFill>
                  <a:schemeClr val="tx1"/>
                </a:solidFill>
              </a:rPr>
              <a:t>输出‘不及格’ 、小于</a:t>
            </a:r>
            <a:r>
              <a:rPr lang="en-US" altLang="zh-CN" sz="2800" dirty="0">
                <a:solidFill>
                  <a:schemeClr val="tx1"/>
                </a:solidFill>
              </a:rPr>
              <a:t>70</a:t>
            </a:r>
            <a:r>
              <a:rPr lang="zh-CN" altLang="en-US" sz="2800" dirty="0">
                <a:solidFill>
                  <a:schemeClr val="tx1"/>
                </a:solidFill>
              </a:rPr>
              <a:t>输出‘及格’ 、小于</a:t>
            </a:r>
            <a:r>
              <a:rPr lang="en-US" altLang="zh-CN" sz="2800" dirty="0">
                <a:solidFill>
                  <a:schemeClr val="tx1"/>
                </a:solidFill>
              </a:rPr>
              <a:t>90</a:t>
            </a:r>
            <a:r>
              <a:rPr lang="zh-CN" altLang="en-US" sz="2800" dirty="0">
                <a:solidFill>
                  <a:schemeClr val="tx1"/>
                </a:solidFill>
              </a:rPr>
              <a:t>输出‘良好’ 、大于等于</a:t>
            </a:r>
            <a:r>
              <a:rPr lang="en-US" altLang="zh-CN" sz="2800" dirty="0">
                <a:solidFill>
                  <a:schemeClr val="tx1"/>
                </a:solidFill>
              </a:rPr>
              <a:t>90</a:t>
            </a:r>
            <a:r>
              <a:rPr lang="zh-CN" altLang="en-US" sz="2800" dirty="0">
                <a:solidFill>
                  <a:schemeClr val="tx1"/>
                </a:solidFill>
              </a:rPr>
              <a:t>输出‘优秀’ </a:t>
            </a:r>
            <a:endParaRPr lang="en-US" altLang="zh-CN" sz="2800" dirty="0">
              <a:solidFill>
                <a:schemeClr val="tx1"/>
              </a:solidFill>
            </a:endParaRPr>
          </a:p>
          <a:p>
            <a:pPr marL="0" indent="0" eaLnBrk="1" hangingPunct="1">
              <a:buNone/>
            </a:pPr>
            <a:r>
              <a:rPr lang="en-US" altLang="zh-CN" sz="2400" dirty="0"/>
              <a:t>	</a:t>
            </a:r>
          </a:p>
          <a:p>
            <a:pPr marL="0" indent="0" eaLnBrk="1" hangingPunct="1">
              <a:buNone/>
            </a:pPr>
            <a:endParaRPr lang="zh-CN" altLang="en-US" sz="2400" dirty="0"/>
          </a:p>
        </p:txBody>
      </p:sp>
      <p:sp>
        <p:nvSpPr>
          <p:cNvPr id="5" name="标题 1">
            <a:extLst>
              <a:ext uri="{FF2B5EF4-FFF2-40B4-BE49-F238E27FC236}">
                <a16:creationId xmlns="" xmlns:a16="http://schemas.microsoft.com/office/drawing/2014/main" id="{7CA8CDA0-1D10-4C33-82BA-35B79654ED70}"/>
              </a:ext>
            </a:extLst>
          </p:cNvPr>
          <p:cNvSpPr>
            <a:spLocks noGrp="1"/>
          </p:cNvSpPr>
          <p:nvPr>
            <p:ph type="title"/>
          </p:nvPr>
        </p:nvSpPr>
        <p:spPr/>
        <p:txBody>
          <a:bodyPr/>
          <a:lstStyle/>
          <a:p>
            <a:pPr eaLnBrk="1" fontAlgn="auto" hangingPunct="1">
              <a:spcAft>
                <a:spcPts val="0"/>
              </a:spcAft>
              <a:defRPr/>
            </a:pPr>
            <a:r>
              <a:rPr lang="zh-CN" altLang="en-US" dirty="0">
                <a:latin typeface="+mj-ea"/>
              </a:rPr>
              <a:t>搜索式</a:t>
            </a:r>
            <a:r>
              <a:rPr lang="en-US" altLang="zh-CN" dirty="0">
                <a:latin typeface="Times New Roman" pitchFamily="18" charset="0"/>
                <a:ea typeface="宋体" charset="-122"/>
                <a:cs typeface="+mn-cs"/>
              </a:rPr>
              <a:t>CASE</a:t>
            </a:r>
            <a:r>
              <a:rPr lang="zh-CN" altLang="en-US" dirty="0">
                <a:latin typeface="+mj-ea"/>
              </a:rPr>
              <a:t>语句</a:t>
            </a:r>
          </a:p>
        </p:txBody>
      </p:sp>
      <p:sp>
        <p:nvSpPr>
          <p:cNvPr id="3" name="文本框 2"/>
          <p:cNvSpPr txBox="1"/>
          <p:nvPr/>
        </p:nvSpPr>
        <p:spPr>
          <a:xfrm>
            <a:off x="4361830" y="2773116"/>
            <a:ext cx="7698373" cy="2862322"/>
          </a:xfrm>
          <a:prstGeom prst="rect">
            <a:avLst/>
          </a:prstGeom>
          <a:noFill/>
        </p:spPr>
        <p:txBody>
          <a:bodyPr wrap="square" rtlCol="0">
            <a:spAutoFit/>
          </a:bodyPr>
          <a:lstStyle/>
          <a:p>
            <a:pPr lvl="0">
              <a:buClr>
                <a:srgbClr val="2B166E"/>
              </a:buClr>
            </a:pPr>
            <a:r>
              <a:rPr lang="en-US" altLang="zh-CN" sz="2000" dirty="0">
                <a:solidFill>
                  <a:srgbClr val="FF0000"/>
                </a:solidFill>
              </a:rPr>
              <a:t>SELECT  SNO,CNO,GRADE=</a:t>
            </a:r>
          </a:p>
          <a:p>
            <a:pPr lvl="0">
              <a:buClr>
                <a:srgbClr val="2B166E"/>
              </a:buClr>
            </a:pPr>
            <a:r>
              <a:rPr lang="en-US" altLang="zh-CN" sz="2000" dirty="0">
                <a:solidFill>
                  <a:srgbClr val="FF0000"/>
                </a:solidFill>
              </a:rPr>
              <a:t>        CASE </a:t>
            </a:r>
          </a:p>
          <a:p>
            <a:pPr lvl="0">
              <a:buClr>
                <a:srgbClr val="2B166E"/>
              </a:buClr>
            </a:pPr>
            <a:r>
              <a:rPr lang="en-US" altLang="zh-CN" sz="2000" dirty="0">
                <a:solidFill>
                  <a:srgbClr val="FF0000"/>
                </a:solidFill>
              </a:rPr>
              <a:t>		WHEN GRADE IS NULL THEN ‘</a:t>
            </a:r>
            <a:r>
              <a:rPr lang="zh-CN" altLang="en-US" sz="2000" dirty="0">
                <a:solidFill>
                  <a:srgbClr val="FF0000"/>
                </a:solidFill>
              </a:rPr>
              <a:t>未考</a:t>
            </a:r>
            <a:r>
              <a:rPr lang="en-US" altLang="zh-CN" sz="2000" dirty="0">
                <a:solidFill>
                  <a:srgbClr val="FF0000"/>
                </a:solidFill>
              </a:rPr>
              <a:t>’</a:t>
            </a:r>
          </a:p>
          <a:p>
            <a:pPr lvl="0">
              <a:buClr>
                <a:srgbClr val="2B166E"/>
              </a:buClr>
            </a:pPr>
            <a:r>
              <a:rPr lang="en-US" altLang="zh-CN" sz="2000" dirty="0">
                <a:solidFill>
                  <a:srgbClr val="FF0000"/>
                </a:solidFill>
              </a:rPr>
              <a:t>		WHEN GRADE&lt;60  THEN ‘</a:t>
            </a:r>
            <a:r>
              <a:rPr lang="zh-CN" altLang="en-US" sz="2000" dirty="0">
                <a:solidFill>
                  <a:srgbClr val="FF0000"/>
                </a:solidFill>
              </a:rPr>
              <a:t>不及格</a:t>
            </a:r>
            <a:r>
              <a:rPr lang="en-US" altLang="zh-CN" sz="2000" dirty="0">
                <a:solidFill>
                  <a:srgbClr val="FF0000"/>
                </a:solidFill>
              </a:rPr>
              <a:t>’</a:t>
            </a:r>
          </a:p>
          <a:p>
            <a:pPr lvl="0">
              <a:buClr>
                <a:srgbClr val="2B166E"/>
              </a:buClr>
            </a:pPr>
            <a:r>
              <a:rPr lang="en-US" altLang="zh-CN" sz="2000" dirty="0">
                <a:solidFill>
                  <a:srgbClr val="FF0000"/>
                </a:solidFill>
              </a:rPr>
              <a:t>		WHEN GRADE&gt;=60 AND GRADE&lt;70 THEN ‘</a:t>
            </a:r>
            <a:r>
              <a:rPr lang="zh-CN" altLang="en-US" sz="2000" dirty="0">
                <a:solidFill>
                  <a:srgbClr val="FF0000"/>
                </a:solidFill>
              </a:rPr>
              <a:t>及格</a:t>
            </a:r>
            <a:r>
              <a:rPr lang="en-US" altLang="zh-CN" sz="2000" dirty="0">
                <a:solidFill>
                  <a:srgbClr val="FF0000"/>
                </a:solidFill>
              </a:rPr>
              <a:t>’</a:t>
            </a:r>
          </a:p>
          <a:p>
            <a:pPr lvl="0">
              <a:buClr>
                <a:srgbClr val="2B166E"/>
              </a:buClr>
            </a:pPr>
            <a:r>
              <a:rPr lang="en-US" altLang="zh-CN" sz="2000" dirty="0">
                <a:solidFill>
                  <a:srgbClr val="FF0000"/>
                </a:solidFill>
              </a:rPr>
              <a:t>		WHEN GRADE&gt;=70 AND GRADE&lt;90 THEN ‘</a:t>
            </a:r>
            <a:r>
              <a:rPr lang="zh-CN" altLang="en-US" sz="2000" dirty="0">
                <a:solidFill>
                  <a:srgbClr val="FF0000"/>
                </a:solidFill>
              </a:rPr>
              <a:t>良好</a:t>
            </a:r>
            <a:r>
              <a:rPr lang="en-US" altLang="zh-CN" sz="2000" dirty="0">
                <a:solidFill>
                  <a:srgbClr val="FF0000"/>
                </a:solidFill>
              </a:rPr>
              <a:t>’</a:t>
            </a:r>
          </a:p>
          <a:p>
            <a:pPr lvl="0">
              <a:buClr>
                <a:srgbClr val="2B166E"/>
              </a:buClr>
            </a:pPr>
            <a:r>
              <a:rPr lang="en-US" altLang="zh-CN" sz="2000" dirty="0">
                <a:solidFill>
                  <a:srgbClr val="FF0000"/>
                </a:solidFill>
              </a:rPr>
              <a:t>		WHEN GRADE&gt;90  THEN ‘</a:t>
            </a:r>
            <a:r>
              <a:rPr lang="zh-CN" altLang="en-US" sz="2000" dirty="0">
                <a:solidFill>
                  <a:srgbClr val="FF0000"/>
                </a:solidFill>
              </a:rPr>
              <a:t>优秀</a:t>
            </a:r>
            <a:r>
              <a:rPr lang="en-US" altLang="zh-CN" sz="2000" dirty="0">
                <a:solidFill>
                  <a:srgbClr val="FF0000"/>
                </a:solidFill>
              </a:rPr>
              <a:t>’</a:t>
            </a:r>
          </a:p>
          <a:p>
            <a:pPr lvl="0">
              <a:buClr>
                <a:srgbClr val="2B166E"/>
              </a:buClr>
            </a:pPr>
            <a:r>
              <a:rPr lang="en-US" altLang="zh-CN" sz="2000" dirty="0">
                <a:solidFill>
                  <a:srgbClr val="FF0000"/>
                </a:solidFill>
              </a:rPr>
              <a:t>        END</a:t>
            </a:r>
          </a:p>
          <a:p>
            <a:pPr lvl="0">
              <a:buClr>
                <a:srgbClr val="2B166E"/>
              </a:buClr>
            </a:pPr>
            <a:r>
              <a:rPr lang="en-US" altLang="zh-CN" sz="2000" dirty="0">
                <a:solidFill>
                  <a:srgbClr val="FF0000"/>
                </a:solidFill>
              </a:rPr>
              <a:t>FROM  SC</a:t>
            </a:r>
          </a:p>
        </p:txBody>
      </p:sp>
    </p:spTree>
    <p:extLst>
      <p:ext uri="{BB962C8B-B14F-4D97-AF65-F5344CB8AC3E}">
        <p14:creationId xmlns:p14="http://schemas.microsoft.com/office/powerpoint/2010/main" val="2218634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 xmlns:a16="http://schemas.microsoft.com/office/drawing/2014/main" id="{1F9DBDFD-9569-4205-B78B-8BC0CE7DE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8097" y="2564508"/>
            <a:ext cx="5388719" cy="3326370"/>
          </a:xfrm>
          <a:prstGeom prst="rect">
            <a:avLst/>
          </a:prstGeom>
        </p:spPr>
      </p:pic>
      <p:sp>
        <p:nvSpPr>
          <p:cNvPr id="39938" name="内容占位符 2"/>
          <p:cNvSpPr>
            <a:spLocks noGrp="1"/>
          </p:cNvSpPr>
          <p:nvPr>
            <p:ph idx="1"/>
          </p:nvPr>
        </p:nvSpPr>
        <p:spPr/>
        <p:txBody>
          <a:bodyPr/>
          <a:lstStyle/>
          <a:p>
            <a:pPr eaLnBrk="1" hangingPunct="1"/>
            <a:r>
              <a:rPr lang="zh-CN" altLang="en-US" dirty="0"/>
              <a:t>设置重复执行 </a:t>
            </a:r>
            <a:r>
              <a:rPr lang="en-US" altLang="zh-CN" dirty="0"/>
              <a:t>SQL </a:t>
            </a:r>
            <a:r>
              <a:rPr lang="zh-CN" altLang="en-US" dirty="0"/>
              <a:t>语句或语句块的条件。只要指定的条件为真，就重复执行语句。可以使用 </a:t>
            </a:r>
            <a:r>
              <a:rPr lang="en-US" altLang="zh-CN" dirty="0"/>
              <a:t>BREAK </a:t>
            </a:r>
            <a:r>
              <a:rPr lang="zh-CN" altLang="en-US" dirty="0"/>
              <a:t>和 </a:t>
            </a:r>
            <a:r>
              <a:rPr lang="en-US" altLang="zh-CN" dirty="0"/>
              <a:t>CONTINUE </a:t>
            </a:r>
            <a:r>
              <a:rPr lang="zh-CN" altLang="en-US" dirty="0"/>
              <a:t>关键字在循环内部控制 </a:t>
            </a:r>
            <a:r>
              <a:rPr lang="en-US" altLang="zh-CN" dirty="0"/>
              <a:t>WHILE </a:t>
            </a:r>
            <a:r>
              <a:rPr lang="zh-CN" altLang="en-US" dirty="0"/>
              <a:t>循环中语句的执行</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循环结构</a:t>
            </a:r>
          </a:p>
        </p:txBody>
      </p:sp>
      <p:sp>
        <p:nvSpPr>
          <p:cNvPr id="39939" name="矩形 3"/>
          <p:cNvSpPr>
            <a:spLocks noChangeArrowheads="1"/>
          </p:cNvSpPr>
          <p:nvPr/>
        </p:nvSpPr>
        <p:spPr bwMode="auto">
          <a:xfrm>
            <a:off x="6962681" y="2564508"/>
            <a:ext cx="5439248" cy="3416320"/>
          </a:xfrm>
          <a:prstGeom prst="rect">
            <a:avLst/>
          </a:prstGeom>
          <a:noFill/>
          <a:ln w="9525">
            <a:noFill/>
            <a:miter lim="800000"/>
            <a:headEnd/>
            <a:tailEnd/>
          </a:ln>
        </p:spPr>
        <p:txBody>
          <a:bodyPr wrap="square">
            <a:spAutoFit/>
          </a:bodyPr>
          <a:lstStyle/>
          <a:p>
            <a:pPr>
              <a:lnSpc>
                <a:spcPct val="150000"/>
              </a:lnSpc>
            </a:pPr>
            <a:r>
              <a:rPr lang="en-US" altLang="zh-CN" sz="2400" dirty="0"/>
              <a:t>WHILE </a:t>
            </a:r>
            <a:r>
              <a:rPr lang="zh-CN" altLang="en-US" sz="2400" dirty="0"/>
              <a:t>逻辑表达式</a:t>
            </a:r>
          </a:p>
          <a:p>
            <a:pPr>
              <a:lnSpc>
                <a:spcPct val="150000"/>
              </a:lnSpc>
            </a:pPr>
            <a:r>
              <a:rPr lang="en-US" altLang="zh-CN" sz="2400" dirty="0"/>
              <a:t>Begin</a:t>
            </a:r>
          </a:p>
          <a:p>
            <a:pPr>
              <a:lnSpc>
                <a:spcPct val="150000"/>
              </a:lnSpc>
            </a:pPr>
            <a:r>
              <a:rPr lang="en-US" altLang="zh-CN" sz="2400" dirty="0"/>
              <a:t>   T-SQL</a:t>
            </a:r>
            <a:r>
              <a:rPr lang="zh-CN" altLang="en-US" sz="2400" dirty="0"/>
              <a:t>语句组</a:t>
            </a:r>
          </a:p>
          <a:p>
            <a:pPr>
              <a:lnSpc>
                <a:spcPct val="150000"/>
              </a:lnSpc>
            </a:pPr>
            <a:r>
              <a:rPr lang="zh-CN" altLang="en-US" sz="2400" dirty="0"/>
              <a:t>   </a:t>
            </a:r>
            <a:r>
              <a:rPr lang="en-US" altLang="zh-CN" sz="2400" dirty="0"/>
              <a:t>[break]/*</a:t>
            </a:r>
            <a:r>
              <a:rPr lang="zh-CN" altLang="en-US" sz="2400" dirty="0"/>
              <a:t>终止整个语句的执行*</a:t>
            </a:r>
            <a:r>
              <a:rPr lang="en-US" altLang="zh-CN" sz="2400" dirty="0"/>
              <a:t>/</a:t>
            </a:r>
          </a:p>
          <a:p>
            <a:pPr>
              <a:lnSpc>
                <a:spcPct val="150000"/>
              </a:lnSpc>
            </a:pPr>
            <a:r>
              <a:rPr lang="en-US" altLang="zh-CN" sz="2400" dirty="0"/>
              <a:t>   [continue]/*</a:t>
            </a:r>
            <a:r>
              <a:rPr lang="zh-CN" altLang="en-US" sz="2400" dirty="0"/>
              <a:t>结束一次循环体的执行*</a:t>
            </a:r>
            <a:r>
              <a:rPr lang="en-US" altLang="zh-CN" sz="2400" dirty="0"/>
              <a:t>/</a:t>
            </a:r>
          </a:p>
          <a:p>
            <a:pPr>
              <a:lnSpc>
                <a:spcPct val="150000"/>
              </a:lnSpc>
            </a:pPr>
            <a:r>
              <a:rPr lang="en-US" altLang="zh-CN" sz="2400" dirty="0"/>
              <a:t>END</a:t>
            </a:r>
            <a:endParaRPr lang="zh-CN" altLang="en-US" sz="2400" dirty="0"/>
          </a:p>
        </p:txBody>
      </p:sp>
      <p:pic>
        <p:nvPicPr>
          <p:cNvPr id="6" name="图片 5">
            <a:extLst>
              <a:ext uri="{FF2B5EF4-FFF2-40B4-BE49-F238E27FC236}">
                <a16:creationId xmlns="" xmlns:a16="http://schemas.microsoft.com/office/drawing/2014/main" id="{B0AA9C6F-7A20-4E68-8BE4-8E62905298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3875" y="3415298"/>
            <a:ext cx="1714739" cy="171473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2"/>
          <p:cNvSpPr>
            <a:spLocks noGrp="1"/>
          </p:cNvSpPr>
          <p:nvPr>
            <p:ph idx="1"/>
          </p:nvPr>
        </p:nvSpPr>
        <p:spPr/>
        <p:txBody>
          <a:bodyPr/>
          <a:lstStyle/>
          <a:p>
            <a:pPr eaLnBrk="1" hangingPunct="1"/>
            <a:r>
              <a:rPr lang="zh-CN" altLang="en-US" dirty="0"/>
              <a:t>例 求</a:t>
            </a:r>
            <a:r>
              <a:rPr lang="en-US" altLang="zh-CN" dirty="0"/>
              <a:t>1 ~10</a:t>
            </a:r>
            <a:r>
              <a:rPr lang="zh-CN" altLang="en-US" dirty="0"/>
              <a:t>的和</a:t>
            </a:r>
          </a:p>
        </p:txBody>
      </p:sp>
      <p:sp>
        <p:nvSpPr>
          <p:cNvPr id="4" name="标题 1">
            <a:extLst>
              <a:ext uri="{FF2B5EF4-FFF2-40B4-BE49-F238E27FC236}">
                <a16:creationId xmlns="" xmlns:a16="http://schemas.microsoft.com/office/drawing/2014/main" id="{630522BF-5E2B-455F-BB72-A0E9628FC4AB}"/>
              </a:ext>
            </a:extLst>
          </p:cNvPr>
          <p:cNvSpPr>
            <a:spLocks noGrp="1"/>
          </p:cNvSpPr>
          <p:nvPr>
            <p:ph type="title"/>
          </p:nvPr>
        </p:nvSpPr>
        <p:spPr/>
        <p:txBody>
          <a:bodyPr/>
          <a:lstStyle/>
          <a:p>
            <a:pPr eaLnBrk="1" fontAlgn="auto" hangingPunct="1">
              <a:spcAft>
                <a:spcPts val="0"/>
              </a:spcAft>
              <a:defRPr/>
            </a:pPr>
            <a:r>
              <a:rPr lang="zh-CN" altLang="en-US" dirty="0">
                <a:latin typeface="+mj-ea"/>
              </a:rPr>
              <a:t>循环结构</a:t>
            </a:r>
          </a:p>
        </p:txBody>
      </p:sp>
      <p:sp>
        <p:nvSpPr>
          <p:cNvPr id="40963" name="矩形 3"/>
          <p:cNvSpPr>
            <a:spLocks noChangeArrowheads="1"/>
          </p:cNvSpPr>
          <p:nvPr/>
        </p:nvSpPr>
        <p:spPr bwMode="auto">
          <a:xfrm>
            <a:off x="3629308" y="1167156"/>
            <a:ext cx="8562692" cy="4081117"/>
          </a:xfrm>
          <a:prstGeom prst="rect">
            <a:avLst/>
          </a:prstGeom>
          <a:noFill/>
          <a:ln w="9525">
            <a:noFill/>
            <a:miter lim="800000"/>
            <a:headEnd/>
            <a:tailEnd/>
          </a:ln>
        </p:spPr>
        <p:txBody>
          <a:bodyPr wrap="square">
            <a:spAutoFit/>
          </a:bodyPr>
          <a:lstStyle/>
          <a:p>
            <a:pPr>
              <a:lnSpc>
                <a:spcPct val="120000"/>
              </a:lnSpc>
            </a:pPr>
            <a:r>
              <a:rPr lang="en-US" altLang="zh-CN" sz="2400" dirty="0"/>
              <a:t>DECLARE @X </a:t>
            </a:r>
            <a:r>
              <a:rPr lang="en-US" altLang="zh-CN" sz="2400" dirty="0" err="1"/>
              <a:t>int</a:t>
            </a:r>
            <a:r>
              <a:rPr lang="en-US" altLang="zh-CN" sz="2400" dirty="0"/>
              <a:t>, @sum </a:t>
            </a:r>
            <a:r>
              <a:rPr lang="en-US" altLang="zh-CN" sz="2400" dirty="0" err="1"/>
              <a:t>int</a:t>
            </a:r>
            <a:endParaRPr lang="en-US" altLang="zh-CN" sz="2400" dirty="0"/>
          </a:p>
          <a:p>
            <a:pPr>
              <a:lnSpc>
                <a:spcPct val="120000"/>
              </a:lnSpc>
            </a:pPr>
            <a:r>
              <a:rPr lang="en-US" altLang="zh-CN" sz="2400" dirty="0"/>
              <a:t>SET @X=0</a:t>
            </a:r>
          </a:p>
          <a:p>
            <a:pPr>
              <a:lnSpc>
                <a:spcPct val="120000"/>
              </a:lnSpc>
            </a:pPr>
            <a:r>
              <a:rPr lang="en-US" altLang="zh-CN" sz="2400" dirty="0"/>
              <a:t>SET @sum = 0</a:t>
            </a:r>
          </a:p>
          <a:p>
            <a:pPr>
              <a:lnSpc>
                <a:spcPct val="120000"/>
              </a:lnSpc>
            </a:pPr>
            <a:r>
              <a:rPr lang="en-US" altLang="zh-CN" sz="2400" dirty="0"/>
              <a:t>WHILE @x&lt;10</a:t>
            </a:r>
          </a:p>
          <a:p>
            <a:pPr>
              <a:lnSpc>
                <a:spcPct val="120000"/>
              </a:lnSpc>
            </a:pPr>
            <a:r>
              <a:rPr lang="en-US" altLang="zh-CN" sz="2400" dirty="0"/>
              <a:t>   BEGIN</a:t>
            </a:r>
          </a:p>
          <a:p>
            <a:pPr>
              <a:lnSpc>
                <a:spcPct val="120000"/>
              </a:lnSpc>
            </a:pPr>
            <a:r>
              <a:rPr lang="en-US" altLang="zh-CN" sz="2400" dirty="0"/>
              <a:t>     SET @X=@X+1</a:t>
            </a:r>
          </a:p>
          <a:p>
            <a:pPr>
              <a:lnSpc>
                <a:spcPct val="120000"/>
              </a:lnSpc>
            </a:pPr>
            <a:r>
              <a:rPr lang="en-US" altLang="zh-CN" sz="2400" dirty="0"/>
              <a:t>     SET @sum = @sum + @X</a:t>
            </a:r>
          </a:p>
          <a:p>
            <a:pPr>
              <a:lnSpc>
                <a:spcPct val="120000"/>
              </a:lnSpc>
            </a:pPr>
            <a:r>
              <a:rPr lang="en-US" altLang="zh-CN" sz="2400" dirty="0"/>
              <a:t>     PRINT ‘sum='+convert(char(2),@sum) --</a:t>
            </a:r>
            <a:r>
              <a:rPr lang="zh-CN" altLang="en-US" sz="2400" dirty="0"/>
              <a:t>类型转换函数</a:t>
            </a:r>
            <a:r>
              <a:rPr lang="en-US" altLang="zh-CN" sz="2400" dirty="0"/>
              <a:t>convert     </a:t>
            </a:r>
          </a:p>
          <a:p>
            <a:pPr>
              <a:lnSpc>
                <a:spcPct val="120000"/>
              </a:lnSpc>
            </a:pPr>
            <a:r>
              <a:rPr lang="en-US" altLang="zh-CN" sz="2400" dirty="0"/>
              <a:t>   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63"/>
                                        </p:tgtEl>
                                        <p:attrNameLst>
                                          <p:attrName>style.visibility</p:attrName>
                                        </p:attrNameLst>
                                      </p:cBhvr>
                                      <p:to>
                                        <p:strVal val="visible"/>
                                      </p:to>
                                    </p:set>
                                    <p:anim calcmode="lin" valueType="num">
                                      <p:cBhvr additive="base">
                                        <p:cTn id="7" dur="500" fill="hold"/>
                                        <p:tgtEl>
                                          <p:spTgt spid="40963"/>
                                        </p:tgtEl>
                                        <p:attrNameLst>
                                          <p:attrName>ppt_x</p:attrName>
                                        </p:attrNameLst>
                                      </p:cBhvr>
                                      <p:tavLst>
                                        <p:tav tm="0">
                                          <p:val>
                                            <p:strVal val="#ppt_x"/>
                                          </p:val>
                                        </p:tav>
                                        <p:tav tm="100000">
                                          <p:val>
                                            <p:strVal val="#ppt_x"/>
                                          </p:val>
                                        </p:tav>
                                      </p:tavLst>
                                    </p:anim>
                                    <p:anim calcmode="lin" valueType="num">
                                      <p:cBhvr additive="base">
                                        <p:cTn id="8" dur="500" fill="hold"/>
                                        <p:tgtEl>
                                          <p:spTgt spid="409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p:cNvSpPr>
            <a:spLocks noGrp="1"/>
          </p:cNvSpPr>
          <p:nvPr>
            <p:ph idx="1"/>
          </p:nvPr>
        </p:nvSpPr>
        <p:spPr/>
        <p:txBody>
          <a:bodyPr/>
          <a:lstStyle/>
          <a:p>
            <a:pPr eaLnBrk="1" hangingPunct="1"/>
            <a:r>
              <a:rPr lang="zh-CN" altLang="en-US" dirty="0">
                <a:latin typeface="+mn-ea"/>
              </a:rPr>
              <a:t>等待语句挂起一个程序中语句的执行，直到指定的某一时间点到来或在一定的时间间断之后才继续执行</a:t>
            </a:r>
            <a:endParaRPr lang="en-US" altLang="zh-CN" dirty="0">
              <a:latin typeface="+mn-ea"/>
            </a:endParaRPr>
          </a:p>
          <a:p>
            <a:pPr eaLnBrk="1" hangingPunct="1"/>
            <a:r>
              <a:rPr lang="zh-CN" altLang="en-US" dirty="0">
                <a:latin typeface="+mn-ea"/>
              </a:rPr>
              <a:t>语法格式</a:t>
            </a:r>
            <a:endParaRPr lang="en-US" altLang="zh-CN" dirty="0">
              <a:latin typeface="+mn-ea"/>
            </a:endParaRPr>
          </a:p>
          <a:p>
            <a:pPr eaLnBrk="1" hangingPunct="1">
              <a:lnSpc>
                <a:spcPct val="200000"/>
              </a:lnSpc>
            </a:pPr>
            <a:endParaRPr lang="en-US" altLang="zh-CN" dirty="0">
              <a:latin typeface="+mn-ea"/>
            </a:endParaRPr>
          </a:p>
          <a:p>
            <a:pPr lvl="1" eaLnBrk="1" hangingPunct="1"/>
            <a:r>
              <a:rPr lang="zh-CN" altLang="en-US" dirty="0">
                <a:latin typeface="+mn-ea"/>
              </a:rPr>
              <a:t>其中，时间间隔以及时间均为</a:t>
            </a:r>
            <a:r>
              <a:rPr lang="en-US" altLang="zh-CN" dirty="0">
                <a:latin typeface="+mn-ea"/>
              </a:rPr>
              <a:t>datetime</a:t>
            </a:r>
            <a:r>
              <a:rPr lang="zh-CN" altLang="en-US" dirty="0">
                <a:latin typeface="+mn-ea"/>
              </a:rPr>
              <a:t>类型，格式为“</a:t>
            </a:r>
            <a:r>
              <a:rPr lang="en-US" altLang="zh-CN" dirty="0" err="1">
                <a:latin typeface="+mn-ea"/>
              </a:rPr>
              <a:t>hh:mm:ss</a:t>
            </a:r>
            <a:r>
              <a:rPr lang="en-US" altLang="zh-CN" dirty="0">
                <a:latin typeface="+mn-ea"/>
              </a:rPr>
              <a:t>”</a:t>
            </a:r>
            <a:r>
              <a:rPr lang="zh-CN" altLang="en-US" dirty="0">
                <a:latin typeface="+mn-ea"/>
              </a:rPr>
              <a:t>，分别说明等待的时间长度和时间点，在</a:t>
            </a:r>
            <a:r>
              <a:rPr lang="en-US" altLang="zh-CN" dirty="0">
                <a:latin typeface="+mn-ea"/>
              </a:rPr>
              <a:t>time</a:t>
            </a:r>
            <a:r>
              <a:rPr lang="zh-CN" altLang="en-US" dirty="0">
                <a:latin typeface="+mn-ea"/>
              </a:rPr>
              <a:t>内不能指定日期</a:t>
            </a:r>
          </a:p>
          <a:p>
            <a:pPr eaLnBrk="1" hangingPunct="1"/>
            <a:endParaRPr lang="zh-CN" altLang="en-US" dirty="0">
              <a:latin typeface="+mn-ea"/>
            </a:endParaRP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等待语句</a:t>
            </a:r>
          </a:p>
        </p:txBody>
      </p:sp>
      <p:sp>
        <p:nvSpPr>
          <p:cNvPr id="41987" name="矩形 3"/>
          <p:cNvSpPr>
            <a:spLocks noChangeArrowheads="1"/>
          </p:cNvSpPr>
          <p:nvPr/>
        </p:nvSpPr>
        <p:spPr bwMode="auto">
          <a:xfrm>
            <a:off x="2768601" y="3752851"/>
            <a:ext cx="6956425" cy="461963"/>
          </a:xfrm>
          <a:prstGeom prst="rect">
            <a:avLst/>
          </a:prstGeom>
          <a:noFill/>
          <a:ln w="9525">
            <a:noFill/>
            <a:miter lim="800000"/>
            <a:headEnd/>
            <a:tailEnd/>
          </a:ln>
        </p:spPr>
        <p:txBody>
          <a:bodyPr>
            <a:spAutoFit/>
          </a:bodyPr>
          <a:lstStyle/>
          <a:p>
            <a:r>
              <a:rPr lang="en-US" altLang="zh-CN" sz="2400" dirty="0"/>
              <a:t>WAITFOR  DELAY  '&lt;</a:t>
            </a:r>
            <a:r>
              <a:rPr lang="zh-CN" altLang="en-US" sz="2400" dirty="0"/>
              <a:t>时间间隔</a:t>
            </a:r>
            <a:r>
              <a:rPr lang="en-US" altLang="zh-CN" sz="2400" dirty="0"/>
              <a:t>&gt;‘ | TIME '&lt;</a:t>
            </a:r>
            <a:r>
              <a:rPr lang="zh-CN" altLang="en-US" sz="2400" dirty="0"/>
              <a:t>时间</a:t>
            </a:r>
            <a:r>
              <a:rPr lang="en-US" altLang="zh-CN" sz="2400" dirty="0"/>
              <a:t>&gt;'</a:t>
            </a:r>
            <a:endParaRPr lang="zh-CN" alt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9C57BD85-2880-4739-AA22-6409BCE1C6A2}"/>
              </a:ext>
            </a:extLst>
          </p:cNvPr>
          <p:cNvSpPr>
            <a:spLocks noGrp="1"/>
          </p:cNvSpPr>
          <p:nvPr>
            <p:ph idx="1"/>
          </p:nvPr>
        </p:nvSpPr>
        <p:spPr>
          <a:xfrm>
            <a:off x="184848" y="877179"/>
            <a:ext cx="10972800" cy="4524949"/>
          </a:xfrm>
        </p:spPr>
        <p:txBody>
          <a:bodyPr/>
          <a:lstStyle/>
          <a:p>
            <a:pPr eaLnBrk="1" hangingPunct="1"/>
            <a:r>
              <a:rPr lang="zh-CN" altLang="en-US" dirty="0"/>
              <a:t>例</a:t>
            </a:r>
            <a:r>
              <a:rPr lang="en-US" altLang="zh-CN" dirty="0"/>
              <a:t>1</a:t>
            </a:r>
            <a:r>
              <a:rPr lang="zh-CN" altLang="en-US" dirty="0"/>
              <a:t>：设置等待一小时后执行查询</a:t>
            </a:r>
          </a:p>
          <a:p>
            <a:pPr marL="457200" lvl="1" indent="0">
              <a:lnSpc>
                <a:spcPct val="120000"/>
              </a:lnSpc>
              <a:spcBef>
                <a:spcPct val="0"/>
              </a:spcBef>
              <a:buNone/>
            </a:pPr>
            <a:r>
              <a:rPr lang="en-US" altLang="zh-CN" dirty="0">
                <a:ea typeface="宋体" charset="-122"/>
                <a:cs typeface="+mn-cs"/>
              </a:rPr>
              <a:t>BEGIN</a:t>
            </a:r>
          </a:p>
          <a:p>
            <a:pPr marL="457200" lvl="1" indent="0">
              <a:lnSpc>
                <a:spcPct val="120000"/>
              </a:lnSpc>
              <a:spcBef>
                <a:spcPct val="0"/>
              </a:spcBef>
              <a:buNone/>
            </a:pPr>
            <a:r>
              <a:rPr lang="en-US" altLang="zh-CN" dirty="0">
                <a:ea typeface="宋体" charset="-122"/>
                <a:cs typeface="+mn-cs"/>
              </a:rPr>
              <a:t>	</a:t>
            </a:r>
            <a:r>
              <a:rPr lang="en-US" altLang="zh-CN" dirty="0"/>
              <a:t> WAITFOR</a:t>
            </a:r>
            <a:r>
              <a:rPr lang="en-US" altLang="zh-CN" dirty="0">
                <a:ea typeface="宋体" charset="-122"/>
                <a:cs typeface="+mn-cs"/>
              </a:rPr>
              <a:t> DELAY '1:00:00’</a:t>
            </a:r>
          </a:p>
          <a:p>
            <a:pPr marL="457200" lvl="1" indent="0">
              <a:lnSpc>
                <a:spcPct val="120000"/>
              </a:lnSpc>
              <a:spcBef>
                <a:spcPct val="0"/>
              </a:spcBef>
              <a:buNone/>
            </a:pPr>
            <a:r>
              <a:rPr lang="en-US" altLang="zh-CN" dirty="0">
                <a:ea typeface="宋体" charset="-122"/>
                <a:cs typeface="+mn-cs"/>
              </a:rPr>
              <a:t>	SELECT * FROM s</a:t>
            </a:r>
          </a:p>
          <a:p>
            <a:pPr marL="457200" lvl="1" indent="0">
              <a:lnSpc>
                <a:spcPct val="120000"/>
              </a:lnSpc>
              <a:spcBef>
                <a:spcPct val="0"/>
              </a:spcBef>
              <a:buNone/>
            </a:pPr>
            <a:r>
              <a:rPr lang="en-US" altLang="zh-CN" dirty="0">
                <a:ea typeface="宋体" charset="-122"/>
                <a:cs typeface="+mn-cs"/>
              </a:rPr>
              <a:t>END </a:t>
            </a:r>
          </a:p>
          <a:p>
            <a:pPr eaLnBrk="1" hangingPunct="1"/>
            <a:r>
              <a:rPr lang="zh-CN" altLang="en-US" dirty="0"/>
              <a:t>例</a:t>
            </a:r>
            <a:r>
              <a:rPr lang="en-US" altLang="zh-CN" dirty="0"/>
              <a:t>2</a:t>
            </a:r>
            <a:r>
              <a:rPr lang="zh-CN" altLang="en-US" dirty="0"/>
              <a:t>：设置到十点整执行查询</a:t>
            </a:r>
          </a:p>
          <a:p>
            <a:pPr marL="457200" lvl="1" indent="0">
              <a:lnSpc>
                <a:spcPct val="120000"/>
              </a:lnSpc>
              <a:spcBef>
                <a:spcPct val="0"/>
              </a:spcBef>
              <a:buNone/>
            </a:pPr>
            <a:r>
              <a:rPr lang="en-US" altLang="zh-CN" dirty="0">
                <a:ea typeface="宋体" charset="-122"/>
                <a:cs typeface="+mn-cs"/>
              </a:rPr>
              <a:t> </a:t>
            </a:r>
            <a:r>
              <a:rPr lang="en-US" altLang="zh-CN" dirty="0">
                <a:ea typeface="宋体" charset="-122"/>
              </a:rPr>
              <a:t>BEGIN</a:t>
            </a:r>
            <a:endParaRPr lang="en-US" altLang="zh-CN" dirty="0">
              <a:ea typeface="宋体" charset="-122"/>
              <a:cs typeface="+mn-cs"/>
            </a:endParaRPr>
          </a:p>
          <a:p>
            <a:pPr marL="457200" lvl="1" indent="0">
              <a:lnSpc>
                <a:spcPct val="120000"/>
              </a:lnSpc>
              <a:spcBef>
                <a:spcPct val="0"/>
              </a:spcBef>
              <a:buNone/>
            </a:pPr>
            <a:r>
              <a:rPr lang="en-US" altLang="zh-CN" dirty="0">
                <a:ea typeface="宋体" charset="-122"/>
                <a:cs typeface="+mn-cs"/>
              </a:rPr>
              <a:t>	 </a:t>
            </a:r>
            <a:r>
              <a:rPr lang="en-US" altLang="zh-CN" dirty="0"/>
              <a:t>WAITFOR</a:t>
            </a:r>
            <a:r>
              <a:rPr lang="en-US" altLang="zh-CN" dirty="0">
                <a:ea typeface="宋体" charset="-122"/>
                <a:cs typeface="+mn-cs"/>
              </a:rPr>
              <a:t> TIME '10:00:00'</a:t>
            </a:r>
          </a:p>
          <a:p>
            <a:pPr marL="457200" lvl="1" indent="0">
              <a:lnSpc>
                <a:spcPct val="120000"/>
              </a:lnSpc>
              <a:spcBef>
                <a:spcPct val="0"/>
              </a:spcBef>
              <a:buNone/>
            </a:pPr>
            <a:r>
              <a:rPr lang="en-US" altLang="zh-CN" dirty="0">
                <a:ea typeface="宋体" charset="-122"/>
                <a:cs typeface="+mn-cs"/>
              </a:rPr>
              <a:t>        SELECT * FROM s</a:t>
            </a:r>
          </a:p>
          <a:p>
            <a:pPr marL="457200" lvl="1" indent="0">
              <a:lnSpc>
                <a:spcPct val="120000"/>
              </a:lnSpc>
              <a:spcBef>
                <a:spcPct val="0"/>
              </a:spcBef>
              <a:buNone/>
            </a:pPr>
            <a:r>
              <a:rPr lang="en-US" altLang="zh-CN" dirty="0">
                <a:ea typeface="宋体" charset="-122"/>
                <a:cs typeface="+mn-cs"/>
              </a:rPr>
              <a:t>    END</a:t>
            </a:r>
            <a:endParaRPr lang="zh-CN" altLang="en-US" dirty="0">
              <a:ea typeface="宋体" charset="-122"/>
              <a:cs typeface="+mn-cs"/>
            </a:endParaRPr>
          </a:p>
          <a:p>
            <a:endParaRPr lang="zh-CN" altLang="en-US" dirty="0"/>
          </a:p>
        </p:txBody>
      </p:sp>
      <p:sp>
        <p:nvSpPr>
          <p:cNvPr id="2" name="标题 1">
            <a:extLst>
              <a:ext uri="{FF2B5EF4-FFF2-40B4-BE49-F238E27FC236}">
                <a16:creationId xmlns="" xmlns:a16="http://schemas.microsoft.com/office/drawing/2014/main" id="{9C9494AC-D02B-450E-8E0F-45AD9A7ADD3E}"/>
              </a:ext>
            </a:extLst>
          </p:cNvPr>
          <p:cNvSpPr>
            <a:spLocks noGrp="1"/>
          </p:cNvSpPr>
          <p:nvPr>
            <p:ph type="title"/>
          </p:nvPr>
        </p:nvSpPr>
        <p:spPr/>
        <p:txBody>
          <a:bodyPr>
            <a:normAutofit/>
          </a:bodyPr>
          <a:lstStyle/>
          <a:p>
            <a:r>
              <a:rPr lang="zh-CN" altLang="en-US" dirty="0">
                <a:latin typeface="+mj-ea"/>
              </a:rPr>
              <a:t>等待语句</a:t>
            </a:r>
            <a:endParaRPr lang="zh-CN" altLang="en-US" dirty="0"/>
          </a:p>
        </p:txBody>
      </p:sp>
      <p:pic>
        <p:nvPicPr>
          <p:cNvPr id="4" name="图片 3">
            <a:extLst>
              <a:ext uri="{FF2B5EF4-FFF2-40B4-BE49-F238E27FC236}">
                <a16:creationId xmlns="" xmlns:a16="http://schemas.microsoft.com/office/drawing/2014/main" id="{016C5587-A244-4BC9-9E7B-A2A198D0B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1569354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2"/>
          <p:cNvSpPr>
            <a:spLocks noGrp="1"/>
          </p:cNvSpPr>
          <p:nvPr>
            <p:ph idx="1"/>
          </p:nvPr>
        </p:nvSpPr>
        <p:spPr/>
        <p:txBody>
          <a:bodyPr/>
          <a:lstStyle/>
          <a:p>
            <a:pPr eaLnBrk="1" hangingPunct="1">
              <a:lnSpc>
                <a:spcPct val="150000"/>
              </a:lnSpc>
            </a:pPr>
            <a:r>
              <a:rPr lang="en-US" altLang="zh-CN" dirty="0"/>
              <a:t>RETURN</a:t>
            </a:r>
            <a:r>
              <a:rPr lang="zh-CN" altLang="en-US" dirty="0"/>
              <a:t>语句</a:t>
            </a:r>
            <a:endParaRPr lang="en-US" altLang="zh-CN" dirty="0"/>
          </a:p>
          <a:p>
            <a:pPr lvl="1" eaLnBrk="1" hangingPunct="1">
              <a:lnSpc>
                <a:spcPct val="150000"/>
              </a:lnSpc>
            </a:pPr>
            <a:r>
              <a:rPr lang="en-US" altLang="zh-CN" dirty="0"/>
              <a:t>RETURN</a:t>
            </a:r>
            <a:r>
              <a:rPr lang="zh-CN" altLang="en-US" dirty="0"/>
              <a:t>语句用于无条件地终止一个查询、存储过程或者批处理，此时位于</a:t>
            </a:r>
            <a:r>
              <a:rPr lang="en-US" altLang="zh-CN" dirty="0"/>
              <a:t>RETURN</a:t>
            </a:r>
            <a:r>
              <a:rPr lang="zh-CN" altLang="en-US" dirty="0"/>
              <a:t>语句之后的程序将不会被执行</a:t>
            </a:r>
            <a:endParaRPr lang="en-US" altLang="zh-CN" dirty="0"/>
          </a:p>
          <a:p>
            <a:pPr lvl="1" eaLnBrk="1" hangingPunct="1">
              <a:lnSpc>
                <a:spcPct val="150000"/>
              </a:lnSpc>
            </a:pPr>
            <a:r>
              <a:rPr lang="zh-CN" altLang="en-US" dirty="0"/>
              <a:t>语法格式</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返回语句</a:t>
            </a:r>
          </a:p>
        </p:txBody>
      </p:sp>
      <p:sp>
        <p:nvSpPr>
          <p:cNvPr id="44035" name="矩形 3"/>
          <p:cNvSpPr>
            <a:spLocks noChangeArrowheads="1"/>
          </p:cNvSpPr>
          <p:nvPr/>
        </p:nvSpPr>
        <p:spPr bwMode="auto">
          <a:xfrm>
            <a:off x="3549651" y="4557918"/>
            <a:ext cx="4175125" cy="461962"/>
          </a:xfrm>
          <a:prstGeom prst="rect">
            <a:avLst/>
          </a:prstGeom>
          <a:noFill/>
          <a:ln w="9525">
            <a:noFill/>
            <a:miter lim="800000"/>
            <a:headEnd/>
            <a:tailEnd/>
          </a:ln>
        </p:spPr>
        <p:txBody>
          <a:bodyPr wrap="none">
            <a:spAutoFit/>
          </a:bodyPr>
          <a:lstStyle/>
          <a:p>
            <a:r>
              <a:rPr lang="en-US" altLang="zh-CN" sz="2400" dirty="0"/>
              <a:t>RETURN [ </a:t>
            </a:r>
            <a:r>
              <a:rPr lang="en-US" altLang="zh-CN" sz="2400" dirty="0" err="1"/>
              <a:t>integer_expression</a:t>
            </a:r>
            <a:r>
              <a:rPr lang="en-US" altLang="zh-CN" sz="2400" dirty="0"/>
              <a:t> ]</a:t>
            </a:r>
            <a:endParaRPr lang="zh-CN"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p:cNvSpPr>
            <a:spLocks noGrp="1"/>
          </p:cNvSpPr>
          <p:nvPr>
            <p:ph idx="1"/>
          </p:nvPr>
        </p:nvSpPr>
        <p:spPr/>
        <p:txBody>
          <a:bodyPr/>
          <a:lstStyle/>
          <a:p>
            <a:pPr eaLnBrk="1" hangingPunct="1"/>
            <a:r>
              <a:rPr lang="zh-CN" altLang="en-US" dirty="0"/>
              <a:t>标量函数</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系统函数</a:t>
            </a:r>
          </a:p>
        </p:txBody>
      </p:sp>
      <p:graphicFrame>
        <p:nvGraphicFramePr>
          <p:cNvPr id="4" name="Group 167"/>
          <p:cNvGraphicFramePr>
            <a:graphicFrameLocks/>
          </p:cNvGraphicFramePr>
          <p:nvPr>
            <p:extLst>
              <p:ext uri="{D42A27DB-BD31-4B8C-83A1-F6EECF244321}">
                <p14:modId xmlns:p14="http://schemas.microsoft.com/office/powerpoint/2010/main" val="885742560"/>
              </p:ext>
            </p:extLst>
          </p:nvPr>
        </p:nvGraphicFramePr>
        <p:xfrm>
          <a:off x="2558147" y="1363563"/>
          <a:ext cx="7835705" cy="4130874"/>
        </p:xfrm>
        <a:graphic>
          <a:graphicData uri="http://schemas.openxmlformats.org/drawingml/2006/table">
            <a:tbl>
              <a:tblPr/>
              <a:tblGrid>
                <a:gridCol w="2002117">
                  <a:extLst>
                    <a:ext uri="{9D8B030D-6E8A-4147-A177-3AD203B41FA5}">
                      <a16:colId xmlns="" xmlns:a16="http://schemas.microsoft.com/office/drawing/2014/main" val="20000"/>
                    </a:ext>
                  </a:extLst>
                </a:gridCol>
                <a:gridCol w="5833588">
                  <a:extLst>
                    <a:ext uri="{9D8B030D-6E8A-4147-A177-3AD203B41FA5}">
                      <a16:colId xmlns="" xmlns:a16="http://schemas.microsoft.com/office/drawing/2014/main" val="20001"/>
                    </a:ext>
                  </a:extLst>
                </a:gridCol>
              </a:tblGrid>
              <a:tr h="37553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Arial" pitchFamily="34" charset="0"/>
                          <a:ea typeface="黑体" pitchFamily="2" charset="-122"/>
                          <a:cs typeface="Times New Roman" pitchFamily="18" charset="0"/>
                        </a:rPr>
                        <a:t>函数分类</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Arial" pitchFamily="34" charset="0"/>
                          <a:ea typeface="黑体" pitchFamily="2" charset="-122"/>
                          <a:cs typeface="Times New Roman" pitchFamily="18" charset="0"/>
                        </a:rPr>
                        <a:t>解释</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配置函数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itchFamily="2" charset="-122"/>
                          <a:ea typeface="宋体" pitchFamily="2" charset="-122"/>
                        </a:rPr>
                        <a:t>返回当前的配置信息</a:t>
                      </a:r>
                      <a:endParaRPr kumimoji="0" lang="zh-CN" altLang="en-US" sz="16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游标函数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itchFamily="2" charset="-122"/>
                          <a:ea typeface="宋体" pitchFamily="2" charset="-122"/>
                        </a:rPr>
                        <a:t>返回有关游标的信息</a:t>
                      </a:r>
                      <a:endParaRPr kumimoji="0" lang="zh-CN" altLang="en-US" sz="16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日期和时间函数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对日期和时间输入值进行处理</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数学函数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对作为函数参数提供的输入值执行计算</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元数据函数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返回有关数据库和数据库对象的信息</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安全函数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返回有关用户和角色的信息</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字符串函数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itchFamily="2" charset="-122"/>
                          <a:ea typeface="宋体" pitchFamily="2" charset="-122"/>
                        </a:rPr>
                        <a:t>对字符串（</a:t>
                      </a:r>
                      <a:r>
                        <a:rPr kumimoji="0" lang="en-US" altLang="zh-CN" sz="1600" b="0" i="0" u="none" strike="noStrike" cap="none" normalizeH="0" baseline="0" dirty="0">
                          <a:ln>
                            <a:noFill/>
                          </a:ln>
                          <a:solidFill>
                            <a:schemeClr val="tx1"/>
                          </a:solidFill>
                          <a:effectLst/>
                          <a:latin typeface="Arial" pitchFamily="34" charset="0"/>
                          <a:ea typeface="宋体" pitchFamily="2" charset="-122"/>
                        </a:rPr>
                        <a:t>char </a:t>
                      </a:r>
                      <a:r>
                        <a:rPr kumimoji="0" lang="zh-CN" altLang="en-US" sz="1600" b="0" i="0" u="none" strike="noStrike" cap="none" normalizeH="0" baseline="0" dirty="0">
                          <a:ln>
                            <a:noFill/>
                          </a:ln>
                          <a:solidFill>
                            <a:schemeClr val="tx1"/>
                          </a:solidFill>
                          <a:effectLst/>
                          <a:latin typeface="宋体" pitchFamily="2" charset="-122"/>
                          <a:ea typeface="宋体" pitchFamily="2" charset="-122"/>
                        </a:rPr>
                        <a:t>或</a:t>
                      </a:r>
                      <a:r>
                        <a:rPr kumimoji="0" lang="zh-CN" altLang="en-US" sz="1600" b="0" i="0" u="none" strike="noStrike" cap="none" normalizeH="0" baseline="0" dirty="0">
                          <a:ln>
                            <a:noFill/>
                          </a:ln>
                          <a:solidFill>
                            <a:schemeClr val="tx1"/>
                          </a:solidFill>
                          <a:effectLst/>
                          <a:latin typeface="Arial" pitchFamily="34" charset="0"/>
                          <a:ea typeface="宋体" pitchFamily="2" charset="-122"/>
                        </a:rPr>
                        <a:t> </a:t>
                      </a:r>
                      <a:r>
                        <a:rPr kumimoji="0" lang="en-US" altLang="zh-CN" sz="1600" b="0" i="0" u="none" strike="noStrike" cap="none" normalizeH="0" baseline="0" dirty="0">
                          <a:ln>
                            <a:noFill/>
                          </a:ln>
                          <a:solidFill>
                            <a:schemeClr val="tx1"/>
                          </a:solidFill>
                          <a:effectLst/>
                          <a:latin typeface="Arial" pitchFamily="34" charset="0"/>
                          <a:ea typeface="宋体" pitchFamily="2" charset="-122"/>
                        </a:rPr>
                        <a:t>varchar</a:t>
                      </a:r>
                      <a:r>
                        <a:rPr kumimoji="0" lang="zh-CN" altLang="en-US" sz="1600" b="0" i="0" u="none" strike="noStrike" cap="none" normalizeH="0" baseline="0" dirty="0">
                          <a:ln>
                            <a:noFill/>
                          </a:ln>
                          <a:solidFill>
                            <a:schemeClr val="tx1"/>
                          </a:solidFill>
                          <a:effectLst/>
                          <a:latin typeface="宋体" pitchFamily="2" charset="-122"/>
                          <a:ea typeface="宋体" pitchFamily="2" charset="-122"/>
                        </a:rPr>
                        <a:t>）输入值执行操作</a:t>
                      </a:r>
                      <a:endParaRPr kumimoji="0" lang="zh-CN" altLang="en-US" sz="16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系统函数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执行操作并返回有关</a:t>
                      </a:r>
                      <a:r>
                        <a:rPr kumimoji="0" lang="en-US" altLang="zh-CN" sz="1600" b="0" i="0" u="none" strike="noStrike" cap="none" normalizeH="0" baseline="0">
                          <a:ln>
                            <a:noFill/>
                          </a:ln>
                          <a:solidFill>
                            <a:schemeClr val="tx1"/>
                          </a:solidFill>
                          <a:effectLst/>
                          <a:latin typeface="Arial" pitchFamily="34" charset="0"/>
                          <a:ea typeface="宋体" pitchFamily="2" charset="-122"/>
                        </a:rPr>
                        <a:t>SQL Server</a:t>
                      </a:r>
                      <a:r>
                        <a:rPr kumimoji="0" lang="zh-CN" altLang="en-US" sz="1600" b="0" i="0" u="none" strike="noStrike" cap="none" normalizeH="0" baseline="0">
                          <a:ln>
                            <a:noFill/>
                          </a:ln>
                          <a:solidFill>
                            <a:schemeClr val="tx1"/>
                          </a:solidFill>
                          <a:effectLst/>
                          <a:latin typeface="宋体" pitchFamily="2" charset="-122"/>
                          <a:ea typeface="宋体" pitchFamily="2" charset="-122"/>
                        </a:rPr>
                        <a:t>中的值、对象和设置的信息</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8"/>
                  </a:ext>
                </a:extLst>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系统统计函数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返回系统的统计信息</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9"/>
                  </a:ext>
                </a:extLst>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文本和图像函数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itchFamily="2" charset="-122"/>
                          <a:ea typeface="宋体" pitchFamily="2" charset="-122"/>
                        </a:rPr>
                        <a:t>对文本或图像输入值或列执行操作，返回有关这些值的信息</a:t>
                      </a:r>
                      <a:endParaRPr kumimoji="0" lang="zh-CN" altLang="en-US" sz="16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10"/>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日期和时间函数</a:t>
            </a:r>
          </a:p>
        </p:txBody>
      </p:sp>
      <p:graphicFrame>
        <p:nvGraphicFramePr>
          <p:cNvPr id="5" name="Group 217"/>
          <p:cNvGraphicFramePr>
            <a:graphicFrameLocks/>
          </p:cNvGraphicFramePr>
          <p:nvPr>
            <p:extLst>
              <p:ext uri="{D42A27DB-BD31-4B8C-83A1-F6EECF244321}">
                <p14:modId xmlns:p14="http://schemas.microsoft.com/office/powerpoint/2010/main" val="1546259685"/>
              </p:ext>
            </p:extLst>
          </p:nvPr>
        </p:nvGraphicFramePr>
        <p:xfrm>
          <a:off x="2099578" y="1334794"/>
          <a:ext cx="7992843" cy="3992880"/>
        </p:xfrm>
        <a:graphic>
          <a:graphicData uri="http://schemas.openxmlformats.org/drawingml/2006/table">
            <a:tbl>
              <a:tblPr/>
              <a:tblGrid>
                <a:gridCol w="1363509">
                  <a:extLst>
                    <a:ext uri="{9D8B030D-6E8A-4147-A177-3AD203B41FA5}">
                      <a16:colId xmlns="" xmlns:a16="http://schemas.microsoft.com/office/drawing/2014/main" val="20000"/>
                    </a:ext>
                  </a:extLst>
                </a:gridCol>
                <a:gridCol w="2561378">
                  <a:extLst>
                    <a:ext uri="{9D8B030D-6E8A-4147-A177-3AD203B41FA5}">
                      <a16:colId xmlns="" xmlns:a16="http://schemas.microsoft.com/office/drawing/2014/main" val="20001"/>
                    </a:ext>
                  </a:extLst>
                </a:gridCol>
                <a:gridCol w="4067956">
                  <a:extLst>
                    <a:ext uri="{9D8B030D-6E8A-4147-A177-3AD203B41FA5}">
                      <a16:colId xmlns="" xmlns:a16="http://schemas.microsoft.com/office/drawing/2014/main" val="20002"/>
                    </a:ext>
                  </a:extLst>
                </a:gridCol>
              </a:tblGrid>
              <a:tr h="3095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Arial" pitchFamily="34" charset="0"/>
                          <a:ea typeface="黑体" pitchFamily="2" charset="-122"/>
                          <a:cs typeface="Times New Roman" pitchFamily="18" charset="0"/>
                        </a:rPr>
                        <a:t>函数</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Arial" pitchFamily="34" charset="0"/>
                          <a:ea typeface="黑体" pitchFamily="2" charset="-122"/>
                          <a:cs typeface="Times New Roman" pitchFamily="18" charset="0"/>
                        </a:rPr>
                        <a:t>参数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Arial" pitchFamily="34" charset="0"/>
                          <a:ea typeface="黑体" pitchFamily="2" charset="-122"/>
                          <a:cs typeface="Times New Roman" pitchFamily="18" charset="0"/>
                        </a:rPr>
                        <a:t>功能</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46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rPr>
                        <a:t>DATEADD</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Courier New" pitchFamily="49" charset="0"/>
                          <a:ea typeface="宋体" pitchFamily="2" charset="-122"/>
                        </a:rPr>
                        <a:t>（</a:t>
                      </a:r>
                      <a:r>
                        <a:rPr kumimoji="0" lang="en-US" altLang="zh-CN" sz="1600" b="0" i="0" u="none" strike="noStrike" cap="none" normalizeH="0" baseline="0">
                          <a:ln>
                            <a:noFill/>
                          </a:ln>
                          <a:solidFill>
                            <a:schemeClr val="tx1"/>
                          </a:solidFill>
                          <a:effectLst/>
                          <a:latin typeface="Arial Unicode MS" pitchFamily="34" charset="-122"/>
                          <a:ea typeface="宋体" pitchFamily="2" charset="-122"/>
                        </a:rPr>
                        <a:t>datepart,number,date</a:t>
                      </a:r>
                      <a:r>
                        <a:rPr kumimoji="0" lang="zh-CN" altLang="en-US" sz="1600" b="0" i="0" u="none" strike="noStrike" cap="none" normalizeH="0" baseline="0">
                          <a:ln>
                            <a:noFill/>
                          </a:ln>
                          <a:solidFill>
                            <a:schemeClr val="tx1"/>
                          </a:solidFill>
                          <a:effectLst/>
                          <a:latin typeface="Courier New" pitchFamily="49" charset="0"/>
                          <a:ea typeface="宋体" pitchFamily="2" charset="-122"/>
                        </a:rPr>
                        <a:t>）</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以</a:t>
                      </a:r>
                      <a:r>
                        <a:rPr kumimoji="0" lang="en-US" altLang="zh-CN" sz="1600" b="0" i="0" u="none" strike="noStrike" cap="none" normalizeH="0" baseline="0">
                          <a:ln>
                            <a:noFill/>
                          </a:ln>
                          <a:solidFill>
                            <a:schemeClr val="tx1"/>
                          </a:solidFill>
                          <a:effectLst/>
                          <a:latin typeface="Arial Unicode MS" pitchFamily="34" charset="-122"/>
                          <a:ea typeface="宋体" pitchFamily="2" charset="-122"/>
                        </a:rPr>
                        <a:t>datepart</a:t>
                      </a:r>
                      <a:r>
                        <a:rPr kumimoji="0" lang="zh-CN" altLang="en-US" sz="1600" b="0" i="0" u="none" strike="noStrike" cap="none" normalizeH="0" baseline="0">
                          <a:ln>
                            <a:noFill/>
                          </a:ln>
                          <a:solidFill>
                            <a:schemeClr val="tx1"/>
                          </a:solidFill>
                          <a:effectLst/>
                          <a:latin typeface="宋体" pitchFamily="2" charset="-122"/>
                          <a:ea typeface="宋体" pitchFamily="2" charset="-122"/>
                        </a:rPr>
                        <a:t>指定的方式，返回</a:t>
                      </a:r>
                      <a:r>
                        <a:rPr kumimoji="0" lang="en-US" altLang="zh-CN" sz="1600" b="0" i="0" u="none" strike="noStrike" cap="none" normalizeH="0" baseline="0">
                          <a:ln>
                            <a:noFill/>
                          </a:ln>
                          <a:solidFill>
                            <a:schemeClr val="tx1"/>
                          </a:solidFill>
                          <a:effectLst/>
                          <a:latin typeface="Arial" pitchFamily="34" charset="0"/>
                          <a:ea typeface="宋体" pitchFamily="2" charset="-122"/>
                        </a:rPr>
                        <a:t>date</a:t>
                      </a:r>
                      <a:r>
                        <a:rPr kumimoji="0" lang="zh-CN" altLang="en-US" sz="1600" b="0" i="0" u="none" strike="noStrike" cap="none" normalizeH="0" baseline="0">
                          <a:ln>
                            <a:noFill/>
                          </a:ln>
                          <a:solidFill>
                            <a:schemeClr val="tx1"/>
                          </a:solidFill>
                          <a:effectLst/>
                          <a:latin typeface="宋体" pitchFamily="2" charset="-122"/>
                          <a:ea typeface="宋体" pitchFamily="2" charset="-122"/>
                        </a:rPr>
                        <a:t>加上</a:t>
                      </a:r>
                      <a:r>
                        <a:rPr kumimoji="0" lang="en-US" altLang="zh-CN" sz="1600" b="0" i="0" u="none" strike="noStrike" cap="none" normalizeH="0" baseline="0">
                          <a:ln>
                            <a:noFill/>
                          </a:ln>
                          <a:solidFill>
                            <a:schemeClr val="tx1"/>
                          </a:solidFill>
                          <a:effectLst/>
                          <a:latin typeface="Arial" pitchFamily="34" charset="0"/>
                          <a:ea typeface="宋体" pitchFamily="2" charset="-122"/>
                        </a:rPr>
                        <a:t>number</a:t>
                      </a:r>
                      <a:r>
                        <a:rPr kumimoji="0" lang="zh-CN" altLang="en-US" sz="1600" b="0" i="0" u="none" strike="noStrike" cap="none" normalizeH="0" baseline="0">
                          <a:ln>
                            <a:noFill/>
                          </a:ln>
                          <a:solidFill>
                            <a:schemeClr val="tx1"/>
                          </a:solidFill>
                          <a:effectLst/>
                          <a:latin typeface="宋体" pitchFamily="2" charset="-122"/>
                          <a:ea typeface="宋体" pitchFamily="2" charset="-122"/>
                        </a:rPr>
                        <a:t>之和</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2746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rPr>
                        <a:t>DATEDIFF</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Courier New" pitchFamily="49" charset="0"/>
                          <a:ea typeface="宋体" pitchFamily="2" charset="-122"/>
                        </a:rPr>
                        <a:t>（</a:t>
                      </a:r>
                      <a:r>
                        <a:rPr kumimoji="0" lang="en-US" altLang="zh-CN" sz="1600" b="0" i="0" u="none" strike="noStrike" cap="none" normalizeH="0" baseline="0">
                          <a:ln>
                            <a:noFill/>
                          </a:ln>
                          <a:solidFill>
                            <a:schemeClr val="tx1"/>
                          </a:solidFill>
                          <a:effectLst/>
                          <a:latin typeface="Arial Unicode MS" pitchFamily="34" charset="-122"/>
                          <a:ea typeface="宋体" pitchFamily="2" charset="-122"/>
                        </a:rPr>
                        <a:t>datepart,date1,date2</a:t>
                      </a:r>
                      <a:r>
                        <a:rPr kumimoji="0" lang="zh-CN" altLang="en-US" sz="1600" b="0" i="0" u="none" strike="noStrike" cap="none" normalizeH="0" baseline="0">
                          <a:ln>
                            <a:noFill/>
                          </a:ln>
                          <a:solidFill>
                            <a:schemeClr val="tx1"/>
                          </a:solidFill>
                          <a:effectLst/>
                          <a:latin typeface="Courier New" pitchFamily="49" charset="0"/>
                          <a:ea typeface="宋体" pitchFamily="2" charset="-122"/>
                        </a:rPr>
                        <a:t>）</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itchFamily="2" charset="-122"/>
                          <a:ea typeface="宋体" pitchFamily="2" charset="-122"/>
                        </a:rPr>
                        <a:t>以</a:t>
                      </a:r>
                      <a:r>
                        <a:rPr kumimoji="0" lang="en-US" altLang="zh-CN" sz="1600" b="0" i="0" u="none" strike="noStrike" cap="none" normalizeH="0" baseline="0" dirty="0" err="1">
                          <a:ln>
                            <a:noFill/>
                          </a:ln>
                          <a:solidFill>
                            <a:schemeClr val="tx1"/>
                          </a:solidFill>
                          <a:effectLst/>
                          <a:latin typeface="Arial Unicode MS" pitchFamily="34" charset="-122"/>
                          <a:ea typeface="宋体" pitchFamily="2" charset="-122"/>
                        </a:rPr>
                        <a:t>datepart</a:t>
                      </a:r>
                      <a:r>
                        <a:rPr kumimoji="0" lang="zh-CN" altLang="en-US" sz="1600" b="0" i="0" u="none" strike="noStrike" cap="none" normalizeH="0" baseline="0" dirty="0">
                          <a:ln>
                            <a:noFill/>
                          </a:ln>
                          <a:solidFill>
                            <a:schemeClr val="tx1"/>
                          </a:solidFill>
                          <a:effectLst/>
                          <a:latin typeface="宋体" pitchFamily="2" charset="-122"/>
                          <a:ea typeface="宋体" pitchFamily="2" charset="-122"/>
                        </a:rPr>
                        <a:t>指定的方式，返回</a:t>
                      </a:r>
                      <a:r>
                        <a:rPr kumimoji="0" lang="en-US" altLang="zh-CN" sz="1600" b="0" i="0" u="none" strike="noStrike" cap="none" normalizeH="0" baseline="0" dirty="0">
                          <a:ln>
                            <a:noFill/>
                          </a:ln>
                          <a:solidFill>
                            <a:schemeClr val="tx1"/>
                          </a:solidFill>
                          <a:effectLst/>
                          <a:latin typeface="Arial" pitchFamily="34" charset="0"/>
                          <a:ea typeface="宋体" pitchFamily="2" charset="-122"/>
                        </a:rPr>
                        <a:t>date2</a:t>
                      </a:r>
                      <a:r>
                        <a:rPr kumimoji="0" lang="zh-CN" altLang="en-US" sz="1600" b="0" i="0" u="none" strike="noStrike" cap="none" normalizeH="0" baseline="0" dirty="0">
                          <a:ln>
                            <a:noFill/>
                          </a:ln>
                          <a:solidFill>
                            <a:schemeClr val="tx1"/>
                          </a:solidFill>
                          <a:effectLst/>
                          <a:latin typeface="宋体" pitchFamily="2" charset="-122"/>
                          <a:ea typeface="宋体" pitchFamily="2" charset="-122"/>
                        </a:rPr>
                        <a:t>与</a:t>
                      </a:r>
                      <a:r>
                        <a:rPr kumimoji="0" lang="en-US" altLang="zh-CN" sz="1600" b="0" i="0" u="none" strike="noStrike" cap="none" normalizeH="0" baseline="0" dirty="0">
                          <a:ln>
                            <a:noFill/>
                          </a:ln>
                          <a:solidFill>
                            <a:schemeClr val="tx1"/>
                          </a:solidFill>
                          <a:effectLst/>
                          <a:latin typeface="Arial" pitchFamily="34" charset="0"/>
                          <a:ea typeface="宋体" pitchFamily="2" charset="-122"/>
                        </a:rPr>
                        <a:t>date1</a:t>
                      </a:r>
                      <a:r>
                        <a:rPr kumimoji="0" lang="zh-CN" altLang="en-US" sz="1600" b="0" i="0" u="none" strike="noStrike" cap="none" normalizeH="0" baseline="0" dirty="0">
                          <a:ln>
                            <a:noFill/>
                          </a:ln>
                          <a:solidFill>
                            <a:schemeClr val="tx1"/>
                          </a:solidFill>
                          <a:effectLst/>
                          <a:latin typeface="宋体" pitchFamily="2" charset="-122"/>
                          <a:ea typeface="宋体" pitchFamily="2" charset="-122"/>
                        </a:rPr>
                        <a:t>之差</a:t>
                      </a:r>
                      <a:endParaRPr kumimoji="0" lang="zh-CN" altLang="en-US" sz="16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746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rPr>
                        <a:t>DATENAME</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Courier New" pitchFamily="49" charset="0"/>
                          <a:ea typeface="宋体" pitchFamily="2" charset="-122"/>
                        </a:rPr>
                        <a:t>（</a:t>
                      </a:r>
                      <a:r>
                        <a:rPr kumimoji="0" lang="en-US" altLang="zh-CN" sz="1600" b="0" i="0" u="none" strike="noStrike" cap="none" normalizeH="0" baseline="0">
                          <a:ln>
                            <a:noFill/>
                          </a:ln>
                          <a:solidFill>
                            <a:schemeClr val="tx1"/>
                          </a:solidFill>
                          <a:effectLst/>
                          <a:latin typeface="Arial Unicode MS" pitchFamily="34" charset="-122"/>
                          <a:ea typeface="宋体" pitchFamily="2" charset="-122"/>
                        </a:rPr>
                        <a:t>datepart,date</a:t>
                      </a:r>
                      <a:r>
                        <a:rPr kumimoji="0" lang="zh-CN" altLang="en-US" sz="1600" b="0" i="0" u="none" strike="noStrike" cap="none" normalizeH="0" baseline="0">
                          <a:ln>
                            <a:noFill/>
                          </a:ln>
                          <a:solidFill>
                            <a:schemeClr val="tx1"/>
                          </a:solidFill>
                          <a:effectLst/>
                          <a:latin typeface="Courier New" pitchFamily="49" charset="0"/>
                          <a:ea typeface="宋体" pitchFamily="2" charset="-122"/>
                        </a:rPr>
                        <a:t>）</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返回日期</a:t>
                      </a:r>
                      <a:r>
                        <a:rPr kumimoji="0" lang="en-US" altLang="zh-CN" sz="1600" b="0" i="0" u="none" strike="noStrike" cap="none" normalizeH="0" baseline="0">
                          <a:ln>
                            <a:noFill/>
                          </a:ln>
                          <a:solidFill>
                            <a:schemeClr val="tx1"/>
                          </a:solidFill>
                          <a:effectLst/>
                          <a:latin typeface="Arial" pitchFamily="34" charset="0"/>
                          <a:ea typeface="宋体" pitchFamily="2" charset="-122"/>
                        </a:rPr>
                        <a:t>date</a:t>
                      </a:r>
                      <a:r>
                        <a:rPr kumimoji="0" lang="zh-CN" altLang="en-US" sz="1600" b="0" i="0" u="none" strike="noStrike" cap="none" normalizeH="0" baseline="0">
                          <a:ln>
                            <a:noFill/>
                          </a:ln>
                          <a:solidFill>
                            <a:schemeClr val="tx1"/>
                          </a:solidFill>
                          <a:effectLst/>
                          <a:latin typeface="宋体" pitchFamily="2" charset="-122"/>
                          <a:ea typeface="宋体" pitchFamily="2" charset="-122"/>
                        </a:rPr>
                        <a:t>中</a:t>
                      </a:r>
                      <a:r>
                        <a:rPr kumimoji="0" lang="en-US" altLang="zh-CN" sz="1600" b="0" i="0" u="none" strike="noStrike" cap="none" normalizeH="0" baseline="0">
                          <a:ln>
                            <a:noFill/>
                          </a:ln>
                          <a:solidFill>
                            <a:schemeClr val="tx1"/>
                          </a:solidFill>
                          <a:effectLst/>
                          <a:latin typeface="Arial Unicode MS" pitchFamily="34" charset="-122"/>
                          <a:ea typeface="宋体" pitchFamily="2" charset="-122"/>
                        </a:rPr>
                        <a:t>datepart</a:t>
                      </a:r>
                      <a:r>
                        <a:rPr kumimoji="0" lang="zh-CN" altLang="en-US" sz="1600" b="0" i="0" u="none" strike="noStrike" cap="none" normalizeH="0" baseline="0">
                          <a:ln>
                            <a:noFill/>
                          </a:ln>
                          <a:solidFill>
                            <a:schemeClr val="tx1"/>
                          </a:solidFill>
                          <a:effectLst/>
                          <a:latin typeface="宋体" pitchFamily="2" charset="-122"/>
                          <a:ea typeface="宋体" pitchFamily="2" charset="-122"/>
                        </a:rPr>
                        <a:t>指定部分所对应的字符串</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2746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rPr>
                        <a:t>DATEPART</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Courier New" pitchFamily="49" charset="0"/>
                          <a:ea typeface="宋体" pitchFamily="2" charset="-122"/>
                        </a:rPr>
                        <a:t>（</a:t>
                      </a:r>
                      <a:r>
                        <a:rPr kumimoji="0" lang="en-US" altLang="zh-CN" sz="1600" b="0" i="0" u="none" strike="noStrike" cap="none" normalizeH="0" baseline="0">
                          <a:ln>
                            <a:noFill/>
                          </a:ln>
                          <a:solidFill>
                            <a:schemeClr val="tx1"/>
                          </a:solidFill>
                          <a:effectLst/>
                          <a:latin typeface="Arial Unicode MS" pitchFamily="34" charset="-122"/>
                          <a:ea typeface="宋体" pitchFamily="2" charset="-122"/>
                        </a:rPr>
                        <a:t>datepart,date</a:t>
                      </a:r>
                      <a:r>
                        <a:rPr kumimoji="0" lang="zh-CN" altLang="en-US" sz="1600" b="0" i="0" u="none" strike="noStrike" cap="none" normalizeH="0" baseline="0">
                          <a:ln>
                            <a:noFill/>
                          </a:ln>
                          <a:solidFill>
                            <a:schemeClr val="tx1"/>
                          </a:solidFill>
                          <a:effectLst/>
                          <a:latin typeface="Courier New" pitchFamily="49" charset="0"/>
                          <a:ea typeface="宋体" pitchFamily="2" charset="-122"/>
                        </a:rPr>
                        <a:t>）</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itchFamily="2" charset="-122"/>
                          <a:ea typeface="宋体" pitchFamily="2" charset="-122"/>
                        </a:rPr>
                        <a:t>返回日期</a:t>
                      </a:r>
                      <a:r>
                        <a:rPr kumimoji="0" lang="en-US" altLang="zh-CN" sz="1600" b="0" i="0" u="none" strike="noStrike" cap="none" normalizeH="0" baseline="0" dirty="0">
                          <a:ln>
                            <a:noFill/>
                          </a:ln>
                          <a:solidFill>
                            <a:schemeClr val="tx1"/>
                          </a:solidFill>
                          <a:effectLst/>
                          <a:latin typeface="Arial" pitchFamily="34" charset="0"/>
                          <a:ea typeface="宋体" pitchFamily="2" charset="-122"/>
                        </a:rPr>
                        <a:t>date</a:t>
                      </a:r>
                      <a:r>
                        <a:rPr kumimoji="0" lang="zh-CN" altLang="en-US" sz="1600" b="0" i="0" u="none" strike="noStrike" cap="none" normalizeH="0" baseline="0" dirty="0">
                          <a:ln>
                            <a:noFill/>
                          </a:ln>
                          <a:solidFill>
                            <a:schemeClr val="tx1"/>
                          </a:solidFill>
                          <a:effectLst/>
                          <a:latin typeface="宋体" pitchFamily="2" charset="-122"/>
                          <a:ea typeface="宋体" pitchFamily="2" charset="-122"/>
                        </a:rPr>
                        <a:t>中</a:t>
                      </a:r>
                      <a:r>
                        <a:rPr kumimoji="0" lang="en-US" altLang="zh-CN" sz="1600" b="0" i="0" u="none" strike="noStrike" cap="none" normalizeH="0" baseline="0" dirty="0" err="1">
                          <a:ln>
                            <a:noFill/>
                          </a:ln>
                          <a:solidFill>
                            <a:schemeClr val="tx1"/>
                          </a:solidFill>
                          <a:effectLst/>
                          <a:latin typeface="Arial Unicode MS" pitchFamily="34" charset="-122"/>
                          <a:ea typeface="宋体" pitchFamily="2" charset="-122"/>
                        </a:rPr>
                        <a:t>datepart</a:t>
                      </a:r>
                      <a:r>
                        <a:rPr kumimoji="0" lang="zh-CN" altLang="en-US" sz="1600" b="0" i="0" u="none" strike="noStrike" cap="none" normalizeH="0" baseline="0" dirty="0">
                          <a:ln>
                            <a:noFill/>
                          </a:ln>
                          <a:solidFill>
                            <a:schemeClr val="tx1"/>
                          </a:solidFill>
                          <a:effectLst/>
                          <a:latin typeface="宋体" pitchFamily="2" charset="-122"/>
                          <a:ea typeface="宋体" pitchFamily="2" charset="-122"/>
                        </a:rPr>
                        <a:t>指定部分所对应的整数值</a:t>
                      </a:r>
                      <a:endParaRPr kumimoji="0" lang="zh-CN" altLang="en-US" sz="16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2746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rPr>
                        <a:t>DAY</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Courier New" pitchFamily="49" charset="0"/>
                          <a:ea typeface="宋体" pitchFamily="2" charset="-122"/>
                        </a:rPr>
                        <a:t>（</a:t>
                      </a:r>
                      <a:r>
                        <a:rPr kumimoji="0" lang="en-US" altLang="zh-CN" sz="1600" b="0" i="0" u="none" strike="noStrike" cap="none" normalizeH="0" baseline="0">
                          <a:ln>
                            <a:noFill/>
                          </a:ln>
                          <a:solidFill>
                            <a:schemeClr val="tx1"/>
                          </a:solidFill>
                          <a:effectLst/>
                          <a:latin typeface="Arial Unicode MS" pitchFamily="34" charset="-122"/>
                          <a:ea typeface="宋体" pitchFamily="2" charset="-122"/>
                        </a:rPr>
                        <a:t>date</a:t>
                      </a:r>
                      <a:r>
                        <a:rPr kumimoji="0" lang="zh-CN" altLang="en-US" sz="1600" b="0" i="0" u="none" strike="noStrike" cap="none" normalizeH="0" baseline="0">
                          <a:ln>
                            <a:noFill/>
                          </a:ln>
                          <a:solidFill>
                            <a:schemeClr val="tx1"/>
                          </a:solidFill>
                          <a:effectLst/>
                          <a:latin typeface="Courier New" pitchFamily="49" charset="0"/>
                          <a:ea typeface="宋体" pitchFamily="2" charset="-122"/>
                        </a:rPr>
                        <a:t>）</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返回指定日期的天数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2746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rPr>
                        <a:t>GETDATE</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itchFamily="2" charset="-122"/>
                          <a:ea typeface="宋体" pitchFamily="2" charset="-122"/>
                        </a:rPr>
                        <a:t>（）</a:t>
                      </a:r>
                      <a:endParaRPr kumimoji="0" lang="zh-CN" altLang="en-US" sz="16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返回当前的日期和时间</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2746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rPr>
                        <a:t>MONTH</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Courier New" pitchFamily="49" charset="0"/>
                          <a:ea typeface="宋体" pitchFamily="2" charset="-122"/>
                        </a:rPr>
                        <a:t>（</a:t>
                      </a:r>
                      <a:r>
                        <a:rPr kumimoji="0" lang="en-US" altLang="zh-CN" sz="1600" b="0" i="0" u="none" strike="noStrike" cap="none" normalizeH="0" baseline="0">
                          <a:ln>
                            <a:noFill/>
                          </a:ln>
                          <a:solidFill>
                            <a:schemeClr val="tx1"/>
                          </a:solidFill>
                          <a:effectLst/>
                          <a:latin typeface="Arial Unicode MS" pitchFamily="34" charset="-122"/>
                          <a:ea typeface="宋体" pitchFamily="2" charset="-122"/>
                        </a:rPr>
                        <a:t>date</a:t>
                      </a:r>
                      <a:r>
                        <a:rPr kumimoji="0" lang="zh-CN" altLang="en-US" sz="1600" b="0" i="0" u="none" strike="noStrike" cap="none" normalizeH="0" baseline="0">
                          <a:ln>
                            <a:noFill/>
                          </a:ln>
                          <a:solidFill>
                            <a:schemeClr val="tx1"/>
                          </a:solidFill>
                          <a:effectLst/>
                          <a:latin typeface="Courier New" pitchFamily="49" charset="0"/>
                          <a:ea typeface="宋体" pitchFamily="2" charset="-122"/>
                        </a:rPr>
                        <a:t>）</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返回指定日期的月份数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r h="2746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rPr>
                        <a:t>YEAR</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Courier New" pitchFamily="49" charset="0"/>
                          <a:ea typeface="宋体" pitchFamily="2" charset="-122"/>
                        </a:rPr>
                        <a:t>（</a:t>
                      </a:r>
                      <a:r>
                        <a:rPr kumimoji="0" lang="en-US" altLang="zh-CN" sz="1600" b="0" i="0" u="none" strike="noStrike" cap="none" normalizeH="0" baseline="0">
                          <a:ln>
                            <a:noFill/>
                          </a:ln>
                          <a:solidFill>
                            <a:schemeClr val="tx1"/>
                          </a:solidFill>
                          <a:effectLst/>
                          <a:latin typeface="Arial Unicode MS" pitchFamily="34" charset="-122"/>
                          <a:ea typeface="宋体" pitchFamily="2" charset="-122"/>
                        </a:rPr>
                        <a:t>date</a:t>
                      </a:r>
                      <a:r>
                        <a:rPr kumimoji="0" lang="zh-CN" altLang="en-US" sz="1600" b="0" i="0" u="none" strike="noStrike" cap="none" normalizeH="0" baseline="0">
                          <a:ln>
                            <a:noFill/>
                          </a:ln>
                          <a:solidFill>
                            <a:schemeClr val="tx1"/>
                          </a:solidFill>
                          <a:effectLst/>
                          <a:latin typeface="Courier New" pitchFamily="49" charset="0"/>
                          <a:ea typeface="宋体" pitchFamily="2" charset="-122"/>
                        </a:rPr>
                        <a:t>）</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itchFamily="2" charset="-122"/>
                          <a:ea typeface="宋体" pitchFamily="2" charset="-122"/>
                        </a:rPr>
                        <a:t>返回指定日期的年份数</a:t>
                      </a:r>
                      <a:endParaRPr kumimoji="0" lang="zh-CN" altLang="en-US" sz="16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8"/>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内容占位符 2"/>
          <p:cNvSpPr>
            <a:spLocks noGrp="1"/>
          </p:cNvSpPr>
          <p:nvPr>
            <p:ph idx="1"/>
          </p:nvPr>
        </p:nvSpPr>
        <p:spPr/>
        <p:txBody>
          <a:bodyPr/>
          <a:lstStyle/>
          <a:p>
            <a:pPr eaLnBrk="1" hangingPunct="1"/>
            <a:r>
              <a:rPr lang="zh-CN" altLang="en-US" dirty="0"/>
              <a:t>例：使用日期时间函数计算自己现在的年龄</a:t>
            </a:r>
            <a:endParaRPr lang="en-US" altLang="zh-CN" dirty="0"/>
          </a:p>
          <a:p>
            <a:pPr eaLnBrk="1" hangingPunct="1"/>
            <a:endParaRPr lang="en-US" altLang="zh-CN" dirty="0">
              <a:latin typeface="宋体" panose="02010600030101010101" pitchFamily="2" charset="-122"/>
              <a:ea typeface="宋体" panose="02010600030101010101" pitchFamily="2" charset="-122"/>
            </a:endParaRPr>
          </a:p>
          <a:p>
            <a:pPr marL="0" indent="0" eaLnBrk="1" hangingPunct="1">
              <a:buNone/>
            </a:pPr>
            <a:endParaRPr lang="en-US" altLang="zh-CN" dirty="0">
              <a:latin typeface="宋体" panose="02010600030101010101" pitchFamily="2" charset="-122"/>
              <a:ea typeface="宋体" panose="02010600030101010101" pitchFamily="2" charset="-122"/>
            </a:endParaRPr>
          </a:p>
          <a:p>
            <a:pPr eaLnBrk="1" hangingPunct="1"/>
            <a:r>
              <a:rPr lang="zh-CN" altLang="en-US" dirty="0"/>
              <a:t>例：返回指定日期中年</a:t>
            </a:r>
            <a:r>
              <a:rPr lang="en-US" altLang="zh-CN" dirty="0"/>
              <a:t>/</a:t>
            </a:r>
            <a:r>
              <a:rPr lang="zh-CN" altLang="en-US" dirty="0"/>
              <a:t>月</a:t>
            </a:r>
            <a:r>
              <a:rPr lang="en-US" altLang="zh-CN" dirty="0"/>
              <a:t>/</a:t>
            </a:r>
            <a:r>
              <a:rPr lang="zh-CN" altLang="en-US" dirty="0"/>
              <a:t>日的整数</a:t>
            </a:r>
            <a:endParaRPr lang="en-US" altLang="zh-CN" dirty="0"/>
          </a:p>
          <a:p>
            <a:pPr eaLnBrk="1" hangingPunct="1"/>
            <a:endParaRPr lang="zh-CN" altLang="en-US" dirty="0"/>
          </a:p>
        </p:txBody>
      </p:sp>
      <p:sp>
        <p:nvSpPr>
          <p:cNvPr id="5" name="标题 1">
            <a:extLst>
              <a:ext uri="{FF2B5EF4-FFF2-40B4-BE49-F238E27FC236}">
                <a16:creationId xmlns="" xmlns:a16="http://schemas.microsoft.com/office/drawing/2014/main" id="{DAA18C94-EE73-4EBD-AC99-5BD5C8464951}"/>
              </a:ext>
            </a:extLst>
          </p:cNvPr>
          <p:cNvSpPr>
            <a:spLocks noGrp="1"/>
          </p:cNvSpPr>
          <p:nvPr>
            <p:ph type="title"/>
          </p:nvPr>
        </p:nvSpPr>
        <p:spPr/>
        <p:txBody>
          <a:bodyPr/>
          <a:lstStyle/>
          <a:p>
            <a:pPr eaLnBrk="1" fontAlgn="auto" hangingPunct="1">
              <a:spcAft>
                <a:spcPts val="0"/>
              </a:spcAft>
              <a:defRPr/>
            </a:pPr>
            <a:r>
              <a:rPr lang="zh-CN" altLang="en-US" dirty="0">
                <a:latin typeface="+mj-ea"/>
              </a:rPr>
              <a:t>日期和时间函数</a:t>
            </a:r>
          </a:p>
        </p:txBody>
      </p:sp>
      <p:sp>
        <p:nvSpPr>
          <p:cNvPr id="47106" name="矩形 3"/>
          <p:cNvSpPr>
            <a:spLocks noChangeArrowheads="1"/>
          </p:cNvSpPr>
          <p:nvPr/>
        </p:nvSpPr>
        <p:spPr bwMode="auto">
          <a:xfrm>
            <a:off x="1321031" y="1954040"/>
            <a:ext cx="7750175" cy="904863"/>
          </a:xfrm>
          <a:prstGeom prst="rect">
            <a:avLst/>
          </a:prstGeom>
          <a:noFill/>
          <a:ln w="9525">
            <a:noFill/>
            <a:miter lim="800000"/>
            <a:headEnd/>
            <a:tailEnd/>
          </a:ln>
        </p:spPr>
        <p:txBody>
          <a:bodyPr>
            <a:spAutoFit/>
          </a:bodyPr>
          <a:lstStyle/>
          <a:p>
            <a:pPr>
              <a:spcBef>
                <a:spcPct val="20000"/>
              </a:spcBef>
              <a:buClr>
                <a:srgbClr val="2B166E"/>
              </a:buClr>
            </a:pPr>
            <a:r>
              <a:rPr lang="en-US" altLang="zh-CN" sz="2400" dirty="0"/>
              <a:t>SELECT ‘</a:t>
            </a:r>
            <a:r>
              <a:rPr lang="zh-CN" altLang="en-US" sz="2400" dirty="0"/>
              <a:t>年龄</a:t>
            </a:r>
            <a:r>
              <a:rPr lang="en-US" altLang="zh-CN" sz="2400" dirty="0"/>
              <a:t>’=</a:t>
            </a:r>
          </a:p>
          <a:p>
            <a:pPr>
              <a:spcBef>
                <a:spcPct val="20000"/>
              </a:spcBef>
              <a:buClr>
                <a:srgbClr val="2B166E"/>
              </a:buClr>
            </a:pPr>
            <a:r>
              <a:rPr lang="en-US" altLang="zh-CN" sz="2400" dirty="0"/>
              <a:t>          DATEDIFF(YY,’1979-06-01’,GETDATE())</a:t>
            </a:r>
            <a:endParaRPr lang="zh-CN" altLang="en-US" sz="2400" dirty="0"/>
          </a:p>
        </p:txBody>
      </p:sp>
      <p:sp>
        <p:nvSpPr>
          <p:cNvPr id="47107" name="矩形 4"/>
          <p:cNvSpPr>
            <a:spLocks noChangeArrowheads="1"/>
          </p:cNvSpPr>
          <p:nvPr/>
        </p:nvSpPr>
        <p:spPr bwMode="auto">
          <a:xfrm>
            <a:off x="2343866" y="4551277"/>
            <a:ext cx="5809221" cy="461665"/>
          </a:xfrm>
          <a:prstGeom prst="rect">
            <a:avLst/>
          </a:prstGeom>
          <a:noFill/>
          <a:ln w="9525">
            <a:noFill/>
            <a:miter lim="800000"/>
            <a:headEnd/>
            <a:tailEnd/>
          </a:ln>
        </p:spPr>
        <p:txBody>
          <a:bodyPr wrap="square">
            <a:spAutoFit/>
          </a:bodyPr>
          <a:lstStyle/>
          <a:p>
            <a:pPr>
              <a:spcBef>
                <a:spcPct val="20000"/>
              </a:spcBef>
              <a:buClr>
                <a:srgbClr val="2B166E"/>
              </a:buClr>
            </a:pPr>
            <a:r>
              <a:rPr lang="en-US" altLang="zh-CN" sz="2400" dirty="0"/>
              <a:t>SELECT  YEAR(‘2016-01-08’)</a:t>
            </a:r>
            <a:endParaRPr lang="zh-CN" altLang="en-US" sz="2400" dirty="0"/>
          </a:p>
        </p:txBody>
      </p:sp>
      <p:pic>
        <p:nvPicPr>
          <p:cNvPr id="3" name="图片 2">
            <a:extLst>
              <a:ext uri="{FF2B5EF4-FFF2-40B4-BE49-F238E27FC236}">
                <a16:creationId xmlns="" xmlns:a16="http://schemas.microsoft.com/office/drawing/2014/main" id="{EBDA0494-2B4E-4ADD-8960-066A3B45C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6684" y="3429000"/>
            <a:ext cx="3762900" cy="279121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239349" y="999589"/>
            <a:ext cx="10972800" cy="4858821"/>
          </a:xfrm>
        </p:spPr>
        <p:txBody>
          <a:bodyPr rtlCol="0">
            <a:normAutofit fontScale="70000" lnSpcReduction="20000"/>
          </a:bodyPr>
          <a:lstStyle/>
          <a:p>
            <a:pPr eaLnBrk="1" fontAlgn="auto" hangingPunct="1">
              <a:spcAft>
                <a:spcPts val="0"/>
              </a:spcAft>
              <a:defRPr/>
            </a:pPr>
            <a:r>
              <a:rPr lang="zh-CN" altLang="en-US" sz="3000" dirty="0"/>
              <a:t>字符串转换函数</a:t>
            </a:r>
            <a:endParaRPr lang="en-US" altLang="zh-CN" sz="3000" dirty="0"/>
          </a:p>
          <a:p>
            <a:pPr lvl="1" eaLnBrk="1" fontAlgn="auto" hangingPunct="1">
              <a:spcAft>
                <a:spcPts val="0"/>
              </a:spcAft>
              <a:defRPr/>
            </a:pPr>
            <a:r>
              <a:rPr lang="en-US" altLang="zh-CN" dirty="0">
                <a:ea typeface="+mn-ea"/>
              </a:rPr>
              <a:t>ASCII</a:t>
            </a:r>
            <a:r>
              <a:rPr lang="zh-CN" altLang="en-US" dirty="0">
                <a:ea typeface="+mn-ea"/>
              </a:rPr>
              <a:t>（字符串） 函数返回字符表达式最左端字符的</a:t>
            </a:r>
            <a:r>
              <a:rPr lang="en-US" altLang="zh-CN" dirty="0">
                <a:ea typeface="+mn-ea"/>
              </a:rPr>
              <a:t>ASCII </a:t>
            </a:r>
            <a:r>
              <a:rPr lang="zh-CN" altLang="en-US" dirty="0">
                <a:ea typeface="+mn-ea"/>
              </a:rPr>
              <a:t>码值</a:t>
            </a:r>
            <a:endParaRPr lang="en-US" altLang="zh-CN" dirty="0">
              <a:ea typeface="+mn-ea"/>
            </a:endParaRPr>
          </a:p>
          <a:p>
            <a:pPr lvl="1" eaLnBrk="1" fontAlgn="auto" hangingPunct="1">
              <a:spcAft>
                <a:spcPts val="0"/>
              </a:spcAft>
              <a:defRPr/>
            </a:pPr>
            <a:r>
              <a:rPr lang="en-US" altLang="zh-CN" dirty="0">
                <a:ea typeface="+mn-ea"/>
              </a:rPr>
              <a:t>CHAR</a:t>
            </a:r>
            <a:r>
              <a:rPr lang="zh-CN" altLang="en-US" dirty="0">
                <a:ea typeface="+mn-ea"/>
              </a:rPr>
              <a:t>（整数表达式） 函数用于将</a:t>
            </a:r>
            <a:r>
              <a:rPr lang="en-US" altLang="zh-CN" dirty="0">
                <a:ea typeface="+mn-ea"/>
              </a:rPr>
              <a:t>ASCII </a:t>
            </a:r>
            <a:r>
              <a:rPr lang="zh-CN" altLang="en-US" dirty="0">
                <a:ea typeface="+mn-ea"/>
              </a:rPr>
              <a:t>码转换为字符</a:t>
            </a:r>
            <a:endParaRPr lang="en-US" altLang="zh-CN" dirty="0">
              <a:ea typeface="+mn-ea"/>
            </a:endParaRPr>
          </a:p>
          <a:p>
            <a:pPr lvl="1" eaLnBrk="1" fontAlgn="auto" hangingPunct="1">
              <a:spcAft>
                <a:spcPts val="0"/>
              </a:spcAft>
              <a:defRPr/>
            </a:pPr>
            <a:r>
              <a:rPr lang="en-US" altLang="zh-CN" dirty="0">
                <a:ea typeface="+mn-ea"/>
              </a:rPr>
              <a:t>LOWER</a:t>
            </a:r>
            <a:r>
              <a:rPr lang="zh-CN" altLang="en-US" dirty="0">
                <a:ea typeface="+mn-ea"/>
              </a:rPr>
              <a:t>（字符串） 函数把字符串全部转换为小写</a:t>
            </a:r>
            <a:endParaRPr lang="en-US" altLang="zh-CN" dirty="0">
              <a:ea typeface="+mn-ea"/>
            </a:endParaRPr>
          </a:p>
          <a:p>
            <a:pPr lvl="1" eaLnBrk="1" fontAlgn="auto" hangingPunct="1">
              <a:spcAft>
                <a:spcPts val="0"/>
              </a:spcAft>
              <a:defRPr/>
            </a:pPr>
            <a:r>
              <a:rPr lang="en-US" altLang="zh-CN" dirty="0">
                <a:ea typeface="+mn-ea"/>
              </a:rPr>
              <a:t>UPPER</a:t>
            </a:r>
            <a:r>
              <a:rPr lang="zh-CN" altLang="en-US" dirty="0">
                <a:ea typeface="+mn-ea"/>
              </a:rPr>
              <a:t>（字符串） 函数把字符串全部转换为大写</a:t>
            </a:r>
            <a:endParaRPr lang="en-US" altLang="zh-CN" dirty="0">
              <a:ea typeface="+mn-ea"/>
            </a:endParaRPr>
          </a:p>
          <a:p>
            <a:pPr eaLnBrk="1" fontAlgn="auto" hangingPunct="1">
              <a:spcAft>
                <a:spcPts val="0"/>
              </a:spcAft>
              <a:defRPr/>
            </a:pPr>
            <a:r>
              <a:rPr lang="zh-CN" altLang="en-US" sz="3000" dirty="0"/>
              <a:t>去空格函数</a:t>
            </a:r>
            <a:endParaRPr lang="en-US" altLang="zh-CN" sz="3000" dirty="0"/>
          </a:p>
          <a:p>
            <a:pPr lvl="1" eaLnBrk="1" fontAlgn="auto" hangingPunct="1">
              <a:spcAft>
                <a:spcPts val="0"/>
              </a:spcAft>
              <a:defRPr/>
            </a:pPr>
            <a:r>
              <a:rPr lang="en-US" altLang="zh-CN" sz="2600" dirty="0">
                <a:ea typeface="+mn-ea"/>
              </a:rPr>
              <a:t>LTRIM</a:t>
            </a:r>
            <a:r>
              <a:rPr lang="zh-CN" altLang="en-US" sz="2600" dirty="0">
                <a:ea typeface="+mn-ea"/>
              </a:rPr>
              <a:t>（字符串） 函数把字符串头部的空格去掉</a:t>
            </a:r>
            <a:endParaRPr lang="en-US" altLang="zh-CN" sz="2600" dirty="0">
              <a:ea typeface="+mn-ea"/>
            </a:endParaRPr>
          </a:p>
          <a:p>
            <a:pPr lvl="1" eaLnBrk="1" fontAlgn="auto" hangingPunct="1">
              <a:spcAft>
                <a:spcPts val="0"/>
              </a:spcAft>
              <a:defRPr/>
            </a:pPr>
            <a:r>
              <a:rPr lang="en-US" altLang="zh-CN" sz="2600" dirty="0">
                <a:ea typeface="+mn-ea"/>
              </a:rPr>
              <a:t>RTRIM</a:t>
            </a:r>
            <a:r>
              <a:rPr lang="zh-CN" altLang="en-US" sz="2600" dirty="0">
                <a:ea typeface="+mn-ea"/>
              </a:rPr>
              <a:t>（字符串） 函数把字符串尾部的空格去掉</a:t>
            </a:r>
            <a:endParaRPr lang="en-US" altLang="zh-CN" sz="2600" dirty="0">
              <a:ea typeface="+mn-ea"/>
            </a:endParaRPr>
          </a:p>
          <a:p>
            <a:pPr eaLnBrk="1" fontAlgn="auto" hangingPunct="1">
              <a:spcAft>
                <a:spcPts val="0"/>
              </a:spcAft>
              <a:defRPr/>
            </a:pPr>
            <a:r>
              <a:rPr lang="zh-CN" altLang="en-US" sz="3000" dirty="0"/>
              <a:t>取子串函数</a:t>
            </a:r>
            <a:endParaRPr lang="en-US" altLang="zh-CN" sz="3000" dirty="0"/>
          </a:p>
          <a:p>
            <a:pPr lvl="1" eaLnBrk="1" fontAlgn="auto" hangingPunct="1">
              <a:spcAft>
                <a:spcPts val="0"/>
              </a:spcAft>
              <a:defRPr/>
            </a:pPr>
            <a:r>
              <a:rPr lang="en-US" altLang="zh-CN" sz="2600" dirty="0">
                <a:ea typeface="+mn-ea"/>
              </a:rPr>
              <a:t>LEFT(</a:t>
            </a:r>
            <a:r>
              <a:rPr lang="zh-CN" altLang="en-US" sz="2600" dirty="0">
                <a:ea typeface="+mn-ea"/>
              </a:rPr>
              <a:t>字符串</a:t>
            </a:r>
            <a:r>
              <a:rPr lang="en-US" altLang="zh-CN" sz="2600" dirty="0">
                <a:ea typeface="+mn-ea"/>
              </a:rPr>
              <a:t>,</a:t>
            </a:r>
            <a:r>
              <a:rPr lang="en-US" altLang="zh-CN" sz="2600" dirty="0" err="1">
                <a:ea typeface="+mn-ea"/>
              </a:rPr>
              <a:t>int</a:t>
            </a:r>
            <a:r>
              <a:rPr lang="en-US" altLang="zh-CN" sz="2600" dirty="0">
                <a:ea typeface="+mn-ea"/>
              </a:rPr>
              <a:t> num)</a:t>
            </a:r>
            <a:r>
              <a:rPr lang="zh-CN" altLang="en-US" sz="2600" dirty="0">
                <a:ea typeface="+mn-ea"/>
              </a:rPr>
              <a:t>函数返回的子串是从字符串最左边起到第</a:t>
            </a:r>
            <a:r>
              <a:rPr lang="en-US" altLang="zh-CN" sz="2600" dirty="0">
                <a:ea typeface="+mn-ea"/>
              </a:rPr>
              <a:t>num</a:t>
            </a:r>
            <a:r>
              <a:rPr lang="zh-CN" altLang="en-US" sz="2600" dirty="0">
                <a:ea typeface="+mn-ea"/>
              </a:rPr>
              <a:t>个字符的部分。若</a:t>
            </a:r>
            <a:r>
              <a:rPr lang="en-US" altLang="zh-CN" sz="2600" dirty="0">
                <a:ea typeface="+mn-ea"/>
              </a:rPr>
              <a:t>num</a:t>
            </a:r>
            <a:r>
              <a:rPr lang="zh-CN" altLang="en-US" sz="2600" dirty="0">
                <a:ea typeface="+mn-ea"/>
              </a:rPr>
              <a:t>为负值</a:t>
            </a:r>
            <a:r>
              <a:rPr lang="en-US" altLang="zh-CN" sz="2600" dirty="0">
                <a:ea typeface="+mn-ea"/>
              </a:rPr>
              <a:t>,</a:t>
            </a:r>
            <a:r>
              <a:rPr lang="zh-CN" altLang="en-US" sz="2600" dirty="0">
                <a:ea typeface="+mn-ea"/>
              </a:rPr>
              <a:t>则返回</a:t>
            </a:r>
            <a:r>
              <a:rPr lang="en-US" altLang="zh-CN" sz="2600" dirty="0">
                <a:ea typeface="+mn-ea"/>
              </a:rPr>
              <a:t>NULL</a:t>
            </a:r>
            <a:r>
              <a:rPr lang="zh-CN" altLang="en-US" sz="2600" dirty="0">
                <a:ea typeface="+mn-ea"/>
              </a:rPr>
              <a:t>值</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字符串函数</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fontScale="85000" lnSpcReduction="20000"/>
          </a:bodyPr>
          <a:lstStyle/>
          <a:p>
            <a:pPr eaLnBrk="1" fontAlgn="auto" hangingPunct="1">
              <a:spcAft>
                <a:spcPts val="0"/>
              </a:spcAft>
              <a:defRPr/>
            </a:pPr>
            <a:r>
              <a:rPr lang="zh-CN" altLang="en-US" dirty="0"/>
              <a:t>掌握</a:t>
            </a:r>
            <a:endParaRPr lang="en-US" altLang="zh-CN" dirty="0"/>
          </a:p>
          <a:p>
            <a:pPr lvl="1" eaLnBrk="1" fontAlgn="auto" hangingPunct="1">
              <a:spcAft>
                <a:spcPts val="0"/>
              </a:spcAft>
              <a:defRPr/>
            </a:pPr>
            <a:r>
              <a:rPr lang="zh-CN" altLang="en-US" dirty="0">
                <a:ea typeface="+mn-ea"/>
              </a:rPr>
              <a:t>变量、运算符、控制语句</a:t>
            </a:r>
            <a:endParaRPr lang="en-US" altLang="zh-CN" dirty="0">
              <a:ea typeface="+mn-ea"/>
            </a:endParaRPr>
          </a:p>
          <a:p>
            <a:pPr lvl="1" eaLnBrk="1" fontAlgn="auto" hangingPunct="1">
              <a:spcAft>
                <a:spcPts val="0"/>
              </a:spcAft>
              <a:defRPr/>
            </a:pPr>
            <a:r>
              <a:rPr lang="zh-CN" altLang="en-US" dirty="0">
                <a:ea typeface="+mn-ea"/>
              </a:rPr>
              <a:t>游标、存储过程、自定义函数、触发器</a:t>
            </a:r>
            <a:endParaRPr lang="en-US" altLang="zh-CN" dirty="0">
              <a:ea typeface="+mn-ea"/>
            </a:endParaRPr>
          </a:p>
          <a:p>
            <a:pPr eaLnBrk="1" fontAlgn="auto" hangingPunct="1">
              <a:spcAft>
                <a:spcPts val="0"/>
              </a:spcAft>
              <a:defRPr/>
            </a:pPr>
            <a:r>
              <a:rPr lang="zh-CN" altLang="en-US" dirty="0"/>
              <a:t>了解</a:t>
            </a:r>
            <a:endParaRPr lang="en-US" altLang="zh-CN" dirty="0"/>
          </a:p>
          <a:p>
            <a:pPr lvl="1" eaLnBrk="1" fontAlgn="auto" hangingPunct="1">
              <a:spcAft>
                <a:spcPts val="0"/>
              </a:spcAft>
              <a:defRPr/>
            </a:pPr>
            <a:r>
              <a:rPr lang="zh-CN" altLang="en-US" dirty="0">
                <a:ea typeface="+mn-ea"/>
              </a:rPr>
              <a:t>系统函数</a:t>
            </a:r>
            <a:endParaRPr lang="en-US" altLang="zh-CN" dirty="0">
              <a:ea typeface="+mn-ea"/>
            </a:endParaRPr>
          </a:p>
          <a:p>
            <a:pPr eaLnBrk="1" fontAlgn="auto" hangingPunct="1">
              <a:spcAft>
                <a:spcPts val="0"/>
              </a:spcAft>
              <a:defRPr/>
            </a:pPr>
            <a:r>
              <a:rPr lang="zh-CN" altLang="en-US" dirty="0"/>
              <a:t>重点</a:t>
            </a:r>
            <a:endParaRPr lang="en-US" altLang="zh-CN" dirty="0"/>
          </a:p>
          <a:p>
            <a:pPr lvl="1" eaLnBrk="1" fontAlgn="auto" hangingPunct="1">
              <a:spcAft>
                <a:spcPts val="0"/>
              </a:spcAft>
              <a:defRPr/>
            </a:pPr>
            <a:r>
              <a:rPr lang="zh-CN" altLang="en-US" dirty="0">
                <a:ea typeface="+mn-ea"/>
              </a:rPr>
              <a:t>游标、存储过程、自定义函数、触发器</a:t>
            </a:r>
            <a:endParaRPr lang="en-US" altLang="zh-CN" dirty="0">
              <a:ea typeface="+mn-ea"/>
            </a:endParaRPr>
          </a:p>
          <a:p>
            <a:pPr eaLnBrk="1" fontAlgn="auto" hangingPunct="1">
              <a:spcAft>
                <a:spcPts val="0"/>
              </a:spcAft>
              <a:defRPr/>
            </a:pPr>
            <a:r>
              <a:rPr lang="zh-CN" altLang="en-US" dirty="0"/>
              <a:t>难点</a:t>
            </a:r>
            <a:endParaRPr lang="en-US" altLang="zh-CN" dirty="0"/>
          </a:p>
          <a:p>
            <a:pPr lvl="1" eaLnBrk="1" fontAlgn="auto" hangingPunct="1">
              <a:spcAft>
                <a:spcPts val="0"/>
              </a:spcAft>
              <a:defRPr/>
            </a:pPr>
            <a:r>
              <a:rPr lang="zh-CN" altLang="en-US" dirty="0">
                <a:ea typeface="+mn-ea"/>
              </a:rPr>
              <a:t>自定义函数</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教学目标</a:t>
            </a:r>
          </a:p>
        </p:txBody>
      </p:sp>
      <p:pic>
        <p:nvPicPr>
          <p:cNvPr id="6" name="图片 5">
            <a:extLst>
              <a:ext uri="{FF2B5EF4-FFF2-40B4-BE49-F238E27FC236}">
                <a16:creationId xmlns="" xmlns:a16="http://schemas.microsoft.com/office/drawing/2014/main" id="{657C148A-C48E-4A3F-91A0-96E9BD4426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内容占位符 2"/>
          <p:cNvSpPr>
            <a:spLocks noGrp="1"/>
          </p:cNvSpPr>
          <p:nvPr>
            <p:ph idx="1"/>
          </p:nvPr>
        </p:nvSpPr>
        <p:spPr>
          <a:xfrm>
            <a:off x="57681" y="1166525"/>
            <a:ext cx="12002523" cy="4524949"/>
          </a:xfrm>
        </p:spPr>
        <p:txBody>
          <a:bodyPr/>
          <a:lstStyle/>
          <a:p>
            <a:pPr lvl="1" eaLnBrk="1" hangingPunct="1">
              <a:lnSpc>
                <a:spcPct val="100000"/>
              </a:lnSpc>
            </a:pPr>
            <a:r>
              <a:rPr lang="en-US" altLang="zh-CN" dirty="0"/>
              <a:t>RIGHT(</a:t>
            </a:r>
            <a:r>
              <a:rPr lang="zh-CN" altLang="en-US" dirty="0"/>
              <a:t>字符串</a:t>
            </a:r>
            <a:r>
              <a:rPr lang="en-US" altLang="zh-CN" dirty="0"/>
              <a:t>,</a:t>
            </a:r>
            <a:r>
              <a:rPr lang="en-US" altLang="zh-CN" dirty="0" err="1"/>
              <a:t>int</a:t>
            </a:r>
            <a:r>
              <a:rPr lang="en-US" altLang="zh-CN" dirty="0"/>
              <a:t> </a:t>
            </a:r>
            <a:r>
              <a:rPr lang="en-US" altLang="zh-CN" dirty="0" err="1"/>
              <a:t>num</a:t>
            </a:r>
            <a:r>
              <a:rPr lang="en-US" altLang="zh-CN" dirty="0"/>
              <a:t>)</a:t>
            </a:r>
            <a:r>
              <a:rPr lang="zh-CN" altLang="en-US" dirty="0"/>
              <a:t>函数返回的子串是从字符串最右边起到第</a:t>
            </a:r>
            <a:r>
              <a:rPr lang="en-US" altLang="zh-CN" dirty="0" err="1"/>
              <a:t>num</a:t>
            </a:r>
            <a:r>
              <a:rPr lang="zh-CN" altLang="en-US" dirty="0"/>
              <a:t>个字符的部分。若</a:t>
            </a:r>
            <a:r>
              <a:rPr lang="en-US" altLang="zh-CN" dirty="0" err="1"/>
              <a:t>num</a:t>
            </a:r>
            <a:r>
              <a:rPr lang="zh-CN" altLang="en-US" dirty="0"/>
              <a:t>为负值</a:t>
            </a:r>
            <a:r>
              <a:rPr lang="en-US" altLang="zh-CN" dirty="0"/>
              <a:t>,</a:t>
            </a:r>
            <a:r>
              <a:rPr lang="zh-CN" altLang="en-US" dirty="0"/>
              <a:t>则返回</a:t>
            </a:r>
            <a:r>
              <a:rPr lang="en-US" altLang="zh-CN" dirty="0"/>
              <a:t>NULL</a:t>
            </a:r>
            <a:r>
              <a:rPr lang="zh-CN" altLang="en-US" dirty="0"/>
              <a:t>值</a:t>
            </a:r>
            <a:endParaRPr lang="en-US" altLang="zh-CN" dirty="0"/>
          </a:p>
          <a:p>
            <a:pPr lvl="1" eaLnBrk="1" hangingPunct="1">
              <a:lnSpc>
                <a:spcPct val="100000"/>
              </a:lnSpc>
            </a:pPr>
            <a:r>
              <a:rPr lang="en-US" altLang="zh-CN" dirty="0"/>
              <a:t>SUBSTRING (</a:t>
            </a:r>
            <a:r>
              <a:rPr lang="zh-CN" altLang="en-US" dirty="0"/>
              <a:t>字符串</a:t>
            </a:r>
            <a:r>
              <a:rPr lang="en-US" altLang="zh-CN" dirty="0"/>
              <a:t>,</a:t>
            </a:r>
            <a:r>
              <a:rPr lang="en-US" altLang="zh-CN" dirty="0" err="1"/>
              <a:t>int</a:t>
            </a:r>
            <a:r>
              <a:rPr lang="en-US" altLang="zh-CN" dirty="0"/>
              <a:t> </a:t>
            </a:r>
            <a:r>
              <a:rPr lang="en-US" altLang="zh-CN" dirty="0" err="1"/>
              <a:t>pos,int</a:t>
            </a:r>
            <a:r>
              <a:rPr lang="en-US" altLang="zh-CN" dirty="0"/>
              <a:t> length</a:t>
            </a:r>
            <a:r>
              <a:rPr lang="zh-CN" altLang="en-US" dirty="0"/>
              <a:t>）函数返回的子串是从字符串左边第</a:t>
            </a:r>
            <a:r>
              <a:rPr lang="en-US" altLang="zh-CN" dirty="0"/>
              <a:t>starting_ position </a:t>
            </a:r>
            <a:r>
              <a:rPr lang="zh-CN" altLang="en-US" dirty="0"/>
              <a:t>个字符起</a:t>
            </a:r>
            <a:r>
              <a:rPr lang="en-US" altLang="zh-CN" dirty="0"/>
              <a:t>length</a:t>
            </a:r>
            <a:r>
              <a:rPr lang="zh-CN" altLang="en-US" dirty="0"/>
              <a:t>个字符的部分。</a:t>
            </a:r>
            <a:r>
              <a:rPr lang="en-US" altLang="zh-CN" dirty="0"/>
              <a:t>SUBSTRING</a:t>
            </a:r>
            <a:r>
              <a:rPr lang="zh-CN" altLang="en-US" dirty="0"/>
              <a:t>（）函数不能用于</a:t>
            </a:r>
            <a:r>
              <a:rPr lang="en-US" altLang="zh-CN" dirty="0"/>
              <a:t>TEXT </a:t>
            </a:r>
            <a:r>
              <a:rPr lang="zh-CN" altLang="en-US" dirty="0"/>
              <a:t>和</a:t>
            </a:r>
            <a:r>
              <a:rPr lang="en-US" altLang="zh-CN" dirty="0"/>
              <a:t>IMAGE </a:t>
            </a:r>
            <a:r>
              <a:rPr lang="zh-CN" altLang="en-US" dirty="0"/>
              <a:t>数据类型</a:t>
            </a:r>
          </a:p>
          <a:p>
            <a:pPr eaLnBrk="1" hangingPunct="1"/>
            <a:r>
              <a:rPr lang="zh-CN" altLang="en-US" dirty="0"/>
              <a:t>字符串比较函数</a:t>
            </a:r>
            <a:endParaRPr lang="en-US" altLang="zh-CN" dirty="0"/>
          </a:p>
          <a:p>
            <a:pPr lvl="1" eaLnBrk="1" hangingPunct="1">
              <a:lnSpc>
                <a:spcPct val="100000"/>
              </a:lnSpc>
            </a:pPr>
            <a:r>
              <a:rPr lang="en-US" altLang="zh-CN" dirty="0"/>
              <a:t>CHARINDEX (&lt;</a:t>
            </a:r>
            <a:r>
              <a:rPr lang="zh-CN" altLang="en-US" dirty="0"/>
              <a:t>要找的子串</a:t>
            </a:r>
            <a:r>
              <a:rPr lang="en-US" altLang="zh-CN" dirty="0"/>
              <a:t>&gt;</a:t>
            </a:r>
            <a:r>
              <a:rPr lang="zh-CN" altLang="en-US" dirty="0"/>
              <a:t>，字符串</a:t>
            </a:r>
            <a:r>
              <a:rPr lang="en-US" altLang="zh-CN" dirty="0"/>
              <a:t>)</a:t>
            </a:r>
            <a:r>
              <a:rPr lang="zh-CN" altLang="en-US" dirty="0"/>
              <a:t>函数返回字符串中某个指定的子串出现的开始位置，如果没有发现子串，则返回</a:t>
            </a:r>
            <a:r>
              <a:rPr lang="en-US" altLang="zh-CN" dirty="0"/>
              <a:t>0 </a:t>
            </a:r>
            <a:r>
              <a:rPr lang="zh-CN" altLang="en-US" dirty="0"/>
              <a:t>值</a:t>
            </a:r>
            <a:endParaRPr lang="en-US" altLang="zh-CN" dirty="0"/>
          </a:p>
          <a:p>
            <a:pPr lvl="1" eaLnBrk="1" hangingPunct="1">
              <a:lnSpc>
                <a:spcPct val="100000"/>
              </a:lnSpc>
            </a:pPr>
            <a:r>
              <a:rPr lang="en-US" altLang="zh-CN" dirty="0"/>
              <a:t>PATINDEX (&lt;’%substring _expression%’&gt;</a:t>
            </a:r>
            <a:r>
              <a:rPr lang="zh-CN" altLang="en-US" dirty="0"/>
              <a:t>， </a:t>
            </a:r>
            <a:r>
              <a:rPr lang="en-US" altLang="zh-CN" dirty="0"/>
              <a:t>&lt;</a:t>
            </a:r>
            <a:r>
              <a:rPr lang="zh-CN" altLang="en-US" dirty="0"/>
              <a:t>字符串</a:t>
            </a:r>
            <a:r>
              <a:rPr lang="en-US" altLang="zh-CN" dirty="0"/>
              <a:t>&gt;) </a:t>
            </a:r>
            <a:r>
              <a:rPr lang="zh-CN" altLang="en-US" dirty="0"/>
              <a:t>函数返回字符串中某个指定的子串出现的开始位置，其中子串表达式前后必须有百分号“</a:t>
            </a:r>
            <a:r>
              <a:rPr lang="en-US" altLang="zh-CN" dirty="0"/>
              <a:t>%”</a:t>
            </a:r>
            <a:r>
              <a:rPr lang="zh-CN" altLang="en-US" dirty="0"/>
              <a:t>否则返回值为</a:t>
            </a:r>
            <a:r>
              <a:rPr lang="en-US" altLang="zh-CN" dirty="0"/>
              <a:t>0</a:t>
            </a:r>
            <a:endParaRPr lang="zh-CN" altLang="en-US" dirty="0"/>
          </a:p>
        </p:txBody>
      </p:sp>
      <p:sp>
        <p:nvSpPr>
          <p:cNvPr id="3" name="标题 1">
            <a:extLst>
              <a:ext uri="{FF2B5EF4-FFF2-40B4-BE49-F238E27FC236}">
                <a16:creationId xmlns="" xmlns:a16="http://schemas.microsoft.com/office/drawing/2014/main" id="{09226ED1-E079-4304-82D0-400C15204DD7}"/>
              </a:ext>
            </a:extLst>
          </p:cNvPr>
          <p:cNvSpPr>
            <a:spLocks noGrp="1"/>
          </p:cNvSpPr>
          <p:nvPr>
            <p:ph type="title"/>
          </p:nvPr>
        </p:nvSpPr>
        <p:spPr/>
        <p:txBody>
          <a:bodyPr/>
          <a:lstStyle/>
          <a:p>
            <a:pPr eaLnBrk="1" fontAlgn="auto" hangingPunct="1">
              <a:spcAft>
                <a:spcPts val="0"/>
              </a:spcAft>
              <a:defRPr/>
            </a:pPr>
            <a:r>
              <a:rPr lang="zh-CN" altLang="en-US" dirty="0">
                <a:latin typeface="+mj-ea"/>
              </a:rPr>
              <a:t>字符串函数</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内容占位符 2"/>
          <p:cNvSpPr>
            <a:spLocks noGrp="1"/>
          </p:cNvSpPr>
          <p:nvPr>
            <p:ph idx="1"/>
          </p:nvPr>
        </p:nvSpPr>
        <p:spPr/>
        <p:txBody>
          <a:bodyPr/>
          <a:lstStyle/>
          <a:p>
            <a:pPr eaLnBrk="1" hangingPunct="1"/>
            <a:r>
              <a:rPr lang="zh-CN" altLang="en-US" dirty="0"/>
              <a:t>字符串操作函数</a:t>
            </a:r>
            <a:endParaRPr lang="en-US" altLang="zh-CN" dirty="0"/>
          </a:p>
          <a:p>
            <a:pPr lvl="1" eaLnBrk="1" hangingPunct="1"/>
            <a:r>
              <a:rPr lang="en-US" altLang="zh-CN" dirty="0"/>
              <a:t>QUOTENAME</a:t>
            </a:r>
            <a:r>
              <a:rPr lang="zh-CN" altLang="en-US" dirty="0"/>
              <a:t>（） 函数返回被特定字符括起来的字符串</a:t>
            </a:r>
            <a:endParaRPr lang="en-US" altLang="zh-CN" dirty="0"/>
          </a:p>
          <a:p>
            <a:pPr lvl="1" eaLnBrk="1" hangingPunct="1"/>
            <a:r>
              <a:rPr lang="en-US" altLang="zh-CN" dirty="0"/>
              <a:t>REPLICATE</a:t>
            </a:r>
            <a:r>
              <a:rPr lang="zh-CN" altLang="en-US" dirty="0"/>
              <a:t>（） 函数返回一个重复</a:t>
            </a:r>
            <a:r>
              <a:rPr lang="en-US" altLang="zh-CN" dirty="0" err="1"/>
              <a:t>character_expression</a:t>
            </a:r>
            <a:r>
              <a:rPr lang="en-US" altLang="zh-CN" dirty="0"/>
              <a:t> </a:t>
            </a:r>
            <a:r>
              <a:rPr lang="zh-CN" altLang="en-US" dirty="0"/>
              <a:t>指定次数的字符串</a:t>
            </a:r>
            <a:endParaRPr lang="en-US" altLang="zh-CN" dirty="0"/>
          </a:p>
          <a:p>
            <a:pPr lvl="1" eaLnBrk="1" hangingPunct="1"/>
            <a:r>
              <a:rPr lang="en-US" altLang="zh-CN" dirty="0"/>
              <a:t>REVERSE</a:t>
            </a:r>
            <a:r>
              <a:rPr lang="zh-CN" altLang="en-US" dirty="0"/>
              <a:t>（） 函数将指定的字符串的字符排列顺序颠倒</a:t>
            </a:r>
            <a:endParaRPr lang="en-US" altLang="zh-CN" dirty="0"/>
          </a:p>
          <a:p>
            <a:pPr lvl="1" eaLnBrk="1" hangingPunct="1"/>
            <a:r>
              <a:rPr lang="en-US" altLang="zh-CN" dirty="0"/>
              <a:t>REPLACE</a:t>
            </a:r>
            <a:r>
              <a:rPr lang="zh-CN" altLang="en-US" dirty="0"/>
              <a:t>（） 函数返回被替换了指定子串的字符串</a:t>
            </a:r>
            <a:endParaRPr lang="en-US" altLang="zh-CN" dirty="0"/>
          </a:p>
          <a:p>
            <a:pPr lvl="1" eaLnBrk="1" hangingPunct="1"/>
            <a:r>
              <a:rPr lang="en-US" altLang="zh-CN" dirty="0"/>
              <a:t>SPACE</a:t>
            </a:r>
            <a:r>
              <a:rPr lang="zh-CN" altLang="en-US" dirty="0"/>
              <a:t>（） 函数返回一个有指定长度的空白字符串</a:t>
            </a:r>
            <a:endParaRPr lang="en-US" altLang="zh-CN" dirty="0"/>
          </a:p>
          <a:p>
            <a:pPr lvl="1" eaLnBrk="1" hangingPunct="1"/>
            <a:r>
              <a:rPr lang="en-US" altLang="zh-CN" dirty="0"/>
              <a:t>STUF</a:t>
            </a:r>
            <a:r>
              <a:rPr lang="zh-CN" altLang="en-US" dirty="0"/>
              <a:t>（）函数用另一子串替换字符串指定位置、长度的子串</a:t>
            </a:r>
            <a:endParaRPr lang="en-US" altLang="zh-CN" dirty="0"/>
          </a:p>
          <a:p>
            <a:pPr lvl="1" eaLnBrk="1" hangingPunct="1"/>
            <a:endParaRPr lang="zh-CN" altLang="en-US" dirty="0"/>
          </a:p>
        </p:txBody>
      </p:sp>
      <p:sp>
        <p:nvSpPr>
          <p:cNvPr id="3" name="标题 1">
            <a:extLst>
              <a:ext uri="{FF2B5EF4-FFF2-40B4-BE49-F238E27FC236}">
                <a16:creationId xmlns="" xmlns:a16="http://schemas.microsoft.com/office/drawing/2014/main" id="{63222B16-73DA-46E8-BD87-F50FE834DF35}"/>
              </a:ext>
            </a:extLst>
          </p:cNvPr>
          <p:cNvSpPr>
            <a:spLocks noGrp="1"/>
          </p:cNvSpPr>
          <p:nvPr>
            <p:ph type="title"/>
          </p:nvPr>
        </p:nvSpPr>
        <p:spPr/>
        <p:txBody>
          <a:bodyPr/>
          <a:lstStyle/>
          <a:p>
            <a:pPr eaLnBrk="1" fontAlgn="auto" hangingPunct="1">
              <a:spcAft>
                <a:spcPts val="0"/>
              </a:spcAft>
              <a:defRPr/>
            </a:pPr>
            <a:r>
              <a:rPr lang="zh-CN" altLang="en-US" dirty="0">
                <a:latin typeface="+mj-ea"/>
              </a:rPr>
              <a:t>字符串函数</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a:bodyPr>
          <a:lstStyle/>
          <a:p>
            <a:pPr eaLnBrk="1" hangingPunct="1">
              <a:lnSpc>
                <a:spcPct val="150000"/>
              </a:lnSpc>
              <a:defRPr/>
            </a:pPr>
            <a:r>
              <a:rPr lang="zh-CN" altLang="en-US" dirty="0">
                <a:latin typeface="+mn-ea"/>
              </a:rPr>
              <a:t>转换函数有两个：</a:t>
            </a:r>
            <a:r>
              <a:rPr lang="en-US" altLang="zh-CN" dirty="0">
                <a:latin typeface="+mn-ea"/>
              </a:rPr>
              <a:t>CONVERT</a:t>
            </a:r>
            <a:r>
              <a:rPr lang="zh-CN" altLang="en-US" dirty="0">
                <a:latin typeface="+mn-ea"/>
              </a:rPr>
              <a:t>和</a:t>
            </a:r>
            <a:r>
              <a:rPr lang="en-US" altLang="zh-CN" dirty="0">
                <a:latin typeface="+mn-ea"/>
              </a:rPr>
              <a:t>CAST</a:t>
            </a:r>
            <a:endParaRPr lang="zh-CN" altLang="en-US" dirty="0">
              <a:latin typeface="+mn-ea"/>
            </a:endParaRPr>
          </a:p>
          <a:p>
            <a:pPr lvl="1" eaLnBrk="1" hangingPunct="1">
              <a:lnSpc>
                <a:spcPct val="150000"/>
              </a:lnSpc>
              <a:defRPr/>
            </a:pPr>
            <a:r>
              <a:rPr lang="en-US" altLang="zh-CN" dirty="0">
                <a:latin typeface="+mn-ea"/>
              </a:rPr>
              <a:t>CAST</a:t>
            </a:r>
            <a:r>
              <a:rPr lang="zh-CN" altLang="en-US" dirty="0">
                <a:latin typeface="+mn-ea"/>
              </a:rPr>
              <a:t>函数允许把一个数据类型强制转换为另一种数据类型，其语法形式为：</a:t>
            </a:r>
          </a:p>
          <a:p>
            <a:pPr lvl="2" eaLnBrk="1" hangingPunct="1">
              <a:lnSpc>
                <a:spcPct val="150000"/>
              </a:lnSpc>
              <a:defRPr/>
            </a:pPr>
            <a:r>
              <a:rPr lang="en-US" altLang="zh-CN" dirty="0">
                <a:latin typeface="+mn-ea"/>
              </a:rPr>
              <a:t>CAST( expression  AS  </a:t>
            </a:r>
            <a:r>
              <a:rPr lang="en-US" altLang="zh-CN" dirty="0" err="1">
                <a:latin typeface="+mn-ea"/>
              </a:rPr>
              <a:t>data_type</a:t>
            </a:r>
            <a:r>
              <a:rPr lang="en-US" altLang="zh-CN" dirty="0">
                <a:latin typeface="+mn-ea"/>
              </a:rPr>
              <a:t> )</a:t>
            </a:r>
          </a:p>
          <a:p>
            <a:pPr lvl="1" eaLnBrk="1" hangingPunct="1">
              <a:lnSpc>
                <a:spcPct val="150000"/>
              </a:lnSpc>
              <a:defRPr/>
            </a:pPr>
            <a:r>
              <a:rPr lang="en-US" altLang="zh-CN" dirty="0">
                <a:latin typeface="+mn-ea"/>
              </a:rPr>
              <a:t>CONVERT</a:t>
            </a:r>
            <a:r>
              <a:rPr lang="zh-CN" altLang="en-US" dirty="0">
                <a:latin typeface="+mn-ea"/>
              </a:rPr>
              <a:t>函数允许用户把表达式从一种数据类型转换成另一种数据类型，还允许把日期转换成不同的样式，其语法形式为：</a:t>
            </a:r>
          </a:p>
          <a:p>
            <a:pPr lvl="2" eaLnBrk="1" hangingPunct="1">
              <a:lnSpc>
                <a:spcPct val="150000"/>
              </a:lnSpc>
              <a:defRPr/>
            </a:pPr>
            <a:r>
              <a:rPr lang="en-US" altLang="zh-CN" dirty="0">
                <a:latin typeface="+mn-ea"/>
              </a:rPr>
              <a:t>CONVERT (</a:t>
            </a:r>
            <a:r>
              <a:rPr lang="en-US" altLang="zh-CN" dirty="0" err="1">
                <a:latin typeface="+mn-ea"/>
              </a:rPr>
              <a:t>data_type</a:t>
            </a:r>
            <a:r>
              <a:rPr lang="en-US" altLang="zh-CN" dirty="0">
                <a:latin typeface="+mn-ea"/>
              </a:rPr>
              <a:t>[(length)],expression [,style]) </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数据类型转换函数</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内容占位符 2"/>
          <p:cNvSpPr>
            <a:spLocks noGrp="1"/>
          </p:cNvSpPr>
          <p:nvPr>
            <p:ph idx="1"/>
          </p:nvPr>
        </p:nvSpPr>
        <p:spPr/>
        <p:txBody>
          <a:bodyPr/>
          <a:lstStyle/>
          <a:p>
            <a:pPr eaLnBrk="1" hangingPunct="1"/>
            <a:r>
              <a:rPr lang="zh-CN" altLang="en-US" dirty="0"/>
              <a:t>例：</a:t>
            </a:r>
          </a:p>
        </p:txBody>
      </p:sp>
      <p:sp>
        <p:nvSpPr>
          <p:cNvPr id="4" name="标题 1">
            <a:extLst>
              <a:ext uri="{FF2B5EF4-FFF2-40B4-BE49-F238E27FC236}">
                <a16:creationId xmlns="" xmlns:a16="http://schemas.microsoft.com/office/drawing/2014/main" id="{1044D187-B438-4810-BCA1-84A7D038D630}"/>
              </a:ext>
            </a:extLst>
          </p:cNvPr>
          <p:cNvSpPr>
            <a:spLocks noGrp="1"/>
          </p:cNvSpPr>
          <p:nvPr>
            <p:ph type="title"/>
          </p:nvPr>
        </p:nvSpPr>
        <p:spPr/>
        <p:txBody>
          <a:bodyPr/>
          <a:lstStyle/>
          <a:p>
            <a:pPr eaLnBrk="1" fontAlgn="auto" hangingPunct="1">
              <a:spcAft>
                <a:spcPts val="0"/>
              </a:spcAft>
              <a:defRPr/>
            </a:pPr>
            <a:r>
              <a:rPr lang="zh-CN" altLang="en-US" dirty="0">
                <a:latin typeface="+mj-ea"/>
              </a:rPr>
              <a:t>数据类型转换函数</a:t>
            </a:r>
          </a:p>
        </p:txBody>
      </p:sp>
      <p:sp>
        <p:nvSpPr>
          <p:cNvPr id="2" name="文本框 1"/>
          <p:cNvSpPr txBox="1"/>
          <p:nvPr/>
        </p:nvSpPr>
        <p:spPr>
          <a:xfrm>
            <a:off x="560984" y="1912393"/>
            <a:ext cx="11499220" cy="3237296"/>
          </a:xfrm>
          <a:prstGeom prst="rect">
            <a:avLst/>
          </a:prstGeom>
          <a:noFill/>
        </p:spPr>
        <p:txBody>
          <a:bodyPr wrap="square" rtlCol="0">
            <a:spAutoFit/>
          </a:bodyPr>
          <a:lstStyle/>
          <a:p>
            <a:pPr>
              <a:lnSpc>
                <a:spcPct val="150000"/>
              </a:lnSpc>
            </a:pPr>
            <a:r>
              <a:rPr lang="zh-CN" altLang="en-US" sz="2400" dirty="0">
                <a:ea typeface="+mn-ea"/>
                <a:cs typeface="Times New Roman" panose="02020603050405020304" pitchFamily="18" charset="0"/>
              </a:rPr>
              <a:t>查询学生基本信息表</a:t>
            </a:r>
            <a:r>
              <a:rPr lang="en-US" altLang="zh-CN" sz="2400" dirty="0">
                <a:ea typeface="+mn-ea"/>
                <a:cs typeface="Times New Roman" panose="02020603050405020304" pitchFamily="18" charset="0"/>
              </a:rPr>
              <a:t>STUDENT</a:t>
            </a:r>
            <a:r>
              <a:rPr lang="zh-CN" altLang="en-US" sz="2400" dirty="0">
                <a:ea typeface="+mn-ea"/>
                <a:cs typeface="Times New Roman" panose="02020603050405020304" pitchFamily="18" charset="0"/>
              </a:rPr>
              <a:t>中的学号、姓名、年龄，并且将这三个字段通过“</a:t>
            </a:r>
            <a:r>
              <a:rPr lang="en-US" altLang="zh-CN" sz="2400" dirty="0">
                <a:ea typeface="+mn-ea"/>
                <a:cs typeface="Times New Roman" panose="02020603050405020304" pitchFamily="18" charset="0"/>
              </a:rPr>
              <a:t>+</a:t>
            </a:r>
            <a:r>
              <a:rPr lang="zh-CN" altLang="en-US" sz="2400" dirty="0">
                <a:ea typeface="+mn-ea"/>
                <a:cs typeface="Times New Roman" panose="02020603050405020304" pitchFamily="18" charset="0"/>
              </a:rPr>
              <a:t>”运算符连接显示在查询结果中</a:t>
            </a:r>
            <a:endParaRPr lang="en-US" altLang="zh-CN" sz="2400" dirty="0">
              <a:ea typeface="+mn-ea"/>
              <a:cs typeface="Times New Roman" panose="02020603050405020304" pitchFamily="18" charset="0"/>
            </a:endParaRPr>
          </a:p>
          <a:p>
            <a:pPr>
              <a:lnSpc>
                <a:spcPct val="150000"/>
              </a:lnSpc>
            </a:pPr>
            <a:endParaRPr lang="en-US" altLang="zh-CN" dirty="0">
              <a:ea typeface="+mn-ea"/>
              <a:cs typeface="Times New Roman" panose="02020603050405020304" pitchFamily="18" charset="0"/>
            </a:endParaRPr>
          </a:p>
          <a:p>
            <a:pPr lvl="2">
              <a:lnSpc>
                <a:spcPct val="150000"/>
              </a:lnSpc>
              <a:spcBef>
                <a:spcPct val="20000"/>
              </a:spcBef>
              <a:buClr>
                <a:srgbClr val="2B166E"/>
              </a:buClr>
            </a:pPr>
            <a:r>
              <a:rPr lang="en-US" altLang="zh-CN" sz="2400" dirty="0">
                <a:ea typeface="+mn-ea"/>
                <a:cs typeface="Times New Roman" panose="02020603050405020304" pitchFamily="18" charset="0"/>
              </a:rPr>
              <a:t>SELECT  SNO+SNAME+CAST(SAGE AS CHAR(2))</a:t>
            </a:r>
          </a:p>
          <a:p>
            <a:pPr lvl="2">
              <a:lnSpc>
                <a:spcPct val="150000"/>
              </a:lnSpc>
              <a:spcBef>
                <a:spcPct val="20000"/>
              </a:spcBef>
              <a:buClr>
                <a:srgbClr val="2B166E"/>
              </a:buClr>
            </a:pPr>
            <a:r>
              <a:rPr lang="en-US" altLang="zh-CN" sz="2400" dirty="0">
                <a:ea typeface="+mn-ea"/>
                <a:cs typeface="Times New Roman" panose="02020603050405020304" pitchFamily="18" charset="0"/>
              </a:rPr>
              <a:t>FROM STUDENT</a:t>
            </a:r>
          </a:p>
          <a:p>
            <a:pPr>
              <a:lnSpc>
                <a:spcPct val="150000"/>
              </a:lnSpc>
            </a:pPr>
            <a:endParaRPr lang="zh-CN" altLang="en-US" dirty="0">
              <a:ea typeface="+mn-ea"/>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Autofit/>
          </a:bodyPr>
          <a:lstStyle/>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第一节 </a:t>
            </a:r>
            <a:r>
              <a:rPr lang="en-US" altLang="zh-CN" dirty="0">
                <a:solidFill>
                  <a:srgbClr val="000000"/>
                </a:solidFill>
                <a:latin typeface="+mj-ea"/>
                <a:ea typeface="+mj-ea"/>
                <a:cs typeface="+mn-cs"/>
              </a:rPr>
              <a:t>T-SQL</a:t>
            </a:r>
            <a:r>
              <a:rPr lang="zh-CN" altLang="en-US" dirty="0">
                <a:solidFill>
                  <a:srgbClr val="000000"/>
                </a:solidFill>
                <a:latin typeface="+mj-ea"/>
                <a:ea typeface="+mj-ea"/>
                <a:cs typeface="+mn-cs"/>
              </a:rPr>
              <a:t>编程基础</a:t>
            </a:r>
            <a:endParaRPr lang="en-US" altLang="zh-CN" dirty="0">
              <a:solidFill>
                <a:srgbClr val="000000"/>
              </a:solidFill>
              <a:latin typeface="+mj-ea"/>
              <a:ea typeface="+mj-ea"/>
              <a:cs typeface="+mn-cs"/>
            </a:endParaRPr>
          </a:p>
          <a:p>
            <a:pPr eaLnBrk="1" hangingPunct="1">
              <a:lnSpc>
                <a:spcPct val="150000"/>
              </a:lnSpc>
              <a:defRPr/>
            </a:pPr>
            <a:r>
              <a:rPr lang="zh-CN" altLang="en-US" dirty="0">
                <a:solidFill>
                  <a:srgbClr val="FF9905"/>
                </a:solidFill>
                <a:latin typeface="+mj-ea"/>
                <a:ea typeface="+mj-ea"/>
                <a:cs typeface="+mn-cs"/>
              </a:rPr>
              <a:t>第二节 游标</a:t>
            </a:r>
            <a:endParaRPr lang="en-US" altLang="zh-CN" dirty="0">
              <a:solidFill>
                <a:srgbClr val="FF9905"/>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第三节 存储过程</a:t>
            </a:r>
            <a:endParaRPr lang="en-US" altLang="zh-CN"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第四节 自定义函数</a:t>
            </a:r>
            <a:endParaRPr lang="en-US" altLang="zh-CN"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第五节 触发器</a:t>
            </a:r>
          </a:p>
        </p:txBody>
      </p:sp>
      <p:sp>
        <p:nvSpPr>
          <p:cNvPr id="23553" name="标题 1"/>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dirty="0">
                <a:latin typeface="+mj-ea"/>
              </a:rPr>
              <a:t>第</a:t>
            </a:r>
            <a:r>
              <a:rPr lang="en-US" altLang="zh-CN" dirty="0">
                <a:latin typeface="+mj-ea"/>
              </a:rPr>
              <a:t>8</a:t>
            </a:r>
            <a:r>
              <a:rPr lang="zh-CN" altLang="en-US" dirty="0">
                <a:latin typeface="+mj-ea"/>
              </a:rPr>
              <a:t>章 数据库编程</a:t>
            </a:r>
          </a:p>
        </p:txBody>
      </p:sp>
      <p:pic>
        <p:nvPicPr>
          <p:cNvPr id="5" name="图片 4">
            <a:extLst>
              <a:ext uri="{FF2B5EF4-FFF2-40B4-BE49-F238E27FC236}">
                <a16:creationId xmlns="" xmlns:a16="http://schemas.microsoft.com/office/drawing/2014/main" id="{233842D8-AD27-476B-941D-D3BFA12EC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41960956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p:cNvSpPr>
          <p:nvPr>
            <p:ph idx="1"/>
          </p:nvPr>
        </p:nvSpPr>
        <p:spPr>
          <a:xfrm>
            <a:off x="239349" y="954582"/>
            <a:ext cx="10972800" cy="4524949"/>
          </a:xfrm>
        </p:spPr>
        <p:txBody>
          <a:bodyPr/>
          <a:lstStyle/>
          <a:p>
            <a:pPr eaLnBrk="1" hangingPunct="1">
              <a:lnSpc>
                <a:spcPct val="150000"/>
              </a:lnSpc>
            </a:pPr>
            <a:r>
              <a:rPr lang="zh-CN" altLang="en-US" dirty="0">
                <a:latin typeface="+mn-ea"/>
              </a:rPr>
              <a:t>游标是一种能从包括多条数据记录的结果集中每次提取一条记录的机制</a:t>
            </a:r>
            <a:endParaRPr lang="en-US" altLang="zh-CN" dirty="0">
              <a:latin typeface="+mn-ea"/>
            </a:endParaRPr>
          </a:p>
          <a:p>
            <a:pPr eaLnBrk="1" hangingPunct="1">
              <a:lnSpc>
                <a:spcPct val="150000"/>
              </a:lnSpc>
            </a:pPr>
            <a:r>
              <a:rPr lang="zh-CN" altLang="en-US" dirty="0">
                <a:latin typeface="+mn-ea"/>
              </a:rPr>
              <a:t>游标的使用</a:t>
            </a:r>
            <a:endParaRPr lang="en-US" altLang="zh-CN" dirty="0">
              <a:latin typeface="+mn-ea"/>
            </a:endParaRPr>
          </a:p>
          <a:p>
            <a:pPr lvl="1" eaLnBrk="1" hangingPunct="1">
              <a:lnSpc>
                <a:spcPct val="100000"/>
              </a:lnSpc>
            </a:pPr>
            <a:r>
              <a:rPr lang="zh-CN" altLang="en-US" dirty="0">
                <a:latin typeface="+mn-ea"/>
              </a:rPr>
              <a:t>声明游标</a:t>
            </a:r>
          </a:p>
          <a:p>
            <a:pPr lvl="1" eaLnBrk="1" hangingPunct="1">
              <a:lnSpc>
                <a:spcPct val="100000"/>
              </a:lnSpc>
            </a:pPr>
            <a:r>
              <a:rPr lang="zh-CN" altLang="en-US" dirty="0">
                <a:latin typeface="+mn-ea"/>
              </a:rPr>
              <a:t>打开游标</a:t>
            </a:r>
          </a:p>
          <a:p>
            <a:pPr lvl="1" eaLnBrk="1" hangingPunct="1">
              <a:lnSpc>
                <a:spcPct val="100000"/>
              </a:lnSpc>
            </a:pPr>
            <a:r>
              <a:rPr lang="zh-CN" altLang="en-US" dirty="0">
                <a:latin typeface="+mn-ea"/>
              </a:rPr>
              <a:t>读取游标中的数据</a:t>
            </a:r>
          </a:p>
          <a:p>
            <a:pPr lvl="1" eaLnBrk="1" hangingPunct="1">
              <a:lnSpc>
                <a:spcPct val="100000"/>
              </a:lnSpc>
            </a:pPr>
            <a:r>
              <a:rPr lang="zh-CN" altLang="en-US" dirty="0">
                <a:latin typeface="+mn-ea"/>
              </a:rPr>
              <a:t>关闭游标</a:t>
            </a:r>
            <a:endParaRPr lang="en-US" altLang="zh-CN" dirty="0">
              <a:latin typeface="+mn-ea"/>
            </a:endParaRPr>
          </a:p>
          <a:p>
            <a:pPr lvl="1" eaLnBrk="1" hangingPunct="1">
              <a:lnSpc>
                <a:spcPct val="100000"/>
              </a:lnSpc>
            </a:pPr>
            <a:r>
              <a:rPr lang="zh-CN" altLang="en-US" dirty="0">
                <a:latin typeface="+mn-ea"/>
              </a:rPr>
              <a:t>释放游标</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游标</a:t>
            </a:r>
          </a:p>
        </p:txBody>
      </p:sp>
      <p:pic>
        <p:nvPicPr>
          <p:cNvPr id="4" name="图片 3">
            <a:extLst>
              <a:ext uri="{FF2B5EF4-FFF2-40B4-BE49-F238E27FC236}">
                <a16:creationId xmlns="" xmlns:a16="http://schemas.microsoft.com/office/drawing/2014/main" id="{8B80F8F7-468A-4175-92C3-7056B318A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8161" y="3593890"/>
            <a:ext cx="2222500" cy="25527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66529"/>
            <a:ext cx="11732630" cy="4524949"/>
          </a:xfrm>
        </p:spPr>
        <p:txBody>
          <a:bodyPr rtlCol="0">
            <a:normAutofit fontScale="92500" lnSpcReduction="10000"/>
          </a:bodyPr>
          <a:lstStyle/>
          <a:p>
            <a:pPr eaLnBrk="1" fontAlgn="auto" hangingPunct="1">
              <a:spcAft>
                <a:spcPts val="0"/>
              </a:spcAft>
              <a:defRPr/>
            </a:pPr>
            <a:r>
              <a:rPr lang="zh-CN" altLang="en-US" sz="3000" dirty="0"/>
              <a:t>语法格式：</a:t>
            </a:r>
            <a:endParaRPr lang="en-US" altLang="zh-CN" sz="3000" dirty="0"/>
          </a:p>
          <a:p>
            <a:pPr eaLnBrk="1" fontAlgn="auto" hangingPunct="1">
              <a:spcAft>
                <a:spcPts val="0"/>
              </a:spcAft>
              <a:defRPr/>
            </a:pPr>
            <a:endParaRPr lang="en-US" altLang="zh-CN" dirty="0"/>
          </a:p>
          <a:p>
            <a:pPr eaLnBrk="1" fontAlgn="auto" hangingPunct="1">
              <a:spcAft>
                <a:spcPts val="0"/>
              </a:spcAft>
              <a:defRPr/>
            </a:pPr>
            <a:endParaRPr lang="en-US" altLang="zh-CN" dirty="0"/>
          </a:p>
          <a:p>
            <a:pPr marL="0" indent="0" eaLnBrk="1" fontAlgn="auto" hangingPunct="1">
              <a:spcAft>
                <a:spcPts val="0"/>
              </a:spcAft>
              <a:buNone/>
              <a:defRPr/>
            </a:pPr>
            <a:endParaRPr lang="en-US" altLang="zh-CN" dirty="0"/>
          </a:p>
          <a:p>
            <a:pPr lvl="1" eaLnBrk="1" fontAlgn="auto" hangingPunct="1">
              <a:lnSpc>
                <a:spcPct val="120000"/>
              </a:lnSpc>
              <a:spcAft>
                <a:spcPts val="0"/>
              </a:spcAft>
              <a:defRPr/>
            </a:pPr>
            <a:endParaRPr lang="en-US" altLang="zh-CN" sz="2600" dirty="0">
              <a:ea typeface="+mn-ea"/>
            </a:endParaRPr>
          </a:p>
          <a:p>
            <a:pPr lvl="1" eaLnBrk="1" fontAlgn="auto" hangingPunct="1">
              <a:lnSpc>
                <a:spcPct val="120000"/>
              </a:lnSpc>
              <a:spcAft>
                <a:spcPts val="0"/>
              </a:spcAft>
              <a:defRPr/>
            </a:pPr>
            <a:r>
              <a:rPr lang="en-US" altLang="zh-CN" sz="2600" dirty="0">
                <a:ea typeface="+mn-ea"/>
              </a:rPr>
              <a:t>Insensitive  </a:t>
            </a:r>
            <a:r>
              <a:rPr lang="zh-CN" altLang="en-US" sz="2600" dirty="0">
                <a:ea typeface="+mn-ea"/>
              </a:rPr>
              <a:t>指定游标只对基本表的副本操作，游标的任何操作不对基本表产生影响</a:t>
            </a:r>
            <a:endParaRPr lang="en-US" altLang="zh-CN" sz="2600" dirty="0">
              <a:ea typeface="+mn-ea"/>
            </a:endParaRPr>
          </a:p>
          <a:p>
            <a:pPr lvl="1" eaLnBrk="1" fontAlgn="auto" hangingPunct="1">
              <a:lnSpc>
                <a:spcPct val="120000"/>
              </a:lnSpc>
              <a:spcAft>
                <a:spcPts val="0"/>
              </a:spcAft>
              <a:defRPr/>
            </a:pPr>
            <a:r>
              <a:rPr lang="en-US" altLang="zh-CN" sz="2600" dirty="0">
                <a:ea typeface="+mn-ea"/>
              </a:rPr>
              <a:t>Scroll </a:t>
            </a:r>
            <a:r>
              <a:rPr lang="zh-CN" altLang="en-US" sz="2600" dirty="0">
                <a:ea typeface="+mn-ea"/>
              </a:rPr>
              <a:t>指定游标推进方向（</a:t>
            </a:r>
            <a:r>
              <a:rPr lang="en-US" altLang="zh-CN" sz="2600" dirty="0">
                <a:ea typeface="+mn-ea"/>
              </a:rPr>
              <a:t> FIRST</a:t>
            </a:r>
            <a:r>
              <a:rPr lang="zh-CN" altLang="en-US" sz="2600" dirty="0">
                <a:ea typeface="+mn-ea"/>
              </a:rPr>
              <a:t>、</a:t>
            </a:r>
            <a:r>
              <a:rPr lang="en-US" altLang="zh-CN" sz="2600" dirty="0">
                <a:ea typeface="+mn-ea"/>
              </a:rPr>
              <a:t>LAST</a:t>
            </a:r>
            <a:r>
              <a:rPr lang="zh-CN" altLang="en-US" sz="2600" dirty="0">
                <a:ea typeface="+mn-ea"/>
              </a:rPr>
              <a:t>、</a:t>
            </a:r>
            <a:r>
              <a:rPr lang="en-US" altLang="zh-CN" sz="2600" dirty="0">
                <a:ea typeface="+mn-ea"/>
              </a:rPr>
              <a:t>PRIOR</a:t>
            </a:r>
            <a:r>
              <a:rPr lang="zh-CN" altLang="en-US" sz="2600" dirty="0">
                <a:ea typeface="+mn-ea"/>
              </a:rPr>
              <a:t>、</a:t>
            </a:r>
            <a:r>
              <a:rPr lang="en-US" altLang="zh-CN" sz="2600" dirty="0">
                <a:ea typeface="+mn-ea"/>
              </a:rPr>
              <a:t>NEXT</a:t>
            </a:r>
            <a:r>
              <a:rPr lang="zh-CN" altLang="en-US" sz="2600" dirty="0">
                <a:ea typeface="+mn-ea"/>
              </a:rPr>
              <a:t>、</a:t>
            </a:r>
            <a:r>
              <a:rPr lang="en-US" altLang="zh-CN" sz="2600" dirty="0">
                <a:ea typeface="+mn-ea"/>
              </a:rPr>
              <a:t>RELATIVE</a:t>
            </a:r>
            <a:r>
              <a:rPr lang="zh-CN" altLang="en-US" sz="2600" dirty="0">
                <a:ea typeface="+mn-ea"/>
              </a:rPr>
              <a:t>、</a:t>
            </a:r>
            <a:r>
              <a:rPr lang="en-US" altLang="zh-CN" sz="2600" dirty="0">
                <a:ea typeface="+mn-ea"/>
              </a:rPr>
              <a:t>ABSOLUTE</a:t>
            </a:r>
            <a:r>
              <a:rPr lang="zh-CN" altLang="en-US" sz="2600" dirty="0">
                <a:ea typeface="+mn-ea"/>
              </a:rPr>
              <a:t>）均可用，否则只有</a:t>
            </a:r>
            <a:r>
              <a:rPr lang="en-US" altLang="zh-CN" sz="2600" dirty="0">
                <a:ea typeface="+mn-ea"/>
              </a:rPr>
              <a:t>next</a:t>
            </a:r>
            <a:r>
              <a:rPr lang="zh-CN" altLang="en-US" sz="2600" dirty="0">
                <a:ea typeface="+mn-ea"/>
              </a:rPr>
              <a:t>可用</a:t>
            </a:r>
            <a:endParaRPr lang="en-US" altLang="zh-CN" sz="2600" dirty="0">
              <a:ea typeface="+mn-ea"/>
            </a:endParaRPr>
          </a:p>
          <a:p>
            <a:pPr lvl="1" eaLnBrk="1" fontAlgn="auto" hangingPunct="1">
              <a:spcAft>
                <a:spcPts val="0"/>
              </a:spcAft>
              <a:defRPr/>
            </a:pPr>
            <a:endParaRPr lang="zh-CN" altLang="en-US" dirty="0">
              <a:ea typeface="+mn-ea"/>
            </a:endParaRPr>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1. </a:t>
            </a:r>
            <a:r>
              <a:rPr lang="zh-CN" altLang="en-US" dirty="0">
                <a:latin typeface="+mj-ea"/>
              </a:rPr>
              <a:t>声明游标</a:t>
            </a:r>
          </a:p>
        </p:txBody>
      </p:sp>
      <p:sp>
        <p:nvSpPr>
          <p:cNvPr id="55299" name="矩形 3"/>
          <p:cNvSpPr>
            <a:spLocks noChangeArrowheads="1"/>
          </p:cNvSpPr>
          <p:nvPr/>
        </p:nvSpPr>
        <p:spPr bwMode="auto">
          <a:xfrm>
            <a:off x="2258141" y="1650283"/>
            <a:ext cx="7294563" cy="2308225"/>
          </a:xfrm>
          <a:prstGeom prst="rect">
            <a:avLst/>
          </a:prstGeom>
          <a:noFill/>
          <a:ln w="9525">
            <a:noFill/>
            <a:miter lim="800000"/>
            <a:headEnd/>
            <a:tailEnd/>
          </a:ln>
        </p:spPr>
        <p:txBody>
          <a:bodyPr>
            <a:spAutoFit/>
          </a:bodyPr>
          <a:lstStyle/>
          <a:p>
            <a:pPr>
              <a:lnSpc>
                <a:spcPct val="150000"/>
              </a:lnSpc>
            </a:pPr>
            <a:r>
              <a:rPr lang="en-US" altLang="zh-CN" sz="2400" b="1" dirty="0">
                <a:solidFill>
                  <a:srgbClr val="FF0000"/>
                </a:solidFill>
              </a:rPr>
              <a:t>DECLARE &lt;</a:t>
            </a:r>
            <a:r>
              <a:rPr lang="zh-CN" altLang="en-US" sz="2400" b="1" dirty="0">
                <a:solidFill>
                  <a:srgbClr val="FF0000"/>
                </a:solidFill>
              </a:rPr>
              <a:t>游标名</a:t>
            </a:r>
            <a:r>
              <a:rPr lang="en-US" altLang="zh-CN" sz="2400" b="1" dirty="0">
                <a:solidFill>
                  <a:srgbClr val="FF0000"/>
                </a:solidFill>
              </a:rPr>
              <a:t>&gt; [INSENSITIVE] [SCROLL] CURSOR</a:t>
            </a:r>
          </a:p>
          <a:p>
            <a:pPr algn="just">
              <a:lnSpc>
                <a:spcPct val="150000"/>
              </a:lnSpc>
            </a:pPr>
            <a:r>
              <a:rPr lang="en-US" altLang="zh-CN" sz="2400" b="1" dirty="0">
                <a:solidFill>
                  <a:srgbClr val="FF0000"/>
                </a:solidFill>
              </a:rPr>
              <a:t>FOR &lt;SELECT</a:t>
            </a:r>
            <a:r>
              <a:rPr lang="zh-CN" altLang="en-US" sz="2400" b="1" dirty="0">
                <a:solidFill>
                  <a:srgbClr val="FF0000"/>
                </a:solidFill>
              </a:rPr>
              <a:t>语句</a:t>
            </a:r>
            <a:r>
              <a:rPr lang="en-US" altLang="zh-CN" sz="2400" b="1" dirty="0">
                <a:solidFill>
                  <a:srgbClr val="FF0000"/>
                </a:solidFill>
              </a:rPr>
              <a:t>&gt;</a:t>
            </a:r>
          </a:p>
          <a:p>
            <a:pPr algn="just">
              <a:lnSpc>
                <a:spcPct val="150000"/>
              </a:lnSpc>
            </a:pPr>
            <a:r>
              <a:rPr lang="en-US" altLang="zh-CN" sz="2400" b="1" dirty="0">
                <a:solidFill>
                  <a:srgbClr val="FF0000"/>
                </a:solidFill>
              </a:rPr>
              <a:t>[FOR {READ ONLY | UPDATE [OF &lt;</a:t>
            </a:r>
            <a:r>
              <a:rPr lang="zh-CN" altLang="en-US" sz="2400" b="1" dirty="0">
                <a:solidFill>
                  <a:srgbClr val="FF0000"/>
                </a:solidFill>
                <a:latin typeface="宋体" charset="-122"/>
              </a:rPr>
              <a:t>列名</a:t>
            </a:r>
            <a:r>
              <a:rPr lang="en-US" altLang="zh-CN" sz="2400" b="1" dirty="0">
                <a:solidFill>
                  <a:srgbClr val="FF0000"/>
                </a:solidFill>
              </a:rPr>
              <a:t>&gt; [,...n]]}]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p:cNvSpPr>
            <a:spLocks noGrp="1"/>
          </p:cNvSpPr>
          <p:nvPr>
            <p:ph idx="1"/>
          </p:nvPr>
        </p:nvSpPr>
        <p:spPr/>
        <p:txBody>
          <a:bodyPr/>
          <a:lstStyle/>
          <a:p>
            <a:pPr eaLnBrk="1" hangingPunct="1">
              <a:lnSpc>
                <a:spcPct val="150000"/>
              </a:lnSpc>
            </a:pPr>
            <a:r>
              <a:rPr lang="zh-CN" altLang="en-US" dirty="0"/>
              <a:t>例：声明一个游标，统计没有选修课程的学生的人数</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声明游标</a:t>
            </a:r>
          </a:p>
        </p:txBody>
      </p:sp>
      <p:sp>
        <p:nvSpPr>
          <p:cNvPr id="6" name="矩形 5"/>
          <p:cNvSpPr>
            <a:spLocks noChangeArrowheads="1"/>
          </p:cNvSpPr>
          <p:nvPr/>
        </p:nvSpPr>
        <p:spPr bwMode="auto">
          <a:xfrm>
            <a:off x="1295384" y="2128355"/>
            <a:ext cx="5998557" cy="2795958"/>
          </a:xfrm>
          <a:prstGeom prst="rect">
            <a:avLst/>
          </a:prstGeom>
          <a:noFill/>
          <a:ln w="9525">
            <a:noFill/>
            <a:miter lim="800000"/>
            <a:headEnd/>
            <a:tailEnd/>
          </a:ln>
        </p:spPr>
        <p:txBody>
          <a:bodyPr wrap="square">
            <a:spAutoFit/>
          </a:bodyPr>
          <a:lstStyle/>
          <a:p>
            <a:pPr>
              <a:lnSpc>
                <a:spcPct val="150000"/>
              </a:lnSpc>
            </a:pPr>
            <a:r>
              <a:rPr lang="en-US" altLang="zh-CN" sz="2400" b="1" dirty="0">
                <a:solidFill>
                  <a:srgbClr val="FF0000"/>
                </a:solidFill>
              </a:rPr>
              <a:t>declare</a:t>
            </a:r>
            <a:r>
              <a:rPr lang="en-US" altLang="zh-CN" sz="2400" dirty="0"/>
              <a:t>  </a:t>
            </a:r>
            <a:r>
              <a:rPr lang="en-US" altLang="zh-CN" sz="2400" dirty="0" err="1"/>
              <a:t>num_cursor</a:t>
            </a:r>
            <a:r>
              <a:rPr lang="en-US" altLang="zh-CN" sz="2400" dirty="0"/>
              <a:t>  </a:t>
            </a:r>
            <a:r>
              <a:rPr lang="en-US" altLang="zh-CN" sz="2400" b="1" dirty="0">
                <a:solidFill>
                  <a:srgbClr val="FF0000"/>
                </a:solidFill>
              </a:rPr>
              <a:t>cursor</a:t>
            </a:r>
          </a:p>
          <a:p>
            <a:pPr>
              <a:lnSpc>
                <a:spcPct val="150000"/>
              </a:lnSpc>
            </a:pPr>
            <a:r>
              <a:rPr lang="en-US" altLang="zh-CN" sz="2400" b="1" dirty="0">
                <a:solidFill>
                  <a:srgbClr val="FF0000"/>
                </a:solidFill>
              </a:rPr>
              <a:t>for</a:t>
            </a:r>
            <a:r>
              <a:rPr lang="en-US" altLang="zh-CN" sz="2400" dirty="0"/>
              <a:t> </a:t>
            </a:r>
          </a:p>
          <a:p>
            <a:pPr>
              <a:lnSpc>
                <a:spcPct val="150000"/>
              </a:lnSpc>
            </a:pPr>
            <a:r>
              <a:rPr lang="en-US" altLang="zh-CN" sz="2400" dirty="0"/>
              <a:t>   select </a:t>
            </a:r>
            <a:r>
              <a:rPr lang="en-US" altLang="zh-CN" sz="2400" dirty="0" err="1"/>
              <a:t>sno</a:t>
            </a:r>
            <a:endParaRPr lang="en-US" altLang="zh-CN" sz="2400" dirty="0"/>
          </a:p>
          <a:p>
            <a:pPr>
              <a:lnSpc>
                <a:spcPct val="150000"/>
              </a:lnSpc>
            </a:pPr>
            <a:r>
              <a:rPr lang="en-US" altLang="zh-CN" sz="2400" dirty="0"/>
              <a:t>   from student </a:t>
            </a:r>
          </a:p>
          <a:p>
            <a:pPr>
              <a:lnSpc>
                <a:spcPct val="150000"/>
              </a:lnSpc>
            </a:pPr>
            <a:r>
              <a:rPr lang="en-US" altLang="zh-CN" sz="2400" b="1" dirty="0">
                <a:solidFill>
                  <a:srgbClr val="FF0000"/>
                </a:solidFill>
              </a:rPr>
              <a:t>for READ ONLY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2"/>
          <p:cNvSpPr>
            <a:spLocks noGrp="1"/>
          </p:cNvSpPr>
          <p:nvPr>
            <p:ph idx="1"/>
          </p:nvPr>
        </p:nvSpPr>
        <p:spPr/>
        <p:txBody>
          <a:bodyPr/>
          <a:lstStyle/>
          <a:p>
            <a:pPr eaLnBrk="1" hangingPunct="1">
              <a:lnSpc>
                <a:spcPct val="150000"/>
              </a:lnSpc>
            </a:pPr>
            <a:r>
              <a:rPr lang="zh-CN" altLang="en-US" dirty="0"/>
              <a:t>游标声明后，如果要从游标中读取数据，必须打开游标</a:t>
            </a:r>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2. </a:t>
            </a:r>
            <a:r>
              <a:rPr lang="zh-CN" altLang="en-US" dirty="0">
                <a:latin typeface="+mj-ea"/>
              </a:rPr>
              <a:t>打开游标</a:t>
            </a:r>
          </a:p>
        </p:txBody>
      </p:sp>
      <p:sp>
        <p:nvSpPr>
          <p:cNvPr id="57347" name="矩形 3"/>
          <p:cNvSpPr>
            <a:spLocks noChangeArrowheads="1"/>
          </p:cNvSpPr>
          <p:nvPr/>
        </p:nvSpPr>
        <p:spPr bwMode="auto">
          <a:xfrm>
            <a:off x="1796242" y="2450025"/>
            <a:ext cx="4511171" cy="461665"/>
          </a:xfrm>
          <a:prstGeom prst="rect">
            <a:avLst/>
          </a:prstGeom>
          <a:noFill/>
          <a:ln w="9525">
            <a:noFill/>
            <a:miter lim="800000"/>
            <a:headEnd/>
            <a:tailEnd/>
          </a:ln>
        </p:spPr>
        <p:txBody>
          <a:bodyPr wrap="square">
            <a:spAutoFit/>
          </a:bodyPr>
          <a:lstStyle/>
          <a:p>
            <a:r>
              <a:rPr lang="en-US" altLang="zh-CN" sz="2400" b="1" dirty="0">
                <a:solidFill>
                  <a:srgbClr val="FF0000"/>
                </a:solidFill>
              </a:rPr>
              <a:t>OPEN   &lt;</a:t>
            </a:r>
            <a:r>
              <a:rPr lang="zh-CN" altLang="en-US" sz="2400" b="1" dirty="0">
                <a:solidFill>
                  <a:srgbClr val="FF0000"/>
                </a:solidFill>
              </a:rPr>
              <a:t>游标名</a:t>
            </a:r>
            <a:r>
              <a:rPr lang="en-US" altLang="zh-CN" sz="2400" b="1" dirty="0">
                <a:solidFill>
                  <a:srgbClr val="FF0000"/>
                </a:solidFill>
              </a:rPr>
              <a:t>&gt;</a:t>
            </a:r>
            <a:endParaRPr lang="zh-CN" altLang="en-US" sz="2400" dirty="0">
              <a:solidFill>
                <a:srgbClr val="FF0000"/>
              </a:solidFill>
            </a:endParaRPr>
          </a:p>
        </p:txBody>
      </p:sp>
      <p:sp>
        <p:nvSpPr>
          <p:cNvPr id="57348" name="矩形 4"/>
          <p:cNvSpPr>
            <a:spLocks noChangeArrowheads="1"/>
          </p:cNvSpPr>
          <p:nvPr/>
        </p:nvSpPr>
        <p:spPr bwMode="auto">
          <a:xfrm>
            <a:off x="1868244" y="3429000"/>
            <a:ext cx="2722562" cy="522288"/>
          </a:xfrm>
          <a:prstGeom prst="rect">
            <a:avLst/>
          </a:prstGeom>
          <a:noFill/>
          <a:ln w="9525">
            <a:noFill/>
            <a:miter lim="800000"/>
            <a:headEnd/>
            <a:tailEnd/>
          </a:ln>
        </p:spPr>
        <p:txBody>
          <a:bodyPr wrap="none">
            <a:spAutoFit/>
          </a:bodyPr>
          <a:lstStyle/>
          <a:p>
            <a:r>
              <a:rPr lang="en-US" altLang="zh-CN" sz="2400" b="1" dirty="0">
                <a:solidFill>
                  <a:srgbClr val="FF0000"/>
                </a:solidFill>
              </a:rPr>
              <a:t>open</a:t>
            </a:r>
            <a:r>
              <a:rPr lang="en-US" altLang="zh-CN" sz="2800" dirty="0"/>
              <a:t> </a:t>
            </a:r>
            <a:r>
              <a:rPr lang="en-US" altLang="zh-CN" sz="2800" dirty="0" err="1"/>
              <a:t>num_cursor</a:t>
            </a:r>
            <a:r>
              <a:rPr lang="en-US" altLang="zh-CN" sz="2800" dirty="0"/>
              <a:t>;</a:t>
            </a:r>
            <a:endParaRPr lang="zh-CN" altLang="en-US" sz="2800" dirty="0"/>
          </a:p>
        </p:txBody>
      </p:sp>
      <p:pic>
        <p:nvPicPr>
          <p:cNvPr id="4" name="图片 3">
            <a:extLst>
              <a:ext uri="{FF2B5EF4-FFF2-40B4-BE49-F238E27FC236}">
                <a16:creationId xmlns="" xmlns:a16="http://schemas.microsoft.com/office/drawing/2014/main" id="{077A3D3B-48B8-4816-997C-E5F001A7AC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2637" y="3049767"/>
            <a:ext cx="5086350" cy="25146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2"/>
          <p:cNvSpPr>
            <a:spLocks noGrp="1"/>
          </p:cNvSpPr>
          <p:nvPr>
            <p:ph idx="1"/>
          </p:nvPr>
        </p:nvSpPr>
        <p:spPr>
          <a:xfrm>
            <a:off x="239349" y="996971"/>
            <a:ext cx="10972800" cy="4524949"/>
          </a:xfrm>
        </p:spPr>
        <p:txBody>
          <a:bodyPr/>
          <a:lstStyle/>
          <a:p>
            <a:pPr eaLnBrk="1" hangingPunct="1">
              <a:lnSpc>
                <a:spcPct val="150000"/>
              </a:lnSpc>
            </a:pPr>
            <a:r>
              <a:rPr lang="zh-CN" altLang="en-US" dirty="0"/>
              <a:t>当游标被打开后，就可以从游标中逐行地读取数据</a:t>
            </a:r>
            <a:endParaRPr lang="en-US" altLang="zh-CN" dirty="0"/>
          </a:p>
          <a:p>
            <a:pPr eaLnBrk="1" hangingPunct="1">
              <a:lnSpc>
                <a:spcPct val="150000"/>
              </a:lnSpc>
            </a:pPr>
            <a:endParaRPr lang="en-US" altLang="zh-CN" dirty="0"/>
          </a:p>
          <a:p>
            <a:pPr eaLnBrk="1" hangingPunct="1"/>
            <a:endParaRPr lang="en-US" altLang="zh-CN" dirty="0"/>
          </a:p>
          <a:p>
            <a:pPr marL="257175" lvl="1" indent="0" eaLnBrk="1" hangingPunct="1">
              <a:buNone/>
            </a:pPr>
            <a:endParaRPr lang="en-US" altLang="zh-CN" dirty="0"/>
          </a:p>
          <a:p>
            <a:pPr marL="257175" lvl="1" indent="0" eaLnBrk="1" hangingPunct="1">
              <a:buNone/>
            </a:pPr>
            <a:endParaRPr lang="en-US" altLang="zh-CN" dirty="0">
              <a:ea typeface="宋体" charset="-122"/>
            </a:endParaRPr>
          </a:p>
          <a:p>
            <a:pPr lvl="1" eaLnBrk="1" hangingPunct="1"/>
            <a:endParaRPr lang="en-US" altLang="zh-CN" dirty="0">
              <a:ea typeface="宋体" charset="-122"/>
            </a:endParaRPr>
          </a:p>
          <a:p>
            <a:pPr lvl="1" eaLnBrk="1" hangingPunct="1"/>
            <a:r>
              <a:rPr lang="zh-CN" altLang="en-US" dirty="0">
                <a:ea typeface="宋体" charset="-122"/>
              </a:rPr>
              <a:t>默认情况下，指针指向第一条记录之前</a:t>
            </a:r>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3. </a:t>
            </a:r>
            <a:r>
              <a:rPr lang="zh-CN" altLang="en-US" dirty="0">
                <a:latin typeface="+mj-ea"/>
              </a:rPr>
              <a:t>读取游标中的数据 </a:t>
            </a:r>
          </a:p>
        </p:txBody>
      </p:sp>
      <p:sp>
        <p:nvSpPr>
          <p:cNvPr id="58371" name="矩形 3"/>
          <p:cNvSpPr>
            <a:spLocks noChangeArrowheads="1"/>
          </p:cNvSpPr>
          <p:nvPr/>
        </p:nvSpPr>
        <p:spPr bwMode="auto">
          <a:xfrm>
            <a:off x="470223" y="1586326"/>
            <a:ext cx="8447088" cy="3346237"/>
          </a:xfrm>
          <a:prstGeom prst="rect">
            <a:avLst/>
          </a:prstGeom>
          <a:noFill/>
          <a:ln w="9525">
            <a:noFill/>
            <a:miter lim="800000"/>
            <a:headEnd/>
            <a:tailEnd/>
          </a:ln>
        </p:spPr>
        <p:txBody>
          <a:bodyPr wrap="square">
            <a:spAutoFit/>
          </a:bodyPr>
          <a:lstStyle/>
          <a:p>
            <a:pPr>
              <a:lnSpc>
                <a:spcPct val="150000"/>
              </a:lnSpc>
            </a:pPr>
            <a:r>
              <a:rPr lang="zh-CN" altLang="en-US" sz="2400" b="1" dirty="0">
                <a:solidFill>
                  <a:srgbClr val="FF0000"/>
                </a:solidFill>
              </a:rPr>
              <a:t> </a:t>
            </a:r>
            <a:r>
              <a:rPr lang="en-US" altLang="zh-CN" sz="2400" b="1" dirty="0">
                <a:solidFill>
                  <a:srgbClr val="FF0000"/>
                </a:solidFill>
              </a:rPr>
              <a:t>FETCH</a:t>
            </a:r>
          </a:p>
          <a:p>
            <a:pPr algn="just">
              <a:lnSpc>
                <a:spcPct val="150000"/>
              </a:lnSpc>
            </a:pPr>
            <a:r>
              <a:rPr lang="en-US" altLang="zh-CN" sz="2400" b="1" dirty="0">
                <a:solidFill>
                  <a:srgbClr val="FF0000"/>
                </a:solidFill>
              </a:rPr>
              <a:t>          [[NEXT|PRIOR|FIRST|LAST|ABSOLUTE {n|@</a:t>
            </a:r>
            <a:r>
              <a:rPr lang="en-US" altLang="zh-CN" sz="2400" b="1" dirty="0" err="1">
                <a:solidFill>
                  <a:srgbClr val="FF0000"/>
                </a:solidFill>
              </a:rPr>
              <a:t>nvar</a:t>
            </a:r>
            <a:r>
              <a:rPr lang="en-US" altLang="zh-CN" sz="2400" b="1" dirty="0">
                <a:solidFill>
                  <a:srgbClr val="FF0000"/>
                </a:solidFill>
              </a:rPr>
              <a:t>}</a:t>
            </a:r>
          </a:p>
          <a:p>
            <a:pPr algn="just">
              <a:lnSpc>
                <a:spcPct val="150000"/>
              </a:lnSpc>
            </a:pPr>
            <a:r>
              <a:rPr lang="en-US" altLang="zh-CN" sz="2400" b="1" dirty="0">
                <a:solidFill>
                  <a:srgbClr val="FF0000"/>
                </a:solidFill>
              </a:rPr>
              <a:t>          |RELATIVE {n|@</a:t>
            </a:r>
            <a:r>
              <a:rPr lang="en-US" altLang="zh-CN" sz="2400" b="1" dirty="0" err="1">
                <a:solidFill>
                  <a:srgbClr val="FF0000"/>
                </a:solidFill>
              </a:rPr>
              <a:t>nvar</a:t>
            </a:r>
            <a:r>
              <a:rPr lang="en-US" altLang="zh-CN" sz="2400" b="1" dirty="0">
                <a:solidFill>
                  <a:srgbClr val="FF0000"/>
                </a:solidFill>
              </a:rPr>
              <a:t>}]</a:t>
            </a:r>
          </a:p>
          <a:p>
            <a:pPr algn="just">
              <a:lnSpc>
                <a:spcPct val="150000"/>
              </a:lnSpc>
            </a:pPr>
            <a:r>
              <a:rPr lang="en-US" altLang="zh-CN" sz="2400" b="1" dirty="0">
                <a:solidFill>
                  <a:srgbClr val="FF0000"/>
                </a:solidFill>
              </a:rPr>
              <a:t>          FROM ]</a:t>
            </a:r>
          </a:p>
          <a:p>
            <a:pPr algn="just">
              <a:lnSpc>
                <a:spcPct val="150000"/>
              </a:lnSpc>
            </a:pPr>
            <a:r>
              <a:rPr lang="en-US" altLang="zh-CN" sz="2400" b="1" dirty="0">
                <a:solidFill>
                  <a:srgbClr val="FF0000"/>
                </a:solidFill>
              </a:rPr>
              <a:t>          {{[GLOBAL] &lt;</a:t>
            </a:r>
            <a:r>
              <a:rPr lang="zh-CN" altLang="en-US" sz="2400" b="1" dirty="0">
                <a:solidFill>
                  <a:srgbClr val="FF0000"/>
                </a:solidFill>
              </a:rPr>
              <a:t>游标名</a:t>
            </a:r>
            <a:r>
              <a:rPr lang="en-US" altLang="zh-CN" sz="2400" b="1" dirty="0">
                <a:solidFill>
                  <a:srgbClr val="FF0000"/>
                </a:solidFill>
              </a:rPr>
              <a:t>&gt;}|&lt;@</a:t>
            </a:r>
            <a:r>
              <a:rPr lang="zh-CN" altLang="en-US" sz="2400" b="1" dirty="0">
                <a:solidFill>
                  <a:srgbClr val="FF0000"/>
                </a:solidFill>
              </a:rPr>
              <a:t>游标变量</a:t>
            </a:r>
            <a:r>
              <a:rPr lang="en-US" altLang="zh-CN" sz="2400" b="1" dirty="0">
                <a:solidFill>
                  <a:srgbClr val="FF0000"/>
                </a:solidFill>
              </a:rPr>
              <a:t>&gt;}</a:t>
            </a:r>
          </a:p>
          <a:p>
            <a:pPr>
              <a:lnSpc>
                <a:spcPct val="150000"/>
              </a:lnSpc>
            </a:pPr>
            <a:r>
              <a:rPr lang="en-US" altLang="zh-CN" sz="2400" b="1" dirty="0">
                <a:solidFill>
                  <a:srgbClr val="FF0000"/>
                </a:solidFill>
              </a:rPr>
              <a:t>          [INTO @&lt;</a:t>
            </a:r>
            <a:r>
              <a:rPr lang="zh-CN" altLang="en-US" sz="2400" b="1" dirty="0">
                <a:solidFill>
                  <a:srgbClr val="FF0000"/>
                </a:solidFill>
                <a:latin typeface="宋体" charset="-122"/>
              </a:rPr>
              <a:t>变量名</a:t>
            </a:r>
            <a:r>
              <a:rPr lang="en-US" altLang="zh-CN" sz="2400" b="1" dirty="0">
                <a:solidFill>
                  <a:srgbClr val="FF0000"/>
                </a:solidFill>
              </a:rPr>
              <a:t>&gt;[,...n]] </a:t>
            </a:r>
            <a:endParaRPr lang="zh-CN" altLang="en-US" sz="2400" dirty="0">
              <a:solidFill>
                <a:srgbClr val="FF0000"/>
              </a:solidFill>
            </a:endParaRPr>
          </a:p>
        </p:txBody>
      </p:sp>
      <p:pic>
        <p:nvPicPr>
          <p:cNvPr id="4" name="图片 3">
            <a:extLst>
              <a:ext uri="{FF2B5EF4-FFF2-40B4-BE49-F238E27FC236}">
                <a16:creationId xmlns="" xmlns:a16="http://schemas.microsoft.com/office/drawing/2014/main" id="{D8DCF197-D15A-42BB-98F7-1A33C24DEB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7331" y="4198398"/>
            <a:ext cx="3553321" cy="205768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Autofit/>
          </a:bodyPr>
          <a:lstStyle/>
          <a:p>
            <a:pPr eaLnBrk="1" hangingPunct="1">
              <a:lnSpc>
                <a:spcPct val="150000"/>
              </a:lnSpc>
              <a:defRPr/>
            </a:pPr>
            <a:r>
              <a:rPr lang="zh-CN" altLang="en-US" b="1" dirty="0">
                <a:solidFill>
                  <a:srgbClr val="FF9905"/>
                </a:solidFill>
                <a:latin typeface="+mj-ea"/>
                <a:ea typeface="+mj-ea"/>
                <a:cs typeface="+mn-cs"/>
              </a:rPr>
              <a:t>第一节 </a:t>
            </a:r>
            <a:r>
              <a:rPr lang="en-US" altLang="zh-CN" b="1" dirty="0">
                <a:solidFill>
                  <a:srgbClr val="FF9905"/>
                </a:solidFill>
                <a:latin typeface="+mj-ea"/>
                <a:ea typeface="+mj-ea"/>
                <a:cs typeface="+mn-cs"/>
              </a:rPr>
              <a:t>T-SQL</a:t>
            </a:r>
            <a:r>
              <a:rPr lang="zh-CN" altLang="en-US" b="1" dirty="0">
                <a:solidFill>
                  <a:srgbClr val="FF9905"/>
                </a:solidFill>
                <a:latin typeface="+mj-ea"/>
                <a:ea typeface="+mj-ea"/>
                <a:cs typeface="+mn-cs"/>
              </a:rPr>
              <a:t>编程基础</a:t>
            </a:r>
            <a:endParaRPr lang="en-US" altLang="zh-CN" b="1" dirty="0">
              <a:solidFill>
                <a:srgbClr val="FF9905"/>
              </a:solidFill>
              <a:latin typeface="+mj-ea"/>
              <a:ea typeface="+mj-ea"/>
              <a:cs typeface="+mn-cs"/>
            </a:endParaRPr>
          </a:p>
          <a:p>
            <a:pPr eaLnBrk="1" hangingPunct="1">
              <a:lnSpc>
                <a:spcPct val="170000"/>
              </a:lnSpc>
              <a:defRPr/>
            </a:pPr>
            <a:r>
              <a:rPr lang="zh-CN" altLang="en-US" dirty="0">
                <a:solidFill>
                  <a:srgbClr val="000000"/>
                </a:solidFill>
                <a:latin typeface="+mj-ea"/>
                <a:ea typeface="+mj-ea"/>
                <a:cs typeface="+mn-cs"/>
              </a:rPr>
              <a:t>第二节 游标</a:t>
            </a:r>
            <a:endParaRPr lang="en-US" altLang="zh-CN" dirty="0">
              <a:solidFill>
                <a:srgbClr val="000000"/>
              </a:solidFill>
              <a:latin typeface="+mj-ea"/>
              <a:ea typeface="+mj-ea"/>
              <a:cs typeface="+mn-cs"/>
            </a:endParaRPr>
          </a:p>
          <a:p>
            <a:pPr eaLnBrk="1" hangingPunct="1">
              <a:lnSpc>
                <a:spcPct val="170000"/>
              </a:lnSpc>
              <a:defRPr/>
            </a:pPr>
            <a:r>
              <a:rPr lang="zh-CN" altLang="en-US" dirty="0">
                <a:solidFill>
                  <a:srgbClr val="000000"/>
                </a:solidFill>
                <a:latin typeface="+mj-ea"/>
                <a:ea typeface="+mj-ea"/>
                <a:cs typeface="+mn-cs"/>
              </a:rPr>
              <a:t>第三节 存储过程</a:t>
            </a:r>
            <a:endParaRPr lang="en-US" altLang="zh-CN" dirty="0">
              <a:solidFill>
                <a:srgbClr val="000000"/>
              </a:solidFill>
              <a:latin typeface="+mj-ea"/>
              <a:ea typeface="+mj-ea"/>
              <a:cs typeface="+mn-cs"/>
            </a:endParaRPr>
          </a:p>
          <a:p>
            <a:pPr eaLnBrk="1" hangingPunct="1">
              <a:lnSpc>
                <a:spcPct val="170000"/>
              </a:lnSpc>
              <a:defRPr/>
            </a:pPr>
            <a:r>
              <a:rPr lang="zh-CN" altLang="en-US" dirty="0">
                <a:solidFill>
                  <a:srgbClr val="000000"/>
                </a:solidFill>
                <a:latin typeface="+mj-ea"/>
                <a:ea typeface="+mj-ea"/>
                <a:cs typeface="+mn-cs"/>
              </a:rPr>
              <a:t>第四节 自定义函数</a:t>
            </a:r>
            <a:endParaRPr lang="en-US" altLang="zh-CN" dirty="0">
              <a:solidFill>
                <a:srgbClr val="000000"/>
              </a:solidFill>
              <a:latin typeface="+mj-ea"/>
              <a:ea typeface="+mj-ea"/>
              <a:cs typeface="+mn-cs"/>
            </a:endParaRPr>
          </a:p>
          <a:p>
            <a:pPr eaLnBrk="1" hangingPunct="1">
              <a:lnSpc>
                <a:spcPct val="170000"/>
              </a:lnSpc>
              <a:defRPr/>
            </a:pPr>
            <a:r>
              <a:rPr lang="zh-CN" altLang="en-US" dirty="0">
                <a:solidFill>
                  <a:srgbClr val="000000"/>
                </a:solidFill>
                <a:latin typeface="+mj-ea"/>
                <a:ea typeface="+mj-ea"/>
                <a:cs typeface="+mn-cs"/>
              </a:rPr>
              <a:t>第五节 触发器</a:t>
            </a:r>
          </a:p>
        </p:txBody>
      </p:sp>
      <p:sp>
        <p:nvSpPr>
          <p:cNvPr id="23553" name="标题 1"/>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dirty="0">
                <a:latin typeface="+mj-ea"/>
              </a:rPr>
              <a:t>第</a:t>
            </a:r>
            <a:r>
              <a:rPr lang="en-US" altLang="zh-CN" dirty="0">
                <a:latin typeface="+mj-ea"/>
              </a:rPr>
              <a:t>8</a:t>
            </a:r>
            <a:r>
              <a:rPr lang="zh-CN" altLang="en-US" dirty="0">
                <a:latin typeface="+mj-ea"/>
              </a:rPr>
              <a:t>章 数据库编程</a:t>
            </a:r>
          </a:p>
        </p:txBody>
      </p:sp>
      <p:pic>
        <p:nvPicPr>
          <p:cNvPr id="5" name="图片 4">
            <a:extLst>
              <a:ext uri="{FF2B5EF4-FFF2-40B4-BE49-F238E27FC236}">
                <a16:creationId xmlns="" xmlns:a16="http://schemas.microsoft.com/office/drawing/2014/main" id="{429418AF-84E3-4DE3-84F4-B240767E37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读取游标中的数据</a:t>
            </a:r>
          </a:p>
        </p:txBody>
      </p:sp>
      <p:pic>
        <p:nvPicPr>
          <p:cNvPr id="59395" name="Picture 2"/>
          <p:cNvPicPr>
            <a:picLocks noChangeAspect="1" noChangeArrowheads="1"/>
          </p:cNvPicPr>
          <p:nvPr/>
        </p:nvPicPr>
        <p:blipFill>
          <a:blip r:embed="rId2"/>
          <a:srcRect/>
          <a:stretch>
            <a:fillRect/>
          </a:stretch>
        </p:blipFill>
        <p:spPr bwMode="auto">
          <a:xfrm>
            <a:off x="2068629" y="1287572"/>
            <a:ext cx="7434263" cy="4105275"/>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 xmlns:a16="http://schemas.microsoft.com/office/drawing/2014/main" id="{252DB66E-5DB4-439A-A093-72CB8A255BE7}"/>
              </a:ext>
            </a:extLst>
          </p:cNvPr>
          <p:cNvSpPr>
            <a:spLocks noGrp="1"/>
          </p:cNvSpPr>
          <p:nvPr>
            <p:ph idx="1"/>
          </p:nvPr>
        </p:nvSpPr>
        <p:spPr/>
        <p:txBody>
          <a:bodyPr rtlCol="0">
            <a:normAutofit/>
          </a:bodyPr>
          <a:lstStyle/>
          <a:p>
            <a:pPr eaLnBrk="1" hangingPunct="1">
              <a:lnSpc>
                <a:spcPct val="150000"/>
              </a:lnSpc>
              <a:defRPr/>
            </a:pPr>
            <a:r>
              <a:rPr lang="zh-CN" altLang="en-US" dirty="0"/>
              <a:t>执行</a:t>
            </a:r>
            <a:r>
              <a:rPr lang="en-US" altLang="zh-CN" dirty="0"/>
              <a:t>FETCH</a:t>
            </a:r>
            <a:r>
              <a:rPr lang="zh-CN" altLang="en-US" dirty="0"/>
              <a:t>语句后，可通过</a:t>
            </a:r>
            <a:r>
              <a:rPr lang="en-US" altLang="zh-CN" dirty="0"/>
              <a:t>@@FETCH_STATUS</a:t>
            </a:r>
            <a:r>
              <a:rPr lang="zh-CN" altLang="en-US" dirty="0"/>
              <a:t>全局变量返回游标当前的状态。</a:t>
            </a:r>
            <a:r>
              <a:rPr lang="en-US" altLang="zh-CN" dirty="0"/>
              <a:t>@@FETCH_STATUS </a:t>
            </a:r>
            <a:r>
              <a:rPr lang="zh-CN" altLang="en-US" dirty="0"/>
              <a:t>变量有三个不同的返回值</a:t>
            </a:r>
          </a:p>
          <a:p>
            <a:pPr lvl="1" eaLnBrk="1" hangingPunct="1">
              <a:lnSpc>
                <a:spcPct val="150000"/>
              </a:lnSpc>
              <a:defRPr/>
            </a:pPr>
            <a:r>
              <a:rPr lang="en-US" altLang="zh-CN" dirty="0"/>
              <a:t>0</a:t>
            </a:r>
            <a:r>
              <a:rPr lang="zh-CN" altLang="en-US" dirty="0"/>
              <a:t>：</a:t>
            </a:r>
            <a:r>
              <a:rPr lang="en-US" altLang="zh-CN" dirty="0"/>
              <a:t>FETCH </a:t>
            </a:r>
            <a:r>
              <a:rPr lang="zh-CN" altLang="en-US" dirty="0"/>
              <a:t>语句执行成功</a:t>
            </a:r>
          </a:p>
          <a:p>
            <a:pPr lvl="1" eaLnBrk="1" hangingPunct="1">
              <a:lnSpc>
                <a:spcPct val="150000"/>
              </a:lnSpc>
              <a:defRPr/>
            </a:pPr>
            <a:r>
              <a:rPr lang="en-US" altLang="zh-CN" dirty="0"/>
              <a:t>-1</a:t>
            </a:r>
            <a:r>
              <a:rPr lang="zh-CN" altLang="en-US" dirty="0"/>
              <a:t>：</a:t>
            </a:r>
            <a:r>
              <a:rPr lang="en-US" altLang="zh-CN" dirty="0"/>
              <a:t>FETCH </a:t>
            </a:r>
            <a:r>
              <a:rPr lang="zh-CN" altLang="en-US" dirty="0"/>
              <a:t>语句执行失败或者行数据超出游标数据结果集的范围</a:t>
            </a:r>
          </a:p>
          <a:p>
            <a:pPr lvl="1" eaLnBrk="1" hangingPunct="1">
              <a:lnSpc>
                <a:spcPct val="150000"/>
              </a:lnSpc>
              <a:defRPr/>
            </a:pPr>
            <a:r>
              <a:rPr lang="en-US" altLang="zh-CN" dirty="0"/>
              <a:t>-2</a:t>
            </a:r>
            <a:r>
              <a:rPr lang="zh-CN" altLang="en-US" dirty="0"/>
              <a:t>：表示提取的数据不存在</a:t>
            </a:r>
          </a:p>
          <a:p>
            <a:pPr lvl="1" eaLnBrk="1" fontAlgn="auto" hangingPunct="1">
              <a:spcAft>
                <a:spcPts val="0"/>
              </a:spcAft>
              <a:defRPr/>
            </a:pPr>
            <a:endParaRPr lang="zh-CN" altLang="en-US" sz="1600" dirty="0"/>
          </a:p>
        </p:txBody>
      </p:sp>
      <p:sp>
        <p:nvSpPr>
          <p:cNvPr id="2" name="标题 1">
            <a:extLst>
              <a:ext uri="{FF2B5EF4-FFF2-40B4-BE49-F238E27FC236}">
                <a16:creationId xmlns="" xmlns:a16="http://schemas.microsoft.com/office/drawing/2014/main" id="{D8D75FA5-7E5F-42A6-9E08-44FC5CD419C8}"/>
              </a:ext>
            </a:extLst>
          </p:cNvPr>
          <p:cNvSpPr>
            <a:spLocks noGrp="1"/>
          </p:cNvSpPr>
          <p:nvPr>
            <p:ph type="title"/>
          </p:nvPr>
        </p:nvSpPr>
        <p:spPr/>
        <p:txBody>
          <a:bodyPr/>
          <a:lstStyle/>
          <a:p>
            <a:r>
              <a:rPr lang="zh-CN" altLang="en-US" dirty="0">
                <a:latin typeface="+mj-ea"/>
              </a:rPr>
              <a:t>读取游标中的数据</a:t>
            </a:r>
            <a:endParaRPr lang="zh-CN" altLang="en-US" dirty="0"/>
          </a:p>
        </p:txBody>
      </p:sp>
      <p:pic>
        <p:nvPicPr>
          <p:cNvPr id="5" name="图片 4">
            <a:extLst>
              <a:ext uri="{FF2B5EF4-FFF2-40B4-BE49-F238E27FC236}">
                <a16:creationId xmlns="" xmlns:a16="http://schemas.microsoft.com/office/drawing/2014/main" id="{06A26C1F-F5E3-4A5F-BC97-E396FD03CB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4953" y="4370269"/>
            <a:ext cx="3343742" cy="2295845"/>
          </a:xfrm>
          <a:prstGeom prst="rect">
            <a:avLst/>
          </a:prstGeom>
        </p:spPr>
      </p:pic>
    </p:spTree>
    <p:extLst>
      <p:ext uri="{BB962C8B-B14F-4D97-AF65-F5344CB8AC3E}">
        <p14:creationId xmlns:p14="http://schemas.microsoft.com/office/powerpoint/2010/main" val="12242541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矩形 3"/>
          <p:cNvSpPr>
            <a:spLocks noChangeArrowheads="1"/>
          </p:cNvSpPr>
          <p:nvPr/>
        </p:nvSpPr>
        <p:spPr bwMode="auto">
          <a:xfrm>
            <a:off x="2113936" y="358281"/>
            <a:ext cx="8008375" cy="6555641"/>
          </a:xfrm>
          <a:prstGeom prst="rect">
            <a:avLst/>
          </a:prstGeom>
          <a:solidFill>
            <a:schemeClr val="bg1"/>
          </a:solidFill>
          <a:ln w="9525">
            <a:noFill/>
            <a:miter lim="800000"/>
            <a:headEnd/>
            <a:tailEnd/>
          </a:ln>
        </p:spPr>
        <p:txBody>
          <a:bodyPr wrap="square">
            <a:spAutoFit/>
          </a:bodyPr>
          <a:lstStyle/>
          <a:p>
            <a:r>
              <a:rPr lang="en-US" altLang="zh-CN" sz="2000" b="1" dirty="0">
                <a:solidFill>
                  <a:srgbClr val="FF0000"/>
                </a:solidFill>
              </a:rPr>
              <a:t>declare</a:t>
            </a:r>
            <a:r>
              <a:rPr lang="en-US" altLang="zh-CN" sz="2000" dirty="0"/>
              <a:t> </a:t>
            </a:r>
            <a:r>
              <a:rPr lang="en-US" altLang="zh-CN" sz="2000" dirty="0" err="1"/>
              <a:t>num_cursor</a:t>
            </a:r>
            <a:r>
              <a:rPr lang="en-US" altLang="zh-CN" sz="2000" dirty="0"/>
              <a:t> </a:t>
            </a:r>
            <a:r>
              <a:rPr lang="en-US" altLang="zh-CN" sz="2000" b="1" dirty="0">
                <a:solidFill>
                  <a:srgbClr val="FF0000"/>
                </a:solidFill>
              </a:rPr>
              <a:t>cursor</a:t>
            </a:r>
            <a:r>
              <a:rPr lang="en-US" altLang="zh-CN" sz="2000" b="1" dirty="0">
                <a:solidFill>
                  <a:srgbClr val="0000FF"/>
                </a:solidFill>
              </a:rPr>
              <a:t>    </a:t>
            </a:r>
            <a:r>
              <a:rPr lang="en-US" altLang="zh-CN" sz="2000" dirty="0"/>
              <a:t>--</a:t>
            </a:r>
            <a:r>
              <a:rPr lang="zh-CN" altLang="en-US" sz="2000" dirty="0"/>
              <a:t>声明</a:t>
            </a:r>
            <a:endParaRPr lang="en-US" altLang="zh-CN" sz="2000" dirty="0"/>
          </a:p>
          <a:p>
            <a:r>
              <a:rPr lang="en-US" altLang="zh-CN" sz="2000" b="1" dirty="0">
                <a:solidFill>
                  <a:srgbClr val="FF0000"/>
                </a:solidFill>
              </a:rPr>
              <a:t>for     select </a:t>
            </a:r>
            <a:r>
              <a:rPr lang="en-US" altLang="zh-CN" sz="2000" dirty="0" err="1"/>
              <a:t>sno</a:t>
            </a:r>
            <a:r>
              <a:rPr lang="en-US" altLang="zh-CN" sz="2000" dirty="0"/>
              <a:t>   </a:t>
            </a:r>
            <a:r>
              <a:rPr lang="en-US" altLang="zh-CN" sz="2000" b="1" dirty="0">
                <a:solidFill>
                  <a:srgbClr val="FF0000"/>
                </a:solidFill>
              </a:rPr>
              <a:t>from</a:t>
            </a:r>
            <a:r>
              <a:rPr lang="en-US" altLang="zh-CN" sz="2000" dirty="0">
                <a:solidFill>
                  <a:srgbClr val="FF0000"/>
                </a:solidFill>
              </a:rPr>
              <a:t> </a:t>
            </a:r>
            <a:r>
              <a:rPr lang="en-US" altLang="zh-CN" sz="2000" dirty="0"/>
              <a:t>student </a:t>
            </a:r>
          </a:p>
          <a:p>
            <a:r>
              <a:rPr lang="en-US" altLang="zh-CN" sz="2000" b="1" dirty="0">
                <a:solidFill>
                  <a:srgbClr val="FF0000"/>
                </a:solidFill>
              </a:rPr>
              <a:t>for READ ONLY </a:t>
            </a:r>
          </a:p>
          <a:p>
            <a:r>
              <a:rPr lang="en-US" altLang="zh-CN" sz="2000" b="1" dirty="0">
                <a:solidFill>
                  <a:srgbClr val="FF0000"/>
                </a:solidFill>
              </a:rPr>
              <a:t>Open</a:t>
            </a:r>
            <a:r>
              <a:rPr lang="en-US" altLang="zh-CN" sz="2000" dirty="0">
                <a:solidFill>
                  <a:srgbClr val="FF0000"/>
                </a:solidFill>
              </a:rPr>
              <a:t> </a:t>
            </a:r>
            <a:r>
              <a:rPr lang="en-US" altLang="zh-CN" sz="2000" dirty="0" err="1"/>
              <a:t>num_cursor</a:t>
            </a:r>
            <a:r>
              <a:rPr lang="en-US" altLang="zh-CN" sz="2000" dirty="0"/>
              <a:t>;   --</a:t>
            </a:r>
            <a:r>
              <a:rPr lang="zh-CN" altLang="en-US" sz="2000" dirty="0"/>
              <a:t>打开</a:t>
            </a:r>
            <a:endParaRPr lang="en-US" altLang="zh-CN" sz="2000" dirty="0"/>
          </a:p>
          <a:p>
            <a:r>
              <a:rPr lang="en-US" altLang="zh-CN" sz="2000" dirty="0"/>
              <a:t>declare @</a:t>
            </a:r>
            <a:r>
              <a:rPr lang="en-US" altLang="zh-CN" sz="2000" dirty="0" err="1"/>
              <a:t>sno</a:t>
            </a:r>
            <a:r>
              <a:rPr lang="en-US" altLang="zh-CN" sz="2000" dirty="0"/>
              <a:t>  </a:t>
            </a:r>
            <a:r>
              <a:rPr lang="en-US" altLang="zh-CN" sz="2000" dirty="0" err="1"/>
              <a:t>varchar</a:t>
            </a:r>
            <a:r>
              <a:rPr lang="en-US" altLang="zh-CN" sz="2000" dirty="0"/>
              <a:t>(10),@</a:t>
            </a:r>
            <a:r>
              <a:rPr lang="en-US" altLang="zh-CN" sz="2000" dirty="0" err="1"/>
              <a:t>num</a:t>
            </a:r>
            <a:r>
              <a:rPr lang="en-US" altLang="zh-CN" sz="2000" dirty="0"/>
              <a:t> </a:t>
            </a:r>
            <a:r>
              <a:rPr lang="en-US" altLang="zh-CN" sz="2000" dirty="0" err="1"/>
              <a:t>int</a:t>
            </a:r>
            <a:r>
              <a:rPr lang="en-US" altLang="zh-CN" sz="2000" dirty="0"/>
              <a:t>  --</a:t>
            </a:r>
            <a:r>
              <a:rPr lang="zh-CN" altLang="en-US" sz="2000" dirty="0"/>
              <a:t>声明变量</a:t>
            </a:r>
            <a:endParaRPr lang="en-US" altLang="zh-CN" sz="2000" dirty="0"/>
          </a:p>
          <a:p>
            <a:r>
              <a:rPr lang="en-US" altLang="zh-CN" sz="2000" dirty="0"/>
              <a:t>set @</a:t>
            </a:r>
            <a:r>
              <a:rPr lang="en-US" altLang="zh-CN" sz="2000" dirty="0" err="1"/>
              <a:t>num</a:t>
            </a:r>
            <a:r>
              <a:rPr lang="en-US" altLang="zh-CN" sz="2000" dirty="0"/>
              <a:t> = 0</a:t>
            </a:r>
          </a:p>
          <a:p>
            <a:endParaRPr lang="zh-CN" altLang="en-US" sz="2000" dirty="0"/>
          </a:p>
          <a:p>
            <a:r>
              <a:rPr lang="en-US" altLang="zh-CN" sz="2000" dirty="0"/>
              <a:t>fetch next from </a:t>
            </a:r>
            <a:r>
              <a:rPr lang="en-US" altLang="zh-CN" sz="2000" dirty="0" err="1"/>
              <a:t>num_cursor</a:t>
            </a:r>
            <a:r>
              <a:rPr lang="en-US" altLang="zh-CN" sz="2000" dirty="0"/>
              <a:t>  --</a:t>
            </a:r>
            <a:r>
              <a:rPr lang="zh-CN" altLang="en-US" sz="2000" dirty="0"/>
              <a:t>取信息</a:t>
            </a:r>
            <a:endParaRPr lang="en-US" altLang="zh-CN" sz="2000" dirty="0"/>
          </a:p>
          <a:p>
            <a:r>
              <a:rPr lang="en-US" altLang="zh-CN" sz="2000" dirty="0"/>
              <a:t>into @</a:t>
            </a:r>
            <a:r>
              <a:rPr lang="en-US" altLang="zh-CN" sz="2000" dirty="0" err="1"/>
              <a:t>sno</a:t>
            </a:r>
            <a:endParaRPr lang="zh-CN" altLang="en-US" sz="2000" dirty="0"/>
          </a:p>
          <a:p>
            <a:r>
              <a:rPr lang="en-US" altLang="zh-CN" sz="2000" dirty="0"/>
              <a:t>while @@</a:t>
            </a:r>
            <a:r>
              <a:rPr lang="en-US" altLang="zh-CN" sz="2000" dirty="0" err="1"/>
              <a:t>fetch_status</a:t>
            </a:r>
            <a:r>
              <a:rPr lang="en-US" altLang="zh-CN" sz="2000" dirty="0"/>
              <a:t> = 0  --</a:t>
            </a:r>
            <a:r>
              <a:rPr lang="zh-CN" altLang="en-US" sz="2000" dirty="0"/>
              <a:t>检测状态</a:t>
            </a:r>
            <a:endParaRPr lang="en-US" altLang="zh-CN" sz="2000" dirty="0"/>
          </a:p>
          <a:p>
            <a:r>
              <a:rPr lang="en-US" altLang="zh-CN" sz="2000" dirty="0"/>
              <a:t>begin</a:t>
            </a:r>
          </a:p>
          <a:p>
            <a:r>
              <a:rPr lang="en-US" altLang="zh-CN" sz="2000" dirty="0"/>
              <a:t>    if not exists(select *  </a:t>
            </a:r>
          </a:p>
          <a:p>
            <a:r>
              <a:rPr lang="en-US" altLang="zh-CN" sz="2000" dirty="0"/>
              <a:t>       from  </a:t>
            </a:r>
            <a:r>
              <a:rPr lang="en-US" altLang="zh-CN" sz="2000" dirty="0" err="1"/>
              <a:t>sc</a:t>
            </a:r>
            <a:endParaRPr lang="en-US" altLang="zh-CN" sz="2000" dirty="0"/>
          </a:p>
          <a:p>
            <a:r>
              <a:rPr lang="en-US" altLang="zh-CN" sz="2000" dirty="0"/>
              <a:t>       where </a:t>
            </a:r>
            <a:r>
              <a:rPr lang="en-US" altLang="zh-CN" sz="2000" dirty="0" err="1"/>
              <a:t>sno</a:t>
            </a:r>
            <a:r>
              <a:rPr lang="en-US" altLang="zh-CN" sz="2000" dirty="0"/>
              <a:t> = @</a:t>
            </a:r>
            <a:r>
              <a:rPr lang="en-US" altLang="zh-CN" sz="2000" dirty="0" err="1"/>
              <a:t>sno</a:t>
            </a:r>
            <a:r>
              <a:rPr lang="en-US" altLang="zh-CN" sz="2000" dirty="0"/>
              <a:t>)</a:t>
            </a:r>
          </a:p>
          <a:p>
            <a:r>
              <a:rPr lang="en-US" altLang="zh-CN" sz="2000" dirty="0"/>
              <a:t>     set @</a:t>
            </a:r>
            <a:r>
              <a:rPr lang="en-US" altLang="zh-CN" sz="2000" dirty="0" err="1"/>
              <a:t>num</a:t>
            </a:r>
            <a:r>
              <a:rPr lang="en-US" altLang="zh-CN" sz="2000" dirty="0"/>
              <a:t> = @</a:t>
            </a:r>
            <a:r>
              <a:rPr lang="en-US" altLang="zh-CN" sz="2000" dirty="0" err="1"/>
              <a:t>num</a:t>
            </a:r>
            <a:r>
              <a:rPr lang="en-US" altLang="zh-CN" sz="2000" dirty="0"/>
              <a:t> + 1</a:t>
            </a:r>
            <a:endParaRPr lang="zh-CN" altLang="en-US" sz="2000" dirty="0"/>
          </a:p>
          <a:p>
            <a:r>
              <a:rPr lang="en-US" altLang="zh-CN" sz="2000" dirty="0"/>
              <a:t>    fetch next from </a:t>
            </a:r>
            <a:r>
              <a:rPr lang="en-US" altLang="zh-CN" sz="2000" dirty="0" err="1"/>
              <a:t>num_cursor</a:t>
            </a:r>
            <a:endParaRPr lang="en-US" altLang="zh-CN" sz="2000" dirty="0"/>
          </a:p>
          <a:p>
            <a:r>
              <a:rPr lang="en-US" altLang="zh-CN" sz="2000" dirty="0"/>
              <a:t>    into @</a:t>
            </a:r>
            <a:r>
              <a:rPr lang="en-US" altLang="zh-CN" sz="2000" dirty="0" err="1"/>
              <a:t>sno</a:t>
            </a:r>
            <a:endParaRPr lang="en-US" altLang="zh-CN" sz="2000" dirty="0"/>
          </a:p>
          <a:p>
            <a:r>
              <a:rPr lang="en-US" altLang="zh-CN" sz="2000" dirty="0"/>
              <a:t>end</a:t>
            </a:r>
          </a:p>
          <a:p>
            <a:r>
              <a:rPr lang="en-US" altLang="zh-CN" sz="2000" dirty="0"/>
              <a:t>select @</a:t>
            </a:r>
            <a:r>
              <a:rPr lang="en-US" altLang="zh-CN" sz="2000" dirty="0" err="1"/>
              <a:t>num</a:t>
            </a:r>
            <a:r>
              <a:rPr lang="en-US" altLang="zh-CN" sz="2000" dirty="0"/>
              <a:t> </a:t>
            </a:r>
            <a:r>
              <a:rPr lang="zh-CN" altLang="en-US" sz="2000" dirty="0"/>
              <a:t>未选课人数</a:t>
            </a:r>
          </a:p>
          <a:p>
            <a:r>
              <a:rPr lang="en-US" altLang="zh-CN" sz="2000" dirty="0"/>
              <a:t>CLOSE </a:t>
            </a:r>
            <a:r>
              <a:rPr lang="en-US" altLang="zh-CN" sz="2000" dirty="0" err="1"/>
              <a:t>num_cursor</a:t>
            </a:r>
            <a:endParaRPr lang="en-US" altLang="zh-CN" sz="2000" dirty="0"/>
          </a:p>
          <a:p>
            <a:r>
              <a:rPr lang="en-US" altLang="zh-CN" sz="2000" dirty="0"/>
              <a:t>DEALLOCATE </a:t>
            </a:r>
            <a:r>
              <a:rPr lang="en-US" altLang="zh-CN" sz="2000" dirty="0" err="1"/>
              <a:t>num_cursor</a:t>
            </a:r>
            <a:endParaRPr lang="zh-CN" altLang="en-US" sz="2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2"/>
          <p:cNvSpPr>
            <a:spLocks noGrp="1"/>
          </p:cNvSpPr>
          <p:nvPr>
            <p:ph idx="1"/>
          </p:nvPr>
        </p:nvSpPr>
        <p:spPr>
          <a:xfrm>
            <a:off x="239349" y="1166529"/>
            <a:ext cx="11599406" cy="4524949"/>
          </a:xfrm>
        </p:spPr>
        <p:txBody>
          <a:bodyPr/>
          <a:lstStyle/>
          <a:p>
            <a:pPr eaLnBrk="1" hangingPunct="1">
              <a:lnSpc>
                <a:spcPct val="150000"/>
              </a:lnSpc>
            </a:pPr>
            <a:r>
              <a:rPr lang="zh-CN" altLang="en-US" dirty="0"/>
              <a:t>使用</a:t>
            </a:r>
            <a:r>
              <a:rPr lang="en-US" altLang="zh-CN" dirty="0"/>
              <a:t>CLOSE</a:t>
            </a:r>
            <a:r>
              <a:rPr lang="zh-CN" altLang="en-US" dirty="0"/>
              <a:t>命令关闭游标</a:t>
            </a:r>
            <a:endParaRPr lang="en-US" altLang="zh-CN" dirty="0"/>
          </a:p>
          <a:p>
            <a:pPr lvl="1" eaLnBrk="1" hangingPunct="1">
              <a:lnSpc>
                <a:spcPct val="150000"/>
              </a:lnSpc>
            </a:pPr>
            <a:r>
              <a:rPr lang="zh-CN" altLang="en-US" dirty="0"/>
              <a:t>处理完游标中数据后，必须关闭游标来释放数据结果集和定位于数据记录上的锁</a:t>
            </a:r>
            <a:endParaRPr lang="en-US" altLang="zh-CN" dirty="0"/>
          </a:p>
          <a:p>
            <a:pPr lvl="1" eaLnBrk="1" hangingPunct="1">
              <a:lnSpc>
                <a:spcPct val="150000"/>
              </a:lnSpc>
            </a:pPr>
            <a:r>
              <a:rPr lang="zh-CN" altLang="en-US" dirty="0"/>
              <a:t>语法格式</a:t>
            </a:r>
            <a:r>
              <a:rPr lang="en-US" altLang="zh-CN" dirty="0"/>
              <a:t>:</a:t>
            </a:r>
          </a:p>
          <a:p>
            <a:pPr lvl="1" eaLnBrk="1" hangingPunct="1">
              <a:lnSpc>
                <a:spcPct val="150000"/>
              </a:lnSpc>
            </a:pPr>
            <a:endParaRPr lang="en-US" altLang="zh-CN" dirty="0"/>
          </a:p>
          <a:p>
            <a:pPr lvl="1" eaLnBrk="1" hangingPunct="1">
              <a:lnSpc>
                <a:spcPct val="150000"/>
              </a:lnSpc>
            </a:pPr>
            <a:r>
              <a:rPr lang="en-US" altLang="zh-CN" dirty="0"/>
              <a:t>CLOSE</a:t>
            </a:r>
            <a:r>
              <a:rPr lang="zh-CN" altLang="en-US" dirty="0"/>
              <a:t>语句可以关闭游标，但不释放游标的数据结构</a:t>
            </a:r>
            <a:endParaRPr lang="en-US" altLang="zh-CN" dirty="0"/>
          </a:p>
          <a:p>
            <a:pPr lvl="2" eaLnBrk="1" hangingPunct="1">
              <a:lnSpc>
                <a:spcPct val="150000"/>
              </a:lnSpc>
            </a:pPr>
            <a:r>
              <a:rPr lang="zh-CN" altLang="en-US" dirty="0"/>
              <a:t>如果要再次使用游标，可用</a:t>
            </a:r>
            <a:r>
              <a:rPr lang="en-US" altLang="zh-CN" dirty="0"/>
              <a:t>OPEN</a:t>
            </a:r>
            <a:r>
              <a:rPr lang="zh-CN" altLang="en-US" dirty="0"/>
              <a:t>命令重新打开</a:t>
            </a:r>
          </a:p>
          <a:p>
            <a:pPr eaLnBrk="1" hangingPunct="1">
              <a:lnSpc>
                <a:spcPct val="150000"/>
              </a:lnSpc>
            </a:pPr>
            <a:r>
              <a:rPr lang="zh-CN" altLang="en-US" dirty="0"/>
              <a:t>自动关闭游标</a:t>
            </a:r>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4. </a:t>
            </a:r>
            <a:r>
              <a:rPr lang="zh-CN" altLang="en-US" dirty="0">
                <a:latin typeface="+mj-ea"/>
              </a:rPr>
              <a:t>关闭游标</a:t>
            </a:r>
          </a:p>
        </p:txBody>
      </p:sp>
      <p:sp>
        <p:nvSpPr>
          <p:cNvPr id="61443" name="矩形 3"/>
          <p:cNvSpPr>
            <a:spLocks noChangeArrowheads="1"/>
          </p:cNvSpPr>
          <p:nvPr/>
        </p:nvSpPr>
        <p:spPr bwMode="auto">
          <a:xfrm>
            <a:off x="2036037" y="3228975"/>
            <a:ext cx="6199133" cy="461665"/>
          </a:xfrm>
          <a:prstGeom prst="rect">
            <a:avLst/>
          </a:prstGeom>
          <a:noFill/>
          <a:ln w="9525">
            <a:noFill/>
            <a:miter lim="800000"/>
            <a:headEnd/>
            <a:tailEnd/>
          </a:ln>
        </p:spPr>
        <p:txBody>
          <a:bodyPr wrap="none">
            <a:spAutoFit/>
          </a:bodyPr>
          <a:lstStyle/>
          <a:p>
            <a:r>
              <a:rPr lang="en-US" altLang="zh-CN" sz="2400" b="1" dirty="0">
                <a:solidFill>
                  <a:srgbClr val="FF0000"/>
                </a:solidFill>
              </a:rPr>
              <a:t>CLOSE [GLOBAL] &lt;</a:t>
            </a:r>
            <a:r>
              <a:rPr lang="zh-CN" altLang="en-US" sz="2400" b="1" dirty="0">
                <a:solidFill>
                  <a:srgbClr val="FF0000"/>
                </a:solidFill>
              </a:rPr>
              <a:t>游标名</a:t>
            </a:r>
            <a:r>
              <a:rPr lang="en-US" altLang="zh-CN" sz="2400" b="1" dirty="0">
                <a:solidFill>
                  <a:srgbClr val="FF0000"/>
                </a:solidFill>
              </a:rPr>
              <a:t>&gt;|@&lt;</a:t>
            </a:r>
            <a:r>
              <a:rPr lang="zh-CN" altLang="en-US" sz="2400" b="1" dirty="0">
                <a:solidFill>
                  <a:srgbClr val="FF0000"/>
                </a:solidFill>
              </a:rPr>
              <a:t>游标变量</a:t>
            </a:r>
            <a:r>
              <a:rPr lang="en-US" altLang="zh-CN" sz="2400" b="1" dirty="0">
                <a:solidFill>
                  <a:srgbClr val="FF0000"/>
                </a:solidFill>
              </a:rPr>
              <a:t>&gt; </a:t>
            </a:r>
            <a:endParaRPr lang="zh-CN" altLang="en-US" sz="2400" b="1" dirty="0">
              <a:solidFill>
                <a:srgbClr val="FF0000"/>
              </a:solidFill>
            </a:endParaRPr>
          </a:p>
        </p:txBody>
      </p:sp>
      <p:pic>
        <p:nvPicPr>
          <p:cNvPr id="4" name="图片 3">
            <a:extLst>
              <a:ext uri="{FF2B5EF4-FFF2-40B4-BE49-F238E27FC236}">
                <a16:creationId xmlns="" xmlns:a16="http://schemas.microsoft.com/office/drawing/2014/main" id="{F6E33D4C-59B9-4365-B592-5DED65C62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7620" y="4733490"/>
            <a:ext cx="1714739" cy="1714739"/>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2"/>
          <p:cNvSpPr>
            <a:spLocks noGrp="1"/>
          </p:cNvSpPr>
          <p:nvPr>
            <p:ph idx="1"/>
          </p:nvPr>
        </p:nvSpPr>
        <p:spPr/>
        <p:txBody>
          <a:bodyPr/>
          <a:lstStyle/>
          <a:p>
            <a:pPr eaLnBrk="1" hangingPunct="1">
              <a:lnSpc>
                <a:spcPct val="150000"/>
              </a:lnSpc>
            </a:pPr>
            <a:r>
              <a:rPr lang="zh-CN" altLang="en-US" dirty="0"/>
              <a:t>用</a:t>
            </a:r>
            <a:r>
              <a:rPr lang="en-US" altLang="zh-CN" dirty="0"/>
              <a:t>CLOSE</a:t>
            </a:r>
            <a:r>
              <a:rPr lang="zh-CN" altLang="en-US" dirty="0"/>
              <a:t>命令关闭游标并没有释放游标占用的数据结构。使用</a:t>
            </a:r>
            <a:r>
              <a:rPr lang="en-US" altLang="zh-CN" dirty="0"/>
              <a:t>DEALLOCATE</a:t>
            </a:r>
            <a:r>
              <a:rPr lang="zh-CN" altLang="en-US" dirty="0"/>
              <a:t>命令将释放游标占用的数据结构，游标使用的任何资源也随之释放</a:t>
            </a:r>
            <a:endParaRPr lang="en-US" altLang="zh-CN" dirty="0"/>
          </a:p>
          <a:p>
            <a:pPr lvl="1" eaLnBrk="1" hangingPunct="1">
              <a:lnSpc>
                <a:spcPct val="150000"/>
              </a:lnSpc>
            </a:pPr>
            <a:r>
              <a:rPr lang="zh-CN" altLang="en-US" dirty="0"/>
              <a:t>语法格式</a:t>
            </a:r>
            <a:endParaRPr lang="en-US" altLang="zh-CN" dirty="0"/>
          </a:p>
          <a:p>
            <a:pPr lvl="1" eaLnBrk="1" hangingPunct="1">
              <a:lnSpc>
                <a:spcPct val="150000"/>
              </a:lnSpc>
            </a:pPr>
            <a:endParaRPr lang="en-US" altLang="zh-CN" dirty="0"/>
          </a:p>
          <a:p>
            <a:pPr lvl="1" eaLnBrk="1" hangingPunct="1">
              <a:lnSpc>
                <a:spcPct val="150000"/>
              </a:lnSpc>
            </a:pPr>
            <a:r>
              <a:rPr lang="zh-CN" altLang="en-US" dirty="0"/>
              <a:t>游标的关闭指释放游标的结果集所占用的资源，游标的释放指释放游标占用的所有资源，当然也包括结果集占用的资源</a:t>
            </a:r>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5. </a:t>
            </a:r>
            <a:r>
              <a:rPr lang="zh-CN" altLang="en-US" dirty="0">
                <a:latin typeface="+mj-ea"/>
              </a:rPr>
              <a:t>释放游标</a:t>
            </a:r>
          </a:p>
        </p:txBody>
      </p:sp>
      <p:sp>
        <p:nvSpPr>
          <p:cNvPr id="62467" name="矩形 3"/>
          <p:cNvSpPr>
            <a:spLocks noChangeArrowheads="1"/>
          </p:cNvSpPr>
          <p:nvPr/>
        </p:nvSpPr>
        <p:spPr bwMode="auto">
          <a:xfrm>
            <a:off x="2578894" y="3769375"/>
            <a:ext cx="7034212" cy="461962"/>
          </a:xfrm>
          <a:prstGeom prst="rect">
            <a:avLst/>
          </a:prstGeom>
          <a:noFill/>
          <a:ln w="9525">
            <a:noFill/>
            <a:miter lim="800000"/>
            <a:headEnd/>
            <a:tailEnd/>
          </a:ln>
        </p:spPr>
        <p:txBody>
          <a:bodyPr>
            <a:spAutoFit/>
          </a:bodyPr>
          <a:lstStyle/>
          <a:p>
            <a:r>
              <a:rPr lang="en-US" altLang="zh-CN" sz="2400" dirty="0">
                <a:solidFill>
                  <a:srgbClr val="FF0000"/>
                </a:solidFill>
              </a:rPr>
              <a:t>DEALLOCATE [GLOBAL] &lt;</a:t>
            </a:r>
            <a:r>
              <a:rPr lang="zh-CN" altLang="en-US" sz="2400" dirty="0">
                <a:solidFill>
                  <a:srgbClr val="FF0000"/>
                </a:solidFill>
              </a:rPr>
              <a:t>游标名</a:t>
            </a:r>
            <a:r>
              <a:rPr lang="en-US" altLang="zh-CN" sz="2400" dirty="0">
                <a:solidFill>
                  <a:srgbClr val="FF0000"/>
                </a:solidFill>
              </a:rPr>
              <a:t>&gt;|@&lt;</a:t>
            </a:r>
            <a:r>
              <a:rPr lang="zh-CN" altLang="en-US" sz="2400" dirty="0">
                <a:solidFill>
                  <a:srgbClr val="FF0000"/>
                </a:solidFill>
              </a:rPr>
              <a:t>游标变量</a:t>
            </a:r>
            <a:r>
              <a:rPr lang="en-US" altLang="zh-CN" sz="2400" dirty="0">
                <a:solidFill>
                  <a:srgbClr val="FF0000"/>
                </a:solidFill>
              </a:rPr>
              <a:t>&gt; </a:t>
            </a:r>
            <a:endParaRPr lang="zh-CN" altLang="en-US" sz="2400" dirty="0">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内容占位符 2"/>
          <p:cNvSpPr>
            <a:spLocks noGrp="1"/>
          </p:cNvSpPr>
          <p:nvPr>
            <p:ph idx="1"/>
          </p:nvPr>
        </p:nvSpPr>
        <p:spPr/>
        <p:txBody>
          <a:bodyPr/>
          <a:lstStyle/>
          <a:p>
            <a:pPr eaLnBrk="1" hangingPunct="1"/>
            <a:r>
              <a:rPr lang="zh-CN" altLang="en-US" dirty="0"/>
              <a:t>例：根据学生成绩计算统计各个等级的人数：</a:t>
            </a:r>
          </a:p>
          <a:p>
            <a:pPr marL="971550" lvl="1" indent="-514350" eaLnBrk="1" hangingPunct="1">
              <a:buNone/>
            </a:pPr>
            <a:r>
              <a:rPr lang="en-US" altLang="zh-CN" dirty="0">
                <a:ea typeface="宋体" charset="-122"/>
              </a:rPr>
              <a:t>[90-100]</a:t>
            </a:r>
            <a:r>
              <a:rPr lang="zh-CN" altLang="en-US" dirty="0">
                <a:ea typeface="宋体" charset="-122"/>
              </a:rPr>
              <a:t>为</a:t>
            </a:r>
            <a:r>
              <a:rPr lang="en-US" altLang="zh-CN" dirty="0">
                <a:ea typeface="宋体" charset="-122"/>
              </a:rPr>
              <a:t>A, [80-89]</a:t>
            </a:r>
            <a:r>
              <a:rPr lang="zh-CN" altLang="en-US" dirty="0">
                <a:ea typeface="宋体" charset="-122"/>
              </a:rPr>
              <a:t>为</a:t>
            </a:r>
            <a:r>
              <a:rPr lang="en-US" altLang="zh-CN" dirty="0">
                <a:ea typeface="宋体" charset="-122"/>
              </a:rPr>
              <a:t>B</a:t>
            </a:r>
          </a:p>
          <a:p>
            <a:pPr marL="971550" lvl="1" indent="-514350" eaLnBrk="1" hangingPunct="1">
              <a:buNone/>
            </a:pPr>
            <a:r>
              <a:rPr lang="en-US" altLang="zh-CN" dirty="0">
                <a:ea typeface="宋体" charset="-122"/>
              </a:rPr>
              <a:t>[70-79]</a:t>
            </a:r>
            <a:r>
              <a:rPr lang="zh-CN" altLang="en-US" dirty="0">
                <a:ea typeface="宋体" charset="-122"/>
              </a:rPr>
              <a:t>为</a:t>
            </a:r>
            <a:r>
              <a:rPr lang="en-US" altLang="zh-CN" dirty="0">
                <a:ea typeface="宋体" charset="-122"/>
              </a:rPr>
              <a:t>C, [60-69]</a:t>
            </a:r>
            <a:r>
              <a:rPr lang="zh-CN" altLang="en-US" dirty="0">
                <a:ea typeface="宋体" charset="-122"/>
              </a:rPr>
              <a:t>为</a:t>
            </a:r>
            <a:r>
              <a:rPr lang="en-US" altLang="zh-CN" dirty="0">
                <a:ea typeface="宋体" charset="-122"/>
              </a:rPr>
              <a:t>D</a:t>
            </a:r>
          </a:p>
          <a:p>
            <a:pPr marL="971550" lvl="1" indent="-514350" eaLnBrk="1" hangingPunct="1">
              <a:buNone/>
            </a:pPr>
            <a:r>
              <a:rPr lang="en-US" altLang="zh-CN" dirty="0">
                <a:ea typeface="宋体" charset="-122"/>
              </a:rPr>
              <a:t>[0-59]</a:t>
            </a:r>
            <a:r>
              <a:rPr lang="zh-CN" altLang="en-US" dirty="0">
                <a:ea typeface="宋体" charset="-122"/>
              </a:rPr>
              <a:t>为</a:t>
            </a:r>
            <a:r>
              <a:rPr lang="en-US" altLang="zh-CN" dirty="0">
                <a:ea typeface="宋体" charset="-122"/>
              </a:rPr>
              <a:t>E</a:t>
            </a:r>
            <a:endParaRPr lang="zh-CN" altLang="en-US" dirty="0">
              <a:ea typeface="宋体" charset="-122"/>
            </a:endParaRPr>
          </a:p>
        </p:txBody>
      </p:sp>
      <p:sp>
        <p:nvSpPr>
          <p:cNvPr id="2" name="标题 1">
            <a:extLst>
              <a:ext uri="{FF2B5EF4-FFF2-40B4-BE49-F238E27FC236}">
                <a16:creationId xmlns="" xmlns:a16="http://schemas.microsoft.com/office/drawing/2014/main" id="{7E3D77AE-3546-43C0-A40F-ACFB9C24E237}"/>
              </a:ext>
            </a:extLst>
          </p:cNvPr>
          <p:cNvSpPr>
            <a:spLocks noGrp="1"/>
          </p:cNvSpPr>
          <p:nvPr>
            <p:ph type="title"/>
          </p:nvPr>
        </p:nvSpPr>
        <p:spPr/>
        <p:txBody>
          <a:bodyPr/>
          <a:lstStyle/>
          <a:p>
            <a:endParaRPr lang="zh-CN" altLang="en-US"/>
          </a:p>
        </p:txBody>
      </p:sp>
      <p:sp>
        <p:nvSpPr>
          <p:cNvPr id="4" name="矩形 3"/>
          <p:cNvSpPr/>
          <p:nvPr/>
        </p:nvSpPr>
        <p:spPr>
          <a:xfrm>
            <a:off x="4335528" y="1750399"/>
            <a:ext cx="7327900" cy="3785652"/>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txBody>
          <a:bodyPr wrap="square">
            <a:spAutoFit/>
          </a:bodyPr>
          <a:lstStyle/>
          <a:p>
            <a:pPr>
              <a:defRPr/>
            </a:pPr>
            <a:r>
              <a:rPr lang="en-US" altLang="zh-CN" sz="2000" dirty="0">
                <a:ea typeface="宋体" pitchFamily="2" charset="-122"/>
              </a:rPr>
              <a:t>-- </a:t>
            </a:r>
            <a:r>
              <a:rPr lang="zh-CN" altLang="en-US" sz="2000" dirty="0">
                <a:ea typeface="宋体" pitchFamily="2" charset="-122"/>
              </a:rPr>
              <a:t>定义局部变量</a:t>
            </a:r>
          </a:p>
          <a:p>
            <a:pPr>
              <a:defRPr/>
            </a:pPr>
            <a:r>
              <a:rPr lang="en-US" altLang="zh-CN" sz="2000" dirty="0">
                <a:ea typeface="宋体" pitchFamily="2" charset="-122"/>
              </a:rPr>
              <a:t>DECLARE @</a:t>
            </a:r>
            <a:r>
              <a:rPr lang="en-US" altLang="zh-CN" sz="2000" dirty="0" err="1">
                <a:ea typeface="宋体" pitchFamily="2" charset="-122"/>
              </a:rPr>
              <a:t>mygrade</a:t>
            </a:r>
            <a:r>
              <a:rPr lang="en-US" altLang="zh-CN" sz="2000" dirty="0">
                <a:ea typeface="宋体" pitchFamily="2" charset="-122"/>
              </a:rPr>
              <a:t> </a:t>
            </a:r>
            <a:r>
              <a:rPr lang="en-US" altLang="zh-CN" sz="2000" dirty="0" err="1">
                <a:ea typeface="宋体" pitchFamily="2" charset="-122"/>
              </a:rPr>
              <a:t>int,@mylevel</a:t>
            </a:r>
            <a:r>
              <a:rPr lang="en-US" altLang="zh-CN" sz="2000" dirty="0">
                <a:ea typeface="宋体" pitchFamily="2" charset="-122"/>
              </a:rPr>
              <a:t> char(1)</a:t>
            </a:r>
          </a:p>
          <a:p>
            <a:pPr>
              <a:defRPr/>
            </a:pPr>
            <a:r>
              <a:rPr lang="en-US" altLang="zh-CN" sz="2000" dirty="0">
                <a:ea typeface="宋体" pitchFamily="2" charset="-122"/>
              </a:rPr>
              <a:t>DECLARE @E </a:t>
            </a:r>
            <a:r>
              <a:rPr lang="en-US" altLang="zh-CN" sz="2000" dirty="0" err="1">
                <a:ea typeface="宋体" pitchFamily="2" charset="-122"/>
              </a:rPr>
              <a:t>int,@D</a:t>
            </a:r>
            <a:r>
              <a:rPr lang="en-US" altLang="zh-CN" sz="2000" dirty="0">
                <a:ea typeface="宋体" pitchFamily="2" charset="-122"/>
              </a:rPr>
              <a:t>  </a:t>
            </a:r>
            <a:r>
              <a:rPr lang="en-US" altLang="zh-CN" sz="2000" dirty="0" err="1">
                <a:ea typeface="宋体" pitchFamily="2" charset="-122"/>
              </a:rPr>
              <a:t>int,@C</a:t>
            </a:r>
            <a:r>
              <a:rPr lang="en-US" altLang="zh-CN" sz="2000" dirty="0">
                <a:ea typeface="宋体" pitchFamily="2" charset="-122"/>
              </a:rPr>
              <a:t>   </a:t>
            </a:r>
            <a:r>
              <a:rPr lang="en-US" altLang="zh-CN" sz="2000" dirty="0" err="1">
                <a:ea typeface="宋体" pitchFamily="2" charset="-122"/>
              </a:rPr>
              <a:t>int,@B</a:t>
            </a:r>
            <a:r>
              <a:rPr lang="en-US" altLang="zh-CN" sz="2000" dirty="0">
                <a:ea typeface="宋体" pitchFamily="2" charset="-122"/>
              </a:rPr>
              <a:t>   </a:t>
            </a:r>
            <a:r>
              <a:rPr lang="en-US" altLang="zh-CN" sz="2000" dirty="0" err="1">
                <a:ea typeface="宋体" pitchFamily="2" charset="-122"/>
              </a:rPr>
              <a:t>int,@A</a:t>
            </a:r>
            <a:r>
              <a:rPr lang="en-US" altLang="zh-CN" sz="2000" dirty="0">
                <a:ea typeface="宋体" pitchFamily="2" charset="-122"/>
              </a:rPr>
              <a:t>   </a:t>
            </a:r>
            <a:r>
              <a:rPr lang="en-US" altLang="zh-CN" sz="2000" dirty="0" err="1">
                <a:ea typeface="宋体" pitchFamily="2" charset="-122"/>
              </a:rPr>
              <a:t>int</a:t>
            </a:r>
            <a:endParaRPr lang="en-US" altLang="zh-CN" sz="2000" dirty="0">
              <a:ea typeface="宋体" pitchFamily="2" charset="-122"/>
            </a:endParaRPr>
          </a:p>
          <a:p>
            <a:pPr>
              <a:defRPr/>
            </a:pPr>
            <a:r>
              <a:rPr lang="en-US" altLang="zh-CN" sz="2000" dirty="0">
                <a:ea typeface="宋体" pitchFamily="2" charset="-122"/>
              </a:rPr>
              <a:t>select @E = 0,@D  = 0,@C   = 0,@B   = 0,@A   = 0</a:t>
            </a:r>
          </a:p>
          <a:p>
            <a:pPr>
              <a:defRPr/>
            </a:pPr>
            <a:endParaRPr lang="en-US" altLang="zh-CN" sz="2000" dirty="0">
              <a:ea typeface="宋体" pitchFamily="2" charset="-122"/>
            </a:endParaRPr>
          </a:p>
          <a:p>
            <a:pPr>
              <a:defRPr/>
            </a:pPr>
            <a:r>
              <a:rPr lang="en-US" altLang="zh-CN" sz="2000" dirty="0">
                <a:ea typeface="宋体" pitchFamily="2" charset="-122"/>
              </a:rPr>
              <a:t>-- </a:t>
            </a:r>
            <a:r>
              <a:rPr lang="zh-CN" altLang="en-US" sz="2000" dirty="0">
                <a:ea typeface="宋体" pitchFamily="2" charset="-122"/>
              </a:rPr>
              <a:t>下面定义游标</a:t>
            </a:r>
            <a:r>
              <a:rPr lang="en-US" altLang="zh-CN" sz="2000" dirty="0">
                <a:ea typeface="宋体" pitchFamily="2" charset="-122"/>
              </a:rPr>
              <a:t>.</a:t>
            </a:r>
          </a:p>
          <a:p>
            <a:pPr>
              <a:defRPr/>
            </a:pPr>
            <a:r>
              <a:rPr lang="en-US" altLang="zh-CN" sz="2000" dirty="0">
                <a:ea typeface="宋体" pitchFamily="2" charset="-122"/>
              </a:rPr>
              <a:t>DECLARE </a:t>
            </a:r>
            <a:r>
              <a:rPr lang="en-US" altLang="zh-CN" sz="2000" dirty="0" err="1">
                <a:ea typeface="宋体" pitchFamily="2" charset="-122"/>
              </a:rPr>
              <a:t>level_cursor</a:t>
            </a:r>
            <a:r>
              <a:rPr lang="en-US" altLang="zh-CN" sz="2000" dirty="0">
                <a:ea typeface="宋体" pitchFamily="2" charset="-122"/>
              </a:rPr>
              <a:t> CURSOR FOR</a:t>
            </a:r>
          </a:p>
          <a:p>
            <a:pPr>
              <a:defRPr/>
            </a:pPr>
            <a:r>
              <a:rPr lang="en-US" altLang="zh-CN" sz="2000" dirty="0">
                <a:ea typeface="宋体" pitchFamily="2" charset="-122"/>
              </a:rPr>
              <a:t>SELECT grade</a:t>
            </a:r>
          </a:p>
          <a:p>
            <a:pPr>
              <a:defRPr/>
            </a:pPr>
            <a:r>
              <a:rPr lang="en-US" altLang="zh-CN" sz="2000" dirty="0">
                <a:ea typeface="宋体" pitchFamily="2" charset="-122"/>
              </a:rPr>
              <a:t>FROM students.sc</a:t>
            </a:r>
          </a:p>
          <a:p>
            <a:pPr>
              <a:defRPr/>
            </a:pPr>
            <a:endParaRPr lang="en-US" altLang="zh-CN" sz="2000" dirty="0">
              <a:ea typeface="宋体" pitchFamily="2" charset="-122"/>
            </a:endParaRPr>
          </a:p>
          <a:p>
            <a:pPr>
              <a:defRPr/>
            </a:pPr>
            <a:r>
              <a:rPr lang="en-US" altLang="zh-CN" sz="2000" dirty="0">
                <a:ea typeface="宋体" pitchFamily="2" charset="-122"/>
              </a:rPr>
              <a:t>-- </a:t>
            </a:r>
            <a:r>
              <a:rPr lang="zh-CN" altLang="en-US" sz="2000" dirty="0">
                <a:ea typeface="宋体" pitchFamily="2" charset="-122"/>
              </a:rPr>
              <a:t>下面打开游标</a:t>
            </a:r>
            <a:r>
              <a:rPr lang="en-US" altLang="zh-CN" sz="2000" dirty="0">
                <a:ea typeface="宋体" pitchFamily="2" charset="-122"/>
              </a:rPr>
              <a:t>.</a:t>
            </a:r>
          </a:p>
          <a:p>
            <a:pPr>
              <a:defRPr/>
            </a:pPr>
            <a:r>
              <a:rPr lang="en-US" altLang="zh-CN" sz="2000" dirty="0">
                <a:ea typeface="宋体" pitchFamily="2" charset="-122"/>
              </a:rPr>
              <a:t>OPEN </a:t>
            </a:r>
            <a:r>
              <a:rPr lang="en-US" altLang="zh-CN" sz="2000" dirty="0" err="1">
                <a:ea typeface="宋体" pitchFamily="2" charset="-122"/>
              </a:rPr>
              <a:t>level_cursor</a:t>
            </a:r>
            <a:endParaRPr lang="en-US" altLang="zh-CN" sz="2000" dirty="0">
              <a:ea typeface="宋体"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28010" y="609091"/>
            <a:ext cx="4069786" cy="594008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txBody>
          <a:bodyPr wrap="square">
            <a:spAutoFit/>
          </a:bodyPr>
          <a:lstStyle/>
          <a:p>
            <a:pPr>
              <a:defRPr/>
            </a:pPr>
            <a:endParaRPr lang="en-US" altLang="zh-CN" sz="2000" dirty="0">
              <a:ea typeface="宋体" pitchFamily="2" charset="-122"/>
            </a:endParaRPr>
          </a:p>
          <a:p>
            <a:pPr>
              <a:defRPr/>
            </a:pPr>
            <a:r>
              <a:rPr lang="en-US" altLang="zh-CN" sz="2000" dirty="0">
                <a:ea typeface="宋体" pitchFamily="2" charset="-122"/>
              </a:rPr>
              <a:t>-- </a:t>
            </a:r>
            <a:r>
              <a:rPr lang="zh-CN" altLang="en-US" sz="2000" dirty="0">
                <a:ea typeface="宋体" pitchFamily="2" charset="-122"/>
              </a:rPr>
              <a:t>下面从游标中取出第一行，放到</a:t>
            </a:r>
            <a:endParaRPr lang="en-US" altLang="zh-CN" sz="2000" dirty="0">
              <a:ea typeface="宋体" pitchFamily="2" charset="-122"/>
            </a:endParaRPr>
          </a:p>
          <a:p>
            <a:pPr>
              <a:defRPr/>
            </a:pPr>
            <a:r>
              <a:rPr lang="en-US" altLang="zh-CN" sz="2000" dirty="0">
                <a:ea typeface="宋体" pitchFamily="2" charset="-122"/>
              </a:rPr>
              <a:t>--</a:t>
            </a:r>
            <a:r>
              <a:rPr lang="zh-CN" altLang="en-US" sz="2000" dirty="0">
                <a:ea typeface="宋体" pitchFamily="2" charset="-122"/>
              </a:rPr>
              <a:t>对应的变量中</a:t>
            </a:r>
            <a:r>
              <a:rPr lang="en-US" altLang="zh-CN" sz="2000" dirty="0">
                <a:ea typeface="宋体" pitchFamily="2" charset="-122"/>
              </a:rPr>
              <a:t>.</a:t>
            </a:r>
          </a:p>
          <a:p>
            <a:pPr>
              <a:defRPr/>
            </a:pPr>
            <a:r>
              <a:rPr lang="en-US" altLang="zh-CN" sz="2000" dirty="0">
                <a:ea typeface="宋体" pitchFamily="2" charset="-122"/>
              </a:rPr>
              <a:t>FETCH NEXT FROM </a:t>
            </a:r>
            <a:r>
              <a:rPr lang="en-US" altLang="zh-CN" sz="2000" dirty="0" err="1">
                <a:ea typeface="宋体" pitchFamily="2" charset="-122"/>
              </a:rPr>
              <a:t>level_cursor</a:t>
            </a:r>
            <a:endParaRPr lang="en-US" altLang="zh-CN" sz="2000" dirty="0">
              <a:ea typeface="宋体" pitchFamily="2" charset="-122"/>
            </a:endParaRPr>
          </a:p>
          <a:p>
            <a:pPr>
              <a:defRPr/>
            </a:pPr>
            <a:r>
              <a:rPr lang="en-US" altLang="zh-CN" sz="2000" dirty="0">
                <a:ea typeface="宋体" pitchFamily="2" charset="-122"/>
              </a:rPr>
              <a:t>INTO @</a:t>
            </a:r>
            <a:r>
              <a:rPr lang="en-US" altLang="zh-CN" sz="2000" dirty="0" err="1">
                <a:ea typeface="宋体" pitchFamily="2" charset="-122"/>
              </a:rPr>
              <a:t>mygrade</a:t>
            </a:r>
            <a:endParaRPr lang="en-US" altLang="zh-CN" sz="2000" dirty="0">
              <a:ea typeface="宋体" pitchFamily="2" charset="-122"/>
            </a:endParaRPr>
          </a:p>
          <a:p>
            <a:pPr>
              <a:defRPr/>
            </a:pPr>
            <a:endParaRPr lang="en-US" altLang="zh-CN" sz="2000" dirty="0">
              <a:ea typeface="宋体" pitchFamily="2" charset="-122"/>
            </a:endParaRPr>
          </a:p>
          <a:p>
            <a:pPr>
              <a:defRPr/>
            </a:pPr>
            <a:r>
              <a:rPr lang="en-US" altLang="zh-CN" sz="2000" dirty="0">
                <a:ea typeface="宋体" pitchFamily="2" charset="-122"/>
              </a:rPr>
              <a:t>--</a:t>
            </a:r>
            <a:r>
              <a:rPr lang="zh-CN" altLang="en-US" sz="2000" dirty="0">
                <a:ea typeface="宋体" pitchFamily="2" charset="-122"/>
              </a:rPr>
              <a:t>循环处理</a:t>
            </a:r>
          </a:p>
          <a:p>
            <a:pPr>
              <a:defRPr/>
            </a:pPr>
            <a:r>
              <a:rPr lang="en-US" altLang="zh-CN" sz="2000" dirty="0">
                <a:ea typeface="宋体" pitchFamily="2" charset="-122"/>
              </a:rPr>
              <a:t>WHILE @@FETCH_STATUS = 0</a:t>
            </a:r>
            <a:endParaRPr lang="zh-CN" altLang="en-US" sz="2000" dirty="0">
              <a:ea typeface="宋体" pitchFamily="2" charset="-122"/>
            </a:endParaRPr>
          </a:p>
          <a:p>
            <a:pPr>
              <a:defRPr/>
            </a:pPr>
            <a:r>
              <a:rPr lang="en-US" altLang="zh-CN" sz="2000" dirty="0">
                <a:ea typeface="宋体" pitchFamily="2" charset="-122"/>
              </a:rPr>
              <a:t>BEGIN</a:t>
            </a:r>
          </a:p>
          <a:p>
            <a:pPr>
              <a:defRPr/>
            </a:pPr>
            <a:r>
              <a:rPr lang="en-US" altLang="zh-CN" sz="2000" dirty="0">
                <a:ea typeface="宋体" pitchFamily="2" charset="-122"/>
              </a:rPr>
              <a:t>	-- </a:t>
            </a:r>
            <a:r>
              <a:rPr lang="zh-CN" altLang="en-US" sz="2000" dirty="0">
                <a:ea typeface="宋体" pitchFamily="2" charset="-122"/>
              </a:rPr>
              <a:t>计算级别</a:t>
            </a:r>
            <a:r>
              <a:rPr lang="en-US" altLang="zh-CN" sz="2000" dirty="0">
                <a:ea typeface="宋体" pitchFamily="2" charset="-122"/>
              </a:rPr>
              <a:t>.</a:t>
            </a:r>
          </a:p>
          <a:p>
            <a:pPr>
              <a:defRPr/>
            </a:pPr>
            <a:r>
              <a:rPr lang="en-US" altLang="zh-CN" sz="2000" dirty="0">
                <a:ea typeface="宋体" pitchFamily="2" charset="-122"/>
              </a:rPr>
              <a:t>  if @</a:t>
            </a:r>
            <a:r>
              <a:rPr lang="en-US" altLang="zh-CN" sz="2000" dirty="0" err="1">
                <a:ea typeface="宋体" pitchFamily="2" charset="-122"/>
              </a:rPr>
              <a:t>mygrade</a:t>
            </a:r>
            <a:r>
              <a:rPr lang="en-US" altLang="zh-CN" sz="2000" dirty="0">
                <a:ea typeface="宋体" pitchFamily="2" charset="-122"/>
              </a:rPr>
              <a:t> is null</a:t>
            </a:r>
          </a:p>
          <a:p>
            <a:pPr>
              <a:defRPr/>
            </a:pPr>
            <a:r>
              <a:rPr lang="en-US" altLang="zh-CN" sz="2000" dirty="0">
                <a:ea typeface="宋体" pitchFamily="2" charset="-122"/>
              </a:rPr>
              <a:t>    set @E = @E + 1</a:t>
            </a:r>
          </a:p>
          <a:p>
            <a:pPr>
              <a:defRPr/>
            </a:pPr>
            <a:r>
              <a:rPr lang="en-US" altLang="zh-CN" sz="2000" dirty="0">
                <a:ea typeface="宋体" pitchFamily="2" charset="-122"/>
              </a:rPr>
              <a:t>  else</a:t>
            </a:r>
          </a:p>
          <a:p>
            <a:pPr>
              <a:defRPr/>
            </a:pPr>
            <a:r>
              <a:rPr lang="en-US" altLang="zh-CN" sz="2000" dirty="0">
                <a:ea typeface="宋体" pitchFamily="2" charset="-122"/>
              </a:rPr>
              <a:t>    if @</a:t>
            </a:r>
            <a:r>
              <a:rPr lang="en-US" altLang="zh-CN" sz="2000" dirty="0" err="1">
                <a:ea typeface="宋体" pitchFamily="2" charset="-122"/>
              </a:rPr>
              <a:t>mygrade</a:t>
            </a:r>
            <a:r>
              <a:rPr lang="en-US" altLang="zh-CN" sz="2000" dirty="0">
                <a:ea typeface="宋体" pitchFamily="2" charset="-122"/>
              </a:rPr>
              <a:t>&lt;60  </a:t>
            </a:r>
          </a:p>
          <a:p>
            <a:pPr>
              <a:defRPr/>
            </a:pPr>
            <a:r>
              <a:rPr lang="en-US" altLang="zh-CN" sz="2000" dirty="0">
                <a:ea typeface="宋体" pitchFamily="2" charset="-122"/>
              </a:rPr>
              <a:t>       set @E = @E+1</a:t>
            </a:r>
          </a:p>
          <a:p>
            <a:pPr>
              <a:defRPr/>
            </a:pPr>
            <a:r>
              <a:rPr lang="en-US" altLang="zh-CN" sz="2000" dirty="0">
                <a:ea typeface="宋体" pitchFamily="2" charset="-122"/>
              </a:rPr>
              <a:t>    else</a:t>
            </a:r>
          </a:p>
          <a:p>
            <a:pPr>
              <a:defRPr/>
            </a:pPr>
            <a:r>
              <a:rPr lang="en-US" altLang="zh-CN" sz="2000" dirty="0">
                <a:ea typeface="宋体" pitchFamily="2" charset="-122"/>
              </a:rPr>
              <a:t>       if @</a:t>
            </a:r>
            <a:r>
              <a:rPr lang="en-US" altLang="zh-CN" sz="2000" dirty="0" err="1">
                <a:ea typeface="宋体" pitchFamily="2" charset="-122"/>
              </a:rPr>
              <a:t>mygrade</a:t>
            </a:r>
            <a:r>
              <a:rPr lang="en-US" altLang="zh-CN" sz="2000" dirty="0">
                <a:ea typeface="宋体" pitchFamily="2" charset="-122"/>
              </a:rPr>
              <a:t>&lt;70   </a:t>
            </a:r>
          </a:p>
          <a:p>
            <a:pPr>
              <a:defRPr/>
            </a:pPr>
            <a:r>
              <a:rPr lang="en-US" altLang="zh-CN" sz="2000" dirty="0">
                <a:ea typeface="宋体" pitchFamily="2" charset="-122"/>
              </a:rPr>
              <a:t>           set @D  = @D  +1</a:t>
            </a:r>
          </a:p>
          <a:p>
            <a:pPr>
              <a:defRPr/>
            </a:pPr>
            <a:r>
              <a:rPr lang="en-US" altLang="zh-CN" sz="2000" dirty="0">
                <a:ea typeface="宋体" pitchFamily="2" charset="-122"/>
              </a:rPr>
              <a:t>       else</a:t>
            </a:r>
          </a:p>
        </p:txBody>
      </p:sp>
      <p:sp>
        <p:nvSpPr>
          <p:cNvPr id="5" name="矩形 4"/>
          <p:cNvSpPr/>
          <p:nvPr/>
        </p:nvSpPr>
        <p:spPr>
          <a:xfrm>
            <a:off x="5712545" y="607043"/>
            <a:ext cx="4866965" cy="594008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txBody>
          <a:bodyPr wrap="square">
            <a:spAutoFit/>
          </a:bodyPr>
          <a:lstStyle/>
          <a:p>
            <a:pPr lvl="1">
              <a:defRPr/>
            </a:pPr>
            <a:r>
              <a:rPr lang="en-US" altLang="zh-CN" sz="2000" dirty="0">
                <a:ea typeface="宋体" pitchFamily="2" charset="-122"/>
              </a:rPr>
              <a:t> if @</a:t>
            </a:r>
            <a:r>
              <a:rPr lang="en-US" altLang="zh-CN" sz="2000" dirty="0" err="1">
                <a:ea typeface="宋体" pitchFamily="2" charset="-122"/>
              </a:rPr>
              <a:t>mygrade</a:t>
            </a:r>
            <a:r>
              <a:rPr lang="en-US" altLang="zh-CN" sz="2000" dirty="0">
                <a:ea typeface="宋体" pitchFamily="2" charset="-122"/>
              </a:rPr>
              <a:t>&lt;80</a:t>
            </a:r>
          </a:p>
          <a:p>
            <a:pPr lvl="1">
              <a:defRPr/>
            </a:pPr>
            <a:r>
              <a:rPr lang="en-US" altLang="zh-CN" sz="2000" dirty="0">
                <a:ea typeface="宋体" pitchFamily="2" charset="-122"/>
              </a:rPr>
              <a:t>            set @C   = @C   + 1</a:t>
            </a:r>
          </a:p>
          <a:p>
            <a:pPr lvl="1">
              <a:defRPr/>
            </a:pPr>
            <a:r>
              <a:rPr lang="en-US" altLang="zh-CN" sz="2000" dirty="0">
                <a:ea typeface="宋体" pitchFamily="2" charset="-122"/>
              </a:rPr>
              <a:t>         else</a:t>
            </a:r>
          </a:p>
          <a:p>
            <a:pPr lvl="1">
              <a:defRPr/>
            </a:pPr>
            <a:r>
              <a:rPr lang="en-US" altLang="zh-CN" sz="2000" dirty="0">
                <a:ea typeface="宋体" pitchFamily="2" charset="-122"/>
              </a:rPr>
              <a:t>            if @</a:t>
            </a:r>
            <a:r>
              <a:rPr lang="en-US" altLang="zh-CN" sz="2000" dirty="0" err="1">
                <a:ea typeface="宋体" pitchFamily="2" charset="-122"/>
              </a:rPr>
              <a:t>mygrade</a:t>
            </a:r>
            <a:r>
              <a:rPr lang="en-US" altLang="zh-CN" sz="2000" dirty="0">
                <a:ea typeface="宋体" pitchFamily="2" charset="-122"/>
              </a:rPr>
              <a:t> &lt; 90 </a:t>
            </a:r>
          </a:p>
          <a:p>
            <a:pPr lvl="1">
              <a:defRPr/>
            </a:pPr>
            <a:r>
              <a:rPr lang="en-US" altLang="zh-CN" sz="2000" dirty="0">
                <a:ea typeface="宋体" pitchFamily="2" charset="-122"/>
              </a:rPr>
              <a:t>               set @B   = @B   + 1</a:t>
            </a:r>
          </a:p>
          <a:p>
            <a:pPr lvl="1">
              <a:defRPr/>
            </a:pPr>
            <a:r>
              <a:rPr lang="en-US" altLang="zh-CN" sz="2000" dirty="0">
                <a:ea typeface="宋体" pitchFamily="2" charset="-122"/>
              </a:rPr>
              <a:t>            else</a:t>
            </a:r>
          </a:p>
          <a:p>
            <a:pPr lvl="1">
              <a:defRPr/>
            </a:pPr>
            <a:r>
              <a:rPr lang="en-US" altLang="zh-CN" sz="2000" dirty="0">
                <a:ea typeface="宋体" pitchFamily="2" charset="-122"/>
              </a:rPr>
              <a:t>               set @A   = @A   + 1</a:t>
            </a:r>
          </a:p>
          <a:p>
            <a:pPr lvl="1">
              <a:defRPr/>
            </a:pPr>
            <a:r>
              <a:rPr lang="en-US" altLang="zh-CN" sz="2000" dirty="0">
                <a:ea typeface="宋体" pitchFamily="2" charset="-122"/>
              </a:rPr>
              <a:t>	-- </a:t>
            </a:r>
            <a:r>
              <a:rPr lang="zh-CN" altLang="en-US" sz="2000" dirty="0">
                <a:ea typeface="宋体" pitchFamily="2" charset="-122"/>
              </a:rPr>
              <a:t>从游标中取下一行</a:t>
            </a:r>
            <a:r>
              <a:rPr lang="en-US" altLang="zh-CN" sz="2000" dirty="0">
                <a:ea typeface="宋体" pitchFamily="2" charset="-122"/>
              </a:rPr>
              <a:t>.</a:t>
            </a:r>
          </a:p>
          <a:p>
            <a:pPr lvl="1">
              <a:defRPr/>
            </a:pPr>
            <a:r>
              <a:rPr lang="en-US" altLang="zh-CN" sz="2000" dirty="0">
                <a:ea typeface="宋体" pitchFamily="2" charset="-122"/>
              </a:rPr>
              <a:t>	FETCH NEXT FROM </a:t>
            </a:r>
            <a:r>
              <a:rPr lang="en-US" altLang="zh-CN" sz="2000" dirty="0" err="1">
                <a:ea typeface="宋体" pitchFamily="2" charset="-122"/>
              </a:rPr>
              <a:t>level_cursor</a:t>
            </a:r>
            <a:endParaRPr lang="en-US" altLang="zh-CN" sz="2000" dirty="0">
              <a:ea typeface="宋体" pitchFamily="2" charset="-122"/>
            </a:endParaRPr>
          </a:p>
          <a:p>
            <a:pPr lvl="1">
              <a:defRPr/>
            </a:pPr>
            <a:r>
              <a:rPr lang="en-US" altLang="zh-CN" sz="2000" dirty="0">
                <a:ea typeface="宋体" pitchFamily="2" charset="-122"/>
              </a:rPr>
              <a:t>	INTO @</a:t>
            </a:r>
            <a:r>
              <a:rPr lang="en-US" altLang="zh-CN" sz="2000" dirty="0" err="1">
                <a:ea typeface="宋体" pitchFamily="2" charset="-122"/>
              </a:rPr>
              <a:t>mygrade</a:t>
            </a:r>
            <a:endParaRPr lang="en-US" altLang="zh-CN" sz="2000" dirty="0">
              <a:ea typeface="宋体" pitchFamily="2" charset="-122"/>
            </a:endParaRPr>
          </a:p>
          <a:p>
            <a:pPr>
              <a:defRPr/>
            </a:pPr>
            <a:r>
              <a:rPr lang="en-US" altLang="zh-CN" sz="2000" dirty="0">
                <a:ea typeface="宋体" pitchFamily="2" charset="-122"/>
              </a:rPr>
              <a:t>END</a:t>
            </a:r>
          </a:p>
          <a:p>
            <a:pPr>
              <a:defRPr/>
            </a:pPr>
            <a:endParaRPr lang="en-US" altLang="zh-CN" sz="2000" dirty="0">
              <a:ea typeface="宋体" pitchFamily="2" charset="-122"/>
            </a:endParaRPr>
          </a:p>
          <a:p>
            <a:pPr>
              <a:defRPr/>
            </a:pPr>
            <a:r>
              <a:rPr lang="en-US" altLang="zh-CN" sz="2000" dirty="0">
                <a:ea typeface="宋体" pitchFamily="2" charset="-122"/>
              </a:rPr>
              <a:t>-- </a:t>
            </a:r>
            <a:r>
              <a:rPr lang="zh-CN" altLang="en-US" sz="2000" dirty="0">
                <a:ea typeface="宋体" pitchFamily="2" charset="-122"/>
              </a:rPr>
              <a:t>关闭游标</a:t>
            </a:r>
            <a:r>
              <a:rPr lang="en-US" altLang="zh-CN" sz="2000" dirty="0">
                <a:ea typeface="宋体" pitchFamily="2" charset="-122"/>
              </a:rPr>
              <a:t>.</a:t>
            </a:r>
          </a:p>
          <a:p>
            <a:pPr>
              <a:defRPr/>
            </a:pPr>
            <a:r>
              <a:rPr lang="en-US" altLang="zh-CN" sz="2000" dirty="0">
                <a:ea typeface="宋体" pitchFamily="2" charset="-122"/>
              </a:rPr>
              <a:t>CLOSE </a:t>
            </a:r>
            <a:r>
              <a:rPr lang="en-US" altLang="zh-CN" sz="2000" dirty="0" err="1">
                <a:ea typeface="宋体" pitchFamily="2" charset="-122"/>
              </a:rPr>
              <a:t>level_cursor</a:t>
            </a:r>
            <a:endParaRPr lang="en-US" altLang="zh-CN" sz="2000" dirty="0">
              <a:ea typeface="宋体" pitchFamily="2" charset="-122"/>
            </a:endParaRPr>
          </a:p>
          <a:p>
            <a:pPr>
              <a:defRPr/>
            </a:pPr>
            <a:endParaRPr lang="en-US" altLang="zh-CN" sz="2000" dirty="0">
              <a:ea typeface="宋体" pitchFamily="2" charset="-122"/>
            </a:endParaRPr>
          </a:p>
          <a:p>
            <a:pPr>
              <a:defRPr/>
            </a:pPr>
            <a:r>
              <a:rPr lang="en-US" altLang="zh-CN" sz="2000" dirty="0">
                <a:ea typeface="宋体" pitchFamily="2" charset="-122"/>
              </a:rPr>
              <a:t>--</a:t>
            </a:r>
            <a:r>
              <a:rPr lang="zh-CN" altLang="en-US" sz="2000" dirty="0">
                <a:ea typeface="宋体" pitchFamily="2" charset="-122"/>
              </a:rPr>
              <a:t>释放资源</a:t>
            </a:r>
          </a:p>
          <a:p>
            <a:pPr>
              <a:defRPr/>
            </a:pPr>
            <a:r>
              <a:rPr lang="en-US" altLang="zh-CN" sz="2000" dirty="0">
                <a:ea typeface="宋体" pitchFamily="2" charset="-122"/>
              </a:rPr>
              <a:t>DEALLOCATE </a:t>
            </a:r>
            <a:r>
              <a:rPr lang="en-US" altLang="zh-CN" sz="2000" dirty="0" err="1">
                <a:ea typeface="宋体" pitchFamily="2" charset="-122"/>
              </a:rPr>
              <a:t>level_cursor</a:t>
            </a:r>
            <a:endParaRPr lang="en-US" altLang="zh-CN" sz="2000" dirty="0">
              <a:ea typeface="宋体" pitchFamily="2" charset="-122"/>
            </a:endParaRPr>
          </a:p>
          <a:p>
            <a:pPr>
              <a:defRPr/>
            </a:pPr>
            <a:endParaRPr lang="en-US" altLang="zh-CN" sz="2000" dirty="0">
              <a:ea typeface="宋体" pitchFamily="2" charset="-122"/>
            </a:endParaRPr>
          </a:p>
          <a:p>
            <a:pPr>
              <a:defRPr/>
            </a:pPr>
            <a:r>
              <a:rPr lang="en-US" altLang="zh-CN" sz="2000" dirty="0">
                <a:ea typeface="宋体" pitchFamily="2" charset="-122"/>
              </a:rPr>
              <a:t>select  @E,@D,@C,@B,@A</a:t>
            </a:r>
            <a:endParaRPr lang="zh-CN" altLang="en-US" sz="2000" dirty="0">
              <a:ea typeface="宋体"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AE459782-50ED-422D-81C0-19DA31309926}"/>
              </a:ext>
            </a:extLst>
          </p:cNvPr>
          <p:cNvSpPr txBox="1">
            <a:spLocks/>
          </p:cNvSpPr>
          <p:nvPr/>
        </p:nvSpPr>
        <p:spPr>
          <a:xfrm>
            <a:off x="456190" y="1031168"/>
            <a:ext cx="11461287" cy="5449528"/>
          </a:xfrm>
          <a:prstGeom prst="rect">
            <a:avLst/>
          </a:prstGeom>
        </p:spPr>
        <p:txBody>
          <a:bodyPr/>
          <a:lstStyle>
            <a:lvl1pPr marL="342900" indent="-342900" algn="l" rtl="0" eaLnBrk="0" fontAlgn="base" hangingPunct="0">
              <a:spcBef>
                <a:spcPct val="20000"/>
              </a:spcBef>
              <a:spcAft>
                <a:spcPct val="0"/>
              </a:spcAft>
              <a:buClr>
                <a:srgbClr val="2B166E"/>
              </a:buClr>
              <a:buFont typeface="Wingdings" pitchFamily="2" charset="2"/>
              <a:buChar char=""/>
              <a:defRPr sz="3200" kern="1200">
                <a:solidFill>
                  <a:schemeClr val="tx1"/>
                </a:solidFill>
                <a:latin typeface="Times New Roman" pitchFamily="18" charset="0"/>
                <a:ea typeface="隶书" pitchFamily="49" charset="-122"/>
                <a:cs typeface="Times New Roman" pitchFamily="18" charset="0"/>
              </a:defRPr>
            </a:lvl1pPr>
            <a:lvl2pPr marL="742950" indent="-285750" algn="l" rtl="0" eaLnBrk="0" fontAlgn="base" hangingPunct="0">
              <a:spcBef>
                <a:spcPct val="20000"/>
              </a:spcBef>
              <a:spcAft>
                <a:spcPct val="0"/>
              </a:spcAft>
              <a:buClr>
                <a:srgbClr val="0053E2"/>
              </a:buClr>
              <a:buSzPct val="70000"/>
              <a:buFont typeface="Wingdings" pitchFamily="2" charset="2"/>
              <a:buChar char="n"/>
              <a:defRPr sz="2800" kern="1200">
                <a:solidFill>
                  <a:schemeClr val="tx1"/>
                </a:solidFill>
                <a:latin typeface="Times New Roman" pitchFamily="18" charset="0"/>
                <a:ea typeface="隶书" pitchFamily="49" charset="-122"/>
                <a:cs typeface="Times New Roman" pitchFamily="18" charset="0"/>
              </a:defRPr>
            </a:lvl2pPr>
            <a:lvl3pPr marL="1143000" indent="-228600" algn="l" rtl="0" eaLnBrk="0" fontAlgn="base" hangingPunct="0">
              <a:spcBef>
                <a:spcPct val="20000"/>
              </a:spcBef>
              <a:spcAft>
                <a:spcPct val="0"/>
              </a:spcAft>
              <a:buClr>
                <a:srgbClr val="FFCC00"/>
              </a:buClr>
              <a:buSzPct val="50000"/>
              <a:buFont typeface="Wingdings" pitchFamily="2" charset="2"/>
              <a:buChar char="n"/>
              <a:defRPr sz="2400" kern="1200">
                <a:solidFill>
                  <a:schemeClr val="tx1"/>
                </a:solidFill>
                <a:latin typeface="Times New Roman" pitchFamily="18" charset="0"/>
                <a:ea typeface="隶书" pitchFamily="49" charset="-122"/>
                <a:cs typeface="Times New Roman" pitchFamily="18"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pitchFamily="18" charset="0"/>
                <a:ea typeface="隶书" pitchFamily="49" charset="-122"/>
                <a:cs typeface="Times New Roman" pitchFamily="18"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pitchFamily="18" charset="0"/>
                <a:ea typeface="隶书"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zh-CN" sz="2800" dirty="0">
                <a:latin typeface="+mn-ea"/>
                <a:ea typeface="+mn-ea"/>
              </a:rPr>
              <a:t>根据员工工资计算其个人所得税，</a:t>
            </a:r>
            <a:r>
              <a:rPr lang="en-US" altLang="zh-CN" sz="2800" dirty="0">
                <a:latin typeface="+mn-ea"/>
                <a:ea typeface="+mn-ea"/>
              </a:rPr>
              <a:t>3000</a:t>
            </a:r>
            <a:r>
              <a:rPr lang="zh-CN" altLang="zh-CN" sz="2800" dirty="0">
                <a:latin typeface="+mn-ea"/>
                <a:ea typeface="+mn-ea"/>
              </a:rPr>
              <a:t>元为起征点，超出</a:t>
            </a:r>
            <a:r>
              <a:rPr lang="en-US" altLang="zh-CN" sz="2800" dirty="0">
                <a:latin typeface="+mn-ea"/>
                <a:ea typeface="+mn-ea"/>
              </a:rPr>
              <a:t>3000</a:t>
            </a:r>
            <a:r>
              <a:rPr lang="zh-CN" altLang="zh-CN" sz="2800" dirty="0">
                <a:latin typeface="+mn-ea"/>
                <a:ea typeface="+mn-ea"/>
              </a:rPr>
              <a:t>元的部分按照</a:t>
            </a:r>
            <a:r>
              <a:rPr lang="en-US" altLang="zh-CN" sz="2800" dirty="0">
                <a:latin typeface="+mn-ea"/>
                <a:ea typeface="+mn-ea"/>
              </a:rPr>
              <a:t>10%</a:t>
            </a:r>
            <a:r>
              <a:rPr lang="zh-CN" altLang="zh-CN" sz="2800" dirty="0">
                <a:latin typeface="+mn-ea"/>
                <a:ea typeface="+mn-ea"/>
              </a:rPr>
              <a:t>的比例征收个人所得税</a:t>
            </a:r>
            <a:endParaRPr lang="en-US" altLang="zh-CN" sz="2800" dirty="0">
              <a:latin typeface="+mn-ea"/>
              <a:ea typeface="+mn-ea"/>
            </a:endParaRPr>
          </a:p>
          <a:p>
            <a:pPr marL="0" indent="0">
              <a:buNone/>
            </a:pPr>
            <a:r>
              <a:rPr lang="zh-CN" altLang="zh-CN" sz="2400" dirty="0">
                <a:latin typeface="+mn-ea"/>
                <a:ea typeface="+mn-ea"/>
              </a:rPr>
              <a:t>例如：</a:t>
            </a:r>
            <a:r>
              <a:rPr lang="zh-CN" altLang="en-US" sz="2400" dirty="0">
                <a:latin typeface="+mn-ea"/>
                <a:ea typeface="+mn-ea"/>
              </a:rPr>
              <a:t>工资表如下</a:t>
            </a:r>
            <a:endParaRPr lang="en-US" altLang="zh-CN" sz="2400" dirty="0">
              <a:latin typeface="+mn-ea"/>
              <a:ea typeface="+mn-ea"/>
            </a:endParaRPr>
          </a:p>
          <a:p>
            <a:endParaRPr lang="en-US" altLang="zh-CN" sz="2800" dirty="0">
              <a:latin typeface="+mn-ea"/>
              <a:ea typeface="+mn-ea"/>
            </a:endParaRPr>
          </a:p>
          <a:p>
            <a:endParaRPr lang="en-US" altLang="zh-CN" sz="2800" dirty="0">
              <a:latin typeface="+mn-ea"/>
              <a:ea typeface="+mn-ea"/>
            </a:endParaRPr>
          </a:p>
          <a:p>
            <a:endParaRPr lang="en-US" altLang="zh-CN" sz="2800" dirty="0">
              <a:latin typeface="+mn-ea"/>
              <a:ea typeface="+mn-ea"/>
            </a:endParaRPr>
          </a:p>
          <a:p>
            <a:pPr marL="0" indent="0">
              <a:buNone/>
            </a:pPr>
            <a:r>
              <a:rPr lang="en-US" altLang="zh-CN" sz="2800" dirty="0">
                <a:latin typeface="+mn-ea"/>
                <a:ea typeface="+mn-ea"/>
              </a:rPr>
              <a:t>   </a:t>
            </a:r>
          </a:p>
          <a:p>
            <a:pPr marL="0" indent="0">
              <a:buNone/>
            </a:pPr>
            <a:r>
              <a:rPr lang="en-US" altLang="zh-CN" sz="2400" dirty="0">
                <a:latin typeface="+mn-ea"/>
                <a:ea typeface="+mn-ea"/>
              </a:rPr>
              <a:t>1</a:t>
            </a:r>
            <a:r>
              <a:rPr lang="zh-CN" altLang="zh-CN" sz="2400" dirty="0">
                <a:latin typeface="+mn-ea"/>
                <a:ea typeface="+mn-ea"/>
              </a:rPr>
              <a:t>号员工个人所得税为</a:t>
            </a:r>
            <a:r>
              <a:rPr lang="en-US" altLang="zh-CN" sz="2400" dirty="0">
                <a:latin typeface="+mn-ea"/>
                <a:ea typeface="+mn-ea"/>
              </a:rPr>
              <a:t>10</a:t>
            </a:r>
            <a:r>
              <a:rPr lang="zh-CN" altLang="zh-CN" sz="2400" dirty="0">
                <a:latin typeface="+mn-ea"/>
                <a:ea typeface="+mn-ea"/>
              </a:rPr>
              <a:t>元，</a:t>
            </a:r>
            <a:r>
              <a:rPr lang="en-US" altLang="zh-CN" sz="2400" dirty="0">
                <a:latin typeface="+mn-ea"/>
                <a:ea typeface="+mn-ea"/>
              </a:rPr>
              <a:t>2</a:t>
            </a:r>
            <a:r>
              <a:rPr lang="zh-CN" altLang="zh-CN" sz="2400" dirty="0">
                <a:latin typeface="+mn-ea"/>
                <a:ea typeface="+mn-ea"/>
              </a:rPr>
              <a:t>号员工个人所得税为</a:t>
            </a:r>
            <a:r>
              <a:rPr lang="en-US" altLang="zh-CN" sz="2400" dirty="0">
                <a:latin typeface="+mn-ea"/>
                <a:ea typeface="+mn-ea"/>
              </a:rPr>
              <a:t>50</a:t>
            </a:r>
            <a:r>
              <a:rPr lang="zh-CN" altLang="zh-CN" sz="2400" dirty="0">
                <a:latin typeface="+mn-ea"/>
                <a:ea typeface="+mn-ea"/>
              </a:rPr>
              <a:t>元，</a:t>
            </a:r>
            <a:r>
              <a:rPr lang="en-US" altLang="zh-CN" sz="2400" dirty="0">
                <a:latin typeface="+mn-ea"/>
                <a:ea typeface="+mn-ea"/>
              </a:rPr>
              <a:t>3</a:t>
            </a:r>
            <a:r>
              <a:rPr lang="zh-CN" altLang="zh-CN" sz="2400" dirty="0">
                <a:latin typeface="+mn-ea"/>
                <a:ea typeface="+mn-ea"/>
              </a:rPr>
              <a:t>号员工个人所得税为</a:t>
            </a:r>
            <a:r>
              <a:rPr lang="en-US" altLang="zh-CN" sz="2400" dirty="0">
                <a:latin typeface="+mn-ea"/>
                <a:ea typeface="+mn-ea"/>
              </a:rPr>
              <a:t>80</a:t>
            </a:r>
            <a:r>
              <a:rPr lang="zh-CN" altLang="zh-CN" sz="2400" dirty="0">
                <a:latin typeface="+mn-ea"/>
                <a:ea typeface="+mn-ea"/>
              </a:rPr>
              <a:t>元</a:t>
            </a:r>
            <a:r>
              <a:rPr lang="en-US" altLang="zh-CN" sz="2400" dirty="0">
                <a:latin typeface="+mn-ea"/>
                <a:ea typeface="+mn-ea"/>
              </a:rPr>
              <a:t>…</a:t>
            </a:r>
            <a:r>
              <a:rPr lang="zh-CN" altLang="zh-CN" sz="2400" dirty="0">
                <a:latin typeface="+mn-ea"/>
                <a:ea typeface="+mn-ea"/>
              </a:rPr>
              <a:t>，请使用游标编写一段</a:t>
            </a:r>
            <a:r>
              <a:rPr lang="en-US" altLang="zh-CN" sz="2400" dirty="0">
                <a:latin typeface="+mn-ea"/>
                <a:ea typeface="+mn-ea"/>
              </a:rPr>
              <a:t>Transact-SQL</a:t>
            </a:r>
            <a:r>
              <a:rPr lang="zh-CN" altLang="zh-CN" sz="2400" dirty="0">
                <a:latin typeface="+mn-ea"/>
                <a:ea typeface="+mn-ea"/>
              </a:rPr>
              <a:t>程序段，计算每个员工的个人所得税并更新员工工资表中的个人所得税</a:t>
            </a:r>
          </a:p>
          <a:p>
            <a:endParaRPr lang="zh-CN" altLang="zh-CN" sz="2800" dirty="0">
              <a:latin typeface="+mn-ea"/>
              <a:ea typeface="+mn-ea"/>
            </a:endParaRPr>
          </a:p>
          <a:p>
            <a:endParaRPr lang="zh-CN" altLang="en-US" sz="2800" dirty="0">
              <a:latin typeface="+mn-ea"/>
              <a:ea typeface="+mn-ea"/>
            </a:endParaRPr>
          </a:p>
        </p:txBody>
      </p:sp>
      <p:graphicFrame>
        <p:nvGraphicFramePr>
          <p:cNvPr id="5" name="表格 4">
            <a:extLst>
              <a:ext uri="{FF2B5EF4-FFF2-40B4-BE49-F238E27FC236}">
                <a16:creationId xmlns="" xmlns:a16="http://schemas.microsoft.com/office/drawing/2014/main" id="{9AF7B1F1-840F-4050-A6DD-38767C1081D7}"/>
              </a:ext>
            </a:extLst>
          </p:cNvPr>
          <p:cNvGraphicFramePr>
            <a:graphicFrameLocks noGrp="1"/>
          </p:cNvGraphicFramePr>
          <p:nvPr>
            <p:extLst>
              <p:ext uri="{D42A27DB-BD31-4B8C-83A1-F6EECF244321}">
                <p14:modId xmlns:p14="http://schemas.microsoft.com/office/powerpoint/2010/main" val="3279081705"/>
              </p:ext>
            </p:extLst>
          </p:nvPr>
        </p:nvGraphicFramePr>
        <p:xfrm>
          <a:off x="1661260" y="2501900"/>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 xmlns:a16="http://schemas.microsoft.com/office/drawing/2014/main" val="3433620693"/>
                    </a:ext>
                  </a:extLst>
                </a:gridCol>
                <a:gridCol w="2032000">
                  <a:extLst>
                    <a:ext uri="{9D8B030D-6E8A-4147-A177-3AD203B41FA5}">
                      <a16:colId xmlns="" xmlns:a16="http://schemas.microsoft.com/office/drawing/2014/main" val="4271900862"/>
                    </a:ext>
                  </a:extLst>
                </a:gridCol>
                <a:gridCol w="2032000">
                  <a:extLst>
                    <a:ext uri="{9D8B030D-6E8A-4147-A177-3AD203B41FA5}">
                      <a16:colId xmlns="" xmlns:a16="http://schemas.microsoft.com/office/drawing/2014/main" val="2709493924"/>
                    </a:ext>
                  </a:extLst>
                </a:gridCol>
              </a:tblGrid>
              <a:tr h="370840">
                <a:tc>
                  <a:txBody>
                    <a:bodyPr/>
                    <a:lstStyle/>
                    <a:p>
                      <a:r>
                        <a:rPr lang="zh-CN" altLang="en-US" b="1" dirty="0">
                          <a:solidFill>
                            <a:schemeClr val="tx1"/>
                          </a:solidFill>
                        </a:rPr>
                        <a:t>员工编号</a:t>
                      </a:r>
                    </a:p>
                  </a:txBody>
                  <a:tcPr/>
                </a:tc>
                <a:tc>
                  <a:txBody>
                    <a:bodyPr/>
                    <a:lstStyle/>
                    <a:p>
                      <a:r>
                        <a:rPr lang="zh-CN" altLang="en-US" b="1" dirty="0">
                          <a:solidFill>
                            <a:schemeClr val="tx1"/>
                          </a:solidFill>
                        </a:rPr>
                        <a:t>工资</a:t>
                      </a:r>
                    </a:p>
                  </a:txBody>
                  <a:tcPr/>
                </a:tc>
                <a:tc>
                  <a:txBody>
                    <a:bodyPr/>
                    <a:lstStyle/>
                    <a:p>
                      <a:r>
                        <a:rPr lang="zh-CN" altLang="en-US" b="1" dirty="0">
                          <a:solidFill>
                            <a:schemeClr val="tx1"/>
                          </a:solidFill>
                        </a:rPr>
                        <a:t>个人所得税</a:t>
                      </a:r>
                    </a:p>
                  </a:txBody>
                  <a:tcPr/>
                </a:tc>
                <a:extLst>
                  <a:ext uri="{0D108BD9-81ED-4DB2-BD59-A6C34878D82A}">
                    <a16:rowId xmlns="" xmlns:a16="http://schemas.microsoft.com/office/drawing/2014/main" val="3902621055"/>
                  </a:ext>
                </a:extLst>
              </a:tr>
              <a:tr h="370840">
                <a:tc>
                  <a:txBody>
                    <a:bodyPr/>
                    <a:lstStyle/>
                    <a:p>
                      <a:r>
                        <a:rPr lang="en-US" altLang="zh-CN" b="1" dirty="0">
                          <a:solidFill>
                            <a:schemeClr val="tx1"/>
                          </a:solidFill>
                        </a:rPr>
                        <a:t>1</a:t>
                      </a:r>
                      <a:endParaRPr lang="zh-CN" altLang="en-US" b="1" dirty="0">
                        <a:solidFill>
                          <a:schemeClr val="tx1"/>
                        </a:solidFill>
                      </a:endParaRPr>
                    </a:p>
                  </a:txBody>
                  <a:tcPr/>
                </a:tc>
                <a:tc>
                  <a:txBody>
                    <a:bodyPr/>
                    <a:lstStyle/>
                    <a:p>
                      <a:r>
                        <a:rPr lang="en-US" altLang="zh-CN" b="1" dirty="0">
                          <a:solidFill>
                            <a:schemeClr val="tx1"/>
                          </a:solidFill>
                        </a:rPr>
                        <a:t>3100</a:t>
                      </a:r>
                      <a:endParaRPr lang="zh-CN" altLang="en-US" b="1" dirty="0">
                        <a:solidFill>
                          <a:schemeClr val="tx1"/>
                        </a:solidFill>
                      </a:endParaRPr>
                    </a:p>
                  </a:txBody>
                  <a:tcPr/>
                </a:tc>
                <a:tc>
                  <a:txBody>
                    <a:bodyPr/>
                    <a:lstStyle/>
                    <a:p>
                      <a:endParaRPr lang="zh-CN" altLang="en-US" b="1">
                        <a:solidFill>
                          <a:schemeClr val="tx1"/>
                        </a:solidFill>
                      </a:endParaRPr>
                    </a:p>
                  </a:txBody>
                  <a:tcPr/>
                </a:tc>
                <a:extLst>
                  <a:ext uri="{0D108BD9-81ED-4DB2-BD59-A6C34878D82A}">
                    <a16:rowId xmlns="" xmlns:a16="http://schemas.microsoft.com/office/drawing/2014/main" val="2434382162"/>
                  </a:ext>
                </a:extLst>
              </a:tr>
              <a:tr h="370840">
                <a:tc>
                  <a:txBody>
                    <a:bodyPr/>
                    <a:lstStyle/>
                    <a:p>
                      <a:r>
                        <a:rPr lang="en-US" altLang="zh-CN" b="1" dirty="0">
                          <a:solidFill>
                            <a:schemeClr val="tx1"/>
                          </a:solidFill>
                        </a:rPr>
                        <a:t>2</a:t>
                      </a:r>
                      <a:endParaRPr lang="zh-CN" altLang="en-US" b="1" dirty="0">
                        <a:solidFill>
                          <a:schemeClr val="tx1"/>
                        </a:solidFill>
                      </a:endParaRPr>
                    </a:p>
                  </a:txBody>
                  <a:tcPr/>
                </a:tc>
                <a:tc>
                  <a:txBody>
                    <a:bodyPr/>
                    <a:lstStyle/>
                    <a:p>
                      <a:r>
                        <a:rPr lang="en-US" altLang="zh-CN" b="1" dirty="0">
                          <a:solidFill>
                            <a:schemeClr val="tx1"/>
                          </a:solidFill>
                        </a:rPr>
                        <a:t>3500</a:t>
                      </a:r>
                      <a:endParaRPr lang="zh-CN" altLang="en-US" b="1" dirty="0">
                        <a:solidFill>
                          <a:schemeClr val="tx1"/>
                        </a:solidFill>
                      </a:endParaRPr>
                    </a:p>
                  </a:txBody>
                  <a:tcPr/>
                </a:tc>
                <a:tc>
                  <a:txBody>
                    <a:bodyPr/>
                    <a:lstStyle/>
                    <a:p>
                      <a:endParaRPr lang="zh-CN" altLang="en-US" b="1" dirty="0">
                        <a:solidFill>
                          <a:schemeClr val="tx1"/>
                        </a:solidFill>
                      </a:endParaRPr>
                    </a:p>
                  </a:txBody>
                  <a:tcPr/>
                </a:tc>
                <a:extLst>
                  <a:ext uri="{0D108BD9-81ED-4DB2-BD59-A6C34878D82A}">
                    <a16:rowId xmlns="" xmlns:a16="http://schemas.microsoft.com/office/drawing/2014/main" val="1236769898"/>
                  </a:ext>
                </a:extLst>
              </a:tr>
              <a:tr h="370840">
                <a:tc>
                  <a:txBody>
                    <a:bodyPr/>
                    <a:lstStyle/>
                    <a:p>
                      <a:r>
                        <a:rPr lang="en-US" altLang="zh-CN" b="1" dirty="0">
                          <a:solidFill>
                            <a:schemeClr val="tx1"/>
                          </a:solidFill>
                        </a:rPr>
                        <a:t>3</a:t>
                      </a:r>
                      <a:endParaRPr lang="zh-CN" altLang="en-US" b="1" dirty="0">
                        <a:solidFill>
                          <a:schemeClr val="tx1"/>
                        </a:solidFill>
                      </a:endParaRPr>
                    </a:p>
                  </a:txBody>
                  <a:tcPr/>
                </a:tc>
                <a:tc>
                  <a:txBody>
                    <a:bodyPr/>
                    <a:lstStyle/>
                    <a:p>
                      <a:r>
                        <a:rPr lang="en-US" altLang="zh-CN" b="1" dirty="0">
                          <a:solidFill>
                            <a:schemeClr val="tx1"/>
                          </a:solidFill>
                        </a:rPr>
                        <a:t>3800</a:t>
                      </a:r>
                      <a:endParaRPr lang="zh-CN" altLang="en-US" b="1" dirty="0">
                        <a:solidFill>
                          <a:schemeClr val="tx1"/>
                        </a:solidFill>
                      </a:endParaRPr>
                    </a:p>
                  </a:txBody>
                  <a:tcPr/>
                </a:tc>
                <a:tc>
                  <a:txBody>
                    <a:bodyPr/>
                    <a:lstStyle/>
                    <a:p>
                      <a:endParaRPr lang="zh-CN" altLang="en-US" b="1" dirty="0">
                        <a:solidFill>
                          <a:schemeClr val="tx1"/>
                        </a:solidFill>
                      </a:endParaRPr>
                    </a:p>
                  </a:txBody>
                  <a:tcPr/>
                </a:tc>
                <a:extLst>
                  <a:ext uri="{0D108BD9-81ED-4DB2-BD59-A6C34878D82A}">
                    <a16:rowId xmlns="" xmlns:a16="http://schemas.microsoft.com/office/drawing/2014/main" val="2290476424"/>
                  </a:ext>
                </a:extLst>
              </a:tr>
              <a:tr h="370840">
                <a:tc>
                  <a:txBody>
                    <a:bodyPr/>
                    <a:lstStyle/>
                    <a:p>
                      <a:r>
                        <a:rPr lang="en-US" altLang="zh-CN" b="1" dirty="0">
                          <a:solidFill>
                            <a:schemeClr val="tx1"/>
                          </a:solidFill>
                        </a:rPr>
                        <a:t>……</a:t>
                      </a:r>
                      <a:endParaRPr lang="zh-CN" altLang="en-US" b="1" dirty="0">
                        <a:solidFill>
                          <a:schemeClr val="tx1"/>
                        </a:solidFill>
                      </a:endParaRPr>
                    </a:p>
                  </a:txBody>
                  <a:tcPr/>
                </a:tc>
                <a:tc>
                  <a:txBody>
                    <a:bodyPr/>
                    <a:lstStyle/>
                    <a:p>
                      <a:r>
                        <a:rPr lang="en-US" altLang="zh-CN" b="1" dirty="0">
                          <a:solidFill>
                            <a:schemeClr val="tx1"/>
                          </a:solidFill>
                        </a:rPr>
                        <a:t>……</a:t>
                      </a:r>
                      <a:endParaRPr lang="zh-CN" altLang="en-US" b="1" dirty="0">
                        <a:solidFill>
                          <a:schemeClr val="tx1"/>
                        </a:solidFill>
                      </a:endParaRPr>
                    </a:p>
                  </a:txBody>
                  <a:tcPr/>
                </a:tc>
                <a:tc>
                  <a:txBody>
                    <a:bodyPr/>
                    <a:lstStyle/>
                    <a:p>
                      <a:endParaRPr lang="zh-CN" altLang="en-US" b="1" dirty="0">
                        <a:solidFill>
                          <a:schemeClr val="tx1"/>
                        </a:solidFill>
                      </a:endParaRPr>
                    </a:p>
                  </a:txBody>
                  <a:tcPr/>
                </a:tc>
                <a:extLst>
                  <a:ext uri="{0D108BD9-81ED-4DB2-BD59-A6C34878D82A}">
                    <a16:rowId xmlns="" xmlns:a16="http://schemas.microsoft.com/office/drawing/2014/main" val="603519998"/>
                  </a:ext>
                </a:extLst>
              </a:tr>
            </a:tbl>
          </a:graphicData>
        </a:graphic>
      </p:graphicFrame>
      <p:sp>
        <p:nvSpPr>
          <p:cNvPr id="4" name="标题 3">
            <a:extLst>
              <a:ext uri="{FF2B5EF4-FFF2-40B4-BE49-F238E27FC236}">
                <a16:creationId xmlns="" xmlns:a16="http://schemas.microsoft.com/office/drawing/2014/main" id="{F9788C0E-17B6-4B94-86B2-AA1A41BF8996}"/>
              </a:ext>
            </a:extLst>
          </p:cNvPr>
          <p:cNvSpPr>
            <a:spLocks noGrp="1"/>
          </p:cNvSpPr>
          <p:nvPr>
            <p:ph type="title"/>
          </p:nvPr>
        </p:nvSpPr>
        <p:spPr/>
        <p:txBody>
          <a:bodyPr/>
          <a:lstStyle/>
          <a:p>
            <a:r>
              <a:rPr lang="zh-CN" altLang="en-US" dirty="0"/>
              <a:t>课堂练习</a:t>
            </a:r>
            <a:r>
              <a:rPr lang="en-US" altLang="zh-CN" dirty="0"/>
              <a:t/>
            </a:r>
            <a:br>
              <a:rPr lang="en-US" altLang="zh-CN" dirty="0"/>
            </a:br>
            <a:endParaRPr lang="zh-CN" altLang="en-US" dirty="0"/>
          </a:p>
        </p:txBody>
      </p:sp>
    </p:spTree>
    <p:extLst>
      <p:ext uri="{BB962C8B-B14F-4D97-AF65-F5344CB8AC3E}">
        <p14:creationId xmlns:p14="http://schemas.microsoft.com/office/powerpoint/2010/main" val="17800302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BB453691-C632-4C6C-AC76-A123DCBED638}"/>
              </a:ext>
            </a:extLst>
          </p:cNvPr>
          <p:cNvSpPr/>
          <p:nvPr/>
        </p:nvSpPr>
        <p:spPr>
          <a:xfrm>
            <a:off x="1863215" y="315856"/>
            <a:ext cx="8627804" cy="6463308"/>
          </a:xfrm>
          <a:prstGeom prst="rect">
            <a:avLst/>
          </a:prstGeom>
          <a:solidFill>
            <a:schemeClr val="bg1"/>
          </a:solidFill>
        </p:spPr>
        <p:txBody>
          <a:bodyPr wrap="square">
            <a:spAutoFit/>
          </a:bodyPr>
          <a:lstStyle/>
          <a:p>
            <a:pPr>
              <a:defRPr/>
            </a:pPr>
            <a:r>
              <a:rPr lang="en-US" altLang="zh-CN" dirty="0">
                <a:ea typeface="宋体" pitchFamily="2" charset="-122"/>
              </a:rPr>
              <a:t>-- </a:t>
            </a:r>
            <a:r>
              <a:rPr lang="zh-CN" altLang="en-US" dirty="0">
                <a:ea typeface="宋体" pitchFamily="2" charset="-122"/>
              </a:rPr>
              <a:t>定义局部变量</a:t>
            </a:r>
          </a:p>
          <a:p>
            <a:pPr>
              <a:defRPr/>
            </a:pPr>
            <a:r>
              <a:rPr lang="en-US" altLang="zh-CN" b="1" dirty="0"/>
              <a:t>declare </a:t>
            </a:r>
            <a:r>
              <a:rPr lang="en-US" altLang="zh-CN" dirty="0">
                <a:ea typeface="宋体" pitchFamily="2" charset="-122"/>
              </a:rPr>
              <a:t>@salary  </a:t>
            </a: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cno</a:t>
            </a:r>
            <a:r>
              <a:rPr lang="en-US" altLang="zh-CN" dirty="0">
                <a:ea typeface="宋体" pitchFamily="2" charset="-122"/>
              </a:rPr>
              <a:t> </a:t>
            </a:r>
            <a:r>
              <a:rPr lang="en-US" altLang="zh-CN" dirty="0" err="1">
                <a:ea typeface="宋体" pitchFamily="2" charset="-122"/>
              </a:rPr>
              <a:t>int</a:t>
            </a:r>
            <a:endParaRPr lang="en-US" altLang="zh-CN" dirty="0">
              <a:ea typeface="宋体" pitchFamily="2" charset="-122"/>
            </a:endParaRPr>
          </a:p>
          <a:p>
            <a:pPr>
              <a:defRPr/>
            </a:pPr>
            <a:r>
              <a:rPr lang="en-US" altLang="zh-CN" dirty="0">
                <a:ea typeface="宋体" pitchFamily="2" charset="-122"/>
              </a:rPr>
              <a:t>--</a:t>
            </a:r>
            <a:r>
              <a:rPr lang="zh-CN" altLang="en-US" dirty="0">
                <a:ea typeface="宋体" pitchFamily="2" charset="-122"/>
              </a:rPr>
              <a:t>声明游标</a:t>
            </a:r>
            <a:endParaRPr lang="en-US" altLang="zh-CN" dirty="0">
              <a:ea typeface="宋体" pitchFamily="2" charset="-122"/>
            </a:endParaRPr>
          </a:p>
          <a:p>
            <a:pPr>
              <a:defRPr/>
            </a:pPr>
            <a:r>
              <a:rPr lang="en-US" altLang="zh-CN" b="1" dirty="0">
                <a:solidFill>
                  <a:srgbClr val="FF0000"/>
                </a:solidFill>
              </a:rPr>
              <a:t>declare</a:t>
            </a:r>
            <a:r>
              <a:rPr lang="en-US" altLang="zh-CN" dirty="0"/>
              <a:t>  </a:t>
            </a:r>
            <a:r>
              <a:rPr lang="en-US" altLang="zh-CN" dirty="0" err="1"/>
              <a:t>salary_cursor</a:t>
            </a:r>
            <a:r>
              <a:rPr lang="en-US" altLang="zh-CN" dirty="0"/>
              <a:t> </a:t>
            </a:r>
            <a:r>
              <a:rPr lang="en-US" altLang="zh-CN" b="1" dirty="0">
                <a:solidFill>
                  <a:srgbClr val="FF0000"/>
                </a:solidFill>
              </a:rPr>
              <a:t>cursor</a:t>
            </a:r>
          </a:p>
          <a:p>
            <a:r>
              <a:rPr lang="en-US" altLang="zh-CN" b="1" dirty="0">
                <a:solidFill>
                  <a:srgbClr val="FF0000"/>
                </a:solidFill>
              </a:rPr>
              <a:t>for</a:t>
            </a:r>
            <a:r>
              <a:rPr lang="en-US" altLang="zh-CN" dirty="0"/>
              <a:t> </a:t>
            </a:r>
          </a:p>
          <a:p>
            <a:r>
              <a:rPr lang="en-US" altLang="zh-CN" dirty="0"/>
              <a:t>   select </a:t>
            </a:r>
            <a:r>
              <a:rPr lang="zh-CN" altLang="en-US" dirty="0"/>
              <a:t>工资，员工编号</a:t>
            </a:r>
            <a:endParaRPr lang="en-US" altLang="zh-CN" dirty="0"/>
          </a:p>
          <a:p>
            <a:r>
              <a:rPr lang="en-US" altLang="zh-CN" dirty="0"/>
              <a:t>   from </a:t>
            </a:r>
            <a:r>
              <a:rPr lang="zh-CN" altLang="en-US" dirty="0"/>
              <a:t>员工工资表</a:t>
            </a:r>
            <a:r>
              <a:rPr lang="en-US" altLang="zh-CN" dirty="0"/>
              <a:t> </a:t>
            </a:r>
          </a:p>
          <a:p>
            <a:r>
              <a:rPr lang="en-US" altLang="zh-CN" b="1" dirty="0">
                <a:solidFill>
                  <a:srgbClr val="FF0000"/>
                </a:solidFill>
              </a:rPr>
              <a:t>for </a:t>
            </a:r>
            <a:r>
              <a:rPr lang="en-US" altLang="zh-CN" sz="1600" b="1" dirty="0">
                <a:solidFill>
                  <a:srgbClr val="FF0000"/>
                </a:solidFill>
              </a:rPr>
              <a:t>read only </a:t>
            </a:r>
          </a:p>
          <a:p>
            <a:pPr>
              <a:defRPr/>
            </a:pPr>
            <a:r>
              <a:rPr lang="en-US" altLang="zh-CN" b="1" dirty="0">
                <a:solidFill>
                  <a:srgbClr val="FF0000"/>
                </a:solidFill>
              </a:rPr>
              <a:t>open</a:t>
            </a:r>
            <a:r>
              <a:rPr lang="en-US" altLang="zh-CN" dirty="0">
                <a:solidFill>
                  <a:srgbClr val="FF0000"/>
                </a:solidFill>
                <a:ea typeface="宋体" pitchFamily="2" charset="-122"/>
              </a:rPr>
              <a:t> </a:t>
            </a:r>
            <a:r>
              <a:rPr lang="en-US" altLang="zh-CN" dirty="0" err="1"/>
              <a:t>salary_cursor</a:t>
            </a:r>
            <a:r>
              <a:rPr lang="en-US" altLang="zh-CN" dirty="0"/>
              <a:t> </a:t>
            </a:r>
            <a:r>
              <a:rPr lang="en-US" altLang="zh-CN" dirty="0">
                <a:ea typeface="宋体" pitchFamily="2" charset="-122"/>
              </a:rPr>
              <a:t>;  -- </a:t>
            </a:r>
            <a:r>
              <a:rPr lang="zh-CN" altLang="en-US" dirty="0">
                <a:ea typeface="宋体" pitchFamily="2" charset="-122"/>
              </a:rPr>
              <a:t>打开游标</a:t>
            </a:r>
            <a:r>
              <a:rPr lang="en-US" altLang="zh-CN" dirty="0">
                <a:ea typeface="宋体" pitchFamily="2" charset="-122"/>
              </a:rPr>
              <a:t>.</a:t>
            </a:r>
          </a:p>
          <a:p>
            <a:pPr>
              <a:defRPr/>
            </a:pPr>
            <a:r>
              <a:rPr lang="en-US" altLang="zh-CN" b="1" dirty="0">
                <a:solidFill>
                  <a:srgbClr val="FF0000"/>
                </a:solidFill>
              </a:rPr>
              <a:t>fetch next from </a:t>
            </a:r>
            <a:r>
              <a:rPr lang="en-US" altLang="zh-CN" dirty="0" err="1"/>
              <a:t>salary_cursor</a:t>
            </a:r>
            <a:r>
              <a:rPr lang="en-US" altLang="zh-CN" dirty="0"/>
              <a:t> </a:t>
            </a:r>
            <a:endParaRPr lang="en-US" altLang="zh-CN" dirty="0">
              <a:ea typeface="宋体" pitchFamily="2" charset="-122"/>
            </a:endParaRPr>
          </a:p>
          <a:p>
            <a:pPr>
              <a:defRPr/>
            </a:pPr>
            <a:r>
              <a:rPr lang="en-US" altLang="zh-CN" b="1" dirty="0">
                <a:solidFill>
                  <a:srgbClr val="FF0000"/>
                </a:solidFill>
              </a:rPr>
              <a:t>into</a:t>
            </a:r>
            <a:r>
              <a:rPr lang="en-US" altLang="zh-CN" b="1" dirty="0">
                <a:solidFill>
                  <a:srgbClr val="0000FF"/>
                </a:solidFill>
              </a:rPr>
              <a:t> </a:t>
            </a:r>
            <a:r>
              <a:rPr lang="en-US" altLang="zh-CN" dirty="0">
                <a:ea typeface="宋体" pitchFamily="2" charset="-122"/>
              </a:rPr>
              <a:t>@salary,@</a:t>
            </a:r>
            <a:r>
              <a:rPr lang="en-US" altLang="zh-CN" dirty="0" err="1">
                <a:ea typeface="宋体" pitchFamily="2" charset="-122"/>
              </a:rPr>
              <a:t>cno</a:t>
            </a:r>
            <a:endParaRPr lang="en-US" altLang="zh-CN" dirty="0">
              <a:ea typeface="宋体" pitchFamily="2" charset="-122"/>
            </a:endParaRPr>
          </a:p>
          <a:p>
            <a:pPr>
              <a:defRPr/>
            </a:pPr>
            <a:r>
              <a:rPr lang="en-US" altLang="zh-CN" dirty="0">
                <a:ea typeface="宋体" pitchFamily="2" charset="-122"/>
              </a:rPr>
              <a:t>--</a:t>
            </a:r>
            <a:r>
              <a:rPr lang="zh-CN" altLang="en-US" dirty="0">
                <a:ea typeface="宋体" pitchFamily="2" charset="-122"/>
              </a:rPr>
              <a:t>循环处理</a:t>
            </a:r>
          </a:p>
          <a:p>
            <a:pPr>
              <a:defRPr/>
            </a:pPr>
            <a:r>
              <a:rPr lang="en-US" altLang="zh-CN" dirty="0">
                <a:ea typeface="宋体" pitchFamily="2" charset="-122"/>
              </a:rPr>
              <a:t>while @@FETCH_STATUS = 0</a:t>
            </a:r>
            <a:endParaRPr lang="zh-CN" altLang="en-US" dirty="0">
              <a:ea typeface="宋体" pitchFamily="2" charset="-122"/>
            </a:endParaRPr>
          </a:p>
          <a:p>
            <a:pPr>
              <a:defRPr/>
            </a:pPr>
            <a:r>
              <a:rPr lang="en-US" altLang="zh-CN" dirty="0">
                <a:ea typeface="宋体" pitchFamily="2" charset="-122"/>
              </a:rPr>
              <a:t>begin</a:t>
            </a:r>
          </a:p>
          <a:p>
            <a:pPr>
              <a:defRPr/>
            </a:pPr>
            <a:r>
              <a:rPr lang="en-US" altLang="zh-CN" dirty="0">
                <a:ea typeface="宋体" pitchFamily="2" charset="-122"/>
              </a:rPr>
              <a:t>	if @salary&gt;3000</a:t>
            </a:r>
          </a:p>
          <a:p>
            <a:pPr>
              <a:defRPr/>
            </a:pPr>
            <a:r>
              <a:rPr lang="en-US" altLang="zh-CN" dirty="0">
                <a:ea typeface="宋体" pitchFamily="2" charset="-122"/>
              </a:rPr>
              <a:t>	begin</a:t>
            </a:r>
          </a:p>
          <a:p>
            <a:pPr>
              <a:defRPr/>
            </a:pPr>
            <a:r>
              <a:rPr lang="en-US" altLang="zh-CN" dirty="0">
                <a:ea typeface="宋体" pitchFamily="2" charset="-122"/>
              </a:rPr>
              <a:t>	update </a:t>
            </a:r>
            <a:r>
              <a:rPr lang="zh-CN" altLang="en-US" dirty="0">
                <a:ea typeface="宋体" pitchFamily="2" charset="-122"/>
              </a:rPr>
              <a:t>员工工资表 </a:t>
            </a:r>
            <a:r>
              <a:rPr lang="en-US" altLang="zh-CN" dirty="0">
                <a:ea typeface="宋体" pitchFamily="2" charset="-122"/>
              </a:rPr>
              <a:t>set </a:t>
            </a:r>
            <a:r>
              <a:rPr lang="zh-CN" altLang="en-US" dirty="0">
                <a:ea typeface="宋体" pitchFamily="2" charset="-122"/>
              </a:rPr>
              <a:t>个人所得税</a:t>
            </a:r>
            <a:r>
              <a:rPr lang="en-US" altLang="zh-CN" dirty="0">
                <a:ea typeface="宋体" pitchFamily="2" charset="-122"/>
              </a:rPr>
              <a:t>=@salary*0.1 where  </a:t>
            </a:r>
            <a:r>
              <a:rPr lang="zh-CN" altLang="en-US" dirty="0">
                <a:ea typeface="宋体" pitchFamily="2" charset="-122"/>
              </a:rPr>
              <a:t>员工编号</a:t>
            </a:r>
            <a:r>
              <a:rPr lang="en-US" altLang="zh-CN" dirty="0">
                <a:ea typeface="宋体" pitchFamily="2" charset="-122"/>
              </a:rPr>
              <a:t>=@</a:t>
            </a:r>
            <a:r>
              <a:rPr lang="en-US" altLang="zh-CN" dirty="0" err="1">
                <a:ea typeface="宋体" pitchFamily="2" charset="-122"/>
              </a:rPr>
              <a:t>cno</a:t>
            </a:r>
            <a:r>
              <a:rPr lang="en-US" altLang="zh-CN" dirty="0">
                <a:ea typeface="宋体" pitchFamily="2" charset="-122"/>
              </a:rPr>
              <a:t>;	</a:t>
            </a:r>
          </a:p>
          <a:p>
            <a:pPr>
              <a:defRPr/>
            </a:pPr>
            <a:r>
              <a:rPr lang="en-US" altLang="zh-CN" dirty="0">
                <a:ea typeface="宋体" pitchFamily="2" charset="-122"/>
              </a:rPr>
              <a:t>	end</a:t>
            </a:r>
          </a:p>
          <a:p>
            <a:pPr>
              <a:defRPr/>
            </a:pPr>
            <a:r>
              <a:rPr lang="en-US" altLang="zh-CN" dirty="0">
                <a:ea typeface="宋体" pitchFamily="2" charset="-122"/>
              </a:rPr>
              <a:t>end</a:t>
            </a:r>
          </a:p>
          <a:p>
            <a:pPr>
              <a:defRPr/>
            </a:pPr>
            <a:r>
              <a:rPr lang="en-US" altLang="zh-CN" dirty="0">
                <a:ea typeface="宋体" pitchFamily="2" charset="-122"/>
              </a:rPr>
              <a:t>-- </a:t>
            </a:r>
            <a:r>
              <a:rPr lang="zh-CN" altLang="en-US" dirty="0">
                <a:ea typeface="宋体" pitchFamily="2" charset="-122"/>
              </a:rPr>
              <a:t>关闭游标</a:t>
            </a:r>
            <a:r>
              <a:rPr lang="en-US" altLang="zh-CN" dirty="0">
                <a:ea typeface="宋体" pitchFamily="2" charset="-122"/>
              </a:rPr>
              <a:t>.</a:t>
            </a:r>
          </a:p>
          <a:p>
            <a:pPr>
              <a:defRPr/>
            </a:pPr>
            <a:r>
              <a:rPr lang="en-US" altLang="zh-CN" b="1" dirty="0">
                <a:solidFill>
                  <a:srgbClr val="FF0000"/>
                </a:solidFill>
              </a:rPr>
              <a:t>close</a:t>
            </a:r>
            <a:r>
              <a:rPr lang="en-US" altLang="zh-CN" dirty="0">
                <a:ea typeface="宋体" pitchFamily="2" charset="-122"/>
              </a:rPr>
              <a:t> </a:t>
            </a:r>
            <a:r>
              <a:rPr lang="en-US" altLang="zh-CN" dirty="0" err="1"/>
              <a:t>salary</a:t>
            </a:r>
            <a:r>
              <a:rPr lang="en-US" altLang="zh-CN" dirty="0" err="1">
                <a:ea typeface="宋体" pitchFamily="2" charset="-122"/>
              </a:rPr>
              <a:t>_cursor</a:t>
            </a:r>
            <a:endParaRPr lang="en-US" altLang="zh-CN" dirty="0">
              <a:ea typeface="宋体" pitchFamily="2" charset="-122"/>
            </a:endParaRPr>
          </a:p>
          <a:p>
            <a:pPr>
              <a:defRPr/>
            </a:pPr>
            <a:r>
              <a:rPr lang="en-US" altLang="zh-CN" dirty="0">
                <a:ea typeface="宋体" pitchFamily="2" charset="-122"/>
              </a:rPr>
              <a:t>--</a:t>
            </a:r>
            <a:r>
              <a:rPr lang="zh-CN" altLang="en-US" dirty="0">
                <a:ea typeface="宋体" pitchFamily="2" charset="-122"/>
              </a:rPr>
              <a:t>释放资源</a:t>
            </a:r>
          </a:p>
          <a:p>
            <a:pPr>
              <a:defRPr/>
            </a:pPr>
            <a:r>
              <a:rPr lang="en-US" altLang="zh-CN" b="1" dirty="0">
                <a:solidFill>
                  <a:srgbClr val="FF0000"/>
                </a:solidFill>
              </a:rPr>
              <a:t>deallocate </a:t>
            </a:r>
            <a:r>
              <a:rPr lang="en-US" altLang="zh-CN" dirty="0" err="1"/>
              <a:t>salary</a:t>
            </a:r>
            <a:r>
              <a:rPr lang="en-US" altLang="zh-CN" dirty="0" err="1">
                <a:ea typeface="宋体" pitchFamily="2" charset="-122"/>
              </a:rPr>
              <a:t>_cursor</a:t>
            </a:r>
            <a:endParaRPr lang="en-US" altLang="zh-CN" b="1" dirty="0">
              <a:solidFill>
                <a:srgbClr val="0000FF"/>
              </a:solidFill>
            </a:endParaRPr>
          </a:p>
        </p:txBody>
      </p:sp>
    </p:spTree>
    <p:extLst>
      <p:ext uri="{BB962C8B-B14F-4D97-AF65-F5344CB8AC3E}">
        <p14:creationId xmlns:p14="http://schemas.microsoft.com/office/powerpoint/2010/main" val="42231501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Autofit/>
          </a:bodyPr>
          <a:lstStyle/>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第一节 </a:t>
            </a:r>
            <a:r>
              <a:rPr lang="en-US" altLang="zh-CN" dirty="0">
                <a:solidFill>
                  <a:srgbClr val="000000"/>
                </a:solidFill>
                <a:latin typeface="+mj-ea"/>
                <a:ea typeface="+mj-ea"/>
                <a:cs typeface="+mn-cs"/>
              </a:rPr>
              <a:t>T-SQL</a:t>
            </a:r>
            <a:r>
              <a:rPr lang="zh-CN" altLang="en-US" dirty="0">
                <a:solidFill>
                  <a:srgbClr val="000000"/>
                </a:solidFill>
                <a:latin typeface="+mj-ea"/>
                <a:ea typeface="+mj-ea"/>
                <a:cs typeface="+mn-cs"/>
              </a:rPr>
              <a:t>编程基础</a:t>
            </a:r>
            <a:endParaRPr lang="en-US" altLang="zh-CN"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第二节 游标</a:t>
            </a:r>
            <a:endParaRPr lang="en-US" altLang="zh-CN" dirty="0">
              <a:solidFill>
                <a:srgbClr val="000000"/>
              </a:solidFill>
              <a:latin typeface="+mj-ea"/>
              <a:ea typeface="+mj-ea"/>
              <a:cs typeface="+mn-cs"/>
            </a:endParaRPr>
          </a:p>
          <a:p>
            <a:pPr eaLnBrk="1" hangingPunct="1">
              <a:lnSpc>
                <a:spcPct val="150000"/>
              </a:lnSpc>
              <a:defRPr/>
            </a:pPr>
            <a:r>
              <a:rPr lang="zh-CN" altLang="en-US" dirty="0">
                <a:solidFill>
                  <a:srgbClr val="FF9905"/>
                </a:solidFill>
                <a:latin typeface="+mj-ea"/>
                <a:ea typeface="+mj-ea"/>
                <a:cs typeface="+mn-cs"/>
              </a:rPr>
              <a:t>第三节 存储过程</a:t>
            </a:r>
            <a:endParaRPr lang="en-US" altLang="zh-CN" dirty="0">
              <a:solidFill>
                <a:srgbClr val="FF9905"/>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第四节 自定义函数</a:t>
            </a:r>
            <a:endParaRPr lang="en-US" altLang="zh-CN"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第五节 触发器</a:t>
            </a:r>
          </a:p>
        </p:txBody>
      </p:sp>
      <p:sp>
        <p:nvSpPr>
          <p:cNvPr id="23553" name="标题 1"/>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dirty="0">
                <a:latin typeface="+mj-ea"/>
              </a:rPr>
              <a:t>第</a:t>
            </a:r>
            <a:r>
              <a:rPr lang="en-US" altLang="zh-CN" dirty="0">
                <a:latin typeface="+mj-ea"/>
              </a:rPr>
              <a:t>8</a:t>
            </a:r>
            <a:r>
              <a:rPr lang="zh-CN" altLang="en-US" dirty="0">
                <a:latin typeface="+mj-ea"/>
              </a:rPr>
              <a:t>章 数据库编程</a:t>
            </a:r>
          </a:p>
        </p:txBody>
      </p:sp>
      <p:pic>
        <p:nvPicPr>
          <p:cNvPr id="5" name="图片 4">
            <a:extLst>
              <a:ext uri="{FF2B5EF4-FFF2-40B4-BE49-F238E27FC236}">
                <a16:creationId xmlns="" xmlns:a16="http://schemas.microsoft.com/office/drawing/2014/main" id="{E859068C-1703-4A79-8F67-80A5A280A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3343688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en-US" altLang="zh-CN" dirty="0"/>
              <a:t>T-SQL </a:t>
            </a:r>
            <a:r>
              <a:rPr lang="zh-CN" altLang="en-US" dirty="0"/>
              <a:t>即 </a:t>
            </a:r>
            <a:r>
              <a:rPr lang="en-US" altLang="zh-CN" dirty="0"/>
              <a:t>Transact-SQL</a:t>
            </a:r>
            <a:r>
              <a:rPr lang="zh-CN" altLang="en-US" dirty="0"/>
              <a:t>，是 </a:t>
            </a:r>
            <a:r>
              <a:rPr lang="en-US" altLang="zh-CN" dirty="0"/>
              <a:t>SQL </a:t>
            </a:r>
            <a:r>
              <a:rPr lang="zh-CN" altLang="en-US" dirty="0"/>
              <a:t>在 </a:t>
            </a:r>
            <a:r>
              <a:rPr lang="en-US" altLang="zh-CN" dirty="0"/>
              <a:t>Microsoft SQL Server </a:t>
            </a:r>
            <a:r>
              <a:rPr lang="zh-CN" altLang="en-US" dirty="0"/>
              <a:t>上的增强版</a:t>
            </a:r>
            <a:endParaRPr lang="en-US" altLang="zh-CN" dirty="0"/>
          </a:p>
          <a:p>
            <a:pPr lvl="1">
              <a:lnSpc>
                <a:spcPct val="150000"/>
              </a:lnSpc>
            </a:pPr>
            <a:r>
              <a:rPr lang="en-US" altLang="zh-CN" dirty="0"/>
              <a:t>SQL SERVER</a:t>
            </a:r>
            <a:r>
              <a:rPr lang="zh-CN" altLang="en-US" dirty="0"/>
              <a:t>专用标准</a:t>
            </a:r>
            <a:r>
              <a:rPr lang="zh-CN" altLang="en-US" dirty="0">
                <a:solidFill>
                  <a:srgbClr val="FF0000"/>
                </a:solidFill>
              </a:rPr>
              <a:t>结构化查询语言</a:t>
            </a:r>
            <a:r>
              <a:rPr lang="zh-CN" altLang="en-US" dirty="0"/>
              <a:t>增强版</a:t>
            </a:r>
            <a:endParaRPr lang="en-US" altLang="zh-CN" dirty="0"/>
          </a:p>
          <a:p>
            <a:pPr lvl="1">
              <a:lnSpc>
                <a:spcPct val="150000"/>
              </a:lnSpc>
            </a:pPr>
            <a:r>
              <a:rPr lang="en-US" altLang="zh-CN" dirty="0"/>
              <a:t>T-SQL </a:t>
            </a:r>
            <a:r>
              <a:rPr lang="zh-CN" altLang="en-US" dirty="0"/>
              <a:t>提供标准 </a:t>
            </a:r>
            <a:r>
              <a:rPr lang="en-US" altLang="zh-CN" dirty="0"/>
              <a:t>SQL </a:t>
            </a:r>
            <a:r>
              <a:rPr lang="zh-CN" altLang="en-US" dirty="0"/>
              <a:t>的 </a:t>
            </a:r>
            <a:r>
              <a:rPr lang="en-US" altLang="zh-CN" dirty="0"/>
              <a:t>DDL </a:t>
            </a:r>
            <a:r>
              <a:rPr lang="zh-CN" altLang="en-US" dirty="0"/>
              <a:t>和 </a:t>
            </a:r>
            <a:r>
              <a:rPr lang="en-US" altLang="zh-CN" dirty="0"/>
              <a:t>DML </a:t>
            </a:r>
            <a:r>
              <a:rPr lang="zh-CN" altLang="en-US" dirty="0"/>
              <a:t>功能，加上延伸的函数、系统预存程序以及程序设计结构</a:t>
            </a:r>
            <a:r>
              <a:rPr lang="en-US" altLang="zh-CN" dirty="0"/>
              <a:t>(</a:t>
            </a:r>
            <a:r>
              <a:rPr lang="zh-CN" altLang="en-US" dirty="0"/>
              <a:t>例如 </a:t>
            </a:r>
            <a:r>
              <a:rPr lang="en-US" altLang="zh-CN" dirty="0"/>
              <a:t>IF </a:t>
            </a:r>
            <a:r>
              <a:rPr lang="zh-CN" altLang="en-US" dirty="0"/>
              <a:t>和 </a:t>
            </a:r>
            <a:r>
              <a:rPr lang="en-US" altLang="zh-CN" dirty="0"/>
              <a:t>WHILE)</a:t>
            </a:r>
            <a:r>
              <a:rPr lang="zh-CN" altLang="en-US" dirty="0"/>
              <a:t>让程序设计更有弹性</a:t>
            </a:r>
          </a:p>
        </p:txBody>
      </p:sp>
      <p:sp>
        <p:nvSpPr>
          <p:cNvPr id="2" name="标题 1"/>
          <p:cNvSpPr>
            <a:spLocks noGrp="1"/>
          </p:cNvSpPr>
          <p:nvPr>
            <p:ph type="title"/>
          </p:nvPr>
        </p:nvSpPr>
        <p:spPr/>
        <p:txBody>
          <a:bodyPr/>
          <a:lstStyle/>
          <a:p>
            <a:r>
              <a:rPr lang="en-US" altLang="zh-CN" dirty="0"/>
              <a:t>T-SQL</a:t>
            </a:r>
            <a:endParaRPr lang="zh-CN" altLang="en-US" dirty="0"/>
          </a:p>
        </p:txBody>
      </p:sp>
      <p:pic>
        <p:nvPicPr>
          <p:cNvPr id="5" name="图片 4">
            <a:extLst>
              <a:ext uri="{FF2B5EF4-FFF2-40B4-BE49-F238E27FC236}">
                <a16:creationId xmlns="" xmlns:a16="http://schemas.microsoft.com/office/drawing/2014/main" id="{EA4EC0EF-6091-4AD0-840B-B5CB80261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5276" y="4773378"/>
            <a:ext cx="1819529" cy="1819529"/>
          </a:xfrm>
          <a:prstGeom prst="rect">
            <a:avLst/>
          </a:prstGeom>
        </p:spPr>
      </p:pic>
    </p:spTree>
    <p:extLst>
      <p:ext uri="{BB962C8B-B14F-4D97-AF65-F5344CB8AC3E}">
        <p14:creationId xmlns:p14="http://schemas.microsoft.com/office/powerpoint/2010/main" val="41724139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2"/>
          <p:cNvSpPr>
            <a:spLocks noGrp="1"/>
          </p:cNvSpPr>
          <p:nvPr>
            <p:ph idx="1"/>
          </p:nvPr>
        </p:nvSpPr>
        <p:spPr>
          <a:xfrm>
            <a:off x="287794" y="846899"/>
            <a:ext cx="11829520" cy="4524949"/>
          </a:xfrm>
        </p:spPr>
        <p:txBody>
          <a:bodyPr/>
          <a:lstStyle/>
          <a:p>
            <a:pPr eaLnBrk="1" hangingPunct="1"/>
            <a:r>
              <a:rPr lang="zh-CN" altLang="en-US" dirty="0"/>
              <a:t>存储过程（</a:t>
            </a:r>
            <a:r>
              <a:rPr lang="en-US" altLang="zh-CN" dirty="0"/>
              <a:t>Stored Procedure</a:t>
            </a:r>
            <a:r>
              <a:rPr lang="zh-CN" altLang="en-US" dirty="0"/>
              <a:t>）是一组完成特定功能的</a:t>
            </a:r>
            <a:r>
              <a:rPr lang="en-US" altLang="zh-CN" dirty="0"/>
              <a:t>SQL</a:t>
            </a:r>
            <a:r>
              <a:rPr lang="zh-CN" altLang="en-US" dirty="0"/>
              <a:t>语句集，经编译后存储在数据库中，用户通过指定存储过程的名字并给出参数（如果该存储过程带有参数）来执行存储过程</a:t>
            </a:r>
          </a:p>
          <a:p>
            <a:pPr eaLnBrk="1" hangingPunct="1"/>
            <a:r>
              <a:rPr lang="zh-CN" altLang="en-US" dirty="0"/>
              <a:t>存储过程的优点</a:t>
            </a:r>
            <a:endParaRPr lang="en-US" altLang="zh-CN" dirty="0"/>
          </a:p>
          <a:p>
            <a:pPr lvl="1" eaLnBrk="1" hangingPunct="1">
              <a:lnSpc>
                <a:spcPct val="100000"/>
              </a:lnSpc>
            </a:pPr>
            <a:r>
              <a:rPr lang="zh-CN" altLang="en-US" dirty="0">
                <a:latin typeface="+mn-ea"/>
              </a:rPr>
              <a:t>存储过程已在服务器注册</a:t>
            </a:r>
          </a:p>
          <a:p>
            <a:pPr lvl="1" eaLnBrk="1" hangingPunct="1">
              <a:lnSpc>
                <a:spcPct val="100000"/>
              </a:lnSpc>
            </a:pPr>
            <a:r>
              <a:rPr lang="zh-CN" altLang="en-US" dirty="0">
                <a:latin typeface="+mn-ea"/>
              </a:rPr>
              <a:t>存储过程具有安全特性</a:t>
            </a:r>
          </a:p>
          <a:p>
            <a:pPr lvl="1" eaLnBrk="1" hangingPunct="1">
              <a:lnSpc>
                <a:spcPct val="100000"/>
              </a:lnSpc>
            </a:pPr>
            <a:r>
              <a:rPr lang="zh-CN" altLang="en-US" dirty="0">
                <a:latin typeface="+mn-ea"/>
              </a:rPr>
              <a:t>存储过程可以强制应用程序的安全性</a:t>
            </a:r>
          </a:p>
          <a:p>
            <a:pPr lvl="1" eaLnBrk="1" hangingPunct="1">
              <a:lnSpc>
                <a:spcPct val="100000"/>
              </a:lnSpc>
            </a:pPr>
            <a:r>
              <a:rPr lang="zh-CN" altLang="en-US" dirty="0">
                <a:latin typeface="+mn-ea"/>
              </a:rPr>
              <a:t>存储过程允许模块化程序设计</a:t>
            </a:r>
          </a:p>
          <a:p>
            <a:pPr lvl="1" eaLnBrk="1" hangingPunct="1">
              <a:lnSpc>
                <a:spcPct val="100000"/>
              </a:lnSpc>
            </a:pPr>
            <a:r>
              <a:rPr lang="zh-CN" altLang="en-US" dirty="0">
                <a:latin typeface="+mn-ea"/>
              </a:rPr>
              <a:t>存储过程可以减少网络通信流量</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存储过程</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存储过程</a:t>
            </a:r>
          </a:p>
        </p:txBody>
      </p:sp>
      <p:graphicFrame>
        <p:nvGraphicFramePr>
          <p:cNvPr id="3" name="图示 2">
            <a:extLst>
              <a:ext uri="{FF2B5EF4-FFF2-40B4-BE49-F238E27FC236}">
                <a16:creationId xmlns="" xmlns:a16="http://schemas.microsoft.com/office/drawing/2014/main" id="{8617A2FC-CAD4-47FF-A49F-030F4BF10697}"/>
              </a:ext>
            </a:extLst>
          </p:cNvPr>
          <p:cNvGraphicFramePr/>
          <p:nvPr>
            <p:extLst>
              <p:ext uri="{D42A27DB-BD31-4B8C-83A1-F6EECF244321}">
                <p14:modId xmlns:p14="http://schemas.microsoft.com/office/powerpoint/2010/main" val="2858645115"/>
              </p:ext>
            </p:extLst>
          </p:nvPr>
        </p:nvGraphicFramePr>
        <p:xfrm>
          <a:off x="3048000" y="130362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内容占位符 2"/>
          <p:cNvSpPr>
            <a:spLocks noGrp="1"/>
          </p:cNvSpPr>
          <p:nvPr>
            <p:ph idx="1"/>
          </p:nvPr>
        </p:nvSpPr>
        <p:spPr/>
        <p:txBody>
          <a:bodyPr/>
          <a:lstStyle/>
          <a:p>
            <a:pPr eaLnBrk="1" hangingPunct="1"/>
            <a:r>
              <a:rPr lang="zh-CN" altLang="en-US" dirty="0"/>
              <a:t>语法：</a:t>
            </a:r>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1. </a:t>
            </a:r>
            <a:r>
              <a:rPr lang="zh-CN" altLang="en-US" dirty="0">
                <a:latin typeface="+mj-ea"/>
              </a:rPr>
              <a:t>创建存储过程</a:t>
            </a:r>
          </a:p>
        </p:txBody>
      </p:sp>
      <p:sp>
        <p:nvSpPr>
          <p:cNvPr id="68611" name="矩形 3"/>
          <p:cNvSpPr>
            <a:spLocks noChangeArrowheads="1"/>
          </p:cNvSpPr>
          <p:nvPr/>
        </p:nvSpPr>
        <p:spPr bwMode="auto">
          <a:xfrm>
            <a:off x="1928384" y="1285118"/>
            <a:ext cx="8054157" cy="3784600"/>
          </a:xfrm>
          <a:prstGeom prst="rect">
            <a:avLst/>
          </a:prstGeom>
          <a:noFill/>
          <a:ln w="9525">
            <a:noFill/>
            <a:miter lim="800000"/>
            <a:headEnd/>
            <a:tailEnd/>
          </a:ln>
        </p:spPr>
        <p:txBody>
          <a:bodyPr wrap="square">
            <a:spAutoFit/>
          </a:bodyPr>
          <a:lstStyle/>
          <a:p>
            <a:pPr>
              <a:lnSpc>
                <a:spcPct val="150000"/>
              </a:lnSpc>
            </a:pPr>
            <a:r>
              <a:rPr lang="en-US" altLang="zh-CN" sz="2000" b="1" dirty="0">
                <a:cs typeface="Times New Roman" panose="02020603050405020304" pitchFamily="18" charset="0"/>
              </a:rPr>
              <a:t>CREATE { PROC | PROCEDURE }</a:t>
            </a:r>
            <a:r>
              <a:rPr lang="en-US" altLang="zh-CN" sz="2000" dirty="0">
                <a:cs typeface="Times New Roman" panose="02020603050405020304" pitchFamily="18" charset="0"/>
              </a:rPr>
              <a:t> [</a:t>
            </a:r>
            <a:r>
              <a:rPr lang="en-US" altLang="zh-CN" sz="2000" dirty="0" err="1">
                <a:cs typeface="Times New Roman" panose="02020603050405020304" pitchFamily="18" charset="0"/>
              </a:rPr>
              <a:t>schema_name</a:t>
            </a:r>
            <a:r>
              <a:rPr lang="en-US" altLang="zh-CN" sz="2000" dirty="0">
                <a:cs typeface="Times New Roman" panose="02020603050405020304" pitchFamily="18" charset="0"/>
              </a:rPr>
              <a:t>.] </a:t>
            </a:r>
            <a:r>
              <a:rPr lang="en-US" altLang="zh-CN" sz="2000" dirty="0" err="1">
                <a:cs typeface="Times New Roman" panose="02020603050405020304" pitchFamily="18" charset="0"/>
              </a:rPr>
              <a:t>procedure_name</a:t>
            </a:r>
            <a:endParaRPr lang="en-US" altLang="zh-CN" sz="2000" dirty="0">
              <a:cs typeface="Times New Roman" panose="02020603050405020304" pitchFamily="18" charset="0"/>
            </a:endParaRPr>
          </a:p>
          <a:p>
            <a:pPr>
              <a:lnSpc>
                <a:spcPct val="150000"/>
              </a:lnSpc>
            </a:pPr>
            <a:r>
              <a:rPr lang="en-US" altLang="zh-CN" sz="2000" dirty="0">
                <a:cs typeface="Times New Roman" panose="02020603050405020304" pitchFamily="18" charset="0"/>
              </a:rPr>
              <a:t>[ { @parameter  </a:t>
            </a:r>
            <a:r>
              <a:rPr lang="en-US" altLang="zh-CN" sz="2000" dirty="0" err="1">
                <a:cs typeface="Times New Roman" panose="02020603050405020304" pitchFamily="18" charset="0"/>
              </a:rPr>
              <a:t>data_type</a:t>
            </a:r>
            <a:r>
              <a:rPr lang="en-US" altLang="zh-CN" sz="2000" dirty="0">
                <a:cs typeface="Times New Roman" panose="02020603050405020304" pitchFamily="18" charset="0"/>
              </a:rPr>
              <a:t> }[ VARYING ] [ = default ] [ OUTPUT ] ] [ ,...n ]</a:t>
            </a:r>
          </a:p>
          <a:p>
            <a:pPr>
              <a:lnSpc>
                <a:spcPct val="150000"/>
              </a:lnSpc>
            </a:pPr>
            <a:r>
              <a:rPr lang="en-US" altLang="zh-CN" sz="2000" dirty="0">
                <a:cs typeface="Times New Roman" panose="02020603050405020304" pitchFamily="18" charset="0"/>
              </a:rPr>
              <a:t>[ WITH  RECOMPILE | ENCRYPTION]</a:t>
            </a:r>
          </a:p>
          <a:p>
            <a:pPr>
              <a:lnSpc>
                <a:spcPct val="150000"/>
              </a:lnSpc>
            </a:pPr>
            <a:r>
              <a:rPr lang="en-US" altLang="zh-CN" sz="2000" dirty="0">
                <a:cs typeface="Times New Roman" panose="02020603050405020304" pitchFamily="18" charset="0"/>
              </a:rPr>
              <a:t>AS </a:t>
            </a:r>
          </a:p>
          <a:p>
            <a:pPr>
              <a:lnSpc>
                <a:spcPct val="150000"/>
              </a:lnSpc>
            </a:pPr>
            <a:r>
              <a:rPr lang="en-US" altLang="zh-CN" sz="2000" dirty="0">
                <a:cs typeface="Times New Roman" panose="02020603050405020304" pitchFamily="18" charset="0"/>
              </a:rPr>
              <a:t>{ &lt;BEGIN&gt;</a:t>
            </a:r>
          </a:p>
          <a:p>
            <a:pPr>
              <a:lnSpc>
                <a:spcPct val="150000"/>
              </a:lnSpc>
            </a:pPr>
            <a:r>
              <a:rPr lang="en-US" altLang="zh-CN" sz="2000" dirty="0">
                <a:cs typeface="Times New Roman" panose="02020603050405020304" pitchFamily="18" charset="0"/>
              </a:rPr>
              <a:t>   &lt;</a:t>
            </a:r>
            <a:r>
              <a:rPr lang="en-US" altLang="zh-CN" sz="2000" dirty="0" err="1">
                <a:cs typeface="Times New Roman" panose="02020603050405020304" pitchFamily="18" charset="0"/>
              </a:rPr>
              <a:t>sql_statement</a:t>
            </a:r>
            <a:r>
              <a:rPr lang="en-US" altLang="zh-CN" sz="2000" dirty="0">
                <a:cs typeface="Times New Roman" panose="02020603050405020304" pitchFamily="18" charset="0"/>
              </a:rPr>
              <a:t>&gt; [;][ ...n ]</a:t>
            </a:r>
          </a:p>
          <a:p>
            <a:pPr>
              <a:lnSpc>
                <a:spcPct val="150000"/>
              </a:lnSpc>
            </a:pPr>
            <a:r>
              <a:rPr lang="en-US" altLang="zh-CN" sz="2000" dirty="0">
                <a:cs typeface="Times New Roman" panose="02020603050405020304" pitchFamily="18" charset="0"/>
              </a:rPr>
              <a:t>  &lt;END&gt;</a:t>
            </a:r>
          </a:p>
          <a:p>
            <a:pPr>
              <a:lnSpc>
                <a:spcPct val="150000"/>
              </a:lnSpc>
            </a:pPr>
            <a:r>
              <a:rPr lang="en-US" altLang="zh-CN" sz="2000" dirty="0">
                <a:cs typeface="Times New Roman" panose="02020603050405020304" pitchFamily="18" charset="0"/>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E37E7BA0-8E1A-4870-A8A3-59573C8BAA9F}"/>
              </a:ext>
            </a:extLst>
          </p:cNvPr>
          <p:cNvSpPr>
            <a:spLocks noGrp="1"/>
          </p:cNvSpPr>
          <p:nvPr>
            <p:ph idx="1"/>
          </p:nvPr>
        </p:nvSpPr>
        <p:spPr/>
        <p:txBody>
          <a:bodyPr/>
          <a:lstStyle/>
          <a:p>
            <a:pPr>
              <a:lnSpc>
                <a:spcPct val="150000"/>
              </a:lnSpc>
            </a:pPr>
            <a:r>
              <a:rPr lang="zh-CN" altLang="en-US" dirty="0">
                <a:latin typeface="+mj-ea"/>
              </a:rPr>
              <a:t>例</a:t>
            </a:r>
            <a:r>
              <a:rPr lang="en-US" altLang="zh-CN" dirty="0">
                <a:latin typeface="+mj-ea"/>
              </a:rPr>
              <a:t>1</a:t>
            </a:r>
            <a:r>
              <a:rPr lang="zh-CN" altLang="en-US" dirty="0">
                <a:latin typeface="+mj-ea"/>
              </a:rPr>
              <a:t>：从</a:t>
            </a:r>
            <a:r>
              <a:rPr lang="en-US" altLang="zh-CN" dirty="0">
                <a:latin typeface="+mj-ea"/>
              </a:rPr>
              <a:t>SC</a:t>
            </a:r>
            <a:r>
              <a:rPr lang="zh-CN" altLang="en-US" dirty="0">
                <a:latin typeface="+mj-ea"/>
              </a:rPr>
              <a:t>表中查询不及格课程超过</a:t>
            </a:r>
            <a:r>
              <a:rPr lang="en-US" altLang="zh-CN" dirty="0">
                <a:latin typeface="+mj-ea"/>
              </a:rPr>
              <a:t>3</a:t>
            </a:r>
            <a:r>
              <a:rPr lang="zh-CN" altLang="en-US" dirty="0">
                <a:latin typeface="+mj-ea"/>
              </a:rPr>
              <a:t>门的学生信息</a:t>
            </a:r>
            <a:endParaRPr lang="zh-CN" altLang="en-US" dirty="0"/>
          </a:p>
          <a:p>
            <a:endParaRPr lang="zh-CN" altLang="en-US" dirty="0"/>
          </a:p>
        </p:txBody>
      </p:sp>
      <p:sp>
        <p:nvSpPr>
          <p:cNvPr id="2" name="标题 1">
            <a:extLst>
              <a:ext uri="{FF2B5EF4-FFF2-40B4-BE49-F238E27FC236}">
                <a16:creationId xmlns="" xmlns:a16="http://schemas.microsoft.com/office/drawing/2014/main" id="{6515F48D-E224-4908-8D47-F0B91A11D0D9}"/>
              </a:ext>
            </a:extLst>
          </p:cNvPr>
          <p:cNvSpPr>
            <a:spLocks noGrp="1"/>
          </p:cNvSpPr>
          <p:nvPr>
            <p:ph type="title"/>
          </p:nvPr>
        </p:nvSpPr>
        <p:spPr/>
        <p:txBody>
          <a:bodyPr/>
          <a:lstStyle/>
          <a:p>
            <a:r>
              <a:rPr lang="zh-CN" altLang="en-US" dirty="0"/>
              <a:t>示例</a:t>
            </a:r>
          </a:p>
        </p:txBody>
      </p:sp>
      <p:sp>
        <p:nvSpPr>
          <p:cNvPr id="4" name="矩形 3">
            <a:extLst>
              <a:ext uri="{FF2B5EF4-FFF2-40B4-BE49-F238E27FC236}">
                <a16:creationId xmlns="" xmlns:a16="http://schemas.microsoft.com/office/drawing/2014/main" id="{E9995A04-7F2E-4FAB-9190-A4B45B6748D1}"/>
              </a:ext>
            </a:extLst>
          </p:cNvPr>
          <p:cNvSpPr>
            <a:spLocks noChangeArrowheads="1"/>
          </p:cNvSpPr>
          <p:nvPr/>
        </p:nvSpPr>
        <p:spPr bwMode="auto">
          <a:xfrm>
            <a:off x="1587107" y="1789259"/>
            <a:ext cx="6464535" cy="4524315"/>
          </a:xfrm>
          <a:prstGeom prst="rect">
            <a:avLst/>
          </a:prstGeom>
          <a:solidFill>
            <a:schemeClr val="bg1"/>
          </a:solidFill>
          <a:ln w="9525">
            <a:noFill/>
            <a:miter lim="800000"/>
            <a:headEnd/>
            <a:tailEnd/>
          </a:ln>
        </p:spPr>
        <p:txBody>
          <a:bodyPr wrap="square">
            <a:spAutoFit/>
          </a:bodyPr>
          <a:lstStyle/>
          <a:p>
            <a:r>
              <a:rPr lang="en-US" altLang="zh-CN" sz="2400" dirty="0"/>
              <a:t>create procedure  </a:t>
            </a:r>
            <a:r>
              <a:rPr lang="en-US" altLang="zh-CN" sz="2400" dirty="0" err="1"/>
              <a:t>myproc</a:t>
            </a:r>
            <a:r>
              <a:rPr lang="en-US" altLang="zh-CN" sz="2400" dirty="0"/>
              <a:t> </a:t>
            </a:r>
          </a:p>
          <a:p>
            <a:r>
              <a:rPr lang="en-US" altLang="zh-CN" sz="2400" dirty="0"/>
              <a:t>as</a:t>
            </a:r>
          </a:p>
          <a:p>
            <a:r>
              <a:rPr lang="en-US" altLang="zh-CN" sz="2400" dirty="0"/>
              <a:t>select *</a:t>
            </a:r>
          </a:p>
          <a:p>
            <a:r>
              <a:rPr lang="en-US" altLang="zh-CN" sz="2400" dirty="0"/>
              <a:t>from student</a:t>
            </a:r>
          </a:p>
          <a:p>
            <a:r>
              <a:rPr lang="en-US" altLang="zh-CN" sz="2400" dirty="0"/>
              <a:t>where </a:t>
            </a:r>
            <a:r>
              <a:rPr lang="en-US" altLang="zh-CN" sz="2400" dirty="0" err="1"/>
              <a:t>sno</a:t>
            </a:r>
            <a:r>
              <a:rPr lang="en-US" altLang="zh-CN" sz="2400" dirty="0"/>
              <a:t> in</a:t>
            </a:r>
          </a:p>
          <a:p>
            <a:r>
              <a:rPr lang="en-US" altLang="zh-CN" sz="2400" dirty="0"/>
              <a:t>        (</a:t>
            </a:r>
          </a:p>
          <a:p>
            <a:r>
              <a:rPr lang="en-US" altLang="zh-CN" sz="2400" dirty="0"/>
              <a:t>           select </a:t>
            </a:r>
            <a:r>
              <a:rPr lang="en-US" altLang="zh-CN" sz="2400" dirty="0" err="1"/>
              <a:t>sno</a:t>
            </a:r>
            <a:endParaRPr lang="en-US" altLang="zh-CN" sz="2400" dirty="0"/>
          </a:p>
          <a:p>
            <a:r>
              <a:rPr lang="en-US" altLang="zh-CN" sz="2400" dirty="0"/>
              <a:t>           from </a:t>
            </a:r>
            <a:r>
              <a:rPr lang="en-US" altLang="zh-CN" sz="2400" dirty="0" err="1"/>
              <a:t>sc</a:t>
            </a:r>
            <a:endParaRPr lang="en-US" altLang="zh-CN" sz="2400" dirty="0"/>
          </a:p>
          <a:p>
            <a:r>
              <a:rPr lang="en-US" altLang="zh-CN" sz="2400" dirty="0"/>
              <a:t>           where grade&lt;60</a:t>
            </a:r>
          </a:p>
          <a:p>
            <a:r>
              <a:rPr lang="en-US" altLang="zh-CN" sz="2400" dirty="0"/>
              <a:t>           group by </a:t>
            </a:r>
            <a:r>
              <a:rPr lang="en-US" altLang="zh-CN" sz="2400" dirty="0" err="1"/>
              <a:t>sno</a:t>
            </a:r>
            <a:endParaRPr lang="en-US" altLang="zh-CN" sz="2400" dirty="0"/>
          </a:p>
          <a:p>
            <a:r>
              <a:rPr lang="en-US" altLang="zh-CN" sz="2400" dirty="0"/>
              <a:t>           having count(*)&gt;3</a:t>
            </a:r>
          </a:p>
          <a:p>
            <a:r>
              <a:rPr lang="en-US" altLang="zh-CN" sz="2400" dirty="0"/>
              <a:t>       );</a:t>
            </a:r>
          </a:p>
        </p:txBody>
      </p:sp>
      <p:pic>
        <p:nvPicPr>
          <p:cNvPr id="6" name="图片 5">
            <a:extLst>
              <a:ext uri="{FF2B5EF4-FFF2-40B4-BE49-F238E27FC236}">
                <a16:creationId xmlns="" xmlns:a16="http://schemas.microsoft.com/office/drawing/2014/main" id="{C1191C1D-A934-4DF5-8061-5FF330A73A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6912" y="2644512"/>
            <a:ext cx="2371387" cy="3378233"/>
          </a:xfrm>
          <a:prstGeom prst="rect">
            <a:avLst/>
          </a:prstGeom>
        </p:spPr>
      </p:pic>
    </p:spTree>
    <p:extLst>
      <p:ext uri="{BB962C8B-B14F-4D97-AF65-F5344CB8AC3E}">
        <p14:creationId xmlns:p14="http://schemas.microsoft.com/office/powerpoint/2010/main" val="2912416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9BDBA972-8F28-448D-89A9-F0C68F8E4E35}"/>
              </a:ext>
            </a:extLst>
          </p:cNvPr>
          <p:cNvSpPr>
            <a:spLocks noGrp="1"/>
          </p:cNvSpPr>
          <p:nvPr>
            <p:ph idx="1"/>
          </p:nvPr>
        </p:nvSpPr>
        <p:spPr>
          <a:xfrm>
            <a:off x="239349" y="1015139"/>
            <a:ext cx="10972800" cy="4524949"/>
          </a:xfrm>
        </p:spPr>
        <p:txBody>
          <a:bodyPr/>
          <a:lstStyle/>
          <a:p>
            <a:pPr>
              <a:lnSpc>
                <a:spcPct val="150000"/>
              </a:lnSpc>
            </a:pPr>
            <a:r>
              <a:rPr lang="zh-CN" altLang="en-US" dirty="0">
                <a:latin typeface="+mj-ea"/>
              </a:rPr>
              <a:t>例</a:t>
            </a:r>
            <a:r>
              <a:rPr lang="en-US" altLang="zh-CN" dirty="0">
                <a:latin typeface="+mj-ea"/>
              </a:rPr>
              <a:t>2</a:t>
            </a:r>
            <a:r>
              <a:rPr lang="zh-CN" altLang="en-US" dirty="0">
                <a:latin typeface="+mj-ea"/>
              </a:rPr>
              <a:t>：将指定记录插入</a:t>
            </a:r>
            <a:r>
              <a:rPr lang="en-US" altLang="zh-CN" dirty="0">
                <a:latin typeface="+mj-ea"/>
              </a:rPr>
              <a:t>student</a:t>
            </a:r>
            <a:r>
              <a:rPr lang="zh-CN" altLang="en-US" dirty="0">
                <a:latin typeface="+mj-ea"/>
              </a:rPr>
              <a:t>表</a:t>
            </a:r>
            <a:endParaRPr lang="zh-CN" altLang="en-US" dirty="0"/>
          </a:p>
        </p:txBody>
      </p:sp>
      <p:sp>
        <p:nvSpPr>
          <p:cNvPr id="2" name="标题 1">
            <a:extLst>
              <a:ext uri="{FF2B5EF4-FFF2-40B4-BE49-F238E27FC236}">
                <a16:creationId xmlns="" xmlns:a16="http://schemas.microsoft.com/office/drawing/2014/main" id="{1704D1FA-149F-4F07-BE8E-4B048677CE41}"/>
              </a:ext>
            </a:extLst>
          </p:cNvPr>
          <p:cNvSpPr>
            <a:spLocks noGrp="1"/>
          </p:cNvSpPr>
          <p:nvPr>
            <p:ph type="title"/>
          </p:nvPr>
        </p:nvSpPr>
        <p:spPr/>
        <p:txBody>
          <a:bodyPr/>
          <a:lstStyle/>
          <a:p>
            <a:r>
              <a:rPr lang="zh-CN" altLang="en-US" dirty="0"/>
              <a:t>示例</a:t>
            </a:r>
          </a:p>
        </p:txBody>
      </p:sp>
      <p:sp>
        <p:nvSpPr>
          <p:cNvPr id="4" name="矩形 3">
            <a:extLst>
              <a:ext uri="{FF2B5EF4-FFF2-40B4-BE49-F238E27FC236}">
                <a16:creationId xmlns="" xmlns:a16="http://schemas.microsoft.com/office/drawing/2014/main" id="{1A966826-4ECB-499E-9203-5EB21B042EF2}"/>
              </a:ext>
            </a:extLst>
          </p:cNvPr>
          <p:cNvSpPr>
            <a:spLocks noChangeArrowheads="1"/>
          </p:cNvSpPr>
          <p:nvPr/>
        </p:nvSpPr>
        <p:spPr bwMode="auto">
          <a:xfrm>
            <a:off x="1492555" y="1558403"/>
            <a:ext cx="7751762" cy="4154488"/>
          </a:xfrm>
          <a:prstGeom prst="rect">
            <a:avLst/>
          </a:prstGeom>
          <a:noFill/>
          <a:ln w="9525">
            <a:noFill/>
            <a:miter lim="800000"/>
            <a:headEnd/>
            <a:tailEnd/>
          </a:ln>
        </p:spPr>
        <p:txBody>
          <a:bodyPr>
            <a:spAutoFit/>
          </a:bodyPr>
          <a:lstStyle/>
          <a:p>
            <a:r>
              <a:rPr lang="en-US" altLang="zh-CN" sz="2400" dirty="0"/>
              <a:t>create </a:t>
            </a:r>
            <a:r>
              <a:rPr lang="en-US" altLang="zh-CN" sz="2400" dirty="0" err="1"/>
              <a:t>proc</a:t>
            </a:r>
            <a:r>
              <a:rPr lang="en-US" altLang="zh-CN" sz="2400" dirty="0"/>
              <a:t>  </a:t>
            </a:r>
            <a:r>
              <a:rPr lang="en-US" altLang="zh-CN" sz="2400" dirty="0" err="1"/>
              <a:t>proc_insert_student</a:t>
            </a:r>
            <a:endParaRPr lang="en-US" altLang="zh-CN" sz="2400" dirty="0"/>
          </a:p>
          <a:p>
            <a:r>
              <a:rPr lang="en-US" altLang="zh-CN" sz="2400" dirty="0"/>
              <a:t>   @</a:t>
            </a:r>
            <a:r>
              <a:rPr lang="en-US" altLang="zh-CN" sz="2400" dirty="0" err="1"/>
              <a:t>sno</a:t>
            </a:r>
            <a:r>
              <a:rPr lang="en-US" altLang="zh-CN" sz="2400" dirty="0"/>
              <a:t>  </a:t>
            </a:r>
            <a:r>
              <a:rPr lang="en-US" altLang="zh-CN" sz="2400" dirty="0" err="1"/>
              <a:t>varchar</a:t>
            </a:r>
            <a:r>
              <a:rPr lang="en-US" altLang="zh-CN" sz="2400" dirty="0"/>
              <a:t>(10),</a:t>
            </a:r>
          </a:p>
          <a:p>
            <a:r>
              <a:rPr lang="en-US" altLang="zh-CN" sz="2400" dirty="0"/>
              <a:t>   @</a:t>
            </a:r>
            <a:r>
              <a:rPr lang="en-US" altLang="zh-CN" sz="2400" dirty="0" err="1"/>
              <a:t>sname</a:t>
            </a:r>
            <a:r>
              <a:rPr lang="en-US" altLang="zh-CN" sz="2400" dirty="0"/>
              <a:t> </a:t>
            </a:r>
            <a:r>
              <a:rPr lang="en-US" altLang="zh-CN" sz="2400" dirty="0" err="1"/>
              <a:t>varchar</a:t>
            </a:r>
            <a:r>
              <a:rPr lang="en-US" altLang="zh-CN" sz="2400" dirty="0"/>
              <a:t>(20),</a:t>
            </a:r>
          </a:p>
          <a:p>
            <a:r>
              <a:rPr lang="en-US" altLang="zh-CN" sz="2400" dirty="0"/>
              <a:t>   @</a:t>
            </a:r>
            <a:r>
              <a:rPr lang="en-US" altLang="zh-CN" sz="2400" dirty="0" err="1"/>
              <a:t>ssex</a:t>
            </a:r>
            <a:r>
              <a:rPr lang="en-US" altLang="zh-CN" sz="2400" dirty="0"/>
              <a:t> </a:t>
            </a:r>
            <a:r>
              <a:rPr lang="en-US" altLang="zh-CN" sz="2400" dirty="0" err="1"/>
              <a:t>varchar</a:t>
            </a:r>
            <a:r>
              <a:rPr lang="en-US" altLang="zh-CN" sz="2400" dirty="0"/>
              <a:t>(2) =</a:t>
            </a:r>
            <a:r>
              <a:rPr lang="zh-CN" altLang="en-US" sz="2400" dirty="0"/>
              <a:t> </a:t>
            </a:r>
            <a:r>
              <a:rPr lang="en-US" altLang="zh-CN" sz="2400" dirty="0"/>
              <a:t>"</a:t>
            </a:r>
            <a:r>
              <a:rPr lang="zh-CN" altLang="en-US" sz="2400" dirty="0"/>
              <a:t>男</a:t>
            </a:r>
            <a:r>
              <a:rPr lang="en-US" altLang="zh-CN" sz="2400" dirty="0"/>
              <a:t>",</a:t>
            </a:r>
          </a:p>
          <a:p>
            <a:r>
              <a:rPr lang="en-US" altLang="zh-CN" sz="2400" dirty="0"/>
              <a:t>   @sage </a:t>
            </a:r>
            <a:r>
              <a:rPr lang="en-US" altLang="zh-CN" sz="2400" dirty="0" err="1"/>
              <a:t>smallint</a:t>
            </a:r>
            <a:r>
              <a:rPr lang="en-US" altLang="zh-CN" sz="2400" dirty="0"/>
              <a:t>,</a:t>
            </a:r>
          </a:p>
          <a:p>
            <a:r>
              <a:rPr lang="en-US" altLang="zh-CN" sz="2400" dirty="0"/>
              <a:t>   @</a:t>
            </a:r>
            <a:r>
              <a:rPr lang="en-US" altLang="zh-CN" sz="2400" dirty="0" err="1"/>
              <a:t>sdept</a:t>
            </a:r>
            <a:r>
              <a:rPr lang="en-US" altLang="zh-CN" sz="2400" dirty="0"/>
              <a:t> </a:t>
            </a:r>
            <a:r>
              <a:rPr lang="en-US" altLang="zh-CN" sz="2400" dirty="0" err="1"/>
              <a:t>varchar</a:t>
            </a:r>
            <a:r>
              <a:rPr lang="en-US" altLang="zh-CN" sz="2400" dirty="0"/>
              <a:t>(50)</a:t>
            </a:r>
          </a:p>
          <a:p>
            <a:r>
              <a:rPr lang="en-US" altLang="zh-CN" sz="2400" dirty="0"/>
              <a:t>as</a:t>
            </a:r>
          </a:p>
          <a:p>
            <a:r>
              <a:rPr lang="en-US" altLang="zh-CN" sz="2400" dirty="0"/>
              <a:t>begin</a:t>
            </a:r>
          </a:p>
          <a:p>
            <a:r>
              <a:rPr lang="en-US" altLang="zh-CN" sz="2400" dirty="0"/>
              <a:t>       insert into  student(</a:t>
            </a:r>
            <a:r>
              <a:rPr lang="en-US" altLang="zh-CN" sz="2400" dirty="0" err="1"/>
              <a:t>sno,sname,ssex,sage,sdept</a:t>
            </a:r>
            <a:r>
              <a:rPr lang="en-US" altLang="zh-CN" sz="2400" dirty="0"/>
              <a:t>)</a:t>
            </a:r>
          </a:p>
          <a:p>
            <a:r>
              <a:rPr lang="en-US" altLang="zh-CN" sz="2400" dirty="0"/>
              <a:t>       values(@</a:t>
            </a:r>
            <a:r>
              <a:rPr lang="en-US" altLang="zh-CN" sz="2400" dirty="0" err="1"/>
              <a:t>sno</a:t>
            </a:r>
            <a:r>
              <a:rPr lang="en-US" altLang="zh-CN" sz="2400" dirty="0"/>
              <a:t>,@</a:t>
            </a:r>
            <a:r>
              <a:rPr lang="en-US" altLang="zh-CN" sz="2400" dirty="0" err="1"/>
              <a:t>sname</a:t>
            </a:r>
            <a:r>
              <a:rPr lang="en-US" altLang="zh-CN" sz="2400" dirty="0"/>
              <a:t>,@</a:t>
            </a:r>
            <a:r>
              <a:rPr lang="en-US" altLang="zh-CN" sz="2400" dirty="0" err="1"/>
              <a:t>ssex</a:t>
            </a:r>
            <a:r>
              <a:rPr lang="en-US" altLang="zh-CN" sz="2400" dirty="0"/>
              <a:t>,@sage,@</a:t>
            </a:r>
            <a:r>
              <a:rPr lang="en-US" altLang="zh-CN" sz="2400" dirty="0" err="1"/>
              <a:t>sdept</a:t>
            </a:r>
            <a:r>
              <a:rPr lang="en-US" altLang="zh-CN" sz="2400" dirty="0"/>
              <a:t>)</a:t>
            </a:r>
          </a:p>
          <a:p>
            <a:r>
              <a:rPr lang="en-US" altLang="zh-CN" sz="2400" dirty="0"/>
              <a:t>end</a:t>
            </a:r>
          </a:p>
        </p:txBody>
      </p:sp>
      <p:sp>
        <p:nvSpPr>
          <p:cNvPr id="5" name="云形标注 4">
            <a:extLst>
              <a:ext uri="{FF2B5EF4-FFF2-40B4-BE49-F238E27FC236}">
                <a16:creationId xmlns="" xmlns:a16="http://schemas.microsoft.com/office/drawing/2014/main" id="{74CC2FA1-E19B-4FD1-A9DD-14EBB9261A0D}"/>
              </a:ext>
            </a:extLst>
          </p:cNvPr>
          <p:cNvSpPr/>
          <p:nvPr/>
        </p:nvSpPr>
        <p:spPr>
          <a:xfrm>
            <a:off x="6835465" y="2728391"/>
            <a:ext cx="1927171" cy="1231900"/>
          </a:xfrm>
          <a:prstGeom prst="cloudCallout">
            <a:avLst>
              <a:gd name="adj1" fmla="val -155481"/>
              <a:gd name="adj2" fmla="val -3492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TextBox 5">
            <a:extLst>
              <a:ext uri="{FF2B5EF4-FFF2-40B4-BE49-F238E27FC236}">
                <a16:creationId xmlns="" xmlns:a16="http://schemas.microsoft.com/office/drawing/2014/main" id="{BE976783-B2AF-4679-A73D-11253F9FFCA5}"/>
              </a:ext>
            </a:extLst>
          </p:cNvPr>
          <p:cNvSpPr txBox="1">
            <a:spLocks noChangeArrowheads="1"/>
          </p:cNvSpPr>
          <p:nvPr/>
        </p:nvSpPr>
        <p:spPr bwMode="auto">
          <a:xfrm>
            <a:off x="7005943" y="2964929"/>
            <a:ext cx="1630363" cy="646331"/>
          </a:xfrm>
          <a:prstGeom prst="rect">
            <a:avLst/>
          </a:prstGeom>
          <a:noFill/>
          <a:ln w="9525">
            <a:noFill/>
            <a:miter lim="800000"/>
            <a:headEnd/>
            <a:tailEnd/>
          </a:ln>
        </p:spPr>
        <p:txBody>
          <a:bodyPr wrap="square">
            <a:spAutoFit/>
          </a:bodyPr>
          <a:lstStyle/>
          <a:p>
            <a:r>
              <a:rPr lang="zh-CN" altLang="en-US" dirty="0"/>
              <a:t>给输入参数指定默认值</a:t>
            </a:r>
          </a:p>
        </p:txBody>
      </p:sp>
    </p:spTree>
    <p:extLst>
      <p:ext uri="{BB962C8B-B14F-4D97-AF65-F5344CB8AC3E}">
        <p14:creationId xmlns:p14="http://schemas.microsoft.com/office/powerpoint/2010/main" val="116863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2"/>
          <p:cNvSpPr>
            <a:spLocks noGrp="1"/>
          </p:cNvSpPr>
          <p:nvPr>
            <p:ph idx="1"/>
          </p:nvPr>
        </p:nvSpPr>
        <p:spPr/>
        <p:txBody>
          <a:bodyPr/>
          <a:lstStyle/>
          <a:p>
            <a:pPr eaLnBrk="1" hangingPunct="1">
              <a:lnSpc>
                <a:spcPct val="150000"/>
              </a:lnSpc>
            </a:pPr>
            <a:r>
              <a:rPr lang="zh-CN" altLang="en-US" dirty="0"/>
              <a:t>例</a:t>
            </a:r>
            <a:r>
              <a:rPr lang="en-US" altLang="zh-CN" dirty="0"/>
              <a:t>3</a:t>
            </a:r>
            <a:r>
              <a:rPr lang="zh-CN" altLang="en-US" dirty="0"/>
              <a:t>  查询指定学号学生的平均成绩，并将平均成绩返回</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带输出参数的存储过程</a:t>
            </a:r>
          </a:p>
        </p:txBody>
      </p:sp>
      <p:sp>
        <p:nvSpPr>
          <p:cNvPr id="3" name="文本框 2">
            <a:extLst>
              <a:ext uri="{FF2B5EF4-FFF2-40B4-BE49-F238E27FC236}">
                <a16:creationId xmlns="" xmlns:a16="http://schemas.microsoft.com/office/drawing/2014/main" id="{73A72FC7-A79B-44A9-91DE-21B6262BF789}"/>
              </a:ext>
            </a:extLst>
          </p:cNvPr>
          <p:cNvSpPr txBox="1"/>
          <p:nvPr/>
        </p:nvSpPr>
        <p:spPr>
          <a:xfrm>
            <a:off x="1266636" y="1747148"/>
            <a:ext cx="4778477" cy="3785652"/>
          </a:xfrm>
          <a:prstGeom prst="rect">
            <a:avLst/>
          </a:prstGeom>
          <a:noFill/>
        </p:spPr>
        <p:txBody>
          <a:bodyPr wrap="square" rtlCol="0">
            <a:spAutoFit/>
          </a:bodyPr>
          <a:lstStyle/>
          <a:p>
            <a:pPr>
              <a:defRPr/>
            </a:pPr>
            <a:r>
              <a:rPr lang="en-US" altLang="zh-CN" sz="2400" dirty="0">
                <a:ea typeface="宋体" pitchFamily="2" charset="-122"/>
              </a:rPr>
              <a:t>create proc </a:t>
            </a:r>
            <a:r>
              <a:rPr lang="en-US" altLang="zh-CN" sz="2400" dirty="0" err="1">
                <a:ea typeface="宋体" pitchFamily="2" charset="-122"/>
              </a:rPr>
              <a:t>proc_avergrade</a:t>
            </a:r>
            <a:endParaRPr lang="en-US" altLang="zh-CN" sz="2400" dirty="0">
              <a:ea typeface="宋体" pitchFamily="2" charset="-122"/>
            </a:endParaRPr>
          </a:p>
          <a:p>
            <a:pPr>
              <a:defRPr/>
            </a:pPr>
            <a:r>
              <a:rPr lang="en-US" altLang="zh-CN" sz="2400" dirty="0">
                <a:ea typeface="宋体" pitchFamily="2" charset="-122"/>
              </a:rPr>
              <a:t>   @</a:t>
            </a:r>
            <a:r>
              <a:rPr lang="en-US" altLang="zh-CN" sz="2400" dirty="0" err="1">
                <a:ea typeface="宋体" pitchFamily="2" charset="-122"/>
              </a:rPr>
              <a:t>sno</a:t>
            </a:r>
            <a:r>
              <a:rPr lang="en-US" altLang="zh-CN" sz="2400" dirty="0">
                <a:ea typeface="宋体" pitchFamily="2" charset="-122"/>
              </a:rPr>
              <a:t>  varchar(10),</a:t>
            </a:r>
          </a:p>
          <a:p>
            <a:pPr>
              <a:defRPr/>
            </a:pPr>
            <a:r>
              <a:rPr lang="en-US" altLang="zh-CN" sz="2400" dirty="0">
                <a:ea typeface="宋体" pitchFamily="2" charset="-122"/>
              </a:rPr>
              <a:t>   @</a:t>
            </a:r>
            <a:r>
              <a:rPr lang="en-US" altLang="zh-CN" sz="2400" dirty="0" err="1">
                <a:ea typeface="宋体" pitchFamily="2" charset="-122"/>
              </a:rPr>
              <a:t>savg</a:t>
            </a:r>
            <a:r>
              <a:rPr lang="en-US" altLang="zh-CN" sz="2400" dirty="0">
                <a:ea typeface="宋体" pitchFamily="2" charset="-122"/>
              </a:rPr>
              <a:t> </a:t>
            </a:r>
            <a:r>
              <a:rPr lang="en-US" altLang="zh-CN" sz="2400" dirty="0" err="1">
                <a:ea typeface="宋体" pitchFamily="2" charset="-122"/>
              </a:rPr>
              <a:t>int</a:t>
            </a:r>
            <a:r>
              <a:rPr lang="en-US" altLang="zh-CN" sz="2400" dirty="0">
                <a:ea typeface="宋体" pitchFamily="2" charset="-122"/>
              </a:rPr>
              <a:t> </a:t>
            </a:r>
            <a:r>
              <a:rPr lang="en-US" altLang="zh-CN" sz="2400" b="1" dirty="0">
                <a:solidFill>
                  <a:srgbClr val="FF0000"/>
                </a:solidFill>
                <a:ea typeface="宋体" pitchFamily="2" charset="-122"/>
              </a:rPr>
              <a:t>out   --</a:t>
            </a:r>
            <a:r>
              <a:rPr lang="zh-CN" altLang="en-US" sz="2400" b="1" dirty="0">
                <a:solidFill>
                  <a:srgbClr val="FF0000"/>
                </a:solidFill>
                <a:ea typeface="宋体" pitchFamily="2" charset="-122"/>
              </a:rPr>
              <a:t>输出参数</a:t>
            </a:r>
            <a:endParaRPr lang="en-US" altLang="zh-CN" sz="2400" b="1" dirty="0">
              <a:solidFill>
                <a:srgbClr val="FF0000"/>
              </a:solidFill>
              <a:ea typeface="宋体" pitchFamily="2" charset="-122"/>
            </a:endParaRPr>
          </a:p>
          <a:p>
            <a:pPr>
              <a:defRPr/>
            </a:pPr>
            <a:r>
              <a:rPr lang="en-US" altLang="zh-CN" sz="2400" dirty="0">
                <a:ea typeface="宋体" pitchFamily="2" charset="-122"/>
              </a:rPr>
              <a:t>as</a:t>
            </a:r>
          </a:p>
          <a:p>
            <a:pPr>
              <a:defRPr/>
            </a:pPr>
            <a:r>
              <a:rPr lang="en-US" altLang="zh-CN" sz="2400" dirty="0">
                <a:ea typeface="宋体" pitchFamily="2" charset="-122"/>
              </a:rPr>
              <a:t>begin</a:t>
            </a:r>
          </a:p>
          <a:p>
            <a:pPr>
              <a:defRPr/>
            </a:pPr>
            <a:r>
              <a:rPr lang="en-US" altLang="zh-CN" sz="2400" dirty="0">
                <a:ea typeface="宋体" pitchFamily="2" charset="-122"/>
              </a:rPr>
              <a:t>    select @</a:t>
            </a:r>
            <a:r>
              <a:rPr lang="en-US" altLang="zh-CN" sz="2400" dirty="0" err="1">
                <a:ea typeface="宋体" pitchFamily="2" charset="-122"/>
              </a:rPr>
              <a:t>savg</a:t>
            </a:r>
            <a:r>
              <a:rPr lang="en-US" altLang="zh-CN" sz="2400" dirty="0">
                <a:ea typeface="宋体" pitchFamily="2" charset="-122"/>
              </a:rPr>
              <a:t> = </a:t>
            </a:r>
            <a:r>
              <a:rPr lang="en-US" altLang="zh-CN" sz="2400" dirty="0" err="1">
                <a:ea typeface="宋体" pitchFamily="2" charset="-122"/>
              </a:rPr>
              <a:t>avg</a:t>
            </a:r>
            <a:r>
              <a:rPr lang="en-US" altLang="zh-CN" sz="2400" dirty="0">
                <a:ea typeface="宋体" pitchFamily="2" charset="-122"/>
              </a:rPr>
              <a:t>(grade)</a:t>
            </a:r>
          </a:p>
          <a:p>
            <a:pPr>
              <a:defRPr/>
            </a:pPr>
            <a:r>
              <a:rPr lang="en-US" altLang="zh-CN" sz="2400" dirty="0">
                <a:ea typeface="宋体" pitchFamily="2" charset="-122"/>
              </a:rPr>
              <a:t>    from </a:t>
            </a:r>
            <a:r>
              <a:rPr lang="en-US" altLang="zh-CN" sz="2400" dirty="0" err="1">
                <a:ea typeface="宋体" pitchFamily="2" charset="-122"/>
              </a:rPr>
              <a:t>sc</a:t>
            </a:r>
            <a:endParaRPr lang="en-US" altLang="zh-CN" sz="2400" dirty="0">
              <a:ea typeface="宋体" pitchFamily="2" charset="-122"/>
            </a:endParaRPr>
          </a:p>
          <a:p>
            <a:pPr>
              <a:defRPr/>
            </a:pPr>
            <a:r>
              <a:rPr lang="en-US" altLang="zh-CN" sz="2400" dirty="0">
                <a:ea typeface="宋体" pitchFamily="2" charset="-122"/>
              </a:rPr>
              <a:t>    where </a:t>
            </a:r>
            <a:r>
              <a:rPr lang="en-US" altLang="zh-CN" sz="2400" dirty="0" err="1">
                <a:ea typeface="宋体" pitchFamily="2" charset="-122"/>
              </a:rPr>
              <a:t>sno</a:t>
            </a:r>
            <a:r>
              <a:rPr lang="en-US" altLang="zh-CN" sz="2400" dirty="0">
                <a:ea typeface="宋体" pitchFamily="2" charset="-122"/>
              </a:rPr>
              <a:t> = @</a:t>
            </a:r>
            <a:r>
              <a:rPr lang="en-US" altLang="zh-CN" sz="2400" dirty="0" err="1">
                <a:ea typeface="宋体" pitchFamily="2" charset="-122"/>
              </a:rPr>
              <a:t>sno</a:t>
            </a:r>
            <a:endParaRPr lang="en-US" altLang="zh-CN" sz="2400" dirty="0">
              <a:ea typeface="宋体" pitchFamily="2" charset="-122"/>
            </a:endParaRPr>
          </a:p>
          <a:p>
            <a:pPr>
              <a:defRPr/>
            </a:pPr>
            <a:r>
              <a:rPr lang="en-US" altLang="zh-CN" sz="2400" dirty="0">
                <a:ea typeface="宋体" pitchFamily="2" charset="-122"/>
              </a:rPr>
              <a:t>end</a:t>
            </a:r>
          </a:p>
          <a:p>
            <a:endParaRPr lang="zh-CN" altLang="en-US" sz="2400" dirty="0"/>
          </a:p>
        </p:txBody>
      </p:sp>
      <p:pic>
        <p:nvPicPr>
          <p:cNvPr id="5" name="图片 4">
            <a:extLst>
              <a:ext uri="{FF2B5EF4-FFF2-40B4-BE49-F238E27FC236}">
                <a16:creationId xmlns="" xmlns:a16="http://schemas.microsoft.com/office/drawing/2014/main" id="{DF366103-CB84-4507-9219-28BC8AD433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7648" y="3051722"/>
            <a:ext cx="2318764" cy="2481078"/>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内容占位符 2"/>
          <p:cNvSpPr>
            <a:spLocks noGrp="1"/>
          </p:cNvSpPr>
          <p:nvPr>
            <p:ph idx="1"/>
          </p:nvPr>
        </p:nvSpPr>
        <p:spPr/>
        <p:txBody>
          <a:bodyPr/>
          <a:lstStyle/>
          <a:p>
            <a:pPr marL="0" indent="0" eaLnBrk="1" hangingPunct="1">
              <a:lnSpc>
                <a:spcPct val="150000"/>
              </a:lnSpc>
              <a:buNone/>
            </a:pPr>
            <a:r>
              <a:rPr lang="en-US" altLang="zh-CN" dirty="0"/>
              <a:t>1.</a:t>
            </a:r>
            <a:r>
              <a:rPr lang="zh-CN" altLang="en-US" dirty="0"/>
              <a:t>编写一个存储过程，在</a:t>
            </a:r>
            <a:r>
              <a:rPr lang="en-US" altLang="zh-CN" dirty="0" err="1"/>
              <a:t>sc</a:t>
            </a:r>
            <a:r>
              <a:rPr lang="zh-CN" altLang="en-US" dirty="0"/>
              <a:t>表统计每个学生的平均分</a:t>
            </a:r>
            <a:endParaRPr lang="en-US" altLang="zh-CN" dirty="0"/>
          </a:p>
          <a:p>
            <a:pPr marL="0" indent="0" eaLnBrk="1" hangingPunct="1">
              <a:lnSpc>
                <a:spcPct val="150000"/>
              </a:lnSpc>
              <a:buNone/>
            </a:pPr>
            <a:r>
              <a:rPr lang="en-US" altLang="zh-CN" dirty="0"/>
              <a:t>2.</a:t>
            </a:r>
            <a:r>
              <a:rPr lang="zh-CN" altLang="en-US" dirty="0"/>
              <a:t>对练习</a:t>
            </a:r>
            <a:r>
              <a:rPr lang="en-US" altLang="zh-CN" dirty="0"/>
              <a:t>1</a:t>
            </a:r>
            <a:r>
              <a:rPr lang="zh-CN" altLang="en-US" dirty="0"/>
              <a:t>的存储过程进行改进，添加一个输入参数</a:t>
            </a:r>
            <a:r>
              <a:rPr lang="en-US" altLang="zh-CN" dirty="0"/>
              <a:t>——</a:t>
            </a:r>
            <a:r>
              <a:rPr lang="zh-CN" altLang="en-US" dirty="0"/>
              <a:t>学号，使存储过程能根据输入的学号计算该学生的平均分</a:t>
            </a:r>
            <a:endParaRPr lang="en-US" altLang="zh-CN" dirty="0"/>
          </a:p>
          <a:p>
            <a:pPr marL="0" indent="0" eaLnBrk="1" hangingPunct="1">
              <a:lnSpc>
                <a:spcPct val="150000"/>
              </a:lnSpc>
              <a:buNone/>
            </a:pPr>
            <a:r>
              <a:rPr lang="en-US" altLang="zh-CN" dirty="0"/>
              <a:t>3.</a:t>
            </a:r>
            <a:r>
              <a:rPr lang="zh-CN" altLang="en-US" dirty="0"/>
              <a:t>在练习</a:t>
            </a:r>
            <a:r>
              <a:rPr lang="en-US" altLang="zh-CN" dirty="0"/>
              <a:t>2</a:t>
            </a:r>
            <a:r>
              <a:rPr lang="zh-CN" altLang="en-US" dirty="0"/>
              <a:t>的基础上添加一个输出参数</a:t>
            </a:r>
            <a:r>
              <a:rPr lang="en-US" altLang="zh-CN" dirty="0"/>
              <a:t>——</a:t>
            </a:r>
            <a:r>
              <a:rPr lang="zh-CN" altLang="en-US" dirty="0"/>
              <a:t>平均分，计算指定学号的平均分，然后将平均分输出</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课堂练习一</a:t>
            </a:r>
          </a:p>
        </p:txBody>
      </p:sp>
      <p:pic>
        <p:nvPicPr>
          <p:cNvPr id="4" name="图片 3">
            <a:extLst>
              <a:ext uri="{FF2B5EF4-FFF2-40B4-BE49-F238E27FC236}">
                <a16:creationId xmlns="" xmlns:a16="http://schemas.microsoft.com/office/drawing/2014/main" id="{4879A7C0-DA6D-4C4B-8A1F-DC6BE71B0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3665" y="4337957"/>
            <a:ext cx="3553321" cy="2057687"/>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46765867-071D-4744-B35B-0026B3D0E43D}"/>
              </a:ext>
            </a:extLst>
          </p:cNvPr>
          <p:cNvSpPr>
            <a:spLocks noGrp="1"/>
          </p:cNvSpPr>
          <p:nvPr>
            <p:ph idx="1"/>
          </p:nvPr>
        </p:nvSpPr>
        <p:spPr>
          <a:xfrm>
            <a:off x="239348" y="1166529"/>
            <a:ext cx="11820855" cy="4524949"/>
          </a:xfrm>
        </p:spPr>
        <p:txBody>
          <a:bodyPr/>
          <a:lstStyle/>
          <a:p>
            <a:r>
              <a:rPr lang="zh-CN" altLang="zh-CN" dirty="0"/>
              <a:t>请编写一个存储过程</a:t>
            </a:r>
            <a:r>
              <a:rPr lang="en-US" altLang="zh-CN" dirty="0" err="1"/>
              <a:t>proc_sum</a:t>
            </a:r>
            <a:r>
              <a:rPr lang="zh-CN" altLang="zh-CN" dirty="0"/>
              <a:t>，输入参数为学院，输出参数为人数，功能为根据输入的学院，统计该学院的学生人数，并返回学生人数。学生表的结构为（</a:t>
            </a:r>
            <a:r>
              <a:rPr lang="en-US" altLang="zh-CN" dirty="0" err="1"/>
              <a:t>sno,sname,sex,department</a:t>
            </a:r>
            <a:r>
              <a:rPr lang="zh-CN" altLang="zh-CN" dirty="0"/>
              <a:t>）各个字段含义为学号、姓名、性别、学院</a:t>
            </a:r>
          </a:p>
          <a:p>
            <a:endParaRPr lang="zh-CN" altLang="en-US" dirty="0"/>
          </a:p>
        </p:txBody>
      </p:sp>
      <p:sp>
        <p:nvSpPr>
          <p:cNvPr id="2" name="标题 1">
            <a:extLst>
              <a:ext uri="{FF2B5EF4-FFF2-40B4-BE49-F238E27FC236}">
                <a16:creationId xmlns="" xmlns:a16="http://schemas.microsoft.com/office/drawing/2014/main" id="{1BED717D-F335-485D-8E46-B8E526D70DDA}"/>
              </a:ext>
            </a:extLst>
          </p:cNvPr>
          <p:cNvSpPr>
            <a:spLocks noGrp="1"/>
          </p:cNvSpPr>
          <p:nvPr>
            <p:ph type="title"/>
          </p:nvPr>
        </p:nvSpPr>
        <p:spPr/>
        <p:txBody>
          <a:bodyPr/>
          <a:lstStyle/>
          <a:p>
            <a:r>
              <a:rPr lang="zh-CN" altLang="en-US" dirty="0"/>
              <a:t>课堂练习二</a:t>
            </a:r>
          </a:p>
        </p:txBody>
      </p:sp>
      <p:sp>
        <p:nvSpPr>
          <p:cNvPr id="4" name="矩形 3">
            <a:extLst>
              <a:ext uri="{FF2B5EF4-FFF2-40B4-BE49-F238E27FC236}">
                <a16:creationId xmlns="" xmlns:a16="http://schemas.microsoft.com/office/drawing/2014/main" id="{40F63A81-D1F5-4340-A14C-3A47DD263A1D}"/>
              </a:ext>
            </a:extLst>
          </p:cNvPr>
          <p:cNvSpPr/>
          <p:nvPr/>
        </p:nvSpPr>
        <p:spPr>
          <a:xfrm>
            <a:off x="7672319" y="3339076"/>
            <a:ext cx="4387886" cy="3416320"/>
          </a:xfrm>
          <a:prstGeom prst="rect">
            <a:avLst/>
          </a:prstGeom>
        </p:spPr>
        <p:txBody>
          <a:bodyPr wrap="square">
            <a:spAutoFit/>
          </a:bodyPr>
          <a:lstStyle/>
          <a:p>
            <a:r>
              <a:rPr lang="zh-CN" altLang="en-US" sz="2400" dirty="0"/>
              <a:t>create proc pro</a:t>
            </a:r>
            <a:r>
              <a:rPr lang="en-US" altLang="zh-CN" sz="2400" dirty="0"/>
              <a:t>c</a:t>
            </a:r>
            <a:r>
              <a:rPr lang="zh-CN" altLang="en-US" sz="2400" dirty="0"/>
              <a:t>_</a:t>
            </a:r>
            <a:r>
              <a:rPr lang="en-US" altLang="zh-CN" sz="2400" dirty="0"/>
              <a:t>sum</a:t>
            </a:r>
            <a:endParaRPr lang="zh-CN" altLang="en-US" sz="2400" dirty="0"/>
          </a:p>
          <a:p>
            <a:r>
              <a:rPr lang="zh-CN" altLang="en-US" sz="2400" dirty="0"/>
              <a:t>@</a:t>
            </a:r>
            <a:r>
              <a:rPr lang="en-US" altLang="zh-CN" sz="2400" dirty="0"/>
              <a:t>department</a:t>
            </a:r>
            <a:r>
              <a:rPr lang="zh-CN" altLang="en-US" sz="2400" dirty="0"/>
              <a:t> char(9)</a:t>
            </a:r>
            <a:r>
              <a:rPr lang="en-US" altLang="zh-CN" sz="2400" dirty="0"/>
              <a:t>,</a:t>
            </a:r>
          </a:p>
          <a:p>
            <a:r>
              <a:rPr lang="en-US" altLang="zh-CN" sz="2400" dirty="0">
                <a:ea typeface="宋体" pitchFamily="2" charset="-122"/>
              </a:rPr>
              <a:t>@</a:t>
            </a:r>
            <a:r>
              <a:rPr lang="en-US" altLang="zh-CN" sz="2400" dirty="0" err="1">
                <a:ea typeface="宋体" pitchFamily="2" charset="-122"/>
              </a:rPr>
              <a:t>p_num</a:t>
            </a:r>
            <a:r>
              <a:rPr lang="en-US" altLang="zh-CN" sz="2400" dirty="0">
                <a:ea typeface="宋体" pitchFamily="2" charset="-122"/>
              </a:rPr>
              <a:t> </a:t>
            </a:r>
            <a:r>
              <a:rPr lang="en-US" altLang="zh-CN" sz="2400" dirty="0" err="1">
                <a:ea typeface="宋体" pitchFamily="2" charset="-122"/>
              </a:rPr>
              <a:t>int</a:t>
            </a:r>
            <a:r>
              <a:rPr lang="en-US" altLang="zh-CN" sz="2400" dirty="0">
                <a:ea typeface="宋体" pitchFamily="2" charset="-122"/>
              </a:rPr>
              <a:t> </a:t>
            </a:r>
            <a:r>
              <a:rPr lang="en-US" altLang="zh-CN" sz="2400" b="1" dirty="0">
                <a:solidFill>
                  <a:srgbClr val="FF0000"/>
                </a:solidFill>
                <a:ea typeface="宋体" pitchFamily="2" charset="-122"/>
              </a:rPr>
              <a:t>out</a:t>
            </a:r>
            <a:endParaRPr lang="zh-CN" altLang="en-US" sz="2400" dirty="0"/>
          </a:p>
          <a:p>
            <a:r>
              <a:rPr lang="zh-CN" altLang="en-US" sz="2400" dirty="0"/>
              <a:t>as</a:t>
            </a:r>
          </a:p>
          <a:p>
            <a:r>
              <a:rPr lang="zh-CN" altLang="en-US" sz="2400" dirty="0"/>
              <a:t>begin</a:t>
            </a:r>
          </a:p>
          <a:p>
            <a:r>
              <a:rPr lang="zh-CN" altLang="en-US" sz="2400" dirty="0"/>
              <a:t>  </a:t>
            </a:r>
            <a:r>
              <a:rPr lang="en-US" altLang="zh-CN" sz="2400" dirty="0"/>
              <a:t>select @</a:t>
            </a:r>
            <a:r>
              <a:rPr lang="en-US" altLang="zh-CN" sz="2400" dirty="0" err="1"/>
              <a:t>p_num</a:t>
            </a:r>
            <a:r>
              <a:rPr lang="en-US" altLang="zh-CN" sz="2400" dirty="0"/>
              <a:t>=count(*)</a:t>
            </a:r>
            <a:endParaRPr lang="zh-CN" altLang="en-US" sz="2400" dirty="0"/>
          </a:p>
          <a:p>
            <a:r>
              <a:rPr lang="zh-CN" altLang="en-US" sz="2400" dirty="0"/>
              <a:t>  from </a:t>
            </a:r>
            <a:r>
              <a:rPr lang="en-US" altLang="zh-CN" sz="2400" dirty="0"/>
              <a:t>student</a:t>
            </a:r>
            <a:endParaRPr lang="zh-CN" altLang="en-US" sz="2400" dirty="0"/>
          </a:p>
          <a:p>
            <a:r>
              <a:rPr lang="zh-CN" altLang="en-US" sz="2400" dirty="0"/>
              <a:t>  where </a:t>
            </a:r>
            <a:r>
              <a:rPr lang="en-US" altLang="zh-CN" sz="2400" dirty="0"/>
              <a:t>department</a:t>
            </a:r>
            <a:r>
              <a:rPr lang="zh-CN" altLang="en-US" sz="2400" dirty="0"/>
              <a:t>=@</a:t>
            </a:r>
            <a:r>
              <a:rPr lang="en-US" altLang="zh-CN" sz="2400" dirty="0"/>
              <a:t>department</a:t>
            </a:r>
            <a:endParaRPr lang="zh-CN" altLang="en-US" sz="2400" dirty="0"/>
          </a:p>
          <a:p>
            <a:r>
              <a:rPr lang="zh-CN" altLang="en-US" sz="2400" dirty="0"/>
              <a:t>end</a:t>
            </a:r>
          </a:p>
        </p:txBody>
      </p:sp>
      <p:pic>
        <p:nvPicPr>
          <p:cNvPr id="6" name="图片 5">
            <a:extLst>
              <a:ext uri="{FF2B5EF4-FFF2-40B4-BE49-F238E27FC236}">
                <a16:creationId xmlns="" xmlns:a16="http://schemas.microsoft.com/office/drawing/2014/main" id="{7DEACE47-A91B-4E34-88F3-3532549469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4381" y="3651329"/>
            <a:ext cx="1714739" cy="1714739"/>
          </a:xfrm>
          <a:prstGeom prst="rect">
            <a:avLst/>
          </a:prstGeom>
        </p:spPr>
      </p:pic>
    </p:spTree>
    <p:extLst>
      <p:ext uri="{BB962C8B-B14F-4D97-AF65-F5344CB8AC3E}">
        <p14:creationId xmlns:p14="http://schemas.microsoft.com/office/powerpoint/2010/main" val="312322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内容占位符 2"/>
          <p:cNvSpPr>
            <a:spLocks noGrp="1"/>
          </p:cNvSpPr>
          <p:nvPr>
            <p:ph idx="1"/>
          </p:nvPr>
        </p:nvSpPr>
        <p:spPr/>
        <p:txBody>
          <a:bodyPr/>
          <a:lstStyle/>
          <a:p>
            <a:pPr eaLnBrk="1" hangingPunct="1"/>
            <a:r>
              <a:rPr lang="zh-CN" altLang="en-US" dirty="0"/>
              <a:t>语法格式：</a:t>
            </a:r>
            <a:endParaRPr lang="en-US" altLang="zh-CN" dirty="0"/>
          </a:p>
          <a:p>
            <a:pPr marL="0" indent="0" eaLnBrk="1" hangingPunct="1">
              <a:buNone/>
            </a:pPr>
            <a:endParaRPr lang="en-US" altLang="zh-CN" dirty="0"/>
          </a:p>
          <a:p>
            <a:pPr eaLnBrk="1" hangingPunct="1"/>
            <a:r>
              <a:rPr lang="zh-CN" altLang="en-US" dirty="0"/>
              <a:t>例  执行例</a:t>
            </a:r>
            <a:r>
              <a:rPr lang="en-US" altLang="zh-CN" dirty="0"/>
              <a:t>2 </a:t>
            </a:r>
            <a:r>
              <a:rPr lang="zh-CN" altLang="en-US" dirty="0"/>
              <a:t>的存储过程</a:t>
            </a:r>
            <a:endParaRPr lang="en-US" altLang="zh-CN" dirty="0"/>
          </a:p>
          <a:p>
            <a:pPr eaLnBrk="1" hangingPunct="1"/>
            <a:endParaRPr lang="en-US" altLang="zh-CN" dirty="0"/>
          </a:p>
          <a:p>
            <a:pPr eaLnBrk="1" hangingPunct="1"/>
            <a:r>
              <a:rPr lang="zh-CN" altLang="en-US" dirty="0"/>
              <a:t>例</a:t>
            </a:r>
            <a:r>
              <a:rPr lang="en-US" altLang="zh-CN" dirty="0"/>
              <a:t>  </a:t>
            </a:r>
            <a:r>
              <a:rPr lang="zh-CN" altLang="en-US" dirty="0"/>
              <a:t>执行例</a:t>
            </a:r>
            <a:r>
              <a:rPr lang="en-US" altLang="zh-CN" dirty="0"/>
              <a:t>3</a:t>
            </a:r>
            <a:r>
              <a:rPr lang="zh-CN" altLang="en-US" dirty="0"/>
              <a:t>的存储过程</a:t>
            </a:r>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2. </a:t>
            </a:r>
            <a:r>
              <a:rPr lang="zh-CN" altLang="en-US" dirty="0">
                <a:latin typeface="+mj-ea"/>
              </a:rPr>
              <a:t>执行存储过程</a:t>
            </a:r>
          </a:p>
        </p:txBody>
      </p:sp>
      <p:sp>
        <p:nvSpPr>
          <p:cNvPr id="72707" name="矩形 3"/>
          <p:cNvSpPr>
            <a:spLocks noChangeArrowheads="1"/>
          </p:cNvSpPr>
          <p:nvPr/>
        </p:nvSpPr>
        <p:spPr bwMode="auto">
          <a:xfrm>
            <a:off x="2471873" y="1306082"/>
            <a:ext cx="8137525" cy="958850"/>
          </a:xfrm>
          <a:prstGeom prst="rect">
            <a:avLst/>
          </a:prstGeom>
          <a:noFill/>
          <a:ln w="9525">
            <a:noFill/>
            <a:miter lim="800000"/>
            <a:headEnd/>
            <a:tailEnd/>
          </a:ln>
        </p:spPr>
        <p:txBody>
          <a:bodyPr wrap="square">
            <a:spAutoFit/>
          </a:bodyPr>
          <a:lstStyle/>
          <a:p>
            <a:pPr>
              <a:lnSpc>
                <a:spcPct val="150000"/>
              </a:lnSpc>
            </a:pPr>
            <a:r>
              <a:rPr lang="en-US" altLang="zh-CN" sz="2000" dirty="0"/>
              <a:t>EXEC|EXECUTE  [ @</a:t>
            </a:r>
            <a:r>
              <a:rPr lang="en-US" altLang="zh-CN" sz="2000" dirty="0" err="1"/>
              <a:t>return_status</a:t>
            </a:r>
            <a:r>
              <a:rPr lang="en-US" altLang="zh-CN" sz="2000" dirty="0"/>
              <a:t> = ] [</a:t>
            </a:r>
            <a:r>
              <a:rPr lang="en-US" altLang="zh-CN" sz="2000" dirty="0" err="1"/>
              <a:t>schema_name</a:t>
            </a:r>
            <a:r>
              <a:rPr lang="en-US" altLang="zh-CN" sz="2000" dirty="0"/>
              <a:t>.]</a:t>
            </a:r>
            <a:r>
              <a:rPr lang="en-US" altLang="zh-CN" sz="2000" dirty="0" err="1"/>
              <a:t>procedure_name</a:t>
            </a:r>
            <a:r>
              <a:rPr lang="en-US" altLang="zh-CN" sz="2000" dirty="0"/>
              <a:t>  </a:t>
            </a:r>
          </a:p>
          <a:p>
            <a:pPr>
              <a:lnSpc>
                <a:spcPct val="150000"/>
              </a:lnSpc>
            </a:pPr>
            <a:r>
              <a:rPr lang="en-US" altLang="zh-CN" sz="2000" dirty="0"/>
              <a:t>    [[@parameter =] {value | @variable [OUTPUT] | [ DEFAULT ]}][ ,...n ]</a:t>
            </a:r>
            <a:endParaRPr lang="zh-CN" altLang="en-US" sz="2000" dirty="0"/>
          </a:p>
        </p:txBody>
      </p:sp>
      <p:sp>
        <p:nvSpPr>
          <p:cNvPr id="72708" name="TextBox 4"/>
          <p:cNvSpPr txBox="1">
            <a:spLocks noChangeArrowheads="1"/>
          </p:cNvSpPr>
          <p:nvPr/>
        </p:nvSpPr>
        <p:spPr bwMode="auto">
          <a:xfrm>
            <a:off x="1120289" y="3334912"/>
            <a:ext cx="8151659" cy="461665"/>
          </a:xfrm>
          <a:prstGeom prst="rect">
            <a:avLst/>
          </a:prstGeom>
          <a:noFill/>
          <a:ln w="9525">
            <a:noFill/>
            <a:miter lim="800000"/>
            <a:headEnd/>
            <a:tailEnd/>
          </a:ln>
        </p:spPr>
        <p:txBody>
          <a:bodyPr wrap="square">
            <a:spAutoFit/>
          </a:bodyPr>
          <a:lstStyle/>
          <a:p>
            <a:r>
              <a:rPr lang="en-US" altLang="zh-CN" sz="2400" dirty="0"/>
              <a:t>exec  </a:t>
            </a:r>
            <a:r>
              <a:rPr lang="en-US" altLang="zh-CN" sz="2400" dirty="0" err="1"/>
              <a:t>proc_insert_student</a:t>
            </a:r>
            <a:r>
              <a:rPr lang="en-US" altLang="zh-CN" sz="2400" dirty="0"/>
              <a:t> '200901031','</a:t>
            </a:r>
            <a:r>
              <a:rPr lang="zh-CN" altLang="en-US" sz="2400" dirty="0"/>
              <a:t>张三</a:t>
            </a:r>
            <a:r>
              <a:rPr lang="en-US" altLang="zh-CN" sz="2400" dirty="0"/>
              <a:t>','</a:t>
            </a:r>
            <a:r>
              <a:rPr lang="zh-CN" altLang="en-US" sz="2400" dirty="0"/>
              <a:t>男</a:t>
            </a:r>
            <a:r>
              <a:rPr lang="en-US" altLang="zh-CN" sz="2400" dirty="0"/>
              <a:t>',18,'</a:t>
            </a:r>
            <a:r>
              <a:rPr lang="zh-CN" altLang="en-US" sz="2400" dirty="0"/>
              <a:t>软件学院</a:t>
            </a:r>
            <a:r>
              <a:rPr lang="en-US" altLang="zh-CN" sz="2400" dirty="0"/>
              <a:t>'</a:t>
            </a:r>
            <a:endParaRPr lang="zh-CN" altLang="en-US" sz="2400" dirty="0"/>
          </a:p>
        </p:txBody>
      </p:sp>
      <p:sp>
        <p:nvSpPr>
          <p:cNvPr id="72709" name="TextBox 5"/>
          <p:cNvSpPr txBox="1">
            <a:spLocks noChangeArrowheads="1"/>
          </p:cNvSpPr>
          <p:nvPr/>
        </p:nvSpPr>
        <p:spPr bwMode="auto">
          <a:xfrm>
            <a:off x="4958910" y="4081727"/>
            <a:ext cx="5725893" cy="1569660"/>
          </a:xfrm>
          <a:prstGeom prst="rect">
            <a:avLst/>
          </a:prstGeom>
          <a:noFill/>
          <a:ln w="9525">
            <a:noFill/>
            <a:miter lim="800000"/>
            <a:headEnd/>
            <a:tailEnd/>
          </a:ln>
        </p:spPr>
        <p:txBody>
          <a:bodyPr wrap="square">
            <a:spAutoFit/>
          </a:bodyPr>
          <a:lstStyle/>
          <a:p>
            <a:r>
              <a:rPr lang="en-US" altLang="zh-CN" sz="2400" dirty="0"/>
              <a:t>declare @</a:t>
            </a:r>
            <a:r>
              <a:rPr lang="en-US" altLang="zh-CN" sz="2400" dirty="0" err="1"/>
              <a:t>avg</a:t>
            </a:r>
            <a:r>
              <a:rPr lang="en-US" altLang="zh-CN" sz="2400" dirty="0"/>
              <a:t> </a:t>
            </a:r>
            <a:r>
              <a:rPr lang="en-US" altLang="zh-CN" sz="2400" dirty="0" err="1"/>
              <a:t>int</a:t>
            </a:r>
            <a:endParaRPr lang="en-US" altLang="zh-CN" sz="2400" dirty="0"/>
          </a:p>
          <a:p>
            <a:r>
              <a:rPr lang="en-US" altLang="zh-CN" sz="2400" dirty="0"/>
              <a:t>set @</a:t>
            </a:r>
            <a:r>
              <a:rPr lang="en-US" altLang="zh-CN" sz="2400" dirty="0" err="1"/>
              <a:t>avg</a:t>
            </a:r>
            <a:r>
              <a:rPr lang="en-US" altLang="zh-CN" sz="2400" dirty="0"/>
              <a:t> = 0</a:t>
            </a:r>
          </a:p>
          <a:p>
            <a:r>
              <a:rPr lang="en-US" altLang="zh-CN" sz="2400" dirty="0"/>
              <a:t>exec  </a:t>
            </a:r>
            <a:r>
              <a:rPr lang="en-US" altLang="zh-CN" sz="2400" dirty="0" err="1"/>
              <a:t>proc_avergrade</a:t>
            </a:r>
            <a:r>
              <a:rPr lang="en-US" altLang="zh-CN" sz="2400" dirty="0"/>
              <a:t> '200215121',@avg </a:t>
            </a:r>
            <a:r>
              <a:rPr lang="en-US" altLang="zh-CN" sz="2400" b="1" dirty="0">
                <a:solidFill>
                  <a:srgbClr val="FF0000"/>
                </a:solidFill>
              </a:rPr>
              <a:t>out</a:t>
            </a:r>
          </a:p>
          <a:p>
            <a:r>
              <a:rPr lang="en-US" altLang="zh-CN" sz="2400" dirty="0"/>
              <a:t>select @</a:t>
            </a:r>
            <a:r>
              <a:rPr lang="en-US" altLang="zh-CN" sz="2400" dirty="0" err="1"/>
              <a:t>avg</a:t>
            </a:r>
            <a:endParaRPr lang="zh-CN" altLang="en-US" sz="2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内容占位符 2"/>
          <p:cNvSpPr>
            <a:spLocks noGrp="1"/>
          </p:cNvSpPr>
          <p:nvPr>
            <p:ph idx="1"/>
          </p:nvPr>
        </p:nvSpPr>
        <p:spPr/>
        <p:txBody>
          <a:bodyPr/>
          <a:lstStyle/>
          <a:p>
            <a:pPr eaLnBrk="1" hangingPunct="1">
              <a:lnSpc>
                <a:spcPct val="150000"/>
              </a:lnSpc>
            </a:pPr>
            <a:r>
              <a:rPr lang="zh-CN" altLang="en-US" dirty="0"/>
              <a:t>删除存储过程可以使用</a:t>
            </a:r>
            <a:r>
              <a:rPr lang="en-US" altLang="zh-CN" dirty="0"/>
              <a:t>DROP</a:t>
            </a:r>
            <a:r>
              <a:rPr lang="zh-CN" altLang="en-US" dirty="0"/>
              <a:t>命令，</a:t>
            </a:r>
            <a:r>
              <a:rPr lang="en-US" altLang="zh-CN" dirty="0"/>
              <a:t>DROP</a:t>
            </a:r>
            <a:r>
              <a:rPr lang="zh-CN" altLang="en-US" dirty="0"/>
              <a:t>命令可以将一个或者多个存储过程或者存储过程组从当前数据库中删除，其语法形式如下：</a:t>
            </a:r>
          </a:p>
          <a:p>
            <a:pPr marL="971550" lvl="1" indent="-514350" eaLnBrk="1" hangingPunct="1">
              <a:buNone/>
            </a:pPr>
            <a:r>
              <a:rPr lang="zh-CN" altLang="en-US" dirty="0">
                <a:ea typeface="宋体" charset="-122"/>
              </a:rPr>
              <a:t>     </a:t>
            </a:r>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3. </a:t>
            </a:r>
            <a:r>
              <a:rPr lang="zh-CN" altLang="en-US" dirty="0">
                <a:latin typeface="+mj-ea"/>
              </a:rPr>
              <a:t>删除存储过程 </a:t>
            </a:r>
          </a:p>
        </p:txBody>
      </p:sp>
      <p:sp>
        <p:nvSpPr>
          <p:cNvPr id="73731" name="矩形 3"/>
          <p:cNvSpPr>
            <a:spLocks noChangeArrowheads="1"/>
          </p:cNvSpPr>
          <p:nvPr/>
        </p:nvSpPr>
        <p:spPr bwMode="auto">
          <a:xfrm>
            <a:off x="1848313" y="2883143"/>
            <a:ext cx="6999288" cy="461665"/>
          </a:xfrm>
          <a:prstGeom prst="rect">
            <a:avLst/>
          </a:prstGeom>
          <a:noFill/>
          <a:ln w="9525">
            <a:noFill/>
            <a:miter lim="800000"/>
            <a:headEnd/>
            <a:tailEnd/>
          </a:ln>
        </p:spPr>
        <p:txBody>
          <a:bodyPr>
            <a:spAutoFit/>
          </a:bodyPr>
          <a:lstStyle/>
          <a:p>
            <a:pPr marL="971550" lvl="1" indent="-514350"/>
            <a:r>
              <a:rPr lang="en-US" altLang="zh-CN" sz="2400" dirty="0"/>
              <a:t>drop procedure {</a:t>
            </a:r>
            <a:r>
              <a:rPr lang="en-US" altLang="zh-CN" sz="2400" dirty="0" err="1"/>
              <a:t>procedure_name</a:t>
            </a:r>
            <a:r>
              <a:rPr lang="en-US" altLang="zh-CN" sz="2400" dirty="0"/>
              <a:t>}[,…n]</a:t>
            </a:r>
            <a:endParaRPr lang="zh-CN" altLang="en-US" sz="2400" dirty="0"/>
          </a:p>
        </p:txBody>
      </p:sp>
      <p:pic>
        <p:nvPicPr>
          <p:cNvPr id="4" name="图片 3">
            <a:extLst>
              <a:ext uri="{FF2B5EF4-FFF2-40B4-BE49-F238E27FC236}">
                <a16:creationId xmlns="" xmlns:a16="http://schemas.microsoft.com/office/drawing/2014/main" id="{1236057D-2800-4D20-B946-7C72AB5518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9100" y="3759246"/>
            <a:ext cx="3762900" cy="27912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T-SQL</a:t>
            </a:r>
            <a:r>
              <a:rPr lang="zh-CN" altLang="en-US" dirty="0">
                <a:latin typeface="+mj-ea"/>
              </a:rPr>
              <a:t>编程基础</a:t>
            </a:r>
          </a:p>
        </p:txBody>
      </p:sp>
      <p:graphicFrame>
        <p:nvGraphicFramePr>
          <p:cNvPr id="3" name="图示 2">
            <a:extLst>
              <a:ext uri="{FF2B5EF4-FFF2-40B4-BE49-F238E27FC236}">
                <a16:creationId xmlns="" xmlns:a16="http://schemas.microsoft.com/office/drawing/2014/main" id="{F4DD17B2-2F32-4B31-967A-CC3E89E146CB}"/>
              </a:ext>
            </a:extLst>
          </p:cNvPr>
          <p:cNvGraphicFramePr/>
          <p:nvPr>
            <p:extLst>
              <p:ext uri="{D42A27DB-BD31-4B8C-83A1-F6EECF244321}">
                <p14:modId xmlns:p14="http://schemas.microsoft.com/office/powerpoint/2010/main" val="2779725395"/>
              </p:ext>
            </p:extLst>
          </p:nvPr>
        </p:nvGraphicFramePr>
        <p:xfrm>
          <a:off x="2890684" y="953564"/>
          <a:ext cx="6410632" cy="4812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Autofit/>
          </a:bodyPr>
          <a:lstStyle/>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第一节 </a:t>
            </a:r>
            <a:r>
              <a:rPr lang="en-US" altLang="zh-CN" dirty="0">
                <a:solidFill>
                  <a:srgbClr val="000000"/>
                </a:solidFill>
                <a:latin typeface="+mj-ea"/>
                <a:ea typeface="+mj-ea"/>
                <a:cs typeface="+mn-cs"/>
              </a:rPr>
              <a:t>T-SQL</a:t>
            </a:r>
            <a:r>
              <a:rPr lang="zh-CN" altLang="en-US" dirty="0">
                <a:solidFill>
                  <a:srgbClr val="000000"/>
                </a:solidFill>
                <a:latin typeface="+mj-ea"/>
                <a:ea typeface="+mj-ea"/>
                <a:cs typeface="+mn-cs"/>
              </a:rPr>
              <a:t>编程基础</a:t>
            </a:r>
            <a:endParaRPr lang="en-US" altLang="zh-CN"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第二节 游标</a:t>
            </a:r>
            <a:endParaRPr lang="en-US" altLang="zh-CN"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第三节 存储过程</a:t>
            </a:r>
            <a:endParaRPr lang="en-US" altLang="zh-CN" dirty="0">
              <a:solidFill>
                <a:srgbClr val="000000"/>
              </a:solidFill>
              <a:latin typeface="+mj-ea"/>
              <a:ea typeface="+mj-ea"/>
              <a:cs typeface="+mn-cs"/>
            </a:endParaRPr>
          </a:p>
          <a:p>
            <a:pPr eaLnBrk="1" hangingPunct="1">
              <a:lnSpc>
                <a:spcPct val="150000"/>
              </a:lnSpc>
              <a:defRPr/>
            </a:pPr>
            <a:r>
              <a:rPr lang="zh-CN" altLang="en-US" dirty="0">
                <a:solidFill>
                  <a:srgbClr val="FF9905"/>
                </a:solidFill>
                <a:latin typeface="+mj-ea"/>
                <a:ea typeface="+mj-ea"/>
                <a:cs typeface="+mn-cs"/>
              </a:rPr>
              <a:t>第四节 自定义函数</a:t>
            </a:r>
            <a:endParaRPr lang="en-US" altLang="zh-CN" dirty="0">
              <a:solidFill>
                <a:srgbClr val="FF9905"/>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第五节 触发器</a:t>
            </a:r>
          </a:p>
        </p:txBody>
      </p:sp>
      <p:sp>
        <p:nvSpPr>
          <p:cNvPr id="23553" name="标题 1"/>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dirty="0">
                <a:latin typeface="+mj-ea"/>
              </a:rPr>
              <a:t>第</a:t>
            </a:r>
            <a:r>
              <a:rPr lang="en-US" altLang="zh-CN" dirty="0">
                <a:latin typeface="+mj-ea"/>
              </a:rPr>
              <a:t>8</a:t>
            </a:r>
            <a:r>
              <a:rPr lang="zh-CN" altLang="en-US" dirty="0">
                <a:latin typeface="+mj-ea"/>
              </a:rPr>
              <a:t>章 数据库编程</a:t>
            </a:r>
          </a:p>
        </p:txBody>
      </p:sp>
      <p:pic>
        <p:nvPicPr>
          <p:cNvPr id="4" name="图片 3">
            <a:extLst>
              <a:ext uri="{FF2B5EF4-FFF2-40B4-BE49-F238E27FC236}">
                <a16:creationId xmlns="" xmlns:a16="http://schemas.microsoft.com/office/drawing/2014/main" id="{D0298077-16AB-42AC-B92B-96D787599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3517776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内容占位符 2"/>
          <p:cNvSpPr>
            <a:spLocks noGrp="1"/>
          </p:cNvSpPr>
          <p:nvPr>
            <p:ph idx="1"/>
          </p:nvPr>
        </p:nvSpPr>
        <p:spPr>
          <a:xfrm>
            <a:off x="239349" y="877179"/>
            <a:ext cx="10972800" cy="4524949"/>
          </a:xfrm>
        </p:spPr>
        <p:txBody>
          <a:bodyPr/>
          <a:lstStyle/>
          <a:p>
            <a:pPr eaLnBrk="1" hangingPunct="1"/>
            <a:r>
              <a:rPr lang="en-US" altLang="zh-CN" dirty="0"/>
              <a:t>SQL Server 2008</a:t>
            </a:r>
            <a:r>
              <a:rPr lang="zh-CN" altLang="en-US" dirty="0"/>
              <a:t>支持</a:t>
            </a:r>
            <a:r>
              <a:rPr lang="en-US" altLang="zh-CN" dirty="0"/>
              <a:t>3</a:t>
            </a:r>
            <a:r>
              <a:rPr lang="zh-CN" altLang="en-US" dirty="0"/>
              <a:t>种类型的</a:t>
            </a:r>
            <a:r>
              <a:rPr lang="en-US" altLang="zh-CN" dirty="0"/>
              <a:t>Transact-SQL</a:t>
            </a:r>
            <a:r>
              <a:rPr lang="zh-CN" altLang="en-US" dirty="0"/>
              <a:t>用户自定义函数：标量函数、内嵌表值函数和多语句表值函数</a:t>
            </a:r>
            <a:endParaRPr lang="en-US" altLang="zh-CN" dirty="0"/>
          </a:p>
          <a:p>
            <a:pPr lvl="1" eaLnBrk="1" hangingPunct="1">
              <a:lnSpc>
                <a:spcPct val="100000"/>
              </a:lnSpc>
            </a:pPr>
            <a:r>
              <a:rPr lang="zh-CN" altLang="en-US" dirty="0">
                <a:ea typeface="宋体" charset="-122"/>
              </a:rPr>
              <a:t>标量函数返回一个标量</a:t>
            </a:r>
            <a:r>
              <a:rPr lang="en-US" altLang="zh-CN" dirty="0">
                <a:ea typeface="宋体" charset="-122"/>
              </a:rPr>
              <a:t>(</a:t>
            </a:r>
            <a:r>
              <a:rPr lang="zh-CN" altLang="en-US" dirty="0">
                <a:ea typeface="宋体" charset="-122"/>
              </a:rPr>
              <a:t>单值</a:t>
            </a:r>
            <a:r>
              <a:rPr lang="en-US" altLang="zh-CN" dirty="0">
                <a:ea typeface="宋体" charset="-122"/>
              </a:rPr>
              <a:t>)</a:t>
            </a:r>
            <a:r>
              <a:rPr lang="zh-CN" altLang="en-US" dirty="0">
                <a:ea typeface="宋体" charset="-122"/>
              </a:rPr>
              <a:t>结果</a:t>
            </a:r>
            <a:endParaRPr lang="en-US" altLang="zh-CN" dirty="0">
              <a:ea typeface="宋体" charset="-122"/>
            </a:endParaRPr>
          </a:p>
          <a:p>
            <a:pPr lvl="1" eaLnBrk="1" hangingPunct="1">
              <a:lnSpc>
                <a:spcPct val="100000"/>
              </a:lnSpc>
            </a:pPr>
            <a:r>
              <a:rPr lang="zh-CN" altLang="en-US" dirty="0">
                <a:ea typeface="宋体" charset="-122"/>
              </a:rPr>
              <a:t>内嵌表值函数返回一个</a:t>
            </a:r>
            <a:r>
              <a:rPr lang="en-US" altLang="zh-CN" dirty="0">
                <a:ea typeface="宋体" charset="-122"/>
              </a:rPr>
              <a:t>table</a:t>
            </a:r>
            <a:r>
              <a:rPr lang="zh-CN" altLang="en-US" dirty="0">
                <a:ea typeface="宋体" charset="-122"/>
              </a:rPr>
              <a:t>数据类型</a:t>
            </a:r>
            <a:endParaRPr lang="en-US" altLang="zh-CN" dirty="0">
              <a:ea typeface="宋体" charset="-122"/>
            </a:endParaRPr>
          </a:p>
          <a:p>
            <a:pPr lvl="1" eaLnBrk="1" hangingPunct="1">
              <a:lnSpc>
                <a:spcPct val="100000"/>
              </a:lnSpc>
            </a:pPr>
            <a:r>
              <a:rPr lang="zh-CN" altLang="en-US" dirty="0">
                <a:ea typeface="宋体" charset="-122"/>
              </a:rPr>
              <a:t>多语句表值函数返回的数据必须存放于临时表中（性能不好）</a:t>
            </a:r>
            <a:endParaRPr lang="en-US" altLang="zh-CN" dirty="0">
              <a:ea typeface="宋体" charset="-122"/>
            </a:endParaRPr>
          </a:p>
          <a:p>
            <a:pPr eaLnBrk="1" hangingPunct="1"/>
            <a:r>
              <a:rPr lang="zh-CN" altLang="en-US" dirty="0"/>
              <a:t>在</a:t>
            </a:r>
            <a:r>
              <a:rPr lang="en-US" altLang="zh-CN" dirty="0"/>
              <a:t>SQL Server</a:t>
            </a:r>
            <a:r>
              <a:rPr lang="zh-CN" altLang="en-US" dirty="0"/>
              <a:t>中使用用户自定义函数有以下优点</a:t>
            </a:r>
            <a:r>
              <a:rPr lang="en-US" altLang="zh-CN" dirty="0"/>
              <a:t>:</a:t>
            </a:r>
          </a:p>
          <a:p>
            <a:pPr lvl="1" eaLnBrk="1" hangingPunct="1">
              <a:lnSpc>
                <a:spcPct val="100000"/>
              </a:lnSpc>
            </a:pPr>
            <a:r>
              <a:rPr lang="zh-CN" altLang="en-US" dirty="0">
                <a:ea typeface="宋体" charset="-122"/>
              </a:rPr>
              <a:t>允许模块化程序设计</a:t>
            </a:r>
          </a:p>
          <a:p>
            <a:pPr lvl="1" eaLnBrk="1" hangingPunct="1">
              <a:lnSpc>
                <a:spcPct val="100000"/>
              </a:lnSpc>
            </a:pPr>
            <a:r>
              <a:rPr lang="zh-CN" altLang="en-US" dirty="0">
                <a:ea typeface="宋体" charset="-122"/>
              </a:rPr>
              <a:t>执行速度更快</a:t>
            </a:r>
          </a:p>
          <a:p>
            <a:pPr lvl="1" eaLnBrk="1" hangingPunct="1">
              <a:lnSpc>
                <a:spcPct val="100000"/>
              </a:lnSpc>
            </a:pPr>
            <a:r>
              <a:rPr lang="zh-CN" altLang="en-US" dirty="0">
                <a:ea typeface="宋体" charset="-122"/>
              </a:rPr>
              <a:t>减少网络流量</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自定义函数</a:t>
            </a:r>
          </a:p>
        </p:txBody>
      </p:sp>
      <p:pic>
        <p:nvPicPr>
          <p:cNvPr id="4" name="图片 3">
            <a:extLst>
              <a:ext uri="{FF2B5EF4-FFF2-40B4-BE49-F238E27FC236}">
                <a16:creationId xmlns="" xmlns:a16="http://schemas.microsoft.com/office/drawing/2014/main" id="{25289450-2C56-414D-B091-D44E5AA971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8158" y="5003651"/>
            <a:ext cx="1819529" cy="1819529"/>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内容占位符 2"/>
          <p:cNvSpPr>
            <a:spLocks noGrp="1"/>
          </p:cNvSpPr>
          <p:nvPr>
            <p:ph idx="1"/>
          </p:nvPr>
        </p:nvSpPr>
        <p:spPr/>
        <p:txBody>
          <a:bodyPr/>
          <a:lstStyle/>
          <a:p>
            <a:pPr eaLnBrk="1" hangingPunct="1"/>
            <a:r>
              <a:rPr lang="zh-CN" altLang="en-US" dirty="0"/>
              <a:t>创建语法：</a:t>
            </a:r>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1.</a:t>
            </a:r>
            <a:r>
              <a:rPr lang="zh-CN" altLang="en-US" dirty="0">
                <a:latin typeface="+mj-ea"/>
              </a:rPr>
              <a:t>标量函数</a:t>
            </a:r>
          </a:p>
        </p:txBody>
      </p:sp>
      <p:sp>
        <p:nvSpPr>
          <p:cNvPr id="76803" name="矩形 3"/>
          <p:cNvSpPr>
            <a:spLocks noChangeArrowheads="1"/>
          </p:cNvSpPr>
          <p:nvPr/>
        </p:nvSpPr>
        <p:spPr bwMode="auto">
          <a:xfrm>
            <a:off x="2620238" y="1305719"/>
            <a:ext cx="7540625" cy="4246562"/>
          </a:xfrm>
          <a:prstGeom prst="rect">
            <a:avLst/>
          </a:prstGeom>
          <a:noFill/>
          <a:ln w="9525">
            <a:noFill/>
            <a:miter lim="800000"/>
            <a:headEnd/>
            <a:tailEnd/>
          </a:ln>
        </p:spPr>
        <p:txBody>
          <a:bodyPr>
            <a:spAutoFit/>
          </a:bodyPr>
          <a:lstStyle/>
          <a:p>
            <a:pPr>
              <a:lnSpc>
                <a:spcPct val="150000"/>
              </a:lnSpc>
            </a:pPr>
            <a:r>
              <a:rPr lang="en-US" altLang="zh-CN" sz="2000" b="1" dirty="0">
                <a:solidFill>
                  <a:srgbClr val="FF0000"/>
                </a:solidFill>
              </a:rPr>
              <a:t>CREATE FUNCTION </a:t>
            </a:r>
            <a:r>
              <a:rPr lang="en-US" altLang="zh-CN" sz="2000" dirty="0"/>
              <a:t>[ </a:t>
            </a:r>
            <a:r>
              <a:rPr lang="en-US" altLang="zh-CN" sz="2000" dirty="0" err="1"/>
              <a:t>schema_name</a:t>
            </a:r>
            <a:r>
              <a:rPr lang="en-US" altLang="zh-CN" sz="2000" dirty="0"/>
              <a:t>.] </a:t>
            </a:r>
            <a:r>
              <a:rPr lang="en-US" altLang="zh-CN" sz="2000" dirty="0" err="1"/>
              <a:t>function_name</a:t>
            </a:r>
            <a:endParaRPr lang="en-US" altLang="zh-CN" sz="2000" dirty="0"/>
          </a:p>
          <a:p>
            <a:pPr>
              <a:lnSpc>
                <a:spcPct val="150000"/>
              </a:lnSpc>
            </a:pPr>
            <a:r>
              <a:rPr lang="en-US" altLang="zh-CN" sz="2000" dirty="0"/>
              <a:t>([{ @</a:t>
            </a:r>
            <a:r>
              <a:rPr lang="en-US" altLang="zh-CN" sz="2000" dirty="0" err="1"/>
              <a:t>parameter_name</a:t>
            </a:r>
            <a:r>
              <a:rPr lang="en-US" altLang="zh-CN" sz="2000" dirty="0"/>
              <a:t> [ AS ] </a:t>
            </a:r>
            <a:r>
              <a:rPr lang="en-US" altLang="zh-CN" sz="2000" dirty="0" err="1"/>
              <a:t>data_type</a:t>
            </a:r>
            <a:r>
              <a:rPr lang="en-US" altLang="zh-CN" sz="2000" dirty="0"/>
              <a:t> [ = default ] } [ ,...n ]])</a:t>
            </a:r>
          </a:p>
          <a:p>
            <a:pPr>
              <a:lnSpc>
                <a:spcPct val="150000"/>
              </a:lnSpc>
            </a:pPr>
            <a:r>
              <a:rPr lang="en-US" altLang="zh-CN" sz="2000" dirty="0"/>
              <a:t>RETURNS </a:t>
            </a:r>
            <a:r>
              <a:rPr lang="en-US" altLang="zh-CN" sz="2000" dirty="0" err="1"/>
              <a:t>return_data_type</a:t>
            </a:r>
            <a:endParaRPr lang="en-US" altLang="zh-CN" sz="2000" dirty="0"/>
          </a:p>
          <a:p>
            <a:pPr>
              <a:lnSpc>
                <a:spcPct val="150000"/>
              </a:lnSpc>
            </a:pPr>
            <a:r>
              <a:rPr lang="en-US" altLang="zh-CN" sz="2000" dirty="0"/>
              <a:t>[ WITH &lt;ENCRYPTION&gt;|&lt;SCHEMABINDING&gt; [ ,...n ] ]</a:t>
            </a:r>
          </a:p>
          <a:p>
            <a:pPr>
              <a:lnSpc>
                <a:spcPct val="150000"/>
              </a:lnSpc>
            </a:pPr>
            <a:r>
              <a:rPr lang="en-US" altLang="zh-CN" sz="2000" dirty="0"/>
              <a:t>[ AS ]</a:t>
            </a:r>
          </a:p>
          <a:p>
            <a:pPr>
              <a:lnSpc>
                <a:spcPct val="150000"/>
              </a:lnSpc>
            </a:pPr>
            <a:r>
              <a:rPr lang="en-US" altLang="zh-CN" sz="2000" dirty="0"/>
              <a:t>    BEGIN</a:t>
            </a:r>
          </a:p>
          <a:p>
            <a:pPr>
              <a:lnSpc>
                <a:spcPct val="150000"/>
              </a:lnSpc>
            </a:pPr>
            <a:r>
              <a:rPr lang="en-US" altLang="zh-CN" sz="2000" dirty="0"/>
              <a:t>        </a:t>
            </a:r>
            <a:r>
              <a:rPr lang="en-US" altLang="zh-CN" sz="2000" dirty="0" err="1"/>
              <a:t>function_body</a:t>
            </a:r>
            <a:endParaRPr lang="en-US" altLang="zh-CN" sz="2000" dirty="0"/>
          </a:p>
          <a:p>
            <a:pPr>
              <a:lnSpc>
                <a:spcPct val="150000"/>
              </a:lnSpc>
            </a:pPr>
            <a:r>
              <a:rPr lang="en-US" altLang="zh-CN" sz="2000" dirty="0"/>
              <a:t>        RETURN </a:t>
            </a:r>
            <a:r>
              <a:rPr lang="en-US" altLang="zh-CN" sz="2000" dirty="0" err="1"/>
              <a:t>scalar_expression</a:t>
            </a:r>
            <a:endParaRPr lang="en-US" altLang="zh-CN" sz="2000" dirty="0"/>
          </a:p>
          <a:p>
            <a:pPr>
              <a:lnSpc>
                <a:spcPct val="150000"/>
              </a:lnSpc>
            </a:pPr>
            <a:r>
              <a:rPr lang="en-US" altLang="zh-CN" sz="2000" dirty="0"/>
              <a:t>    END</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内容占位符 2"/>
          <p:cNvSpPr>
            <a:spLocks noGrp="1"/>
          </p:cNvSpPr>
          <p:nvPr>
            <p:ph idx="1"/>
          </p:nvPr>
        </p:nvSpPr>
        <p:spPr/>
        <p:txBody>
          <a:bodyPr/>
          <a:lstStyle/>
          <a:p>
            <a:pPr eaLnBrk="1" hangingPunct="1"/>
            <a:r>
              <a:rPr lang="zh-CN" altLang="en-US" dirty="0"/>
              <a:t>定义一个函数返回不带时间的日期</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自定义日期函数</a:t>
            </a:r>
            <a:r>
              <a:rPr lang="en-US" altLang="zh-CN" dirty="0">
                <a:latin typeface="+mj-ea"/>
              </a:rPr>
              <a:t> </a:t>
            </a:r>
            <a:endParaRPr lang="zh-CN" altLang="en-US" dirty="0">
              <a:latin typeface="+mj-ea"/>
            </a:endParaRPr>
          </a:p>
        </p:txBody>
      </p:sp>
      <p:sp>
        <p:nvSpPr>
          <p:cNvPr id="79875" name="TextBox 3"/>
          <p:cNvSpPr txBox="1">
            <a:spLocks noChangeArrowheads="1"/>
          </p:cNvSpPr>
          <p:nvPr/>
        </p:nvSpPr>
        <p:spPr bwMode="auto">
          <a:xfrm>
            <a:off x="634548" y="1862696"/>
            <a:ext cx="6813550" cy="2862263"/>
          </a:xfrm>
          <a:prstGeom prst="rect">
            <a:avLst/>
          </a:prstGeom>
          <a:noFill/>
          <a:ln w="9525">
            <a:noFill/>
            <a:miter lim="800000"/>
            <a:headEnd/>
            <a:tailEnd/>
          </a:ln>
        </p:spPr>
        <p:txBody>
          <a:bodyPr>
            <a:spAutoFit/>
          </a:bodyPr>
          <a:lstStyle/>
          <a:p>
            <a:pPr>
              <a:lnSpc>
                <a:spcPct val="150000"/>
              </a:lnSpc>
            </a:pPr>
            <a:r>
              <a:rPr lang="en-US" altLang="zh-CN" sz="2000" b="1" dirty="0">
                <a:solidFill>
                  <a:srgbClr val="FF0000"/>
                </a:solidFill>
              </a:rPr>
              <a:t>CREATE FUNCTION </a:t>
            </a:r>
            <a:r>
              <a:rPr lang="en-US" altLang="zh-CN" sz="2000" dirty="0" err="1"/>
              <a:t>dbo.DateOnly</a:t>
            </a:r>
            <a:r>
              <a:rPr lang="en-US" altLang="zh-CN" sz="2000" dirty="0"/>
              <a:t>(@date datetime)</a:t>
            </a:r>
          </a:p>
          <a:p>
            <a:pPr>
              <a:lnSpc>
                <a:spcPct val="150000"/>
              </a:lnSpc>
            </a:pPr>
            <a:r>
              <a:rPr lang="en-US" altLang="zh-CN" sz="2000" dirty="0"/>
              <a:t>RETURNS VARCHAR(12)</a:t>
            </a:r>
          </a:p>
          <a:p>
            <a:pPr>
              <a:lnSpc>
                <a:spcPct val="150000"/>
              </a:lnSpc>
            </a:pPr>
            <a:r>
              <a:rPr lang="en-US" altLang="zh-CN" sz="2000" dirty="0"/>
              <a:t>AS</a:t>
            </a:r>
          </a:p>
          <a:p>
            <a:pPr>
              <a:lnSpc>
                <a:spcPct val="150000"/>
              </a:lnSpc>
            </a:pPr>
            <a:r>
              <a:rPr lang="en-US" altLang="zh-CN" sz="2000" dirty="0"/>
              <a:t>BEGIN</a:t>
            </a:r>
          </a:p>
          <a:p>
            <a:pPr>
              <a:lnSpc>
                <a:spcPct val="150000"/>
              </a:lnSpc>
            </a:pPr>
            <a:r>
              <a:rPr lang="en-US" altLang="zh-CN" sz="2000" dirty="0"/>
              <a:t>     RETURN CONVERT(VARCHAR(12),@DATE,101)</a:t>
            </a:r>
          </a:p>
          <a:p>
            <a:pPr>
              <a:lnSpc>
                <a:spcPct val="150000"/>
              </a:lnSpc>
            </a:pPr>
            <a:r>
              <a:rPr lang="en-US" altLang="zh-CN" sz="2000" dirty="0"/>
              <a:t>END</a:t>
            </a:r>
            <a:endParaRPr lang="zh-CN" altLang="en-US" sz="2000" dirty="0"/>
          </a:p>
        </p:txBody>
      </p:sp>
      <p:pic>
        <p:nvPicPr>
          <p:cNvPr id="4" name="图片 3">
            <a:extLst>
              <a:ext uri="{FF2B5EF4-FFF2-40B4-BE49-F238E27FC236}">
                <a16:creationId xmlns="" xmlns:a16="http://schemas.microsoft.com/office/drawing/2014/main" id="{BD2DBE0B-8570-4143-A2F0-125286392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004" y="1477574"/>
            <a:ext cx="4648200" cy="4648200"/>
          </a:xfrm>
          <a:prstGeom prst="rect">
            <a:avLst/>
          </a:prstGeom>
        </p:spPr>
      </p:pic>
    </p:spTree>
    <p:extLst>
      <p:ext uri="{BB962C8B-B14F-4D97-AF65-F5344CB8AC3E}">
        <p14:creationId xmlns:p14="http://schemas.microsoft.com/office/powerpoint/2010/main" val="36385359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3DC3BBA1-647F-4186-8191-A91BDA6EEB16}"/>
              </a:ext>
            </a:extLst>
          </p:cNvPr>
          <p:cNvSpPr>
            <a:spLocks noGrp="1"/>
          </p:cNvSpPr>
          <p:nvPr>
            <p:ph idx="1"/>
          </p:nvPr>
        </p:nvSpPr>
        <p:spPr>
          <a:xfrm>
            <a:off x="239348" y="1142305"/>
            <a:ext cx="11820855" cy="4524949"/>
          </a:xfrm>
        </p:spPr>
        <p:txBody>
          <a:bodyPr/>
          <a:lstStyle/>
          <a:p>
            <a:pPr>
              <a:lnSpc>
                <a:spcPct val="150000"/>
              </a:lnSpc>
            </a:pPr>
            <a:r>
              <a:rPr lang="zh-CN" altLang="zh-CN" dirty="0"/>
              <a:t>请写一个函数</a:t>
            </a:r>
            <a:r>
              <a:rPr lang="en-US" altLang="zh-CN" dirty="0" err="1"/>
              <a:t>whichgeneration</a:t>
            </a:r>
            <a:r>
              <a:rPr lang="zh-CN" altLang="zh-CN" dirty="0"/>
              <a:t>，根据输入的参数生日</a:t>
            </a:r>
            <a:r>
              <a:rPr lang="en-US" altLang="zh-CN" dirty="0"/>
              <a:t> (birthday  datetime)</a:t>
            </a:r>
            <a:r>
              <a:rPr lang="zh-CN" altLang="zh-CN" dirty="0"/>
              <a:t>来判断学生是“</a:t>
            </a:r>
            <a:r>
              <a:rPr lang="en-US" altLang="zh-CN" dirty="0"/>
              <a:t>80</a:t>
            </a:r>
            <a:r>
              <a:rPr lang="zh-CN" altLang="zh-CN" dirty="0"/>
              <a:t>后”还是“</a:t>
            </a:r>
            <a:r>
              <a:rPr lang="en-US" altLang="zh-CN" dirty="0"/>
              <a:t>90</a:t>
            </a:r>
            <a:r>
              <a:rPr lang="zh-CN" altLang="zh-CN" dirty="0"/>
              <a:t>后”，如果是“</a:t>
            </a:r>
            <a:r>
              <a:rPr lang="en-US" altLang="zh-CN" dirty="0"/>
              <a:t>80</a:t>
            </a:r>
            <a:r>
              <a:rPr lang="zh-CN" altLang="zh-CN" dirty="0"/>
              <a:t>后”返回字符串“</a:t>
            </a:r>
            <a:r>
              <a:rPr lang="en-US" altLang="zh-CN" dirty="0"/>
              <a:t>80s</a:t>
            </a:r>
            <a:r>
              <a:rPr lang="zh-CN" altLang="zh-CN" dirty="0"/>
              <a:t>”，如果是“</a:t>
            </a:r>
            <a:r>
              <a:rPr lang="en-US" altLang="zh-CN" dirty="0"/>
              <a:t>90</a:t>
            </a:r>
            <a:r>
              <a:rPr lang="zh-CN" altLang="zh-CN" dirty="0"/>
              <a:t>后”返回“</a:t>
            </a:r>
            <a:r>
              <a:rPr lang="en-US" altLang="zh-CN" dirty="0"/>
              <a:t>90s</a:t>
            </a:r>
            <a:r>
              <a:rPr lang="zh-CN" altLang="zh-CN" dirty="0"/>
              <a:t>”，其他返回“</a:t>
            </a:r>
            <a:r>
              <a:rPr lang="en-US" altLang="zh-CN" dirty="0"/>
              <a:t>too old</a:t>
            </a:r>
            <a:r>
              <a:rPr lang="zh-CN" altLang="zh-CN" dirty="0"/>
              <a:t>”</a:t>
            </a:r>
          </a:p>
          <a:p>
            <a:endParaRPr lang="zh-CN" altLang="en-US" dirty="0"/>
          </a:p>
        </p:txBody>
      </p:sp>
      <p:sp>
        <p:nvSpPr>
          <p:cNvPr id="2" name="标题 1">
            <a:extLst>
              <a:ext uri="{FF2B5EF4-FFF2-40B4-BE49-F238E27FC236}">
                <a16:creationId xmlns="" xmlns:a16="http://schemas.microsoft.com/office/drawing/2014/main" id="{6B4A736B-2EF1-43F0-9537-4433307FF019}"/>
              </a:ext>
            </a:extLst>
          </p:cNvPr>
          <p:cNvSpPr>
            <a:spLocks noGrp="1"/>
          </p:cNvSpPr>
          <p:nvPr>
            <p:ph type="title"/>
          </p:nvPr>
        </p:nvSpPr>
        <p:spPr/>
        <p:txBody>
          <a:bodyPr/>
          <a:lstStyle/>
          <a:p>
            <a:r>
              <a:rPr lang="zh-CN" altLang="en-US" dirty="0"/>
              <a:t>课堂练习</a:t>
            </a:r>
          </a:p>
        </p:txBody>
      </p:sp>
      <p:pic>
        <p:nvPicPr>
          <p:cNvPr id="5" name="图片 4">
            <a:extLst>
              <a:ext uri="{FF2B5EF4-FFF2-40B4-BE49-F238E27FC236}">
                <a16:creationId xmlns="" xmlns:a16="http://schemas.microsoft.com/office/drawing/2014/main" id="{88C9D7D1-846B-49A3-8F04-363A7FF1E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9447" y="3327203"/>
            <a:ext cx="5453344" cy="1971338"/>
          </a:xfrm>
          <a:prstGeom prst="rect">
            <a:avLst/>
          </a:prstGeom>
        </p:spPr>
      </p:pic>
    </p:spTree>
    <p:extLst>
      <p:ext uri="{BB962C8B-B14F-4D97-AF65-F5344CB8AC3E}">
        <p14:creationId xmlns:p14="http://schemas.microsoft.com/office/powerpoint/2010/main" val="2831783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9E59215-89BA-4629-95B6-9A26CFE3F802}"/>
              </a:ext>
            </a:extLst>
          </p:cNvPr>
          <p:cNvSpPr>
            <a:spLocks noGrp="1"/>
          </p:cNvSpPr>
          <p:nvPr>
            <p:ph type="title"/>
          </p:nvPr>
        </p:nvSpPr>
        <p:spPr/>
        <p:txBody>
          <a:bodyPr/>
          <a:lstStyle/>
          <a:p>
            <a:r>
              <a:rPr lang="zh-CN" altLang="en-US" dirty="0"/>
              <a:t>课堂练习</a:t>
            </a:r>
          </a:p>
        </p:txBody>
      </p:sp>
      <p:sp>
        <p:nvSpPr>
          <p:cNvPr id="4" name="TextBox 3">
            <a:extLst>
              <a:ext uri="{FF2B5EF4-FFF2-40B4-BE49-F238E27FC236}">
                <a16:creationId xmlns="" xmlns:a16="http://schemas.microsoft.com/office/drawing/2014/main" id="{ACF8F644-CE6A-4C75-BDF9-005D2EA74B60}"/>
              </a:ext>
            </a:extLst>
          </p:cNvPr>
          <p:cNvSpPr txBox="1">
            <a:spLocks noChangeArrowheads="1"/>
          </p:cNvSpPr>
          <p:nvPr/>
        </p:nvSpPr>
        <p:spPr bwMode="auto">
          <a:xfrm>
            <a:off x="1878352" y="1082291"/>
            <a:ext cx="7270596" cy="5170646"/>
          </a:xfrm>
          <a:prstGeom prst="rect">
            <a:avLst/>
          </a:prstGeom>
          <a:solidFill>
            <a:schemeClr val="bg1"/>
          </a:solidFill>
          <a:ln w="9525">
            <a:noFill/>
            <a:miter lim="800000"/>
            <a:headEnd/>
            <a:tailEnd/>
          </a:ln>
        </p:spPr>
        <p:txBody>
          <a:bodyPr wrap="square">
            <a:spAutoFit/>
          </a:bodyPr>
          <a:lstStyle/>
          <a:p>
            <a:pPr>
              <a:lnSpc>
                <a:spcPct val="150000"/>
              </a:lnSpc>
            </a:pPr>
            <a:r>
              <a:rPr lang="en-US" altLang="zh-CN" sz="2000" b="1" dirty="0">
                <a:solidFill>
                  <a:srgbClr val="FF0000"/>
                </a:solidFill>
              </a:rPr>
              <a:t>CREATE FUNCTION </a:t>
            </a:r>
            <a:r>
              <a:rPr lang="en-US" altLang="zh-CN" sz="2000" dirty="0" err="1"/>
              <a:t>whichgeneration</a:t>
            </a:r>
            <a:r>
              <a:rPr lang="en-US" altLang="zh-CN" sz="2000" dirty="0"/>
              <a:t>(@birthday datetime)</a:t>
            </a:r>
          </a:p>
          <a:p>
            <a:pPr>
              <a:lnSpc>
                <a:spcPct val="150000"/>
              </a:lnSpc>
            </a:pPr>
            <a:r>
              <a:rPr lang="en-US" altLang="zh-CN" sz="2000" dirty="0"/>
              <a:t>RETURNS VARCHAR(12)</a:t>
            </a:r>
          </a:p>
          <a:p>
            <a:pPr>
              <a:lnSpc>
                <a:spcPct val="150000"/>
              </a:lnSpc>
            </a:pPr>
            <a:r>
              <a:rPr lang="en-US" altLang="zh-CN" sz="2000" dirty="0"/>
              <a:t>AS</a:t>
            </a:r>
          </a:p>
          <a:p>
            <a:pPr>
              <a:lnSpc>
                <a:spcPct val="150000"/>
              </a:lnSpc>
            </a:pPr>
            <a:r>
              <a:rPr lang="en-US" altLang="zh-CN" sz="2000" dirty="0"/>
              <a:t>BEGIN</a:t>
            </a:r>
          </a:p>
          <a:p>
            <a:pPr>
              <a:lnSpc>
                <a:spcPct val="150000"/>
              </a:lnSpc>
            </a:pPr>
            <a:r>
              <a:rPr lang="en-US" altLang="zh-CN" sz="2000" dirty="0"/>
              <a:t>	if year(@birthday)&lt;1980</a:t>
            </a:r>
          </a:p>
          <a:p>
            <a:pPr>
              <a:lnSpc>
                <a:spcPct val="150000"/>
              </a:lnSpc>
            </a:pPr>
            <a:r>
              <a:rPr lang="en-US" altLang="zh-CN" sz="2000" dirty="0"/>
              <a:t>	return “too old”;</a:t>
            </a:r>
          </a:p>
          <a:p>
            <a:pPr>
              <a:lnSpc>
                <a:spcPct val="150000"/>
              </a:lnSpc>
            </a:pPr>
            <a:r>
              <a:rPr lang="en-US" altLang="zh-CN" sz="2000" dirty="0"/>
              <a:t>	else if year(@birthday)&lt;1990</a:t>
            </a:r>
          </a:p>
          <a:p>
            <a:pPr>
              <a:lnSpc>
                <a:spcPct val="150000"/>
              </a:lnSpc>
            </a:pPr>
            <a:r>
              <a:rPr lang="en-US" altLang="zh-CN" sz="2000" dirty="0"/>
              <a:t>	return “80s”;</a:t>
            </a:r>
          </a:p>
          <a:p>
            <a:pPr>
              <a:lnSpc>
                <a:spcPct val="150000"/>
              </a:lnSpc>
            </a:pPr>
            <a:r>
              <a:rPr lang="en-US" altLang="zh-CN" sz="2000" dirty="0"/>
              <a:t>	else </a:t>
            </a:r>
          </a:p>
          <a:p>
            <a:pPr>
              <a:lnSpc>
                <a:spcPct val="150000"/>
              </a:lnSpc>
            </a:pPr>
            <a:r>
              <a:rPr lang="en-US" altLang="zh-CN" sz="2000" dirty="0"/>
              <a:t>    	 return “90s”;</a:t>
            </a:r>
          </a:p>
          <a:p>
            <a:pPr>
              <a:lnSpc>
                <a:spcPct val="150000"/>
              </a:lnSpc>
            </a:pPr>
            <a:r>
              <a:rPr lang="en-US" altLang="zh-CN" sz="2000" dirty="0"/>
              <a:t>END</a:t>
            </a:r>
            <a:endParaRPr lang="zh-CN" altLang="en-US" sz="2000" dirty="0"/>
          </a:p>
        </p:txBody>
      </p:sp>
    </p:spTree>
    <p:extLst>
      <p:ext uri="{BB962C8B-B14F-4D97-AF65-F5344CB8AC3E}">
        <p14:creationId xmlns:p14="http://schemas.microsoft.com/office/powerpoint/2010/main" val="19519684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内容占位符 2"/>
          <p:cNvSpPr>
            <a:spLocks noGrp="1"/>
          </p:cNvSpPr>
          <p:nvPr>
            <p:ph idx="1"/>
          </p:nvPr>
        </p:nvSpPr>
        <p:spPr/>
        <p:txBody>
          <a:bodyPr/>
          <a:lstStyle/>
          <a:p>
            <a:pPr eaLnBrk="1" hangingPunct="1"/>
            <a:r>
              <a:rPr lang="zh-CN" altLang="en-US" dirty="0"/>
              <a:t>创建语法：</a:t>
            </a:r>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2.</a:t>
            </a:r>
            <a:r>
              <a:rPr lang="zh-CN" altLang="en-US" dirty="0">
                <a:latin typeface="+mj-ea"/>
              </a:rPr>
              <a:t>内嵌表值函数</a:t>
            </a:r>
          </a:p>
        </p:txBody>
      </p:sp>
      <p:sp>
        <p:nvSpPr>
          <p:cNvPr id="77827" name="矩形 3"/>
          <p:cNvSpPr>
            <a:spLocks noChangeArrowheads="1"/>
          </p:cNvSpPr>
          <p:nvPr/>
        </p:nvSpPr>
        <p:spPr bwMode="auto">
          <a:xfrm>
            <a:off x="2628106" y="1360489"/>
            <a:ext cx="6935787" cy="2862262"/>
          </a:xfrm>
          <a:prstGeom prst="rect">
            <a:avLst/>
          </a:prstGeom>
          <a:noFill/>
          <a:ln w="9525">
            <a:noFill/>
            <a:miter lim="800000"/>
            <a:headEnd/>
            <a:tailEnd/>
          </a:ln>
        </p:spPr>
        <p:txBody>
          <a:bodyPr>
            <a:spAutoFit/>
          </a:bodyPr>
          <a:lstStyle/>
          <a:p>
            <a:pPr>
              <a:lnSpc>
                <a:spcPct val="150000"/>
              </a:lnSpc>
            </a:pPr>
            <a:r>
              <a:rPr lang="en-US" altLang="zh-CN" sz="2000" b="1" dirty="0"/>
              <a:t>CREATE FUNCTION </a:t>
            </a:r>
            <a:r>
              <a:rPr lang="en-US" altLang="zh-CN" sz="2000" dirty="0"/>
              <a:t>[ </a:t>
            </a:r>
            <a:r>
              <a:rPr lang="en-US" altLang="zh-CN" sz="2000" dirty="0" err="1"/>
              <a:t>schema_name</a:t>
            </a:r>
            <a:r>
              <a:rPr lang="en-US" altLang="zh-CN" sz="2000" dirty="0"/>
              <a:t>. ] </a:t>
            </a:r>
            <a:r>
              <a:rPr lang="en-US" altLang="zh-CN" sz="2000" dirty="0" err="1"/>
              <a:t>function_name</a:t>
            </a:r>
            <a:endParaRPr lang="en-US" altLang="zh-CN" sz="2000" dirty="0"/>
          </a:p>
          <a:p>
            <a:pPr>
              <a:lnSpc>
                <a:spcPct val="150000"/>
              </a:lnSpc>
            </a:pPr>
            <a:r>
              <a:rPr lang="en-US" altLang="zh-CN" sz="2000" dirty="0"/>
              <a:t>([{ @</a:t>
            </a:r>
            <a:r>
              <a:rPr lang="en-US" altLang="zh-CN" sz="2000" dirty="0" err="1"/>
              <a:t>parameter_name</a:t>
            </a:r>
            <a:r>
              <a:rPr lang="en-US" altLang="zh-CN" sz="2000" dirty="0"/>
              <a:t>  </a:t>
            </a:r>
            <a:r>
              <a:rPr lang="en-US" altLang="zh-CN" sz="2000" dirty="0" err="1"/>
              <a:t>data_type</a:t>
            </a:r>
            <a:r>
              <a:rPr lang="en-US" altLang="zh-CN" sz="2000" dirty="0"/>
              <a:t> [ = default ] } [ ,...n ]])</a:t>
            </a:r>
          </a:p>
          <a:p>
            <a:pPr>
              <a:lnSpc>
                <a:spcPct val="150000"/>
              </a:lnSpc>
            </a:pPr>
            <a:r>
              <a:rPr lang="en-US" altLang="zh-CN" sz="2000" dirty="0"/>
              <a:t>RETURNS TABLE</a:t>
            </a:r>
          </a:p>
          <a:p>
            <a:pPr>
              <a:lnSpc>
                <a:spcPct val="150000"/>
              </a:lnSpc>
            </a:pPr>
            <a:r>
              <a:rPr lang="en-US" altLang="zh-CN" sz="2000" dirty="0"/>
              <a:t>[ WITH &lt;</a:t>
            </a:r>
            <a:r>
              <a:rPr lang="en-US" altLang="zh-CN" sz="2000" dirty="0" err="1"/>
              <a:t>function_option</a:t>
            </a:r>
            <a:r>
              <a:rPr lang="en-US" altLang="zh-CN" sz="2000" dirty="0"/>
              <a:t>&gt; [ ,...n ] ]</a:t>
            </a:r>
          </a:p>
          <a:p>
            <a:pPr>
              <a:lnSpc>
                <a:spcPct val="150000"/>
              </a:lnSpc>
            </a:pPr>
            <a:r>
              <a:rPr lang="en-US" altLang="zh-CN" sz="2000" dirty="0"/>
              <a:t>[ AS ]</a:t>
            </a:r>
          </a:p>
          <a:p>
            <a:pPr>
              <a:lnSpc>
                <a:spcPct val="150000"/>
              </a:lnSpc>
            </a:pPr>
            <a:r>
              <a:rPr lang="en-US" altLang="zh-CN" sz="2000" dirty="0"/>
              <a:t>     RETURN ( </a:t>
            </a:r>
            <a:r>
              <a:rPr lang="en-US" altLang="zh-CN" sz="2000" dirty="0" err="1"/>
              <a:t>select_stmt</a:t>
            </a:r>
            <a:r>
              <a:rPr lang="en-US" altLang="zh-CN" sz="2000" dirty="0"/>
              <a:t> )</a:t>
            </a:r>
            <a:endParaRPr lang="zh-CN" altLang="en-US" sz="20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内容占位符 2"/>
          <p:cNvSpPr>
            <a:spLocks noGrp="1"/>
          </p:cNvSpPr>
          <p:nvPr>
            <p:ph idx="1"/>
          </p:nvPr>
        </p:nvSpPr>
        <p:spPr>
          <a:xfrm>
            <a:off x="239349" y="1172585"/>
            <a:ext cx="10972800" cy="4524949"/>
          </a:xfrm>
        </p:spPr>
        <p:txBody>
          <a:bodyPr/>
          <a:lstStyle/>
          <a:p>
            <a:pPr eaLnBrk="1" hangingPunct="1"/>
            <a:r>
              <a:rPr lang="zh-CN" altLang="en-US" dirty="0"/>
              <a:t>定义一个函数返回学生的学号和姓名</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内嵌表值函数示例</a:t>
            </a:r>
          </a:p>
        </p:txBody>
      </p:sp>
      <p:sp>
        <p:nvSpPr>
          <p:cNvPr id="79875" name="TextBox 3"/>
          <p:cNvSpPr txBox="1">
            <a:spLocks noChangeArrowheads="1"/>
          </p:cNvSpPr>
          <p:nvPr/>
        </p:nvSpPr>
        <p:spPr bwMode="auto">
          <a:xfrm>
            <a:off x="640604" y="1887700"/>
            <a:ext cx="6813550" cy="2862322"/>
          </a:xfrm>
          <a:prstGeom prst="rect">
            <a:avLst/>
          </a:prstGeom>
          <a:noFill/>
          <a:ln w="9525">
            <a:noFill/>
            <a:miter lim="800000"/>
            <a:headEnd/>
            <a:tailEnd/>
          </a:ln>
        </p:spPr>
        <p:txBody>
          <a:bodyPr>
            <a:spAutoFit/>
          </a:bodyPr>
          <a:lstStyle/>
          <a:p>
            <a:pPr>
              <a:lnSpc>
                <a:spcPct val="150000"/>
              </a:lnSpc>
            </a:pPr>
            <a:r>
              <a:rPr lang="en-US" altLang="zh-CN" sz="2000" b="1" dirty="0">
                <a:solidFill>
                  <a:srgbClr val="FF0000"/>
                </a:solidFill>
              </a:rPr>
              <a:t>CREATE FUNCTION </a:t>
            </a:r>
            <a:r>
              <a:rPr lang="en-US" altLang="zh-CN" sz="2000" dirty="0"/>
              <a:t>dbo.Fun1()</a:t>
            </a:r>
          </a:p>
          <a:p>
            <a:pPr>
              <a:lnSpc>
                <a:spcPct val="150000"/>
              </a:lnSpc>
            </a:pPr>
            <a:r>
              <a:rPr lang="en-US" altLang="zh-CN" sz="2000" dirty="0"/>
              <a:t>RETURNS table</a:t>
            </a:r>
          </a:p>
          <a:p>
            <a:pPr>
              <a:lnSpc>
                <a:spcPct val="150000"/>
              </a:lnSpc>
            </a:pPr>
            <a:r>
              <a:rPr lang="en-US" altLang="zh-CN" sz="2000" dirty="0"/>
              <a:t>AS</a:t>
            </a:r>
          </a:p>
          <a:p>
            <a:pPr>
              <a:lnSpc>
                <a:spcPct val="150000"/>
              </a:lnSpc>
            </a:pPr>
            <a:r>
              <a:rPr lang="en-US" altLang="zh-CN" sz="2000" dirty="0"/>
              <a:t>RETURN</a:t>
            </a:r>
          </a:p>
          <a:p>
            <a:pPr>
              <a:lnSpc>
                <a:spcPct val="150000"/>
              </a:lnSpc>
            </a:pPr>
            <a:r>
              <a:rPr lang="en-US" altLang="zh-CN" sz="2000" dirty="0"/>
              <a:t>     SELECT SNO,SNAME</a:t>
            </a:r>
          </a:p>
          <a:p>
            <a:pPr>
              <a:lnSpc>
                <a:spcPct val="150000"/>
              </a:lnSpc>
            </a:pPr>
            <a:r>
              <a:rPr lang="en-US" altLang="zh-CN" sz="2000" dirty="0"/>
              <a:t>     FROM  STUDENT </a:t>
            </a:r>
          </a:p>
        </p:txBody>
      </p:sp>
      <p:pic>
        <p:nvPicPr>
          <p:cNvPr id="4" name="图片 3">
            <a:extLst>
              <a:ext uri="{FF2B5EF4-FFF2-40B4-BE49-F238E27FC236}">
                <a16:creationId xmlns="" xmlns:a16="http://schemas.microsoft.com/office/drawing/2014/main" id="{16261099-FC18-44C9-B5C4-1908EDA0D7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4142" y="2613761"/>
            <a:ext cx="5086350" cy="2514600"/>
          </a:xfrm>
          <a:prstGeom prst="rect">
            <a:avLst/>
          </a:prstGeom>
        </p:spPr>
      </p:pic>
    </p:spTree>
    <p:extLst>
      <p:ext uri="{BB962C8B-B14F-4D97-AF65-F5344CB8AC3E}">
        <p14:creationId xmlns:p14="http://schemas.microsoft.com/office/powerpoint/2010/main" val="33067697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 xmlns:a16="http://schemas.microsoft.com/office/drawing/2014/main" id="{B19EE8B6-32A5-4270-9B19-43786520D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8144" y="1201821"/>
            <a:ext cx="6826255" cy="4213738"/>
          </a:xfrm>
          <a:prstGeom prst="rect">
            <a:avLst/>
          </a:prstGeom>
        </p:spPr>
      </p:pic>
      <p:sp>
        <p:nvSpPr>
          <p:cNvPr id="80898" name="内容占位符 2"/>
          <p:cNvSpPr>
            <a:spLocks noGrp="1"/>
          </p:cNvSpPr>
          <p:nvPr>
            <p:ph idx="1"/>
          </p:nvPr>
        </p:nvSpPr>
        <p:spPr/>
        <p:txBody>
          <a:bodyPr/>
          <a:lstStyle/>
          <a:p>
            <a:pPr eaLnBrk="1" hangingPunct="1"/>
            <a:r>
              <a:rPr lang="zh-CN" altLang="en-US" dirty="0"/>
              <a:t>查看计算机系学生的成绩</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内联表值函数示例</a:t>
            </a:r>
          </a:p>
        </p:txBody>
      </p:sp>
      <p:sp>
        <p:nvSpPr>
          <p:cNvPr id="80899" name="矩形 3"/>
          <p:cNvSpPr>
            <a:spLocks noChangeArrowheads="1"/>
          </p:cNvSpPr>
          <p:nvPr/>
        </p:nvSpPr>
        <p:spPr bwMode="auto">
          <a:xfrm>
            <a:off x="5725749" y="1322131"/>
            <a:ext cx="5991893" cy="4093428"/>
          </a:xfrm>
          <a:prstGeom prst="rect">
            <a:avLst/>
          </a:prstGeom>
          <a:noFill/>
          <a:ln w="9525">
            <a:noFill/>
            <a:miter lim="800000"/>
            <a:headEnd/>
            <a:tailEnd/>
          </a:ln>
        </p:spPr>
        <p:txBody>
          <a:bodyPr wrap="square">
            <a:spAutoFit/>
          </a:bodyPr>
          <a:lstStyle/>
          <a:p>
            <a:r>
              <a:rPr lang="en-US" altLang="zh-CN" sz="2000" dirty="0"/>
              <a:t>CREATE FUNCTION [</a:t>
            </a:r>
            <a:r>
              <a:rPr lang="en-US" altLang="zh-CN" sz="2000" dirty="0" err="1"/>
              <a:t>dbo</a:t>
            </a:r>
            <a:r>
              <a:rPr lang="en-US" altLang="zh-CN" sz="2000" dirty="0"/>
              <a:t>].[attendance] </a:t>
            </a:r>
          </a:p>
          <a:p>
            <a:r>
              <a:rPr lang="en-US" altLang="zh-CN" sz="2000" dirty="0"/>
              <a:t>(	</a:t>
            </a:r>
          </a:p>
          <a:p>
            <a:r>
              <a:rPr lang="en-US" altLang="zh-CN" sz="2000" dirty="0"/>
              <a:t>   @</a:t>
            </a:r>
            <a:r>
              <a:rPr lang="en-US" altLang="zh-CN" sz="2000" dirty="0" err="1"/>
              <a:t>sdept</a:t>
            </a:r>
            <a:r>
              <a:rPr lang="en-US" altLang="zh-CN" sz="2000" dirty="0"/>
              <a:t>  varchar(20)  --</a:t>
            </a:r>
            <a:r>
              <a:rPr lang="zh-CN" altLang="en-US" sz="2000" dirty="0"/>
              <a:t>系</a:t>
            </a:r>
            <a:endParaRPr lang="en-US" altLang="zh-CN" sz="2000" dirty="0"/>
          </a:p>
          <a:p>
            <a:r>
              <a:rPr lang="en-US" altLang="zh-CN" sz="2000" dirty="0"/>
              <a:t>)</a:t>
            </a:r>
          </a:p>
          <a:p>
            <a:r>
              <a:rPr lang="en-US" altLang="zh-CN" sz="2000" dirty="0"/>
              <a:t>RETURNS TABLE </a:t>
            </a:r>
          </a:p>
          <a:p>
            <a:r>
              <a:rPr lang="en-US" altLang="zh-CN" sz="2000" dirty="0"/>
              <a:t>AS</a:t>
            </a:r>
          </a:p>
          <a:p>
            <a:r>
              <a:rPr lang="en-US" altLang="zh-CN" sz="2000" dirty="0"/>
              <a:t>RETURN </a:t>
            </a:r>
          </a:p>
          <a:p>
            <a:r>
              <a:rPr lang="en-US" altLang="zh-CN" sz="2000" dirty="0"/>
              <a:t>(</a:t>
            </a:r>
          </a:p>
          <a:p>
            <a:r>
              <a:rPr lang="en-US" altLang="zh-CN" sz="2000" dirty="0"/>
              <a:t>    SELECT </a:t>
            </a:r>
            <a:r>
              <a:rPr lang="en-US" altLang="zh-CN" sz="2000" dirty="0" err="1"/>
              <a:t>student.sno,cno,grade</a:t>
            </a:r>
            <a:endParaRPr lang="en-US" altLang="zh-CN" sz="2000" dirty="0"/>
          </a:p>
          <a:p>
            <a:r>
              <a:rPr lang="en-US" altLang="zh-CN" sz="2000" dirty="0"/>
              <a:t>    from </a:t>
            </a:r>
            <a:r>
              <a:rPr lang="en-US" altLang="zh-CN" sz="2000" dirty="0" err="1"/>
              <a:t>sc,student</a:t>
            </a:r>
            <a:endParaRPr lang="en-US" altLang="zh-CN" sz="2000" dirty="0"/>
          </a:p>
          <a:p>
            <a:r>
              <a:rPr lang="en-US" altLang="zh-CN" sz="2000" dirty="0"/>
              <a:t>    where </a:t>
            </a:r>
            <a:r>
              <a:rPr lang="en-US" altLang="zh-CN" sz="2000" dirty="0" err="1"/>
              <a:t>student.sno</a:t>
            </a:r>
            <a:r>
              <a:rPr lang="en-US" altLang="zh-CN" sz="2000" dirty="0"/>
              <a:t> = </a:t>
            </a:r>
            <a:r>
              <a:rPr lang="en-US" altLang="zh-CN" sz="2000" dirty="0" err="1"/>
              <a:t>sc.sno</a:t>
            </a:r>
            <a:r>
              <a:rPr lang="en-US" altLang="zh-CN" sz="2000" dirty="0"/>
              <a:t>  and</a:t>
            </a:r>
          </a:p>
          <a:p>
            <a:r>
              <a:rPr lang="en-US" altLang="zh-CN" sz="2000" dirty="0"/>
              <a:t>          </a:t>
            </a:r>
            <a:r>
              <a:rPr lang="en-US" altLang="zh-CN" sz="2000" dirty="0" err="1"/>
              <a:t>sdept</a:t>
            </a:r>
            <a:r>
              <a:rPr lang="en-US" altLang="zh-CN" sz="2000" dirty="0"/>
              <a:t> = @</a:t>
            </a:r>
            <a:r>
              <a:rPr lang="en-US" altLang="zh-CN" sz="2000" dirty="0" err="1"/>
              <a:t>sdept</a:t>
            </a:r>
            <a:r>
              <a:rPr lang="en-US" altLang="zh-CN" sz="2000" dirty="0"/>
              <a:t>     </a:t>
            </a:r>
          </a:p>
          <a:p>
            <a:r>
              <a:rPr lang="en-US" altLang="zh-CN" sz="2000" dirty="0"/>
              <a:t>)</a:t>
            </a:r>
            <a:endParaRPr lang="zh-CN" altLang="en-US" sz="2000" dirty="0"/>
          </a:p>
        </p:txBody>
      </p:sp>
      <p:pic>
        <p:nvPicPr>
          <p:cNvPr id="6" name="图片 5">
            <a:extLst>
              <a:ext uri="{FF2B5EF4-FFF2-40B4-BE49-F238E27FC236}">
                <a16:creationId xmlns="" xmlns:a16="http://schemas.microsoft.com/office/drawing/2014/main" id="{60220225-32D7-4A05-ABDC-75C1D81D21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086" y="2279846"/>
            <a:ext cx="3553321" cy="2057687"/>
          </a:xfrm>
          <a:prstGeom prst="rect">
            <a:avLst/>
          </a:prstGeom>
        </p:spPr>
      </p:pic>
    </p:spTree>
    <p:extLst>
      <p:ext uri="{BB962C8B-B14F-4D97-AF65-F5344CB8AC3E}">
        <p14:creationId xmlns:p14="http://schemas.microsoft.com/office/powerpoint/2010/main" val="30502446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内容占位符 2"/>
          <p:cNvSpPr>
            <a:spLocks noGrp="1"/>
          </p:cNvSpPr>
          <p:nvPr>
            <p:ph idx="1"/>
          </p:nvPr>
        </p:nvSpPr>
        <p:spPr/>
        <p:txBody>
          <a:bodyPr/>
          <a:lstStyle/>
          <a:p>
            <a:pPr eaLnBrk="1" hangingPunct="1"/>
            <a:r>
              <a:rPr lang="zh-CN" altLang="en-US" dirty="0"/>
              <a:t>创建语法：</a:t>
            </a:r>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3.</a:t>
            </a:r>
            <a:r>
              <a:rPr lang="zh-CN" altLang="en-US" dirty="0">
                <a:latin typeface="+mj-ea"/>
              </a:rPr>
              <a:t>多语句表值函数</a:t>
            </a:r>
          </a:p>
        </p:txBody>
      </p:sp>
      <p:sp>
        <p:nvSpPr>
          <p:cNvPr id="78851" name="矩形 3"/>
          <p:cNvSpPr>
            <a:spLocks noChangeArrowheads="1"/>
          </p:cNvSpPr>
          <p:nvPr/>
        </p:nvSpPr>
        <p:spPr bwMode="auto">
          <a:xfrm>
            <a:off x="2486330" y="1333009"/>
            <a:ext cx="7702550" cy="4191981"/>
          </a:xfrm>
          <a:prstGeom prst="rect">
            <a:avLst/>
          </a:prstGeom>
          <a:noFill/>
          <a:ln w="9525">
            <a:noFill/>
            <a:miter lim="800000"/>
            <a:headEnd/>
            <a:tailEnd/>
          </a:ln>
        </p:spPr>
        <p:txBody>
          <a:bodyPr>
            <a:spAutoFit/>
          </a:bodyPr>
          <a:lstStyle/>
          <a:p>
            <a:pPr>
              <a:lnSpc>
                <a:spcPct val="150000"/>
              </a:lnSpc>
            </a:pPr>
            <a:r>
              <a:rPr lang="en-US" altLang="zh-CN" sz="2000" b="1" dirty="0"/>
              <a:t>CREATE FUNCTION </a:t>
            </a:r>
            <a:r>
              <a:rPr lang="en-US" altLang="zh-CN" sz="2000" dirty="0"/>
              <a:t>[ </a:t>
            </a:r>
            <a:r>
              <a:rPr lang="en-US" altLang="zh-CN" sz="2000" dirty="0" err="1"/>
              <a:t>schema_name</a:t>
            </a:r>
            <a:r>
              <a:rPr lang="en-US" altLang="zh-CN" sz="2000" dirty="0"/>
              <a:t>. ] </a:t>
            </a:r>
            <a:r>
              <a:rPr lang="en-US" altLang="zh-CN" sz="2000" dirty="0" err="1"/>
              <a:t>function_name</a:t>
            </a:r>
            <a:endParaRPr lang="en-US" altLang="zh-CN" sz="2000" dirty="0"/>
          </a:p>
          <a:p>
            <a:pPr>
              <a:lnSpc>
                <a:spcPct val="150000"/>
              </a:lnSpc>
            </a:pPr>
            <a:r>
              <a:rPr lang="en-US" altLang="zh-CN" sz="2000" dirty="0"/>
              <a:t>([{@</a:t>
            </a:r>
            <a:r>
              <a:rPr lang="en-US" altLang="zh-CN" sz="2000" dirty="0" err="1"/>
              <a:t>parameter_name</a:t>
            </a:r>
            <a:r>
              <a:rPr lang="en-US" altLang="zh-CN" sz="2000" dirty="0"/>
              <a:t>  </a:t>
            </a:r>
            <a:r>
              <a:rPr lang="en-US" altLang="zh-CN" sz="2000" dirty="0" err="1"/>
              <a:t>data_type</a:t>
            </a:r>
            <a:r>
              <a:rPr lang="en-US" altLang="zh-CN" sz="2000" dirty="0"/>
              <a:t> [ = default ] } [ ,...n ]])</a:t>
            </a:r>
          </a:p>
          <a:p>
            <a:pPr>
              <a:lnSpc>
                <a:spcPct val="150000"/>
              </a:lnSpc>
            </a:pPr>
            <a:r>
              <a:rPr lang="en-US" altLang="zh-CN" sz="2000" dirty="0"/>
              <a:t>RETURNS @</a:t>
            </a:r>
            <a:r>
              <a:rPr lang="en-US" altLang="zh-CN" sz="2000" dirty="0" err="1"/>
              <a:t>return_variable</a:t>
            </a:r>
            <a:r>
              <a:rPr lang="en-US" altLang="zh-CN" sz="2000" dirty="0"/>
              <a:t> TABLE &lt; </a:t>
            </a:r>
            <a:r>
              <a:rPr lang="en-US" altLang="zh-CN" sz="2000" dirty="0" err="1"/>
              <a:t>table_type_definition</a:t>
            </a:r>
            <a:r>
              <a:rPr lang="en-US" altLang="zh-CN" sz="2000" dirty="0"/>
              <a:t> &gt;</a:t>
            </a:r>
          </a:p>
          <a:p>
            <a:pPr>
              <a:lnSpc>
                <a:spcPct val="150000"/>
              </a:lnSpc>
            </a:pPr>
            <a:r>
              <a:rPr lang="en-US" altLang="zh-CN" sz="2000" dirty="0"/>
              <a:t>[ WITH &lt;</a:t>
            </a:r>
            <a:r>
              <a:rPr lang="en-US" altLang="zh-CN" sz="2000" dirty="0" err="1"/>
              <a:t>function_option</a:t>
            </a:r>
            <a:r>
              <a:rPr lang="en-US" altLang="zh-CN" sz="2000" dirty="0"/>
              <a:t>&gt; [ ,...n ] ]</a:t>
            </a:r>
          </a:p>
          <a:p>
            <a:pPr>
              <a:lnSpc>
                <a:spcPct val="150000"/>
              </a:lnSpc>
            </a:pPr>
            <a:r>
              <a:rPr lang="en-US" altLang="zh-CN" sz="2000" dirty="0"/>
              <a:t>[ AS ]</a:t>
            </a:r>
          </a:p>
          <a:p>
            <a:pPr>
              <a:lnSpc>
                <a:spcPct val="150000"/>
              </a:lnSpc>
            </a:pPr>
            <a:r>
              <a:rPr lang="en-US" altLang="zh-CN" sz="2000" dirty="0"/>
              <a:t>   BEGIN </a:t>
            </a:r>
          </a:p>
          <a:p>
            <a:pPr>
              <a:lnSpc>
                <a:spcPct val="150000"/>
              </a:lnSpc>
            </a:pPr>
            <a:r>
              <a:rPr lang="en-US" altLang="zh-CN" sz="2000" dirty="0"/>
              <a:t>      </a:t>
            </a:r>
            <a:r>
              <a:rPr lang="en-US" altLang="zh-CN" sz="2000" dirty="0" err="1"/>
              <a:t>function_body</a:t>
            </a:r>
            <a:endParaRPr lang="en-US" altLang="zh-CN" sz="2000" dirty="0"/>
          </a:p>
          <a:p>
            <a:pPr>
              <a:lnSpc>
                <a:spcPct val="150000"/>
              </a:lnSpc>
            </a:pPr>
            <a:r>
              <a:rPr lang="en-US" altLang="zh-CN" sz="2000" dirty="0"/>
              <a:t>      RETURN</a:t>
            </a:r>
          </a:p>
          <a:p>
            <a:pPr>
              <a:lnSpc>
                <a:spcPct val="150000"/>
              </a:lnSpc>
            </a:pPr>
            <a:r>
              <a:rPr lang="en-US" altLang="zh-CN" sz="2000" dirty="0"/>
              <a:t>   END</a:t>
            </a:r>
            <a:endParaRPr lang="zh-C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p:cNvSpPr>
            <a:spLocks noGrp="1"/>
          </p:cNvSpPr>
          <p:nvPr>
            <p:ph idx="1"/>
          </p:nvPr>
        </p:nvSpPr>
        <p:spPr>
          <a:xfrm>
            <a:off x="233294" y="1075701"/>
            <a:ext cx="10972800" cy="4524949"/>
          </a:xfrm>
          <a:solidFill>
            <a:schemeClr val="bg1"/>
          </a:solidFill>
        </p:spPr>
        <p:txBody>
          <a:bodyPr/>
          <a:lstStyle/>
          <a:p>
            <a:pPr eaLnBrk="1" hangingPunct="1"/>
            <a:r>
              <a:rPr lang="zh-CN" altLang="en-US" dirty="0">
                <a:latin typeface="+mn-ea"/>
              </a:rPr>
              <a:t>标识符分类</a:t>
            </a:r>
            <a:endParaRPr lang="en-US" altLang="zh-CN" dirty="0">
              <a:latin typeface="+mn-ea"/>
            </a:endParaRPr>
          </a:p>
          <a:p>
            <a:pPr lvl="1" eaLnBrk="1" hangingPunct="1"/>
            <a:r>
              <a:rPr lang="zh-CN" altLang="en-US" dirty="0">
                <a:latin typeface="+mn-ea"/>
              </a:rPr>
              <a:t>常规标识符（严格遵守标识符格式规则）</a:t>
            </a:r>
          </a:p>
          <a:p>
            <a:pPr lvl="1" eaLnBrk="1" hangingPunct="1"/>
            <a:r>
              <a:rPr lang="zh-CN" altLang="en-US" dirty="0">
                <a:latin typeface="+mn-ea"/>
              </a:rPr>
              <a:t>界定标识符（引号</a:t>
            </a:r>
            <a:r>
              <a:rPr lang="en-US" altLang="zh-CN" dirty="0">
                <a:latin typeface="+mn-ea"/>
              </a:rPr>
              <a:t>”</a:t>
            </a:r>
            <a:r>
              <a:rPr lang="zh-CN" altLang="en-US" dirty="0">
                <a:latin typeface="+mn-ea"/>
              </a:rPr>
              <a:t>或方括号</a:t>
            </a:r>
            <a:r>
              <a:rPr lang="en-US" altLang="zh-CN" dirty="0">
                <a:latin typeface="+mn-ea"/>
              </a:rPr>
              <a:t>[]</a:t>
            </a:r>
            <a:r>
              <a:rPr lang="zh-CN" altLang="en-US" dirty="0">
                <a:latin typeface="+mn-ea"/>
              </a:rPr>
              <a:t>）</a:t>
            </a:r>
            <a:endParaRPr lang="en-US" altLang="zh-CN" dirty="0">
              <a:latin typeface="+mn-ea"/>
            </a:endParaRPr>
          </a:p>
          <a:p>
            <a:pPr eaLnBrk="1" hangingPunct="1"/>
            <a:r>
              <a:rPr lang="zh-CN" altLang="en-US" dirty="0">
                <a:latin typeface="+mn-ea"/>
              </a:rPr>
              <a:t>标识符格式规则</a:t>
            </a:r>
            <a:endParaRPr lang="en-US" altLang="zh-CN" dirty="0">
              <a:latin typeface="+mn-ea"/>
            </a:endParaRPr>
          </a:p>
          <a:p>
            <a:pPr lvl="1" eaLnBrk="1" hangingPunct="1">
              <a:lnSpc>
                <a:spcPct val="100000"/>
              </a:lnSpc>
            </a:pPr>
            <a:r>
              <a:rPr lang="zh-CN" altLang="en-US" b="1" dirty="0">
                <a:solidFill>
                  <a:srgbClr val="FF0000"/>
                </a:solidFill>
                <a:latin typeface="+mn-ea"/>
              </a:rPr>
              <a:t>字母或</a:t>
            </a:r>
            <a:r>
              <a:rPr lang="en-US" altLang="zh-CN" b="1" dirty="0">
                <a:solidFill>
                  <a:srgbClr val="FF0000"/>
                </a:solidFill>
                <a:latin typeface="+mn-ea"/>
              </a:rPr>
              <a:t>_</a:t>
            </a:r>
            <a:r>
              <a:rPr lang="zh-CN" altLang="en-US" b="1" dirty="0">
                <a:solidFill>
                  <a:srgbClr val="FF0000"/>
                </a:solidFill>
                <a:latin typeface="+mn-ea"/>
              </a:rPr>
              <a:t>、</a:t>
            </a:r>
            <a:r>
              <a:rPr lang="en-US" altLang="zh-CN" b="1" dirty="0">
                <a:solidFill>
                  <a:srgbClr val="FF0000"/>
                </a:solidFill>
                <a:latin typeface="+mn-ea"/>
              </a:rPr>
              <a:t>@</a:t>
            </a:r>
            <a:r>
              <a:rPr lang="zh-CN" altLang="en-US" b="1" dirty="0">
                <a:solidFill>
                  <a:srgbClr val="FF0000"/>
                </a:solidFill>
                <a:latin typeface="+mn-ea"/>
              </a:rPr>
              <a:t>、＃开头</a:t>
            </a:r>
            <a:r>
              <a:rPr lang="zh-CN" altLang="en-US" dirty="0">
                <a:latin typeface="+mn-ea"/>
              </a:rPr>
              <a:t>的字母数字或</a:t>
            </a:r>
            <a:r>
              <a:rPr lang="en-US" altLang="zh-CN" dirty="0">
                <a:latin typeface="+mn-ea"/>
              </a:rPr>
              <a:t>_</a:t>
            </a:r>
            <a:r>
              <a:rPr lang="zh-CN" altLang="en-US" dirty="0">
                <a:latin typeface="+mn-ea"/>
              </a:rPr>
              <a:t>、</a:t>
            </a:r>
            <a:r>
              <a:rPr lang="en-US" altLang="zh-CN" dirty="0">
                <a:latin typeface="+mn-ea"/>
              </a:rPr>
              <a:t>@</a:t>
            </a:r>
            <a:r>
              <a:rPr lang="zh-CN" altLang="en-US" dirty="0">
                <a:latin typeface="+mn-ea"/>
              </a:rPr>
              <a:t>、</a:t>
            </a:r>
            <a:r>
              <a:rPr lang="en-US" altLang="zh-CN" dirty="0">
                <a:latin typeface="+mn-ea"/>
              </a:rPr>
              <a:t>$</a:t>
            </a:r>
            <a:r>
              <a:rPr lang="zh-CN" altLang="en-US" dirty="0">
                <a:latin typeface="+mn-ea"/>
              </a:rPr>
              <a:t>序列</a:t>
            </a:r>
          </a:p>
          <a:p>
            <a:pPr lvl="1" eaLnBrk="1" hangingPunct="1">
              <a:lnSpc>
                <a:spcPct val="100000"/>
              </a:lnSpc>
            </a:pPr>
            <a:r>
              <a:rPr lang="zh-CN" altLang="en-US" dirty="0">
                <a:latin typeface="+mn-ea"/>
              </a:rPr>
              <a:t>不与保留字相同</a:t>
            </a:r>
          </a:p>
          <a:p>
            <a:pPr lvl="1" eaLnBrk="1" hangingPunct="1">
              <a:lnSpc>
                <a:spcPct val="100000"/>
              </a:lnSpc>
            </a:pPr>
            <a:r>
              <a:rPr lang="zh-CN" altLang="en-US" dirty="0">
                <a:latin typeface="+mn-ea"/>
              </a:rPr>
              <a:t>长度小于</a:t>
            </a:r>
            <a:r>
              <a:rPr lang="en-US" altLang="zh-CN" dirty="0">
                <a:latin typeface="+mn-ea"/>
              </a:rPr>
              <a:t>128</a:t>
            </a:r>
          </a:p>
          <a:p>
            <a:pPr lvl="1" eaLnBrk="1" hangingPunct="1">
              <a:lnSpc>
                <a:spcPct val="100000"/>
              </a:lnSpc>
            </a:pPr>
            <a:r>
              <a:rPr lang="zh-CN" altLang="en-US" dirty="0">
                <a:latin typeface="+mn-ea"/>
              </a:rPr>
              <a:t>不符合规则的标识符必须加以界定（双引号””或方括号</a:t>
            </a:r>
            <a:r>
              <a:rPr lang="en-US" altLang="zh-CN" dirty="0">
                <a:latin typeface="+mn-ea"/>
              </a:rPr>
              <a:t>[]</a:t>
            </a:r>
            <a:r>
              <a:rPr lang="zh-CN" altLang="en-US" dirty="0">
                <a:latin typeface="+mn-ea"/>
              </a:rPr>
              <a:t>）</a:t>
            </a:r>
          </a:p>
          <a:p>
            <a:pPr lvl="1" eaLnBrk="1" hangingPunct="1"/>
            <a:endParaRPr lang="zh-CN" altLang="en-US" dirty="0">
              <a:latin typeface="+mn-ea"/>
            </a:endParaRP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标识符</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138" y="5665539"/>
            <a:ext cx="8285002" cy="801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eaLnBrk="1" hangingPunct="1">
              <a:lnSpc>
                <a:spcPct val="150000"/>
              </a:lnSpc>
            </a:pPr>
            <a:r>
              <a:rPr lang="zh-CN" altLang="zh-CN" dirty="0"/>
              <a:t>现有一个员工表test （字段省），一个部门表bm （字段省）。</a:t>
            </a:r>
            <a:r>
              <a:rPr lang="zh-CN" altLang="en-US" dirty="0"/>
              <a:t>查询某部门的员工信息</a:t>
            </a:r>
            <a:endParaRPr lang="en-US" altLang="zh-CN" dirty="0"/>
          </a:p>
          <a:p>
            <a:pPr lvl="1" eaLnBrk="1" hangingPunct="1">
              <a:lnSpc>
                <a:spcPct val="150000"/>
              </a:lnSpc>
            </a:pPr>
            <a:r>
              <a:rPr lang="zh-CN" altLang="en-US" dirty="0">
                <a:ea typeface="宋体" charset="-122"/>
              </a:rPr>
              <a:t>创建内嵌表值函数</a:t>
            </a:r>
            <a:endParaRPr lang="en-US" altLang="zh-CN" dirty="0">
              <a:ea typeface="宋体" charset="-122"/>
            </a:endParaRPr>
          </a:p>
          <a:p>
            <a:endParaRPr lang="zh-CN" altLang="en-US" dirty="0"/>
          </a:p>
        </p:txBody>
      </p:sp>
      <p:sp>
        <p:nvSpPr>
          <p:cNvPr id="2" name="标题 1"/>
          <p:cNvSpPr>
            <a:spLocks noGrp="1"/>
          </p:cNvSpPr>
          <p:nvPr>
            <p:ph type="title"/>
          </p:nvPr>
        </p:nvSpPr>
        <p:spPr/>
        <p:txBody>
          <a:bodyPr/>
          <a:lstStyle/>
          <a:p>
            <a:r>
              <a:rPr lang="zh-CN" altLang="en-US" dirty="0"/>
              <a:t>多语句表值函数示例</a:t>
            </a:r>
          </a:p>
        </p:txBody>
      </p:sp>
      <p:sp>
        <p:nvSpPr>
          <p:cNvPr id="7" name="文本框 6"/>
          <p:cNvSpPr txBox="1"/>
          <p:nvPr/>
        </p:nvSpPr>
        <p:spPr>
          <a:xfrm>
            <a:off x="3633020" y="2591312"/>
            <a:ext cx="4925960" cy="2400657"/>
          </a:xfrm>
          <a:prstGeom prst="rect">
            <a:avLst/>
          </a:prstGeom>
          <a:noFill/>
        </p:spPr>
        <p:txBody>
          <a:bodyPr wrap="square" rtlCol="0">
            <a:spAutoFit/>
          </a:bodyPr>
          <a:lstStyle/>
          <a:p>
            <a:pPr>
              <a:lnSpc>
                <a:spcPct val="150000"/>
              </a:lnSpc>
            </a:pPr>
            <a:r>
              <a:rPr lang="en-US" altLang="zh-CN" sz="2000" b="1" dirty="0"/>
              <a:t>CREATE</a:t>
            </a:r>
            <a:r>
              <a:rPr lang="zh-CN" altLang="zh-CN" sz="2000" b="1" dirty="0"/>
              <a:t> </a:t>
            </a:r>
            <a:r>
              <a:rPr lang="en-US" altLang="zh-CN" sz="2000" b="1" dirty="0"/>
              <a:t>FUNCTION </a:t>
            </a:r>
            <a:r>
              <a:rPr lang="zh-CN" altLang="zh-CN" sz="2000" b="1" dirty="0"/>
              <a:t> </a:t>
            </a:r>
            <a:r>
              <a:rPr lang="zh-CN" altLang="zh-CN" sz="2000" dirty="0"/>
              <a:t>fn_bumen</a:t>
            </a:r>
            <a:br>
              <a:rPr lang="zh-CN" altLang="zh-CN" sz="2000" dirty="0"/>
            </a:br>
            <a:r>
              <a:rPr lang="zh-CN" altLang="zh-CN" sz="2000" dirty="0"/>
              <a:t>(@bm char(2))</a:t>
            </a:r>
            <a:br>
              <a:rPr lang="zh-CN" altLang="zh-CN" sz="2000" dirty="0"/>
            </a:br>
            <a:r>
              <a:rPr lang="zh-CN" altLang="zh-CN" sz="2000" dirty="0"/>
              <a:t>returns table</a:t>
            </a:r>
            <a:br>
              <a:rPr lang="zh-CN" altLang="zh-CN" sz="2000" dirty="0"/>
            </a:br>
            <a:r>
              <a:rPr lang="zh-CN" altLang="zh-CN" sz="2000" dirty="0"/>
              <a:t>as </a:t>
            </a:r>
            <a:br>
              <a:rPr lang="zh-CN" altLang="zh-CN" sz="2000" dirty="0"/>
            </a:br>
            <a:r>
              <a:rPr lang="zh-CN" altLang="zh-CN" sz="2000" dirty="0"/>
              <a:t>return (select * from test</a:t>
            </a:r>
            <a:r>
              <a:rPr lang="en-US" altLang="zh-CN" sz="2000" dirty="0"/>
              <a:t> </a:t>
            </a:r>
            <a:r>
              <a:rPr lang="zh-CN" altLang="zh-CN" sz="2000" dirty="0"/>
              <a:t>where 部门=@bm) </a:t>
            </a:r>
            <a:endParaRPr lang="zh-CN" altLang="en-US" sz="2000" dirty="0"/>
          </a:p>
        </p:txBody>
      </p:sp>
    </p:spTree>
    <p:extLst>
      <p:ext uri="{BB962C8B-B14F-4D97-AF65-F5344CB8AC3E}">
        <p14:creationId xmlns:p14="http://schemas.microsoft.com/office/powerpoint/2010/main" val="36028460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eaLnBrk="1" hangingPunct="1">
              <a:lnSpc>
                <a:spcPct val="150000"/>
              </a:lnSpc>
            </a:pPr>
            <a:r>
              <a:rPr lang="zh-CN" altLang="en-US" dirty="0">
                <a:latin typeface="+mn-ea"/>
              </a:rPr>
              <a:t>创建多语句表值函数</a:t>
            </a:r>
          </a:p>
        </p:txBody>
      </p:sp>
      <p:sp>
        <p:nvSpPr>
          <p:cNvPr id="2" name="标题 1"/>
          <p:cNvSpPr>
            <a:spLocks noGrp="1"/>
          </p:cNvSpPr>
          <p:nvPr>
            <p:ph type="title"/>
          </p:nvPr>
        </p:nvSpPr>
        <p:spPr/>
        <p:txBody>
          <a:bodyPr/>
          <a:lstStyle/>
          <a:p>
            <a:r>
              <a:rPr lang="zh-CN" altLang="en-US" dirty="0"/>
              <a:t>多语句表值函数示例</a:t>
            </a:r>
          </a:p>
        </p:txBody>
      </p:sp>
      <p:sp>
        <p:nvSpPr>
          <p:cNvPr id="5" name="文本框 4"/>
          <p:cNvSpPr txBox="1"/>
          <p:nvPr/>
        </p:nvSpPr>
        <p:spPr>
          <a:xfrm>
            <a:off x="3859910" y="1074509"/>
            <a:ext cx="7934632" cy="4708981"/>
          </a:xfrm>
          <a:prstGeom prst="rect">
            <a:avLst/>
          </a:prstGeom>
          <a:solidFill>
            <a:schemeClr val="bg1"/>
          </a:solidFill>
        </p:spPr>
        <p:txBody>
          <a:bodyPr wrap="square" rtlCol="0">
            <a:spAutoFit/>
          </a:bodyPr>
          <a:lstStyle/>
          <a:p>
            <a:pPr>
              <a:lnSpc>
                <a:spcPct val="150000"/>
              </a:lnSpc>
            </a:pPr>
            <a:r>
              <a:rPr lang="en-US" altLang="zh-CN" sz="2000" b="1" dirty="0"/>
              <a:t>CREATE</a:t>
            </a:r>
            <a:r>
              <a:rPr lang="zh-CN" altLang="zh-CN" sz="2000" b="1" dirty="0"/>
              <a:t> </a:t>
            </a:r>
            <a:r>
              <a:rPr lang="en-US" altLang="zh-CN" sz="2000" b="1" dirty="0"/>
              <a:t>FUNCTION </a:t>
            </a:r>
            <a:r>
              <a:rPr lang="zh-CN" altLang="zh-CN" sz="2000" dirty="0"/>
              <a:t>fn_salary ( @bm char(2) )</a:t>
            </a:r>
            <a:br>
              <a:rPr lang="zh-CN" altLang="zh-CN" sz="2000" dirty="0"/>
            </a:br>
            <a:r>
              <a:rPr lang="en-US" altLang="zh-CN" sz="2000" dirty="0"/>
              <a:t>RETURNS</a:t>
            </a:r>
            <a:r>
              <a:rPr lang="zh-CN" altLang="zh-CN" sz="2000" dirty="0"/>
              <a:t> @salary table</a:t>
            </a:r>
            <a:br>
              <a:rPr lang="zh-CN" altLang="zh-CN" sz="2000" dirty="0"/>
            </a:br>
            <a:r>
              <a:rPr lang="zh-CN" altLang="zh-CN" sz="2000" dirty="0"/>
              <a:t>(姓名 varchar(10),部门名称 varchar(10),工资 numeric(8,2))</a:t>
            </a:r>
            <a:br>
              <a:rPr lang="zh-CN" altLang="zh-CN" sz="2000" dirty="0"/>
            </a:br>
            <a:r>
              <a:rPr lang="zh-CN" altLang="zh-CN" sz="2000" dirty="0"/>
              <a:t>as</a:t>
            </a:r>
            <a:br>
              <a:rPr lang="zh-CN" altLang="zh-CN" sz="2000" dirty="0"/>
            </a:br>
            <a:r>
              <a:rPr lang="zh-CN" altLang="zh-CN" sz="2000" dirty="0"/>
              <a:t>begin</a:t>
            </a:r>
            <a:br>
              <a:rPr lang="zh-CN" altLang="zh-CN" sz="2000" dirty="0"/>
            </a:br>
            <a:r>
              <a:rPr lang="zh-CN" altLang="zh-CN" sz="2000" dirty="0"/>
              <a:t>insert @salary</a:t>
            </a:r>
            <a:br>
              <a:rPr lang="zh-CN" altLang="zh-CN" sz="2000" dirty="0"/>
            </a:br>
            <a:r>
              <a:rPr lang="zh-CN" altLang="zh-CN" sz="2000" dirty="0"/>
              <a:t>select a.姓名,b.部门名称,a.工资</a:t>
            </a:r>
            <a:br>
              <a:rPr lang="zh-CN" altLang="zh-CN" sz="2000" dirty="0"/>
            </a:br>
            <a:r>
              <a:rPr lang="zh-CN" altLang="zh-CN" sz="2000" dirty="0"/>
              <a:t>from test a left join bm b on a.部门=b.部门</a:t>
            </a:r>
            <a:r>
              <a:rPr lang="en-US" altLang="zh-CN" sz="2000" dirty="0"/>
              <a:t> and</a:t>
            </a:r>
            <a:r>
              <a:rPr lang="zh-CN" altLang="zh-CN" sz="2000" dirty="0"/>
              <a:t> a.部门=@bm</a:t>
            </a:r>
            <a:br>
              <a:rPr lang="zh-CN" altLang="zh-CN" sz="2000" dirty="0"/>
            </a:br>
            <a:r>
              <a:rPr lang="zh-CN" altLang="zh-CN" sz="2000" dirty="0"/>
              <a:t>return</a:t>
            </a:r>
            <a:br>
              <a:rPr lang="zh-CN" altLang="zh-CN" sz="2000" dirty="0"/>
            </a:br>
            <a:r>
              <a:rPr lang="zh-CN" altLang="zh-CN" sz="2000" dirty="0"/>
              <a:t>end </a:t>
            </a:r>
            <a:endParaRPr lang="zh-CN" altLang="en-US" sz="2000" dirty="0"/>
          </a:p>
        </p:txBody>
      </p:sp>
    </p:spTree>
    <p:extLst>
      <p:ext uri="{BB962C8B-B14F-4D97-AF65-F5344CB8AC3E}">
        <p14:creationId xmlns:p14="http://schemas.microsoft.com/office/powerpoint/2010/main" val="174204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视图、存储过程和自定义函数</a:t>
            </a:r>
          </a:p>
        </p:txBody>
      </p:sp>
      <p:graphicFrame>
        <p:nvGraphicFramePr>
          <p:cNvPr id="4" name="Group 74"/>
          <p:cNvGraphicFramePr>
            <a:graphicFrameLocks noGrp="1"/>
          </p:cNvGraphicFramePr>
          <p:nvPr>
            <p:extLst>
              <p:ext uri="{D42A27DB-BD31-4B8C-83A1-F6EECF244321}">
                <p14:modId xmlns:p14="http://schemas.microsoft.com/office/powerpoint/2010/main" val="1975079309"/>
              </p:ext>
            </p:extLst>
          </p:nvPr>
        </p:nvGraphicFramePr>
        <p:xfrm>
          <a:off x="1875017" y="1185317"/>
          <a:ext cx="8441966" cy="4322863"/>
        </p:xfrm>
        <a:graphic>
          <a:graphicData uri="http://schemas.openxmlformats.org/drawingml/2006/table">
            <a:tbl>
              <a:tblPr/>
              <a:tblGrid>
                <a:gridCol w="969745">
                  <a:extLst>
                    <a:ext uri="{9D8B030D-6E8A-4147-A177-3AD203B41FA5}">
                      <a16:colId xmlns="" xmlns:a16="http://schemas.microsoft.com/office/drawing/2014/main" val="20000"/>
                    </a:ext>
                  </a:extLst>
                </a:gridCol>
                <a:gridCol w="2470105">
                  <a:extLst>
                    <a:ext uri="{9D8B030D-6E8A-4147-A177-3AD203B41FA5}">
                      <a16:colId xmlns="" xmlns:a16="http://schemas.microsoft.com/office/drawing/2014/main" val="20001"/>
                    </a:ext>
                  </a:extLst>
                </a:gridCol>
                <a:gridCol w="2690315">
                  <a:extLst>
                    <a:ext uri="{9D8B030D-6E8A-4147-A177-3AD203B41FA5}">
                      <a16:colId xmlns="" xmlns:a16="http://schemas.microsoft.com/office/drawing/2014/main" val="20002"/>
                    </a:ext>
                  </a:extLst>
                </a:gridCol>
                <a:gridCol w="2311801">
                  <a:extLst>
                    <a:ext uri="{9D8B030D-6E8A-4147-A177-3AD203B41FA5}">
                      <a16:colId xmlns="" xmlns:a16="http://schemas.microsoft.com/office/drawing/2014/main" val="20003"/>
                    </a:ext>
                  </a:extLst>
                </a:gridCol>
              </a:tblGrid>
              <a:tr h="701506">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1" lang="en-US" sz="2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800" b="1" i="0" u="none" strike="noStrike" cap="none" normalizeH="0" baseline="0" dirty="0">
                          <a:ln>
                            <a:noFill/>
                          </a:ln>
                          <a:solidFill>
                            <a:schemeClr val="tx1"/>
                          </a:solidFill>
                          <a:effectLst/>
                          <a:latin typeface="Times New Roman" pitchFamily="18" charset="0"/>
                          <a:ea typeface="宋体" pitchFamily="2" charset="-122"/>
                        </a:rPr>
                        <a:t>视图</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800" b="1" i="0" u="none" strike="noStrike" cap="none" normalizeH="0" baseline="0" dirty="0">
                          <a:ln>
                            <a:noFill/>
                          </a:ln>
                          <a:solidFill>
                            <a:schemeClr val="tx1"/>
                          </a:solidFill>
                          <a:effectLst/>
                          <a:latin typeface="Times New Roman" pitchFamily="18" charset="0"/>
                          <a:ea typeface="宋体" pitchFamily="2" charset="-122"/>
                        </a:rPr>
                        <a:t>存储过程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800" b="1" i="0" u="none" strike="noStrike" cap="none" normalizeH="0" baseline="0" dirty="0">
                          <a:ln>
                            <a:noFill/>
                          </a:ln>
                          <a:solidFill>
                            <a:schemeClr val="tx1"/>
                          </a:solidFill>
                          <a:effectLst/>
                          <a:latin typeface="Times New Roman" pitchFamily="18" charset="0"/>
                          <a:ea typeface="宋体" pitchFamily="2" charset="-122"/>
                        </a:rPr>
                        <a:t>自定义函数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147116">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rPr>
                        <a:t>语句</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只能是</a:t>
                      </a: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SELECT</a:t>
                      </a: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语句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可以包含程序流、逻辑以及</a:t>
                      </a: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SELECT</a:t>
                      </a: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语句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defRPr/>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可以包含程序流、逻辑以及</a:t>
                      </a: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SELECT</a:t>
                      </a: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语句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535615">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输入</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不能接受参数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可以有输入输出参数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有输入参数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791510">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返回值</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只能返回结果集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返回值只能是整数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可以返回标量值、表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1147116">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典型应用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多个表格的连接查询</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完成某个特定的较复杂的任务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可以完成比较复杂的任务，可以出现在</a:t>
                      </a: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select</a:t>
                      </a: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语句中</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Autofit/>
          </a:bodyPr>
          <a:lstStyle/>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第一节 </a:t>
            </a:r>
            <a:r>
              <a:rPr lang="en-US" altLang="zh-CN" dirty="0">
                <a:solidFill>
                  <a:srgbClr val="000000"/>
                </a:solidFill>
                <a:latin typeface="+mj-ea"/>
                <a:ea typeface="+mj-ea"/>
                <a:cs typeface="+mn-cs"/>
              </a:rPr>
              <a:t>T-SQL</a:t>
            </a:r>
            <a:r>
              <a:rPr lang="zh-CN" altLang="en-US" dirty="0">
                <a:solidFill>
                  <a:srgbClr val="000000"/>
                </a:solidFill>
                <a:latin typeface="+mj-ea"/>
                <a:ea typeface="+mj-ea"/>
                <a:cs typeface="+mn-cs"/>
              </a:rPr>
              <a:t>编程基础</a:t>
            </a:r>
            <a:endParaRPr lang="en-US" altLang="zh-CN"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第二节 游标</a:t>
            </a:r>
            <a:endParaRPr lang="en-US" altLang="zh-CN"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第三节 存储过程</a:t>
            </a:r>
            <a:endParaRPr lang="en-US" altLang="zh-CN"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第四节 自定义函数</a:t>
            </a:r>
            <a:endParaRPr lang="en-US" altLang="zh-CN" dirty="0">
              <a:solidFill>
                <a:srgbClr val="000000"/>
              </a:solidFill>
              <a:latin typeface="+mj-ea"/>
              <a:ea typeface="+mj-ea"/>
              <a:cs typeface="+mn-cs"/>
            </a:endParaRPr>
          </a:p>
          <a:p>
            <a:pPr eaLnBrk="1" hangingPunct="1">
              <a:lnSpc>
                <a:spcPct val="150000"/>
              </a:lnSpc>
              <a:defRPr/>
            </a:pPr>
            <a:r>
              <a:rPr lang="zh-CN" altLang="en-US" dirty="0">
                <a:solidFill>
                  <a:srgbClr val="FF9905"/>
                </a:solidFill>
                <a:latin typeface="+mj-ea"/>
                <a:ea typeface="+mj-ea"/>
                <a:cs typeface="+mn-cs"/>
              </a:rPr>
              <a:t>第五节 触发器</a:t>
            </a:r>
          </a:p>
        </p:txBody>
      </p:sp>
      <p:sp>
        <p:nvSpPr>
          <p:cNvPr id="23553" name="标题 1"/>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dirty="0">
                <a:latin typeface="+mj-ea"/>
              </a:rPr>
              <a:t>第</a:t>
            </a:r>
            <a:r>
              <a:rPr lang="en-US" altLang="zh-CN" dirty="0">
                <a:latin typeface="+mj-ea"/>
              </a:rPr>
              <a:t>8</a:t>
            </a:r>
            <a:r>
              <a:rPr lang="zh-CN" altLang="en-US" dirty="0">
                <a:latin typeface="+mj-ea"/>
              </a:rPr>
              <a:t>章 数据库编程</a:t>
            </a:r>
          </a:p>
        </p:txBody>
      </p:sp>
    </p:spTree>
    <p:extLst>
      <p:ext uri="{BB962C8B-B14F-4D97-AF65-F5344CB8AC3E}">
        <p14:creationId xmlns:p14="http://schemas.microsoft.com/office/powerpoint/2010/main" val="16657922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内容占位符 2"/>
          <p:cNvSpPr>
            <a:spLocks noGrp="1"/>
          </p:cNvSpPr>
          <p:nvPr>
            <p:ph idx="1"/>
          </p:nvPr>
        </p:nvSpPr>
        <p:spPr/>
        <p:txBody>
          <a:bodyPr/>
          <a:lstStyle/>
          <a:p>
            <a:pPr eaLnBrk="1" hangingPunct="1">
              <a:lnSpc>
                <a:spcPct val="130000"/>
              </a:lnSpc>
            </a:pPr>
            <a:r>
              <a:rPr lang="zh-CN" altLang="en-US" dirty="0"/>
              <a:t>触发器（</a:t>
            </a:r>
            <a:r>
              <a:rPr lang="en-US" altLang="zh-CN" dirty="0"/>
              <a:t>Trigger</a:t>
            </a:r>
            <a:r>
              <a:rPr lang="zh-CN" altLang="en-US" dirty="0"/>
              <a:t>）是用户定义在关系表上的一类由</a:t>
            </a:r>
            <a:r>
              <a:rPr lang="zh-CN" altLang="en-US" dirty="0">
                <a:solidFill>
                  <a:srgbClr val="FF0000"/>
                </a:solidFill>
              </a:rPr>
              <a:t>事件驱动</a:t>
            </a:r>
            <a:r>
              <a:rPr lang="zh-CN" altLang="en-US" dirty="0"/>
              <a:t>的特殊过程</a:t>
            </a:r>
          </a:p>
          <a:p>
            <a:pPr lvl="1" eaLnBrk="1" hangingPunct="1">
              <a:lnSpc>
                <a:spcPct val="130000"/>
              </a:lnSpc>
            </a:pPr>
            <a:r>
              <a:rPr lang="zh-CN" altLang="en-US" dirty="0">
                <a:ea typeface="宋体" charset="-122"/>
              </a:rPr>
              <a:t>由服务器自动激活</a:t>
            </a:r>
          </a:p>
          <a:p>
            <a:pPr lvl="1" eaLnBrk="1" hangingPunct="1">
              <a:lnSpc>
                <a:spcPct val="130000"/>
              </a:lnSpc>
            </a:pPr>
            <a:r>
              <a:rPr lang="zh-CN" altLang="en-US" dirty="0">
                <a:ea typeface="宋体" charset="-122"/>
              </a:rPr>
              <a:t>可以进行更为复杂的检查和操作，具有更精细和更强大的数据控制能力 </a:t>
            </a:r>
          </a:p>
          <a:p>
            <a:pPr eaLnBrk="1" hangingPunct="1">
              <a:lnSpc>
                <a:spcPct val="130000"/>
              </a:lnSpc>
            </a:pPr>
            <a:r>
              <a:rPr lang="en-US" altLang="zh-CN" dirty="0"/>
              <a:t>SQL SERVER2008</a:t>
            </a:r>
            <a:r>
              <a:rPr lang="zh-CN" altLang="en-US" dirty="0"/>
              <a:t>触发器</a:t>
            </a:r>
            <a:endParaRPr lang="en-US" altLang="zh-CN" dirty="0"/>
          </a:p>
          <a:p>
            <a:pPr lvl="1" eaLnBrk="1" hangingPunct="1">
              <a:lnSpc>
                <a:spcPct val="130000"/>
              </a:lnSpc>
            </a:pPr>
            <a:r>
              <a:rPr lang="en-US" altLang="zh-CN" dirty="0">
                <a:ea typeface="宋体" charset="-122"/>
              </a:rPr>
              <a:t>DML</a:t>
            </a:r>
            <a:r>
              <a:rPr lang="zh-CN" altLang="en-US" dirty="0">
                <a:ea typeface="宋体" charset="-122"/>
              </a:rPr>
              <a:t>触发器</a:t>
            </a:r>
          </a:p>
          <a:p>
            <a:pPr lvl="1" eaLnBrk="1" hangingPunct="1">
              <a:lnSpc>
                <a:spcPct val="130000"/>
              </a:lnSpc>
            </a:pPr>
            <a:r>
              <a:rPr lang="en-US" altLang="zh-CN" dirty="0">
                <a:ea typeface="宋体" charset="-122"/>
              </a:rPr>
              <a:t>DDL</a:t>
            </a:r>
            <a:r>
              <a:rPr lang="zh-CN" altLang="en-US" dirty="0">
                <a:ea typeface="宋体" charset="-122"/>
              </a:rPr>
              <a:t>触发器 </a:t>
            </a:r>
          </a:p>
          <a:p>
            <a:pPr eaLnBrk="1" hangingPunct="1"/>
            <a:endParaRPr lang="zh-CN" altLang="en-US" dirty="0"/>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触发器</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fontScale="85000" lnSpcReduction="20000"/>
          </a:bodyPr>
          <a:lstStyle/>
          <a:p>
            <a:pPr eaLnBrk="1" fontAlgn="auto" hangingPunct="1">
              <a:spcAft>
                <a:spcPts val="0"/>
              </a:spcAft>
              <a:defRPr/>
            </a:pPr>
            <a:r>
              <a:rPr lang="zh-CN" altLang="en-US" sz="3000" dirty="0"/>
              <a:t>触发器是一种特殊的存储过程，它在执行事件时自动生效。</a:t>
            </a:r>
            <a:r>
              <a:rPr lang="en-US" altLang="zh-CN" sz="3000" dirty="0"/>
              <a:t>SQL Server2008 </a:t>
            </a:r>
            <a:r>
              <a:rPr lang="zh-CN" altLang="en-US" sz="3000" dirty="0"/>
              <a:t>包括两大类触发器：</a:t>
            </a:r>
            <a:r>
              <a:rPr lang="en-US" altLang="zh-CN" sz="3000" dirty="0"/>
              <a:t>DML </a:t>
            </a:r>
            <a:r>
              <a:rPr lang="zh-CN" altLang="en-US" sz="3000" dirty="0"/>
              <a:t>触发器和 </a:t>
            </a:r>
            <a:r>
              <a:rPr lang="en-US" altLang="zh-CN" sz="3000" dirty="0"/>
              <a:t>DDL </a:t>
            </a:r>
            <a:r>
              <a:rPr lang="zh-CN" altLang="en-US" sz="3000" dirty="0"/>
              <a:t>触发器</a:t>
            </a:r>
            <a:endParaRPr lang="en-US" altLang="zh-CN" sz="3000" dirty="0"/>
          </a:p>
          <a:p>
            <a:pPr lvl="1" eaLnBrk="1" fontAlgn="auto" hangingPunct="1">
              <a:spcAft>
                <a:spcPts val="0"/>
              </a:spcAft>
              <a:defRPr/>
            </a:pPr>
            <a:r>
              <a:rPr lang="en-US" altLang="zh-CN" sz="2600" dirty="0">
                <a:ea typeface="+mn-ea"/>
              </a:rPr>
              <a:t>DML </a:t>
            </a:r>
            <a:r>
              <a:rPr lang="zh-CN" altLang="en-US" sz="2600" dirty="0">
                <a:ea typeface="+mn-ea"/>
              </a:rPr>
              <a:t>触发器在数据库中发生数据操作语言 </a:t>
            </a:r>
            <a:r>
              <a:rPr lang="en-US" altLang="zh-CN" sz="2600" dirty="0">
                <a:ea typeface="+mn-ea"/>
              </a:rPr>
              <a:t>(DML) </a:t>
            </a:r>
            <a:r>
              <a:rPr lang="zh-CN" altLang="en-US" sz="2600" dirty="0">
                <a:ea typeface="+mn-ea"/>
              </a:rPr>
              <a:t>事件时将启用。</a:t>
            </a:r>
            <a:r>
              <a:rPr lang="en-US" altLang="zh-CN" sz="2600" dirty="0">
                <a:ea typeface="+mn-ea"/>
              </a:rPr>
              <a:t>DML </a:t>
            </a:r>
            <a:r>
              <a:rPr lang="zh-CN" altLang="en-US" sz="2600" dirty="0">
                <a:ea typeface="+mn-ea"/>
              </a:rPr>
              <a:t>事件包括在指定表或视图中修改数据的 </a:t>
            </a:r>
            <a:r>
              <a:rPr lang="en-US" altLang="zh-CN" sz="2600" dirty="0">
                <a:ea typeface="+mn-ea"/>
              </a:rPr>
              <a:t>INSERT </a:t>
            </a:r>
            <a:r>
              <a:rPr lang="zh-CN" altLang="en-US" sz="2600" dirty="0">
                <a:ea typeface="+mn-ea"/>
              </a:rPr>
              <a:t>语句、</a:t>
            </a:r>
            <a:r>
              <a:rPr lang="en-US" altLang="zh-CN" sz="2600" dirty="0">
                <a:ea typeface="+mn-ea"/>
              </a:rPr>
              <a:t>UPDATE </a:t>
            </a:r>
            <a:r>
              <a:rPr lang="zh-CN" altLang="en-US" sz="2600" dirty="0">
                <a:ea typeface="+mn-ea"/>
              </a:rPr>
              <a:t>语句或 </a:t>
            </a:r>
            <a:r>
              <a:rPr lang="en-US" altLang="zh-CN" sz="2600" dirty="0">
                <a:ea typeface="+mn-ea"/>
              </a:rPr>
              <a:t>DELETE </a:t>
            </a:r>
            <a:r>
              <a:rPr lang="zh-CN" altLang="en-US" sz="2600" dirty="0">
                <a:ea typeface="+mn-ea"/>
              </a:rPr>
              <a:t>语句。</a:t>
            </a:r>
            <a:r>
              <a:rPr lang="en-US" altLang="zh-CN" sz="2600" dirty="0">
                <a:ea typeface="+mn-ea"/>
              </a:rPr>
              <a:t>DML </a:t>
            </a:r>
            <a:r>
              <a:rPr lang="zh-CN" altLang="en-US" sz="2600" dirty="0">
                <a:ea typeface="+mn-ea"/>
              </a:rPr>
              <a:t>触发器可以查询其他表，还可以包含复杂的 </a:t>
            </a:r>
            <a:r>
              <a:rPr lang="en-US" altLang="zh-CN" sz="2600" dirty="0">
                <a:ea typeface="+mn-ea"/>
              </a:rPr>
              <a:t>Transact-SQL </a:t>
            </a:r>
            <a:r>
              <a:rPr lang="zh-CN" altLang="en-US" sz="2600" dirty="0">
                <a:ea typeface="+mn-ea"/>
              </a:rPr>
              <a:t>语句。将触发器和触发它的语句作为可在触发器内回滚的单个事务对待。如果检测到错误（例如，磁盘空间不足），则整个事务即自动回滚</a:t>
            </a:r>
            <a:endParaRPr lang="en-US" altLang="zh-CN" sz="2600" dirty="0">
              <a:ea typeface="+mn-ea"/>
            </a:endParaRPr>
          </a:p>
          <a:p>
            <a:pPr lvl="1" eaLnBrk="1" fontAlgn="auto" hangingPunct="1">
              <a:spcAft>
                <a:spcPts val="0"/>
              </a:spcAft>
              <a:defRPr/>
            </a:pPr>
            <a:r>
              <a:rPr lang="en-US" altLang="zh-CN" sz="2600" dirty="0">
                <a:ea typeface="+mn-ea"/>
              </a:rPr>
              <a:t>DDL </a:t>
            </a:r>
            <a:r>
              <a:rPr lang="zh-CN" altLang="en-US" sz="2600" dirty="0">
                <a:ea typeface="+mn-ea"/>
              </a:rPr>
              <a:t>触发器是 </a:t>
            </a:r>
            <a:r>
              <a:rPr lang="en-US" altLang="zh-CN" sz="2600" dirty="0">
                <a:ea typeface="+mn-ea"/>
              </a:rPr>
              <a:t>SQL Server 2008 </a:t>
            </a:r>
            <a:r>
              <a:rPr lang="zh-CN" altLang="en-US" sz="2600" dirty="0">
                <a:ea typeface="+mn-ea"/>
              </a:rPr>
              <a:t>的新增功能。当服务器或数据库中发生数据定义语言 </a:t>
            </a:r>
            <a:r>
              <a:rPr lang="en-US" altLang="zh-CN" sz="2600" dirty="0">
                <a:ea typeface="+mn-ea"/>
              </a:rPr>
              <a:t>(DDL) </a:t>
            </a:r>
            <a:r>
              <a:rPr lang="zh-CN" altLang="en-US" sz="2600" dirty="0">
                <a:ea typeface="+mn-ea"/>
              </a:rPr>
              <a:t>事件时将调用这些触发器</a:t>
            </a:r>
            <a:endParaRPr lang="zh-CN" altLang="en-US" dirty="0">
              <a:ea typeface="+mn-ea"/>
            </a:endParaRPr>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Times New Roman" panose="02020603050405020304" pitchFamily="18" charset="0"/>
                <a:cs typeface="Times New Roman" panose="02020603050405020304" pitchFamily="18" charset="0"/>
              </a:rPr>
              <a:t>SQL SERVER2008</a:t>
            </a:r>
            <a:r>
              <a:rPr lang="zh-CN" altLang="en-US" dirty="0">
                <a:latin typeface="+mj-ea"/>
              </a:rPr>
              <a:t>触发器</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内容占位符 2"/>
          <p:cNvSpPr>
            <a:spLocks noGrp="1"/>
          </p:cNvSpPr>
          <p:nvPr>
            <p:ph idx="1"/>
          </p:nvPr>
        </p:nvSpPr>
        <p:spPr/>
        <p:txBody>
          <a:bodyPr/>
          <a:lstStyle/>
          <a:p>
            <a:pPr eaLnBrk="1" hangingPunct="1">
              <a:lnSpc>
                <a:spcPct val="150000"/>
              </a:lnSpc>
            </a:pPr>
            <a:r>
              <a:rPr lang="zh-CN" altLang="en-US" dirty="0"/>
              <a:t>触发器可以对数据库进行级联修改</a:t>
            </a:r>
          </a:p>
          <a:p>
            <a:pPr eaLnBrk="1" hangingPunct="1">
              <a:lnSpc>
                <a:spcPct val="150000"/>
              </a:lnSpc>
            </a:pPr>
            <a:r>
              <a:rPr lang="zh-CN" altLang="en-US" dirty="0"/>
              <a:t>实现比</a:t>
            </a:r>
            <a:r>
              <a:rPr lang="en-US" altLang="zh-CN" dirty="0"/>
              <a:t>CHECK</a:t>
            </a:r>
            <a:r>
              <a:rPr lang="zh-CN" altLang="en-US" dirty="0"/>
              <a:t>约束更为复杂的限制</a:t>
            </a:r>
          </a:p>
          <a:p>
            <a:pPr eaLnBrk="1" hangingPunct="1">
              <a:lnSpc>
                <a:spcPct val="150000"/>
              </a:lnSpc>
            </a:pPr>
            <a:r>
              <a:rPr lang="zh-CN" altLang="en-US" dirty="0"/>
              <a:t>比较数据修改前后的差别</a:t>
            </a:r>
          </a:p>
          <a:p>
            <a:pPr eaLnBrk="1" hangingPunct="1">
              <a:lnSpc>
                <a:spcPct val="150000"/>
              </a:lnSpc>
            </a:pPr>
            <a:r>
              <a:rPr lang="zh-CN" altLang="en-US" dirty="0"/>
              <a:t>强制表的修改要合乎业务规则</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触发器的作用</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fontScale="85000" lnSpcReduction="20000"/>
          </a:bodyPr>
          <a:lstStyle/>
          <a:p>
            <a:pPr eaLnBrk="1" fontAlgn="auto" hangingPunct="1">
              <a:spcAft>
                <a:spcPts val="0"/>
              </a:spcAft>
              <a:defRPr/>
            </a:pPr>
            <a:r>
              <a:rPr lang="en-US" altLang="zh-CN" dirty="0" err="1"/>
              <a:t>DML</a:t>
            </a:r>
            <a:r>
              <a:rPr lang="zh-CN" altLang="en-US" dirty="0"/>
              <a:t>触发器是在对表进行插入、更新或删除操作时自动执行的存储过程</a:t>
            </a:r>
            <a:endParaRPr lang="en-US" altLang="zh-CN" dirty="0"/>
          </a:p>
          <a:p>
            <a:pPr lvl="1" eaLnBrk="1" fontAlgn="auto" hangingPunct="1">
              <a:spcAft>
                <a:spcPts val="0"/>
              </a:spcAft>
              <a:defRPr/>
            </a:pPr>
            <a:r>
              <a:rPr lang="zh-CN" altLang="en-US" sz="2600" dirty="0">
                <a:ea typeface="+mn-ea"/>
              </a:rPr>
              <a:t>触发器定义在特定的表上，与表相关</a:t>
            </a:r>
          </a:p>
          <a:p>
            <a:pPr lvl="1" eaLnBrk="1" fontAlgn="auto" hangingPunct="1">
              <a:spcAft>
                <a:spcPts val="0"/>
              </a:spcAft>
              <a:defRPr/>
            </a:pPr>
            <a:r>
              <a:rPr lang="zh-CN" altLang="en-US" sz="2600" dirty="0">
                <a:ea typeface="+mn-ea"/>
              </a:rPr>
              <a:t>自动触发执行</a:t>
            </a:r>
          </a:p>
          <a:p>
            <a:pPr lvl="1" eaLnBrk="1" fontAlgn="auto" hangingPunct="1">
              <a:spcAft>
                <a:spcPts val="0"/>
              </a:spcAft>
              <a:defRPr/>
            </a:pPr>
            <a:r>
              <a:rPr lang="zh-CN" altLang="en-US" sz="2600" dirty="0">
                <a:ea typeface="+mn-ea"/>
              </a:rPr>
              <a:t>不能直接调用</a:t>
            </a:r>
          </a:p>
          <a:p>
            <a:pPr lvl="1" eaLnBrk="1" fontAlgn="auto" hangingPunct="1">
              <a:spcAft>
                <a:spcPts val="0"/>
              </a:spcAft>
              <a:defRPr/>
            </a:pPr>
            <a:r>
              <a:rPr lang="zh-CN" altLang="en-US" sz="2600" dirty="0">
                <a:ea typeface="+mn-ea"/>
              </a:rPr>
              <a:t>是一个事务（可回滚）</a:t>
            </a:r>
          </a:p>
          <a:p>
            <a:pPr eaLnBrk="1" fontAlgn="auto" hangingPunct="1">
              <a:spcAft>
                <a:spcPts val="0"/>
              </a:spcAft>
              <a:defRPr/>
            </a:pPr>
            <a:r>
              <a:rPr lang="zh-CN" altLang="en-US" dirty="0"/>
              <a:t>分类</a:t>
            </a:r>
            <a:endParaRPr lang="en-US" altLang="zh-CN" dirty="0"/>
          </a:p>
          <a:p>
            <a:pPr lvl="1" eaLnBrk="1" fontAlgn="auto" hangingPunct="1">
              <a:spcAft>
                <a:spcPts val="0"/>
              </a:spcAft>
              <a:defRPr/>
            </a:pPr>
            <a:r>
              <a:rPr lang="en-US" altLang="zh-CN" dirty="0">
                <a:ea typeface="+mn-ea"/>
              </a:rPr>
              <a:t>DELETE </a:t>
            </a:r>
            <a:r>
              <a:rPr lang="zh-CN" altLang="en-US" dirty="0">
                <a:ea typeface="+mn-ea"/>
              </a:rPr>
              <a:t>触发器</a:t>
            </a:r>
          </a:p>
          <a:p>
            <a:pPr lvl="1" eaLnBrk="1" fontAlgn="auto" hangingPunct="1">
              <a:spcAft>
                <a:spcPts val="0"/>
              </a:spcAft>
              <a:defRPr/>
            </a:pPr>
            <a:r>
              <a:rPr lang="en-US" altLang="zh-CN" dirty="0">
                <a:ea typeface="+mn-ea"/>
              </a:rPr>
              <a:t>INSERT </a:t>
            </a:r>
            <a:r>
              <a:rPr lang="zh-CN" altLang="en-US" dirty="0">
                <a:ea typeface="+mn-ea"/>
              </a:rPr>
              <a:t>触发器</a:t>
            </a:r>
          </a:p>
          <a:p>
            <a:pPr lvl="1" eaLnBrk="1" fontAlgn="auto" hangingPunct="1">
              <a:spcAft>
                <a:spcPts val="0"/>
              </a:spcAft>
              <a:defRPr/>
            </a:pPr>
            <a:r>
              <a:rPr lang="en-US" altLang="zh-CN" dirty="0">
                <a:ea typeface="+mn-ea"/>
              </a:rPr>
              <a:t>UPDATE </a:t>
            </a:r>
            <a:r>
              <a:rPr lang="zh-CN" altLang="en-US" dirty="0">
                <a:ea typeface="+mn-ea"/>
              </a:rPr>
              <a:t>触发器</a:t>
            </a:r>
          </a:p>
        </p:txBody>
      </p:sp>
      <p:sp>
        <p:nvSpPr>
          <p:cNvPr id="2" name="标题 1"/>
          <p:cNvSpPr>
            <a:spLocks noGrp="1"/>
          </p:cNvSpPr>
          <p:nvPr>
            <p:ph type="title"/>
          </p:nvPr>
        </p:nvSpPr>
        <p:spPr/>
        <p:txBody>
          <a:bodyPr/>
          <a:lstStyle/>
          <a:p>
            <a:pPr eaLnBrk="1" fontAlgn="auto" hangingPunct="1">
              <a:spcAft>
                <a:spcPts val="0"/>
              </a:spcAft>
              <a:defRPr/>
            </a:pPr>
            <a:r>
              <a:rPr lang="en-US" altLang="zh-CN" dirty="0" err="1">
                <a:latin typeface="Times New Roman" panose="02020603050405020304" pitchFamily="18" charset="0"/>
                <a:cs typeface="Times New Roman" panose="02020603050405020304" pitchFamily="18" charset="0"/>
              </a:rPr>
              <a:t>DML</a:t>
            </a:r>
            <a:r>
              <a:rPr lang="zh-CN" altLang="en-US" dirty="0">
                <a:latin typeface="+mj-ea"/>
              </a:rPr>
              <a:t>触发器</a:t>
            </a:r>
          </a:p>
        </p:txBody>
      </p:sp>
      <p:pic>
        <p:nvPicPr>
          <p:cNvPr id="5" name="图片 4">
            <a:extLst>
              <a:ext uri="{FF2B5EF4-FFF2-40B4-BE49-F238E27FC236}">
                <a16:creationId xmlns="" xmlns:a16="http://schemas.microsoft.com/office/drawing/2014/main" id="{E0188E3D-9F22-4835-ABF0-01FE01E74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8161" y="3612057"/>
            <a:ext cx="2222500" cy="255270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内容占位符 2"/>
          <p:cNvSpPr>
            <a:spLocks noGrp="1"/>
          </p:cNvSpPr>
          <p:nvPr>
            <p:ph idx="1"/>
          </p:nvPr>
        </p:nvSpPr>
        <p:spPr/>
        <p:txBody>
          <a:bodyPr/>
          <a:lstStyle/>
          <a:p>
            <a:pPr eaLnBrk="1" hangingPunct="1"/>
            <a:r>
              <a:rPr lang="en-US" altLang="zh-CN" dirty="0"/>
              <a:t>SQL Server 2008</a:t>
            </a:r>
            <a:r>
              <a:rPr lang="zh-CN" altLang="en-US" dirty="0"/>
              <a:t>为每个触发器都创建了两个专用临时表：</a:t>
            </a:r>
            <a:r>
              <a:rPr lang="en-US" altLang="zh-CN" dirty="0"/>
              <a:t>Inserted</a:t>
            </a:r>
            <a:r>
              <a:rPr lang="zh-CN" altLang="en-US" dirty="0"/>
              <a:t>表和</a:t>
            </a:r>
            <a:r>
              <a:rPr lang="en-US" altLang="zh-CN" dirty="0"/>
              <a:t>Deleted</a:t>
            </a:r>
            <a:r>
              <a:rPr lang="zh-CN" altLang="en-US" dirty="0"/>
              <a:t>表。这两个表的结构总是与被该触发器作用的表的结构相同，触发器执行完成后，与该触发器相关的这两个表也会被删除</a:t>
            </a:r>
            <a:endParaRPr lang="en-US" altLang="zh-CN" dirty="0"/>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Times New Roman" panose="02020603050405020304" pitchFamily="18" charset="0"/>
                <a:cs typeface="Times New Roman" panose="02020603050405020304" pitchFamily="18" charset="0"/>
              </a:rPr>
              <a:t>Inserted</a:t>
            </a:r>
            <a:r>
              <a:rPr lang="zh-CN" altLang="en-US" dirty="0">
                <a:latin typeface="+mj-ea"/>
              </a:rPr>
              <a:t>表和</a:t>
            </a:r>
            <a:r>
              <a:rPr lang="en-US" altLang="zh-CN" dirty="0">
                <a:latin typeface="Times New Roman" panose="02020603050405020304" pitchFamily="18" charset="0"/>
                <a:cs typeface="Times New Roman" panose="02020603050405020304" pitchFamily="18" charset="0"/>
              </a:rPr>
              <a:t>Deleted</a:t>
            </a:r>
            <a:r>
              <a:rPr lang="zh-CN" altLang="en-US" dirty="0">
                <a:latin typeface="+mj-ea"/>
              </a:rPr>
              <a:t>表</a:t>
            </a:r>
          </a:p>
        </p:txBody>
      </p:sp>
      <p:graphicFrame>
        <p:nvGraphicFramePr>
          <p:cNvPr id="4" name="表格 3"/>
          <p:cNvGraphicFramePr>
            <a:graphicFrameLocks noGrp="1"/>
          </p:cNvGraphicFramePr>
          <p:nvPr>
            <p:extLst>
              <p:ext uri="{D42A27DB-BD31-4B8C-83A1-F6EECF244321}">
                <p14:modId xmlns:p14="http://schemas.microsoft.com/office/powerpoint/2010/main" val="3965827617"/>
              </p:ext>
            </p:extLst>
          </p:nvPr>
        </p:nvGraphicFramePr>
        <p:xfrm>
          <a:off x="2449731" y="3237592"/>
          <a:ext cx="7742903" cy="2308125"/>
        </p:xfrm>
        <a:graphic>
          <a:graphicData uri="http://schemas.openxmlformats.org/drawingml/2006/table">
            <a:tbl>
              <a:tblPr>
                <a:tableStyleId>{616DA210-FB5B-4158-B5E0-FEB733F419BA}</a:tableStyleId>
              </a:tblPr>
              <a:tblGrid>
                <a:gridCol w="2580361">
                  <a:extLst>
                    <a:ext uri="{9D8B030D-6E8A-4147-A177-3AD203B41FA5}">
                      <a16:colId xmlns="" xmlns:a16="http://schemas.microsoft.com/office/drawing/2014/main" val="20000"/>
                    </a:ext>
                  </a:extLst>
                </a:gridCol>
                <a:gridCol w="2581271">
                  <a:extLst>
                    <a:ext uri="{9D8B030D-6E8A-4147-A177-3AD203B41FA5}">
                      <a16:colId xmlns="" xmlns:a16="http://schemas.microsoft.com/office/drawing/2014/main" val="20001"/>
                    </a:ext>
                  </a:extLst>
                </a:gridCol>
                <a:gridCol w="2581271">
                  <a:extLst>
                    <a:ext uri="{9D8B030D-6E8A-4147-A177-3AD203B41FA5}">
                      <a16:colId xmlns="" xmlns:a16="http://schemas.microsoft.com/office/drawing/2014/main" val="20002"/>
                    </a:ext>
                  </a:extLst>
                </a:gridCol>
              </a:tblGrid>
              <a:tr h="337775">
                <a:tc>
                  <a:txBody>
                    <a:bodyPr/>
                    <a:lstStyle/>
                    <a:p>
                      <a:pPr algn="ctr"/>
                      <a:r>
                        <a:rPr lang="zh-CN" sz="2000" dirty="0"/>
                        <a:t>激活触发器的动作</a:t>
                      </a:r>
                    </a:p>
                  </a:txBody>
                  <a:tcPr marL="68580" marR="68580" marT="0" marB="0">
                    <a:cell3D prstMaterial="dkEdge">
                      <a:bevel prst="coolSlant"/>
                      <a:lightRig rig="flood" dir="t"/>
                    </a:cell3D>
                  </a:tcPr>
                </a:tc>
                <a:tc>
                  <a:txBody>
                    <a:bodyPr/>
                    <a:lstStyle/>
                    <a:p>
                      <a:pPr algn="ctr"/>
                      <a:r>
                        <a:rPr lang="zh-CN" sz="2000"/>
                        <a:t>Inserted表</a:t>
                      </a:r>
                    </a:p>
                  </a:txBody>
                  <a:tcPr marL="68580" marR="68580" marT="0" marB="0">
                    <a:cell3D prstMaterial="dkEdge">
                      <a:bevel prst="coolSlant"/>
                      <a:lightRig rig="flood" dir="t"/>
                    </a:cell3D>
                  </a:tcPr>
                </a:tc>
                <a:tc>
                  <a:txBody>
                    <a:bodyPr/>
                    <a:lstStyle/>
                    <a:p>
                      <a:pPr algn="ctr"/>
                      <a:r>
                        <a:rPr lang="zh-CN" sz="2000"/>
                        <a:t>Deleted表</a:t>
                      </a:r>
                    </a:p>
                  </a:txBody>
                  <a:tcPr marL="68580" marR="68580" marT="0" marB="0">
                    <a:cell3D prstMaterial="dkEdge">
                      <a:bevel prst="coolSlant"/>
                      <a:lightRig rig="flood" dir="t"/>
                    </a:cell3D>
                  </a:tcPr>
                </a:tc>
                <a:extLst>
                  <a:ext uri="{0D108BD9-81ED-4DB2-BD59-A6C34878D82A}">
                    <a16:rowId xmlns="" xmlns:a16="http://schemas.microsoft.com/office/drawing/2014/main" val="10000"/>
                  </a:ext>
                </a:extLst>
              </a:tr>
              <a:tr h="675549">
                <a:tc>
                  <a:txBody>
                    <a:bodyPr/>
                    <a:lstStyle/>
                    <a:p>
                      <a:pPr algn="ctr"/>
                      <a:r>
                        <a:rPr lang="zh-CN" sz="2000" dirty="0"/>
                        <a:t>Insert</a:t>
                      </a:r>
                    </a:p>
                  </a:txBody>
                  <a:tcPr marL="68580" marR="68580" marT="0" marB="0" anchor="ctr">
                    <a:cell3D prstMaterial="dkEdge">
                      <a:bevel prst="coolSlant"/>
                      <a:lightRig rig="flood" dir="t"/>
                    </a:cell3D>
                  </a:tcPr>
                </a:tc>
                <a:tc>
                  <a:txBody>
                    <a:bodyPr/>
                    <a:lstStyle/>
                    <a:p>
                      <a:pPr algn="ctr"/>
                      <a:r>
                        <a:rPr lang="zh-CN" sz="2000" dirty="0"/>
                        <a:t>存放要插入的记录</a:t>
                      </a:r>
                    </a:p>
                  </a:txBody>
                  <a:tcPr marL="68580" marR="68580" marT="0" marB="0" anchor="ctr">
                    <a:cell3D prstMaterial="dkEdge">
                      <a:bevel prst="coolSlant"/>
                      <a:lightRig rig="flood" dir="t"/>
                    </a:cell3D>
                  </a:tcPr>
                </a:tc>
                <a:tc>
                  <a:txBody>
                    <a:bodyPr/>
                    <a:lstStyle/>
                    <a:p>
                      <a:r>
                        <a:rPr lang="zh-CN" sz="2000"/>
                        <a:t/>
                      </a:r>
                      <a:br>
                        <a:rPr lang="zh-CN" sz="2000"/>
                      </a:br>
                      <a:endParaRPr lang="zh-CN" sz="2000"/>
                    </a:p>
                  </a:txBody>
                  <a:tcPr marL="68580" marR="68580" marT="0" marB="0" anchor="ctr">
                    <a:cell3D prstMaterial="dkEdge">
                      <a:bevel prst="coolSlant"/>
                      <a:lightRig rig="flood" dir="t"/>
                    </a:cell3D>
                  </a:tcPr>
                </a:tc>
                <a:extLst>
                  <a:ext uri="{0D108BD9-81ED-4DB2-BD59-A6C34878D82A}">
                    <a16:rowId xmlns="" xmlns:a16="http://schemas.microsoft.com/office/drawing/2014/main" val="10001"/>
                  </a:ext>
                </a:extLst>
              </a:tr>
              <a:tr h="619252">
                <a:tc>
                  <a:txBody>
                    <a:bodyPr/>
                    <a:lstStyle/>
                    <a:p>
                      <a:pPr algn="ctr"/>
                      <a:r>
                        <a:rPr lang="zh-CN" sz="2000" dirty="0"/>
                        <a:t>Update</a:t>
                      </a:r>
                    </a:p>
                  </a:txBody>
                  <a:tcPr marL="68580" marR="68580" marT="0" marB="0" anchor="ctr">
                    <a:cell3D prstMaterial="dkEdge">
                      <a:bevel prst="coolSlant"/>
                      <a:lightRig rig="flood" dir="t"/>
                    </a:cell3D>
                  </a:tcPr>
                </a:tc>
                <a:tc>
                  <a:txBody>
                    <a:bodyPr/>
                    <a:lstStyle/>
                    <a:p>
                      <a:pPr algn="ctr"/>
                      <a:r>
                        <a:rPr lang="zh-CN" sz="2000" dirty="0"/>
                        <a:t>存放要更新的记录</a:t>
                      </a:r>
                    </a:p>
                  </a:txBody>
                  <a:tcPr marL="68580" marR="68580" marT="0" marB="0" anchor="ctr">
                    <a:cell3D prstMaterial="dkEdge">
                      <a:bevel prst="coolSlant"/>
                      <a:lightRig rig="flood" dir="t"/>
                    </a:cell3D>
                  </a:tcPr>
                </a:tc>
                <a:tc>
                  <a:txBody>
                    <a:bodyPr/>
                    <a:lstStyle/>
                    <a:p>
                      <a:pPr algn="ctr"/>
                      <a:r>
                        <a:rPr lang="zh-CN" sz="2000" dirty="0"/>
                        <a:t>存放更新前的旧记录</a:t>
                      </a:r>
                    </a:p>
                  </a:txBody>
                  <a:tcPr marL="68580" marR="68580" marT="0" marB="0" anchor="ctr">
                    <a:cell3D prstMaterial="dkEdge">
                      <a:bevel prst="coolSlant"/>
                      <a:lightRig rig="flood" dir="t"/>
                    </a:cell3D>
                  </a:tcPr>
                </a:tc>
                <a:extLst>
                  <a:ext uri="{0D108BD9-81ED-4DB2-BD59-A6C34878D82A}">
                    <a16:rowId xmlns="" xmlns:a16="http://schemas.microsoft.com/office/drawing/2014/main" val="10002"/>
                  </a:ext>
                </a:extLst>
              </a:tr>
              <a:tr h="675549">
                <a:tc>
                  <a:txBody>
                    <a:bodyPr/>
                    <a:lstStyle/>
                    <a:p>
                      <a:pPr algn="ctr"/>
                      <a:r>
                        <a:rPr lang="zh-CN" sz="2000"/>
                        <a:t>Delete</a:t>
                      </a:r>
                    </a:p>
                  </a:txBody>
                  <a:tcPr marL="68580" marR="68580" marT="0" marB="0" anchor="ctr">
                    <a:cell3D prstMaterial="dkEdge">
                      <a:bevel prst="coolSlant"/>
                      <a:lightRig rig="flood" dir="t"/>
                    </a:cell3D>
                  </a:tcPr>
                </a:tc>
                <a:tc>
                  <a:txBody>
                    <a:bodyPr/>
                    <a:lstStyle/>
                    <a:p>
                      <a:r>
                        <a:rPr lang="zh-CN" sz="2000" dirty="0"/>
                        <a:t/>
                      </a:r>
                      <a:br>
                        <a:rPr lang="zh-CN" sz="2000" dirty="0"/>
                      </a:br>
                      <a:endParaRPr lang="zh-CN" sz="2000" dirty="0"/>
                    </a:p>
                  </a:txBody>
                  <a:tcPr marL="68580" marR="68580" marT="0" marB="0" anchor="ctr">
                    <a:cell3D prstMaterial="dkEdge">
                      <a:bevel prst="coolSlant"/>
                      <a:lightRig rig="flood" dir="t"/>
                    </a:cell3D>
                  </a:tcPr>
                </a:tc>
                <a:tc>
                  <a:txBody>
                    <a:bodyPr/>
                    <a:lstStyle/>
                    <a:p>
                      <a:pPr algn="ctr"/>
                      <a:r>
                        <a:rPr lang="zh-CN" sz="2000" dirty="0"/>
                        <a:t>存放要除的旧记录</a:t>
                      </a:r>
                    </a:p>
                  </a:txBody>
                  <a:tcPr marL="68580" marR="68580" marT="0" marB="0" anchor="ctr">
                    <a:cell3D prstMaterial="dkEdge">
                      <a:bevel prst="coolSlant"/>
                      <a:lightRig rig="flood" dir="t"/>
                    </a:cell3D>
                  </a:tcPr>
                </a:tc>
                <a:extLst>
                  <a:ext uri="{0D108BD9-81ED-4DB2-BD59-A6C34878D82A}">
                    <a16:rowId xmlns="" xmlns:a16="http://schemas.microsoft.com/office/drawing/2014/main" val="10003"/>
                  </a:ext>
                </a:extLst>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848" y="1045417"/>
            <a:ext cx="10957509" cy="4665042"/>
          </a:xfrm>
        </p:spPr>
        <p:txBody>
          <a:bodyPr rtlCol="0">
            <a:normAutofit fontScale="55000" lnSpcReduction="20000"/>
          </a:bodyPr>
          <a:lstStyle/>
          <a:p>
            <a:pPr eaLnBrk="1" fontAlgn="auto" hangingPunct="1">
              <a:spcAft>
                <a:spcPts val="0"/>
              </a:spcAft>
              <a:defRPr/>
            </a:pPr>
            <a:r>
              <a:rPr lang="zh-CN" altLang="en-US" sz="3600" dirty="0"/>
              <a:t>触发器触发时</a:t>
            </a:r>
          </a:p>
          <a:p>
            <a:pPr lvl="1" eaLnBrk="1" fontAlgn="auto" hangingPunct="1">
              <a:spcAft>
                <a:spcPts val="0"/>
              </a:spcAft>
              <a:defRPr/>
            </a:pPr>
            <a:r>
              <a:rPr lang="zh-CN" altLang="en-US" sz="3400" dirty="0">
                <a:ea typeface="+mn-ea"/>
              </a:rPr>
              <a:t>系统自动在内存中创建</a:t>
            </a:r>
            <a:r>
              <a:rPr lang="en-US" altLang="zh-CN" sz="3400" dirty="0">
                <a:ea typeface="+mn-ea"/>
              </a:rPr>
              <a:t>deleted</a:t>
            </a:r>
            <a:r>
              <a:rPr lang="zh-CN" altLang="en-US" sz="3400" dirty="0">
                <a:ea typeface="+mn-ea"/>
              </a:rPr>
              <a:t>表或</a:t>
            </a:r>
            <a:r>
              <a:rPr lang="en-US" altLang="zh-CN" sz="3400" dirty="0">
                <a:ea typeface="+mn-ea"/>
              </a:rPr>
              <a:t>inserted</a:t>
            </a:r>
            <a:r>
              <a:rPr lang="zh-CN" altLang="en-US" sz="3400" dirty="0">
                <a:ea typeface="+mn-ea"/>
              </a:rPr>
              <a:t>表</a:t>
            </a:r>
          </a:p>
          <a:p>
            <a:pPr lvl="1" eaLnBrk="1" fontAlgn="auto" hangingPunct="1">
              <a:spcAft>
                <a:spcPts val="0"/>
              </a:spcAft>
              <a:defRPr/>
            </a:pPr>
            <a:r>
              <a:rPr lang="zh-CN" altLang="en-US" sz="3400" dirty="0">
                <a:ea typeface="+mn-ea"/>
              </a:rPr>
              <a:t>只读，不允许修改；触发器执行完成后，自动删除</a:t>
            </a:r>
          </a:p>
          <a:p>
            <a:pPr eaLnBrk="1" fontAlgn="auto" hangingPunct="1">
              <a:spcAft>
                <a:spcPts val="0"/>
              </a:spcAft>
              <a:defRPr/>
            </a:pPr>
            <a:r>
              <a:rPr lang="en-US" altLang="zh-CN" sz="3600" dirty="0"/>
              <a:t>Inserted </a:t>
            </a:r>
            <a:r>
              <a:rPr lang="zh-CN" altLang="en-US" sz="3600" dirty="0"/>
              <a:t>表 </a:t>
            </a:r>
          </a:p>
          <a:p>
            <a:pPr lvl="1" eaLnBrk="1" fontAlgn="auto" hangingPunct="1">
              <a:spcAft>
                <a:spcPts val="0"/>
              </a:spcAft>
              <a:defRPr/>
            </a:pPr>
            <a:r>
              <a:rPr lang="zh-CN" altLang="en-US" sz="3100" dirty="0">
                <a:ea typeface="+mn-ea"/>
              </a:rPr>
              <a:t>临时保存了插入或更新后的记录行 </a:t>
            </a:r>
          </a:p>
          <a:p>
            <a:pPr lvl="1" eaLnBrk="1" fontAlgn="auto" hangingPunct="1">
              <a:spcAft>
                <a:spcPts val="0"/>
              </a:spcAft>
              <a:defRPr/>
            </a:pPr>
            <a:r>
              <a:rPr lang="zh-CN" altLang="en-US" sz="3100" dirty="0">
                <a:ea typeface="+mn-ea"/>
              </a:rPr>
              <a:t>可以从</a:t>
            </a:r>
            <a:r>
              <a:rPr lang="en-US" altLang="zh-CN" sz="3100" dirty="0">
                <a:ea typeface="+mn-ea"/>
              </a:rPr>
              <a:t>inserted</a:t>
            </a:r>
            <a:r>
              <a:rPr lang="zh-CN" altLang="en-US" sz="3100" dirty="0">
                <a:ea typeface="+mn-ea"/>
              </a:rPr>
              <a:t>表中检查插入的数据是否满足业务需求</a:t>
            </a:r>
          </a:p>
          <a:p>
            <a:pPr lvl="1" eaLnBrk="1" fontAlgn="auto" hangingPunct="1">
              <a:spcAft>
                <a:spcPts val="0"/>
              </a:spcAft>
              <a:defRPr/>
            </a:pPr>
            <a:r>
              <a:rPr lang="zh-CN" altLang="en-US" sz="3100" dirty="0">
                <a:ea typeface="+mn-ea"/>
              </a:rPr>
              <a:t>如果不满足，则向用户报告错误消息，并回滚插入操作</a:t>
            </a:r>
          </a:p>
          <a:p>
            <a:pPr eaLnBrk="1" fontAlgn="auto" hangingPunct="1">
              <a:spcAft>
                <a:spcPts val="0"/>
              </a:spcAft>
              <a:defRPr/>
            </a:pPr>
            <a:r>
              <a:rPr lang="en-US" altLang="zh-CN" sz="3600" dirty="0"/>
              <a:t>Deleted </a:t>
            </a:r>
            <a:r>
              <a:rPr lang="zh-CN" altLang="en-US" sz="3600" dirty="0"/>
              <a:t>表</a:t>
            </a:r>
          </a:p>
          <a:p>
            <a:pPr lvl="1" eaLnBrk="1" fontAlgn="auto" hangingPunct="1">
              <a:spcAft>
                <a:spcPts val="0"/>
              </a:spcAft>
              <a:defRPr/>
            </a:pPr>
            <a:r>
              <a:rPr lang="zh-CN" altLang="en-US" sz="3100" dirty="0">
                <a:ea typeface="+mn-ea"/>
              </a:rPr>
              <a:t>临时保存了删除或更新前的记录行 </a:t>
            </a:r>
          </a:p>
          <a:p>
            <a:pPr lvl="1" eaLnBrk="1" fontAlgn="auto" hangingPunct="1">
              <a:spcAft>
                <a:spcPts val="0"/>
              </a:spcAft>
              <a:defRPr/>
            </a:pPr>
            <a:r>
              <a:rPr lang="zh-CN" altLang="en-US" sz="3100" dirty="0">
                <a:ea typeface="+mn-ea"/>
              </a:rPr>
              <a:t>可以从</a:t>
            </a:r>
            <a:r>
              <a:rPr lang="en-US" altLang="zh-CN" sz="3100" dirty="0">
                <a:ea typeface="+mn-ea"/>
              </a:rPr>
              <a:t>deleted</a:t>
            </a:r>
            <a:r>
              <a:rPr lang="zh-CN" altLang="en-US" sz="3100" dirty="0">
                <a:ea typeface="+mn-ea"/>
              </a:rPr>
              <a:t>表中检查被删除的数据是否满足业务需求</a:t>
            </a:r>
          </a:p>
          <a:p>
            <a:pPr lvl="1" eaLnBrk="1" fontAlgn="auto" hangingPunct="1">
              <a:spcAft>
                <a:spcPts val="0"/>
              </a:spcAft>
              <a:defRPr/>
            </a:pPr>
            <a:r>
              <a:rPr lang="zh-CN" altLang="en-US" sz="3100" dirty="0">
                <a:ea typeface="+mn-ea"/>
              </a:rPr>
              <a:t>如果不满足，则向用户报告错误消息，并回滚插入操作</a:t>
            </a:r>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Times New Roman" panose="02020603050405020304" pitchFamily="18" charset="0"/>
                <a:cs typeface="Times New Roman" panose="02020603050405020304" pitchFamily="18" charset="0"/>
              </a:rPr>
              <a:t>Inserted</a:t>
            </a:r>
            <a:r>
              <a:rPr lang="zh-CN" altLang="en-US" dirty="0">
                <a:latin typeface="+mj-ea"/>
              </a:rPr>
              <a:t>和</a:t>
            </a:r>
            <a:r>
              <a:rPr lang="en-US" altLang="zh-CN" dirty="0">
                <a:latin typeface="Times New Roman" panose="02020603050405020304" pitchFamily="18" charset="0"/>
                <a:cs typeface="Times New Roman" panose="02020603050405020304" pitchFamily="18" charset="0"/>
              </a:rPr>
              <a:t>Deleted</a:t>
            </a:r>
            <a:r>
              <a:rPr lang="zh-CN" altLang="en-US" dirty="0">
                <a:latin typeface="+mj-ea"/>
              </a:rPr>
              <a:t>表</a:t>
            </a:r>
          </a:p>
        </p:txBody>
      </p:sp>
      <p:pic>
        <p:nvPicPr>
          <p:cNvPr id="5" name="图片 4">
            <a:extLst>
              <a:ext uri="{FF2B5EF4-FFF2-40B4-BE49-F238E27FC236}">
                <a16:creationId xmlns="" xmlns:a16="http://schemas.microsoft.com/office/drawing/2014/main" id="{FA76C883-15D9-4AE0-9546-2F8970D6A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0757" y="2500659"/>
            <a:ext cx="2315017" cy="247706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p:cNvSpPr>
            <a:spLocks noGrp="1"/>
          </p:cNvSpPr>
          <p:nvPr>
            <p:ph idx="1"/>
          </p:nvPr>
        </p:nvSpPr>
        <p:spPr/>
        <p:txBody>
          <a:bodyPr/>
          <a:lstStyle/>
          <a:p>
            <a:pPr eaLnBrk="1" hangingPunct="1">
              <a:lnSpc>
                <a:spcPct val="150000"/>
              </a:lnSpc>
            </a:pPr>
            <a:r>
              <a:rPr lang="zh-CN" altLang="en-US" dirty="0">
                <a:latin typeface="+mn-ea"/>
              </a:rPr>
              <a:t>注释语句是对程序代码的说明或暂时禁用，是程序代码中不编译执行的语句</a:t>
            </a:r>
            <a:endParaRPr lang="en-US" altLang="zh-CN" dirty="0">
              <a:latin typeface="+mn-ea"/>
            </a:endParaRPr>
          </a:p>
          <a:p>
            <a:pPr lvl="1" eaLnBrk="1" hangingPunct="1">
              <a:lnSpc>
                <a:spcPct val="150000"/>
              </a:lnSpc>
            </a:pPr>
            <a:r>
              <a:rPr lang="zh-CN" altLang="en-US" dirty="0">
                <a:latin typeface="+mn-ea"/>
              </a:rPr>
              <a:t>单行注释 </a:t>
            </a:r>
            <a:r>
              <a:rPr lang="en-US" altLang="zh-CN" dirty="0">
                <a:latin typeface="+mn-ea"/>
              </a:rPr>
              <a:t>--</a:t>
            </a:r>
          </a:p>
          <a:p>
            <a:pPr lvl="2" eaLnBrk="1" hangingPunct="1">
              <a:lnSpc>
                <a:spcPct val="150000"/>
              </a:lnSpc>
              <a:buFont typeface="Wingdings" pitchFamily="2" charset="2"/>
              <a:buNone/>
            </a:pPr>
            <a:r>
              <a:rPr lang="zh-CN" altLang="en-US" dirty="0">
                <a:latin typeface="+mn-ea"/>
              </a:rPr>
              <a:t>例：   </a:t>
            </a:r>
            <a:r>
              <a:rPr lang="en-US" altLang="zh-CN" dirty="0">
                <a:latin typeface="+mn-ea"/>
              </a:rPr>
              <a:t>--</a:t>
            </a:r>
            <a:r>
              <a:rPr lang="zh-CN" altLang="en-US" dirty="0">
                <a:latin typeface="+mn-ea"/>
              </a:rPr>
              <a:t>求‘</a:t>
            </a:r>
            <a:r>
              <a:rPr lang="en-US" altLang="zh-CN" dirty="0">
                <a:latin typeface="+mn-ea"/>
              </a:rPr>
              <a:t>3-105</a:t>
            </a:r>
            <a:r>
              <a:rPr lang="zh-CN" altLang="en-US" dirty="0">
                <a:latin typeface="+mn-ea"/>
              </a:rPr>
              <a:t>’课程的平均分</a:t>
            </a:r>
            <a:endParaRPr lang="en-US" altLang="zh-CN" dirty="0">
              <a:latin typeface="+mn-ea"/>
            </a:endParaRPr>
          </a:p>
          <a:p>
            <a:pPr lvl="1" eaLnBrk="1" hangingPunct="1">
              <a:lnSpc>
                <a:spcPct val="150000"/>
              </a:lnSpc>
            </a:pPr>
            <a:r>
              <a:rPr lang="zh-CN" altLang="en-US" dirty="0">
                <a:latin typeface="+mn-ea"/>
              </a:rPr>
              <a:t>多行注释 </a:t>
            </a:r>
            <a:r>
              <a:rPr lang="en-US" altLang="zh-CN" dirty="0">
                <a:latin typeface="+mn-ea"/>
              </a:rPr>
              <a:t>/**/</a:t>
            </a:r>
          </a:p>
          <a:p>
            <a:pPr lvl="2" eaLnBrk="1" hangingPunct="1">
              <a:lnSpc>
                <a:spcPct val="150000"/>
              </a:lnSpc>
              <a:buFont typeface="Wingdings" pitchFamily="2" charset="2"/>
              <a:buNone/>
            </a:pPr>
            <a:r>
              <a:rPr lang="zh-CN" altLang="en-US" dirty="0">
                <a:latin typeface="+mn-ea"/>
              </a:rPr>
              <a:t>例：   </a:t>
            </a:r>
            <a:r>
              <a:rPr lang="en-US" altLang="zh-CN" dirty="0">
                <a:latin typeface="+mn-ea"/>
              </a:rPr>
              <a:t>/*   </a:t>
            </a:r>
            <a:r>
              <a:rPr lang="zh-CN" altLang="en-US" dirty="0">
                <a:latin typeface="+mn-ea"/>
              </a:rPr>
              <a:t>作者：</a:t>
            </a:r>
            <a:endParaRPr lang="en-US" altLang="zh-CN" dirty="0">
              <a:latin typeface="+mn-ea"/>
            </a:endParaRPr>
          </a:p>
          <a:p>
            <a:pPr lvl="2" eaLnBrk="1" hangingPunct="1">
              <a:lnSpc>
                <a:spcPct val="150000"/>
              </a:lnSpc>
              <a:buFont typeface="Wingdings" pitchFamily="2" charset="2"/>
              <a:buNone/>
            </a:pPr>
            <a:r>
              <a:rPr lang="en-US" altLang="zh-CN" dirty="0">
                <a:latin typeface="+mn-ea"/>
              </a:rPr>
              <a:t>                 </a:t>
            </a:r>
            <a:r>
              <a:rPr lang="zh-CN" altLang="en-US" dirty="0">
                <a:latin typeface="+mn-ea"/>
              </a:rPr>
              <a:t>创建时间：  </a:t>
            </a:r>
            <a:r>
              <a:rPr lang="en-US" altLang="zh-CN" dirty="0">
                <a:latin typeface="+mn-ea"/>
              </a:rPr>
              <a:t>*/</a:t>
            </a:r>
            <a:endParaRPr lang="zh-CN" altLang="en-US" dirty="0">
              <a:latin typeface="+mn-ea"/>
            </a:endParaRP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注释语句</a:t>
            </a:r>
          </a:p>
        </p:txBody>
      </p:sp>
      <p:pic>
        <p:nvPicPr>
          <p:cNvPr id="4" name="图片 3">
            <a:extLst>
              <a:ext uri="{FF2B5EF4-FFF2-40B4-BE49-F238E27FC236}">
                <a16:creationId xmlns="" xmlns:a16="http://schemas.microsoft.com/office/drawing/2014/main" id="{63A0B7DE-4EEE-41C2-AB36-AD22B6427C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0492" y="3923141"/>
            <a:ext cx="3553321" cy="2057687"/>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内容占位符 2"/>
          <p:cNvSpPr>
            <a:spLocks noGrp="1"/>
          </p:cNvSpPr>
          <p:nvPr>
            <p:ph idx="1"/>
          </p:nvPr>
        </p:nvSpPr>
        <p:spPr/>
        <p:txBody>
          <a:bodyPr/>
          <a:lstStyle/>
          <a:p>
            <a:pPr eaLnBrk="1" hangingPunct="1">
              <a:lnSpc>
                <a:spcPct val="90000"/>
              </a:lnSpc>
            </a:pPr>
            <a:r>
              <a:rPr lang="en-US" altLang="zh-CN" dirty="0"/>
              <a:t> </a:t>
            </a:r>
            <a:r>
              <a:rPr lang="zh-CN" altLang="en-US" dirty="0"/>
              <a:t>创建</a:t>
            </a:r>
            <a:r>
              <a:rPr lang="en-US" altLang="zh-CN" dirty="0"/>
              <a:t>DML</a:t>
            </a:r>
            <a:r>
              <a:rPr lang="zh-CN" altLang="en-US" dirty="0"/>
              <a:t>触发器的语法格式为：</a:t>
            </a:r>
          </a:p>
          <a:p>
            <a:pPr lvl="1" eaLnBrk="1" hangingPunct="1">
              <a:lnSpc>
                <a:spcPct val="210000"/>
              </a:lnSpc>
              <a:buFont typeface="Wingdings" pitchFamily="2" charset="2"/>
              <a:buNone/>
            </a:pPr>
            <a:r>
              <a:rPr lang="en-US" altLang="zh-CN" sz="2000" dirty="0">
                <a:ea typeface="宋体" charset="-122"/>
              </a:rPr>
              <a:t>CREATE TRIGGER [ </a:t>
            </a:r>
            <a:r>
              <a:rPr lang="en-US" altLang="zh-CN" sz="2000" dirty="0" err="1">
                <a:ea typeface="宋体" charset="-122"/>
              </a:rPr>
              <a:t>schema_name</a:t>
            </a:r>
            <a:r>
              <a:rPr lang="en-US" altLang="zh-CN" sz="2000" dirty="0">
                <a:ea typeface="宋体" charset="-122"/>
              </a:rPr>
              <a:t> . ]</a:t>
            </a:r>
            <a:r>
              <a:rPr lang="en-US" altLang="zh-CN" sz="2000" dirty="0" err="1">
                <a:ea typeface="宋体" charset="-122"/>
              </a:rPr>
              <a:t>trigger_name</a:t>
            </a:r>
            <a:endParaRPr lang="en-US" altLang="zh-CN" sz="2000" dirty="0">
              <a:ea typeface="宋体" charset="-122"/>
            </a:endParaRPr>
          </a:p>
          <a:p>
            <a:pPr lvl="1" eaLnBrk="1" hangingPunct="1">
              <a:lnSpc>
                <a:spcPct val="90000"/>
              </a:lnSpc>
              <a:buFont typeface="Wingdings" pitchFamily="2" charset="2"/>
              <a:buNone/>
            </a:pPr>
            <a:r>
              <a:rPr lang="en-US" altLang="zh-CN" sz="2000" dirty="0">
                <a:ea typeface="宋体" charset="-122"/>
              </a:rPr>
              <a:t>ON { table | view }</a:t>
            </a:r>
          </a:p>
          <a:p>
            <a:pPr lvl="1" eaLnBrk="1" hangingPunct="1">
              <a:lnSpc>
                <a:spcPct val="90000"/>
              </a:lnSpc>
              <a:buFont typeface="Wingdings" pitchFamily="2" charset="2"/>
              <a:buNone/>
            </a:pPr>
            <a:r>
              <a:rPr lang="en-US" altLang="zh-CN" sz="2000" dirty="0">
                <a:ea typeface="宋体" charset="-122"/>
              </a:rPr>
              <a:t>[ WITH ENCRYPTION ]</a:t>
            </a:r>
          </a:p>
          <a:p>
            <a:pPr lvl="1" eaLnBrk="1" hangingPunct="1">
              <a:lnSpc>
                <a:spcPct val="90000"/>
              </a:lnSpc>
              <a:buFont typeface="Wingdings" pitchFamily="2" charset="2"/>
              <a:buNone/>
            </a:pPr>
            <a:r>
              <a:rPr lang="en-US" altLang="zh-CN" sz="2000" dirty="0">
                <a:ea typeface="宋体" charset="-122"/>
              </a:rPr>
              <a:t>{ FOR | AFTER | INSTEAD OF }</a:t>
            </a:r>
          </a:p>
          <a:p>
            <a:pPr lvl="1" eaLnBrk="1" hangingPunct="1">
              <a:lnSpc>
                <a:spcPct val="90000"/>
              </a:lnSpc>
              <a:buFont typeface="Wingdings" pitchFamily="2" charset="2"/>
              <a:buNone/>
            </a:pPr>
            <a:r>
              <a:rPr lang="en-US" altLang="zh-CN" sz="2000" dirty="0">
                <a:ea typeface="宋体" charset="-122"/>
              </a:rPr>
              <a:t>{ [ INSERT ] [ , ] [ UPDATE ] [ , ] [ DELETE ] }</a:t>
            </a:r>
          </a:p>
          <a:p>
            <a:pPr lvl="1" eaLnBrk="1" hangingPunct="1">
              <a:lnSpc>
                <a:spcPct val="90000"/>
              </a:lnSpc>
              <a:buFont typeface="Wingdings" pitchFamily="2" charset="2"/>
              <a:buNone/>
            </a:pPr>
            <a:r>
              <a:rPr lang="en-US" altLang="zh-CN" sz="2000" dirty="0">
                <a:ea typeface="宋体" charset="-122"/>
              </a:rPr>
              <a:t>[ NOT FOR REPLICATION ]</a:t>
            </a:r>
          </a:p>
          <a:p>
            <a:pPr lvl="1" eaLnBrk="1" hangingPunct="1">
              <a:lnSpc>
                <a:spcPct val="90000"/>
              </a:lnSpc>
              <a:buFont typeface="Wingdings" pitchFamily="2" charset="2"/>
              <a:buNone/>
            </a:pPr>
            <a:r>
              <a:rPr lang="en-US" altLang="zh-CN" sz="2000" dirty="0">
                <a:ea typeface="宋体" charset="-122"/>
              </a:rPr>
              <a:t>AS </a:t>
            </a:r>
          </a:p>
          <a:p>
            <a:pPr lvl="1" eaLnBrk="1" hangingPunct="1">
              <a:lnSpc>
                <a:spcPct val="90000"/>
              </a:lnSpc>
              <a:buFont typeface="Wingdings" pitchFamily="2" charset="2"/>
              <a:buNone/>
            </a:pPr>
            <a:r>
              <a:rPr lang="en-US" altLang="zh-CN" sz="2000" dirty="0">
                <a:ea typeface="宋体" charset="-122"/>
              </a:rPr>
              <a:t>begin  </a:t>
            </a:r>
            <a:r>
              <a:rPr lang="en-US" altLang="zh-CN" sz="2000" dirty="0" err="1">
                <a:ea typeface="宋体" charset="-122"/>
              </a:rPr>
              <a:t>sql_statement</a:t>
            </a:r>
            <a:r>
              <a:rPr lang="en-US" altLang="zh-CN" sz="2000" dirty="0">
                <a:ea typeface="宋体" charset="-122"/>
              </a:rPr>
              <a:t>  [ ; ] end</a:t>
            </a:r>
            <a:endParaRPr lang="zh-CN" altLang="en-US" dirty="0">
              <a:ea typeface="宋体" charset="-122"/>
            </a:endParaRP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创建</a:t>
            </a:r>
            <a:r>
              <a:rPr lang="en-US" altLang="zh-CN" dirty="0">
                <a:latin typeface="Times New Roman" panose="02020603050405020304" pitchFamily="18" charset="0"/>
                <a:cs typeface="Times New Roman" panose="02020603050405020304" pitchFamily="18" charset="0"/>
              </a:rPr>
              <a:t>DML</a:t>
            </a:r>
            <a:r>
              <a:rPr lang="zh-CN" altLang="en-US" dirty="0">
                <a:latin typeface="+mj-ea"/>
              </a:rPr>
              <a:t>触发器</a:t>
            </a:r>
          </a:p>
        </p:txBody>
      </p:sp>
      <p:pic>
        <p:nvPicPr>
          <p:cNvPr id="4" name="图片 3">
            <a:extLst>
              <a:ext uri="{FF2B5EF4-FFF2-40B4-BE49-F238E27FC236}">
                <a16:creationId xmlns="" xmlns:a16="http://schemas.microsoft.com/office/drawing/2014/main" id="{53E33B10-73B4-487F-BF38-7F6BB410FC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5396" y="3249860"/>
            <a:ext cx="2441611" cy="2441611"/>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内容占位符 2"/>
          <p:cNvSpPr>
            <a:spLocks noGrp="1"/>
          </p:cNvSpPr>
          <p:nvPr>
            <p:ph idx="1"/>
          </p:nvPr>
        </p:nvSpPr>
        <p:spPr/>
        <p:txBody>
          <a:bodyPr/>
          <a:lstStyle/>
          <a:p>
            <a:pPr eaLnBrk="1" hangingPunct="1"/>
            <a:r>
              <a:rPr lang="en-US" altLang="zh-CN" dirty="0"/>
              <a:t>INSERT</a:t>
            </a:r>
            <a:r>
              <a:rPr lang="zh-CN" altLang="en-US" dirty="0"/>
              <a:t>触发器通常被用来更新时间标记字段，或者验证被触发器监控的字段中数据满足要求的标准，以确保数据的完整性</a:t>
            </a:r>
            <a:endParaRPr lang="en-US" altLang="zh-CN" dirty="0"/>
          </a:p>
          <a:p>
            <a:pPr lvl="1" eaLnBrk="1" hangingPunct="1"/>
            <a:r>
              <a:rPr lang="zh-CN" altLang="en-US" dirty="0">
                <a:latin typeface="+mn-ea"/>
              </a:rPr>
              <a:t>例：建立一个触发器，当向</a:t>
            </a:r>
            <a:r>
              <a:rPr lang="en-US" altLang="zh-CN" dirty="0" err="1">
                <a:latin typeface="+mn-ea"/>
              </a:rPr>
              <a:t>sc</a:t>
            </a:r>
            <a:r>
              <a:rPr lang="zh-CN" altLang="en-US" dirty="0">
                <a:latin typeface="+mn-ea"/>
              </a:rPr>
              <a:t>表中添加数据时，如果添加的数据与</a:t>
            </a:r>
            <a:r>
              <a:rPr lang="en-US" altLang="zh-CN" dirty="0">
                <a:latin typeface="+mn-ea"/>
              </a:rPr>
              <a:t>student</a:t>
            </a:r>
            <a:r>
              <a:rPr lang="zh-CN" altLang="en-US" dirty="0">
                <a:latin typeface="+mn-ea"/>
              </a:rPr>
              <a:t>表中的数据不匹配（没有对应的学号），则将此数据删除</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使用</a:t>
            </a:r>
            <a:r>
              <a:rPr lang="en-US" altLang="zh-CN" dirty="0">
                <a:latin typeface="Times New Roman" panose="02020603050405020304" pitchFamily="18" charset="0"/>
                <a:cs typeface="Times New Roman" panose="02020603050405020304" pitchFamily="18" charset="0"/>
              </a:rPr>
              <a:t>INSERT</a:t>
            </a:r>
            <a:r>
              <a:rPr lang="zh-CN" altLang="en-US" dirty="0">
                <a:latin typeface="+mj-ea"/>
              </a:rPr>
              <a:t>触发器</a:t>
            </a:r>
          </a:p>
        </p:txBody>
      </p:sp>
      <p:sp>
        <p:nvSpPr>
          <p:cNvPr id="4" name="矩形 3"/>
          <p:cNvSpPr/>
          <p:nvPr/>
        </p:nvSpPr>
        <p:spPr>
          <a:xfrm>
            <a:off x="745590" y="3560322"/>
            <a:ext cx="7115175" cy="2862322"/>
          </a:xfrm>
          <a:prstGeom prst="rect">
            <a:avLst/>
          </a:prstGeom>
          <a:solidFill>
            <a:schemeClr val="bg1"/>
          </a:solidFill>
        </p:spPr>
        <p:txBody>
          <a:bodyPr>
            <a:spAutoFit/>
          </a:bodyPr>
          <a:lstStyle/>
          <a:p>
            <a:pPr>
              <a:defRPr/>
            </a:pPr>
            <a:r>
              <a:rPr lang="en-US" altLang="zh-CN" sz="2000" dirty="0">
                <a:ea typeface="宋体" pitchFamily="2" charset="-122"/>
              </a:rPr>
              <a:t>CREATE TRIGGER </a:t>
            </a:r>
            <a:r>
              <a:rPr lang="en-US" altLang="zh-CN" sz="2000" dirty="0" err="1">
                <a:ea typeface="宋体" pitchFamily="2" charset="-122"/>
              </a:rPr>
              <a:t>tr_sc_insert</a:t>
            </a:r>
            <a:r>
              <a:rPr lang="en-US" altLang="zh-CN" sz="2000" dirty="0">
                <a:ea typeface="宋体" pitchFamily="2" charset="-122"/>
              </a:rPr>
              <a:t>    ON </a:t>
            </a:r>
            <a:r>
              <a:rPr lang="en-US" altLang="zh-CN" sz="2000" dirty="0" err="1">
                <a:ea typeface="宋体" pitchFamily="2" charset="-122"/>
              </a:rPr>
              <a:t>sc</a:t>
            </a:r>
            <a:r>
              <a:rPr lang="en-US" altLang="zh-CN" sz="2000" dirty="0">
                <a:ea typeface="宋体" pitchFamily="2" charset="-122"/>
              </a:rPr>
              <a:t> </a:t>
            </a:r>
          </a:p>
          <a:p>
            <a:pPr>
              <a:defRPr/>
            </a:pPr>
            <a:r>
              <a:rPr lang="en-US" altLang="zh-CN" sz="2000" dirty="0">
                <a:ea typeface="宋体" pitchFamily="2" charset="-122"/>
              </a:rPr>
              <a:t>FOR INSERT </a:t>
            </a:r>
          </a:p>
          <a:p>
            <a:pPr>
              <a:defRPr/>
            </a:pPr>
            <a:r>
              <a:rPr lang="en-US" altLang="zh-CN" sz="2000" dirty="0">
                <a:ea typeface="宋体" pitchFamily="2" charset="-122"/>
              </a:rPr>
              <a:t>AS</a:t>
            </a:r>
          </a:p>
          <a:p>
            <a:pPr>
              <a:defRPr/>
            </a:pPr>
            <a:r>
              <a:rPr lang="en-US" altLang="zh-CN" sz="2000" dirty="0">
                <a:ea typeface="宋体" pitchFamily="2" charset="-122"/>
              </a:rPr>
              <a:t>BEGIN</a:t>
            </a:r>
          </a:p>
          <a:p>
            <a:pPr marL="265113" indent="92075">
              <a:defRPr/>
            </a:pPr>
            <a:r>
              <a:rPr lang="en-US" altLang="zh-CN" sz="2000" dirty="0">
                <a:ea typeface="宋体" pitchFamily="2" charset="-122"/>
              </a:rPr>
              <a:t>DECLARE @</a:t>
            </a:r>
            <a:r>
              <a:rPr lang="en-US" altLang="zh-CN" sz="2000" dirty="0" err="1">
                <a:ea typeface="宋体" pitchFamily="2" charset="-122"/>
              </a:rPr>
              <a:t>bh</a:t>
            </a:r>
            <a:r>
              <a:rPr lang="en-US" altLang="zh-CN" sz="2000" dirty="0">
                <a:ea typeface="宋体" pitchFamily="2" charset="-122"/>
              </a:rPr>
              <a:t> char(10)</a:t>
            </a:r>
          </a:p>
          <a:p>
            <a:pPr marL="265113" indent="92075">
              <a:defRPr/>
            </a:pPr>
            <a:r>
              <a:rPr lang="en-US" altLang="zh-CN" sz="2000" dirty="0">
                <a:ea typeface="宋体" pitchFamily="2" charset="-122"/>
              </a:rPr>
              <a:t>Select @</a:t>
            </a:r>
            <a:r>
              <a:rPr lang="en-US" altLang="zh-CN" sz="2000" dirty="0" err="1">
                <a:ea typeface="宋体" pitchFamily="2" charset="-122"/>
              </a:rPr>
              <a:t>bh</a:t>
            </a:r>
            <a:r>
              <a:rPr lang="en-US" altLang="zh-CN" sz="2000" dirty="0">
                <a:ea typeface="宋体" pitchFamily="2" charset="-122"/>
              </a:rPr>
              <a:t>=Inserted.sno from Inserted</a:t>
            </a:r>
          </a:p>
          <a:p>
            <a:pPr marL="265113" indent="92075">
              <a:defRPr/>
            </a:pPr>
            <a:r>
              <a:rPr lang="en-US" altLang="zh-CN" sz="2000" dirty="0">
                <a:ea typeface="宋体" pitchFamily="2" charset="-122"/>
              </a:rPr>
              <a:t>If not exists(select </a:t>
            </a:r>
            <a:r>
              <a:rPr lang="en-US" altLang="zh-CN" sz="2000" dirty="0" err="1">
                <a:ea typeface="宋体" pitchFamily="2" charset="-122"/>
              </a:rPr>
              <a:t>sno</a:t>
            </a:r>
            <a:r>
              <a:rPr lang="en-US" altLang="zh-CN" sz="2000" dirty="0">
                <a:ea typeface="宋体" pitchFamily="2" charset="-122"/>
              </a:rPr>
              <a:t> from student where student.sno=@</a:t>
            </a:r>
            <a:r>
              <a:rPr lang="en-US" altLang="zh-CN" sz="2000" dirty="0" err="1">
                <a:ea typeface="宋体" pitchFamily="2" charset="-122"/>
              </a:rPr>
              <a:t>bh</a:t>
            </a:r>
            <a:r>
              <a:rPr lang="en-US" altLang="zh-CN" sz="2000" dirty="0">
                <a:ea typeface="宋体" pitchFamily="2" charset="-122"/>
              </a:rPr>
              <a:t>)</a:t>
            </a:r>
          </a:p>
          <a:p>
            <a:pPr marL="265113" indent="92075">
              <a:defRPr/>
            </a:pPr>
            <a:r>
              <a:rPr lang="en-US" altLang="zh-CN" sz="2000" dirty="0">
                <a:ea typeface="宋体" pitchFamily="2" charset="-122"/>
              </a:rPr>
              <a:t>     Delete from </a:t>
            </a:r>
            <a:r>
              <a:rPr lang="en-US" altLang="zh-CN" sz="2000" dirty="0" err="1">
                <a:ea typeface="宋体" pitchFamily="2" charset="-122"/>
              </a:rPr>
              <a:t>sc</a:t>
            </a:r>
            <a:r>
              <a:rPr lang="en-US" altLang="zh-CN" sz="2000" dirty="0">
                <a:ea typeface="宋体" pitchFamily="2" charset="-122"/>
              </a:rPr>
              <a:t> where </a:t>
            </a:r>
            <a:r>
              <a:rPr lang="en-US" altLang="zh-CN" sz="2000" dirty="0" err="1">
                <a:ea typeface="宋体" pitchFamily="2" charset="-122"/>
              </a:rPr>
              <a:t>sno</a:t>
            </a:r>
            <a:r>
              <a:rPr lang="en-US" altLang="zh-CN" sz="2000" dirty="0">
                <a:ea typeface="宋体" pitchFamily="2" charset="-122"/>
              </a:rPr>
              <a:t>=@</a:t>
            </a:r>
            <a:r>
              <a:rPr lang="en-US" altLang="zh-CN" sz="2000" dirty="0" err="1">
                <a:ea typeface="宋体" pitchFamily="2" charset="-122"/>
              </a:rPr>
              <a:t>bh</a:t>
            </a:r>
            <a:endParaRPr lang="en-US" altLang="zh-CN" sz="2000" dirty="0">
              <a:ea typeface="宋体" pitchFamily="2" charset="-122"/>
            </a:endParaRPr>
          </a:p>
          <a:p>
            <a:pPr>
              <a:defRPr/>
            </a:pPr>
            <a:r>
              <a:rPr lang="en-US" altLang="zh-CN" sz="2000" dirty="0">
                <a:ea typeface="宋体" pitchFamily="2" charset="-122"/>
              </a:rPr>
              <a:t>END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1" name="Picture 2" descr="C:\Documents and Settings\Administrator\桌面\未命名.bmp"/>
          <p:cNvPicPr>
            <a:picLocks noChangeAspect="1" noChangeArrowheads="1"/>
          </p:cNvPicPr>
          <p:nvPr/>
        </p:nvPicPr>
        <p:blipFill>
          <a:blip r:embed="rId2"/>
          <a:srcRect/>
          <a:stretch>
            <a:fillRect/>
          </a:stretch>
        </p:blipFill>
        <p:spPr bwMode="auto">
          <a:xfrm>
            <a:off x="3757614" y="858838"/>
            <a:ext cx="3267075" cy="2000250"/>
          </a:xfrm>
          <a:prstGeom prst="rect">
            <a:avLst/>
          </a:prstGeom>
          <a:noFill/>
          <a:ln w="9525">
            <a:noFill/>
            <a:miter lim="800000"/>
            <a:headEnd/>
            <a:tailEnd/>
          </a:ln>
        </p:spPr>
      </p:pic>
      <p:sp>
        <p:nvSpPr>
          <p:cNvPr id="5" name="Freeform 11"/>
          <p:cNvSpPr>
            <a:spLocks/>
          </p:cNvSpPr>
          <p:nvPr/>
        </p:nvSpPr>
        <p:spPr bwMode="auto">
          <a:xfrm>
            <a:off x="1979613" y="2009775"/>
            <a:ext cx="1727200" cy="846138"/>
          </a:xfrm>
          <a:custGeom>
            <a:avLst/>
            <a:gdLst/>
            <a:ahLst/>
            <a:cxnLst>
              <a:cxn ang="0">
                <a:pos x="729" y="277"/>
              </a:cxn>
              <a:cxn ang="0">
                <a:pos x="453" y="456"/>
              </a:cxn>
              <a:cxn ang="0">
                <a:pos x="454" y="370"/>
              </a:cxn>
              <a:cxn ang="0">
                <a:pos x="443" y="370"/>
              </a:cxn>
              <a:cxn ang="0">
                <a:pos x="431" y="370"/>
              </a:cxn>
              <a:cxn ang="0">
                <a:pos x="420" y="370"/>
              </a:cxn>
              <a:cxn ang="0">
                <a:pos x="408" y="370"/>
              </a:cxn>
              <a:cxn ang="0">
                <a:pos x="395" y="370"/>
              </a:cxn>
              <a:cxn ang="0">
                <a:pos x="384" y="370"/>
              </a:cxn>
              <a:cxn ang="0">
                <a:pos x="370" y="370"/>
              </a:cxn>
              <a:cxn ang="0">
                <a:pos x="358" y="370"/>
              </a:cxn>
              <a:cxn ang="0">
                <a:pos x="345" y="370"/>
              </a:cxn>
              <a:cxn ang="0">
                <a:pos x="333" y="370"/>
              </a:cxn>
              <a:cxn ang="0">
                <a:pos x="320" y="370"/>
              </a:cxn>
              <a:cxn ang="0">
                <a:pos x="308" y="370"/>
              </a:cxn>
              <a:cxn ang="0">
                <a:pos x="295" y="369"/>
              </a:cxn>
              <a:cxn ang="0">
                <a:pos x="283" y="369"/>
              </a:cxn>
              <a:cxn ang="0">
                <a:pos x="259" y="366"/>
              </a:cxn>
              <a:cxn ang="0">
                <a:pos x="218" y="360"/>
              </a:cxn>
              <a:cxn ang="0">
                <a:pos x="180" y="350"/>
              </a:cxn>
              <a:cxn ang="0">
                <a:pos x="145" y="336"/>
              </a:cxn>
              <a:cxn ang="0">
                <a:pos x="114" y="319"/>
              </a:cxn>
              <a:cxn ang="0">
                <a:pos x="86" y="299"/>
              </a:cxn>
              <a:cxn ang="0">
                <a:pos x="61" y="277"/>
              </a:cxn>
              <a:cxn ang="0">
                <a:pos x="41" y="252"/>
              </a:cxn>
              <a:cxn ang="0">
                <a:pos x="24" y="227"/>
              </a:cxn>
              <a:cxn ang="0">
                <a:pos x="11" y="200"/>
              </a:cxn>
              <a:cxn ang="0">
                <a:pos x="4" y="171"/>
              </a:cxn>
              <a:cxn ang="0">
                <a:pos x="0" y="142"/>
              </a:cxn>
              <a:cxn ang="0">
                <a:pos x="1" y="114"/>
              </a:cxn>
              <a:cxn ang="0">
                <a:pos x="8" y="84"/>
              </a:cxn>
              <a:cxn ang="0">
                <a:pos x="19" y="55"/>
              </a:cxn>
              <a:cxn ang="0">
                <a:pos x="56" y="0"/>
              </a:cxn>
              <a:cxn ang="0">
                <a:pos x="45" y="12"/>
              </a:cxn>
              <a:cxn ang="0">
                <a:pos x="30" y="36"/>
              </a:cxn>
              <a:cxn ang="0">
                <a:pos x="23" y="60"/>
              </a:cxn>
              <a:cxn ang="0">
                <a:pos x="25" y="81"/>
              </a:cxn>
              <a:cxn ang="0">
                <a:pos x="30" y="91"/>
              </a:cxn>
              <a:cxn ang="0">
                <a:pos x="43" y="110"/>
              </a:cxn>
              <a:cxn ang="0">
                <a:pos x="63" y="127"/>
              </a:cxn>
              <a:cxn ang="0">
                <a:pos x="88" y="144"/>
              </a:cxn>
              <a:cxn ang="0">
                <a:pos x="119" y="156"/>
              </a:cxn>
              <a:cxn ang="0">
                <a:pos x="136" y="162"/>
              </a:cxn>
              <a:cxn ang="0">
                <a:pos x="174" y="174"/>
              </a:cxn>
              <a:cxn ang="0">
                <a:pos x="213" y="181"/>
              </a:cxn>
              <a:cxn ang="0">
                <a:pos x="255" y="187"/>
              </a:cxn>
              <a:cxn ang="0">
                <a:pos x="278" y="190"/>
              </a:cxn>
              <a:cxn ang="0">
                <a:pos x="323" y="192"/>
              </a:cxn>
              <a:cxn ang="0">
                <a:pos x="366" y="192"/>
              </a:cxn>
              <a:cxn ang="0">
                <a:pos x="410" y="190"/>
              </a:cxn>
              <a:cxn ang="0">
                <a:pos x="454" y="184"/>
              </a:cxn>
              <a:cxn ang="0">
                <a:pos x="453" y="95"/>
              </a:cxn>
              <a:cxn ang="0">
                <a:pos x="729" y="277"/>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
        <p:nvSpPr>
          <p:cNvPr id="6" name="Text Box 29"/>
          <p:cNvSpPr txBox="1">
            <a:spLocks noChangeArrowheads="1"/>
          </p:cNvSpPr>
          <p:nvPr/>
        </p:nvSpPr>
        <p:spPr bwMode="auto">
          <a:xfrm>
            <a:off x="1895476" y="1466850"/>
            <a:ext cx="1584325" cy="406400"/>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sz="2000" dirty="0">
                <a:ea typeface="宋体" pitchFamily="2" charset="-122"/>
              </a:rPr>
              <a:t>插入记录行</a:t>
            </a:r>
          </a:p>
        </p:txBody>
      </p:sp>
      <p:grpSp>
        <p:nvGrpSpPr>
          <p:cNvPr id="7" name="Group 12"/>
          <p:cNvGrpSpPr>
            <a:grpSpLocks/>
          </p:cNvGrpSpPr>
          <p:nvPr/>
        </p:nvGrpSpPr>
        <p:grpSpPr bwMode="auto">
          <a:xfrm>
            <a:off x="4525963" y="4079875"/>
            <a:ext cx="4392612" cy="1066800"/>
            <a:chOff x="1056" y="3120"/>
            <a:chExt cx="2592" cy="672"/>
          </a:xfrm>
        </p:grpSpPr>
        <p:sp>
          <p:nvSpPr>
            <p:cNvPr id="8" name="Rectangle 13"/>
            <p:cNvSpPr>
              <a:spLocks noChangeArrowheads="1"/>
            </p:cNvSpPr>
            <p:nvPr/>
          </p:nvSpPr>
          <p:spPr bwMode="auto">
            <a:xfrm>
              <a:off x="1056" y="3120"/>
              <a:ext cx="2592" cy="192"/>
            </a:xfrm>
            <a:prstGeom prst="rect">
              <a:avLst/>
            </a:prstGeom>
            <a:gradFill rotWithShape="1">
              <a:gsLst>
                <a:gs pos="0">
                  <a:schemeClr val="accent2"/>
                </a:gs>
                <a:gs pos="100000">
                  <a:srgbClr val="6666FF"/>
                </a:gs>
              </a:gsLst>
              <a:lin ang="5400000" scaled="1"/>
            </a:gradFill>
            <a:ln w="9525">
              <a:solidFill>
                <a:schemeClr val="bg2"/>
              </a:solidFill>
              <a:miter lim="800000"/>
              <a:headEnd/>
              <a:tailEnd/>
            </a:ln>
            <a:effectLst>
              <a:outerShdw dist="89803" dir="2700000" algn="ctr" rotWithShape="0">
                <a:schemeClr val="accent1"/>
              </a:outerShdw>
            </a:effectLst>
          </p:spPr>
          <p:txBody>
            <a:bodyPr wrap="none" anchor="ctr"/>
            <a:lstStyle/>
            <a:p>
              <a:pPr eaLnBrk="0" hangingPunct="0">
                <a:defRPr/>
              </a:pPr>
              <a:r>
                <a:rPr lang="en-US" altLang="zh-CN" dirty="0"/>
                <a:t>inserted</a:t>
              </a:r>
            </a:p>
          </p:txBody>
        </p:sp>
        <p:sp>
          <p:nvSpPr>
            <p:cNvPr id="9" name="Rectangle 14"/>
            <p:cNvSpPr>
              <a:spLocks noChangeArrowheads="1"/>
            </p:cNvSpPr>
            <p:nvPr/>
          </p:nvSpPr>
          <p:spPr bwMode="auto">
            <a:xfrm>
              <a:off x="1056" y="3312"/>
              <a:ext cx="1104" cy="240"/>
            </a:xfrm>
            <a:prstGeom prst="rect">
              <a:avLst/>
            </a:prstGeom>
            <a:solidFill>
              <a:srgbClr val="CCFFFF"/>
            </a:solidFill>
            <a:ln w="9525" algn="ctr">
              <a:solidFill>
                <a:schemeClr val="bg2"/>
              </a:solidFill>
              <a:miter lim="800000"/>
              <a:headEnd/>
              <a:tailEnd/>
            </a:ln>
            <a:effectLst>
              <a:outerShdw dist="89803" dir="2700000" algn="ctr" rotWithShape="0">
                <a:schemeClr val="accent1"/>
              </a:outerShdw>
            </a:effectLst>
          </p:spPr>
          <p:txBody>
            <a:bodyPr wrap="none"/>
            <a:lstStyle/>
            <a:p>
              <a:pPr algn="ctr" eaLnBrk="0" hangingPunct="0">
                <a:defRPr/>
              </a:pPr>
              <a:r>
                <a:rPr lang="en-US" altLang="zh-CN" sz="1600" dirty="0" err="1">
                  <a:ea typeface="宋体" pitchFamily="2" charset="-122"/>
                </a:rPr>
                <a:t>Sno</a:t>
              </a:r>
              <a:endParaRPr lang="en-US" altLang="zh-CN" sz="1600" dirty="0">
                <a:ea typeface="宋体" pitchFamily="2" charset="-122"/>
              </a:endParaRPr>
            </a:p>
          </p:txBody>
        </p:sp>
        <p:sp>
          <p:nvSpPr>
            <p:cNvPr id="10" name="Rectangle 15"/>
            <p:cNvSpPr>
              <a:spLocks noChangeArrowheads="1"/>
            </p:cNvSpPr>
            <p:nvPr/>
          </p:nvSpPr>
          <p:spPr bwMode="auto">
            <a:xfrm>
              <a:off x="2160" y="3312"/>
              <a:ext cx="1488" cy="240"/>
            </a:xfrm>
            <a:prstGeom prst="rect">
              <a:avLst/>
            </a:prstGeom>
            <a:solidFill>
              <a:srgbClr val="CCFFFF"/>
            </a:solidFill>
            <a:ln w="9525">
              <a:solidFill>
                <a:schemeClr val="bg2"/>
              </a:solidFill>
              <a:miter lim="800000"/>
              <a:headEnd/>
              <a:tailEnd/>
            </a:ln>
            <a:effectLst>
              <a:outerShdw dist="89803" dir="2700000" algn="ctr" rotWithShape="0">
                <a:schemeClr val="accent1"/>
              </a:outerShdw>
            </a:effectLst>
          </p:spPr>
          <p:txBody>
            <a:bodyPr wrap="none"/>
            <a:lstStyle/>
            <a:p>
              <a:pPr algn="ctr" eaLnBrk="0" hangingPunct="0">
                <a:defRPr/>
              </a:pPr>
              <a:r>
                <a:rPr lang="en-US" altLang="zh-CN" sz="1600" dirty="0" err="1">
                  <a:ea typeface="宋体" pitchFamily="2" charset="-122"/>
                </a:rPr>
                <a:t>Cno</a:t>
              </a:r>
              <a:r>
                <a:rPr lang="en-US" altLang="zh-CN" sz="1600" dirty="0">
                  <a:ea typeface="宋体" pitchFamily="2" charset="-122"/>
                </a:rPr>
                <a:t>            Grade</a:t>
              </a:r>
            </a:p>
            <a:p>
              <a:pPr algn="ctr" eaLnBrk="0" hangingPunct="0">
                <a:defRPr/>
              </a:pPr>
              <a:endParaRPr lang="en-US" altLang="zh-CN" sz="1600" dirty="0">
                <a:effectLst>
                  <a:outerShdw blurRad="38100" dist="38100" dir="2700000" algn="tl">
                    <a:srgbClr val="FFFFFF"/>
                  </a:outerShdw>
                </a:effectLst>
                <a:ea typeface="宋体" pitchFamily="2" charset="-122"/>
              </a:endParaRPr>
            </a:p>
          </p:txBody>
        </p:sp>
        <p:sp>
          <p:nvSpPr>
            <p:cNvPr id="11" name="Rectangle 16"/>
            <p:cNvSpPr>
              <a:spLocks noChangeArrowheads="1"/>
            </p:cNvSpPr>
            <p:nvPr/>
          </p:nvSpPr>
          <p:spPr bwMode="auto">
            <a:xfrm>
              <a:off x="1056" y="3552"/>
              <a:ext cx="1104" cy="240"/>
            </a:xfrm>
            <a:prstGeom prst="rect">
              <a:avLst/>
            </a:prstGeom>
            <a:solidFill>
              <a:schemeClr val="bg1"/>
            </a:solidFill>
            <a:ln w="9525">
              <a:solidFill>
                <a:schemeClr val="tx1"/>
              </a:solidFill>
              <a:miter lim="800000"/>
              <a:headEnd/>
              <a:tailEnd/>
            </a:ln>
            <a:effectLst>
              <a:outerShdw dist="89803" dir="2700000" algn="ctr" rotWithShape="0">
                <a:schemeClr val="accent1"/>
              </a:outerShdw>
            </a:effectLst>
          </p:spPr>
          <p:txBody>
            <a:bodyPr wrap="none"/>
            <a:lstStyle/>
            <a:p>
              <a:pPr algn="ctr" eaLnBrk="0" hangingPunct="0">
                <a:lnSpc>
                  <a:spcPct val="110000"/>
                </a:lnSpc>
                <a:defRPr/>
              </a:pPr>
              <a:r>
                <a:rPr lang="en-US" altLang="zh-CN" dirty="0">
                  <a:ea typeface="宋体" pitchFamily="2" charset="-122"/>
                </a:rPr>
                <a:t>1</a:t>
              </a:r>
            </a:p>
          </p:txBody>
        </p:sp>
        <p:sp>
          <p:nvSpPr>
            <p:cNvPr id="12" name="Rectangle 17"/>
            <p:cNvSpPr>
              <a:spLocks noChangeArrowheads="1"/>
            </p:cNvSpPr>
            <p:nvPr/>
          </p:nvSpPr>
          <p:spPr bwMode="auto">
            <a:xfrm>
              <a:off x="2160" y="3552"/>
              <a:ext cx="1488" cy="240"/>
            </a:xfrm>
            <a:prstGeom prst="rect">
              <a:avLst/>
            </a:prstGeom>
            <a:solidFill>
              <a:schemeClr val="bg1"/>
            </a:solidFill>
            <a:ln w="9525" algn="ctr">
              <a:solidFill>
                <a:schemeClr val="tx1"/>
              </a:solidFill>
              <a:miter lim="800000"/>
              <a:headEnd/>
              <a:tailEnd/>
            </a:ln>
            <a:effectLst>
              <a:outerShdw dist="89803" dir="2700000" algn="ctr" rotWithShape="0">
                <a:schemeClr val="accent1"/>
              </a:outerShdw>
            </a:effectLst>
          </p:spPr>
          <p:txBody>
            <a:bodyPr wrap="none"/>
            <a:lstStyle/>
            <a:p>
              <a:pPr eaLnBrk="0" hangingPunct="0">
                <a:defRPr/>
              </a:pPr>
              <a:r>
                <a:rPr lang="en-US" altLang="zh-CN" dirty="0">
                  <a:effectLst>
                    <a:outerShdw blurRad="38100" dist="38100" dir="2700000" algn="tl">
                      <a:srgbClr val="C0C0C0"/>
                    </a:outerShdw>
                  </a:effectLst>
                  <a:latin typeface="黑体" pitchFamily="2" charset="-122"/>
                  <a:ea typeface="宋体" pitchFamily="2" charset="-122"/>
                </a:rPr>
                <a:t>     </a:t>
              </a:r>
              <a:r>
                <a:rPr lang="en-US" altLang="zh-CN" dirty="0">
                  <a:ea typeface="宋体" pitchFamily="2" charset="-122"/>
                </a:rPr>
                <a:t>1</a:t>
              </a:r>
              <a:r>
                <a:rPr lang="zh-CN" altLang="en-US" dirty="0">
                  <a:ea typeface="宋体" pitchFamily="2" charset="-122"/>
                </a:rPr>
                <a:t>             </a:t>
              </a:r>
              <a:r>
                <a:rPr lang="en-US" altLang="zh-CN" dirty="0">
                  <a:ea typeface="宋体" pitchFamily="2" charset="-122"/>
                </a:rPr>
                <a:t>1</a:t>
              </a:r>
            </a:p>
          </p:txBody>
        </p:sp>
      </p:grpSp>
      <p:sp>
        <p:nvSpPr>
          <p:cNvPr id="13" name="Freeform 10"/>
          <p:cNvSpPr>
            <a:spLocks/>
          </p:cNvSpPr>
          <p:nvPr/>
        </p:nvSpPr>
        <p:spPr bwMode="auto">
          <a:xfrm rot="4858621" flipV="1">
            <a:off x="6368257" y="2701132"/>
            <a:ext cx="1573212" cy="1038225"/>
          </a:xfrm>
          <a:custGeom>
            <a:avLst/>
            <a:gdLst/>
            <a:ahLst/>
            <a:cxnLst>
              <a:cxn ang="0">
                <a:pos x="1133" y="54"/>
              </a:cxn>
              <a:cxn ang="0">
                <a:pos x="950" y="248"/>
              </a:cxn>
              <a:cxn ang="0">
                <a:pos x="926" y="183"/>
              </a:cxn>
              <a:cxn ang="0">
                <a:pos x="902" y="194"/>
              </a:cxn>
              <a:cxn ang="0">
                <a:pos x="852" y="213"/>
              </a:cxn>
              <a:cxn ang="0">
                <a:pos x="800" y="231"/>
              </a:cxn>
              <a:cxn ang="0">
                <a:pos x="744" y="242"/>
              </a:cxn>
              <a:cxn ang="0">
                <a:pos x="715" y="246"/>
              </a:cxn>
              <a:cxn ang="0">
                <a:pos x="657" y="255"/>
              </a:cxn>
              <a:cxn ang="0">
                <a:pos x="598" y="259"/>
              </a:cxn>
              <a:cxn ang="0">
                <a:pos x="537" y="259"/>
              </a:cxn>
              <a:cxn ang="0">
                <a:pos x="474" y="259"/>
              </a:cxn>
              <a:cxn ang="0">
                <a:pos x="446" y="255"/>
              </a:cxn>
              <a:cxn ang="0">
                <a:pos x="383" y="250"/>
              </a:cxn>
              <a:cxn ang="0">
                <a:pos x="320" y="239"/>
              </a:cxn>
              <a:cxn ang="0">
                <a:pos x="259" y="229"/>
              </a:cxn>
              <a:cxn ang="0">
                <a:pos x="228" y="222"/>
              </a:cxn>
              <a:cxn ang="0">
                <a:pos x="167" y="205"/>
              </a:cxn>
              <a:cxn ang="0">
                <a:pos x="109" y="185"/>
              </a:cxn>
              <a:cxn ang="0">
                <a:pos x="54" y="163"/>
              </a:cxn>
              <a:cxn ang="0">
                <a:pos x="0" y="137"/>
              </a:cxn>
              <a:cxn ang="0">
                <a:pos x="33" y="146"/>
              </a:cxn>
              <a:cxn ang="0">
                <a:pos x="96" y="161"/>
              </a:cxn>
              <a:cxn ang="0">
                <a:pos x="161" y="172"/>
              </a:cxn>
              <a:cxn ang="0">
                <a:pos x="222" y="183"/>
              </a:cxn>
              <a:cxn ang="0">
                <a:pos x="285" y="189"/>
              </a:cxn>
              <a:cxn ang="0">
                <a:pos x="346" y="194"/>
              </a:cxn>
              <a:cxn ang="0">
                <a:pos x="402" y="196"/>
              </a:cxn>
              <a:cxn ang="0">
                <a:pos x="461" y="196"/>
              </a:cxn>
              <a:cxn ang="0">
                <a:pos x="489" y="196"/>
              </a:cxn>
              <a:cxn ang="0">
                <a:pos x="546" y="192"/>
              </a:cxn>
              <a:cxn ang="0">
                <a:pos x="598" y="183"/>
              </a:cxn>
              <a:cxn ang="0">
                <a:pos x="650" y="172"/>
              </a:cxn>
              <a:cxn ang="0">
                <a:pos x="700" y="159"/>
              </a:cxn>
              <a:cxn ang="0">
                <a:pos x="748" y="141"/>
              </a:cxn>
              <a:cxn ang="0">
                <a:pos x="794" y="122"/>
              </a:cxn>
              <a:cxn ang="0">
                <a:pos x="835" y="98"/>
              </a:cxn>
              <a:cxn ang="0">
                <a:pos x="876" y="70"/>
              </a:cxn>
              <a:cxn ang="0">
                <a:pos x="857" y="0"/>
              </a:cxn>
              <a:cxn ang="0">
                <a:pos x="1133" y="54"/>
              </a:cxn>
            </a:cxnLst>
            <a:rect l="0" t="0" r="r" b="b"/>
            <a:pathLst>
              <a:path w="1134" h="260">
                <a:moveTo>
                  <a:pt x="1133" y="54"/>
                </a:moveTo>
                <a:lnTo>
                  <a:pt x="950" y="248"/>
                </a:lnTo>
                <a:lnTo>
                  <a:pt x="926" y="183"/>
                </a:lnTo>
                <a:lnTo>
                  <a:pt x="902" y="194"/>
                </a:lnTo>
                <a:lnTo>
                  <a:pt x="852" y="213"/>
                </a:lnTo>
                <a:lnTo>
                  <a:pt x="800" y="231"/>
                </a:lnTo>
                <a:lnTo>
                  <a:pt x="744" y="242"/>
                </a:lnTo>
                <a:lnTo>
                  <a:pt x="715" y="246"/>
                </a:lnTo>
                <a:lnTo>
                  <a:pt x="657" y="255"/>
                </a:lnTo>
                <a:lnTo>
                  <a:pt x="598" y="259"/>
                </a:lnTo>
                <a:lnTo>
                  <a:pt x="537" y="259"/>
                </a:lnTo>
                <a:lnTo>
                  <a:pt x="474" y="259"/>
                </a:lnTo>
                <a:lnTo>
                  <a:pt x="446" y="255"/>
                </a:lnTo>
                <a:lnTo>
                  <a:pt x="383" y="250"/>
                </a:lnTo>
                <a:lnTo>
                  <a:pt x="320" y="239"/>
                </a:lnTo>
                <a:lnTo>
                  <a:pt x="259" y="229"/>
                </a:lnTo>
                <a:lnTo>
                  <a:pt x="228" y="222"/>
                </a:lnTo>
                <a:lnTo>
                  <a:pt x="167" y="205"/>
                </a:lnTo>
                <a:lnTo>
                  <a:pt x="109" y="185"/>
                </a:lnTo>
                <a:lnTo>
                  <a:pt x="54" y="163"/>
                </a:lnTo>
                <a:lnTo>
                  <a:pt x="0" y="137"/>
                </a:lnTo>
                <a:lnTo>
                  <a:pt x="33" y="146"/>
                </a:lnTo>
                <a:lnTo>
                  <a:pt x="96" y="161"/>
                </a:lnTo>
                <a:lnTo>
                  <a:pt x="161" y="172"/>
                </a:lnTo>
                <a:lnTo>
                  <a:pt x="222" y="183"/>
                </a:lnTo>
                <a:lnTo>
                  <a:pt x="285" y="189"/>
                </a:lnTo>
                <a:lnTo>
                  <a:pt x="346" y="194"/>
                </a:lnTo>
                <a:lnTo>
                  <a:pt x="402" y="196"/>
                </a:lnTo>
                <a:lnTo>
                  <a:pt x="461" y="196"/>
                </a:lnTo>
                <a:lnTo>
                  <a:pt x="489" y="196"/>
                </a:lnTo>
                <a:lnTo>
                  <a:pt x="546" y="192"/>
                </a:lnTo>
                <a:lnTo>
                  <a:pt x="598" y="183"/>
                </a:lnTo>
                <a:lnTo>
                  <a:pt x="650" y="172"/>
                </a:lnTo>
                <a:lnTo>
                  <a:pt x="700" y="159"/>
                </a:lnTo>
                <a:lnTo>
                  <a:pt x="748" y="141"/>
                </a:lnTo>
                <a:lnTo>
                  <a:pt x="794" y="122"/>
                </a:lnTo>
                <a:lnTo>
                  <a:pt x="835" y="98"/>
                </a:lnTo>
                <a:lnTo>
                  <a:pt x="876" y="70"/>
                </a:lnTo>
                <a:lnTo>
                  <a:pt x="857" y="0"/>
                </a:lnTo>
                <a:lnTo>
                  <a:pt x="1133" y="54"/>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
        <p:nvSpPr>
          <p:cNvPr id="14" name="Text Box 30"/>
          <p:cNvSpPr txBox="1">
            <a:spLocks noChangeArrowheads="1"/>
          </p:cNvSpPr>
          <p:nvPr/>
        </p:nvSpPr>
        <p:spPr bwMode="auto">
          <a:xfrm>
            <a:off x="7304089" y="1782763"/>
            <a:ext cx="3017837" cy="646112"/>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lgn="ctr">
              <a:defRPr/>
            </a:pPr>
            <a:r>
              <a:rPr lang="zh-CN" altLang="en-US" dirty="0">
                <a:ea typeface="宋体" pitchFamily="2" charset="-122"/>
              </a:rPr>
              <a:t>向</a:t>
            </a:r>
            <a:r>
              <a:rPr lang="en-US" altLang="zh-CN" dirty="0">
                <a:ea typeface="宋体" pitchFamily="2" charset="-122"/>
              </a:rPr>
              <a:t>inserted</a:t>
            </a:r>
            <a:r>
              <a:rPr lang="zh-CN" altLang="en-US" dirty="0">
                <a:ea typeface="宋体" pitchFamily="2" charset="-122"/>
              </a:rPr>
              <a:t>表中插入新行的副本，触发</a:t>
            </a:r>
            <a:r>
              <a:rPr lang="en-US" altLang="zh-CN" dirty="0">
                <a:ea typeface="宋体" pitchFamily="2" charset="-122"/>
              </a:rPr>
              <a:t>insert</a:t>
            </a:r>
            <a:r>
              <a:rPr lang="zh-CN" altLang="en-US" dirty="0">
                <a:ea typeface="宋体" pitchFamily="2" charset="-122"/>
              </a:rPr>
              <a:t>触发器。 </a:t>
            </a:r>
          </a:p>
        </p:txBody>
      </p:sp>
      <p:sp>
        <p:nvSpPr>
          <p:cNvPr id="15" name="Text Box 31"/>
          <p:cNvSpPr txBox="1">
            <a:spLocks noChangeArrowheads="1"/>
          </p:cNvSpPr>
          <p:nvPr/>
        </p:nvSpPr>
        <p:spPr bwMode="auto">
          <a:xfrm>
            <a:off x="5195888" y="5899151"/>
            <a:ext cx="4392612" cy="650875"/>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lgn="ctr">
              <a:defRPr/>
            </a:pPr>
            <a:r>
              <a:rPr lang="zh-CN" altLang="en-US" dirty="0">
                <a:ea typeface="宋体" pitchFamily="2" charset="-122"/>
              </a:rPr>
              <a:t>触发器检查</a:t>
            </a:r>
            <a:r>
              <a:rPr lang="en-US" altLang="zh-CN" dirty="0">
                <a:ea typeface="宋体" pitchFamily="2" charset="-122"/>
              </a:rPr>
              <a:t>inserted</a:t>
            </a:r>
            <a:r>
              <a:rPr lang="zh-CN" altLang="en-US" dirty="0">
                <a:ea typeface="宋体" pitchFamily="2" charset="-122"/>
              </a:rPr>
              <a:t>表中插入的新行数据，确定是否需要回滚或执行其他操作</a:t>
            </a:r>
          </a:p>
        </p:txBody>
      </p:sp>
      <p:sp>
        <p:nvSpPr>
          <p:cNvPr id="16" name="Freeform 11"/>
          <p:cNvSpPr>
            <a:spLocks/>
          </p:cNvSpPr>
          <p:nvPr/>
        </p:nvSpPr>
        <p:spPr bwMode="auto">
          <a:xfrm rot="2940120">
            <a:off x="3946526" y="5394326"/>
            <a:ext cx="1298575" cy="650875"/>
          </a:xfrm>
          <a:custGeom>
            <a:avLst/>
            <a:gdLst/>
            <a:ahLst/>
            <a:cxnLst>
              <a:cxn ang="0">
                <a:pos x="729" y="277"/>
              </a:cxn>
              <a:cxn ang="0">
                <a:pos x="453" y="456"/>
              </a:cxn>
              <a:cxn ang="0">
                <a:pos x="454" y="370"/>
              </a:cxn>
              <a:cxn ang="0">
                <a:pos x="443" y="370"/>
              </a:cxn>
              <a:cxn ang="0">
                <a:pos x="431" y="370"/>
              </a:cxn>
              <a:cxn ang="0">
                <a:pos x="420" y="370"/>
              </a:cxn>
              <a:cxn ang="0">
                <a:pos x="408" y="370"/>
              </a:cxn>
              <a:cxn ang="0">
                <a:pos x="395" y="370"/>
              </a:cxn>
              <a:cxn ang="0">
                <a:pos x="384" y="370"/>
              </a:cxn>
              <a:cxn ang="0">
                <a:pos x="370" y="370"/>
              </a:cxn>
              <a:cxn ang="0">
                <a:pos x="358" y="370"/>
              </a:cxn>
              <a:cxn ang="0">
                <a:pos x="345" y="370"/>
              </a:cxn>
              <a:cxn ang="0">
                <a:pos x="333" y="370"/>
              </a:cxn>
              <a:cxn ang="0">
                <a:pos x="320" y="370"/>
              </a:cxn>
              <a:cxn ang="0">
                <a:pos x="308" y="370"/>
              </a:cxn>
              <a:cxn ang="0">
                <a:pos x="295" y="369"/>
              </a:cxn>
              <a:cxn ang="0">
                <a:pos x="283" y="369"/>
              </a:cxn>
              <a:cxn ang="0">
                <a:pos x="259" y="366"/>
              </a:cxn>
              <a:cxn ang="0">
                <a:pos x="218" y="360"/>
              </a:cxn>
              <a:cxn ang="0">
                <a:pos x="180" y="350"/>
              </a:cxn>
              <a:cxn ang="0">
                <a:pos x="145" y="336"/>
              </a:cxn>
              <a:cxn ang="0">
                <a:pos x="114" y="319"/>
              </a:cxn>
              <a:cxn ang="0">
                <a:pos x="86" y="299"/>
              </a:cxn>
              <a:cxn ang="0">
                <a:pos x="61" y="277"/>
              </a:cxn>
              <a:cxn ang="0">
                <a:pos x="41" y="252"/>
              </a:cxn>
              <a:cxn ang="0">
                <a:pos x="24" y="227"/>
              </a:cxn>
              <a:cxn ang="0">
                <a:pos x="11" y="200"/>
              </a:cxn>
              <a:cxn ang="0">
                <a:pos x="4" y="171"/>
              </a:cxn>
              <a:cxn ang="0">
                <a:pos x="0" y="142"/>
              </a:cxn>
              <a:cxn ang="0">
                <a:pos x="1" y="114"/>
              </a:cxn>
              <a:cxn ang="0">
                <a:pos x="8" y="84"/>
              </a:cxn>
              <a:cxn ang="0">
                <a:pos x="19" y="55"/>
              </a:cxn>
              <a:cxn ang="0">
                <a:pos x="56" y="0"/>
              </a:cxn>
              <a:cxn ang="0">
                <a:pos x="45" y="12"/>
              </a:cxn>
              <a:cxn ang="0">
                <a:pos x="30" y="36"/>
              </a:cxn>
              <a:cxn ang="0">
                <a:pos x="23" y="60"/>
              </a:cxn>
              <a:cxn ang="0">
                <a:pos x="25" y="81"/>
              </a:cxn>
              <a:cxn ang="0">
                <a:pos x="30" y="91"/>
              </a:cxn>
              <a:cxn ang="0">
                <a:pos x="43" y="110"/>
              </a:cxn>
              <a:cxn ang="0">
                <a:pos x="63" y="127"/>
              </a:cxn>
              <a:cxn ang="0">
                <a:pos x="88" y="144"/>
              </a:cxn>
              <a:cxn ang="0">
                <a:pos x="119" y="156"/>
              </a:cxn>
              <a:cxn ang="0">
                <a:pos x="136" y="162"/>
              </a:cxn>
              <a:cxn ang="0">
                <a:pos x="174" y="174"/>
              </a:cxn>
              <a:cxn ang="0">
                <a:pos x="213" y="181"/>
              </a:cxn>
              <a:cxn ang="0">
                <a:pos x="255" y="187"/>
              </a:cxn>
              <a:cxn ang="0">
                <a:pos x="278" y="190"/>
              </a:cxn>
              <a:cxn ang="0">
                <a:pos x="323" y="192"/>
              </a:cxn>
              <a:cxn ang="0">
                <a:pos x="366" y="192"/>
              </a:cxn>
              <a:cxn ang="0">
                <a:pos x="410" y="190"/>
              </a:cxn>
              <a:cxn ang="0">
                <a:pos x="454" y="184"/>
              </a:cxn>
              <a:cxn ang="0">
                <a:pos x="453" y="95"/>
              </a:cxn>
              <a:cxn ang="0">
                <a:pos x="729" y="277"/>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Top)">
                                      <p:cBhvr>
                                        <p:cTn id="12" dur="1000"/>
                                        <p:tgtEl>
                                          <p:spTgt spid="5"/>
                                        </p:tgtEl>
                                      </p:cBhvr>
                                    </p:animEffect>
                                  </p:childTnLst>
                                </p:cTn>
                              </p:par>
                            </p:childTnLst>
                          </p:cTn>
                        </p:par>
                        <p:par>
                          <p:cTn id="13" fill="hold">
                            <p:stCondLst>
                              <p:cond delay="1500"/>
                            </p:stCondLst>
                            <p:childTnLst>
                              <p:par>
                                <p:cTn id="14" presetID="12" presetClass="entr" presetSubtype="1" fill="hold" nodeType="afterEffect">
                                  <p:stCondLst>
                                    <p:cond delay="1000"/>
                                  </p:stCondLst>
                                  <p:childTnLst>
                                    <p:set>
                                      <p:cBhvr>
                                        <p:cTn id="15" dur="1" fill="hold">
                                          <p:stCondLst>
                                            <p:cond delay="0"/>
                                          </p:stCondLst>
                                        </p:cTn>
                                        <p:tgtEl>
                                          <p:spTgt spid="13"/>
                                        </p:tgtEl>
                                        <p:attrNameLst>
                                          <p:attrName>style.visibility</p:attrName>
                                        </p:attrNameLst>
                                      </p:cBhvr>
                                      <p:to>
                                        <p:strVal val="visible"/>
                                      </p:to>
                                    </p:set>
                                    <p:animEffect transition="in" filter="slide(fromTop)">
                                      <p:cBhvr>
                                        <p:cTn id="16" dur="1000"/>
                                        <p:tgtEl>
                                          <p:spTgt spid="13"/>
                                        </p:tgtEl>
                                      </p:cBhvr>
                                    </p:animEffect>
                                  </p:childTnLst>
                                </p:cTn>
                              </p:par>
                            </p:childTnLst>
                          </p:cTn>
                        </p:par>
                        <p:par>
                          <p:cTn id="17" fill="hold">
                            <p:stCondLst>
                              <p:cond delay="3500"/>
                            </p:stCondLst>
                            <p:childTnLst>
                              <p:par>
                                <p:cTn id="18" presetID="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0-#ppt_w/2"/>
                                          </p:val>
                                        </p:tav>
                                        <p:tav tm="100000">
                                          <p:val>
                                            <p:strVal val="#ppt_x"/>
                                          </p:val>
                                        </p:tav>
                                      </p:tavLst>
                                    </p:anim>
                                    <p:anim calcmode="lin" valueType="num">
                                      <p:cBhvr additive="base">
                                        <p:cTn id="21" dur="500" fill="hold"/>
                                        <p:tgtEl>
                                          <p:spTgt spid="14"/>
                                        </p:tgtEl>
                                        <p:attrNameLst>
                                          <p:attrName>ppt_y</p:attrName>
                                        </p:attrNameLst>
                                      </p:cBhvr>
                                      <p:tavLst>
                                        <p:tav tm="0">
                                          <p:val>
                                            <p:strVal val="#ppt_y"/>
                                          </p:val>
                                        </p:tav>
                                        <p:tav tm="100000">
                                          <p:val>
                                            <p:strVal val="#ppt_y"/>
                                          </p:val>
                                        </p:tav>
                                      </p:tavLst>
                                    </p:anim>
                                  </p:childTnLst>
                                </p:cTn>
                              </p:par>
                            </p:childTnLst>
                          </p:cTn>
                        </p:par>
                        <p:par>
                          <p:cTn id="22" fill="hold">
                            <p:stCondLst>
                              <p:cond delay="4000"/>
                            </p:stCondLst>
                            <p:childTnLst>
                              <p:par>
                                <p:cTn id="23" presetID="9" presetClass="entr" presetSubtype="0"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ssolve">
                                      <p:cBhvr>
                                        <p:cTn id="25" dur="500"/>
                                        <p:tgtEl>
                                          <p:spTgt spid="7"/>
                                        </p:tgtEl>
                                      </p:cBhvr>
                                    </p:animEffect>
                                  </p:childTnLst>
                                </p:cTn>
                              </p:par>
                            </p:childTnLst>
                          </p:cTn>
                        </p:par>
                        <p:par>
                          <p:cTn id="26" fill="hold">
                            <p:stCondLst>
                              <p:cond delay="4500"/>
                            </p:stCondLst>
                            <p:childTnLst>
                              <p:par>
                                <p:cTn id="27" presetID="2" presetClass="entr" presetSubtype="8"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0-#ppt_w/2"/>
                                          </p:val>
                                        </p:tav>
                                        <p:tav tm="100000">
                                          <p:val>
                                            <p:strVal val="#ppt_x"/>
                                          </p:val>
                                        </p:tav>
                                      </p:tavLst>
                                    </p:anim>
                                    <p:anim calcmode="lin" valueType="num">
                                      <p:cBhvr additive="base">
                                        <p:cTn id="30" dur="500" fill="hold"/>
                                        <p:tgtEl>
                                          <p:spTgt spid="15"/>
                                        </p:tgtEl>
                                        <p:attrNameLst>
                                          <p:attrName>ppt_y</p:attrName>
                                        </p:attrNameLst>
                                      </p:cBhvr>
                                      <p:tavLst>
                                        <p:tav tm="0">
                                          <p:val>
                                            <p:strVal val="#ppt_y"/>
                                          </p:val>
                                        </p:tav>
                                        <p:tav tm="100000">
                                          <p:val>
                                            <p:strVal val="#ppt_y"/>
                                          </p:val>
                                        </p:tav>
                                      </p:tavLst>
                                    </p:anim>
                                  </p:childTnLst>
                                </p:cTn>
                              </p:par>
                            </p:childTnLst>
                          </p:cTn>
                        </p:par>
                        <p:par>
                          <p:cTn id="31" fill="hold">
                            <p:stCondLst>
                              <p:cond delay="5000"/>
                            </p:stCondLst>
                            <p:childTnLst>
                              <p:par>
                                <p:cTn id="32" presetID="12" presetClass="entr" presetSubtype="1"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slide(fromTop)">
                                      <p:cBhvr>
                                        <p:cTn id="3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内容占位符 2"/>
          <p:cNvSpPr>
            <a:spLocks noGrp="1"/>
          </p:cNvSpPr>
          <p:nvPr>
            <p:ph idx="1"/>
          </p:nvPr>
        </p:nvSpPr>
        <p:spPr>
          <a:xfrm>
            <a:off x="190904" y="1015138"/>
            <a:ext cx="10972800" cy="4524949"/>
          </a:xfrm>
        </p:spPr>
        <p:txBody>
          <a:bodyPr/>
          <a:lstStyle/>
          <a:p>
            <a:pPr eaLnBrk="1" hangingPunct="1"/>
            <a:r>
              <a:rPr lang="zh-CN" altLang="en-US" dirty="0"/>
              <a:t>例：创建一个触发器，当插入或更新成绩列时，该触发器检查插入的数据是否处于设定的范围内（</a:t>
            </a:r>
            <a:r>
              <a:rPr lang="en-US" altLang="zh-CN" dirty="0"/>
              <a:t>0</a:t>
            </a:r>
            <a:r>
              <a:rPr lang="zh-CN" altLang="en-US" dirty="0"/>
              <a:t>，</a:t>
            </a:r>
            <a:r>
              <a:rPr lang="en-US" altLang="zh-CN" dirty="0"/>
              <a:t>100</a:t>
            </a:r>
            <a:r>
              <a:rPr lang="zh-CN" altLang="en-US" dirty="0"/>
              <a:t>）</a:t>
            </a:r>
          </a:p>
        </p:txBody>
      </p:sp>
      <p:sp>
        <p:nvSpPr>
          <p:cNvPr id="5" name="标题 1">
            <a:extLst>
              <a:ext uri="{FF2B5EF4-FFF2-40B4-BE49-F238E27FC236}">
                <a16:creationId xmlns="" xmlns:a16="http://schemas.microsoft.com/office/drawing/2014/main" id="{5ABB94E4-1E89-43A6-89E7-A2D6B085039A}"/>
              </a:ext>
            </a:extLst>
          </p:cNvPr>
          <p:cNvSpPr>
            <a:spLocks noGrp="1"/>
          </p:cNvSpPr>
          <p:nvPr>
            <p:ph type="title"/>
          </p:nvPr>
        </p:nvSpPr>
        <p:spPr/>
        <p:txBody>
          <a:bodyPr>
            <a:normAutofit/>
          </a:bodyPr>
          <a:lstStyle/>
          <a:p>
            <a:pPr eaLnBrk="1" fontAlgn="auto" hangingPunct="1">
              <a:spcAft>
                <a:spcPts val="0"/>
              </a:spcAft>
              <a:defRPr/>
            </a:pPr>
            <a:r>
              <a:rPr lang="en-US" altLang="zh-CN" dirty="0">
                <a:latin typeface="Times New Roman" panose="02020603050405020304" pitchFamily="18" charset="0"/>
                <a:cs typeface="Times New Roman" panose="02020603050405020304" pitchFamily="18" charset="0"/>
              </a:rPr>
              <a:t>INSERT</a:t>
            </a:r>
            <a:r>
              <a:rPr lang="zh-CN" altLang="en-US" dirty="0">
                <a:latin typeface="+mj-ea"/>
              </a:rPr>
              <a:t>触发器</a:t>
            </a:r>
          </a:p>
        </p:txBody>
      </p:sp>
      <p:sp>
        <p:nvSpPr>
          <p:cNvPr id="4" name="矩形 3"/>
          <p:cNvSpPr>
            <a:spLocks noChangeArrowheads="1"/>
          </p:cNvSpPr>
          <p:nvPr/>
        </p:nvSpPr>
        <p:spPr bwMode="auto">
          <a:xfrm>
            <a:off x="2539329" y="2456747"/>
            <a:ext cx="6808839" cy="4278094"/>
          </a:xfrm>
          <a:prstGeom prst="rect">
            <a:avLst/>
          </a:prstGeom>
          <a:solidFill>
            <a:schemeClr val="bg1"/>
          </a:solidFill>
          <a:ln w="9525">
            <a:noFill/>
            <a:miter lim="800000"/>
            <a:headEnd/>
            <a:tailEnd/>
          </a:ln>
        </p:spPr>
        <p:txBody>
          <a:bodyPr wrap="square">
            <a:spAutoFit/>
          </a:bodyPr>
          <a:lstStyle/>
          <a:p>
            <a:r>
              <a:rPr lang="en-US" altLang="zh-CN" sz="1600" dirty="0"/>
              <a:t>CREATE TRIGGER </a:t>
            </a:r>
            <a:r>
              <a:rPr lang="en-US" altLang="zh-CN" sz="1600" dirty="0" err="1"/>
              <a:t>tr_sc_grade</a:t>
            </a:r>
            <a:endParaRPr lang="en-US" altLang="zh-CN" sz="1600" dirty="0"/>
          </a:p>
          <a:p>
            <a:r>
              <a:rPr lang="en-US" altLang="zh-CN" sz="1600" dirty="0"/>
              <a:t>   ON  </a:t>
            </a:r>
            <a:r>
              <a:rPr lang="en-US" altLang="zh-CN" sz="1600" dirty="0" err="1"/>
              <a:t>sc</a:t>
            </a:r>
            <a:r>
              <a:rPr lang="en-US" altLang="zh-CN" sz="1600" dirty="0"/>
              <a:t> </a:t>
            </a:r>
          </a:p>
          <a:p>
            <a:r>
              <a:rPr lang="en-US" altLang="zh-CN" sz="1600" dirty="0"/>
              <a:t>   AFTER INSERT,UPDATE</a:t>
            </a:r>
          </a:p>
          <a:p>
            <a:r>
              <a:rPr lang="en-US" altLang="zh-CN" sz="1600" dirty="0"/>
              <a:t>AS </a:t>
            </a:r>
          </a:p>
          <a:p>
            <a:r>
              <a:rPr lang="en-US" altLang="zh-CN" sz="1600" dirty="0"/>
              <a:t>BEGIN</a:t>
            </a:r>
          </a:p>
          <a:p>
            <a:r>
              <a:rPr lang="en-US" altLang="zh-CN" sz="1600" dirty="0"/>
              <a:t>	-- SET NOCOUNT ON added to prevent extra result sets from</a:t>
            </a:r>
          </a:p>
          <a:p>
            <a:r>
              <a:rPr lang="en-US" altLang="zh-CN" sz="1600" dirty="0"/>
              <a:t>	-- interfering with SELECT statements.</a:t>
            </a:r>
          </a:p>
          <a:p>
            <a:r>
              <a:rPr lang="en-US" altLang="zh-CN" sz="1600" dirty="0"/>
              <a:t>	SET NOCOUNT ON;</a:t>
            </a:r>
          </a:p>
          <a:p>
            <a:endParaRPr lang="en-US" altLang="zh-CN" sz="1600" dirty="0"/>
          </a:p>
          <a:p>
            <a:r>
              <a:rPr lang="en-US" altLang="zh-CN" sz="1600" dirty="0"/>
              <a:t>                DECLARE @score </a:t>
            </a:r>
            <a:r>
              <a:rPr lang="en-US" altLang="zh-CN" sz="1600" dirty="0" err="1"/>
              <a:t>int</a:t>
            </a:r>
            <a:r>
              <a:rPr lang="en-US" altLang="zh-CN" sz="1600" dirty="0"/>
              <a:t>;</a:t>
            </a:r>
          </a:p>
          <a:p>
            <a:r>
              <a:rPr lang="en-US" altLang="zh-CN" sz="1600" dirty="0"/>
              <a:t>	SELECT @score=</a:t>
            </a:r>
            <a:r>
              <a:rPr lang="en-US" altLang="zh-CN" sz="1600" dirty="0" err="1"/>
              <a:t>inserted.grade</a:t>
            </a:r>
            <a:r>
              <a:rPr lang="en-US" altLang="zh-CN" sz="1600" dirty="0"/>
              <a:t> from inserted</a:t>
            </a:r>
          </a:p>
          <a:p>
            <a:r>
              <a:rPr lang="en-US" altLang="zh-CN" sz="1600" dirty="0"/>
              <a:t>	IF (@score&lt;0 or @score &gt; 100) </a:t>
            </a:r>
          </a:p>
          <a:p>
            <a:r>
              <a:rPr lang="en-US" altLang="zh-CN" sz="1600" dirty="0"/>
              <a:t>	BEGIN</a:t>
            </a:r>
          </a:p>
          <a:p>
            <a:r>
              <a:rPr lang="en-US" altLang="zh-CN" sz="1600" dirty="0"/>
              <a:t>	   RAISERROR ('</a:t>
            </a:r>
            <a:r>
              <a:rPr lang="zh-CN" altLang="en-US" sz="1600" dirty="0"/>
              <a:t>成绩的取值必须在</a:t>
            </a:r>
            <a:r>
              <a:rPr lang="en-US" altLang="zh-CN" sz="1600" dirty="0"/>
              <a:t>0</a:t>
            </a:r>
            <a:r>
              <a:rPr lang="zh-CN" altLang="en-US" sz="1600" dirty="0"/>
              <a:t>到</a:t>
            </a:r>
            <a:r>
              <a:rPr lang="en-US" altLang="zh-CN" sz="1600" dirty="0"/>
              <a:t>100</a:t>
            </a:r>
            <a:r>
              <a:rPr lang="zh-CN" altLang="en-US" sz="1600" dirty="0"/>
              <a:t>之间</a:t>
            </a:r>
            <a:r>
              <a:rPr lang="en-US" altLang="zh-CN" sz="1600" dirty="0"/>
              <a:t>', 16, 1)</a:t>
            </a:r>
          </a:p>
          <a:p>
            <a:r>
              <a:rPr lang="en-US" altLang="zh-CN" sz="1600" dirty="0"/>
              <a:t>	   ROLLBACK TRANSACTION</a:t>
            </a:r>
          </a:p>
          <a:p>
            <a:r>
              <a:rPr lang="en-US" altLang="zh-CN" sz="1600" dirty="0"/>
              <a:t>	END </a:t>
            </a:r>
          </a:p>
          <a:p>
            <a:r>
              <a:rPr lang="en-US" altLang="zh-CN" sz="1600" dirty="0"/>
              <a:t>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66529"/>
            <a:ext cx="10951454" cy="4665042"/>
          </a:xfrm>
        </p:spPr>
        <p:txBody>
          <a:bodyPr/>
          <a:lstStyle/>
          <a:p>
            <a:pPr>
              <a:lnSpc>
                <a:spcPct val="150000"/>
              </a:lnSpc>
            </a:pPr>
            <a:r>
              <a:rPr lang="en-US" altLang="zh-CN" dirty="0" err="1"/>
              <a:t>Raiserror</a:t>
            </a:r>
            <a:r>
              <a:rPr lang="en-US" altLang="zh-CN" dirty="0"/>
              <a:t> </a:t>
            </a:r>
            <a:r>
              <a:rPr lang="zh-CN" altLang="en-US" dirty="0"/>
              <a:t>函数的作用：抛出一个错误</a:t>
            </a:r>
            <a:endParaRPr lang="en-US" altLang="zh-CN" dirty="0"/>
          </a:p>
          <a:p>
            <a:pPr>
              <a:lnSpc>
                <a:spcPct val="150000"/>
              </a:lnSpc>
            </a:pPr>
            <a:r>
              <a:rPr lang="zh-CN" altLang="en-US" dirty="0"/>
              <a:t>参数</a:t>
            </a:r>
            <a:endParaRPr lang="en-US" altLang="zh-CN" dirty="0"/>
          </a:p>
          <a:p>
            <a:pPr lvl="1" eaLnBrk="1" fontAlgn="auto" hangingPunct="1">
              <a:lnSpc>
                <a:spcPct val="150000"/>
              </a:lnSpc>
              <a:spcAft>
                <a:spcPts val="0"/>
              </a:spcAft>
              <a:defRPr/>
            </a:pPr>
            <a:r>
              <a:rPr lang="zh-CN" altLang="en-US" dirty="0">
                <a:ea typeface="+mn-ea"/>
              </a:rPr>
              <a:t>第一个参数：错误的提示消息</a:t>
            </a:r>
            <a:endParaRPr lang="en-US" altLang="zh-CN" dirty="0">
              <a:ea typeface="+mn-ea"/>
            </a:endParaRPr>
          </a:p>
          <a:p>
            <a:pPr lvl="1" eaLnBrk="1" fontAlgn="auto" hangingPunct="1">
              <a:lnSpc>
                <a:spcPct val="150000"/>
              </a:lnSpc>
              <a:spcAft>
                <a:spcPts val="0"/>
              </a:spcAft>
              <a:defRPr/>
            </a:pPr>
            <a:r>
              <a:rPr lang="zh-CN" altLang="en-US" dirty="0">
                <a:ea typeface="+mn-ea"/>
              </a:rPr>
              <a:t>第二个参数：错误的消息级别（</a:t>
            </a:r>
            <a:r>
              <a:rPr lang="en-US" altLang="zh-CN" dirty="0">
                <a:ea typeface="+mn-ea"/>
              </a:rPr>
              <a:t>0~18</a:t>
            </a:r>
            <a:r>
              <a:rPr lang="zh-CN" altLang="en-US" dirty="0">
                <a:ea typeface="+mn-ea"/>
              </a:rPr>
              <a:t>之间）</a:t>
            </a:r>
            <a:endParaRPr lang="en-US" altLang="zh-CN" dirty="0">
              <a:ea typeface="+mn-ea"/>
            </a:endParaRPr>
          </a:p>
          <a:p>
            <a:pPr lvl="1" eaLnBrk="1" fontAlgn="auto" hangingPunct="1">
              <a:lnSpc>
                <a:spcPct val="150000"/>
              </a:lnSpc>
              <a:spcAft>
                <a:spcPts val="0"/>
              </a:spcAft>
              <a:defRPr/>
            </a:pPr>
            <a:r>
              <a:rPr lang="zh-CN" altLang="en-US" dirty="0">
                <a:ea typeface="+mn-ea"/>
              </a:rPr>
              <a:t>第三个参数：错误的状态号（</a:t>
            </a:r>
            <a:r>
              <a:rPr lang="en-US" altLang="zh-CN" dirty="0">
                <a:ea typeface="+mn-ea"/>
              </a:rPr>
              <a:t>1~127</a:t>
            </a:r>
            <a:r>
              <a:rPr lang="zh-CN" altLang="en-US" dirty="0">
                <a:ea typeface="+mn-ea"/>
              </a:rPr>
              <a:t>之间）</a:t>
            </a:r>
            <a:endParaRPr lang="en-US" altLang="zh-CN" dirty="0">
              <a:ea typeface="+mn-ea"/>
            </a:endParaRPr>
          </a:p>
          <a:p>
            <a:pPr lvl="2" eaLnBrk="1" fontAlgn="auto" hangingPunct="1">
              <a:lnSpc>
                <a:spcPct val="150000"/>
              </a:lnSpc>
              <a:spcAft>
                <a:spcPts val="0"/>
              </a:spcAft>
              <a:defRPr/>
            </a:pPr>
            <a:r>
              <a:rPr lang="zh-CN" altLang="en-US" dirty="0">
                <a:ea typeface="+mn-ea"/>
              </a:rPr>
              <a:t> 如果在多个位置引发相同的用户定义错误，则针对每个位置使用唯一的状态号有助于找到引发错误的代码段</a:t>
            </a:r>
          </a:p>
        </p:txBody>
      </p:sp>
      <p:sp>
        <p:nvSpPr>
          <p:cNvPr id="2" name="标题 1"/>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Raiserror</a:t>
            </a:r>
            <a:r>
              <a:rPr lang="zh-CN" altLang="en-US" dirty="0"/>
              <a:t>函数</a:t>
            </a:r>
          </a:p>
        </p:txBody>
      </p:sp>
    </p:spTree>
    <p:extLst>
      <p:ext uri="{BB962C8B-B14F-4D97-AF65-F5344CB8AC3E}">
        <p14:creationId xmlns:p14="http://schemas.microsoft.com/office/powerpoint/2010/main" val="36268378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 xmlns:a16="http://schemas.microsoft.com/office/drawing/2014/main" id="{EDA16787-308B-4F44-BE56-6F4B8A866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077030"/>
            <a:ext cx="5590520" cy="3450938"/>
          </a:xfrm>
          <a:prstGeom prst="rect">
            <a:avLst/>
          </a:prstGeom>
        </p:spPr>
      </p:pic>
      <p:pic>
        <p:nvPicPr>
          <p:cNvPr id="5" name="图片 4">
            <a:extLst>
              <a:ext uri="{FF2B5EF4-FFF2-40B4-BE49-F238E27FC236}">
                <a16:creationId xmlns="" xmlns:a16="http://schemas.microsoft.com/office/drawing/2014/main" id="{5B0937F7-15B9-4C0C-86E4-04E661F9C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14" y="3203429"/>
            <a:ext cx="5294843" cy="1465462"/>
          </a:xfrm>
          <a:prstGeom prst="rect">
            <a:avLst/>
          </a:prstGeom>
        </p:spPr>
      </p:pic>
      <p:sp>
        <p:nvSpPr>
          <p:cNvPr id="94210" name="内容占位符 2"/>
          <p:cNvSpPr>
            <a:spLocks noGrp="1"/>
          </p:cNvSpPr>
          <p:nvPr>
            <p:ph idx="1"/>
          </p:nvPr>
        </p:nvSpPr>
        <p:spPr>
          <a:xfrm>
            <a:off x="239349" y="1166529"/>
            <a:ext cx="10972800" cy="2036899"/>
          </a:xfrm>
        </p:spPr>
        <p:txBody>
          <a:bodyPr/>
          <a:lstStyle/>
          <a:p>
            <a:pPr eaLnBrk="1" hangingPunct="1"/>
            <a:r>
              <a:rPr lang="zh-CN" altLang="en-US"/>
              <a:t>当在一个有</a:t>
            </a:r>
            <a:r>
              <a:rPr lang="en-US" altLang="zh-CN"/>
              <a:t>UPDATE</a:t>
            </a:r>
            <a:r>
              <a:rPr lang="zh-CN" altLang="en-US"/>
              <a:t>触发器的表中修改记录时，表中原来的记录被移动到删除表中，修改过的记录插入到了插入表中，触发器可以参考删除表和插入表以及被修改的表，以确定如何完成数据库操作</a:t>
            </a:r>
            <a:endParaRPr lang="en-US" altLang="zh-CN"/>
          </a:p>
          <a:p>
            <a:pPr eaLnBrk="1" hangingPunct="1"/>
            <a:endParaRPr lang="zh-CN" altLang="en-US" sz="2400" dirty="0"/>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使用</a:t>
            </a:r>
            <a:r>
              <a:rPr lang="en-US" altLang="zh-CN" dirty="0">
                <a:latin typeface="Times New Roman" panose="02020603050405020304" pitchFamily="18" charset="0"/>
                <a:cs typeface="Times New Roman" panose="02020603050405020304" pitchFamily="18" charset="0"/>
              </a:rPr>
              <a:t>UPDATE</a:t>
            </a:r>
            <a:r>
              <a:rPr lang="zh-CN" altLang="en-US" dirty="0">
                <a:latin typeface="+mj-ea"/>
              </a:rPr>
              <a:t>触发器</a:t>
            </a:r>
          </a:p>
        </p:txBody>
      </p:sp>
      <p:sp>
        <p:nvSpPr>
          <p:cNvPr id="94211" name="矩形 3"/>
          <p:cNvSpPr>
            <a:spLocks noChangeArrowheads="1"/>
          </p:cNvSpPr>
          <p:nvPr/>
        </p:nvSpPr>
        <p:spPr bwMode="auto">
          <a:xfrm>
            <a:off x="6333606" y="3203428"/>
            <a:ext cx="5020340" cy="3140075"/>
          </a:xfrm>
          <a:prstGeom prst="rect">
            <a:avLst/>
          </a:prstGeom>
          <a:solidFill>
            <a:schemeClr val="bg1"/>
          </a:solidFill>
          <a:ln w="9525">
            <a:noFill/>
            <a:miter lim="800000"/>
            <a:headEnd/>
            <a:tailEnd/>
          </a:ln>
        </p:spPr>
        <p:txBody>
          <a:bodyPr wrap="square">
            <a:spAutoFit/>
          </a:bodyPr>
          <a:lstStyle/>
          <a:p>
            <a:r>
              <a:rPr lang="en-US" altLang="zh-CN" dirty="0"/>
              <a:t>CREATE TRIGGER </a:t>
            </a:r>
            <a:r>
              <a:rPr lang="en-US" altLang="zh-CN" dirty="0" err="1"/>
              <a:t>tr_student_sno</a:t>
            </a:r>
            <a:r>
              <a:rPr lang="en-US" altLang="zh-CN" dirty="0"/>
              <a:t>    ON  student </a:t>
            </a:r>
          </a:p>
          <a:p>
            <a:r>
              <a:rPr lang="en-US" altLang="zh-CN" dirty="0"/>
              <a:t>AFTER UPDATE</a:t>
            </a:r>
          </a:p>
          <a:p>
            <a:r>
              <a:rPr lang="en-US" altLang="zh-CN" dirty="0"/>
              <a:t>AS </a:t>
            </a:r>
          </a:p>
          <a:p>
            <a:r>
              <a:rPr lang="en-US" altLang="zh-CN" dirty="0"/>
              <a:t>BEGIN</a:t>
            </a:r>
          </a:p>
          <a:p>
            <a:r>
              <a:rPr lang="en-US" altLang="zh-CN" dirty="0"/>
              <a:t>    SET NOCOUNT ON;</a:t>
            </a:r>
          </a:p>
          <a:p>
            <a:r>
              <a:rPr lang="en-US" altLang="zh-CN" dirty="0"/>
              <a:t>    if update(</a:t>
            </a:r>
            <a:r>
              <a:rPr lang="en-US" altLang="zh-CN" dirty="0" err="1"/>
              <a:t>sno</a:t>
            </a:r>
            <a:r>
              <a:rPr lang="en-US" altLang="zh-CN" dirty="0"/>
              <a:t>)</a:t>
            </a:r>
          </a:p>
          <a:p>
            <a:r>
              <a:rPr lang="en-US" altLang="zh-CN" dirty="0"/>
              <a:t>    begin</a:t>
            </a:r>
          </a:p>
          <a:p>
            <a:r>
              <a:rPr lang="en-US" altLang="zh-CN" dirty="0"/>
              <a:t>	 </a:t>
            </a:r>
            <a:r>
              <a:rPr lang="en-US" altLang="zh-CN" dirty="0" err="1"/>
              <a:t>raiserror</a:t>
            </a:r>
            <a:r>
              <a:rPr lang="en-US" altLang="zh-CN" dirty="0"/>
              <a:t>('</a:t>
            </a:r>
            <a:r>
              <a:rPr lang="zh-CN" altLang="en-US" dirty="0"/>
              <a:t>不能修改学号</a:t>
            </a:r>
            <a:r>
              <a:rPr lang="en-US" altLang="zh-CN" dirty="0"/>
              <a:t>',16,10)</a:t>
            </a:r>
          </a:p>
          <a:p>
            <a:r>
              <a:rPr lang="en-US" altLang="zh-CN" dirty="0"/>
              <a:t>	 rollback transaction</a:t>
            </a:r>
          </a:p>
          <a:p>
            <a:r>
              <a:rPr lang="en-US" altLang="zh-CN" dirty="0"/>
              <a:t>    end </a:t>
            </a:r>
          </a:p>
          <a:p>
            <a:r>
              <a:rPr lang="en-US" altLang="zh-CN" dirty="0"/>
              <a:t>END</a:t>
            </a:r>
            <a:endParaRPr lang="zh-CN" altLang="en-US" dirty="0"/>
          </a:p>
        </p:txBody>
      </p:sp>
      <p:sp>
        <p:nvSpPr>
          <p:cNvPr id="3" name="矩形 2">
            <a:extLst>
              <a:ext uri="{FF2B5EF4-FFF2-40B4-BE49-F238E27FC236}">
                <a16:creationId xmlns="" xmlns:a16="http://schemas.microsoft.com/office/drawing/2014/main" id="{D4BDCD24-D398-4707-BB93-EB117CB231BB}"/>
              </a:ext>
            </a:extLst>
          </p:cNvPr>
          <p:cNvSpPr/>
          <p:nvPr/>
        </p:nvSpPr>
        <p:spPr>
          <a:xfrm>
            <a:off x="74687" y="3331407"/>
            <a:ext cx="5520714" cy="1135054"/>
          </a:xfrm>
          <a:prstGeom prst="rect">
            <a:avLst/>
          </a:prstGeom>
        </p:spPr>
        <p:txBody>
          <a:bodyPr wrap="square">
            <a:spAutoFit/>
          </a:bodyPr>
          <a:lstStyle/>
          <a:p>
            <a:pPr lvl="1" eaLnBrk="1" hangingPunct="1">
              <a:lnSpc>
                <a:spcPct val="150000"/>
              </a:lnSpc>
            </a:pPr>
            <a:r>
              <a:rPr lang="zh-CN" altLang="en-US" sz="2400" dirty="0">
                <a:latin typeface="+mn-ea"/>
                <a:ea typeface="+mn-ea"/>
              </a:rPr>
              <a:t>创建一个修改触发器，该触发器防止用户修改表</a:t>
            </a:r>
            <a:r>
              <a:rPr lang="en-US" altLang="zh-CN" sz="2400" dirty="0">
                <a:latin typeface="+mn-ea"/>
                <a:ea typeface="+mn-ea"/>
              </a:rPr>
              <a:t>student</a:t>
            </a:r>
            <a:r>
              <a:rPr lang="zh-CN" altLang="en-US" sz="2400" dirty="0">
                <a:latin typeface="+mn-ea"/>
                <a:ea typeface="+mn-ea"/>
              </a:rPr>
              <a:t>的学号</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12"/>
          <p:cNvGrpSpPr>
            <a:grpSpLocks/>
          </p:cNvGrpSpPr>
          <p:nvPr/>
        </p:nvGrpSpPr>
        <p:grpSpPr bwMode="auto">
          <a:xfrm>
            <a:off x="6157913" y="3873500"/>
            <a:ext cx="4216400" cy="1060450"/>
            <a:chOff x="1056" y="3120"/>
            <a:chExt cx="2595" cy="672"/>
          </a:xfrm>
        </p:grpSpPr>
        <p:sp>
          <p:nvSpPr>
            <p:cNvPr id="33" name="Rectangle 13"/>
            <p:cNvSpPr>
              <a:spLocks noChangeArrowheads="1"/>
            </p:cNvSpPr>
            <p:nvPr/>
          </p:nvSpPr>
          <p:spPr bwMode="auto">
            <a:xfrm>
              <a:off x="1056" y="3120"/>
              <a:ext cx="2592" cy="192"/>
            </a:xfrm>
            <a:prstGeom prst="rect">
              <a:avLst/>
            </a:prstGeom>
            <a:gradFill rotWithShape="1">
              <a:gsLst>
                <a:gs pos="0">
                  <a:schemeClr val="accent2"/>
                </a:gs>
                <a:gs pos="100000">
                  <a:srgbClr val="6666FF"/>
                </a:gs>
              </a:gsLst>
              <a:lin ang="5400000" scaled="1"/>
            </a:gradFill>
            <a:ln w="9525">
              <a:solidFill>
                <a:schemeClr val="bg2"/>
              </a:solidFill>
              <a:miter lim="800000"/>
              <a:headEnd/>
              <a:tailEnd/>
            </a:ln>
            <a:effectLst>
              <a:outerShdw dist="89803" dir="2700000" algn="ctr" rotWithShape="0">
                <a:schemeClr val="accent1"/>
              </a:outerShdw>
            </a:effectLst>
          </p:spPr>
          <p:txBody>
            <a:bodyPr wrap="none" anchor="ctr"/>
            <a:lstStyle/>
            <a:p>
              <a:pPr eaLnBrk="0" hangingPunct="0">
                <a:defRPr/>
              </a:pPr>
              <a:r>
                <a:rPr lang="en-US" altLang="zh-CN" dirty="0"/>
                <a:t>inserted</a:t>
              </a:r>
            </a:p>
          </p:txBody>
        </p:sp>
        <p:sp>
          <p:nvSpPr>
            <p:cNvPr id="34" name="Rectangle 14"/>
            <p:cNvSpPr>
              <a:spLocks noChangeArrowheads="1"/>
            </p:cNvSpPr>
            <p:nvPr/>
          </p:nvSpPr>
          <p:spPr bwMode="auto">
            <a:xfrm>
              <a:off x="1056" y="3312"/>
              <a:ext cx="1104" cy="238"/>
            </a:xfrm>
            <a:prstGeom prst="rect">
              <a:avLst/>
            </a:prstGeom>
            <a:solidFill>
              <a:srgbClr val="CCFFFF"/>
            </a:solidFill>
            <a:ln w="9525" algn="ctr">
              <a:solidFill>
                <a:schemeClr val="bg2"/>
              </a:solidFill>
              <a:miter lim="800000"/>
              <a:headEnd/>
              <a:tailEnd/>
            </a:ln>
            <a:effectLst>
              <a:outerShdw dist="89803" dir="2700000" algn="ctr" rotWithShape="0">
                <a:schemeClr val="accent1"/>
              </a:outerShdw>
            </a:effectLst>
          </p:spPr>
          <p:txBody>
            <a:bodyPr wrap="none"/>
            <a:lstStyle/>
            <a:p>
              <a:pPr algn="ctr" eaLnBrk="0" hangingPunct="0">
                <a:defRPr/>
              </a:pPr>
              <a:r>
                <a:rPr lang="en-US" altLang="zh-CN" sz="1600" dirty="0" err="1">
                  <a:ea typeface="宋体" pitchFamily="2" charset="-122"/>
                </a:rPr>
                <a:t>Sno</a:t>
              </a:r>
              <a:endParaRPr lang="en-US" altLang="zh-CN" sz="1600" dirty="0">
                <a:ea typeface="宋体" pitchFamily="2" charset="-122"/>
              </a:endParaRPr>
            </a:p>
          </p:txBody>
        </p:sp>
        <p:sp>
          <p:nvSpPr>
            <p:cNvPr id="35" name="Rectangle 15"/>
            <p:cNvSpPr>
              <a:spLocks noChangeArrowheads="1"/>
            </p:cNvSpPr>
            <p:nvPr/>
          </p:nvSpPr>
          <p:spPr bwMode="auto">
            <a:xfrm>
              <a:off x="2067" y="3312"/>
              <a:ext cx="1584" cy="238"/>
            </a:xfrm>
            <a:prstGeom prst="rect">
              <a:avLst/>
            </a:prstGeom>
            <a:solidFill>
              <a:srgbClr val="CCFFFF"/>
            </a:solidFill>
            <a:ln w="9525">
              <a:solidFill>
                <a:schemeClr val="bg2"/>
              </a:solidFill>
              <a:miter lim="800000"/>
              <a:headEnd/>
              <a:tailEnd/>
            </a:ln>
            <a:effectLst>
              <a:outerShdw dist="89803" dir="2700000" algn="ctr" rotWithShape="0">
                <a:schemeClr val="accent1"/>
              </a:outerShdw>
            </a:effectLst>
          </p:spPr>
          <p:txBody>
            <a:bodyPr wrap="none"/>
            <a:lstStyle/>
            <a:p>
              <a:pPr eaLnBrk="0" hangingPunct="0">
                <a:defRPr/>
              </a:pPr>
              <a:r>
                <a:rPr lang="en-US" altLang="zh-CN" sz="1600"/>
                <a:t>Sname      Ssex   sage   sdept</a:t>
              </a:r>
            </a:p>
            <a:p>
              <a:pPr eaLnBrk="0" hangingPunct="0">
                <a:defRPr/>
              </a:pPr>
              <a:endParaRPr lang="en-US" altLang="zh-CN" sz="1600">
                <a:effectLst>
                  <a:outerShdw blurRad="38100" dist="38100" dir="2700000" algn="tl">
                    <a:srgbClr val="FFFFFF"/>
                  </a:outerShdw>
                </a:effectLst>
              </a:endParaRPr>
            </a:p>
          </p:txBody>
        </p:sp>
        <p:sp>
          <p:nvSpPr>
            <p:cNvPr id="36" name="Rectangle 16"/>
            <p:cNvSpPr>
              <a:spLocks noChangeArrowheads="1"/>
            </p:cNvSpPr>
            <p:nvPr/>
          </p:nvSpPr>
          <p:spPr bwMode="auto">
            <a:xfrm>
              <a:off x="1056" y="3552"/>
              <a:ext cx="1104" cy="240"/>
            </a:xfrm>
            <a:prstGeom prst="rect">
              <a:avLst/>
            </a:prstGeom>
            <a:solidFill>
              <a:schemeClr val="bg1"/>
            </a:solidFill>
            <a:ln w="9525">
              <a:solidFill>
                <a:schemeClr val="tx1"/>
              </a:solidFill>
              <a:miter lim="800000"/>
              <a:headEnd/>
              <a:tailEnd/>
            </a:ln>
            <a:effectLst>
              <a:outerShdw dist="89803" dir="2700000" algn="ctr" rotWithShape="0">
                <a:schemeClr val="accent1"/>
              </a:outerShdw>
            </a:effectLst>
          </p:spPr>
          <p:txBody>
            <a:bodyPr wrap="none"/>
            <a:lstStyle/>
            <a:p>
              <a:pPr algn="ctr" eaLnBrk="0" hangingPunct="0">
                <a:lnSpc>
                  <a:spcPct val="110000"/>
                </a:lnSpc>
              </a:pPr>
              <a:r>
                <a:rPr lang="en-US" altLang="zh-CN" sz="1400"/>
                <a:t>200215135</a:t>
              </a:r>
            </a:p>
          </p:txBody>
        </p:sp>
        <p:sp>
          <p:nvSpPr>
            <p:cNvPr id="37" name="Rectangle 17"/>
            <p:cNvSpPr>
              <a:spLocks noChangeArrowheads="1"/>
            </p:cNvSpPr>
            <p:nvPr/>
          </p:nvSpPr>
          <p:spPr bwMode="auto">
            <a:xfrm>
              <a:off x="2048" y="3552"/>
              <a:ext cx="1600" cy="240"/>
            </a:xfrm>
            <a:prstGeom prst="rect">
              <a:avLst/>
            </a:prstGeom>
            <a:solidFill>
              <a:schemeClr val="bg1"/>
            </a:solidFill>
            <a:ln w="9525" algn="ctr">
              <a:solidFill>
                <a:schemeClr val="tx1"/>
              </a:solidFill>
              <a:miter lim="800000"/>
              <a:headEnd/>
              <a:tailEnd/>
            </a:ln>
            <a:effectLst>
              <a:outerShdw dist="89803" dir="2700000" algn="ctr" rotWithShape="0">
                <a:schemeClr val="accent1"/>
              </a:outerShdw>
            </a:effectLst>
          </p:spPr>
          <p:txBody>
            <a:bodyPr wrap="none"/>
            <a:lstStyle/>
            <a:p>
              <a:pPr eaLnBrk="0" hangingPunct="0"/>
              <a:r>
                <a:rPr lang="en-US" altLang="zh-CN">
                  <a:effectLst>
                    <a:outerShdw blurRad="38100" dist="38100" dir="2700000" algn="tl">
                      <a:srgbClr val="C0C0C0"/>
                    </a:outerShdw>
                  </a:effectLst>
                  <a:latin typeface="黑体" pitchFamily="2" charset="-122"/>
                </a:rPr>
                <a:t>  </a:t>
              </a:r>
              <a:r>
                <a:rPr lang="zh-CN" altLang="en-US" sz="1400">
                  <a:effectLst>
                    <a:outerShdw blurRad="38100" dist="38100" dir="2700000" algn="tl">
                      <a:srgbClr val="C0C0C0"/>
                    </a:outerShdw>
                  </a:effectLst>
                  <a:latin typeface="黑体" pitchFamily="2" charset="-122"/>
                </a:rPr>
                <a:t>赵凯</a:t>
              </a:r>
              <a:r>
                <a:rPr lang="zh-CN" altLang="en-US" sz="1400"/>
                <a:t>         </a:t>
              </a:r>
              <a:r>
                <a:rPr lang="en-US" altLang="zh-CN" sz="1400"/>
                <a:t>NULL    20   NULL</a:t>
              </a:r>
            </a:p>
          </p:txBody>
        </p:sp>
      </p:grpSp>
      <p:pic>
        <p:nvPicPr>
          <p:cNvPr id="95234" name="Picture 2" descr="C:\Documents and Settings\Administrator\桌面\未命名.bmp"/>
          <p:cNvPicPr>
            <a:picLocks noChangeAspect="1" noChangeArrowheads="1"/>
          </p:cNvPicPr>
          <p:nvPr/>
        </p:nvPicPr>
        <p:blipFill>
          <a:blip r:embed="rId2"/>
          <a:srcRect/>
          <a:stretch>
            <a:fillRect/>
          </a:stretch>
        </p:blipFill>
        <p:spPr bwMode="auto">
          <a:xfrm>
            <a:off x="4405314" y="1379539"/>
            <a:ext cx="2886075" cy="1628775"/>
          </a:xfrm>
          <a:prstGeom prst="rect">
            <a:avLst/>
          </a:prstGeom>
          <a:noFill/>
          <a:ln w="9525">
            <a:noFill/>
            <a:miter lim="800000"/>
            <a:headEnd/>
            <a:tailEnd/>
          </a:ln>
        </p:spPr>
      </p:pic>
      <p:sp>
        <p:nvSpPr>
          <p:cNvPr id="9" name="Freeform 11"/>
          <p:cNvSpPr>
            <a:spLocks/>
          </p:cNvSpPr>
          <p:nvPr/>
        </p:nvSpPr>
        <p:spPr bwMode="auto">
          <a:xfrm>
            <a:off x="2498725" y="1676400"/>
            <a:ext cx="1727200" cy="846138"/>
          </a:xfrm>
          <a:custGeom>
            <a:avLst/>
            <a:gdLst/>
            <a:ahLst/>
            <a:cxnLst>
              <a:cxn ang="0">
                <a:pos x="729" y="277"/>
              </a:cxn>
              <a:cxn ang="0">
                <a:pos x="453" y="456"/>
              </a:cxn>
              <a:cxn ang="0">
                <a:pos x="454" y="370"/>
              </a:cxn>
              <a:cxn ang="0">
                <a:pos x="443" y="370"/>
              </a:cxn>
              <a:cxn ang="0">
                <a:pos x="431" y="370"/>
              </a:cxn>
              <a:cxn ang="0">
                <a:pos x="420" y="370"/>
              </a:cxn>
              <a:cxn ang="0">
                <a:pos x="408" y="370"/>
              </a:cxn>
              <a:cxn ang="0">
                <a:pos x="395" y="370"/>
              </a:cxn>
              <a:cxn ang="0">
                <a:pos x="384" y="370"/>
              </a:cxn>
              <a:cxn ang="0">
                <a:pos x="370" y="370"/>
              </a:cxn>
              <a:cxn ang="0">
                <a:pos x="358" y="370"/>
              </a:cxn>
              <a:cxn ang="0">
                <a:pos x="345" y="370"/>
              </a:cxn>
              <a:cxn ang="0">
                <a:pos x="333" y="370"/>
              </a:cxn>
              <a:cxn ang="0">
                <a:pos x="320" y="370"/>
              </a:cxn>
              <a:cxn ang="0">
                <a:pos x="308" y="370"/>
              </a:cxn>
              <a:cxn ang="0">
                <a:pos x="295" y="369"/>
              </a:cxn>
              <a:cxn ang="0">
                <a:pos x="283" y="369"/>
              </a:cxn>
              <a:cxn ang="0">
                <a:pos x="259" y="366"/>
              </a:cxn>
              <a:cxn ang="0">
                <a:pos x="218" y="360"/>
              </a:cxn>
              <a:cxn ang="0">
                <a:pos x="180" y="350"/>
              </a:cxn>
              <a:cxn ang="0">
                <a:pos x="145" y="336"/>
              </a:cxn>
              <a:cxn ang="0">
                <a:pos x="114" y="319"/>
              </a:cxn>
              <a:cxn ang="0">
                <a:pos x="86" y="299"/>
              </a:cxn>
              <a:cxn ang="0">
                <a:pos x="61" y="277"/>
              </a:cxn>
              <a:cxn ang="0">
                <a:pos x="41" y="252"/>
              </a:cxn>
              <a:cxn ang="0">
                <a:pos x="24" y="227"/>
              </a:cxn>
              <a:cxn ang="0">
                <a:pos x="11" y="200"/>
              </a:cxn>
              <a:cxn ang="0">
                <a:pos x="4" y="171"/>
              </a:cxn>
              <a:cxn ang="0">
                <a:pos x="0" y="142"/>
              </a:cxn>
              <a:cxn ang="0">
                <a:pos x="1" y="114"/>
              </a:cxn>
              <a:cxn ang="0">
                <a:pos x="8" y="84"/>
              </a:cxn>
              <a:cxn ang="0">
                <a:pos x="19" y="55"/>
              </a:cxn>
              <a:cxn ang="0">
                <a:pos x="56" y="0"/>
              </a:cxn>
              <a:cxn ang="0">
                <a:pos x="45" y="12"/>
              </a:cxn>
              <a:cxn ang="0">
                <a:pos x="30" y="36"/>
              </a:cxn>
              <a:cxn ang="0">
                <a:pos x="23" y="60"/>
              </a:cxn>
              <a:cxn ang="0">
                <a:pos x="25" y="81"/>
              </a:cxn>
              <a:cxn ang="0">
                <a:pos x="30" y="91"/>
              </a:cxn>
              <a:cxn ang="0">
                <a:pos x="43" y="110"/>
              </a:cxn>
              <a:cxn ang="0">
                <a:pos x="63" y="127"/>
              </a:cxn>
              <a:cxn ang="0">
                <a:pos x="88" y="144"/>
              </a:cxn>
              <a:cxn ang="0">
                <a:pos x="119" y="156"/>
              </a:cxn>
              <a:cxn ang="0">
                <a:pos x="136" y="162"/>
              </a:cxn>
              <a:cxn ang="0">
                <a:pos x="174" y="174"/>
              </a:cxn>
              <a:cxn ang="0">
                <a:pos x="213" y="181"/>
              </a:cxn>
              <a:cxn ang="0">
                <a:pos x="255" y="187"/>
              </a:cxn>
              <a:cxn ang="0">
                <a:pos x="278" y="190"/>
              </a:cxn>
              <a:cxn ang="0">
                <a:pos x="323" y="192"/>
              </a:cxn>
              <a:cxn ang="0">
                <a:pos x="366" y="192"/>
              </a:cxn>
              <a:cxn ang="0">
                <a:pos x="410" y="190"/>
              </a:cxn>
              <a:cxn ang="0">
                <a:pos x="454" y="184"/>
              </a:cxn>
              <a:cxn ang="0">
                <a:pos x="453" y="95"/>
              </a:cxn>
              <a:cxn ang="0">
                <a:pos x="729" y="277"/>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
        <p:nvSpPr>
          <p:cNvPr id="10" name="Text Box 29"/>
          <p:cNvSpPr txBox="1">
            <a:spLocks noChangeArrowheads="1"/>
          </p:cNvSpPr>
          <p:nvPr/>
        </p:nvSpPr>
        <p:spPr bwMode="auto">
          <a:xfrm>
            <a:off x="2413001" y="1133475"/>
            <a:ext cx="1584325" cy="406400"/>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sz="2000" dirty="0">
                <a:ea typeface="宋体" pitchFamily="2" charset="-122"/>
              </a:rPr>
              <a:t>删除记录行</a:t>
            </a:r>
          </a:p>
        </p:txBody>
      </p:sp>
      <p:grpSp>
        <p:nvGrpSpPr>
          <p:cNvPr id="11" name="Group 12"/>
          <p:cNvGrpSpPr>
            <a:grpSpLocks/>
          </p:cNvGrpSpPr>
          <p:nvPr/>
        </p:nvGrpSpPr>
        <p:grpSpPr bwMode="auto">
          <a:xfrm>
            <a:off x="1560513" y="3857625"/>
            <a:ext cx="4356100" cy="1060450"/>
            <a:chOff x="1056" y="3120"/>
            <a:chExt cx="2592" cy="672"/>
          </a:xfrm>
        </p:grpSpPr>
        <p:sp>
          <p:nvSpPr>
            <p:cNvPr id="12" name="Rectangle 13"/>
            <p:cNvSpPr>
              <a:spLocks noChangeArrowheads="1"/>
            </p:cNvSpPr>
            <p:nvPr/>
          </p:nvSpPr>
          <p:spPr bwMode="auto">
            <a:xfrm>
              <a:off x="1056" y="3120"/>
              <a:ext cx="2592" cy="192"/>
            </a:xfrm>
            <a:prstGeom prst="rect">
              <a:avLst/>
            </a:prstGeom>
            <a:gradFill rotWithShape="1">
              <a:gsLst>
                <a:gs pos="0">
                  <a:schemeClr val="accent2"/>
                </a:gs>
                <a:gs pos="100000">
                  <a:srgbClr val="6666FF"/>
                </a:gs>
              </a:gsLst>
              <a:lin ang="5400000" scaled="1"/>
            </a:gradFill>
            <a:ln w="9525">
              <a:solidFill>
                <a:schemeClr val="bg2"/>
              </a:solidFill>
              <a:miter lim="800000"/>
              <a:headEnd/>
              <a:tailEnd/>
            </a:ln>
            <a:effectLst>
              <a:outerShdw dist="89803" dir="2700000" algn="ctr" rotWithShape="0">
                <a:schemeClr val="accent1"/>
              </a:outerShdw>
            </a:effectLst>
          </p:spPr>
          <p:txBody>
            <a:bodyPr wrap="none" anchor="ctr"/>
            <a:lstStyle/>
            <a:p>
              <a:pPr eaLnBrk="0" hangingPunct="0">
                <a:defRPr/>
              </a:pPr>
              <a:r>
                <a:rPr lang="en-US" altLang="zh-CN" dirty="0"/>
                <a:t>deleted</a:t>
              </a:r>
            </a:p>
          </p:txBody>
        </p:sp>
        <p:sp>
          <p:nvSpPr>
            <p:cNvPr id="13" name="Rectangle 14"/>
            <p:cNvSpPr>
              <a:spLocks noChangeArrowheads="1"/>
            </p:cNvSpPr>
            <p:nvPr/>
          </p:nvSpPr>
          <p:spPr bwMode="auto">
            <a:xfrm>
              <a:off x="1056" y="3312"/>
              <a:ext cx="1104" cy="238"/>
            </a:xfrm>
            <a:prstGeom prst="rect">
              <a:avLst/>
            </a:prstGeom>
            <a:solidFill>
              <a:srgbClr val="CCFFFF"/>
            </a:solidFill>
            <a:ln w="9525" algn="ctr">
              <a:solidFill>
                <a:schemeClr val="bg2"/>
              </a:solidFill>
              <a:miter lim="800000"/>
              <a:headEnd/>
              <a:tailEnd/>
            </a:ln>
            <a:effectLst>
              <a:outerShdw dist="89803" dir="2700000" algn="ctr" rotWithShape="0">
                <a:schemeClr val="accent1"/>
              </a:outerShdw>
            </a:effectLst>
          </p:spPr>
          <p:txBody>
            <a:bodyPr wrap="none"/>
            <a:lstStyle/>
            <a:p>
              <a:pPr algn="ctr" eaLnBrk="0" hangingPunct="0">
                <a:defRPr/>
              </a:pPr>
              <a:r>
                <a:rPr lang="en-US" altLang="zh-CN" sz="1600" dirty="0" err="1">
                  <a:ea typeface="宋体" pitchFamily="2" charset="-122"/>
                </a:rPr>
                <a:t>Sno</a:t>
              </a:r>
              <a:endParaRPr lang="en-US" altLang="zh-CN" sz="1600" dirty="0">
                <a:ea typeface="宋体" pitchFamily="2" charset="-122"/>
              </a:endParaRPr>
            </a:p>
          </p:txBody>
        </p:sp>
        <p:sp>
          <p:nvSpPr>
            <p:cNvPr id="14" name="Rectangle 15"/>
            <p:cNvSpPr>
              <a:spLocks noChangeArrowheads="1"/>
            </p:cNvSpPr>
            <p:nvPr/>
          </p:nvSpPr>
          <p:spPr bwMode="auto">
            <a:xfrm>
              <a:off x="2160" y="3312"/>
              <a:ext cx="1488" cy="238"/>
            </a:xfrm>
            <a:prstGeom prst="rect">
              <a:avLst/>
            </a:prstGeom>
            <a:solidFill>
              <a:srgbClr val="CCFFFF"/>
            </a:solidFill>
            <a:ln w="9525">
              <a:solidFill>
                <a:schemeClr val="bg2"/>
              </a:solidFill>
              <a:miter lim="800000"/>
              <a:headEnd/>
              <a:tailEnd/>
            </a:ln>
            <a:effectLst>
              <a:outerShdw dist="89803" dir="2700000" algn="ctr" rotWithShape="0">
                <a:schemeClr val="accent1"/>
              </a:outerShdw>
            </a:effectLst>
          </p:spPr>
          <p:txBody>
            <a:bodyPr wrap="none"/>
            <a:lstStyle/>
            <a:p>
              <a:pPr eaLnBrk="0" hangingPunct="0">
                <a:defRPr/>
              </a:pPr>
              <a:r>
                <a:rPr lang="en-US" altLang="zh-CN" sz="1600"/>
                <a:t>Sname      Ssex   sage   sdept</a:t>
              </a:r>
            </a:p>
            <a:p>
              <a:pPr eaLnBrk="0" hangingPunct="0">
                <a:defRPr/>
              </a:pPr>
              <a:endParaRPr lang="en-US" altLang="zh-CN" sz="1600">
                <a:effectLst>
                  <a:outerShdw blurRad="38100" dist="38100" dir="2700000" algn="tl">
                    <a:srgbClr val="FFFFFF"/>
                  </a:outerShdw>
                </a:effectLst>
              </a:endParaRPr>
            </a:p>
          </p:txBody>
        </p:sp>
        <p:sp>
          <p:nvSpPr>
            <p:cNvPr id="15" name="Rectangle 16"/>
            <p:cNvSpPr>
              <a:spLocks noChangeArrowheads="1"/>
            </p:cNvSpPr>
            <p:nvPr/>
          </p:nvSpPr>
          <p:spPr bwMode="auto">
            <a:xfrm>
              <a:off x="1056" y="3552"/>
              <a:ext cx="1104" cy="240"/>
            </a:xfrm>
            <a:prstGeom prst="rect">
              <a:avLst/>
            </a:prstGeom>
            <a:solidFill>
              <a:schemeClr val="bg1"/>
            </a:solidFill>
            <a:ln w="9525">
              <a:solidFill>
                <a:schemeClr val="tx1"/>
              </a:solidFill>
              <a:miter lim="800000"/>
              <a:headEnd/>
              <a:tailEnd/>
            </a:ln>
            <a:effectLst>
              <a:outerShdw dist="89803" dir="2700000" algn="ctr" rotWithShape="0">
                <a:schemeClr val="accent1"/>
              </a:outerShdw>
            </a:effectLst>
          </p:spPr>
          <p:txBody>
            <a:bodyPr wrap="none"/>
            <a:lstStyle/>
            <a:p>
              <a:pPr algn="ctr" eaLnBrk="0" hangingPunct="0">
                <a:lnSpc>
                  <a:spcPct val="110000"/>
                </a:lnSpc>
              </a:pPr>
              <a:r>
                <a:rPr lang="en-US" altLang="zh-CN" sz="1400"/>
                <a:t>200215126</a:t>
              </a:r>
            </a:p>
          </p:txBody>
        </p:sp>
        <p:sp>
          <p:nvSpPr>
            <p:cNvPr id="16" name="Rectangle 17"/>
            <p:cNvSpPr>
              <a:spLocks noChangeArrowheads="1"/>
            </p:cNvSpPr>
            <p:nvPr/>
          </p:nvSpPr>
          <p:spPr bwMode="auto">
            <a:xfrm>
              <a:off x="2048" y="3552"/>
              <a:ext cx="1600" cy="240"/>
            </a:xfrm>
            <a:prstGeom prst="rect">
              <a:avLst/>
            </a:prstGeom>
            <a:solidFill>
              <a:schemeClr val="bg1"/>
            </a:solidFill>
            <a:ln w="9525" algn="ctr">
              <a:solidFill>
                <a:schemeClr val="tx1"/>
              </a:solidFill>
              <a:miter lim="800000"/>
              <a:headEnd/>
              <a:tailEnd/>
            </a:ln>
            <a:effectLst>
              <a:outerShdw dist="89803" dir="2700000" algn="ctr" rotWithShape="0">
                <a:schemeClr val="accent1"/>
              </a:outerShdw>
            </a:effectLst>
          </p:spPr>
          <p:txBody>
            <a:bodyPr wrap="none"/>
            <a:lstStyle/>
            <a:p>
              <a:pPr eaLnBrk="0" hangingPunct="0"/>
              <a:r>
                <a:rPr lang="en-US" altLang="zh-CN">
                  <a:effectLst>
                    <a:outerShdw blurRad="38100" dist="38100" dir="2700000" algn="tl">
                      <a:srgbClr val="C0C0C0"/>
                    </a:outerShdw>
                  </a:effectLst>
                  <a:latin typeface="黑体" pitchFamily="2" charset="-122"/>
                </a:rPr>
                <a:t>  </a:t>
              </a:r>
              <a:r>
                <a:rPr lang="zh-CN" altLang="en-US" sz="1400">
                  <a:effectLst>
                    <a:outerShdw blurRad="38100" dist="38100" dir="2700000" algn="tl">
                      <a:srgbClr val="C0C0C0"/>
                    </a:outerShdw>
                  </a:effectLst>
                  <a:latin typeface="黑体" pitchFamily="2" charset="-122"/>
                </a:rPr>
                <a:t>赵凯</a:t>
              </a:r>
              <a:r>
                <a:rPr lang="zh-CN" altLang="en-US" sz="1400"/>
                <a:t>         </a:t>
              </a:r>
              <a:r>
                <a:rPr lang="en-US" altLang="zh-CN" sz="1400"/>
                <a:t>NULL    20   NULL</a:t>
              </a:r>
            </a:p>
          </p:txBody>
        </p:sp>
      </p:grpSp>
      <p:sp>
        <p:nvSpPr>
          <p:cNvPr id="17" name="Freeform 10"/>
          <p:cNvSpPr>
            <a:spLocks/>
          </p:cNvSpPr>
          <p:nvPr/>
        </p:nvSpPr>
        <p:spPr bwMode="auto">
          <a:xfrm rot="4858621" flipV="1">
            <a:off x="4540251" y="2651126"/>
            <a:ext cx="1571625" cy="1038225"/>
          </a:xfrm>
          <a:custGeom>
            <a:avLst/>
            <a:gdLst/>
            <a:ahLst/>
            <a:cxnLst>
              <a:cxn ang="0">
                <a:pos x="1133" y="54"/>
              </a:cxn>
              <a:cxn ang="0">
                <a:pos x="950" y="248"/>
              </a:cxn>
              <a:cxn ang="0">
                <a:pos x="926" y="183"/>
              </a:cxn>
              <a:cxn ang="0">
                <a:pos x="902" y="194"/>
              </a:cxn>
              <a:cxn ang="0">
                <a:pos x="852" y="213"/>
              </a:cxn>
              <a:cxn ang="0">
                <a:pos x="800" y="231"/>
              </a:cxn>
              <a:cxn ang="0">
                <a:pos x="744" y="242"/>
              </a:cxn>
              <a:cxn ang="0">
                <a:pos x="715" y="246"/>
              </a:cxn>
              <a:cxn ang="0">
                <a:pos x="657" y="255"/>
              </a:cxn>
              <a:cxn ang="0">
                <a:pos x="598" y="259"/>
              </a:cxn>
              <a:cxn ang="0">
                <a:pos x="537" y="259"/>
              </a:cxn>
              <a:cxn ang="0">
                <a:pos x="474" y="259"/>
              </a:cxn>
              <a:cxn ang="0">
                <a:pos x="446" y="255"/>
              </a:cxn>
              <a:cxn ang="0">
                <a:pos x="383" y="250"/>
              </a:cxn>
              <a:cxn ang="0">
                <a:pos x="320" y="239"/>
              </a:cxn>
              <a:cxn ang="0">
                <a:pos x="259" y="229"/>
              </a:cxn>
              <a:cxn ang="0">
                <a:pos x="228" y="222"/>
              </a:cxn>
              <a:cxn ang="0">
                <a:pos x="167" y="205"/>
              </a:cxn>
              <a:cxn ang="0">
                <a:pos x="109" y="185"/>
              </a:cxn>
              <a:cxn ang="0">
                <a:pos x="54" y="163"/>
              </a:cxn>
              <a:cxn ang="0">
                <a:pos x="0" y="137"/>
              </a:cxn>
              <a:cxn ang="0">
                <a:pos x="33" y="146"/>
              </a:cxn>
              <a:cxn ang="0">
                <a:pos x="96" y="161"/>
              </a:cxn>
              <a:cxn ang="0">
                <a:pos x="161" y="172"/>
              </a:cxn>
              <a:cxn ang="0">
                <a:pos x="222" y="183"/>
              </a:cxn>
              <a:cxn ang="0">
                <a:pos x="285" y="189"/>
              </a:cxn>
              <a:cxn ang="0">
                <a:pos x="346" y="194"/>
              </a:cxn>
              <a:cxn ang="0">
                <a:pos x="402" y="196"/>
              </a:cxn>
              <a:cxn ang="0">
                <a:pos x="461" y="196"/>
              </a:cxn>
              <a:cxn ang="0">
                <a:pos x="489" y="196"/>
              </a:cxn>
              <a:cxn ang="0">
                <a:pos x="546" y="192"/>
              </a:cxn>
              <a:cxn ang="0">
                <a:pos x="598" y="183"/>
              </a:cxn>
              <a:cxn ang="0">
                <a:pos x="650" y="172"/>
              </a:cxn>
              <a:cxn ang="0">
                <a:pos x="700" y="159"/>
              </a:cxn>
              <a:cxn ang="0">
                <a:pos x="748" y="141"/>
              </a:cxn>
              <a:cxn ang="0">
                <a:pos x="794" y="122"/>
              </a:cxn>
              <a:cxn ang="0">
                <a:pos x="835" y="98"/>
              </a:cxn>
              <a:cxn ang="0">
                <a:pos x="876" y="70"/>
              </a:cxn>
              <a:cxn ang="0">
                <a:pos x="857" y="0"/>
              </a:cxn>
              <a:cxn ang="0">
                <a:pos x="1133" y="54"/>
              </a:cxn>
            </a:cxnLst>
            <a:rect l="0" t="0" r="r" b="b"/>
            <a:pathLst>
              <a:path w="1134" h="260">
                <a:moveTo>
                  <a:pt x="1133" y="54"/>
                </a:moveTo>
                <a:lnTo>
                  <a:pt x="950" y="248"/>
                </a:lnTo>
                <a:lnTo>
                  <a:pt x="926" y="183"/>
                </a:lnTo>
                <a:lnTo>
                  <a:pt x="902" y="194"/>
                </a:lnTo>
                <a:lnTo>
                  <a:pt x="852" y="213"/>
                </a:lnTo>
                <a:lnTo>
                  <a:pt x="800" y="231"/>
                </a:lnTo>
                <a:lnTo>
                  <a:pt x="744" y="242"/>
                </a:lnTo>
                <a:lnTo>
                  <a:pt x="715" y="246"/>
                </a:lnTo>
                <a:lnTo>
                  <a:pt x="657" y="255"/>
                </a:lnTo>
                <a:lnTo>
                  <a:pt x="598" y="259"/>
                </a:lnTo>
                <a:lnTo>
                  <a:pt x="537" y="259"/>
                </a:lnTo>
                <a:lnTo>
                  <a:pt x="474" y="259"/>
                </a:lnTo>
                <a:lnTo>
                  <a:pt x="446" y="255"/>
                </a:lnTo>
                <a:lnTo>
                  <a:pt x="383" y="250"/>
                </a:lnTo>
                <a:lnTo>
                  <a:pt x="320" y="239"/>
                </a:lnTo>
                <a:lnTo>
                  <a:pt x="259" y="229"/>
                </a:lnTo>
                <a:lnTo>
                  <a:pt x="228" y="222"/>
                </a:lnTo>
                <a:lnTo>
                  <a:pt x="167" y="205"/>
                </a:lnTo>
                <a:lnTo>
                  <a:pt x="109" y="185"/>
                </a:lnTo>
                <a:lnTo>
                  <a:pt x="54" y="163"/>
                </a:lnTo>
                <a:lnTo>
                  <a:pt x="0" y="137"/>
                </a:lnTo>
                <a:lnTo>
                  <a:pt x="33" y="146"/>
                </a:lnTo>
                <a:lnTo>
                  <a:pt x="96" y="161"/>
                </a:lnTo>
                <a:lnTo>
                  <a:pt x="161" y="172"/>
                </a:lnTo>
                <a:lnTo>
                  <a:pt x="222" y="183"/>
                </a:lnTo>
                <a:lnTo>
                  <a:pt x="285" y="189"/>
                </a:lnTo>
                <a:lnTo>
                  <a:pt x="346" y="194"/>
                </a:lnTo>
                <a:lnTo>
                  <a:pt x="402" y="196"/>
                </a:lnTo>
                <a:lnTo>
                  <a:pt x="461" y="196"/>
                </a:lnTo>
                <a:lnTo>
                  <a:pt x="489" y="196"/>
                </a:lnTo>
                <a:lnTo>
                  <a:pt x="546" y="192"/>
                </a:lnTo>
                <a:lnTo>
                  <a:pt x="598" y="183"/>
                </a:lnTo>
                <a:lnTo>
                  <a:pt x="650" y="172"/>
                </a:lnTo>
                <a:lnTo>
                  <a:pt x="700" y="159"/>
                </a:lnTo>
                <a:lnTo>
                  <a:pt x="748" y="141"/>
                </a:lnTo>
                <a:lnTo>
                  <a:pt x="794" y="122"/>
                </a:lnTo>
                <a:lnTo>
                  <a:pt x="835" y="98"/>
                </a:lnTo>
                <a:lnTo>
                  <a:pt x="876" y="70"/>
                </a:lnTo>
                <a:lnTo>
                  <a:pt x="857" y="0"/>
                </a:lnTo>
                <a:lnTo>
                  <a:pt x="1133" y="54"/>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
        <p:nvSpPr>
          <p:cNvPr id="18" name="Text Box 30"/>
          <p:cNvSpPr txBox="1">
            <a:spLocks noChangeArrowheads="1"/>
          </p:cNvSpPr>
          <p:nvPr/>
        </p:nvSpPr>
        <p:spPr bwMode="auto">
          <a:xfrm>
            <a:off x="1670050" y="3105150"/>
            <a:ext cx="3671888" cy="338138"/>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lgn="ctr">
              <a:defRPr/>
            </a:pPr>
            <a:r>
              <a:rPr lang="zh-CN" altLang="en-US" sz="1600" dirty="0">
                <a:ea typeface="宋体" pitchFamily="2" charset="-122"/>
              </a:rPr>
              <a:t>将该记录从</a:t>
            </a:r>
            <a:r>
              <a:rPr lang="en-US" altLang="zh-CN" sz="1600" dirty="0">
                <a:ea typeface="宋体" pitchFamily="2" charset="-122"/>
              </a:rPr>
              <a:t>student</a:t>
            </a:r>
            <a:r>
              <a:rPr lang="zh-CN" altLang="en-US" sz="1600" dirty="0">
                <a:ea typeface="宋体" pitchFamily="2" charset="-122"/>
              </a:rPr>
              <a:t>表删除到</a:t>
            </a:r>
            <a:r>
              <a:rPr lang="en-US" altLang="zh-CN" sz="1600" dirty="0">
                <a:ea typeface="宋体" pitchFamily="2" charset="-122"/>
              </a:rPr>
              <a:t>deleted</a:t>
            </a:r>
            <a:r>
              <a:rPr lang="zh-CN" altLang="en-US" sz="1600" dirty="0">
                <a:ea typeface="宋体" pitchFamily="2" charset="-122"/>
              </a:rPr>
              <a:t>表中</a:t>
            </a:r>
          </a:p>
        </p:txBody>
      </p:sp>
      <p:sp>
        <p:nvSpPr>
          <p:cNvPr id="21" name="TextBox 20"/>
          <p:cNvSpPr txBox="1">
            <a:spLocks noChangeArrowheads="1"/>
          </p:cNvSpPr>
          <p:nvPr/>
        </p:nvSpPr>
        <p:spPr bwMode="auto">
          <a:xfrm>
            <a:off x="4799013" y="2187575"/>
            <a:ext cx="2468562" cy="369332"/>
          </a:xfrm>
          <a:prstGeom prst="rect">
            <a:avLst/>
          </a:prstGeom>
          <a:solidFill>
            <a:schemeClr val="bg1"/>
          </a:solidFill>
          <a:ln w="9525">
            <a:noFill/>
            <a:miter lim="800000"/>
            <a:headEnd/>
            <a:tailEnd/>
          </a:ln>
        </p:spPr>
        <p:txBody>
          <a:bodyPr>
            <a:spAutoFit/>
          </a:bodyPr>
          <a:lstStyle/>
          <a:p>
            <a:endParaRPr lang="zh-CN" altLang="en-US"/>
          </a:p>
        </p:txBody>
      </p:sp>
      <p:sp>
        <p:nvSpPr>
          <p:cNvPr id="23" name="Freeform 11"/>
          <p:cNvSpPr>
            <a:spLocks/>
          </p:cNvSpPr>
          <p:nvPr/>
        </p:nvSpPr>
        <p:spPr bwMode="auto">
          <a:xfrm flipH="1">
            <a:off x="7331075" y="1787525"/>
            <a:ext cx="1727200" cy="846138"/>
          </a:xfrm>
          <a:custGeom>
            <a:avLst/>
            <a:gdLst/>
            <a:ahLst/>
            <a:cxnLst>
              <a:cxn ang="0">
                <a:pos x="729" y="277"/>
              </a:cxn>
              <a:cxn ang="0">
                <a:pos x="453" y="456"/>
              </a:cxn>
              <a:cxn ang="0">
                <a:pos x="454" y="370"/>
              </a:cxn>
              <a:cxn ang="0">
                <a:pos x="443" y="370"/>
              </a:cxn>
              <a:cxn ang="0">
                <a:pos x="431" y="370"/>
              </a:cxn>
              <a:cxn ang="0">
                <a:pos x="420" y="370"/>
              </a:cxn>
              <a:cxn ang="0">
                <a:pos x="408" y="370"/>
              </a:cxn>
              <a:cxn ang="0">
                <a:pos x="395" y="370"/>
              </a:cxn>
              <a:cxn ang="0">
                <a:pos x="384" y="370"/>
              </a:cxn>
              <a:cxn ang="0">
                <a:pos x="370" y="370"/>
              </a:cxn>
              <a:cxn ang="0">
                <a:pos x="358" y="370"/>
              </a:cxn>
              <a:cxn ang="0">
                <a:pos x="345" y="370"/>
              </a:cxn>
              <a:cxn ang="0">
                <a:pos x="333" y="370"/>
              </a:cxn>
              <a:cxn ang="0">
                <a:pos x="320" y="370"/>
              </a:cxn>
              <a:cxn ang="0">
                <a:pos x="308" y="370"/>
              </a:cxn>
              <a:cxn ang="0">
                <a:pos x="295" y="369"/>
              </a:cxn>
              <a:cxn ang="0">
                <a:pos x="283" y="369"/>
              </a:cxn>
              <a:cxn ang="0">
                <a:pos x="259" y="366"/>
              </a:cxn>
              <a:cxn ang="0">
                <a:pos x="218" y="360"/>
              </a:cxn>
              <a:cxn ang="0">
                <a:pos x="180" y="350"/>
              </a:cxn>
              <a:cxn ang="0">
                <a:pos x="145" y="336"/>
              </a:cxn>
              <a:cxn ang="0">
                <a:pos x="114" y="319"/>
              </a:cxn>
              <a:cxn ang="0">
                <a:pos x="86" y="299"/>
              </a:cxn>
              <a:cxn ang="0">
                <a:pos x="61" y="277"/>
              </a:cxn>
              <a:cxn ang="0">
                <a:pos x="41" y="252"/>
              </a:cxn>
              <a:cxn ang="0">
                <a:pos x="24" y="227"/>
              </a:cxn>
              <a:cxn ang="0">
                <a:pos x="11" y="200"/>
              </a:cxn>
              <a:cxn ang="0">
                <a:pos x="4" y="171"/>
              </a:cxn>
              <a:cxn ang="0">
                <a:pos x="0" y="142"/>
              </a:cxn>
              <a:cxn ang="0">
                <a:pos x="1" y="114"/>
              </a:cxn>
              <a:cxn ang="0">
                <a:pos x="8" y="84"/>
              </a:cxn>
              <a:cxn ang="0">
                <a:pos x="19" y="55"/>
              </a:cxn>
              <a:cxn ang="0">
                <a:pos x="56" y="0"/>
              </a:cxn>
              <a:cxn ang="0">
                <a:pos x="45" y="12"/>
              </a:cxn>
              <a:cxn ang="0">
                <a:pos x="30" y="36"/>
              </a:cxn>
              <a:cxn ang="0">
                <a:pos x="23" y="60"/>
              </a:cxn>
              <a:cxn ang="0">
                <a:pos x="25" y="81"/>
              </a:cxn>
              <a:cxn ang="0">
                <a:pos x="30" y="91"/>
              </a:cxn>
              <a:cxn ang="0">
                <a:pos x="43" y="110"/>
              </a:cxn>
              <a:cxn ang="0">
                <a:pos x="63" y="127"/>
              </a:cxn>
              <a:cxn ang="0">
                <a:pos x="88" y="144"/>
              </a:cxn>
              <a:cxn ang="0">
                <a:pos x="119" y="156"/>
              </a:cxn>
              <a:cxn ang="0">
                <a:pos x="136" y="162"/>
              </a:cxn>
              <a:cxn ang="0">
                <a:pos x="174" y="174"/>
              </a:cxn>
              <a:cxn ang="0">
                <a:pos x="213" y="181"/>
              </a:cxn>
              <a:cxn ang="0">
                <a:pos x="255" y="187"/>
              </a:cxn>
              <a:cxn ang="0">
                <a:pos x="278" y="190"/>
              </a:cxn>
              <a:cxn ang="0">
                <a:pos x="323" y="192"/>
              </a:cxn>
              <a:cxn ang="0">
                <a:pos x="366" y="192"/>
              </a:cxn>
              <a:cxn ang="0">
                <a:pos x="410" y="190"/>
              </a:cxn>
              <a:cxn ang="0">
                <a:pos x="454" y="184"/>
              </a:cxn>
              <a:cxn ang="0">
                <a:pos x="453" y="95"/>
              </a:cxn>
              <a:cxn ang="0">
                <a:pos x="729" y="277"/>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
        <p:nvSpPr>
          <p:cNvPr id="24" name="Text Box 29"/>
          <p:cNvSpPr txBox="1">
            <a:spLocks noChangeArrowheads="1"/>
          </p:cNvSpPr>
          <p:nvPr/>
        </p:nvSpPr>
        <p:spPr bwMode="auto">
          <a:xfrm>
            <a:off x="7862889" y="1417638"/>
            <a:ext cx="1584325" cy="406400"/>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sz="2000" dirty="0">
                <a:ea typeface="宋体" pitchFamily="2" charset="-122"/>
              </a:rPr>
              <a:t>插入记录行</a:t>
            </a:r>
          </a:p>
        </p:txBody>
      </p:sp>
      <p:sp>
        <p:nvSpPr>
          <p:cNvPr id="25" name="Freeform 10"/>
          <p:cNvSpPr>
            <a:spLocks/>
          </p:cNvSpPr>
          <p:nvPr/>
        </p:nvSpPr>
        <p:spPr bwMode="auto">
          <a:xfrm rot="4858621" flipV="1">
            <a:off x="6541295" y="2577307"/>
            <a:ext cx="1573212" cy="1038225"/>
          </a:xfrm>
          <a:custGeom>
            <a:avLst/>
            <a:gdLst/>
            <a:ahLst/>
            <a:cxnLst>
              <a:cxn ang="0">
                <a:pos x="1133" y="54"/>
              </a:cxn>
              <a:cxn ang="0">
                <a:pos x="950" y="248"/>
              </a:cxn>
              <a:cxn ang="0">
                <a:pos x="926" y="183"/>
              </a:cxn>
              <a:cxn ang="0">
                <a:pos x="902" y="194"/>
              </a:cxn>
              <a:cxn ang="0">
                <a:pos x="852" y="213"/>
              </a:cxn>
              <a:cxn ang="0">
                <a:pos x="800" y="231"/>
              </a:cxn>
              <a:cxn ang="0">
                <a:pos x="744" y="242"/>
              </a:cxn>
              <a:cxn ang="0">
                <a:pos x="715" y="246"/>
              </a:cxn>
              <a:cxn ang="0">
                <a:pos x="657" y="255"/>
              </a:cxn>
              <a:cxn ang="0">
                <a:pos x="598" y="259"/>
              </a:cxn>
              <a:cxn ang="0">
                <a:pos x="537" y="259"/>
              </a:cxn>
              <a:cxn ang="0">
                <a:pos x="474" y="259"/>
              </a:cxn>
              <a:cxn ang="0">
                <a:pos x="446" y="255"/>
              </a:cxn>
              <a:cxn ang="0">
                <a:pos x="383" y="250"/>
              </a:cxn>
              <a:cxn ang="0">
                <a:pos x="320" y="239"/>
              </a:cxn>
              <a:cxn ang="0">
                <a:pos x="259" y="229"/>
              </a:cxn>
              <a:cxn ang="0">
                <a:pos x="228" y="222"/>
              </a:cxn>
              <a:cxn ang="0">
                <a:pos x="167" y="205"/>
              </a:cxn>
              <a:cxn ang="0">
                <a:pos x="109" y="185"/>
              </a:cxn>
              <a:cxn ang="0">
                <a:pos x="54" y="163"/>
              </a:cxn>
              <a:cxn ang="0">
                <a:pos x="0" y="137"/>
              </a:cxn>
              <a:cxn ang="0">
                <a:pos x="33" y="146"/>
              </a:cxn>
              <a:cxn ang="0">
                <a:pos x="96" y="161"/>
              </a:cxn>
              <a:cxn ang="0">
                <a:pos x="161" y="172"/>
              </a:cxn>
              <a:cxn ang="0">
                <a:pos x="222" y="183"/>
              </a:cxn>
              <a:cxn ang="0">
                <a:pos x="285" y="189"/>
              </a:cxn>
              <a:cxn ang="0">
                <a:pos x="346" y="194"/>
              </a:cxn>
              <a:cxn ang="0">
                <a:pos x="402" y="196"/>
              </a:cxn>
              <a:cxn ang="0">
                <a:pos x="461" y="196"/>
              </a:cxn>
              <a:cxn ang="0">
                <a:pos x="489" y="196"/>
              </a:cxn>
              <a:cxn ang="0">
                <a:pos x="546" y="192"/>
              </a:cxn>
              <a:cxn ang="0">
                <a:pos x="598" y="183"/>
              </a:cxn>
              <a:cxn ang="0">
                <a:pos x="650" y="172"/>
              </a:cxn>
              <a:cxn ang="0">
                <a:pos x="700" y="159"/>
              </a:cxn>
              <a:cxn ang="0">
                <a:pos x="748" y="141"/>
              </a:cxn>
              <a:cxn ang="0">
                <a:pos x="794" y="122"/>
              </a:cxn>
              <a:cxn ang="0">
                <a:pos x="835" y="98"/>
              </a:cxn>
              <a:cxn ang="0">
                <a:pos x="876" y="70"/>
              </a:cxn>
              <a:cxn ang="0">
                <a:pos x="857" y="0"/>
              </a:cxn>
              <a:cxn ang="0">
                <a:pos x="1133" y="54"/>
              </a:cxn>
            </a:cxnLst>
            <a:rect l="0" t="0" r="r" b="b"/>
            <a:pathLst>
              <a:path w="1134" h="260">
                <a:moveTo>
                  <a:pt x="1133" y="54"/>
                </a:moveTo>
                <a:lnTo>
                  <a:pt x="950" y="248"/>
                </a:lnTo>
                <a:lnTo>
                  <a:pt x="926" y="183"/>
                </a:lnTo>
                <a:lnTo>
                  <a:pt x="902" y="194"/>
                </a:lnTo>
                <a:lnTo>
                  <a:pt x="852" y="213"/>
                </a:lnTo>
                <a:lnTo>
                  <a:pt x="800" y="231"/>
                </a:lnTo>
                <a:lnTo>
                  <a:pt x="744" y="242"/>
                </a:lnTo>
                <a:lnTo>
                  <a:pt x="715" y="246"/>
                </a:lnTo>
                <a:lnTo>
                  <a:pt x="657" y="255"/>
                </a:lnTo>
                <a:lnTo>
                  <a:pt x="598" y="259"/>
                </a:lnTo>
                <a:lnTo>
                  <a:pt x="537" y="259"/>
                </a:lnTo>
                <a:lnTo>
                  <a:pt x="474" y="259"/>
                </a:lnTo>
                <a:lnTo>
                  <a:pt x="446" y="255"/>
                </a:lnTo>
                <a:lnTo>
                  <a:pt x="383" y="250"/>
                </a:lnTo>
                <a:lnTo>
                  <a:pt x="320" y="239"/>
                </a:lnTo>
                <a:lnTo>
                  <a:pt x="259" y="229"/>
                </a:lnTo>
                <a:lnTo>
                  <a:pt x="228" y="222"/>
                </a:lnTo>
                <a:lnTo>
                  <a:pt x="167" y="205"/>
                </a:lnTo>
                <a:lnTo>
                  <a:pt x="109" y="185"/>
                </a:lnTo>
                <a:lnTo>
                  <a:pt x="54" y="163"/>
                </a:lnTo>
                <a:lnTo>
                  <a:pt x="0" y="137"/>
                </a:lnTo>
                <a:lnTo>
                  <a:pt x="33" y="146"/>
                </a:lnTo>
                <a:lnTo>
                  <a:pt x="96" y="161"/>
                </a:lnTo>
                <a:lnTo>
                  <a:pt x="161" y="172"/>
                </a:lnTo>
                <a:lnTo>
                  <a:pt x="222" y="183"/>
                </a:lnTo>
                <a:lnTo>
                  <a:pt x="285" y="189"/>
                </a:lnTo>
                <a:lnTo>
                  <a:pt x="346" y="194"/>
                </a:lnTo>
                <a:lnTo>
                  <a:pt x="402" y="196"/>
                </a:lnTo>
                <a:lnTo>
                  <a:pt x="461" y="196"/>
                </a:lnTo>
                <a:lnTo>
                  <a:pt x="489" y="196"/>
                </a:lnTo>
                <a:lnTo>
                  <a:pt x="546" y="192"/>
                </a:lnTo>
                <a:lnTo>
                  <a:pt x="598" y="183"/>
                </a:lnTo>
                <a:lnTo>
                  <a:pt x="650" y="172"/>
                </a:lnTo>
                <a:lnTo>
                  <a:pt x="700" y="159"/>
                </a:lnTo>
                <a:lnTo>
                  <a:pt x="748" y="141"/>
                </a:lnTo>
                <a:lnTo>
                  <a:pt x="794" y="122"/>
                </a:lnTo>
                <a:lnTo>
                  <a:pt x="835" y="98"/>
                </a:lnTo>
                <a:lnTo>
                  <a:pt x="876" y="70"/>
                </a:lnTo>
                <a:lnTo>
                  <a:pt x="857" y="0"/>
                </a:lnTo>
                <a:lnTo>
                  <a:pt x="1133" y="54"/>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
        <p:nvSpPr>
          <p:cNvPr id="38" name="Text Box 28"/>
          <p:cNvSpPr txBox="1">
            <a:spLocks noChangeArrowheads="1"/>
          </p:cNvSpPr>
          <p:nvPr/>
        </p:nvSpPr>
        <p:spPr bwMode="auto">
          <a:xfrm>
            <a:off x="4122738" y="5335588"/>
            <a:ext cx="4343400" cy="711200"/>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lgn="ctr">
              <a:defRPr/>
            </a:pPr>
            <a:r>
              <a:rPr lang="zh-CN" altLang="en-US" sz="2000">
                <a:ea typeface="宋体" pitchFamily="2" charset="-122"/>
              </a:rPr>
              <a:t>检查</a:t>
            </a:r>
            <a:r>
              <a:rPr lang="en-US" altLang="zh-CN" sz="2000">
                <a:ea typeface="宋体" pitchFamily="2" charset="-122"/>
              </a:rPr>
              <a:t>deleted</a:t>
            </a:r>
            <a:r>
              <a:rPr lang="zh-CN" altLang="en-US" sz="2000">
                <a:ea typeface="宋体" pitchFamily="2" charset="-122"/>
              </a:rPr>
              <a:t>和</a:t>
            </a:r>
            <a:r>
              <a:rPr lang="en-US" altLang="zh-CN" sz="2000">
                <a:ea typeface="宋体" pitchFamily="2" charset="-122"/>
              </a:rPr>
              <a:t>inserted</a:t>
            </a:r>
            <a:r>
              <a:rPr lang="zh-CN" altLang="en-US" sz="2000">
                <a:ea typeface="宋体" pitchFamily="2" charset="-122"/>
              </a:rPr>
              <a:t>表中的数据，确定是否需要回滚或执行其他操作</a:t>
            </a:r>
          </a:p>
        </p:txBody>
      </p:sp>
      <p:sp>
        <p:nvSpPr>
          <p:cNvPr id="39" name="Line 30"/>
          <p:cNvSpPr>
            <a:spLocks noChangeShapeType="1"/>
          </p:cNvSpPr>
          <p:nvPr/>
        </p:nvSpPr>
        <p:spPr bwMode="auto">
          <a:xfrm>
            <a:off x="3959225" y="4975225"/>
            <a:ext cx="1333500" cy="331788"/>
          </a:xfrm>
          <a:prstGeom prst="line">
            <a:avLst/>
          </a:prstGeom>
          <a:noFill/>
          <a:ln w="19050">
            <a:solidFill>
              <a:schemeClr val="tx1"/>
            </a:solidFill>
            <a:round/>
            <a:headEnd/>
            <a:tailEnd type="triangle" w="med" len="med"/>
          </a:ln>
        </p:spPr>
        <p:txBody>
          <a:bodyPr/>
          <a:lstStyle/>
          <a:p>
            <a:endParaRPr lang="zh-CN" altLang="en-US"/>
          </a:p>
        </p:txBody>
      </p:sp>
      <p:sp>
        <p:nvSpPr>
          <p:cNvPr id="40" name="Line 43"/>
          <p:cNvSpPr>
            <a:spLocks noChangeShapeType="1"/>
          </p:cNvSpPr>
          <p:nvPr/>
        </p:nvSpPr>
        <p:spPr bwMode="auto">
          <a:xfrm flipH="1">
            <a:off x="6567488" y="4975226"/>
            <a:ext cx="946150" cy="346075"/>
          </a:xfrm>
          <a:prstGeom prst="line">
            <a:avLst/>
          </a:prstGeom>
          <a:noFill/>
          <a:ln w="19050">
            <a:solidFill>
              <a:schemeClr val="tx1"/>
            </a:solidFill>
            <a:round/>
            <a:headEnd/>
            <a:tailEnd type="triangl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lide(fromTop)">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childTnLst>
                          </p:cTn>
                        </p:par>
                        <p:par>
                          <p:cTn id="18" fill="hold">
                            <p:stCondLst>
                              <p:cond delay="500"/>
                            </p:stCondLst>
                            <p:childTnLst>
                              <p:par>
                                <p:cTn id="19" presetID="12" presetClass="entr" presetSubtype="1" fill="hold" nodeType="afterEffect">
                                  <p:stCondLst>
                                    <p:cond delay="1000"/>
                                  </p:stCondLst>
                                  <p:childTnLst>
                                    <p:set>
                                      <p:cBhvr>
                                        <p:cTn id="20" dur="1" fill="hold">
                                          <p:stCondLst>
                                            <p:cond delay="0"/>
                                          </p:stCondLst>
                                        </p:cTn>
                                        <p:tgtEl>
                                          <p:spTgt spid="17"/>
                                        </p:tgtEl>
                                        <p:attrNameLst>
                                          <p:attrName>style.visibility</p:attrName>
                                        </p:attrNameLst>
                                      </p:cBhvr>
                                      <p:to>
                                        <p:strVal val="visible"/>
                                      </p:to>
                                    </p:set>
                                    <p:animEffect transition="in" filter="slide(fromTop)">
                                      <p:cBhvr>
                                        <p:cTn id="21" dur="1000"/>
                                        <p:tgtEl>
                                          <p:spTgt spid="17"/>
                                        </p:tgtEl>
                                      </p:cBhvr>
                                    </p:animEffect>
                                  </p:childTnLst>
                                </p:cTn>
                              </p:par>
                            </p:childTnLst>
                          </p:cTn>
                        </p:par>
                        <p:par>
                          <p:cTn id="22" fill="hold">
                            <p:stCondLst>
                              <p:cond delay="2500"/>
                            </p:stCondLst>
                            <p:childTnLst>
                              <p:par>
                                <p:cTn id="23" presetID="2" presetClass="entr" presetSubtype="8"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0-#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par>
                          <p:cTn id="27" fill="hold">
                            <p:stCondLst>
                              <p:cond delay="3000"/>
                            </p:stCondLst>
                            <p:childTnLst>
                              <p:par>
                                <p:cTn id="28" presetID="9" presetClass="entr" presetSubtype="0"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dissolv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0-#ppt_w/2"/>
                                          </p:val>
                                        </p:tav>
                                        <p:tav tm="100000">
                                          <p:val>
                                            <p:strVal val="#ppt_x"/>
                                          </p:val>
                                        </p:tav>
                                      </p:tavLst>
                                    </p:anim>
                                    <p:anim calcmode="lin" valueType="num">
                                      <p:cBhvr additive="base">
                                        <p:cTn id="36" dur="500" fill="hold"/>
                                        <p:tgtEl>
                                          <p:spTgt spid="24"/>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12" presetClass="entr" presetSubtype="1" fill="hold"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slide(fromTop)">
                                      <p:cBhvr>
                                        <p:cTn id="40" dur="10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1"/>
                                        </p:tgtEl>
                                        <p:attrNameLst>
                                          <p:attrName>style.visibility</p:attrName>
                                        </p:attrNameLst>
                                      </p:cBhvr>
                                      <p:to>
                                        <p:strVal val="hidden"/>
                                      </p:to>
                                    </p:set>
                                  </p:childTnLst>
                                </p:cTn>
                              </p:par>
                            </p:childTnLst>
                          </p:cTn>
                        </p:par>
                        <p:par>
                          <p:cTn id="45" fill="hold">
                            <p:stCondLst>
                              <p:cond delay="0"/>
                            </p:stCondLst>
                            <p:childTnLst>
                              <p:par>
                                <p:cTn id="46" presetID="12" presetClass="entr" presetSubtype="1" fill="hold" nodeType="afterEffect">
                                  <p:stCondLst>
                                    <p:cond delay="1000"/>
                                  </p:stCondLst>
                                  <p:childTnLst>
                                    <p:set>
                                      <p:cBhvr>
                                        <p:cTn id="47" dur="1" fill="hold">
                                          <p:stCondLst>
                                            <p:cond delay="0"/>
                                          </p:stCondLst>
                                        </p:cTn>
                                        <p:tgtEl>
                                          <p:spTgt spid="25"/>
                                        </p:tgtEl>
                                        <p:attrNameLst>
                                          <p:attrName>style.visibility</p:attrName>
                                        </p:attrNameLst>
                                      </p:cBhvr>
                                      <p:to>
                                        <p:strVal val="visible"/>
                                      </p:to>
                                    </p:set>
                                    <p:animEffect transition="in" filter="slide(fromTop)">
                                      <p:cBhvr>
                                        <p:cTn id="48" dur="1000"/>
                                        <p:tgtEl>
                                          <p:spTgt spid="25"/>
                                        </p:tgtEl>
                                      </p:cBhvr>
                                    </p:animEffect>
                                  </p:childTnLst>
                                </p:cTn>
                              </p:par>
                            </p:childTnLst>
                          </p:cTn>
                        </p:par>
                        <p:par>
                          <p:cTn id="49" fill="hold">
                            <p:stCondLst>
                              <p:cond delay="2000"/>
                            </p:stCondLst>
                            <p:childTnLst>
                              <p:par>
                                <p:cTn id="50" presetID="9" presetClass="entr" presetSubtype="0" fill="hold" nodeType="after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dissolve">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blinds(horizontal)">
                                      <p:cBhvr>
                                        <p:cTn id="57" dur="500"/>
                                        <p:tgtEl>
                                          <p:spTgt spid="3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blinds(horizontal)">
                                      <p:cBhvr>
                                        <p:cTn id="62" dur="500"/>
                                        <p:tgtEl>
                                          <p:spTgt spid="40"/>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8"/>
                                        </p:tgtEl>
                                        <p:attrNameLst>
                                          <p:attrName>style.visibility</p:attrName>
                                        </p:attrNameLst>
                                      </p:cBhvr>
                                      <p:to>
                                        <p:strVal val="visible"/>
                                      </p:to>
                                    </p:set>
                                    <p:anim calcmode="lin" valueType="num">
                                      <p:cBhvr additive="base">
                                        <p:cTn id="67" dur="500" fill="hold"/>
                                        <p:tgtEl>
                                          <p:spTgt spid="38"/>
                                        </p:tgtEl>
                                        <p:attrNameLst>
                                          <p:attrName>ppt_x</p:attrName>
                                        </p:attrNameLst>
                                      </p:cBhvr>
                                      <p:tavLst>
                                        <p:tav tm="0">
                                          <p:val>
                                            <p:strVal val="0-#ppt_w/2"/>
                                          </p:val>
                                        </p:tav>
                                        <p:tav tm="100000">
                                          <p:val>
                                            <p:strVal val="#ppt_x"/>
                                          </p:val>
                                        </p:tav>
                                      </p:tavLst>
                                    </p:anim>
                                    <p:anim calcmode="lin" valueType="num">
                                      <p:cBhvr additive="base">
                                        <p:cTn id="68"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8" grpId="0" animBg="1"/>
      <p:bldP spid="21" grpId="0" animBg="1"/>
      <p:bldP spid="21" grpId="1" animBg="1"/>
      <p:bldP spid="24" grpId="0" animBg="1"/>
      <p:bldP spid="38" grpId="0" animBg="1"/>
      <p:bldP spid="39" grpId="0" animBg="1"/>
      <p:bldP spid="40"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 xmlns:a16="http://schemas.microsoft.com/office/drawing/2014/main" id="{26479412-ADEF-45C5-9D77-59EC7D39F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4936" y="3076260"/>
            <a:ext cx="4847064" cy="3516647"/>
          </a:xfrm>
          <a:prstGeom prst="rect">
            <a:avLst/>
          </a:prstGeom>
        </p:spPr>
      </p:pic>
      <p:pic>
        <p:nvPicPr>
          <p:cNvPr id="5" name="图片 4">
            <a:extLst>
              <a:ext uri="{FF2B5EF4-FFF2-40B4-BE49-F238E27FC236}">
                <a16:creationId xmlns="" xmlns:a16="http://schemas.microsoft.com/office/drawing/2014/main" id="{57302FAA-E3AB-42CA-B295-DB8500A1D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678" y="3938588"/>
            <a:ext cx="5318003" cy="1251086"/>
          </a:xfrm>
          <a:prstGeom prst="rect">
            <a:avLst/>
          </a:prstGeom>
        </p:spPr>
      </p:pic>
      <p:sp>
        <p:nvSpPr>
          <p:cNvPr id="96258" name="内容占位符 2"/>
          <p:cNvSpPr>
            <a:spLocks noGrp="1"/>
          </p:cNvSpPr>
          <p:nvPr>
            <p:ph idx="1"/>
          </p:nvPr>
        </p:nvSpPr>
        <p:spPr>
          <a:xfrm>
            <a:off x="239349" y="1166529"/>
            <a:ext cx="10972800" cy="1994509"/>
          </a:xfrm>
        </p:spPr>
        <p:txBody>
          <a:bodyPr/>
          <a:lstStyle/>
          <a:p>
            <a:pPr eaLnBrk="1" hangingPunct="1"/>
            <a:r>
              <a:rPr lang="en-US" altLang="zh-CN" dirty="0"/>
              <a:t>DELETE</a:t>
            </a:r>
            <a:r>
              <a:rPr lang="zh-CN" altLang="en-US" dirty="0"/>
              <a:t>触发器通常用于两种情况，第一种情况是为了防止那些确实需要删除但会引起数据一致性问题的记录的删除，第二种情况是执行可删除主记录的子记录的级联删除操作</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使用</a:t>
            </a:r>
            <a:r>
              <a:rPr lang="en-US" altLang="zh-CN" dirty="0">
                <a:latin typeface="Times New Roman" panose="02020603050405020304" pitchFamily="18" charset="0"/>
                <a:cs typeface="Times New Roman" panose="02020603050405020304" pitchFamily="18" charset="0"/>
              </a:rPr>
              <a:t>DELETE</a:t>
            </a:r>
            <a:r>
              <a:rPr lang="zh-CN" altLang="en-US" dirty="0">
                <a:latin typeface="+mj-ea"/>
              </a:rPr>
              <a:t>触发器</a:t>
            </a:r>
          </a:p>
        </p:txBody>
      </p:sp>
      <p:sp>
        <p:nvSpPr>
          <p:cNvPr id="96259" name="矩形 3"/>
          <p:cNvSpPr>
            <a:spLocks noChangeArrowheads="1"/>
          </p:cNvSpPr>
          <p:nvPr/>
        </p:nvSpPr>
        <p:spPr bwMode="auto">
          <a:xfrm>
            <a:off x="7624778" y="3076260"/>
            <a:ext cx="4150544" cy="3366563"/>
          </a:xfrm>
          <a:prstGeom prst="rect">
            <a:avLst/>
          </a:prstGeom>
          <a:noFill/>
          <a:ln w="9525">
            <a:noFill/>
            <a:miter lim="800000"/>
            <a:headEnd/>
            <a:tailEnd/>
          </a:ln>
        </p:spPr>
        <p:txBody>
          <a:bodyPr wrap="square">
            <a:spAutoFit/>
          </a:bodyPr>
          <a:lstStyle/>
          <a:p>
            <a:pPr>
              <a:lnSpc>
                <a:spcPct val="150000"/>
              </a:lnSpc>
            </a:pPr>
            <a:r>
              <a:rPr lang="en-US" altLang="zh-CN" dirty="0"/>
              <a:t>CREATE TRIGGER </a:t>
            </a:r>
            <a:r>
              <a:rPr lang="en-US" altLang="zh-CN" dirty="0" err="1"/>
              <a:t>tr_student_delete</a:t>
            </a:r>
            <a:endParaRPr lang="en-US" altLang="zh-CN" dirty="0"/>
          </a:p>
          <a:p>
            <a:pPr>
              <a:lnSpc>
                <a:spcPct val="150000"/>
              </a:lnSpc>
            </a:pPr>
            <a:r>
              <a:rPr lang="en-US" altLang="zh-CN" dirty="0"/>
              <a:t>   ON  </a:t>
            </a:r>
            <a:r>
              <a:rPr lang="en-US" altLang="zh-CN" dirty="0" err="1"/>
              <a:t>sc</a:t>
            </a:r>
            <a:endParaRPr lang="en-US" altLang="zh-CN" dirty="0"/>
          </a:p>
          <a:p>
            <a:pPr>
              <a:lnSpc>
                <a:spcPct val="150000"/>
              </a:lnSpc>
            </a:pPr>
            <a:r>
              <a:rPr lang="en-US" altLang="zh-CN" dirty="0"/>
              <a:t>   AFTER DELETE</a:t>
            </a:r>
          </a:p>
          <a:p>
            <a:pPr>
              <a:lnSpc>
                <a:spcPct val="150000"/>
              </a:lnSpc>
            </a:pPr>
            <a:r>
              <a:rPr lang="en-US" altLang="zh-CN" dirty="0"/>
              <a:t>AS </a:t>
            </a:r>
          </a:p>
          <a:p>
            <a:pPr>
              <a:lnSpc>
                <a:spcPct val="150000"/>
              </a:lnSpc>
            </a:pPr>
            <a:r>
              <a:rPr lang="en-US" altLang="zh-CN" dirty="0"/>
              <a:t>BEGIN</a:t>
            </a:r>
          </a:p>
          <a:p>
            <a:pPr>
              <a:lnSpc>
                <a:spcPct val="150000"/>
              </a:lnSpc>
            </a:pPr>
            <a:r>
              <a:rPr lang="en-US" altLang="zh-CN" dirty="0"/>
              <a:t>    SET NOCOUNT ON;</a:t>
            </a:r>
          </a:p>
          <a:p>
            <a:pPr>
              <a:lnSpc>
                <a:spcPct val="150000"/>
              </a:lnSpc>
            </a:pPr>
            <a:r>
              <a:rPr lang="en-US" altLang="zh-CN" dirty="0"/>
              <a:t>    insert into s1 select * from deleted </a:t>
            </a:r>
          </a:p>
          <a:p>
            <a:pPr>
              <a:lnSpc>
                <a:spcPct val="150000"/>
              </a:lnSpc>
            </a:pPr>
            <a:r>
              <a:rPr lang="en-US" altLang="zh-CN" dirty="0"/>
              <a:t>END</a:t>
            </a:r>
            <a:endParaRPr lang="zh-CN" altLang="en-US" dirty="0"/>
          </a:p>
        </p:txBody>
      </p:sp>
      <p:sp>
        <p:nvSpPr>
          <p:cNvPr id="3" name="矩形 2">
            <a:extLst>
              <a:ext uri="{FF2B5EF4-FFF2-40B4-BE49-F238E27FC236}">
                <a16:creationId xmlns="" xmlns:a16="http://schemas.microsoft.com/office/drawing/2014/main" id="{3FBA28EA-3F17-41F1-A067-102523B9119E}"/>
              </a:ext>
            </a:extLst>
          </p:cNvPr>
          <p:cNvSpPr/>
          <p:nvPr/>
        </p:nvSpPr>
        <p:spPr>
          <a:xfrm>
            <a:off x="74686" y="3373797"/>
            <a:ext cx="5550993" cy="1689052"/>
          </a:xfrm>
          <a:prstGeom prst="rect">
            <a:avLst/>
          </a:prstGeom>
        </p:spPr>
        <p:txBody>
          <a:bodyPr wrap="square">
            <a:spAutoFit/>
          </a:bodyPr>
          <a:lstStyle/>
          <a:p>
            <a:pPr lvl="1" eaLnBrk="1" hangingPunct="1">
              <a:lnSpc>
                <a:spcPct val="150000"/>
              </a:lnSpc>
            </a:pPr>
            <a:r>
              <a:rPr lang="zh-CN" altLang="en-US" sz="2400" dirty="0">
                <a:latin typeface="+mn-ea"/>
                <a:ea typeface="+mn-ea"/>
              </a:rPr>
              <a:t>例  建立一个与</a:t>
            </a:r>
            <a:r>
              <a:rPr lang="en-US" altLang="zh-CN" sz="2400" dirty="0" err="1">
                <a:latin typeface="+mn-ea"/>
                <a:ea typeface="+mn-ea"/>
              </a:rPr>
              <a:t>sc</a:t>
            </a:r>
            <a:r>
              <a:rPr lang="zh-CN" altLang="en-US" sz="2400" dirty="0">
                <a:latin typeface="+mn-ea"/>
                <a:ea typeface="+mn-ea"/>
              </a:rPr>
              <a:t>表结构一样的表</a:t>
            </a:r>
            <a:r>
              <a:rPr lang="en-US" altLang="zh-CN" sz="2400" dirty="0">
                <a:latin typeface="+mn-ea"/>
                <a:ea typeface="+mn-ea"/>
              </a:rPr>
              <a:t>s1</a:t>
            </a:r>
            <a:r>
              <a:rPr lang="zh-CN" altLang="en-US" sz="2400" dirty="0">
                <a:latin typeface="+mn-ea"/>
                <a:ea typeface="+mn-ea"/>
              </a:rPr>
              <a:t>，当删除表</a:t>
            </a:r>
            <a:r>
              <a:rPr lang="en-US" altLang="zh-CN" sz="2400" dirty="0" err="1">
                <a:latin typeface="+mn-ea"/>
                <a:ea typeface="+mn-ea"/>
              </a:rPr>
              <a:t>sc</a:t>
            </a:r>
            <a:r>
              <a:rPr lang="zh-CN" altLang="en-US" sz="2400" dirty="0">
                <a:latin typeface="+mn-ea"/>
                <a:ea typeface="+mn-ea"/>
              </a:rPr>
              <a:t>中的记录时，自动将删除掉的记录存放到</a:t>
            </a:r>
            <a:r>
              <a:rPr lang="en-US" altLang="zh-CN" sz="2400" dirty="0">
                <a:latin typeface="+mn-ea"/>
                <a:ea typeface="+mn-ea"/>
              </a:rPr>
              <a:t>s1</a:t>
            </a:r>
            <a:r>
              <a:rPr lang="zh-CN" altLang="en-US" sz="2400" dirty="0">
                <a:latin typeface="+mn-ea"/>
                <a:ea typeface="+mn-ea"/>
              </a:rPr>
              <a:t>表中</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1\ADMINI~1\LOCALS~1\Temp\VMwareDnD\9a14c3e2\未命名.bmp"/>
          <p:cNvPicPr>
            <a:picLocks noChangeAspect="1" noChangeArrowheads="1"/>
          </p:cNvPicPr>
          <p:nvPr/>
        </p:nvPicPr>
        <p:blipFill>
          <a:blip r:embed="rId2"/>
          <a:srcRect/>
          <a:stretch>
            <a:fillRect/>
          </a:stretch>
        </p:blipFill>
        <p:spPr bwMode="auto">
          <a:xfrm>
            <a:off x="3792539" y="1263650"/>
            <a:ext cx="3248025" cy="1809750"/>
          </a:xfrm>
          <a:prstGeom prst="rect">
            <a:avLst/>
          </a:prstGeom>
          <a:ln>
            <a:noFill/>
          </a:ln>
          <a:effectLst>
            <a:outerShdw blurRad="292100" dist="139700" dir="2700000" algn="tl" rotWithShape="0">
              <a:srgbClr val="333333">
                <a:alpha val="65000"/>
              </a:srgbClr>
            </a:outerShdw>
          </a:effectLst>
        </p:spPr>
      </p:pic>
      <p:sp>
        <p:nvSpPr>
          <p:cNvPr id="6" name="Freeform 11"/>
          <p:cNvSpPr>
            <a:spLocks/>
          </p:cNvSpPr>
          <p:nvPr/>
        </p:nvSpPr>
        <p:spPr bwMode="auto">
          <a:xfrm>
            <a:off x="1979613" y="1652589"/>
            <a:ext cx="1727200" cy="846137"/>
          </a:xfrm>
          <a:custGeom>
            <a:avLst/>
            <a:gdLst/>
            <a:ahLst/>
            <a:cxnLst>
              <a:cxn ang="0">
                <a:pos x="729" y="277"/>
              </a:cxn>
              <a:cxn ang="0">
                <a:pos x="453" y="456"/>
              </a:cxn>
              <a:cxn ang="0">
                <a:pos x="454" y="370"/>
              </a:cxn>
              <a:cxn ang="0">
                <a:pos x="443" y="370"/>
              </a:cxn>
              <a:cxn ang="0">
                <a:pos x="431" y="370"/>
              </a:cxn>
              <a:cxn ang="0">
                <a:pos x="420" y="370"/>
              </a:cxn>
              <a:cxn ang="0">
                <a:pos x="408" y="370"/>
              </a:cxn>
              <a:cxn ang="0">
                <a:pos x="395" y="370"/>
              </a:cxn>
              <a:cxn ang="0">
                <a:pos x="384" y="370"/>
              </a:cxn>
              <a:cxn ang="0">
                <a:pos x="370" y="370"/>
              </a:cxn>
              <a:cxn ang="0">
                <a:pos x="358" y="370"/>
              </a:cxn>
              <a:cxn ang="0">
                <a:pos x="345" y="370"/>
              </a:cxn>
              <a:cxn ang="0">
                <a:pos x="333" y="370"/>
              </a:cxn>
              <a:cxn ang="0">
                <a:pos x="320" y="370"/>
              </a:cxn>
              <a:cxn ang="0">
                <a:pos x="308" y="370"/>
              </a:cxn>
              <a:cxn ang="0">
                <a:pos x="295" y="369"/>
              </a:cxn>
              <a:cxn ang="0">
                <a:pos x="283" y="369"/>
              </a:cxn>
              <a:cxn ang="0">
                <a:pos x="259" y="366"/>
              </a:cxn>
              <a:cxn ang="0">
                <a:pos x="218" y="360"/>
              </a:cxn>
              <a:cxn ang="0">
                <a:pos x="180" y="350"/>
              </a:cxn>
              <a:cxn ang="0">
                <a:pos x="145" y="336"/>
              </a:cxn>
              <a:cxn ang="0">
                <a:pos x="114" y="319"/>
              </a:cxn>
              <a:cxn ang="0">
                <a:pos x="86" y="299"/>
              </a:cxn>
              <a:cxn ang="0">
                <a:pos x="61" y="277"/>
              </a:cxn>
              <a:cxn ang="0">
                <a:pos x="41" y="252"/>
              </a:cxn>
              <a:cxn ang="0">
                <a:pos x="24" y="227"/>
              </a:cxn>
              <a:cxn ang="0">
                <a:pos x="11" y="200"/>
              </a:cxn>
              <a:cxn ang="0">
                <a:pos x="4" y="171"/>
              </a:cxn>
              <a:cxn ang="0">
                <a:pos x="0" y="142"/>
              </a:cxn>
              <a:cxn ang="0">
                <a:pos x="1" y="114"/>
              </a:cxn>
              <a:cxn ang="0">
                <a:pos x="8" y="84"/>
              </a:cxn>
              <a:cxn ang="0">
                <a:pos x="19" y="55"/>
              </a:cxn>
              <a:cxn ang="0">
                <a:pos x="56" y="0"/>
              </a:cxn>
              <a:cxn ang="0">
                <a:pos x="45" y="12"/>
              </a:cxn>
              <a:cxn ang="0">
                <a:pos x="30" y="36"/>
              </a:cxn>
              <a:cxn ang="0">
                <a:pos x="23" y="60"/>
              </a:cxn>
              <a:cxn ang="0">
                <a:pos x="25" y="81"/>
              </a:cxn>
              <a:cxn ang="0">
                <a:pos x="30" y="91"/>
              </a:cxn>
              <a:cxn ang="0">
                <a:pos x="43" y="110"/>
              </a:cxn>
              <a:cxn ang="0">
                <a:pos x="63" y="127"/>
              </a:cxn>
              <a:cxn ang="0">
                <a:pos x="88" y="144"/>
              </a:cxn>
              <a:cxn ang="0">
                <a:pos x="119" y="156"/>
              </a:cxn>
              <a:cxn ang="0">
                <a:pos x="136" y="162"/>
              </a:cxn>
              <a:cxn ang="0">
                <a:pos x="174" y="174"/>
              </a:cxn>
              <a:cxn ang="0">
                <a:pos x="213" y="181"/>
              </a:cxn>
              <a:cxn ang="0">
                <a:pos x="255" y="187"/>
              </a:cxn>
              <a:cxn ang="0">
                <a:pos x="278" y="190"/>
              </a:cxn>
              <a:cxn ang="0">
                <a:pos x="323" y="192"/>
              </a:cxn>
              <a:cxn ang="0">
                <a:pos x="366" y="192"/>
              </a:cxn>
              <a:cxn ang="0">
                <a:pos x="410" y="190"/>
              </a:cxn>
              <a:cxn ang="0">
                <a:pos x="454" y="184"/>
              </a:cxn>
              <a:cxn ang="0">
                <a:pos x="453" y="95"/>
              </a:cxn>
              <a:cxn ang="0">
                <a:pos x="729" y="277"/>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
        <p:nvSpPr>
          <p:cNvPr id="7" name="Text Box 29"/>
          <p:cNvSpPr txBox="1">
            <a:spLocks noChangeArrowheads="1"/>
          </p:cNvSpPr>
          <p:nvPr/>
        </p:nvSpPr>
        <p:spPr bwMode="auto">
          <a:xfrm>
            <a:off x="1895476" y="1109663"/>
            <a:ext cx="1584325" cy="406400"/>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sz="2000" dirty="0">
                <a:ea typeface="宋体" pitchFamily="2" charset="-122"/>
              </a:rPr>
              <a:t>删除记录行</a:t>
            </a:r>
          </a:p>
        </p:txBody>
      </p:sp>
      <p:grpSp>
        <p:nvGrpSpPr>
          <p:cNvPr id="2" name="Group 12"/>
          <p:cNvGrpSpPr>
            <a:grpSpLocks/>
          </p:cNvGrpSpPr>
          <p:nvPr/>
        </p:nvGrpSpPr>
        <p:grpSpPr bwMode="auto">
          <a:xfrm>
            <a:off x="4440238" y="4005263"/>
            <a:ext cx="4392612" cy="1066800"/>
            <a:chOff x="1056" y="3120"/>
            <a:chExt cx="2592" cy="672"/>
          </a:xfrm>
        </p:grpSpPr>
        <p:sp>
          <p:nvSpPr>
            <p:cNvPr id="9" name="Rectangle 13"/>
            <p:cNvSpPr>
              <a:spLocks noChangeArrowheads="1"/>
            </p:cNvSpPr>
            <p:nvPr/>
          </p:nvSpPr>
          <p:spPr bwMode="auto">
            <a:xfrm>
              <a:off x="1056" y="3120"/>
              <a:ext cx="2592" cy="192"/>
            </a:xfrm>
            <a:prstGeom prst="rect">
              <a:avLst/>
            </a:prstGeom>
            <a:gradFill rotWithShape="1">
              <a:gsLst>
                <a:gs pos="0">
                  <a:schemeClr val="accent2"/>
                </a:gs>
                <a:gs pos="100000">
                  <a:srgbClr val="6666FF"/>
                </a:gs>
              </a:gsLst>
              <a:lin ang="5400000" scaled="1"/>
            </a:gradFill>
            <a:ln w="9525">
              <a:solidFill>
                <a:schemeClr val="bg2"/>
              </a:solidFill>
              <a:miter lim="800000"/>
              <a:headEnd/>
              <a:tailEnd/>
            </a:ln>
            <a:effectLst>
              <a:outerShdw dist="89803" dir="2700000" algn="ctr" rotWithShape="0">
                <a:schemeClr val="accent1"/>
              </a:outerShdw>
            </a:effectLst>
          </p:spPr>
          <p:txBody>
            <a:bodyPr wrap="none" anchor="ctr"/>
            <a:lstStyle/>
            <a:p>
              <a:pPr eaLnBrk="0" hangingPunct="0">
                <a:defRPr/>
              </a:pPr>
              <a:r>
                <a:rPr lang="en-US" altLang="zh-CN" dirty="0"/>
                <a:t>deleted</a:t>
              </a:r>
            </a:p>
          </p:txBody>
        </p:sp>
        <p:sp>
          <p:nvSpPr>
            <p:cNvPr id="10" name="Rectangle 14"/>
            <p:cNvSpPr>
              <a:spLocks noChangeArrowheads="1"/>
            </p:cNvSpPr>
            <p:nvPr/>
          </p:nvSpPr>
          <p:spPr bwMode="auto">
            <a:xfrm>
              <a:off x="1056" y="3312"/>
              <a:ext cx="1104" cy="240"/>
            </a:xfrm>
            <a:prstGeom prst="rect">
              <a:avLst/>
            </a:prstGeom>
            <a:solidFill>
              <a:srgbClr val="CCFFFF"/>
            </a:solidFill>
            <a:ln w="9525" algn="ctr">
              <a:solidFill>
                <a:schemeClr val="bg2"/>
              </a:solidFill>
              <a:miter lim="800000"/>
              <a:headEnd/>
              <a:tailEnd/>
            </a:ln>
            <a:effectLst>
              <a:outerShdw dist="89803" dir="2700000" algn="ctr" rotWithShape="0">
                <a:schemeClr val="accent1"/>
              </a:outerShdw>
            </a:effectLst>
          </p:spPr>
          <p:txBody>
            <a:bodyPr wrap="none"/>
            <a:lstStyle/>
            <a:p>
              <a:pPr algn="ctr" eaLnBrk="0" hangingPunct="0">
                <a:defRPr/>
              </a:pPr>
              <a:r>
                <a:rPr lang="en-US" altLang="zh-CN" sz="1600" dirty="0" err="1">
                  <a:ea typeface="宋体" pitchFamily="2" charset="-122"/>
                </a:rPr>
                <a:t>Sno</a:t>
              </a:r>
              <a:endParaRPr lang="en-US" altLang="zh-CN" sz="1600" dirty="0">
                <a:ea typeface="宋体" pitchFamily="2" charset="-122"/>
              </a:endParaRPr>
            </a:p>
          </p:txBody>
        </p:sp>
        <p:sp>
          <p:nvSpPr>
            <p:cNvPr id="11" name="Rectangle 15"/>
            <p:cNvSpPr>
              <a:spLocks noChangeArrowheads="1"/>
            </p:cNvSpPr>
            <p:nvPr/>
          </p:nvSpPr>
          <p:spPr bwMode="auto">
            <a:xfrm>
              <a:off x="2160" y="3312"/>
              <a:ext cx="1488" cy="240"/>
            </a:xfrm>
            <a:prstGeom prst="rect">
              <a:avLst/>
            </a:prstGeom>
            <a:solidFill>
              <a:srgbClr val="CCFFFF"/>
            </a:solidFill>
            <a:ln w="9525">
              <a:solidFill>
                <a:schemeClr val="bg2"/>
              </a:solidFill>
              <a:miter lim="800000"/>
              <a:headEnd/>
              <a:tailEnd/>
            </a:ln>
            <a:effectLst>
              <a:outerShdw dist="89803" dir="2700000" algn="ctr" rotWithShape="0">
                <a:schemeClr val="accent1"/>
              </a:outerShdw>
            </a:effectLst>
          </p:spPr>
          <p:txBody>
            <a:bodyPr wrap="none"/>
            <a:lstStyle/>
            <a:p>
              <a:pPr algn="ctr" eaLnBrk="0" hangingPunct="0">
                <a:defRPr/>
              </a:pPr>
              <a:r>
                <a:rPr lang="en-US" altLang="zh-CN" sz="1600" dirty="0" err="1">
                  <a:ea typeface="宋体" pitchFamily="2" charset="-122"/>
                </a:rPr>
                <a:t>Cno</a:t>
              </a:r>
              <a:r>
                <a:rPr lang="en-US" altLang="zh-CN" sz="1600" dirty="0">
                  <a:ea typeface="宋体" pitchFamily="2" charset="-122"/>
                </a:rPr>
                <a:t>            Grade</a:t>
              </a:r>
            </a:p>
            <a:p>
              <a:pPr algn="ctr" eaLnBrk="0" hangingPunct="0">
                <a:defRPr/>
              </a:pPr>
              <a:endParaRPr lang="en-US" altLang="zh-CN" sz="1600" dirty="0">
                <a:effectLst>
                  <a:outerShdw blurRad="38100" dist="38100" dir="2700000" algn="tl">
                    <a:srgbClr val="FFFFFF"/>
                  </a:outerShdw>
                </a:effectLst>
                <a:ea typeface="宋体" pitchFamily="2" charset="-122"/>
              </a:endParaRPr>
            </a:p>
          </p:txBody>
        </p:sp>
        <p:sp>
          <p:nvSpPr>
            <p:cNvPr id="12" name="Rectangle 16"/>
            <p:cNvSpPr>
              <a:spLocks noChangeArrowheads="1"/>
            </p:cNvSpPr>
            <p:nvPr/>
          </p:nvSpPr>
          <p:spPr bwMode="auto">
            <a:xfrm>
              <a:off x="1056" y="3552"/>
              <a:ext cx="1104" cy="240"/>
            </a:xfrm>
            <a:prstGeom prst="rect">
              <a:avLst/>
            </a:prstGeom>
            <a:solidFill>
              <a:schemeClr val="bg1"/>
            </a:solidFill>
            <a:ln w="9525">
              <a:solidFill>
                <a:schemeClr val="tx1"/>
              </a:solidFill>
              <a:miter lim="800000"/>
              <a:headEnd/>
              <a:tailEnd/>
            </a:ln>
            <a:effectLst>
              <a:outerShdw dist="89803" dir="2700000" algn="ctr" rotWithShape="0">
                <a:schemeClr val="accent1"/>
              </a:outerShdw>
            </a:effectLst>
          </p:spPr>
          <p:txBody>
            <a:bodyPr wrap="none"/>
            <a:lstStyle/>
            <a:p>
              <a:pPr algn="ctr" eaLnBrk="0" hangingPunct="0">
                <a:lnSpc>
                  <a:spcPct val="110000"/>
                </a:lnSpc>
                <a:defRPr/>
              </a:pPr>
              <a:r>
                <a:rPr lang="en-US" altLang="zh-CN" dirty="0">
                  <a:ea typeface="宋体" pitchFamily="2" charset="-122"/>
                </a:rPr>
                <a:t>200215121</a:t>
              </a:r>
            </a:p>
          </p:txBody>
        </p:sp>
        <p:sp>
          <p:nvSpPr>
            <p:cNvPr id="13" name="Rectangle 17"/>
            <p:cNvSpPr>
              <a:spLocks noChangeArrowheads="1"/>
            </p:cNvSpPr>
            <p:nvPr/>
          </p:nvSpPr>
          <p:spPr bwMode="auto">
            <a:xfrm>
              <a:off x="2160" y="3552"/>
              <a:ext cx="1488" cy="240"/>
            </a:xfrm>
            <a:prstGeom prst="rect">
              <a:avLst/>
            </a:prstGeom>
            <a:solidFill>
              <a:schemeClr val="bg1"/>
            </a:solidFill>
            <a:ln w="9525" algn="ctr">
              <a:solidFill>
                <a:schemeClr val="tx1"/>
              </a:solidFill>
              <a:miter lim="800000"/>
              <a:headEnd/>
              <a:tailEnd/>
            </a:ln>
            <a:effectLst>
              <a:outerShdw dist="89803" dir="2700000" algn="ctr" rotWithShape="0">
                <a:schemeClr val="accent1"/>
              </a:outerShdw>
            </a:effectLst>
          </p:spPr>
          <p:txBody>
            <a:bodyPr wrap="none"/>
            <a:lstStyle/>
            <a:p>
              <a:pPr eaLnBrk="0" hangingPunct="0">
                <a:defRPr/>
              </a:pPr>
              <a:r>
                <a:rPr lang="en-US" altLang="zh-CN" dirty="0">
                  <a:effectLst>
                    <a:outerShdw blurRad="38100" dist="38100" dir="2700000" algn="tl">
                      <a:srgbClr val="C0C0C0"/>
                    </a:outerShdw>
                  </a:effectLst>
                  <a:latin typeface="黑体" pitchFamily="2" charset="-122"/>
                  <a:ea typeface="宋体" pitchFamily="2" charset="-122"/>
                </a:rPr>
                <a:t>     </a:t>
              </a:r>
              <a:r>
                <a:rPr lang="en-US" altLang="zh-CN" dirty="0">
                  <a:ea typeface="宋体" pitchFamily="2" charset="-122"/>
                </a:rPr>
                <a:t>3</a:t>
              </a:r>
              <a:r>
                <a:rPr lang="zh-CN" altLang="en-US" dirty="0">
                  <a:ea typeface="宋体" pitchFamily="2" charset="-122"/>
                </a:rPr>
                <a:t>             </a:t>
              </a:r>
              <a:r>
                <a:rPr lang="en-US" altLang="zh-CN" dirty="0">
                  <a:ea typeface="宋体" pitchFamily="2" charset="-122"/>
                </a:rPr>
                <a:t>88</a:t>
              </a:r>
            </a:p>
          </p:txBody>
        </p:sp>
      </p:grpSp>
      <p:sp>
        <p:nvSpPr>
          <p:cNvPr id="14" name="Freeform 10"/>
          <p:cNvSpPr>
            <a:spLocks/>
          </p:cNvSpPr>
          <p:nvPr/>
        </p:nvSpPr>
        <p:spPr bwMode="auto">
          <a:xfrm rot="4858621" flipV="1">
            <a:off x="6380957" y="2440782"/>
            <a:ext cx="1573212" cy="1038225"/>
          </a:xfrm>
          <a:custGeom>
            <a:avLst/>
            <a:gdLst/>
            <a:ahLst/>
            <a:cxnLst>
              <a:cxn ang="0">
                <a:pos x="1133" y="54"/>
              </a:cxn>
              <a:cxn ang="0">
                <a:pos x="950" y="248"/>
              </a:cxn>
              <a:cxn ang="0">
                <a:pos x="926" y="183"/>
              </a:cxn>
              <a:cxn ang="0">
                <a:pos x="902" y="194"/>
              </a:cxn>
              <a:cxn ang="0">
                <a:pos x="852" y="213"/>
              </a:cxn>
              <a:cxn ang="0">
                <a:pos x="800" y="231"/>
              </a:cxn>
              <a:cxn ang="0">
                <a:pos x="744" y="242"/>
              </a:cxn>
              <a:cxn ang="0">
                <a:pos x="715" y="246"/>
              </a:cxn>
              <a:cxn ang="0">
                <a:pos x="657" y="255"/>
              </a:cxn>
              <a:cxn ang="0">
                <a:pos x="598" y="259"/>
              </a:cxn>
              <a:cxn ang="0">
                <a:pos x="537" y="259"/>
              </a:cxn>
              <a:cxn ang="0">
                <a:pos x="474" y="259"/>
              </a:cxn>
              <a:cxn ang="0">
                <a:pos x="446" y="255"/>
              </a:cxn>
              <a:cxn ang="0">
                <a:pos x="383" y="250"/>
              </a:cxn>
              <a:cxn ang="0">
                <a:pos x="320" y="239"/>
              </a:cxn>
              <a:cxn ang="0">
                <a:pos x="259" y="229"/>
              </a:cxn>
              <a:cxn ang="0">
                <a:pos x="228" y="222"/>
              </a:cxn>
              <a:cxn ang="0">
                <a:pos x="167" y="205"/>
              </a:cxn>
              <a:cxn ang="0">
                <a:pos x="109" y="185"/>
              </a:cxn>
              <a:cxn ang="0">
                <a:pos x="54" y="163"/>
              </a:cxn>
              <a:cxn ang="0">
                <a:pos x="0" y="137"/>
              </a:cxn>
              <a:cxn ang="0">
                <a:pos x="33" y="146"/>
              </a:cxn>
              <a:cxn ang="0">
                <a:pos x="96" y="161"/>
              </a:cxn>
              <a:cxn ang="0">
                <a:pos x="161" y="172"/>
              </a:cxn>
              <a:cxn ang="0">
                <a:pos x="222" y="183"/>
              </a:cxn>
              <a:cxn ang="0">
                <a:pos x="285" y="189"/>
              </a:cxn>
              <a:cxn ang="0">
                <a:pos x="346" y="194"/>
              </a:cxn>
              <a:cxn ang="0">
                <a:pos x="402" y="196"/>
              </a:cxn>
              <a:cxn ang="0">
                <a:pos x="461" y="196"/>
              </a:cxn>
              <a:cxn ang="0">
                <a:pos x="489" y="196"/>
              </a:cxn>
              <a:cxn ang="0">
                <a:pos x="546" y="192"/>
              </a:cxn>
              <a:cxn ang="0">
                <a:pos x="598" y="183"/>
              </a:cxn>
              <a:cxn ang="0">
                <a:pos x="650" y="172"/>
              </a:cxn>
              <a:cxn ang="0">
                <a:pos x="700" y="159"/>
              </a:cxn>
              <a:cxn ang="0">
                <a:pos x="748" y="141"/>
              </a:cxn>
              <a:cxn ang="0">
                <a:pos x="794" y="122"/>
              </a:cxn>
              <a:cxn ang="0">
                <a:pos x="835" y="98"/>
              </a:cxn>
              <a:cxn ang="0">
                <a:pos x="876" y="70"/>
              </a:cxn>
              <a:cxn ang="0">
                <a:pos x="857" y="0"/>
              </a:cxn>
              <a:cxn ang="0">
                <a:pos x="1133" y="54"/>
              </a:cxn>
            </a:cxnLst>
            <a:rect l="0" t="0" r="r" b="b"/>
            <a:pathLst>
              <a:path w="1134" h="260">
                <a:moveTo>
                  <a:pt x="1133" y="54"/>
                </a:moveTo>
                <a:lnTo>
                  <a:pt x="950" y="248"/>
                </a:lnTo>
                <a:lnTo>
                  <a:pt x="926" y="183"/>
                </a:lnTo>
                <a:lnTo>
                  <a:pt x="902" y="194"/>
                </a:lnTo>
                <a:lnTo>
                  <a:pt x="852" y="213"/>
                </a:lnTo>
                <a:lnTo>
                  <a:pt x="800" y="231"/>
                </a:lnTo>
                <a:lnTo>
                  <a:pt x="744" y="242"/>
                </a:lnTo>
                <a:lnTo>
                  <a:pt x="715" y="246"/>
                </a:lnTo>
                <a:lnTo>
                  <a:pt x="657" y="255"/>
                </a:lnTo>
                <a:lnTo>
                  <a:pt x="598" y="259"/>
                </a:lnTo>
                <a:lnTo>
                  <a:pt x="537" y="259"/>
                </a:lnTo>
                <a:lnTo>
                  <a:pt x="474" y="259"/>
                </a:lnTo>
                <a:lnTo>
                  <a:pt x="446" y="255"/>
                </a:lnTo>
                <a:lnTo>
                  <a:pt x="383" y="250"/>
                </a:lnTo>
                <a:lnTo>
                  <a:pt x="320" y="239"/>
                </a:lnTo>
                <a:lnTo>
                  <a:pt x="259" y="229"/>
                </a:lnTo>
                <a:lnTo>
                  <a:pt x="228" y="222"/>
                </a:lnTo>
                <a:lnTo>
                  <a:pt x="167" y="205"/>
                </a:lnTo>
                <a:lnTo>
                  <a:pt x="109" y="185"/>
                </a:lnTo>
                <a:lnTo>
                  <a:pt x="54" y="163"/>
                </a:lnTo>
                <a:lnTo>
                  <a:pt x="0" y="137"/>
                </a:lnTo>
                <a:lnTo>
                  <a:pt x="33" y="146"/>
                </a:lnTo>
                <a:lnTo>
                  <a:pt x="96" y="161"/>
                </a:lnTo>
                <a:lnTo>
                  <a:pt x="161" y="172"/>
                </a:lnTo>
                <a:lnTo>
                  <a:pt x="222" y="183"/>
                </a:lnTo>
                <a:lnTo>
                  <a:pt x="285" y="189"/>
                </a:lnTo>
                <a:lnTo>
                  <a:pt x="346" y="194"/>
                </a:lnTo>
                <a:lnTo>
                  <a:pt x="402" y="196"/>
                </a:lnTo>
                <a:lnTo>
                  <a:pt x="461" y="196"/>
                </a:lnTo>
                <a:lnTo>
                  <a:pt x="489" y="196"/>
                </a:lnTo>
                <a:lnTo>
                  <a:pt x="546" y="192"/>
                </a:lnTo>
                <a:lnTo>
                  <a:pt x="598" y="183"/>
                </a:lnTo>
                <a:lnTo>
                  <a:pt x="650" y="172"/>
                </a:lnTo>
                <a:lnTo>
                  <a:pt x="700" y="159"/>
                </a:lnTo>
                <a:lnTo>
                  <a:pt x="748" y="141"/>
                </a:lnTo>
                <a:lnTo>
                  <a:pt x="794" y="122"/>
                </a:lnTo>
                <a:lnTo>
                  <a:pt x="835" y="98"/>
                </a:lnTo>
                <a:lnTo>
                  <a:pt x="876" y="70"/>
                </a:lnTo>
                <a:lnTo>
                  <a:pt x="857" y="0"/>
                </a:lnTo>
                <a:lnTo>
                  <a:pt x="1133" y="54"/>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
        <p:nvSpPr>
          <p:cNvPr id="15" name="Text Box 30"/>
          <p:cNvSpPr txBox="1">
            <a:spLocks noChangeArrowheads="1"/>
          </p:cNvSpPr>
          <p:nvPr/>
        </p:nvSpPr>
        <p:spPr bwMode="auto">
          <a:xfrm>
            <a:off x="7724776" y="1535113"/>
            <a:ext cx="2511425" cy="1200150"/>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lgn="ctr">
              <a:defRPr/>
            </a:pPr>
            <a:r>
              <a:rPr lang="zh-CN" altLang="en-US" dirty="0">
                <a:ea typeface="宋体" pitchFamily="2" charset="-122"/>
              </a:rPr>
              <a:t>将该记录从</a:t>
            </a:r>
            <a:r>
              <a:rPr lang="en-US" altLang="zh-CN" dirty="0">
                <a:ea typeface="宋体" pitchFamily="2" charset="-122"/>
              </a:rPr>
              <a:t>sc</a:t>
            </a:r>
            <a:r>
              <a:rPr lang="zh-CN" altLang="en-US" dirty="0">
                <a:ea typeface="宋体" pitchFamily="2" charset="-122"/>
              </a:rPr>
              <a:t>表删除到</a:t>
            </a:r>
            <a:r>
              <a:rPr lang="en-US" altLang="zh-CN" dirty="0">
                <a:ea typeface="宋体" pitchFamily="2" charset="-122"/>
              </a:rPr>
              <a:t>deleted</a:t>
            </a:r>
            <a:r>
              <a:rPr lang="zh-CN" altLang="en-US" dirty="0">
                <a:ea typeface="宋体" pitchFamily="2" charset="-122"/>
              </a:rPr>
              <a:t>表中插入要删除行的副本，删除然后触发</a:t>
            </a:r>
            <a:r>
              <a:rPr lang="en-US" altLang="zh-CN" dirty="0">
                <a:ea typeface="宋体" pitchFamily="2" charset="-122"/>
              </a:rPr>
              <a:t>delete</a:t>
            </a:r>
            <a:r>
              <a:rPr lang="zh-CN" altLang="en-US" dirty="0">
                <a:ea typeface="宋体" pitchFamily="2" charset="-122"/>
              </a:rPr>
              <a:t>触发器。</a:t>
            </a:r>
          </a:p>
        </p:txBody>
      </p:sp>
      <p:sp>
        <p:nvSpPr>
          <p:cNvPr id="16" name="Text Box 31"/>
          <p:cNvSpPr txBox="1">
            <a:spLocks noChangeArrowheads="1"/>
          </p:cNvSpPr>
          <p:nvPr/>
        </p:nvSpPr>
        <p:spPr bwMode="auto">
          <a:xfrm>
            <a:off x="5195888" y="5899151"/>
            <a:ext cx="4392612" cy="650875"/>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lgn="ctr">
              <a:defRPr/>
            </a:pPr>
            <a:r>
              <a:rPr lang="zh-CN" altLang="en-US" dirty="0">
                <a:ea typeface="宋体" pitchFamily="2" charset="-122"/>
              </a:rPr>
              <a:t>触发器检查</a:t>
            </a:r>
            <a:r>
              <a:rPr lang="en-US" altLang="zh-CN" dirty="0">
                <a:ea typeface="宋体" pitchFamily="2" charset="-122"/>
              </a:rPr>
              <a:t>deleted</a:t>
            </a:r>
            <a:r>
              <a:rPr lang="zh-CN" altLang="en-US" dirty="0">
                <a:ea typeface="宋体" pitchFamily="2" charset="-122"/>
              </a:rPr>
              <a:t>表中被删除的数据，确定是否需要回滚或执行其他操作</a:t>
            </a:r>
          </a:p>
        </p:txBody>
      </p:sp>
      <p:sp>
        <p:nvSpPr>
          <p:cNvPr id="18" name="Freeform 11"/>
          <p:cNvSpPr>
            <a:spLocks/>
          </p:cNvSpPr>
          <p:nvPr/>
        </p:nvSpPr>
        <p:spPr bwMode="auto">
          <a:xfrm rot="2940120">
            <a:off x="3946526" y="5394326"/>
            <a:ext cx="1298575" cy="650875"/>
          </a:xfrm>
          <a:custGeom>
            <a:avLst/>
            <a:gdLst/>
            <a:ahLst/>
            <a:cxnLst>
              <a:cxn ang="0">
                <a:pos x="729" y="277"/>
              </a:cxn>
              <a:cxn ang="0">
                <a:pos x="453" y="456"/>
              </a:cxn>
              <a:cxn ang="0">
                <a:pos x="454" y="370"/>
              </a:cxn>
              <a:cxn ang="0">
                <a:pos x="443" y="370"/>
              </a:cxn>
              <a:cxn ang="0">
                <a:pos x="431" y="370"/>
              </a:cxn>
              <a:cxn ang="0">
                <a:pos x="420" y="370"/>
              </a:cxn>
              <a:cxn ang="0">
                <a:pos x="408" y="370"/>
              </a:cxn>
              <a:cxn ang="0">
                <a:pos x="395" y="370"/>
              </a:cxn>
              <a:cxn ang="0">
                <a:pos x="384" y="370"/>
              </a:cxn>
              <a:cxn ang="0">
                <a:pos x="370" y="370"/>
              </a:cxn>
              <a:cxn ang="0">
                <a:pos x="358" y="370"/>
              </a:cxn>
              <a:cxn ang="0">
                <a:pos x="345" y="370"/>
              </a:cxn>
              <a:cxn ang="0">
                <a:pos x="333" y="370"/>
              </a:cxn>
              <a:cxn ang="0">
                <a:pos x="320" y="370"/>
              </a:cxn>
              <a:cxn ang="0">
                <a:pos x="308" y="370"/>
              </a:cxn>
              <a:cxn ang="0">
                <a:pos x="295" y="369"/>
              </a:cxn>
              <a:cxn ang="0">
                <a:pos x="283" y="369"/>
              </a:cxn>
              <a:cxn ang="0">
                <a:pos x="259" y="366"/>
              </a:cxn>
              <a:cxn ang="0">
                <a:pos x="218" y="360"/>
              </a:cxn>
              <a:cxn ang="0">
                <a:pos x="180" y="350"/>
              </a:cxn>
              <a:cxn ang="0">
                <a:pos x="145" y="336"/>
              </a:cxn>
              <a:cxn ang="0">
                <a:pos x="114" y="319"/>
              </a:cxn>
              <a:cxn ang="0">
                <a:pos x="86" y="299"/>
              </a:cxn>
              <a:cxn ang="0">
                <a:pos x="61" y="277"/>
              </a:cxn>
              <a:cxn ang="0">
                <a:pos x="41" y="252"/>
              </a:cxn>
              <a:cxn ang="0">
                <a:pos x="24" y="227"/>
              </a:cxn>
              <a:cxn ang="0">
                <a:pos x="11" y="200"/>
              </a:cxn>
              <a:cxn ang="0">
                <a:pos x="4" y="171"/>
              </a:cxn>
              <a:cxn ang="0">
                <a:pos x="0" y="142"/>
              </a:cxn>
              <a:cxn ang="0">
                <a:pos x="1" y="114"/>
              </a:cxn>
              <a:cxn ang="0">
                <a:pos x="8" y="84"/>
              </a:cxn>
              <a:cxn ang="0">
                <a:pos x="19" y="55"/>
              </a:cxn>
              <a:cxn ang="0">
                <a:pos x="56" y="0"/>
              </a:cxn>
              <a:cxn ang="0">
                <a:pos x="45" y="12"/>
              </a:cxn>
              <a:cxn ang="0">
                <a:pos x="30" y="36"/>
              </a:cxn>
              <a:cxn ang="0">
                <a:pos x="23" y="60"/>
              </a:cxn>
              <a:cxn ang="0">
                <a:pos x="25" y="81"/>
              </a:cxn>
              <a:cxn ang="0">
                <a:pos x="30" y="91"/>
              </a:cxn>
              <a:cxn ang="0">
                <a:pos x="43" y="110"/>
              </a:cxn>
              <a:cxn ang="0">
                <a:pos x="63" y="127"/>
              </a:cxn>
              <a:cxn ang="0">
                <a:pos x="88" y="144"/>
              </a:cxn>
              <a:cxn ang="0">
                <a:pos x="119" y="156"/>
              </a:cxn>
              <a:cxn ang="0">
                <a:pos x="136" y="162"/>
              </a:cxn>
              <a:cxn ang="0">
                <a:pos x="174" y="174"/>
              </a:cxn>
              <a:cxn ang="0">
                <a:pos x="213" y="181"/>
              </a:cxn>
              <a:cxn ang="0">
                <a:pos x="255" y="187"/>
              </a:cxn>
              <a:cxn ang="0">
                <a:pos x="278" y="190"/>
              </a:cxn>
              <a:cxn ang="0">
                <a:pos x="323" y="192"/>
              </a:cxn>
              <a:cxn ang="0">
                <a:pos x="366" y="192"/>
              </a:cxn>
              <a:cxn ang="0">
                <a:pos x="410" y="190"/>
              </a:cxn>
              <a:cxn ang="0">
                <a:pos x="454" y="184"/>
              </a:cxn>
              <a:cxn ang="0">
                <a:pos x="453" y="95"/>
              </a:cxn>
              <a:cxn ang="0">
                <a:pos x="729" y="277"/>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Top)">
                                      <p:cBhvr>
                                        <p:cTn id="12" dur="1000"/>
                                        <p:tgtEl>
                                          <p:spTgt spid="6"/>
                                        </p:tgtEl>
                                      </p:cBhvr>
                                    </p:animEffect>
                                  </p:childTnLst>
                                </p:cTn>
                              </p:par>
                            </p:childTnLst>
                          </p:cTn>
                        </p:par>
                        <p:par>
                          <p:cTn id="13" fill="hold">
                            <p:stCondLst>
                              <p:cond delay="1500"/>
                            </p:stCondLst>
                            <p:childTnLst>
                              <p:par>
                                <p:cTn id="14" presetID="12" presetClass="entr" presetSubtype="1" fill="hold" nodeType="afterEffect">
                                  <p:stCondLst>
                                    <p:cond delay="1000"/>
                                  </p:stCondLst>
                                  <p:childTnLst>
                                    <p:set>
                                      <p:cBhvr>
                                        <p:cTn id="15" dur="1" fill="hold">
                                          <p:stCondLst>
                                            <p:cond delay="0"/>
                                          </p:stCondLst>
                                        </p:cTn>
                                        <p:tgtEl>
                                          <p:spTgt spid="14"/>
                                        </p:tgtEl>
                                        <p:attrNameLst>
                                          <p:attrName>style.visibility</p:attrName>
                                        </p:attrNameLst>
                                      </p:cBhvr>
                                      <p:to>
                                        <p:strVal val="visible"/>
                                      </p:to>
                                    </p:set>
                                    <p:animEffect transition="in" filter="slide(fromTop)">
                                      <p:cBhvr>
                                        <p:cTn id="16" dur="1000"/>
                                        <p:tgtEl>
                                          <p:spTgt spid="14"/>
                                        </p:tgtEl>
                                      </p:cBhvr>
                                    </p:animEffect>
                                  </p:childTnLst>
                                </p:cTn>
                              </p:par>
                            </p:childTnLst>
                          </p:cTn>
                        </p:par>
                        <p:par>
                          <p:cTn id="17" fill="hold">
                            <p:stCondLst>
                              <p:cond delay="3500"/>
                            </p:stCondLst>
                            <p:childTnLst>
                              <p:par>
                                <p:cTn id="18" presetID="2" presetClass="entr" presetSubtype="8"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0-#ppt_w/2"/>
                                          </p:val>
                                        </p:tav>
                                        <p:tav tm="100000">
                                          <p:val>
                                            <p:strVal val="#ppt_x"/>
                                          </p:val>
                                        </p:tav>
                                      </p:tavLst>
                                    </p:anim>
                                    <p:anim calcmode="lin" valueType="num">
                                      <p:cBhvr additive="base">
                                        <p:cTn id="21" dur="500" fill="hold"/>
                                        <p:tgtEl>
                                          <p:spTgt spid="15"/>
                                        </p:tgtEl>
                                        <p:attrNameLst>
                                          <p:attrName>ppt_y</p:attrName>
                                        </p:attrNameLst>
                                      </p:cBhvr>
                                      <p:tavLst>
                                        <p:tav tm="0">
                                          <p:val>
                                            <p:strVal val="#ppt_y"/>
                                          </p:val>
                                        </p:tav>
                                        <p:tav tm="100000">
                                          <p:val>
                                            <p:strVal val="#ppt_y"/>
                                          </p:val>
                                        </p:tav>
                                      </p:tavLst>
                                    </p:anim>
                                  </p:childTnLst>
                                </p:cTn>
                              </p:par>
                            </p:childTnLst>
                          </p:cTn>
                        </p:par>
                        <p:par>
                          <p:cTn id="22" fill="hold">
                            <p:stCondLst>
                              <p:cond delay="4000"/>
                            </p:stCondLst>
                            <p:childTnLst>
                              <p:par>
                                <p:cTn id="23" presetID="9" presetClass="entr" presetSubtype="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dissolve">
                                      <p:cBhvr>
                                        <p:cTn id="25" dur="500"/>
                                        <p:tgtEl>
                                          <p:spTgt spid="2"/>
                                        </p:tgtEl>
                                      </p:cBhvr>
                                    </p:animEffect>
                                  </p:childTnLst>
                                </p:cTn>
                              </p:par>
                            </p:childTnLst>
                          </p:cTn>
                        </p:par>
                        <p:par>
                          <p:cTn id="26" fill="hold">
                            <p:stCondLst>
                              <p:cond delay="4500"/>
                            </p:stCondLst>
                            <p:childTnLst>
                              <p:par>
                                <p:cTn id="27" presetID="2" presetClass="entr" presetSubtype="8"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0-#ppt_w/2"/>
                                          </p:val>
                                        </p:tav>
                                        <p:tav tm="100000">
                                          <p:val>
                                            <p:strVal val="#ppt_x"/>
                                          </p:val>
                                        </p:tav>
                                      </p:tavLst>
                                    </p:anim>
                                    <p:anim calcmode="lin" valueType="num">
                                      <p:cBhvr additive="base">
                                        <p:cTn id="30" dur="500" fill="hold"/>
                                        <p:tgtEl>
                                          <p:spTgt spid="16"/>
                                        </p:tgtEl>
                                        <p:attrNameLst>
                                          <p:attrName>ppt_y</p:attrName>
                                        </p:attrNameLst>
                                      </p:cBhvr>
                                      <p:tavLst>
                                        <p:tav tm="0">
                                          <p:val>
                                            <p:strVal val="#ppt_y"/>
                                          </p:val>
                                        </p:tav>
                                        <p:tav tm="100000">
                                          <p:val>
                                            <p:strVal val="#ppt_y"/>
                                          </p:val>
                                        </p:tav>
                                      </p:tavLst>
                                    </p:anim>
                                  </p:childTnLst>
                                </p:cTn>
                              </p:par>
                            </p:childTnLst>
                          </p:cTn>
                        </p:par>
                        <p:par>
                          <p:cTn id="31" fill="hold">
                            <p:stCondLst>
                              <p:cond delay="5000"/>
                            </p:stCondLst>
                            <p:childTnLst>
                              <p:par>
                                <p:cTn id="32" presetID="12" presetClass="entr" presetSubtype="1"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slide(fromTop)">
                                      <p:cBhvr>
                                        <p:cTn id="34"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animBg="1"/>
      <p:bldP spid="16"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内容占位符 2"/>
          <p:cNvSpPr>
            <a:spLocks noGrp="1"/>
          </p:cNvSpPr>
          <p:nvPr>
            <p:ph idx="1"/>
          </p:nvPr>
        </p:nvSpPr>
        <p:spPr/>
        <p:txBody>
          <a:bodyPr/>
          <a:lstStyle/>
          <a:p>
            <a:pPr eaLnBrk="1" hangingPunct="1"/>
            <a:r>
              <a:rPr lang="zh-CN" altLang="en-US" dirty="0"/>
              <a:t>例：当删除表</a:t>
            </a:r>
            <a:r>
              <a:rPr lang="en-US" altLang="zh-CN" dirty="0"/>
              <a:t>student</a:t>
            </a:r>
            <a:r>
              <a:rPr lang="zh-CN" altLang="en-US" dirty="0"/>
              <a:t>中的记录时，自动删除表</a:t>
            </a:r>
            <a:r>
              <a:rPr lang="en-US" altLang="zh-CN" dirty="0" err="1"/>
              <a:t>sc</a:t>
            </a:r>
            <a:r>
              <a:rPr lang="zh-CN" altLang="en-US" dirty="0"/>
              <a:t>中对应学号的记录</a:t>
            </a:r>
          </a:p>
        </p:txBody>
      </p:sp>
      <p:sp>
        <p:nvSpPr>
          <p:cNvPr id="4" name="标题 1">
            <a:extLst>
              <a:ext uri="{FF2B5EF4-FFF2-40B4-BE49-F238E27FC236}">
                <a16:creationId xmlns="" xmlns:a16="http://schemas.microsoft.com/office/drawing/2014/main" id="{8CF22A97-B1BE-4A61-A42E-6EF89E387DDE}"/>
              </a:ext>
            </a:extLst>
          </p:cNvPr>
          <p:cNvSpPr>
            <a:spLocks noGrp="1"/>
          </p:cNvSpPr>
          <p:nvPr>
            <p:ph type="title"/>
          </p:nvPr>
        </p:nvSpPr>
        <p:spPr/>
        <p:txBody>
          <a:bodyPr/>
          <a:lstStyle/>
          <a:p>
            <a:pPr eaLnBrk="1" fontAlgn="auto" hangingPunct="1">
              <a:spcAft>
                <a:spcPts val="0"/>
              </a:spcAft>
              <a:defRPr/>
            </a:pPr>
            <a:r>
              <a:rPr lang="zh-CN" altLang="en-US" dirty="0">
                <a:latin typeface="+mj-ea"/>
              </a:rPr>
              <a:t>使用</a:t>
            </a:r>
            <a:r>
              <a:rPr lang="en-US" altLang="zh-CN" dirty="0">
                <a:latin typeface="Times New Roman" panose="02020603050405020304" pitchFamily="18" charset="0"/>
                <a:cs typeface="Times New Roman" panose="02020603050405020304" pitchFamily="18" charset="0"/>
              </a:rPr>
              <a:t>DELETE</a:t>
            </a:r>
            <a:r>
              <a:rPr lang="zh-CN" altLang="en-US" dirty="0">
                <a:latin typeface="+mj-ea"/>
              </a:rPr>
              <a:t>触发器</a:t>
            </a:r>
          </a:p>
        </p:txBody>
      </p:sp>
      <p:sp>
        <p:nvSpPr>
          <p:cNvPr id="98307" name="矩形 3"/>
          <p:cNvSpPr>
            <a:spLocks noChangeArrowheads="1"/>
          </p:cNvSpPr>
          <p:nvPr/>
        </p:nvSpPr>
        <p:spPr bwMode="auto">
          <a:xfrm>
            <a:off x="1284183" y="1946890"/>
            <a:ext cx="7058025" cy="3170099"/>
          </a:xfrm>
          <a:prstGeom prst="rect">
            <a:avLst/>
          </a:prstGeom>
          <a:noFill/>
          <a:ln w="9525">
            <a:noFill/>
            <a:miter lim="800000"/>
            <a:headEnd/>
            <a:tailEnd/>
          </a:ln>
        </p:spPr>
        <p:txBody>
          <a:bodyPr>
            <a:spAutoFit/>
          </a:bodyPr>
          <a:lstStyle/>
          <a:p>
            <a:r>
              <a:rPr lang="en-US" altLang="zh-CN" sz="2000" dirty="0"/>
              <a:t>CREATE TRIGGER </a:t>
            </a:r>
            <a:r>
              <a:rPr lang="en-US" altLang="zh-CN" sz="2000" dirty="0" err="1"/>
              <a:t>tr_student_sc_delete</a:t>
            </a:r>
            <a:endParaRPr lang="en-US" altLang="zh-CN" sz="2000" dirty="0"/>
          </a:p>
          <a:p>
            <a:r>
              <a:rPr lang="en-US" altLang="zh-CN" sz="2000" dirty="0"/>
              <a:t>   ON  student</a:t>
            </a:r>
          </a:p>
          <a:p>
            <a:r>
              <a:rPr lang="en-US" altLang="zh-CN" sz="2000" dirty="0"/>
              <a:t>   AFTER DELETE</a:t>
            </a:r>
          </a:p>
          <a:p>
            <a:r>
              <a:rPr lang="en-US" altLang="zh-CN" sz="2000" dirty="0"/>
              <a:t>AS </a:t>
            </a:r>
          </a:p>
          <a:p>
            <a:r>
              <a:rPr lang="en-US" altLang="zh-CN" sz="2000" dirty="0"/>
              <a:t>BEGIN</a:t>
            </a:r>
          </a:p>
          <a:p>
            <a:r>
              <a:rPr lang="en-US" altLang="zh-CN" sz="2000" dirty="0"/>
              <a:t>	SET NOCOUNT ON;</a:t>
            </a:r>
          </a:p>
          <a:p>
            <a:r>
              <a:rPr lang="en-US" altLang="zh-CN" sz="2000" dirty="0"/>
              <a:t>	DECLARE @</a:t>
            </a:r>
            <a:r>
              <a:rPr lang="en-US" altLang="zh-CN" sz="2000" dirty="0" err="1"/>
              <a:t>sno</a:t>
            </a:r>
            <a:r>
              <a:rPr lang="en-US" altLang="zh-CN" sz="2000" dirty="0"/>
              <a:t> char(10)</a:t>
            </a:r>
          </a:p>
          <a:p>
            <a:r>
              <a:rPr lang="en-US" altLang="zh-CN" sz="2000" dirty="0"/>
              <a:t>	Select @</a:t>
            </a:r>
            <a:r>
              <a:rPr lang="en-US" altLang="zh-CN" sz="2000" dirty="0" err="1"/>
              <a:t>sno</a:t>
            </a:r>
            <a:r>
              <a:rPr lang="en-US" altLang="zh-CN" sz="2000" dirty="0"/>
              <a:t>=deleted.sno from deleted</a:t>
            </a:r>
          </a:p>
          <a:p>
            <a:r>
              <a:rPr lang="en-US" altLang="zh-CN" sz="2000" dirty="0"/>
              <a:t>	Delete  from </a:t>
            </a:r>
            <a:r>
              <a:rPr lang="en-US" altLang="zh-CN" sz="2000" dirty="0" err="1"/>
              <a:t>sc</a:t>
            </a:r>
            <a:r>
              <a:rPr lang="en-US" altLang="zh-CN" sz="2000" dirty="0"/>
              <a:t> where </a:t>
            </a:r>
            <a:r>
              <a:rPr lang="en-US" altLang="zh-CN" sz="2000" dirty="0" err="1"/>
              <a:t>sno</a:t>
            </a:r>
            <a:r>
              <a:rPr lang="en-US" altLang="zh-CN" sz="2000" dirty="0"/>
              <a:t>=@</a:t>
            </a:r>
            <a:r>
              <a:rPr lang="en-US" altLang="zh-CN" sz="2000" dirty="0" err="1"/>
              <a:t>sno</a:t>
            </a:r>
            <a:endParaRPr lang="en-US" altLang="zh-CN" sz="2000" dirty="0"/>
          </a:p>
          <a:p>
            <a:r>
              <a:rPr lang="en-US" altLang="zh-CN" sz="2000" dirty="0"/>
              <a:t>END</a:t>
            </a:r>
            <a:endParaRPr lang="zh-CN" altLang="en-US" sz="2000" dirty="0"/>
          </a:p>
        </p:txBody>
      </p:sp>
      <p:pic>
        <p:nvPicPr>
          <p:cNvPr id="3" name="图片 2">
            <a:extLst>
              <a:ext uri="{FF2B5EF4-FFF2-40B4-BE49-F238E27FC236}">
                <a16:creationId xmlns="" xmlns:a16="http://schemas.microsoft.com/office/drawing/2014/main" id="{3603A743-C0FD-4FFA-A0CF-6679357FD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3854" y="2891739"/>
            <a:ext cx="5086350" cy="2514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2"/>
          <p:cNvSpPr>
            <a:spLocks noGrp="1"/>
          </p:cNvSpPr>
          <p:nvPr>
            <p:ph idx="1"/>
          </p:nvPr>
        </p:nvSpPr>
        <p:spPr/>
        <p:txBody>
          <a:bodyPr/>
          <a:lstStyle/>
          <a:p>
            <a:pPr eaLnBrk="1" hangingPunct="1">
              <a:lnSpc>
                <a:spcPct val="90000"/>
              </a:lnSpc>
            </a:pPr>
            <a:r>
              <a:rPr lang="zh-CN" altLang="en-US" dirty="0"/>
              <a:t>数据类型</a:t>
            </a:r>
            <a:endParaRPr lang="en-US" altLang="zh-CN" dirty="0"/>
          </a:p>
          <a:p>
            <a:pPr lvl="1" eaLnBrk="1" hangingPunct="1">
              <a:lnSpc>
                <a:spcPct val="90000"/>
              </a:lnSpc>
            </a:pPr>
            <a:r>
              <a:rPr lang="zh-CN" altLang="en-US" dirty="0"/>
              <a:t>整数数据、字符数据、货币数据、日期和时间数据、二进制字符串等</a:t>
            </a:r>
            <a:endParaRPr lang="en-US" altLang="zh-CN" dirty="0"/>
          </a:p>
          <a:p>
            <a:pPr eaLnBrk="1" hangingPunct="1">
              <a:lnSpc>
                <a:spcPct val="90000"/>
              </a:lnSpc>
            </a:pPr>
            <a:r>
              <a:rPr lang="zh-CN" altLang="en-US" dirty="0"/>
              <a:t>变量</a:t>
            </a:r>
            <a:endParaRPr lang="en-US" altLang="zh-CN" dirty="0"/>
          </a:p>
          <a:p>
            <a:pPr lvl="1" eaLnBrk="1" hangingPunct="1">
              <a:lnSpc>
                <a:spcPct val="90000"/>
              </a:lnSpc>
            </a:pPr>
            <a:r>
              <a:rPr lang="zh-CN" altLang="en-US" dirty="0"/>
              <a:t>局部变量</a:t>
            </a:r>
            <a:endParaRPr lang="en-US" altLang="zh-CN" dirty="0"/>
          </a:p>
          <a:p>
            <a:pPr lvl="1" eaLnBrk="1" hangingPunct="1">
              <a:lnSpc>
                <a:spcPct val="90000"/>
              </a:lnSpc>
              <a:buFont typeface="Wingdings" pitchFamily="2" charset="2"/>
              <a:buNone/>
            </a:pPr>
            <a:r>
              <a:rPr lang="zh-CN" altLang="en-US" dirty="0"/>
              <a:t>    局部变量是用户定义，必须以</a:t>
            </a:r>
            <a:r>
              <a:rPr lang="en-US" altLang="zh-CN" dirty="0"/>
              <a:t>@</a:t>
            </a:r>
            <a:r>
              <a:rPr lang="zh-CN" altLang="en-US" dirty="0"/>
              <a:t>开头，在程序内声明，并只能在该程序内使用</a:t>
            </a:r>
            <a:endParaRPr lang="en-US" altLang="zh-CN" dirty="0"/>
          </a:p>
          <a:p>
            <a:pPr lvl="1" eaLnBrk="1" hangingPunct="1">
              <a:lnSpc>
                <a:spcPct val="90000"/>
              </a:lnSpc>
              <a:buFont typeface="Wingdings" pitchFamily="2" charset="2"/>
              <a:buNone/>
            </a:pPr>
            <a:r>
              <a:rPr lang="en-US" altLang="zh-CN" dirty="0"/>
              <a:t>    (1)</a:t>
            </a:r>
            <a:r>
              <a:rPr lang="zh-CN" altLang="en-US" dirty="0"/>
              <a:t>局部变量的声明</a:t>
            </a:r>
          </a:p>
          <a:p>
            <a:pPr lvl="1" eaLnBrk="1" hangingPunct="1">
              <a:lnSpc>
                <a:spcPct val="90000"/>
              </a:lnSpc>
              <a:buFont typeface="Wingdings" pitchFamily="2" charset="2"/>
              <a:buNone/>
            </a:pPr>
            <a:r>
              <a:rPr lang="zh-CN" altLang="en-US" dirty="0"/>
              <a:t>         </a:t>
            </a:r>
            <a:r>
              <a:rPr lang="en-US" altLang="zh-CN" dirty="0"/>
              <a:t>DECLARE @&lt;</a:t>
            </a:r>
            <a:r>
              <a:rPr lang="zh-CN" altLang="en-US" dirty="0"/>
              <a:t>局部变量名</a:t>
            </a:r>
            <a:r>
              <a:rPr lang="en-US" altLang="zh-CN" dirty="0"/>
              <a:t>&gt; &lt;</a:t>
            </a:r>
            <a:r>
              <a:rPr lang="zh-CN" altLang="en-US" dirty="0"/>
              <a:t>数据类型</a:t>
            </a:r>
            <a:r>
              <a:rPr lang="en-US" altLang="zh-CN" dirty="0"/>
              <a:t>&gt;[,…n] </a:t>
            </a:r>
          </a:p>
          <a:p>
            <a:pPr lvl="1" eaLnBrk="1" hangingPunct="1">
              <a:lnSpc>
                <a:spcPct val="90000"/>
              </a:lnSpc>
              <a:buFont typeface="Wingdings" pitchFamily="2" charset="2"/>
              <a:buNone/>
            </a:pPr>
            <a:r>
              <a:rPr lang="en-US" altLang="zh-CN" dirty="0"/>
              <a:t>    (2)</a:t>
            </a:r>
            <a:r>
              <a:rPr lang="zh-CN" altLang="en-US" dirty="0"/>
              <a:t>局部变量的赋值</a:t>
            </a:r>
          </a:p>
          <a:p>
            <a:pPr lvl="1" eaLnBrk="1" hangingPunct="1">
              <a:lnSpc>
                <a:spcPct val="90000"/>
              </a:lnSpc>
              <a:buFont typeface="Wingdings" pitchFamily="2" charset="2"/>
              <a:buNone/>
            </a:pPr>
            <a:r>
              <a:rPr lang="zh-CN" altLang="en-US" dirty="0"/>
              <a:t>         </a:t>
            </a:r>
            <a:r>
              <a:rPr lang="en-US" altLang="zh-CN" dirty="0"/>
              <a:t>SET|SELECT @&lt;</a:t>
            </a:r>
            <a:r>
              <a:rPr lang="zh-CN" altLang="en-US" dirty="0"/>
              <a:t>局部变量名</a:t>
            </a:r>
            <a:r>
              <a:rPr lang="en-US" altLang="zh-CN" dirty="0"/>
              <a:t>&gt;=&lt;</a:t>
            </a:r>
            <a:r>
              <a:rPr lang="zh-CN" altLang="en-US" dirty="0"/>
              <a:t>表达式</a:t>
            </a:r>
            <a:r>
              <a:rPr lang="en-US" altLang="zh-CN" dirty="0"/>
              <a:t>&gt;</a:t>
            </a:r>
            <a:endParaRPr lang="zh-CN" altLang="en-US" dirty="0"/>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表达式</a:t>
            </a:r>
            <a:endParaRPr lang="en-US" altLang="zh-CN" dirty="0">
              <a:latin typeface="+mj-ea"/>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内容占位符 2"/>
          <p:cNvSpPr>
            <a:spLocks noGrp="1"/>
          </p:cNvSpPr>
          <p:nvPr>
            <p:ph idx="1"/>
          </p:nvPr>
        </p:nvSpPr>
        <p:spPr>
          <a:xfrm>
            <a:off x="203015" y="978773"/>
            <a:ext cx="10972800" cy="4524949"/>
          </a:xfrm>
        </p:spPr>
        <p:txBody>
          <a:bodyPr/>
          <a:lstStyle/>
          <a:p>
            <a:pPr eaLnBrk="1" hangingPunct="1"/>
            <a:r>
              <a:rPr lang="zh-CN" altLang="en-US" dirty="0"/>
              <a:t>在</a:t>
            </a:r>
            <a:r>
              <a:rPr lang="en-US" altLang="zh-CN" dirty="0"/>
              <a:t>student</a:t>
            </a:r>
            <a:r>
              <a:rPr lang="zh-CN" altLang="en-US" dirty="0"/>
              <a:t>表删除学生记录的同时删除学生的选课记录</a:t>
            </a:r>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Times New Roman" panose="02020603050405020304" pitchFamily="18" charset="0"/>
                <a:cs typeface="Times New Roman" panose="02020603050405020304" pitchFamily="18" charset="0"/>
              </a:rPr>
              <a:t>INSTEAD OF</a:t>
            </a:r>
            <a:r>
              <a:rPr lang="zh-CN" altLang="en-US" dirty="0">
                <a:latin typeface="+mj-ea"/>
              </a:rPr>
              <a:t>触发器实例</a:t>
            </a:r>
          </a:p>
        </p:txBody>
      </p:sp>
      <p:sp>
        <p:nvSpPr>
          <p:cNvPr id="99331" name="矩形 3"/>
          <p:cNvSpPr>
            <a:spLocks noChangeArrowheads="1"/>
          </p:cNvSpPr>
          <p:nvPr/>
        </p:nvSpPr>
        <p:spPr bwMode="auto">
          <a:xfrm>
            <a:off x="528661" y="1634409"/>
            <a:ext cx="6970713" cy="4093428"/>
          </a:xfrm>
          <a:prstGeom prst="rect">
            <a:avLst/>
          </a:prstGeom>
          <a:noFill/>
          <a:ln w="9525">
            <a:noFill/>
            <a:miter lim="800000"/>
            <a:headEnd/>
            <a:tailEnd/>
          </a:ln>
        </p:spPr>
        <p:txBody>
          <a:bodyPr>
            <a:spAutoFit/>
          </a:bodyPr>
          <a:lstStyle/>
          <a:p>
            <a:r>
              <a:rPr lang="en-US" altLang="zh-CN" sz="2000" dirty="0"/>
              <a:t>CREATE  TRIGGER </a:t>
            </a:r>
            <a:r>
              <a:rPr lang="en-US" altLang="zh-CN" sz="2000" dirty="0" err="1"/>
              <a:t>tr_student_instead</a:t>
            </a:r>
            <a:endParaRPr lang="en-US" altLang="zh-CN" sz="2000" dirty="0"/>
          </a:p>
          <a:p>
            <a:r>
              <a:rPr lang="en-US" altLang="zh-CN" sz="2000" dirty="0"/>
              <a:t>   ON  student </a:t>
            </a:r>
          </a:p>
          <a:p>
            <a:r>
              <a:rPr lang="en-US" altLang="zh-CN" sz="2000" dirty="0"/>
              <a:t>   </a:t>
            </a:r>
            <a:r>
              <a:rPr lang="en-US" altLang="zh-CN" sz="2000" b="1" dirty="0"/>
              <a:t>instead of   </a:t>
            </a:r>
            <a:r>
              <a:rPr lang="en-US" altLang="zh-CN" sz="2000" dirty="0"/>
              <a:t>DELETE</a:t>
            </a:r>
          </a:p>
          <a:p>
            <a:r>
              <a:rPr lang="en-US" altLang="zh-CN" sz="2000" dirty="0"/>
              <a:t>AS </a:t>
            </a:r>
          </a:p>
          <a:p>
            <a:r>
              <a:rPr lang="en-US" altLang="zh-CN" sz="2000" dirty="0"/>
              <a:t>BEGIN</a:t>
            </a:r>
          </a:p>
          <a:p>
            <a:r>
              <a:rPr lang="en-US" altLang="zh-CN" sz="2000" dirty="0"/>
              <a:t>    SET NOCOUNT ON;</a:t>
            </a:r>
          </a:p>
          <a:p>
            <a:r>
              <a:rPr lang="en-US" altLang="zh-CN" sz="2000" dirty="0"/>
              <a:t>    delete from  </a:t>
            </a:r>
            <a:r>
              <a:rPr lang="en-US" altLang="zh-CN" sz="2000" dirty="0" err="1"/>
              <a:t>sc</a:t>
            </a:r>
            <a:endParaRPr lang="en-US" altLang="zh-CN" sz="2000" dirty="0"/>
          </a:p>
          <a:p>
            <a:r>
              <a:rPr lang="en-US" altLang="zh-CN" sz="2000" dirty="0"/>
              <a:t>    where </a:t>
            </a:r>
            <a:r>
              <a:rPr lang="en-US" altLang="zh-CN" sz="2000" dirty="0" err="1"/>
              <a:t>sno</a:t>
            </a:r>
            <a:r>
              <a:rPr lang="en-US" altLang="zh-CN" sz="2000" dirty="0"/>
              <a:t> in (    select deleted.sno      from deleted   )</a:t>
            </a:r>
          </a:p>
          <a:p>
            <a:endParaRPr lang="en-US" altLang="zh-CN" sz="2000" dirty="0"/>
          </a:p>
          <a:p>
            <a:r>
              <a:rPr lang="en-US" altLang="zh-CN" sz="2000" dirty="0"/>
              <a:t>    delete from  student</a:t>
            </a:r>
          </a:p>
          <a:p>
            <a:r>
              <a:rPr lang="en-US" altLang="zh-CN" sz="2000" dirty="0"/>
              <a:t>    where </a:t>
            </a:r>
            <a:r>
              <a:rPr lang="en-US" altLang="zh-CN" sz="2000" dirty="0" err="1"/>
              <a:t>sno</a:t>
            </a:r>
            <a:r>
              <a:rPr lang="en-US" altLang="zh-CN" sz="2000" dirty="0"/>
              <a:t> in (      select deleted.sno      from deleted    )</a:t>
            </a:r>
          </a:p>
          <a:p>
            <a:endParaRPr lang="en-US" altLang="zh-CN" sz="2000" dirty="0"/>
          </a:p>
          <a:p>
            <a:r>
              <a:rPr lang="en-US" altLang="zh-CN" sz="2000" dirty="0"/>
              <a:t>END</a:t>
            </a:r>
          </a:p>
        </p:txBody>
      </p:sp>
      <p:pic>
        <p:nvPicPr>
          <p:cNvPr id="4" name="图片 3">
            <a:extLst>
              <a:ext uri="{FF2B5EF4-FFF2-40B4-BE49-F238E27FC236}">
                <a16:creationId xmlns="" xmlns:a16="http://schemas.microsoft.com/office/drawing/2014/main" id="{E1B7F8C5-A986-4AF1-92A5-4FCB8CFB45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6372" y="2972998"/>
            <a:ext cx="2190508" cy="2343844"/>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prstGeom prst="rect">
            <a:avLst/>
          </a:prstGeom>
        </p:spPr>
        <p:txBody>
          <a:bodyPr/>
          <a:lstStyle/>
          <a:p>
            <a:pPr eaLnBrk="1" fontAlgn="auto" hangingPunct="1">
              <a:spcAft>
                <a:spcPts val="0"/>
              </a:spcAft>
              <a:defRPr/>
            </a:pPr>
            <a:r>
              <a:rPr lang="en-US" altLang="zh-CN" dirty="0" err="1">
                <a:latin typeface="Times New Roman" panose="02020603050405020304" pitchFamily="18" charset="0"/>
                <a:cs typeface="Times New Roman" panose="02020603050405020304" pitchFamily="18" charset="0"/>
              </a:rPr>
              <a:t>DML</a:t>
            </a:r>
            <a:r>
              <a:rPr lang="zh-CN" altLang="en-US" dirty="0">
                <a:latin typeface="+mj-ea"/>
              </a:rPr>
              <a:t>触发器执行过程</a:t>
            </a:r>
          </a:p>
        </p:txBody>
      </p:sp>
      <p:pic>
        <p:nvPicPr>
          <p:cNvPr id="100354" name="Picture 2"/>
          <p:cNvPicPr>
            <a:picLocks noChangeAspect="1" noChangeArrowheads="1"/>
          </p:cNvPicPr>
          <p:nvPr/>
        </p:nvPicPr>
        <p:blipFill>
          <a:blip r:embed="rId2">
            <a:lum bright="-14000" contrast="10000"/>
          </a:blip>
          <a:srcRect/>
          <a:stretch>
            <a:fillRect/>
          </a:stretch>
        </p:blipFill>
        <p:spPr bwMode="auto">
          <a:xfrm>
            <a:off x="2343561" y="1075169"/>
            <a:ext cx="1447800" cy="4991100"/>
          </a:xfrm>
          <a:prstGeom prst="rect">
            <a:avLst/>
          </a:prstGeom>
          <a:noFill/>
          <a:ln w="9525">
            <a:noFill/>
            <a:miter lim="800000"/>
            <a:headEnd/>
            <a:tailEnd/>
          </a:ln>
        </p:spPr>
      </p:pic>
      <p:pic>
        <p:nvPicPr>
          <p:cNvPr id="100355" name="Picture 3"/>
          <p:cNvPicPr>
            <a:picLocks noChangeAspect="1" noChangeArrowheads="1"/>
          </p:cNvPicPr>
          <p:nvPr/>
        </p:nvPicPr>
        <p:blipFill>
          <a:blip r:embed="rId3">
            <a:lum bright="-14000" contrast="10000"/>
          </a:blip>
          <a:srcRect/>
          <a:stretch>
            <a:fillRect/>
          </a:stretch>
        </p:blipFill>
        <p:spPr bwMode="auto">
          <a:xfrm>
            <a:off x="4629561" y="1152958"/>
            <a:ext cx="6000750" cy="4810125"/>
          </a:xfrm>
          <a:prstGeom prst="rect">
            <a:avLst/>
          </a:prstGeom>
          <a:noFill/>
          <a:ln w="9525">
            <a:noFill/>
            <a:miter lim="800000"/>
            <a:headEnd/>
            <a:tailEnd/>
          </a:ln>
        </p:spPr>
      </p:pic>
      <p:sp>
        <p:nvSpPr>
          <p:cNvPr id="100356" name="TextBox 5"/>
          <p:cNvSpPr txBox="1">
            <a:spLocks noChangeArrowheads="1"/>
          </p:cNvSpPr>
          <p:nvPr/>
        </p:nvSpPr>
        <p:spPr bwMode="auto">
          <a:xfrm>
            <a:off x="7392989" y="1619250"/>
            <a:ext cx="2274887" cy="368300"/>
          </a:xfrm>
          <a:prstGeom prst="rect">
            <a:avLst/>
          </a:prstGeom>
          <a:noFill/>
          <a:ln w="9525">
            <a:noFill/>
            <a:miter lim="800000"/>
            <a:headEnd/>
            <a:tailEnd/>
          </a:ln>
        </p:spPr>
        <p:txBody>
          <a:bodyPr wrap="none">
            <a:spAutoFit/>
          </a:bodyPr>
          <a:lstStyle/>
          <a:p>
            <a:r>
              <a:rPr lang="en-US" altLang="zh-CN"/>
              <a:t>INSTEAD  OF</a:t>
            </a:r>
            <a:r>
              <a:rPr lang="zh-CN" altLang="en-US"/>
              <a:t>触发器</a:t>
            </a:r>
          </a:p>
        </p:txBody>
      </p:sp>
      <p:sp>
        <p:nvSpPr>
          <p:cNvPr id="100357" name="TextBox 7"/>
          <p:cNvSpPr txBox="1">
            <a:spLocks noChangeArrowheads="1"/>
          </p:cNvSpPr>
          <p:nvPr/>
        </p:nvSpPr>
        <p:spPr bwMode="auto">
          <a:xfrm>
            <a:off x="2159000" y="6330950"/>
            <a:ext cx="2120900" cy="369888"/>
          </a:xfrm>
          <a:prstGeom prst="rect">
            <a:avLst/>
          </a:prstGeom>
          <a:noFill/>
          <a:ln w="9525">
            <a:noFill/>
            <a:miter lim="800000"/>
            <a:headEnd/>
            <a:tailEnd/>
          </a:ln>
        </p:spPr>
        <p:txBody>
          <a:bodyPr wrap="none">
            <a:spAutoFit/>
          </a:bodyPr>
          <a:lstStyle/>
          <a:p>
            <a:r>
              <a:rPr lang="en-US" altLang="zh-CN" dirty="0"/>
              <a:t>AFTER/FOR</a:t>
            </a:r>
            <a:r>
              <a:rPr lang="zh-CN" altLang="en-US" dirty="0"/>
              <a:t>触发器</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14A1BAF3-96EE-4B2F-A8EA-EAF77A54DE26}"/>
              </a:ext>
            </a:extLst>
          </p:cNvPr>
          <p:cNvSpPr>
            <a:spLocks noGrp="1"/>
          </p:cNvSpPr>
          <p:nvPr>
            <p:ph idx="1"/>
          </p:nvPr>
        </p:nvSpPr>
        <p:spPr/>
        <p:txBody>
          <a:bodyPr/>
          <a:lstStyle/>
          <a:p>
            <a:pPr>
              <a:lnSpc>
                <a:spcPct val="150000"/>
              </a:lnSpc>
            </a:pPr>
            <a:r>
              <a:rPr lang="zh-CN" altLang="zh-CN" dirty="0"/>
              <a:t>某书店后台数据库的部分关系模式如下</a:t>
            </a:r>
            <a:endParaRPr lang="en-US" altLang="zh-CN" dirty="0"/>
          </a:p>
          <a:p>
            <a:pPr lvl="1">
              <a:lnSpc>
                <a:spcPct val="150000"/>
              </a:lnSpc>
            </a:pPr>
            <a:r>
              <a:rPr lang="zh-CN" altLang="zh-CN" b="1" dirty="0">
                <a:latin typeface="+mn-ea"/>
                <a:ea typeface="+mn-ea"/>
              </a:rPr>
              <a:t>图书类别</a:t>
            </a:r>
            <a:r>
              <a:rPr lang="zh-CN" altLang="zh-CN" dirty="0">
                <a:latin typeface="+mn-ea"/>
                <a:ea typeface="+mn-ea"/>
              </a:rPr>
              <a:t>（</a:t>
            </a:r>
            <a:r>
              <a:rPr lang="zh-CN" altLang="zh-CN" u="sng" dirty="0">
                <a:latin typeface="+mn-ea"/>
                <a:ea typeface="+mn-ea"/>
              </a:rPr>
              <a:t>类别代号</a:t>
            </a:r>
            <a:r>
              <a:rPr lang="zh-CN" altLang="zh-CN" dirty="0">
                <a:latin typeface="+mn-ea"/>
                <a:ea typeface="+mn-ea"/>
              </a:rPr>
              <a:t>，类别名）</a:t>
            </a:r>
            <a:endParaRPr lang="en-US" altLang="zh-CN" dirty="0">
              <a:latin typeface="+mn-ea"/>
              <a:ea typeface="+mn-ea"/>
            </a:endParaRPr>
          </a:p>
          <a:p>
            <a:pPr lvl="1">
              <a:lnSpc>
                <a:spcPct val="150000"/>
              </a:lnSpc>
            </a:pPr>
            <a:r>
              <a:rPr lang="zh-CN" altLang="zh-CN" b="1" dirty="0">
                <a:latin typeface="+mn-ea"/>
                <a:ea typeface="+mn-ea"/>
              </a:rPr>
              <a:t>图书</a:t>
            </a:r>
            <a:r>
              <a:rPr lang="zh-CN" altLang="zh-CN" dirty="0">
                <a:latin typeface="+mn-ea"/>
                <a:ea typeface="+mn-ea"/>
              </a:rPr>
              <a:t>（</a:t>
            </a:r>
            <a:r>
              <a:rPr lang="zh-CN" altLang="zh-CN" u="sng" dirty="0">
                <a:latin typeface="+mn-ea"/>
                <a:ea typeface="+mn-ea"/>
              </a:rPr>
              <a:t>书号</a:t>
            </a:r>
            <a:r>
              <a:rPr lang="zh-CN" altLang="zh-CN" dirty="0">
                <a:latin typeface="+mn-ea"/>
                <a:ea typeface="+mn-ea"/>
              </a:rPr>
              <a:t>，书名，</a:t>
            </a:r>
            <a:r>
              <a:rPr lang="en-US" altLang="zh-CN" dirty="0">
                <a:ea typeface="宋体" charset="-122"/>
                <a:cs typeface="+mn-cs"/>
              </a:rPr>
              <a:t>ISBN</a:t>
            </a:r>
            <a:r>
              <a:rPr lang="zh-CN" altLang="zh-CN" dirty="0">
                <a:latin typeface="+mn-ea"/>
                <a:ea typeface="+mn-ea"/>
              </a:rPr>
              <a:t>，作者，单价，类别代号）</a:t>
            </a:r>
            <a:endParaRPr lang="en-US" altLang="zh-CN" dirty="0">
              <a:latin typeface="+mn-ea"/>
              <a:ea typeface="+mn-ea"/>
            </a:endParaRPr>
          </a:p>
          <a:p>
            <a:pPr lvl="1">
              <a:lnSpc>
                <a:spcPct val="150000"/>
              </a:lnSpc>
            </a:pPr>
            <a:r>
              <a:rPr lang="zh-CN" altLang="zh-CN" b="1" dirty="0">
                <a:latin typeface="+mn-ea"/>
                <a:ea typeface="+mn-ea"/>
              </a:rPr>
              <a:t>订单</a:t>
            </a:r>
            <a:r>
              <a:rPr lang="zh-CN" altLang="zh-CN" dirty="0">
                <a:latin typeface="+mn-ea"/>
                <a:ea typeface="+mn-ea"/>
              </a:rPr>
              <a:t>（</a:t>
            </a:r>
            <a:r>
              <a:rPr lang="zh-CN" altLang="zh-CN" u="sng" dirty="0">
                <a:latin typeface="+mn-ea"/>
                <a:ea typeface="+mn-ea"/>
              </a:rPr>
              <a:t>订单号</a:t>
            </a:r>
            <a:r>
              <a:rPr lang="zh-CN" altLang="zh-CN" dirty="0">
                <a:latin typeface="+mn-ea"/>
                <a:ea typeface="+mn-ea"/>
              </a:rPr>
              <a:t>，顾客编号，订购日期，出货日期）</a:t>
            </a:r>
            <a:endParaRPr lang="en-US" altLang="zh-CN" dirty="0">
              <a:latin typeface="+mn-ea"/>
              <a:ea typeface="+mn-ea"/>
            </a:endParaRPr>
          </a:p>
          <a:p>
            <a:pPr lvl="1">
              <a:lnSpc>
                <a:spcPct val="150000"/>
              </a:lnSpc>
            </a:pPr>
            <a:r>
              <a:rPr lang="zh-CN" altLang="zh-CN" b="1" dirty="0">
                <a:latin typeface="+mn-ea"/>
                <a:ea typeface="+mn-ea"/>
              </a:rPr>
              <a:t>订单明细</a:t>
            </a:r>
            <a:r>
              <a:rPr lang="zh-CN" altLang="zh-CN" dirty="0">
                <a:latin typeface="+mn-ea"/>
                <a:ea typeface="+mn-ea"/>
              </a:rPr>
              <a:t>（</a:t>
            </a:r>
            <a:r>
              <a:rPr lang="zh-CN" altLang="zh-CN" u="sng" dirty="0">
                <a:latin typeface="+mn-ea"/>
                <a:ea typeface="+mn-ea"/>
              </a:rPr>
              <a:t>订单号，书号</a:t>
            </a:r>
            <a:r>
              <a:rPr lang="zh-CN" altLang="zh-CN" dirty="0">
                <a:latin typeface="+mn-ea"/>
                <a:ea typeface="+mn-ea"/>
              </a:rPr>
              <a:t>，数量，总价）</a:t>
            </a:r>
          </a:p>
          <a:p>
            <a:endParaRPr lang="zh-CN" altLang="en-US" dirty="0"/>
          </a:p>
        </p:txBody>
      </p:sp>
      <p:sp>
        <p:nvSpPr>
          <p:cNvPr id="2" name="标题 1">
            <a:extLst>
              <a:ext uri="{FF2B5EF4-FFF2-40B4-BE49-F238E27FC236}">
                <a16:creationId xmlns="" xmlns:a16="http://schemas.microsoft.com/office/drawing/2014/main" id="{26A5EB48-C3EB-4203-802D-178EBE964466}"/>
              </a:ext>
            </a:extLst>
          </p:cNvPr>
          <p:cNvSpPr>
            <a:spLocks noGrp="1"/>
          </p:cNvSpPr>
          <p:nvPr>
            <p:ph type="title"/>
          </p:nvPr>
        </p:nvSpPr>
        <p:spPr/>
        <p:txBody>
          <a:bodyPr/>
          <a:lstStyle/>
          <a:p>
            <a:r>
              <a:rPr lang="zh-CN" altLang="en-US" dirty="0"/>
              <a:t>综合练习</a:t>
            </a:r>
          </a:p>
        </p:txBody>
      </p:sp>
    </p:spTree>
    <p:extLst>
      <p:ext uri="{BB962C8B-B14F-4D97-AF65-F5344CB8AC3E}">
        <p14:creationId xmlns:p14="http://schemas.microsoft.com/office/powerpoint/2010/main" val="24115309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32C694C8-E134-4FC8-80A9-DBB4158CE5AE}"/>
              </a:ext>
            </a:extLst>
          </p:cNvPr>
          <p:cNvSpPr>
            <a:spLocks noGrp="1"/>
          </p:cNvSpPr>
          <p:nvPr>
            <p:ph idx="1"/>
          </p:nvPr>
        </p:nvSpPr>
        <p:spPr>
          <a:xfrm>
            <a:off x="203015" y="1003027"/>
            <a:ext cx="10972800" cy="4524949"/>
          </a:xfrm>
        </p:spPr>
        <p:txBody>
          <a:bodyPr/>
          <a:lstStyle/>
          <a:p>
            <a:r>
              <a:rPr lang="zh-CN" altLang="zh-CN" sz="2400" dirty="0"/>
              <a:t>创建一个函数</a:t>
            </a:r>
            <a:r>
              <a:rPr lang="en-US" altLang="zh-CN" sz="2400" dirty="0" err="1"/>
              <a:t>FunBook</a:t>
            </a:r>
            <a:r>
              <a:rPr lang="zh-CN" altLang="zh-CN" sz="2400" dirty="0"/>
              <a:t>，根据用户提供的图书类别名查看相应类别图书的详细信息</a:t>
            </a:r>
          </a:p>
          <a:p>
            <a:r>
              <a:rPr lang="zh-CN" altLang="zh-CN" sz="2400" dirty="0"/>
              <a:t>创建一个触发器</a:t>
            </a:r>
            <a:r>
              <a:rPr lang="en-US" altLang="zh-CN" sz="2400" dirty="0" err="1"/>
              <a:t>TrInsUpd</a:t>
            </a:r>
            <a:r>
              <a:rPr lang="zh-CN" altLang="zh-CN" sz="2400" dirty="0"/>
              <a:t>，当向图书表中插入或更新一条记录的类别代号时，新记录的类别代号必须在图书类别表中存在，否则提示类别代号不正确</a:t>
            </a:r>
          </a:p>
          <a:p>
            <a:r>
              <a:rPr lang="zh-CN" altLang="zh-CN" sz="2400" dirty="0"/>
              <a:t>创建一个存储过程</a:t>
            </a:r>
            <a:r>
              <a:rPr lang="en-US" altLang="zh-CN" sz="2400" dirty="0" err="1"/>
              <a:t>PrcSelect</a:t>
            </a:r>
            <a:r>
              <a:rPr lang="zh-CN" altLang="zh-CN" sz="2400" dirty="0"/>
              <a:t>，根据用户提供的图书类别名查看相应类别图书的详细信息</a:t>
            </a:r>
            <a:endParaRPr lang="en-US" altLang="zh-CN" sz="2400" dirty="0"/>
          </a:p>
          <a:p>
            <a:r>
              <a:rPr lang="zh-CN" altLang="zh-CN" sz="2400" dirty="0"/>
              <a:t>创建一个函数</a:t>
            </a:r>
            <a:r>
              <a:rPr lang="en-US" altLang="zh-CN" sz="2400" dirty="0" err="1"/>
              <a:t>FunBookSale</a:t>
            </a:r>
            <a:r>
              <a:rPr lang="zh-CN" altLang="zh-CN" sz="2400" dirty="0"/>
              <a:t>，该函数根据给定的书号返回该图书销售的数量</a:t>
            </a:r>
          </a:p>
          <a:p>
            <a:endParaRPr lang="zh-CN" altLang="en-US" sz="2400" dirty="0"/>
          </a:p>
        </p:txBody>
      </p:sp>
      <p:sp>
        <p:nvSpPr>
          <p:cNvPr id="2" name="标题 1">
            <a:extLst>
              <a:ext uri="{FF2B5EF4-FFF2-40B4-BE49-F238E27FC236}">
                <a16:creationId xmlns="" xmlns:a16="http://schemas.microsoft.com/office/drawing/2014/main" id="{36A83E42-EE65-451E-876A-1ACD3D666E91}"/>
              </a:ext>
            </a:extLst>
          </p:cNvPr>
          <p:cNvSpPr>
            <a:spLocks noGrp="1"/>
          </p:cNvSpPr>
          <p:nvPr>
            <p:ph type="title"/>
          </p:nvPr>
        </p:nvSpPr>
        <p:spPr/>
        <p:txBody>
          <a:bodyPr/>
          <a:lstStyle/>
          <a:p>
            <a:r>
              <a:rPr lang="zh-CN" altLang="en-US" dirty="0"/>
              <a:t>综合练习</a:t>
            </a:r>
          </a:p>
        </p:txBody>
      </p:sp>
    </p:spTree>
    <p:extLst>
      <p:ext uri="{BB962C8B-B14F-4D97-AF65-F5344CB8AC3E}">
        <p14:creationId xmlns:p14="http://schemas.microsoft.com/office/powerpoint/2010/main" val="360798114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F5F2CFC1-F1D4-4875-B401-ACA0683CC9AC}"/>
              </a:ext>
            </a:extLst>
          </p:cNvPr>
          <p:cNvSpPr/>
          <p:nvPr/>
        </p:nvSpPr>
        <p:spPr>
          <a:xfrm>
            <a:off x="1585142" y="303334"/>
            <a:ext cx="8465575" cy="2246769"/>
          </a:xfrm>
          <a:prstGeom prst="rect">
            <a:avLst/>
          </a:prstGeom>
          <a:solidFill>
            <a:schemeClr val="bg1"/>
          </a:solidFill>
        </p:spPr>
        <p:txBody>
          <a:bodyPr wrap="square">
            <a:spAutoFit/>
          </a:bodyPr>
          <a:lstStyle/>
          <a:p>
            <a:pPr marL="228600" indent="266700" algn="just">
              <a:spcAft>
                <a:spcPts val="0"/>
              </a:spcAft>
            </a:pPr>
            <a:r>
              <a:rPr lang="en-US" altLang="zh-CN" sz="2000" kern="100" dirty="0">
                <a:ea typeface="宋体" panose="02010600030101010101" pitchFamily="2" charset="-122"/>
              </a:rPr>
              <a:t>Create function </a:t>
            </a:r>
            <a:r>
              <a:rPr lang="en-US" altLang="zh-CN" sz="2000" kern="100" dirty="0" err="1">
                <a:ea typeface="宋体" panose="02010600030101010101" pitchFamily="2" charset="-122"/>
              </a:rPr>
              <a:t>FunBook</a:t>
            </a:r>
            <a:r>
              <a:rPr lang="en-US" altLang="zh-CN" sz="2000" kern="100" dirty="0">
                <a:ea typeface="宋体" panose="02010600030101010101" pitchFamily="2" charset="-122"/>
              </a:rPr>
              <a:t>(@</a:t>
            </a:r>
            <a:r>
              <a:rPr lang="en-US" altLang="zh-CN" sz="2000" kern="100" dirty="0" err="1">
                <a:ea typeface="宋体" panose="02010600030101010101" pitchFamily="2" charset="-122"/>
              </a:rPr>
              <a:t>className</a:t>
            </a:r>
            <a:r>
              <a:rPr lang="en-US" altLang="zh-CN" sz="2000" kern="100" dirty="0">
                <a:ea typeface="宋体" panose="02010600030101010101" pitchFamily="2" charset="-122"/>
              </a:rPr>
              <a:t> varchar )</a:t>
            </a:r>
            <a:endParaRPr lang="zh-CN" altLang="zh-CN" sz="2000" kern="100" dirty="0">
              <a:ea typeface="宋体" panose="02010600030101010101" pitchFamily="2" charset="-122"/>
            </a:endParaRPr>
          </a:p>
          <a:p>
            <a:pPr marL="228600" indent="266700" algn="just">
              <a:spcAft>
                <a:spcPts val="0"/>
              </a:spcAft>
            </a:pPr>
            <a:r>
              <a:rPr lang="en-US" altLang="zh-CN" sz="2000" kern="100" dirty="0">
                <a:ea typeface="宋体" panose="02010600030101010101" pitchFamily="2" charset="-122"/>
              </a:rPr>
              <a:t>Return table</a:t>
            </a:r>
            <a:endParaRPr lang="zh-CN" altLang="zh-CN" sz="2000" kern="100" dirty="0">
              <a:ea typeface="宋体" panose="02010600030101010101" pitchFamily="2" charset="-122"/>
            </a:endParaRPr>
          </a:p>
          <a:p>
            <a:pPr marL="228600" indent="266700" algn="just">
              <a:spcAft>
                <a:spcPts val="0"/>
              </a:spcAft>
            </a:pPr>
            <a:r>
              <a:rPr lang="en-US" altLang="zh-CN" sz="2000" kern="100" dirty="0">
                <a:ea typeface="宋体" panose="02010600030101010101" pitchFamily="2" charset="-122"/>
              </a:rPr>
              <a:t>as</a:t>
            </a:r>
            <a:endParaRPr lang="zh-CN" altLang="zh-CN" sz="2000" kern="100" dirty="0">
              <a:ea typeface="宋体" panose="02010600030101010101" pitchFamily="2" charset="-122"/>
            </a:endParaRPr>
          </a:p>
          <a:p>
            <a:pPr marL="228600" indent="266700" algn="just">
              <a:spcAft>
                <a:spcPts val="0"/>
              </a:spcAft>
            </a:pPr>
            <a:r>
              <a:rPr lang="en-US" altLang="zh-CN" sz="2000" kern="100" dirty="0">
                <a:ea typeface="宋体" panose="02010600030101010101" pitchFamily="2" charset="-122"/>
              </a:rPr>
              <a:t>begin</a:t>
            </a:r>
            <a:endParaRPr lang="zh-CN" altLang="zh-CN" sz="2000" kern="100" dirty="0">
              <a:ea typeface="宋体" panose="02010600030101010101" pitchFamily="2" charset="-122"/>
            </a:endParaRPr>
          </a:p>
          <a:p>
            <a:pPr marL="228600" indent="266700" algn="just">
              <a:spcAft>
                <a:spcPts val="0"/>
              </a:spcAft>
            </a:pPr>
            <a:r>
              <a:rPr lang="en-US" altLang="zh-CN" sz="2000" kern="100" dirty="0">
                <a:ea typeface="宋体" panose="02010600030101010101" pitchFamily="2" charset="-122"/>
              </a:rPr>
              <a:t> return select </a:t>
            </a:r>
            <a:r>
              <a:rPr lang="zh-CN" altLang="zh-CN" sz="2000" kern="100" dirty="0">
                <a:ea typeface="宋体" panose="02010600030101010101" pitchFamily="2" charset="-122"/>
              </a:rPr>
              <a:t>图书</a:t>
            </a:r>
            <a:r>
              <a:rPr lang="en-US" altLang="zh-CN" sz="2000" kern="100" dirty="0">
                <a:ea typeface="宋体" panose="02010600030101010101" pitchFamily="2" charset="-122"/>
              </a:rPr>
              <a:t>.* from </a:t>
            </a:r>
            <a:r>
              <a:rPr lang="zh-CN" altLang="zh-CN" sz="2000" kern="100" dirty="0">
                <a:ea typeface="宋体" panose="02010600030101010101" pitchFamily="2" charset="-122"/>
              </a:rPr>
              <a:t>图书</a:t>
            </a:r>
            <a:r>
              <a:rPr lang="en-US" altLang="zh-CN" sz="2000" kern="100" dirty="0">
                <a:ea typeface="宋体" panose="02010600030101010101" pitchFamily="2" charset="-122"/>
              </a:rPr>
              <a:t>,</a:t>
            </a:r>
            <a:r>
              <a:rPr lang="zh-CN" altLang="zh-CN" sz="2000" kern="100" dirty="0">
                <a:ea typeface="宋体" panose="02010600030101010101" pitchFamily="2" charset="-122"/>
              </a:rPr>
              <a:t>图书类别</a:t>
            </a:r>
            <a:r>
              <a:rPr lang="en-US" altLang="zh-CN" sz="2000" kern="100" dirty="0">
                <a:ea typeface="宋体" panose="02010600030101010101" pitchFamily="2" charset="-122"/>
              </a:rPr>
              <a:t> where </a:t>
            </a:r>
            <a:r>
              <a:rPr lang="zh-CN" altLang="zh-CN" sz="2000" kern="100" dirty="0">
                <a:ea typeface="宋体" panose="02010600030101010101" pitchFamily="2" charset="-122"/>
              </a:rPr>
              <a:t>图书</a:t>
            </a:r>
            <a:r>
              <a:rPr lang="en-US" altLang="zh-CN" sz="2000" kern="100" dirty="0">
                <a:ea typeface="宋体" panose="02010600030101010101" pitchFamily="2" charset="-122"/>
              </a:rPr>
              <a:t>.</a:t>
            </a:r>
            <a:r>
              <a:rPr lang="zh-CN" altLang="zh-CN" sz="2000" kern="100" dirty="0">
                <a:ea typeface="宋体" panose="02010600030101010101" pitchFamily="2" charset="-122"/>
              </a:rPr>
              <a:t>类别代号</a:t>
            </a:r>
            <a:r>
              <a:rPr lang="en-US" altLang="zh-CN" sz="2000" kern="100" dirty="0">
                <a:ea typeface="宋体" panose="02010600030101010101" pitchFamily="2" charset="-122"/>
              </a:rPr>
              <a:t>=</a:t>
            </a:r>
            <a:r>
              <a:rPr lang="zh-CN" altLang="zh-CN" sz="2000" kern="100" dirty="0">
                <a:ea typeface="宋体" panose="02010600030101010101" pitchFamily="2" charset="-122"/>
              </a:rPr>
              <a:t>图书类别</a:t>
            </a:r>
            <a:r>
              <a:rPr lang="en-US" altLang="zh-CN" sz="2000" kern="100" dirty="0">
                <a:ea typeface="宋体" panose="02010600030101010101" pitchFamily="2" charset="-122"/>
              </a:rPr>
              <a:t>.</a:t>
            </a:r>
            <a:r>
              <a:rPr lang="zh-CN" altLang="zh-CN" sz="2000" kern="100" dirty="0">
                <a:ea typeface="宋体" panose="02010600030101010101" pitchFamily="2" charset="-122"/>
              </a:rPr>
              <a:t>图书代号</a:t>
            </a:r>
            <a:r>
              <a:rPr lang="en-US" altLang="zh-CN" sz="2000" kern="100" dirty="0">
                <a:ea typeface="宋体" panose="02010600030101010101" pitchFamily="2" charset="-122"/>
              </a:rPr>
              <a:t> and </a:t>
            </a:r>
            <a:r>
              <a:rPr lang="zh-CN" altLang="zh-CN" sz="2000" kern="100" dirty="0">
                <a:ea typeface="宋体" panose="02010600030101010101" pitchFamily="2" charset="-122"/>
              </a:rPr>
              <a:t>类别名</a:t>
            </a:r>
            <a:r>
              <a:rPr lang="en-US" altLang="zh-CN" sz="2000" kern="100" dirty="0">
                <a:ea typeface="宋体" panose="02010600030101010101" pitchFamily="2" charset="-122"/>
              </a:rPr>
              <a:t>=@</a:t>
            </a:r>
            <a:r>
              <a:rPr lang="en-US" altLang="zh-CN" sz="2000" kern="100" dirty="0" err="1">
                <a:ea typeface="宋体" panose="02010600030101010101" pitchFamily="2" charset="-122"/>
              </a:rPr>
              <a:t>className</a:t>
            </a:r>
            <a:endParaRPr lang="zh-CN" altLang="zh-CN" sz="2000" kern="100" dirty="0">
              <a:ea typeface="宋体" panose="02010600030101010101" pitchFamily="2" charset="-122"/>
            </a:endParaRPr>
          </a:p>
          <a:p>
            <a:pPr marL="228600" indent="266700" algn="just">
              <a:spcAft>
                <a:spcPts val="0"/>
              </a:spcAft>
            </a:pPr>
            <a:r>
              <a:rPr lang="en-US" altLang="zh-CN" sz="2000" kern="100" dirty="0">
                <a:ea typeface="宋体" panose="02010600030101010101" pitchFamily="2" charset="-122"/>
              </a:rPr>
              <a:t>end</a:t>
            </a:r>
            <a:endParaRPr lang="zh-CN" altLang="zh-CN" sz="2000" kern="100" dirty="0">
              <a:ea typeface="宋体" panose="02010600030101010101" pitchFamily="2" charset="-122"/>
            </a:endParaRPr>
          </a:p>
        </p:txBody>
      </p:sp>
      <p:sp>
        <p:nvSpPr>
          <p:cNvPr id="3" name="矩形 2">
            <a:extLst>
              <a:ext uri="{FF2B5EF4-FFF2-40B4-BE49-F238E27FC236}">
                <a16:creationId xmlns="" xmlns:a16="http://schemas.microsoft.com/office/drawing/2014/main" id="{7206B56C-9C7B-4F32-BD5C-4AEE53DB453F}"/>
              </a:ext>
            </a:extLst>
          </p:cNvPr>
          <p:cNvSpPr>
            <a:spLocks noChangeArrowheads="1"/>
          </p:cNvSpPr>
          <p:nvPr/>
        </p:nvSpPr>
        <p:spPr bwMode="auto">
          <a:xfrm>
            <a:off x="1585142" y="2576845"/>
            <a:ext cx="8497744" cy="4093428"/>
          </a:xfrm>
          <a:prstGeom prst="rect">
            <a:avLst/>
          </a:prstGeom>
          <a:solidFill>
            <a:schemeClr val="bg1"/>
          </a:solidFill>
          <a:ln w="9525">
            <a:noFill/>
            <a:miter lim="800000"/>
            <a:headEnd/>
            <a:tailEnd/>
          </a:ln>
        </p:spPr>
        <p:txBody>
          <a:bodyPr wrap="square">
            <a:spAutoFit/>
          </a:bodyPr>
          <a:lstStyle/>
          <a:p>
            <a:r>
              <a:rPr lang="en-US" altLang="zh-CN" sz="2000" dirty="0"/>
              <a:t>CREATE TRIGGER </a:t>
            </a:r>
            <a:r>
              <a:rPr lang="en-US" altLang="zh-CN" sz="2000" dirty="0" err="1"/>
              <a:t>TrInsUpd</a:t>
            </a:r>
            <a:endParaRPr lang="en-US" altLang="zh-CN" sz="2000" dirty="0"/>
          </a:p>
          <a:p>
            <a:r>
              <a:rPr lang="en-US" altLang="zh-CN" sz="2000" dirty="0"/>
              <a:t>   ON  </a:t>
            </a:r>
            <a:r>
              <a:rPr lang="zh-CN" altLang="en-US" sz="2000" dirty="0"/>
              <a:t>图书</a:t>
            </a:r>
            <a:r>
              <a:rPr lang="en-US" altLang="zh-CN" sz="2000" dirty="0"/>
              <a:t> </a:t>
            </a:r>
          </a:p>
          <a:p>
            <a:r>
              <a:rPr lang="en-US" altLang="zh-CN" sz="2000" dirty="0"/>
              <a:t>   BEFORE INSERT,UPDATE</a:t>
            </a:r>
          </a:p>
          <a:p>
            <a:r>
              <a:rPr lang="en-US" altLang="zh-CN" sz="2000" dirty="0"/>
              <a:t>AS </a:t>
            </a:r>
          </a:p>
          <a:p>
            <a:r>
              <a:rPr lang="en-US" altLang="zh-CN" sz="2000" dirty="0"/>
              <a:t>BEGIN</a:t>
            </a:r>
          </a:p>
          <a:p>
            <a:r>
              <a:rPr lang="en-US" altLang="zh-CN" sz="2000" dirty="0"/>
              <a:t>              DECLARE @dh </a:t>
            </a:r>
            <a:r>
              <a:rPr lang="en-US" altLang="zh-CN" sz="2000" dirty="0" err="1"/>
              <a:t>int</a:t>
            </a:r>
            <a:r>
              <a:rPr lang="en-US" altLang="zh-CN" sz="2000" dirty="0"/>
              <a:t>;</a:t>
            </a:r>
          </a:p>
          <a:p>
            <a:r>
              <a:rPr lang="en-US" altLang="zh-CN" sz="2000" dirty="0"/>
              <a:t>	SELECT @dh=inserted.</a:t>
            </a:r>
            <a:r>
              <a:rPr lang="zh-CN" altLang="en-US" sz="2000" dirty="0"/>
              <a:t>类别代号</a:t>
            </a:r>
            <a:r>
              <a:rPr lang="en-US" altLang="zh-CN" sz="2000" dirty="0"/>
              <a:t> from inserted</a:t>
            </a:r>
          </a:p>
          <a:p>
            <a:r>
              <a:rPr lang="en-US" altLang="zh-CN" sz="2000" dirty="0"/>
              <a:t>	IF (not exists(select </a:t>
            </a:r>
            <a:r>
              <a:rPr lang="zh-CN" altLang="en-US" sz="2000" dirty="0"/>
              <a:t>类别代号 </a:t>
            </a:r>
            <a:r>
              <a:rPr lang="en-US" altLang="zh-CN" sz="2000" dirty="0"/>
              <a:t>from </a:t>
            </a:r>
            <a:r>
              <a:rPr lang="zh-CN" altLang="en-US" sz="2000" dirty="0"/>
              <a:t>图书类别 </a:t>
            </a:r>
            <a:r>
              <a:rPr lang="en-US" altLang="zh-CN" sz="2000" dirty="0"/>
              <a:t>where </a:t>
            </a:r>
            <a:r>
              <a:rPr lang="zh-CN" altLang="en-US" sz="2000" dirty="0"/>
              <a:t>类别代号</a:t>
            </a:r>
            <a:r>
              <a:rPr lang="en-US" altLang="zh-CN" sz="2000" dirty="0"/>
              <a:t>=@dh)) </a:t>
            </a:r>
          </a:p>
          <a:p>
            <a:r>
              <a:rPr lang="en-US" altLang="zh-CN" sz="2000" dirty="0"/>
              <a:t>	BEGIN</a:t>
            </a:r>
          </a:p>
          <a:p>
            <a:r>
              <a:rPr lang="en-US" altLang="zh-CN" sz="2000" dirty="0"/>
              <a:t>	   RAISERROR (‘</a:t>
            </a:r>
            <a:r>
              <a:rPr lang="zh-CN" altLang="en-US" sz="2000" dirty="0"/>
              <a:t>类别编号不存在</a:t>
            </a:r>
            <a:r>
              <a:rPr lang="en-US" altLang="zh-CN" sz="2000" dirty="0"/>
              <a:t>', 16, 1)</a:t>
            </a:r>
          </a:p>
          <a:p>
            <a:r>
              <a:rPr lang="en-US" altLang="zh-CN" sz="2000" dirty="0"/>
              <a:t>	   ROLLBACK TRANSACTION</a:t>
            </a:r>
          </a:p>
          <a:p>
            <a:r>
              <a:rPr lang="en-US" altLang="zh-CN" sz="2000" dirty="0"/>
              <a:t>	END </a:t>
            </a:r>
          </a:p>
          <a:p>
            <a:r>
              <a:rPr lang="en-US" altLang="zh-CN" sz="2000" dirty="0"/>
              <a:t>END</a:t>
            </a:r>
          </a:p>
        </p:txBody>
      </p:sp>
    </p:spTree>
    <p:extLst>
      <p:ext uri="{BB962C8B-B14F-4D97-AF65-F5344CB8AC3E}">
        <p14:creationId xmlns:p14="http://schemas.microsoft.com/office/powerpoint/2010/main" val="122114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8B6ED576-FB2F-430D-90D9-9D935300E0A3}"/>
              </a:ext>
            </a:extLst>
          </p:cNvPr>
          <p:cNvSpPr/>
          <p:nvPr/>
        </p:nvSpPr>
        <p:spPr>
          <a:xfrm>
            <a:off x="1007613" y="1124663"/>
            <a:ext cx="6120579" cy="2246769"/>
          </a:xfrm>
          <a:prstGeom prst="rect">
            <a:avLst/>
          </a:prstGeom>
        </p:spPr>
        <p:txBody>
          <a:bodyPr wrap="square">
            <a:spAutoFit/>
          </a:bodyPr>
          <a:lstStyle/>
          <a:p>
            <a:pPr indent="406400" algn="just">
              <a:spcAft>
                <a:spcPts val="0"/>
              </a:spcAft>
            </a:pPr>
            <a:r>
              <a:rPr lang="en-US" altLang="zh-CN" sz="2000" kern="100" dirty="0">
                <a:ea typeface="宋体" panose="02010600030101010101" pitchFamily="2" charset="-122"/>
                <a:cs typeface="Times New Roman" panose="02020603050405020304" pitchFamily="18" charset="0"/>
              </a:rPr>
              <a:t>create procedure </a:t>
            </a:r>
            <a:r>
              <a:rPr lang="en-US" altLang="zh-CN" sz="2000" kern="100" dirty="0" err="1">
                <a:ea typeface="宋体" panose="02010600030101010101" pitchFamily="2" charset="-122"/>
                <a:cs typeface="Times New Roman" panose="02020603050405020304" pitchFamily="18" charset="0"/>
              </a:rPr>
              <a:t>Prcselect</a:t>
            </a:r>
            <a:endParaRPr lang="zh-CN" altLang="zh-CN" sz="2000" kern="100" dirty="0">
              <a:ea typeface="宋体" panose="02010600030101010101" pitchFamily="2" charset="-122"/>
              <a:cs typeface="Times New Roman" panose="02020603050405020304" pitchFamily="18" charset="0"/>
            </a:endParaRPr>
          </a:p>
          <a:p>
            <a:pPr indent="406400" algn="just">
              <a:spcAft>
                <a:spcPts val="0"/>
              </a:spcAft>
            </a:pPr>
            <a:r>
              <a:rPr lang="en-US" altLang="zh-CN" sz="2000" kern="100" dirty="0">
                <a:ea typeface="宋体" panose="02010600030101010101" pitchFamily="2" charset="-122"/>
                <a:cs typeface="Times New Roman" panose="02020603050405020304" pitchFamily="18" charset="0"/>
              </a:rPr>
              <a:t>@</a:t>
            </a:r>
            <a:r>
              <a:rPr lang="en-US" altLang="zh-CN" sz="2000" kern="100" dirty="0" err="1">
                <a:ea typeface="宋体" panose="02010600030101010101" pitchFamily="2" charset="-122"/>
                <a:cs typeface="Times New Roman" panose="02020603050405020304" pitchFamily="18" charset="0"/>
              </a:rPr>
              <a:t>classname</a:t>
            </a:r>
            <a:r>
              <a:rPr lang="en-US" altLang="zh-CN" sz="2000" kern="100" dirty="0">
                <a:ea typeface="宋体" panose="02010600030101010101" pitchFamily="2" charset="-122"/>
                <a:cs typeface="Times New Roman" panose="02020603050405020304" pitchFamily="18" charset="0"/>
              </a:rPr>
              <a:t> varchar</a:t>
            </a:r>
            <a:endParaRPr lang="zh-CN" altLang="zh-CN" sz="2000" kern="100" dirty="0">
              <a:ea typeface="宋体" panose="02010600030101010101" pitchFamily="2" charset="-122"/>
              <a:cs typeface="Times New Roman" panose="02020603050405020304" pitchFamily="18" charset="0"/>
            </a:endParaRPr>
          </a:p>
          <a:p>
            <a:pPr indent="406400" algn="just">
              <a:spcAft>
                <a:spcPts val="0"/>
              </a:spcAft>
            </a:pPr>
            <a:r>
              <a:rPr lang="en-US" altLang="zh-CN" sz="2000" kern="100" dirty="0">
                <a:ea typeface="宋体" panose="02010600030101010101" pitchFamily="2" charset="-122"/>
                <a:cs typeface="Times New Roman" panose="02020603050405020304" pitchFamily="18" charset="0"/>
              </a:rPr>
              <a:t>as</a:t>
            </a:r>
            <a:endParaRPr lang="zh-CN" altLang="zh-CN" sz="2000" kern="100" dirty="0">
              <a:ea typeface="宋体" panose="02010600030101010101" pitchFamily="2" charset="-122"/>
              <a:cs typeface="Times New Roman" panose="02020603050405020304" pitchFamily="18" charset="0"/>
            </a:endParaRPr>
          </a:p>
          <a:p>
            <a:pPr indent="406400" algn="just">
              <a:spcAft>
                <a:spcPts val="0"/>
              </a:spcAft>
            </a:pPr>
            <a:r>
              <a:rPr lang="en-US" altLang="zh-CN" sz="2000" kern="100" dirty="0">
                <a:ea typeface="宋体" panose="02010600030101010101" pitchFamily="2" charset="-122"/>
                <a:cs typeface="Times New Roman" panose="02020603050405020304" pitchFamily="18" charset="0"/>
              </a:rPr>
              <a:t>begin </a:t>
            </a:r>
            <a:endParaRPr lang="zh-CN" altLang="zh-CN" sz="2000" kern="100" dirty="0">
              <a:ea typeface="宋体" panose="02010600030101010101" pitchFamily="2" charset="-122"/>
              <a:cs typeface="Times New Roman" panose="02020603050405020304" pitchFamily="18" charset="0"/>
            </a:endParaRPr>
          </a:p>
          <a:p>
            <a:pPr marL="228600" indent="266700" algn="just">
              <a:spcAft>
                <a:spcPts val="0"/>
              </a:spcAft>
            </a:pPr>
            <a:r>
              <a:rPr lang="en-US" altLang="zh-CN" sz="2000" kern="100" dirty="0">
                <a:ea typeface="宋体" panose="02010600030101010101" pitchFamily="2" charset="-122"/>
                <a:cs typeface="Times New Roman" panose="02020603050405020304" pitchFamily="18" charset="0"/>
              </a:rPr>
              <a:t>select </a:t>
            </a:r>
            <a:r>
              <a:rPr lang="zh-CN" altLang="zh-CN" sz="2000" kern="100" dirty="0">
                <a:ea typeface="宋体" panose="02010600030101010101" pitchFamily="2" charset="-122"/>
                <a:cs typeface="Times New Roman" panose="02020603050405020304" pitchFamily="18" charset="0"/>
              </a:rPr>
              <a:t>图书</a:t>
            </a:r>
            <a:r>
              <a:rPr lang="en-US" altLang="zh-CN" sz="2000" kern="100" dirty="0">
                <a:ea typeface="宋体" panose="02010600030101010101" pitchFamily="2" charset="-122"/>
                <a:cs typeface="Times New Roman" panose="02020603050405020304" pitchFamily="18" charset="0"/>
              </a:rPr>
              <a:t>.* from </a:t>
            </a:r>
            <a:r>
              <a:rPr lang="zh-CN" altLang="zh-CN" sz="2000" kern="100" dirty="0">
                <a:ea typeface="宋体" panose="02010600030101010101" pitchFamily="2" charset="-122"/>
                <a:cs typeface="Times New Roman" panose="02020603050405020304" pitchFamily="18" charset="0"/>
              </a:rPr>
              <a:t>图书</a:t>
            </a:r>
            <a:r>
              <a:rPr lang="en-US" altLang="zh-CN" sz="2000" kern="100" dirty="0">
                <a:ea typeface="宋体" panose="02010600030101010101" pitchFamily="2" charset="-122"/>
                <a:cs typeface="Times New Roman" panose="02020603050405020304" pitchFamily="18" charset="0"/>
              </a:rPr>
              <a:t>,</a:t>
            </a:r>
            <a:r>
              <a:rPr lang="zh-CN" altLang="zh-CN" sz="2000" kern="100" dirty="0">
                <a:ea typeface="宋体" panose="02010600030101010101" pitchFamily="2" charset="-122"/>
                <a:cs typeface="Times New Roman" panose="02020603050405020304" pitchFamily="18" charset="0"/>
              </a:rPr>
              <a:t>图书类别</a:t>
            </a:r>
            <a:r>
              <a:rPr lang="en-US" altLang="zh-CN" sz="2000" kern="100" dirty="0">
                <a:ea typeface="宋体" panose="02010600030101010101" pitchFamily="2" charset="-122"/>
                <a:cs typeface="Times New Roman" panose="02020603050405020304" pitchFamily="18" charset="0"/>
              </a:rPr>
              <a:t> where </a:t>
            </a:r>
            <a:r>
              <a:rPr lang="zh-CN" altLang="zh-CN" sz="2000" kern="100" dirty="0">
                <a:ea typeface="宋体" panose="02010600030101010101" pitchFamily="2" charset="-122"/>
                <a:cs typeface="Times New Roman" panose="02020603050405020304" pitchFamily="18" charset="0"/>
              </a:rPr>
              <a:t>图书</a:t>
            </a:r>
            <a:r>
              <a:rPr lang="en-US" altLang="zh-CN" sz="2000" kern="100" dirty="0">
                <a:ea typeface="宋体" panose="02010600030101010101" pitchFamily="2" charset="-122"/>
                <a:cs typeface="Times New Roman" panose="02020603050405020304" pitchFamily="18" charset="0"/>
              </a:rPr>
              <a:t>.</a:t>
            </a:r>
            <a:r>
              <a:rPr lang="zh-CN" altLang="zh-CN" sz="2000" kern="100" dirty="0">
                <a:ea typeface="宋体" panose="02010600030101010101" pitchFamily="2" charset="-122"/>
                <a:cs typeface="Times New Roman" panose="02020603050405020304" pitchFamily="18" charset="0"/>
              </a:rPr>
              <a:t>类别代号</a:t>
            </a:r>
            <a:r>
              <a:rPr lang="en-US" altLang="zh-CN" sz="2000" kern="100" dirty="0">
                <a:ea typeface="宋体" panose="02010600030101010101" pitchFamily="2" charset="-122"/>
                <a:cs typeface="Times New Roman" panose="02020603050405020304" pitchFamily="18" charset="0"/>
              </a:rPr>
              <a:t>=</a:t>
            </a:r>
            <a:r>
              <a:rPr lang="zh-CN" altLang="zh-CN" sz="2000" kern="100" dirty="0">
                <a:ea typeface="宋体" panose="02010600030101010101" pitchFamily="2" charset="-122"/>
                <a:cs typeface="Times New Roman" panose="02020603050405020304" pitchFamily="18" charset="0"/>
              </a:rPr>
              <a:t>图书类别</a:t>
            </a:r>
            <a:r>
              <a:rPr lang="en-US" altLang="zh-CN" sz="2000" kern="100" dirty="0">
                <a:ea typeface="宋体" panose="02010600030101010101" pitchFamily="2" charset="-122"/>
                <a:cs typeface="Times New Roman" panose="02020603050405020304" pitchFamily="18" charset="0"/>
              </a:rPr>
              <a:t>.</a:t>
            </a:r>
            <a:r>
              <a:rPr lang="zh-CN" altLang="zh-CN" sz="2000" kern="100" dirty="0">
                <a:ea typeface="宋体" panose="02010600030101010101" pitchFamily="2" charset="-122"/>
                <a:cs typeface="Times New Roman" panose="02020603050405020304" pitchFamily="18" charset="0"/>
              </a:rPr>
              <a:t>图书代号</a:t>
            </a:r>
            <a:r>
              <a:rPr lang="en-US" altLang="zh-CN" sz="2000" kern="100" dirty="0">
                <a:ea typeface="宋体" panose="02010600030101010101" pitchFamily="2" charset="-122"/>
                <a:cs typeface="Times New Roman" panose="02020603050405020304" pitchFamily="18" charset="0"/>
              </a:rPr>
              <a:t> and </a:t>
            </a:r>
            <a:r>
              <a:rPr lang="zh-CN" altLang="zh-CN" sz="2000" kern="100" dirty="0">
                <a:ea typeface="宋体" panose="02010600030101010101" pitchFamily="2" charset="-122"/>
                <a:cs typeface="Times New Roman" panose="02020603050405020304" pitchFamily="18" charset="0"/>
              </a:rPr>
              <a:t>类别名</a:t>
            </a:r>
            <a:r>
              <a:rPr lang="en-US" altLang="zh-CN" sz="2000" kern="100" dirty="0">
                <a:ea typeface="宋体" panose="02010600030101010101" pitchFamily="2" charset="-122"/>
                <a:cs typeface="Times New Roman" panose="02020603050405020304" pitchFamily="18" charset="0"/>
              </a:rPr>
              <a:t>=@</a:t>
            </a:r>
            <a:r>
              <a:rPr lang="en-US" altLang="zh-CN" sz="2000" kern="100" dirty="0" err="1">
                <a:ea typeface="宋体" panose="02010600030101010101" pitchFamily="2" charset="-122"/>
                <a:cs typeface="Times New Roman" panose="02020603050405020304" pitchFamily="18" charset="0"/>
              </a:rPr>
              <a:t>className</a:t>
            </a:r>
            <a:endParaRPr lang="zh-CN" altLang="zh-CN" sz="2000" kern="100" dirty="0">
              <a:ea typeface="宋体" panose="02010600030101010101" pitchFamily="2" charset="-122"/>
              <a:cs typeface="Times New Roman" panose="02020603050405020304" pitchFamily="18" charset="0"/>
            </a:endParaRPr>
          </a:p>
          <a:p>
            <a:pPr marL="228600" indent="266700" algn="just">
              <a:spcAft>
                <a:spcPts val="0"/>
              </a:spcAft>
            </a:pPr>
            <a:r>
              <a:rPr lang="en-US" altLang="zh-CN" sz="2000" kern="100" dirty="0">
                <a:ea typeface="宋体" panose="02010600030101010101" pitchFamily="2" charset="-122"/>
                <a:cs typeface="Times New Roman" panose="02020603050405020304" pitchFamily="18" charset="0"/>
              </a:rPr>
              <a:t>end</a:t>
            </a:r>
            <a:endParaRPr lang="zh-CN" altLang="zh-CN" sz="2000" kern="100" dirty="0">
              <a:ea typeface="宋体" panose="02010600030101010101" pitchFamily="2" charset="-122"/>
              <a:cs typeface="Times New Roman" panose="02020603050405020304" pitchFamily="18" charset="0"/>
            </a:endParaRPr>
          </a:p>
        </p:txBody>
      </p:sp>
      <p:sp>
        <p:nvSpPr>
          <p:cNvPr id="3" name="矩形 2">
            <a:extLst>
              <a:ext uri="{FF2B5EF4-FFF2-40B4-BE49-F238E27FC236}">
                <a16:creationId xmlns="" xmlns:a16="http://schemas.microsoft.com/office/drawing/2014/main" id="{A81734F8-850C-4FE2-B338-B64B924DA6C2}"/>
              </a:ext>
            </a:extLst>
          </p:cNvPr>
          <p:cNvSpPr/>
          <p:nvPr/>
        </p:nvSpPr>
        <p:spPr>
          <a:xfrm>
            <a:off x="1007612" y="3376389"/>
            <a:ext cx="6120579" cy="2246769"/>
          </a:xfrm>
          <a:prstGeom prst="rect">
            <a:avLst/>
          </a:prstGeom>
        </p:spPr>
        <p:txBody>
          <a:bodyPr wrap="square">
            <a:spAutoFit/>
          </a:bodyPr>
          <a:lstStyle/>
          <a:p>
            <a:pPr algn="just">
              <a:spcAft>
                <a:spcPts val="0"/>
              </a:spcAft>
            </a:pPr>
            <a:r>
              <a:rPr lang="en-US" altLang="zh-CN" sz="2000" kern="100" dirty="0">
                <a:ea typeface="宋体" panose="02010600030101010101" pitchFamily="2" charset="-122"/>
                <a:cs typeface="Times New Roman" panose="02020603050405020304" pitchFamily="18" charset="0"/>
              </a:rPr>
              <a:t>create function </a:t>
            </a:r>
            <a:r>
              <a:rPr lang="en-US" altLang="zh-CN" sz="2000" kern="100" dirty="0" err="1">
                <a:ea typeface="宋体" panose="02010600030101010101" pitchFamily="2" charset="-122"/>
                <a:cs typeface="Times New Roman" panose="02020603050405020304" pitchFamily="18" charset="0"/>
              </a:rPr>
              <a:t>FunBookSale</a:t>
            </a:r>
            <a:r>
              <a:rPr lang="en-US" altLang="zh-CN" sz="2000" kern="100" dirty="0">
                <a:ea typeface="宋体" panose="02010600030101010101" pitchFamily="2" charset="-122"/>
                <a:cs typeface="Times New Roman" panose="02020603050405020304" pitchFamily="18" charset="0"/>
              </a:rPr>
              <a:t> (@</a:t>
            </a:r>
            <a:r>
              <a:rPr lang="en-US" altLang="zh-CN" sz="2000" kern="100" dirty="0" err="1">
                <a:ea typeface="宋体" panose="02010600030101010101" pitchFamily="2" charset="-122"/>
                <a:cs typeface="Times New Roman" panose="02020603050405020304" pitchFamily="18" charset="0"/>
              </a:rPr>
              <a:t>bookno</a:t>
            </a:r>
            <a:r>
              <a:rPr lang="en-US" altLang="zh-CN" sz="2000" kern="100" dirty="0">
                <a:ea typeface="宋体" panose="02010600030101010101" pitchFamily="2" charset="-122"/>
                <a:cs typeface="Times New Roman" panose="02020603050405020304" pitchFamily="18" charset="0"/>
              </a:rPr>
              <a:t> varchar)</a:t>
            </a:r>
            <a:endParaRPr lang="zh-CN" altLang="zh-CN" sz="2000" kern="100" dirty="0">
              <a:ea typeface="宋体" panose="02010600030101010101" pitchFamily="2" charset="-122"/>
              <a:cs typeface="Times New Roman" panose="02020603050405020304" pitchFamily="18" charset="0"/>
            </a:endParaRPr>
          </a:p>
          <a:p>
            <a:pPr algn="just">
              <a:spcAft>
                <a:spcPts val="0"/>
              </a:spcAft>
            </a:pPr>
            <a:r>
              <a:rPr lang="en-US" altLang="zh-CN" sz="2000" kern="100" dirty="0">
                <a:ea typeface="宋体" panose="02010600030101010101" pitchFamily="2" charset="-122"/>
                <a:cs typeface="Times New Roman" panose="02020603050405020304" pitchFamily="18" charset="0"/>
              </a:rPr>
              <a:t>returns  </a:t>
            </a:r>
            <a:r>
              <a:rPr lang="en-US" altLang="zh-CN" sz="2000" kern="100" dirty="0" err="1">
                <a:ea typeface="宋体" panose="02010600030101010101" pitchFamily="2" charset="-122"/>
                <a:cs typeface="Times New Roman" panose="02020603050405020304" pitchFamily="18" charset="0"/>
              </a:rPr>
              <a:t>int</a:t>
            </a:r>
            <a:endParaRPr lang="zh-CN" altLang="zh-CN" sz="2000" kern="100" dirty="0">
              <a:ea typeface="宋体" panose="02010600030101010101" pitchFamily="2" charset="-122"/>
              <a:cs typeface="Times New Roman" panose="02020603050405020304" pitchFamily="18" charset="0"/>
            </a:endParaRPr>
          </a:p>
          <a:p>
            <a:pPr algn="just">
              <a:spcAft>
                <a:spcPts val="0"/>
              </a:spcAft>
            </a:pPr>
            <a:r>
              <a:rPr lang="en-US" altLang="zh-CN" sz="2000" kern="100" dirty="0">
                <a:ea typeface="宋体" panose="02010600030101010101" pitchFamily="2" charset="-122"/>
                <a:cs typeface="Times New Roman" panose="02020603050405020304" pitchFamily="18" charset="0"/>
              </a:rPr>
              <a:t>as</a:t>
            </a:r>
            <a:endParaRPr lang="zh-CN" altLang="zh-CN" sz="2000" kern="100" dirty="0">
              <a:ea typeface="宋体" panose="02010600030101010101" pitchFamily="2" charset="-122"/>
              <a:cs typeface="Times New Roman" panose="02020603050405020304" pitchFamily="18" charset="0"/>
            </a:endParaRPr>
          </a:p>
          <a:p>
            <a:pPr algn="just">
              <a:spcAft>
                <a:spcPts val="0"/>
              </a:spcAft>
            </a:pPr>
            <a:r>
              <a:rPr lang="en-US" altLang="zh-CN" sz="2000" kern="100" dirty="0">
                <a:ea typeface="宋体" panose="02010600030101010101" pitchFamily="2" charset="-122"/>
                <a:cs typeface="Times New Roman" panose="02020603050405020304" pitchFamily="18" charset="0"/>
              </a:rPr>
              <a:t>begin</a:t>
            </a:r>
            <a:endParaRPr lang="zh-CN" altLang="zh-CN" sz="2000" kern="100" dirty="0">
              <a:ea typeface="宋体" panose="02010600030101010101" pitchFamily="2" charset="-122"/>
              <a:cs typeface="Times New Roman" panose="02020603050405020304" pitchFamily="18" charset="0"/>
            </a:endParaRPr>
          </a:p>
          <a:p>
            <a:pPr algn="just">
              <a:spcAft>
                <a:spcPts val="0"/>
              </a:spcAft>
            </a:pPr>
            <a:r>
              <a:rPr lang="en-US" altLang="zh-CN" sz="2000" kern="100" dirty="0">
                <a:ea typeface="宋体" panose="02010600030101010101" pitchFamily="2" charset="-122"/>
                <a:cs typeface="Times New Roman" panose="02020603050405020304" pitchFamily="18" charset="0"/>
              </a:rPr>
              <a:t> return  select  sum</a:t>
            </a:r>
            <a:r>
              <a:rPr lang="zh-CN" altLang="zh-CN" sz="2000" kern="100" dirty="0">
                <a:ea typeface="宋体" panose="02010600030101010101" pitchFamily="2" charset="-122"/>
                <a:cs typeface="Times New Roman" panose="02020603050405020304" pitchFamily="18" charset="0"/>
              </a:rPr>
              <a:t>（数量）</a:t>
            </a:r>
            <a:r>
              <a:rPr lang="en-US" altLang="zh-CN" sz="2000" kern="100" dirty="0">
                <a:ea typeface="宋体" panose="02010600030101010101" pitchFamily="2" charset="-122"/>
                <a:cs typeface="Times New Roman" panose="02020603050405020304" pitchFamily="18" charset="0"/>
              </a:rPr>
              <a:t> from </a:t>
            </a:r>
            <a:r>
              <a:rPr lang="zh-CN" altLang="zh-CN" sz="2000" kern="100" dirty="0">
                <a:ea typeface="宋体" panose="02010600030101010101" pitchFamily="2" charset="-122"/>
                <a:cs typeface="Times New Roman" panose="02020603050405020304" pitchFamily="18" charset="0"/>
              </a:rPr>
              <a:t>订单 </a:t>
            </a:r>
            <a:r>
              <a:rPr lang="en-US" altLang="zh-CN" sz="2000" kern="100" dirty="0">
                <a:ea typeface="宋体" panose="02010600030101010101" pitchFamily="2" charset="-122"/>
                <a:cs typeface="Times New Roman" panose="02020603050405020304" pitchFamily="18" charset="0"/>
              </a:rPr>
              <a:t>where </a:t>
            </a:r>
            <a:r>
              <a:rPr lang="zh-CN" altLang="zh-CN" sz="2000" kern="100" dirty="0">
                <a:ea typeface="宋体" panose="02010600030101010101" pitchFamily="2" charset="-122"/>
                <a:cs typeface="Times New Roman" panose="02020603050405020304" pitchFamily="18" charset="0"/>
              </a:rPr>
              <a:t>书号</a:t>
            </a:r>
            <a:r>
              <a:rPr lang="en-US" altLang="zh-CN" sz="2000" kern="100" dirty="0">
                <a:ea typeface="宋体" panose="02010600030101010101" pitchFamily="2" charset="-122"/>
                <a:cs typeface="Times New Roman" panose="02020603050405020304" pitchFamily="18" charset="0"/>
              </a:rPr>
              <a:t>=@</a:t>
            </a:r>
            <a:r>
              <a:rPr lang="en-US" altLang="zh-CN" sz="2000" kern="100" dirty="0" err="1">
                <a:ea typeface="宋体" panose="02010600030101010101" pitchFamily="2" charset="-122"/>
                <a:cs typeface="Times New Roman" panose="02020603050405020304" pitchFamily="18" charset="0"/>
              </a:rPr>
              <a:t>bookno</a:t>
            </a:r>
            <a:endParaRPr lang="zh-CN" altLang="zh-CN" sz="2000" kern="100" dirty="0">
              <a:ea typeface="宋体" panose="02010600030101010101" pitchFamily="2" charset="-122"/>
              <a:cs typeface="Times New Roman" panose="02020603050405020304" pitchFamily="18" charset="0"/>
            </a:endParaRPr>
          </a:p>
          <a:p>
            <a:pPr algn="just">
              <a:spcAft>
                <a:spcPts val="0"/>
              </a:spcAft>
            </a:pPr>
            <a:r>
              <a:rPr lang="en-US" altLang="zh-CN" sz="2000" kern="100" dirty="0">
                <a:ea typeface="宋体" panose="02010600030101010101" pitchFamily="2" charset="-122"/>
                <a:cs typeface="Times New Roman" panose="02020603050405020304" pitchFamily="18" charset="0"/>
              </a:rPr>
              <a:t>end</a:t>
            </a:r>
            <a:endParaRPr lang="zh-CN" altLang="zh-CN" sz="2000" kern="100" dirty="0">
              <a:ea typeface="宋体" panose="02010600030101010101" pitchFamily="2" charset="-122"/>
              <a:cs typeface="Times New Roman" panose="02020603050405020304" pitchFamily="18" charset="0"/>
            </a:endParaRPr>
          </a:p>
        </p:txBody>
      </p:sp>
      <p:pic>
        <p:nvPicPr>
          <p:cNvPr id="9" name="图片 8">
            <a:extLst>
              <a:ext uri="{FF2B5EF4-FFF2-40B4-BE49-F238E27FC236}">
                <a16:creationId xmlns="" xmlns:a16="http://schemas.microsoft.com/office/drawing/2014/main" id="{EB2D0F3E-456F-4774-92B4-55AF880A0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8978" y="2770718"/>
            <a:ext cx="2806035" cy="2588514"/>
          </a:xfrm>
          <a:prstGeom prst="rect">
            <a:avLst/>
          </a:prstGeom>
        </p:spPr>
      </p:pic>
    </p:spTree>
    <p:extLst>
      <p:ext uri="{BB962C8B-B14F-4D97-AF65-F5344CB8AC3E}">
        <p14:creationId xmlns:p14="http://schemas.microsoft.com/office/powerpoint/2010/main" val="254477876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华文行楷" pitchFamily="2" charset="-122"/>
                <a:ea typeface="华文行楷" pitchFamily="2" charset="-122"/>
              </a:rPr>
              <a:t>休息</a:t>
            </a:r>
            <a:r>
              <a:rPr lang="en-US" altLang="zh-CN" dirty="0">
                <a:latin typeface="华文行楷" pitchFamily="2" charset="-122"/>
                <a:ea typeface="华文行楷" pitchFamily="2" charset="-122"/>
              </a:rPr>
              <a:t>…</a:t>
            </a:r>
            <a:endParaRPr lang="zh-CN" altLang="en-US" dirty="0">
              <a:latin typeface="华文行楷" pitchFamily="2" charset="-122"/>
              <a:ea typeface="华文行楷" pitchFamily="2" charset="-122"/>
            </a:endParaRPr>
          </a:p>
        </p:txBody>
      </p:sp>
      <p:pic>
        <p:nvPicPr>
          <p:cNvPr id="6" name="图片 5">
            <a:extLst>
              <a:ext uri="{FF2B5EF4-FFF2-40B4-BE49-F238E27FC236}">
                <a16:creationId xmlns="" xmlns:a16="http://schemas.microsoft.com/office/drawing/2014/main" id="{7B743FD4-E1B5-4BCD-AD02-DC16CBA883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59" y="1354697"/>
            <a:ext cx="4158883" cy="5093316"/>
          </a:xfrm>
          <a:prstGeom prst="rect">
            <a:avLst/>
          </a:prstGeom>
        </p:spPr>
      </p:pic>
      <p:sp>
        <p:nvSpPr>
          <p:cNvPr id="14" name="矩形 13">
            <a:extLst>
              <a:ext uri="{FF2B5EF4-FFF2-40B4-BE49-F238E27FC236}">
                <a16:creationId xmlns="" xmlns:a16="http://schemas.microsoft.com/office/drawing/2014/main" id="{691B861A-9082-4BD1-BA5B-77A5336647F3}"/>
              </a:ext>
            </a:extLst>
          </p:cNvPr>
          <p:cNvSpPr/>
          <p:nvPr/>
        </p:nvSpPr>
        <p:spPr>
          <a:xfrm>
            <a:off x="519428" y="1870881"/>
            <a:ext cx="7496628" cy="3416320"/>
          </a:xfrm>
          <a:prstGeom prst="rect">
            <a:avLst/>
          </a:prstGeom>
          <a:noFill/>
        </p:spPr>
        <p:txBody>
          <a:bodyPr wrap="square" lIns="91440" tIns="45720" rIns="91440" bIns="45720">
            <a:spAutoFit/>
          </a:bodyPr>
          <a:lstStyle/>
          <a:p>
            <a:pPr algn="ctr"/>
            <a:r>
              <a:rPr lang="zh-CN" altLang="en-US" sz="5400" b="1" dirty="0">
                <a:ln w="22225">
                  <a:solidFill>
                    <a:schemeClr val="accent2"/>
                  </a:solidFill>
                  <a:prstDash val="solid"/>
                </a:ln>
                <a:solidFill>
                  <a:schemeClr val="accent2">
                    <a:lumMod val="40000"/>
                    <a:lumOff val="60000"/>
                  </a:schemeClr>
                </a:solidFill>
              </a:rPr>
              <a:t>知者乐水，仁者乐山。知者动，仁者静。知者乐，仁者寿。</a:t>
            </a:r>
          </a:p>
          <a:p>
            <a:pPr algn="ctr"/>
            <a:endParaRPr lang="zh-CN" altLang="en-US" sz="5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000828984"/>
      </p:ext>
    </p:extLst>
  </p:cSld>
  <p:clrMapOvr>
    <a:masterClrMapping/>
  </p:clrMapOvr>
</p:sld>
</file>

<file path=ppt/theme/theme1.xml><?xml version="1.0" encoding="utf-8"?>
<a:theme xmlns:a="http://schemas.openxmlformats.org/drawingml/2006/main" name="2_1">
  <a:themeElements>
    <a:clrScheme name="自定义 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4">
      <a:majorFont>
        <a:latin typeface="微软雅黑"/>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数据库系统概论课件模板</Template>
  <TotalTime>10761</TotalTime>
  <Words>5826</Words>
  <Application>Microsoft Office PowerPoint</Application>
  <PresentationFormat>宽屏</PresentationFormat>
  <Paragraphs>963</Paragraphs>
  <Slides>96</Slides>
  <Notes>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96</vt:i4>
      </vt:variant>
    </vt:vector>
  </HeadingPairs>
  <TitlesOfParts>
    <vt:vector size="109" baseType="lpstr">
      <vt:lpstr>Arial Unicode MS</vt:lpstr>
      <vt:lpstr>굴림</vt:lpstr>
      <vt:lpstr>等线</vt:lpstr>
      <vt:lpstr>黑体</vt:lpstr>
      <vt:lpstr>华文行楷</vt:lpstr>
      <vt:lpstr>隶书</vt:lpstr>
      <vt:lpstr>宋体</vt:lpstr>
      <vt:lpstr>微软雅黑</vt:lpstr>
      <vt:lpstr>Arial</vt:lpstr>
      <vt:lpstr>Courier New</vt:lpstr>
      <vt:lpstr>Times New Roman</vt:lpstr>
      <vt:lpstr>Wingdings</vt:lpstr>
      <vt:lpstr>2_1</vt:lpstr>
      <vt:lpstr>数据库系统概论</vt:lpstr>
      <vt:lpstr>第8章 数据库编程</vt:lpstr>
      <vt:lpstr>教学目标</vt:lpstr>
      <vt:lpstr>第8章 数据库编程</vt:lpstr>
      <vt:lpstr>T-SQL</vt:lpstr>
      <vt:lpstr>T-SQL编程基础</vt:lpstr>
      <vt:lpstr>标识符</vt:lpstr>
      <vt:lpstr>注释语句</vt:lpstr>
      <vt:lpstr>表达式</vt:lpstr>
      <vt:lpstr>SET、SELECT区别</vt:lpstr>
      <vt:lpstr>SET、SELECT区别</vt:lpstr>
      <vt:lpstr>表达式</vt:lpstr>
      <vt:lpstr>表达式</vt:lpstr>
      <vt:lpstr>流程控制语句</vt:lpstr>
      <vt:lpstr>选择结构</vt:lpstr>
      <vt:lpstr>选择结构</vt:lpstr>
      <vt:lpstr>CASE语句</vt:lpstr>
      <vt:lpstr>CASE语句</vt:lpstr>
      <vt:lpstr>搜索式CASE语句</vt:lpstr>
      <vt:lpstr>搜索式CASE语句</vt:lpstr>
      <vt:lpstr>循环结构</vt:lpstr>
      <vt:lpstr>循环结构</vt:lpstr>
      <vt:lpstr>等待语句</vt:lpstr>
      <vt:lpstr>等待语句</vt:lpstr>
      <vt:lpstr>返回语句</vt:lpstr>
      <vt:lpstr>系统函数</vt:lpstr>
      <vt:lpstr>日期和时间函数</vt:lpstr>
      <vt:lpstr>日期和时间函数</vt:lpstr>
      <vt:lpstr>字符串函数</vt:lpstr>
      <vt:lpstr>字符串函数</vt:lpstr>
      <vt:lpstr>字符串函数</vt:lpstr>
      <vt:lpstr>数据类型转换函数</vt:lpstr>
      <vt:lpstr>数据类型转换函数</vt:lpstr>
      <vt:lpstr>第8章 数据库编程</vt:lpstr>
      <vt:lpstr>游标</vt:lpstr>
      <vt:lpstr>1. 声明游标</vt:lpstr>
      <vt:lpstr>声明游标</vt:lpstr>
      <vt:lpstr>2. 打开游标</vt:lpstr>
      <vt:lpstr>3. 读取游标中的数据 </vt:lpstr>
      <vt:lpstr>读取游标中的数据</vt:lpstr>
      <vt:lpstr>读取游标中的数据</vt:lpstr>
      <vt:lpstr>PowerPoint 演示文稿</vt:lpstr>
      <vt:lpstr>4. 关闭游标</vt:lpstr>
      <vt:lpstr>5. 释放游标</vt:lpstr>
      <vt:lpstr>PowerPoint 演示文稿</vt:lpstr>
      <vt:lpstr>PowerPoint 演示文稿</vt:lpstr>
      <vt:lpstr>课堂练习 </vt:lpstr>
      <vt:lpstr>PowerPoint 演示文稿</vt:lpstr>
      <vt:lpstr>第8章 数据库编程</vt:lpstr>
      <vt:lpstr>存储过程</vt:lpstr>
      <vt:lpstr>存储过程</vt:lpstr>
      <vt:lpstr>1. 创建存储过程</vt:lpstr>
      <vt:lpstr>示例</vt:lpstr>
      <vt:lpstr>示例</vt:lpstr>
      <vt:lpstr>带输出参数的存储过程</vt:lpstr>
      <vt:lpstr>课堂练习一</vt:lpstr>
      <vt:lpstr>课堂练习二</vt:lpstr>
      <vt:lpstr>2. 执行存储过程</vt:lpstr>
      <vt:lpstr>3. 删除存储过程 </vt:lpstr>
      <vt:lpstr>第8章 数据库编程</vt:lpstr>
      <vt:lpstr>自定义函数</vt:lpstr>
      <vt:lpstr>1.标量函数</vt:lpstr>
      <vt:lpstr>自定义日期函数 </vt:lpstr>
      <vt:lpstr>课堂练习</vt:lpstr>
      <vt:lpstr>课堂练习</vt:lpstr>
      <vt:lpstr>2.内嵌表值函数</vt:lpstr>
      <vt:lpstr>内嵌表值函数示例</vt:lpstr>
      <vt:lpstr>内联表值函数示例</vt:lpstr>
      <vt:lpstr>3.多语句表值函数</vt:lpstr>
      <vt:lpstr>多语句表值函数示例</vt:lpstr>
      <vt:lpstr>多语句表值函数示例</vt:lpstr>
      <vt:lpstr>视图、存储过程和自定义函数</vt:lpstr>
      <vt:lpstr>第8章 数据库编程</vt:lpstr>
      <vt:lpstr>触发器</vt:lpstr>
      <vt:lpstr>SQL SERVER2008触发器</vt:lpstr>
      <vt:lpstr>触发器的作用</vt:lpstr>
      <vt:lpstr>DML触发器</vt:lpstr>
      <vt:lpstr>Inserted表和Deleted表</vt:lpstr>
      <vt:lpstr>Inserted和Deleted表</vt:lpstr>
      <vt:lpstr>创建DML触发器</vt:lpstr>
      <vt:lpstr>使用INSERT触发器</vt:lpstr>
      <vt:lpstr>PowerPoint 演示文稿</vt:lpstr>
      <vt:lpstr>INSERT触发器</vt:lpstr>
      <vt:lpstr>Raiserror函数</vt:lpstr>
      <vt:lpstr>使用UPDATE触发器</vt:lpstr>
      <vt:lpstr>PowerPoint 演示文稿</vt:lpstr>
      <vt:lpstr>使用DELETE触发器</vt:lpstr>
      <vt:lpstr>PowerPoint 演示文稿</vt:lpstr>
      <vt:lpstr>使用DELETE触发器</vt:lpstr>
      <vt:lpstr>INSTEAD OF触发器实例</vt:lpstr>
      <vt:lpstr>DML触发器执行过程</vt:lpstr>
      <vt:lpstr>综合练习</vt:lpstr>
      <vt:lpstr>综合练习</vt:lpstr>
      <vt:lpstr>PowerPoint 演示文稿</vt:lpstr>
      <vt:lpstr>PowerPoint 演示文稿</vt:lpstr>
      <vt:lpstr>休息…</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数据库系统概论</dc:title>
  <dc:creator>微软用户</dc:creator>
  <cp:lastModifiedBy>赵阳</cp:lastModifiedBy>
  <cp:revision>232</cp:revision>
  <dcterms:created xsi:type="dcterms:W3CDTF">2009-12-11T06:06:24Z</dcterms:created>
  <dcterms:modified xsi:type="dcterms:W3CDTF">2019-05-22T01:27:09Z</dcterms:modified>
</cp:coreProperties>
</file>