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68"/>
  </p:notesMasterIdLst>
  <p:sldIdLst>
    <p:sldId id="256" r:id="rId2"/>
    <p:sldId id="259" r:id="rId3"/>
    <p:sldId id="262" r:id="rId4"/>
    <p:sldId id="306" r:id="rId5"/>
    <p:sldId id="270" r:id="rId6"/>
    <p:sldId id="560" r:id="rId7"/>
    <p:sldId id="561" r:id="rId8"/>
    <p:sldId id="562" r:id="rId9"/>
    <p:sldId id="571" r:id="rId10"/>
    <p:sldId id="563" r:id="rId11"/>
    <p:sldId id="564" r:id="rId12"/>
    <p:sldId id="565" r:id="rId13"/>
    <p:sldId id="572" r:id="rId14"/>
    <p:sldId id="566" r:id="rId15"/>
    <p:sldId id="567" r:id="rId16"/>
    <p:sldId id="568" r:id="rId17"/>
    <p:sldId id="569" r:id="rId18"/>
    <p:sldId id="570" r:id="rId19"/>
    <p:sldId id="573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7" r:id="rId33"/>
    <p:sldId id="588" r:id="rId34"/>
    <p:sldId id="589" r:id="rId35"/>
    <p:sldId id="590" r:id="rId36"/>
    <p:sldId id="591" r:id="rId37"/>
    <p:sldId id="592" r:id="rId38"/>
    <p:sldId id="593" r:id="rId39"/>
    <p:sldId id="594" r:id="rId40"/>
    <p:sldId id="595" r:id="rId41"/>
    <p:sldId id="596" r:id="rId42"/>
    <p:sldId id="597" r:id="rId43"/>
    <p:sldId id="598" r:id="rId44"/>
    <p:sldId id="599" r:id="rId45"/>
    <p:sldId id="600" r:id="rId46"/>
    <p:sldId id="601" r:id="rId47"/>
    <p:sldId id="574" r:id="rId48"/>
    <p:sldId id="469" r:id="rId49"/>
    <p:sldId id="606" r:id="rId50"/>
    <p:sldId id="607" r:id="rId51"/>
    <p:sldId id="604" r:id="rId52"/>
    <p:sldId id="605" r:id="rId53"/>
    <p:sldId id="608" r:id="rId54"/>
    <p:sldId id="602" r:id="rId55"/>
    <p:sldId id="614" r:id="rId56"/>
    <p:sldId id="609" r:id="rId57"/>
    <p:sldId id="610" r:id="rId58"/>
    <p:sldId id="613" r:id="rId59"/>
    <p:sldId id="603" r:id="rId60"/>
    <p:sldId id="619" r:id="rId61"/>
    <p:sldId id="615" r:id="rId62"/>
    <p:sldId id="617" r:id="rId63"/>
    <p:sldId id="616" r:id="rId64"/>
    <p:sldId id="618" r:id="rId65"/>
    <p:sldId id="559" r:id="rId66"/>
    <p:sldId id="258" r:id="rId67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>
        <p:scale>
          <a:sx n="75" d="100"/>
          <a:sy n="75" d="100"/>
        </p:scale>
        <p:origin x="-744" y="-6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2489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备课组 丁盟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 smtClean="0"/>
              <a:t>第十四讲 运算符重载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成员</a:t>
            </a:r>
            <a:r>
              <a:rPr lang="zh-CN" altLang="en-US"/>
              <a:t>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成员函数重载运算符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485" y="1574587"/>
            <a:ext cx="10374766" cy="442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Complex::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&amp;aRef) const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Complex(m_iReal + aRef.m_iReal,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m_iImag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aRef.m_iImag);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Complex::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operator-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&amp;aRef) const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Complex(m_iReal - aRef.m_iReal,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m_iImag – aRef.m_iImag);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4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成员函数重载运算符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调用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格式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485" y="1574587"/>
            <a:ext cx="10374766" cy="481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first(1,1);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second(2,2);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resu;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resu = first + second;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resu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first.operator+(second);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7046205" y="3107256"/>
            <a:ext cx="2965270" cy="1187414"/>
          </a:xfrm>
          <a:prstGeom prst="wedgeRoundRectCallout">
            <a:avLst>
              <a:gd name="adj1" fmla="val -68410"/>
              <a:gd name="adj2" fmla="val 492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运算符重载函数与普通函数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5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成员</a:t>
            </a:r>
            <a:r>
              <a:rPr lang="zh-CN" altLang="en-US"/>
              <a:t>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4949772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用成员函数重载运算符，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该运算符的左操作数为本类对象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成员函数不能是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如果第一个操作数要求为本类对象则必须使用成员函数重载运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算符。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单目运算符推荐使用成员函数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55981" y="2590855"/>
            <a:ext cx="6022182" cy="488552"/>
            <a:chOff x="2336959" y="2178704"/>
            <a:chExt cx="6022182" cy="488552"/>
          </a:xfrm>
        </p:grpSpPr>
        <p:sp>
          <p:nvSpPr>
            <p:cNvPr id="28" name="矩形 27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用友元全局函数重载运算符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59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友</a:t>
            </a:r>
            <a:r>
              <a:rPr lang="zh-CN" altLang="en-US"/>
              <a:t>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用友元全局函数实现重载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2983" y="1613775"/>
            <a:ext cx="10962148" cy="4930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Complex(int aX=0, int aY=0);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 operator+(const Complex </a:t>
            </a:r>
            <a:r>
              <a:rPr lang="en-US" altLang="zh-CN" sz="2400" b="1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&amp;,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&amp;);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Complex operator-(const Complex </a:t>
            </a:r>
            <a:r>
              <a:rPr lang="en-US" altLang="zh-CN" sz="2400" b="1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&amp;,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&amp;);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getReal() const;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getImage() const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m_iReal;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m_iImag;   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373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友员函数重载运算符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8514" y="1391707"/>
            <a:ext cx="10634365" cy="442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&amp;aFir, const Complex &amp;aSec)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Complex(aFir.m_iReal + aSec.m_iReal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aFir.m_iImag + aSec.m_iImag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operator-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(const Complex &amp;aFir,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&amp;aSec)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Complex(aFir.m_iReal - aSec.m_iReal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aFir.m_iImag - aSec.m_iImag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1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友员函数重载运算符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调用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格式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5234" y="1556807"/>
            <a:ext cx="10374766" cy="442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first(1,1);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second(2,2);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resu = first + second;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Complex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resu = operator+(first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second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9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友员函数重载运算符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1240971"/>
            <a:ext cx="10779268" cy="18157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双目运算符推荐使用友元全局函数重载</a:t>
            </a:r>
          </a:p>
        </p:txBody>
      </p:sp>
    </p:spTree>
    <p:extLst>
      <p:ext uri="{BB962C8B-B14F-4D97-AF65-F5344CB8AC3E}">
        <p14:creationId xmlns:p14="http://schemas.microsoft.com/office/powerpoint/2010/main" val="5069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友元</a:t>
            </a:r>
            <a:r>
              <a:rPr lang="en-US" altLang="zh-CN" smtClean="0"/>
              <a:t> VS </a:t>
            </a:r>
            <a:r>
              <a:rPr lang="zh-CN" altLang="en-US" smtClean="0"/>
              <a:t>成员</a:t>
            </a:r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5417" y="889325"/>
            <a:ext cx="10779268" cy="3252652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如果第一个操作数必须是本类对象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，使用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成员函数重载；如果第一操作数肯定不是本类对象，用友元函数实现。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有些运算符只能用成员函数实现重载，而有些只能用友元全局函数实现重载。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45598" y="3642497"/>
          <a:ext cx="4500562" cy="2651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27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成员函数实现运算符重载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友元全局函数实现运算符重载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=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&gt;&gt;</a:t>
                      </a:r>
                      <a:r>
                        <a:rPr lang="zh-CN" alt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（输入）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 )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&lt;&lt;</a:t>
                      </a:r>
                      <a:r>
                        <a:rPr lang="zh-CN" alt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（输出）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[ ]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-&gt;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9" marB="45709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9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601779" y="1154766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运算符重载简介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92254" y="3289312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几种常用运算符的重载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50" name="等腰三角形 4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33" name="矩形 3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1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/>
              <a:t>自我介绍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3745" y="1485107"/>
            <a:ext cx="5410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丁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盟</a:t>
            </a:r>
            <a:endParaRPr lang="en-US" altLang="zh-CN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2622885094</a:t>
            </a:r>
            <a:endParaRPr lang="en-US" altLang="zh-CN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C:\Users\Eetze\Desktop\1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2205187"/>
            <a:ext cx="2840856" cy="35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6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几种</a:t>
            </a:r>
            <a:r>
              <a:rPr lang="zh-CN" altLang="en-US"/>
              <a:t>常用运算符的重载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477114" y="993828"/>
            <a:ext cx="1116189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重载单目运算符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重载双目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重载流输入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和流输出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重载下标运算符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重载函数调用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5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重载</a:t>
            </a:r>
            <a:r>
              <a:rPr lang="zh-CN" altLang="en-US"/>
              <a:t>单目运算符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978515" y="1643062"/>
            <a:ext cx="7428502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&lt;type&gt;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TODO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978515" y="4458902"/>
            <a:ext cx="9934167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friend 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唯一参数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)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TODO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46100" y="375886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3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 ++</a:t>
            </a:r>
            <a:r>
              <a:rPr lang="zh-CN" altLang="en-US" smtClean="0"/>
              <a:t>、</a:t>
            </a:r>
            <a:r>
              <a:rPr lang="en-US" altLang="zh-CN" smtClean="0"/>
              <a:t>--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46100" y="3974768"/>
            <a:ext cx="110363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既可用友元全局函数重载也可用成员函数重载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用成员函数实现，前缀操作没有参数，后缀操作必须有一个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形参只是作为区分前缀和后缀的标记，值没有意义。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7634" y="1589359"/>
            <a:ext cx="10374766" cy="2291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&amp;operator--();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前缀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operator--(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后缀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 &amp;operator++(Complex &amp;aX);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const Complex operator++(Complex &amp;aX,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18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&amp;Complex::operator-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-() 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--this-&gt;m_dImag;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--this-&gt;m_dReal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Complex::operator--(int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temp(*this);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--m_dReal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temp;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595687" y="1397000"/>
            <a:ext cx="2538913" cy="865670"/>
          </a:xfrm>
          <a:prstGeom prst="wedgeRoundRectCallout">
            <a:avLst>
              <a:gd name="adj1" fmla="val -58838"/>
              <a:gd name="adj2" fmla="val 2435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成员函数重载</a:t>
            </a:r>
          </a:p>
        </p:txBody>
      </p:sp>
    </p:spTree>
    <p:extLst>
      <p:ext uri="{BB962C8B-B14F-4D97-AF65-F5344CB8AC3E}">
        <p14:creationId xmlns:p14="http://schemas.microsoft.com/office/powerpoint/2010/main" val="14427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&amp;operator++(Complex &amp;aX)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aX;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operator++(Complex &amp;aX, int)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temp(aX);  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  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temp;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7693904" y="1422400"/>
            <a:ext cx="3316995" cy="865670"/>
          </a:xfrm>
          <a:prstGeom prst="wedgeRoundRectCallout">
            <a:avLst>
              <a:gd name="adj1" fmla="val -58838"/>
              <a:gd name="adj2" fmla="val 2435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友元全局函数重载</a:t>
            </a:r>
          </a:p>
        </p:txBody>
      </p:sp>
    </p:spTree>
    <p:extLst>
      <p:ext uri="{BB962C8B-B14F-4D97-AF65-F5344CB8AC3E}">
        <p14:creationId xmlns:p14="http://schemas.microsoft.com/office/powerpoint/2010/main" val="536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main(void)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Complex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c1(1,1);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operator++(c1, 10)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//c1++;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&lt;&lt; c1 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//operator&lt;&lt;(cout, c1);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operator++(c1)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//++c1;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c1 &lt;&lt; endl;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//operator &lt;&lt; (cout, c1);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Complex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c2(1,1);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c2.operator--()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  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//--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&lt;&lt;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c2.operator-</a:t>
            </a:r>
            <a:r>
              <a:rPr lang="en-US" altLang="zh-CN" sz="2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-(100)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endl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c2--;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cout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c2 &lt;&lt; endl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return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6053784" y="5588000"/>
            <a:ext cx="1744015" cy="673100"/>
          </a:xfrm>
          <a:prstGeom prst="wedgeRoundRectCallout">
            <a:avLst>
              <a:gd name="adj1" fmla="val -27059"/>
              <a:gd name="adj2" fmla="val -739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表示后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736600" y="1066468"/>
            <a:ext cx="1061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重载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自增自减运算符时必须返回值，否则无法作为右值。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34807" y="2883432"/>
            <a:ext cx="8866493" cy="3237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operator++(Complex &amp;aX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resu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++Fir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//resu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operator++(Fir)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36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100" y="889325"/>
            <a:ext cx="1061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用成员函数重载单目运算符好，还是用友元全局函数好？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12351" y="2089654"/>
            <a:ext cx="8866493" cy="4349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Complex::operator-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-()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operator++(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&amp;aX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aX.m_dReal++;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aX.m_dImag++;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77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- </a:t>
            </a:r>
            <a:r>
              <a:rPr lang="zh-CN" altLang="en-US" smtClean="0"/>
              <a:t>重载双目</a:t>
            </a:r>
            <a:r>
              <a:rPr lang="zh-CN" altLang="en-US"/>
              <a:t>运算符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940416" y="1643062"/>
            <a:ext cx="853378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形式参数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940415" y="4458902"/>
            <a:ext cx="10768985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friend 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&gt;(&lt;First&gt;,&lt;Second&gt;)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//TODO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46100" y="375886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2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 smtClean="0"/>
              <a:t> &lt;&lt;</a:t>
            </a:r>
            <a:r>
              <a:rPr lang="zh-CN" altLang="en-US" smtClean="0"/>
              <a:t>、</a:t>
            </a:r>
            <a:r>
              <a:rPr lang="en-US" altLang="zh-CN" smtClean="0"/>
              <a:t>&gt;&gt;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重载输出运算符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"&lt;&lt;"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和输入运算符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"&gt;&gt;"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9515" y="1643062"/>
            <a:ext cx="10506686" cy="2357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istream &amp;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operator&gt;&gt;(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in,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用户类型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obj.item1;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obj.item2;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9515" y="4208462"/>
            <a:ext cx="10506686" cy="2332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ostream &amp;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operator&lt;&lt;(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out,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用户类型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obj.item1;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obj.item2;</a:t>
            </a:r>
          </a:p>
          <a:p>
            <a:pPr eaLnBrk="0" hangingPunct="0"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了解基类和派生类间的赋值兼容规则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了解同名冲突及其解决方案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了解虚基类和虚继承的概念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78515" y="1612900"/>
            <a:ext cx="10320617" cy="3670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……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 &amp;operator&gt;&gt;(istream &amp;in,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Complex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&amp;arg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 &amp;operator&lt;&lt;(ostream &amp;out,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&amp;arg);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24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7483" y="1066800"/>
            <a:ext cx="10104717" cy="533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&amp;operator&gt;&gt;(istream &amp;in, Complex &amp;arg)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arg.m_dReal;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arg.m_dImag;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in;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 &amp;operator&lt;&lt;(ostream &amp;out, const Complex &amp;arg)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arg.m_dReal;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if(arg.m_dImag&gt;=0)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out &lt;&lt; "+";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arg.m_dImag &lt;&lt; "i";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out;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7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34783" y="1600200"/>
            <a:ext cx="10320617" cy="461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c1; 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cin &gt;&gt; c1;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&gt;&gt;(cin, c1);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c1 &lt;&lt; endl; //operator&lt;&lt;(cout, c1)&lt;&lt;endl;</a:t>
            </a:r>
          </a:p>
          <a:p>
            <a:pPr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c2;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cin &gt;&gt; c2;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c1 &lt;&lt; c2 &lt;&lt; endl;</a:t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&lt;&lt;(operator&lt;&lt;(cout,c1),c2) &lt;&lt; endl;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0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59453" y="889325"/>
            <a:ext cx="1061720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要求第一个运算数为输入或输出流的引用，而非本类对象，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因此只能用友元全局函数重载该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运算符。</a:t>
            </a:r>
            <a:endParaRPr lang="zh-CN" altLang="en-US" sz="3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输入时第二个参数必须是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7989" y="3535747"/>
            <a:ext cx="9796975" cy="270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istream &amp;operator&gt;&gt;(istream &amp;in, Complex &amp;arg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 &gt;&gt; arg.m_dImag;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in;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cin &gt;&gt; obj;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&gt;&gt;(cin, obj);</a:t>
            </a:r>
          </a:p>
        </p:txBody>
      </p:sp>
    </p:spTree>
    <p:extLst>
      <p:ext uri="{BB962C8B-B14F-4D97-AF65-F5344CB8AC3E}">
        <p14:creationId xmlns:p14="http://schemas.microsoft.com/office/powerpoint/2010/main" val="30934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100" y="889325"/>
            <a:ext cx="10617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输出时第二个参数可以是普通对象（不推荐）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17051" y="1695954"/>
            <a:ext cx="10400249" cy="4349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 &amp;operator&lt;&lt;(ostream &amp;out, const Complex arg)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if(arg.m_dImag&gt;=0)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out &lt;&lt; "+";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out &lt;&lt; arg.m_dImag &lt;&lt; "i";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out;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&lt;&lt; obj;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operator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&lt;&lt;(cout, obj);</a:t>
            </a:r>
          </a:p>
        </p:txBody>
      </p:sp>
    </p:spTree>
    <p:extLst>
      <p:ext uri="{BB962C8B-B14F-4D97-AF65-F5344CB8AC3E}">
        <p14:creationId xmlns:p14="http://schemas.microsoft.com/office/powerpoint/2010/main" val="21736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&lt;&lt;</a:t>
            </a:r>
            <a:r>
              <a:rPr lang="zh-CN" altLang="en-US"/>
              <a:t>、</a:t>
            </a:r>
            <a:r>
              <a:rPr lang="en-US" altLang="zh-CN"/>
              <a:t>&gt;&gt;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099" y="1089098"/>
            <a:ext cx="1061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第一个形参及函数返回值为输入或输出流的引用，便于串联输入或输出，例如：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9925" y="2489201"/>
            <a:ext cx="9117549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cin &gt;&gt; obj1 &gt;&gt; obj2;</a:t>
            </a:r>
          </a:p>
          <a:p>
            <a:pPr eaLnBrk="0" hangingPunct="0"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oprator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&gt;&gt;(</a:t>
            </a:r>
            <a:r>
              <a:rPr lang="en-US" altLang="zh-CN" sz="3200" b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operator&gt;&gt;(cin,obj1)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,obj2);</a:t>
            </a:r>
          </a:p>
          <a:p>
            <a:pPr eaLnBrk="0" hangingPunct="0"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obj1 &lt;&lt; obj2;</a:t>
            </a:r>
          </a:p>
          <a:p>
            <a:pPr eaLnBrk="0" hangingPunct="0"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</a:t>
            </a:r>
            <a:r>
              <a:rPr lang="en-US" altLang="zh-CN" sz="3200" b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operator&lt;&lt;(cout,obj1)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,obj2);</a:t>
            </a:r>
          </a:p>
        </p:txBody>
      </p:sp>
    </p:spTree>
    <p:extLst>
      <p:ext uri="{BB962C8B-B14F-4D97-AF65-F5344CB8AC3E}">
        <p14:creationId xmlns:p14="http://schemas.microsoft.com/office/powerpoint/2010/main" val="15866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</a:t>
            </a:r>
            <a:r>
              <a:rPr lang="en-US" altLang="zh-CN" smtClean="0"/>
              <a:t> =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346816" y="1744662"/>
            <a:ext cx="997226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Complex &amp;operator=(const Complex &amp;ref);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346815" y="2435285"/>
            <a:ext cx="9972267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Complex &amp;Complex::operator=(const Complex &amp;ref){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if(this != &amp;ref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m_dReal = ref.m_dReal;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m_dImag = ref.m_dImag;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*this;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24553" y="1117925"/>
            <a:ext cx="106172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赋值运算符要求第一个运算数必须为本类对象，因此只能用成员函数重载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若不定义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系统总是会默认生成一个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派生类要显式调用直接基类的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</a:p>
        </p:txBody>
      </p:sp>
    </p:spTree>
    <p:extLst>
      <p:ext uri="{BB962C8B-B14F-4D97-AF65-F5344CB8AC3E}">
        <p14:creationId xmlns:p14="http://schemas.microsoft.com/office/powerpoint/2010/main" val="5852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100" y="889325"/>
            <a:ext cx="1061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如果需要定义析构函数的时候必须定义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endParaRPr lang="zh-CN" altLang="en-US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7051" y="2643651"/>
            <a:ext cx="10400249" cy="3886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CString &amp;CString::operator=(const CString r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if(this != &amp;r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delete []m_p;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m_iSize = r.m_iSize;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m_p = new char[m_iSize+1];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strcpy(m_p, r.m_p);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*this;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1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[ ]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下标运算符“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346816" y="1744662"/>
            <a:ext cx="997226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TYPE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operator[](const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aIndex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346815" y="2435285"/>
            <a:ext cx="9972267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&amp;DynamicArray::operator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[](const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aIndex)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 aIndex&gt;m_iLocation || aIndex&lt;0 )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{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exit(1);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m_p[aIndex];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31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[ ]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24552" y="1117925"/>
            <a:ext cx="11011847" cy="42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下标运算符“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的重载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一定返回对象的引用，目的是作为左值</a:t>
            </a:r>
          </a:p>
          <a:p>
            <a:pPr lvl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obj1.operator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[](0) = 10;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只能且必须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带一个整型参数，表示引用的下标值</a:t>
            </a:r>
          </a:p>
          <a:p>
            <a:pPr lvl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 </a:t>
            </a:r>
            <a:r>
              <a:rPr lang="en-US" altLang="zh-CN" sz="3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operator[](</a:t>
            </a:r>
            <a:r>
              <a:rPr lang="en-US" altLang="zh-CN" sz="3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int aIndex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只能用成员函数实现重载</a:t>
            </a:r>
          </a:p>
        </p:txBody>
      </p:sp>
    </p:spTree>
    <p:extLst>
      <p:ext uri="{BB962C8B-B14F-4D97-AF65-F5344CB8AC3E}">
        <p14:creationId xmlns:p14="http://schemas.microsoft.com/office/powerpoint/2010/main" val="11874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new</a:t>
            </a:r>
            <a:r>
              <a:rPr lang="zh-CN" altLang="en-US" smtClean="0"/>
              <a:t>、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1339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 new(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size_t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,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[arg_list]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2713340"/>
            <a:ext cx="107569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形参表中至少含一个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的参数，且必须为第一个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9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new</a:t>
            </a:r>
            <a:r>
              <a:rPr lang="zh-CN" altLang="en-US" smtClean="0"/>
              <a:t>、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502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 delete(void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*,[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arg_list]);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2713340"/>
            <a:ext cx="107569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形参表中至少含一个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若有第二个参数，第二个参数必须为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</a:p>
        </p:txBody>
      </p:sp>
    </p:spTree>
    <p:extLst>
      <p:ext uri="{BB962C8B-B14F-4D97-AF65-F5344CB8AC3E}">
        <p14:creationId xmlns:p14="http://schemas.microsoft.com/office/powerpoint/2010/main" val="3302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类型转换运算符重载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50228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类型名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&gt;() //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无参数，无返回值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//TODO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4148440"/>
            <a:ext cx="110363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功能：将当前类对象转换成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规定的类型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调用方式：显示调用或者隐式调用</a:t>
            </a:r>
          </a:p>
        </p:txBody>
      </p:sp>
    </p:spTree>
    <p:extLst>
      <p:ext uri="{BB962C8B-B14F-4D97-AF65-F5344CB8AC3E}">
        <p14:creationId xmlns:p14="http://schemas.microsoft.com/office/powerpoint/2010/main" val="12067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如果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没有转换运算符重载函数，则不可以直接用强制转换，因为强制转换只能对标准类型操作，对类类型的操作没有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定义。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0651" y="3581400"/>
            <a:ext cx="8774649" cy="284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Length obj1(1500);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隐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式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调用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m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double(obj1);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//double m=obj1.operator double();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Length obj2(3000);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隐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式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调用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obj2;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//m=obj2.operator double();</a:t>
            </a:r>
          </a:p>
        </p:txBody>
      </p:sp>
    </p:spTree>
    <p:extLst>
      <p:ext uri="{BB962C8B-B14F-4D97-AF65-F5344CB8AC3E}">
        <p14:creationId xmlns:p14="http://schemas.microsoft.com/office/powerpoint/2010/main" val="32196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669925" y="1412928"/>
            <a:ext cx="110363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通过构造函数也可以实现类似的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类型转换运算符与用构造函数实现类型转换不能同时出现“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二义性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”！</a:t>
            </a:r>
          </a:p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用于类型转换的构造函数和类型转换运算符重载的机制是类似的，都是在需要转换时自动调用相应函数并返回一个临时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9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</a:t>
            </a:r>
            <a:r>
              <a:rPr lang="zh-CN" altLang="en-US" smtClean="0"/>
              <a:t>重载  </a:t>
            </a:r>
            <a:r>
              <a:rPr lang="en-US" altLang="zh-CN" smtClean="0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函数调用运算符（）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2007216" y="1729696"/>
            <a:ext cx="76701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返回类型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&amp;operator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（）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形式参数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46100" y="2545734"/>
            <a:ext cx="110363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一定返回对象的引用，目的是作为左值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形参表中至少有一个形式参数。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只能用成员函数实现重载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7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601779" y="1154766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运算符重载简介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84374" y="4182097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不同类型数据间的转换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50" name="等腰三角形 4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33" name="矩形 3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8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不同</a:t>
            </a:r>
            <a:r>
              <a:rPr lang="zh-CN" altLang="en-US"/>
              <a:t>类型数据间的转换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455014" y="1336728"/>
            <a:ext cx="763818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通过重载类型转换运算符转换。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通过构造函数重载转换。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通过重载赋值运算符转换。</a:t>
            </a:r>
          </a:p>
        </p:txBody>
      </p:sp>
    </p:spTree>
    <p:extLst>
      <p:ext uri="{BB962C8B-B14F-4D97-AF65-F5344CB8AC3E}">
        <p14:creationId xmlns:p14="http://schemas.microsoft.com/office/powerpoint/2010/main" val="18167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347650"/>
            <a:ext cx="10412296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Complex(const double aReal, const double aImag);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ostream&amp; operator&lt;&lt;(ostream&amp; out,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47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53" name="矩形 5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成员函数重载运算符</a:t>
              </a: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63" name="矩形 6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347650"/>
            <a:ext cx="10595176" cy="488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operator&lt;&lt;(ostream&amp; out , const Complex &amp;aC)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aC.m_dReal &lt;&lt; "," &lt;&lt; aC.m_dImag;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double aReal,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aImag)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m_dReal = aReal;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m_dImag = aImag;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5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282336"/>
            <a:ext cx="10124115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Coordinate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Coordinate(const double aX, const double aY);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 Complex() const;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481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282336"/>
            <a:ext cx="10124115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Coordinate::Coordinate(double aX, double aY)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m_dX =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m_dY = aY;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::operator Complex() const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return Complex(m_dX, m_dY);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5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56770" y="1347651"/>
            <a:ext cx="7577656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main(void)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 coo(3, 5);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com(0, 0);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 = coo;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com &lt;&lt; endl;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6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不同</a:t>
            </a:r>
            <a:r>
              <a:rPr lang="zh-CN" altLang="en-US"/>
              <a:t>类型数据间的转换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455014" y="1336728"/>
            <a:ext cx="763818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通过重载类型转换运算符转换。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通过构造函数重载转换。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通过重载赋值运算符转换。</a:t>
            </a:r>
          </a:p>
        </p:txBody>
      </p:sp>
    </p:spTree>
    <p:extLst>
      <p:ext uri="{BB962C8B-B14F-4D97-AF65-F5344CB8AC3E}">
        <p14:creationId xmlns:p14="http://schemas.microsoft.com/office/powerpoint/2010/main" val="35462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2753" y="1006889"/>
            <a:ext cx="11065439" cy="5589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Complex;	// </a:t>
            </a:r>
            <a:r>
              <a:rPr lang="zh-CN" altLang="en-US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前置声明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Coordinate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Coordinate(const double aX, const double aY);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Coordinate::Coordinate(const double aX, 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aY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m_dX = aX;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m_dY = aY;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6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018904"/>
            <a:ext cx="10412296" cy="54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Complex(const double aReal, const double aImag);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Complex(const Coordinate &amp;aC);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friend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operator&lt;&lt; (ostream&amp; output,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10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7827" y="1018904"/>
            <a:ext cx="10690550" cy="547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Coordinate &amp;aC</a:t>
            </a:r>
            <a:r>
              <a:rPr lang="en-US" altLang="zh-CN" sz="2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m_dReal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aC.m_dX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m_dImag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aC.m_dY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double aReal,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aImag){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m_dReal = aReal;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m_dImag = aImag;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&lt;&lt;(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aOutput, 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aOutput &lt;&lt; "[Complex](" &lt;&lt; aC.m_dReal 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&lt;&lt;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"," &lt;&lt; aC.m_dImag &lt;&lt; ")";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aOutput;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4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通过构造函数重载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47318" y="1384663"/>
            <a:ext cx="8596560" cy="4389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 coo(3, 5);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com(0, 0);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 = coo;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com &lt;&lt; endl;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0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不同</a:t>
            </a:r>
            <a:r>
              <a:rPr lang="zh-CN" altLang="en-US"/>
              <a:t>类型数据间的转换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455014" y="1336728"/>
            <a:ext cx="763818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通过重载类型转换运算符转换。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通过构造函数重载转换。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通过重载赋值运算符转换。</a:t>
            </a:r>
          </a:p>
        </p:txBody>
      </p:sp>
    </p:spTree>
    <p:extLst>
      <p:ext uri="{BB962C8B-B14F-4D97-AF65-F5344CB8AC3E}">
        <p14:creationId xmlns:p14="http://schemas.microsoft.com/office/powerpoint/2010/main" val="37754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1274627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C/C++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内置运算符默认只能对内置类型操作，而不能对用户自定义的类的对象进行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47472" y="2948904"/>
            <a:ext cx="415199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ival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ivall;               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ival  = 3;                   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ivall = ival;              </a:t>
            </a:r>
          </a:p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cout &lt;&lt; a &lt;&lt; b; 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839097" y="2948904"/>
            <a:ext cx="479939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Complex obj1,obj2;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obj1 = 3;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obj1 = obj2;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 &lt;&lt; obj1 &lt;&lt; obj2;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pic>
        <p:nvPicPr>
          <p:cNvPr id="4" name="Picture 8" descr="E:\程序设计基础\试验手册及资料\课程讲义\picture\png-1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432" y="2265456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2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003300"/>
            <a:ext cx="10091671" cy="5600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Coordinate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friend Complex;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Coordinate(const double aX, const double aY);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Coordinate::Coordinate(const double aX, </a:t>
            </a:r>
            <a:endParaRPr lang="en-US" altLang="zh-CN" sz="26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const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aY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m_dX = aX;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m_dY = aY;</a:t>
            </a:r>
          </a:p>
          <a:p>
            <a:pPr eaLnBrk="0" hangingPunct="0"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3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74012" y="1084218"/>
            <a:ext cx="10621302" cy="5042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friend ostream&amp; operator&lt;&lt; (ostream&amp; output,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Complex(const double aReal, const double aImag);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&amp;operator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=(const Coordinate &amp;aC);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m_dReal;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double m_dImag;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551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762" y="1092200"/>
            <a:ext cx="10091671" cy="5321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ostream&amp; operator&lt;&lt;(ostream&amp; output,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const Complex &amp;aC) {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output &lt;&lt; "[Complex](" &lt;&lt; aC.m_dReal &lt;&lt; ","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&lt;&lt; aC.m_dImag &lt;&lt; ")";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return output;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Complex::Complex(const double aReal,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const double aImag) {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m_dReal = aReal;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m_dImag = aImag;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9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</a:t>
            </a:r>
            <a:r>
              <a:rPr lang="zh-CN" altLang="en-US" smtClean="0"/>
              <a:t>转换</a:t>
            </a: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33425" y="1580605"/>
            <a:ext cx="10024345" cy="267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&amp;Complex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::operator=(const Coordinate &amp;aC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m_dReal = aC.m_dX;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m_dImag = aC.m_dY;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return *this;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2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通过重载赋值运算符转换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47318" y="1384663"/>
            <a:ext cx="8596560" cy="4389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 coo(3, 5);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com(0, 0);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 = coo;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com &lt;&lt; endl;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运算符重载（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operator overloading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运算符重载，就是对已有的运算符重新进行定义，赋予其另一种功能，以适应不同的数据类型。</a:t>
            </a:r>
          </a:p>
          <a:p>
            <a:pPr marL="566737" indent="-457200" eaLnBrk="0" hangingPunc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重载的规则：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只能重载已有的运算符而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不能创造新的运算符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不能改变优先级和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结合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性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及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操作数个数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重载的功能应与运算符原有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功能相似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有些运算符不能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43706"/>
              </p:ext>
            </p:extLst>
          </p:nvPr>
        </p:nvGraphicFramePr>
        <p:xfrm>
          <a:off x="5613400" y="5302691"/>
          <a:ext cx="6451598" cy="11634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984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2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21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1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1538"/>
              </a:tblGrid>
              <a:tr h="223403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不可以重载的运算符</a:t>
                      </a: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.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.*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? :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sizeof</a:t>
                      </a:r>
                      <a:r>
                        <a:rPr lang="en-US" altLang="zh-CN" sz="2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3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实现运算符重载的方法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运算符重载可以通过定义类的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友元全局函数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en-US" altLang="zh-CN" sz="28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友元全局</a:t>
            </a:r>
            <a:r>
              <a:rPr lang="zh-CN" altLang="en-US" sz="28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endParaRPr lang="zh-CN" altLang="en-US" sz="2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064886" y="2695688"/>
            <a:ext cx="6847795" cy="1542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kumimoji="0"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//to do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064886" y="4688052"/>
            <a:ext cx="6847796" cy="1542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//to do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48828" y="1966932"/>
            <a:ext cx="6022182" cy="488552"/>
            <a:chOff x="2336959" y="2178704"/>
            <a:chExt cx="6022182" cy="488552"/>
          </a:xfrm>
        </p:grpSpPr>
        <p:sp>
          <p:nvSpPr>
            <p:cNvPr id="28" name="矩形 27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用成员函数重载运算符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63" name="矩形 6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友元全局函数重载运算符</a:t>
              </a:r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86783" y="418110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2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3812</TotalTime>
  <Words>3039</Words>
  <Application>Microsoft Office PowerPoint</Application>
  <PresentationFormat>自定义</PresentationFormat>
  <Paragraphs>636</Paragraphs>
  <Slides>66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主题​​</vt:lpstr>
      <vt:lpstr>PowerPoint 演示文稿</vt:lpstr>
      <vt:lpstr>自我介绍</vt:lpstr>
      <vt:lpstr>上一讲教学目标</vt:lpstr>
      <vt:lpstr>本讲教学目标</vt:lpstr>
      <vt:lpstr>PowerPoint 演示文稿</vt:lpstr>
      <vt:lpstr>运算符重载</vt:lpstr>
      <vt:lpstr>运算符重载</vt:lpstr>
      <vt:lpstr>运算符重载</vt:lpstr>
      <vt:lpstr>PowerPoint 演示文稿</vt:lpstr>
      <vt:lpstr>运算符重载 - 成员函数重载运算符</vt:lpstr>
      <vt:lpstr>运算符重载 - 成员函数重载运算符</vt:lpstr>
      <vt:lpstr>运算符重载 - 成员函数重载运算符</vt:lpstr>
      <vt:lpstr>PowerPoint 演示文稿</vt:lpstr>
      <vt:lpstr>运算符重载 - 友员函数重载运算符</vt:lpstr>
      <vt:lpstr>运算符重载 - 友员函数重载运算符</vt:lpstr>
      <vt:lpstr>运算符重载 - 友员函数重载运算符</vt:lpstr>
      <vt:lpstr>运算符重载 - 友员函数重载运算符</vt:lpstr>
      <vt:lpstr>运算符重载 - 友元 VS 成员</vt:lpstr>
      <vt:lpstr>PowerPoint 演示文稿</vt:lpstr>
      <vt:lpstr>几种常用运算符的重载</vt:lpstr>
      <vt:lpstr>几种常用运算符的重载 - 重载单目运算符</vt:lpstr>
      <vt:lpstr>几种常用运算符的重载  ++、--</vt:lpstr>
      <vt:lpstr>几种常用运算符的重载  ++、--</vt:lpstr>
      <vt:lpstr>几种常用运算符的重载  ++、--</vt:lpstr>
      <vt:lpstr>几种常用运算符的重载  ++、--</vt:lpstr>
      <vt:lpstr>几种常用运算符的重载  ++、--</vt:lpstr>
      <vt:lpstr>几种常用运算符的重载  ++、--</vt:lpstr>
      <vt:lpstr>几种常用运算符的重载 - 重载双目运算符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&lt;&lt;、&gt;&gt;</vt:lpstr>
      <vt:lpstr>几种常用运算符的重载  =</vt:lpstr>
      <vt:lpstr>几种常用运算符的重载  =</vt:lpstr>
      <vt:lpstr>几种常用运算符的重载  =</vt:lpstr>
      <vt:lpstr>几种常用运算符的重载  [ ]</vt:lpstr>
      <vt:lpstr>几种常用运算符的重载  [ ]</vt:lpstr>
      <vt:lpstr>几种常用运算符的重载  new、delete</vt:lpstr>
      <vt:lpstr>几种常用运算符的重载  new、delete</vt:lpstr>
      <vt:lpstr>几种常用运算符的重载  ( )</vt:lpstr>
      <vt:lpstr>几种常用运算符的重载  ( )</vt:lpstr>
      <vt:lpstr>几种常用运算符的重载  ( )</vt:lpstr>
      <vt:lpstr>几种常用运算符的重载  ( )</vt:lpstr>
      <vt:lpstr>PowerPoint 演示文稿</vt:lpstr>
      <vt:lpstr>不同类型数据间的转换</vt:lpstr>
      <vt:lpstr>通过重载类型转换运算符转换</vt:lpstr>
      <vt:lpstr>通过重载类型转换运算符转换</vt:lpstr>
      <vt:lpstr>通过重载类型转换运算符转换</vt:lpstr>
      <vt:lpstr>通过重载类型转换运算符转换</vt:lpstr>
      <vt:lpstr>通过重载类型转换运算符转换</vt:lpstr>
      <vt:lpstr>不同类型数据间的转换</vt:lpstr>
      <vt:lpstr>通过构造函数重载转换</vt:lpstr>
      <vt:lpstr>通过构造函数重载转换</vt:lpstr>
      <vt:lpstr>通过构造函数重载转换</vt:lpstr>
      <vt:lpstr>通过构造函数重载转换</vt:lpstr>
      <vt:lpstr>不同类型数据间的转换</vt:lpstr>
      <vt:lpstr>通过重载赋值运算符转换</vt:lpstr>
      <vt:lpstr>通过重载赋值运算符转换</vt:lpstr>
      <vt:lpstr>通过重载赋值运算符转换</vt:lpstr>
      <vt:lpstr>通过重载赋值运算符转换</vt:lpstr>
      <vt:lpstr>通过重载赋值运算符转换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950</cp:revision>
  <dcterms:created xsi:type="dcterms:W3CDTF">2016-06-30T08:41:47Z</dcterms:created>
  <dcterms:modified xsi:type="dcterms:W3CDTF">2017-08-18T01:09:59Z</dcterms:modified>
</cp:coreProperties>
</file>