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72" r:id="rId10"/>
    <p:sldId id="269" r:id="rId11"/>
    <p:sldId id="270" r:id="rId12"/>
    <p:sldId id="268" r:id="rId13"/>
    <p:sldId id="274" r:id="rId14"/>
    <p:sldId id="273" r:id="rId15"/>
    <p:sldId id="275" r:id="rId16"/>
    <p:sldId id="265" r:id="rId17"/>
    <p:sldId id="266" r:id="rId18"/>
    <p:sldId id="267" r:id="rId19"/>
    <p:sldId id="264" r:id="rId20"/>
  </p:sldIdLst>
  <p:sldSz cx="9144000" cy="6858000" type="screen4x3"/>
  <p:notesSz cx="9928225" cy="6797675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112C43BA-0281-4176-BDD9-07ECCCD1E7E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71"/>
            <p14:sldId id="272"/>
            <p14:sldId id="269"/>
            <p14:sldId id="270"/>
            <p14:sldId id="268"/>
            <p14:sldId id="274"/>
            <p14:sldId id="273"/>
            <p14:sldId id="275"/>
            <p14:sldId id="265"/>
            <p14:sldId id="266"/>
            <p14:sldId id="267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2" userDrawn="1">
          <p15:clr>
            <a:srgbClr val="A4A3A4"/>
          </p15:clr>
        </p15:guide>
        <p15:guide id="2" pos="31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7C80"/>
    <a:srgbClr val="FF6600"/>
    <a:srgbClr val="009900"/>
    <a:srgbClr val="006600"/>
    <a:srgbClr val="99FF99"/>
    <a:srgbClr val="660066"/>
    <a:srgbClr val="00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0" autoAdjust="0"/>
    <p:restoredTop sz="96370" autoAdjust="0"/>
  </p:normalViewPr>
  <p:slideViewPr>
    <p:cSldViewPr>
      <p:cViewPr varScale="1">
        <p:scale>
          <a:sx n="114" d="100"/>
          <a:sy n="114" d="100"/>
        </p:scale>
        <p:origin x="1740" y="108"/>
      </p:cViewPr>
      <p:guideLst>
        <p:guide orient="horz" pos="2160"/>
        <p:guide pos="2880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66" d="100"/>
        <a:sy n="66" d="100"/>
      </p:scale>
      <p:origin x="0" y="-1982"/>
    </p:cViewPr>
  </p:sorterViewPr>
  <p:notesViewPr>
    <p:cSldViewPr>
      <p:cViewPr varScale="1">
        <p:scale>
          <a:sx n="50" d="100"/>
          <a:sy n="50" d="100"/>
        </p:scale>
        <p:origin x="-1956" y="-114"/>
      </p:cViewPr>
      <p:guideLst>
        <p:guide orient="horz" pos="2142"/>
        <p:guide pos="3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4303775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854" y="1"/>
            <a:ext cx="4303774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456429"/>
            <a:ext cx="4303775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747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854" y="6456429"/>
            <a:ext cx="4303774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00019EC2-8730-465D-90F5-52A6D206C3D7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914389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4303775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854" y="1"/>
            <a:ext cx="4303774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400425" cy="25511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1707" y="3228215"/>
            <a:ext cx="7944815" cy="3059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456429"/>
            <a:ext cx="4303775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 dirty="0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854" y="6456429"/>
            <a:ext cx="4303774" cy="33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746707E8-540B-44B9-A7AD-A963C99CAEE8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38508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F5B49BA-7C2B-463B-A59A-D19504DE833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2B5FFA4-CD24-457E-83A9-5A30990031CB}" type="slidenum">
              <a:t>0</a:t>
            </a:fld>
            <a:endParaRPr lang="en-US"/>
          </a:p>
        </p:txBody>
      </p:sp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C69DDE81-6D14-4426-84AF-C417A60C393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EADB0131-63E7-459D-94F3-EE0AC7771FA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8783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30DC671-D533-455D-ADB4-6C37524D615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D3631C6-837E-4778-BEF7-900FC7918F16}" type="slidenum">
              <a:t>10</a:t>
            </a:fld>
            <a:endParaRPr lang="en-US"/>
          </a:p>
        </p:txBody>
      </p:sp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4F4F2DE8-697B-47EB-80CA-83D79596DF5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08EAC8E7-76C2-4602-89B6-915D6FA4DB4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211173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30DC671-D533-455D-ADB4-6C37524D615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D3631C6-837E-4778-BEF7-900FC7918F16}" type="slidenum">
              <a:t>12</a:t>
            </a:fld>
            <a:endParaRPr lang="en-US"/>
          </a:p>
        </p:txBody>
      </p:sp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4F4F2DE8-697B-47EB-80CA-83D79596DF5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08EAC8E7-76C2-4602-89B6-915D6FA4DB4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30939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F6B1733-53E4-4E58-AE64-0DF162D12C2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8D72E0A-E1CC-4182-B206-F85E12F7BE0C}" type="slidenum">
              <a:t>18</a:t>
            </a:fld>
            <a:endParaRPr lang="en-US"/>
          </a:p>
        </p:txBody>
      </p:sp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01EBB005-5ED5-4CB6-B8B0-C9AF77DA009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357C983-DAC3-4F1E-93BE-96A6D73EDE1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9955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9A7B11F-9F1C-4824-AC5C-EC223D9F809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3A36165-457F-4C32-AF09-A3E54F3ED6B7}" type="slidenum">
              <a:t>1</a:t>
            </a:fld>
            <a:endParaRPr lang="en-US"/>
          </a:p>
        </p:txBody>
      </p:sp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D05CB9D9-D1D9-4FE0-877E-8091ECE9A48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54A8C89B-105F-4568-B6BF-C9625034F02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71868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0076357-34C6-4BD4-9A41-BB574805F26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27C32F1-D37B-49F7-BA47-3701191651E1}" type="slidenum">
              <a:t>2</a:t>
            </a:fld>
            <a:endParaRPr lang="en-US"/>
          </a:p>
        </p:txBody>
      </p:sp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7AAB298F-ECFD-441A-833F-4017404CA27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8FA3FE9F-2E1D-4505-B988-550EC4C4505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96195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539B803-805B-423B-8433-CFF9AFEF6BC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A55F1B4-453D-4105-9D17-C13CC2618259}" type="slidenum">
              <a:t>3</a:t>
            </a:fld>
            <a:endParaRPr lang="en-US"/>
          </a:p>
        </p:txBody>
      </p:sp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D47A61DD-A2C2-4C25-8AC2-1115E6BE662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DC57E9E3-783B-412F-A191-0A9E9C01155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58349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25F2797-1819-4919-B85E-F6623A2748E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6996BAE-36C2-4D32-881A-F7AF4935F622}" type="slidenum">
              <a:t>4</a:t>
            </a:fld>
            <a:endParaRPr lang="en-US"/>
          </a:p>
        </p:txBody>
      </p:sp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C065391E-96E5-43C8-8B3D-49A0503C6AC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D965F0B8-20D5-46E6-826C-5A342BB2FB3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699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36FCBFB-5A29-4DC6-B537-CE31DFCBC85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6A028ED-7B1B-48AF-97F7-5E6B501F8477}" type="slidenum">
              <a:t>5</a:t>
            </a:fld>
            <a:endParaRPr lang="en-US"/>
          </a:p>
        </p:txBody>
      </p:sp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347B2E07-8402-4862-BEBA-A87270CC53E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B5C8132B-4ADB-478A-AD02-078599EC9CC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47567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30DC671-D533-455D-ADB4-6C37524D615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D3631C6-837E-4778-BEF7-900FC7918F16}" type="slidenum">
              <a:t>6</a:t>
            </a:fld>
            <a:endParaRPr lang="en-US"/>
          </a:p>
        </p:txBody>
      </p:sp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4F4F2DE8-697B-47EB-80CA-83D79596DF5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08EAC8E7-76C2-4602-89B6-915D6FA4DB4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06059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Softmax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 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将向量 </a:t>
            </a:r>
            <a:r>
              <a:rPr kumimoji="1" lang="zh-CN" altLang="en-US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等比例压缩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 到 </a:t>
            </a:r>
            <a:r>
              <a:rPr kumimoji="1" lang="en-US" altLang="zh-CN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[0, 1]</a:t>
            </a:r>
            <a:r>
              <a:rPr kumimoji="1" lang="zh-CN" altLang="en-US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之间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，且保证 </a:t>
            </a:r>
            <a:r>
              <a:rPr kumimoji="1" lang="zh-CN" altLang="en-US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所有元素之和 为</a:t>
            </a:r>
            <a:r>
              <a:rPr kumimoji="1" lang="en-US" altLang="zh-CN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1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+mn-cs"/>
              </a:rPr>
              <a:t> 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6707E8-540B-44B9-A7AD-A963C99CAEE8}" type="slidenum">
              <a:rPr lang="en-US" altLang="zh-TW" smtClean="0"/>
              <a:pPr>
                <a:defRPr/>
              </a:pPr>
              <a:t>7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66193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30DC671-D533-455D-ADB4-6C37524D615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D3631C6-837E-4778-BEF7-900FC7918F16}" type="slidenum">
              <a:t>8</a:t>
            </a:fld>
            <a:endParaRPr lang="en-US"/>
          </a:p>
        </p:txBody>
      </p:sp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4F4F2DE8-697B-47EB-80CA-83D79596DF5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08EAC8E7-76C2-4602-89B6-915D6FA4DB4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21819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 </a:t>
            </a:r>
            <a:fld id="{962FCE69-E915-4893-BF91-EA344579EF70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Page </a:t>
            </a:r>
            <a:fld id="{D7BD40F6-575C-41C5-B64C-DAA9575E08DE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606107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4213" y="228600"/>
            <a:ext cx="5678487" cy="60610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Page </a:t>
            </a:r>
            <a:fld id="{41D70672-9049-409A-B7B6-AC3FBC9963F8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4213" y="1412875"/>
            <a:ext cx="3810000" cy="4876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6613" y="1412875"/>
            <a:ext cx="3810000" cy="2362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6613" y="3927475"/>
            <a:ext cx="3810000" cy="2362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Page </a:t>
            </a:r>
            <a:fld id="{ED542033-D894-4885-97FC-8A3854A6CF73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4213" y="1412875"/>
            <a:ext cx="3810000" cy="4876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6613" y="1412875"/>
            <a:ext cx="3810000" cy="4876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Page </a:t>
            </a:r>
            <a:fld id="{2F3784A5-D020-4738-860C-310DE17D3AA3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spcBef>
                <a:spcPts val="1000"/>
              </a:spcBef>
              <a:defRPr sz="2400">
                <a:latin typeface="+mn-lt"/>
              </a:defRPr>
            </a:lvl1pPr>
            <a:lvl2pPr>
              <a:spcBef>
                <a:spcPts val="1000"/>
              </a:spcBef>
              <a:defRPr sz="2000">
                <a:latin typeface="+mn-lt"/>
              </a:defRPr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600"/>
            </a:lvl4pPr>
            <a:lvl5pPr>
              <a:spcBef>
                <a:spcPts val="1000"/>
              </a:spcBef>
              <a:defRPr sz="1400"/>
            </a:lvl5pPr>
          </a:lstStyle>
          <a:p>
            <a:pPr lvl="0"/>
            <a:r>
              <a:rPr lang="en-US" altLang="zh-TW" dirty="0"/>
              <a:t>First</a:t>
            </a:r>
            <a:endParaRPr lang="zh-TW" altLang="en-US" dirty="0"/>
          </a:p>
          <a:p>
            <a:pPr lvl="1"/>
            <a:r>
              <a:rPr lang="en-US" altLang="zh-TW" dirty="0"/>
              <a:t>second</a:t>
            </a:r>
            <a:endParaRPr lang="zh-TW" altLang="en-US" dirty="0"/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 </a:t>
            </a:r>
            <a:fld id="{877F4C0E-09E9-44C3-9B5E-28E92CA12423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 </a:t>
            </a:r>
            <a:fld id="{5F83E0A4-F48A-492B-8F10-3054C8AE6199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4213" y="1412875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6613" y="1412875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Page </a:t>
            </a:r>
            <a:fld id="{3D287E2D-1823-4217-A367-86C7C6DAC1EB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Page </a:t>
            </a:r>
            <a:fld id="{ADA4039D-1BB3-43B7-8BE3-E3EE6A19C036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Page </a:t>
            </a:r>
            <a:fld id="{B5A5438A-6114-4DD5-8EA9-D980E5CF24F2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Page </a:t>
            </a:r>
            <a:fld id="{5738C496-038D-479A-A52B-A7375D49DC64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Page </a:t>
            </a:r>
            <a:fld id="{75320FF0-8E5A-4815-9AD2-98E6C2479772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Page </a:t>
            </a:r>
            <a:fld id="{9552ABE7-6864-4105-8477-781948E208E2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5"/>
          <p:cNvSpPr txBox="1">
            <a:spLocks noChangeArrowheads="1"/>
          </p:cNvSpPr>
          <p:nvPr/>
        </p:nvSpPr>
        <p:spPr bwMode="auto">
          <a:xfrm>
            <a:off x="149225" y="6391275"/>
            <a:ext cx="3352800" cy="320675"/>
          </a:xfrm>
          <a:prstGeom prst="rect">
            <a:avLst/>
          </a:prstGeom>
          <a:noFill/>
          <a:ln>
            <a:noFill/>
          </a:ln>
          <a:extLst/>
        </p:spPr>
        <p:txBody>
          <a:bodyPr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  <a:buFont typeface="Monotype Sorts"/>
              <a:buNone/>
              <a:defRPr/>
            </a:pPr>
            <a:r>
              <a:rPr kumimoji="1" lang="zh-TW" altLang="en-US" sz="1200" i="1">
                <a:solidFill>
                  <a:srgbClr val="3366FF"/>
                </a:solidFill>
                <a:latin typeface="標楷體" pitchFamily="65" charset="-120"/>
                <a:ea typeface="標楷體" pitchFamily="65" charset="-120"/>
              </a:rPr>
              <a:t>國立成功大學 電機工程學系 機電整合實驗室</a:t>
            </a:r>
          </a:p>
        </p:txBody>
      </p:sp>
      <p:sp>
        <p:nvSpPr>
          <p:cNvPr id="1027" name="Rectangle 7"/>
          <p:cNvSpPr>
            <a:spLocks noChangeArrowheads="1"/>
          </p:cNvSpPr>
          <p:nvPr/>
        </p:nvSpPr>
        <p:spPr bwMode="auto">
          <a:xfrm>
            <a:off x="0" y="1219200"/>
            <a:ext cx="9144000" cy="76200"/>
          </a:xfrm>
          <a:prstGeom prst="rect">
            <a:avLst/>
          </a:prstGeom>
          <a:solidFill>
            <a:srgbClr val="3366FF"/>
          </a:solidFill>
          <a:ln w="9525">
            <a:solidFill>
              <a:srgbClr val="3366FF"/>
            </a:solidFill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pPr eaLnBrk="1" hangingPunct="1">
              <a:defRPr/>
            </a:pPr>
            <a:endParaRPr kumimoji="1" lang="zh-TW" altLang="en-US" sz="2400"/>
          </a:p>
        </p:txBody>
      </p:sp>
      <p:pic>
        <p:nvPicPr>
          <p:cNvPr id="1028" name="Picture 8" descr="space-gps"/>
          <p:cNvPicPr>
            <a:picLocks noChangeAspect="1" noChangeArrowheads="1" noCrop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153400" y="152400"/>
            <a:ext cx="990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9" descr="logo完成圖(具有圖層)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988" y="0"/>
            <a:ext cx="1433512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1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412875"/>
            <a:ext cx="7772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	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kumimoji="1" sz="1400">
                <a:solidFill>
                  <a:srgbClr val="3366FF"/>
                </a:solidFill>
              </a:defRPr>
            </a:lvl1pPr>
          </a:lstStyle>
          <a:p>
            <a:pPr>
              <a:defRPr/>
            </a:pPr>
            <a:r>
              <a:rPr lang="en-US" altLang="zh-TW" dirty="0"/>
              <a:t>Page </a:t>
            </a:r>
            <a:fld id="{ACC4B56D-7C6A-4406-B903-25F483397EF5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u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Ø"/>
        <a:defRPr kumimoji="1" sz="2800">
          <a:solidFill>
            <a:schemeClr val="tx1"/>
          </a:solidFill>
          <a:latin typeface="Times-Roman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6600FF"/>
        </a:buClr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512.02325.pdf" TargetMode="External"/><Relationship Id="rId7" Type="http://schemas.openxmlformats.org/officeDocument/2006/relationships/hyperlink" Target="https://blog.csdn.net/wfei101/article/details/78176322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zhuanlan.zhihu.com/p/31427288" TargetMode="External"/><Relationship Id="rId5" Type="http://schemas.openxmlformats.org/officeDocument/2006/relationships/hyperlink" Target="https://blog.csdn.net/shuzfan/article/details/52711706" TargetMode="External"/><Relationship Id="rId4" Type="http://schemas.openxmlformats.org/officeDocument/2006/relationships/hyperlink" Target="https://goo.gl/g7JoxV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CD4333-892C-4988-806B-651B149719F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22482" y="1467882"/>
            <a:ext cx="8228763" cy="1144888"/>
          </a:xfrm>
        </p:spPr>
        <p:txBody>
          <a:bodyPr/>
          <a:lstStyle/>
          <a:p>
            <a:pPr lvl="0"/>
            <a:r>
              <a:rPr lang="en-US"/>
              <a:t>Single Shot Multibox Detector</a:t>
            </a:r>
            <a:br>
              <a:rPr lang="en-US"/>
            </a:br>
            <a:r>
              <a:rPr lang="en-US"/>
              <a:t>SSD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C471C67-FEA0-45EB-B351-737097EF4B0C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498" y="3527113"/>
            <a:ext cx="8228763" cy="2409621"/>
          </a:xfrm>
        </p:spPr>
        <p:txBody>
          <a:bodyPr anchor="ctr"/>
          <a:lstStyle/>
          <a:p>
            <a:pPr marL="0" lvl="0" indent="0" algn="ctr">
              <a:buNone/>
            </a:pPr>
            <a:r>
              <a:rPr lang="en-US" dirty="0"/>
              <a:t>Teacher :</a:t>
            </a:r>
            <a:r>
              <a:rPr lang="en-US" dirty="0" err="1"/>
              <a:t>Jyh</a:t>
            </a:r>
            <a:r>
              <a:rPr lang="en-US" dirty="0"/>
              <a:t>-Ching </a:t>
            </a:r>
            <a:r>
              <a:rPr lang="en-US" dirty="0" err="1"/>
              <a:t>Juang</a:t>
            </a:r>
            <a:endParaRPr lang="en-US" dirty="0"/>
          </a:p>
          <a:p>
            <a:pPr marL="0" lvl="0" indent="0" algn="ctr">
              <a:buNone/>
            </a:pPr>
            <a:r>
              <a:rPr lang="en-US" dirty="0"/>
              <a:t>Student : Jia-</a:t>
            </a:r>
            <a:r>
              <a:rPr lang="en-US" dirty="0" err="1"/>
              <a:t>Nian</a:t>
            </a:r>
            <a:r>
              <a:rPr lang="en-US" dirty="0"/>
              <a:t> Chen</a:t>
            </a:r>
          </a:p>
        </p:txBody>
      </p:sp>
    </p:spTree>
    <p:extLst>
      <p:ext uri="{BB962C8B-B14F-4D97-AF65-F5344CB8AC3E}">
        <p14:creationId xmlns:p14="http://schemas.microsoft.com/office/powerpoint/2010/main" val="806154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8F52A1F-F8F8-47D9-90A4-03929A686E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Page </a:t>
            </a:r>
            <a:fld id="{5738C496-038D-479A-A52B-A7375D49DC64}" type="slidenum">
              <a:rPr lang="en-US" altLang="zh-TW" smtClean="0"/>
              <a:pPr>
                <a:defRPr/>
              </a:pPr>
              <a:t>9</a:t>
            </a:fld>
            <a:endParaRPr lang="en-US" altLang="zh-TW" dirty="0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F3D93925-CA9B-478C-894F-B1BA27F898D3}"/>
              </a:ext>
            </a:extLst>
          </p:cNvPr>
          <p:cNvSpPr txBox="1">
            <a:spLocks/>
          </p:cNvSpPr>
          <p:nvPr/>
        </p:nvSpPr>
        <p:spPr bwMode="auto">
          <a:xfrm>
            <a:off x="685800" y="2286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lang="en-US" kern="0"/>
              <a:t>Architecture-SSD</a:t>
            </a:r>
            <a:endParaRPr lang="en-US" kern="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C8EE90F-6BB0-42AE-97BE-2A237F811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2" y="1725752"/>
            <a:ext cx="8105775" cy="451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90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F5BA58-5E87-48E7-960C-A89B99385A9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Architecture-SSD</a:t>
            </a:r>
          </a:p>
        </p:txBody>
      </p:sp>
      <p:pic>
        <p:nvPicPr>
          <p:cNvPr id="3" name="圖片版面配置區 2">
            <a:extLst>
              <a:ext uri="{FF2B5EF4-FFF2-40B4-BE49-F238E27FC236}">
                <a16:creationId xmlns:a16="http://schemas.microsoft.com/office/drawing/2014/main" id="{AB312316-2CFC-4AB9-8E12-3A4464330727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408742" y="1639974"/>
            <a:ext cx="6363175" cy="3977067"/>
          </a:xfrm>
        </p:spPr>
      </p:pic>
    </p:spTree>
    <p:extLst>
      <p:ext uri="{BB962C8B-B14F-4D97-AF65-F5344CB8AC3E}">
        <p14:creationId xmlns:p14="http://schemas.microsoft.com/office/powerpoint/2010/main" val="2042569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7A1819E-1B80-4E99-9907-1A21DD9526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Page </a:t>
            </a:r>
            <a:fld id="{5738C496-038D-479A-A52B-A7375D49DC64}" type="slidenum">
              <a:rPr lang="en-US" altLang="zh-TW" smtClean="0"/>
              <a:pPr>
                <a:defRPr/>
              </a:pPr>
              <a:t>11</a:t>
            </a:fld>
            <a:endParaRPr lang="en-US" altLang="zh-TW" dirty="0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90A4B495-5E6B-4C96-939F-51937C00CC4E}"/>
              </a:ext>
            </a:extLst>
          </p:cNvPr>
          <p:cNvSpPr txBox="1">
            <a:spLocks/>
          </p:cNvSpPr>
          <p:nvPr/>
        </p:nvSpPr>
        <p:spPr bwMode="auto">
          <a:xfrm>
            <a:off x="685800" y="2286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lang="en-US" kern="0" dirty="0"/>
              <a:t>Architecture-SSD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11B3393-DA65-43E8-A3A6-B05964E58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91" y="2420888"/>
            <a:ext cx="8411018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89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F5BA58-5E87-48E7-960C-A89B99385A9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Architecture-SSD</a:t>
            </a:r>
          </a:p>
        </p:txBody>
      </p:sp>
      <p:pic>
        <p:nvPicPr>
          <p:cNvPr id="3" name="圖片版面配置區 2">
            <a:extLst>
              <a:ext uri="{FF2B5EF4-FFF2-40B4-BE49-F238E27FC236}">
                <a16:creationId xmlns:a16="http://schemas.microsoft.com/office/drawing/2014/main" id="{AB312316-2CFC-4AB9-8E12-3A4464330727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408742" y="1639974"/>
            <a:ext cx="6363175" cy="3977067"/>
          </a:xfrm>
        </p:spPr>
      </p:pic>
    </p:spTree>
    <p:extLst>
      <p:ext uri="{BB962C8B-B14F-4D97-AF65-F5344CB8AC3E}">
        <p14:creationId xmlns:p14="http://schemas.microsoft.com/office/powerpoint/2010/main" val="4060261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6392689-334E-4941-A173-9713E4C911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Page </a:t>
            </a:r>
            <a:fld id="{5738C496-038D-479A-A52B-A7375D49DC64}" type="slidenum">
              <a:rPr lang="en-US" altLang="zh-TW" smtClean="0"/>
              <a:pPr>
                <a:defRPr/>
              </a:pPr>
              <a:t>13</a:t>
            </a:fld>
            <a:endParaRPr lang="en-US" altLang="zh-TW" dirty="0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37759A7C-BD03-459A-979D-34D9835B8620}"/>
              </a:ext>
            </a:extLst>
          </p:cNvPr>
          <p:cNvSpPr txBox="1">
            <a:spLocks/>
          </p:cNvSpPr>
          <p:nvPr/>
        </p:nvSpPr>
        <p:spPr bwMode="auto">
          <a:xfrm>
            <a:off x="685800" y="2286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lang="en-US" kern="0" dirty="0"/>
              <a:t>Architecture-SSD-NAMs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E683A73-7615-423A-A3BE-09D1A45F30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132856"/>
            <a:ext cx="6768752" cy="302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89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15DCC8D-684A-4407-9CD9-B0DC99BC6F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Page </a:t>
            </a:r>
            <a:fld id="{5738C496-038D-479A-A52B-A7375D49DC64}" type="slidenum">
              <a:rPr lang="en-US" altLang="zh-TW" smtClean="0"/>
              <a:pPr>
                <a:defRPr/>
              </a:pPr>
              <a:t>14</a:t>
            </a:fld>
            <a:endParaRPr lang="en-US" altLang="zh-TW" dirty="0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B2917522-5C3C-4285-9939-0465F38E0F52}"/>
              </a:ext>
            </a:extLst>
          </p:cNvPr>
          <p:cNvSpPr txBox="1">
            <a:spLocks/>
          </p:cNvSpPr>
          <p:nvPr/>
        </p:nvSpPr>
        <p:spPr bwMode="auto">
          <a:xfrm>
            <a:off x="685800" y="2286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lang="en-US" kern="0" dirty="0"/>
              <a:t>Architecture-SSD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6BF609F-A913-4746-BB2B-E8A6CF4811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97991"/>
            <a:ext cx="7772400" cy="474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156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77DA7821-6CDC-4D1D-B7B2-12AB275DCF84}"/>
              </a:ext>
            </a:extLst>
          </p:cNvPr>
          <p:cNvSpPr txBox="1">
            <a:spLocks/>
          </p:cNvSpPr>
          <p:nvPr/>
        </p:nvSpPr>
        <p:spPr bwMode="auto">
          <a:xfrm>
            <a:off x="685800" y="2286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lang="en-US" kern="0" dirty="0"/>
              <a:t>Default Box Parameter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EDE5202-4292-4AC2-9231-CB39206A411E}"/>
              </a:ext>
            </a:extLst>
          </p:cNvPr>
          <p:cNvSpPr txBox="1">
            <a:spLocks/>
          </p:cNvSpPr>
          <p:nvPr/>
        </p:nvSpPr>
        <p:spPr bwMode="auto">
          <a:xfrm>
            <a:off x="457498" y="1605359"/>
            <a:ext cx="8228763" cy="3977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Ø"/>
              <a:defRPr kumimoji="1" sz="2800">
                <a:solidFill>
                  <a:schemeClr val="tx1"/>
                </a:solidFill>
                <a:latin typeface="Times-Roman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00FF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SzPct val="45000"/>
              <a:buFont typeface="StarSymbol"/>
              <a:buChar char="●"/>
            </a:pPr>
            <a:endParaRPr lang="en-US" kern="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433197C-0088-4D3A-839B-2782A7D810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2856"/>
            <a:ext cx="9144000" cy="85369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E9728E6-CEDB-4609-87D3-2781B62873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788" y="3243236"/>
            <a:ext cx="1962424" cy="37152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3DD0389-CF22-4149-B213-EA039C4F3C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746" y="4346147"/>
            <a:ext cx="2086266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90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38702B5-F7DA-45CF-BD84-3F5B23C1C8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Page </a:t>
            </a:r>
            <a:fld id="{5738C496-038D-479A-A52B-A7375D49DC64}" type="slidenum">
              <a:rPr lang="en-US" altLang="zh-TW" smtClean="0"/>
              <a:pPr>
                <a:defRPr/>
              </a:pPr>
              <a:t>16</a:t>
            </a:fld>
            <a:endParaRPr lang="en-US" altLang="zh-TW" dirty="0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2880BC02-D861-41D7-B214-16E5A9AA0704}"/>
              </a:ext>
            </a:extLst>
          </p:cNvPr>
          <p:cNvSpPr txBox="1">
            <a:spLocks/>
          </p:cNvSpPr>
          <p:nvPr/>
        </p:nvSpPr>
        <p:spPr bwMode="auto">
          <a:xfrm>
            <a:off x="685800" y="2286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lang="en-US" altLang="zh-TW" kern="0" dirty="0"/>
              <a:t>Conclusion</a:t>
            </a:r>
            <a:endParaRPr lang="en-US" kern="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93BFC20-433D-4D80-8DC2-25CE43181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3" y="1700808"/>
            <a:ext cx="8945753" cy="411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266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B397466-EF22-4607-9312-7203D655E8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Page </a:t>
            </a:r>
            <a:fld id="{5738C496-038D-479A-A52B-A7375D49DC64}" type="slidenum">
              <a:rPr lang="en-US" altLang="zh-TW" smtClean="0"/>
              <a:pPr>
                <a:defRPr/>
              </a:pPr>
              <a:t>17</a:t>
            </a:fld>
            <a:endParaRPr lang="en-US" altLang="zh-TW" dirty="0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130C5621-064A-4F3E-860C-E017810CDC2C}"/>
              </a:ext>
            </a:extLst>
          </p:cNvPr>
          <p:cNvSpPr txBox="1">
            <a:spLocks/>
          </p:cNvSpPr>
          <p:nvPr/>
        </p:nvSpPr>
        <p:spPr bwMode="auto">
          <a:xfrm>
            <a:off x="685800" y="2286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lang="en-US" kern="0" dirty="0"/>
              <a:t>Conclusion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F405B3E-3804-4E3A-B537-AFC057CEE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5" y="2510270"/>
            <a:ext cx="74104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391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1E98F-0A02-431C-B49D-C85C8C43B2C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Reference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1C92FE6-39EA-45A0-9874-8577D492270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sz="2400" dirty="0"/>
              <a:t>Paper : </a:t>
            </a:r>
            <a:r>
              <a:rPr lang="en-US" sz="2400" dirty="0">
                <a:hlinkClick r:id="rId3"/>
              </a:rPr>
              <a:t>https://arxiv.org/pdf/1512.02325.pdf</a:t>
            </a:r>
            <a:endParaRPr lang="en-US" sz="2400" dirty="0"/>
          </a:p>
          <a:p>
            <a:pPr lvl="0">
              <a:buSzPct val="45000"/>
              <a:buFont typeface="StarSymbol"/>
              <a:buChar char="●"/>
            </a:pPr>
            <a:r>
              <a:rPr lang="en-US" sz="2400" dirty="0"/>
              <a:t>Deepsystem.io : </a:t>
            </a:r>
            <a:r>
              <a:rPr lang="en-US" sz="2400" dirty="0">
                <a:hlinkClick r:id="rId4"/>
              </a:rPr>
              <a:t>https://goo.gl/g7JoxV</a:t>
            </a:r>
            <a:endParaRPr lang="en-US" sz="2400" dirty="0"/>
          </a:p>
          <a:p>
            <a:pPr>
              <a:buSzPct val="45000"/>
              <a:buFont typeface="StarSymbol"/>
              <a:buChar char="●"/>
            </a:pPr>
            <a:r>
              <a:rPr lang="en-US" altLang="zh-TW" sz="2400" dirty="0"/>
              <a:t>Non Maximum Suppression</a:t>
            </a:r>
            <a:r>
              <a:rPr lang="zh-TW" altLang="en-US" sz="2400" dirty="0"/>
              <a:t> </a:t>
            </a:r>
            <a:r>
              <a:rPr lang="en-US" altLang="zh-TW" sz="2400" dirty="0"/>
              <a:t>:</a:t>
            </a:r>
            <a:r>
              <a:rPr lang="zh-TW" altLang="en-US" sz="2400" b="1" dirty="0"/>
              <a:t> </a:t>
            </a:r>
            <a:r>
              <a:rPr lang="en-US" sz="2400" dirty="0">
                <a:hlinkClick r:id="rId5"/>
              </a:rPr>
              <a:t>https://blog.csdn.net/shuzfan/article/details/52711706</a:t>
            </a:r>
            <a:endParaRPr lang="en-US" sz="2400" dirty="0"/>
          </a:p>
          <a:p>
            <a:pPr>
              <a:buSzPct val="45000"/>
              <a:buFont typeface="StarSymbol"/>
              <a:buChar char="●"/>
            </a:pPr>
            <a:r>
              <a:rPr lang="en-US" sz="2400" dirty="0"/>
              <a:t>SSD Blog : </a:t>
            </a:r>
            <a:r>
              <a:rPr lang="en-US" sz="2400" dirty="0">
                <a:hlinkClick r:id="rId6"/>
              </a:rPr>
              <a:t>https://zhuanlan.zhihu.com/p/31427288</a:t>
            </a:r>
            <a:endParaRPr lang="en-US" sz="2400" dirty="0"/>
          </a:p>
          <a:p>
            <a:pPr>
              <a:buSzPct val="45000"/>
              <a:buFont typeface="StarSymbol"/>
              <a:buChar char="●"/>
            </a:pPr>
            <a:r>
              <a:rPr lang="en-US" sz="2400" dirty="0"/>
              <a:t>SSD Blog : </a:t>
            </a:r>
            <a:r>
              <a:rPr lang="en-US" sz="2400" dirty="0">
                <a:hlinkClick r:id="rId7"/>
              </a:rPr>
              <a:t>https://blog.csdn.net/wfei101/article/details/78176322</a:t>
            </a:r>
            <a:endParaRPr lang="en-US" sz="2400" dirty="0"/>
          </a:p>
          <a:p>
            <a:pPr>
              <a:buSzPct val="45000"/>
              <a:buFont typeface="StarSymbol"/>
              <a:buChar char="●"/>
            </a:pPr>
            <a:endParaRPr lang="en-US" sz="2400" dirty="0"/>
          </a:p>
          <a:p>
            <a:pPr marL="0" indent="0">
              <a:buSzPct val="45000"/>
              <a:buNone/>
            </a:pPr>
            <a:endParaRPr lang="en-US" sz="2400" dirty="0"/>
          </a:p>
          <a:p>
            <a:pPr>
              <a:buSzPct val="45000"/>
              <a:buFont typeface="StarSymbol"/>
              <a:buChar char="●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8581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CB0758-D475-4137-A9B3-0EA7F3864B2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Outline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722ADA7-A6D7-4391-BD28-BAF4DF9AB64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dirty="0"/>
              <a:t>Introduction</a:t>
            </a:r>
          </a:p>
          <a:p>
            <a:pPr lvl="1" hangingPunct="0">
              <a:spcBef>
                <a:spcPts val="1285"/>
              </a:spcBef>
              <a:buSzPct val="75000"/>
              <a:buFont typeface="StarSymbol"/>
              <a:buChar char="–"/>
            </a:pPr>
            <a:r>
              <a:rPr lang="en-US" sz="2903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Benchmark</a:t>
            </a:r>
          </a:p>
          <a:p>
            <a:pPr lvl="1" hangingPunct="0">
              <a:spcBef>
                <a:spcPts val="1285"/>
              </a:spcBef>
              <a:buSzPct val="75000"/>
              <a:buFont typeface="StarSymbol"/>
              <a:buChar char="–"/>
            </a:pPr>
            <a:r>
              <a:rPr lang="en-US" sz="2903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Goal</a:t>
            </a:r>
          </a:p>
          <a:p>
            <a:pPr lvl="1" hangingPunct="0">
              <a:spcBef>
                <a:spcPts val="1285"/>
              </a:spcBef>
              <a:buSzPct val="75000"/>
              <a:buFont typeface="StarSymbol"/>
              <a:buChar char="–"/>
            </a:pPr>
            <a:r>
              <a:rPr lang="en-US" sz="2903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VGG16 &amp; </a:t>
            </a:r>
            <a:r>
              <a:rPr lang="en-US" altLang="zh-TW" sz="3200" dirty="0" err="1">
                <a:highlight>
                  <a:scrgbClr r="0" g="0" b="0">
                    <a:alpha val="0"/>
                  </a:scrgbClr>
                </a:highlight>
              </a:rPr>
              <a:t>AlexNet</a:t>
            </a:r>
            <a:endParaRPr lang="en-US" sz="2903" dirty="0">
              <a:highlight>
                <a:scrgbClr r="0" g="0" b="0">
                  <a:alpha val="0"/>
                </a:scrgbClr>
              </a:highlight>
              <a:latin typeface="Liberation Sans" pitchFamily="18"/>
            </a:endParaRP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Architecture  SSD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Conclusion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3100779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727820-4A8A-42F6-B987-658418DB0F9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Introduction-Benchmark</a:t>
            </a:r>
          </a:p>
        </p:txBody>
      </p:sp>
      <p:pic>
        <p:nvPicPr>
          <p:cNvPr id="3" name="圖片版面配置區 2">
            <a:extLst>
              <a:ext uri="{FF2B5EF4-FFF2-40B4-BE49-F238E27FC236}">
                <a16:creationId xmlns:a16="http://schemas.microsoft.com/office/drawing/2014/main" id="{372FEE52-87AF-40CF-A55E-F517C3BB5606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240896" y="1763737"/>
            <a:ext cx="6363175" cy="3976740"/>
          </a:xfrm>
        </p:spPr>
      </p:pic>
    </p:spTree>
    <p:extLst>
      <p:ext uri="{BB962C8B-B14F-4D97-AF65-F5344CB8AC3E}">
        <p14:creationId xmlns:p14="http://schemas.microsoft.com/office/powerpoint/2010/main" val="839157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AF5EE4-7C27-42B7-B2EA-7C2F459A5DE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Introduction-Goal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E3EB1A3-4E87-4484-891B-CDD6F656C25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32819" y="2852936"/>
            <a:ext cx="3394500" cy="2155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6EA7008E-CC6F-4657-ABC4-19B5781DBCA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916682" y="2852936"/>
            <a:ext cx="3878775" cy="21552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7483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16E753-97F8-4D02-BB4C-7913822F3DE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Introduction-VGG16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5BF8E45-ED8D-4909-93B0-A91F57F1449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79654" y="4768008"/>
            <a:ext cx="6901659" cy="182868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8F3E78C-A7D0-4F0E-989A-CAB3785A18F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7498" y="1605359"/>
            <a:ext cx="8228763" cy="3977067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dirty="0"/>
              <a:t>Oxford : Visual Geometry Group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Goal: Increasing the depth of the network  affect network performance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Architecture</a:t>
            </a:r>
          </a:p>
          <a:p>
            <a:pPr lvl="1" hangingPunct="0">
              <a:spcBef>
                <a:spcPts val="1285"/>
              </a:spcBef>
              <a:buSzPct val="75000"/>
              <a:buFont typeface="StarSymbol"/>
              <a:buChar char="–"/>
            </a:pPr>
            <a:r>
              <a:rPr lang="en-US" sz="2903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3*3 kernel map</a:t>
            </a:r>
          </a:p>
          <a:p>
            <a:pPr lvl="1" hangingPunct="0">
              <a:spcBef>
                <a:spcPts val="1285"/>
              </a:spcBef>
              <a:buSzPct val="75000"/>
              <a:buFont typeface="StarSymbol"/>
              <a:buChar char="–"/>
            </a:pPr>
            <a:r>
              <a:rPr lang="en-US" sz="2903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2*2 pooling</a:t>
            </a:r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6854BA1-5EB6-4268-8C7D-37E3855DC61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245166" y="2939321"/>
            <a:ext cx="3918614" cy="20376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6628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B9F98F-2DF9-44C4-A7E4-EE11002DE3D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VGG16  </a:t>
            </a:r>
            <a:r>
              <a:rPr lang="en-US" dirty="0" err="1"/>
              <a:t>v.s</a:t>
            </a:r>
            <a:r>
              <a:rPr lang="en-US" dirty="0"/>
              <a:t>. </a:t>
            </a:r>
            <a:r>
              <a:rPr lang="en-US" dirty="0" err="1"/>
              <a:t>AlexNet</a:t>
            </a:r>
            <a:endParaRPr lang="en-US" dirty="0"/>
          </a:p>
        </p:txBody>
      </p:sp>
      <p:pic>
        <p:nvPicPr>
          <p:cNvPr id="3" name="圖片版面配置區 2">
            <a:extLst>
              <a:ext uri="{FF2B5EF4-FFF2-40B4-BE49-F238E27FC236}">
                <a16:creationId xmlns:a16="http://schemas.microsoft.com/office/drawing/2014/main" id="{0B785B39-246A-4221-8548-DA836A8B2091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12400" y="2899220"/>
            <a:ext cx="8228763" cy="3958780"/>
          </a:xfrm>
        </p:spPr>
      </p:pic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996B407-DF8E-4667-B015-997564A02D8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7498" y="1605359"/>
            <a:ext cx="8228763" cy="3977067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dirty="0" err="1"/>
              <a:t>AlexNet</a:t>
            </a:r>
            <a:r>
              <a:rPr lang="en-US" dirty="0"/>
              <a:t> : Layer1 : 11*11  Layer1 : 5*5 kernel map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VGG16 :  3*3 kernel map</a:t>
            </a:r>
          </a:p>
        </p:txBody>
      </p:sp>
    </p:spTree>
    <p:extLst>
      <p:ext uri="{BB962C8B-B14F-4D97-AF65-F5344CB8AC3E}">
        <p14:creationId xmlns:p14="http://schemas.microsoft.com/office/powerpoint/2010/main" val="1705278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F5BA58-5E87-48E7-960C-A89B99385A9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Architecture-SSD</a:t>
            </a:r>
          </a:p>
        </p:txBody>
      </p:sp>
      <p:pic>
        <p:nvPicPr>
          <p:cNvPr id="3" name="圖片版面配置區 2">
            <a:extLst>
              <a:ext uri="{FF2B5EF4-FFF2-40B4-BE49-F238E27FC236}">
                <a16:creationId xmlns:a16="http://schemas.microsoft.com/office/drawing/2014/main" id="{AB312316-2CFC-4AB9-8E12-3A4464330727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182232" y="1628800"/>
            <a:ext cx="6779536" cy="4237298"/>
          </a:xfrm>
        </p:spPr>
      </p:pic>
    </p:spTree>
    <p:extLst>
      <p:ext uri="{BB962C8B-B14F-4D97-AF65-F5344CB8AC3E}">
        <p14:creationId xmlns:p14="http://schemas.microsoft.com/office/powerpoint/2010/main" val="1179497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41F392A-BF25-4A43-BBB2-E9A9E14B4B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Page </a:t>
            </a:r>
            <a:fld id="{5738C496-038D-479A-A52B-A7375D49DC64}" type="slidenum">
              <a:rPr lang="en-US" altLang="zh-TW" smtClean="0"/>
              <a:pPr>
                <a:defRPr/>
              </a:pPr>
              <a:t>7</a:t>
            </a:fld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AF5484E-FAAD-43E4-AF0A-7D899B1A99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873" y="1916832"/>
            <a:ext cx="5968254" cy="3504762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13D032B2-5C8D-4F02-BAC3-65D0BA932C59}"/>
              </a:ext>
            </a:extLst>
          </p:cNvPr>
          <p:cNvSpPr txBox="1">
            <a:spLocks/>
          </p:cNvSpPr>
          <p:nvPr/>
        </p:nvSpPr>
        <p:spPr bwMode="auto">
          <a:xfrm>
            <a:off x="685800" y="2286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lang="en-US" kern="0" dirty="0"/>
              <a:t>Architecture-SSD</a:t>
            </a:r>
          </a:p>
        </p:txBody>
      </p:sp>
    </p:spTree>
    <p:extLst>
      <p:ext uri="{BB962C8B-B14F-4D97-AF65-F5344CB8AC3E}">
        <p14:creationId xmlns:p14="http://schemas.microsoft.com/office/powerpoint/2010/main" val="1677635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F5BA58-5E87-48E7-960C-A89B99385A9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Architecture-SSD</a:t>
            </a:r>
          </a:p>
        </p:txBody>
      </p:sp>
      <p:pic>
        <p:nvPicPr>
          <p:cNvPr id="3" name="圖片版面配置區 2">
            <a:extLst>
              <a:ext uri="{FF2B5EF4-FFF2-40B4-BE49-F238E27FC236}">
                <a16:creationId xmlns:a16="http://schemas.microsoft.com/office/drawing/2014/main" id="{AB312316-2CFC-4AB9-8E12-3A4464330727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408742" y="1639974"/>
            <a:ext cx="6363175" cy="3977067"/>
          </a:xfrm>
        </p:spPr>
      </p:pic>
    </p:spTree>
    <p:extLst>
      <p:ext uri="{BB962C8B-B14F-4D97-AF65-F5344CB8AC3E}">
        <p14:creationId xmlns:p14="http://schemas.microsoft.com/office/powerpoint/2010/main" val="2858614932"/>
      </p:ext>
    </p:extLst>
  </p:cSld>
  <p:clrMapOvr>
    <a:masterClrMapping/>
  </p:clrMapOvr>
</p:sld>
</file>

<file path=ppt/theme/theme1.xml><?xml version="1.0" encoding="utf-8"?>
<a:theme xmlns:a="http://schemas.openxmlformats.org/drawingml/2006/main" name="Multi-View 3D Object Detection Network for Autonomous Driving">
  <a:themeElements>
    <a:clrScheme name="1_簡報範本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簡報範本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簡報範本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簡報範本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簡報範本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簡報範本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簡報範本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簡報範本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簡報範本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Multi-View 3D Object Detection Network for Autonomous Driving</Template>
  <TotalTime>8512</TotalTime>
  <Words>188</Words>
  <Application>Microsoft Office PowerPoint</Application>
  <PresentationFormat>如螢幕大小 (4:3)</PresentationFormat>
  <Paragraphs>61</Paragraphs>
  <Slides>19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9" baseType="lpstr">
      <vt:lpstr>Liberation Sans</vt:lpstr>
      <vt:lpstr>Monotype Sorts</vt:lpstr>
      <vt:lpstr>StarSymbol</vt:lpstr>
      <vt:lpstr>Times-Roman</vt:lpstr>
      <vt:lpstr>新細明體</vt:lpstr>
      <vt:lpstr>標楷體</vt:lpstr>
      <vt:lpstr>Arial</vt:lpstr>
      <vt:lpstr>Times New Roman</vt:lpstr>
      <vt:lpstr>Wingdings</vt:lpstr>
      <vt:lpstr>Multi-View 3D Object Detection Network for Autonomous Driving</vt:lpstr>
      <vt:lpstr>Single Shot Multibox Detector SSD</vt:lpstr>
      <vt:lpstr>Outline</vt:lpstr>
      <vt:lpstr>Introduction-Benchmark</vt:lpstr>
      <vt:lpstr>Introduction-Goal</vt:lpstr>
      <vt:lpstr>Introduction-VGG16</vt:lpstr>
      <vt:lpstr>VGG16  v.s. AlexNet</vt:lpstr>
      <vt:lpstr>Architecture-SSD</vt:lpstr>
      <vt:lpstr>PowerPoint 簡報</vt:lpstr>
      <vt:lpstr>Architecture-SSD</vt:lpstr>
      <vt:lpstr>PowerPoint 簡報</vt:lpstr>
      <vt:lpstr>Architecture-SSD</vt:lpstr>
      <vt:lpstr>PowerPoint 簡報</vt:lpstr>
      <vt:lpstr>Architecture-SSD</vt:lpstr>
      <vt:lpstr>PowerPoint 簡報</vt:lpstr>
      <vt:lpstr>PowerPoint 簡報</vt:lpstr>
      <vt:lpstr>PowerPoint 簡報</vt:lpstr>
      <vt:lpstr>PowerPoint 簡報</vt:lpstr>
      <vt:lpstr>PowerPoint 簡報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Multi-View 3D Object Detection Network for Autonomous Driving</dc:title>
  <dc:creator>Burkey</dc:creator>
  <cp:lastModifiedBy>Allen</cp:lastModifiedBy>
  <cp:revision>237</cp:revision>
  <cp:lastPrinted>2017-10-15T19:51:00Z</cp:lastPrinted>
  <dcterms:created xsi:type="dcterms:W3CDTF">2018-05-12T00:54:44Z</dcterms:created>
  <dcterms:modified xsi:type="dcterms:W3CDTF">2018-10-17T18:42:34Z</dcterms:modified>
</cp:coreProperties>
</file>