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8647986946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CNN中我们主要使用VGG和Resnet</a:t>
            </a:r>
            <a:endParaRPr/>
          </a:p>
          <a:p>
            <a:pPr indent="0" lvl="0" marL="0" rtl="0" algn="l">
              <a:spcBef>
                <a:spcPts val="0"/>
              </a:spcBef>
              <a:spcAft>
                <a:spcPts val="0"/>
              </a:spcAft>
              <a:buNone/>
            </a:pPr>
            <a:r>
              <a:rPr lang="zh-CN"/>
              <a:t>VGG：一句带过</a:t>
            </a:r>
            <a:endParaRPr/>
          </a:p>
          <a:p>
            <a:pPr indent="0" lvl="0" marL="0" rtl="0" algn="l">
              <a:spcBef>
                <a:spcPts val="0"/>
              </a:spcBef>
              <a:spcAft>
                <a:spcPts val="0"/>
              </a:spcAft>
              <a:buNone/>
            </a:pPr>
            <a:r>
              <a:rPr lang="zh-CN"/>
              <a:t>ResNet：short connection的存在可以让我们使用更深度的网络</a:t>
            </a:r>
            <a:endParaRPr/>
          </a:p>
        </p:txBody>
      </p:sp>
      <p:sp>
        <p:nvSpPr>
          <p:cNvPr id="148" name="Google Shape;148;g8647986946_0_8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647986946_8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8647986946_8_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647986946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8647986946_0_8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647986946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8647986946_0_9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647986946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47986946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647986946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8647986946_0_9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647986946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647986946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64798694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64798694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zh-CN" sz="1050">
                <a:solidFill>
                  <a:schemeClr val="dk1"/>
                </a:solidFill>
                <a:highlight>
                  <a:srgbClr val="FFFFFF"/>
                </a:highlight>
              </a:rPr>
              <a:t>The automatic classification of environmental sound is a growing research field with multiple applications to largescale, content-based multimedia indexing and retrieval.</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zh-CN" sz="1050">
                <a:solidFill>
                  <a:schemeClr val="dk1"/>
                </a:solidFill>
                <a:highlight>
                  <a:srgbClr val="FFFFFF"/>
                </a:highlight>
              </a:rPr>
              <a:t>create technological solutions for: (1) the systematic, constant monitoring of noise pollution at city scale; (2) the accurate description of acoustic environments in terms of its composing sources; (3) broadening citizen participation in noise reporting and mitigation; and (4) enabling city agencies to take effective, information-driven action for noise mitigation.</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t/>
            </a:r>
            <a:endParaRPr sz="105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64798694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64798694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Therefore, </a:t>
            </a:r>
            <a:r>
              <a:rPr lang="zh-CN"/>
              <a:t>The automatic content-based classification of complex and dynamic urban sound is an important aspect of various emerging applications, such as surveillance, urban soundscape understanding and noise source identification, city sensor networks, and smart-home projects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647986946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647986946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Machine learning literature on sound classification generally and environmental sound classification specifically range in scope and methods from data representation, feature extraction, and algorithms used.</a:t>
            </a:r>
            <a:endParaRPr/>
          </a:p>
          <a:p>
            <a:pPr indent="-298450" lvl="0" marL="457200" rtl="0" algn="l">
              <a:spcBef>
                <a:spcPts val="0"/>
              </a:spcBef>
              <a:spcAft>
                <a:spcPts val="0"/>
              </a:spcAft>
              <a:buSzPts val="1100"/>
              <a:buAutoNum type="arabicPeriod"/>
            </a:pPr>
            <a:r>
              <a:rPr lang="zh-CN">
                <a:solidFill>
                  <a:srgbClr val="111111"/>
                </a:solidFill>
                <a:highlight>
                  <a:schemeClr val="lt1"/>
                </a:highlight>
              </a:rPr>
              <a:t>in the paper,</a:t>
            </a:r>
            <a:r>
              <a:rPr lang="zh-CN">
                <a:solidFill>
                  <a:srgbClr val="111111"/>
                </a:solidFill>
                <a:highlight>
                  <a:schemeClr val="lt1"/>
                </a:highlight>
              </a:rPr>
              <a:t>Audio-Based Context Awareness,</a:t>
            </a:r>
            <a:r>
              <a:rPr lang="zh-CN"/>
              <a:t>A listening test is made to study the performance of system compared to human accuracy </a:t>
            </a:r>
            <a:endParaRPr/>
          </a:p>
          <a:p>
            <a:pPr indent="-298450" lvl="0" marL="457200" rtl="0" algn="l">
              <a:spcBef>
                <a:spcPts val="0"/>
              </a:spcBef>
              <a:spcAft>
                <a:spcPts val="0"/>
              </a:spcAft>
              <a:buSzPts val="1100"/>
              <a:buAutoNum type="arabicPeriod"/>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2 .</a:t>
            </a:r>
            <a:r>
              <a:rPr lang="zh-CN" sz="1200">
                <a:solidFill>
                  <a:schemeClr val="dk1"/>
                </a:solidFill>
                <a:latin typeface="Lato"/>
                <a:ea typeface="Lato"/>
                <a:cs typeface="Lato"/>
                <a:sym typeface="Lato"/>
              </a:rPr>
              <a:t>show that features extracted from frames can be used as an instance of training, </a:t>
            </a:r>
            <a:r>
              <a:rPr lang="zh-CN" sz="1050">
                <a:solidFill>
                  <a:srgbClr val="111111"/>
                </a:solidFill>
                <a:highlight>
                  <a:srgbClr val="FFFFFF"/>
                </a:highlight>
                <a:latin typeface="Roboto"/>
                <a:ea typeface="Roboto"/>
                <a:cs typeface="Roboto"/>
                <a:sym typeface="Roboto"/>
              </a:rPr>
              <a:t>Chachada  put forward feature extraction using power spectral density and filter-banks, training and testing via a simple nearest-neighbor algorithm and RNN</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rPr lang="zh-CN" sz="1050">
                <a:solidFill>
                  <a:srgbClr val="111111"/>
                </a:solidFill>
                <a:highlight>
                  <a:srgbClr val="FFFFFF"/>
                </a:highlight>
                <a:latin typeface="Roboto"/>
                <a:ea typeface="Roboto"/>
                <a:cs typeface="Roboto"/>
                <a:sym typeface="Roboto"/>
              </a:rPr>
              <a:t>2. how popular Deep Neural Network (DNN) architectures compare on  video soundtrack classification; how performance varies with different training set and label vocabulary sizes;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rPr lang="zh-CN" sz="1050">
                <a:solidFill>
                  <a:srgbClr val="111111"/>
                </a:solidFill>
                <a:highlight>
                  <a:srgbClr val="FFFFFF"/>
                </a:highlight>
                <a:latin typeface="Roboto"/>
                <a:ea typeface="Roboto"/>
                <a:cs typeface="Roboto"/>
                <a:sym typeface="Roboto"/>
              </a:rPr>
              <a:t>3.  AUDIO-BASED CONTEXT AWARENESS – ACOUSTIC MODELING AND</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rPr lang="zh-CN" sz="1050">
                <a:solidFill>
                  <a:srgbClr val="111111"/>
                </a:solidFill>
                <a:highlight>
                  <a:srgbClr val="FFFFFF"/>
                </a:highlight>
                <a:latin typeface="Roboto"/>
                <a:ea typeface="Roboto"/>
                <a:cs typeface="Roboto"/>
                <a:sym typeface="Roboto"/>
              </a:rPr>
              <a:t>PERCEPTUAL EVALUATION   discovered that the MFCC feature that based on human recognition of soundscape and how human ears discern different frequencies. </a:t>
            </a:r>
            <a:endParaRPr sz="1050">
              <a:solidFill>
                <a:srgbClr val="11111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111111"/>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647986946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647986946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4. </a:t>
            </a:r>
            <a:r>
              <a:rPr lang="zh-CN" sz="1200">
                <a:solidFill>
                  <a:schemeClr val="dk1"/>
                </a:solidFill>
                <a:latin typeface="Lato"/>
                <a:ea typeface="Lato"/>
                <a:cs typeface="Lato"/>
                <a:sym typeface="Lato"/>
              </a:rPr>
              <a:t>modeling the temporal evolution of audio features and use recurrent neural networks and a k-nearest neighbor criterion.  Eronen et al.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64798694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64798694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传统方法在高维数据上很困难（underfit，拟合能力不够）。如果我们把数据降维到适合传统方法的维度，又会损失许多信息。</a:t>
            </a:r>
            <a:endParaRPr/>
          </a:p>
          <a:p>
            <a:pPr indent="0" lvl="0" marL="0" rtl="0" algn="l">
              <a:spcBef>
                <a:spcPts val="0"/>
              </a:spcBef>
              <a:spcAft>
                <a:spcPts val="0"/>
              </a:spcAft>
              <a:buNone/>
            </a:pPr>
            <a:r>
              <a:rPr lang="zh-CN"/>
              <a:t>深度学习有更强表示能力（解决underfit），所以我们可以把问题转化为计算机视觉或者序列识别（包括自然语言等）问题，以利用近年出现的强大模型。</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64798694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64798694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10 fold </a:t>
            </a:r>
            <a:r>
              <a:rPr lang="zh-CN"/>
              <a:t>难易不均。10 fold 之间有相关性，混合后会产生错误的准确率，我们发现了许多人的实验都有这样的问题。</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647986946_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8647986946_8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647986946_8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CN"/>
              <a:t>LSTM：考虑同时提取空间和时间上特征</a:t>
            </a:r>
            <a:endParaRPr/>
          </a:p>
        </p:txBody>
      </p:sp>
      <p:sp>
        <p:nvSpPr>
          <p:cNvPr id="129" name="Google Shape;129;g8647986946_8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1.png"/><Relationship Id="rId10" Type="http://schemas.openxmlformats.org/officeDocument/2006/relationships/image" Target="../media/image30.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31.pn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35.png"/><Relationship Id="rId8"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59300" y="592675"/>
            <a:ext cx="8520600" cy="105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4400"/>
              <a:t>UrbanSound Classification</a:t>
            </a:r>
            <a:endParaRPr sz="4400"/>
          </a:p>
        </p:txBody>
      </p:sp>
      <p:sp>
        <p:nvSpPr>
          <p:cNvPr id="55" name="Google Shape;55;p13"/>
          <p:cNvSpPr txBox="1"/>
          <p:nvPr>
            <p:ph idx="1" type="subTitle"/>
          </p:nvPr>
        </p:nvSpPr>
        <p:spPr>
          <a:xfrm>
            <a:off x="2635250" y="2571750"/>
            <a:ext cx="6582900" cy="15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000000"/>
                </a:solidFill>
              </a:rPr>
              <a:t>                                    </a:t>
            </a:r>
            <a:r>
              <a:rPr lang="zh-CN" sz="2000">
                <a:solidFill>
                  <a:srgbClr val="000000"/>
                </a:solidFill>
              </a:rPr>
              <a:t>Group Number:  </a:t>
            </a:r>
            <a:r>
              <a:rPr b="1" lang="zh-CN" sz="2100">
                <a:solidFill>
                  <a:srgbClr val="000000"/>
                </a:solidFill>
              </a:rPr>
              <a:t>13</a:t>
            </a:r>
            <a:endParaRPr b="1" sz="2100">
              <a:solidFill>
                <a:srgbClr val="000000"/>
              </a:solidFill>
            </a:endParaRPr>
          </a:p>
          <a:p>
            <a:pPr indent="0" lvl="0" marL="0" rtl="0" algn="l">
              <a:spcBef>
                <a:spcPts val="0"/>
              </a:spcBef>
              <a:spcAft>
                <a:spcPts val="0"/>
              </a:spcAft>
              <a:buNone/>
            </a:pPr>
            <a:r>
              <a:rPr lang="zh-CN" sz="2000">
                <a:solidFill>
                  <a:srgbClr val="000000"/>
                </a:solidFill>
              </a:rPr>
              <a:t>                                    </a:t>
            </a:r>
            <a:r>
              <a:rPr lang="zh-CN" sz="2000">
                <a:solidFill>
                  <a:srgbClr val="000000"/>
                </a:solidFill>
              </a:rPr>
              <a:t>Group Members: Hangquan Zhao</a:t>
            </a:r>
            <a:endParaRPr sz="2000">
              <a:solidFill>
                <a:srgbClr val="000000"/>
              </a:solidFill>
            </a:endParaRPr>
          </a:p>
          <a:p>
            <a:pPr indent="0" lvl="0" marL="0" rtl="0" algn="l">
              <a:spcBef>
                <a:spcPts val="0"/>
              </a:spcBef>
              <a:spcAft>
                <a:spcPts val="0"/>
              </a:spcAft>
              <a:buNone/>
            </a:pPr>
            <a:r>
              <a:rPr lang="zh-CN" sz="2000">
                <a:solidFill>
                  <a:schemeClr val="dk1"/>
                </a:solidFill>
              </a:rPr>
              <a:t>                                                                </a:t>
            </a:r>
            <a:r>
              <a:rPr lang="zh-CN" sz="2000">
                <a:solidFill>
                  <a:schemeClr val="dk1"/>
                </a:solidFill>
              </a:rPr>
              <a:t>Tianyu Zhao</a:t>
            </a:r>
            <a:endParaRPr sz="2000">
              <a:solidFill>
                <a:srgbClr val="000000"/>
              </a:solidFill>
            </a:endParaRPr>
          </a:p>
          <a:p>
            <a:pPr indent="0" lvl="0" marL="0" rtl="0" algn="l">
              <a:spcBef>
                <a:spcPts val="0"/>
              </a:spcBef>
              <a:spcAft>
                <a:spcPts val="0"/>
              </a:spcAft>
              <a:buNone/>
            </a:pPr>
            <a:r>
              <a:rPr lang="zh-CN" sz="2000">
                <a:solidFill>
                  <a:schemeClr val="dk1"/>
                </a:solidFill>
              </a:rPr>
              <a:t>                                                                </a:t>
            </a:r>
            <a:r>
              <a:rPr lang="zh-CN" sz="2000">
                <a:solidFill>
                  <a:schemeClr val="dk1"/>
                </a:solidFill>
              </a:rPr>
              <a:t>Wei Wang</a:t>
            </a:r>
            <a:endParaRPr sz="2000">
              <a:solidFill>
                <a:srgbClr val="000000"/>
              </a:solidFill>
            </a:endParaRPr>
          </a:p>
        </p:txBody>
      </p:sp>
      <p:sp>
        <p:nvSpPr>
          <p:cNvPr id="56" name="Google Shape;56;p13"/>
          <p:cNvSpPr txBox="1"/>
          <p:nvPr/>
        </p:nvSpPr>
        <p:spPr>
          <a:xfrm>
            <a:off x="2688175" y="1731450"/>
            <a:ext cx="36513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1800"/>
              <a:t>(</a:t>
            </a:r>
            <a:r>
              <a:rPr b="1" lang="zh-CN" sz="1800"/>
              <a:t>ECE228 SP2020 Final Project)</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2"/>
          <p:cNvSpPr/>
          <p:nvPr/>
        </p:nvSpPr>
        <p:spPr>
          <a:xfrm>
            <a:off x="284050" y="440175"/>
            <a:ext cx="3676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a:solidFill>
                  <a:schemeClr val="dk1"/>
                </a:solidFill>
              </a:rPr>
              <a:t>Convolutional Neural Network:</a:t>
            </a:r>
            <a:endParaRPr b="1" sz="1400">
              <a:solidFill>
                <a:schemeClr val="dk1"/>
              </a:solidFill>
            </a:endParaRPr>
          </a:p>
        </p:txBody>
      </p:sp>
      <p:sp>
        <p:nvSpPr>
          <p:cNvPr id="151" name="Google Shape;151;p22"/>
          <p:cNvSpPr txBox="1"/>
          <p:nvPr/>
        </p:nvSpPr>
        <p:spPr>
          <a:xfrm>
            <a:off x="269520" y="962446"/>
            <a:ext cx="8373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VGG11:</a:t>
            </a:r>
            <a:endParaRPr sz="1200">
              <a:solidFill>
                <a:schemeClr val="dk1"/>
              </a:solidFill>
            </a:endParaRPr>
          </a:p>
        </p:txBody>
      </p:sp>
      <p:pic>
        <p:nvPicPr>
          <p:cNvPr id="152" name="Google Shape;152;p22"/>
          <p:cNvPicPr preferRelativeResize="0"/>
          <p:nvPr/>
        </p:nvPicPr>
        <p:blipFill rotWithShape="1">
          <a:blip r:embed="rId3">
            <a:alphaModFix/>
          </a:blip>
          <a:srcRect b="0" l="0" r="0" t="0"/>
          <a:stretch/>
        </p:blipFill>
        <p:spPr>
          <a:xfrm>
            <a:off x="269523" y="1309237"/>
            <a:ext cx="2982285" cy="2982285"/>
          </a:xfrm>
          <a:prstGeom prst="rect">
            <a:avLst/>
          </a:prstGeom>
          <a:noFill/>
          <a:ln>
            <a:noFill/>
          </a:ln>
        </p:spPr>
      </p:pic>
      <p:pic>
        <p:nvPicPr>
          <p:cNvPr id="153" name="Google Shape;153;p22"/>
          <p:cNvPicPr preferRelativeResize="0"/>
          <p:nvPr/>
        </p:nvPicPr>
        <p:blipFill rotWithShape="1">
          <a:blip r:embed="rId4">
            <a:alphaModFix/>
          </a:blip>
          <a:srcRect b="0" l="0" r="0" t="0"/>
          <a:stretch/>
        </p:blipFill>
        <p:spPr>
          <a:xfrm rot="5400000">
            <a:off x="2088587" y="2377538"/>
            <a:ext cx="4262975" cy="672050"/>
          </a:xfrm>
          <a:prstGeom prst="rect">
            <a:avLst/>
          </a:prstGeom>
          <a:noFill/>
          <a:ln>
            <a:noFill/>
          </a:ln>
        </p:spPr>
      </p:pic>
      <p:pic>
        <p:nvPicPr>
          <p:cNvPr id="154" name="Google Shape;154;p22"/>
          <p:cNvPicPr preferRelativeResize="0"/>
          <p:nvPr/>
        </p:nvPicPr>
        <p:blipFill>
          <a:blip r:embed="rId5">
            <a:alphaModFix/>
          </a:blip>
          <a:stretch>
            <a:fillRect/>
          </a:stretch>
        </p:blipFill>
        <p:spPr>
          <a:xfrm>
            <a:off x="6246975" y="468650"/>
            <a:ext cx="1905122" cy="4376399"/>
          </a:xfrm>
          <a:prstGeom prst="rect">
            <a:avLst/>
          </a:prstGeom>
          <a:noFill/>
          <a:ln>
            <a:noFill/>
          </a:ln>
        </p:spPr>
      </p:pic>
      <p:sp>
        <p:nvSpPr>
          <p:cNvPr id="155" name="Google Shape;155;p22"/>
          <p:cNvSpPr txBox="1"/>
          <p:nvPr/>
        </p:nvSpPr>
        <p:spPr>
          <a:xfrm>
            <a:off x="4982883" y="962446"/>
            <a:ext cx="8373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ResNet</a:t>
            </a:r>
            <a:r>
              <a:rPr lang="zh-CN" sz="1200">
                <a:solidFill>
                  <a:schemeClr val="dk1"/>
                </a:solidFill>
              </a:rPr>
              <a:t>:</a:t>
            </a:r>
            <a:endParaRPr sz="1200">
              <a:solidFill>
                <a:schemeClr val="dk1"/>
              </a:solidFill>
            </a:endParaRPr>
          </a:p>
        </p:txBody>
      </p:sp>
      <p:sp>
        <p:nvSpPr>
          <p:cNvPr id="156" name="Google Shape;156;p22"/>
          <p:cNvSpPr/>
          <p:nvPr/>
        </p:nvSpPr>
        <p:spPr>
          <a:xfrm>
            <a:off x="8075075" y="0"/>
            <a:ext cx="106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Tianyu Zhao</a:t>
            </a:r>
            <a:endParaRPr sz="1400">
              <a:solidFill>
                <a:schemeClr val="dk1"/>
              </a:solidFill>
              <a:latin typeface="Times New Roman"/>
              <a:ea typeface="Times New Roman"/>
              <a:cs typeface="Times New Roman"/>
              <a:sym typeface="Times New Roman"/>
            </a:endParaRPr>
          </a:p>
        </p:txBody>
      </p:sp>
      <p:sp>
        <p:nvSpPr>
          <p:cNvPr id="157" name="Google Shape;157;p22"/>
          <p:cNvSpPr txBox="1"/>
          <p:nvPr>
            <p:ph type="ctrTitle"/>
          </p:nvPr>
        </p:nvSpPr>
        <p:spPr>
          <a:xfrm>
            <a:off x="700" y="21625"/>
            <a:ext cx="3206100" cy="344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zh-CN" sz="1800">
                <a:latin typeface="Times New Roman"/>
                <a:ea typeface="Times New Roman"/>
                <a:cs typeface="Times New Roman"/>
                <a:sym typeface="Times New Roman"/>
              </a:rPr>
              <a:t> </a:t>
            </a:r>
            <a:r>
              <a:rPr lang="zh-CN" sz="2000">
                <a:solidFill>
                  <a:srgbClr val="999999"/>
                </a:solidFill>
              </a:rPr>
              <a:t>Details on the model used</a:t>
            </a:r>
            <a:r>
              <a:rPr lang="zh-C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ctrTitle"/>
          </p:nvPr>
        </p:nvSpPr>
        <p:spPr>
          <a:xfrm>
            <a:off x="-138100" y="42450"/>
            <a:ext cx="2866500" cy="344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Times New Roman"/>
              <a:buNone/>
            </a:pPr>
            <a:r>
              <a:rPr lang="zh-CN" sz="2000">
                <a:solidFill>
                  <a:srgbClr val="999999"/>
                </a:solidFill>
              </a:rPr>
              <a:t>Results/Observations</a:t>
            </a:r>
            <a:endParaRPr sz="2000">
              <a:solidFill>
                <a:srgbClr val="999999"/>
              </a:solidFill>
            </a:endParaRPr>
          </a:p>
        </p:txBody>
      </p:sp>
      <p:sp>
        <p:nvSpPr>
          <p:cNvPr id="163" name="Google Shape;163;p23"/>
          <p:cNvSpPr txBox="1"/>
          <p:nvPr/>
        </p:nvSpPr>
        <p:spPr>
          <a:xfrm>
            <a:off x="76194" y="465396"/>
            <a:ext cx="874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solidFill>
                  <a:schemeClr val="dk1"/>
                </a:solidFill>
              </a:rPr>
              <a:t>VGG 11: </a:t>
            </a:r>
            <a:r>
              <a:rPr lang="zh-C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pic>
        <p:nvPicPr>
          <p:cNvPr id="164" name="Google Shape;164;p23"/>
          <p:cNvPicPr preferRelativeResize="0"/>
          <p:nvPr/>
        </p:nvPicPr>
        <p:blipFill rotWithShape="1">
          <a:blip r:embed="rId3">
            <a:alphaModFix/>
          </a:blip>
          <a:srcRect b="0" l="0" r="0" t="0"/>
          <a:stretch/>
        </p:blipFill>
        <p:spPr>
          <a:xfrm>
            <a:off x="919604" y="1037798"/>
            <a:ext cx="1626499" cy="1131089"/>
          </a:xfrm>
          <a:prstGeom prst="rect">
            <a:avLst/>
          </a:prstGeom>
          <a:noFill/>
          <a:ln>
            <a:noFill/>
          </a:ln>
        </p:spPr>
      </p:pic>
      <p:pic>
        <p:nvPicPr>
          <p:cNvPr id="165" name="Google Shape;165;p23"/>
          <p:cNvPicPr preferRelativeResize="0"/>
          <p:nvPr/>
        </p:nvPicPr>
        <p:blipFill rotWithShape="1">
          <a:blip r:embed="rId4">
            <a:alphaModFix/>
          </a:blip>
          <a:srcRect b="0" l="0" r="0" t="0"/>
          <a:stretch/>
        </p:blipFill>
        <p:spPr>
          <a:xfrm>
            <a:off x="2728269" y="1026138"/>
            <a:ext cx="1613197" cy="1134000"/>
          </a:xfrm>
          <a:prstGeom prst="rect">
            <a:avLst/>
          </a:prstGeom>
          <a:noFill/>
          <a:ln>
            <a:noFill/>
          </a:ln>
        </p:spPr>
      </p:pic>
      <p:pic>
        <p:nvPicPr>
          <p:cNvPr id="166" name="Google Shape;166;p23"/>
          <p:cNvPicPr preferRelativeResize="0"/>
          <p:nvPr/>
        </p:nvPicPr>
        <p:blipFill rotWithShape="1">
          <a:blip r:embed="rId5">
            <a:alphaModFix/>
          </a:blip>
          <a:srcRect b="0" l="0" r="0" t="0"/>
          <a:stretch/>
        </p:blipFill>
        <p:spPr>
          <a:xfrm>
            <a:off x="920225" y="2873657"/>
            <a:ext cx="1626500" cy="1133168"/>
          </a:xfrm>
          <a:prstGeom prst="rect">
            <a:avLst/>
          </a:prstGeom>
          <a:noFill/>
          <a:ln>
            <a:noFill/>
          </a:ln>
        </p:spPr>
      </p:pic>
      <p:pic>
        <p:nvPicPr>
          <p:cNvPr id="167" name="Google Shape;167;p23"/>
          <p:cNvPicPr preferRelativeResize="0"/>
          <p:nvPr/>
        </p:nvPicPr>
        <p:blipFill rotWithShape="1">
          <a:blip r:embed="rId6">
            <a:alphaModFix/>
          </a:blip>
          <a:srcRect b="0" l="0" r="0" t="0"/>
          <a:stretch/>
        </p:blipFill>
        <p:spPr>
          <a:xfrm>
            <a:off x="2675375" y="2837294"/>
            <a:ext cx="1666100" cy="1169631"/>
          </a:xfrm>
          <a:prstGeom prst="rect">
            <a:avLst/>
          </a:prstGeom>
          <a:noFill/>
          <a:ln>
            <a:noFill/>
          </a:ln>
        </p:spPr>
      </p:pic>
      <p:pic>
        <p:nvPicPr>
          <p:cNvPr id="168" name="Google Shape;168;p23"/>
          <p:cNvPicPr preferRelativeResize="0"/>
          <p:nvPr/>
        </p:nvPicPr>
        <p:blipFill rotWithShape="1">
          <a:blip r:embed="rId7">
            <a:alphaModFix/>
          </a:blip>
          <a:srcRect b="0" l="0" r="0" t="0"/>
          <a:stretch/>
        </p:blipFill>
        <p:spPr>
          <a:xfrm>
            <a:off x="4974800" y="1025916"/>
            <a:ext cx="1666100" cy="1148284"/>
          </a:xfrm>
          <a:prstGeom prst="rect">
            <a:avLst/>
          </a:prstGeom>
          <a:noFill/>
          <a:ln>
            <a:noFill/>
          </a:ln>
        </p:spPr>
      </p:pic>
      <p:pic>
        <p:nvPicPr>
          <p:cNvPr id="169" name="Google Shape;169;p23"/>
          <p:cNvPicPr preferRelativeResize="0"/>
          <p:nvPr/>
        </p:nvPicPr>
        <p:blipFill rotWithShape="1">
          <a:blip r:embed="rId8">
            <a:alphaModFix/>
          </a:blip>
          <a:srcRect b="0" l="0" r="0" t="0"/>
          <a:stretch/>
        </p:blipFill>
        <p:spPr>
          <a:xfrm>
            <a:off x="6839409" y="1021175"/>
            <a:ext cx="1668241" cy="1171450"/>
          </a:xfrm>
          <a:prstGeom prst="rect">
            <a:avLst/>
          </a:prstGeom>
          <a:noFill/>
          <a:ln>
            <a:noFill/>
          </a:ln>
        </p:spPr>
      </p:pic>
      <p:pic>
        <p:nvPicPr>
          <p:cNvPr id="170" name="Google Shape;170;p23"/>
          <p:cNvPicPr preferRelativeResize="0"/>
          <p:nvPr/>
        </p:nvPicPr>
        <p:blipFill rotWithShape="1">
          <a:blip r:embed="rId9">
            <a:alphaModFix/>
          </a:blip>
          <a:srcRect b="0" l="0" r="0" t="0"/>
          <a:stretch/>
        </p:blipFill>
        <p:spPr>
          <a:xfrm>
            <a:off x="5004625" y="2845375"/>
            <a:ext cx="1666101" cy="1154638"/>
          </a:xfrm>
          <a:prstGeom prst="rect">
            <a:avLst/>
          </a:prstGeom>
          <a:noFill/>
          <a:ln>
            <a:noFill/>
          </a:ln>
        </p:spPr>
      </p:pic>
      <p:pic>
        <p:nvPicPr>
          <p:cNvPr id="171" name="Google Shape;171;p23"/>
          <p:cNvPicPr preferRelativeResize="0"/>
          <p:nvPr/>
        </p:nvPicPr>
        <p:blipFill rotWithShape="1">
          <a:blip r:embed="rId10">
            <a:alphaModFix/>
          </a:blip>
          <a:srcRect b="0" l="0" r="0" t="0"/>
          <a:stretch/>
        </p:blipFill>
        <p:spPr>
          <a:xfrm>
            <a:off x="6839400" y="2797450"/>
            <a:ext cx="1706325" cy="1199753"/>
          </a:xfrm>
          <a:prstGeom prst="rect">
            <a:avLst/>
          </a:prstGeom>
          <a:noFill/>
          <a:ln>
            <a:noFill/>
          </a:ln>
        </p:spPr>
      </p:pic>
      <p:sp>
        <p:nvSpPr>
          <p:cNvPr id="172" name="Google Shape;172;p23"/>
          <p:cNvSpPr txBox="1"/>
          <p:nvPr/>
        </p:nvSpPr>
        <p:spPr>
          <a:xfrm>
            <a:off x="222250" y="1432725"/>
            <a:ext cx="5151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Spec</a:t>
            </a:r>
            <a:endParaRPr sz="1200">
              <a:solidFill>
                <a:schemeClr val="dk1"/>
              </a:solidFill>
            </a:endParaRPr>
          </a:p>
        </p:txBody>
      </p:sp>
      <p:sp>
        <p:nvSpPr>
          <p:cNvPr id="173" name="Google Shape;173;p23"/>
          <p:cNvSpPr txBox="1"/>
          <p:nvPr/>
        </p:nvSpPr>
        <p:spPr>
          <a:xfrm>
            <a:off x="179376" y="3302581"/>
            <a:ext cx="6444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latin typeface="Times New Roman"/>
                <a:ea typeface="Times New Roman"/>
                <a:cs typeface="Times New Roman"/>
                <a:sym typeface="Times New Roman"/>
              </a:rPr>
              <a:t>MFCC</a:t>
            </a:r>
            <a:endParaRPr sz="1200">
              <a:solidFill>
                <a:schemeClr val="dk1"/>
              </a:solidFill>
              <a:latin typeface="Times New Roman"/>
              <a:ea typeface="Times New Roman"/>
              <a:cs typeface="Times New Roman"/>
              <a:sym typeface="Times New Roman"/>
            </a:endParaRPr>
          </a:p>
        </p:txBody>
      </p:sp>
      <p:sp>
        <p:nvSpPr>
          <p:cNvPr id="174" name="Google Shape;174;p23"/>
          <p:cNvSpPr/>
          <p:nvPr/>
        </p:nvSpPr>
        <p:spPr>
          <a:xfrm>
            <a:off x="1437950" y="609400"/>
            <a:ext cx="7866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Accuracy</a:t>
            </a:r>
            <a:endParaRPr sz="1100">
              <a:solidFill>
                <a:schemeClr val="dk1"/>
              </a:solidFill>
            </a:endParaRPr>
          </a:p>
        </p:txBody>
      </p:sp>
      <p:sp>
        <p:nvSpPr>
          <p:cNvPr id="175" name="Google Shape;175;p23"/>
          <p:cNvSpPr/>
          <p:nvPr/>
        </p:nvSpPr>
        <p:spPr>
          <a:xfrm>
            <a:off x="3354000" y="612425"/>
            <a:ext cx="5151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Loss</a:t>
            </a:r>
            <a:endParaRPr sz="1100">
              <a:solidFill>
                <a:schemeClr val="dk1"/>
              </a:solidFill>
            </a:endParaRPr>
          </a:p>
        </p:txBody>
      </p:sp>
      <p:sp>
        <p:nvSpPr>
          <p:cNvPr id="176" name="Google Shape;176;p23"/>
          <p:cNvSpPr/>
          <p:nvPr/>
        </p:nvSpPr>
        <p:spPr>
          <a:xfrm>
            <a:off x="5497452" y="640900"/>
            <a:ext cx="8742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Accuracy</a:t>
            </a:r>
            <a:endParaRPr sz="1100">
              <a:solidFill>
                <a:schemeClr val="dk1"/>
              </a:solidFill>
            </a:endParaRPr>
          </a:p>
        </p:txBody>
      </p:sp>
      <p:sp>
        <p:nvSpPr>
          <p:cNvPr id="177" name="Google Shape;177;p23"/>
          <p:cNvSpPr/>
          <p:nvPr/>
        </p:nvSpPr>
        <p:spPr>
          <a:xfrm>
            <a:off x="7520755" y="640900"/>
            <a:ext cx="6444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Loss</a:t>
            </a:r>
            <a:endParaRPr sz="1100">
              <a:solidFill>
                <a:schemeClr val="dk1"/>
              </a:solidFill>
            </a:endParaRPr>
          </a:p>
        </p:txBody>
      </p:sp>
      <p:sp>
        <p:nvSpPr>
          <p:cNvPr id="178" name="Google Shape;178;p23"/>
          <p:cNvSpPr/>
          <p:nvPr/>
        </p:nvSpPr>
        <p:spPr>
          <a:xfrm>
            <a:off x="8181000" y="0"/>
            <a:ext cx="963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CN" sz="1400" u="none" cap="none" strike="noStrike">
                <a:solidFill>
                  <a:schemeClr val="dk1"/>
                </a:solidFill>
                <a:latin typeface="Times New Roman"/>
                <a:ea typeface="Times New Roman"/>
                <a:cs typeface="Times New Roman"/>
                <a:sym typeface="Times New Roman"/>
              </a:rPr>
              <a:t>Wei Wang</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nvSpPr>
        <p:spPr>
          <a:xfrm>
            <a:off x="1701188" y="2455025"/>
            <a:ext cx="1005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rPr>
              <a:t>ResNet34</a:t>
            </a:r>
            <a:r>
              <a:rPr lang="zh-CN" sz="1400">
                <a:solidFill>
                  <a:schemeClr val="dk1"/>
                </a:solidFill>
              </a:rPr>
              <a:t>:  </a:t>
            </a:r>
            <a:r>
              <a:rPr lang="zh-C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pic>
        <p:nvPicPr>
          <p:cNvPr id="184" name="Google Shape;184;p24"/>
          <p:cNvPicPr preferRelativeResize="0"/>
          <p:nvPr/>
        </p:nvPicPr>
        <p:blipFill rotWithShape="1">
          <a:blip r:embed="rId3">
            <a:alphaModFix/>
          </a:blip>
          <a:srcRect b="50492" l="0" r="0" t="0"/>
          <a:stretch/>
        </p:blipFill>
        <p:spPr>
          <a:xfrm>
            <a:off x="2846600" y="2067000"/>
            <a:ext cx="1922275" cy="1134000"/>
          </a:xfrm>
          <a:prstGeom prst="rect">
            <a:avLst/>
          </a:prstGeom>
          <a:noFill/>
          <a:ln>
            <a:noFill/>
          </a:ln>
        </p:spPr>
      </p:pic>
      <p:pic>
        <p:nvPicPr>
          <p:cNvPr id="185" name="Google Shape;185;p24"/>
          <p:cNvPicPr preferRelativeResize="0"/>
          <p:nvPr/>
        </p:nvPicPr>
        <p:blipFill rotWithShape="1">
          <a:blip r:embed="rId4">
            <a:alphaModFix/>
          </a:blip>
          <a:srcRect b="0" l="0" r="0" t="49543"/>
          <a:stretch/>
        </p:blipFill>
        <p:spPr>
          <a:xfrm>
            <a:off x="4692675" y="1986000"/>
            <a:ext cx="1922275" cy="1222975"/>
          </a:xfrm>
          <a:prstGeom prst="rect">
            <a:avLst/>
          </a:prstGeom>
          <a:noFill/>
          <a:ln>
            <a:noFill/>
          </a:ln>
        </p:spPr>
      </p:pic>
      <p:pic>
        <p:nvPicPr>
          <p:cNvPr id="186" name="Google Shape;186;p24"/>
          <p:cNvPicPr preferRelativeResize="0"/>
          <p:nvPr/>
        </p:nvPicPr>
        <p:blipFill>
          <a:blip r:embed="rId5">
            <a:alphaModFix/>
          </a:blip>
          <a:stretch>
            <a:fillRect/>
          </a:stretch>
        </p:blipFill>
        <p:spPr>
          <a:xfrm>
            <a:off x="2890016" y="597152"/>
            <a:ext cx="1612800" cy="1134000"/>
          </a:xfrm>
          <a:prstGeom prst="rect">
            <a:avLst/>
          </a:prstGeom>
          <a:noFill/>
          <a:ln>
            <a:noFill/>
          </a:ln>
        </p:spPr>
      </p:pic>
      <p:pic>
        <p:nvPicPr>
          <p:cNvPr id="187" name="Google Shape;187;p24"/>
          <p:cNvPicPr preferRelativeResize="0"/>
          <p:nvPr/>
        </p:nvPicPr>
        <p:blipFill>
          <a:blip r:embed="rId6">
            <a:alphaModFix/>
          </a:blip>
          <a:stretch>
            <a:fillRect/>
          </a:stretch>
        </p:blipFill>
        <p:spPr>
          <a:xfrm>
            <a:off x="4805591" y="597152"/>
            <a:ext cx="1612800" cy="1134000"/>
          </a:xfrm>
          <a:prstGeom prst="rect">
            <a:avLst/>
          </a:prstGeom>
          <a:noFill/>
          <a:ln>
            <a:noFill/>
          </a:ln>
        </p:spPr>
      </p:pic>
      <p:sp>
        <p:nvSpPr>
          <p:cNvPr id="188" name="Google Shape;188;p24"/>
          <p:cNvSpPr txBox="1"/>
          <p:nvPr/>
        </p:nvSpPr>
        <p:spPr>
          <a:xfrm>
            <a:off x="1701188" y="960675"/>
            <a:ext cx="1005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rPr>
              <a:t>ResNet18</a:t>
            </a:r>
            <a:r>
              <a:rPr lang="zh-CN" sz="1400">
                <a:solidFill>
                  <a:schemeClr val="dk1"/>
                </a:solidFill>
              </a:rPr>
              <a:t>:    </a:t>
            </a:r>
            <a:r>
              <a:rPr lang="zh-C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189" name="Google Shape;189;p24"/>
          <p:cNvSpPr txBox="1"/>
          <p:nvPr/>
        </p:nvSpPr>
        <p:spPr>
          <a:xfrm>
            <a:off x="1701188" y="3874800"/>
            <a:ext cx="1005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rPr>
              <a:t>ResNet50</a:t>
            </a:r>
            <a:r>
              <a:rPr lang="zh-CN" sz="1400">
                <a:solidFill>
                  <a:schemeClr val="dk1"/>
                </a:solidFill>
              </a:rPr>
              <a:t>:    </a:t>
            </a:r>
            <a:r>
              <a:rPr lang="zh-C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pic>
        <p:nvPicPr>
          <p:cNvPr id="190" name="Google Shape;190;p24"/>
          <p:cNvPicPr preferRelativeResize="0"/>
          <p:nvPr/>
        </p:nvPicPr>
        <p:blipFill rotWithShape="1">
          <a:blip r:embed="rId7">
            <a:alphaModFix/>
          </a:blip>
          <a:srcRect b="-57855" l="7080" r="-7080" t="107401"/>
          <a:stretch/>
        </p:blipFill>
        <p:spPr>
          <a:xfrm>
            <a:off x="2959200" y="4644956"/>
            <a:ext cx="2292400" cy="1447925"/>
          </a:xfrm>
          <a:prstGeom prst="rect">
            <a:avLst/>
          </a:prstGeom>
          <a:noFill/>
          <a:ln>
            <a:noFill/>
          </a:ln>
        </p:spPr>
      </p:pic>
      <p:pic>
        <p:nvPicPr>
          <p:cNvPr id="191" name="Google Shape;191;p24"/>
          <p:cNvPicPr preferRelativeResize="0"/>
          <p:nvPr/>
        </p:nvPicPr>
        <p:blipFill rotWithShape="1">
          <a:blip r:embed="rId7">
            <a:alphaModFix/>
          </a:blip>
          <a:srcRect b="47635" l="0" r="0" t="0"/>
          <a:stretch/>
        </p:blipFill>
        <p:spPr>
          <a:xfrm>
            <a:off x="2744325" y="3428400"/>
            <a:ext cx="2349800" cy="1302350"/>
          </a:xfrm>
          <a:prstGeom prst="rect">
            <a:avLst/>
          </a:prstGeom>
          <a:noFill/>
          <a:ln>
            <a:noFill/>
          </a:ln>
        </p:spPr>
      </p:pic>
      <p:pic>
        <p:nvPicPr>
          <p:cNvPr id="192" name="Google Shape;192;p24"/>
          <p:cNvPicPr preferRelativeResize="0"/>
          <p:nvPr/>
        </p:nvPicPr>
        <p:blipFill rotWithShape="1">
          <a:blip r:embed="rId7">
            <a:alphaModFix/>
          </a:blip>
          <a:srcRect b="0" l="0" r="0" t="49545"/>
          <a:stretch/>
        </p:blipFill>
        <p:spPr>
          <a:xfrm>
            <a:off x="4660850" y="3405526"/>
            <a:ext cx="2292400" cy="1302350"/>
          </a:xfrm>
          <a:prstGeom prst="rect">
            <a:avLst/>
          </a:prstGeom>
          <a:noFill/>
          <a:ln>
            <a:noFill/>
          </a:ln>
        </p:spPr>
      </p:pic>
      <p:sp>
        <p:nvSpPr>
          <p:cNvPr id="193" name="Google Shape;193;p24"/>
          <p:cNvSpPr/>
          <p:nvPr/>
        </p:nvSpPr>
        <p:spPr>
          <a:xfrm>
            <a:off x="7884575" y="0"/>
            <a:ext cx="13227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Hangquan</a:t>
            </a:r>
            <a:r>
              <a:rPr lang="zh-CN">
                <a:solidFill>
                  <a:schemeClr val="dk1"/>
                </a:solidFill>
                <a:latin typeface="Times New Roman"/>
                <a:ea typeface="Times New Roman"/>
                <a:cs typeface="Times New Roman"/>
                <a:sym typeface="Times New Roman"/>
              </a:rPr>
              <a:t> Zhao</a:t>
            </a:r>
            <a:endParaRPr sz="1400">
              <a:solidFill>
                <a:schemeClr val="dk1"/>
              </a:solidFill>
              <a:latin typeface="Times New Roman"/>
              <a:ea typeface="Times New Roman"/>
              <a:cs typeface="Times New Roman"/>
              <a:sym typeface="Times New Roman"/>
            </a:endParaRPr>
          </a:p>
        </p:txBody>
      </p:sp>
      <p:sp>
        <p:nvSpPr>
          <p:cNvPr id="194" name="Google Shape;194;p24"/>
          <p:cNvSpPr/>
          <p:nvPr/>
        </p:nvSpPr>
        <p:spPr>
          <a:xfrm>
            <a:off x="3379325" y="276900"/>
            <a:ext cx="7866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Accuracy</a:t>
            </a:r>
            <a:endParaRPr sz="1100">
              <a:solidFill>
                <a:schemeClr val="dk1"/>
              </a:solidFill>
            </a:endParaRPr>
          </a:p>
        </p:txBody>
      </p:sp>
      <p:sp>
        <p:nvSpPr>
          <p:cNvPr id="195" name="Google Shape;195;p24"/>
          <p:cNvSpPr/>
          <p:nvPr/>
        </p:nvSpPr>
        <p:spPr>
          <a:xfrm>
            <a:off x="5441727" y="290250"/>
            <a:ext cx="4956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100">
                <a:solidFill>
                  <a:schemeClr val="dk1"/>
                </a:solidFill>
              </a:rPr>
              <a:t>Loss</a:t>
            </a:r>
            <a:endParaRPr sz="1100">
              <a:solidFill>
                <a:schemeClr val="dk1"/>
              </a:solidFill>
            </a:endParaRPr>
          </a:p>
        </p:txBody>
      </p:sp>
      <p:sp>
        <p:nvSpPr>
          <p:cNvPr id="196" name="Google Shape;196;p24"/>
          <p:cNvSpPr txBox="1"/>
          <p:nvPr>
            <p:ph type="ctrTitle"/>
          </p:nvPr>
        </p:nvSpPr>
        <p:spPr>
          <a:xfrm>
            <a:off x="-138100" y="42450"/>
            <a:ext cx="2844600" cy="344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Times New Roman"/>
              <a:buNone/>
            </a:pPr>
            <a:r>
              <a:rPr lang="zh-CN" sz="2000">
                <a:solidFill>
                  <a:srgbClr val="999999"/>
                </a:solidFill>
              </a:rPr>
              <a:t>Results/Observations</a:t>
            </a:r>
            <a:endParaRPr sz="2000">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b="0" l="0" r="0" t="0"/>
          <a:stretch/>
        </p:blipFill>
        <p:spPr>
          <a:xfrm>
            <a:off x="454948" y="1383147"/>
            <a:ext cx="4063401" cy="2416275"/>
          </a:xfrm>
          <a:prstGeom prst="rect">
            <a:avLst/>
          </a:prstGeom>
          <a:noFill/>
          <a:ln>
            <a:noFill/>
          </a:ln>
        </p:spPr>
      </p:pic>
      <p:sp>
        <p:nvSpPr>
          <p:cNvPr id="202" name="Google Shape;202;p25"/>
          <p:cNvSpPr txBox="1"/>
          <p:nvPr/>
        </p:nvSpPr>
        <p:spPr>
          <a:xfrm>
            <a:off x="1752600" y="30401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
        <p:nvSpPr>
          <p:cNvPr id="203" name="Google Shape;203;p25"/>
          <p:cNvSpPr/>
          <p:nvPr/>
        </p:nvSpPr>
        <p:spPr>
          <a:xfrm>
            <a:off x="8075075" y="0"/>
            <a:ext cx="106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Tianyu Zhao</a:t>
            </a:r>
            <a:endParaRPr sz="1400">
              <a:solidFill>
                <a:schemeClr val="dk1"/>
              </a:solidFill>
              <a:latin typeface="Times New Roman"/>
              <a:ea typeface="Times New Roman"/>
              <a:cs typeface="Times New Roman"/>
              <a:sym typeface="Times New Roman"/>
            </a:endParaRPr>
          </a:p>
        </p:txBody>
      </p:sp>
      <p:sp>
        <p:nvSpPr>
          <p:cNvPr id="204" name="Google Shape;204;p25"/>
          <p:cNvSpPr txBox="1"/>
          <p:nvPr>
            <p:ph type="ctrTitle"/>
          </p:nvPr>
        </p:nvSpPr>
        <p:spPr>
          <a:xfrm>
            <a:off x="-138100" y="42450"/>
            <a:ext cx="2868600" cy="344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Times New Roman"/>
              <a:buNone/>
            </a:pPr>
            <a:r>
              <a:rPr lang="zh-CN" sz="2000">
                <a:solidFill>
                  <a:srgbClr val="999999"/>
                </a:solidFill>
              </a:rPr>
              <a:t>Results/Observations</a:t>
            </a:r>
            <a:endParaRPr sz="2000">
              <a:solidFill>
                <a:srgbClr val="999999"/>
              </a:solidFill>
            </a:endParaRPr>
          </a:p>
        </p:txBody>
      </p:sp>
      <p:sp>
        <p:nvSpPr>
          <p:cNvPr id="205" name="Google Shape;205;p25"/>
          <p:cNvSpPr/>
          <p:nvPr/>
        </p:nvSpPr>
        <p:spPr>
          <a:xfrm>
            <a:off x="1503250" y="821175"/>
            <a:ext cx="193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1400">
                <a:solidFill>
                  <a:schemeClr val="dk1"/>
                </a:solidFill>
              </a:rPr>
              <a:t>Traditional Methods</a:t>
            </a:r>
            <a:endParaRPr b="1" sz="1400">
              <a:solidFill>
                <a:schemeClr val="dk1"/>
              </a:solidFill>
            </a:endParaRPr>
          </a:p>
        </p:txBody>
      </p:sp>
      <p:sp>
        <p:nvSpPr>
          <p:cNvPr id="206" name="Google Shape;206;p25"/>
          <p:cNvSpPr/>
          <p:nvPr/>
        </p:nvSpPr>
        <p:spPr>
          <a:xfrm>
            <a:off x="5781050" y="821175"/>
            <a:ext cx="22305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a:solidFill>
                  <a:schemeClr val="dk1"/>
                </a:solidFill>
              </a:rPr>
              <a:t>Deep Learning</a:t>
            </a:r>
            <a:r>
              <a:rPr b="1" lang="zh-CN" sz="1400">
                <a:solidFill>
                  <a:schemeClr val="dk1"/>
                </a:solidFill>
              </a:rPr>
              <a:t> Methods</a:t>
            </a:r>
            <a:endParaRPr b="1" sz="1400">
              <a:solidFill>
                <a:schemeClr val="dk1"/>
              </a:solidFill>
            </a:endParaRPr>
          </a:p>
        </p:txBody>
      </p:sp>
      <p:pic>
        <p:nvPicPr>
          <p:cNvPr id="207" name="Google Shape;207;p25"/>
          <p:cNvPicPr preferRelativeResize="0"/>
          <p:nvPr/>
        </p:nvPicPr>
        <p:blipFill>
          <a:blip r:embed="rId4">
            <a:alphaModFix/>
          </a:blip>
          <a:stretch>
            <a:fillRect/>
          </a:stretch>
        </p:blipFill>
        <p:spPr>
          <a:xfrm>
            <a:off x="4929724" y="1939750"/>
            <a:ext cx="3751725" cy="1271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ctrTitle"/>
          </p:nvPr>
        </p:nvSpPr>
        <p:spPr>
          <a:xfrm>
            <a:off x="-61900" y="42450"/>
            <a:ext cx="1947900" cy="344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Times New Roman"/>
              <a:buNone/>
            </a:pPr>
            <a:r>
              <a:rPr lang="zh-CN" sz="2000">
                <a:solidFill>
                  <a:srgbClr val="999999"/>
                </a:solidFill>
              </a:rPr>
              <a:t>Further Items</a:t>
            </a:r>
            <a:endParaRPr sz="2000">
              <a:solidFill>
                <a:srgbClr val="999999"/>
              </a:solidFill>
            </a:endParaRPr>
          </a:p>
        </p:txBody>
      </p:sp>
      <p:sp>
        <p:nvSpPr>
          <p:cNvPr id="213" name="Google Shape;213;p26"/>
          <p:cNvSpPr txBox="1"/>
          <p:nvPr/>
        </p:nvSpPr>
        <p:spPr>
          <a:xfrm>
            <a:off x="381000" y="990600"/>
            <a:ext cx="81174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2"/>
              </a:buClr>
              <a:buSzPts val="1800"/>
              <a:buChar char="●"/>
            </a:pPr>
            <a:r>
              <a:rPr lang="zh-CN" sz="1800">
                <a:solidFill>
                  <a:schemeClr val="dk2"/>
                </a:solidFill>
              </a:rPr>
              <a:t>Perform 10-fold cross validation</a:t>
            </a:r>
            <a:endParaRPr sz="1800">
              <a:solidFill>
                <a:schemeClr val="dk2"/>
              </a:solidFill>
            </a:endParaRPr>
          </a:p>
          <a:p>
            <a:pPr indent="-342900" lvl="0" marL="457200" rtl="0" algn="l">
              <a:lnSpc>
                <a:spcPct val="200000"/>
              </a:lnSpc>
              <a:spcBef>
                <a:spcPts val="0"/>
              </a:spcBef>
              <a:spcAft>
                <a:spcPts val="0"/>
              </a:spcAft>
              <a:buClr>
                <a:schemeClr val="dk2"/>
              </a:buClr>
              <a:buSzPts val="1800"/>
              <a:buChar char="●"/>
            </a:pPr>
            <a:r>
              <a:rPr lang="zh-CN" sz="1800">
                <a:solidFill>
                  <a:schemeClr val="dk2"/>
                </a:solidFill>
              </a:rPr>
              <a:t>Try more features and more models</a:t>
            </a:r>
            <a:endParaRPr sz="1800">
              <a:solidFill>
                <a:schemeClr val="dk2"/>
              </a:solidFill>
            </a:endParaRPr>
          </a:p>
          <a:p>
            <a:pPr indent="-342900" lvl="0" marL="457200" rtl="0" algn="l">
              <a:lnSpc>
                <a:spcPct val="200000"/>
              </a:lnSpc>
              <a:spcBef>
                <a:spcPts val="0"/>
              </a:spcBef>
              <a:spcAft>
                <a:spcPts val="0"/>
              </a:spcAft>
              <a:buClr>
                <a:schemeClr val="dk2"/>
              </a:buClr>
              <a:buSzPts val="1800"/>
              <a:buChar char="●"/>
            </a:pPr>
            <a:r>
              <a:rPr lang="zh-CN" sz="1800">
                <a:solidFill>
                  <a:schemeClr val="dk2"/>
                </a:solidFill>
              </a:rPr>
              <a:t>Compare the results of our different experiments and some results online</a:t>
            </a:r>
            <a:endParaRPr sz="1800">
              <a:solidFill>
                <a:schemeClr val="dk2"/>
              </a:solidFill>
            </a:endParaRPr>
          </a:p>
        </p:txBody>
      </p:sp>
      <p:sp>
        <p:nvSpPr>
          <p:cNvPr id="214" name="Google Shape;214;p26"/>
          <p:cNvSpPr/>
          <p:nvPr/>
        </p:nvSpPr>
        <p:spPr>
          <a:xfrm>
            <a:off x="8181000" y="0"/>
            <a:ext cx="963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CN" sz="1400" u="none" cap="none" strike="noStrike">
                <a:solidFill>
                  <a:schemeClr val="dk1"/>
                </a:solidFill>
                <a:latin typeface="Times New Roman"/>
                <a:ea typeface="Times New Roman"/>
                <a:cs typeface="Times New Roman"/>
                <a:sym typeface="Times New Roman"/>
              </a:rPr>
              <a:t>Wei Wang</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nvSpPr>
        <p:spPr>
          <a:xfrm>
            <a:off x="391575" y="713325"/>
            <a:ext cx="8646600" cy="425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AutoNum type="arabicPeriod"/>
            </a:pPr>
            <a:r>
              <a:rPr lang="zh-CN">
                <a:solidFill>
                  <a:srgbClr val="222222"/>
                </a:solidFill>
                <a:highlight>
                  <a:srgbClr val="FFFFFF"/>
                </a:highlight>
              </a:rPr>
              <a:t>He K, Zhang X, Ren S, et al. Deep residual learning for image recognition[C]//Proceedings of the IEEE conference on computer vision and pattern recognition. 2016: 770-778.</a:t>
            </a:r>
            <a:endParaRPr>
              <a:solidFill>
                <a:srgbClr val="222222"/>
              </a:solidFill>
              <a:highlight>
                <a:srgbClr val="FFFFFF"/>
              </a:highlight>
            </a:endParaRPr>
          </a:p>
          <a:p>
            <a:pPr indent="0" lvl="0" marL="9144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zh-CN">
                <a:solidFill>
                  <a:srgbClr val="222222"/>
                </a:solidFill>
                <a:highlight>
                  <a:srgbClr val="FFFFFF"/>
                </a:highlight>
              </a:rPr>
              <a:t>Gers F A, Schmidhuber J, Cummins F. Learning to forget: Continual prediction with LSTM[J]. 1999.</a:t>
            </a:r>
            <a:endParaRPr>
              <a:solidFill>
                <a:srgbClr val="222222"/>
              </a:solidFill>
              <a:highlight>
                <a:srgbClr val="FFFFFF"/>
              </a:highlight>
            </a:endParaRPr>
          </a:p>
          <a:p>
            <a:pPr indent="0" lvl="0" marL="9144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zh-CN">
                <a:solidFill>
                  <a:srgbClr val="222222"/>
                </a:solidFill>
                <a:highlight>
                  <a:srgbClr val="FFFFFF"/>
                </a:highlight>
              </a:rPr>
              <a:t>Karen Simonyan, Andrew Zisserman. Very Deep Convolutional Networks for Large-Scale Image Recognition. ICLR 2015</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zh-CN">
                <a:solidFill>
                  <a:srgbClr val="222222"/>
                </a:solidFill>
                <a:highlight>
                  <a:srgbClr val="FFFFFF"/>
                </a:highlight>
              </a:rPr>
              <a:t>Yu Su, Ke Zhang, et al. Environment Sound Classification Using a Two-Stream CNN Based on Decision-Level Fusion. Sensors (Basel). 2019 Apr; 19(7): 1733.</a:t>
            </a:r>
            <a:endParaRPr>
              <a:solidFill>
                <a:srgbClr val="222222"/>
              </a:solidFill>
              <a:highlight>
                <a:srgbClr val="FFFFFF"/>
              </a:highlight>
            </a:endParaRPr>
          </a:p>
          <a:p>
            <a:pPr indent="0" lvl="0" marL="457200" rtl="0" algn="l">
              <a:spcBef>
                <a:spcPts val="0"/>
              </a:spcBef>
              <a:spcAft>
                <a:spcPts val="0"/>
              </a:spcAft>
              <a:buNone/>
            </a:pPr>
            <a:r>
              <a:t/>
            </a:r>
            <a:endParaRPr>
              <a:solidFill>
                <a:srgbClr val="222222"/>
              </a:solidFill>
              <a:highlight>
                <a:srgbClr val="FFFFFF"/>
              </a:highlight>
            </a:endParaRPr>
          </a:p>
          <a:p>
            <a:pPr indent="-317500" lvl="0" marL="457200" rtl="0" algn="l">
              <a:spcBef>
                <a:spcPts val="0"/>
              </a:spcBef>
              <a:spcAft>
                <a:spcPts val="0"/>
              </a:spcAft>
              <a:buClr>
                <a:srgbClr val="222222"/>
              </a:buClr>
              <a:buSzPts val="1400"/>
              <a:buAutoNum type="arabicPeriod"/>
            </a:pPr>
            <a:r>
              <a:rPr lang="zh-CN">
                <a:solidFill>
                  <a:srgbClr val="222222"/>
                </a:solidFill>
                <a:highlight>
                  <a:srgbClr val="FFFFFF"/>
                </a:highlight>
              </a:rPr>
              <a:t>Graves A, Jaitly N, Mohamed A. Hybrid speech recognition with deep bidirectional LSTM[C]//2013 IEEE workshop on automatic speech recognition and understanding. IEEE, 2013: 273-278.</a:t>
            </a:r>
            <a:endParaRPr>
              <a:solidFill>
                <a:srgbClr val="222222"/>
              </a:solidFill>
              <a:highlight>
                <a:srgbClr val="FFFFFF"/>
              </a:highlight>
            </a:endParaRPr>
          </a:p>
          <a:p>
            <a:pPr indent="0" lvl="0" marL="457200" marR="0" rtl="0" algn="l">
              <a:lnSpc>
                <a:spcPct val="100000"/>
              </a:lnSpc>
              <a:spcBef>
                <a:spcPts val="0"/>
              </a:spcBef>
              <a:spcAft>
                <a:spcPts val="0"/>
              </a:spcAft>
              <a:buNone/>
            </a:pPr>
            <a:r>
              <a:t/>
            </a:r>
            <a:endParaRPr>
              <a:solidFill>
                <a:srgbClr val="222222"/>
              </a:solidFill>
              <a:highlight>
                <a:srgbClr val="FFFFFF"/>
              </a:highlight>
            </a:endParaRPr>
          </a:p>
        </p:txBody>
      </p:sp>
      <p:sp>
        <p:nvSpPr>
          <p:cNvPr id="220" name="Google Shape;220;p27"/>
          <p:cNvSpPr/>
          <p:nvPr/>
        </p:nvSpPr>
        <p:spPr>
          <a:xfrm>
            <a:off x="8181000" y="0"/>
            <a:ext cx="963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CN" sz="1400" u="none" cap="none" strike="noStrike">
                <a:solidFill>
                  <a:schemeClr val="dk1"/>
                </a:solidFill>
                <a:latin typeface="Times New Roman"/>
                <a:ea typeface="Times New Roman"/>
                <a:cs typeface="Times New Roman"/>
                <a:sym typeface="Times New Roman"/>
              </a:rPr>
              <a:t>Wei Wang</a:t>
            </a:r>
            <a:endParaRPr sz="1400">
              <a:solidFill>
                <a:schemeClr val="dk1"/>
              </a:solidFill>
              <a:latin typeface="Times New Roman"/>
              <a:ea typeface="Times New Roman"/>
              <a:cs typeface="Times New Roman"/>
              <a:sym typeface="Times New Roman"/>
            </a:endParaRPr>
          </a:p>
        </p:txBody>
      </p:sp>
      <p:sp>
        <p:nvSpPr>
          <p:cNvPr id="221" name="Google Shape;221;p27"/>
          <p:cNvSpPr txBox="1"/>
          <p:nvPr>
            <p:ph type="ctrTitle"/>
          </p:nvPr>
        </p:nvSpPr>
        <p:spPr>
          <a:xfrm>
            <a:off x="-138100" y="42450"/>
            <a:ext cx="1947900" cy="3444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Font typeface="Times New Roman"/>
              <a:buNone/>
            </a:pPr>
            <a:r>
              <a:rPr lang="zh-CN" sz="2000">
                <a:solidFill>
                  <a:srgbClr val="999999"/>
                </a:solidFill>
              </a:rPr>
              <a:t>References</a:t>
            </a:r>
            <a:endParaRPr sz="20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178350" y="1794950"/>
            <a:ext cx="8648100" cy="2261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zh-CN"/>
              <a:t>monitoring of noise pollution at city scale</a:t>
            </a:r>
            <a:endParaRPr/>
          </a:p>
          <a:p>
            <a:pPr indent="-342900" lvl="0" marL="457200" rtl="0" algn="l">
              <a:lnSpc>
                <a:spcPct val="200000"/>
              </a:lnSpc>
              <a:spcBef>
                <a:spcPts val="0"/>
              </a:spcBef>
              <a:spcAft>
                <a:spcPts val="0"/>
              </a:spcAft>
              <a:buSzPts val="1800"/>
              <a:buChar char="●"/>
            </a:pPr>
            <a:r>
              <a:rPr lang="zh-CN"/>
              <a:t>description of acoustic environments </a:t>
            </a:r>
            <a:endParaRPr/>
          </a:p>
          <a:p>
            <a:pPr indent="-342900" lvl="0" marL="457200" marR="0" rtl="0" algn="l">
              <a:lnSpc>
                <a:spcPct val="200000"/>
              </a:lnSpc>
              <a:spcBef>
                <a:spcPts val="0"/>
              </a:spcBef>
              <a:spcAft>
                <a:spcPts val="0"/>
              </a:spcAft>
              <a:buSzPts val="1800"/>
              <a:buChar char="●"/>
            </a:pPr>
            <a:r>
              <a:rPr lang="zh-CN"/>
              <a:t>broadening citizen participation in noise reporting</a:t>
            </a:r>
            <a:endParaRPr/>
          </a:p>
          <a:p>
            <a:pPr indent="-342900" lvl="0" marL="457200" rtl="0" algn="l">
              <a:lnSpc>
                <a:spcPct val="200000"/>
              </a:lnSpc>
              <a:spcBef>
                <a:spcPts val="0"/>
              </a:spcBef>
              <a:spcAft>
                <a:spcPts val="0"/>
              </a:spcAft>
              <a:buSzPts val="1800"/>
              <a:buChar char="●"/>
            </a:pPr>
            <a:r>
              <a:rPr lang="zh-CN"/>
              <a:t>enabling city agencies to work effective  for noise mitigation</a:t>
            </a:r>
            <a:endParaRPr/>
          </a:p>
          <a:p>
            <a:pPr indent="0" lvl="0" marL="0" marR="0" rtl="0" algn="l">
              <a:lnSpc>
                <a:spcPct val="200000"/>
              </a:lnSpc>
              <a:spcBef>
                <a:spcPts val="1600"/>
              </a:spcBef>
              <a:spcAft>
                <a:spcPts val="1600"/>
              </a:spcAft>
              <a:buNone/>
            </a:pPr>
            <a:r>
              <a:t/>
            </a:r>
            <a:endParaRPr/>
          </a:p>
        </p:txBody>
      </p:sp>
      <p:sp>
        <p:nvSpPr>
          <p:cNvPr id="62" name="Google Shape;62;p14"/>
          <p:cNvSpPr txBox="1"/>
          <p:nvPr>
            <p:ph type="title"/>
          </p:nvPr>
        </p:nvSpPr>
        <p:spPr>
          <a:xfrm>
            <a:off x="268150" y="1020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The problem it can solve</a:t>
            </a:r>
            <a:endParaRPr/>
          </a:p>
        </p:txBody>
      </p:sp>
      <p:pic>
        <p:nvPicPr>
          <p:cNvPr id="63" name="Google Shape;63;p14"/>
          <p:cNvPicPr preferRelativeResize="0"/>
          <p:nvPr/>
        </p:nvPicPr>
        <p:blipFill>
          <a:blip r:embed="rId3">
            <a:alphaModFix/>
          </a:blip>
          <a:stretch>
            <a:fillRect/>
          </a:stretch>
        </p:blipFill>
        <p:spPr>
          <a:xfrm>
            <a:off x="5855650" y="952500"/>
            <a:ext cx="2878400" cy="2128425"/>
          </a:xfrm>
          <a:prstGeom prst="rect">
            <a:avLst/>
          </a:prstGeom>
          <a:noFill/>
          <a:ln>
            <a:noFill/>
          </a:ln>
        </p:spPr>
      </p:pic>
      <p:sp>
        <p:nvSpPr>
          <p:cNvPr id="64" name="Google Shape;64;p14"/>
          <p:cNvSpPr/>
          <p:nvPr/>
        </p:nvSpPr>
        <p:spPr>
          <a:xfrm>
            <a:off x="7831675" y="0"/>
            <a:ext cx="1312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Hangquan Zhao</a:t>
            </a:r>
            <a:endParaRPr sz="1400">
              <a:solidFill>
                <a:schemeClr val="dk1"/>
              </a:solidFill>
              <a:latin typeface="Times New Roman"/>
              <a:ea typeface="Times New Roman"/>
              <a:cs typeface="Times New Roman"/>
              <a:sym typeface="Times New Roman"/>
            </a:endParaRPr>
          </a:p>
        </p:txBody>
      </p:sp>
      <p:sp>
        <p:nvSpPr>
          <p:cNvPr id="65" name="Google Shape;65;p14"/>
          <p:cNvSpPr txBox="1"/>
          <p:nvPr>
            <p:ph type="title"/>
          </p:nvPr>
        </p:nvSpPr>
        <p:spPr>
          <a:xfrm>
            <a:off x="57850" y="0"/>
            <a:ext cx="7688700" cy="535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highlight>
                  <a:srgbClr val="FFFFFF"/>
                </a:highlight>
              </a:rPr>
              <a:t>Background</a:t>
            </a:r>
            <a:endParaRPr sz="2000">
              <a:solidFill>
                <a:srgbClr val="999999"/>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49100" y="964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Why it is so import</a:t>
            </a:r>
            <a:r>
              <a:rPr lang="zh-CN"/>
              <a:t>ant</a:t>
            </a:r>
            <a:endParaRPr/>
          </a:p>
        </p:txBody>
      </p:sp>
      <p:sp>
        <p:nvSpPr>
          <p:cNvPr id="71" name="Google Shape;71;p15"/>
          <p:cNvSpPr txBox="1"/>
          <p:nvPr>
            <p:ph idx="1" type="body"/>
          </p:nvPr>
        </p:nvSpPr>
        <p:spPr>
          <a:xfrm>
            <a:off x="156150" y="1655450"/>
            <a:ext cx="8808000" cy="2728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zh-CN"/>
              <a:t>S</a:t>
            </a:r>
            <a:r>
              <a:rPr lang="zh-CN"/>
              <a:t>ensor networks</a:t>
            </a:r>
            <a:endParaRPr/>
          </a:p>
          <a:p>
            <a:pPr indent="-342900" lvl="0" marL="457200" rtl="0" algn="l">
              <a:lnSpc>
                <a:spcPct val="200000"/>
              </a:lnSpc>
              <a:spcBef>
                <a:spcPts val="0"/>
              </a:spcBef>
              <a:spcAft>
                <a:spcPts val="0"/>
              </a:spcAft>
              <a:buSzPts val="1800"/>
              <a:buChar char="●"/>
            </a:pPr>
            <a:r>
              <a:rPr lang="zh-CN"/>
              <a:t>Smart-home projects</a:t>
            </a:r>
            <a:endParaRPr/>
          </a:p>
          <a:p>
            <a:pPr indent="-342900" lvl="0" marL="457200" rtl="0" algn="l">
              <a:lnSpc>
                <a:spcPct val="200000"/>
              </a:lnSpc>
              <a:spcBef>
                <a:spcPts val="0"/>
              </a:spcBef>
              <a:spcAft>
                <a:spcPts val="0"/>
              </a:spcAft>
              <a:buSzPts val="1800"/>
              <a:buChar char="●"/>
            </a:pPr>
            <a:r>
              <a:rPr lang="zh-CN"/>
              <a:t>Surveillance</a:t>
            </a:r>
            <a:endParaRPr/>
          </a:p>
          <a:p>
            <a:pPr indent="-342900" lvl="0" marL="457200" rtl="0" algn="l">
              <a:lnSpc>
                <a:spcPct val="200000"/>
              </a:lnSpc>
              <a:spcBef>
                <a:spcPts val="0"/>
              </a:spcBef>
              <a:spcAft>
                <a:spcPts val="0"/>
              </a:spcAft>
              <a:buSzPts val="1800"/>
              <a:buChar char="●"/>
            </a:pPr>
            <a:r>
              <a:rPr lang="zh-CN"/>
              <a:t>Noise source identification</a:t>
            </a:r>
            <a:endParaRPr/>
          </a:p>
        </p:txBody>
      </p:sp>
      <p:pic>
        <p:nvPicPr>
          <p:cNvPr id="72" name="Google Shape;72;p15"/>
          <p:cNvPicPr preferRelativeResize="0"/>
          <p:nvPr/>
        </p:nvPicPr>
        <p:blipFill>
          <a:blip r:embed="rId3">
            <a:alphaModFix/>
          </a:blip>
          <a:stretch>
            <a:fillRect/>
          </a:stretch>
        </p:blipFill>
        <p:spPr>
          <a:xfrm>
            <a:off x="5235260" y="1308562"/>
            <a:ext cx="3165215" cy="2369525"/>
          </a:xfrm>
          <a:prstGeom prst="rect">
            <a:avLst/>
          </a:prstGeom>
          <a:noFill/>
          <a:ln>
            <a:noFill/>
          </a:ln>
        </p:spPr>
      </p:pic>
      <p:sp>
        <p:nvSpPr>
          <p:cNvPr id="73" name="Google Shape;73;p15"/>
          <p:cNvSpPr txBox="1"/>
          <p:nvPr>
            <p:ph type="title"/>
          </p:nvPr>
        </p:nvSpPr>
        <p:spPr>
          <a:xfrm>
            <a:off x="52925" y="0"/>
            <a:ext cx="4720200" cy="535200"/>
          </a:xfrm>
          <a:prstGeom prst="rect">
            <a:avLst/>
          </a:prstGeom>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highlight>
                  <a:srgbClr val="FFFFFF"/>
                </a:highlight>
              </a:rPr>
              <a:t>Background</a:t>
            </a:r>
            <a:endParaRPr sz="2000">
              <a:solidFill>
                <a:srgbClr val="999999"/>
              </a:solidFill>
              <a:highlight>
                <a:srgbClr val="FFFFFF"/>
              </a:highlight>
            </a:endParaRPr>
          </a:p>
        </p:txBody>
      </p:sp>
      <p:sp>
        <p:nvSpPr>
          <p:cNvPr id="74" name="Google Shape;74;p15"/>
          <p:cNvSpPr/>
          <p:nvPr/>
        </p:nvSpPr>
        <p:spPr>
          <a:xfrm>
            <a:off x="7831675" y="0"/>
            <a:ext cx="1312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Hangquan Zhao</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84675" y="5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highlight>
                  <a:srgbClr val="FFFFFF"/>
                </a:highlight>
              </a:rPr>
              <a:t>Releted work</a:t>
            </a:r>
            <a:endParaRPr>
              <a:solidFill>
                <a:srgbClr val="B7B7B7"/>
              </a:solidFill>
            </a:endParaRPr>
          </a:p>
        </p:txBody>
      </p:sp>
      <p:sp>
        <p:nvSpPr>
          <p:cNvPr id="80" name="Google Shape;80;p16"/>
          <p:cNvSpPr txBox="1"/>
          <p:nvPr>
            <p:ph idx="1" type="body"/>
          </p:nvPr>
        </p:nvSpPr>
        <p:spPr>
          <a:xfrm>
            <a:off x="6308175" y="1147325"/>
            <a:ext cx="2469600" cy="6990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Clr>
                <a:schemeClr val="dk1"/>
              </a:buClr>
              <a:buSzPts val="1100"/>
              <a:buFont typeface="Arial"/>
              <a:buNone/>
            </a:pPr>
            <a:r>
              <a:rPr lang="zh-CN" sz="1100">
                <a:solidFill>
                  <a:srgbClr val="111111"/>
                </a:solidFill>
                <a:highlight>
                  <a:srgbClr val="FFFFFF"/>
                </a:highlight>
              </a:rPr>
              <a:t>Environmental sound recognition: </a:t>
            </a:r>
            <a:endParaRPr sz="1100">
              <a:solidFill>
                <a:srgbClr val="111111"/>
              </a:solidFill>
              <a:highlight>
                <a:srgbClr val="FFFFFF"/>
              </a:highlight>
            </a:endParaRPr>
          </a:p>
          <a:p>
            <a:pPr indent="0" lvl="0" marL="0" rtl="0" algn="l">
              <a:lnSpc>
                <a:spcPct val="100000"/>
              </a:lnSpc>
              <a:spcBef>
                <a:spcPts val="0"/>
              </a:spcBef>
              <a:spcAft>
                <a:spcPts val="0"/>
              </a:spcAft>
              <a:buNone/>
            </a:pPr>
            <a:r>
              <a:rPr lang="zh-CN" sz="1100">
                <a:solidFill>
                  <a:srgbClr val="111111"/>
                </a:solidFill>
                <a:highlight>
                  <a:srgbClr val="FFFFFF"/>
                </a:highlight>
              </a:rPr>
              <a:t>A survey  --Chachada et.al</a:t>
            </a:r>
            <a:endParaRPr sz="1100">
              <a:solidFill>
                <a:srgbClr val="111111"/>
              </a:solidFill>
              <a:highlight>
                <a:srgbClr val="FFFFFF"/>
              </a:highlight>
            </a:endParaRPr>
          </a:p>
        </p:txBody>
      </p:sp>
      <p:sp>
        <p:nvSpPr>
          <p:cNvPr id="81" name="Google Shape;81;p16"/>
          <p:cNvSpPr txBox="1"/>
          <p:nvPr>
            <p:ph idx="1" type="body"/>
          </p:nvPr>
        </p:nvSpPr>
        <p:spPr>
          <a:xfrm>
            <a:off x="3117800" y="1184475"/>
            <a:ext cx="3183000" cy="535200"/>
          </a:xfrm>
          <a:prstGeom prst="rect">
            <a:avLst/>
          </a:prstGeom>
        </p:spPr>
        <p:txBody>
          <a:bodyPr anchorCtr="0" anchor="t" bIns="91425" lIns="91425" spcFirstLastPara="1" rIns="91425" wrap="square" tIns="91425">
            <a:noAutofit/>
          </a:bodyPr>
          <a:lstStyle/>
          <a:p>
            <a:pPr indent="0" lvl="0" marL="0" rtl="0" algn="l">
              <a:spcBef>
                <a:spcPts val="900"/>
              </a:spcBef>
              <a:spcAft>
                <a:spcPts val="900"/>
              </a:spcAft>
              <a:buNone/>
            </a:pPr>
            <a:r>
              <a:rPr lang="zh-CN" sz="1100">
                <a:solidFill>
                  <a:srgbClr val="111111"/>
                </a:solidFill>
                <a:highlight>
                  <a:srgbClr val="FFFFFF"/>
                </a:highlight>
              </a:rPr>
              <a:t>CNN Architectures For Large-Scale Audio Classification --Shawn Hershey</a:t>
            </a:r>
            <a:endParaRPr sz="1100"/>
          </a:p>
        </p:txBody>
      </p:sp>
      <p:pic>
        <p:nvPicPr>
          <p:cNvPr id="82" name="Google Shape;82;p16"/>
          <p:cNvPicPr preferRelativeResize="0"/>
          <p:nvPr/>
        </p:nvPicPr>
        <p:blipFill>
          <a:blip r:embed="rId3">
            <a:alphaModFix/>
          </a:blip>
          <a:stretch>
            <a:fillRect/>
          </a:stretch>
        </p:blipFill>
        <p:spPr>
          <a:xfrm>
            <a:off x="152400" y="1857750"/>
            <a:ext cx="3183000" cy="2231193"/>
          </a:xfrm>
          <a:prstGeom prst="rect">
            <a:avLst/>
          </a:prstGeom>
          <a:noFill/>
          <a:ln>
            <a:noFill/>
          </a:ln>
        </p:spPr>
      </p:pic>
      <p:sp>
        <p:nvSpPr>
          <p:cNvPr id="83" name="Google Shape;83;p16"/>
          <p:cNvSpPr txBox="1"/>
          <p:nvPr>
            <p:ph idx="1" type="body"/>
          </p:nvPr>
        </p:nvSpPr>
        <p:spPr>
          <a:xfrm>
            <a:off x="152400" y="1184475"/>
            <a:ext cx="3130500" cy="587100"/>
          </a:xfrm>
          <a:prstGeom prst="rect">
            <a:avLst/>
          </a:prstGeom>
        </p:spPr>
        <p:txBody>
          <a:bodyPr anchorCtr="0" anchor="t" bIns="91425" lIns="91425" spcFirstLastPara="1" rIns="91425" wrap="square" tIns="91425">
            <a:noAutofit/>
          </a:bodyPr>
          <a:lstStyle/>
          <a:p>
            <a:pPr indent="0" lvl="0" marL="0" rtl="0" algn="l">
              <a:spcBef>
                <a:spcPts val="900"/>
              </a:spcBef>
              <a:spcAft>
                <a:spcPts val="900"/>
              </a:spcAft>
              <a:buNone/>
            </a:pPr>
            <a:r>
              <a:rPr lang="zh-CN" sz="1100">
                <a:solidFill>
                  <a:srgbClr val="111111"/>
                </a:solidFill>
                <a:highlight>
                  <a:srgbClr val="FFFFFF"/>
                </a:highlight>
              </a:rPr>
              <a:t>Audio-Based Context Awareness – Acoustic Modeling And Perfectual Evaluation</a:t>
            </a:r>
            <a:endParaRPr sz="1100">
              <a:solidFill>
                <a:srgbClr val="111111"/>
              </a:solidFill>
              <a:highlight>
                <a:srgbClr val="FFFFFF"/>
              </a:highlight>
            </a:endParaRPr>
          </a:p>
        </p:txBody>
      </p:sp>
      <p:pic>
        <p:nvPicPr>
          <p:cNvPr id="84" name="Google Shape;84;p16"/>
          <p:cNvPicPr preferRelativeResize="0"/>
          <p:nvPr/>
        </p:nvPicPr>
        <p:blipFill>
          <a:blip r:embed="rId4">
            <a:alphaModFix/>
          </a:blip>
          <a:stretch>
            <a:fillRect/>
          </a:stretch>
        </p:blipFill>
        <p:spPr>
          <a:xfrm>
            <a:off x="3094300" y="2169600"/>
            <a:ext cx="2907250" cy="1206475"/>
          </a:xfrm>
          <a:prstGeom prst="rect">
            <a:avLst/>
          </a:prstGeom>
          <a:noFill/>
          <a:ln>
            <a:noFill/>
          </a:ln>
        </p:spPr>
      </p:pic>
      <p:sp>
        <p:nvSpPr>
          <p:cNvPr id="85" name="Google Shape;85;p16"/>
          <p:cNvSpPr/>
          <p:nvPr/>
        </p:nvSpPr>
        <p:spPr>
          <a:xfrm>
            <a:off x="7831675" y="0"/>
            <a:ext cx="1312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Hangquan Zhao</a:t>
            </a:r>
            <a:endParaRPr sz="1400">
              <a:solidFill>
                <a:schemeClr val="dk1"/>
              </a:solidFill>
              <a:latin typeface="Times New Roman"/>
              <a:ea typeface="Times New Roman"/>
              <a:cs typeface="Times New Roman"/>
              <a:sym typeface="Times New Roman"/>
            </a:endParaRPr>
          </a:p>
        </p:txBody>
      </p:sp>
      <p:pic>
        <p:nvPicPr>
          <p:cNvPr id="86" name="Google Shape;86;p16"/>
          <p:cNvPicPr preferRelativeResize="0"/>
          <p:nvPr/>
        </p:nvPicPr>
        <p:blipFill>
          <a:blip r:embed="rId5">
            <a:alphaModFix/>
          </a:blip>
          <a:stretch>
            <a:fillRect/>
          </a:stretch>
        </p:blipFill>
        <p:spPr>
          <a:xfrm>
            <a:off x="5898675" y="1936750"/>
            <a:ext cx="3183000" cy="25541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idx="1" type="body"/>
          </p:nvPr>
        </p:nvSpPr>
        <p:spPr>
          <a:xfrm>
            <a:off x="734450" y="1112725"/>
            <a:ext cx="2620500" cy="694800"/>
          </a:xfrm>
          <a:prstGeom prst="rect">
            <a:avLst/>
          </a:prstGeom>
        </p:spPr>
        <p:txBody>
          <a:bodyPr anchorCtr="0" anchor="t" bIns="91425" lIns="91425" spcFirstLastPara="1" rIns="91425" wrap="square" tIns="91425">
            <a:noAutofit/>
          </a:bodyPr>
          <a:lstStyle/>
          <a:p>
            <a:pPr indent="0" lvl="0" marL="0" rtl="0" algn="l">
              <a:lnSpc>
                <a:spcPct val="100000"/>
              </a:lnSpc>
              <a:spcBef>
                <a:spcPts val="900"/>
              </a:spcBef>
              <a:spcAft>
                <a:spcPts val="0"/>
              </a:spcAft>
              <a:buNone/>
            </a:pPr>
            <a:r>
              <a:rPr lang="zh-CN" sz="1100">
                <a:solidFill>
                  <a:srgbClr val="111111"/>
                </a:solidFill>
                <a:highlight>
                  <a:srgbClr val="FFFFFF"/>
                </a:highlight>
              </a:rPr>
              <a:t>A dataset and taxonomy for urban sound research --Shawn Hershey</a:t>
            </a:r>
            <a:endParaRPr sz="1100">
              <a:solidFill>
                <a:srgbClr val="111111"/>
              </a:solidFill>
              <a:highlight>
                <a:srgbClr val="FFFFFF"/>
              </a:highlight>
            </a:endParaRPr>
          </a:p>
          <a:p>
            <a:pPr indent="0" lvl="0" marL="0" rtl="0" algn="l">
              <a:spcBef>
                <a:spcPts val="9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228600" y="1919719"/>
            <a:ext cx="4292275" cy="2652280"/>
          </a:xfrm>
          <a:prstGeom prst="rect">
            <a:avLst/>
          </a:prstGeom>
          <a:noFill/>
          <a:ln>
            <a:noFill/>
          </a:ln>
        </p:spPr>
      </p:pic>
      <p:pic>
        <p:nvPicPr>
          <p:cNvPr id="93" name="Google Shape;93;p17"/>
          <p:cNvPicPr preferRelativeResize="0"/>
          <p:nvPr/>
        </p:nvPicPr>
        <p:blipFill>
          <a:blip r:embed="rId4">
            <a:alphaModFix/>
          </a:blip>
          <a:stretch>
            <a:fillRect/>
          </a:stretch>
        </p:blipFill>
        <p:spPr>
          <a:xfrm>
            <a:off x="4538675" y="2406451"/>
            <a:ext cx="4359925" cy="1678725"/>
          </a:xfrm>
          <a:prstGeom prst="rect">
            <a:avLst/>
          </a:prstGeom>
          <a:noFill/>
          <a:ln>
            <a:noFill/>
          </a:ln>
        </p:spPr>
      </p:pic>
      <p:sp>
        <p:nvSpPr>
          <p:cNvPr id="94" name="Google Shape;94;p17"/>
          <p:cNvSpPr txBox="1"/>
          <p:nvPr/>
        </p:nvSpPr>
        <p:spPr>
          <a:xfrm>
            <a:off x="5376875" y="1302825"/>
            <a:ext cx="2732100" cy="6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100">
                <a:solidFill>
                  <a:srgbClr val="111111"/>
                </a:solidFill>
                <a:highlight>
                  <a:srgbClr val="FFFFFF"/>
                </a:highlight>
              </a:rPr>
              <a:t>Situational awareness from environmental sounds </a:t>
            </a:r>
            <a:r>
              <a:rPr lang="zh-CN" sz="1100"/>
              <a:t>  --</a:t>
            </a:r>
            <a:r>
              <a:rPr lang="zh-CN" sz="1100">
                <a:solidFill>
                  <a:srgbClr val="111111"/>
                </a:solidFill>
                <a:highlight>
                  <a:srgbClr val="FFFFFF"/>
                </a:highlight>
              </a:rPr>
              <a:t>Sawhney et .al</a:t>
            </a:r>
            <a:endParaRPr sz="1100"/>
          </a:p>
          <a:p>
            <a:pPr indent="0" lvl="0" marL="0" rtl="0" algn="l">
              <a:spcBef>
                <a:spcPts val="0"/>
              </a:spcBef>
              <a:spcAft>
                <a:spcPts val="0"/>
              </a:spcAft>
              <a:buNone/>
            </a:pPr>
            <a:r>
              <a:t/>
            </a:r>
            <a:endParaRPr/>
          </a:p>
        </p:txBody>
      </p:sp>
      <p:sp>
        <p:nvSpPr>
          <p:cNvPr id="95" name="Google Shape;95;p17"/>
          <p:cNvSpPr/>
          <p:nvPr/>
        </p:nvSpPr>
        <p:spPr>
          <a:xfrm>
            <a:off x="7831675" y="0"/>
            <a:ext cx="1312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Hangquan Zhao</a:t>
            </a:r>
            <a:endParaRPr sz="1400">
              <a:solidFill>
                <a:schemeClr val="dk1"/>
              </a:solidFill>
              <a:latin typeface="Times New Roman"/>
              <a:ea typeface="Times New Roman"/>
              <a:cs typeface="Times New Roman"/>
              <a:sym typeface="Times New Roman"/>
            </a:endParaRPr>
          </a:p>
        </p:txBody>
      </p:sp>
      <p:sp>
        <p:nvSpPr>
          <p:cNvPr id="96" name="Google Shape;96;p17"/>
          <p:cNvSpPr txBox="1"/>
          <p:nvPr>
            <p:ph type="title"/>
          </p:nvPr>
        </p:nvSpPr>
        <p:spPr>
          <a:xfrm>
            <a:off x="84675" y="5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highlight>
                  <a:srgbClr val="FFFFFF"/>
                </a:highlight>
              </a:rPr>
              <a:t>Releted work</a:t>
            </a:r>
            <a:endParaRPr>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1700" y="1152475"/>
            <a:ext cx="8694600" cy="34164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zh-CN" sz="1700"/>
              <a:t>Traditional machine learning methods experience underfit in h</a:t>
            </a:r>
            <a:r>
              <a:rPr lang="zh-CN" sz="1700"/>
              <a:t>igh dimensional data.  </a:t>
            </a:r>
            <a:endParaRPr sz="1700"/>
          </a:p>
          <a:p>
            <a:pPr indent="-336550" lvl="0" marL="457200" rtl="0" algn="l">
              <a:lnSpc>
                <a:spcPct val="200000"/>
              </a:lnSpc>
              <a:spcBef>
                <a:spcPts val="0"/>
              </a:spcBef>
              <a:spcAft>
                <a:spcPts val="0"/>
              </a:spcAft>
              <a:buSzPts val="1700"/>
              <a:buChar char="●"/>
            </a:pPr>
            <a:r>
              <a:rPr lang="zh-CN" sz="1700"/>
              <a:t>Dimension Reduction may loss detailed information.</a:t>
            </a:r>
            <a:endParaRPr sz="1700"/>
          </a:p>
          <a:p>
            <a:pPr indent="-336550" lvl="0" marL="457200" rtl="0" algn="l">
              <a:lnSpc>
                <a:spcPct val="200000"/>
              </a:lnSpc>
              <a:spcBef>
                <a:spcPts val="0"/>
              </a:spcBef>
              <a:spcAft>
                <a:spcPts val="0"/>
              </a:spcAft>
              <a:buSzPts val="1700"/>
              <a:buChar char="●"/>
            </a:pPr>
            <a:r>
              <a:rPr lang="zh-CN" sz="1700"/>
              <a:t>Deep networks have stronger representational ability.</a:t>
            </a:r>
            <a:endParaRPr sz="1700"/>
          </a:p>
          <a:p>
            <a:pPr indent="-336550" lvl="0" marL="457200" rtl="0" algn="l">
              <a:lnSpc>
                <a:spcPct val="200000"/>
              </a:lnSpc>
              <a:spcBef>
                <a:spcPts val="0"/>
              </a:spcBef>
              <a:spcAft>
                <a:spcPts val="0"/>
              </a:spcAft>
              <a:buSzPts val="1700"/>
              <a:buChar char="●"/>
            </a:pPr>
            <a:r>
              <a:rPr lang="zh-CN" sz="1700"/>
              <a:t>Co</a:t>
            </a:r>
            <a:r>
              <a:rPr lang="zh-CN" sz="1700"/>
              <a:t>nverting the problem to computer vision and sequence recognition problem  </a:t>
            </a:r>
            <a:r>
              <a:rPr lang="zh-CN" sz="1700"/>
              <a:t>to </a:t>
            </a:r>
            <a:r>
              <a:rPr lang="zh-CN" sz="1700"/>
              <a:t>leverage powerful deep models emerged in recent years.</a:t>
            </a:r>
            <a:endParaRPr sz="1700"/>
          </a:p>
          <a:p>
            <a:pPr indent="0" lvl="0" marL="0" rtl="0" algn="l">
              <a:spcBef>
                <a:spcPts val="1600"/>
              </a:spcBef>
              <a:spcAft>
                <a:spcPts val="1600"/>
              </a:spcAft>
              <a:buNone/>
            </a:pPr>
            <a:r>
              <a:t/>
            </a:r>
            <a:endParaRPr/>
          </a:p>
        </p:txBody>
      </p:sp>
      <p:sp>
        <p:nvSpPr>
          <p:cNvPr id="102" name="Google Shape;102;p18"/>
          <p:cNvSpPr/>
          <p:nvPr/>
        </p:nvSpPr>
        <p:spPr>
          <a:xfrm>
            <a:off x="8075075" y="0"/>
            <a:ext cx="106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Tianyu</a:t>
            </a:r>
            <a:r>
              <a:rPr lang="zh-CN">
                <a:solidFill>
                  <a:schemeClr val="dk1"/>
                </a:solidFill>
                <a:latin typeface="Times New Roman"/>
                <a:ea typeface="Times New Roman"/>
                <a:cs typeface="Times New Roman"/>
                <a:sym typeface="Times New Roman"/>
              </a:rPr>
              <a:t> Zhao</a:t>
            </a:r>
            <a:endParaRPr sz="1400">
              <a:solidFill>
                <a:schemeClr val="dk1"/>
              </a:solidFill>
              <a:latin typeface="Times New Roman"/>
              <a:ea typeface="Times New Roman"/>
              <a:cs typeface="Times New Roman"/>
              <a:sym typeface="Times New Roman"/>
            </a:endParaRPr>
          </a:p>
        </p:txBody>
      </p:sp>
      <p:sp>
        <p:nvSpPr>
          <p:cNvPr id="103" name="Google Shape;103;p18"/>
          <p:cNvSpPr txBox="1"/>
          <p:nvPr>
            <p:ph type="title"/>
          </p:nvPr>
        </p:nvSpPr>
        <p:spPr>
          <a:xfrm>
            <a:off x="84675" y="5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highlight>
                  <a:srgbClr val="FFFFFF"/>
                </a:highlight>
              </a:rPr>
              <a:t>Why Deep Learning</a:t>
            </a:r>
            <a:endParaRPr>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401200" y="1229525"/>
            <a:ext cx="3842700" cy="37659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666666"/>
              </a:buClr>
              <a:buSzPts val="1600"/>
              <a:buFont typeface="Arial"/>
              <a:buChar char="●"/>
            </a:pPr>
            <a:r>
              <a:rPr lang="zh-CN" sz="1600">
                <a:solidFill>
                  <a:srgbClr val="666666"/>
                </a:solidFill>
                <a:highlight>
                  <a:srgbClr val="FFFFFF"/>
                </a:highlight>
                <a:latin typeface="Arial"/>
                <a:ea typeface="Arial"/>
                <a:cs typeface="Arial"/>
                <a:sym typeface="Arial"/>
              </a:rPr>
              <a:t>Urbansound8k dataset contains </a:t>
            </a:r>
            <a:r>
              <a:rPr b="1" lang="zh-CN" sz="1600">
                <a:solidFill>
                  <a:srgbClr val="666666"/>
                </a:solidFill>
                <a:highlight>
                  <a:srgbClr val="FFFFFF"/>
                </a:highlight>
              </a:rPr>
              <a:t>8732</a:t>
            </a:r>
            <a:r>
              <a:rPr lang="zh-CN" sz="1600">
                <a:solidFill>
                  <a:srgbClr val="666666"/>
                </a:solidFill>
                <a:highlight>
                  <a:srgbClr val="FFFFFF"/>
                </a:highlight>
                <a:latin typeface="Arial"/>
                <a:ea typeface="Arial"/>
                <a:cs typeface="Arial"/>
                <a:sym typeface="Arial"/>
              </a:rPr>
              <a:t> labeled sound of urban sounds from </a:t>
            </a:r>
            <a:r>
              <a:rPr b="1" lang="zh-CN" sz="1600">
                <a:solidFill>
                  <a:srgbClr val="666666"/>
                </a:solidFill>
                <a:highlight>
                  <a:srgbClr val="FFFFFF"/>
                </a:highlight>
              </a:rPr>
              <a:t>10</a:t>
            </a:r>
            <a:r>
              <a:rPr lang="zh-CN" sz="1600">
                <a:solidFill>
                  <a:srgbClr val="666666"/>
                </a:solidFill>
                <a:highlight>
                  <a:srgbClr val="FFFFFF"/>
                </a:highlight>
                <a:latin typeface="Arial"/>
                <a:ea typeface="Arial"/>
                <a:cs typeface="Arial"/>
                <a:sym typeface="Arial"/>
              </a:rPr>
              <a:t> classes</a:t>
            </a:r>
            <a:endParaRPr sz="1600">
              <a:solidFill>
                <a:srgbClr val="666666"/>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666666"/>
              </a:buClr>
              <a:buSzPts val="1600"/>
              <a:buFont typeface="Arial"/>
              <a:buChar char="●"/>
            </a:pPr>
            <a:r>
              <a:rPr lang="zh-CN" sz="1600">
                <a:solidFill>
                  <a:srgbClr val="666666"/>
                </a:solidFill>
                <a:highlight>
                  <a:srgbClr val="FFFFFF"/>
                </a:highlight>
                <a:latin typeface="Arial"/>
                <a:ea typeface="Arial"/>
                <a:cs typeface="Arial"/>
                <a:sym typeface="Arial"/>
              </a:rPr>
              <a:t>Using </a:t>
            </a:r>
            <a:r>
              <a:rPr b="1" lang="zh-CN" sz="1600">
                <a:solidFill>
                  <a:srgbClr val="666666"/>
                </a:solidFill>
                <a:highlight>
                  <a:srgbClr val="FFFFFF"/>
                </a:highlight>
              </a:rPr>
              <a:t>10-fold</a:t>
            </a:r>
            <a:r>
              <a:rPr lang="zh-CN" sz="1600">
                <a:solidFill>
                  <a:srgbClr val="666666"/>
                </a:solidFill>
                <a:highlight>
                  <a:srgbClr val="FFFFFF"/>
                </a:highlight>
                <a:latin typeface="Arial"/>
                <a:ea typeface="Arial"/>
                <a:cs typeface="Arial"/>
                <a:sym typeface="Arial"/>
              </a:rPr>
              <a:t> cross validation to evaluate our methods</a:t>
            </a:r>
            <a:endParaRPr sz="1600">
              <a:solidFill>
                <a:srgbClr val="666666"/>
              </a:solidFill>
              <a:highlight>
                <a:srgbClr val="FFFFFF"/>
              </a:highlight>
              <a:latin typeface="Arial"/>
              <a:ea typeface="Arial"/>
              <a:cs typeface="Arial"/>
              <a:sym typeface="Arial"/>
            </a:endParaRPr>
          </a:p>
          <a:p>
            <a:pPr indent="-330200" lvl="0" marL="457200" rtl="0" algn="l">
              <a:lnSpc>
                <a:spcPct val="200000"/>
              </a:lnSpc>
              <a:spcBef>
                <a:spcPts val="0"/>
              </a:spcBef>
              <a:spcAft>
                <a:spcPts val="0"/>
              </a:spcAft>
              <a:buClr>
                <a:srgbClr val="666666"/>
              </a:buClr>
              <a:buSzPts val="1600"/>
              <a:buFont typeface="Arial"/>
              <a:buChar char="●"/>
            </a:pPr>
            <a:r>
              <a:rPr lang="zh-CN" sz="1600">
                <a:solidFill>
                  <a:srgbClr val="666666"/>
                </a:solidFill>
                <a:highlight>
                  <a:srgbClr val="FFFFFF"/>
                </a:highlight>
                <a:latin typeface="Arial"/>
                <a:ea typeface="Arial"/>
                <a:cs typeface="Arial"/>
                <a:sym typeface="Arial"/>
              </a:rPr>
              <a:t>Correlation between different folds</a:t>
            </a:r>
            <a:endParaRPr sz="1600">
              <a:solidFill>
                <a:srgbClr val="666666"/>
              </a:solidFill>
              <a:highlight>
                <a:srgbClr val="FFFFFF"/>
              </a:highlight>
              <a:latin typeface="Arial"/>
              <a:ea typeface="Arial"/>
              <a:cs typeface="Arial"/>
              <a:sym typeface="Arial"/>
            </a:endParaRPr>
          </a:p>
        </p:txBody>
      </p:sp>
      <p:pic>
        <p:nvPicPr>
          <p:cNvPr id="109" name="Google Shape;109;p19"/>
          <p:cNvPicPr preferRelativeResize="0"/>
          <p:nvPr/>
        </p:nvPicPr>
        <p:blipFill>
          <a:blip r:embed="rId3">
            <a:alphaModFix/>
          </a:blip>
          <a:stretch>
            <a:fillRect/>
          </a:stretch>
        </p:blipFill>
        <p:spPr>
          <a:xfrm>
            <a:off x="4299675" y="1682750"/>
            <a:ext cx="4596150" cy="2032000"/>
          </a:xfrm>
          <a:prstGeom prst="rect">
            <a:avLst/>
          </a:prstGeom>
          <a:noFill/>
          <a:ln>
            <a:noFill/>
          </a:ln>
        </p:spPr>
      </p:pic>
      <p:sp>
        <p:nvSpPr>
          <p:cNvPr id="110" name="Google Shape;110;p19"/>
          <p:cNvSpPr/>
          <p:nvPr/>
        </p:nvSpPr>
        <p:spPr>
          <a:xfrm>
            <a:off x="8075075" y="0"/>
            <a:ext cx="1068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a:solidFill>
                  <a:schemeClr val="dk1"/>
                </a:solidFill>
                <a:latin typeface="Times New Roman"/>
                <a:ea typeface="Times New Roman"/>
                <a:cs typeface="Times New Roman"/>
                <a:sym typeface="Times New Roman"/>
              </a:rPr>
              <a:t>Tianyu Zhao</a:t>
            </a:r>
            <a:endParaRPr sz="1400">
              <a:solidFill>
                <a:schemeClr val="dk1"/>
              </a:solidFill>
              <a:latin typeface="Times New Roman"/>
              <a:ea typeface="Times New Roman"/>
              <a:cs typeface="Times New Roman"/>
              <a:sym typeface="Times New Roman"/>
            </a:endParaRPr>
          </a:p>
        </p:txBody>
      </p:sp>
      <p:sp>
        <p:nvSpPr>
          <p:cNvPr id="111" name="Google Shape;111;p19"/>
          <p:cNvSpPr txBox="1"/>
          <p:nvPr>
            <p:ph type="title"/>
          </p:nvPr>
        </p:nvSpPr>
        <p:spPr>
          <a:xfrm>
            <a:off x="84675" y="5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rPr>
              <a:t>Dataset: Urbansound8k</a:t>
            </a:r>
            <a:endParaRPr>
              <a:solidFill>
                <a:srgbClr val="B7B7B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idx="1" type="subTitle"/>
          </p:nvPr>
        </p:nvSpPr>
        <p:spPr>
          <a:xfrm>
            <a:off x="5195947" y="1588477"/>
            <a:ext cx="4339500" cy="2955000"/>
          </a:xfrm>
          <a:prstGeom prst="rect">
            <a:avLst/>
          </a:prstGeom>
          <a:noFill/>
          <a:ln>
            <a:noFill/>
          </a:ln>
        </p:spPr>
        <p:txBody>
          <a:bodyPr anchorCtr="0" anchor="t" bIns="34275" lIns="68575" spcFirstLastPara="1" rIns="68575" wrap="square" tIns="34275">
            <a:noAutofit/>
          </a:bodyPr>
          <a:lstStyle/>
          <a:p>
            <a:pPr indent="0" lvl="0" marL="0" rtl="0" algn="l">
              <a:lnSpc>
                <a:spcPct val="60000"/>
              </a:lnSpc>
              <a:spcBef>
                <a:spcPts val="0"/>
              </a:spcBef>
              <a:spcAft>
                <a:spcPts val="0"/>
              </a:spcAft>
              <a:buClr>
                <a:schemeClr val="dk1"/>
              </a:buClr>
              <a:buSzPts val="1100"/>
              <a:buNone/>
            </a:pPr>
            <a:r>
              <a:rPr lang="zh-CN" sz="1000"/>
              <a:t>feature == "mel_mean":</a:t>
            </a:r>
            <a:endParaRPr sz="1000"/>
          </a:p>
          <a:p>
            <a:pPr indent="0" lvl="0" marL="0" rtl="0" algn="l">
              <a:lnSpc>
                <a:spcPct val="60000"/>
              </a:lnSpc>
              <a:spcBef>
                <a:spcPts val="800"/>
              </a:spcBef>
              <a:spcAft>
                <a:spcPts val="0"/>
              </a:spcAft>
              <a:buClr>
                <a:schemeClr val="dk1"/>
              </a:buClr>
              <a:buSzPts val="1100"/>
              <a:buNone/>
            </a:pPr>
            <a:r>
              <a:rPr lang="zh-CN" sz="1000"/>
              <a:t>data = np.mean(librosa.feature.melspectrogram</a:t>
            </a:r>
            <a:endParaRPr sz="1000"/>
          </a:p>
          <a:p>
            <a:pPr indent="0" lvl="0" marL="0" rtl="0" algn="l">
              <a:lnSpc>
                <a:spcPct val="60000"/>
              </a:lnSpc>
              <a:spcBef>
                <a:spcPts val="800"/>
              </a:spcBef>
              <a:spcAft>
                <a:spcPts val="0"/>
              </a:spcAft>
              <a:buClr>
                <a:schemeClr val="dk1"/>
              </a:buClr>
              <a:buSzPts val="1100"/>
              <a:buNone/>
            </a:pPr>
            <a:r>
              <a:rPr lang="zh-CN" sz="1000"/>
              <a:t>                         (y=samples, sr=sample_rate), axis=1)</a:t>
            </a:r>
            <a:endParaRPr sz="1000"/>
          </a:p>
          <a:p>
            <a:pPr indent="0" lvl="0" marL="0" rtl="0" algn="l">
              <a:lnSpc>
                <a:spcPct val="60000"/>
              </a:lnSpc>
              <a:spcBef>
                <a:spcPts val="800"/>
              </a:spcBef>
              <a:spcAft>
                <a:spcPts val="0"/>
              </a:spcAft>
              <a:buClr>
                <a:schemeClr val="dk1"/>
              </a:buClr>
              <a:buSzPts val="1100"/>
              <a:buNone/>
            </a:pPr>
            <a:r>
              <a:t/>
            </a:r>
            <a:endParaRPr sz="1000"/>
          </a:p>
          <a:p>
            <a:pPr indent="0" lvl="0" marL="0" rtl="0" algn="l">
              <a:lnSpc>
                <a:spcPct val="60000"/>
              </a:lnSpc>
              <a:spcBef>
                <a:spcPts val="800"/>
              </a:spcBef>
              <a:spcAft>
                <a:spcPts val="0"/>
              </a:spcAft>
              <a:buClr>
                <a:schemeClr val="dk1"/>
              </a:buClr>
              <a:buSzPts val="1100"/>
              <a:buNone/>
            </a:pPr>
            <a:r>
              <a:rPr lang="zh-CN" sz="1000"/>
              <a:t>feature == "mel_mean_db":</a:t>
            </a:r>
            <a:endParaRPr sz="1000"/>
          </a:p>
          <a:p>
            <a:pPr indent="0" lvl="0" marL="0" rtl="0" algn="l">
              <a:lnSpc>
                <a:spcPct val="60000"/>
              </a:lnSpc>
              <a:spcBef>
                <a:spcPts val="800"/>
              </a:spcBef>
              <a:spcAft>
                <a:spcPts val="0"/>
              </a:spcAft>
              <a:buClr>
                <a:schemeClr val="dk1"/>
              </a:buClr>
              <a:buSzPts val="1100"/>
              <a:buNone/>
            </a:pPr>
            <a:r>
              <a:rPr lang="zh-CN" sz="1000"/>
              <a:t>data=np.mean(librosa.power_to_db(librosa.feature.melspectrogram</a:t>
            </a:r>
            <a:endParaRPr sz="1000"/>
          </a:p>
          <a:p>
            <a:pPr indent="0" lvl="0" marL="0" rtl="0" algn="l">
              <a:lnSpc>
                <a:spcPct val="60000"/>
              </a:lnSpc>
              <a:spcBef>
                <a:spcPts val="800"/>
              </a:spcBef>
              <a:spcAft>
                <a:spcPts val="0"/>
              </a:spcAft>
              <a:buClr>
                <a:schemeClr val="dk1"/>
              </a:buClr>
              <a:buSzPts val="1100"/>
              <a:buNone/>
            </a:pPr>
            <a:r>
              <a:rPr lang="zh-CN" sz="1000"/>
              <a:t>                         (y=samples, sr=sample_rate), ref=np.max), axis=1)</a:t>
            </a:r>
            <a:endParaRPr sz="1000"/>
          </a:p>
          <a:p>
            <a:pPr indent="0" lvl="0" marL="0" rtl="0" algn="l">
              <a:lnSpc>
                <a:spcPct val="60000"/>
              </a:lnSpc>
              <a:spcBef>
                <a:spcPts val="800"/>
              </a:spcBef>
              <a:spcAft>
                <a:spcPts val="0"/>
              </a:spcAft>
              <a:buClr>
                <a:schemeClr val="dk1"/>
              </a:buClr>
              <a:buSzPts val="1100"/>
              <a:buNone/>
            </a:pPr>
            <a:r>
              <a:t/>
            </a:r>
            <a:endParaRPr sz="1000"/>
          </a:p>
          <a:p>
            <a:pPr indent="0" lvl="0" marL="0" rtl="0" algn="l">
              <a:lnSpc>
                <a:spcPct val="60000"/>
              </a:lnSpc>
              <a:spcBef>
                <a:spcPts val="800"/>
              </a:spcBef>
              <a:spcAft>
                <a:spcPts val="0"/>
              </a:spcAft>
              <a:buClr>
                <a:schemeClr val="dk1"/>
              </a:buClr>
              <a:buSzPts val="1100"/>
              <a:buNone/>
            </a:pPr>
            <a:r>
              <a:rPr lang="zh-CN" sz="1000"/>
              <a:t>feature == "mfcc_mean_40":</a:t>
            </a:r>
            <a:endParaRPr sz="1000"/>
          </a:p>
          <a:p>
            <a:pPr indent="0" lvl="0" marL="0" rtl="0" algn="l">
              <a:lnSpc>
                <a:spcPct val="60000"/>
              </a:lnSpc>
              <a:spcBef>
                <a:spcPts val="800"/>
              </a:spcBef>
              <a:spcAft>
                <a:spcPts val="0"/>
              </a:spcAft>
              <a:buClr>
                <a:schemeClr val="dk1"/>
              </a:buClr>
              <a:buSzPts val="1100"/>
              <a:buNone/>
            </a:pPr>
            <a:r>
              <a:rPr lang="zh-CN" sz="1000"/>
              <a:t>data = np.mean(librosa.feature.mfcc(y=samples, sr=sample_rate,</a:t>
            </a:r>
            <a:endParaRPr sz="1000"/>
          </a:p>
          <a:p>
            <a:pPr indent="0" lvl="0" marL="0" rtl="0" algn="l">
              <a:lnSpc>
                <a:spcPct val="60000"/>
              </a:lnSpc>
              <a:spcBef>
                <a:spcPts val="800"/>
              </a:spcBef>
              <a:spcAft>
                <a:spcPts val="0"/>
              </a:spcAft>
              <a:buClr>
                <a:schemeClr val="dk1"/>
              </a:buClr>
              <a:buSzPts val="1100"/>
              <a:buNone/>
            </a:pPr>
            <a:r>
              <a:rPr lang="zh-CN" sz="1000"/>
              <a:t>                                                           n_mfcc=40), axis=1)</a:t>
            </a:r>
            <a:endParaRPr sz="1000"/>
          </a:p>
          <a:p>
            <a:pPr indent="0" lvl="0" marL="0" rtl="0" algn="l">
              <a:lnSpc>
                <a:spcPct val="60000"/>
              </a:lnSpc>
              <a:spcBef>
                <a:spcPts val="800"/>
              </a:spcBef>
              <a:spcAft>
                <a:spcPts val="0"/>
              </a:spcAft>
              <a:buClr>
                <a:schemeClr val="dk1"/>
              </a:buClr>
              <a:buSzPts val="1100"/>
              <a:buNone/>
            </a:pPr>
            <a:r>
              <a:t/>
            </a:r>
            <a:endParaRPr sz="1000"/>
          </a:p>
          <a:p>
            <a:pPr indent="0" lvl="0" marL="0" rtl="0" algn="l">
              <a:lnSpc>
                <a:spcPct val="60000"/>
              </a:lnSpc>
              <a:spcBef>
                <a:spcPts val="800"/>
              </a:spcBef>
              <a:spcAft>
                <a:spcPts val="0"/>
              </a:spcAft>
              <a:buClr>
                <a:schemeClr val="dk1"/>
              </a:buClr>
              <a:buSzPts val="1100"/>
              <a:buNone/>
            </a:pPr>
            <a:r>
              <a:rPr lang="zh-CN" sz="1000"/>
              <a:t>feature == "mfcc_mean_80":</a:t>
            </a:r>
            <a:endParaRPr sz="1000"/>
          </a:p>
          <a:p>
            <a:pPr indent="0" lvl="0" marL="0" rtl="0" algn="l">
              <a:lnSpc>
                <a:spcPct val="60000"/>
              </a:lnSpc>
              <a:spcBef>
                <a:spcPts val="800"/>
              </a:spcBef>
              <a:spcAft>
                <a:spcPts val="0"/>
              </a:spcAft>
              <a:buClr>
                <a:schemeClr val="dk1"/>
              </a:buClr>
              <a:buSzPts val="1100"/>
              <a:buNone/>
            </a:pPr>
            <a:r>
              <a:rPr lang="zh-CN" sz="1000"/>
              <a:t>data = np.mean(librosa.feature.mfcc(y=samples, sr=sample_rate,</a:t>
            </a:r>
            <a:endParaRPr sz="1000"/>
          </a:p>
          <a:p>
            <a:pPr indent="0" lvl="0" marL="0" rtl="0" algn="l">
              <a:lnSpc>
                <a:spcPct val="60000"/>
              </a:lnSpc>
              <a:spcBef>
                <a:spcPts val="800"/>
              </a:spcBef>
              <a:spcAft>
                <a:spcPts val="0"/>
              </a:spcAft>
              <a:buClr>
                <a:schemeClr val="dk1"/>
              </a:buClr>
              <a:buSzPts val="1100"/>
              <a:buNone/>
            </a:pPr>
            <a:r>
              <a:rPr lang="zh-CN" sz="1000"/>
              <a:t>                                                           n_mfcc=80), axis=1) </a:t>
            </a:r>
            <a:endParaRPr sz="400"/>
          </a:p>
        </p:txBody>
      </p:sp>
      <p:pic>
        <p:nvPicPr>
          <p:cNvPr id="117" name="Google Shape;117;p20"/>
          <p:cNvPicPr preferRelativeResize="0"/>
          <p:nvPr/>
        </p:nvPicPr>
        <p:blipFill rotWithShape="1">
          <a:blip r:embed="rId3">
            <a:alphaModFix/>
          </a:blip>
          <a:srcRect b="0" l="0" r="0" t="0"/>
          <a:stretch/>
        </p:blipFill>
        <p:spPr>
          <a:xfrm>
            <a:off x="229455" y="1002163"/>
            <a:ext cx="4886325" cy="1764506"/>
          </a:xfrm>
          <a:prstGeom prst="rect">
            <a:avLst/>
          </a:prstGeom>
          <a:noFill/>
          <a:ln>
            <a:noFill/>
          </a:ln>
        </p:spPr>
      </p:pic>
      <p:pic>
        <p:nvPicPr>
          <p:cNvPr id="118" name="Google Shape;118;p20"/>
          <p:cNvPicPr preferRelativeResize="0"/>
          <p:nvPr/>
        </p:nvPicPr>
        <p:blipFill rotWithShape="1">
          <a:blip r:embed="rId4">
            <a:alphaModFix/>
          </a:blip>
          <a:srcRect b="0" l="0" r="0" t="0"/>
          <a:stretch/>
        </p:blipFill>
        <p:spPr>
          <a:xfrm>
            <a:off x="223163" y="3175542"/>
            <a:ext cx="4886325" cy="1764506"/>
          </a:xfrm>
          <a:prstGeom prst="rect">
            <a:avLst/>
          </a:prstGeom>
          <a:noFill/>
          <a:ln>
            <a:noFill/>
          </a:ln>
        </p:spPr>
      </p:pic>
      <p:sp>
        <p:nvSpPr>
          <p:cNvPr id="119" name="Google Shape;119;p20"/>
          <p:cNvSpPr/>
          <p:nvPr/>
        </p:nvSpPr>
        <p:spPr>
          <a:xfrm>
            <a:off x="8181000" y="0"/>
            <a:ext cx="963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CN" sz="1400" u="none" cap="none" strike="noStrike">
                <a:solidFill>
                  <a:schemeClr val="dk1"/>
                </a:solidFill>
                <a:latin typeface="Times New Roman"/>
                <a:ea typeface="Times New Roman"/>
                <a:cs typeface="Times New Roman"/>
                <a:sym typeface="Times New Roman"/>
              </a:rPr>
              <a:t>Wei Wang</a:t>
            </a:r>
            <a:endParaRPr sz="1400">
              <a:solidFill>
                <a:schemeClr val="dk1"/>
              </a:solidFill>
              <a:latin typeface="Times New Roman"/>
              <a:ea typeface="Times New Roman"/>
              <a:cs typeface="Times New Roman"/>
              <a:sym typeface="Times New Roman"/>
            </a:endParaRPr>
          </a:p>
        </p:txBody>
      </p:sp>
      <p:sp>
        <p:nvSpPr>
          <p:cNvPr id="120" name="Google Shape;120;p20"/>
          <p:cNvSpPr/>
          <p:nvPr/>
        </p:nvSpPr>
        <p:spPr>
          <a:xfrm>
            <a:off x="284424" y="769000"/>
            <a:ext cx="206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solidFill>
                  <a:schemeClr val="dk1"/>
                </a:solidFill>
              </a:rPr>
              <a:t>Mel-frequency spectrum</a:t>
            </a:r>
            <a:endParaRPr sz="1400">
              <a:solidFill>
                <a:schemeClr val="dk1"/>
              </a:solidFill>
            </a:endParaRPr>
          </a:p>
        </p:txBody>
      </p:sp>
      <p:pic>
        <p:nvPicPr>
          <p:cNvPr id="121" name="Google Shape;121;p20"/>
          <p:cNvPicPr preferRelativeResize="0"/>
          <p:nvPr/>
        </p:nvPicPr>
        <p:blipFill rotWithShape="1">
          <a:blip r:embed="rId5">
            <a:alphaModFix/>
          </a:blip>
          <a:srcRect b="0" l="0" r="0" t="0"/>
          <a:stretch/>
        </p:blipFill>
        <p:spPr>
          <a:xfrm>
            <a:off x="2348803" y="781594"/>
            <a:ext cx="1912609" cy="276998"/>
          </a:xfrm>
          <a:prstGeom prst="rect">
            <a:avLst/>
          </a:prstGeom>
          <a:noFill/>
          <a:ln>
            <a:noFill/>
          </a:ln>
        </p:spPr>
      </p:pic>
      <p:sp>
        <p:nvSpPr>
          <p:cNvPr id="122" name="Google Shape;122;p20"/>
          <p:cNvSpPr/>
          <p:nvPr/>
        </p:nvSpPr>
        <p:spPr>
          <a:xfrm>
            <a:off x="223176" y="2981150"/>
            <a:ext cx="37245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400">
                <a:solidFill>
                  <a:schemeClr val="dk1"/>
                </a:solidFill>
                <a:latin typeface="Times New Roman"/>
                <a:ea typeface="Times New Roman"/>
                <a:cs typeface="Times New Roman"/>
                <a:sym typeface="Times New Roman"/>
              </a:rPr>
              <a:t> </a:t>
            </a:r>
            <a:r>
              <a:rPr lang="zh-CN" sz="1400">
                <a:solidFill>
                  <a:schemeClr val="dk1"/>
                </a:solidFill>
              </a:rPr>
              <a:t>Mel-frequency cepstrum coefﬁcients (MFCC)</a:t>
            </a:r>
            <a:endParaRPr sz="1400">
              <a:solidFill>
                <a:schemeClr val="dk1"/>
              </a:solidFill>
            </a:endParaRPr>
          </a:p>
        </p:txBody>
      </p:sp>
      <p:sp>
        <p:nvSpPr>
          <p:cNvPr id="123" name="Google Shape;123;p20"/>
          <p:cNvSpPr txBox="1"/>
          <p:nvPr/>
        </p:nvSpPr>
        <p:spPr>
          <a:xfrm>
            <a:off x="284425" y="455150"/>
            <a:ext cx="25731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1200">
                <a:solidFill>
                  <a:schemeClr val="dk1"/>
                </a:solidFill>
              </a:rPr>
              <a:t>For Deep Learning Methods:</a:t>
            </a:r>
            <a:endParaRPr b="1" sz="1200">
              <a:solidFill>
                <a:schemeClr val="dk1"/>
              </a:solidFill>
            </a:endParaRPr>
          </a:p>
        </p:txBody>
      </p:sp>
      <p:sp>
        <p:nvSpPr>
          <p:cNvPr id="124" name="Google Shape;124;p20"/>
          <p:cNvSpPr/>
          <p:nvPr/>
        </p:nvSpPr>
        <p:spPr>
          <a:xfrm>
            <a:off x="5185701" y="494175"/>
            <a:ext cx="20193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1200">
                <a:solidFill>
                  <a:schemeClr val="dk1"/>
                </a:solidFill>
              </a:rPr>
              <a:t>For Traditional Methods:</a:t>
            </a:r>
            <a:endParaRPr b="1" sz="1200">
              <a:solidFill>
                <a:schemeClr val="dk1"/>
              </a:solidFill>
            </a:endParaRPr>
          </a:p>
        </p:txBody>
      </p:sp>
      <p:sp>
        <p:nvSpPr>
          <p:cNvPr id="125" name="Google Shape;125;p20"/>
          <p:cNvSpPr txBox="1"/>
          <p:nvPr/>
        </p:nvSpPr>
        <p:spPr>
          <a:xfrm>
            <a:off x="5195947" y="971403"/>
            <a:ext cx="2208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1400">
                <a:solidFill>
                  <a:srgbClr val="FF0000"/>
                </a:solidFill>
              </a:rPr>
              <a:t>Dimensionality Reduction</a:t>
            </a:r>
            <a:endParaRPr b="1" sz="1400">
              <a:solidFill>
                <a:srgbClr val="FF0000"/>
              </a:solidFill>
            </a:endParaRPr>
          </a:p>
        </p:txBody>
      </p:sp>
      <p:sp>
        <p:nvSpPr>
          <p:cNvPr id="126" name="Google Shape;126;p20"/>
          <p:cNvSpPr txBox="1"/>
          <p:nvPr>
            <p:ph idx="4294967295" type="title"/>
          </p:nvPr>
        </p:nvSpPr>
        <p:spPr>
          <a:xfrm>
            <a:off x="105838" y="20600"/>
            <a:ext cx="3053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000">
                <a:solidFill>
                  <a:srgbClr val="999999"/>
                </a:solidFill>
              </a:rPr>
              <a:t>Feature extraction</a:t>
            </a:r>
            <a:endParaRPr sz="2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ctrTitle"/>
          </p:nvPr>
        </p:nvSpPr>
        <p:spPr>
          <a:xfrm>
            <a:off x="700" y="21625"/>
            <a:ext cx="3227100" cy="3444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dk1"/>
              </a:buClr>
              <a:buSzPts val="1800"/>
              <a:buFont typeface="Times New Roman"/>
              <a:buNone/>
            </a:pPr>
            <a:r>
              <a:rPr lang="zh-CN" sz="1800">
                <a:latin typeface="Times New Roman"/>
                <a:ea typeface="Times New Roman"/>
                <a:cs typeface="Times New Roman"/>
                <a:sym typeface="Times New Roman"/>
              </a:rPr>
              <a:t> </a:t>
            </a:r>
            <a:r>
              <a:rPr lang="zh-CN" sz="2000">
                <a:solidFill>
                  <a:srgbClr val="999999"/>
                </a:solidFill>
              </a:rPr>
              <a:t>Details on the model used</a:t>
            </a:r>
            <a:r>
              <a:rPr lang="zh-CN" sz="2000"/>
              <a:t> </a:t>
            </a:r>
            <a:endParaRPr sz="2000"/>
          </a:p>
        </p:txBody>
      </p:sp>
      <p:sp>
        <p:nvSpPr>
          <p:cNvPr id="132" name="Google Shape;132;p21"/>
          <p:cNvSpPr txBox="1"/>
          <p:nvPr/>
        </p:nvSpPr>
        <p:spPr>
          <a:xfrm>
            <a:off x="193526" y="566780"/>
            <a:ext cx="5478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KNN:</a:t>
            </a:r>
            <a:endParaRPr sz="1200">
              <a:solidFill>
                <a:schemeClr val="dk1"/>
              </a:solidFill>
            </a:endParaRPr>
          </a:p>
        </p:txBody>
      </p:sp>
      <p:sp>
        <p:nvSpPr>
          <p:cNvPr id="133" name="Google Shape;133;p21"/>
          <p:cNvSpPr/>
          <p:nvPr/>
        </p:nvSpPr>
        <p:spPr>
          <a:xfrm>
            <a:off x="131650" y="287775"/>
            <a:ext cx="193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1400">
                <a:solidFill>
                  <a:schemeClr val="dk1"/>
                </a:solidFill>
              </a:rPr>
              <a:t>Traditional Methods:</a:t>
            </a:r>
            <a:endParaRPr b="1" sz="1400">
              <a:solidFill>
                <a:schemeClr val="dk1"/>
              </a:solidFill>
            </a:endParaRPr>
          </a:p>
        </p:txBody>
      </p:sp>
      <p:pic>
        <p:nvPicPr>
          <p:cNvPr id="134" name="Google Shape;134;p21"/>
          <p:cNvPicPr preferRelativeResize="0"/>
          <p:nvPr/>
        </p:nvPicPr>
        <p:blipFill rotWithShape="1">
          <a:blip r:embed="rId3">
            <a:alphaModFix/>
          </a:blip>
          <a:srcRect b="0" l="0" r="0" t="0"/>
          <a:stretch/>
        </p:blipFill>
        <p:spPr>
          <a:xfrm>
            <a:off x="105044" y="3131203"/>
            <a:ext cx="2424237" cy="1988059"/>
          </a:xfrm>
          <a:prstGeom prst="rect">
            <a:avLst/>
          </a:prstGeom>
          <a:noFill/>
          <a:ln>
            <a:noFill/>
          </a:ln>
        </p:spPr>
      </p:pic>
      <p:sp>
        <p:nvSpPr>
          <p:cNvPr id="135" name="Google Shape;135;p21"/>
          <p:cNvSpPr txBox="1"/>
          <p:nvPr/>
        </p:nvSpPr>
        <p:spPr>
          <a:xfrm>
            <a:off x="136900" y="2947267"/>
            <a:ext cx="5478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SVM:</a:t>
            </a:r>
            <a:endParaRPr sz="1200">
              <a:solidFill>
                <a:schemeClr val="dk1"/>
              </a:solidFill>
            </a:endParaRPr>
          </a:p>
        </p:txBody>
      </p:sp>
      <p:pic>
        <p:nvPicPr>
          <p:cNvPr id="136" name="Google Shape;136;p21"/>
          <p:cNvPicPr preferRelativeResize="0"/>
          <p:nvPr/>
        </p:nvPicPr>
        <p:blipFill rotWithShape="1">
          <a:blip r:embed="rId4">
            <a:alphaModFix/>
          </a:blip>
          <a:srcRect b="0" l="0" r="0" t="0"/>
          <a:stretch/>
        </p:blipFill>
        <p:spPr>
          <a:xfrm>
            <a:off x="2579615" y="1004849"/>
            <a:ext cx="2309858" cy="1580111"/>
          </a:xfrm>
          <a:prstGeom prst="rect">
            <a:avLst/>
          </a:prstGeom>
          <a:noFill/>
          <a:ln>
            <a:noFill/>
          </a:ln>
        </p:spPr>
      </p:pic>
      <p:sp>
        <p:nvSpPr>
          <p:cNvPr id="137" name="Google Shape;137;p21"/>
          <p:cNvSpPr txBox="1"/>
          <p:nvPr/>
        </p:nvSpPr>
        <p:spPr>
          <a:xfrm>
            <a:off x="2522760" y="574489"/>
            <a:ext cx="5478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RF:</a:t>
            </a:r>
            <a:endParaRPr sz="1200">
              <a:solidFill>
                <a:schemeClr val="dk1"/>
              </a:solidFill>
            </a:endParaRPr>
          </a:p>
        </p:txBody>
      </p:sp>
      <p:pic>
        <p:nvPicPr>
          <p:cNvPr id="138" name="Google Shape;138;p21"/>
          <p:cNvPicPr preferRelativeResize="0"/>
          <p:nvPr/>
        </p:nvPicPr>
        <p:blipFill rotWithShape="1">
          <a:blip r:embed="rId5">
            <a:alphaModFix/>
          </a:blip>
          <a:srcRect b="0" l="0" r="0" t="0"/>
          <a:stretch/>
        </p:blipFill>
        <p:spPr>
          <a:xfrm>
            <a:off x="2553229" y="3326943"/>
            <a:ext cx="2505332" cy="1528791"/>
          </a:xfrm>
          <a:prstGeom prst="rect">
            <a:avLst/>
          </a:prstGeom>
          <a:noFill/>
          <a:ln>
            <a:noFill/>
          </a:ln>
        </p:spPr>
      </p:pic>
      <p:pic>
        <p:nvPicPr>
          <p:cNvPr id="139" name="Google Shape;139;p21"/>
          <p:cNvPicPr preferRelativeResize="0"/>
          <p:nvPr/>
        </p:nvPicPr>
        <p:blipFill rotWithShape="1">
          <a:blip r:embed="rId6">
            <a:alphaModFix/>
          </a:blip>
          <a:srcRect b="0" l="0" r="0" t="0"/>
          <a:stretch/>
        </p:blipFill>
        <p:spPr>
          <a:xfrm>
            <a:off x="193525" y="790550"/>
            <a:ext cx="2130925" cy="2201000"/>
          </a:xfrm>
          <a:prstGeom prst="rect">
            <a:avLst/>
          </a:prstGeom>
          <a:noFill/>
          <a:ln>
            <a:noFill/>
          </a:ln>
        </p:spPr>
      </p:pic>
      <p:sp>
        <p:nvSpPr>
          <p:cNvPr id="140" name="Google Shape;140;p21"/>
          <p:cNvSpPr txBox="1"/>
          <p:nvPr/>
        </p:nvSpPr>
        <p:spPr>
          <a:xfrm>
            <a:off x="2553224" y="2947275"/>
            <a:ext cx="8373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rPr>
              <a:t>XGBoost:</a:t>
            </a:r>
            <a:endParaRPr sz="1200">
              <a:solidFill>
                <a:schemeClr val="dk1"/>
              </a:solidFill>
            </a:endParaRPr>
          </a:p>
        </p:txBody>
      </p:sp>
      <p:sp>
        <p:nvSpPr>
          <p:cNvPr id="141" name="Google Shape;141;p21"/>
          <p:cNvSpPr/>
          <p:nvPr/>
        </p:nvSpPr>
        <p:spPr>
          <a:xfrm>
            <a:off x="5167673" y="287775"/>
            <a:ext cx="2583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a:solidFill>
                  <a:schemeClr val="dk1"/>
                </a:solidFill>
              </a:rPr>
              <a:t>Recurrent Neural Network:</a:t>
            </a:r>
            <a:endParaRPr b="1" sz="1400">
              <a:solidFill>
                <a:schemeClr val="dk1"/>
              </a:solidFill>
            </a:endParaRPr>
          </a:p>
        </p:txBody>
      </p:sp>
      <p:sp>
        <p:nvSpPr>
          <p:cNvPr id="142" name="Google Shape;142;p21"/>
          <p:cNvSpPr txBox="1"/>
          <p:nvPr/>
        </p:nvSpPr>
        <p:spPr>
          <a:xfrm>
            <a:off x="5264851" y="602825"/>
            <a:ext cx="1042800" cy="253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zh-CN" sz="1200">
                <a:solidFill>
                  <a:schemeClr val="dk1"/>
                </a:solidFill>
                <a:latin typeface="Times New Roman"/>
                <a:ea typeface="Times New Roman"/>
                <a:cs typeface="Times New Roman"/>
                <a:sym typeface="Times New Roman"/>
              </a:rPr>
              <a:t>LSTM</a:t>
            </a:r>
            <a:r>
              <a:rPr lang="zh-C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pic>
        <p:nvPicPr>
          <p:cNvPr id="143" name="Google Shape;143;p21"/>
          <p:cNvPicPr preferRelativeResize="0"/>
          <p:nvPr/>
        </p:nvPicPr>
        <p:blipFill>
          <a:blip r:embed="rId7">
            <a:alphaModFix/>
          </a:blip>
          <a:stretch>
            <a:fillRect/>
          </a:stretch>
        </p:blipFill>
        <p:spPr>
          <a:xfrm>
            <a:off x="5360100" y="1164375"/>
            <a:ext cx="3486327" cy="1309899"/>
          </a:xfrm>
          <a:prstGeom prst="rect">
            <a:avLst/>
          </a:prstGeom>
          <a:noFill/>
          <a:ln>
            <a:noFill/>
          </a:ln>
        </p:spPr>
      </p:pic>
      <p:sp>
        <p:nvSpPr>
          <p:cNvPr id="144" name="Google Shape;144;p21"/>
          <p:cNvSpPr/>
          <p:nvPr/>
        </p:nvSpPr>
        <p:spPr>
          <a:xfrm>
            <a:off x="7288625" y="0"/>
            <a:ext cx="1931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zh-CN" sz="1400" u="none" cap="none" strike="noStrike">
                <a:solidFill>
                  <a:schemeClr val="dk1"/>
                </a:solidFill>
                <a:latin typeface="Times New Roman"/>
                <a:ea typeface="Times New Roman"/>
                <a:cs typeface="Times New Roman"/>
                <a:sym typeface="Times New Roman"/>
              </a:rPr>
              <a:t>Wei Wang, Tianyu Zhao</a:t>
            </a:r>
            <a:endParaRPr sz="1400">
              <a:solidFill>
                <a:schemeClr val="dk1"/>
              </a:solidFill>
              <a:latin typeface="Times New Roman"/>
              <a:ea typeface="Times New Roman"/>
              <a:cs typeface="Times New Roman"/>
              <a:sym typeface="Times New Roman"/>
            </a:endParaRPr>
          </a:p>
        </p:txBody>
      </p:sp>
      <p:pic>
        <p:nvPicPr>
          <p:cNvPr id="145" name="Google Shape;145;p21"/>
          <p:cNvPicPr preferRelativeResize="0"/>
          <p:nvPr/>
        </p:nvPicPr>
        <p:blipFill>
          <a:blip r:embed="rId8">
            <a:alphaModFix/>
          </a:blip>
          <a:stretch>
            <a:fillRect/>
          </a:stretch>
        </p:blipFill>
        <p:spPr>
          <a:xfrm>
            <a:off x="5259053" y="3073974"/>
            <a:ext cx="3573471" cy="143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