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61" r:id="rId16"/>
    <p:sldId id="262" r:id="rId17"/>
    <p:sldId id="27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2423"/>
            <a:ext cx="7772400" cy="1778922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477038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75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1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4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08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2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3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56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7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3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1476"/>
            <a:ext cx="7886700" cy="475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7D66-DAF3-49B4-98C8-26D9D91D971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47C-9322-4F05-A3E5-11CEBF638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5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DA016-F6C9-4CF5-BBD6-89811A9A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6575"/>
            <a:ext cx="7772400" cy="1778922"/>
          </a:xfrm>
        </p:spPr>
        <p:txBody>
          <a:bodyPr/>
          <a:lstStyle/>
          <a:p>
            <a:r>
              <a:rPr lang="en-US" altLang="zh-TW" dirty="0"/>
              <a:t>Flex and Bison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2E13A9-74AE-443F-BD38-E59751336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66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A9DA8-BE25-4E8D-81E8-B248D1E6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7262"/>
            <a:ext cx="7886700" cy="4889701"/>
          </a:xfrm>
        </p:spPr>
        <p:txBody>
          <a:bodyPr/>
          <a:lstStyle/>
          <a:p>
            <a:r>
              <a:rPr lang="en-US" altLang="zh-TW" dirty="0"/>
              <a:t>Declaration Section</a:t>
            </a:r>
          </a:p>
          <a:p>
            <a:pPr lvl="1"/>
            <a:r>
              <a:rPr lang="zh-TW" altLang="en-US" dirty="0"/>
              <a:t>和</a:t>
            </a:r>
            <a:r>
              <a:rPr lang="en-US" altLang="zh-TW" dirty="0"/>
              <a:t>Flex</a:t>
            </a:r>
            <a:r>
              <a:rPr lang="zh-TW" altLang="en-US" dirty="0"/>
              <a:t>一樣功能，省略</a:t>
            </a:r>
            <a:endParaRPr lang="en-US" altLang="zh-TW" dirty="0"/>
          </a:p>
          <a:p>
            <a:r>
              <a:rPr lang="en-US" altLang="zh-TW" dirty="0"/>
              <a:t>Definition Section</a:t>
            </a:r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%token</a:t>
            </a:r>
            <a:r>
              <a:rPr lang="zh-TW" altLang="en-US" dirty="0"/>
              <a:t>定義</a:t>
            </a:r>
            <a:r>
              <a:rPr lang="en-US" altLang="zh-TW" dirty="0"/>
              <a:t>Terminal</a:t>
            </a:r>
          </a:p>
          <a:p>
            <a:pPr lvl="2"/>
            <a:r>
              <a:rPr lang="zh-TW" altLang="en-US" dirty="0"/>
              <a:t>對應</a:t>
            </a:r>
            <a:r>
              <a:rPr lang="en-US" altLang="zh-TW" dirty="0"/>
              <a:t>Flex</a:t>
            </a:r>
            <a:r>
              <a:rPr lang="zh-TW" altLang="en-US" dirty="0"/>
              <a:t>每一行規則</a:t>
            </a:r>
            <a:r>
              <a:rPr lang="en-US" altLang="zh-TW" dirty="0"/>
              <a:t>return</a:t>
            </a:r>
            <a:r>
              <a:rPr lang="zh-TW" altLang="en-US" dirty="0"/>
              <a:t>的東西</a:t>
            </a:r>
            <a:endParaRPr lang="en-US" altLang="zh-TW" dirty="0"/>
          </a:p>
          <a:p>
            <a:pPr lvl="1"/>
            <a:r>
              <a:rPr lang="en-US" altLang="zh-TW" dirty="0"/>
              <a:t>%union: </a:t>
            </a:r>
            <a:r>
              <a:rPr lang="zh-TW" altLang="en-US" dirty="0"/>
              <a:t>型別定義，</a:t>
            </a:r>
            <a:r>
              <a:rPr lang="en-US" altLang="zh-TW" dirty="0"/>
              <a:t>Flex</a:t>
            </a:r>
            <a:r>
              <a:rPr lang="zh-TW" altLang="en-US" dirty="0"/>
              <a:t>裡面如果有用到</a:t>
            </a:r>
            <a:r>
              <a:rPr lang="en-US" altLang="zh-TW" dirty="0" err="1"/>
              <a:t>yylval.XXX</a:t>
            </a:r>
            <a:r>
              <a:rPr lang="zh-TW" altLang="en-US" dirty="0"/>
              <a:t>，就在</a:t>
            </a:r>
            <a:r>
              <a:rPr lang="en-US" altLang="zh-TW" dirty="0"/>
              <a:t>%union</a:t>
            </a:r>
            <a:r>
              <a:rPr lang="zh-TW" altLang="en-US" dirty="0"/>
              <a:t>裡定義</a:t>
            </a:r>
            <a:r>
              <a:rPr lang="en-US" altLang="zh-TW" dirty="0"/>
              <a:t>XXX</a:t>
            </a:r>
            <a:r>
              <a:rPr lang="zh-TW" altLang="en-US" dirty="0"/>
              <a:t>的型別</a:t>
            </a:r>
            <a:endParaRPr lang="en-US" altLang="zh-TW" dirty="0"/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%type</a:t>
            </a:r>
            <a:r>
              <a:rPr lang="zh-TW" altLang="en-US" dirty="0"/>
              <a:t>定義</a:t>
            </a:r>
            <a:r>
              <a:rPr lang="en-US" altLang="zh-TW" dirty="0"/>
              <a:t>Nonterminal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C175AA-D44D-463D-881E-1812E307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33" y="349213"/>
            <a:ext cx="3601372" cy="25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FF360-58A9-4B54-883B-6AED0E86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381740"/>
            <a:ext cx="8185212" cy="5795223"/>
          </a:xfrm>
        </p:spPr>
        <p:txBody>
          <a:bodyPr/>
          <a:lstStyle/>
          <a:p>
            <a:r>
              <a:rPr lang="en-US" altLang="zh-TW" dirty="0"/>
              <a:t>Rules Section</a:t>
            </a:r>
          </a:p>
          <a:p>
            <a:pPr lvl="1"/>
            <a:r>
              <a:rPr lang="zh-TW" altLang="en-US" dirty="0"/>
              <a:t>寫</a:t>
            </a:r>
            <a:r>
              <a:rPr lang="en-US" altLang="zh-TW" dirty="0"/>
              <a:t>Context free </a:t>
            </a:r>
            <a:r>
              <a:rPr lang="en-US" altLang="zh-TW" dirty="0" err="1"/>
              <a:t>grammer</a:t>
            </a:r>
            <a:endParaRPr lang="en-US" altLang="zh-TW" dirty="0"/>
          </a:p>
          <a:p>
            <a:pPr lvl="2"/>
            <a:r>
              <a:rPr lang="zh-TW" altLang="en-US" dirty="0"/>
              <a:t>定義語法與讀到對應規則時的行為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A489FC-633A-499D-B3B6-08CE043D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865100"/>
            <a:ext cx="6901477" cy="48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D935E-1C13-4AA1-B3A4-A06BD778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208"/>
            <a:ext cx="7886700" cy="5901755"/>
          </a:xfrm>
        </p:spPr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$X</a:t>
            </a:r>
            <a:r>
              <a:rPr lang="zh-TW" altLang="en-US" dirty="0"/>
              <a:t>符號</a:t>
            </a:r>
            <a:r>
              <a:rPr lang="en-US" altLang="zh-TW" dirty="0"/>
              <a:t>:</a:t>
            </a:r>
            <a:r>
              <a:rPr lang="zh-TW" altLang="en-US" dirty="0"/>
              <a:t> 某一行的第</a:t>
            </a:r>
            <a:r>
              <a:rPr lang="en-US" altLang="zh-TW" dirty="0"/>
              <a:t>X</a:t>
            </a:r>
            <a:r>
              <a:rPr lang="zh-TW" altLang="en-US" dirty="0"/>
              <a:t>個</a:t>
            </a:r>
            <a:r>
              <a:rPr lang="en-US" altLang="zh-TW" dirty="0"/>
              <a:t>Symbol</a:t>
            </a:r>
            <a:r>
              <a:rPr lang="zh-TW" altLang="en-US" dirty="0"/>
              <a:t>的值，以上圖為例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$$:</a:t>
            </a:r>
            <a:r>
              <a:rPr lang="zh-TW" altLang="en-US" dirty="0"/>
              <a:t> </a:t>
            </a:r>
            <a:r>
              <a:rPr lang="en-US" altLang="zh-TW" dirty="0" err="1"/>
              <a:t>BoolAssign</a:t>
            </a:r>
            <a:endParaRPr lang="en-US" altLang="zh-TW" dirty="0"/>
          </a:p>
          <a:p>
            <a:pPr lvl="2"/>
            <a:r>
              <a:rPr lang="en-US" altLang="zh-TW" dirty="0"/>
              <a:t>$1: T_ID</a:t>
            </a:r>
          </a:p>
          <a:p>
            <a:pPr lvl="2"/>
            <a:r>
              <a:rPr lang="en-US" altLang="zh-TW" dirty="0"/>
              <a:t>$2: { </a:t>
            </a:r>
            <a:r>
              <a:rPr lang="en-US" altLang="zh-TW" dirty="0" err="1"/>
              <a:t>printf</a:t>
            </a:r>
            <a:r>
              <a:rPr lang="en-US" altLang="zh-TW" dirty="0"/>
              <a:t>(“%s ”,$1); }</a:t>
            </a:r>
          </a:p>
          <a:p>
            <a:pPr lvl="2"/>
            <a:r>
              <a:rPr lang="en-US" altLang="zh-TW" dirty="0"/>
              <a:t>$3: ‘=’</a:t>
            </a:r>
          </a:p>
          <a:p>
            <a:pPr lvl="2"/>
            <a:r>
              <a:rPr lang="en-US" altLang="zh-TW" dirty="0"/>
              <a:t>$4:</a:t>
            </a:r>
            <a:r>
              <a:rPr lang="zh-TW" altLang="en-US" dirty="0"/>
              <a:t> </a:t>
            </a:r>
            <a:r>
              <a:rPr lang="en-US" altLang="zh-TW" dirty="0"/>
              <a:t>Bool</a:t>
            </a:r>
          </a:p>
          <a:p>
            <a:pPr lvl="2"/>
            <a:r>
              <a:rPr lang="en-US" altLang="zh-TW" dirty="0"/>
              <a:t>$5: {</a:t>
            </a:r>
            <a:r>
              <a:rPr lang="en-US" altLang="zh-TW" dirty="0" err="1"/>
              <a:t>printf</a:t>
            </a:r>
            <a:r>
              <a:rPr lang="en-US" altLang="zh-TW" dirty="0"/>
              <a:t>(“= ”);}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11521F-DE2B-4645-9496-27AC56B10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58" b="58136"/>
          <a:stretch/>
        </p:blipFill>
        <p:spPr>
          <a:xfrm>
            <a:off x="1121261" y="552632"/>
            <a:ext cx="6901477" cy="4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54F3A0-8451-4E63-BDA1-BACA6029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2964"/>
            <a:ext cx="7886700" cy="5884000"/>
          </a:xfrm>
        </p:spPr>
        <p:txBody>
          <a:bodyPr/>
          <a:lstStyle/>
          <a:p>
            <a:r>
              <a:rPr lang="en-US" altLang="zh-TW" dirty="0"/>
              <a:t>User Code Section</a:t>
            </a:r>
          </a:p>
          <a:p>
            <a:pPr lvl="1"/>
            <a:r>
              <a:rPr lang="zh-TW" altLang="en-US" dirty="0"/>
              <a:t>和</a:t>
            </a:r>
            <a:r>
              <a:rPr lang="en-US" altLang="zh-TW" dirty="0"/>
              <a:t>Flex</a:t>
            </a:r>
            <a:r>
              <a:rPr lang="zh-TW" altLang="en-US" dirty="0"/>
              <a:t>差不多</a:t>
            </a:r>
            <a:endParaRPr lang="en-US" altLang="zh-TW" dirty="0"/>
          </a:p>
          <a:p>
            <a:pPr lvl="1"/>
            <a:r>
              <a:rPr lang="en-US" altLang="zh-TW" sz="2800" dirty="0" err="1"/>
              <a:t>yyin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zh-TW" altLang="en-US" dirty="0"/>
              <a:t>讓</a:t>
            </a:r>
            <a:r>
              <a:rPr lang="en-US" altLang="zh-TW" dirty="0" err="1"/>
              <a:t>yylex</a:t>
            </a:r>
            <a:r>
              <a:rPr lang="en-US" altLang="zh-TW" dirty="0"/>
              <a:t>()</a:t>
            </a:r>
            <a:r>
              <a:rPr lang="zh-TW" altLang="en-US" dirty="0"/>
              <a:t>讀入檔案用的</a:t>
            </a:r>
            <a:endParaRPr lang="en-US" altLang="zh-TW" dirty="0"/>
          </a:p>
          <a:p>
            <a:pPr lvl="1"/>
            <a:r>
              <a:rPr lang="en-US" altLang="zh-TW" dirty="0" err="1"/>
              <a:t>yyparse</a:t>
            </a:r>
            <a:r>
              <a:rPr lang="en-US" altLang="zh-TW" dirty="0"/>
              <a:t>():</a:t>
            </a:r>
            <a:r>
              <a:rPr lang="zh-TW" altLang="en-US" dirty="0"/>
              <a:t> 會連續呼叫</a:t>
            </a:r>
            <a:r>
              <a:rPr lang="en-US" altLang="zh-TW" dirty="0" err="1"/>
              <a:t>yylex</a:t>
            </a:r>
            <a:r>
              <a:rPr lang="en-US" altLang="zh-TW" dirty="0"/>
              <a:t>()</a:t>
            </a:r>
            <a:r>
              <a:rPr lang="zh-TW" altLang="en-US" dirty="0"/>
              <a:t>直到讀入</a:t>
            </a:r>
            <a:r>
              <a:rPr lang="en-US" altLang="zh-TW" dirty="0"/>
              <a:t>EOF</a:t>
            </a:r>
          </a:p>
          <a:p>
            <a:pPr lvl="1"/>
            <a:r>
              <a:rPr lang="en-US" altLang="zh-TW" dirty="0" err="1"/>
              <a:t>yyerror</a:t>
            </a:r>
            <a:r>
              <a:rPr lang="en-US" altLang="zh-TW" dirty="0"/>
              <a:t>(): </a:t>
            </a:r>
            <a:r>
              <a:rPr lang="zh-TW" altLang="en-US" dirty="0"/>
              <a:t>錯誤處理</a:t>
            </a:r>
            <a:endParaRPr lang="en-US" altLang="zh-TW" dirty="0"/>
          </a:p>
          <a:p>
            <a:pPr lvl="1"/>
            <a:r>
              <a:rPr lang="zh-TW" altLang="en-US" dirty="0"/>
              <a:t>這次作業寫成下面那樣就可以了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C6E34A-D89C-405C-B198-CB0350B9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3324086"/>
            <a:ext cx="4333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537DD-3FB7-4AE1-B2A1-867AEA4A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檔案編譯</a:t>
            </a:r>
            <a:r>
              <a:rPr lang="en-US" altLang="zh-TW" dirty="0"/>
              <a:t>&amp;</a:t>
            </a:r>
            <a:r>
              <a:rPr lang="zh-TW" altLang="en-US" dirty="0"/>
              <a:t>執行</a:t>
            </a:r>
            <a:r>
              <a:rPr lang="en-US" altLang="zh-TW" dirty="0"/>
              <a:t>(</a:t>
            </a:r>
            <a:r>
              <a:rPr lang="en-US" altLang="zh-TW" dirty="0" err="1"/>
              <a:t>Flex+Bison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D56EE-181E-4A0D-A43A-05F0BB64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先將當前終端機目錄切換至</a:t>
            </a:r>
            <a:r>
              <a:rPr lang="en-US" altLang="zh-TW" dirty="0"/>
              <a:t>Flex</a:t>
            </a:r>
            <a:r>
              <a:rPr lang="zh-TW" altLang="en-US" dirty="0"/>
              <a:t>文檔</a:t>
            </a:r>
            <a:r>
              <a:rPr lang="en-US" altLang="zh-TW" dirty="0"/>
              <a:t>(.l)</a:t>
            </a:r>
            <a:r>
              <a:rPr lang="zh-TW" altLang="en-US" dirty="0"/>
              <a:t>與</a:t>
            </a:r>
            <a:r>
              <a:rPr lang="en-US" altLang="zh-TW" dirty="0"/>
              <a:t>Bison</a:t>
            </a:r>
            <a:r>
              <a:rPr lang="zh-TW" altLang="en-US" dirty="0"/>
              <a:t>文檔</a:t>
            </a:r>
            <a:r>
              <a:rPr lang="en-US" altLang="zh-TW" dirty="0"/>
              <a:t>(.y)</a:t>
            </a:r>
            <a:r>
              <a:rPr lang="zh-TW" altLang="en-US" dirty="0"/>
              <a:t>所在之目錄</a:t>
            </a:r>
            <a:endParaRPr lang="en-US" altLang="zh-TW" dirty="0"/>
          </a:p>
          <a:p>
            <a:r>
              <a:rPr lang="zh-TW" altLang="en-US" dirty="0"/>
              <a:t>終端機輸入以下指令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2400" dirty="0"/>
              <a:t>bison –d </a:t>
            </a:r>
            <a:r>
              <a:rPr lang="en-US" altLang="zh-TW" sz="2400" dirty="0" err="1"/>
              <a:t>XXX.y</a:t>
            </a:r>
            <a:r>
              <a:rPr lang="en-US" altLang="zh-TW" sz="2400" dirty="0"/>
              <a:t>		//</a:t>
            </a:r>
            <a:r>
              <a:rPr lang="zh-TW" altLang="en-US" sz="2400" dirty="0"/>
              <a:t>生成</a:t>
            </a:r>
            <a:r>
              <a:rPr lang="en-US" altLang="zh-TW" sz="2400" dirty="0" err="1"/>
              <a:t>XXX.tab.c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XXX.tab.h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/>
              <a:t>flex </a:t>
            </a:r>
            <a:r>
              <a:rPr lang="en-US" altLang="zh-TW" sz="2400" dirty="0" err="1"/>
              <a:t>XXX.l</a:t>
            </a:r>
            <a:r>
              <a:rPr lang="en-US" altLang="zh-TW" sz="2400" dirty="0"/>
              <a:t>		//</a:t>
            </a:r>
            <a:r>
              <a:rPr lang="zh-TW" altLang="en-US" sz="2400" dirty="0"/>
              <a:t>生成</a:t>
            </a:r>
            <a:r>
              <a:rPr lang="en-US" altLang="zh-TW" sz="2400" dirty="0" err="1"/>
              <a:t>lex.yy.c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 err="1"/>
              <a:t>gcc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lex.yy.c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XXX.tab.c</a:t>
            </a:r>
            <a:r>
              <a:rPr lang="en-US" altLang="zh-TW" sz="2400" dirty="0"/>
              <a:t>	//</a:t>
            </a:r>
            <a:r>
              <a:rPr lang="zh-TW" altLang="en-US" sz="2400" dirty="0"/>
              <a:t>編譯兩個檔案得到</a:t>
            </a:r>
            <a:r>
              <a:rPr lang="en-US" altLang="zh-TW" sz="2400" dirty="0" err="1"/>
              <a:t>a.out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/>
              <a:t>./</a:t>
            </a:r>
            <a:r>
              <a:rPr lang="en-US" altLang="zh-TW" sz="2400" dirty="0" err="1"/>
              <a:t>a.out</a:t>
            </a:r>
            <a:r>
              <a:rPr lang="en-US" altLang="zh-TW" sz="2400" dirty="0"/>
              <a:t>			//</a:t>
            </a:r>
            <a:r>
              <a:rPr lang="zh-TW" altLang="en-US" sz="2400" dirty="0"/>
              <a:t>執行</a:t>
            </a:r>
            <a:r>
              <a:rPr lang="en-US" altLang="zh-TW" sz="2400" dirty="0" err="1"/>
              <a:t>a.out</a:t>
            </a:r>
            <a:endParaRPr lang="zh-TW" altLang="en-US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16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30446-966B-427E-B666-7B59AB8C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AB842-A12B-42DD-B268-66B4D44B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請使用</a:t>
            </a:r>
            <a:r>
              <a:rPr lang="en-US" altLang="zh-TW" dirty="0"/>
              <a:t>flex,</a:t>
            </a:r>
            <a:r>
              <a:rPr lang="zh-TW" altLang="en-US" dirty="0"/>
              <a:t> </a:t>
            </a:r>
            <a:r>
              <a:rPr lang="en-US" altLang="zh-TW" dirty="0"/>
              <a:t>bison</a:t>
            </a:r>
            <a:r>
              <a:rPr lang="zh-TW" altLang="en-US" dirty="0"/>
              <a:t>寫一個程式，讀入整數四則運算式並輸出結果。</a:t>
            </a:r>
            <a:endParaRPr lang="en-US" altLang="zh-TW" dirty="0"/>
          </a:p>
          <a:p>
            <a:r>
              <a:rPr lang="zh-TW" altLang="en-US" dirty="0"/>
              <a:t>每組輸入為一個合法四則運算式，不同算式間以分號區隔。</a:t>
            </a:r>
            <a:endParaRPr lang="en-US" altLang="zh-TW" dirty="0"/>
          </a:p>
          <a:p>
            <a:pPr lvl="1"/>
            <a:r>
              <a:rPr lang="zh-TW" altLang="en-US" dirty="0"/>
              <a:t>輸入的空格</a:t>
            </a:r>
            <a:r>
              <a:rPr lang="en-US" altLang="zh-TW" dirty="0"/>
              <a:t>, </a:t>
            </a:r>
            <a:r>
              <a:rPr lang="zh-TW" altLang="en-US" dirty="0"/>
              <a:t>換行</a:t>
            </a:r>
            <a:r>
              <a:rPr lang="en-US" altLang="zh-TW" dirty="0"/>
              <a:t>, tab</a:t>
            </a:r>
            <a:r>
              <a:rPr lang="zh-TW" altLang="en-US" dirty="0"/>
              <a:t>應被忽略不輸出</a:t>
            </a:r>
            <a:endParaRPr lang="en-US" altLang="zh-TW" dirty="0"/>
          </a:p>
          <a:p>
            <a:r>
              <a:rPr lang="zh-TW" altLang="en-US" dirty="0"/>
              <a:t>對於每組輸入，輸出計算後的結果並換行。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75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9546D56-26AB-4DFB-BE59-45D861AC6868}"/>
              </a:ext>
            </a:extLst>
          </p:cNvPr>
          <p:cNvSpPr txBox="1"/>
          <p:nvPr/>
        </p:nvSpPr>
        <p:spPr>
          <a:xfrm>
            <a:off x="1516417" y="995348"/>
            <a:ext cx="569225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Input: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1+2+3;4+5+6;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7-8-9;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4;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-6+(6-2*(-5));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(6+9/3*((7-3)/2))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D2BD00-86A9-4CCC-BC4D-0E6262D6F3DE}"/>
              </a:ext>
            </a:extLst>
          </p:cNvPr>
          <p:cNvSpPr txBox="1"/>
          <p:nvPr/>
        </p:nvSpPr>
        <p:spPr>
          <a:xfrm>
            <a:off x="1516417" y="2934340"/>
            <a:ext cx="5692252" cy="2682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65566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39C59-6A13-430E-AC99-A88C7F74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08"/>
            <a:ext cx="7886700" cy="5821856"/>
          </a:xfrm>
        </p:spPr>
        <p:txBody>
          <a:bodyPr/>
          <a:lstStyle/>
          <a:p>
            <a:r>
              <a:rPr lang="zh-TW" altLang="en-US" dirty="0"/>
              <a:t>計分方式：</a:t>
            </a:r>
            <a:endParaRPr lang="en-US" altLang="zh-TW" dirty="0"/>
          </a:p>
          <a:p>
            <a:pPr lvl="1"/>
            <a:r>
              <a:rPr lang="en-US" altLang="zh-TW" dirty="0"/>
              <a:t>Demo</a:t>
            </a:r>
            <a:r>
              <a:rPr lang="zh-TW" altLang="en-US" dirty="0"/>
              <a:t>時測試</a:t>
            </a:r>
            <a:r>
              <a:rPr lang="en-US" altLang="zh-TW" dirty="0"/>
              <a:t>9</a:t>
            </a:r>
            <a:r>
              <a:rPr lang="zh-TW" altLang="en-US" dirty="0"/>
              <a:t>筆測資，每筆測資結果正確</a:t>
            </a:r>
            <a:r>
              <a:rPr lang="en-US" altLang="zh-TW" dirty="0"/>
              <a:t>10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2"/>
            <a:r>
              <a:rPr lang="zh-TW" altLang="en-US" dirty="0"/>
              <a:t>僅接受以檔案</a:t>
            </a:r>
            <a:r>
              <a:rPr lang="en-US" altLang="zh-TW" dirty="0"/>
              <a:t>io</a:t>
            </a:r>
            <a:r>
              <a:rPr lang="zh-TW" altLang="en-US" dirty="0"/>
              <a:t>的方式進行測資的讀取。</a:t>
            </a:r>
            <a:endParaRPr lang="en-US" altLang="zh-TW" dirty="0"/>
          </a:p>
          <a:p>
            <a:pPr lvl="2"/>
            <a:r>
              <a:rPr lang="en-US" altLang="zh-TW" dirty="0"/>
              <a:t>Demo</a:t>
            </a:r>
            <a:r>
              <a:rPr lang="zh-TW" altLang="en-US" dirty="0"/>
              <a:t>時的測資檔名</a:t>
            </a:r>
            <a:r>
              <a:rPr lang="en-US" altLang="zh-TW" dirty="0"/>
              <a:t>: testcase.in</a:t>
            </a:r>
          </a:p>
          <a:p>
            <a:pPr lvl="1"/>
            <a:r>
              <a:rPr lang="en-US" altLang="zh-TW" dirty="0"/>
              <a:t>Demo</a:t>
            </a:r>
            <a:r>
              <a:rPr lang="zh-TW" altLang="en-US" dirty="0"/>
              <a:t>時清楚說明程式碼</a:t>
            </a:r>
            <a:r>
              <a:rPr lang="en-US" altLang="zh-TW" dirty="0"/>
              <a:t>10</a:t>
            </a:r>
            <a:r>
              <a:rPr lang="zh-TW" altLang="en-US" dirty="0"/>
              <a:t>分。</a:t>
            </a:r>
            <a:endParaRPr lang="en-US" altLang="zh-TW" dirty="0"/>
          </a:p>
          <a:p>
            <a:r>
              <a:rPr lang="en-US" altLang="zh-TW" dirty="0"/>
              <a:t>Portal</a:t>
            </a:r>
            <a:r>
              <a:rPr lang="zh-TW" altLang="en-US" dirty="0"/>
              <a:t>作業區上傳期限：</a:t>
            </a:r>
            <a:r>
              <a:rPr lang="en-US" altLang="zh-TW" dirty="0"/>
              <a:t>2023/1/3</a:t>
            </a:r>
            <a:r>
              <a:rPr lang="zh-TW" altLang="en-US" dirty="0"/>
              <a:t> </a:t>
            </a:r>
            <a:r>
              <a:rPr lang="en-US" altLang="zh-TW" dirty="0"/>
              <a:t>24:00:00</a:t>
            </a:r>
          </a:p>
          <a:p>
            <a:pPr lvl="1"/>
            <a:r>
              <a:rPr lang="zh-TW" altLang="en-US" dirty="0"/>
              <a:t>遲交成績七折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105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93EF4-3EA6-415D-AD3E-8A9D5E2E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6330"/>
            <a:ext cx="7886700" cy="6267635"/>
          </a:xfrm>
        </p:spPr>
        <p:txBody>
          <a:bodyPr/>
          <a:lstStyle/>
          <a:p>
            <a:r>
              <a:rPr lang="zh-TW" altLang="en-US" dirty="0"/>
              <a:t>請將寫好的</a:t>
            </a:r>
            <a:r>
              <a:rPr lang="en-US" altLang="zh-TW" dirty="0"/>
              <a:t>Flex</a:t>
            </a:r>
            <a:r>
              <a:rPr lang="zh-TW" altLang="en-US" dirty="0"/>
              <a:t>與</a:t>
            </a:r>
            <a:r>
              <a:rPr lang="en-US" altLang="zh-TW" dirty="0"/>
              <a:t>Bison</a:t>
            </a:r>
            <a:r>
              <a:rPr lang="zh-TW" altLang="en-US" dirty="0"/>
              <a:t>文件壓縮後上傳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zip, </a:t>
            </a:r>
            <a:r>
              <a:rPr lang="en-US" altLang="zh-TW" dirty="0" err="1"/>
              <a:t>rar</a:t>
            </a:r>
            <a:r>
              <a:rPr lang="zh-TW" altLang="en-US" dirty="0"/>
              <a:t>或</a:t>
            </a:r>
            <a:r>
              <a:rPr lang="en-US" altLang="zh-TW" dirty="0"/>
              <a:t>7z</a:t>
            </a:r>
            <a:r>
              <a:rPr lang="zh-TW" altLang="en-US" dirty="0"/>
              <a:t>格式壓縮</a:t>
            </a:r>
            <a:endParaRPr lang="en-US" altLang="zh-TW" dirty="0"/>
          </a:p>
          <a:p>
            <a:pPr lvl="1"/>
            <a:r>
              <a:rPr lang="zh-TW" altLang="en-US" dirty="0"/>
              <a:t>檔案名稱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Flex</a:t>
            </a:r>
            <a:r>
              <a:rPr lang="zh-TW" altLang="en-US" dirty="0"/>
              <a:t>文件</a:t>
            </a:r>
            <a:r>
              <a:rPr lang="en-US" altLang="zh-TW" dirty="0"/>
              <a:t>: s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學號</a:t>
            </a:r>
            <a:r>
              <a:rPr lang="en-US" altLang="zh-TW" dirty="0"/>
              <a:t>&gt;.l</a:t>
            </a:r>
          </a:p>
          <a:p>
            <a:pPr lvl="2"/>
            <a:r>
              <a:rPr lang="en-US" altLang="zh-TW" dirty="0"/>
              <a:t>Bison</a:t>
            </a:r>
            <a:r>
              <a:rPr lang="zh-TW" altLang="en-US" dirty="0"/>
              <a:t>文件</a:t>
            </a:r>
            <a:r>
              <a:rPr lang="en-US" altLang="zh-TW" dirty="0"/>
              <a:t>: s + &lt;</a:t>
            </a:r>
            <a:r>
              <a:rPr lang="zh-TW" altLang="en-US" dirty="0"/>
              <a:t>學號</a:t>
            </a:r>
            <a:r>
              <a:rPr lang="en-US" altLang="zh-TW" dirty="0"/>
              <a:t>&gt;.y</a:t>
            </a:r>
          </a:p>
          <a:p>
            <a:pPr lvl="2"/>
            <a:r>
              <a:rPr lang="zh-TW" altLang="en-US" dirty="0"/>
              <a:t>壓縮檔檔名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 + &lt;</a:t>
            </a:r>
            <a:r>
              <a:rPr lang="zh-TW" altLang="en-US" dirty="0"/>
              <a:t>學號</a:t>
            </a:r>
            <a:r>
              <a:rPr lang="en-US" altLang="zh-TW" dirty="0"/>
              <a:t>&gt;.{zip | </a:t>
            </a:r>
            <a:r>
              <a:rPr lang="en-US" altLang="zh-TW" dirty="0" err="1"/>
              <a:t>rar</a:t>
            </a:r>
            <a:r>
              <a:rPr lang="en-US" altLang="zh-TW" dirty="0"/>
              <a:t> | 7z}</a:t>
            </a:r>
          </a:p>
          <a:p>
            <a:pPr lvl="1"/>
            <a:r>
              <a:rPr lang="zh-TW" altLang="en-US" dirty="0"/>
              <a:t>檔名錯誤成績七折</a:t>
            </a:r>
            <a:endParaRPr lang="en-US" altLang="zh-TW" dirty="0"/>
          </a:p>
          <a:p>
            <a:r>
              <a:rPr lang="zh-TW" altLang="en-US" dirty="0"/>
              <a:t>此外，如果在</a:t>
            </a:r>
            <a:r>
              <a:rPr lang="en-US" altLang="zh-TW" dirty="0"/>
              <a:t>Bison</a:t>
            </a:r>
            <a:r>
              <a:rPr lang="zh-TW" altLang="en-US" dirty="0"/>
              <a:t>中定義結合性以規避</a:t>
            </a:r>
            <a:r>
              <a:rPr lang="en-US" altLang="zh-TW" dirty="0"/>
              <a:t>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inux Libertine"/>
              </a:rPr>
              <a:t>mbiguous grammar</a:t>
            </a:r>
            <a:r>
              <a:rPr lang="zh-TW" altLang="en-US" dirty="0"/>
              <a:t>，成績至高</a:t>
            </a:r>
            <a:r>
              <a:rPr lang="en-US" altLang="zh-TW" dirty="0"/>
              <a:t>80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今天沒教</a:t>
            </a:r>
            <a:endParaRPr lang="en-US" altLang="zh-TW" dirty="0"/>
          </a:p>
          <a:p>
            <a:pPr lvl="1"/>
            <a:r>
              <a:rPr lang="en-US" altLang="zh-TW" dirty="0"/>
              <a:t>Ex: %left, %right</a:t>
            </a:r>
          </a:p>
          <a:p>
            <a:pPr lvl="1"/>
            <a:r>
              <a:rPr lang="zh-TW" altLang="en-US" dirty="0"/>
              <a:t>這次作業不用定義結合性就可以做出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9C394-0D87-4559-B19B-77E48C02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6D103-354E-420D-A18F-7A288EA1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1476"/>
            <a:ext cx="7973812" cy="4755487"/>
          </a:xfrm>
        </p:spPr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測試環境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Ubuntu 18.04.5 on Windows</a:t>
            </a:r>
          </a:p>
          <a:p>
            <a:pPr lvl="1"/>
            <a:r>
              <a:rPr lang="zh-TW" altLang="en-US" dirty="0"/>
              <a:t>可以在</a:t>
            </a:r>
            <a:r>
              <a:rPr lang="en-US" altLang="zh-TW" dirty="0"/>
              <a:t>”</a:t>
            </a:r>
            <a:r>
              <a:rPr lang="zh-TW" altLang="en-US" dirty="0"/>
              <a:t>控制台</a:t>
            </a:r>
            <a:r>
              <a:rPr lang="en-US" altLang="zh-TW" dirty="0"/>
              <a:t>&gt;</a:t>
            </a:r>
            <a:r>
              <a:rPr lang="zh-TW" altLang="en-US" dirty="0"/>
              <a:t>程式集</a:t>
            </a:r>
            <a:r>
              <a:rPr lang="en-US" altLang="zh-TW" dirty="0"/>
              <a:t>&gt;</a:t>
            </a:r>
            <a:r>
              <a:rPr lang="zh-TW" altLang="en-US" dirty="0"/>
              <a:t>開啟或關閉</a:t>
            </a:r>
            <a:r>
              <a:rPr lang="en-US" altLang="zh-TW" dirty="0"/>
              <a:t>Windows</a:t>
            </a:r>
            <a:r>
              <a:rPr lang="zh-TW" altLang="en-US" dirty="0"/>
              <a:t>功能</a:t>
            </a:r>
            <a:r>
              <a:rPr lang="en-US" altLang="zh-TW" dirty="0"/>
              <a:t>”</a:t>
            </a:r>
            <a:r>
              <a:rPr lang="zh-TW" altLang="en-US" dirty="0"/>
              <a:t>中開啟</a:t>
            </a:r>
            <a:r>
              <a:rPr lang="en-US" altLang="zh-TW" dirty="0"/>
              <a:t>”Windows</a:t>
            </a:r>
            <a:r>
              <a:rPr lang="zh-TW" altLang="en-US" dirty="0"/>
              <a:t>子系統</a:t>
            </a:r>
            <a:r>
              <a:rPr lang="en-US" altLang="zh-TW" dirty="0"/>
              <a:t>Linux</a:t>
            </a:r>
            <a:r>
              <a:rPr lang="zh-TW" altLang="en-US" dirty="0"/>
              <a:t>版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然後去</a:t>
            </a:r>
            <a:r>
              <a:rPr lang="en-US" altLang="zh-TW" dirty="0"/>
              <a:t>Microsoft</a:t>
            </a:r>
            <a:r>
              <a:rPr lang="zh-TW" altLang="en-US" dirty="0"/>
              <a:t> </a:t>
            </a:r>
            <a:r>
              <a:rPr lang="en-US" altLang="zh-TW" dirty="0"/>
              <a:t>store</a:t>
            </a:r>
            <a:r>
              <a:rPr lang="zh-TW" altLang="en-US" dirty="0"/>
              <a:t>下載</a:t>
            </a:r>
            <a:r>
              <a:rPr lang="en-US" altLang="zh-TW" dirty="0"/>
              <a:t>Ubuntu 18.04.5</a:t>
            </a:r>
            <a:r>
              <a:rPr lang="zh-TW" altLang="en-US" dirty="0"/>
              <a:t> </a:t>
            </a:r>
            <a:r>
              <a:rPr lang="en-US" altLang="zh-TW" dirty="0"/>
              <a:t>LTS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1ACD6A-C8D7-4395-8705-35990F22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93" y="3228130"/>
            <a:ext cx="5596214" cy="3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51060-9FE1-4B65-9384-7EFF9688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1740"/>
            <a:ext cx="7886700" cy="5795224"/>
          </a:xfrm>
        </p:spPr>
        <p:txBody>
          <a:bodyPr/>
          <a:lstStyle/>
          <a:p>
            <a:r>
              <a:rPr lang="zh-TW" altLang="en-US" dirty="0"/>
              <a:t>在終端機中輸入指令安裝</a:t>
            </a:r>
            <a:r>
              <a:rPr lang="en-US" altLang="zh-TW" dirty="0"/>
              <a:t>Flex, Bison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flex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bison</a:t>
            </a:r>
          </a:p>
          <a:p>
            <a:r>
              <a:rPr lang="zh-TW" altLang="en-US" dirty="0"/>
              <a:t>檢查是否安裝成功</a:t>
            </a:r>
            <a:endParaRPr lang="en-US" altLang="zh-TW" dirty="0"/>
          </a:p>
          <a:p>
            <a:pPr lvl="1"/>
            <a:r>
              <a:rPr lang="en-US" altLang="zh-TW" dirty="0"/>
              <a:t>flex -V</a:t>
            </a:r>
          </a:p>
          <a:p>
            <a:pPr lvl="1"/>
            <a:r>
              <a:rPr lang="en-US" altLang="zh-TW" dirty="0"/>
              <a:t>bison -V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59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F38AA-E9F6-4EEC-9F50-4895FF28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運作原理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FF01B9-61E2-42A4-B9C6-A8E8EAF7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4EF12A-9082-4615-884B-BC3D2A03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8" y="2254927"/>
            <a:ext cx="8723644" cy="31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ED8FB-6488-414E-8816-B853F637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r>
              <a:rPr lang="zh-TW" altLang="en-US" dirty="0"/>
              <a:t>檔案格式</a:t>
            </a:r>
            <a:r>
              <a:rPr lang="en-US" altLang="zh-TW" dirty="0"/>
              <a:t>(.l)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5AA95-10B0-47F0-8C6D-05A4C2E0D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52" y="1333528"/>
            <a:ext cx="7886700" cy="5005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%{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/* Declaration Section */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%}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*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Definition Section */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%%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/* Rules Section */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%%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/*User Code Section*/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1AB1014-8819-456E-B4F5-136F7228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18" y="1929017"/>
            <a:ext cx="4273843" cy="35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3EAB5-746D-4945-B406-3895C173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3984"/>
            <a:ext cx="7886700" cy="5812980"/>
          </a:xfrm>
        </p:spPr>
        <p:txBody>
          <a:bodyPr/>
          <a:lstStyle/>
          <a:p>
            <a:r>
              <a:rPr lang="en-US" altLang="zh-TW" dirty="0"/>
              <a:t>Declaration Section</a:t>
            </a:r>
          </a:p>
          <a:p>
            <a:pPr lvl="1"/>
            <a:r>
              <a:rPr lang="en-US" altLang="zh-TW" dirty="0"/>
              <a:t>C code</a:t>
            </a:r>
          </a:p>
          <a:p>
            <a:pPr lvl="1"/>
            <a:r>
              <a:rPr lang="zh-TW" altLang="en-US" dirty="0"/>
              <a:t>主要用來 </a:t>
            </a:r>
            <a:r>
              <a:rPr lang="en-US" altLang="zh-TW" dirty="0"/>
              <a:t>include header file</a:t>
            </a:r>
          </a:p>
          <a:p>
            <a:pPr lvl="1"/>
            <a:r>
              <a:rPr lang="zh-TW" altLang="en-US" dirty="0"/>
              <a:t>記得 </a:t>
            </a:r>
            <a:r>
              <a:rPr lang="en-US" altLang="zh-TW" dirty="0"/>
              <a:t>#include “</a:t>
            </a:r>
            <a:r>
              <a:rPr lang="en-US" altLang="zh-TW" dirty="0" err="1"/>
              <a:t>XXX.tab.h</a:t>
            </a:r>
            <a:r>
              <a:rPr lang="en-US" altLang="zh-TW" dirty="0"/>
              <a:t>”;</a:t>
            </a:r>
          </a:p>
          <a:p>
            <a:pPr lvl="2"/>
            <a:r>
              <a:rPr lang="en-US" altLang="zh-TW" dirty="0"/>
              <a:t>XXX</a:t>
            </a:r>
            <a:r>
              <a:rPr lang="zh-TW" altLang="en-US" dirty="0"/>
              <a:t>是你的</a:t>
            </a:r>
            <a:r>
              <a:rPr lang="en-US" altLang="zh-TW" dirty="0"/>
              <a:t>Bison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檔名</a:t>
            </a:r>
            <a:endParaRPr lang="en-US" altLang="zh-TW" dirty="0"/>
          </a:p>
          <a:p>
            <a:pPr lvl="1"/>
            <a:r>
              <a:rPr lang="zh-TW" altLang="en-US" dirty="0"/>
              <a:t>記得宣告 </a:t>
            </a:r>
            <a:r>
              <a:rPr lang="en-US" altLang="zh-TW" dirty="0"/>
              <a:t>extern int </a:t>
            </a:r>
            <a:r>
              <a:rPr lang="en-US" altLang="zh-TW" dirty="0" err="1"/>
              <a:t>yylval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Definition Section</a:t>
            </a:r>
          </a:p>
          <a:p>
            <a:pPr lvl="1"/>
            <a:r>
              <a:rPr lang="zh-TW" altLang="en-US" dirty="0"/>
              <a:t>定義</a:t>
            </a:r>
            <a:r>
              <a:rPr lang="en-US" altLang="zh-TW" dirty="0"/>
              <a:t>Regular Expression</a:t>
            </a:r>
            <a:r>
              <a:rPr lang="zh-TW" altLang="en-US" dirty="0"/>
              <a:t>的名稱，以方便在</a:t>
            </a:r>
            <a:r>
              <a:rPr lang="en-US" altLang="zh-TW" dirty="0"/>
              <a:t>Rules Section</a:t>
            </a:r>
            <a:r>
              <a:rPr lang="zh-TW" altLang="en-US" dirty="0"/>
              <a:t>使用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DA3D58-1B30-4663-8AD8-9686B8BC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4614679"/>
            <a:ext cx="45053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6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58FA17-80B9-4E4D-A05B-F0AE438C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6230"/>
            <a:ext cx="7886700" cy="5830734"/>
          </a:xfrm>
        </p:spPr>
        <p:txBody>
          <a:bodyPr/>
          <a:lstStyle/>
          <a:p>
            <a:r>
              <a:rPr lang="en-US" altLang="zh-TW" dirty="0"/>
              <a:t>Rules Section</a:t>
            </a:r>
          </a:p>
          <a:p>
            <a:pPr lvl="1"/>
            <a:r>
              <a:rPr lang="zh-TW" altLang="en-US" dirty="0"/>
              <a:t>定義讀入內容與對應的規則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Bison</a:t>
            </a:r>
            <a:r>
              <a:rPr lang="zh-TW" altLang="en-US" dirty="0"/>
              <a:t>時，把讀入的內容回傳至於</a:t>
            </a:r>
            <a:r>
              <a:rPr lang="en-US" altLang="zh-TW" dirty="0"/>
              <a:t>.y</a:t>
            </a:r>
            <a:r>
              <a:rPr lang="zh-TW" altLang="en-US" dirty="0"/>
              <a:t>檔中定義好的</a:t>
            </a:r>
            <a:r>
              <a:rPr lang="en-US" altLang="zh-TW" dirty="0"/>
              <a:t>token</a:t>
            </a:r>
          </a:p>
          <a:p>
            <a:pPr lvl="1"/>
            <a:r>
              <a:rPr lang="en-US" altLang="zh-TW" dirty="0" err="1"/>
              <a:t>yytext</a:t>
            </a:r>
            <a:r>
              <a:rPr lang="en-US" altLang="zh-TW" dirty="0"/>
              <a:t>: </a:t>
            </a:r>
            <a:r>
              <a:rPr lang="zh-TW" altLang="en-US" dirty="0"/>
              <a:t>當前讀入的字串</a:t>
            </a:r>
            <a:endParaRPr lang="en-US" altLang="zh-TW" dirty="0"/>
          </a:p>
          <a:p>
            <a:pPr lvl="1"/>
            <a:r>
              <a:rPr lang="en-US" altLang="zh-TW" dirty="0" err="1"/>
              <a:t>yylval</a:t>
            </a:r>
            <a:r>
              <a:rPr lang="en-US" altLang="zh-TW" dirty="0"/>
              <a:t>: </a:t>
            </a:r>
            <a:r>
              <a:rPr lang="zh-TW" altLang="en-US" dirty="0"/>
              <a:t>給予讀入內容型別，預設為</a:t>
            </a:r>
            <a:r>
              <a:rPr lang="en-US" altLang="zh-TW" dirty="0"/>
              <a:t>int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94D95EC-F47C-4C87-A51B-91078A82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261597"/>
            <a:ext cx="7115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9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86557-E2AF-4A5A-A63D-C231DE23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1842"/>
            <a:ext cx="7886700" cy="5875122"/>
          </a:xfrm>
        </p:spPr>
        <p:txBody>
          <a:bodyPr/>
          <a:lstStyle/>
          <a:p>
            <a:r>
              <a:rPr lang="en-US" altLang="zh-TW" dirty="0"/>
              <a:t>User Code Section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pPr lvl="1"/>
            <a:r>
              <a:rPr lang="zh-TW" altLang="en-US" dirty="0"/>
              <a:t>定義執行時的行為</a:t>
            </a:r>
            <a:endParaRPr lang="en-US" altLang="zh-TW" dirty="0"/>
          </a:p>
          <a:p>
            <a:pPr lvl="1"/>
            <a:r>
              <a:rPr lang="en-US" altLang="zh-TW" dirty="0" err="1"/>
              <a:t>yylex</a:t>
            </a:r>
            <a:r>
              <a:rPr lang="en-US" altLang="zh-TW" dirty="0"/>
              <a:t>(): </a:t>
            </a:r>
            <a:r>
              <a:rPr lang="zh-TW" altLang="en-US" dirty="0"/>
              <a:t>進行一次掃描，得到一個最長，符合規則的字串</a:t>
            </a:r>
            <a:endParaRPr lang="en-US" altLang="zh-TW" dirty="0"/>
          </a:p>
          <a:p>
            <a:pPr lvl="1"/>
            <a:r>
              <a:rPr lang="en-US" altLang="zh-TW" dirty="0" err="1"/>
              <a:t>yywarp</a:t>
            </a:r>
            <a:r>
              <a:rPr lang="en-US" altLang="zh-TW" dirty="0"/>
              <a:t>(): </a:t>
            </a:r>
            <a:r>
              <a:rPr lang="zh-TW" altLang="en-US" dirty="0"/>
              <a:t>回傳是否有下一個要掃描的檔案</a:t>
            </a:r>
            <a:endParaRPr lang="en-US" altLang="zh-TW" dirty="0"/>
          </a:p>
          <a:p>
            <a:pPr lvl="2"/>
            <a:r>
              <a:rPr lang="en-US" altLang="zh-TW" dirty="0"/>
              <a:t>1:</a:t>
            </a:r>
            <a:r>
              <a:rPr lang="zh-TW" altLang="en-US" dirty="0"/>
              <a:t> 沒有</a:t>
            </a:r>
            <a:endParaRPr lang="en-US" altLang="zh-TW" dirty="0"/>
          </a:p>
          <a:p>
            <a:pPr lvl="2"/>
            <a:r>
              <a:rPr lang="en-US" altLang="zh-TW" dirty="0"/>
              <a:t>0:</a:t>
            </a:r>
            <a:r>
              <a:rPr lang="zh-TW" altLang="en-US" dirty="0"/>
              <a:t> 有</a:t>
            </a:r>
            <a:endParaRPr lang="en-US" altLang="zh-TW" dirty="0"/>
          </a:p>
          <a:p>
            <a:pPr lvl="1"/>
            <a:r>
              <a:rPr lang="zh-TW" altLang="en-US" dirty="0"/>
              <a:t>本次作業這一段直接寫成下面那樣就可以了</a:t>
            </a:r>
            <a:endParaRPr lang="en-US" altLang="zh-TW" dirty="0"/>
          </a:p>
          <a:p>
            <a:pPr lvl="2"/>
            <a:r>
              <a:rPr lang="zh-TW" altLang="en-US" dirty="0"/>
              <a:t>這次只考慮單一檔案輸入</a:t>
            </a:r>
            <a:endParaRPr lang="en-US" altLang="zh-TW" dirty="0"/>
          </a:p>
          <a:p>
            <a:pPr lvl="2"/>
            <a:r>
              <a:rPr lang="zh-TW" altLang="en-US" dirty="0"/>
              <a:t>其他定義行為在</a:t>
            </a:r>
            <a:r>
              <a:rPr lang="en-US" altLang="zh-TW" dirty="0"/>
              <a:t>.y</a:t>
            </a:r>
            <a:r>
              <a:rPr lang="zh-TW" altLang="en-US" dirty="0"/>
              <a:t>中定義就行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B502462-7887-4A66-A7D8-32E67C1F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5158758"/>
            <a:ext cx="2562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5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71D04-729D-405B-AC61-0CD079C0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Bison</a:t>
            </a:r>
            <a:r>
              <a:rPr lang="zh-TW" altLang="en-US" dirty="0"/>
              <a:t>檔案格式</a:t>
            </a:r>
            <a:r>
              <a:rPr lang="en-US" altLang="zh-TW" dirty="0"/>
              <a:t>(.y)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6CD8F-A140-4FE7-AA7F-AC4ECBD4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%{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/* Declaration Section */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%}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*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Definition Section */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%%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/* Rules Section */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%%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/*User Code Section*/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FA3000-039C-4C58-B29B-85F612F2C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05" y="1143101"/>
            <a:ext cx="3965610" cy="56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835</Words>
  <Application>Microsoft Office PowerPoint</Application>
  <PresentationFormat>如螢幕大小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Linux Libertine</vt:lpstr>
      <vt:lpstr>Arial</vt:lpstr>
      <vt:lpstr>Calibri</vt:lpstr>
      <vt:lpstr>Times New Roman</vt:lpstr>
      <vt:lpstr>Office 佈景主題</vt:lpstr>
      <vt:lpstr>Flex and Bison Tutorial</vt:lpstr>
      <vt:lpstr>環境安裝</vt:lpstr>
      <vt:lpstr>PowerPoint 簡報</vt:lpstr>
      <vt:lpstr>運作原理</vt:lpstr>
      <vt:lpstr>Flex檔案格式(.l)</vt:lpstr>
      <vt:lpstr>PowerPoint 簡報</vt:lpstr>
      <vt:lpstr>PowerPoint 簡報</vt:lpstr>
      <vt:lpstr>PowerPoint 簡報</vt:lpstr>
      <vt:lpstr>Bison檔案格式(.y)</vt:lpstr>
      <vt:lpstr>PowerPoint 簡報</vt:lpstr>
      <vt:lpstr>PowerPoint 簡報</vt:lpstr>
      <vt:lpstr>PowerPoint 簡報</vt:lpstr>
      <vt:lpstr>PowerPoint 簡報</vt:lpstr>
      <vt:lpstr>檔案編譯&amp;執行(Flex+Bison)</vt:lpstr>
      <vt:lpstr>作業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</dc:title>
  <dc:creator>李君彥</dc:creator>
  <cp:lastModifiedBy>李君彥</cp:lastModifiedBy>
  <cp:revision>25</cp:revision>
  <dcterms:created xsi:type="dcterms:W3CDTF">2022-12-12T14:19:52Z</dcterms:created>
  <dcterms:modified xsi:type="dcterms:W3CDTF">2022-12-13T04:43:38Z</dcterms:modified>
</cp:coreProperties>
</file>