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29" r:id="rId3"/>
    <p:sldId id="430" r:id="rId4"/>
    <p:sldId id="449" r:id="rId5"/>
    <p:sldId id="460" r:id="rId6"/>
    <p:sldId id="461" r:id="rId7"/>
    <p:sldId id="462" r:id="rId8"/>
    <p:sldId id="463" r:id="rId9"/>
    <p:sldId id="452" r:id="rId10"/>
    <p:sldId id="438" r:id="rId11"/>
    <p:sldId id="439" r:id="rId12"/>
    <p:sldId id="458" r:id="rId13"/>
    <p:sldId id="457" r:id="rId14"/>
    <p:sldId id="464" r:id="rId15"/>
    <p:sldId id="467" r:id="rId16"/>
    <p:sldId id="466" r:id="rId17"/>
    <p:sldId id="465" r:id="rId18"/>
    <p:sldId id="469" r:id="rId19"/>
    <p:sldId id="471" r:id="rId20"/>
    <p:sldId id="470" r:id="rId21"/>
    <p:sldId id="445" r:id="rId22"/>
    <p:sldId id="446" r:id="rId23"/>
    <p:sldId id="459" r:id="rId24"/>
    <p:sldId id="431" r:id="rId25"/>
  </p:sldIdLst>
  <p:sldSz cx="14630400" cy="8229600"/>
  <p:notesSz cx="6858000" cy="9144000"/>
  <p:custDataLst>
    <p:tags r:id="rId3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652780" indent="-19558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2611755" indent="-782955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7" userDrawn="1">
          <p15:clr>
            <a:srgbClr val="A4A3A4"/>
          </p15:clr>
        </p15:guide>
        <p15:guide id="2" pos="528" userDrawn="1">
          <p15:clr>
            <a:srgbClr val="A4A3A4"/>
          </p15:clr>
        </p15:guide>
        <p15:guide id="3" pos="86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424F"/>
    <a:srgbClr val="FFFFFF"/>
    <a:srgbClr val="262626"/>
    <a:srgbClr val="1086B9"/>
    <a:srgbClr val="45B8E8"/>
    <a:srgbClr val="FDB922"/>
    <a:srgbClr val="FDD922"/>
    <a:srgbClr val="DAFDD3"/>
    <a:srgbClr val="AADEBA"/>
    <a:srgbClr val="98C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84" autoAdjust="0"/>
    <p:restoredTop sz="96306" autoAdjust="0"/>
  </p:normalViewPr>
  <p:slideViewPr>
    <p:cSldViewPr showGuides="1">
      <p:cViewPr varScale="1">
        <p:scale>
          <a:sx n="80" d="100"/>
          <a:sy n="80" d="100"/>
        </p:scale>
        <p:origin x="126" y="1164"/>
      </p:cViewPr>
      <p:guideLst>
        <p:guide orient="horz" pos="2617"/>
        <p:guide pos="528"/>
        <p:guide pos="86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967086C5-CEC5-47F0-83F0-856B364B431D}" type="datetimeFigureOut">
              <a:rPr lang="en-US" alt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20E07255-940D-4BDF-BD2F-B73D8A19499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34487-1A6A-4FE7-847E-D06598E2322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2D99C-A557-43A7-946E-F176689ED4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86000" y="2819400"/>
            <a:ext cx="11506200" cy="2806787"/>
          </a:xfrm>
          <a:prstGeom prst="rect">
            <a:avLst/>
          </a:prstGeom>
        </p:spPr>
        <p:txBody>
          <a:bodyPr/>
          <a:lstStyle>
            <a:lvl1pPr algn="l">
              <a:defRPr sz="4600">
                <a:solidFill>
                  <a:srgbClr val="A2424F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5715000"/>
            <a:ext cx="11506200" cy="1676400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3000">
                <a:latin typeface="Montserrat" panose="02000505000000020004" pitchFamily="2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81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buClr>
                <a:srgbClr val="A2424F"/>
              </a:buClr>
              <a:defRPr>
                <a:latin typeface="Lato" panose="020F0502020204030203" pitchFamily="34" charset="0"/>
              </a:defRPr>
            </a:lvl1pPr>
            <a:lvl2pPr>
              <a:buClr>
                <a:schemeClr val="bg1">
                  <a:lumMod val="65000"/>
                </a:schemeClr>
              </a:buClr>
              <a:defRPr>
                <a:latin typeface="Lato" panose="020F0502020204030203" pitchFamily="34" charset="0"/>
              </a:defRPr>
            </a:lvl2pPr>
            <a:lvl3pPr>
              <a:buClr>
                <a:srgbClr val="F3A999"/>
              </a:buCl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  <a:p>
            <a:pPr lvl="3"/>
            <a:r>
              <a:rPr lang="en-US" noProof="0" dirty="0"/>
              <a:t>Fourth level</a:t>
            </a:r>
            <a:endParaRPr lang="en-US" noProof="0" dirty="0"/>
          </a:p>
          <a:p>
            <a:pPr lvl="4"/>
            <a:r>
              <a:rPr lang="en-US" noProof="0" dirty="0"/>
              <a:t>Fifth level</a:t>
            </a:r>
            <a:endParaRPr lang="en-US" noProof="0" dirty="0"/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838200" y="330200"/>
            <a:ext cx="12954000" cy="142240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A2424F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 userDrawn="1"/>
        </p:nvCxnSpPr>
        <p:spPr bwMode="auto">
          <a:xfrm flipV="1">
            <a:off x="2895600" y="1214438"/>
            <a:ext cx="0" cy="5867400"/>
          </a:xfrm>
          <a:prstGeom prst="line">
            <a:avLst/>
          </a:prstGeom>
          <a:noFill/>
          <a:ln w="19050" algn="ctr">
            <a:solidFill>
              <a:schemeClr val="accent3">
                <a:alpha val="43921"/>
              </a:schemeClr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048000" y="2590800"/>
            <a:ext cx="10058400" cy="3048000"/>
          </a:xfrm>
        </p:spPr>
        <p:txBody>
          <a:bodyPr anchor="ctr"/>
          <a:lstStyle>
            <a:lvl1pPr marL="0" indent="0">
              <a:buNone/>
              <a:defRPr sz="4600">
                <a:solidFill>
                  <a:srgbClr val="A2424F"/>
                </a:solidFill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005840" y="7627620"/>
            <a:ext cx="3291840" cy="438150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846320" y="7627620"/>
            <a:ext cx="4937760" cy="438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32720" y="7627620"/>
            <a:ext cx="3291840" cy="438150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1005840" y="7627620"/>
            <a:ext cx="3291840" cy="43815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846320" y="7627620"/>
            <a:ext cx="4937760" cy="43815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332720" y="7627620"/>
            <a:ext cx="3291840" cy="43815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1295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1027" name="Title Placeholder 3"/>
          <p:cNvSpPr>
            <a:spLocks noGrp="1"/>
          </p:cNvSpPr>
          <p:nvPr>
            <p:ph type="title"/>
          </p:nvPr>
        </p:nvSpPr>
        <p:spPr bwMode="auto">
          <a:xfrm>
            <a:off x="838200" y="330200"/>
            <a:ext cx="129540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2424F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1086B9"/>
          </a:solidFill>
          <a:latin typeface="Tahoma" panose="020B0604030504040204" pitchFamily="34" charset="0"/>
          <a:ea typeface="MS PGothic" panose="020B0600070205080204" pitchFamily="34" charset="-128"/>
          <a:cs typeface="Tahoma" panose="020B0604030504040204" pitchFamily="34" charset="0"/>
        </a:defRPr>
      </a:lvl5pPr>
      <a:lvl6pPr marL="65341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6pPr>
      <a:lvl7pPr marL="1306195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7pPr>
      <a:lvl8pPr marL="195961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8pPr>
      <a:lvl9pPr marL="2612390" algn="l" rtl="0" fontAlgn="base">
        <a:spcBef>
          <a:spcPct val="0"/>
        </a:spcBef>
        <a:spcAft>
          <a:spcPct val="0"/>
        </a:spcAft>
        <a:defRPr sz="5100">
          <a:solidFill>
            <a:srgbClr val="FFC22D"/>
          </a:solidFill>
          <a:latin typeface="Arial" panose="020B0604020202020204" pitchFamily="34" charset="0"/>
          <a:ea typeface="MS PGothic" panose="020B0600070205080204" pitchFamily="34" charset="-128"/>
          <a:cs typeface="MS PGothic" panose="020B0600070205080204" pitchFamily="34" charset="-128"/>
        </a:defRPr>
      </a:lvl9pPr>
    </p:titleStyle>
    <p:bodyStyle>
      <a:lvl1pPr marL="335280" indent="-335280" algn="l" rtl="0" eaLnBrk="0" fontAlgn="base" hangingPunct="0">
        <a:spcBef>
          <a:spcPts val="400"/>
        </a:spcBef>
        <a:spcAft>
          <a:spcPts val="200"/>
        </a:spcAft>
        <a:buClr>
          <a:schemeClr val="bg2"/>
        </a:buClr>
        <a:buSzPct val="80000"/>
        <a:buChar char="•"/>
        <a:defRPr sz="3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7705" indent="-352425" algn="l" rtl="0" eaLnBrk="0" fontAlgn="base" hangingPunct="0">
        <a:spcBef>
          <a:spcPts val="400"/>
        </a:spcBef>
        <a:spcAft>
          <a:spcPts val="200"/>
        </a:spcAft>
        <a:buClr>
          <a:srgbClr val="ADD3F7"/>
        </a:buClr>
        <a:buSzPct val="90000"/>
        <a:buFont typeface="Times" panose="02020603050405020304" pitchFamily="18" charset="0"/>
        <a:buChar char="•"/>
        <a:defRPr sz="26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631950" indent="-325755" algn="l" rtl="0" eaLnBrk="0" fontAlgn="base" hangingPunct="0">
        <a:spcBef>
          <a:spcPts val="400"/>
        </a:spcBef>
        <a:spcAft>
          <a:spcPts val="200"/>
        </a:spcAft>
        <a:buClr>
          <a:schemeClr val="tx2"/>
        </a:buClr>
        <a:buSzPct val="90000"/>
        <a:buChar char="•"/>
        <a:defRPr sz="24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284730" indent="-325755" algn="l" rtl="0" eaLnBrk="0" fontAlgn="base" hangingPunct="0">
        <a:spcBef>
          <a:spcPts val="400"/>
        </a:spcBef>
        <a:spcAft>
          <a:spcPts val="200"/>
        </a:spcAft>
        <a:buChar char="–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938780" indent="-325755" algn="l" rtl="0" eaLnBrk="0" fontAlgn="base" hangingPunct="0">
        <a:spcBef>
          <a:spcPts val="400"/>
        </a:spcBef>
        <a:spcAft>
          <a:spcPts val="200"/>
        </a:spcAft>
        <a:buChar char="»"/>
        <a:defRPr sz="2000">
          <a:solidFill>
            <a:srgbClr val="26262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59219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6pPr>
      <a:lvl7pPr marL="4244975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7pPr>
      <a:lvl8pPr marL="489839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8pPr>
      <a:lvl9pPr marL="5551170" indent="-326390" algn="l" rtl="0" fontAlgn="base">
        <a:spcBef>
          <a:spcPct val="20000"/>
        </a:spcBef>
        <a:spcAft>
          <a:spcPct val="0"/>
        </a:spcAft>
        <a:buChar char="»"/>
        <a:defRPr sz="3400">
          <a:solidFill>
            <a:srgbClr val="EEEAFF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41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9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61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9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80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85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80" algn="l" defTabSz="65341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形 1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7043" y="5637450"/>
            <a:ext cx="14657443" cy="26060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31520" y="3657600"/>
            <a:ext cx="13140055" cy="76200"/>
          </a:xfrm>
          <a:prstGeom prst="rect">
            <a:avLst/>
          </a:prstGeom>
          <a:solidFill>
            <a:srgbClr val="003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srgbClr val="A2424F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360" y="6896394"/>
            <a:ext cx="3668532" cy="67407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9840" y="2057400"/>
            <a:ext cx="121100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800" b="1">
                <a:latin typeface="Times New Roman" panose="02020603050405020304" charset="0"/>
                <a:ea typeface="+mn-ea"/>
                <a:cs typeface="Times New Roman" panose="02020603050405020304" charset="0"/>
              </a:rPr>
              <a:t>Optical Device Design Based on Automatic Differentiation Programming</a:t>
            </a:r>
            <a:endParaRPr lang="en-US" altLang="zh-CN" sz="4400" b="1">
              <a:latin typeface="+mn-lt"/>
              <a:ea typeface="+mn-ea"/>
            </a:endParaRPr>
          </a:p>
          <a:p>
            <a:pPr algn="ctr"/>
            <a:endParaRPr lang="zh-CN" altLang="en-US" sz="4800"/>
          </a:p>
          <a:p>
            <a:pPr algn="ctr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汇报人：高博</a:t>
            </a:r>
            <a:r>
              <a:rPr lang="en-US" altLang="zh-CN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何家阳</a:t>
            </a:r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40000"/>
              </a:lnSpc>
              <a:buFontTx/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System Workflow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Spatial discretization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Forward simulation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 propagation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Design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390" y="990600"/>
            <a:ext cx="4809490" cy="60432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44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marL="335280" lvl="0" indent="-335280" latinLnBrk="0">
              <a:lnSpc>
                <a:spcPct val="140000"/>
              </a:lnSpc>
              <a:buChar char="•"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Based on inverse design simulation with Julia</a:t>
            </a:r>
            <a:endParaRPr lang="en-US" sz="32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35280" lvl="0" indent="-335280" latinLnBrk="0">
              <a:lnSpc>
                <a:spcPct val="140000"/>
              </a:lnSpc>
              <a:buChar char="•"/>
            </a:pPr>
            <a:r>
              <a:rPr lang="en-US" sz="32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Evaluation of </a:t>
            </a:r>
            <a:r>
              <a:rPr lang="en-US" altLang="zh-CN" sz="32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optical conponents</a:t>
            </a:r>
            <a:endParaRPr lang="en-US" altLang="zh-CN" sz="32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r>
              <a:rPr lang="en-US" altLang="zh-CN" sz="277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Demultiplexer    </a:t>
            </a:r>
            <a:endParaRPr lang="en-US" altLang="zh-CN" sz="277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r>
              <a:rPr lang="en-US" altLang="zh-CN" sz="277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Symmetric crossing</a:t>
            </a: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 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1x2 splitter       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ea typeface="Tahoma" panose="020B0604030504040204" pitchFamily="34" charset="0"/>
                <a:cs typeface="Times New Roman" panose="02020603050405020304" charset="0"/>
              </a:rPr>
              <a:t>MMI 1x2 splitter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35280" lvl="0" indent="-335280" latinLnBrk="0">
              <a:lnSpc>
                <a:spcPct val="140000"/>
              </a:lnSpc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Design objectives, key parameters,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optimization </a:t>
            </a: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performance, efficiency.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743200" lvl="6" indent="0" latinLnBrk="0">
              <a:lnSpc>
                <a:spcPct val="140000"/>
              </a:lnSpc>
              <a:buNone/>
            </a:pP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ea typeface="Tahoma" panose="020B0604030504040204" pitchFamily="34" charset="0"/>
              <a:cs typeface="Times New Roman" panose="02020603050405020304" charset="0"/>
            </a:endParaRPr>
          </a:p>
          <a:p>
            <a:pPr marL="335280" lvl="0" indent="-335280" latinLnBrk="0">
              <a:lnSpc>
                <a:spcPct val="140000"/>
              </a:lnSpc>
              <a:buChar char="•"/>
            </a:pP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Evaluation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Demultiplexer 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7696200" y="2209800"/>
            <a:ext cx="5854065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lnSpc>
                <a:spcPct val="140000"/>
              </a:lnSpc>
              <a:buNone/>
            </a:pPr>
            <a:endParaRPr lang="en-US" altLang="zh-CN" sz="2800" dirty="0">
              <a:solidFill>
                <a:srgbClr val="26262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5200" y="6412865"/>
            <a:ext cx="129095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		Frame Design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     		  </a:t>
            </a:r>
            <a:r>
              <a:rPr lang="en-US" altLang="zh-CN" sz="3400"/>
              <a:t>Simulated permittivity</a:t>
            </a:r>
            <a:endParaRPr lang="en-US" altLang="zh-CN" sz="3400"/>
          </a:p>
        </p:txBody>
      </p:sp>
      <p:pic>
        <p:nvPicPr>
          <p:cNvPr id="15" name="图片 14" descr="demux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429000"/>
            <a:ext cx="3424555" cy="2585085"/>
          </a:xfrm>
          <a:prstGeom prst="rect">
            <a:avLst/>
          </a:prstGeom>
        </p:spPr>
      </p:pic>
      <p:pic>
        <p:nvPicPr>
          <p:cNvPr id="16" name="图片 15" descr="demux_heatm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429000"/>
            <a:ext cx="4839335" cy="2847340"/>
          </a:xfrm>
          <a:prstGeom prst="rect">
            <a:avLst/>
          </a:prstGeom>
        </p:spPr>
      </p:pic>
      <p:sp>
        <p:nvSpPr>
          <p:cNvPr id="18" name="Content Placeholder 1"/>
          <p:cNvSpPr>
            <a:spLocks noGrp="1"/>
          </p:cNvSpPr>
          <p:nvPr/>
        </p:nvSpPr>
        <p:spPr>
          <a:xfrm>
            <a:off x="1080000" y="1800000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lnSpc>
                <a:spcPct val="140000"/>
              </a:lnSpc>
              <a:buNone/>
            </a:pPr>
            <a:r>
              <a:rPr lang="en-US" altLang="zh-CN" sz="2800" dirty="0">
                <a:solidFill>
                  <a:srgbClr val="262626"/>
                </a:solidFill>
                <a:ea typeface="宋体" panose="02010600030101010101" pitchFamily="2" charset="-122"/>
              </a:rPr>
              <a:t>The demultiplexer separates distinct optical signals in wavelength division multiplexing systems based on their different wavelengths.</a:t>
            </a:r>
            <a:endParaRPr lang="zh-CN" altLang="en-US" sz="28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Demultiplexer  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1142865" y="1599975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2800" dirty="0">
                <a:solidFill>
                  <a:srgbClr val="262626"/>
                </a:solidFill>
                <a:ea typeface="宋体" panose="02010600030101010101" pitchFamily="2" charset="-122"/>
              </a:rPr>
              <a:t>Target: 1.1-1.2 μm (Port 2) &amp; 1.8-1.9 μm (Port 3)</a:t>
            </a:r>
            <a:r>
              <a:rPr lang="zh-CN" altLang="en-US" sz="2800" dirty="0">
                <a:solidFill>
                  <a:srgbClr val="262626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50" y="6553200"/>
            <a:ext cx="13836015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657600" lvl="8" indent="457200"/>
            <a:r>
              <a:rPr lang="en-US" altLang="zh-CN" sz="3400"/>
              <a:t>                           Optimization Results</a:t>
            </a:r>
            <a:endParaRPr lang="en-US" altLang="zh-CN" sz="3400"/>
          </a:p>
        </p:txBody>
      </p:sp>
      <p:pic>
        <p:nvPicPr>
          <p:cNvPr id="6" name="图片 5" descr="demux_training_resul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971800"/>
            <a:ext cx="8409940" cy="33407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56830" y="2438400"/>
            <a:ext cx="209677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O2 port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1713210" y="2459990"/>
            <a:ext cx="207899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O3 port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52400" y="2459990"/>
            <a:ext cx="5447665" cy="2583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Parameters: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1.Size: 5.0 μm x 2.0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2.Waveguide width: 0.5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3.Internal core of 0.22 μm silicon, outer layer of SiO2  cladding(</a:t>
            </a:r>
            <a:r>
              <a:rPr lang="zh-CN" altLang="en-US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包层</a:t>
            </a: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4.Minimum Feature: 0.2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8600" y="5257800"/>
            <a:ext cx="6534150" cy="2646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00"/>
              <a:t>Optimizing target setting</a:t>
            </a:r>
            <a:endParaRPr lang="en-US" altLang="zh-CN" sz="3400"/>
          </a:p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T(o2,o1)=1 , T(o3,o1) = 1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3200">
                <a:sym typeface="+mn-ea"/>
              </a:rPr>
              <a:t>Optimizing Results</a:t>
            </a: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T(o2,o1)</a:t>
            </a:r>
            <a:r>
              <a:rPr lang="en-US" altLang="zh-CN"/>
              <a:t> ~0.99, 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T(o3,o1) </a:t>
            </a:r>
            <a:r>
              <a:rPr lang="en-US" altLang="zh-CN"/>
              <a:t>~0.94</a:t>
            </a:r>
            <a:endParaRPr lang="en-US" altLang="zh-CN"/>
          </a:p>
          <a:p>
            <a:r>
              <a:rPr lang="en-US" altLang="zh-CN"/>
              <a:t>41 iterations, ~123 min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90"/>
            <a:ext cx="5321300" cy="828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9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Symmetric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Crossing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1080135" y="1800225"/>
            <a:ext cx="1334643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2800" dirty="0">
                <a:solidFill>
                  <a:srgbClr val="262626"/>
                </a:solidFill>
                <a:ea typeface="宋体" panose="02010600030101010101" pitchFamily="2" charset="-122"/>
              </a:rPr>
              <a:t>Enables efficient, low-crosstalk, and low-loss Transmission in photonic integrated circuits.</a:t>
            </a:r>
            <a:endParaRPr lang="zh-CN" altLang="en-US" sz="28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50" y="6858000"/>
            <a:ext cx="129095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		Frame Design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     		  </a:t>
            </a:r>
            <a:r>
              <a:rPr lang="en-US" altLang="zh-CN" sz="3400"/>
              <a:t>Simulated permittivity</a:t>
            </a:r>
            <a:endParaRPr lang="en-US" altLang="zh-CN" sz="3400"/>
          </a:p>
        </p:txBody>
      </p:sp>
      <p:pic>
        <p:nvPicPr>
          <p:cNvPr id="6" name="图片 5" descr="cross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078480"/>
            <a:ext cx="4709795" cy="3555365"/>
          </a:xfrm>
          <a:prstGeom prst="rect">
            <a:avLst/>
          </a:prstGeom>
        </p:spPr>
      </p:pic>
      <p:pic>
        <p:nvPicPr>
          <p:cNvPr id="7" name="图片 6" descr="cross_heatm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3298190"/>
            <a:ext cx="5855335" cy="3444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2)Crossing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1142865" y="1599975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marL="0" indent="0" latinLnBrk="0">
              <a:lnSpc>
                <a:spcPct val="140000"/>
              </a:lnSpc>
              <a:buNone/>
            </a:pPr>
            <a:endParaRPr lang="en-US" altLang="zh-CN" sz="2800" dirty="0">
              <a:solidFill>
                <a:srgbClr val="262626"/>
              </a:solidFill>
            </a:endParaRPr>
          </a:p>
        </p:txBody>
      </p:sp>
      <p:pic>
        <p:nvPicPr>
          <p:cNvPr id="13" name="图片 12" descr="training_result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05000"/>
            <a:ext cx="10087610" cy="29146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696200" y="5029200"/>
            <a:ext cx="64687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None/>
            </a:pPr>
            <a:r>
              <a:rPr lang="en-US" altLang="zh-CN" sz="3200">
                <a:sym typeface="+mn-ea"/>
              </a:rPr>
              <a:t>Optimizing target setting:</a:t>
            </a:r>
            <a:endParaRPr lang="en-US" altLang="zh-CN" sz="3200"/>
          </a:p>
          <a:p>
            <a:pPr algn="l">
              <a:buClrTx/>
              <a:buSzTx/>
              <a:buNone/>
            </a:pPr>
            <a:r>
              <a:rPr lang="en-US" altLang="zh-CN" sz="3200">
                <a:sym typeface="+mn-ea"/>
              </a:rPr>
              <a:t>T(o3,o1)=1 , T(o2,o1) = </a:t>
            </a:r>
            <a:r>
              <a:rPr lang="en-US" altLang="zh-CN" sz="3200">
                <a:sym typeface="+mn-ea"/>
              </a:rPr>
              <a:t>T(o4,o1) = 0 </a:t>
            </a:r>
            <a:endParaRPr lang="en-US" altLang="zh-CN" sz="3200"/>
          </a:p>
          <a:p>
            <a:pPr algn="l">
              <a:buClrTx/>
              <a:buSzTx/>
              <a:buNone/>
            </a:pPr>
            <a:r>
              <a:rPr lang="en-US" altLang="zh-CN" sz="3200">
                <a:sym typeface="+mn-ea"/>
              </a:rPr>
              <a:t>Optimizing Results</a:t>
            </a:r>
            <a:r>
              <a:rPr lang="en-US" altLang="zh-CN" sz="3200"/>
              <a:t>:</a:t>
            </a:r>
            <a:endParaRPr lang="en-US" altLang="zh-CN" sz="3200"/>
          </a:p>
          <a:p>
            <a:pPr algn="l">
              <a:buClrTx/>
              <a:buSzTx/>
              <a:buNone/>
            </a:pPr>
            <a:r>
              <a:rPr lang="en-US" altLang="zh-CN" sz="3200"/>
              <a:t>Crosstalk is less than 0.01141 . </a:t>
            </a:r>
            <a:endParaRPr lang="en-US" altLang="zh-CN" sz="3200"/>
          </a:p>
          <a:p>
            <a:pPr algn="l">
              <a:buClrTx/>
              <a:buSzTx/>
              <a:buNone/>
            </a:pPr>
            <a:r>
              <a:rPr lang="en-US" altLang="zh-CN" sz="3200"/>
              <a:t>6 iterations,~68 min</a:t>
            </a:r>
            <a:endParaRPr lang="en-US" altLang="zh-CN" sz="3200"/>
          </a:p>
        </p:txBody>
      </p:sp>
      <p:sp>
        <p:nvSpPr>
          <p:cNvPr id="15" name="文本框 14"/>
          <p:cNvSpPr txBox="1"/>
          <p:nvPr/>
        </p:nvSpPr>
        <p:spPr>
          <a:xfrm>
            <a:off x="76200" y="1828800"/>
            <a:ext cx="5447665" cy="2583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5029200"/>
            <a:ext cx="731520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800">
                <a:sym typeface="+mn-ea"/>
              </a:rPr>
              <a:t>Parameters: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1.Size: 3.5 μm x 3.5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2.Waveguide width: 0.5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3.Internal core of 0.22 μm silicon, outer layer of SiO2  cladding(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4.Minimum Feature: 0.2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1x2 Splitter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1080000" y="1800000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2800" dirty="0">
                <a:solidFill>
                  <a:srgbClr val="262626"/>
                </a:solidFill>
                <a:ea typeface="宋体" panose="02010600030101010101" pitchFamily="2" charset="-122"/>
              </a:rPr>
              <a:t>The splitter divides an incoming optical signal into two or more output signals.</a:t>
            </a:r>
            <a:endParaRPr lang="en-US" altLang="zh-CN" sz="28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9650" y="6553200"/>
            <a:ext cx="129095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		Frame Design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     		        </a:t>
            </a:r>
            <a:r>
              <a:rPr lang="en-US" altLang="zh-CN" sz="3400"/>
              <a:t>Simulated permittivity</a:t>
            </a:r>
            <a:endParaRPr lang="en-US" altLang="zh-CN" sz="3400"/>
          </a:p>
        </p:txBody>
      </p:sp>
      <p:pic>
        <p:nvPicPr>
          <p:cNvPr id="9" name="图片 8" descr="spsp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833370"/>
            <a:ext cx="4765675" cy="3597910"/>
          </a:xfrm>
          <a:prstGeom prst="rect">
            <a:avLst/>
          </a:prstGeom>
        </p:spPr>
      </p:pic>
      <p:pic>
        <p:nvPicPr>
          <p:cNvPr id="13" name="图片 12" descr="splitter_heatm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2575560"/>
            <a:ext cx="6554470" cy="38557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3)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1x2 Splitter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1142865" y="1599975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endParaRPr lang="en-US" altLang="zh-CN" sz="2800" dirty="0">
              <a:solidFill>
                <a:srgbClr val="26262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657600" y="6705600"/>
            <a:ext cx="129095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00"/>
              <a:t>                			Optimization Results</a:t>
            </a:r>
            <a:endParaRPr lang="en-US" altLang="zh-CN" sz="3400"/>
          </a:p>
        </p:txBody>
      </p:sp>
      <p:sp>
        <p:nvSpPr>
          <p:cNvPr id="14" name="文本框 13"/>
          <p:cNvSpPr txBox="1"/>
          <p:nvPr/>
        </p:nvSpPr>
        <p:spPr>
          <a:xfrm>
            <a:off x="304800" y="5029200"/>
            <a:ext cx="666115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Optimizing target setting</a:t>
            </a:r>
            <a:r>
              <a:rPr lang="en-US" altLang="zh-CN" sz="3200"/>
              <a:t>:</a:t>
            </a:r>
            <a:endParaRPr lang="en-US" altLang="zh-CN" sz="3200"/>
          </a:p>
          <a:p>
            <a:r>
              <a:rPr lang="en-US" altLang="zh-CN" sz="3200"/>
              <a:t>(Including y-symmetry)</a:t>
            </a:r>
            <a:endParaRPr lang="en-US" altLang="zh-CN" sz="3200"/>
          </a:p>
          <a:p>
            <a:r>
              <a:rPr lang="en-US" altLang="zh-CN" sz="3200"/>
              <a:t>T(o2,o1) = T(o3,o1) =0.5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Optimizing Results</a:t>
            </a:r>
            <a:r>
              <a:rPr lang="en-US" altLang="zh-CN" sz="3200">
                <a:sym typeface="+mn-ea"/>
              </a:rPr>
              <a:t>:</a:t>
            </a:r>
            <a:endParaRPr lang="en-US" altLang="zh-CN" sz="3200"/>
          </a:p>
          <a:p>
            <a:r>
              <a:rPr lang="en-US" altLang="zh-CN" sz="3200"/>
              <a:t>T(o2, o1) = 0.518</a:t>
            </a:r>
            <a:endParaRPr lang="en-US" altLang="zh-CN" sz="3200"/>
          </a:p>
          <a:p>
            <a:r>
              <a:rPr lang="en-US" altLang="zh-CN" sz="3200"/>
              <a:t>6 iterations,~24 min</a:t>
            </a:r>
            <a:endParaRPr lang="en-US" altLang="zh-CN" sz="3200"/>
          </a:p>
        </p:txBody>
      </p:sp>
      <p:sp>
        <p:nvSpPr>
          <p:cNvPr id="15" name="文本框 14"/>
          <p:cNvSpPr txBox="1"/>
          <p:nvPr/>
        </p:nvSpPr>
        <p:spPr>
          <a:xfrm>
            <a:off x="304800" y="1828800"/>
            <a:ext cx="5447665" cy="2583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6" name="图片 5" descr="splitter_transmis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797050"/>
            <a:ext cx="6231255" cy="47167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5" y="1796415"/>
            <a:ext cx="6728460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2800">
                <a:sym typeface="+mn-ea"/>
              </a:rPr>
              <a:t>Parameters: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1.Size: 4.0 μm x 2.0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2.Waveguide width: 0.5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3.Internal core of 0.22 μm silicon, outer layer of SiO2  cladding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4.Minimum Feature: 0.15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  <a:sym typeface="+mn-ea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5.using a 1.55 μm wavelength beam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8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4)MMI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1x2 Splitter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1080000" y="1800000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endParaRPr lang="zh-CN" altLang="en-US" sz="28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4100" y="7073900"/>
            <a:ext cx="129095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		Frame Design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           		        </a:t>
            </a:r>
            <a:r>
              <a:rPr lang="en-US" altLang="zh-CN" sz="3400"/>
              <a:t>Simulated permittivity</a:t>
            </a:r>
            <a:endParaRPr lang="en-US" altLang="zh-CN" sz="3400"/>
          </a:p>
        </p:txBody>
      </p:sp>
      <p:sp>
        <p:nvSpPr>
          <p:cNvPr id="7" name="Content Placeholder 1"/>
          <p:cNvSpPr>
            <a:spLocks noGrp="1"/>
          </p:cNvSpPr>
          <p:nvPr/>
        </p:nvSpPr>
        <p:spPr>
          <a:xfrm>
            <a:off x="1009515" y="1828575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2800" dirty="0">
                <a:solidFill>
                  <a:srgbClr val="262626"/>
                </a:solidFill>
                <a:ea typeface="宋体" panose="02010600030101010101" pitchFamily="2" charset="-122"/>
              </a:rPr>
              <a:t>A multi-mode interference (MMI) splitter divides an incoming optical signal into multiple output signals by utilizing the interference effects of different modes within a multi-mode waveguide.</a:t>
            </a:r>
            <a:endParaRPr lang="en-US" altLang="zh-CN" sz="28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图片 13" descr="mmmi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10" y="3837305"/>
            <a:ext cx="4244975" cy="3204210"/>
          </a:xfrm>
          <a:prstGeom prst="rect">
            <a:avLst/>
          </a:prstGeom>
        </p:spPr>
      </p:pic>
      <p:pic>
        <p:nvPicPr>
          <p:cNvPr id="15" name="图片 14" descr="mmi_heatma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3657600"/>
            <a:ext cx="5955030" cy="35032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965200" y="21082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3200" dirty="0">
              <a:solidFill>
                <a:srgbClr val="262626"/>
              </a:solidFill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92200" y="2235200"/>
            <a:ext cx="622363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50000"/>
              </a:lnSpc>
            </a:pPr>
            <a:endParaRPr lang="en-US" altLang="zh-CN" sz="2400" dirty="0">
              <a:solidFill>
                <a:srgbClr val="26262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 fontScale="800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4)MMI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1x2 Splitter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Content Placeholder 1"/>
          <p:cNvSpPr>
            <a:spLocks noGrp="1"/>
          </p:cNvSpPr>
          <p:nvPr/>
        </p:nvSpPr>
        <p:spPr>
          <a:xfrm>
            <a:off x="1142865" y="1599975"/>
            <a:ext cx="12954000" cy="1053465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endParaRPr lang="en-US" altLang="zh-CN" sz="2800" dirty="0">
              <a:solidFill>
                <a:srgbClr val="262626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10000" y="6553200"/>
            <a:ext cx="1290955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400"/>
              <a:t>                			Optimization Results</a:t>
            </a:r>
            <a:endParaRPr lang="en-US" altLang="zh-CN" sz="3400"/>
          </a:p>
        </p:txBody>
      </p:sp>
      <p:sp>
        <p:nvSpPr>
          <p:cNvPr id="14" name="文本框 13"/>
          <p:cNvSpPr txBox="1"/>
          <p:nvPr/>
        </p:nvSpPr>
        <p:spPr>
          <a:xfrm>
            <a:off x="304800" y="4660265"/>
            <a:ext cx="9287510" cy="3569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ym typeface="+mn-ea"/>
              </a:rPr>
              <a:t>Optimizing target setting</a:t>
            </a:r>
            <a:r>
              <a:rPr lang="en-US" altLang="zh-CN" sz="3200">
                <a:sym typeface="+mn-ea"/>
              </a:rPr>
              <a:t>:</a:t>
            </a:r>
            <a:endParaRPr lang="en-US" altLang="zh-CN" sz="3200"/>
          </a:p>
          <a:p>
            <a:r>
              <a:rPr lang="en-US" altLang="zh-CN" sz="3200">
                <a:sym typeface="+mn-ea"/>
              </a:rPr>
              <a:t>(Including y-symmetry)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T(o2,o1) = T(o3,o1) =0.5</a:t>
            </a:r>
            <a:endParaRPr lang="en-US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3200">
                <a:sym typeface="+mn-ea"/>
              </a:rPr>
              <a:t>Optimizing Results</a:t>
            </a: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: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T(o2,</a:t>
            </a:r>
            <a:r>
              <a:rPr lang="en-US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 </a:t>
            </a: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o1) = 0.311 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T(o3,</a:t>
            </a:r>
            <a:r>
              <a:rPr lang="en-US" altLang="en-US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 </a:t>
            </a: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o1) = 0.328</a:t>
            </a:r>
            <a:r>
              <a:rPr lang="en-US" altLang="zh-CN" sz="3200">
                <a:sym typeface="+mn-ea"/>
              </a:rPr>
              <a:t>(optimization is required</a:t>
            </a:r>
            <a:r>
              <a:rPr lang="en-US" altLang="zh-CN" sz="32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)</a:t>
            </a:r>
            <a:endParaRPr lang="en-US" altLang="zh-CN" sz="32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r>
              <a:rPr lang="en-US" altLang="zh-CN"/>
              <a:t>96 iterations,~143 min</a:t>
            </a:r>
            <a:endParaRPr lang="en-US" altLang="zh-CN"/>
          </a:p>
        </p:txBody>
      </p:sp>
      <p:pic>
        <p:nvPicPr>
          <p:cNvPr id="7" name="图片 6" descr="mmi_transmissi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70" y="1676400"/>
            <a:ext cx="6506845" cy="453961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33400" y="1676400"/>
            <a:ext cx="5447665" cy="2583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Parameters:</a:t>
            </a:r>
            <a:endParaRPr lang="en-US" altLang="zh-CN"/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1.Size: 4.0 μm x 2.0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2.Waveguide width: 0.45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3.Internal core of 0.22 μm silicon, outer layer of SiO2  cladding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</a:rPr>
              <a:t>4.Minimum Feature: 0.15 μm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r>
              <a:rPr lang="en-US" altLang="zh-CN" sz="2800" dirty="0">
                <a:solidFill>
                  <a:srgbClr val="262626"/>
                </a:solidFill>
                <a:latin typeface="Lato" panose="020F0502020204030203" pitchFamily="34" charset="0"/>
                <a:ea typeface="宋体" panose="02010600030101010101" pitchFamily="2" charset="-122"/>
                <a:cs typeface="Tahoma" panose="020B0604030504040204" pitchFamily="34" charset="0"/>
                <a:sym typeface="+mn-ea"/>
              </a:rPr>
              <a:t>5.using a 1.55 μm wavelength beam</a:t>
            </a:r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  <a:sym typeface="+mn-ea"/>
            </a:endParaRPr>
          </a:p>
          <a:p>
            <a:endParaRPr lang="en-US" altLang="zh-CN" sz="2800" dirty="0">
              <a:solidFill>
                <a:srgbClr val="262626"/>
              </a:solidFill>
              <a:latin typeface="Lato" panose="020F0502020204030203" pitchFamily="34" charset="0"/>
              <a:ea typeface="宋体" panose="02010600030101010101" pitchFamily="2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Background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Related Work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Design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endParaRPr lang="en-US" sz="3200" b="1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sz="3200" dirty="0">
                <a:latin typeface="Times New Roman" panose="02020603050405020304" charset="0"/>
                <a:cs typeface="Times New Roman" panose="02020603050405020304" charset="0"/>
              </a:rPr>
              <a:t>Conclusion and Future Work</a:t>
            </a:r>
            <a:endParaRPr lang="en-US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latinLnBrk="0">
              <a:lnSpc>
                <a:spcPct val="150000"/>
              </a:lnSpc>
              <a:buNone/>
            </a:pPr>
            <a:endParaRPr lang="en-US" sz="4400" b="1" dirty="0">
              <a:solidFill>
                <a:srgbClr val="A2424F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Con</a:t>
            </a:r>
            <a:r>
              <a:rPr lang="en-US" altLang="zh-CN" dirty="0">
                <a:solidFill>
                  <a:srgbClr val="A2424F"/>
                </a:solidFill>
                <a:latin typeface="Times New Roman" panose="02020603050405020304" charset="0"/>
                <a:cs typeface="Times New Roman" panose="02020603050405020304" charset="0"/>
              </a:rPr>
              <a:t>te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nts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838200" y="720000"/>
            <a:ext cx="12954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242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 and 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Work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Julia AD + adjoint optimization = efficient inverse design of integrated optical components.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Julia's native AD significantly accelerates gradient computation, enabling faster design.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Traditional optical design software such as Lumerical FDTD runs slowly on CPUs due to complex gradient calculations.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 All designed devices are high-performance, except for MMI.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19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endParaRPr lang="zh-CN" altLang="en-US" sz="3200" dirty="0">
              <a:solidFill>
                <a:srgbClr val="262626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20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720000"/>
            <a:ext cx="12954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242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 and Future Work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Content Placeholder 1"/>
          <p:cNvSpPr>
            <a:spLocks noGrp="1"/>
          </p:cNvSpPr>
          <p:nvPr/>
        </p:nvSpPr>
        <p:spPr>
          <a:xfrm>
            <a:off x="1207000" y="1927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GPU Acceleration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Optimize the parameters of design components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Design of more complex components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720000"/>
            <a:ext cx="12954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2424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</a:t>
            </a:r>
            <a:endParaRPr lang="en-US" altLang="zh-CN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28283" y="1523683"/>
            <a:ext cx="5705475" cy="595312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6477000" y="1447800"/>
            <a:ext cx="588645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0934" y="6896394"/>
            <a:ext cx="3668532" cy="674076"/>
          </a:xfrm>
          <a:prstGeom prst="rect">
            <a:avLst/>
          </a:prstGeom>
        </p:spPr>
      </p:pic>
      <p:sp>
        <p:nvSpPr>
          <p:cNvPr id="17" name="任意多边形: 形状 16"/>
          <p:cNvSpPr/>
          <p:nvPr/>
        </p:nvSpPr>
        <p:spPr>
          <a:xfrm rot="10800000">
            <a:off x="0" y="-1"/>
            <a:ext cx="14630400" cy="1284173"/>
          </a:xfrm>
          <a:custGeom>
            <a:avLst/>
            <a:gdLst>
              <a:gd name="connsiteX0" fmla="*/ 12192000 w 12192000"/>
              <a:gd name="connsiteY0" fmla="*/ 0 h 2806502"/>
              <a:gd name="connsiteX1" fmla="*/ 12192000 w 12192000"/>
              <a:gd name="connsiteY1" fmla="*/ 2806502 h 2806502"/>
              <a:gd name="connsiteX2" fmla="*/ 0 w 12192000"/>
              <a:gd name="connsiteY2" fmla="*/ 2806502 h 2806502"/>
              <a:gd name="connsiteX3" fmla="*/ 0 w 12192000"/>
              <a:gd name="connsiteY3" fmla="*/ 1 h 2806502"/>
              <a:gd name="connsiteX4" fmla="*/ 213360 w 12192000"/>
              <a:gd name="connsiteY4" fmla="*/ 93931 h 2806502"/>
              <a:gd name="connsiteX5" fmla="*/ 6095999 w 12192000"/>
              <a:gd name="connsiteY5" fmla="*/ 930468 h 2806502"/>
              <a:gd name="connsiteX6" fmla="*/ 11978638 w 12192000"/>
              <a:gd name="connsiteY6" fmla="*/ 93931 h 280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2806502">
                <a:moveTo>
                  <a:pt x="12192000" y="0"/>
                </a:moveTo>
                <a:lnTo>
                  <a:pt x="12192000" y="2806502"/>
                </a:lnTo>
                <a:lnTo>
                  <a:pt x="0" y="2806502"/>
                </a:lnTo>
                <a:lnTo>
                  <a:pt x="0" y="1"/>
                </a:lnTo>
                <a:lnTo>
                  <a:pt x="213360" y="93931"/>
                </a:lnTo>
                <a:cubicBezTo>
                  <a:pt x="1488243" y="598638"/>
                  <a:pt x="3647231" y="930468"/>
                  <a:pt x="6095999" y="930468"/>
                </a:cubicBezTo>
                <a:cubicBezTo>
                  <a:pt x="8544768" y="930468"/>
                  <a:pt x="10703755" y="598638"/>
                  <a:pt x="11978638" y="93931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80">
              <a:solidFill>
                <a:prstClr val="white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8193" name="Title 1"/>
          <p:cNvSpPr>
            <a:spLocks noGrp="1"/>
          </p:cNvSpPr>
          <p:nvPr/>
        </p:nvSpPr>
        <p:spPr>
          <a:xfrm>
            <a:off x="990600" y="2971800"/>
            <a:ext cx="12801600" cy="25107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rgbClr val="A2424F"/>
                </a:solidFill>
                <a:latin typeface="Lato Black" panose="020F0A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pPr algn="ctr"/>
            <a:r>
              <a:rPr lang="zh-CN" altLang="en-US" sz="8000" b="1">
                <a:sym typeface="+mn-ea"/>
              </a:rPr>
              <a:t>谢谢！</a:t>
            </a:r>
            <a:br>
              <a:rPr lang="zh-CN" altLang="en-US" sz="8000" b="1">
                <a:sym typeface="+mn-ea"/>
              </a:rPr>
            </a:br>
            <a:endParaRPr lang="en-US" altLang="en-US" sz="8000" b="1" dirty="0">
              <a:solidFill>
                <a:srgbClr val="A2424F"/>
              </a:solidFill>
              <a:latin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32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Advancements in modern optical systems and devices have significantly propelled developments across various fields</a:t>
            </a:r>
            <a:endParaRPr lang="en-US" altLang="zh-CN" sz="32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Telecommunications, biosensing, energy-saving</a:t>
            </a:r>
            <a:endParaRPr lang="en-US" altLang="zh-CN" sz="30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endParaRPr lang="en-US" altLang="zh-CN" sz="30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atinLnBrk="0">
              <a:lnSpc>
                <a:spcPct val="140000"/>
              </a:lnSpc>
            </a:pPr>
            <a:r>
              <a:rPr lang="en-US" altLang="zh-CN" sz="32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Traditional design paradigm of optical devices faces challenges.</a:t>
            </a:r>
            <a:endParaRPr lang="en-US" altLang="zh-CN" sz="32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Demand for smaller, more efficient, and more powerful optical components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Computational resources and efficiency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Backgroud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32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Inverse Design</a:t>
            </a:r>
            <a:endParaRPr lang="en-US" altLang="zh-CN" sz="32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Deep Learning</a:t>
            </a:r>
            <a:endParaRPr lang="en-US" altLang="zh-CN" sz="28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792480" lvl="1" indent="-335280" latinLnBrk="0">
              <a:lnSpc>
                <a:spcPct val="140000"/>
              </a:lnSpc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Automatic Differentiation (AD)  </a:t>
            </a:r>
            <a:endParaRPr lang="en-US" altLang="zh-CN" sz="30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49680" lvl="2" indent="-335280" latinLnBrk="0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zh-CN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Compute the gradients of the objective function with respect to all the design parameters</a:t>
            </a:r>
            <a:endParaRPr lang="en-US" altLang="zh-CN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Backgroud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800000"/>
            <a:ext cx="1150175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Ray-tracing</a:t>
            </a:r>
            <a:endParaRPr lang="en-US" altLang="zh-CN" sz="3200" dirty="0">
              <a:solidFill>
                <a:srgbClr val="A2424F"/>
              </a:solidFill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Based on geometric optics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Excellent performance in lens components and illumination systems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Difficulties in capturing wave phenomena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Related Work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6781800"/>
            <a:ext cx="11502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52095" indent="-252095" latinLnBrk="0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[1] Wu Chang-Mao, Tang Xiong-Xin, Xia Yuan-Yuan, Yang Han-Xiang, and Xu Fan-Jiang. High precision ray tracing method for space camera in optical design. ACTA PHYSICA SINICA, 72(8), 2023.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2896870" y="4114800"/>
            <a:ext cx="8802370" cy="1830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800000"/>
            <a:ext cx="1150175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Full-wave simulation techniques 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687705" lvl="1" indent="-352425" latinLnBrk="0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zh-CN" sz="28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Numerically solving Maxwell’s equations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Accurate simulation of nanophotonic devices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Unable to provide guidance on how to modify the device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Manual adjustment, heavily dependent on the experience of the engineer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Related Work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6781800"/>
            <a:ext cx="11502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52095" indent="-252095" latinLnBrk="0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[2]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K.S. Yee and J.S. Chen. The finite-difference time-domain (fdtd) and the finite-volume time-domain (fvtd) methods in solving maxwell’s equations. IEEE Transactions on Antennas and Propagation, 45(3):354–363, 1997.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800000"/>
            <a:ext cx="11501755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 latinLnBrk="0">
              <a:lnSpc>
                <a:spcPct val="14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Neural network</a:t>
            </a:r>
            <a:endParaRPr lang="en-US" altLang="zh-CN" dirty="0">
              <a:solidFill>
                <a:srgbClr val="A2424F"/>
              </a:solidFill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End-to-end machine learning approach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High accuracy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 latinLnBrk="0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Poor interpretability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Related Work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6781800"/>
            <a:ext cx="11502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52095" indent="-252095" latinLnBrk="0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[3]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Dianjing Liu, Yixuan Tan, Erfan Khoram, and Zongfu Yu. Training deep neural networks for the inverse design of nanophotonic structures. ACS Photonics, 5(4):1365–1369, Apr 2018.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62400"/>
            <a:ext cx="6219190" cy="21088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We target at a novel </a:t>
            </a:r>
            <a:r>
              <a:rPr lang="en-US" altLang="zh-CN" sz="3200" dirty="0">
                <a:solidFill>
                  <a:srgbClr val="262626"/>
                </a:solidFill>
                <a:latin typeface="Times New Roman" panose="02020603050405020304" charset="0"/>
                <a:cs typeface="Times New Roman" panose="02020603050405020304" charset="0"/>
              </a:rPr>
              <a:t>paradigm for optical device design</a:t>
            </a:r>
            <a:endParaRPr lang="en-US" altLang="zh-CN" sz="3200" dirty="0">
              <a:solidFill>
                <a:srgbClr val="26262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accuracy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Automatic design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Maintain interpretability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Low computational resource requirements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Design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42742" y="563318"/>
            <a:ext cx="3668532" cy="674076"/>
          </a:xfrm>
          <a:prstGeom prst="rect">
            <a:avLst/>
          </a:prstGeom>
        </p:spPr>
      </p:pic>
      <p:sp>
        <p:nvSpPr>
          <p:cNvPr id="10" name="任意多边形: 形状 9"/>
          <p:cNvSpPr/>
          <p:nvPr/>
        </p:nvSpPr>
        <p:spPr>
          <a:xfrm>
            <a:off x="0" y="7073863"/>
            <a:ext cx="14630400" cy="1155737"/>
          </a:xfrm>
          <a:custGeom>
            <a:avLst/>
            <a:gdLst>
              <a:gd name="connsiteX0" fmla="*/ 3113974 w 12192000"/>
              <a:gd name="connsiteY0" fmla="*/ 1134 h 963114"/>
              <a:gd name="connsiteX1" fmla="*/ 6842760 w 12192000"/>
              <a:gd name="connsiteY1" fmla="*/ 458697 h 963114"/>
              <a:gd name="connsiteX2" fmla="*/ 10683240 w 12192000"/>
              <a:gd name="connsiteY2" fmla="*/ 260577 h 963114"/>
              <a:gd name="connsiteX3" fmla="*/ 11894954 w 12192000"/>
              <a:gd name="connsiteY3" fmla="*/ 353848 h 963114"/>
              <a:gd name="connsiteX4" fmla="*/ 12192000 w 12192000"/>
              <a:gd name="connsiteY4" fmla="*/ 393981 h 963114"/>
              <a:gd name="connsiteX5" fmla="*/ 12192000 w 12192000"/>
              <a:gd name="connsiteY5" fmla="*/ 963114 h 963114"/>
              <a:gd name="connsiteX6" fmla="*/ 0 w 12192000"/>
              <a:gd name="connsiteY6" fmla="*/ 963114 h 963114"/>
              <a:gd name="connsiteX7" fmla="*/ 0 w 12192000"/>
              <a:gd name="connsiteY7" fmla="*/ 384727 h 963114"/>
              <a:gd name="connsiteX8" fmla="*/ 87764 w 12192000"/>
              <a:gd name="connsiteY8" fmla="*/ 366721 h 963114"/>
              <a:gd name="connsiteX9" fmla="*/ 2865120 w 12192000"/>
              <a:gd name="connsiteY9" fmla="*/ 1497 h 963114"/>
              <a:gd name="connsiteX10" fmla="*/ 3113974 w 12192000"/>
              <a:gd name="connsiteY10" fmla="*/ 1134 h 96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963114">
                <a:moveTo>
                  <a:pt x="3113974" y="1134"/>
                </a:moveTo>
                <a:cubicBezTo>
                  <a:pt x="4359414" y="25012"/>
                  <a:pt x="5621179" y="418216"/>
                  <a:pt x="6842760" y="458697"/>
                </a:cubicBezTo>
                <a:cubicBezTo>
                  <a:pt x="8145780" y="501877"/>
                  <a:pt x="9591040" y="235177"/>
                  <a:pt x="10683240" y="260577"/>
                </a:cubicBezTo>
                <a:cubicBezTo>
                  <a:pt x="11092815" y="270102"/>
                  <a:pt x="11509177" y="306416"/>
                  <a:pt x="11894954" y="353848"/>
                </a:cubicBezTo>
                <a:lnTo>
                  <a:pt x="12192000" y="393981"/>
                </a:lnTo>
                <a:lnTo>
                  <a:pt x="12192000" y="963114"/>
                </a:lnTo>
                <a:lnTo>
                  <a:pt x="0" y="963114"/>
                </a:lnTo>
                <a:lnTo>
                  <a:pt x="0" y="384727"/>
                </a:lnTo>
                <a:lnTo>
                  <a:pt x="87764" y="366721"/>
                </a:lnTo>
                <a:cubicBezTo>
                  <a:pt x="948809" y="194378"/>
                  <a:pt x="2036445" y="20547"/>
                  <a:pt x="2865120" y="1497"/>
                </a:cubicBezTo>
                <a:cubicBezTo>
                  <a:pt x="2947988" y="-408"/>
                  <a:pt x="3030945" y="-458"/>
                  <a:pt x="3113974" y="1134"/>
                </a:cubicBezTo>
                <a:close/>
              </a:path>
            </a:pathLst>
          </a:custGeom>
          <a:solidFill>
            <a:srgbClr val="F2F2F2"/>
          </a:solidFill>
          <a:ln w="15283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6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Content Placeholder 1"/>
          <p:cNvSpPr>
            <a:spLocks noGrp="1"/>
          </p:cNvSpPr>
          <p:nvPr/>
        </p:nvSpPr>
        <p:spPr>
          <a:xfrm>
            <a:off x="1080000" y="1800000"/>
            <a:ext cx="12954000" cy="533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130622" tIns="65311" rIns="130622" bIns="65311" numCol="1" anchor="t" anchorCtr="0" compatLnSpc="1"/>
          <a:lstStyle>
            <a:lvl1pPr marL="335280" indent="-335280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A2424F"/>
              </a:buClr>
              <a:buSzPct val="80000"/>
              <a:buChar char="•"/>
              <a:defRPr sz="3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7705" indent="-35242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chemeClr val="bg1">
                  <a:lumMod val="65000"/>
                </a:schemeClr>
              </a:buClr>
              <a:buSzPct val="90000"/>
              <a:buFont typeface="Times" panose="02020603050405020304" pitchFamily="18" charset="0"/>
              <a:buChar char="•"/>
              <a:defRPr sz="26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63195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lr>
                <a:srgbClr val="F3A999"/>
              </a:buClr>
              <a:buSzPct val="90000"/>
              <a:buChar char="•"/>
              <a:defRPr sz="24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228473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–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938780" indent="-325755" algn="l" rtl="0" eaLnBrk="0" fontAlgn="base" hangingPunct="0">
              <a:spcBef>
                <a:spcPts val="400"/>
              </a:spcBef>
              <a:spcAft>
                <a:spcPts val="200"/>
              </a:spcAft>
              <a:buChar char="»"/>
              <a:defRPr sz="2000">
                <a:solidFill>
                  <a:srgbClr val="262626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359219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6pPr>
            <a:lvl7pPr marL="4244975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7pPr>
            <a:lvl8pPr marL="489839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8pPr>
            <a:lvl9pPr marL="5551170" indent="-326390" algn="l" rtl="0" fontAlgn="base">
              <a:spcBef>
                <a:spcPct val="20000"/>
              </a:spcBef>
              <a:spcAft>
                <a:spcPct val="0"/>
              </a:spcAft>
              <a:buChar char="»"/>
              <a:defRPr sz="3400">
                <a:solidFill>
                  <a:srgbClr val="EEEAFF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Optical device Design based on automatic Differentiation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Programming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687705" lvl="1" indent="-352425">
              <a:lnSpc>
                <a:spcPct val="140000"/>
              </a:lnSpc>
              <a:buFont typeface="Times" panose="02020603050405020304" pitchFamily="18" charset="0"/>
              <a:buChar char="•"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Julia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Spatial discretization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Forward simulation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Back propagation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35280" lvl="1" indent="0">
              <a:buNone/>
            </a:pP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/>
        </p:nvSpPr>
        <p:spPr>
          <a:xfrm>
            <a:off x="838200" y="720000"/>
            <a:ext cx="396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1086B9"/>
                </a:solidFill>
                <a:latin typeface="Tahoma" panose="020B0604030504040204" pitchFamily="34" charset="0"/>
                <a:ea typeface="MS PGothic" panose="020B0600070205080204" pitchFamily="34" charset="-128"/>
                <a:cs typeface="Tahoma" panose="020B0604030504040204" pitchFamily="34" charset="0"/>
              </a:defRPr>
            </a:lvl5pPr>
            <a:lvl6pPr marL="65341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6pPr>
            <a:lvl7pPr marL="1306195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7pPr>
            <a:lvl8pPr marL="195961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8pPr>
            <a:lvl9pPr marL="2612390" algn="l" rtl="0" fontAlgn="base">
              <a:spcBef>
                <a:spcPct val="0"/>
              </a:spcBef>
              <a:spcAft>
                <a:spcPct val="0"/>
              </a:spcAft>
              <a:defRPr sz="5100">
                <a:solidFill>
                  <a:srgbClr val="FFC22D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Design</a:t>
            </a:r>
            <a:endParaRPr 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876800" y="7289165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 kern="0" dirty="0">
                <a:solidFill>
                  <a:srgbClr val="A2424F"/>
                </a:solidFill>
                <a:latin typeface="Lato" panose="020F050202020403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endParaRPr lang="en-US" sz="2800" b="1" kern="0" dirty="0">
              <a:solidFill>
                <a:srgbClr val="A2424F"/>
              </a:solidFill>
              <a:latin typeface="Lato" panose="020F050202020403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df8e1cc-8797-499b-a87c-6910f285d087"/>
  <p:tag name="COMMONDATA" val="eyJoZGlkIjoiODdlZTRiYTlkMDE4NGI3OTY0MWYwYWU3NjA5MGNhNmQifQ=="/>
  <p:tag name="commondata" val="eyJoZGlkIjoiZmEzNTQ0YmE0ZTIxOWFhMzE3ZDc3ZDEzZTRjMGVkNGQifQ=="/>
</p:tagLst>
</file>

<file path=ppt/theme/theme1.xml><?xml version="1.0" encoding="utf-8"?>
<a:theme xmlns:a="http://schemas.openxmlformats.org/drawingml/2006/main" name="Blank Presentation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  <a:cs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5179</Words>
  <Application>WPS 演示</Application>
  <PresentationFormat>自定义</PresentationFormat>
  <Paragraphs>248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41" baseType="lpstr">
      <vt:lpstr>Arial</vt:lpstr>
      <vt:lpstr>宋体</vt:lpstr>
      <vt:lpstr>Wingdings</vt:lpstr>
      <vt:lpstr>MS PGothic</vt:lpstr>
      <vt:lpstr>Tahoma</vt:lpstr>
      <vt:lpstr>Times</vt:lpstr>
      <vt:lpstr>Times New Roman</vt:lpstr>
      <vt:lpstr>Lato Black</vt:lpstr>
      <vt:lpstr>Segoe Print</vt:lpstr>
      <vt:lpstr>Montserrat</vt:lpstr>
      <vt:lpstr>Yu Gothic UI</vt:lpstr>
      <vt:lpstr>Lato</vt:lpstr>
      <vt:lpstr>Calibri</vt:lpstr>
      <vt:lpstr>等线</vt:lpstr>
      <vt:lpstr>微软雅黑</vt:lpstr>
      <vt:lpstr>Arial Unicode MS</vt:lpstr>
      <vt:lpstr>华文中宋</vt:lpstr>
      <vt:lpstr>Blank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Melissa Kingman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Melissa Kingman</dc:creator>
  <cp:lastModifiedBy>未阳</cp:lastModifiedBy>
  <cp:revision>1773</cp:revision>
  <dcterms:created xsi:type="dcterms:W3CDTF">2008-06-27T17:43:00Z</dcterms:created>
  <dcterms:modified xsi:type="dcterms:W3CDTF">2025-06-05T05:34:11Z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DF4131423D334AC7BA3591D57FDB5D6D_13</vt:lpwstr>
  </property>
  <property fmtid="{D5CDD505-2E9C-101B-9397-08002B2CF9AE}" pid="3" name="KSOProductBuildVer">
    <vt:lpwstr>2052-12.1.0.21171</vt:lpwstr>
  </property>
</Properties>
</file>