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256" r:id="rId3"/>
    <p:sldId id="313" r:id="rId4"/>
    <p:sldId id="314" r:id="rId5"/>
    <p:sldId id="315" r:id="rId6"/>
    <p:sldId id="316" r:id="rId7"/>
    <p:sldId id="317" r:id="rId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31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4 Linked Lists</a:t>
            </a:r>
          </a:p>
          <a:p>
            <a:pPr eaLnBrk="1" hangingPunct="1"/>
            <a:r>
              <a:rPr lang="en-US" altLang="zh-TW" dirty="0"/>
              <a:t>CHAPTER </a:t>
            </a:r>
            <a:r>
              <a:rPr lang="en-US" altLang="zh-TW" dirty="0" smtClean="0"/>
              <a:t>5 Trees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HomeWorks-5-1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Write a program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represent a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max heap and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including following functions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Insert a node (list all nodes to show the correctness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Delete a node (list all nodes to show the correctness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答對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一小題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(30%);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兩小題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(50%); </a:t>
            </a:r>
          </a:p>
        </p:txBody>
      </p:sp>
    </p:spTree>
    <p:extLst>
      <p:ext uri="{BB962C8B-B14F-4D97-AF65-F5344CB8AC3E}">
        <p14:creationId xmlns:p14="http://schemas.microsoft.com/office/powerpoint/2010/main" val="419684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2- Insertion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/>
              <a:pPr/>
              <a:t>3</a:t>
            </a:fld>
            <a:endParaRPr lang="en-US" altLang="zh-TW" dirty="0"/>
          </a:p>
        </p:txBody>
      </p:sp>
      <p:grpSp>
        <p:nvGrpSpPr>
          <p:cNvPr id="52" name="Group 82"/>
          <p:cNvGrpSpPr>
            <a:grpSpLocks/>
          </p:cNvGrpSpPr>
          <p:nvPr/>
        </p:nvGrpSpPr>
        <p:grpSpPr bwMode="auto">
          <a:xfrm>
            <a:off x="1581151" y="1990800"/>
            <a:ext cx="638175" cy="569912"/>
            <a:chOff x="4229" y="1348"/>
            <a:chExt cx="402" cy="359"/>
          </a:xfrm>
        </p:grpSpPr>
        <p:sp>
          <p:nvSpPr>
            <p:cNvPr id="53" name="Oval 83"/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" name="Rectangle 84"/>
            <p:cNvSpPr>
              <a:spLocks noChangeArrowheads="1"/>
            </p:cNvSpPr>
            <p:nvPr/>
          </p:nvSpPr>
          <p:spPr bwMode="auto">
            <a:xfrm>
              <a:off x="4298" y="1401"/>
              <a:ext cx="3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>
                  <a:solidFill>
                    <a:schemeClr val="tx1"/>
                  </a:solidFill>
                </a:rPr>
                <a:t>20</a:t>
              </a:r>
              <a:endParaRPr lang="en-US" altLang="zh-TW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85"/>
          <p:cNvGrpSpPr>
            <a:grpSpLocks/>
          </p:cNvGrpSpPr>
          <p:nvPr/>
        </p:nvGrpSpPr>
        <p:grpSpPr bwMode="auto">
          <a:xfrm>
            <a:off x="611188" y="3132212"/>
            <a:ext cx="638175" cy="569913"/>
            <a:chOff x="3618" y="2067"/>
            <a:chExt cx="402" cy="359"/>
          </a:xfrm>
        </p:grpSpPr>
        <p:sp>
          <p:nvSpPr>
            <p:cNvPr id="56" name="Oval 86"/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" name="Rectangle 87"/>
            <p:cNvSpPr>
              <a:spLocks noChangeArrowheads="1"/>
            </p:cNvSpPr>
            <p:nvPr/>
          </p:nvSpPr>
          <p:spPr bwMode="auto">
            <a:xfrm>
              <a:off x="3687" y="2120"/>
              <a:ext cx="3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>
                  <a:solidFill>
                    <a:schemeClr val="tx1"/>
                  </a:solidFill>
                </a:rPr>
                <a:t>15</a:t>
              </a:r>
              <a:endParaRPr lang="en-US" altLang="zh-TW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Line 88"/>
          <p:cNvSpPr>
            <a:spLocks noChangeShapeType="1"/>
          </p:cNvSpPr>
          <p:nvPr/>
        </p:nvSpPr>
        <p:spPr bwMode="auto">
          <a:xfrm flipH="1">
            <a:off x="909638" y="2481337"/>
            <a:ext cx="765175" cy="646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9" name="Group 89"/>
          <p:cNvGrpSpPr>
            <a:grpSpLocks/>
          </p:cNvGrpSpPr>
          <p:nvPr/>
        </p:nvGrpSpPr>
        <p:grpSpPr bwMode="auto">
          <a:xfrm>
            <a:off x="2501901" y="3165550"/>
            <a:ext cx="638175" cy="569912"/>
            <a:chOff x="4809" y="2088"/>
            <a:chExt cx="402" cy="359"/>
          </a:xfrm>
        </p:grpSpPr>
        <p:sp>
          <p:nvSpPr>
            <p:cNvPr id="60" name="Oval 90"/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" name="Rectangle 91"/>
            <p:cNvSpPr>
              <a:spLocks noChangeArrowheads="1"/>
            </p:cNvSpPr>
            <p:nvPr/>
          </p:nvSpPr>
          <p:spPr bwMode="auto">
            <a:xfrm>
              <a:off x="4878" y="2141"/>
              <a:ext cx="3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>
                  <a:solidFill>
                    <a:schemeClr val="tx1"/>
                  </a:solidFill>
                </a:rPr>
                <a:t>10</a:t>
              </a:r>
              <a:endParaRPr lang="en-US" altLang="zh-TW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96"/>
          <p:cNvGrpSpPr>
            <a:grpSpLocks/>
          </p:cNvGrpSpPr>
          <p:nvPr/>
        </p:nvGrpSpPr>
        <p:grpSpPr bwMode="auto">
          <a:xfrm>
            <a:off x="1139826" y="4287912"/>
            <a:ext cx="571500" cy="569913"/>
            <a:chOff x="3951" y="2795"/>
            <a:chExt cx="360" cy="359"/>
          </a:xfrm>
        </p:grpSpPr>
        <p:sp>
          <p:nvSpPr>
            <p:cNvPr id="67" name="Oval 97"/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" name="Rectangle 98"/>
            <p:cNvSpPr>
              <a:spLocks noChangeArrowheads="1"/>
            </p:cNvSpPr>
            <p:nvPr/>
          </p:nvSpPr>
          <p:spPr bwMode="auto">
            <a:xfrm>
              <a:off x="4020" y="2848"/>
              <a:ext cx="2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>
                  <a:solidFill>
                    <a:schemeClr val="tx1"/>
                  </a:solidFill>
                </a:rPr>
                <a:t>3</a:t>
              </a:r>
              <a:endParaRPr lang="en-US" altLang="zh-TW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103"/>
          <p:cNvGrpSpPr>
            <a:grpSpLocks/>
          </p:cNvGrpSpPr>
          <p:nvPr/>
        </p:nvGrpSpPr>
        <p:grpSpPr bwMode="auto">
          <a:xfrm>
            <a:off x="150813" y="4270450"/>
            <a:ext cx="571500" cy="569912"/>
            <a:chOff x="3328" y="2784"/>
            <a:chExt cx="360" cy="359"/>
          </a:xfrm>
        </p:grpSpPr>
        <p:sp>
          <p:nvSpPr>
            <p:cNvPr id="74" name="Oval 104"/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" name="Rectangle 105"/>
            <p:cNvSpPr>
              <a:spLocks noChangeArrowheads="1"/>
            </p:cNvSpPr>
            <p:nvPr/>
          </p:nvSpPr>
          <p:spPr bwMode="auto">
            <a:xfrm>
              <a:off x="3397" y="2837"/>
              <a:ext cx="2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>
                  <a:solidFill>
                    <a:schemeClr val="tx1"/>
                  </a:solidFill>
                </a:rPr>
                <a:t>8</a:t>
              </a:r>
              <a:endParaRPr lang="en-US" altLang="zh-TW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109"/>
          <p:cNvGrpSpPr>
            <a:grpSpLocks/>
          </p:cNvGrpSpPr>
          <p:nvPr/>
        </p:nvGrpSpPr>
        <p:grpSpPr bwMode="auto">
          <a:xfrm>
            <a:off x="2039938" y="4237112"/>
            <a:ext cx="571500" cy="569913"/>
            <a:chOff x="4518" y="2763"/>
            <a:chExt cx="360" cy="359"/>
          </a:xfrm>
        </p:grpSpPr>
        <p:sp>
          <p:nvSpPr>
            <p:cNvPr id="80" name="Oval 110"/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" name="Rectangle 111"/>
            <p:cNvSpPr>
              <a:spLocks noChangeArrowheads="1"/>
            </p:cNvSpPr>
            <p:nvPr/>
          </p:nvSpPr>
          <p:spPr bwMode="auto">
            <a:xfrm>
              <a:off x="4587" y="2816"/>
              <a:ext cx="2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>
                  <a:solidFill>
                    <a:schemeClr val="tx1"/>
                  </a:solidFill>
                </a:rPr>
                <a:t>2</a:t>
              </a:r>
              <a:endParaRPr lang="en-US" altLang="zh-TW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Line 112"/>
          <p:cNvSpPr>
            <a:spLocks noChangeShapeType="1"/>
          </p:cNvSpPr>
          <p:nvPr/>
        </p:nvSpPr>
        <p:spPr bwMode="auto">
          <a:xfrm flipH="1">
            <a:off x="2305051" y="3722762"/>
            <a:ext cx="322262" cy="493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Line 113"/>
          <p:cNvSpPr>
            <a:spLocks noChangeShapeType="1"/>
          </p:cNvSpPr>
          <p:nvPr/>
        </p:nvSpPr>
        <p:spPr bwMode="auto">
          <a:xfrm>
            <a:off x="995363" y="3671962"/>
            <a:ext cx="3730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Line 114"/>
          <p:cNvSpPr>
            <a:spLocks noChangeShapeType="1"/>
          </p:cNvSpPr>
          <p:nvPr/>
        </p:nvSpPr>
        <p:spPr bwMode="auto">
          <a:xfrm flipH="1">
            <a:off x="415926" y="3654500"/>
            <a:ext cx="32385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" name="Line 116"/>
          <p:cNvSpPr>
            <a:spLocks noChangeShapeType="1"/>
          </p:cNvSpPr>
          <p:nvPr/>
        </p:nvSpPr>
        <p:spPr bwMode="auto">
          <a:xfrm>
            <a:off x="2049463" y="2498800"/>
            <a:ext cx="714375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" name="Line 16"/>
          <p:cNvSpPr>
            <a:spLocks noChangeShapeType="1"/>
          </p:cNvSpPr>
          <p:nvPr/>
        </p:nvSpPr>
        <p:spPr bwMode="auto">
          <a:xfrm>
            <a:off x="3271093" y="2517031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Line 17"/>
          <p:cNvSpPr>
            <a:spLocks noChangeShapeType="1"/>
          </p:cNvSpPr>
          <p:nvPr/>
        </p:nvSpPr>
        <p:spPr bwMode="auto">
          <a:xfrm>
            <a:off x="3271093" y="290914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Line 18"/>
          <p:cNvSpPr>
            <a:spLocks noChangeShapeType="1"/>
          </p:cNvSpPr>
          <p:nvPr/>
        </p:nvSpPr>
        <p:spPr bwMode="auto">
          <a:xfrm>
            <a:off x="3271093" y="329966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Line 19"/>
          <p:cNvSpPr>
            <a:spLocks noChangeShapeType="1"/>
          </p:cNvSpPr>
          <p:nvPr/>
        </p:nvSpPr>
        <p:spPr bwMode="auto">
          <a:xfrm>
            <a:off x="3271093" y="3707656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" name="Line 20"/>
          <p:cNvSpPr>
            <a:spLocks noChangeShapeType="1"/>
          </p:cNvSpPr>
          <p:nvPr/>
        </p:nvSpPr>
        <p:spPr bwMode="auto">
          <a:xfrm>
            <a:off x="3271093" y="4101356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3" name="Line 21"/>
          <p:cNvSpPr>
            <a:spLocks noChangeShapeType="1"/>
          </p:cNvSpPr>
          <p:nvPr/>
        </p:nvSpPr>
        <p:spPr bwMode="auto">
          <a:xfrm>
            <a:off x="3271093" y="449029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4" name="Line 22"/>
          <p:cNvSpPr>
            <a:spLocks noChangeShapeType="1"/>
          </p:cNvSpPr>
          <p:nvPr/>
        </p:nvSpPr>
        <p:spPr bwMode="auto">
          <a:xfrm>
            <a:off x="3271093" y="488081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5" name="Line 23"/>
          <p:cNvSpPr>
            <a:spLocks noChangeShapeType="1"/>
          </p:cNvSpPr>
          <p:nvPr/>
        </p:nvSpPr>
        <p:spPr bwMode="auto">
          <a:xfrm>
            <a:off x="3271093" y="527134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6" name="Line 24"/>
          <p:cNvSpPr>
            <a:spLocks noChangeShapeType="1"/>
          </p:cNvSpPr>
          <p:nvPr/>
        </p:nvSpPr>
        <p:spPr bwMode="auto">
          <a:xfrm>
            <a:off x="3271093" y="566186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" name="Rectangle 25"/>
          <p:cNvSpPr>
            <a:spLocks noChangeArrowheads="1"/>
          </p:cNvSpPr>
          <p:nvPr/>
        </p:nvSpPr>
        <p:spPr bwMode="auto">
          <a:xfrm>
            <a:off x="3275856" y="2132856"/>
            <a:ext cx="855662" cy="3524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8" name="Rectangle 27"/>
          <p:cNvSpPr>
            <a:spLocks noChangeArrowheads="1"/>
          </p:cNvSpPr>
          <p:nvPr/>
        </p:nvSpPr>
        <p:spPr bwMode="auto">
          <a:xfrm>
            <a:off x="3404266" y="2102693"/>
            <a:ext cx="528991" cy="2530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>
                <a:solidFill>
                  <a:schemeClr val="tx1"/>
                </a:solidFill>
              </a:rPr>
              <a:t>20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>
                <a:solidFill>
                  <a:schemeClr val="tx1"/>
                </a:solidFill>
              </a:rPr>
              <a:t>15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>
                <a:solidFill>
                  <a:schemeClr val="tx1"/>
                </a:solidFill>
              </a:rPr>
              <a:t>10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>
                <a:solidFill>
                  <a:schemeClr val="tx1"/>
                </a:solidFill>
              </a:rPr>
              <a:t>8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grpSp>
        <p:nvGrpSpPr>
          <p:cNvPr id="99" name="Group 82"/>
          <p:cNvGrpSpPr>
            <a:grpSpLocks/>
          </p:cNvGrpSpPr>
          <p:nvPr/>
        </p:nvGrpSpPr>
        <p:grpSpPr bwMode="auto">
          <a:xfrm>
            <a:off x="6089577" y="2062808"/>
            <a:ext cx="638175" cy="569912"/>
            <a:chOff x="4229" y="1348"/>
            <a:chExt cx="402" cy="359"/>
          </a:xfrm>
        </p:grpSpPr>
        <p:sp>
          <p:nvSpPr>
            <p:cNvPr id="100" name="Oval 83"/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" name="Rectangle 84"/>
            <p:cNvSpPr>
              <a:spLocks noChangeArrowheads="1"/>
            </p:cNvSpPr>
            <p:nvPr/>
          </p:nvSpPr>
          <p:spPr bwMode="auto">
            <a:xfrm>
              <a:off x="4298" y="1401"/>
              <a:ext cx="3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>
                  <a:solidFill>
                    <a:srgbClr val="FF0000"/>
                  </a:solidFill>
                </a:rPr>
                <a:t>25</a:t>
              </a:r>
              <a:endParaRPr lang="en-US" altLang="zh-TW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2" name="Group 85"/>
          <p:cNvGrpSpPr>
            <a:grpSpLocks/>
          </p:cNvGrpSpPr>
          <p:nvPr/>
        </p:nvGrpSpPr>
        <p:grpSpPr bwMode="auto">
          <a:xfrm>
            <a:off x="5119614" y="3204220"/>
            <a:ext cx="638175" cy="569913"/>
            <a:chOff x="3618" y="2067"/>
            <a:chExt cx="402" cy="359"/>
          </a:xfrm>
        </p:grpSpPr>
        <p:sp>
          <p:nvSpPr>
            <p:cNvPr id="103" name="Oval 86"/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Rectangle 87"/>
            <p:cNvSpPr>
              <a:spLocks noChangeArrowheads="1"/>
            </p:cNvSpPr>
            <p:nvPr/>
          </p:nvSpPr>
          <p:spPr bwMode="auto">
            <a:xfrm>
              <a:off x="3687" y="2120"/>
              <a:ext cx="3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>
                  <a:solidFill>
                    <a:schemeClr val="tx1"/>
                  </a:solidFill>
                </a:rPr>
                <a:t>15</a:t>
              </a:r>
              <a:endParaRPr lang="en-US" altLang="zh-TW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5" name="Line 88"/>
          <p:cNvSpPr>
            <a:spLocks noChangeShapeType="1"/>
          </p:cNvSpPr>
          <p:nvPr/>
        </p:nvSpPr>
        <p:spPr bwMode="auto">
          <a:xfrm flipH="1">
            <a:off x="5418064" y="2553345"/>
            <a:ext cx="765175" cy="646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06" name="Group 89"/>
          <p:cNvGrpSpPr>
            <a:grpSpLocks/>
          </p:cNvGrpSpPr>
          <p:nvPr/>
        </p:nvGrpSpPr>
        <p:grpSpPr bwMode="auto">
          <a:xfrm>
            <a:off x="7010327" y="3237558"/>
            <a:ext cx="638175" cy="569912"/>
            <a:chOff x="4809" y="2088"/>
            <a:chExt cx="402" cy="359"/>
          </a:xfrm>
        </p:grpSpPr>
        <p:sp>
          <p:nvSpPr>
            <p:cNvPr id="107" name="Oval 90"/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" name="Rectangle 91"/>
            <p:cNvSpPr>
              <a:spLocks noChangeArrowheads="1"/>
            </p:cNvSpPr>
            <p:nvPr/>
          </p:nvSpPr>
          <p:spPr bwMode="auto">
            <a:xfrm>
              <a:off x="4878" y="2141"/>
              <a:ext cx="3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>
                  <a:solidFill>
                    <a:srgbClr val="FF0000"/>
                  </a:solidFill>
                </a:rPr>
                <a:t>20</a:t>
              </a:r>
              <a:endParaRPr lang="en-US" altLang="zh-TW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9" name="Group 92"/>
          <p:cNvGrpSpPr>
            <a:grpSpLocks/>
          </p:cNvGrpSpPr>
          <p:nvPr/>
        </p:nvGrpSpPr>
        <p:grpSpPr bwMode="auto">
          <a:xfrm>
            <a:off x="7596336" y="4293096"/>
            <a:ext cx="638175" cy="569912"/>
            <a:chOff x="5130" y="2764"/>
            <a:chExt cx="402" cy="359"/>
          </a:xfrm>
        </p:grpSpPr>
        <p:sp>
          <p:nvSpPr>
            <p:cNvPr id="110" name="Oval 93"/>
            <p:cNvSpPr>
              <a:spLocks noChangeArrowheads="1"/>
            </p:cNvSpPr>
            <p:nvPr/>
          </p:nvSpPr>
          <p:spPr bwMode="auto">
            <a:xfrm>
              <a:off x="5130" y="276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1" name="Rectangle 94"/>
            <p:cNvSpPr>
              <a:spLocks noChangeArrowheads="1"/>
            </p:cNvSpPr>
            <p:nvPr/>
          </p:nvSpPr>
          <p:spPr bwMode="auto">
            <a:xfrm>
              <a:off x="5199" y="2817"/>
              <a:ext cx="3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>
                  <a:solidFill>
                    <a:srgbClr val="FF0000"/>
                  </a:solidFill>
                </a:rPr>
                <a:t>10</a:t>
              </a:r>
              <a:endParaRPr lang="en-US" altLang="zh-TW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2" name="Line 95"/>
          <p:cNvSpPr>
            <a:spLocks noChangeShapeType="1"/>
          </p:cNvSpPr>
          <p:nvPr/>
        </p:nvSpPr>
        <p:spPr bwMode="auto">
          <a:xfrm>
            <a:off x="7452320" y="3789040"/>
            <a:ext cx="360040" cy="5040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3" name="Group 96"/>
          <p:cNvGrpSpPr>
            <a:grpSpLocks/>
          </p:cNvGrpSpPr>
          <p:nvPr/>
        </p:nvGrpSpPr>
        <p:grpSpPr bwMode="auto">
          <a:xfrm>
            <a:off x="5648252" y="4359920"/>
            <a:ext cx="571500" cy="569913"/>
            <a:chOff x="3951" y="2795"/>
            <a:chExt cx="360" cy="359"/>
          </a:xfrm>
        </p:grpSpPr>
        <p:sp>
          <p:nvSpPr>
            <p:cNvPr id="114" name="Oval 97"/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" name="Rectangle 98"/>
            <p:cNvSpPr>
              <a:spLocks noChangeArrowheads="1"/>
            </p:cNvSpPr>
            <p:nvPr/>
          </p:nvSpPr>
          <p:spPr bwMode="auto">
            <a:xfrm>
              <a:off x="4020" y="2848"/>
              <a:ext cx="2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/>
                <a:t>3</a:t>
              </a:r>
              <a:endParaRPr lang="en-US" altLang="zh-TW" sz="2400" dirty="0"/>
            </a:p>
          </p:txBody>
        </p:sp>
      </p:grpSp>
      <p:grpSp>
        <p:nvGrpSpPr>
          <p:cNvPr id="116" name="Group 103"/>
          <p:cNvGrpSpPr>
            <a:grpSpLocks/>
          </p:cNvGrpSpPr>
          <p:nvPr/>
        </p:nvGrpSpPr>
        <p:grpSpPr bwMode="auto">
          <a:xfrm>
            <a:off x="4659239" y="4342458"/>
            <a:ext cx="571500" cy="569912"/>
            <a:chOff x="3328" y="2784"/>
            <a:chExt cx="360" cy="359"/>
          </a:xfrm>
        </p:grpSpPr>
        <p:sp>
          <p:nvSpPr>
            <p:cNvPr id="117" name="Oval 104"/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" name="Rectangle 105"/>
            <p:cNvSpPr>
              <a:spLocks noChangeArrowheads="1"/>
            </p:cNvSpPr>
            <p:nvPr/>
          </p:nvSpPr>
          <p:spPr bwMode="auto">
            <a:xfrm>
              <a:off x="3397" y="2837"/>
              <a:ext cx="2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/>
                <a:t>8</a:t>
              </a:r>
              <a:endParaRPr lang="en-US" altLang="zh-TW" sz="2400" dirty="0"/>
            </a:p>
          </p:txBody>
        </p:sp>
      </p:grpSp>
      <p:grpSp>
        <p:nvGrpSpPr>
          <p:cNvPr id="119" name="Group 109"/>
          <p:cNvGrpSpPr>
            <a:grpSpLocks/>
          </p:cNvGrpSpPr>
          <p:nvPr/>
        </p:nvGrpSpPr>
        <p:grpSpPr bwMode="auto">
          <a:xfrm>
            <a:off x="6548364" y="4309120"/>
            <a:ext cx="571500" cy="569913"/>
            <a:chOff x="4518" y="2763"/>
            <a:chExt cx="360" cy="359"/>
          </a:xfrm>
        </p:grpSpPr>
        <p:sp>
          <p:nvSpPr>
            <p:cNvPr id="120" name="Oval 110"/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1" name="Rectangle 111"/>
            <p:cNvSpPr>
              <a:spLocks noChangeArrowheads="1"/>
            </p:cNvSpPr>
            <p:nvPr/>
          </p:nvSpPr>
          <p:spPr bwMode="auto">
            <a:xfrm>
              <a:off x="4587" y="2816"/>
              <a:ext cx="2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/>
                <a:t>2</a:t>
              </a:r>
              <a:endParaRPr lang="en-US" altLang="zh-TW" sz="2400" dirty="0"/>
            </a:p>
          </p:txBody>
        </p:sp>
      </p:grpSp>
      <p:sp>
        <p:nvSpPr>
          <p:cNvPr id="122" name="Line 112"/>
          <p:cNvSpPr>
            <a:spLocks noChangeShapeType="1"/>
          </p:cNvSpPr>
          <p:nvPr/>
        </p:nvSpPr>
        <p:spPr bwMode="auto">
          <a:xfrm flipH="1">
            <a:off x="6813477" y="3794770"/>
            <a:ext cx="322262" cy="493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" name="Line 113"/>
          <p:cNvSpPr>
            <a:spLocks noChangeShapeType="1"/>
          </p:cNvSpPr>
          <p:nvPr/>
        </p:nvSpPr>
        <p:spPr bwMode="auto">
          <a:xfrm>
            <a:off x="5503789" y="3743970"/>
            <a:ext cx="3730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4" name="Line 114"/>
          <p:cNvSpPr>
            <a:spLocks noChangeShapeType="1"/>
          </p:cNvSpPr>
          <p:nvPr/>
        </p:nvSpPr>
        <p:spPr bwMode="auto">
          <a:xfrm flipH="1">
            <a:off x="4924352" y="3726508"/>
            <a:ext cx="32385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" name="Line 116"/>
          <p:cNvSpPr>
            <a:spLocks noChangeShapeType="1"/>
          </p:cNvSpPr>
          <p:nvPr/>
        </p:nvSpPr>
        <p:spPr bwMode="auto">
          <a:xfrm>
            <a:off x="6557889" y="2570808"/>
            <a:ext cx="714375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6" name="Line 16"/>
          <p:cNvSpPr>
            <a:spLocks noChangeShapeType="1"/>
          </p:cNvSpPr>
          <p:nvPr/>
        </p:nvSpPr>
        <p:spPr bwMode="auto">
          <a:xfrm>
            <a:off x="8283575" y="2589039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" name="Line 17"/>
          <p:cNvSpPr>
            <a:spLocks noChangeShapeType="1"/>
          </p:cNvSpPr>
          <p:nvPr/>
        </p:nvSpPr>
        <p:spPr bwMode="auto">
          <a:xfrm>
            <a:off x="8283575" y="2981151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8" name="Line 18"/>
          <p:cNvSpPr>
            <a:spLocks noChangeShapeType="1"/>
          </p:cNvSpPr>
          <p:nvPr/>
        </p:nvSpPr>
        <p:spPr bwMode="auto">
          <a:xfrm>
            <a:off x="8283575" y="3371676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" name="Line 19"/>
          <p:cNvSpPr>
            <a:spLocks noChangeShapeType="1"/>
          </p:cNvSpPr>
          <p:nvPr/>
        </p:nvSpPr>
        <p:spPr bwMode="auto">
          <a:xfrm>
            <a:off x="8283575" y="3779664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0" name="Line 20"/>
          <p:cNvSpPr>
            <a:spLocks noChangeShapeType="1"/>
          </p:cNvSpPr>
          <p:nvPr/>
        </p:nvSpPr>
        <p:spPr bwMode="auto">
          <a:xfrm>
            <a:off x="8283575" y="4173364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1" name="Line 21"/>
          <p:cNvSpPr>
            <a:spLocks noChangeShapeType="1"/>
          </p:cNvSpPr>
          <p:nvPr/>
        </p:nvSpPr>
        <p:spPr bwMode="auto">
          <a:xfrm>
            <a:off x="8283575" y="4562301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2" name="Line 22"/>
          <p:cNvSpPr>
            <a:spLocks noChangeShapeType="1"/>
          </p:cNvSpPr>
          <p:nvPr/>
        </p:nvSpPr>
        <p:spPr bwMode="auto">
          <a:xfrm>
            <a:off x="8283575" y="4952826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" name="Line 23"/>
          <p:cNvSpPr>
            <a:spLocks noChangeShapeType="1"/>
          </p:cNvSpPr>
          <p:nvPr/>
        </p:nvSpPr>
        <p:spPr bwMode="auto">
          <a:xfrm>
            <a:off x="8283575" y="5343351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4" name="Line 24"/>
          <p:cNvSpPr>
            <a:spLocks noChangeShapeType="1"/>
          </p:cNvSpPr>
          <p:nvPr/>
        </p:nvSpPr>
        <p:spPr bwMode="auto">
          <a:xfrm>
            <a:off x="8283575" y="5733876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8288338" y="2204864"/>
            <a:ext cx="855662" cy="3524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6" name="Rectangle 27"/>
          <p:cNvSpPr>
            <a:spLocks noChangeArrowheads="1"/>
          </p:cNvSpPr>
          <p:nvPr/>
        </p:nvSpPr>
        <p:spPr bwMode="auto">
          <a:xfrm>
            <a:off x="8416747" y="2174701"/>
            <a:ext cx="528992" cy="2936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>
                <a:solidFill>
                  <a:srgbClr val="FF0000"/>
                </a:solidFill>
              </a:rPr>
              <a:t>25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>
                <a:solidFill>
                  <a:schemeClr val="tx1"/>
                </a:solidFill>
              </a:rPr>
              <a:t>15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>
                <a:solidFill>
                  <a:srgbClr val="FF0000"/>
                </a:solidFill>
              </a:rPr>
              <a:t>20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/>
              <a:t>8</a:t>
            </a:r>
            <a:endParaRPr lang="en-US" altLang="zh-TW" sz="2400" dirty="0"/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/>
              <a:t>3</a:t>
            </a:r>
            <a:endParaRPr lang="en-US" altLang="zh-TW" sz="2400" dirty="0"/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/>
              <a:t>2</a:t>
            </a:r>
            <a:endParaRPr lang="en-US" altLang="zh-TW" sz="2400" dirty="0"/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>
                <a:solidFill>
                  <a:srgbClr val="FF0000"/>
                </a:solidFill>
              </a:rPr>
              <a:t>10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137" name="向右箭號 136"/>
          <p:cNvSpPr/>
          <p:nvPr/>
        </p:nvSpPr>
        <p:spPr>
          <a:xfrm>
            <a:off x="4283968" y="3429000"/>
            <a:ext cx="57606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5" name="Group 82"/>
          <p:cNvGrpSpPr>
            <a:grpSpLocks/>
          </p:cNvGrpSpPr>
          <p:nvPr/>
        </p:nvGrpSpPr>
        <p:grpSpPr bwMode="auto">
          <a:xfrm>
            <a:off x="2907891" y="4221213"/>
            <a:ext cx="638175" cy="569912"/>
            <a:chOff x="4229" y="1348"/>
            <a:chExt cx="402" cy="359"/>
          </a:xfrm>
        </p:grpSpPr>
        <p:sp>
          <p:nvSpPr>
            <p:cNvPr id="87" name="Oval 83"/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8" name="Rectangle 84"/>
            <p:cNvSpPr>
              <a:spLocks noChangeArrowheads="1"/>
            </p:cNvSpPr>
            <p:nvPr/>
          </p:nvSpPr>
          <p:spPr bwMode="auto">
            <a:xfrm>
              <a:off x="4298" y="1401"/>
              <a:ext cx="3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>
                  <a:solidFill>
                    <a:srgbClr val="FF0000"/>
                  </a:solidFill>
                </a:rPr>
                <a:t>25</a:t>
              </a:r>
              <a:endParaRPr lang="en-US" altLang="zh-TW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4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2- Deletion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7" name="向右箭號 136"/>
          <p:cNvSpPr/>
          <p:nvPr/>
        </p:nvSpPr>
        <p:spPr>
          <a:xfrm>
            <a:off x="4364237" y="3411378"/>
            <a:ext cx="57606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72" name="Group 82"/>
          <p:cNvGrpSpPr>
            <a:grpSpLocks/>
          </p:cNvGrpSpPr>
          <p:nvPr/>
        </p:nvGrpSpPr>
        <p:grpSpPr bwMode="auto">
          <a:xfrm>
            <a:off x="1417566" y="1941785"/>
            <a:ext cx="638175" cy="569912"/>
            <a:chOff x="4229" y="1348"/>
            <a:chExt cx="402" cy="359"/>
          </a:xfrm>
        </p:grpSpPr>
        <p:sp>
          <p:nvSpPr>
            <p:cNvPr id="73" name="Oval 83"/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4298" y="1401"/>
              <a:ext cx="3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/>
                <a:t>25</a:t>
              </a:r>
              <a:endParaRPr lang="en-US" altLang="zh-TW" sz="2400" dirty="0"/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47603" y="3083197"/>
            <a:ext cx="638175" cy="569913"/>
            <a:chOff x="3618" y="2067"/>
            <a:chExt cx="402" cy="359"/>
          </a:xfrm>
        </p:grpSpPr>
        <p:sp>
          <p:nvSpPr>
            <p:cNvPr id="78" name="Oval 86"/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3687" y="2120"/>
              <a:ext cx="3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>
                  <a:solidFill>
                    <a:srgbClr val="FF0000"/>
                  </a:solidFill>
                </a:rPr>
                <a:t>15</a:t>
              </a:r>
              <a:endParaRPr lang="en-US" altLang="zh-TW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5" name="Line 88"/>
          <p:cNvSpPr>
            <a:spLocks noChangeShapeType="1"/>
          </p:cNvSpPr>
          <p:nvPr/>
        </p:nvSpPr>
        <p:spPr bwMode="auto">
          <a:xfrm flipH="1">
            <a:off x="746053" y="2432322"/>
            <a:ext cx="765175" cy="646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87" name="Group 89"/>
          <p:cNvGrpSpPr>
            <a:grpSpLocks/>
          </p:cNvGrpSpPr>
          <p:nvPr/>
        </p:nvGrpSpPr>
        <p:grpSpPr bwMode="auto">
          <a:xfrm>
            <a:off x="2338316" y="3116535"/>
            <a:ext cx="638175" cy="569912"/>
            <a:chOff x="4809" y="2088"/>
            <a:chExt cx="402" cy="359"/>
          </a:xfrm>
        </p:grpSpPr>
        <p:sp>
          <p:nvSpPr>
            <p:cNvPr id="99" name="Oval 90"/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Rectangle 91"/>
            <p:cNvSpPr>
              <a:spLocks noChangeArrowheads="1"/>
            </p:cNvSpPr>
            <p:nvPr/>
          </p:nvSpPr>
          <p:spPr bwMode="auto">
            <a:xfrm>
              <a:off x="4878" y="2141"/>
              <a:ext cx="3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/>
                <a:t>20</a:t>
              </a:r>
              <a:endParaRPr lang="en-US" altLang="zh-TW" sz="2400" dirty="0"/>
            </a:p>
          </p:txBody>
        </p:sp>
      </p:grpSp>
      <p:grpSp>
        <p:nvGrpSpPr>
          <p:cNvPr id="106" name="Group 92"/>
          <p:cNvGrpSpPr>
            <a:grpSpLocks/>
          </p:cNvGrpSpPr>
          <p:nvPr/>
        </p:nvGrpSpPr>
        <p:grpSpPr bwMode="auto">
          <a:xfrm>
            <a:off x="2924325" y="4172073"/>
            <a:ext cx="638175" cy="569912"/>
            <a:chOff x="5130" y="2764"/>
            <a:chExt cx="402" cy="359"/>
          </a:xfrm>
        </p:grpSpPr>
        <p:sp>
          <p:nvSpPr>
            <p:cNvPr id="109" name="Oval 93"/>
            <p:cNvSpPr>
              <a:spLocks noChangeArrowheads="1"/>
            </p:cNvSpPr>
            <p:nvPr/>
          </p:nvSpPr>
          <p:spPr bwMode="auto">
            <a:xfrm>
              <a:off x="5130" y="276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" name="Rectangle 94"/>
            <p:cNvSpPr>
              <a:spLocks noChangeArrowheads="1"/>
            </p:cNvSpPr>
            <p:nvPr/>
          </p:nvSpPr>
          <p:spPr bwMode="auto">
            <a:xfrm>
              <a:off x="5199" y="2817"/>
              <a:ext cx="3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/>
                <a:t>10</a:t>
              </a:r>
              <a:endParaRPr lang="en-US" altLang="zh-TW" sz="2400" dirty="0"/>
            </a:p>
          </p:txBody>
        </p:sp>
      </p:grpSp>
      <p:sp>
        <p:nvSpPr>
          <p:cNvPr id="111" name="Line 95"/>
          <p:cNvSpPr>
            <a:spLocks noChangeShapeType="1"/>
          </p:cNvSpPr>
          <p:nvPr/>
        </p:nvSpPr>
        <p:spPr bwMode="auto">
          <a:xfrm>
            <a:off x="2780309" y="3668017"/>
            <a:ext cx="360040" cy="5040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2" name="Group 96"/>
          <p:cNvGrpSpPr>
            <a:grpSpLocks/>
          </p:cNvGrpSpPr>
          <p:nvPr/>
        </p:nvGrpSpPr>
        <p:grpSpPr bwMode="auto">
          <a:xfrm>
            <a:off x="976241" y="4238897"/>
            <a:ext cx="571500" cy="569913"/>
            <a:chOff x="3951" y="2795"/>
            <a:chExt cx="360" cy="359"/>
          </a:xfrm>
        </p:grpSpPr>
        <p:sp>
          <p:nvSpPr>
            <p:cNvPr id="113" name="Oval 97"/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6" name="Rectangle 98"/>
            <p:cNvSpPr>
              <a:spLocks noChangeArrowheads="1"/>
            </p:cNvSpPr>
            <p:nvPr/>
          </p:nvSpPr>
          <p:spPr bwMode="auto">
            <a:xfrm>
              <a:off x="4020" y="2848"/>
              <a:ext cx="2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/>
                <a:t>3</a:t>
              </a:r>
              <a:endParaRPr lang="en-US" altLang="zh-TW" sz="2400" dirty="0"/>
            </a:p>
          </p:txBody>
        </p:sp>
      </p:grpSp>
      <p:grpSp>
        <p:nvGrpSpPr>
          <p:cNvPr id="119" name="Group 103"/>
          <p:cNvGrpSpPr>
            <a:grpSpLocks/>
          </p:cNvGrpSpPr>
          <p:nvPr/>
        </p:nvGrpSpPr>
        <p:grpSpPr bwMode="auto">
          <a:xfrm>
            <a:off x="-12772" y="4221435"/>
            <a:ext cx="571500" cy="569912"/>
            <a:chOff x="3328" y="2784"/>
            <a:chExt cx="360" cy="359"/>
          </a:xfrm>
        </p:grpSpPr>
        <p:sp>
          <p:nvSpPr>
            <p:cNvPr id="121" name="Oval 104"/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8" name="Rectangle 105"/>
            <p:cNvSpPr>
              <a:spLocks noChangeArrowheads="1"/>
            </p:cNvSpPr>
            <p:nvPr/>
          </p:nvSpPr>
          <p:spPr bwMode="auto">
            <a:xfrm>
              <a:off x="3397" y="2837"/>
              <a:ext cx="2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/>
                <a:t>8</a:t>
              </a:r>
              <a:endParaRPr lang="en-US" altLang="zh-TW" sz="2400" dirty="0"/>
            </a:p>
          </p:txBody>
        </p:sp>
      </p:grpSp>
      <p:grpSp>
        <p:nvGrpSpPr>
          <p:cNvPr id="139" name="Group 109"/>
          <p:cNvGrpSpPr>
            <a:grpSpLocks/>
          </p:cNvGrpSpPr>
          <p:nvPr/>
        </p:nvGrpSpPr>
        <p:grpSpPr bwMode="auto">
          <a:xfrm>
            <a:off x="1876353" y="4188097"/>
            <a:ext cx="571500" cy="569913"/>
            <a:chOff x="4518" y="2763"/>
            <a:chExt cx="360" cy="359"/>
          </a:xfrm>
        </p:grpSpPr>
        <p:sp>
          <p:nvSpPr>
            <p:cNvPr id="140" name="Oval 110"/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auto">
            <a:xfrm>
              <a:off x="4587" y="2816"/>
              <a:ext cx="2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/>
                <a:t>2</a:t>
              </a:r>
              <a:endParaRPr lang="en-US" altLang="zh-TW" sz="2400" dirty="0"/>
            </a:p>
          </p:txBody>
        </p:sp>
      </p:grpSp>
      <p:sp>
        <p:nvSpPr>
          <p:cNvPr id="142" name="Line 112"/>
          <p:cNvSpPr>
            <a:spLocks noChangeShapeType="1"/>
          </p:cNvSpPr>
          <p:nvPr/>
        </p:nvSpPr>
        <p:spPr bwMode="auto">
          <a:xfrm flipH="1">
            <a:off x="2141466" y="3673747"/>
            <a:ext cx="322262" cy="493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" name="Line 113"/>
          <p:cNvSpPr>
            <a:spLocks noChangeShapeType="1"/>
          </p:cNvSpPr>
          <p:nvPr/>
        </p:nvSpPr>
        <p:spPr bwMode="auto">
          <a:xfrm>
            <a:off x="831778" y="3622947"/>
            <a:ext cx="3730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" name="Line 114"/>
          <p:cNvSpPr>
            <a:spLocks noChangeShapeType="1"/>
          </p:cNvSpPr>
          <p:nvPr/>
        </p:nvSpPr>
        <p:spPr bwMode="auto">
          <a:xfrm flipH="1">
            <a:off x="252341" y="3605485"/>
            <a:ext cx="32385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5" name="Line 116"/>
          <p:cNvSpPr>
            <a:spLocks noChangeShapeType="1"/>
          </p:cNvSpPr>
          <p:nvPr/>
        </p:nvSpPr>
        <p:spPr bwMode="auto">
          <a:xfrm>
            <a:off x="1885878" y="2449785"/>
            <a:ext cx="714375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" name="Line 16"/>
          <p:cNvSpPr>
            <a:spLocks noChangeShapeType="1"/>
          </p:cNvSpPr>
          <p:nvPr/>
        </p:nvSpPr>
        <p:spPr bwMode="auto">
          <a:xfrm>
            <a:off x="3611564" y="2468016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" name="Line 17"/>
          <p:cNvSpPr>
            <a:spLocks noChangeShapeType="1"/>
          </p:cNvSpPr>
          <p:nvPr/>
        </p:nvSpPr>
        <p:spPr bwMode="auto">
          <a:xfrm>
            <a:off x="3611564" y="286012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" name="Line 18"/>
          <p:cNvSpPr>
            <a:spLocks noChangeShapeType="1"/>
          </p:cNvSpPr>
          <p:nvPr/>
        </p:nvSpPr>
        <p:spPr bwMode="auto">
          <a:xfrm>
            <a:off x="3611564" y="325065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9" name="Line 19"/>
          <p:cNvSpPr>
            <a:spLocks noChangeShapeType="1"/>
          </p:cNvSpPr>
          <p:nvPr/>
        </p:nvSpPr>
        <p:spPr bwMode="auto">
          <a:xfrm>
            <a:off x="3611564" y="3658641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0" name="Line 20"/>
          <p:cNvSpPr>
            <a:spLocks noChangeShapeType="1"/>
          </p:cNvSpPr>
          <p:nvPr/>
        </p:nvSpPr>
        <p:spPr bwMode="auto">
          <a:xfrm>
            <a:off x="3611564" y="4052341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1" name="Line 21"/>
          <p:cNvSpPr>
            <a:spLocks noChangeShapeType="1"/>
          </p:cNvSpPr>
          <p:nvPr/>
        </p:nvSpPr>
        <p:spPr bwMode="auto">
          <a:xfrm>
            <a:off x="3611564" y="444127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2" name="Line 22"/>
          <p:cNvSpPr>
            <a:spLocks noChangeShapeType="1"/>
          </p:cNvSpPr>
          <p:nvPr/>
        </p:nvSpPr>
        <p:spPr bwMode="auto">
          <a:xfrm>
            <a:off x="3611564" y="483180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3611564" y="522232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4" name="Line 24"/>
          <p:cNvSpPr>
            <a:spLocks noChangeShapeType="1"/>
          </p:cNvSpPr>
          <p:nvPr/>
        </p:nvSpPr>
        <p:spPr bwMode="auto">
          <a:xfrm>
            <a:off x="3611564" y="561285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5" name="Rectangle 25"/>
          <p:cNvSpPr>
            <a:spLocks noChangeArrowheads="1"/>
          </p:cNvSpPr>
          <p:nvPr/>
        </p:nvSpPr>
        <p:spPr bwMode="auto">
          <a:xfrm>
            <a:off x="3616327" y="2083841"/>
            <a:ext cx="855662" cy="3524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6" name="Rectangle 27"/>
          <p:cNvSpPr>
            <a:spLocks noChangeArrowheads="1"/>
          </p:cNvSpPr>
          <p:nvPr/>
        </p:nvSpPr>
        <p:spPr bwMode="auto">
          <a:xfrm>
            <a:off x="3744736" y="2053678"/>
            <a:ext cx="528992" cy="2936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/>
              <a:t>25</a:t>
            </a:r>
            <a:endParaRPr lang="en-US" altLang="zh-TW" sz="2400" dirty="0"/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/>
              <a:t>15</a:t>
            </a:r>
            <a:endParaRPr lang="en-US" altLang="zh-TW" sz="2400" dirty="0"/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/>
              <a:t>20</a:t>
            </a:r>
            <a:endParaRPr lang="en-US" altLang="zh-TW" sz="2400" dirty="0" smtClean="0"/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/>
              <a:t>8</a:t>
            </a:r>
            <a:endParaRPr lang="en-US" altLang="zh-TW" sz="2400" dirty="0"/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/>
              <a:t>3</a:t>
            </a:r>
            <a:endParaRPr lang="en-US" altLang="zh-TW" sz="2400" dirty="0"/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/>
              <a:t>2</a:t>
            </a:r>
            <a:endParaRPr lang="en-US" altLang="zh-TW" sz="2400" dirty="0"/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/>
              <a:t>10</a:t>
            </a:r>
            <a:endParaRPr lang="en-US" altLang="zh-TW" sz="2400" dirty="0"/>
          </a:p>
        </p:txBody>
      </p:sp>
      <p:grpSp>
        <p:nvGrpSpPr>
          <p:cNvPr id="157" name="Group 103"/>
          <p:cNvGrpSpPr>
            <a:grpSpLocks/>
          </p:cNvGrpSpPr>
          <p:nvPr/>
        </p:nvGrpSpPr>
        <p:grpSpPr bwMode="auto">
          <a:xfrm>
            <a:off x="4437140" y="4145054"/>
            <a:ext cx="571500" cy="569912"/>
            <a:chOff x="3328" y="2784"/>
            <a:chExt cx="360" cy="359"/>
          </a:xfrm>
        </p:grpSpPr>
        <p:sp>
          <p:nvSpPr>
            <p:cNvPr id="158" name="Oval 104"/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9" name="Rectangle 105"/>
            <p:cNvSpPr>
              <a:spLocks noChangeArrowheads="1"/>
            </p:cNvSpPr>
            <p:nvPr/>
          </p:nvSpPr>
          <p:spPr bwMode="auto">
            <a:xfrm>
              <a:off x="3397" y="2837"/>
              <a:ext cx="11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en-US" altLang="zh-TW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62" name="Group 82"/>
          <p:cNvGrpSpPr>
            <a:grpSpLocks/>
          </p:cNvGrpSpPr>
          <p:nvPr/>
        </p:nvGrpSpPr>
        <p:grpSpPr bwMode="auto">
          <a:xfrm>
            <a:off x="5910275" y="1901947"/>
            <a:ext cx="638175" cy="569912"/>
            <a:chOff x="4229" y="1348"/>
            <a:chExt cx="402" cy="359"/>
          </a:xfrm>
        </p:grpSpPr>
        <p:sp>
          <p:nvSpPr>
            <p:cNvPr id="163" name="Oval 83"/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" name="Rectangle 84"/>
            <p:cNvSpPr>
              <a:spLocks noChangeArrowheads="1"/>
            </p:cNvSpPr>
            <p:nvPr/>
          </p:nvSpPr>
          <p:spPr bwMode="auto">
            <a:xfrm>
              <a:off x="4298" y="1401"/>
              <a:ext cx="3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/>
                <a:t>25</a:t>
              </a:r>
              <a:endParaRPr lang="en-US" altLang="zh-TW" sz="2400" dirty="0"/>
            </a:p>
          </p:txBody>
        </p:sp>
      </p:grpSp>
      <p:grpSp>
        <p:nvGrpSpPr>
          <p:cNvPr id="165" name="Group 85"/>
          <p:cNvGrpSpPr>
            <a:grpSpLocks/>
          </p:cNvGrpSpPr>
          <p:nvPr/>
        </p:nvGrpSpPr>
        <p:grpSpPr bwMode="auto">
          <a:xfrm>
            <a:off x="4940312" y="3043359"/>
            <a:ext cx="571500" cy="569913"/>
            <a:chOff x="3618" y="2067"/>
            <a:chExt cx="360" cy="359"/>
          </a:xfrm>
        </p:grpSpPr>
        <p:sp>
          <p:nvSpPr>
            <p:cNvPr id="166" name="Oval 86"/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7" name="Rectangle 87"/>
            <p:cNvSpPr>
              <a:spLocks noChangeArrowheads="1"/>
            </p:cNvSpPr>
            <p:nvPr/>
          </p:nvSpPr>
          <p:spPr bwMode="auto">
            <a:xfrm>
              <a:off x="3687" y="2120"/>
              <a:ext cx="2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>
                  <a:solidFill>
                    <a:srgbClr val="FF0000"/>
                  </a:solidFill>
                </a:rPr>
                <a:t>8</a:t>
              </a:r>
              <a:endParaRPr lang="en-US" altLang="zh-TW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8" name="Line 88"/>
          <p:cNvSpPr>
            <a:spLocks noChangeShapeType="1"/>
          </p:cNvSpPr>
          <p:nvPr/>
        </p:nvSpPr>
        <p:spPr bwMode="auto">
          <a:xfrm flipH="1">
            <a:off x="5238762" y="2392484"/>
            <a:ext cx="765175" cy="646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69" name="Group 89"/>
          <p:cNvGrpSpPr>
            <a:grpSpLocks/>
          </p:cNvGrpSpPr>
          <p:nvPr/>
        </p:nvGrpSpPr>
        <p:grpSpPr bwMode="auto">
          <a:xfrm>
            <a:off x="6831025" y="3076697"/>
            <a:ext cx="638175" cy="569912"/>
            <a:chOff x="4809" y="2088"/>
            <a:chExt cx="402" cy="359"/>
          </a:xfrm>
        </p:grpSpPr>
        <p:sp>
          <p:nvSpPr>
            <p:cNvPr id="170" name="Oval 90"/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1" name="Rectangle 91"/>
            <p:cNvSpPr>
              <a:spLocks noChangeArrowheads="1"/>
            </p:cNvSpPr>
            <p:nvPr/>
          </p:nvSpPr>
          <p:spPr bwMode="auto">
            <a:xfrm>
              <a:off x="4878" y="2141"/>
              <a:ext cx="3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/>
                <a:t>20</a:t>
              </a:r>
              <a:endParaRPr lang="en-US" altLang="zh-TW" sz="2400" dirty="0"/>
            </a:p>
          </p:txBody>
        </p:sp>
      </p:grpSp>
      <p:grpSp>
        <p:nvGrpSpPr>
          <p:cNvPr id="172" name="Group 92"/>
          <p:cNvGrpSpPr>
            <a:grpSpLocks/>
          </p:cNvGrpSpPr>
          <p:nvPr/>
        </p:nvGrpSpPr>
        <p:grpSpPr bwMode="auto">
          <a:xfrm>
            <a:off x="7417034" y="4132235"/>
            <a:ext cx="638175" cy="569912"/>
            <a:chOff x="5130" y="2764"/>
            <a:chExt cx="402" cy="359"/>
          </a:xfrm>
        </p:grpSpPr>
        <p:sp>
          <p:nvSpPr>
            <p:cNvPr id="173" name="Oval 93"/>
            <p:cNvSpPr>
              <a:spLocks noChangeArrowheads="1"/>
            </p:cNvSpPr>
            <p:nvPr/>
          </p:nvSpPr>
          <p:spPr bwMode="auto">
            <a:xfrm>
              <a:off x="5130" y="276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" name="Rectangle 94"/>
            <p:cNvSpPr>
              <a:spLocks noChangeArrowheads="1"/>
            </p:cNvSpPr>
            <p:nvPr/>
          </p:nvSpPr>
          <p:spPr bwMode="auto">
            <a:xfrm>
              <a:off x="5199" y="2817"/>
              <a:ext cx="3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/>
                <a:t>10</a:t>
              </a:r>
              <a:endParaRPr lang="en-US" altLang="zh-TW" sz="2400" dirty="0"/>
            </a:p>
          </p:txBody>
        </p:sp>
      </p:grpSp>
      <p:sp>
        <p:nvSpPr>
          <p:cNvPr id="175" name="Line 95"/>
          <p:cNvSpPr>
            <a:spLocks noChangeShapeType="1"/>
          </p:cNvSpPr>
          <p:nvPr/>
        </p:nvSpPr>
        <p:spPr bwMode="auto">
          <a:xfrm>
            <a:off x="7273018" y="3628179"/>
            <a:ext cx="360040" cy="5040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76" name="Group 96"/>
          <p:cNvGrpSpPr>
            <a:grpSpLocks/>
          </p:cNvGrpSpPr>
          <p:nvPr/>
        </p:nvGrpSpPr>
        <p:grpSpPr bwMode="auto">
          <a:xfrm>
            <a:off x="5468950" y="4199059"/>
            <a:ext cx="571500" cy="569913"/>
            <a:chOff x="3951" y="2795"/>
            <a:chExt cx="360" cy="359"/>
          </a:xfrm>
        </p:grpSpPr>
        <p:sp>
          <p:nvSpPr>
            <p:cNvPr id="177" name="Oval 97"/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8" name="Rectangle 98"/>
            <p:cNvSpPr>
              <a:spLocks noChangeArrowheads="1"/>
            </p:cNvSpPr>
            <p:nvPr/>
          </p:nvSpPr>
          <p:spPr bwMode="auto">
            <a:xfrm>
              <a:off x="4020" y="2848"/>
              <a:ext cx="2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/>
                <a:t>3</a:t>
              </a:r>
              <a:endParaRPr lang="en-US" altLang="zh-TW" sz="2400" dirty="0"/>
            </a:p>
          </p:txBody>
        </p:sp>
      </p:grpSp>
      <p:grpSp>
        <p:nvGrpSpPr>
          <p:cNvPr id="179" name="Group 109"/>
          <p:cNvGrpSpPr>
            <a:grpSpLocks/>
          </p:cNvGrpSpPr>
          <p:nvPr/>
        </p:nvGrpSpPr>
        <p:grpSpPr bwMode="auto">
          <a:xfrm>
            <a:off x="6369062" y="4148259"/>
            <a:ext cx="571500" cy="569913"/>
            <a:chOff x="4518" y="2763"/>
            <a:chExt cx="360" cy="359"/>
          </a:xfrm>
        </p:grpSpPr>
        <p:sp>
          <p:nvSpPr>
            <p:cNvPr id="180" name="Oval 110"/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1" name="Rectangle 111"/>
            <p:cNvSpPr>
              <a:spLocks noChangeArrowheads="1"/>
            </p:cNvSpPr>
            <p:nvPr/>
          </p:nvSpPr>
          <p:spPr bwMode="auto">
            <a:xfrm>
              <a:off x="4587" y="2816"/>
              <a:ext cx="2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 smtClean="0"/>
                <a:t>2</a:t>
              </a:r>
              <a:endParaRPr lang="en-US" altLang="zh-TW" sz="2400" dirty="0"/>
            </a:p>
          </p:txBody>
        </p:sp>
      </p:grpSp>
      <p:sp>
        <p:nvSpPr>
          <p:cNvPr id="182" name="Line 112"/>
          <p:cNvSpPr>
            <a:spLocks noChangeShapeType="1"/>
          </p:cNvSpPr>
          <p:nvPr/>
        </p:nvSpPr>
        <p:spPr bwMode="auto">
          <a:xfrm flipH="1">
            <a:off x="6634175" y="3633909"/>
            <a:ext cx="322262" cy="493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3" name="Line 113"/>
          <p:cNvSpPr>
            <a:spLocks noChangeShapeType="1"/>
          </p:cNvSpPr>
          <p:nvPr/>
        </p:nvSpPr>
        <p:spPr bwMode="auto">
          <a:xfrm>
            <a:off x="5324487" y="3583109"/>
            <a:ext cx="3730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" name="Line 116"/>
          <p:cNvSpPr>
            <a:spLocks noChangeShapeType="1"/>
          </p:cNvSpPr>
          <p:nvPr/>
        </p:nvSpPr>
        <p:spPr bwMode="auto">
          <a:xfrm>
            <a:off x="6378587" y="2409947"/>
            <a:ext cx="714375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6" name="Line 16"/>
          <p:cNvSpPr>
            <a:spLocks noChangeShapeType="1"/>
          </p:cNvSpPr>
          <p:nvPr/>
        </p:nvSpPr>
        <p:spPr bwMode="auto">
          <a:xfrm>
            <a:off x="8104273" y="242817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7" name="Line 17"/>
          <p:cNvSpPr>
            <a:spLocks noChangeShapeType="1"/>
          </p:cNvSpPr>
          <p:nvPr/>
        </p:nvSpPr>
        <p:spPr bwMode="auto">
          <a:xfrm>
            <a:off x="8104273" y="282029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8" name="Line 18"/>
          <p:cNvSpPr>
            <a:spLocks noChangeShapeType="1"/>
          </p:cNvSpPr>
          <p:nvPr/>
        </p:nvSpPr>
        <p:spPr bwMode="auto">
          <a:xfrm>
            <a:off x="8104273" y="321081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" name="Line 19"/>
          <p:cNvSpPr>
            <a:spLocks noChangeShapeType="1"/>
          </p:cNvSpPr>
          <p:nvPr/>
        </p:nvSpPr>
        <p:spPr bwMode="auto">
          <a:xfrm>
            <a:off x="8104273" y="361880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0" name="Line 20"/>
          <p:cNvSpPr>
            <a:spLocks noChangeShapeType="1"/>
          </p:cNvSpPr>
          <p:nvPr/>
        </p:nvSpPr>
        <p:spPr bwMode="auto">
          <a:xfrm>
            <a:off x="8104273" y="401250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1" name="Line 21"/>
          <p:cNvSpPr>
            <a:spLocks noChangeShapeType="1"/>
          </p:cNvSpPr>
          <p:nvPr/>
        </p:nvSpPr>
        <p:spPr bwMode="auto">
          <a:xfrm>
            <a:off x="8104273" y="440144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2" name="Line 22"/>
          <p:cNvSpPr>
            <a:spLocks noChangeShapeType="1"/>
          </p:cNvSpPr>
          <p:nvPr/>
        </p:nvSpPr>
        <p:spPr bwMode="auto">
          <a:xfrm>
            <a:off x="8104273" y="479196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3" name="Line 23"/>
          <p:cNvSpPr>
            <a:spLocks noChangeShapeType="1"/>
          </p:cNvSpPr>
          <p:nvPr/>
        </p:nvSpPr>
        <p:spPr bwMode="auto">
          <a:xfrm>
            <a:off x="8104273" y="518249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" name="Line 24"/>
          <p:cNvSpPr>
            <a:spLocks noChangeShapeType="1"/>
          </p:cNvSpPr>
          <p:nvPr/>
        </p:nvSpPr>
        <p:spPr bwMode="auto">
          <a:xfrm>
            <a:off x="8104273" y="557301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5" name="Rectangle 25"/>
          <p:cNvSpPr>
            <a:spLocks noChangeArrowheads="1"/>
          </p:cNvSpPr>
          <p:nvPr/>
        </p:nvSpPr>
        <p:spPr bwMode="auto">
          <a:xfrm>
            <a:off x="8109036" y="2044003"/>
            <a:ext cx="855662" cy="3524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" name="Rectangle 27"/>
          <p:cNvSpPr>
            <a:spLocks noChangeArrowheads="1"/>
          </p:cNvSpPr>
          <p:nvPr/>
        </p:nvSpPr>
        <p:spPr bwMode="auto">
          <a:xfrm>
            <a:off x="8237445" y="2013840"/>
            <a:ext cx="528992" cy="2936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/>
              <a:t>25</a:t>
            </a:r>
            <a:endParaRPr lang="en-US" altLang="zh-TW" sz="2400" dirty="0"/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>
                <a:solidFill>
                  <a:srgbClr val="FF0000"/>
                </a:solidFill>
              </a:rPr>
              <a:t>8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/>
              <a:t>20</a:t>
            </a:r>
            <a:endParaRPr lang="en-US" altLang="zh-TW" sz="2400" dirty="0" smtClean="0"/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/>
              <a:t> 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/>
              <a:t>3</a:t>
            </a:r>
            <a:endParaRPr lang="en-US" altLang="zh-TW" sz="2400" dirty="0"/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/>
              <a:t>2</a:t>
            </a:r>
            <a:endParaRPr lang="en-US" altLang="zh-TW" sz="2400" dirty="0"/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 dirty="0" smtClean="0"/>
              <a:t>10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33254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HomeWorks-5-2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Write a program containing the following functions: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Construct a linked binary from preorder and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representations (require checking its correctness), then output its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traversal 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Construct a linked binary from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representations (require checking its correctness), then output its preorder traversal </a:t>
            </a:r>
          </a:p>
          <a:p>
            <a:pPr lvl="1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答對一小題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(30%);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兩小題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(45%); 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08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/>
              <a:pPr/>
              <a:t>6</a:t>
            </a:fld>
            <a:endParaRPr lang="en-US" altLang="zh-TW" dirty="0"/>
          </a:p>
        </p:txBody>
      </p:sp>
      <p:grpSp>
        <p:nvGrpSpPr>
          <p:cNvPr id="80" name="群組 79"/>
          <p:cNvGrpSpPr/>
          <p:nvPr/>
        </p:nvGrpSpPr>
        <p:grpSpPr>
          <a:xfrm>
            <a:off x="5004048" y="1628800"/>
            <a:ext cx="3467100" cy="4379937"/>
            <a:chOff x="1331640" y="2276475"/>
            <a:chExt cx="3467100" cy="4379937"/>
          </a:xfrm>
        </p:grpSpPr>
        <p:sp>
          <p:nvSpPr>
            <p:cNvPr id="81" name="Oval 23"/>
            <p:cNvSpPr>
              <a:spLocks noChangeArrowheads="1"/>
            </p:cNvSpPr>
            <p:nvPr/>
          </p:nvSpPr>
          <p:spPr bwMode="auto">
            <a:xfrm>
              <a:off x="2265090" y="2362200"/>
              <a:ext cx="400050" cy="4191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" name="Text Box 24"/>
            <p:cNvSpPr txBox="1">
              <a:spLocks noChangeArrowheads="1"/>
            </p:cNvSpPr>
            <p:nvPr/>
          </p:nvSpPr>
          <p:spPr bwMode="auto">
            <a:xfrm>
              <a:off x="2253978" y="2276475"/>
              <a:ext cx="44132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3" name="Line 27"/>
            <p:cNvSpPr>
              <a:spLocks noChangeShapeType="1"/>
            </p:cNvSpPr>
            <p:nvPr/>
          </p:nvSpPr>
          <p:spPr bwMode="auto">
            <a:xfrm flipH="1">
              <a:off x="1503090" y="2781300"/>
              <a:ext cx="914400" cy="666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4" name="Line 28"/>
            <p:cNvSpPr>
              <a:spLocks noChangeShapeType="1"/>
            </p:cNvSpPr>
            <p:nvPr/>
          </p:nvSpPr>
          <p:spPr bwMode="auto">
            <a:xfrm>
              <a:off x="2417490" y="2762250"/>
              <a:ext cx="81915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5" name="Oval 29"/>
            <p:cNvSpPr>
              <a:spLocks noChangeArrowheads="1"/>
            </p:cNvSpPr>
            <p:nvPr/>
          </p:nvSpPr>
          <p:spPr bwMode="auto">
            <a:xfrm>
              <a:off x="1331640" y="3448050"/>
              <a:ext cx="400050" cy="4191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6" name="Oval 30"/>
            <p:cNvSpPr>
              <a:spLocks noChangeArrowheads="1"/>
            </p:cNvSpPr>
            <p:nvPr/>
          </p:nvSpPr>
          <p:spPr bwMode="auto">
            <a:xfrm>
              <a:off x="1674540" y="4362450"/>
              <a:ext cx="400050" cy="4191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7" name="Line 32"/>
            <p:cNvSpPr>
              <a:spLocks noChangeShapeType="1"/>
            </p:cNvSpPr>
            <p:nvPr/>
          </p:nvSpPr>
          <p:spPr bwMode="auto">
            <a:xfrm>
              <a:off x="1617390" y="3867150"/>
              <a:ext cx="2286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" name="Oval 33"/>
            <p:cNvSpPr>
              <a:spLocks noChangeArrowheads="1"/>
            </p:cNvSpPr>
            <p:nvPr/>
          </p:nvSpPr>
          <p:spPr bwMode="auto">
            <a:xfrm>
              <a:off x="3065190" y="3352800"/>
              <a:ext cx="400050" cy="4191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9" name="Line 35"/>
            <p:cNvSpPr>
              <a:spLocks noChangeShapeType="1"/>
            </p:cNvSpPr>
            <p:nvPr/>
          </p:nvSpPr>
          <p:spPr bwMode="auto">
            <a:xfrm flipH="1">
              <a:off x="2684190" y="3733800"/>
              <a:ext cx="476250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0" name="Oval 36"/>
            <p:cNvSpPr>
              <a:spLocks noChangeArrowheads="1"/>
            </p:cNvSpPr>
            <p:nvPr/>
          </p:nvSpPr>
          <p:spPr bwMode="auto">
            <a:xfrm>
              <a:off x="2455590" y="4381500"/>
              <a:ext cx="400050" cy="4191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91" name="Line 37"/>
            <p:cNvSpPr>
              <a:spLocks noChangeShapeType="1"/>
            </p:cNvSpPr>
            <p:nvPr/>
          </p:nvSpPr>
          <p:spPr bwMode="auto">
            <a:xfrm>
              <a:off x="3408090" y="3733800"/>
              <a:ext cx="419100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" name="Oval 38"/>
            <p:cNvSpPr>
              <a:spLocks noChangeArrowheads="1"/>
            </p:cNvSpPr>
            <p:nvPr/>
          </p:nvSpPr>
          <p:spPr bwMode="auto">
            <a:xfrm>
              <a:off x="3617640" y="4419600"/>
              <a:ext cx="400050" cy="4191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3" name="Oval 39"/>
            <p:cNvSpPr>
              <a:spLocks noChangeArrowheads="1"/>
            </p:cNvSpPr>
            <p:nvPr/>
          </p:nvSpPr>
          <p:spPr bwMode="auto">
            <a:xfrm>
              <a:off x="2798490" y="5334000"/>
              <a:ext cx="400050" cy="4191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94" name="Oval 40"/>
            <p:cNvSpPr>
              <a:spLocks noChangeArrowheads="1"/>
            </p:cNvSpPr>
            <p:nvPr/>
          </p:nvSpPr>
          <p:spPr bwMode="auto">
            <a:xfrm>
              <a:off x="4398690" y="5372100"/>
              <a:ext cx="400050" cy="4191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95" name="Line 42"/>
            <p:cNvSpPr>
              <a:spLocks noChangeShapeType="1"/>
            </p:cNvSpPr>
            <p:nvPr/>
          </p:nvSpPr>
          <p:spPr bwMode="auto">
            <a:xfrm flipH="1">
              <a:off x="3122340" y="4857750"/>
              <a:ext cx="59055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6" name="Line 43"/>
            <p:cNvSpPr>
              <a:spLocks noChangeShapeType="1"/>
            </p:cNvSpPr>
            <p:nvPr/>
          </p:nvSpPr>
          <p:spPr bwMode="auto">
            <a:xfrm>
              <a:off x="3941490" y="4838700"/>
              <a:ext cx="59055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" name="Oval 44"/>
            <p:cNvSpPr>
              <a:spLocks noChangeArrowheads="1"/>
            </p:cNvSpPr>
            <p:nvPr/>
          </p:nvSpPr>
          <p:spPr bwMode="auto">
            <a:xfrm>
              <a:off x="3419872" y="6237312"/>
              <a:ext cx="400050" cy="4191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98" name="Line 45"/>
            <p:cNvSpPr>
              <a:spLocks noChangeShapeType="1"/>
            </p:cNvSpPr>
            <p:nvPr/>
          </p:nvSpPr>
          <p:spPr bwMode="auto">
            <a:xfrm>
              <a:off x="3084240" y="5753100"/>
              <a:ext cx="407640" cy="484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99" name="Text Box 2"/>
          <p:cNvSpPr txBox="1">
            <a:spLocks noChangeArrowheads="1"/>
          </p:cNvSpPr>
          <p:nvPr/>
        </p:nvSpPr>
        <p:spPr bwMode="auto">
          <a:xfrm>
            <a:off x="395536" y="1556792"/>
            <a:ext cx="490012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tx1"/>
                </a:solidFill>
              </a:rPr>
              <a:t>preorder: 	</a:t>
            </a:r>
            <a:r>
              <a:rPr lang="en-US" altLang="zh-TW" sz="2800" dirty="0"/>
              <a:t>A</a:t>
            </a:r>
            <a:r>
              <a:rPr lang="en-US" altLang="zh-TW" sz="2800" dirty="0">
                <a:solidFill>
                  <a:schemeClr val="tx1"/>
                </a:solidFill>
              </a:rPr>
              <a:t> B C D E F G H I</a:t>
            </a:r>
            <a:br>
              <a:rPr lang="en-US" altLang="zh-TW" sz="2800" dirty="0">
                <a:solidFill>
                  <a:schemeClr val="tx1"/>
                </a:solidFill>
              </a:rPr>
            </a:br>
            <a:r>
              <a:rPr lang="en-US" altLang="zh-TW" sz="2800" dirty="0" err="1">
                <a:solidFill>
                  <a:schemeClr val="tx1"/>
                </a:solidFill>
              </a:rPr>
              <a:t>inorder</a:t>
            </a:r>
            <a:r>
              <a:rPr lang="en-US" altLang="zh-TW" sz="2800" dirty="0">
                <a:solidFill>
                  <a:schemeClr val="tx1"/>
                </a:solidFill>
              </a:rPr>
              <a:t>:	B C </a:t>
            </a:r>
            <a:r>
              <a:rPr lang="en-US" altLang="zh-TW" sz="2800" dirty="0"/>
              <a:t>A</a:t>
            </a:r>
            <a:r>
              <a:rPr lang="en-US" altLang="zh-TW" sz="2800" dirty="0">
                <a:solidFill>
                  <a:schemeClr val="tx1"/>
                </a:solidFill>
              </a:rPr>
              <a:t> E D G H F I</a:t>
            </a:r>
          </a:p>
        </p:txBody>
      </p:sp>
      <p:sp>
        <p:nvSpPr>
          <p:cNvPr id="100" name="Text Box 2"/>
          <p:cNvSpPr txBox="1">
            <a:spLocks noChangeArrowheads="1"/>
          </p:cNvSpPr>
          <p:nvPr/>
        </p:nvSpPr>
        <p:spPr bwMode="auto">
          <a:xfrm>
            <a:off x="539552" y="4509120"/>
            <a:ext cx="49722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 err="1" smtClean="0">
                <a:solidFill>
                  <a:schemeClr val="tx1"/>
                </a:solidFill>
              </a:rPr>
              <a:t>postorder</a:t>
            </a:r>
            <a:r>
              <a:rPr lang="en-US" altLang="zh-TW" sz="2800" dirty="0">
                <a:solidFill>
                  <a:schemeClr val="tx1"/>
                </a:solidFill>
              </a:rPr>
              <a:t>: </a:t>
            </a:r>
            <a:r>
              <a:rPr lang="en-US" altLang="zh-TW" sz="2800" dirty="0" smtClean="0">
                <a:solidFill>
                  <a:schemeClr val="tx1"/>
                </a:solidFill>
              </a:rPr>
              <a:t> C </a:t>
            </a:r>
            <a:r>
              <a:rPr lang="en-US" altLang="zh-TW" sz="2800" dirty="0"/>
              <a:t>B</a:t>
            </a:r>
            <a:r>
              <a:rPr lang="en-US" altLang="zh-TW" sz="2800" dirty="0" smtClean="0">
                <a:solidFill>
                  <a:schemeClr val="tx1"/>
                </a:solidFill>
              </a:rPr>
              <a:t> </a:t>
            </a:r>
            <a:r>
              <a:rPr lang="en-US" altLang="zh-TW" sz="2800" dirty="0"/>
              <a:t>E</a:t>
            </a:r>
            <a:r>
              <a:rPr lang="en-US" altLang="zh-TW" sz="2800" dirty="0" smtClean="0">
                <a:solidFill>
                  <a:schemeClr val="tx1"/>
                </a:solidFill>
              </a:rPr>
              <a:t> H G I </a:t>
            </a:r>
            <a:r>
              <a:rPr lang="en-US" altLang="zh-TW" sz="2800" dirty="0" smtClean="0"/>
              <a:t>F</a:t>
            </a:r>
            <a:r>
              <a:rPr lang="en-US" altLang="zh-TW" sz="2800" dirty="0" smtClean="0">
                <a:solidFill>
                  <a:schemeClr val="tx1"/>
                </a:solidFill>
              </a:rPr>
              <a:t> D A</a:t>
            </a:r>
            <a:endParaRPr lang="en-US" altLang="zh-TW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18366"/>
      </p:ext>
    </p:extLst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455</TotalTime>
  <Words>203</Words>
  <Application>Microsoft Office PowerPoint</Application>
  <PresentationFormat>如螢幕大小 (4:3)</PresentationFormat>
  <Paragraphs>83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Arial</vt:lpstr>
      <vt:lpstr>Arial Black</vt:lpstr>
      <vt:lpstr>Times New Roman</vt:lpstr>
      <vt:lpstr>Wingdings</vt:lpstr>
      <vt:lpstr>Radial</vt:lpstr>
      <vt:lpstr>1_Radial</vt:lpstr>
      <vt:lpstr>Data Structure  </vt:lpstr>
      <vt:lpstr>HomeWorks-5-1</vt:lpstr>
      <vt:lpstr>Example 2- Insertion</vt:lpstr>
      <vt:lpstr>Example 2- Deletion</vt:lpstr>
      <vt:lpstr>HomeWorks-5-2</vt:lpstr>
      <vt:lpstr>Example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Windows 使用者</cp:lastModifiedBy>
  <cp:revision>57</cp:revision>
  <dcterms:created xsi:type="dcterms:W3CDTF">2010-09-14T03:31:34Z</dcterms:created>
  <dcterms:modified xsi:type="dcterms:W3CDTF">2018-05-09T06:30:02Z</dcterms:modified>
</cp:coreProperties>
</file>