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  <p:sldId id="315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6</a:t>
            </a:r>
          </a:p>
          <a:p>
            <a:pPr eaLnBrk="1" hangingPunct="1"/>
            <a:r>
              <a:rPr lang="en-US" altLang="zh-TW" dirty="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HomeWorks-6-4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>
                <a:latin typeface="Times New Roman" charset="0"/>
              </a:rPr>
              <a:t>weighted, directed graph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representation. Write a program to determine the </a:t>
            </a:r>
            <a:r>
              <a:rPr lang="en-US" altLang="zh-TW" dirty="0" smtClean="0">
                <a:latin typeface="Times New Roman" charset="0"/>
              </a:rPr>
              <a:t>shortest paths from a single source to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all destinations </a:t>
            </a:r>
            <a:r>
              <a:rPr lang="en-US" altLang="zh-TW" dirty="0" smtClean="0">
                <a:latin typeface="Times New Roman" charset="0"/>
              </a:rPr>
              <a:t>in </a:t>
            </a:r>
            <a:r>
              <a:rPr lang="en-US" altLang="zh-TW" i="1" dirty="0" smtClean="0">
                <a:latin typeface="Times New Roman" charset="0"/>
              </a:rPr>
              <a:t>G.</a:t>
            </a:r>
          </a:p>
          <a:p>
            <a:r>
              <a:rPr lang="en-US" altLang="zh-TW" dirty="0" smtClean="0">
                <a:latin typeface="Times New Roman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charset="0"/>
                <a:cs typeface="Times New Roman" pitchFamily="18" charset="0"/>
              </a:rPr>
              <a:t>共需列出</a:t>
            </a:r>
            <a:r>
              <a:rPr lang="en-US" altLang="zh-TW" dirty="0" smtClean="0">
                <a:latin typeface="Times New Roman" charset="0"/>
                <a:cs typeface="Times New Roman" pitchFamily="18" charset="0"/>
              </a:rPr>
              <a:t>5</a:t>
            </a:r>
            <a:r>
              <a:rPr lang="zh-TW" altLang="en-US" dirty="0" smtClean="0">
                <a:latin typeface="Times New Roman" charset="0"/>
                <a:cs typeface="Times New Roman" pitchFamily="18" charset="0"/>
              </a:rPr>
              <a:t>項</a:t>
            </a:r>
            <a:r>
              <a:rPr lang="en-US" altLang="zh-TW" dirty="0" smtClean="0">
                <a:latin typeface="Times New Roman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charset="0"/>
                <a:cs typeface="Times New Roman" pitchFamily="18" charset="0"/>
              </a:rPr>
              <a:t>含</a:t>
            </a:r>
            <a:r>
              <a:rPr lang="en-US" altLang="zh-TW" dirty="0" err="1" smtClean="0">
                <a:latin typeface="Times New Roman" charset="0"/>
                <a:cs typeface="Times New Roman" pitchFamily="18" charset="0"/>
              </a:rPr>
              <a:t>path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+cost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每項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9219" name="Text Box 21"/>
          <p:cNvSpPr txBox="1">
            <a:spLocks noChangeArrowheads="1"/>
          </p:cNvSpPr>
          <p:nvPr/>
        </p:nvSpPr>
        <p:spPr bwMode="auto">
          <a:xfrm>
            <a:off x="2484438" y="18510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t</a:t>
            </a:r>
          </a:p>
        </p:txBody>
      </p:sp>
      <p:sp>
        <p:nvSpPr>
          <p:cNvPr id="9220" name="Text Box 22"/>
          <p:cNvSpPr txBox="1">
            <a:spLocks noChangeArrowheads="1"/>
          </p:cNvSpPr>
          <p:nvPr/>
        </p:nvSpPr>
        <p:spPr bwMode="auto">
          <a:xfrm>
            <a:off x="5219700" y="18510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x</a:t>
            </a:r>
          </a:p>
        </p:txBody>
      </p:sp>
      <p:grpSp>
        <p:nvGrpSpPr>
          <p:cNvPr id="9221" name="Group 46"/>
          <p:cNvGrpSpPr>
            <a:grpSpLocks/>
          </p:cNvGrpSpPr>
          <p:nvPr/>
        </p:nvGrpSpPr>
        <p:grpSpPr bwMode="auto">
          <a:xfrm>
            <a:off x="519113" y="2003425"/>
            <a:ext cx="5494337" cy="4103688"/>
            <a:chOff x="327" y="1262"/>
            <a:chExt cx="3461" cy="2585"/>
          </a:xfrm>
        </p:grpSpPr>
        <p:sp>
          <p:nvSpPr>
            <p:cNvPr id="9224" name="Oval 4"/>
            <p:cNvSpPr>
              <a:spLocks noChangeArrowheads="1"/>
            </p:cNvSpPr>
            <p:nvPr/>
          </p:nvSpPr>
          <p:spPr bwMode="auto">
            <a:xfrm>
              <a:off x="612" y="2432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5" name="Oval 5"/>
            <p:cNvSpPr>
              <a:spLocks noChangeArrowheads="1"/>
            </p:cNvSpPr>
            <p:nvPr/>
          </p:nvSpPr>
          <p:spPr bwMode="auto">
            <a:xfrm>
              <a:off x="1519" y="138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6" name="Oval 6"/>
            <p:cNvSpPr>
              <a:spLocks noChangeArrowheads="1"/>
            </p:cNvSpPr>
            <p:nvPr/>
          </p:nvSpPr>
          <p:spPr bwMode="auto">
            <a:xfrm>
              <a:off x="1474" y="333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7" name="Oval 7"/>
            <p:cNvSpPr>
              <a:spLocks noChangeArrowheads="1"/>
            </p:cNvSpPr>
            <p:nvPr/>
          </p:nvSpPr>
          <p:spPr bwMode="auto">
            <a:xfrm>
              <a:off x="3288" y="138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8" name="Oval 8"/>
            <p:cNvSpPr>
              <a:spLocks noChangeArrowheads="1"/>
            </p:cNvSpPr>
            <p:nvPr/>
          </p:nvSpPr>
          <p:spPr bwMode="auto">
            <a:xfrm>
              <a:off x="3288" y="3339"/>
              <a:ext cx="272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  <p:sp>
          <p:nvSpPr>
            <p:cNvPr id="9229" name="Line 9"/>
            <p:cNvSpPr>
              <a:spLocks noChangeShapeType="1"/>
            </p:cNvSpPr>
            <p:nvPr/>
          </p:nvSpPr>
          <p:spPr bwMode="auto">
            <a:xfrm flipV="1">
              <a:off x="793" y="1570"/>
              <a:ext cx="726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0" name="Line 10"/>
            <p:cNvSpPr>
              <a:spLocks noChangeShapeType="1"/>
            </p:cNvSpPr>
            <p:nvPr/>
          </p:nvSpPr>
          <p:spPr bwMode="auto">
            <a:xfrm>
              <a:off x="748" y="2704"/>
              <a:ext cx="726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Line 11"/>
            <p:cNvSpPr>
              <a:spLocks noChangeShapeType="1"/>
            </p:cNvSpPr>
            <p:nvPr/>
          </p:nvSpPr>
          <p:spPr bwMode="auto">
            <a:xfrm flipV="1">
              <a:off x="1791" y="1525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2" name="Line 12"/>
            <p:cNvSpPr>
              <a:spLocks noChangeShapeType="1"/>
            </p:cNvSpPr>
            <p:nvPr/>
          </p:nvSpPr>
          <p:spPr bwMode="auto">
            <a:xfrm flipV="1">
              <a:off x="1701" y="1661"/>
              <a:ext cx="1633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13"/>
            <p:cNvSpPr>
              <a:spLocks noChangeShapeType="1"/>
            </p:cNvSpPr>
            <p:nvPr/>
          </p:nvSpPr>
          <p:spPr bwMode="auto">
            <a:xfrm flipV="1">
              <a:off x="1746" y="3475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Line 14"/>
            <p:cNvSpPr>
              <a:spLocks noChangeShapeType="1"/>
            </p:cNvSpPr>
            <p:nvPr/>
          </p:nvSpPr>
          <p:spPr bwMode="auto">
            <a:xfrm flipH="1" flipV="1">
              <a:off x="884" y="2614"/>
              <a:ext cx="2404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 flipH="1">
              <a:off x="1565" y="1706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6" name="Line 17"/>
            <p:cNvSpPr>
              <a:spLocks noChangeShapeType="1"/>
            </p:cNvSpPr>
            <p:nvPr/>
          </p:nvSpPr>
          <p:spPr bwMode="auto">
            <a:xfrm flipV="1">
              <a:off x="1746" y="1661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 flipH="1">
              <a:off x="3379" y="1751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 flipV="1">
              <a:off x="3560" y="1706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9" name="Text Box 20"/>
            <p:cNvSpPr txBox="1">
              <a:spLocks noChangeArrowheads="1"/>
            </p:cNvSpPr>
            <p:nvPr/>
          </p:nvSpPr>
          <p:spPr bwMode="auto">
            <a:xfrm>
              <a:off x="327" y="2355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latin typeface="Times New Roman" charset="0"/>
                </a:rPr>
                <a:t>s</a:t>
              </a:r>
            </a:p>
          </p:txBody>
        </p:sp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1519" y="361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latin typeface="Times New Roman" charset="0"/>
                </a:rPr>
                <a:t>y</a:t>
              </a:r>
            </a:p>
          </p:txBody>
        </p:sp>
        <p:sp>
          <p:nvSpPr>
            <p:cNvPr id="9241" name="Text Box 24"/>
            <p:cNvSpPr txBox="1">
              <a:spLocks noChangeArrowheads="1"/>
            </p:cNvSpPr>
            <p:nvPr/>
          </p:nvSpPr>
          <p:spPr bwMode="auto">
            <a:xfrm>
              <a:off x="3334" y="3616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latin typeface="Times New Roman" charset="0"/>
                </a:rPr>
                <a:t>z</a:t>
              </a:r>
            </a:p>
          </p:txBody>
        </p:sp>
        <p:sp>
          <p:nvSpPr>
            <p:cNvPr id="9242" name="Text Box 25"/>
            <p:cNvSpPr txBox="1">
              <a:spLocks noChangeArrowheads="1"/>
            </p:cNvSpPr>
            <p:nvPr/>
          </p:nvSpPr>
          <p:spPr bwMode="auto">
            <a:xfrm>
              <a:off x="872" y="1716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10</a:t>
              </a:r>
            </a:p>
          </p:txBody>
        </p:sp>
        <p:sp>
          <p:nvSpPr>
            <p:cNvPr id="9243" name="Text Box 26"/>
            <p:cNvSpPr txBox="1">
              <a:spLocks noChangeArrowheads="1"/>
            </p:cNvSpPr>
            <p:nvPr/>
          </p:nvSpPr>
          <p:spPr bwMode="auto">
            <a:xfrm>
              <a:off x="1416" y="212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9244" name="Text Box 27"/>
            <p:cNvSpPr txBox="1">
              <a:spLocks noChangeArrowheads="1"/>
            </p:cNvSpPr>
            <p:nvPr/>
          </p:nvSpPr>
          <p:spPr bwMode="auto">
            <a:xfrm>
              <a:off x="1733" y="2215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3</a:t>
              </a:r>
            </a:p>
          </p:txBody>
        </p:sp>
        <p:sp>
          <p:nvSpPr>
            <p:cNvPr id="9245" name="Text Box 28"/>
            <p:cNvSpPr txBox="1">
              <a:spLocks noChangeArrowheads="1"/>
            </p:cNvSpPr>
            <p:nvPr/>
          </p:nvSpPr>
          <p:spPr bwMode="auto">
            <a:xfrm>
              <a:off x="2459" y="285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7</a:t>
              </a:r>
            </a:p>
          </p:txBody>
        </p:sp>
        <p:sp>
          <p:nvSpPr>
            <p:cNvPr id="9246" name="Text Box 29"/>
            <p:cNvSpPr txBox="1">
              <a:spLocks noChangeArrowheads="1"/>
            </p:cNvSpPr>
            <p:nvPr/>
          </p:nvSpPr>
          <p:spPr bwMode="auto">
            <a:xfrm>
              <a:off x="2368" y="226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9</a:t>
              </a:r>
            </a:p>
          </p:txBody>
        </p:sp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2368" y="12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1</a:t>
              </a:r>
            </a:p>
          </p:txBody>
        </p:sp>
        <p:sp>
          <p:nvSpPr>
            <p:cNvPr id="9248" name="Text Box 31"/>
            <p:cNvSpPr txBox="1">
              <a:spLocks noChangeArrowheads="1"/>
            </p:cNvSpPr>
            <p:nvPr/>
          </p:nvSpPr>
          <p:spPr bwMode="auto">
            <a:xfrm>
              <a:off x="3185" y="235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4</a:t>
              </a:r>
            </a:p>
          </p:txBody>
        </p:sp>
        <p:sp>
          <p:nvSpPr>
            <p:cNvPr id="9249" name="Text Box 32"/>
            <p:cNvSpPr txBox="1">
              <a:spLocks noChangeArrowheads="1"/>
            </p:cNvSpPr>
            <p:nvPr/>
          </p:nvSpPr>
          <p:spPr bwMode="auto">
            <a:xfrm>
              <a:off x="3593" y="2306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6</a:t>
              </a:r>
            </a:p>
          </p:txBody>
        </p:sp>
        <p:sp>
          <p:nvSpPr>
            <p:cNvPr id="9250" name="Text Box 33"/>
            <p:cNvSpPr txBox="1">
              <a:spLocks noChangeArrowheads="1"/>
            </p:cNvSpPr>
            <p:nvPr/>
          </p:nvSpPr>
          <p:spPr bwMode="auto">
            <a:xfrm>
              <a:off x="917" y="303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5</a:t>
              </a:r>
            </a:p>
          </p:txBody>
        </p:sp>
        <p:sp>
          <p:nvSpPr>
            <p:cNvPr id="9251" name="Text Box 34"/>
            <p:cNvSpPr txBox="1">
              <a:spLocks noChangeArrowheads="1"/>
            </p:cNvSpPr>
            <p:nvPr/>
          </p:nvSpPr>
          <p:spPr bwMode="auto">
            <a:xfrm>
              <a:off x="2336" y="352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2</a:t>
              </a:r>
            </a:p>
          </p:txBody>
        </p:sp>
        <p:sp>
          <p:nvSpPr>
            <p:cNvPr id="9252" name="Text Box 35"/>
            <p:cNvSpPr txBox="1">
              <a:spLocks noChangeArrowheads="1"/>
            </p:cNvSpPr>
            <p:nvPr/>
          </p:nvSpPr>
          <p:spPr bwMode="auto">
            <a:xfrm>
              <a:off x="1565" y="1389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9253" name="Text Box 36"/>
            <p:cNvSpPr txBox="1">
              <a:spLocks noChangeArrowheads="1"/>
            </p:cNvSpPr>
            <p:nvPr/>
          </p:nvSpPr>
          <p:spPr bwMode="auto">
            <a:xfrm>
              <a:off x="1474" y="3339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9254" name="Text Box 37"/>
            <p:cNvSpPr txBox="1">
              <a:spLocks noChangeArrowheads="1"/>
            </p:cNvSpPr>
            <p:nvPr/>
          </p:nvSpPr>
          <p:spPr bwMode="auto">
            <a:xfrm>
              <a:off x="3334" y="1389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9255" name="Text Box 38"/>
            <p:cNvSpPr txBox="1">
              <a:spLocks noChangeArrowheads="1"/>
            </p:cNvSpPr>
            <p:nvPr/>
          </p:nvSpPr>
          <p:spPr bwMode="auto">
            <a:xfrm>
              <a:off x="3288" y="3339"/>
              <a:ext cx="2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9256" name="Text Box 39"/>
            <p:cNvSpPr txBox="1">
              <a:spLocks noChangeArrowheads="1"/>
            </p:cNvSpPr>
            <p:nvPr/>
          </p:nvSpPr>
          <p:spPr bwMode="auto">
            <a:xfrm>
              <a:off x="657" y="24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2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971550" y="3860800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2411413" y="2205038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339975" y="53006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219700" y="2205038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219700" y="5300663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1258888" y="2492375"/>
            <a:ext cx="11525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187450" y="4292600"/>
            <a:ext cx="11525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843213" y="2420938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2700338" y="2636838"/>
            <a:ext cx="259238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2771775" y="55165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1403350" y="4149725"/>
            <a:ext cx="381635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2484438" y="270827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2771775" y="26368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5364163" y="2779713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51500" y="27082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19113" y="3738563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s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484438" y="18510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t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219700" y="18510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x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411413" y="57404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y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292725" y="574040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latin typeface="Times New Roman" charset="0"/>
              </a:rPr>
              <a:t>z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384300" y="272415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10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247900" y="33718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751138" y="3516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3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903663" y="45243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7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3759200" y="35877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9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759200" y="20034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5056188" y="37322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4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703888" y="36607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6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455738" y="4811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5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708400" y="55895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484438" y="2205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Symbol" pitchFamily="18" charset="2"/>
              </a:rPr>
              <a:t>8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339975" y="52990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Symbol" pitchFamily="18" charset="2"/>
              </a:rPr>
              <a:t>5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292725" y="22034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Symbol" pitchFamily="18" charset="2"/>
              </a:rPr>
              <a:t>9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5219700" y="52990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ym typeface="Symbol" pitchFamily="18" charset="2"/>
              </a:rPr>
              <a:t>7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1042988" y="3860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6543675" y="4292600"/>
            <a:ext cx="21185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s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 smtClean="0">
                <a:latin typeface="Times New Roman" charset="0"/>
              </a:rPr>
              <a:t>0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>
                <a:latin typeface="Times New Roman" charset="0"/>
              </a:rPr>
              <a:t>(</a:t>
            </a:r>
            <a:r>
              <a:rPr lang="en-US" altLang="zh-TW" sz="2400" i="1" dirty="0" smtClean="0">
                <a:latin typeface="Times New Roman" charset="0"/>
              </a:rPr>
              <a:t>s</a:t>
            </a:r>
            <a:r>
              <a:rPr lang="en-US" altLang="zh-TW" sz="2400" dirty="0" smtClean="0">
                <a:latin typeface="Times New Roman" charset="0"/>
              </a:rPr>
              <a:t>);</a:t>
            </a:r>
            <a:endParaRPr lang="en-US" altLang="zh-TW" sz="24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 smtClean="0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t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 smtClean="0">
                <a:latin typeface="Times New Roman" charset="0"/>
              </a:rPr>
              <a:t>8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 smtClean="0">
                <a:latin typeface="Times New Roman" charset="0"/>
              </a:rPr>
              <a:t>(</a:t>
            </a:r>
            <a:r>
              <a:rPr lang="en-US" altLang="zh-TW" sz="2400" i="1" dirty="0" err="1" smtClean="0">
                <a:latin typeface="Times New Roman" charset="0"/>
              </a:rPr>
              <a:t>s,y,t</a:t>
            </a:r>
            <a:r>
              <a:rPr lang="en-US" altLang="zh-TW" sz="2400" dirty="0" smtClean="0">
                <a:latin typeface="Times New Roman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x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 smtClean="0">
                <a:latin typeface="Times New Roman" charset="0"/>
              </a:rPr>
              <a:t>9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>
                <a:latin typeface="Times New Roman" charset="0"/>
              </a:rPr>
              <a:t>(</a:t>
            </a:r>
            <a:r>
              <a:rPr lang="en-US" altLang="zh-TW" sz="2400" i="1" dirty="0" err="1" smtClean="0">
                <a:latin typeface="Times New Roman" charset="0"/>
              </a:rPr>
              <a:t>s,y,t,x</a:t>
            </a:r>
            <a:r>
              <a:rPr lang="en-US" altLang="zh-TW" sz="2400" dirty="0" smtClean="0">
                <a:latin typeface="Times New Roman" charset="0"/>
              </a:rPr>
              <a:t>);</a:t>
            </a:r>
            <a:endParaRPr lang="en-US" altLang="zh-TW" sz="24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y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 smtClean="0">
                <a:latin typeface="Times New Roman" charset="0"/>
              </a:rPr>
              <a:t>5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>
                <a:latin typeface="Times New Roman" charset="0"/>
              </a:rPr>
              <a:t>(</a:t>
            </a:r>
            <a:r>
              <a:rPr lang="en-US" altLang="zh-TW" sz="2400" i="1" dirty="0" err="1" smtClean="0">
                <a:latin typeface="Times New Roman" charset="0"/>
              </a:rPr>
              <a:t>s,y</a:t>
            </a:r>
            <a:r>
              <a:rPr lang="en-US" altLang="zh-TW" sz="2400" dirty="0" smtClean="0">
                <a:latin typeface="Times New Roman" charset="0"/>
              </a:rPr>
              <a:t>);</a:t>
            </a:r>
            <a:endParaRPr lang="en-US" altLang="zh-TW" sz="24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2400" i="1" dirty="0" err="1">
                <a:latin typeface="Times New Roman" charset="0"/>
              </a:rPr>
              <a:t>s</a:t>
            </a:r>
            <a:r>
              <a:rPr lang="en-US" altLang="zh-TW" sz="2400" dirty="0" err="1" smtClean="0">
                <a:latin typeface="Times New Roman" charset="0"/>
                <a:sym typeface="Symbol"/>
              </a:rPr>
              <a:t></a:t>
            </a:r>
            <a:r>
              <a:rPr lang="en-US" altLang="zh-TW" sz="2400" i="1" dirty="0" err="1" smtClean="0">
                <a:latin typeface="Times New Roman" charset="0"/>
                <a:sym typeface="Symbol"/>
              </a:rPr>
              <a:t>z</a:t>
            </a:r>
            <a:r>
              <a:rPr lang="en-US" altLang="zh-TW" sz="2400" dirty="0" smtClean="0">
                <a:latin typeface="Times New Roman" charset="0"/>
                <a:sym typeface="Symbol"/>
              </a:rPr>
              <a:t>: </a:t>
            </a:r>
            <a:r>
              <a:rPr lang="en-US" altLang="zh-TW" sz="2400" dirty="0">
                <a:latin typeface="Times New Roman" charset="0"/>
                <a:sym typeface="Symbol"/>
              </a:rPr>
              <a:t>7</a:t>
            </a:r>
            <a:r>
              <a:rPr lang="en-US" altLang="zh-TW" sz="2400" dirty="0" smtClean="0">
                <a:latin typeface="Times New Roman" charset="0"/>
                <a:sym typeface="Symbol"/>
              </a:rPr>
              <a:t> </a:t>
            </a:r>
            <a:r>
              <a:rPr lang="en-US" altLang="zh-TW" sz="2400" dirty="0">
                <a:latin typeface="Times New Roman" charset="0"/>
              </a:rPr>
              <a:t>(</a:t>
            </a:r>
            <a:r>
              <a:rPr lang="en-US" altLang="zh-TW" sz="2400" i="1" dirty="0" err="1" smtClean="0">
                <a:latin typeface="Times New Roman" charset="0"/>
              </a:rPr>
              <a:t>s,y,z</a:t>
            </a:r>
            <a:r>
              <a:rPr lang="en-US" altLang="zh-TW" sz="2400" dirty="0" smtClean="0">
                <a:latin typeface="Times New Roman" charset="0"/>
              </a:rPr>
              <a:t>).</a:t>
            </a:r>
            <a:r>
              <a:rPr lang="en-US" altLang="zh-TW" sz="2400" i="1" dirty="0" smtClean="0">
                <a:latin typeface="Times New Roman" charset="0"/>
                <a:sym typeface="Symbol"/>
              </a:rPr>
              <a:t> </a:t>
            </a:r>
            <a:endParaRPr lang="en-US" altLang="zh-TW" sz="24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2771775" y="57404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charset="0"/>
              </a:rPr>
              <a:t>(</a:t>
            </a:r>
            <a:r>
              <a:rPr lang="en-US" altLang="zh-TW" sz="1800" i="1">
                <a:latin typeface="Times New Roman" charset="0"/>
              </a:rPr>
              <a:t>s</a:t>
            </a:r>
            <a:r>
              <a:rPr lang="en-US" altLang="zh-TW" sz="1800">
                <a:latin typeface="Times New Roman" charset="0"/>
              </a:rPr>
              <a:t>)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2771775" y="1916113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Times New Roman" charset="0"/>
              </a:rPr>
              <a:t>(</a:t>
            </a:r>
            <a:r>
              <a:rPr lang="en-US" altLang="zh-TW" sz="1800" i="1" dirty="0" err="1">
                <a:latin typeface="Times New Roman" charset="0"/>
              </a:rPr>
              <a:t>s,y</a:t>
            </a:r>
            <a:r>
              <a:rPr lang="en-US" altLang="zh-TW" sz="1800" dirty="0">
                <a:latin typeface="Times New Roman" charset="0"/>
              </a:rPr>
              <a:t>)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5651500" y="573405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charset="0"/>
              </a:rPr>
              <a:t>(</a:t>
            </a:r>
            <a:r>
              <a:rPr lang="en-US" altLang="zh-TW" sz="1800" i="1">
                <a:latin typeface="Times New Roman" charset="0"/>
              </a:rPr>
              <a:t>s, y</a:t>
            </a:r>
            <a:r>
              <a:rPr lang="en-US" altLang="zh-TW" sz="1800">
                <a:latin typeface="Times New Roman" charset="0"/>
              </a:rPr>
              <a:t>)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5508625" y="1916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Times New Roman" charset="0"/>
              </a:rPr>
              <a:t>(</a:t>
            </a:r>
            <a:r>
              <a:rPr lang="en-US" altLang="zh-TW" sz="1800" i="1">
                <a:latin typeface="Times New Roman" charset="0"/>
              </a:rPr>
              <a:t>s, y, t, x</a:t>
            </a:r>
            <a:r>
              <a:rPr lang="en-US" altLang="zh-TW" sz="18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826</TotalTime>
  <Words>152</Words>
  <Application>Microsoft Office PowerPoint</Application>
  <PresentationFormat>如螢幕大小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新細明體</vt:lpstr>
      <vt:lpstr>Arial</vt:lpstr>
      <vt:lpstr>Arial Black</vt:lpstr>
      <vt:lpstr>Symbol</vt:lpstr>
      <vt:lpstr>Tahoma</vt:lpstr>
      <vt:lpstr>Times New Roman</vt:lpstr>
      <vt:lpstr>Wingdings</vt:lpstr>
      <vt:lpstr>Radial</vt:lpstr>
      <vt:lpstr>1_Radial</vt:lpstr>
      <vt:lpstr>Data Structure  </vt:lpstr>
      <vt:lpstr>HomeWorks-6-4</vt:lpstr>
      <vt:lpstr>Example</vt:lpstr>
      <vt:lpstr>Example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WeiYu</cp:lastModifiedBy>
  <cp:revision>90</cp:revision>
  <dcterms:created xsi:type="dcterms:W3CDTF">2010-09-14T03:31:34Z</dcterms:created>
  <dcterms:modified xsi:type="dcterms:W3CDTF">2018-05-30T13:14:06Z</dcterms:modified>
</cp:coreProperties>
</file>