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/>
    <p:restoredTop sz="85942"/>
  </p:normalViewPr>
  <p:slideViewPr>
    <p:cSldViewPr snapToGrid="0">
      <p:cViewPr varScale="1">
        <p:scale>
          <a:sx n="92" d="100"/>
          <a:sy n="92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07B8-84C7-B54D-88F3-2535F9B5651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8D13-5182-B240-A007-71972843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predict loan defaults?</a:t>
            </a:r>
          </a:p>
          <a:p>
            <a:r>
              <a:rPr lang="en-US" dirty="0"/>
              <a:t>- capital loss prevention &amp; profit maximization given APR caps</a:t>
            </a:r>
          </a:p>
          <a:p>
            <a:r>
              <a:rPr lang="en-US" dirty="0"/>
              <a:t>- loss reserves and capital forecasting for financial regulators</a:t>
            </a:r>
          </a:p>
          <a:p>
            <a:r>
              <a:rPr lang="en-US" dirty="0"/>
              <a:t>- financial discrimination safeguards through interpretable models for financial regulators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scores: proprietary </a:t>
            </a:r>
            <a:r>
              <a:rPr lang="en-US" dirty="0" err="1"/>
              <a:t>socres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-  no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- understand the data: what is available, what is the distribution and range</a:t>
            </a:r>
          </a:p>
          <a:p>
            <a:r>
              <a:rPr lang="en-US" dirty="0"/>
              <a:t>- intuition of relationship between independent and dependent variables, useful for feature selection and engineering</a:t>
            </a:r>
          </a:p>
          <a:p>
            <a:r>
              <a:rPr lang="en-US" dirty="0" err="1"/>
              <a:t>number_open_credit_lines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having too few or too many open credit lines could be associated with different risk profiles: too few-&gt;limited credit history, too many-&gt;higher risk for missed payments. So it is important to to analyze in conjunction with other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credit_utilization</a:t>
            </a:r>
            <a:r>
              <a:rPr lang="en-US" dirty="0"/>
              <a:t>: exponential decrease. </a:t>
            </a:r>
          </a:p>
          <a:p>
            <a:r>
              <a:rPr lang="en-US" dirty="0" err="1"/>
              <a:t>monthly_income</a:t>
            </a:r>
            <a:r>
              <a:rPr lang="en-US" dirty="0"/>
              <a:t>: consider with other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use PCA:</a:t>
            </a:r>
          </a:p>
          <a:p>
            <a:r>
              <a:rPr lang="en-US" dirty="0"/>
              <a:t>- loss of interpretability, transparency, </a:t>
            </a:r>
          </a:p>
          <a:p>
            <a:r>
              <a:rPr lang="en-US" dirty="0"/>
              <a:t>- require linearity assumption</a:t>
            </a:r>
          </a:p>
          <a:p>
            <a:endParaRPr lang="en-US" dirty="0"/>
          </a:p>
          <a:p>
            <a:r>
              <a:rPr lang="en-US" dirty="0" err="1"/>
              <a:t>income_per_household</a:t>
            </a:r>
            <a:r>
              <a:rPr lang="en-US" dirty="0"/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useful for understanding the financial resources available per person in the household</a:t>
            </a:r>
          </a:p>
          <a:p>
            <a:r>
              <a:rPr lang="en-US" dirty="0" err="1"/>
              <a:t>credit_utilization_total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useful for understanding an individual's overall reliance on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methods:</a:t>
            </a:r>
          </a:p>
          <a:p>
            <a:r>
              <a:rPr lang="en-US" dirty="0"/>
              <a:t>-statistical test</a:t>
            </a:r>
          </a:p>
          <a:p>
            <a:r>
              <a:rPr lang="en-US" dirty="0"/>
              <a:t>-variance threshold</a:t>
            </a:r>
          </a:p>
          <a:p>
            <a:r>
              <a:rPr lang="en-US" dirty="0"/>
              <a:t>Wrapper methods:</a:t>
            </a:r>
          </a:p>
          <a:p>
            <a:r>
              <a:rPr lang="en-US" dirty="0"/>
              <a:t>- stepwise selection</a:t>
            </a:r>
          </a:p>
          <a:p>
            <a:r>
              <a:rPr lang="en-US" dirty="0"/>
              <a:t>Model-based:</a:t>
            </a:r>
          </a:p>
          <a:p>
            <a:r>
              <a:rPr lang="en-US" dirty="0"/>
              <a:t>- l1, l2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models can try: Neuron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D13-5182-B240-A007-719728433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1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5089-5722-5BF0-BD04-EB395758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138" y="1014609"/>
            <a:ext cx="4604244" cy="2070330"/>
          </a:xfrm>
        </p:spPr>
        <p:txBody>
          <a:bodyPr anchor="b">
            <a:normAutofit/>
          </a:bodyPr>
          <a:lstStyle/>
          <a:p>
            <a:r>
              <a:rPr lang="en-US" sz="3000" dirty="0"/>
              <a:t>Loan Default Data Challenge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4D0C-EE3B-EC56-5BFF-E9969856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138" y="3789645"/>
            <a:ext cx="4482952" cy="62424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W</a:t>
            </a:r>
            <a:r>
              <a:rPr lang="en-US" altLang="zh-CN" sz="1100" dirty="0"/>
              <a:t>ei(Vicky)</a:t>
            </a:r>
            <a:r>
              <a:rPr lang="zh-CN" altLang="en-US" sz="1100" dirty="0"/>
              <a:t> </a:t>
            </a:r>
            <a:r>
              <a:rPr lang="en-US" altLang="zh-CN" sz="1100" dirty="0"/>
              <a:t>Zhou</a:t>
            </a:r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154BE52A-7C7F-4A44-4CA5-1C11BCC07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8" r="46050" b="-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A045-506D-F7DA-8A70-9AB22CEA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443220"/>
            <a:ext cx="9601200" cy="1309687"/>
          </a:xfrm>
        </p:spPr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F11EC-4A5E-E617-6F55-D91CFD16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75" y="5460545"/>
            <a:ext cx="7772400" cy="1162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A4030-A25E-3457-A45E-1A044C7A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493" y="1538318"/>
            <a:ext cx="2395439" cy="452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81783-15E3-5A1C-4F36-0B77A6FA3D54}"/>
              </a:ext>
            </a:extLst>
          </p:cNvPr>
          <p:cNvSpPr txBox="1"/>
          <p:nvPr/>
        </p:nvSpPr>
        <p:spPr>
          <a:xfrm>
            <a:off x="550068" y="1538318"/>
            <a:ext cx="866537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correlation,</a:t>
            </a:r>
            <a:r>
              <a:rPr lang="zh-CN" altLang="en-US" sz="2000" dirty="0"/>
              <a:t> </a:t>
            </a:r>
            <a:r>
              <a:rPr lang="en-US" altLang="zh-CN" sz="2000" dirty="0"/>
              <a:t>IV,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r>
              <a:rPr lang="zh-CN" altLang="en-US" sz="2000" dirty="0"/>
              <a:t> </a:t>
            </a:r>
            <a:r>
              <a:rPr lang="en-US" altLang="zh-CN" sz="2000" dirty="0"/>
              <a:t>classifier,</a:t>
            </a:r>
            <a:r>
              <a:rPr lang="zh-CN" altLang="en-US" sz="2000" dirty="0"/>
              <a:t> </a:t>
            </a:r>
            <a:r>
              <a:rPr lang="en-US" altLang="zh-CN" sz="2000" dirty="0"/>
              <a:t>boxplots</a:t>
            </a:r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Select:</a:t>
            </a:r>
            <a:r>
              <a:rPr lang="zh-CN" altLang="en-US" sz="2000" dirty="0"/>
              <a:t> </a:t>
            </a:r>
            <a:r>
              <a:rPr lang="en-US" altLang="zh-CN" sz="2000" dirty="0"/>
              <a:t>’score1’,</a:t>
            </a:r>
            <a:r>
              <a:rPr lang="zh-CN" altLang="en-US" sz="2000" dirty="0"/>
              <a:t> </a:t>
            </a:r>
            <a:r>
              <a:rPr lang="en-US" altLang="zh-CN" sz="2000" dirty="0"/>
              <a:t>’score2’,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monthly_income_group</a:t>
            </a:r>
            <a:r>
              <a:rPr lang="en-US" altLang="zh-CN" sz="2000" dirty="0"/>
              <a:t>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credit_utilization</a:t>
            </a:r>
            <a:r>
              <a:rPr lang="en-US" altLang="zh-CN" sz="2000" dirty="0"/>
              <a:t>’,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sz="2000" dirty="0" err="1"/>
              <a:t>debt_to_income_ratio</a:t>
            </a:r>
            <a:r>
              <a:rPr lang="en-US" sz="2000" dirty="0"/>
              <a:t>’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‘age’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26C2C-0ED5-D80A-8A08-A42CF199C8B4}"/>
              </a:ext>
            </a:extLst>
          </p:cNvPr>
          <p:cNvSpPr txBox="1"/>
          <p:nvPr/>
        </p:nvSpPr>
        <p:spPr>
          <a:xfrm>
            <a:off x="9215438" y="1168986"/>
            <a:ext cx="189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 values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25617B-615D-4AD4-84B9-F2E3644DF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07593"/>
              </p:ext>
            </p:extLst>
          </p:nvPr>
        </p:nvGraphicFramePr>
        <p:xfrm>
          <a:off x="690333" y="1970301"/>
          <a:ext cx="8204285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412">
                  <a:extLst>
                    <a:ext uri="{9D8B030D-6E8A-4147-A177-3AD203B41FA5}">
                      <a16:colId xmlns:a16="http://schemas.microsoft.com/office/drawing/2014/main" val="1153979810"/>
                    </a:ext>
                  </a:extLst>
                </a:gridCol>
                <a:gridCol w="6012873">
                  <a:extLst>
                    <a:ext uri="{9D8B030D-6E8A-4147-A177-3AD203B41FA5}">
                      <a16:colId xmlns:a16="http://schemas.microsoft.com/office/drawing/2014/main" val="214145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2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Filter: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monthly_income_group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monthly_group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‘score2’,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income_per_hoursehold</a:t>
                      </a:r>
                      <a:r>
                        <a:rPr lang="en-US" altLang="zh-CN" sz="1400" dirty="0"/>
                        <a:t>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7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Filter: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debt_to_income_ratio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</a:t>
                      </a:r>
                      <a:r>
                        <a:rPr lang="en-US" altLang="zh-CN" sz="1400" dirty="0" err="1"/>
                        <a:t>monthly_income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’score1’,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’score2’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Model-based: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'</a:t>
                      </a:r>
                      <a:r>
                        <a:rPr lang="en-US" altLang="zh-CN" sz="1400" dirty="0" err="1"/>
                        <a:t>credit_utilization</a:t>
                      </a:r>
                      <a:r>
                        <a:rPr lang="en-US" altLang="zh-CN" sz="1400" dirty="0"/>
                        <a:t>', '</a:t>
                      </a:r>
                      <a:r>
                        <a:rPr lang="en-US" altLang="zh-CN" sz="1400" dirty="0" err="1"/>
                        <a:t>debt_to_income_ratio</a:t>
                      </a:r>
                      <a:r>
                        <a:rPr lang="en-US" altLang="zh-CN" sz="1400" dirty="0"/>
                        <a:t>', 'score1', 'score2', 'age‘,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'</a:t>
                      </a:r>
                      <a:r>
                        <a:rPr lang="en-US" altLang="zh-CN" sz="1400" dirty="0" err="1"/>
                        <a:t>credit_utilization_total</a:t>
                      </a:r>
                      <a:r>
                        <a:rPr lang="en-US" altLang="zh-CN" sz="1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Boxplots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’</a:t>
                      </a:r>
                      <a:r>
                        <a:rPr lang="en-US" altLang="zh-CN" sz="1400" dirty="0" err="1"/>
                        <a:t>monthly_income</a:t>
                      </a:r>
                      <a:r>
                        <a:rPr lang="en-US" altLang="zh-CN" sz="1400" dirty="0"/>
                        <a:t>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‘score1’,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‘score2’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612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73DE2A-3C85-4AC5-20A5-B8AC0E8B3DFB}"/>
              </a:ext>
            </a:extLst>
          </p:cNvPr>
          <p:cNvSpPr txBox="1"/>
          <p:nvPr/>
        </p:nvSpPr>
        <p:spPr>
          <a:xfrm>
            <a:off x="3768435" y="6519446"/>
            <a:ext cx="250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Correlation with Target</a:t>
            </a:r>
          </a:p>
        </p:txBody>
      </p:sp>
    </p:spTree>
    <p:extLst>
      <p:ext uri="{BB962C8B-B14F-4D97-AF65-F5344CB8AC3E}">
        <p14:creationId xmlns:p14="http://schemas.microsoft.com/office/powerpoint/2010/main" val="1824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A289-D1D9-D6C1-D095-5D85D8FC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41386"/>
            <a:ext cx="9601200" cy="1309687"/>
          </a:xfrm>
        </p:spPr>
        <p:txBody>
          <a:bodyPr/>
          <a:lstStyle/>
          <a:p>
            <a:r>
              <a:rPr lang="en-US" altLang="zh-CN" dirty="0"/>
              <a:t>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8D4B-E278-6E15-98C9-AA25ECE4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8812"/>
            <a:ext cx="9601200" cy="3643312"/>
          </a:xfrm>
        </p:spPr>
        <p:txBody>
          <a:bodyPr/>
          <a:lstStyle/>
          <a:p>
            <a:r>
              <a:rPr lang="en-US" altLang="zh-CN" dirty="0" err="1"/>
              <a:t>BoxCox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skewed</a:t>
            </a:r>
            <a:r>
              <a:rPr lang="zh-CN" altLang="en-US" dirty="0"/>
              <a:t> </a:t>
            </a:r>
            <a:r>
              <a:rPr lang="en-US" altLang="zh-CN" dirty="0"/>
              <a:t>distribution.</a:t>
            </a:r>
          </a:p>
          <a:p>
            <a:pPr lvl="1"/>
            <a:r>
              <a:rPr lang="en-US" altLang="zh-CN" dirty="0" err="1"/>
              <a:t>credit_utilization</a:t>
            </a:r>
            <a:endParaRPr lang="en-US" altLang="zh-CN" dirty="0"/>
          </a:p>
          <a:p>
            <a:r>
              <a:rPr lang="en-US" altLang="zh-CN" dirty="0"/>
              <a:t>Standardization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distribution.</a:t>
            </a:r>
          </a:p>
          <a:p>
            <a:r>
              <a:rPr lang="en-US" altLang="zh-CN" dirty="0" err="1"/>
              <a:t>Min_Max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distribution,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range.</a:t>
            </a:r>
          </a:p>
          <a:p>
            <a:pPr lvl="1"/>
            <a:r>
              <a:rPr lang="en-US" altLang="zh-CN" dirty="0"/>
              <a:t>score1,</a:t>
            </a:r>
            <a:r>
              <a:rPr lang="zh-CN" altLang="en-US" dirty="0"/>
              <a:t> </a:t>
            </a:r>
            <a:r>
              <a:rPr lang="en-US" altLang="zh-CN" dirty="0"/>
              <a:t>score2,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 err="1"/>
              <a:t>monthly_income_group</a:t>
            </a:r>
            <a:endParaRPr lang="en-US" altLang="zh-CN" dirty="0"/>
          </a:p>
          <a:p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0C8D5-2118-A641-8341-B1B72445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4591867"/>
            <a:ext cx="7772400" cy="19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550719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8D06-58B4-31CC-8882-34AFD6AF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1862570"/>
            <a:ext cx="10231582" cy="41524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X_valid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</a:t>
            </a:r>
            <a:r>
              <a:rPr lang="en-US" altLang="zh-CN" dirty="0" err="1"/>
              <a:t>y_valid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random_state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42,</a:t>
            </a:r>
            <a:r>
              <a:rPr lang="zh-CN" altLang="en-US" dirty="0"/>
              <a:t> </a:t>
            </a:r>
            <a:r>
              <a:rPr lang="en-US" altLang="zh-CN" dirty="0" err="1"/>
              <a:t>test_size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0.2.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oversampling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imbalance:</a:t>
            </a:r>
            <a:r>
              <a:rPr lang="zh-CN" altLang="en-US" dirty="0"/>
              <a:t> </a:t>
            </a:r>
            <a:r>
              <a:rPr lang="en-US" dirty="0"/>
              <a:t>SMOTE(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en-US" altLang="zh-CN" dirty="0"/>
          </a:p>
          <a:p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validation,</a:t>
            </a:r>
            <a:r>
              <a:rPr lang="zh-CN" altLang="en-US" dirty="0"/>
              <a:t> </a:t>
            </a:r>
            <a:r>
              <a:rPr lang="en-US" altLang="zh-CN" dirty="0"/>
              <a:t>cv=5</a:t>
            </a:r>
          </a:p>
          <a:p>
            <a:r>
              <a:rPr lang="en-US" altLang="zh-CN" dirty="0"/>
              <a:t>Possible evaluation metric:</a:t>
            </a:r>
          </a:p>
          <a:p>
            <a:pPr lvl="1"/>
            <a:r>
              <a:rPr lang="en-US" altLang="zh-CN" dirty="0"/>
              <a:t>Accuracy: assumes equal costs for both kinds of errors</a:t>
            </a:r>
          </a:p>
          <a:p>
            <a:pPr lvl="1"/>
            <a:r>
              <a:rPr lang="en-US" altLang="zh-CN" dirty="0"/>
              <a:t>Precision: is a good metric when the cost of 'False Positive' is high. In our context, 'False Positive' means loosing a good client.</a:t>
            </a:r>
          </a:p>
          <a:p>
            <a:pPr lvl="1"/>
            <a:r>
              <a:rPr lang="en-US" altLang="zh-CN" dirty="0"/>
              <a:t>Recall: is a good metric when the cost of 'False Negative' is high. In our context, 'False Negative' means approving loan to a client when there is chance of defaulting</a:t>
            </a:r>
          </a:p>
          <a:p>
            <a:pPr lvl="1"/>
            <a:r>
              <a:rPr lang="en-US" altLang="zh-CN" b="1" dirty="0"/>
              <a:t>Average</a:t>
            </a:r>
            <a:r>
              <a:rPr lang="zh-CN" altLang="en-US" b="1" dirty="0"/>
              <a:t> </a:t>
            </a:r>
            <a:r>
              <a:rPr lang="en-US" altLang="zh-CN" b="1" dirty="0"/>
              <a:t>precision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curve.</a:t>
            </a:r>
          </a:p>
          <a:p>
            <a:pPr lvl="1"/>
            <a:r>
              <a:rPr lang="en-US" altLang="zh-CN" dirty="0"/>
              <a:t>F1_score: harmonic mean of precision and recall</a:t>
            </a:r>
          </a:p>
          <a:p>
            <a:pPr lvl="1"/>
            <a:r>
              <a:rPr lang="en-US" altLang="zh-CN" b="1" dirty="0"/>
              <a:t>AUC_ROC</a:t>
            </a:r>
            <a:r>
              <a:rPr lang="en-US" altLang="zh-CN" dirty="0"/>
              <a:t>: power of the classifier, </a:t>
            </a:r>
            <a:r>
              <a:rPr lang="en-US" dirty="0"/>
              <a:t>how much model is capable of distinguishing between classes.</a:t>
            </a:r>
            <a:r>
              <a:rPr lang="en-US" altLang="zh-CN" dirty="0"/>
              <a:t> Usually range between 0.5 to 1</a:t>
            </a:r>
          </a:p>
        </p:txBody>
      </p:sp>
    </p:spTree>
    <p:extLst>
      <p:ext uri="{BB962C8B-B14F-4D97-AF65-F5344CB8AC3E}">
        <p14:creationId xmlns:p14="http://schemas.microsoft.com/office/powerpoint/2010/main" val="346359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440459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Hyperparameter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8D06-58B4-31CC-8882-34AFD6AF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7317364"/>
            <a:ext cx="9601200" cy="36433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(SVM):</a:t>
            </a:r>
          </a:p>
          <a:p>
            <a:pPr lvl="1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penalty.</a:t>
            </a:r>
            <a:r>
              <a:rPr lang="zh-CN" altLang="en-US" dirty="0"/>
              <a:t> </a:t>
            </a:r>
            <a:r>
              <a:rPr lang="en-US" altLang="zh-CN" dirty="0"/>
              <a:t>Inverse of regularization strength</a:t>
            </a:r>
          </a:p>
          <a:p>
            <a:pPr lvl="1"/>
            <a:r>
              <a:rPr lang="en-US" altLang="zh-CN" dirty="0"/>
              <a:t>Kernel:</a:t>
            </a:r>
            <a:r>
              <a:rPr lang="zh-CN" altLang="en-US" dirty="0"/>
              <a:t> </a:t>
            </a:r>
            <a:r>
              <a:rPr lang="en-US" altLang="zh-CN" dirty="0"/>
              <a:t>‘linear’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separable</a:t>
            </a:r>
            <a:r>
              <a:rPr lang="zh-CN" altLang="en-US" dirty="0"/>
              <a:t> </a:t>
            </a:r>
            <a:r>
              <a:rPr lang="en-US" altLang="zh-CN" dirty="0"/>
              <a:t>data;</a:t>
            </a:r>
            <a:r>
              <a:rPr lang="zh-CN" altLang="en-US" dirty="0"/>
              <a:t> </a:t>
            </a:r>
            <a:r>
              <a:rPr lang="en-US" altLang="zh-CN" dirty="0"/>
              <a:t>‘RBF’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non-linearly</a:t>
            </a:r>
            <a:r>
              <a:rPr lang="zh-CN" altLang="en-US" dirty="0"/>
              <a:t> </a:t>
            </a:r>
            <a:r>
              <a:rPr lang="en-US" altLang="zh-CN" dirty="0"/>
              <a:t>separable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</a:p>
          <a:p>
            <a:pPr lvl="1"/>
            <a:r>
              <a:rPr lang="en-US" altLang="zh-CN" dirty="0" err="1"/>
              <a:t>n_estimators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trees.</a:t>
            </a:r>
          </a:p>
          <a:p>
            <a:r>
              <a:rPr lang="en-US" dirty="0"/>
              <a:t>Log</a:t>
            </a:r>
            <a:r>
              <a:rPr lang="en-US" altLang="zh-CN" dirty="0"/>
              <a:t>istic</a:t>
            </a:r>
            <a:r>
              <a:rPr lang="zh-CN" altLang="en-US" dirty="0"/>
              <a:t> </a:t>
            </a:r>
            <a:r>
              <a:rPr lang="en-US" altLang="zh-CN" dirty="0" err="1"/>
              <a:t>Regreesion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penalty.</a:t>
            </a:r>
            <a:r>
              <a:rPr lang="zh-CN" altLang="en-US" dirty="0"/>
              <a:t> </a:t>
            </a:r>
            <a:r>
              <a:rPr lang="en-US" altLang="zh-CN" dirty="0"/>
              <a:t>Inverse of regularization strength</a:t>
            </a:r>
          </a:p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criterion: ‘</a:t>
            </a:r>
            <a:r>
              <a:rPr lang="en-US" dirty="0" err="1"/>
              <a:t>gini</a:t>
            </a:r>
            <a:r>
              <a:rPr lang="en-US" dirty="0"/>
              <a:t>’ and ‘entropy’</a:t>
            </a:r>
          </a:p>
          <a:p>
            <a:r>
              <a:rPr lang="en-US" dirty="0"/>
              <a:t>KNN:</a:t>
            </a:r>
          </a:p>
          <a:p>
            <a:pPr lvl="1"/>
            <a:r>
              <a:rPr lang="en-US" dirty="0" err="1"/>
              <a:t>n_neighbors</a:t>
            </a:r>
            <a:r>
              <a:rPr lang="en-US" dirty="0"/>
              <a:t>: 3, 5, 11, 19</a:t>
            </a:r>
          </a:p>
          <a:p>
            <a:pPr lvl="1"/>
            <a:r>
              <a:rPr lang="en-US" dirty="0"/>
              <a:t>weights: ‘uniform’, ‘distance’</a:t>
            </a:r>
          </a:p>
          <a:p>
            <a:pPr lvl="1"/>
            <a:r>
              <a:rPr lang="en-US" dirty="0"/>
              <a:t>metric: ‘</a:t>
            </a:r>
            <a:r>
              <a:rPr lang="en-US" dirty="0" err="1"/>
              <a:t>euclidean</a:t>
            </a:r>
            <a:r>
              <a:rPr lang="en-US" dirty="0"/>
              <a:t>’, ‘</a:t>
            </a:r>
            <a:r>
              <a:rPr lang="en-US" dirty="0" err="1"/>
              <a:t>manhattan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8619E-0957-FFBB-B58F-04FE723D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28226"/>
              </p:ext>
            </p:extLst>
          </p:nvPr>
        </p:nvGraphicFramePr>
        <p:xfrm>
          <a:off x="284018" y="1750146"/>
          <a:ext cx="11051722" cy="38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907">
                  <a:extLst>
                    <a:ext uri="{9D8B030D-6E8A-4147-A177-3AD203B41FA5}">
                      <a16:colId xmlns:a16="http://schemas.microsoft.com/office/drawing/2014/main" val="3700165914"/>
                    </a:ext>
                  </a:extLst>
                </a:gridCol>
                <a:gridCol w="2655135">
                  <a:extLst>
                    <a:ext uri="{9D8B030D-6E8A-4147-A177-3AD203B41FA5}">
                      <a16:colId xmlns:a16="http://schemas.microsoft.com/office/drawing/2014/main" val="2544911575"/>
                    </a:ext>
                  </a:extLst>
                </a:gridCol>
                <a:gridCol w="4712680">
                  <a:extLst>
                    <a:ext uri="{9D8B030D-6E8A-4147-A177-3AD203B41FA5}">
                      <a16:colId xmlns:a16="http://schemas.microsoft.com/office/drawing/2014/main" val="901026459"/>
                    </a:ext>
                  </a:extLst>
                </a:gridCol>
              </a:tblGrid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Hyperparameters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52100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max_depth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min_samples_split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min_samples_leaf</a:t>
                      </a:r>
                      <a:r>
                        <a:rPr lang="en-US" altLang="zh-CN" sz="1600" dirty="0"/>
                        <a:t>, bootstrap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295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criterion, </a:t>
                      </a:r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min_samples_split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min_samples_leaf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15804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penalty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8429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weights,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5710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learning_rate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min_child_weight</a:t>
                      </a:r>
                      <a:r>
                        <a:rPr lang="en-US" sz="1600" dirty="0"/>
                        <a:t>, subsample, </a:t>
                      </a:r>
                      <a:r>
                        <a:rPr lang="en-US" sz="1600" dirty="0" err="1"/>
                        <a:t>colsample_bytree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39633"/>
                  </a:ext>
                </a:extLst>
              </a:tr>
              <a:tr h="535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Tree-based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n_estimators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learning_rate</a:t>
                      </a:r>
                      <a:r>
                        <a:rPr lang="en-US" sz="1600" dirty="0"/>
                        <a:t>,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30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BBE5A0-BD23-AC0D-5EA3-F3A42F32081C}"/>
              </a:ext>
            </a:extLst>
          </p:cNvPr>
          <p:cNvSpPr txBox="1"/>
          <p:nvPr/>
        </p:nvSpPr>
        <p:spPr>
          <a:xfrm>
            <a:off x="284019" y="5889333"/>
            <a:ext cx="581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class_weight</a:t>
            </a:r>
            <a:r>
              <a:rPr lang="en-US" sz="1600" dirty="0"/>
              <a:t> = ‘balanced’</a:t>
            </a:r>
            <a:br>
              <a:rPr lang="en-US" sz="1600" dirty="0"/>
            </a:br>
            <a:r>
              <a:rPr lang="en-US" altLang="zh-CN" sz="1600" dirty="0"/>
              <a:t>Hyperparameters</a:t>
            </a:r>
            <a:r>
              <a:rPr lang="zh-CN" altLang="en-US" sz="1600" dirty="0"/>
              <a:t> </a:t>
            </a:r>
            <a:r>
              <a:rPr lang="en-US" altLang="zh-CN" sz="1600" dirty="0"/>
              <a:t>setting</a:t>
            </a:r>
            <a:r>
              <a:rPr lang="zh-CN" altLang="en-US" sz="1600" dirty="0"/>
              <a:t> </a:t>
            </a:r>
            <a:r>
              <a:rPr lang="en-US" altLang="zh-CN" sz="1600" dirty="0"/>
              <a:t>detail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python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C481F-9D33-860E-A5BD-D781C5077CA0}"/>
              </a:ext>
            </a:extLst>
          </p:cNvPr>
          <p:cNvSpPr txBox="1"/>
          <p:nvPr/>
        </p:nvSpPr>
        <p:spPr>
          <a:xfrm>
            <a:off x="5638800" y="5889333"/>
            <a:ext cx="56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0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7" y="297656"/>
            <a:ext cx="9601200" cy="1309687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2EB50C-A5D9-E180-100D-A6E246E8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11" y="1451047"/>
            <a:ext cx="11291671" cy="2968553"/>
          </a:xfrm>
        </p:spPr>
        <p:txBody>
          <a:bodyPr>
            <a:normAutofit/>
          </a:bodyPr>
          <a:lstStyle/>
          <a:p>
            <a:r>
              <a:rPr lang="en-US" dirty="0"/>
              <a:t>Original dataset: </a:t>
            </a:r>
            <a:r>
              <a:rPr lang="en-US" b="1" dirty="0"/>
              <a:t>aver</a:t>
            </a:r>
            <a:r>
              <a:rPr lang="en-US" altLang="zh-CN" b="1" dirty="0"/>
              <a:t>age</a:t>
            </a:r>
            <a:r>
              <a:rPr lang="zh-CN" altLang="en-US" b="1" dirty="0"/>
              <a:t> </a:t>
            </a:r>
            <a:r>
              <a:rPr lang="en-US" altLang="zh-CN" b="1" dirty="0"/>
              <a:t>precision</a:t>
            </a:r>
            <a:r>
              <a:rPr lang="en-US" b="1" dirty="0"/>
              <a:t> </a:t>
            </a:r>
            <a:r>
              <a:rPr lang="en-US" dirty="0"/>
              <a:t>is used to tune hyperparameters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emphasis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</a:p>
          <a:p>
            <a:pPr lvl="1"/>
            <a:r>
              <a:rPr lang="en-US" altLang="zh-CN" dirty="0"/>
              <a:t>ROC-AUC 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r>
              <a:rPr lang="en-US" altLang="zh-CN" dirty="0"/>
              <a:t>SMOTE</a:t>
            </a:r>
            <a:r>
              <a:rPr lang="zh-CN" altLang="en-US" dirty="0"/>
              <a:t> </a:t>
            </a:r>
            <a:r>
              <a:rPr lang="en-US" altLang="zh-CN" dirty="0"/>
              <a:t>dataset: </a:t>
            </a:r>
            <a:r>
              <a:rPr lang="en-US" altLang="zh-CN" b="1" dirty="0"/>
              <a:t>ROC-AUC</a:t>
            </a:r>
            <a:r>
              <a:rPr lang="en-US" altLang="zh-CN" dirty="0"/>
              <a:t> </a:t>
            </a:r>
            <a:r>
              <a:rPr lang="en-US" dirty="0"/>
              <a:t>is used to tune hyperparameters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Result:</a:t>
            </a:r>
          </a:p>
          <a:p>
            <a:r>
              <a:rPr lang="en-US" dirty="0"/>
              <a:t>Se</a:t>
            </a:r>
            <a:r>
              <a:rPr lang="en-US" altLang="zh-CN" dirty="0"/>
              <a:t>lect</a:t>
            </a:r>
            <a:r>
              <a:rPr lang="zh-CN" altLang="en-US" dirty="0"/>
              <a:t> </a:t>
            </a:r>
            <a:r>
              <a:rPr lang="en-US" altLang="zh-CN" dirty="0"/>
              <a:t>top models with similar performance from both datasets. </a:t>
            </a:r>
          </a:p>
          <a:p>
            <a:r>
              <a:rPr lang="en-US" dirty="0"/>
              <a:t>In both datasets, </a:t>
            </a:r>
            <a:r>
              <a:rPr lang="en-US" b="1" dirty="0" err="1"/>
              <a:t>xgboost</a:t>
            </a:r>
            <a:r>
              <a:rPr lang="en-US" b="1" dirty="0"/>
              <a:t> and random forest performs better.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B4810BD-ECEE-D24C-B660-34FE06EB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5" y="4419600"/>
            <a:ext cx="10995990" cy="2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427326"/>
            <a:ext cx="9601200" cy="1309687"/>
          </a:xfrm>
        </p:spPr>
        <p:txBody>
          <a:bodyPr/>
          <a:lstStyle/>
          <a:p>
            <a:r>
              <a:rPr lang="en-US" altLang="zh-CN" dirty="0"/>
              <a:t>Model Evaluation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65C40-6788-7549-5696-0B88F6E0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16462"/>
              </p:ext>
            </p:extLst>
          </p:nvPr>
        </p:nvGraphicFramePr>
        <p:xfrm>
          <a:off x="645678" y="7001741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1">
                  <a:extLst>
                    <a:ext uri="{9D8B030D-6E8A-4147-A177-3AD203B41FA5}">
                      <a16:colId xmlns:a16="http://schemas.microsoft.com/office/drawing/2014/main" val="51910601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3225235698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3525449130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3628257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20, kernel = ‘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0.33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8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criterion='entropy'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with balance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25765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7F1DB-F205-1B23-D511-B95A5BD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9" y="1737013"/>
            <a:ext cx="9601200" cy="20641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Fit in training set with hyperparameters select from </a:t>
            </a:r>
            <a:r>
              <a:rPr lang="en-US" dirty="0" err="1"/>
              <a:t>GridSearch</a:t>
            </a:r>
            <a:r>
              <a:rPr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ROC-AUC,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recall,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170071C3-9192-EAC8-8D6C-04CB8031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3665544"/>
            <a:ext cx="11970327" cy="29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504-5F44-C8EB-A361-2BCCD92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427326"/>
            <a:ext cx="6078147" cy="1309687"/>
          </a:xfrm>
        </p:spPr>
        <p:txBody>
          <a:bodyPr/>
          <a:lstStyle/>
          <a:p>
            <a:r>
              <a:rPr lang="en-US" altLang="zh-CN" dirty="0"/>
              <a:t>Model Evaluation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7F1DB-F205-1B23-D511-B95A5BD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78" y="1737013"/>
            <a:ext cx="5668858" cy="469366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trained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SMOTE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overfit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synthetic</a:t>
            </a:r>
            <a:r>
              <a:rPr lang="zh-CN" altLang="en-US" sz="2000" dirty="0"/>
              <a:t> </a:t>
            </a:r>
            <a:r>
              <a:rPr lang="en-US" altLang="zh-CN" sz="2000" dirty="0"/>
              <a:t>samples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</a:t>
            </a:r>
            <a:r>
              <a:rPr lang="zh-CN" altLang="en-US" sz="2000" dirty="0"/>
              <a:t> </a:t>
            </a:r>
            <a:r>
              <a:rPr lang="en-US" altLang="zh-CN" sz="2000" dirty="0"/>
              <a:t>underlying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XGBoost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considering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/>
              <a:t>Random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Forest</a:t>
            </a:r>
            <a:r>
              <a:rPr lang="zh-CN" altLang="en-US" sz="2000" dirty="0"/>
              <a:t> </a:t>
            </a:r>
            <a:r>
              <a:rPr lang="en-US" altLang="zh-CN" sz="2000" b="1" dirty="0"/>
              <a:t>as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final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model</a:t>
            </a:r>
            <a:r>
              <a:rPr lang="zh-CN" altLang="en-US" sz="2000" b="1" dirty="0"/>
              <a:t> </a:t>
            </a:r>
            <a:r>
              <a:rPr lang="en-US" altLang="zh-CN" sz="2000" dirty="0"/>
              <a:t>reasons:</a:t>
            </a:r>
          </a:p>
          <a:p>
            <a:pPr lvl="1"/>
            <a:r>
              <a:rPr lang="en-US" altLang="zh-CN" sz="1800" dirty="0"/>
              <a:t>Interpretable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easily</a:t>
            </a:r>
            <a:r>
              <a:rPr lang="zh-CN" altLang="en-US" sz="1800" dirty="0"/>
              <a:t> </a:t>
            </a:r>
            <a:r>
              <a:rPr lang="en-US" altLang="zh-CN" sz="1800" dirty="0"/>
              <a:t>visualize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XGBoost</a:t>
            </a:r>
            <a:endParaRPr lang="en-US" altLang="zh-CN" sz="1800" dirty="0"/>
          </a:p>
          <a:p>
            <a:pPr lvl="1"/>
            <a:r>
              <a:rPr lang="en-US" altLang="zh-CN" sz="1800" dirty="0"/>
              <a:t>Computational</a:t>
            </a:r>
            <a:r>
              <a:rPr lang="zh-CN" altLang="en-US" sz="1800" dirty="0"/>
              <a:t> </a:t>
            </a:r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XGBoost</a:t>
            </a:r>
            <a:endParaRPr lang="en-US" altLang="zh-CN" sz="1800" dirty="0"/>
          </a:p>
          <a:p>
            <a:pPr lvl="1"/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handle</a:t>
            </a:r>
            <a:r>
              <a:rPr lang="zh-CN" altLang="en-US" sz="1800" dirty="0"/>
              <a:t> </a:t>
            </a:r>
            <a:r>
              <a:rPr lang="en-US" altLang="zh-CN" sz="1800" dirty="0"/>
              <a:t>missing</a:t>
            </a:r>
            <a:r>
              <a:rPr lang="zh-CN" altLang="en-US" sz="1800" dirty="0"/>
              <a:t> </a:t>
            </a:r>
            <a:r>
              <a:rPr lang="en-US" altLang="zh-CN" sz="1800" dirty="0"/>
              <a:t>values</a:t>
            </a:r>
            <a:r>
              <a:rPr lang="zh-CN" altLang="en-US" sz="1800" dirty="0"/>
              <a:t> </a:t>
            </a:r>
            <a:r>
              <a:rPr lang="en-US" altLang="zh-CN" sz="1800" dirty="0"/>
              <a:t>inherently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f1-score.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00A541E-FE81-45F4-8D8E-724FD9A2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65" y="427326"/>
            <a:ext cx="5254926" cy="2108264"/>
          </a:xfrm>
          <a:prstGeom prst="rect">
            <a:avLst/>
          </a:prstGeom>
        </p:spPr>
      </p:pic>
      <p:pic>
        <p:nvPicPr>
          <p:cNvPr id="9" name="Picture 8" descr="A blue and orange bars&#10;&#10;Description automatically generated">
            <a:extLst>
              <a:ext uri="{FF2B5EF4-FFF2-40B4-BE49-F238E27FC236}">
                <a16:creationId xmlns:a16="http://schemas.microsoft.com/office/drawing/2014/main" id="{461ABFA6-EDF9-BBE9-D05E-5443E865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4" y="2472565"/>
            <a:ext cx="5204290" cy="2108265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61EE5E5-DD39-FE9F-D7D3-ADADA030F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57" y="4539750"/>
            <a:ext cx="5209644" cy="21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877-35EC-0023-B573-C6DEAB7A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D551-AF72-D20E-E530-5330F745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32" y="2336436"/>
            <a:ext cx="5182723" cy="3487254"/>
          </a:xfrm>
        </p:spPr>
        <p:txBody>
          <a:bodyPr>
            <a:normAutofit/>
          </a:bodyPr>
          <a:lstStyle/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oversample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undersample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Collect more data: </a:t>
            </a:r>
          </a:p>
          <a:p>
            <a:pPr lvl="1"/>
            <a:r>
              <a:rPr lang="en-US" dirty="0"/>
              <a:t>employment info</a:t>
            </a:r>
          </a:p>
          <a:p>
            <a:pPr lvl="1"/>
            <a:r>
              <a:rPr lang="en-US" dirty="0"/>
              <a:t>loan info: purpose, amount, interest rate if applicable</a:t>
            </a:r>
          </a:p>
          <a:p>
            <a:pPr lvl="1"/>
            <a:r>
              <a:rPr lang="en-US" dirty="0"/>
              <a:t>more demographic info: education, marital status</a:t>
            </a:r>
          </a:p>
          <a:p>
            <a:r>
              <a:rPr lang="en-US" dirty="0"/>
              <a:t>Monitoring real-time data distribution preventing model drift</a:t>
            </a:r>
          </a:p>
          <a:p>
            <a:pPr lvl="1"/>
            <a:endParaRPr lang="en-US" dirty="0"/>
          </a:p>
        </p:txBody>
      </p:sp>
      <p:pic>
        <p:nvPicPr>
          <p:cNvPr id="2050" name="Picture 2" descr="Data Science Methodology and Approach - GeeksforGeeks">
            <a:extLst>
              <a:ext uri="{FF2B5EF4-FFF2-40B4-BE49-F238E27FC236}">
                <a16:creationId xmlns:a16="http://schemas.microsoft.com/office/drawing/2014/main" id="{27F88D71-50E7-1AEE-6859-0C6B240E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9689" y="2013962"/>
            <a:ext cx="5123907" cy="34354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1037E52-4969-4342-96C8-37ABBE71CC28}" type="datetime1">
              <a:rPr lang="en-US" smtClean="0"/>
              <a:pPr>
                <a:spcAft>
                  <a:spcPts val="600"/>
                </a:spcAft>
              </a:pPr>
              <a:t>3/17/24</a:t>
            </a:fld>
            <a:endParaRPr lang="en-US"/>
          </a:p>
        </p:txBody>
      </p:sp>
      <p:sp>
        <p:nvSpPr>
          <p:cNvPr id="2057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59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CB0871-B513-1687-0A99-D58102A6A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CCBF4-402E-105B-7E2E-8A540B5D1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6600" dirty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088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260-0201-A871-990F-D58B20AE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7183"/>
            <a:ext cx="9601200" cy="1309687"/>
          </a:xfrm>
        </p:spPr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D925-A9C4-B26F-1453-5D7D0DE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6407"/>
            <a:ext cx="8135983" cy="4151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900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Problem</a:t>
            </a:r>
            <a:r>
              <a:rPr lang="zh-CN" altLang="en-US" sz="1500" dirty="0"/>
              <a:t> </a:t>
            </a:r>
            <a:r>
              <a:rPr lang="en-US" altLang="zh-CN" sz="1500" dirty="0"/>
              <a:t>identification: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b</a:t>
            </a:r>
            <a:r>
              <a:rPr lang="en-US" sz="1500" dirty="0"/>
              <a:t>uild classification models to predict whether customers will default on a loan.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Data</a:t>
            </a:r>
            <a:r>
              <a:rPr lang="zh-CN" altLang="en-US" sz="1500" dirty="0"/>
              <a:t> </a:t>
            </a:r>
            <a:r>
              <a:rPr lang="en-US" altLang="zh-CN" sz="1500" dirty="0"/>
              <a:t>preparation: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explore</a:t>
            </a:r>
            <a:r>
              <a:rPr lang="zh-CN" altLang="en-US" sz="1500" dirty="0"/>
              <a:t> </a:t>
            </a:r>
            <a:r>
              <a:rPr lang="en-US" altLang="zh-CN" sz="1500" dirty="0"/>
              <a:t>‘</a:t>
            </a:r>
            <a:r>
              <a:rPr lang="en-US" altLang="zh-CN" sz="1500" dirty="0" err="1"/>
              <a:t>train.csv</a:t>
            </a:r>
            <a:r>
              <a:rPr lang="en-US" altLang="zh-CN" sz="1500" dirty="0"/>
              <a:t>’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‘</a:t>
            </a:r>
            <a:r>
              <a:rPr lang="en-US" altLang="zh-CN" sz="1500" dirty="0" err="1"/>
              <a:t>test.csv</a:t>
            </a:r>
            <a:r>
              <a:rPr lang="en-US" altLang="zh-CN" sz="1500" dirty="0"/>
              <a:t>’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construct</a:t>
            </a:r>
            <a:r>
              <a:rPr lang="zh-CN" altLang="en-US" sz="1500" dirty="0"/>
              <a:t> </a:t>
            </a:r>
            <a:r>
              <a:rPr lang="en-US" altLang="zh-CN" sz="1500" dirty="0"/>
              <a:t>relevant</a:t>
            </a:r>
            <a:r>
              <a:rPr lang="zh-CN" altLang="en-US" sz="1500" dirty="0"/>
              <a:t> </a:t>
            </a:r>
            <a:r>
              <a:rPr lang="en-US" altLang="zh-CN" sz="1500" dirty="0"/>
              <a:t>features</a:t>
            </a:r>
            <a:r>
              <a:rPr lang="zh-CN" altLang="en-US" sz="1500" dirty="0"/>
              <a:t> </a:t>
            </a:r>
            <a:r>
              <a:rPr lang="en-US" altLang="zh-CN" sz="1500" dirty="0"/>
              <a:t>for</a:t>
            </a:r>
            <a:r>
              <a:rPr lang="zh-CN" altLang="en-US" sz="1500" dirty="0"/>
              <a:t> </a:t>
            </a:r>
            <a:r>
              <a:rPr lang="en-US" altLang="zh-CN" sz="1500" dirty="0"/>
              <a:t>the</a:t>
            </a:r>
            <a:r>
              <a:rPr lang="zh-CN" altLang="en-US" sz="1500" dirty="0"/>
              <a:t> </a:t>
            </a:r>
            <a:r>
              <a:rPr lang="en-US" altLang="zh-CN" sz="1500" dirty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Feature</a:t>
            </a:r>
            <a:r>
              <a:rPr lang="zh-CN" altLang="en-US" sz="1500" dirty="0"/>
              <a:t> </a:t>
            </a:r>
            <a:r>
              <a:rPr lang="en-US" altLang="zh-CN" sz="1500" dirty="0"/>
              <a:t>selection: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use</a:t>
            </a:r>
            <a:r>
              <a:rPr lang="zh-CN" altLang="en-US" sz="1500" dirty="0"/>
              <a:t> </a:t>
            </a:r>
            <a:r>
              <a:rPr lang="en-US" altLang="zh-CN" sz="1500" dirty="0"/>
              <a:t>correlation</a:t>
            </a:r>
            <a:r>
              <a:rPr lang="zh-CN" altLang="en-US" sz="1500" dirty="0"/>
              <a:t> </a:t>
            </a:r>
            <a:r>
              <a:rPr lang="en-US" altLang="zh-CN" sz="1500" dirty="0"/>
              <a:t>matrix,</a:t>
            </a:r>
            <a:r>
              <a:rPr lang="zh-CN" altLang="en-US" sz="1500" dirty="0"/>
              <a:t> </a:t>
            </a:r>
            <a:r>
              <a:rPr lang="en-US" altLang="zh-CN" sz="1500" dirty="0"/>
              <a:t>boxplots,</a:t>
            </a:r>
            <a:r>
              <a:rPr lang="zh-CN" altLang="en-US" sz="1500" dirty="0"/>
              <a:t> </a:t>
            </a:r>
            <a:r>
              <a:rPr lang="en-US" altLang="zh-CN" sz="1500" dirty="0"/>
              <a:t>IV</a:t>
            </a:r>
            <a:r>
              <a:rPr lang="zh-CN" altLang="en-US" sz="1500" dirty="0"/>
              <a:t> </a:t>
            </a:r>
            <a:r>
              <a:rPr lang="en-US" altLang="zh-CN" sz="1500" dirty="0"/>
              <a:t>values,</a:t>
            </a:r>
            <a:r>
              <a:rPr lang="zh-CN" altLang="en-US" sz="1500" dirty="0"/>
              <a:t> </a:t>
            </a:r>
            <a:r>
              <a:rPr lang="en-US" altLang="zh-CN" sz="1500" dirty="0"/>
              <a:t>and</a:t>
            </a:r>
            <a:r>
              <a:rPr lang="zh-CN" altLang="en-US" sz="1500" dirty="0"/>
              <a:t> </a:t>
            </a:r>
            <a:r>
              <a:rPr lang="en-US" altLang="zh-CN" sz="1500" dirty="0"/>
              <a:t>feature</a:t>
            </a:r>
            <a:r>
              <a:rPr lang="zh-CN" altLang="en-US" sz="1500" dirty="0"/>
              <a:t> </a:t>
            </a:r>
            <a:r>
              <a:rPr lang="en-US" altLang="zh-CN" sz="1500" dirty="0"/>
              <a:t>importance</a:t>
            </a:r>
            <a:r>
              <a:rPr lang="zh-CN" altLang="en-US" sz="1500" dirty="0"/>
              <a:t> </a:t>
            </a:r>
            <a:r>
              <a:rPr lang="en-US" altLang="zh-CN" sz="1500" dirty="0"/>
              <a:t>from</a:t>
            </a:r>
            <a:r>
              <a:rPr lang="zh-CN" altLang="en-US" sz="1500" dirty="0"/>
              <a:t> </a:t>
            </a: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to</a:t>
            </a:r>
            <a:r>
              <a:rPr lang="zh-CN" altLang="en-US" sz="1500" dirty="0"/>
              <a:t> </a:t>
            </a:r>
            <a:r>
              <a:rPr lang="en-US" altLang="zh-CN" sz="1500" dirty="0"/>
              <a:t>select</a:t>
            </a:r>
            <a:r>
              <a:rPr lang="zh-CN" altLang="en-US" sz="1500" dirty="0"/>
              <a:t> </a:t>
            </a:r>
            <a:r>
              <a:rPr lang="en-US" altLang="zh-CN" sz="1500" dirty="0"/>
              <a:t>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development: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/>
            <a:r>
              <a:rPr lang="en-US" altLang="zh-CN" sz="1500" dirty="0"/>
              <a:t>employ</a:t>
            </a:r>
            <a:r>
              <a:rPr lang="zh-CN" altLang="en-US" sz="1500" dirty="0"/>
              <a:t> </a:t>
            </a:r>
            <a:r>
              <a:rPr lang="en-US" altLang="zh-CN" sz="1500" dirty="0"/>
              <a:t>random</a:t>
            </a:r>
            <a:r>
              <a:rPr lang="zh-CN" altLang="en-US" sz="1500" dirty="0"/>
              <a:t> </a:t>
            </a:r>
            <a:r>
              <a:rPr lang="en-US" altLang="zh-CN" sz="1500" dirty="0"/>
              <a:t>forest,</a:t>
            </a:r>
            <a:r>
              <a:rPr lang="zh-CN" altLang="en-US" sz="1500" dirty="0"/>
              <a:t> </a:t>
            </a:r>
            <a:r>
              <a:rPr lang="en-US" altLang="zh-CN" sz="1500" dirty="0"/>
              <a:t>logistic</a:t>
            </a:r>
            <a:r>
              <a:rPr lang="zh-CN" altLang="en-US" sz="1500" dirty="0"/>
              <a:t> </a:t>
            </a:r>
            <a:r>
              <a:rPr lang="en-US" altLang="zh-CN" sz="1500" dirty="0"/>
              <a:t>regression,</a:t>
            </a:r>
            <a:r>
              <a:rPr lang="zh-CN" altLang="en-US" sz="1500" dirty="0"/>
              <a:t> </a:t>
            </a:r>
            <a:r>
              <a:rPr lang="en-US" altLang="zh-CN" sz="1500" dirty="0"/>
              <a:t>decision</a:t>
            </a:r>
            <a:r>
              <a:rPr lang="zh-CN" altLang="en-US" sz="1500" dirty="0"/>
              <a:t> </a:t>
            </a:r>
            <a:r>
              <a:rPr lang="en-US" altLang="zh-CN" sz="1500" dirty="0"/>
              <a:t>tree,</a:t>
            </a:r>
            <a:r>
              <a:rPr lang="zh-CN" altLang="en-US" sz="1500" dirty="0"/>
              <a:t> </a:t>
            </a:r>
            <a:r>
              <a:rPr lang="en-US" altLang="zh-CN" sz="1500" dirty="0"/>
              <a:t>naive</a:t>
            </a:r>
            <a:r>
              <a:rPr lang="zh-CN" altLang="en-US" sz="1500" dirty="0"/>
              <a:t> </a:t>
            </a:r>
            <a:r>
              <a:rPr lang="en-US" altLang="zh-CN" sz="1500" dirty="0"/>
              <a:t>bayes</a:t>
            </a:r>
            <a:r>
              <a:rPr lang="zh-CN" altLang="en-US" sz="1500" dirty="0"/>
              <a:t> </a:t>
            </a:r>
            <a:r>
              <a:rPr lang="en-US" altLang="zh-CN" sz="1500" dirty="0"/>
              <a:t>gaussian,</a:t>
            </a:r>
            <a:r>
              <a:rPr lang="zh-CN" altLang="en-US" sz="1500" dirty="0"/>
              <a:t> </a:t>
            </a:r>
            <a:r>
              <a:rPr lang="en-US" altLang="zh-CN" sz="1500" dirty="0" err="1"/>
              <a:t>knn</a:t>
            </a:r>
            <a:r>
              <a:rPr lang="en-US" altLang="zh-CN" sz="1500" dirty="0"/>
              <a:t>,</a:t>
            </a:r>
            <a:r>
              <a:rPr lang="zh-CN" altLang="en-US" sz="1500" dirty="0"/>
              <a:t> </a:t>
            </a:r>
            <a:r>
              <a:rPr lang="en-US" altLang="zh-CN" sz="1500" dirty="0" err="1"/>
              <a:t>adaboost</a:t>
            </a:r>
            <a:r>
              <a:rPr lang="zh-CN" altLang="en-US" sz="1500" dirty="0"/>
              <a:t> </a:t>
            </a:r>
            <a:r>
              <a:rPr lang="en-US" altLang="zh-CN" sz="1500" dirty="0"/>
              <a:t>models</a:t>
            </a:r>
          </a:p>
          <a:p>
            <a:pPr lvl="1"/>
            <a:r>
              <a:rPr lang="en-US" altLang="zh-CN" sz="1500" dirty="0" err="1"/>
              <a:t>Kfold</a:t>
            </a:r>
            <a:r>
              <a:rPr lang="zh-CN" altLang="en-US" sz="1500" dirty="0"/>
              <a:t> </a:t>
            </a:r>
            <a:r>
              <a:rPr lang="en-US" altLang="zh-CN" sz="1500" dirty="0"/>
              <a:t>cross</a:t>
            </a:r>
            <a:r>
              <a:rPr lang="zh-CN" altLang="en-US" sz="1500" dirty="0"/>
              <a:t> </a:t>
            </a:r>
            <a:r>
              <a:rPr lang="en-US" altLang="zh-CN" sz="1500" dirty="0"/>
              <a:t>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Model</a:t>
            </a:r>
            <a:r>
              <a:rPr lang="zh-CN" altLang="en-US" sz="1500" dirty="0"/>
              <a:t> </a:t>
            </a:r>
            <a:r>
              <a:rPr lang="en-US" altLang="zh-CN" sz="1500" dirty="0"/>
              <a:t>Evaluation:</a:t>
            </a:r>
          </a:p>
          <a:p>
            <a:pPr lvl="1"/>
            <a:r>
              <a:rPr lang="en-US" altLang="zh-CN" sz="1500" dirty="0"/>
              <a:t>Accuracy, Precision, Recall, F1-score and AUC for model</a:t>
            </a:r>
            <a:r>
              <a:rPr lang="zh-CN" altLang="en-US" sz="1500" dirty="0"/>
              <a:t> </a:t>
            </a:r>
            <a:r>
              <a:rPr lang="en-US" altLang="zh-CN" sz="1500" dirty="0"/>
              <a:t>with probability</a:t>
            </a:r>
          </a:p>
          <a:p>
            <a:pPr lvl="1"/>
            <a:r>
              <a:rPr lang="en-US" altLang="zh-CN" sz="1500" dirty="0"/>
              <a:t>Confusion</a:t>
            </a:r>
            <a:r>
              <a:rPr lang="zh-CN" altLang="en-US" sz="1500" dirty="0"/>
              <a:t> </a:t>
            </a:r>
            <a:r>
              <a:rPr lang="en-US" altLang="zh-CN" sz="1500" dirty="0"/>
              <a:t>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Prediction on</a:t>
            </a:r>
            <a:r>
              <a:rPr lang="zh-CN" altLang="en-US" sz="1500" dirty="0"/>
              <a:t> </a:t>
            </a:r>
            <a:r>
              <a:rPr lang="en-US" altLang="zh-CN" sz="1500" dirty="0" err="1"/>
              <a:t>test.csv</a:t>
            </a:r>
            <a:r>
              <a:rPr lang="zh-CN" altLang="en-US" sz="1500" dirty="0"/>
              <a:t> </a:t>
            </a:r>
            <a:r>
              <a:rPr lang="en-US" altLang="zh-CN" sz="1500" dirty="0"/>
              <a:t>dataset.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F4B8-8669-17C1-04FC-40395B080E77}"/>
              </a:ext>
            </a:extLst>
          </p:cNvPr>
          <p:cNvSpPr txBox="1"/>
          <p:nvPr/>
        </p:nvSpPr>
        <p:spPr>
          <a:xfrm>
            <a:off x="9263742" y="1886407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Tools Used:</a:t>
            </a:r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EF2EF634-EF4E-17B6-24B0-0D28E2FF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6" y="2481943"/>
            <a:ext cx="1547811" cy="6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92095A-0E14-148C-0087-15E8E7DB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5" y="3218497"/>
            <a:ext cx="1538085" cy="6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4CB6245-A479-A03E-E630-8AF322EF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42" y="4028021"/>
            <a:ext cx="1538085" cy="8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s Seaborn too assertive at times? | by Pragya Verma | Analytics Vidhya |  Medium">
            <a:extLst>
              <a:ext uri="{FF2B5EF4-FFF2-40B4-BE49-F238E27FC236}">
                <a16:creationId xmlns:a16="http://schemas.microsoft.com/office/drawing/2014/main" id="{4AFA4C27-51BC-DE61-0534-2515DE2D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42" y="4978210"/>
            <a:ext cx="1555711" cy="4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tplotlib.pyplot.savefig — Matplotlib 3.1.2 documentation">
            <a:extLst>
              <a:ext uri="{FF2B5EF4-FFF2-40B4-BE49-F238E27FC236}">
                <a16:creationId xmlns:a16="http://schemas.microsoft.com/office/drawing/2014/main" id="{A30511D4-B3F5-9740-0E72-99AA5F20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15" y="5553007"/>
            <a:ext cx="1566405" cy="37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8FB6-4855-77CB-3052-CC291866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29" y="490540"/>
            <a:ext cx="9601200" cy="1309687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A90A-C1DF-85F8-5DA7-C9C7123B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767" y="1838093"/>
            <a:ext cx="6281058" cy="40375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Features category</a:t>
            </a:r>
          </a:p>
          <a:p>
            <a:pPr lvl="1"/>
            <a:r>
              <a:rPr lang="en-US" altLang="zh-CN" sz="1800" dirty="0"/>
              <a:t>Customer personal/demographic variables: </a:t>
            </a:r>
          </a:p>
          <a:p>
            <a:pPr lvl="2"/>
            <a:r>
              <a:rPr lang="en-US" altLang="zh-CN" sz="1800" dirty="0"/>
              <a:t>'</a:t>
            </a:r>
            <a:r>
              <a:rPr lang="en-US" altLang="zh-CN" sz="1800" dirty="0" err="1"/>
              <a:t>number_dependants</a:t>
            </a:r>
            <a:r>
              <a:rPr lang="en-US" altLang="zh-CN" sz="1800" dirty="0"/>
              <a:t>’, '</a:t>
            </a:r>
            <a:r>
              <a:rPr lang="en-US" altLang="zh-CN" sz="1800" dirty="0" err="1"/>
              <a:t>date_of_birth</a:t>
            </a:r>
            <a:r>
              <a:rPr lang="en-US" altLang="zh-CN" sz="1800" dirty="0"/>
              <a:t>’, '</a:t>
            </a:r>
            <a:r>
              <a:rPr lang="en-US" altLang="zh-CN" sz="1800" dirty="0" err="1"/>
              <a:t>monthly_income</a:t>
            </a:r>
            <a:r>
              <a:rPr lang="en-US" altLang="zh-CN" sz="1800" dirty="0"/>
              <a:t>’</a:t>
            </a:r>
          </a:p>
          <a:p>
            <a:pPr lvl="1"/>
            <a:r>
              <a:rPr lang="en-US" altLang="zh-CN" sz="1800" dirty="0"/>
              <a:t>Customer credit behavior and history:</a:t>
            </a:r>
          </a:p>
          <a:p>
            <a:pPr lvl="2"/>
            <a:r>
              <a:rPr lang="en-US" altLang="zh-CN" sz="1800" dirty="0"/>
              <a:t>'</a:t>
            </a:r>
            <a:r>
              <a:rPr lang="en-US" altLang="zh-CN" sz="1800" dirty="0" err="1"/>
              <a:t>credit_utilization</a:t>
            </a:r>
            <a:r>
              <a:rPr lang="en-US" altLang="zh-CN" sz="1800" dirty="0"/>
              <a:t>‘,</a:t>
            </a:r>
            <a:r>
              <a:rPr lang="zh-CN" altLang="en-US" sz="1800" dirty="0"/>
              <a:t> </a:t>
            </a:r>
            <a:r>
              <a:rPr lang="en-US" altLang="zh-CN" sz="1800" dirty="0"/>
              <a:t> '</a:t>
            </a:r>
            <a:r>
              <a:rPr lang="en-US" altLang="zh-CN" sz="1800" dirty="0" err="1"/>
              <a:t>debt_to_income_ratio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number_open_credit_lines</a:t>
            </a:r>
            <a:r>
              <a:rPr lang="en-US" altLang="zh-CN" sz="1800" dirty="0"/>
              <a:t>‘,</a:t>
            </a:r>
            <a:r>
              <a:rPr lang="zh-CN" altLang="en-US" sz="1800" dirty="0"/>
              <a:t> </a:t>
            </a:r>
            <a:r>
              <a:rPr lang="en-US" altLang="zh-CN" sz="1800" dirty="0"/>
              <a:t>'</a:t>
            </a:r>
            <a:r>
              <a:rPr lang="en-US" altLang="zh-CN" sz="1800" dirty="0" err="1"/>
              <a:t>number_open_loans</a:t>
            </a:r>
            <a:r>
              <a:rPr lang="en-US" altLang="zh-CN" sz="1800" dirty="0"/>
              <a:t>', 'number_90_days_past_due', '</a:t>
            </a:r>
            <a:r>
              <a:rPr lang="en-US" altLang="zh-CN" sz="1800" dirty="0" err="1"/>
              <a:t>number_charged_off</a:t>
            </a:r>
            <a:r>
              <a:rPr lang="en-US" altLang="zh-CN" sz="1800" dirty="0"/>
              <a:t>‘,</a:t>
            </a:r>
          </a:p>
          <a:p>
            <a:pPr lvl="1"/>
            <a:r>
              <a:rPr lang="en-US" altLang="zh-CN" sz="1800" dirty="0"/>
              <a:t>Credit scores:</a:t>
            </a:r>
          </a:p>
          <a:p>
            <a:pPr lvl="2"/>
            <a:r>
              <a:rPr lang="en-US" altLang="zh-CN" sz="1800" dirty="0"/>
              <a:t>'score1', 'score2’,</a:t>
            </a:r>
          </a:p>
          <a:p>
            <a:pPr lvl="1"/>
            <a:r>
              <a:rPr lang="en-US" altLang="zh-CN" sz="1800" dirty="0"/>
              <a:t>Target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variable:</a:t>
            </a:r>
            <a:r>
              <a:rPr lang="zh-CN" altLang="en-US" sz="1800" dirty="0"/>
              <a:t> </a:t>
            </a:r>
            <a:r>
              <a:rPr lang="en-US" altLang="zh-CN" sz="1800" b="1" dirty="0"/>
              <a:t>imbalanced</a:t>
            </a:r>
            <a:endParaRPr lang="en-US" altLang="zh-CN" sz="1800" dirty="0"/>
          </a:p>
          <a:p>
            <a:pPr lvl="2"/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/>
              <a:t>non-default,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/>
              <a:t>default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10%.</a:t>
            </a:r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E1265-16A7-20D3-BA2E-DE5753E0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13330"/>
              </p:ext>
            </p:extLst>
          </p:nvPr>
        </p:nvGraphicFramePr>
        <p:xfrm>
          <a:off x="673463" y="2222535"/>
          <a:ext cx="4603934" cy="360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28">
                  <a:extLst>
                    <a:ext uri="{9D8B030D-6E8A-4147-A177-3AD203B41FA5}">
                      <a16:colId xmlns:a16="http://schemas.microsoft.com/office/drawing/2014/main" val="855630202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1692431895"/>
                    </a:ext>
                  </a:extLst>
                </a:gridCol>
              </a:tblGrid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Training Data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16932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Unique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21737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8442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Feature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Numerical,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5256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473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r>
                        <a:rPr lang="en-US" dirty="0"/>
                        <a:t>Duplicate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226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0B76D0-C435-4649-1F15-1DA4E589C026}"/>
              </a:ext>
            </a:extLst>
          </p:cNvPr>
          <p:cNvSpPr txBox="1"/>
          <p:nvPr/>
        </p:nvSpPr>
        <p:spPr>
          <a:xfrm>
            <a:off x="582023" y="1800227"/>
            <a:ext cx="26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8171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6AAC-C762-93D8-0446-4D68C5C9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Abnormal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90B-22F6-6D76-E81B-9DB71632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‘</a:t>
            </a:r>
            <a:r>
              <a:rPr lang="en-US" sz="2400" dirty="0"/>
              <a:t>age</a:t>
            </a:r>
            <a:r>
              <a:rPr lang="en-US" altLang="zh-CN" sz="2400" dirty="0"/>
              <a:t>’: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sz="2000" dirty="0"/>
              <a:t>Derive ‘age’ feature from ‘</a:t>
            </a:r>
            <a:r>
              <a:rPr lang="en-US" sz="2000" dirty="0" err="1"/>
              <a:t>date_of_birth</a:t>
            </a:r>
            <a:r>
              <a:rPr lang="en-US" sz="2000" dirty="0"/>
              <a:t>’ feature and drop ‘</a:t>
            </a:r>
            <a:r>
              <a:rPr lang="en-US" sz="2000" dirty="0" err="1"/>
              <a:t>date_of_birth</a:t>
            </a:r>
            <a:r>
              <a:rPr lang="en-US" sz="2000" dirty="0"/>
              <a:t>’ feature. </a:t>
            </a:r>
          </a:p>
          <a:p>
            <a:pPr lvl="1"/>
            <a:r>
              <a:rPr lang="en-US" sz="2000" dirty="0"/>
              <a:t>Impute abnormal age (age &gt;= 122) with US median age (38) since the oldest person to ever live is 122 years old.</a:t>
            </a:r>
          </a:p>
          <a:p>
            <a:r>
              <a:rPr lang="en-US" altLang="zh-CN" sz="2400" dirty="0"/>
              <a:t>‘</a:t>
            </a:r>
            <a:r>
              <a:rPr lang="en-US" sz="2400" dirty="0" err="1"/>
              <a:t>number</a:t>
            </a:r>
            <a:r>
              <a:rPr lang="en-US" altLang="zh-CN" sz="2400" dirty="0" err="1"/>
              <a:t>_</a:t>
            </a:r>
            <a:r>
              <a:rPr lang="en-US" sz="2400" dirty="0" err="1"/>
              <a:t>dependants</a:t>
            </a:r>
            <a:r>
              <a:rPr lang="en-US" altLang="zh-CN" sz="2400" dirty="0"/>
              <a:t>’: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000" dirty="0"/>
              <a:t>r</a:t>
            </a:r>
            <a:r>
              <a:rPr lang="en-US" sz="2000" dirty="0"/>
              <a:t>eplace negative</a:t>
            </a:r>
            <a:r>
              <a:rPr lang="zh-CN" altLang="en-US" sz="2000" dirty="0"/>
              <a:t> </a:t>
            </a:r>
            <a:r>
              <a:rPr lang="en-US" sz="2000" dirty="0"/>
              <a:t>value by 0 since this feature should be non-negative from common sense.</a:t>
            </a:r>
          </a:p>
        </p:txBody>
      </p:sp>
    </p:spTree>
    <p:extLst>
      <p:ext uri="{BB962C8B-B14F-4D97-AF65-F5344CB8AC3E}">
        <p14:creationId xmlns:p14="http://schemas.microsoft.com/office/powerpoint/2010/main" val="38887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6AAC-C762-93D8-0446-4D68C5C9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90B-22F6-6D76-E81B-9DB71632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52650"/>
            <a:ext cx="6916271" cy="3643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Some models are not robust to outliers, outliers distort model coefficients.</a:t>
            </a:r>
          </a:p>
          <a:p>
            <a:r>
              <a:rPr lang="en-US" altLang="zh-CN" dirty="0"/>
              <a:t>methods case by case:</a:t>
            </a:r>
          </a:p>
          <a:p>
            <a:pPr lvl="1"/>
            <a:r>
              <a:rPr lang="en-US" altLang="zh-CN" dirty="0"/>
              <a:t>Delete: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outliers.</a:t>
            </a:r>
          </a:p>
          <a:p>
            <a:pPr lvl="1"/>
            <a:r>
              <a:rPr lang="en-US" altLang="zh-CN" dirty="0"/>
              <a:t>Keep: impute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mean, group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stability.</a:t>
            </a:r>
          </a:p>
          <a:p>
            <a:r>
              <a:rPr lang="en-US" dirty="0" err="1"/>
              <a:t>monthly_income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monthly_income_group</a:t>
            </a:r>
            <a:endParaRPr lang="en-US" altLang="zh-CN" dirty="0"/>
          </a:p>
          <a:p>
            <a:pPr lvl="1"/>
            <a:r>
              <a:rPr lang="en-US" altLang="zh-CN" dirty="0"/>
              <a:t>group income into 3 quantiles as low(0), medium(1) and high income(2)</a:t>
            </a:r>
          </a:p>
          <a:p>
            <a:r>
              <a:rPr lang="en-US" dirty="0"/>
              <a:t>number_90_days_past_due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/>
              <a:t>number_90_days_past_due</a:t>
            </a:r>
            <a:r>
              <a:rPr lang="en-US" altLang="zh-CN" dirty="0"/>
              <a:t>_ind</a:t>
            </a:r>
          </a:p>
          <a:p>
            <a:r>
              <a:rPr lang="en-US" dirty="0" err="1"/>
              <a:t>number_charged_of</a:t>
            </a:r>
            <a:r>
              <a:rPr lang="en-US" altLang="zh-CN" dirty="0" err="1"/>
              <a:t>f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 err="1"/>
              <a:t>number_charged_of</a:t>
            </a:r>
            <a:r>
              <a:rPr lang="en-US" altLang="zh-CN" dirty="0" err="1"/>
              <a:t>f_ind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B693FFA-84B8-7545-8065-BEC50548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817" y="2659949"/>
            <a:ext cx="3594100" cy="2489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7CFBB6-9C4D-76CB-0B79-2115C4A4FA21}"/>
              </a:ext>
            </a:extLst>
          </p:cNvPr>
          <p:cNvCxnSpPr/>
          <p:nvPr/>
        </p:nvCxnSpPr>
        <p:spPr>
          <a:xfrm>
            <a:off x="8364817" y="3532340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EF39E-0CA3-820F-CF44-088757FAE06D}"/>
              </a:ext>
            </a:extLst>
          </p:cNvPr>
          <p:cNvCxnSpPr/>
          <p:nvPr/>
        </p:nvCxnSpPr>
        <p:spPr>
          <a:xfrm>
            <a:off x="8364817" y="4198307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C7558-6E01-A4BD-6D08-91010C0FAC6A}"/>
              </a:ext>
            </a:extLst>
          </p:cNvPr>
          <p:cNvCxnSpPr/>
          <p:nvPr/>
        </p:nvCxnSpPr>
        <p:spPr>
          <a:xfrm>
            <a:off x="8364817" y="4400811"/>
            <a:ext cx="34787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76D7D7-2838-7987-A8DC-609A526749FE}"/>
              </a:ext>
            </a:extLst>
          </p:cNvPr>
          <p:cNvSpPr txBox="1"/>
          <p:nvPr/>
        </p:nvSpPr>
        <p:spPr>
          <a:xfrm>
            <a:off x="8248275" y="2221633"/>
            <a:ext cx="38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percentage based on IQR</a:t>
            </a:r>
          </a:p>
        </p:txBody>
      </p:sp>
    </p:spTree>
    <p:extLst>
      <p:ext uri="{BB962C8B-B14F-4D97-AF65-F5344CB8AC3E}">
        <p14:creationId xmlns:p14="http://schemas.microsoft.com/office/powerpoint/2010/main" val="40688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79208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F9935-69E9-C86E-E0E0-9AAA0DAA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068361"/>
            <a:ext cx="4705350" cy="3520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number_dependants</a:t>
            </a:r>
            <a:r>
              <a:rPr lang="en-US" sz="1500" dirty="0"/>
              <a:t>: majority of customers has 0 or 1 </a:t>
            </a:r>
            <a:r>
              <a:rPr lang="en-US" sz="1500" dirty="0" err="1"/>
              <a:t>dependants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number_open_credit_lines</a:t>
            </a:r>
            <a:r>
              <a:rPr lang="en-US" sz="1500" dirty="0"/>
              <a:t>: right skewed. The majority customers has 3 to 6 open credit lines.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number_open_loans</a:t>
            </a:r>
            <a:r>
              <a:rPr lang="en-US" sz="1500" dirty="0"/>
              <a:t>: right skewed, and the majority customers has 1 or 2 open loans.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number_90_days_past_due</a:t>
            </a:r>
            <a:r>
              <a:rPr lang="zh-CN" altLang="en-US" sz="1500" dirty="0"/>
              <a:t> </a:t>
            </a:r>
            <a:r>
              <a:rPr lang="en-US" sz="1500" dirty="0"/>
              <a:t>&amp; </a:t>
            </a:r>
            <a:r>
              <a:rPr lang="en-US" sz="1500" dirty="0" err="1"/>
              <a:t>number_charged_off</a:t>
            </a:r>
            <a:r>
              <a:rPr lang="en-US" sz="1500" dirty="0"/>
              <a:t>: majority customers never past 90 days due and never charged off.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24C134-4089-A36F-E4EA-D79D4C66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775" y="1905513"/>
            <a:ext cx="6044132" cy="3683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489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79208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F9935-69E9-C86E-E0E0-9AAA0DAA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068361"/>
            <a:ext cx="4705350" cy="3520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credit_utilization</a:t>
            </a:r>
            <a:r>
              <a:rPr lang="en-US" sz="1500" dirty="0"/>
              <a:t>: right skewed; majority customers credit utilization is below 0.1.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debt_to_income_ratio</a:t>
            </a:r>
            <a:r>
              <a:rPr lang="en-US" sz="1500" dirty="0"/>
              <a:t>: approximate normal distribution. The mean is around 0.3.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monthly_income</a:t>
            </a:r>
            <a:r>
              <a:rPr lang="en-US" sz="1500" dirty="0"/>
              <a:t>: right skewed. majority customers income is below $2500.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score1 &amp; score2: approximate uniform distribution.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age: approximate uniform distribution.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AA9E3A-EE6F-A9F8-A5FB-41B0A313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82" y="2068360"/>
            <a:ext cx="7084387" cy="352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7EE-A02A-A961-A133-E787632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14" y="225836"/>
            <a:ext cx="9963149" cy="1778907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—Boxplot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1CD331-E188-B314-33B3-61CCD17C3F9F}"/>
              </a:ext>
            </a:extLst>
          </p:cNvPr>
          <p:cNvGrpSpPr/>
          <p:nvPr/>
        </p:nvGrpSpPr>
        <p:grpSpPr>
          <a:xfrm>
            <a:off x="4440447" y="1782445"/>
            <a:ext cx="7751553" cy="4109402"/>
            <a:chOff x="0" y="1161827"/>
            <a:chExt cx="7328361" cy="37062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92790E-DD33-F89D-9078-EB4E245C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1827"/>
              <a:ext cx="3615900" cy="18242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02512-DE6C-E668-CC91-735B3558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900" y="1161827"/>
              <a:ext cx="3712461" cy="18396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5604A6-54FD-51B7-CE88-CD4E17B2F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992622"/>
              <a:ext cx="3615900" cy="1740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C51857-47AC-2B9A-30A2-8A12A585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5899" y="3001446"/>
              <a:ext cx="3712461" cy="1866671"/>
            </a:xfrm>
            <a:prstGeom prst="rect">
              <a:avLst/>
            </a:prstGeom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FD06F-05B4-5E50-16B3-35A7B005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0" y="2025899"/>
            <a:ext cx="4097547" cy="3643312"/>
          </a:xfrm>
        </p:spPr>
        <p:txBody>
          <a:bodyPr/>
          <a:lstStyle/>
          <a:p>
            <a:r>
              <a:rPr lang="en-US" dirty="0" err="1"/>
              <a:t>monthly_income</a:t>
            </a:r>
            <a:r>
              <a:rPr lang="en-US" dirty="0"/>
              <a:t>: non-default customers has high monthly income</a:t>
            </a:r>
            <a:r>
              <a:rPr lang="en-US" altLang="zh-CN" dirty="0"/>
              <a:t>.</a:t>
            </a:r>
          </a:p>
          <a:p>
            <a:r>
              <a:rPr lang="en-US" dirty="0" err="1"/>
              <a:t>number_open_credit_lines</a:t>
            </a:r>
            <a:r>
              <a:rPr lang="en-US" dirty="0"/>
              <a:t>: default group has high variance than non-default group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</a:t>
            </a:r>
            <a:r>
              <a:rPr lang="en-US" dirty="0"/>
              <a:t>core1 &amp; score2: non-default has lower score1 and score2.</a:t>
            </a:r>
          </a:p>
        </p:txBody>
      </p:sp>
    </p:spTree>
    <p:extLst>
      <p:ext uri="{BB962C8B-B14F-4D97-AF65-F5344CB8AC3E}">
        <p14:creationId xmlns:p14="http://schemas.microsoft.com/office/powerpoint/2010/main" val="235184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22C4-84C9-EEF4-3D74-F0615DA2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3E77-F4E8-FC18-9389-D31F71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43113"/>
            <a:ext cx="9601200" cy="38623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Indicators:</a:t>
            </a:r>
          </a:p>
          <a:p>
            <a:pPr lvl="1"/>
            <a:r>
              <a:rPr lang="en-US" dirty="0"/>
              <a:t>90_days_past_due_ind: a binary indicator for whether the borrower has ever been 90 days past due. This feature can address outlier issue.</a:t>
            </a:r>
          </a:p>
          <a:p>
            <a:pPr lvl="1"/>
            <a:r>
              <a:rPr lang="en-US" dirty="0" err="1"/>
              <a:t>charged_off_ind</a:t>
            </a:r>
            <a:r>
              <a:rPr lang="en-US" dirty="0"/>
              <a:t>: a binary indicator for whether the borrower has ever had a charge-off. This feature can address outlier issue.</a:t>
            </a:r>
          </a:p>
          <a:p>
            <a:r>
              <a:rPr lang="en-US" dirty="0"/>
              <a:t>Binning group </a:t>
            </a:r>
          </a:p>
          <a:p>
            <a:pPr lvl="1"/>
            <a:r>
              <a:rPr lang="en-US" dirty="0" err="1"/>
              <a:t>monthly_income_group</a:t>
            </a:r>
            <a:r>
              <a:rPr lang="en-US" dirty="0"/>
              <a:t>: group income into 3 quantiles as low(0), medium(1) and high income(2). This feature can address outlier issue.</a:t>
            </a:r>
          </a:p>
          <a:p>
            <a:r>
              <a:rPr lang="en-US" dirty="0"/>
              <a:t>Interaction:</a:t>
            </a:r>
          </a:p>
          <a:p>
            <a:pPr lvl="1"/>
            <a:r>
              <a:rPr lang="en-US" dirty="0" err="1"/>
              <a:t>income_per_household</a:t>
            </a:r>
            <a:r>
              <a:rPr lang="en-US" dirty="0"/>
              <a:t>: income/(number_dependants+1).</a:t>
            </a:r>
          </a:p>
          <a:p>
            <a:pPr lvl="1"/>
            <a:r>
              <a:rPr lang="en-US" dirty="0" err="1"/>
              <a:t>credit_utilization_total</a:t>
            </a:r>
            <a:r>
              <a:rPr lang="en-US" dirty="0"/>
              <a:t>: </a:t>
            </a:r>
            <a:r>
              <a:rPr lang="en-US" dirty="0" err="1"/>
              <a:t>credit_utilization</a:t>
            </a:r>
            <a:r>
              <a:rPr lang="en-US" dirty="0"/>
              <a:t> * </a:t>
            </a:r>
            <a:r>
              <a:rPr lang="en-US" dirty="0" err="1"/>
              <a:t>number_open_credit_lines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53558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{464DC7B4-092A-2841-9D5A-D36EE7DD7F44}tf10001119</Template>
  <TotalTime>14600</TotalTime>
  <Words>1913</Words>
  <Application>Microsoft Macintosh PowerPoint</Application>
  <PresentationFormat>Widescreen</PresentationFormat>
  <Paragraphs>259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Söhne</vt:lpstr>
      <vt:lpstr>Arial</vt:lpstr>
      <vt:lpstr>Calibri</vt:lpstr>
      <vt:lpstr>Goudy Old Style</vt:lpstr>
      <vt:lpstr>Univers Light</vt:lpstr>
      <vt:lpstr>PoiseVTI</vt:lpstr>
      <vt:lpstr>Loan Default Data Challenge Report</vt:lpstr>
      <vt:lpstr>Project RoadMap</vt:lpstr>
      <vt:lpstr>Data Overview</vt:lpstr>
      <vt:lpstr>Data Preparation — Abnormal values</vt:lpstr>
      <vt:lpstr>Data Preparation — Outliers</vt:lpstr>
      <vt:lpstr>Data Exploration — Distribution</vt:lpstr>
      <vt:lpstr>Data Exploration — Distribution Cont.</vt:lpstr>
      <vt:lpstr>Data Exploration —Boxplot </vt:lpstr>
      <vt:lpstr>New Features</vt:lpstr>
      <vt:lpstr>Feature Selection</vt:lpstr>
      <vt:lpstr>Scale</vt:lpstr>
      <vt:lpstr>Model development</vt:lpstr>
      <vt:lpstr>Model Hyperparameter Tuning</vt:lpstr>
      <vt:lpstr>Model development</vt:lpstr>
      <vt:lpstr>Model Evaluation Step</vt:lpstr>
      <vt:lpstr>Model Evaluation Result</vt:lpstr>
      <vt:lpstr>Furthermore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Take-Home Data Challenge Report</dc:title>
  <dc:creator>23590</dc:creator>
  <cp:lastModifiedBy>23590</cp:lastModifiedBy>
  <cp:revision>18</cp:revision>
  <dcterms:created xsi:type="dcterms:W3CDTF">2024-01-07T22:38:45Z</dcterms:created>
  <dcterms:modified xsi:type="dcterms:W3CDTF">2024-03-17T13:58:38Z</dcterms:modified>
</cp:coreProperties>
</file>