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6"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AFEB4-AAA3-7471-3FB8-1A22475C49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a:p>
        </p:txBody>
      </p:sp>
      <p:sp>
        <p:nvSpPr>
          <p:cNvPr id="3" name="副标题 2">
            <a:extLst>
              <a:ext uri="{FF2B5EF4-FFF2-40B4-BE49-F238E27FC236}">
                <a16:creationId xmlns:a16="http://schemas.microsoft.com/office/drawing/2014/main" id="{45BCAF7E-850B-DCAC-153D-6BDCF378C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a:p>
        </p:txBody>
      </p:sp>
      <p:sp>
        <p:nvSpPr>
          <p:cNvPr id="4" name="日期占位符 3">
            <a:extLst>
              <a:ext uri="{FF2B5EF4-FFF2-40B4-BE49-F238E27FC236}">
                <a16:creationId xmlns:a16="http://schemas.microsoft.com/office/drawing/2014/main" id="{BE73B8F3-2113-D250-E9FD-BA55DBEFEF8A}"/>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5" name="页脚占位符 4">
            <a:extLst>
              <a:ext uri="{FF2B5EF4-FFF2-40B4-BE49-F238E27FC236}">
                <a16:creationId xmlns:a16="http://schemas.microsoft.com/office/drawing/2014/main" id="{94BDF6BE-A136-2EE6-F2C1-723C99C261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B10365-4C94-DC6D-5767-3DAE7F0BB7F5}"/>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50349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EFA7F-51FE-6B1E-6F65-279EF9FDA191}"/>
              </a:ext>
            </a:extLst>
          </p:cNvPr>
          <p:cNvSpPr>
            <a:spLocks noGrp="1"/>
          </p:cNvSpPr>
          <p:nvPr>
            <p:ph type="title"/>
          </p:nvPr>
        </p:nvSpPr>
        <p:spPr/>
        <p:txBody>
          <a:bodyPr/>
          <a:lstStyle/>
          <a:p>
            <a:r>
              <a:rPr lang="zh-CN" altLang="en-US"/>
              <a:t>单击此处编辑母版标题样式</a:t>
            </a:r>
            <a:endParaRPr/>
          </a:p>
        </p:txBody>
      </p:sp>
      <p:sp>
        <p:nvSpPr>
          <p:cNvPr id="3" name="竖排文字占位符 2">
            <a:extLst>
              <a:ext uri="{FF2B5EF4-FFF2-40B4-BE49-F238E27FC236}">
                <a16:creationId xmlns:a16="http://schemas.microsoft.com/office/drawing/2014/main" id="{9B997301-1478-7207-FF06-C062D6A421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4" name="日期占位符 3">
            <a:extLst>
              <a:ext uri="{FF2B5EF4-FFF2-40B4-BE49-F238E27FC236}">
                <a16:creationId xmlns:a16="http://schemas.microsoft.com/office/drawing/2014/main" id="{987D2979-0FB3-9F41-880D-3BA606AE32B6}"/>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5" name="页脚占位符 4">
            <a:extLst>
              <a:ext uri="{FF2B5EF4-FFF2-40B4-BE49-F238E27FC236}">
                <a16:creationId xmlns:a16="http://schemas.microsoft.com/office/drawing/2014/main" id="{C6668B55-B29D-9B02-42F8-503F7D0A8A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FE804-7B8A-05F0-8A11-7D6DDCD13FAF}"/>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387743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988D01-E893-FD4F-A564-A238675549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a:p>
        </p:txBody>
      </p:sp>
      <p:sp>
        <p:nvSpPr>
          <p:cNvPr id="3" name="竖排文字占位符 2">
            <a:extLst>
              <a:ext uri="{FF2B5EF4-FFF2-40B4-BE49-F238E27FC236}">
                <a16:creationId xmlns:a16="http://schemas.microsoft.com/office/drawing/2014/main" id="{45DA262C-2272-C4D0-C097-FCBD538135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4" name="日期占位符 3">
            <a:extLst>
              <a:ext uri="{FF2B5EF4-FFF2-40B4-BE49-F238E27FC236}">
                <a16:creationId xmlns:a16="http://schemas.microsoft.com/office/drawing/2014/main" id="{07A86121-39EB-7436-3894-7B139BC5AC7C}"/>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5" name="页脚占位符 4">
            <a:extLst>
              <a:ext uri="{FF2B5EF4-FFF2-40B4-BE49-F238E27FC236}">
                <a16:creationId xmlns:a16="http://schemas.microsoft.com/office/drawing/2014/main" id="{E3DEE427-2A1A-2FDD-A635-911C8AAED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2BD212-B39F-E03E-50A0-E11F43A3B363}"/>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330076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DF794-91AE-4B97-39BE-1BD00FDBFF29}"/>
              </a:ext>
            </a:extLst>
          </p:cNvPr>
          <p:cNvSpPr>
            <a:spLocks noGrp="1"/>
          </p:cNvSpPr>
          <p:nvPr>
            <p:ph type="title"/>
          </p:nvPr>
        </p:nvSpPr>
        <p:spPr/>
        <p:txBody>
          <a:bodyPr/>
          <a:lstStyle/>
          <a:p>
            <a:r>
              <a:rPr lang="zh-CN" altLang="en-US"/>
              <a:t>单击此处编辑母版标题样式</a:t>
            </a:r>
            <a:endParaRPr/>
          </a:p>
        </p:txBody>
      </p:sp>
      <p:sp>
        <p:nvSpPr>
          <p:cNvPr id="3" name="内容占位符 2">
            <a:extLst>
              <a:ext uri="{FF2B5EF4-FFF2-40B4-BE49-F238E27FC236}">
                <a16:creationId xmlns:a16="http://schemas.microsoft.com/office/drawing/2014/main" id="{AB28FB0B-0B7D-9DF2-460D-03F5B3457F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4" name="日期占位符 3">
            <a:extLst>
              <a:ext uri="{FF2B5EF4-FFF2-40B4-BE49-F238E27FC236}">
                <a16:creationId xmlns:a16="http://schemas.microsoft.com/office/drawing/2014/main" id="{1F633003-5252-9187-56E0-6993A0CB30FD}"/>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5" name="页脚占位符 4">
            <a:extLst>
              <a:ext uri="{FF2B5EF4-FFF2-40B4-BE49-F238E27FC236}">
                <a16:creationId xmlns:a16="http://schemas.microsoft.com/office/drawing/2014/main" id="{2893FD72-F4B2-8A5D-1F48-B29DAE17D6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007CEA-6FFD-F6E9-373A-67162CFE3194}"/>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123975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2487A-7230-7CFC-2590-DF7779A3EB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a:p>
        </p:txBody>
      </p:sp>
      <p:sp>
        <p:nvSpPr>
          <p:cNvPr id="3" name="文本占位符 2">
            <a:extLst>
              <a:ext uri="{FF2B5EF4-FFF2-40B4-BE49-F238E27FC236}">
                <a16:creationId xmlns:a16="http://schemas.microsoft.com/office/drawing/2014/main" id="{3C30DA36-835A-68F5-AFFC-2C7C30465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543B9F-DE30-BF3A-BD4F-5EEE02E53BBC}"/>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5" name="页脚占位符 4">
            <a:extLst>
              <a:ext uri="{FF2B5EF4-FFF2-40B4-BE49-F238E27FC236}">
                <a16:creationId xmlns:a16="http://schemas.microsoft.com/office/drawing/2014/main" id="{7DC1BB7C-7BFE-B9F3-CABB-E1FD154055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A49380-C6DD-262B-3C0B-4E81D0A316EE}"/>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253286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41E7F-4110-25E8-048F-35853A7475F6}"/>
              </a:ext>
            </a:extLst>
          </p:cNvPr>
          <p:cNvSpPr>
            <a:spLocks noGrp="1"/>
          </p:cNvSpPr>
          <p:nvPr>
            <p:ph type="title"/>
          </p:nvPr>
        </p:nvSpPr>
        <p:spPr/>
        <p:txBody>
          <a:bodyPr/>
          <a:lstStyle/>
          <a:p>
            <a:r>
              <a:rPr lang="zh-CN" altLang="en-US"/>
              <a:t>单击此处编辑母版标题样式</a:t>
            </a:r>
            <a:endParaRPr/>
          </a:p>
        </p:txBody>
      </p:sp>
      <p:sp>
        <p:nvSpPr>
          <p:cNvPr id="3" name="内容占位符 2">
            <a:extLst>
              <a:ext uri="{FF2B5EF4-FFF2-40B4-BE49-F238E27FC236}">
                <a16:creationId xmlns:a16="http://schemas.microsoft.com/office/drawing/2014/main" id="{788BEF51-C6FB-9E45-7262-7ED0B25EBB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4" name="内容占位符 3">
            <a:extLst>
              <a:ext uri="{FF2B5EF4-FFF2-40B4-BE49-F238E27FC236}">
                <a16:creationId xmlns:a16="http://schemas.microsoft.com/office/drawing/2014/main" id="{0D40B3BC-AFF1-2365-DB81-25E8B76A8D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5" name="日期占位符 4">
            <a:extLst>
              <a:ext uri="{FF2B5EF4-FFF2-40B4-BE49-F238E27FC236}">
                <a16:creationId xmlns:a16="http://schemas.microsoft.com/office/drawing/2014/main" id="{E53E3A8A-5E85-952E-DE31-99C46AD3B104}"/>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6" name="页脚占位符 5">
            <a:extLst>
              <a:ext uri="{FF2B5EF4-FFF2-40B4-BE49-F238E27FC236}">
                <a16:creationId xmlns:a16="http://schemas.microsoft.com/office/drawing/2014/main" id="{88E38653-6B06-CA00-24B7-C176A4611E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E9DF2D-0C0F-0304-85A1-68D9970F846E}"/>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65673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16FEF-FB55-5E34-D087-5DC77CE51621}"/>
              </a:ext>
            </a:extLst>
          </p:cNvPr>
          <p:cNvSpPr>
            <a:spLocks noGrp="1"/>
          </p:cNvSpPr>
          <p:nvPr>
            <p:ph type="title"/>
          </p:nvPr>
        </p:nvSpPr>
        <p:spPr>
          <a:xfrm>
            <a:off x="839788" y="365125"/>
            <a:ext cx="10515600" cy="1325563"/>
          </a:xfrm>
        </p:spPr>
        <p:txBody>
          <a:bodyPr/>
          <a:lstStyle/>
          <a:p>
            <a:r>
              <a:rPr lang="zh-CN" altLang="en-US"/>
              <a:t>单击此处编辑母版标题样式</a:t>
            </a:r>
            <a:endParaRPr/>
          </a:p>
        </p:txBody>
      </p:sp>
      <p:sp>
        <p:nvSpPr>
          <p:cNvPr id="3" name="文本占位符 2">
            <a:extLst>
              <a:ext uri="{FF2B5EF4-FFF2-40B4-BE49-F238E27FC236}">
                <a16:creationId xmlns:a16="http://schemas.microsoft.com/office/drawing/2014/main" id="{B27B3D06-E6FB-05AA-90BF-E1B2318CA9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718C35F-7048-67DB-FF90-5CB2707442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5" name="文本占位符 4">
            <a:extLst>
              <a:ext uri="{FF2B5EF4-FFF2-40B4-BE49-F238E27FC236}">
                <a16:creationId xmlns:a16="http://schemas.microsoft.com/office/drawing/2014/main" id="{73B94B0E-D0BD-665A-55A8-982939974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26D07-B135-5F35-523F-D2D94B8790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7" name="日期占位符 6">
            <a:extLst>
              <a:ext uri="{FF2B5EF4-FFF2-40B4-BE49-F238E27FC236}">
                <a16:creationId xmlns:a16="http://schemas.microsoft.com/office/drawing/2014/main" id="{C4B852C2-8E68-BD62-6951-033A54448D62}"/>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8" name="页脚占位符 7">
            <a:extLst>
              <a:ext uri="{FF2B5EF4-FFF2-40B4-BE49-F238E27FC236}">
                <a16:creationId xmlns:a16="http://schemas.microsoft.com/office/drawing/2014/main" id="{46D008ED-A3F0-EEE1-8541-ABF41B38F7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3C26B8-477D-2A0E-C36E-3B3C9991A074}"/>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187610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73888-271F-0133-E29C-641BA7746459}"/>
              </a:ext>
            </a:extLst>
          </p:cNvPr>
          <p:cNvSpPr>
            <a:spLocks noGrp="1"/>
          </p:cNvSpPr>
          <p:nvPr>
            <p:ph type="title"/>
          </p:nvPr>
        </p:nvSpPr>
        <p:spPr/>
        <p:txBody>
          <a:bodyPr/>
          <a:lstStyle/>
          <a:p>
            <a:r>
              <a:rPr lang="zh-CN" altLang="en-US"/>
              <a:t>单击此处编辑母版标题样式</a:t>
            </a:r>
            <a:endParaRPr/>
          </a:p>
        </p:txBody>
      </p:sp>
      <p:sp>
        <p:nvSpPr>
          <p:cNvPr id="3" name="日期占位符 2">
            <a:extLst>
              <a:ext uri="{FF2B5EF4-FFF2-40B4-BE49-F238E27FC236}">
                <a16:creationId xmlns:a16="http://schemas.microsoft.com/office/drawing/2014/main" id="{F54BBE85-BDF1-392F-FCC0-CE0870D26FDC}"/>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4" name="页脚占位符 3">
            <a:extLst>
              <a:ext uri="{FF2B5EF4-FFF2-40B4-BE49-F238E27FC236}">
                <a16:creationId xmlns:a16="http://schemas.microsoft.com/office/drawing/2014/main" id="{57089CD7-DFE5-00BE-2DCF-F83CCE8779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6C343C-5A29-DBB5-4069-38E5E7767CD1}"/>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134160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8EB460-8D88-0672-4DC0-307506DEAC96}"/>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3" name="页脚占位符 2">
            <a:extLst>
              <a:ext uri="{FF2B5EF4-FFF2-40B4-BE49-F238E27FC236}">
                <a16:creationId xmlns:a16="http://schemas.microsoft.com/office/drawing/2014/main" id="{04B5DCE4-C570-550B-04BE-7D6377BBDD1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F61878-B9D4-F370-3AAD-7EFB41CA9BAE}"/>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202451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F349B-443B-23C9-799E-EC2A0F7B21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a:p>
        </p:txBody>
      </p:sp>
      <p:sp>
        <p:nvSpPr>
          <p:cNvPr id="3" name="内容占位符 2">
            <a:extLst>
              <a:ext uri="{FF2B5EF4-FFF2-40B4-BE49-F238E27FC236}">
                <a16:creationId xmlns:a16="http://schemas.microsoft.com/office/drawing/2014/main" id="{8B731EEE-993E-7ED2-DC24-6197CE149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4" name="文本占位符 3">
            <a:extLst>
              <a:ext uri="{FF2B5EF4-FFF2-40B4-BE49-F238E27FC236}">
                <a16:creationId xmlns:a16="http://schemas.microsoft.com/office/drawing/2014/main" id="{4F3125C8-69FF-6255-6B9D-8AC411631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780CEA-82B3-7796-4619-F4A53A7A8456}"/>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6" name="页脚占位符 5">
            <a:extLst>
              <a:ext uri="{FF2B5EF4-FFF2-40B4-BE49-F238E27FC236}">
                <a16:creationId xmlns:a16="http://schemas.microsoft.com/office/drawing/2014/main" id="{75D44524-20F3-D153-9054-3140187B6B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E50115-923D-9619-1322-F4211EEE934F}"/>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75651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97F39-3308-ABFD-7889-E9FD24B993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a:p>
        </p:txBody>
      </p:sp>
      <p:sp>
        <p:nvSpPr>
          <p:cNvPr id="3" name="图片占位符 2">
            <a:extLst>
              <a:ext uri="{FF2B5EF4-FFF2-40B4-BE49-F238E27FC236}">
                <a16:creationId xmlns:a16="http://schemas.microsoft.com/office/drawing/2014/main" id="{CC6B3680-2A63-6643-7B2B-902C63462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文本占位符 3">
            <a:extLst>
              <a:ext uri="{FF2B5EF4-FFF2-40B4-BE49-F238E27FC236}">
                <a16:creationId xmlns:a16="http://schemas.microsoft.com/office/drawing/2014/main" id="{2F3FDEDC-ED9E-A5AD-AA29-6F756B531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31A248-8761-2110-1A41-1CACCE0025DA}"/>
              </a:ext>
            </a:extLst>
          </p:cNvPr>
          <p:cNvSpPr>
            <a:spLocks noGrp="1"/>
          </p:cNvSpPr>
          <p:nvPr>
            <p:ph type="dt" sz="half" idx="10"/>
          </p:nvPr>
        </p:nvSpPr>
        <p:spPr/>
        <p:txBody>
          <a:bodyPr/>
          <a:lstStyle/>
          <a:p>
            <a:fld id="{FDEBECE8-2713-7B4D-98E9-C40391FB2D7C}" type="datetimeFigureOut">
              <a:rPr lang="en-US" altLang="zh-CN" smtClean="0"/>
              <a:t>1/16/25</a:t>
            </a:fld>
            <a:endParaRPr lang="zh-CN" altLang="en-US"/>
          </a:p>
        </p:txBody>
      </p:sp>
      <p:sp>
        <p:nvSpPr>
          <p:cNvPr id="6" name="页脚占位符 5">
            <a:extLst>
              <a:ext uri="{FF2B5EF4-FFF2-40B4-BE49-F238E27FC236}">
                <a16:creationId xmlns:a16="http://schemas.microsoft.com/office/drawing/2014/main" id="{DADFB2F3-61D6-36C1-7D5E-2A2E8FC43B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A90550-80EB-C835-332C-01CD80F815A8}"/>
              </a:ext>
            </a:extLst>
          </p:cNvPr>
          <p:cNvSpPr>
            <a:spLocks noGrp="1"/>
          </p:cNvSpPr>
          <p:nvPr>
            <p:ph type="sldNum" sz="quarter" idx="12"/>
          </p:nvPr>
        </p:nvSpPr>
        <p:spPr/>
        <p:txBody>
          <a:bodyPr/>
          <a:lstStyle/>
          <a:p>
            <a:fld id="{5D0EFC48-695A-544A-9A58-84108432B102}" type="slidenum">
              <a:rPr lang="en-US" altLang="zh-CN" smtClean="0"/>
              <a:t>‹#›</a:t>
            </a:fld>
            <a:endParaRPr lang="en-US"/>
          </a:p>
        </p:txBody>
      </p:sp>
    </p:spTree>
    <p:extLst>
      <p:ext uri="{BB962C8B-B14F-4D97-AF65-F5344CB8AC3E}">
        <p14:creationId xmlns:p14="http://schemas.microsoft.com/office/powerpoint/2010/main" val="331607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188EFB-9F03-BBEC-1A4F-9CE99A548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a:p>
        </p:txBody>
      </p:sp>
      <p:sp>
        <p:nvSpPr>
          <p:cNvPr id="3" name="文本占位符 2">
            <a:extLst>
              <a:ext uri="{FF2B5EF4-FFF2-40B4-BE49-F238E27FC236}">
                <a16:creationId xmlns:a16="http://schemas.microsoft.com/office/drawing/2014/main" id="{661D91E4-F678-40B1-72FC-72E6116F5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a:p>
        </p:txBody>
      </p:sp>
      <p:sp>
        <p:nvSpPr>
          <p:cNvPr id="4" name="日期占位符 3">
            <a:extLst>
              <a:ext uri="{FF2B5EF4-FFF2-40B4-BE49-F238E27FC236}">
                <a16:creationId xmlns:a16="http://schemas.microsoft.com/office/drawing/2014/main" id="{9DBF2869-4312-4B02-4E37-2BA7E5C92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BECE8-2713-7B4D-98E9-C40391FB2D7C}" type="datetimeFigureOut">
              <a:rPr lang="zh-CN" altLang="en-US" smtClean="0"/>
              <a:t>2025/1/16</a:t>
            </a:fld>
            <a:endParaRPr/>
          </a:p>
        </p:txBody>
      </p:sp>
      <p:sp>
        <p:nvSpPr>
          <p:cNvPr id="5" name="页脚占位符 4">
            <a:extLst>
              <a:ext uri="{FF2B5EF4-FFF2-40B4-BE49-F238E27FC236}">
                <a16:creationId xmlns:a16="http://schemas.microsoft.com/office/drawing/2014/main" id="{5ED7EA15-FED5-1E9D-1066-9D58285AE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灯片编号占位符 5">
            <a:extLst>
              <a:ext uri="{FF2B5EF4-FFF2-40B4-BE49-F238E27FC236}">
                <a16:creationId xmlns:a16="http://schemas.microsoft.com/office/drawing/2014/main" id="{686B019E-4F6B-B4C0-93C6-E1E94C7BA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EFC48-695A-544A-9A58-84108432B102}" type="slidenum">
              <a:rPr lang="en-US" altLang="zh-CN" smtClean="0"/>
              <a:t>‹#›</a:t>
            </a:fld>
            <a:endParaRPr/>
          </a:p>
        </p:txBody>
      </p:sp>
    </p:spTree>
    <p:extLst>
      <p:ext uri="{BB962C8B-B14F-4D97-AF65-F5344CB8AC3E}">
        <p14:creationId xmlns:p14="http://schemas.microsoft.com/office/powerpoint/2010/main" val="80339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83EDBAA-2380-9C3D-08F8-D9AE089A6576}"/>
              </a:ext>
            </a:extLst>
          </p:cNvPr>
          <p:cNvPicPr>
            <a:picLocks noGrp="1" noChangeAspect="1"/>
          </p:cNvPicPr>
          <p:nvPr>
            <p:ph idx="1"/>
          </p:nvPr>
        </p:nvPicPr>
        <p:blipFill>
          <a:blip r:embed="rId2"/>
          <a:stretch>
            <a:fillRect/>
          </a:stretch>
        </p:blipFill>
        <p:spPr>
          <a:xfrm>
            <a:off x="2748817" y="1825625"/>
            <a:ext cx="6694366" cy="4351338"/>
          </a:xfrm>
        </p:spPr>
      </p:pic>
    </p:spTree>
    <p:extLst>
      <p:ext uri="{BB962C8B-B14F-4D97-AF65-F5344CB8AC3E}">
        <p14:creationId xmlns:p14="http://schemas.microsoft.com/office/powerpoint/2010/main" val="268502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9F78F92-4BFA-A1D1-D737-14EDB36CAAD1}"/>
              </a:ext>
            </a:extLst>
          </p:cNvPr>
          <p:cNvGraphicFramePr>
            <a:graphicFrameLocks noGrp="1"/>
          </p:cNvGraphicFramePr>
          <p:nvPr>
            <p:extLst>
              <p:ext uri="{D42A27DB-BD31-4B8C-83A1-F6EECF244321}">
                <p14:modId xmlns:p14="http://schemas.microsoft.com/office/powerpoint/2010/main" val="2875194593"/>
              </p:ext>
            </p:extLst>
          </p:nvPr>
        </p:nvGraphicFramePr>
        <p:xfrm>
          <a:off x="5998264" y="1036737"/>
          <a:ext cx="5257800" cy="1673546"/>
        </p:xfrm>
        <a:graphic>
          <a:graphicData uri="http://schemas.openxmlformats.org/drawingml/2006/table">
            <a:tbl>
              <a:tblPr firstRow="1" firstCol="1" bandRow="1">
                <a:tableStyleId>{073A0DAA-6AF3-43AB-8588-CEC1D06C72B9}</a:tableStyleId>
              </a:tblPr>
              <a:tblGrid>
                <a:gridCol w="2466975">
                  <a:extLst>
                    <a:ext uri="{9D8B030D-6E8A-4147-A177-3AD203B41FA5}">
                      <a16:colId xmlns:a16="http://schemas.microsoft.com/office/drawing/2014/main" val="3164914937"/>
                    </a:ext>
                  </a:extLst>
                </a:gridCol>
                <a:gridCol w="2790825">
                  <a:extLst>
                    <a:ext uri="{9D8B030D-6E8A-4147-A177-3AD203B41FA5}">
                      <a16:colId xmlns:a16="http://schemas.microsoft.com/office/drawing/2014/main" val="3583836063"/>
                    </a:ext>
                  </a:extLst>
                </a:gridCol>
              </a:tblGrid>
              <a:tr h="0">
                <a:tc gridSpan="2">
                  <a:txBody>
                    <a:bodyPr/>
                    <a:lstStyle/>
                    <a:p>
                      <a:pPr algn="l">
                        <a:lnSpc>
                          <a:spcPct val="120000"/>
                        </a:lnSpc>
                        <a:spcBef>
                          <a:spcPts val="600"/>
                        </a:spcBef>
                        <a:spcAft>
                          <a:spcPts val="600"/>
                        </a:spcAft>
                      </a:pP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稳转细胞株筛选</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hMerge="1">
                  <a:txBody>
                    <a:bodyPr/>
                    <a:lstStyle/>
                    <a:p>
                      <a:endParaRPr/>
                    </a:p>
                  </a:txBody>
                  <a:tcPr/>
                </a:tc>
                <a:extLst>
                  <a:ext uri="{0D108BD9-81ED-4DB2-BD59-A6C34878D82A}">
                    <a16:rowId xmlns:a16="http://schemas.microsoft.com/office/drawing/2014/main" val="1691043344"/>
                  </a:ext>
                </a:extLst>
              </a:tr>
              <a:tr h="0">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筛选抗生素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最常见的筛选用途</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1219687880"/>
                  </a:ext>
                </a:extLst>
              </a:tr>
              <a:tr h="0">
                <a:tc>
                  <a:txBody>
                    <a:bodyPr/>
                    <a:lstStyle/>
                    <a:p>
                      <a:pPr algn="l">
                        <a:lnSpc>
                          <a:spcPct val="120000"/>
                        </a:lnSpc>
                        <a:spcBef>
                          <a:spcPts val="600"/>
                        </a:spcBef>
                        <a:spcAft>
                          <a:spcPts val="600"/>
                        </a:spcAft>
                      </a:pP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Puromycin </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嘌呤霉素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真核生物和细菌</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1702713977"/>
                  </a:ext>
                </a:extLst>
              </a:tr>
              <a:tr h="0">
                <a:tc>
                  <a:txBody>
                    <a:bodyPr/>
                    <a:lstStyle/>
                    <a:p>
                      <a:pPr algn="l">
                        <a:lnSpc>
                          <a:spcPct val="120000"/>
                        </a:lnSpc>
                        <a:spcBef>
                          <a:spcPts val="600"/>
                        </a:spcBef>
                        <a:spcAft>
                          <a:spcPts val="600"/>
                        </a:spcAft>
                      </a:pP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Blasticidin S</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杀稻瘟菌素</a:t>
                      </a: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S </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（灭瘟素）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真核生物和细菌</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356259279"/>
                  </a:ext>
                </a:extLst>
              </a:tr>
              <a:tr h="0">
                <a:tc>
                  <a:txBody>
                    <a:bodyPr/>
                    <a:lstStyle/>
                    <a:p>
                      <a:pPr algn="l">
                        <a:lnSpc>
                          <a:spcPct val="120000"/>
                        </a:lnSpc>
                        <a:spcBef>
                          <a:spcPts val="600"/>
                        </a:spcBef>
                        <a:spcAft>
                          <a:spcPts val="600"/>
                        </a:spcAft>
                      </a:pP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G418 Sulfate (Geneticin) </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遗传霉素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真核生物</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531231573"/>
                  </a:ext>
                </a:extLst>
              </a:tr>
              <a:tr h="0">
                <a:tc>
                  <a:txBody>
                    <a:bodyPr/>
                    <a:lstStyle/>
                    <a:p>
                      <a:pPr algn="l">
                        <a:lnSpc>
                          <a:spcPct val="120000"/>
                        </a:lnSpc>
                        <a:spcBef>
                          <a:spcPts val="600"/>
                        </a:spcBef>
                        <a:spcAft>
                          <a:spcPts val="600"/>
                        </a:spcAft>
                      </a:pP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Hygromycin B </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潮霉素</a:t>
                      </a: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B</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双筛选实验和真核生物</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1616783897"/>
                  </a:ext>
                </a:extLst>
              </a:tr>
              <a:tr h="0">
                <a:tc>
                  <a:txBody>
                    <a:bodyPr/>
                    <a:lstStyle/>
                    <a:p>
                      <a:pPr algn="l">
                        <a:lnSpc>
                          <a:spcPct val="120000"/>
                        </a:lnSpc>
                        <a:spcBef>
                          <a:spcPts val="600"/>
                        </a:spcBef>
                        <a:spcAft>
                          <a:spcPts val="600"/>
                        </a:spcAft>
                      </a:pPr>
                      <a:r>
                        <a:rPr lang="en-US" sz="1100" u="none" kern="100" dirty="0" err="1">
                          <a:effectLst/>
                          <a:latin typeface="Times New Roman" panose="02020603050405020304" pitchFamily="18" charset="0"/>
                          <a:ea typeface="SimSun" panose="02010600030101010101" pitchFamily="2" charset="-122"/>
                          <a:cs typeface="Times New Roman" panose="02020603050405020304" pitchFamily="18" charset="0"/>
                        </a:rPr>
                        <a:t>Aureobasidin</a:t>
                      </a:r>
                      <a:r>
                        <a:rPr lang="en-US" sz="1100" u="none" kern="100" dirty="0">
                          <a:effectLst/>
                          <a:latin typeface="Times New Roman" panose="02020603050405020304" pitchFamily="18" charset="0"/>
                          <a:ea typeface="SimSun" panose="02010600030101010101" pitchFamily="2" charset="-122"/>
                          <a:cs typeface="Times New Roman" panose="02020603050405020304" pitchFamily="18" charset="0"/>
                        </a:rPr>
                        <a:t> A </a:t>
                      </a: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金担子素</a:t>
                      </a:r>
                      <a:r>
                        <a:rPr lang="en-US" sz="1100" u="none" kern="100" dirty="0">
                          <a:effectLst/>
                          <a:latin typeface="Times New Roman" panose="02020603050405020304" pitchFamily="18" charset="0"/>
                          <a:ea typeface="SimSun" panose="02010600030101010101" pitchFamily="2" charset="-122"/>
                          <a:cs typeface="Times New Roman" panose="02020603050405020304" pitchFamily="18" charset="0"/>
                        </a:rPr>
                        <a:t>A</a:t>
                      </a: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100" u="none" kern="100" dirty="0" err="1">
                          <a:effectLst/>
                          <a:latin typeface="Times New Roman" panose="02020603050405020304" pitchFamily="18" charset="0"/>
                          <a:ea typeface="SimSun" panose="02010600030101010101" pitchFamily="2" charset="-122"/>
                          <a:cs typeface="Times New Roman" panose="02020603050405020304" pitchFamily="18" charset="0"/>
                        </a:rPr>
                        <a:t>AbA</a:t>
                      </a: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酵母菌</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3794403700"/>
                  </a:ext>
                </a:extLst>
              </a:tr>
            </a:tbl>
          </a:graphicData>
        </a:graphic>
      </p:graphicFrame>
      <p:graphicFrame>
        <p:nvGraphicFramePr>
          <p:cNvPr id="5" name="表格 4">
            <a:extLst>
              <a:ext uri="{FF2B5EF4-FFF2-40B4-BE49-F238E27FC236}">
                <a16:creationId xmlns:a16="http://schemas.microsoft.com/office/drawing/2014/main" id="{37F314A2-762B-C118-99F7-A89DE8FC2421}"/>
              </a:ext>
            </a:extLst>
          </p:cNvPr>
          <p:cNvGraphicFramePr>
            <a:graphicFrameLocks noGrp="1"/>
          </p:cNvGraphicFramePr>
          <p:nvPr>
            <p:extLst>
              <p:ext uri="{D42A27DB-BD31-4B8C-83A1-F6EECF244321}">
                <p14:modId xmlns:p14="http://schemas.microsoft.com/office/powerpoint/2010/main" val="3852523738"/>
              </p:ext>
            </p:extLst>
          </p:nvPr>
        </p:nvGraphicFramePr>
        <p:xfrm>
          <a:off x="5998264" y="3118633"/>
          <a:ext cx="5257800" cy="1673546"/>
        </p:xfrm>
        <a:graphic>
          <a:graphicData uri="http://schemas.openxmlformats.org/drawingml/2006/table">
            <a:tbl>
              <a:tblPr firstRow="1" firstCol="1" bandRow="1">
                <a:tableStyleId>{073A0DAA-6AF3-43AB-8588-CEC1D06C72B9}</a:tableStyleId>
              </a:tblPr>
              <a:tblGrid>
                <a:gridCol w="2152650">
                  <a:extLst>
                    <a:ext uri="{9D8B030D-6E8A-4147-A177-3AD203B41FA5}">
                      <a16:colId xmlns:a16="http://schemas.microsoft.com/office/drawing/2014/main" val="3296676194"/>
                    </a:ext>
                  </a:extLst>
                </a:gridCol>
                <a:gridCol w="3105150">
                  <a:extLst>
                    <a:ext uri="{9D8B030D-6E8A-4147-A177-3AD203B41FA5}">
                      <a16:colId xmlns:a16="http://schemas.microsoft.com/office/drawing/2014/main" val="209496786"/>
                    </a:ext>
                  </a:extLst>
                </a:gridCol>
              </a:tblGrid>
              <a:tr h="0">
                <a:tc gridSpan="2">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细胞培养常用抗生素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hMerge="1">
                  <a:txBody>
                    <a:bodyPr/>
                    <a:lstStyle/>
                    <a:p>
                      <a:endParaRPr/>
                    </a:p>
                  </a:txBody>
                  <a:tcPr/>
                </a:tc>
                <a:extLst>
                  <a:ext uri="{0D108BD9-81ED-4DB2-BD59-A6C34878D82A}">
                    <a16:rowId xmlns:a16="http://schemas.microsoft.com/office/drawing/2014/main" val="3895757325"/>
                  </a:ext>
                </a:extLst>
              </a:tr>
              <a:tr h="0">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细胞培养常用抗生素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防治污染物类别</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1363326287"/>
                  </a:ext>
                </a:extLst>
              </a:tr>
              <a:tr h="0">
                <a:tc>
                  <a:txBody>
                    <a:bodyPr/>
                    <a:lstStyle/>
                    <a:p>
                      <a:pPr algn="l">
                        <a:lnSpc>
                          <a:spcPct val="120000"/>
                        </a:lnSpc>
                        <a:spcBef>
                          <a:spcPts val="600"/>
                        </a:spcBef>
                        <a:spcAft>
                          <a:spcPts val="600"/>
                        </a:spcAft>
                      </a:pPr>
                      <a:r>
                        <a:rPr lang="en-US" sz="1100" u="none" kern="100" dirty="0">
                          <a:effectLst/>
                          <a:latin typeface="Times New Roman" panose="02020603050405020304" pitchFamily="18" charset="0"/>
                          <a:ea typeface="SimSun" panose="02010600030101010101" pitchFamily="2" charset="-122"/>
                          <a:cs typeface="Times New Roman" panose="02020603050405020304" pitchFamily="18" charset="0"/>
                        </a:rPr>
                        <a:t>Penicillin</a:t>
                      </a: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青霉素</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革兰氏阳性菌</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784666991"/>
                  </a:ext>
                </a:extLst>
              </a:tr>
              <a:tr h="0">
                <a:tc>
                  <a:txBody>
                    <a:bodyPr/>
                    <a:lstStyle/>
                    <a:p>
                      <a:pPr algn="l">
                        <a:lnSpc>
                          <a:spcPct val="120000"/>
                        </a:lnSpc>
                        <a:spcBef>
                          <a:spcPts val="600"/>
                        </a:spcBef>
                        <a:spcAft>
                          <a:spcPts val="600"/>
                        </a:spcAft>
                      </a:pP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Streptomycin </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链霉素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革兰氏阳性菌、革兰氏阴性菌</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3970511715"/>
                  </a:ext>
                </a:extLst>
              </a:tr>
              <a:tr h="0">
                <a:tc>
                  <a:txBody>
                    <a:bodyPr/>
                    <a:lstStyle/>
                    <a:p>
                      <a:pPr algn="l">
                        <a:lnSpc>
                          <a:spcPct val="120000"/>
                        </a:lnSpc>
                        <a:spcBef>
                          <a:spcPts val="600"/>
                        </a:spcBef>
                        <a:spcAft>
                          <a:spcPts val="600"/>
                        </a:spcAft>
                      </a:pPr>
                      <a:r>
                        <a:rPr lang="en-US" sz="1100" u="none" kern="100" dirty="0">
                          <a:effectLst/>
                          <a:latin typeface="Times New Roman" panose="02020603050405020304" pitchFamily="18" charset="0"/>
                          <a:ea typeface="SimSun" panose="02010600030101010101" pitchFamily="2" charset="-122"/>
                          <a:cs typeface="Times New Roman" panose="02020603050405020304" pitchFamily="18" charset="0"/>
                        </a:rPr>
                        <a:t>Gentamicin </a:t>
                      </a: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庆大霉素</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革兰氏阳性菌、革兰氏阴性菌、支原体</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2955340575"/>
                  </a:ext>
                </a:extLst>
              </a:tr>
              <a:tr h="0">
                <a:tc>
                  <a:txBody>
                    <a:bodyPr/>
                    <a:lstStyle/>
                    <a:p>
                      <a:pPr algn="l">
                        <a:lnSpc>
                          <a:spcPct val="120000"/>
                        </a:lnSpc>
                        <a:spcBef>
                          <a:spcPts val="600"/>
                        </a:spcBef>
                        <a:spcAft>
                          <a:spcPts val="600"/>
                        </a:spcAft>
                      </a:pP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Amphotericin B </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两性霉素</a:t>
                      </a: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B</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革兰氏阳性菌、酵母菌、真菌</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805877374"/>
                  </a:ext>
                </a:extLst>
              </a:tr>
              <a:tr h="0">
                <a:tc>
                  <a:txBody>
                    <a:bodyPr/>
                    <a:lstStyle/>
                    <a:p>
                      <a:pPr algn="l">
                        <a:lnSpc>
                          <a:spcPct val="120000"/>
                        </a:lnSpc>
                        <a:spcBef>
                          <a:spcPts val="600"/>
                        </a:spcBef>
                        <a:spcAft>
                          <a:spcPts val="600"/>
                        </a:spcAft>
                      </a:pPr>
                      <a:r>
                        <a:rPr lang="en-US" sz="1100" u="none" kern="100">
                          <a:effectLst/>
                          <a:latin typeface="Times New Roman" panose="02020603050405020304" pitchFamily="18" charset="0"/>
                          <a:ea typeface="SimSun" panose="02010600030101010101" pitchFamily="2" charset="-122"/>
                          <a:cs typeface="Times New Roman" panose="02020603050405020304" pitchFamily="18" charset="0"/>
                        </a:rPr>
                        <a:t>Nystatin </a:t>
                      </a:r>
                      <a:r>
                        <a:rPr lang="zh-CN" sz="1100" u="none" kern="100">
                          <a:effectLst/>
                          <a:latin typeface="Times New Roman" panose="02020603050405020304" pitchFamily="18" charset="0"/>
                          <a:ea typeface="SimSun" panose="02010600030101010101" pitchFamily="2" charset="-122"/>
                          <a:cs typeface="Times New Roman" panose="02020603050405020304" pitchFamily="18" charset="0"/>
                        </a:rPr>
                        <a:t>制真菌素</a:t>
                      </a:r>
                      <a:endParaRPr lang="zh-CN" sz="105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tc>
                  <a:txBody>
                    <a:bodyPr/>
                    <a:lstStyle/>
                    <a:p>
                      <a:pPr algn="l">
                        <a:lnSpc>
                          <a:spcPct val="120000"/>
                        </a:lnSpc>
                        <a:spcBef>
                          <a:spcPts val="600"/>
                        </a:spcBef>
                        <a:spcAft>
                          <a:spcPts val="600"/>
                        </a:spcAft>
                      </a:pPr>
                      <a:r>
                        <a:rPr lang="zh-CN" sz="1100" u="none" kern="100" dirty="0">
                          <a:effectLst/>
                          <a:latin typeface="Times New Roman" panose="02020603050405020304" pitchFamily="18" charset="0"/>
                          <a:ea typeface="SimSun" panose="02010600030101010101" pitchFamily="2" charset="-122"/>
                          <a:cs typeface="Times New Roman" panose="02020603050405020304" pitchFamily="18" charset="0"/>
                        </a:rPr>
                        <a:t>酵母菌、真菌</a:t>
                      </a:r>
                      <a:endParaRPr lang="zh-CN" sz="105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76200" marR="76200" marT="38100" marB="19050"/>
                </a:tc>
                <a:extLst>
                  <a:ext uri="{0D108BD9-81ED-4DB2-BD59-A6C34878D82A}">
                    <a16:rowId xmlns:a16="http://schemas.microsoft.com/office/drawing/2014/main" val="418170381"/>
                  </a:ext>
                </a:extLst>
              </a:tr>
            </a:tbl>
          </a:graphicData>
        </a:graphic>
      </p:graphicFrame>
      <p:sp>
        <p:nvSpPr>
          <p:cNvPr id="6" name="Rectangle 1">
            <a:extLst>
              <a:ext uri="{FF2B5EF4-FFF2-40B4-BE49-F238E27FC236}">
                <a16:creationId xmlns:a16="http://schemas.microsoft.com/office/drawing/2014/main" id="{2D826461-D4D5-02B4-F0EB-AC0777C7F949}"/>
              </a:ext>
            </a:extLst>
          </p:cNvPr>
          <p:cNvSpPr>
            <a:spLocks noChangeArrowheads="1"/>
          </p:cNvSpPr>
          <p:nvPr/>
        </p:nvSpPr>
        <p:spPr bwMode="auto">
          <a:xfrm>
            <a:off x="516835" y="2074464"/>
            <a:ext cx="548142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应用类型</a:t>
            </a:r>
            <a:endParaRPr kumimoji="0" lang="zh-CN" altLang="zh-CN" sz="10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1) 稳转细胞株筛选</a:t>
            </a:r>
            <a:endParaRPr kumimoji="0" lang="zh-CN" altLang="zh-CN" sz="10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抗生素在分子生物学实验中最常见的应用是筛选和维持培养携带抗性基因的原核或者真核细胞，即通过基因重组技术将相应抗性基因导入细胞，使其获得对该抗性基因的耐药性，从而达到筛选或维持生长目的。</a:t>
            </a:r>
            <a:endParaRPr kumimoji="0" lang="zh-CN" altLang="zh-CN" sz="10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2)细胞培养</a:t>
            </a:r>
            <a:endParaRPr kumimoji="0" lang="zh-CN" altLang="zh-CN" sz="10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rPr>
              <a:t>细胞污染几乎是细胞培养过程中遇到的必然问题，细菌、真菌是细胞培养实验中极其常见的污染物。抗生素可用于细胞培养实验，预防或治疗细胞受真菌和细菌污染。</a:t>
            </a:r>
            <a:endParaRPr kumimoji="0" lang="zh-CN" altLang="zh-CN" sz="10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324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14A05692-FDEA-1CD8-6CCC-1645607E5E56}"/>
              </a:ext>
            </a:extLst>
          </p:cNvPr>
          <p:cNvGraphicFramePr>
            <a:graphicFrameLocks noGrp="1"/>
          </p:cNvGraphicFramePr>
          <p:nvPr>
            <p:extLst>
              <p:ext uri="{D42A27DB-BD31-4B8C-83A1-F6EECF244321}">
                <p14:modId xmlns:p14="http://schemas.microsoft.com/office/powerpoint/2010/main" val="1483094171"/>
              </p:ext>
            </p:extLst>
          </p:nvPr>
        </p:nvGraphicFramePr>
        <p:xfrm>
          <a:off x="152400" y="893379"/>
          <a:ext cx="11887200" cy="5307209"/>
        </p:xfrm>
        <a:graphic>
          <a:graphicData uri="http://schemas.openxmlformats.org/drawingml/2006/table">
            <a:tbl>
              <a:tblPr firstRow="1" firstCol="1" bandRow="1">
                <a:tableStyleId>{69C7853C-536D-4A76-A0AE-DD22124D55A5}</a:tableStyleId>
              </a:tblPr>
              <a:tblGrid>
                <a:gridCol w="1362274">
                  <a:extLst>
                    <a:ext uri="{9D8B030D-6E8A-4147-A177-3AD203B41FA5}">
                      <a16:colId xmlns:a16="http://schemas.microsoft.com/office/drawing/2014/main" val="471327003"/>
                    </a:ext>
                  </a:extLst>
                </a:gridCol>
                <a:gridCol w="748893">
                  <a:extLst>
                    <a:ext uri="{9D8B030D-6E8A-4147-A177-3AD203B41FA5}">
                      <a16:colId xmlns:a16="http://schemas.microsoft.com/office/drawing/2014/main" val="2654391349"/>
                    </a:ext>
                  </a:extLst>
                </a:gridCol>
                <a:gridCol w="437448">
                  <a:extLst>
                    <a:ext uri="{9D8B030D-6E8A-4147-A177-3AD203B41FA5}">
                      <a16:colId xmlns:a16="http://schemas.microsoft.com/office/drawing/2014/main" val="4211983081"/>
                    </a:ext>
                  </a:extLst>
                </a:gridCol>
                <a:gridCol w="401787">
                  <a:extLst>
                    <a:ext uri="{9D8B030D-6E8A-4147-A177-3AD203B41FA5}">
                      <a16:colId xmlns:a16="http://schemas.microsoft.com/office/drawing/2014/main" val="2763542100"/>
                    </a:ext>
                  </a:extLst>
                </a:gridCol>
                <a:gridCol w="551567">
                  <a:extLst>
                    <a:ext uri="{9D8B030D-6E8A-4147-A177-3AD203B41FA5}">
                      <a16:colId xmlns:a16="http://schemas.microsoft.com/office/drawing/2014/main" val="1137361898"/>
                    </a:ext>
                  </a:extLst>
                </a:gridCol>
                <a:gridCol w="551567">
                  <a:extLst>
                    <a:ext uri="{9D8B030D-6E8A-4147-A177-3AD203B41FA5}">
                      <a16:colId xmlns:a16="http://schemas.microsoft.com/office/drawing/2014/main" val="1838526001"/>
                    </a:ext>
                  </a:extLst>
                </a:gridCol>
                <a:gridCol w="717987">
                  <a:extLst>
                    <a:ext uri="{9D8B030D-6E8A-4147-A177-3AD203B41FA5}">
                      <a16:colId xmlns:a16="http://schemas.microsoft.com/office/drawing/2014/main" val="492828848"/>
                    </a:ext>
                  </a:extLst>
                </a:gridCol>
                <a:gridCol w="1523940">
                  <a:extLst>
                    <a:ext uri="{9D8B030D-6E8A-4147-A177-3AD203B41FA5}">
                      <a16:colId xmlns:a16="http://schemas.microsoft.com/office/drawing/2014/main" val="485480257"/>
                    </a:ext>
                  </a:extLst>
                </a:gridCol>
                <a:gridCol w="1726021">
                  <a:extLst>
                    <a:ext uri="{9D8B030D-6E8A-4147-A177-3AD203B41FA5}">
                      <a16:colId xmlns:a16="http://schemas.microsoft.com/office/drawing/2014/main" val="3612445660"/>
                    </a:ext>
                  </a:extLst>
                </a:gridCol>
                <a:gridCol w="1849648">
                  <a:extLst>
                    <a:ext uri="{9D8B030D-6E8A-4147-A177-3AD203B41FA5}">
                      <a16:colId xmlns:a16="http://schemas.microsoft.com/office/drawing/2014/main" val="3771372128"/>
                    </a:ext>
                  </a:extLst>
                </a:gridCol>
                <a:gridCol w="2016068">
                  <a:extLst>
                    <a:ext uri="{9D8B030D-6E8A-4147-A177-3AD203B41FA5}">
                      <a16:colId xmlns:a16="http://schemas.microsoft.com/office/drawing/2014/main" val="2150258038"/>
                    </a:ext>
                  </a:extLst>
                </a:gridCol>
              </a:tblGrid>
              <a:tr h="480418">
                <a:tc>
                  <a:txBody>
                    <a:bodyPr/>
                    <a:lstStyle/>
                    <a:p>
                      <a:pPr algn="l">
                        <a:lnSpc>
                          <a:spcPct val="100000"/>
                        </a:lnSpc>
                        <a:spcBef>
                          <a:spcPts val="600"/>
                        </a:spcBef>
                        <a:spcAft>
                          <a:spcPts val="600"/>
                        </a:spcAft>
                      </a:pPr>
                      <a:r>
                        <a:rPr lang="zh-CN" sz="1200" b="1" u="none" kern="100" dirty="0">
                          <a:effectLst/>
                          <a:latin typeface="Times New Roman" panose="02020603050405020304" pitchFamily="18" charset="0"/>
                          <a:ea typeface="SimSun" panose="02010600030101010101" pitchFamily="2" charset="-122"/>
                          <a:cs typeface="Times New Roman" panose="02020603050405020304" pitchFamily="18" charset="0"/>
                        </a:rPr>
                        <a:t>抗生素名称</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分子量</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b="1" u="none" kern="100">
                          <a:effectLst/>
                          <a:latin typeface="Times New Roman" panose="02020603050405020304" pitchFamily="18" charset="0"/>
                          <a:ea typeface="SimSun" panose="02010600030101010101" pitchFamily="2" charset="-122"/>
                          <a:cs typeface="Times New Roman" panose="02020603050405020304" pitchFamily="18" charset="0"/>
                        </a:rPr>
                        <a:t>G+</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b="1" u="none" kern="100">
                          <a:effectLst/>
                          <a:latin typeface="Times New Roman" panose="02020603050405020304" pitchFamily="18" charset="0"/>
                          <a:ea typeface="SimSun" panose="02010600030101010101" pitchFamily="2" charset="-122"/>
                          <a:cs typeface="Times New Roman" panose="02020603050405020304" pitchFamily="18" charset="0"/>
                        </a:rPr>
                        <a:t>G-</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分枝杆菌</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真菌</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支原体</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配制方法</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储存浓度（</a:t>
                      </a:r>
                      <a:r>
                        <a:rPr lang="en-US" sz="1200" b="1" u="none" kern="100">
                          <a:effectLst/>
                          <a:latin typeface="Times New Roman" panose="02020603050405020304" pitchFamily="18" charset="0"/>
                          <a:ea typeface="SimSun" panose="02010600030101010101" pitchFamily="2" charset="-122"/>
                          <a:cs typeface="Times New Roman" panose="02020603050405020304" pitchFamily="18" charset="0"/>
                        </a:rPr>
                        <a:t>mg/mL</a:t>
                      </a: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保存条件</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参考工作浓度（</a:t>
                      </a:r>
                      <a:r>
                        <a:rPr lang="en-US" sz="1200" b="1" u="none" kern="100">
                          <a:effectLst/>
                          <a:latin typeface="Times New Roman" panose="02020603050405020304" pitchFamily="18" charset="0"/>
                          <a:ea typeface="SimSun" panose="02010600030101010101" pitchFamily="2" charset="-122"/>
                          <a:cs typeface="Times New Roman" panose="02020603050405020304" pitchFamily="18" charset="0"/>
                        </a:rPr>
                        <a:t>μg/mL</a:t>
                      </a:r>
                      <a:r>
                        <a:rPr lang="zh-CN" sz="1200" b="1"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1522987359"/>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氨苄青霉素钠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371.39</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100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50-100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292888535"/>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羧苄青霉素钠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422.4</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0.1-30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1668988943"/>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硫酸卡那霉素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582.58</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10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30-100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498383967"/>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氯霉素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323.13</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溶于无水乙醇</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5-20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3925485138"/>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硫酸链霉素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1457.38</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10-50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2863553779"/>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四环素盐酸盐</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480.90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5-10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分装，避光</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5-10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1201669829"/>
                  </a:ext>
                </a:extLst>
              </a:tr>
              <a:tr h="479173">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嘌呤霉素盐酸盐</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544.43</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溶于无菌水或甲醇</a:t>
                      </a: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50</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（无菌水）</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10</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（甲醇）</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分装，干燥</a:t>
                      </a: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哺乳动物细胞：</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1-10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大肠杆菌：</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125</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1507034640"/>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利福平</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822.94</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a:t>
                      </a: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DMSO</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分装，避光</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10-50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3981039796"/>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特美汀</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200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200</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3818536545"/>
                  </a:ext>
                </a:extLst>
              </a:tr>
              <a:tr h="355182">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盐酸博莱霉素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1451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100</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分装，避光</a:t>
                      </a:r>
                    </a:p>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大肠杆菌：</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25-50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酵母菌：</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50-300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哺乳动物细胞：</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50-1000</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3470398713"/>
                  </a:ext>
                </a:extLst>
              </a:tr>
              <a:tr h="410951">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遗传霉素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692.7</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分装，避光</a:t>
                      </a: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哺乳动物细胞：</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200-2000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植物细胞：</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10-100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酵母细胞：</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500-1000</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1332743992"/>
                  </a:ext>
                </a:extLst>
              </a:tr>
              <a:tr h="491556">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潮霉素</a:t>
                      </a: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B</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527.52</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a:t>
                      </a: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1×PBS</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a:t>
                      </a: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PH 7.4</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a:t>
                      </a:r>
                    </a:p>
                  </a:txBody>
                  <a:tcPr marL="55268" marR="55268" marT="27634" marB="13817"/>
                </a:tc>
                <a:tc>
                  <a:txBody>
                    <a:bodyPr/>
                    <a:lstStyle/>
                    <a:p>
                      <a:pPr algn="l">
                        <a:lnSpc>
                          <a:spcPct val="100000"/>
                        </a:lnSpc>
                        <a:spcBef>
                          <a:spcPts val="600"/>
                        </a:spcBef>
                        <a:spcAft>
                          <a:spcPts val="600"/>
                        </a:spcAft>
                      </a:pP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50</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哺乳动物细胞：</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50-500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细菌</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植物细胞：</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20-200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真菌：</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300-1000</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1608910747"/>
                  </a:ext>
                </a:extLst>
              </a:tr>
              <a:tr h="174889">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两性霉素</a:t>
                      </a: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B</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924.1</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分装，避光</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2726100218"/>
                  </a:ext>
                </a:extLst>
              </a:tr>
              <a:tr h="479173">
                <a:tc>
                  <a:txBody>
                    <a:bodyPr/>
                    <a:lstStyle/>
                    <a:p>
                      <a:pPr algn="l">
                        <a:lnSpc>
                          <a:spcPct val="100000"/>
                        </a:lnSpc>
                        <a:spcBef>
                          <a:spcPts val="600"/>
                        </a:spcBef>
                        <a:spcAft>
                          <a:spcPts val="600"/>
                        </a:spcAft>
                      </a:pP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硫酸庆大霉素</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575.67</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 </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溶于无菌水</a:t>
                      </a: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a:t>
                      </a:r>
                      <a:endParaRPr lang="zh-CN" sz="1200" u="none"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tc>
                  <a:txBody>
                    <a:bodyPr/>
                    <a:lstStyle/>
                    <a:p>
                      <a:pPr algn="l">
                        <a:lnSpc>
                          <a:spcPct val="100000"/>
                        </a:lnSpc>
                        <a:spcBef>
                          <a:spcPts val="600"/>
                        </a:spcBef>
                        <a:spcAft>
                          <a:spcPts val="600"/>
                        </a:spcAft>
                      </a:pPr>
                      <a:r>
                        <a:rPr lang="en-US" sz="1200" u="none" kern="100">
                          <a:effectLst/>
                          <a:latin typeface="Times New Roman" panose="02020603050405020304" pitchFamily="18" charset="0"/>
                          <a:ea typeface="SimSun" panose="02010600030101010101" pitchFamily="2" charset="-122"/>
                          <a:cs typeface="Times New Roman" panose="02020603050405020304" pitchFamily="18" charset="0"/>
                        </a:rPr>
                        <a:t>-25 ~ -15 ℃</a:t>
                      </a:r>
                      <a:r>
                        <a:rPr lang="zh-CN" sz="1200" u="none" kern="100">
                          <a:effectLst/>
                          <a:latin typeface="Times New Roman" panose="02020603050405020304" pitchFamily="18" charset="0"/>
                          <a:ea typeface="SimSun" panose="02010600030101010101" pitchFamily="2" charset="-122"/>
                          <a:cs typeface="Times New Roman" panose="02020603050405020304" pitchFamily="18" charset="0"/>
                        </a:rPr>
                        <a:t>分装</a:t>
                      </a:r>
                    </a:p>
                  </a:txBody>
                  <a:tcPr marL="55268" marR="55268" marT="27634" marB="13817"/>
                </a:tc>
                <a:tc>
                  <a:txBody>
                    <a:bodyPr/>
                    <a:lstStyle/>
                    <a:p>
                      <a:pPr algn="l">
                        <a:lnSpc>
                          <a:spcPct val="100000"/>
                        </a:lnSpc>
                        <a:spcBef>
                          <a:spcPts val="600"/>
                        </a:spcBef>
                        <a:spcAft>
                          <a:spcPts val="600"/>
                        </a:spcAft>
                      </a:pP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抑制细菌污染：</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0.5   -50</a:t>
                      </a:r>
                      <a:r>
                        <a:rPr lang="zh-CN" alt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rPr>
                        <a:t>筛选抗性基因：</a:t>
                      </a:r>
                      <a:r>
                        <a:rPr lang="en-US" sz="1200" u="none" kern="100" dirty="0">
                          <a:effectLst/>
                          <a:latin typeface="Times New Roman" panose="02020603050405020304" pitchFamily="18" charset="0"/>
                          <a:ea typeface="SimSun" panose="02010600030101010101" pitchFamily="2" charset="-122"/>
                          <a:cs typeface="Times New Roman" panose="02020603050405020304" pitchFamily="18" charset="0"/>
                        </a:rPr>
                        <a:t>15</a:t>
                      </a:r>
                      <a:endParaRPr lang="zh-CN" sz="1200" u="none"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268" marR="55268" marT="27634" marB="13817"/>
                </a:tc>
                <a:extLst>
                  <a:ext uri="{0D108BD9-81ED-4DB2-BD59-A6C34878D82A}">
                    <a16:rowId xmlns:a16="http://schemas.microsoft.com/office/drawing/2014/main" val="630776435"/>
                  </a:ext>
                </a:extLst>
              </a:tr>
            </a:tbl>
          </a:graphicData>
        </a:graphic>
      </p:graphicFrame>
      <p:sp>
        <p:nvSpPr>
          <p:cNvPr id="6" name="文本框 5">
            <a:extLst>
              <a:ext uri="{FF2B5EF4-FFF2-40B4-BE49-F238E27FC236}">
                <a16:creationId xmlns:a16="http://schemas.microsoft.com/office/drawing/2014/main" id="{1E294A59-815C-59FC-F962-E88856E528BB}"/>
              </a:ext>
            </a:extLst>
          </p:cNvPr>
          <p:cNvSpPr txBox="1"/>
          <p:nvPr/>
        </p:nvSpPr>
        <p:spPr>
          <a:xfrm>
            <a:off x="152400" y="62382"/>
            <a:ext cx="11643360" cy="830997"/>
          </a:xfrm>
          <a:prstGeom prst="rect">
            <a:avLst/>
          </a:prstGeom>
          <a:noFill/>
        </p:spPr>
        <p:txBody>
          <a:bodyPr wrap="square" rtlCol="0">
            <a:spAutoFit/>
          </a:bodyPr>
          <a:lstStyle/>
          <a:p>
            <a:pPr algn="ctr"/>
            <a:r>
              <a:rPr lang="zh-CN" altLang="en-US" sz="1200" b="1" dirty="0">
                <a:latin typeface="Times New Roman" panose="02020603050405020304" pitchFamily="18" charset="0"/>
                <a:ea typeface="SimSun" panose="02010600030101010101" pitchFamily="2" charset="-122"/>
                <a:cs typeface="Times New Roman" panose="02020603050405020304" pitchFamily="18" charset="0"/>
              </a:rPr>
              <a:t>常用抗生素分子量、抗性、配制方法及参考工作浓度</a:t>
            </a:r>
          </a:p>
          <a:p>
            <a:r>
              <a:rPr lang="zh-CN" altLang="en-US" sz="1200" dirty="0">
                <a:latin typeface="Times New Roman" panose="02020603050405020304" pitchFamily="18" charset="0"/>
                <a:ea typeface="SimSun" panose="02010600030101010101" pitchFamily="2" charset="-122"/>
                <a:cs typeface="Times New Roman" panose="02020603050405020304" pitchFamily="18" charset="0"/>
              </a:rPr>
              <a:t>抗生素是一种生理活性物质，各种抗生素通常都在很低浓度下对病原菌就发生作用，但具体工作浓度需要根据细胞类型，培养基，生长条件，细胞代谢率和实验目的而变化。因此对于第一次使用的实验体系建议通过建立杀灭曲线（</a:t>
            </a:r>
            <a:r>
              <a:rPr lang="en" sz="1200" dirty="0">
                <a:latin typeface="Times New Roman" panose="02020603050405020304" pitchFamily="18" charset="0"/>
                <a:ea typeface="SimSun" panose="02010600030101010101" pitchFamily="2" charset="-122"/>
                <a:cs typeface="Times New Roman" panose="02020603050405020304" pitchFamily="18" charset="0"/>
              </a:rPr>
              <a:t>kill curve），</a:t>
            </a:r>
            <a:r>
              <a:rPr lang="zh-CN" altLang="en-US" sz="1200" dirty="0">
                <a:latin typeface="Times New Roman" panose="02020603050405020304" pitchFamily="18" charset="0"/>
                <a:ea typeface="SimSun" panose="02010600030101010101" pitchFamily="2" charset="-122"/>
                <a:cs typeface="Times New Roman" panose="02020603050405020304" pitchFamily="18" charset="0"/>
              </a:rPr>
              <a:t>即剂量反应性曲线，来确定适合的筛选浓度。</a:t>
            </a:r>
          </a:p>
          <a:p>
            <a:r>
              <a:rPr lang="zh-CN" altLang="en-US" sz="1200" dirty="0">
                <a:latin typeface="Times New Roman" panose="02020603050405020304" pitchFamily="18" charset="0"/>
                <a:ea typeface="SimSun" panose="02010600030101010101" pitchFamily="2" charset="-122"/>
                <a:cs typeface="Times New Roman" panose="02020603050405020304" pitchFamily="18" charset="0"/>
              </a:rPr>
              <a:t>表</a:t>
            </a:r>
            <a:r>
              <a:rPr lang="en-US" altLang="zh-CN" sz="1200" dirty="0">
                <a:latin typeface="Times New Roman" panose="02020603050405020304" pitchFamily="18" charset="0"/>
                <a:ea typeface="SimSun" panose="02010600030101010101" pitchFamily="2" charset="-122"/>
                <a:cs typeface="Times New Roman" panose="02020603050405020304" pitchFamily="18" charset="0"/>
              </a:rPr>
              <a:t>1. </a:t>
            </a:r>
            <a:r>
              <a:rPr lang="zh-CN" altLang="en-US" sz="1200" dirty="0">
                <a:latin typeface="Times New Roman" panose="02020603050405020304" pitchFamily="18" charset="0"/>
                <a:ea typeface="SimSun" panose="02010600030101010101" pitchFamily="2" charset="-122"/>
                <a:cs typeface="Times New Roman" panose="02020603050405020304" pitchFamily="18" charset="0"/>
              </a:rPr>
              <a:t>常用抗生素分子量、抗性、配制方法及参考工作浓度</a:t>
            </a:r>
          </a:p>
        </p:txBody>
      </p:sp>
      <p:sp>
        <p:nvSpPr>
          <p:cNvPr id="8" name="文本框 7">
            <a:extLst>
              <a:ext uri="{FF2B5EF4-FFF2-40B4-BE49-F238E27FC236}">
                <a16:creationId xmlns:a16="http://schemas.microsoft.com/office/drawing/2014/main" id="{23E1EA53-ED79-0EBF-D294-269F406A78A6}"/>
              </a:ext>
            </a:extLst>
          </p:cNvPr>
          <p:cNvSpPr txBox="1"/>
          <p:nvPr/>
        </p:nvSpPr>
        <p:spPr>
          <a:xfrm>
            <a:off x="344556" y="6200588"/>
            <a:ext cx="6096000" cy="276999"/>
          </a:xfrm>
          <a:prstGeom prst="rect">
            <a:avLst/>
          </a:prstGeom>
          <a:noFill/>
        </p:spPr>
        <p:txBody>
          <a:bodyPr wrap="square">
            <a:spAutoFit/>
          </a:bodyPr>
          <a:lstStyle/>
          <a:p>
            <a:r>
              <a:rPr lang="zh-CN" altLang="en-US" sz="1200" dirty="0">
                <a:latin typeface="Times New Roman" panose="02020603050405020304" pitchFamily="18" charset="0"/>
                <a:ea typeface="SimSun" panose="02010600030101010101" pitchFamily="2" charset="-122"/>
                <a:cs typeface="Times New Roman" panose="02020603050405020304" pitchFamily="18" charset="0"/>
              </a:rPr>
              <a:t>“</a:t>
            </a:r>
            <a:r>
              <a:rPr lang="en-US" altLang="zh-CN" sz="12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1200" dirty="0">
                <a:latin typeface="Times New Roman" panose="02020603050405020304" pitchFamily="18" charset="0"/>
                <a:ea typeface="SimSun" panose="02010600030101010101" pitchFamily="2" charset="-122"/>
                <a:cs typeface="Times New Roman" panose="02020603050405020304" pitchFamily="18" charset="0"/>
              </a:rPr>
              <a:t>表示对大多数微生物有效，“</a:t>
            </a:r>
            <a:r>
              <a:rPr lang="en-US" altLang="zh-CN" sz="1200" dirty="0">
                <a:latin typeface="Times New Roman" panose="02020603050405020304" pitchFamily="18" charset="0"/>
                <a:ea typeface="SimSun" panose="02010600030101010101" pitchFamily="2" charset="-122"/>
                <a:cs typeface="Times New Roman" panose="02020603050405020304" pitchFamily="18" charset="0"/>
              </a:rPr>
              <a:t>+”</a:t>
            </a:r>
            <a:r>
              <a:rPr lang="zh-CN" altLang="en-US" sz="1200" dirty="0">
                <a:latin typeface="Times New Roman" panose="02020603050405020304" pitchFamily="18" charset="0"/>
                <a:ea typeface="SimSun" panose="02010600030101010101" pitchFamily="2" charset="-122"/>
                <a:cs typeface="Times New Roman" panose="02020603050405020304" pitchFamily="18" charset="0"/>
              </a:rPr>
              <a:t>表示对某些微生物有效 </a:t>
            </a:r>
            <a:endParaRPr sz="1200" dirty="0">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097513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801</Words>
  <Application>Microsoft Macintosh PowerPoint</Application>
  <PresentationFormat>宽屏</PresentationFormat>
  <Paragraphs>203</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Times New Roman</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administer</dc:creator>
  <cp:lastModifiedBy>administer</cp:lastModifiedBy>
  <cp:revision>2</cp:revision>
  <dcterms:created xsi:type="dcterms:W3CDTF">2025-01-16T08:57:10Z</dcterms:created>
  <dcterms:modified xsi:type="dcterms:W3CDTF">2025-01-16T09:12:10Z</dcterms:modified>
</cp:coreProperties>
</file>