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 b="def" i="def"/>
      <a:tcStyle>
        <a:tcBdr/>
        <a:fill>
          <a:solidFill>
            <a:srgbClr val="FF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/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xx%</a:t>
            </a:r>
          </a:p>
        </p:txBody>
      </p:sp>
      <p:sp>
        <p:nvSpPr>
          <p:cNvPr id="92" name="Body Level One…"/>
          <p:cNvSpPr txBox="1"/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/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/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54;p13"/>
          <p:cNvSpPr txBox="1"/>
          <p:nvPr>
            <p:ph type="ctrTitle"/>
          </p:nvPr>
        </p:nvSpPr>
        <p:spPr>
          <a:xfrm>
            <a:off x="311707" y="744575"/>
            <a:ext cx="8520602" cy="2052599"/>
          </a:xfrm>
          <a:prstGeom prst="rect">
            <a:avLst/>
          </a:prstGeom>
        </p:spPr>
        <p:txBody>
          <a:bodyPr/>
          <a:lstStyle/>
          <a:p>
            <a:pPr/>
            <a:r>
              <a:t>Assignment 1 Writeup</a:t>
            </a:r>
          </a:p>
        </p:txBody>
      </p:sp>
      <p:sp>
        <p:nvSpPr>
          <p:cNvPr id="110" name="Google Shape;55;p13"/>
          <p:cNvSpPr txBox="1"/>
          <p:nvPr>
            <p:ph type="subTitle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/>
          <a:p>
            <a:pPr marL="0" indent="0" defTabSz="850391">
              <a:defRPr sz="1488"/>
            </a:pPr>
            <a:r>
              <a:t>Name:</a:t>
            </a:r>
          </a:p>
          <a:p>
            <a:pPr marL="0" indent="0" defTabSz="850391">
              <a:defRPr sz="1488"/>
            </a:pPr>
            <a:r>
              <a:t>GT Email:</a:t>
            </a:r>
          </a:p>
          <a:p>
            <a:pPr marL="0" indent="0" defTabSz="850391">
              <a:defRPr sz="1488"/>
            </a:pPr>
            <a:r>
              <a:t>GT ID: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60;p14"/>
          <p:cNvSpPr txBox="1"/>
          <p:nvPr/>
        </p:nvSpPr>
        <p:spPr>
          <a:xfrm>
            <a:off x="636449" y="1909349"/>
            <a:ext cx="7871102" cy="861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4800"/>
            </a:lvl1pPr>
          </a:lstStyle>
          <a:p>
            <a:pPr/>
            <a:r>
              <a:t>Two-Layer Neural Network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65;p15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marL="438911" indent="-390143" defTabSz="877823">
              <a:buClr>
                <a:srgbClr val="000000"/>
              </a:buClr>
              <a:buSzPts val="2600"/>
              <a:buAutoNum type="arabicPeriod" startAt="1"/>
              <a:defRPr sz="2688"/>
            </a:lvl1pPr>
          </a:lstStyle>
          <a:p>
            <a:pPr/>
            <a:r>
              <a:t>Learning Rates</a:t>
            </a:r>
          </a:p>
        </p:txBody>
      </p:sp>
      <p:sp>
        <p:nvSpPr>
          <p:cNvPr id="115" name="Google Shape;66;p15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Tune the learning rate of the model with all other default hyper-parameters fixed. Fill in the table below:</a:t>
            </a:r>
          </a:p>
        </p:txBody>
      </p:sp>
      <p:graphicFrame>
        <p:nvGraphicFramePr>
          <p:cNvPr id="116" name="Google Shape;67;p15"/>
          <p:cNvGraphicFramePr/>
          <p:nvPr/>
        </p:nvGraphicFramePr>
        <p:xfrm>
          <a:off x="1216174" y="2367750"/>
          <a:ext cx="5170751" cy="11430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034149"/>
                <a:gridCol w="1034149"/>
                <a:gridCol w="1034149"/>
                <a:gridCol w="1034149"/>
                <a:gridCol w="1034149"/>
              </a:tblGrid>
              <a:tr h="381000"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lr=1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lr=1e-1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lr=1e-2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lr=5e-2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3810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Training Accuracy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</a:p>
                  </a:txBody>
                  <a:tcPr marL="91425" marR="91425" marT="91425" marB="91425" anchor="t" anchorCtr="0" horzOverflow="overflow"/>
                </a:tc>
              </a:tr>
              <a:tr h="3810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Test Accuracy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</a:p>
                  </a:txBody>
                  <a:tcPr marL="91425" marR="91425" marT="91425" marB="91425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72;p16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marL="438911" indent="-390143" defTabSz="877823">
              <a:buClr>
                <a:srgbClr val="000000"/>
              </a:buClr>
              <a:buSzPts val="2600"/>
              <a:buAutoNum type="arabicPeriod" startAt="1"/>
              <a:defRPr sz="2688"/>
            </a:lvl1pPr>
          </a:lstStyle>
          <a:p>
            <a:pPr/>
            <a:r>
              <a:t>Learning Curve</a:t>
            </a:r>
          </a:p>
        </p:txBody>
      </p:sp>
      <p:sp>
        <p:nvSpPr>
          <p:cNvPr id="119" name="Google Shape;73;p16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Plot the learning curves and put it below: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78;p17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marL="438911" indent="-390143" defTabSz="877823">
              <a:buClr>
                <a:srgbClr val="000000"/>
              </a:buClr>
              <a:buSzPts val="2600"/>
              <a:buAutoNum type="arabicPeriod" startAt="1"/>
              <a:defRPr sz="2688"/>
            </a:lvl1pPr>
          </a:lstStyle>
          <a:p>
            <a:pPr/>
            <a:r>
              <a:t>Learning Rates</a:t>
            </a:r>
          </a:p>
        </p:txBody>
      </p:sp>
      <p:sp>
        <p:nvSpPr>
          <p:cNvPr id="122" name="Google Shape;79;p17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600"/>
              </a:spcBef>
              <a:buSzTx/>
              <a:buNone/>
            </a:lvl1pPr>
          </a:lstStyle>
          <a:p>
            <a:pPr/>
            <a:r>
              <a:t>Describe and Explain your findings: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84;p18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2. Regularization</a:t>
            </a:r>
          </a:p>
        </p:txBody>
      </p:sp>
      <p:sp>
        <p:nvSpPr>
          <p:cNvPr id="125" name="Google Shape;85;p18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600"/>
              </a:spcBef>
              <a:buSzTx/>
              <a:buNone/>
            </a:lvl1pPr>
          </a:lstStyle>
          <a:p>
            <a:pPr/>
            <a:r>
              <a:t>Tune the regularization coefficient of the model with all other default hyper-parameters fixed. Fill in the table below:</a:t>
            </a:r>
          </a:p>
        </p:txBody>
      </p:sp>
      <p:graphicFrame>
        <p:nvGraphicFramePr>
          <p:cNvPr id="126" name="Google Shape;86;p18"/>
          <p:cNvGraphicFramePr/>
          <p:nvPr/>
        </p:nvGraphicFramePr>
        <p:xfrm>
          <a:off x="428600" y="2019662"/>
          <a:ext cx="6780725" cy="153920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130125"/>
                <a:gridCol w="1215300"/>
                <a:gridCol w="1357200"/>
                <a:gridCol w="817850"/>
                <a:gridCol w="1130125"/>
                <a:gridCol w="1130125"/>
              </a:tblGrid>
              <a:tr h="396200"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alpha=1e-1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alpha=1e-2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alpha=1e-3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alpha=1e-4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alpha=1e-0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3810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Training Accuracy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</a:p>
                  </a:txBody>
                  <a:tcPr marL="91425" marR="91425" marT="91425" marB="91425" anchor="t" anchorCtr="0" horzOverflow="overflow"/>
                </a:tc>
              </a:tr>
              <a:tr h="3810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Validation Accuracy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</a:p>
                  </a:txBody>
                  <a:tcPr marL="91425" marR="91425" marT="91425" marB="91425" anchor="t" anchorCtr="0" horzOverflow="overflow"/>
                </a:tc>
              </a:tr>
              <a:tr h="3810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Test Accuracy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</a:p>
                  </a:txBody>
                  <a:tcPr marL="91425" marR="91425" marT="91425" marB="91425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91;p19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2. Regularization</a:t>
            </a:r>
          </a:p>
        </p:txBody>
      </p:sp>
      <p:sp>
        <p:nvSpPr>
          <p:cNvPr id="129" name="Google Shape;92;p19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Plot the learning curves and put it below: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97;p20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2. Regularization</a:t>
            </a:r>
          </a:p>
        </p:txBody>
      </p:sp>
      <p:sp>
        <p:nvSpPr>
          <p:cNvPr id="132" name="Google Shape;98;p20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600"/>
              </a:spcBef>
              <a:buSzTx/>
              <a:buNone/>
            </a:lvl1pPr>
          </a:lstStyle>
          <a:p>
            <a:pPr/>
            <a:r>
              <a:t>Describe and Explain your findings: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03;p21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3. Hyper-parameter Tuning</a:t>
            </a:r>
          </a:p>
        </p:txBody>
      </p:sp>
      <p:sp>
        <p:nvSpPr>
          <p:cNvPr id="135" name="Google Shape;104;p21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You are now free to tune any hyper-parameters for better accuracy. Create a table below and put the configuration of your best model and accuracy into the table:</a:t>
            </a:r>
          </a:p>
          <a:p>
            <a:pPr marL="0" indent="0">
              <a:spcBef>
                <a:spcPts val="1600"/>
              </a:spcBef>
              <a:buSzTx/>
              <a:buNone/>
            </a:pPr>
          </a:p>
          <a:p>
            <a:pPr marL="0" indent="0">
              <a:spcBef>
                <a:spcPts val="1600"/>
              </a:spcBef>
              <a:buSzTx/>
              <a:buNone/>
            </a:pPr>
          </a:p>
          <a:p>
            <a:pPr marL="0" indent="0">
              <a:spcBef>
                <a:spcPts val="1600"/>
              </a:spcBef>
              <a:buSzTx/>
              <a:buNone/>
            </a:pPr>
          </a:p>
          <a:p>
            <a:pPr marL="0" indent="0">
              <a:spcBef>
                <a:spcPts val="1600"/>
              </a:spcBef>
              <a:buSzTx/>
              <a:buNone/>
            </a:pPr>
            <a:r>
              <a:t>Briefly explain why your choice works: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