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  <p:sldId id="265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61CB0"/>
    <a:srgbClr val="0033CC"/>
    <a:srgbClr val="D60093"/>
    <a:srgbClr val="ABB309"/>
    <a:srgbClr val="213315"/>
    <a:srgbClr val="944F2C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05"/>
    <p:restoredTop sz="96731" autoAdjust="0"/>
  </p:normalViewPr>
  <p:slideViewPr>
    <p:cSldViewPr snapToGrid="0">
      <p:cViewPr varScale="1">
        <p:scale>
          <a:sx n="121" d="100"/>
          <a:sy n="121" d="100"/>
        </p:scale>
        <p:origin x="182" y="82"/>
      </p:cViewPr>
      <p:guideLst>
        <p:guide orient="horz" pos="1620"/>
        <p:guide pos="2880"/>
      </p:guideLst>
    </p:cSldViewPr>
  </p:slideViewPr>
  <p:notesTextViewPr>
    <p:cViewPr>
      <p:scale>
        <a:sx n="229" d="100"/>
        <a:sy n="229" d="100"/>
      </p:scale>
      <p:origin x="0" y="0"/>
    </p:cViewPr>
  </p:notesTextViewPr>
  <p:sorterViewPr>
    <p:cViewPr>
      <p:scale>
        <a:sx n="100" d="100"/>
        <a:sy n="100" d="100"/>
      </p:scale>
      <p:origin x="0" y="-152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80262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1688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35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fld id="{1E6BBA94-96AC-4DBC-9A4F-77EAAF19F42B}" type="datetime1">
              <a:rPr lang="zh-TW" altLang="en-US" smtClean="0"/>
              <a:pPr/>
              <a:t>2020/10/15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5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350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902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4881-5EA4-4137-93EE-489DC5B7F821}" type="datetime1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6212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87B03-B842-4A8E-8E70-4B07C01CE180}" type="datetime1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07100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94B2-FA15-479E-9BFD-3D5F1E51B30D}" type="datetime1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8890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4673-320E-4747-BD66-C6BEAB725AB1}" type="datetime1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1957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9175-AAF2-4E1F-A627-EBF8A2C1AC64}" type="datetime1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760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2832-C79A-41A0-B6A9-CBE17A3ACA1D}" type="datetime1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3712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0118-254C-47E1-B9B0-6AF00DD35478}" type="datetime1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8080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182F8-94E6-44B8-A344-3782D1957739}" type="datetime1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71660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4AF9F-C783-4509-A5B7-E2F8AB623B87}" type="datetime1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3815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0E9A-903A-4072-A652-67B953C2694D}" type="datetime1">
              <a:rPr lang="zh-TW" altLang="en-US" smtClean="0"/>
              <a:t>2020/10/15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2932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fld id="{40495F23-D5CC-4E6C-8928-C70978268CD6}" type="datetime1">
              <a:rPr lang="zh-TW" altLang="en-US" smtClean="0"/>
              <a:pPr/>
              <a:t>2020/10/15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4767263"/>
            <a:ext cx="52863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95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EC62841-994C-804B-9F81-3FCE5A726ABD}"/>
              </a:ext>
            </a:extLst>
          </p:cNvPr>
          <p:cNvSpPr txBox="1"/>
          <p:nvPr/>
        </p:nvSpPr>
        <p:spPr>
          <a:xfrm>
            <a:off x="2593734" y="2110085"/>
            <a:ext cx="395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>
                <a:latin typeface="Kaiti TC" panose="02010600040101010101" pitchFamily="2" charset="-120"/>
                <a:ea typeface="Kaiti TC" panose="02010600040101010101" pitchFamily="2" charset="-120"/>
              </a:rPr>
              <a:t>2020 </a:t>
            </a:r>
            <a:r>
              <a:rPr kumimoji="1" lang="zh-TW" altLang="en-US" sz="2400" dirty="0">
                <a:latin typeface="Kaiti TC" panose="02010600040101010101" pitchFamily="2" charset="-120"/>
                <a:ea typeface="Kaiti TC" panose="02010600040101010101" pitchFamily="2" charset="-120"/>
              </a:rPr>
              <a:t>無線通訊網路 </a:t>
            </a:r>
            <a:r>
              <a:rPr kumimoji="1" lang="en-US" altLang="zh-TW" sz="2400" dirty="0">
                <a:latin typeface="Kaiti TC" panose="02010600040101010101" pitchFamily="2" charset="-120"/>
                <a:ea typeface="Kaiti TC" panose="02010600040101010101" pitchFamily="2" charset="-120"/>
              </a:rPr>
              <a:t>Project_1</a:t>
            </a:r>
            <a:endParaRPr kumimoji="1" lang="zh-TW" altLang="en-US" sz="2400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866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635958-3629-924B-8D8C-B018CCB62ACA}"/>
              </a:ext>
            </a:extLst>
          </p:cNvPr>
          <p:cNvSpPr txBox="1">
            <a:spLocks/>
          </p:cNvSpPr>
          <p:nvPr/>
        </p:nvSpPr>
        <p:spPr>
          <a:xfrm>
            <a:off x="2092059" y="157449"/>
            <a:ext cx="4556274" cy="449410"/>
          </a:xfrm>
          <a:prstGeom prst="rect">
            <a:avLst/>
          </a:prstGeom>
        </p:spPr>
        <p:txBody>
          <a:bodyPr/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kumimoji="1" lang="en-US" altLang="zh-TW" sz="2800" dirty="0"/>
              <a:t>Architecture</a:t>
            </a:r>
            <a:endParaRPr kumimoji="1" lang="zh-TW" altLang="en-US" sz="2800" dirty="0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2D64665A-5BEC-9443-B722-BFF93C330B81}"/>
              </a:ext>
            </a:extLst>
          </p:cNvPr>
          <p:cNvGrpSpPr/>
          <p:nvPr/>
        </p:nvGrpSpPr>
        <p:grpSpPr>
          <a:xfrm>
            <a:off x="1761866" y="976041"/>
            <a:ext cx="5620268" cy="3191418"/>
            <a:chOff x="125748" y="1071396"/>
            <a:chExt cx="5620268" cy="3191418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8922F133-D26A-364B-AE80-E5B011074687}"/>
                </a:ext>
              </a:extLst>
            </p:cNvPr>
            <p:cNvGrpSpPr/>
            <p:nvPr/>
          </p:nvGrpSpPr>
          <p:grpSpPr>
            <a:xfrm>
              <a:off x="125748" y="1071396"/>
              <a:ext cx="5620268" cy="3191418"/>
              <a:chOff x="267415" y="1071396"/>
              <a:chExt cx="5620268" cy="3191418"/>
            </a:xfrm>
          </p:grpSpPr>
          <p:sp>
            <p:nvSpPr>
              <p:cNvPr id="64" name="圓角矩形 63">
                <a:extLst>
                  <a:ext uri="{FF2B5EF4-FFF2-40B4-BE49-F238E27FC236}">
                    <a16:creationId xmlns:a16="http://schemas.microsoft.com/office/drawing/2014/main" id="{E1D87248-E69B-5A4D-8B75-264AF1BE70EA}"/>
                  </a:ext>
                </a:extLst>
              </p:cNvPr>
              <p:cNvSpPr/>
              <p:nvPr/>
            </p:nvSpPr>
            <p:spPr>
              <a:xfrm>
                <a:off x="267415" y="1072282"/>
                <a:ext cx="5620268" cy="31905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文字方塊 2">
                    <a:extLst>
                      <a:ext uri="{FF2B5EF4-FFF2-40B4-BE49-F238E27FC236}">
                        <a16:creationId xmlns:a16="http://schemas.microsoft.com/office/drawing/2014/main" id="{6E944AD2-8121-784E-9070-0982FBEDEC5C}"/>
                      </a:ext>
                    </a:extLst>
                  </p:cNvPr>
                  <p:cNvSpPr txBox="1"/>
                  <p:nvPr/>
                </p:nvSpPr>
                <p:spPr>
                  <a:xfrm>
                    <a:off x="713758" y="2604641"/>
                    <a:ext cx="23288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TW" altLang="en-US" sz="24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3" name="文字方塊 2">
                    <a:extLst>
                      <a:ext uri="{FF2B5EF4-FFF2-40B4-BE49-F238E27FC236}">
                        <a16:creationId xmlns:a16="http://schemas.microsoft.com/office/drawing/2014/main" id="{6E944AD2-8121-784E-9070-0982FBEDEC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758" y="2604641"/>
                    <a:ext cx="232884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6316" r="-3157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D6C746D-D74A-424C-AAAC-2F34662E3A79}"/>
                  </a:ext>
                </a:extLst>
              </p:cNvPr>
              <p:cNvSpPr txBox="1"/>
              <p:nvPr/>
            </p:nvSpPr>
            <p:spPr>
              <a:xfrm>
                <a:off x="267415" y="2945720"/>
                <a:ext cx="9525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Arrival Rate</a:t>
                </a:r>
                <a:endParaRPr kumimoji="1"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" name="直線箭頭接點 5">
                <a:extLst>
                  <a:ext uri="{FF2B5EF4-FFF2-40B4-BE49-F238E27FC236}">
                    <a16:creationId xmlns:a16="http://schemas.microsoft.com/office/drawing/2014/main" id="{11E080C2-186F-5745-B6B6-92DF1CA46DB9}"/>
                  </a:ext>
                </a:extLst>
              </p:cNvPr>
              <p:cNvCxnSpPr/>
              <p:nvPr/>
            </p:nvCxnSpPr>
            <p:spPr>
              <a:xfrm>
                <a:off x="1098595" y="2789307"/>
                <a:ext cx="61837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圓角矩形 7">
                <a:extLst>
                  <a:ext uri="{FF2B5EF4-FFF2-40B4-BE49-F238E27FC236}">
                    <a16:creationId xmlns:a16="http://schemas.microsoft.com/office/drawing/2014/main" id="{4A38707B-FA65-F24E-8C84-07D90D445828}"/>
                  </a:ext>
                </a:extLst>
              </p:cNvPr>
              <p:cNvSpPr/>
              <p:nvPr/>
            </p:nvSpPr>
            <p:spPr>
              <a:xfrm>
                <a:off x="1993260" y="2552015"/>
                <a:ext cx="1401203" cy="552587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CF152FAE-E8C1-F041-A757-C77FB649EA49}"/>
                  </a:ext>
                </a:extLst>
              </p:cNvPr>
              <p:cNvCxnSpPr/>
              <p:nvPr/>
            </p:nvCxnSpPr>
            <p:spPr>
              <a:xfrm>
                <a:off x="2210348" y="2552015"/>
                <a:ext cx="0" cy="552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0B24AB29-19FA-E446-B55F-030EC817EF27}"/>
                  </a:ext>
                </a:extLst>
              </p:cNvPr>
              <p:cNvCxnSpPr/>
              <p:nvPr/>
            </p:nvCxnSpPr>
            <p:spPr>
              <a:xfrm>
                <a:off x="2415375" y="2547002"/>
                <a:ext cx="0" cy="552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6A731ACF-7BEA-B94A-B123-BA10CED8077C}"/>
                  </a:ext>
                </a:extLst>
              </p:cNvPr>
              <p:cNvCxnSpPr/>
              <p:nvPr/>
            </p:nvCxnSpPr>
            <p:spPr>
              <a:xfrm>
                <a:off x="2612728" y="2547002"/>
                <a:ext cx="0" cy="552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BA462C93-744E-EB42-B641-2D5911E84A51}"/>
                  </a:ext>
                </a:extLst>
              </p:cNvPr>
              <p:cNvCxnSpPr/>
              <p:nvPr/>
            </p:nvCxnSpPr>
            <p:spPr>
              <a:xfrm>
                <a:off x="2796923" y="2538838"/>
                <a:ext cx="0" cy="552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20DEBF87-3B5F-BD44-A991-2A74051EC236}"/>
                  </a:ext>
                </a:extLst>
              </p:cNvPr>
              <p:cNvCxnSpPr/>
              <p:nvPr/>
            </p:nvCxnSpPr>
            <p:spPr>
              <a:xfrm>
                <a:off x="2983689" y="2547002"/>
                <a:ext cx="0" cy="552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6989026D-396B-054F-8CE1-BF07D549A257}"/>
                  </a:ext>
                </a:extLst>
              </p:cNvPr>
              <p:cNvCxnSpPr/>
              <p:nvPr/>
            </p:nvCxnSpPr>
            <p:spPr>
              <a:xfrm>
                <a:off x="3178472" y="2547002"/>
                <a:ext cx="0" cy="5525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CBE11D3-C481-E749-8944-1EF8D9F9F366}"/>
                  </a:ext>
                </a:extLst>
              </p:cNvPr>
              <p:cNvSpPr txBox="1"/>
              <p:nvPr/>
            </p:nvSpPr>
            <p:spPr>
              <a:xfrm>
                <a:off x="2400351" y="3176553"/>
                <a:ext cx="5870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Queue</a:t>
                </a:r>
                <a:endParaRPr kumimoji="1"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04077FD0-5FDA-814E-B02A-1371502C10CA}"/>
                  </a:ext>
                </a:extLst>
              </p:cNvPr>
              <p:cNvSpPr/>
              <p:nvPr/>
            </p:nvSpPr>
            <p:spPr>
              <a:xfrm>
                <a:off x="4065461" y="1828800"/>
                <a:ext cx="374970" cy="34865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>
                    <a:solidFill>
                      <a:schemeClr val="tx1"/>
                    </a:solidFill>
                  </a:rPr>
                  <a:t>1</a:t>
                </a:r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664DBF50-F8E1-0D4D-A21D-AABE34321916}"/>
                  </a:ext>
                </a:extLst>
              </p:cNvPr>
              <p:cNvSpPr/>
              <p:nvPr/>
            </p:nvSpPr>
            <p:spPr>
              <a:xfrm>
                <a:off x="4065461" y="2255985"/>
                <a:ext cx="374970" cy="34865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>
                    <a:solidFill>
                      <a:schemeClr val="tx1"/>
                    </a:solidFill>
                  </a:rPr>
                  <a:t>2</a:t>
                </a:r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39571CAF-8820-B04A-8EE3-78B8341D73DD}"/>
                  </a:ext>
                </a:extLst>
              </p:cNvPr>
              <p:cNvSpPr/>
              <p:nvPr/>
            </p:nvSpPr>
            <p:spPr>
              <a:xfrm>
                <a:off x="4065461" y="2683170"/>
                <a:ext cx="374970" cy="34865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>
                    <a:solidFill>
                      <a:schemeClr val="tx1"/>
                    </a:solidFill>
                  </a:rPr>
                  <a:t>3</a:t>
                </a:r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E07C4F40-D5A4-514C-A322-B408D83F5DCD}"/>
                  </a:ext>
                </a:extLst>
              </p:cNvPr>
              <p:cNvSpPr/>
              <p:nvPr/>
            </p:nvSpPr>
            <p:spPr>
              <a:xfrm>
                <a:off x="4065461" y="3604564"/>
                <a:ext cx="374970" cy="34865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>
                    <a:solidFill>
                      <a:schemeClr val="tx1"/>
                    </a:solidFill>
                  </a:rPr>
                  <a:t>S</a:t>
                </a:r>
                <a:endParaRPr kumimoji="1"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D9878FB9-363A-F847-9DE5-50F6E6E0AE08}"/>
                  </a:ext>
                </a:extLst>
              </p:cNvPr>
              <p:cNvSpPr txBox="1"/>
              <p:nvPr/>
            </p:nvSpPr>
            <p:spPr>
              <a:xfrm>
                <a:off x="4131759" y="2899554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.</a:t>
                </a:r>
                <a:endParaRPr kumimoji="1" lang="zh-TW" altLang="en-US" dirty="0"/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2A95E9FC-00F7-FF48-921F-EE33E4BB9D95}"/>
                  </a:ext>
                </a:extLst>
              </p:cNvPr>
              <p:cNvSpPr txBox="1"/>
              <p:nvPr/>
            </p:nvSpPr>
            <p:spPr>
              <a:xfrm>
                <a:off x="4128078" y="3004280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.</a:t>
                </a:r>
                <a:endParaRPr kumimoji="1" lang="zh-TW" altLang="en-US" dirty="0"/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E408090-3959-5B40-9CF3-82C41270E925}"/>
                  </a:ext>
                </a:extLst>
              </p:cNvPr>
              <p:cNvSpPr txBox="1"/>
              <p:nvPr/>
            </p:nvSpPr>
            <p:spPr>
              <a:xfrm>
                <a:off x="4127822" y="3119902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/>
                  <a:t>.</a:t>
                </a:r>
                <a:endParaRPr kumimoji="1" lang="zh-TW" altLang="en-US" dirty="0"/>
              </a:p>
            </p:txBody>
          </p:sp>
          <p:cxnSp>
            <p:nvCxnSpPr>
              <p:cNvPr id="25" name="直線箭頭接點 24">
                <a:extLst>
                  <a:ext uri="{FF2B5EF4-FFF2-40B4-BE49-F238E27FC236}">
                    <a16:creationId xmlns:a16="http://schemas.microsoft.com/office/drawing/2014/main" id="{2D923AE7-593E-E741-B41E-0364F1AEF784}"/>
                  </a:ext>
                </a:extLst>
              </p:cNvPr>
              <p:cNvCxnSpPr>
                <a:cxnSpLocks/>
                <a:stCxn id="8" idx="3"/>
                <a:endCxn id="17" idx="2"/>
              </p:cNvCxnSpPr>
              <p:nvPr/>
            </p:nvCxnSpPr>
            <p:spPr>
              <a:xfrm flipV="1">
                <a:off x="3394463" y="2003128"/>
                <a:ext cx="670998" cy="8251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線箭頭接點 27">
                <a:extLst>
                  <a:ext uri="{FF2B5EF4-FFF2-40B4-BE49-F238E27FC236}">
                    <a16:creationId xmlns:a16="http://schemas.microsoft.com/office/drawing/2014/main" id="{BA2C240C-A468-0447-B70A-00B476FCBE9F}"/>
                  </a:ext>
                </a:extLst>
              </p:cNvPr>
              <p:cNvCxnSpPr>
                <a:cxnSpLocks/>
                <a:stCxn id="8" idx="3"/>
                <a:endCxn id="19" idx="2"/>
              </p:cNvCxnSpPr>
              <p:nvPr/>
            </p:nvCxnSpPr>
            <p:spPr>
              <a:xfrm>
                <a:off x="3394463" y="2828309"/>
                <a:ext cx="670998" cy="29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箭頭接點 30">
                <a:extLst>
                  <a:ext uri="{FF2B5EF4-FFF2-40B4-BE49-F238E27FC236}">
                    <a16:creationId xmlns:a16="http://schemas.microsoft.com/office/drawing/2014/main" id="{D4A90951-4B58-3342-A01A-509DC11BA3B3}"/>
                  </a:ext>
                </a:extLst>
              </p:cNvPr>
              <p:cNvCxnSpPr>
                <a:cxnSpLocks/>
                <a:stCxn id="8" idx="3"/>
                <a:endCxn id="20" idx="2"/>
              </p:cNvCxnSpPr>
              <p:nvPr/>
            </p:nvCxnSpPr>
            <p:spPr>
              <a:xfrm>
                <a:off x="3394463" y="2828309"/>
                <a:ext cx="670998" cy="9505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線箭頭接點 33">
                <a:extLst>
                  <a:ext uri="{FF2B5EF4-FFF2-40B4-BE49-F238E27FC236}">
                    <a16:creationId xmlns:a16="http://schemas.microsoft.com/office/drawing/2014/main" id="{6A988F27-056A-6743-A9A9-69CB8260CA84}"/>
                  </a:ext>
                </a:extLst>
              </p:cNvPr>
              <p:cNvCxnSpPr>
                <a:cxnSpLocks/>
                <a:stCxn id="8" idx="3"/>
                <a:endCxn id="18" idx="2"/>
              </p:cNvCxnSpPr>
              <p:nvPr/>
            </p:nvCxnSpPr>
            <p:spPr>
              <a:xfrm flipV="1">
                <a:off x="3394463" y="2430313"/>
                <a:ext cx="670998" cy="3979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63267431-4755-F847-BC09-E48801D96F73}"/>
                      </a:ext>
                    </a:extLst>
                  </p:cNvPr>
                  <p:cNvSpPr txBox="1"/>
                  <p:nvPr/>
                </p:nvSpPr>
                <p:spPr>
                  <a:xfrm>
                    <a:off x="4127822" y="1229874"/>
                    <a:ext cx="24551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37" name="文字方塊 36">
                    <a:extLst>
                      <a:ext uri="{FF2B5EF4-FFF2-40B4-BE49-F238E27FC236}">
                        <a16:creationId xmlns:a16="http://schemas.microsoft.com/office/drawing/2014/main" id="{63267431-4755-F847-BC09-E48801D96F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7822" y="1229874"/>
                    <a:ext cx="24551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810" r="-23810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AFC7E36C-2B8B-5E42-B3CD-05B6C197B79D}"/>
                  </a:ext>
                </a:extLst>
              </p:cNvPr>
              <p:cNvSpPr txBox="1"/>
              <p:nvPr/>
            </p:nvSpPr>
            <p:spPr>
              <a:xfrm>
                <a:off x="3798404" y="1565432"/>
                <a:ext cx="9701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Service Rate</a:t>
                </a:r>
                <a:endParaRPr kumimoji="1"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B710167-DC14-FA40-9790-64507B2A781A}"/>
                  </a:ext>
                </a:extLst>
              </p:cNvPr>
              <p:cNvCxnSpPr>
                <a:cxnSpLocks/>
                <a:stCxn id="17" idx="6"/>
              </p:cNvCxnSpPr>
              <p:nvPr/>
            </p:nvCxnSpPr>
            <p:spPr>
              <a:xfrm>
                <a:off x="4440431" y="2003128"/>
                <a:ext cx="670998" cy="7736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200F013E-B2CF-6441-9C06-201708BDF3F8}"/>
                  </a:ext>
                </a:extLst>
              </p:cNvPr>
              <p:cNvCxnSpPr>
                <a:cxnSpLocks/>
                <a:endCxn id="20" idx="6"/>
              </p:cNvCxnSpPr>
              <p:nvPr/>
            </p:nvCxnSpPr>
            <p:spPr>
              <a:xfrm flipH="1">
                <a:off x="4440431" y="2766697"/>
                <a:ext cx="670998" cy="10121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線箭頭接點 60">
                <a:extLst>
                  <a:ext uri="{FF2B5EF4-FFF2-40B4-BE49-F238E27FC236}">
                    <a16:creationId xmlns:a16="http://schemas.microsoft.com/office/drawing/2014/main" id="{2A85ABD8-4E0A-134E-A4DD-2A125D8830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1429" y="2766697"/>
                <a:ext cx="657842" cy="101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C1907442-11BA-4A4A-BFC5-451D5166F702}"/>
                  </a:ext>
                </a:extLst>
              </p:cNvPr>
              <p:cNvSpPr txBox="1"/>
              <p:nvPr/>
            </p:nvSpPr>
            <p:spPr>
              <a:xfrm>
                <a:off x="2310716" y="1071396"/>
                <a:ext cx="1345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Architecture</a:t>
                </a:r>
                <a:endParaRPr kumimoji="1"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1D1D4120-42DC-AB4E-8AA7-6CA03FA4B926}"/>
                </a:ext>
              </a:extLst>
            </p:cNvPr>
            <p:cNvSpPr txBox="1"/>
            <p:nvPr/>
          </p:nvSpPr>
          <p:spPr>
            <a:xfrm>
              <a:off x="4842051" y="2822590"/>
              <a:ext cx="8018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Departure</a:t>
              </a:r>
              <a:endParaRPr kumimoji="1"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01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0039B66-8007-EC41-AE60-76647A906EED}"/>
              </a:ext>
            </a:extLst>
          </p:cNvPr>
          <p:cNvSpPr txBox="1"/>
          <p:nvPr/>
        </p:nvSpPr>
        <p:spPr>
          <a:xfrm>
            <a:off x="2895098" y="225380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0EB4E0E-7680-FC4E-AD95-46861A49E382}"/>
              </a:ext>
            </a:extLst>
          </p:cNvPr>
          <p:cNvSpPr txBox="1"/>
          <p:nvPr/>
        </p:nvSpPr>
        <p:spPr>
          <a:xfrm>
            <a:off x="852173" y="1271962"/>
            <a:ext cx="555152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模擬</a:t>
            </a:r>
            <a:r>
              <a:rPr kumimoji="1"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Erlang B </a:t>
            </a:r>
            <a:r>
              <a:rPr kumimoji="1" lang="zh-TW" alt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模型，計算</a:t>
            </a:r>
            <a:r>
              <a:rPr kumimoji="1"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 Blocking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0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製作</a:t>
            </a:r>
            <a:r>
              <a:rPr kumimoji="1"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Blocking Probability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0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在每個時間單位紀錄三個事件</a:t>
            </a:r>
            <a:endParaRPr kumimoji="1" lang="en-US" altLang="zh-TW" sz="20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Someone Arrives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Someone Departs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Someone</a:t>
            </a:r>
            <a:r>
              <a:rPr kumimoji="1" lang="zh-TW" alt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 </a:t>
            </a:r>
            <a:r>
              <a:rPr kumimoji="1"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is Blocked</a:t>
            </a:r>
            <a:endParaRPr kumimoji="1" lang="zh-TW" altLang="en-US" sz="2000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FA7F783-B9A3-094E-8794-D8B43BA92521}"/>
                  </a:ext>
                </a:extLst>
              </p:cNvPr>
              <p:cNvSpPr/>
              <p:nvPr/>
            </p:nvSpPr>
            <p:spPr>
              <a:xfrm>
                <a:off x="5086666" y="1739455"/>
                <a:ext cx="2634054" cy="75507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sz="1400" dirty="0">
                    <a:latin typeface="Kaiti TC" panose="02010600040101010101" pitchFamily="2" charset="-120"/>
                    <a:ea typeface="Kaiti TC" panose="02010600040101010101" pitchFamily="2" charset="-120"/>
                  </a:rPr>
                  <a:t>Blocking Probability Define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TW" sz="1400" b="0" i="1" smtClean="0">
                              <a:latin typeface="Cambria Math" panose="02040503050406030204" pitchFamily="18" charset="0"/>
                              <a:ea typeface="Kaiti TC" panose="02010600040101010101" pitchFamily="2" charset="-120"/>
                            </a:rPr>
                          </m:ctrlPr>
                        </m:fPr>
                        <m:num>
                          <m:r>
                            <a:rPr kumimoji="1" lang="en-US" altLang="zh-TW" sz="1400" i="1">
                              <a:latin typeface="Cambria Math" panose="02040503050406030204" pitchFamily="18" charset="0"/>
                              <a:ea typeface="Kaiti TC" panose="02010600040101010101" pitchFamily="2" charset="-120"/>
                            </a:rPr>
                            <m:t># </m:t>
                          </m:r>
                          <m:r>
                            <a:rPr kumimoji="1" lang="en-US" altLang="zh-TW" sz="1400" i="1">
                              <a:latin typeface="Cambria Math" panose="02040503050406030204" pitchFamily="18" charset="0"/>
                              <a:ea typeface="Kaiti TC" panose="02010600040101010101" pitchFamily="2" charset="-120"/>
                            </a:rPr>
                            <m:t>𝑜𝑓</m:t>
                          </m:r>
                          <m:r>
                            <a:rPr kumimoji="1" lang="en-US" altLang="zh-TW" sz="1400" i="1">
                              <a:latin typeface="Cambria Math" panose="02040503050406030204" pitchFamily="18" charset="0"/>
                              <a:ea typeface="Kaiti TC" panose="02010600040101010101" pitchFamily="2" charset="-120"/>
                            </a:rPr>
                            <m:t> </m:t>
                          </m:r>
                          <m:r>
                            <a:rPr kumimoji="1" lang="en-US" altLang="zh-TW" sz="1400" i="1">
                              <a:latin typeface="Cambria Math" panose="02040503050406030204" pitchFamily="18" charset="0"/>
                              <a:ea typeface="Kaiti TC" panose="02010600040101010101" pitchFamily="2" charset="-120"/>
                            </a:rPr>
                            <m:t>𝑏𝑙𝑜𝑐𝑘𝑠</m:t>
                          </m:r>
                        </m:num>
                        <m:den>
                          <m:r>
                            <a:rPr kumimoji="1" lang="en-US" altLang="zh-TW" sz="1400" b="0" i="1" smtClean="0">
                              <a:latin typeface="Cambria Math" panose="02040503050406030204" pitchFamily="18" charset="0"/>
                              <a:ea typeface="Kaiti TC" panose="02010600040101010101" pitchFamily="2" charset="-120"/>
                            </a:rPr>
                            <m:t># </m:t>
                          </m:r>
                          <m:r>
                            <a:rPr kumimoji="1" lang="en-US" altLang="zh-TW" sz="1400" b="0" i="1" smtClean="0">
                              <a:latin typeface="Cambria Math" panose="02040503050406030204" pitchFamily="18" charset="0"/>
                              <a:ea typeface="Kaiti TC" panose="02010600040101010101" pitchFamily="2" charset="-120"/>
                            </a:rPr>
                            <m:t>𝑜𝑓</m:t>
                          </m:r>
                          <m:r>
                            <a:rPr kumimoji="1" lang="en-US" altLang="zh-TW" sz="1400" b="0" i="1" smtClean="0">
                              <a:latin typeface="Cambria Math" panose="02040503050406030204" pitchFamily="18" charset="0"/>
                              <a:ea typeface="Kaiti TC" panose="02010600040101010101" pitchFamily="2" charset="-120"/>
                            </a:rPr>
                            <m:t> </m:t>
                          </m:r>
                          <m:r>
                            <a:rPr kumimoji="1" lang="en-US" altLang="zh-TW" sz="1400" b="0" i="1" smtClean="0">
                              <a:latin typeface="Cambria Math" panose="02040503050406030204" pitchFamily="18" charset="0"/>
                              <a:ea typeface="Kaiti TC" panose="02010600040101010101" pitchFamily="2" charset="-120"/>
                            </a:rPr>
                            <m:t>𝑎𝑟𝑟𝑖𝑣𝑎𝑙𝑠</m:t>
                          </m:r>
                        </m:den>
                      </m:f>
                    </m:oMath>
                  </m:oMathPara>
                </a14:m>
                <a:endParaRPr kumimoji="1" lang="en-US" altLang="zh-TW" sz="1400" dirty="0">
                  <a:latin typeface="Kaiti TC" panose="02010600040101010101" pitchFamily="2" charset="-120"/>
                  <a:ea typeface="Kaiti TC" panose="02010600040101010101" pitchFamily="2" charset="-12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FA7F783-B9A3-094E-8794-D8B43BA92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666" y="1739455"/>
                <a:ext cx="2634054" cy="755079"/>
              </a:xfrm>
              <a:prstGeom prst="rect">
                <a:avLst/>
              </a:prstGeom>
              <a:blipFill>
                <a:blip r:embed="rId2"/>
                <a:stretch>
                  <a:fillRect l="-231" t="-1613" r="-7159" b="-32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3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259598-D211-1640-B801-B63A15B0B7FD}"/>
              </a:ext>
            </a:extLst>
          </p:cNvPr>
          <p:cNvSpPr/>
          <p:nvPr/>
        </p:nvSpPr>
        <p:spPr>
          <a:xfrm>
            <a:off x="2115691" y="313403"/>
            <a:ext cx="52896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模擬</a:t>
            </a:r>
            <a:r>
              <a:rPr kumimoji="1"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Erlang B </a:t>
            </a:r>
            <a:r>
              <a:rPr kumimoji="1" lang="zh-TW" altLang="en-US" sz="2000" dirty="0">
                <a:latin typeface="Kaiti TC" panose="02010600040101010101" pitchFamily="2" charset="-120"/>
                <a:ea typeface="Kaiti TC" panose="02010600040101010101" pitchFamily="2" charset="-120"/>
              </a:rPr>
              <a:t>模型，計算</a:t>
            </a:r>
            <a:r>
              <a:rPr kumimoji="1" lang="en-US" altLang="zh-TW" sz="2000" dirty="0">
                <a:latin typeface="Kaiti TC" panose="02010600040101010101" pitchFamily="2" charset="-120"/>
                <a:ea typeface="Kaiti TC" panose="02010600040101010101" pitchFamily="2" charset="-120"/>
              </a:rPr>
              <a:t> Blocking Probability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ACE8FE7-4CDB-5944-99FA-F2B364186254}"/>
              </a:ext>
            </a:extLst>
          </p:cNvPr>
          <p:cNvGrpSpPr/>
          <p:nvPr/>
        </p:nvGrpSpPr>
        <p:grpSpPr>
          <a:xfrm>
            <a:off x="1198961" y="1052800"/>
            <a:ext cx="3661580" cy="3037900"/>
            <a:chOff x="1448873" y="1036749"/>
            <a:chExt cx="3661580" cy="3037900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02D5D0E9-07E7-AA47-AABA-D350DB15CD9E}"/>
                </a:ext>
              </a:extLst>
            </p:cNvPr>
            <p:cNvGrpSpPr/>
            <p:nvPr/>
          </p:nvGrpSpPr>
          <p:grpSpPr>
            <a:xfrm>
              <a:off x="1448873" y="1036749"/>
              <a:ext cx="3661580" cy="1754326"/>
              <a:chOff x="779172" y="1171977"/>
              <a:chExt cx="3661580" cy="1754326"/>
            </a:xfrm>
          </p:grpSpPr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9C882FA-2E89-0E40-8B7F-31483D7D2D91}"/>
                  </a:ext>
                </a:extLst>
              </p:cNvPr>
              <p:cNvSpPr txBox="1"/>
              <p:nvPr/>
            </p:nvSpPr>
            <p:spPr>
              <a:xfrm>
                <a:off x="779172" y="1171977"/>
                <a:ext cx="366158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Parameters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 # : 1, 5, 10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Queue = 0 / Queue = 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 0.01 call/s to 10 call/s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 0.01 call/s </a:t>
                </a:r>
                <a:r>
                  <a:rPr kumimoji="1"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10.24 </a:t>
                </a:r>
                <a:r>
                  <a:rPr kumimoji="1"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call/s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字方塊 4">
                    <a:extLst>
                      <a:ext uri="{FF2B5EF4-FFF2-40B4-BE49-F238E27FC236}">
                        <a16:creationId xmlns:a16="http://schemas.microsoft.com/office/drawing/2014/main" id="{00DB494D-D171-1249-AFD4-A42142B6D205}"/>
                      </a:ext>
                    </a:extLst>
                  </p:cNvPr>
                  <p:cNvSpPr txBox="1"/>
                  <p:nvPr/>
                </p:nvSpPr>
                <p:spPr>
                  <a:xfrm>
                    <a:off x="1585776" y="2039326"/>
                    <a:ext cx="23288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TW" altLang="en-US" sz="24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5" name="文字方塊 4">
                    <a:extLst>
                      <a:ext uri="{FF2B5EF4-FFF2-40B4-BE49-F238E27FC236}">
                        <a16:creationId xmlns:a16="http://schemas.microsoft.com/office/drawing/2014/main" id="{00DB494D-D171-1249-AFD4-A42142B6D2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5776" y="2039326"/>
                    <a:ext cx="232884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0000" r="-250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字方塊 5">
                    <a:extLst>
                      <a:ext uri="{FF2B5EF4-FFF2-40B4-BE49-F238E27FC236}">
                        <a16:creationId xmlns:a16="http://schemas.microsoft.com/office/drawing/2014/main" id="{3158D04C-9BCC-0444-861B-B97D2764BDCB}"/>
                      </a:ext>
                    </a:extLst>
                  </p:cNvPr>
                  <p:cNvSpPr txBox="1"/>
                  <p:nvPr/>
                </p:nvSpPr>
                <p:spPr>
                  <a:xfrm>
                    <a:off x="1573145" y="2298148"/>
                    <a:ext cx="24551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6" name="文字方塊 5">
                    <a:extLst>
                      <a:ext uri="{FF2B5EF4-FFF2-40B4-BE49-F238E27FC236}">
                        <a16:creationId xmlns:a16="http://schemas.microsoft.com/office/drawing/2014/main" id="{3158D04C-9BCC-0444-861B-B97D2764BD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3145" y="2298148"/>
                    <a:ext cx="24551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810" r="-19048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EADEF31-713C-6D46-BD54-F6EFAE7D0DCE}"/>
                </a:ext>
              </a:extLst>
            </p:cNvPr>
            <p:cNvSpPr txBox="1"/>
            <p:nvPr/>
          </p:nvSpPr>
          <p:spPr>
            <a:xfrm>
              <a:off x="1448873" y="2597321"/>
              <a:ext cx="265970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time: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100,000 time units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Simulation times: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 runs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E7F300E-EC57-7445-9FB2-113E6763DF1A}"/>
              </a:ext>
            </a:extLst>
          </p:cNvPr>
          <p:cNvGrpSpPr/>
          <p:nvPr/>
        </p:nvGrpSpPr>
        <p:grpSpPr>
          <a:xfrm>
            <a:off x="5342222" y="895885"/>
            <a:ext cx="3706464" cy="3662050"/>
            <a:chOff x="5812939" y="689823"/>
            <a:chExt cx="3706464" cy="3662050"/>
          </a:xfrm>
        </p:grpSpPr>
        <p:sp>
          <p:nvSpPr>
            <p:cNvPr id="11" name="圓角矩形 10">
              <a:extLst>
                <a:ext uri="{FF2B5EF4-FFF2-40B4-BE49-F238E27FC236}">
                  <a16:creationId xmlns:a16="http://schemas.microsoft.com/office/drawing/2014/main" id="{C33AA0DF-29BC-4A4B-9A11-0EC558A04727}"/>
                </a:ext>
              </a:extLst>
            </p:cNvPr>
            <p:cNvSpPr/>
            <p:nvPr/>
          </p:nvSpPr>
          <p:spPr>
            <a:xfrm>
              <a:off x="5866326" y="689823"/>
              <a:ext cx="3653077" cy="366205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03E6723-A7D2-A84C-A129-04620F81E211}"/>
                </a:ext>
              </a:extLst>
            </p:cNvPr>
            <p:cNvSpPr txBox="1"/>
            <p:nvPr/>
          </p:nvSpPr>
          <p:spPr>
            <a:xfrm>
              <a:off x="6821954" y="832650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Pseudo Code: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1B93BFF-E9B1-7F49-BAFE-668280D0F630}"/>
                </a:ext>
              </a:extLst>
            </p:cNvPr>
            <p:cNvSpPr txBox="1"/>
            <p:nvPr/>
          </p:nvSpPr>
          <p:spPr>
            <a:xfrm>
              <a:off x="5812939" y="1414540"/>
              <a:ext cx="3706464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S=1 in [1, 5, 10]:</a:t>
              </a:r>
            </a:p>
            <a:p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for     = 0.01 call/s to 10call/s:</a:t>
              </a:r>
            </a:p>
            <a:p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*= 10</a:t>
              </a:r>
            </a:p>
            <a:p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for     = 0.01call/s to 10.24call/s:</a:t>
              </a:r>
            </a:p>
            <a:p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*= 4</a:t>
              </a:r>
            </a:p>
            <a:p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</a:t>
              </a:r>
            </a:p>
            <a:p>
              <a:r>
                <a:rPr kumimoji="1"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endPara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384F58AA-E0DA-484F-BB1C-2F8595CB3F3D}"/>
                    </a:ext>
                  </a:extLst>
                </p:cNvPr>
                <p:cNvSpPr txBox="1"/>
                <p:nvPr/>
              </p:nvSpPr>
              <p:spPr>
                <a:xfrm>
                  <a:off x="6415449" y="1691539"/>
                  <a:ext cx="2328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TW" altLang="en-US" sz="2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384F58AA-E0DA-484F-BB1C-2F8595CB3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5449" y="1691539"/>
                  <a:ext cx="23288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1579" r="-31579" b="-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66AAC5FB-4ACA-AB4F-82CC-65BF4E008712}"/>
                    </a:ext>
                  </a:extLst>
                </p:cNvPr>
                <p:cNvSpPr txBox="1"/>
                <p:nvPr/>
              </p:nvSpPr>
              <p:spPr>
                <a:xfrm>
                  <a:off x="6343555" y="1922372"/>
                  <a:ext cx="23288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TW" altLang="en-US" sz="24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66AAC5FB-4ACA-AB4F-82CC-65BF4E008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3555" y="1922372"/>
                  <a:ext cx="23288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1579" r="-31579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EF4FF2F3-335B-CA45-8C60-3A283B327388}"/>
                    </a:ext>
                  </a:extLst>
                </p:cNvPr>
                <p:cNvSpPr txBox="1"/>
                <p:nvPr/>
              </p:nvSpPr>
              <p:spPr>
                <a:xfrm>
                  <a:off x="6658307" y="2201129"/>
                  <a:ext cx="2455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TW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EF4FF2F3-335B-CA45-8C60-3A283B3273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8307" y="2201129"/>
                  <a:ext cx="24551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0000" r="-25000" b="-2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264C54F-74D4-AA4E-970A-000DAEA3308D}"/>
                    </a:ext>
                  </a:extLst>
                </p:cNvPr>
                <p:cNvSpPr txBox="1"/>
                <p:nvPr/>
              </p:nvSpPr>
              <p:spPr>
                <a:xfrm>
                  <a:off x="6576439" y="2494643"/>
                  <a:ext cx="24551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TW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kumimoji="1" lang="zh-TW" altLang="en-US" sz="24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264C54F-74D4-AA4E-970A-000DAEA330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6439" y="2494643"/>
                  <a:ext cx="24551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3810" r="-19048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圓角矩形 17">
              <a:extLst>
                <a:ext uri="{FF2B5EF4-FFF2-40B4-BE49-F238E27FC236}">
                  <a16:creationId xmlns:a16="http://schemas.microsoft.com/office/drawing/2014/main" id="{ACDF79D5-4CF3-BF42-8461-8D3EE532F841}"/>
                </a:ext>
              </a:extLst>
            </p:cNvPr>
            <p:cNvSpPr/>
            <p:nvPr/>
          </p:nvSpPr>
          <p:spPr>
            <a:xfrm>
              <a:off x="6583798" y="2909748"/>
              <a:ext cx="2082485" cy="13530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Implement Code.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802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FA03438-5548-8845-BC09-153DE4F71047}"/>
              </a:ext>
            </a:extLst>
          </p:cNvPr>
          <p:cNvSpPr/>
          <p:nvPr/>
        </p:nvSpPr>
        <p:spPr>
          <a:xfrm>
            <a:off x="2958417" y="45947"/>
            <a:ext cx="3227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製作</a:t>
            </a:r>
            <a:r>
              <a:rPr kumimoji="1"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Blocking Probability Table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744FFFB-4A5F-6C4A-91CC-E01D6FD7D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85352"/>
              </p:ext>
            </p:extLst>
          </p:nvPr>
        </p:nvGraphicFramePr>
        <p:xfrm>
          <a:off x="1520425" y="1176856"/>
          <a:ext cx="6103148" cy="3263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5787">
                  <a:extLst>
                    <a:ext uri="{9D8B030D-6E8A-4147-A177-3AD203B41FA5}">
                      <a16:colId xmlns:a16="http://schemas.microsoft.com/office/drawing/2014/main" val="2505400527"/>
                    </a:ext>
                  </a:extLst>
                </a:gridCol>
                <a:gridCol w="1525787">
                  <a:extLst>
                    <a:ext uri="{9D8B030D-6E8A-4147-A177-3AD203B41FA5}">
                      <a16:colId xmlns:a16="http://schemas.microsoft.com/office/drawing/2014/main" val="2009406939"/>
                    </a:ext>
                  </a:extLst>
                </a:gridCol>
                <a:gridCol w="1525787">
                  <a:extLst>
                    <a:ext uri="{9D8B030D-6E8A-4147-A177-3AD203B41FA5}">
                      <a16:colId xmlns:a16="http://schemas.microsoft.com/office/drawing/2014/main" val="2616616741"/>
                    </a:ext>
                  </a:extLst>
                </a:gridCol>
                <a:gridCol w="1525787">
                  <a:extLst>
                    <a:ext uri="{9D8B030D-6E8A-4147-A177-3AD203B41FA5}">
                      <a16:colId xmlns:a16="http://schemas.microsoft.com/office/drawing/2014/main" val="1663624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S(server #)</a:t>
                      </a:r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Blocking Probability and Erlang value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99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BP_1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to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BP_24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5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6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73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BP_1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to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BP_24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96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38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4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BP_1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to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</a:rPr>
                        <a:t>BP_24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1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047452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AEEF98D2-8D22-C445-BC87-9AFBA8BD93DC}"/>
              </a:ext>
            </a:extLst>
          </p:cNvPr>
          <p:cNvSpPr txBox="1"/>
          <p:nvPr/>
        </p:nvSpPr>
        <p:spPr>
          <a:xfrm>
            <a:off x="1549205" y="606996"/>
            <a:ext cx="441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請提供兩個</a:t>
            </a:r>
            <a:r>
              <a:rPr kumimoji="1"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 Tables</a:t>
            </a:r>
            <a:r>
              <a:rPr kumimoji="1" lang="zh-TW" altLang="en-US" dirty="0">
                <a:latin typeface="Kaiti TC" panose="02010600040101010101" pitchFamily="2" charset="-120"/>
                <a:ea typeface="Kaiti TC" panose="02010600040101010101" pitchFamily="2" charset="-120"/>
              </a:rPr>
              <a:t>，分別是 </a:t>
            </a:r>
            <a:r>
              <a:rPr kumimoji="1" lang="en-US" altLang="zh-TW" dirty="0">
                <a:latin typeface="Kaiti TC" panose="02010600040101010101" pitchFamily="2" charset="-120"/>
                <a:ea typeface="Kaiti TC" panose="02010600040101010101" pitchFamily="2" charset="-120"/>
              </a:rPr>
              <a:t>Q=0 / Q=S</a:t>
            </a:r>
            <a:endParaRPr kumimoji="1" lang="zh-TW" altLang="en-US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544DA5F-6954-2144-87A6-665285591431}"/>
                  </a:ext>
                </a:extLst>
              </p:cNvPr>
              <p:cNvSpPr txBox="1"/>
              <p:nvPr/>
            </p:nvSpPr>
            <p:spPr>
              <a:xfrm>
                <a:off x="3579574" y="1855878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544DA5F-6954-2144-87A6-665285591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574" y="1855878"/>
                <a:ext cx="177100" cy="276999"/>
              </a:xfrm>
              <a:prstGeom prst="rect">
                <a:avLst/>
              </a:prstGeom>
              <a:blipFill>
                <a:blip r:embed="rId2"/>
                <a:stretch>
                  <a:fillRect l="-26667" r="-26667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548883AE-3F4F-2841-9F88-4C05EF128D67}"/>
                  </a:ext>
                </a:extLst>
              </p:cNvPr>
              <p:cNvSpPr txBox="1"/>
              <p:nvPr/>
            </p:nvSpPr>
            <p:spPr>
              <a:xfrm>
                <a:off x="3866979" y="1844329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548883AE-3F4F-2841-9F88-4C05EF128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979" y="1844329"/>
                <a:ext cx="185756" cy="276999"/>
              </a:xfrm>
              <a:prstGeom prst="rect">
                <a:avLst/>
              </a:prstGeom>
              <a:blipFill>
                <a:blip r:embed="rId3"/>
                <a:stretch>
                  <a:fillRect l="-25000" r="-18750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02D6146-EBC2-D143-93E0-B5858B425E71}"/>
                  </a:ext>
                </a:extLst>
              </p:cNvPr>
              <p:cNvSpPr txBox="1"/>
              <p:nvPr/>
            </p:nvSpPr>
            <p:spPr>
              <a:xfrm>
                <a:off x="5089716" y="1855878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02D6146-EBC2-D143-93E0-B5858B425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716" y="1855878"/>
                <a:ext cx="177100" cy="276999"/>
              </a:xfrm>
              <a:prstGeom prst="rect">
                <a:avLst/>
              </a:prstGeom>
              <a:blipFill>
                <a:blip r:embed="rId4"/>
                <a:stretch>
                  <a:fillRect l="-26667" r="-33333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7AE7006-E534-4E46-9A03-3CDBAF63BEED}"/>
                  </a:ext>
                </a:extLst>
              </p:cNvPr>
              <p:cNvSpPr txBox="1"/>
              <p:nvPr/>
            </p:nvSpPr>
            <p:spPr>
              <a:xfrm>
                <a:off x="5377121" y="1844329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7AE7006-E534-4E46-9A03-3CDBAF63B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121" y="1844329"/>
                <a:ext cx="185756" cy="276999"/>
              </a:xfrm>
              <a:prstGeom prst="rect">
                <a:avLst/>
              </a:prstGeom>
              <a:blipFill>
                <a:blip r:embed="rId3"/>
                <a:stretch>
                  <a:fillRect l="-25000" r="-18750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241DF37-2945-764B-BC51-090C5BCDE540}"/>
                  </a:ext>
                </a:extLst>
              </p:cNvPr>
              <p:cNvSpPr txBox="1"/>
              <p:nvPr/>
            </p:nvSpPr>
            <p:spPr>
              <a:xfrm>
                <a:off x="6642722" y="1867427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241DF37-2945-764B-BC51-090C5BCDE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722" y="1867427"/>
                <a:ext cx="177100" cy="276999"/>
              </a:xfrm>
              <a:prstGeom prst="rect">
                <a:avLst/>
              </a:prstGeom>
              <a:blipFill>
                <a:blip r:embed="rId4"/>
                <a:stretch>
                  <a:fillRect l="-33333" r="-26667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E4C09CB5-215D-C947-85E6-468933E3646B}"/>
                  </a:ext>
                </a:extLst>
              </p:cNvPr>
              <p:cNvSpPr txBox="1"/>
              <p:nvPr/>
            </p:nvSpPr>
            <p:spPr>
              <a:xfrm>
                <a:off x="6930127" y="1855878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E4C09CB5-215D-C947-85E6-468933E36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127" y="1855878"/>
                <a:ext cx="185756" cy="276999"/>
              </a:xfrm>
              <a:prstGeom prst="rect">
                <a:avLst/>
              </a:prstGeom>
              <a:blipFill>
                <a:blip r:embed="rId5"/>
                <a:stretch>
                  <a:fillRect l="-25000" r="-18750" b="-260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F0011A2-E942-6148-A971-B3AD584C575F}"/>
                  </a:ext>
                </a:extLst>
              </p:cNvPr>
              <p:cNvSpPr txBox="1"/>
              <p:nvPr/>
            </p:nvSpPr>
            <p:spPr>
              <a:xfrm>
                <a:off x="3589099" y="4079978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F0011A2-E942-6148-A971-B3AD584C5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099" y="4079978"/>
                <a:ext cx="177100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775DB2B-E41D-2242-8502-43D9E8046711}"/>
                  </a:ext>
                </a:extLst>
              </p:cNvPr>
              <p:cNvSpPr txBox="1"/>
              <p:nvPr/>
            </p:nvSpPr>
            <p:spPr>
              <a:xfrm>
                <a:off x="3876504" y="4068429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775DB2B-E41D-2242-8502-43D9E8046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504" y="4068429"/>
                <a:ext cx="185756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DED631DA-FB8B-6A46-A5C8-29CFC67B60D7}"/>
                  </a:ext>
                </a:extLst>
              </p:cNvPr>
              <p:cNvSpPr txBox="1"/>
              <p:nvPr/>
            </p:nvSpPr>
            <p:spPr>
              <a:xfrm>
                <a:off x="5099241" y="4079978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DED631DA-FB8B-6A46-A5C8-29CFC67B6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241" y="4079978"/>
                <a:ext cx="177100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A562A37-A9CF-EE40-916F-B26D300511EB}"/>
                  </a:ext>
                </a:extLst>
              </p:cNvPr>
              <p:cNvSpPr txBox="1"/>
              <p:nvPr/>
            </p:nvSpPr>
            <p:spPr>
              <a:xfrm>
                <a:off x="5386646" y="4068429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A562A37-A9CF-EE40-916F-B26D30051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646" y="4068429"/>
                <a:ext cx="185756" cy="276999"/>
              </a:xfrm>
              <a:prstGeom prst="rect">
                <a:avLst/>
              </a:prstGeom>
              <a:blipFill>
                <a:blip r:embed="rId3"/>
                <a:stretch>
                  <a:fillRect l="-26667" r="-26667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2FA9C7B-2C4C-7643-99CB-D52D43D30670}"/>
                  </a:ext>
                </a:extLst>
              </p:cNvPr>
              <p:cNvSpPr txBox="1"/>
              <p:nvPr/>
            </p:nvSpPr>
            <p:spPr>
              <a:xfrm>
                <a:off x="6652247" y="4091527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2FA9C7B-2C4C-7643-99CB-D52D43D30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247" y="4091527"/>
                <a:ext cx="177100" cy="276999"/>
              </a:xfrm>
              <a:prstGeom prst="rect">
                <a:avLst/>
              </a:prstGeom>
              <a:blipFill>
                <a:blip r:embed="rId9"/>
                <a:stretch>
                  <a:fillRect l="-26667" r="-26667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13DD524-5E97-D148-A687-43EA25EB83A3}"/>
                  </a:ext>
                </a:extLst>
              </p:cNvPr>
              <p:cNvSpPr txBox="1"/>
              <p:nvPr/>
            </p:nvSpPr>
            <p:spPr>
              <a:xfrm>
                <a:off x="6939652" y="4079978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D13DD524-5E97-D148-A687-43EA25EB8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652" y="4079978"/>
                <a:ext cx="185756" cy="276999"/>
              </a:xfrm>
              <a:prstGeom prst="rect">
                <a:avLst/>
              </a:prstGeom>
              <a:blipFill>
                <a:blip r:embed="rId3"/>
                <a:stretch>
                  <a:fillRect l="-25000" r="-18750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76883E2-6935-2F42-B33C-BE3F9F3FCBA4}"/>
                  </a:ext>
                </a:extLst>
              </p:cNvPr>
              <p:cNvSpPr txBox="1"/>
              <p:nvPr/>
            </p:nvSpPr>
            <p:spPr>
              <a:xfrm>
                <a:off x="3574811" y="2965549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76883E2-6935-2F42-B33C-BE3F9F3FC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811" y="2965549"/>
                <a:ext cx="177100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279AE11-886E-E04E-97ED-6C9D94F8FA6E}"/>
                  </a:ext>
                </a:extLst>
              </p:cNvPr>
              <p:cNvSpPr txBox="1"/>
              <p:nvPr/>
            </p:nvSpPr>
            <p:spPr>
              <a:xfrm>
                <a:off x="3862216" y="2954000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279AE11-886E-E04E-97ED-6C9D94F8F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216" y="2954000"/>
                <a:ext cx="185756" cy="276999"/>
              </a:xfrm>
              <a:prstGeom prst="rect">
                <a:avLst/>
              </a:prstGeom>
              <a:blipFill>
                <a:blip r:embed="rId10"/>
                <a:stretch>
                  <a:fillRect l="-26667" r="-26667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13FEE34-B838-534F-A1ED-38B378E40383}"/>
                  </a:ext>
                </a:extLst>
              </p:cNvPr>
              <p:cNvSpPr txBox="1"/>
              <p:nvPr/>
            </p:nvSpPr>
            <p:spPr>
              <a:xfrm>
                <a:off x="5084953" y="2965549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C13FEE34-B838-534F-A1ED-38B378E40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953" y="2965549"/>
                <a:ext cx="177100" cy="276999"/>
              </a:xfrm>
              <a:prstGeom prst="rect">
                <a:avLst/>
              </a:prstGeom>
              <a:blipFill>
                <a:blip r:embed="rId8"/>
                <a:stretch>
                  <a:fillRect l="-33333" r="-26667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89484522-6451-D54F-A50D-81D8A164737D}"/>
                  </a:ext>
                </a:extLst>
              </p:cNvPr>
              <p:cNvSpPr txBox="1"/>
              <p:nvPr/>
            </p:nvSpPr>
            <p:spPr>
              <a:xfrm>
                <a:off x="5372358" y="2954000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89484522-6451-D54F-A50D-81D8A1647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358" y="2954000"/>
                <a:ext cx="185756" cy="276999"/>
              </a:xfrm>
              <a:prstGeom prst="rect">
                <a:avLst/>
              </a:prstGeom>
              <a:blipFill>
                <a:blip r:embed="rId11"/>
                <a:stretch>
                  <a:fillRect l="-18750" r="-25000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06EEF25-EEF1-6640-8591-32B4B60B0DB0}"/>
                  </a:ext>
                </a:extLst>
              </p:cNvPr>
              <p:cNvSpPr txBox="1"/>
              <p:nvPr/>
            </p:nvSpPr>
            <p:spPr>
              <a:xfrm>
                <a:off x="6637959" y="2977098"/>
                <a:ext cx="177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06EEF25-EEF1-6640-8591-32B4B60B0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959" y="2977098"/>
                <a:ext cx="177100" cy="276999"/>
              </a:xfrm>
              <a:prstGeom prst="rect">
                <a:avLst/>
              </a:prstGeom>
              <a:blipFill>
                <a:blip r:embed="rId6"/>
                <a:stretch>
                  <a:fillRect l="-33333" r="-26667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9C44FAAD-0AFD-3A4B-B6F1-0DB1C95D14B1}"/>
                  </a:ext>
                </a:extLst>
              </p:cNvPr>
              <p:cNvSpPr txBox="1"/>
              <p:nvPr/>
            </p:nvSpPr>
            <p:spPr>
              <a:xfrm>
                <a:off x="6925364" y="2965549"/>
                <a:ext cx="185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TW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kumimoji="1" lang="zh-TW" altLang="en-US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9C44FAAD-0AFD-3A4B-B6F1-0DB1C95D1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364" y="2965549"/>
                <a:ext cx="185756" cy="276999"/>
              </a:xfrm>
              <a:prstGeom prst="rect">
                <a:avLst/>
              </a:prstGeom>
              <a:blipFill>
                <a:blip r:embed="rId7"/>
                <a:stretch>
                  <a:fillRect l="-31250" r="-18750"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86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1CD5D8F-779F-8148-898E-E5F35FCCF1BD}"/>
              </a:ext>
            </a:extLst>
          </p:cNvPr>
          <p:cNvSpPr txBox="1"/>
          <p:nvPr/>
        </p:nvSpPr>
        <p:spPr>
          <a:xfrm>
            <a:off x="3864114" y="23825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latin typeface="Kaiti TC" panose="02010600040101010101" pitchFamily="2" charset="-120"/>
                <a:ea typeface="Kaiti TC" panose="02010600040101010101" pitchFamily="2" charset="-120"/>
              </a:rPr>
              <a:t>評分方式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6B1030B-3C93-3243-84E1-8EA8C4EA0E59}"/>
              </a:ext>
            </a:extLst>
          </p:cNvPr>
          <p:cNvSpPr txBox="1"/>
          <p:nvPr/>
        </p:nvSpPr>
        <p:spPr>
          <a:xfrm>
            <a:off x="1410237" y="1268569"/>
            <a:ext cx="63235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Blocking Probability Table 		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心得</a:t>
            </a:r>
            <a:r>
              <a:rPr kumimoji="1" lang="en-US" altLang="zh-TW" sz="2000" dirty="0">
                <a:latin typeface="Kaiti TC" panose="02010600040101010101" pitchFamily="2" charset="-120"/>
                <a:ea typeface="Kaiti TC" panose="02010600040101010101" pitchFamily="2" charset="-120"/>
                <a:cs typeface="Times New Roman" panose="02020603050405020304" pitchFamily="18" charset="0"/>
              </a:rPr>
              <a:t>							</a:t>
            </a:r>
            <a:r>
              <a:rPr kumimoji="1" lang="en-US" altLang="zh-TW" sz="20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000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2000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GUI</a:t>
            </a:r>
            <a:r>
              <a:rPr kumimoji="1" lang="zh-TW" altLang="en-US" sz="20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呈現</a:t>
            </a:r>
            <a:r>
              <a:rPr kumimoji="1" lang="en-US" altLang="zh-TW" sz="20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						Bonus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52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660D-2586-4BDC-8651-CA3925C6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/>
              <a:t>報告內容</a:t>
            </a:r>
            <a:endParaRPr lang="zh-TW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730F0-0C1E-4A90-BA63-D205A25CF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683" y="1268016"/>
            <a:ext cx="5186162" cy="2505494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Blocking Probability Table </a:t>
            </a:r>
          </a:p>
          <a:p>
            <a:endParaRPr kumimoji="1" lang="en-US" altLang="zh-TW" sz="2000" dirty="0"/>
          </a:p>
          <a:p>
            <a:r>
              <a:rPr kumimoji="1" lang="en-US" altLang="zh-TW" sz="2000" dirty="0"/>
              <a:t>Events Table</a:t>
            </a:r>
          </a:p>
          <a:p>
            <a:pPr marL="0" indent="0">
              <a:buNone/>
            </a:pPr>
            <a:endParaRPr lang="en-US" altLang="zh-TW" sz="2000" dirty="0"/>
          </a:p>
          <a:p>
            <a:r>
              <a:rPr lang="zh-TW" altLang="en-US" sz="2000" dirty="0"/>
              <a:t>心得</a:t>
            </a:r>
            <a:endParaRPr lang="en-US" altLang="zh-TW" sz="2000" dirty="0"/>
          </a:p>
          <a:p>
            <a:pPr lvl="1"/>
            <a:r>
              <a:rPr lang="zh-TW" altLang="en-US" dirty="0"/>
              <a:t>簡單說明流程即可。</a:t>
            </a:r>
            <a:endParaRPr lang="en-US" altLang="zh-TW" sz="1700" dirty="0"/>
          </a:p>
          <a:p>
            <a:pPr marL="0" indent="0">
              <a:buNone/>
            </a:pPr>
            <a:endParaRPr lang="en-US" altLang="zh-TW" sz="2000" dirty="0"/>
          </a:p>
          <a:p>
            <a:pPr marL="342900" lvl="1" indent="0">
              <a:buNone/>
            </a:pPr>
            <a:endParaRPr lang="en-US" altLang="zh-TW" sz="1600" dirty="0"/>
          </a:p>
          <a:p>
            <a:pPr lvl="1"/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00937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75A478-97CD-164B-9C79-90E9A624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94172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程式繳交方式與期限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3D7765-14A7-C342-8784-4EDB4FD7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026048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Due Date : 10/27(Tue)</a:t>
            </a:r>
            <a:r>
              <a:rPr kumimoji="1" lang="zh-TW" altLang="en-US" sz="2000" dirty="0"/>
              <a:t> </a:t>
            </a:r>
            <a:r>
              <a:rPr lang="en" altLang="zh-TW" sz="2000" dirty="0"/>
              <a:t> 15:10 before class</a:t>
            </a:r>
          </a:p>
          <a:p>
            <a:endParaRPr kumimoji="1" lang="en" altLang="zh-TW" sz="2000" dirty="0"/>
          </a:p>
          <a:p>
            <a:r>
              <a:rPr kumimoji="1" lang="zh-TW" altLang="en-US" sz="2000" dirty="0"/>
              <a:t>繳交方式：</a:t>
            </a:r>
            <a:endParaRPr kumimoji="1" lang="en-US" altLang="zh-TW" sz="2000" dirty="0"/>
          </a:p>
          <a:p>
            <a:pPr lvl="1"/>
            <a:r>
              <a:rPr kumimoji="1" lang="en-US" altLang="zh-TW" sz="1600" dirty="0"/>
              <a:t>Moodle</a:t>
            </a:r>
            <a:r>
              <a:rPr kumimoji="1" lang="zh-TW" altLang="en-US" sz="1600" dirty="0"/>
              <a:t>上需繳交含有程式與心得的</a:t>
            </a:r>
            <a:r>
              <a:rPr kumimoji="1" lang="en-US" altLang="zh-TW" sz="1600" dirty="0"/>
              <a:t>zip</a:t>
            </a:r>
            <a:r>
              <a:rPr kumimoji="1" lang="zh-TW" altLang="en-US" sz="1600" dirty="0"/>
              <a:t>檔</a:t>
            </a:r>
            <a:r>
              <a:rPr kumimoji="1" lang="en-US" altLang="zh-TW" sz="1600" dirty="0"/>
              <a:t>(</a:t>
            </a:r>
            <a:r>
              <a:rPr kumimoji="1" lang="zh-TW" altLang="en-US" sz="1600" dirty="0"/>
              <a:t>格式如右圖</a:t>
            </a:r>
            <a:r>
              <a:rPr kumimoji="1" lang="en-US" altLang="zh-TW" sz="1600" dirty="0"/>
              <a:t>)</a:t>
            </a:r>
          </a:p>
          <a:p>
            <a:pPr lvl="1"/>
            <a:endParaRPr kumimoji="1" lang="en" altLang="zh-TW" sz="1600" dirty="0"/>
          </a:p>
          <a:p>
            <a:r>
              <a:rPr kumimoji="1" lang="en-US" altLang="zh-CN" sz="2000" dirty="0"/>
              <a:t>Demo</a:t>
            </a:r>
            <a:r>
              <a:rPr kumimoji="1" lang="zh-CN" altLang="en-US" sz="2000" dirty="0"/>
              <a:t>方式</a:t>
            </a:r>
            <a:r>
              <a:rPr kumimoji="1" lang="zh-TW" altLang="en-US" sz="2000" dirty="0"/>
              <a:t> ：</a:t>
            </a:r>
            <a:endParaRPr kumimoji="1" lang="en-US" altLang="zh-TW" sz="2000" b="1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1600" b="1" dirty="0">
                <a:solidFill>
                  <a:srgbClr val="FF0000"/>
                </a:solidFill>
              </a:rPr>
              <a:t>每週五（</a:t>
            </a:r>
            <a:r>
              <a:rPr kumimoji="1" lang="en-US" altLang="zh-CN" sz="1600" b="1" dirty="0">
                <a:solidFill>
                  <a:srgbClr val="FF0000"/>
                </a:solidFill>
              </a:rPr>
              <a:t>10:00~14:00</a:t>
            </a:r>
            <a:r>
              <a:rPr kumimoji="1" lang="zh-CN" altLang="en-US" sz="1600" b="1" dirty="0">
                <a:solidFill>
                  <a:srgbClr val="FF0000"/>
                </a:solidFill>
              </a:rPr>
              <a:t>）</a:t>
            </a:r>
            <a:r>
              <a:rPr kumimoji="1" lang="zh-CN" altLang="en-US" sz="1600" dirty="0"/>
              <a:t>至</a:t>
            </a:r>
            <a:r>
              <a:rPr kumimoji="1" lang="en-US" altLang="zh-CN" sz="1600" dirty="0"/>
              <a:t>65067</a:t>
            </a:r>
            <a:r>
              <a:rPr kumimoji="1" lang="zh-CN" altLang="en-US" sz="1600" dirty="0"/>
              <a:t>找助教</a:t>
            </a:r>
            <a:r>
              <a:rPr kumimoji="1" lang="en-US" altLang="zh-CN" sz="1600" dirty="0"/>
              <a:t>Demo</a:t>
            </a:r>
            <a:r>
              <a:rPr kumimoji="1" lang="zh-CN" altLang="en-US" sz="1600" dirty="0"/>
              <a:t>。</a:t>
            </a:r>
            <a:endParaRPr kumimoji="1" lang="en-US" altLang="zh-CN" sz="1600" dirty="0"/>
          </a:p>
          <a:p>
            <a:pPr lvl="1"/>
            <a:r>
              <a:rPr kumimoji="1" lang="zh-TW" altLang="en-US" sz="1600" dirty="0"/>
              <a:t>詳情會再公布</a:t>
            </a:r>
            <a:endParaRPr kumimoji="1" lang="en-US" altLang="zh-CN" sz="1600" dirty="0"/>
          </a:p>
          <a:p>
            <a:pPr marL="342900" lvl="1" indent="0">
              <a:buNone/>
            </a:pPr>
            <a:endParaRPr kumimoji="1" lang="en-US" altLang="zh-TW" sz="1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7C6426-A379-A34B-AF16-590DF3F9943B}"/>
              </a:ext>
            </a:extLst>
          </p:cNvPr>
          <p:cNvSpPr txBox="1"/>
          <p:nvPr/>
        </p:nvSpPr>
        <p:spPr>
          <a:xfrm>
            <a:off x="628650" y="3142750"/>
            <a:ext cx="934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TW" sz="16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zh-TW" altLang="en-US" sz="1600" dirty="0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990148C-4F20-4150-AAAB-B80DDCD06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325" y="2120497"/>
            <a:ext cx="2542582" cy="67710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latin typeface="Arial" panose="020B0604020202020204" pitchFamily="34" charset="0"/>
              </a:rPr>
              <a:t>F70000000_project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latin typeface="Arial" panose="020B0604020202020204" pitchFamily="34" charset="0"/>
              </a:rPr>
              <a:t> ├── F70000000_report.pdf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100" dirty="0">
                <a:latin typeface="Arial" panose="020B0604020202020204" pitchFamily="34" charset="0"/>
              </a:rPr>
              <a:t> ├── </a:t>
            </a:r>
            <a:r>
              <a:rPr lang="en-US" altLang="zh-TW" sz="1100" b="1" dirty="0">
                <a:solidFill>
                  <a:srgbClr val="FF0000"/>
                </a:solidFill>
                <a:latin typeface="Arial" panose="020B0604020202020204" pitchFamily="34" charset="0"/>
              </a:rPr>
              <a:t>Blocking Probability Table</a:t>
            </a:r>
            <a:endParaRPr lang="en-US" altLang="zh-TW" sz="11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100" dirty="0">
                <a:latin typeface="Arial" panose="020B0604020202020204" pitchFamily="34" charset="0"/>
              </a:rPr>
              <a:t> </a:t>
            </a:r>
            <a:r>
              <a:rPr lang="en-US" altLang="zh-TW" sz="1100" dirty="0">
                <a:latin typeface="Arial" panose="020B0604020202020204" pitchFamily="34" charset="0"/>
              </a:rPr>
              <a:t>├── </a:t>
            </a:r>
            <a:r>
              <a:rPr lang="en-US" altLang="zh-TW" sz="1100" b="1" dirty="0">
                <a:solidFill>
                  <a:srgbClr val="FF0000"/>
                </a:solidFill>
                <a:latin typeface="Arial" panose="020B0604020202020204" pitchFamily="34" charset="0"/>
              </a:rPr>
              <a:t>SRC</a:t>
            </a:r>
            <a:r>
              <a:rPr lang="zh-TW" altLang="en-US" sz="11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TW" sz="1100" b="1" dirty="0">
                <a:solidFill>
                  <a:srgbClr val="FF0000"/>
                </a:solidFill>
                <a:latin typeface="Arial" panose="020B0604020202020204" pitchFamily="34" charset="0"/>
              </a:rPr>
              <a:t>Code</a:t>
            </a:r>
            <a:endParaRPr kumimoji="0" lang="zh-TW" altLang="zh-TW" sz="11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049295"/>
      </p:ext>
    </p:extLst>
  </p:cSld>
  <p:clrMapOvr>
    <a:masterClrMapping/>
  </p:clrMapOvr>
</p:sld>
</file>

<file path=ppt/theme/theme1.xml><?xml version="1.0" encoding="utf-8"?>
<a:theme xmlns:a="http://schemas.openxmlformats.org/drawingml/2006/main" name="國立成功大學(寬)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國立成功大學(寬)" id="{6C7018D8-C92C-4D67-99A7-DAC9DC637372}" vid="{C4D413DE-5706-4E66-A442-6A4DE55EF98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USCC佈景主題</Template>
  <TotalTime>3672</TotalTime>
  <Words>361</Words>
  <Application>Microsoft Office PowerPoint</Application>
  <PresentationFormat>如螢幕大小 (16:9)</PresentationFormat>
  <Paragraphs>125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Kaiti TC</vt:lpstr>
      <vt:lpstr>微軟正黑體</vt:lpstr>
      <vt:lpstr>新細明體</vt:lpstr>
      <vt:lpstr>標楷體</vt:lpstr>
      <vt:lpstr>Arial</vt:lpstr>
      <vt:lpstr>Calibri</vt:lpstr>
      <vt:lpstr>Cambria Math</vt:lpstr>
      <vt:lpstr>Times New Roman</vt:lpstr>
      <vt:lpstr>國立成功大學(寬)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報告內容</vt:lpstr>
      <vt:lpstr>程式繳交方式與期限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中科院期中報告</dc:title>
  <cp:lastModifiedBy>湧致 魏</cp:lastModifiedBy>
  <cp:revision>256</cp:revision>
  <dcterms:modified xsi:type="dcterms:W3CDTF">2020-10-15T16:42:39Z</dcterms:modified>
</cp:coreProperties>
</file>