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361" r:id="rId6"/>
    <p:sldId id="359" r:id="rId7"/>
    <p:sldId id="360" r:id="rId8"/>
    <p:sldId id="354" r:id="rId9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1717"/>
    <a:srgbClr val="1358B3"/>
    <a:srgbClr val="C00000"/>
    <a:srgbClr val="ED5D59"/>
    <a:srgbClr val="C5E0B4"/>
    <a:srgbClr val="03FF00"/>
    <a:srgbClr val="003760"/>
    <a:srgbClr val="FFFFFF"/>
    <a:srgbClr val="4D6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8" autoAdjust="0"/>
    <p:restoredTop sz="93529" autoAdjust="0"/>
  </p:normalViewPr>
  <p:slideViewPr>
    <p:cSldViewPr snapToGrid="0" showGuides="1">
      <p:cViewPr>
        <p:scale>
          <a:sx n="75" d="100"/>
          <a:sy n="75" d="100"/>
        </p:scale>
        <p:origin x="744" y="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45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DF4B6F5-520D-4607-BD28-DB7CB56342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98483A-72B9-4C8D-8057-FBDBA29059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5CBCB9E-4686-42C2-8C94-4194A3E02D2B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BDFDA9-2319-46D6-887B-9EE2A44F6E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6ED194-75F9-4485-8EAE-5227C3CB31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D6EA355-1633-431C-9FD7-BB2E9815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797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AF7020D-062E-41BC-A699-A7B3427D8CC2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5A48CC1-E4FE-424E-8EC0-F8635A798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312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Hi everyone, I’m Weijiang Xiong, and I’m very happy to share with you my findings during the summer project</a:t>
            </a:r>
          </a:p>
          <a:p>
            <a:endParaRPr lang="en-US" altLang="zh-CN"/>
          </a:p>
          <a:p>
            <a:r>
              <a:rPr lang="en-US" altLang="zh-CN"/>
              <a:t>my project is a topic under the broad context of Bayesian deep learning, and I mainly worked on normalizing flows for implicite Bayesian neural networks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949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9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815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364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672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66935-BCF0-4B73-B609-01FCD7098E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631128"/>
            <a:ext cx="9144000" cy="576982"/>
          </a:xfrm>
        </p:spPr>
        <p:txBody>
          <a:bodyPr anchor="b">
            <a:normAutofit/>
          </a:bodyPr>
          <a:lstStyle>
            <a:lvl1pPr algn="ctr">
              <a:defRPr sz="3200" b="1">
                <a:latin typeface="+mj-lt"/>
                <a:ea typeface="+mj-ea"/>
              </a:defRPr>
            </a:lvl1pPr>
          </a:lstStyle>
          <a:p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DFB827-1843-4A84-A209-8B2BC6502C2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80275"/>
            <a:ext cx="9144000" cy="478766"/>
          </a:xfrm>
        </p:spPr>
        <p:txBody>
          <a:bodyPr>
            <a:normAutofit/>
          </a:bodyPr>
          <a:lstStyle>
            <a:lvl1pPr marL="0" indent="0" algn="ctr">
              <a:buNone/>
              <a:defRPr sz="2800" b="0"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Name</a:t>
            </a:r>
            <a:endParaRPr lang="zh-CN" alt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57C1C6D-07B8-4A9F-88D6-EE7F60209F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4400" y="1628801"/>
            <a:ext cx="10363200" cy="109537"/>
          </a:xfrm>
          <a:custGeom>
            <a:avLst/>
            <a:gdLst>
              <a:gd name="G0" fmla="+- 1003 0 0"/>
              <a:gd name="T0" fmla="*/ 0 w 1000"/>
              <a:gd name="T1" fmla="*/ 0 h 1000"/>
              <a:gd name="T2" fmla="*/ 1003 w 1000"/>
              <a:gd name="T3" fmla="*/ 0 h 1000"/>
              <a:gd name="T4" fmla="*/ 1003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1003" y="0"/>
                </a:lnTo>
                <a:lnTo>
                  <a:pt x="1003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endParaRPr lang="en-US" sz="2400" b="0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391AED12-A5D8-4D26-B0E0-2405645122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3090" y="1170997"/>
            <a:ext cx="5407325" cy="457200"/>
          </a:xfrm>
        </p:spPr>
        <p:txBody>
          <a:bodyPr/>
          <a:lstStyle>
            <a:lvl1pPr marL="0" indent="0" algn="l">
              <a:buNone/>
              <a:defRPr>
                <a:latin typeface="+mj-lt"/>
                <a:ea typeface="+mj-ea"/>
              </a:defRPr>
            </a:lvl1pPr>
          </a:lstStyle>
          <a:p>
            <a:pPr algn="l"/>
            <a:r>
              <a:rPr lang="en-US" altLang="zh-CN" sz="2800" b="0"/>
              <a:t>Subtitle</a:t>
            </a:r>
            <a:endParaRPr lang="zh-CN" altLang="en-US" sz="2800" b="0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5514421-33F4-4683-8813-5449B165660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0" y="1170997"/>
            <a:ext cx="4419600" cy="457200"/>
          </a:xfrm>
        </p:spPr>
        <p:txBody>
          <a:bodyPr/>
          <a:lstStyle>
            <a:lvl1pPr marL="0" indent="0" algn="r">
              <a:buNone/>
              <a:defRPr>
                <a:latin typeface="+mj-lt"/>
                <a:ea typeface="+mj-ea"/>
              </a:defRPr>
            </a:lvl1pPr>
          </a:lstStyle>
          <a:p>
            <a:pPr lvl="0"/>
            <a:r>
              <a:rPr lang="en-US" altLang="zh-CN"/>
              <a:t>Time and Place</a:t>
            </a:r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66C95DE-FDB7-4AC4-BD6F-CA49E9F1875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33D70B85-9567-41EF-93D1-9118F6FAE6D7}" type="datetime4">
              <a:rPr lang="en-US" altLang="zh-CN" smtClean="0"/>
              <a:t>October 20, 2021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82FB7DF4-7790-441C-B674-770DC3A8487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zh-CN"/>
              <a:t>Action Recognition for Self-Driving Cars</a:t>
            </a:r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96991236-0370-48AB-97AC-177D1B45564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03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0F47E-0CC2-4F04-A3E0-93C5B200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08BAA-441F-4326-9367-3B08B2FF5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7A7D37-1156-49FC-AC73-6999FB545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1A19FC-FF0F-4052-8983-84E0D072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9967-14F6-4BE8-8102-631C6F5F9E23}" type="datetime4">
              <a:rPr lang="en-US" altLang="zh-CN" smtClean="0"/>
              <a:t>October 20, 2021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3AAB1-5300-445C-AB7E-C44EE484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Action Recognition for Self-Driving Cars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1CA19E-04B7-41AF-9160-F3A2D822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25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6C622-8BA5-451B-8DE5-DDC969BD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24D953-9124-498E-8C44-FA2A17FFA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B445FB-8EEF-42DD-9F2C-4EC4D2177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52987A-244F-4372-B5D4-A97CAD2A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CC0E3-9D60-4850-BF77-D4C1AE00E662}" type="datetime4">
              <a:rPr lang="en-US" altLang="zh-CN" smtClean="0"/>
              <a:t>October 20, 2021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834934-7572-4A70-AE8E-EE85B421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Action Recognition for Self-Driving Cars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96A392-6F4F-44A2-8426-79D89A56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549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C39BD-F583-4E4A-8A82-B58BFCAD1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B6CF72-E247-4FBF-854B-1407C61C5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EDF27B-822C-4887-929C-2A4BEDF5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B5AB-1548-4390-AB1D-EB1D58A9F1C7}" type="datetime4">
              <a:rPr lang="en-US" altLang="zh-CN" smtClean="0"/>
              <a:t>October 20, 2021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F3314A-4A8A-4FE2-BF01-E01C4301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Action Recognition for Self-Driving Cars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98C21-8A1A-4923-98A0-32C4D059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530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7ED553-D8F7-4782-9DC6-ED101D54C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29F41E-B60A-4DB5-9A9C-05F03D001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840F7F-BAE2-48D6-8F3F-17421AA87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BEB2-C54F-4482-A9A5-296A0C387809}" type="datetime4">
              <a:rPr lang="en-US" altLang="zh-CN" smtClean="0"/>
              <a:t>October 20, 2021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604F73-48E0-4214-87F6-BCB333C0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Action Recognition for Self-Driving Cars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3A7136-2791-4422-914E-D64D520D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78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32FF0-686D-44C7-A17F-84C617C34E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800" y="445552"/>
            <a:ext cx="3889075" cy="504001"/>
          </a:xfrm>
        </p:spPr>
        <p:txBody>
          <a:bodyPr>
            <a:normAutofit/>
          </a:bodyPr>
          <a:lstStyle>
            <a:lvl1pPr>
              <a:defRPr sz="2400"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en-US" altLang="zh-CN"/>
              <a:t>Current Section</a:t>
            </a:r>
            <a:endParaRPr lang="zh-CN" altLang="en-US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162D201-E9B6-4DC6-886A-F8362BBC0D2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033" y="914628"/>
            <a:ext cx="10610851" cy="69851"/>
          </a:xfrm>
          <a:custGeom>
            <a:avLst/>
            <a:gdLst>
              <a:gd name="G0" fmla="+- 1001 0 0"/>
              <a:gd name="T0" fmla="*/ 0 w 1000"/>
              <a:gd name="T1" fmla="*/ 0 h 1000"/>
              <a:gd name="T2" fmla="*/ 1001 w 1000"/>
              <a:gd name="T3" fmla="*/ 0 h 1000"/>
              <a:gd name="T4" fmla="*/ 1001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1001" y="0"/>
                </a:lnTo>
                <a:lnTo>
                  <a:pt x="1001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127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endParaRPr lang="en-US" sz="2400" b="0" dirty="0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0C44F040-96DC-4370-A290-1FE00FE5A5E7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812800" y="6309320"/>
            <a:ext cx="105664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1B9D7A-0C59-45E9-96E9-6065716CA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1C9E-EB55-44B2-9DF2-EB35CF8BC0A6}" type="datetime4">
              <a:rPr lang="en-US" altLang="zh-CN" smtClean="0"/>
              <a:t>October 20, 2021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15C8A909-55DF-45D6-AEE2-90C87855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Action Recognition for Self-Driving Cars</a:t>
            </a:r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206D5945-4AAF-4BFC-A83E-A7ABFFDB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81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66935-BCF0-4B73-B609-01FCD7098E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631128"/>
            <a:ext cx="9144000" cy="576982"/>
          </a:xfrm>
        </p:spPr>
        <p:txBody>
          <a:bodyPr anchor="b">
            <a:normAutofit/>
          </a:bodyPr>
          <a:lstStyle>
            <a:lvl1pPr algn="ctr">
              <a:defRPr sz="3200" b="1">
                <a:latin typeface="+mj-lt"/>
                <a:ea typeface="+mj-ea"/>
              </a:defRPr>
            </a:lvl1pPr>
          </a:lstStyle>
          <a:p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DFB827-1843-4A84-A209-8B2BC6502C2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80275"/>
            <a:ext cx="9144000" cy="478766"/>
          </a:xfrm>
        </p:spPr>
        <p:txBody>
          <a:bodyPr>
            <a:normAutofit/>
          </a:bodyPr>
          <a:lstStyle>
            <a:lvl1pPr marL="0" indent="0" algn="ctr">
              <a:buNone/>
              <a:defRPr sz="2800" b="0"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Name</a:t>
            </a:r>
            <a:endParaRPr lang="zh-CN" alt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57C1C6D-07B8-4A9F-88D6-EE7F60209F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4400" y="1628801"/>
            <a:ext cx="10363200" cy="109537"/>
          </a:xfrm>
          <a:custGeom>
            <a:avLst/>
            <a:gdLst>
              <a:gd name="G0" fmla="+- 1003 0 0"/>
              <a:gd name="T0" fmla="*/ 0 w 1000"/>
              <a:gd name="T1" fmla="*/ 0 h 1000"/>
              <a:gd name="T2" fmla="*/ 1003 w 1000"/>
              <a:gd name="T3" fmla="*/ 0 h 1000"/>
              <a:gd name="T4" fmla="*/ 1003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1003" y="0"/>
                </a:lnTo>
                <a:lnTo>
                  <a:pt x="1003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endParaRPr lang="en-US" sz="2400" b="0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391AED12-A5D8-4D26-B0E0-2405645122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3090" y="1170997"/>
            <a:ext cx="5407325" cy="457200"/>
          </a:xfrm>
        </p:spPr>
        <p:txBody>
          <a:bodyPr/>
          <a:lstStyle>
            <a:lvl1pPr marL="0" indent="0" algn="l">
              <a:buNone/>
              <a:defRPr>
                <a:latin typeface="+mj-lt"/>
                <a:ea typeface="+mj-ea"/>
              </a:defRPr>
            </a:lvl1pPr>
          </a:lstStyle>
          <a:p>
            <a:pPr algn="l"/>
            <a:r>
              <a:rPr lang="en-US" altLang="zh-CN" sz="2800" b="0"/>
              <a:t>Subtitle</a:t>
            </a:r>
            <a:endParaRPr lang="zh-CN" altLang="en-US" sz="2800" b="0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5514421-33F4-4683-8813-5449B165660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0" y="1170997"/>
            <a:ext cx="4419600" cy="457200"/>
          </a:xfrm>
        </p:spPr>
        <p:txBody>
          <a:bodyPr/>
          <a:lstStyle>
            <a:lvl1pPr marL="0" indent="0" algn="r">
              <a:buNone/>
              <a:defRPr>
                <a:latin typeface="+mj-lt"/>
                <a:ea typeface="+mj-ea"/>
              </a:defRPr>
            </a:lvl1pPr>
          </a:lstStyle>
          <a:p>
            <a:pPr lvl="0"/>
            <a:r>
              <a:rPr lang="en-US" altLang="zh-CN"/>
              <a:t>Time and Place</a:t>
            </a:r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66C95DE-FDB7-4AC4-BD6F-CA49E9F1875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39F8B542-D53B-45A0-88DA-B7D77A14B216}" type="datetime4">
              <a:rPr lang="en-US" altLang="zh-CN" smtClean="0"/>
              <a:t>October 20, 2021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82FB7DF4-7790-441C-B674-770DC3A8487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zh-CN"/>
              <a:t>Action Recognition for Self-Driving Cars</a:t>
            </a:r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96991236-0370-48AB-97AC-177D1B45564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06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32FF0-686D-44C7-A17F-84C617C34E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0" y="261110"/>
            <a:ext cx="3889075" cy="504001"/>
          </a:xfrm>
        </p:spPr>
        <p:txBody>
          <a:bodyPr>
            <a:normAutofit/>
          </a:bodyPr>
          <a:lstStyle>
            <a:lvl1pPr>
              <a:defRPr sz="2400"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en-US" altLang="zh-CN"/>
              <a:t>Current Section</a:t>
            </a:r>
            <a:endParaRPr lang="zh-CN" altLang="en-US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162D201-E9B6-4DC6-886A-F8362BBC0D2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6000" y="733171"/>
            <a:ext cx="11520000" cy="69851"/>
          </a:xfrm>
          <a:custGeom>
            <a:avLst/>
            <a:gdLst>
              <a:gd name="G0" fmla="+- 1001 0 0"/>
              <a:gd name="T0" fmla="*/ 0 w 1000"/>
              <a:gd name="T1" fmla="*/ 0 h 1000"/>
              <a:gd name="T2" fmla="*/ 1001 w 1000"/>
              <a:gd name="T3" fmla="*/ 0 h 1000"/>
              <a:gd name="T4" fmla="*/ 1001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1001" y="0"/>
                </a:lnTo>
                <a:lnTo>
                  <a:pt x="1001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127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endParaRPr lang="en-US" sz="2400" b="0" dirty="0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0C44F040-96DC-4370-A290-1FE00FE5A5E7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36000" y="6352793"/>
            <a:ext cx="11520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1B9D7A-0C59-45E9-96E9-6065716CA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08D0-5C56-4CC0-905E-2BB4A5101381}" type="datetime4">
              <a:rPr lang="en-US" altLang="zh-CN" smtClean="0"/>
              <a:t>October 20, 2021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15C8A909-55DF-45D6-AEE2-90C87855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Action Recognition for Self-Driving Cars</a:t>
            </a:r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206D5945-4AAF-4BFC-A83E-A7ABFFDB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73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E958B-2D50-431B-96A6-E89DFEC72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EBDBB0-A2C9-4DF0-AD90-F0A6DA6B2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19FA40-D05B-4353-855D-7CC28FCD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D393-9B6D-484D-81F2-FBE54EBC4AF2}" type="datetime4">
              <a:rPr lang="en-US" altLang="zh-CN" smtClean="0"/>
              <a:t>October 20, 2021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7AF2F6-A007-4781-BE44-EAA337BB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Action Recognition for Self-Driving Cars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709B67-33D4-4AAC-B78C-DE36097A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40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6F1EF-A682-4556-9B97-00815637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5602B3-71AE-46ED-B674-459DE0CD7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B742F5-F770-41B4-B6DE-7D39FEC26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411BF4-8E30-45EA-A303-256FCF75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96C6-7C21-449A-9837-04B0E0DB43B3}" type="datetime4">
              <a:rPr lang="en-US" altLang="zh-CN" smtClean="0"/>
              <a:t>October 20, 2021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CB7B9E-D02A-4AD5-A8A0-2744A366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Action Recognition for Self-Driving Cars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25268F-B899-4BE1-9846-3B88C861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89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2D528-4A8C-4B28-8590-FC1D90944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EA5108-FFDC-4E83-967A-0C4647B41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CE2241-3BD5-4A17-B520-094E55372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D98C57-AB45-48F6-8C57-E828F1C53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18D229-A410-4B12-AED7-DE86808A2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D31387-56BA-4ACE-944B-D0A03185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7B5-E726-43EA-BC16-4A7D66628499}" type="datetime4">
              <a:rPr lang="en-US" altLang="zh-CN" smtClean="0"/>
              <a:t>October 20, 2021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88C54B-9DFB-4F29-9554-B8D8ED5F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Action Recognition for Self-Driving Cars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45D6B3-053B-4C21-964A-E9934A86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92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CA4E6-3EF0-4AC6-A1C8-0CCA9FE1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559225-D9D9-4529-8BFD-83FF88C35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8AFA-E1F1-46F6-966D-F323F040F315}" type="datetime4">
              <a:rPr lang="en-US" altLang="zh-CN" smtClean="0"/>
              <a:t>October 20, 2021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D49C86-3F47-47E6-8826-7347E144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Action Recognition for Self-Driving Cars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D2E034-2FAD-40DE-BE68-37EDCC9E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77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FA56F1-03B7-4169-ABE1-7F82A41B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DD33-16D0-410D-B181-0F32D6CA3A13}" type="datetime4">
              <a:rPr lang="en-US" altLang="zh-CN" smtClean="0"/>
              <a:t>October 20, 2021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F44170-EE6A-4D58-A8CD-F2B6D1A8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Action Recognition for Self-Driving Cars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794520-6B2F-43E9-BFFA-DE49AB6D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21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994B34-E66A-4D21-87CC-1A28D9367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A5B631-C1FF-4BC4-8BCB-0231A7CF2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870F1E-5DF4-4073-9EB0-1C461081B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89A21-D140-44FB-859A-E9D97D71CCAC}" type="datetime4">
              <a:rPr lang="en-US" altLang="zh-CN" smtClean="0"/>
              <a:t>October 20, 2021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51E12-70FA-4673-A23F-81B3C6876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Action Recognition for Self-Driving Cars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6605DD-D96E-4F47-AAEE-CAC3488C4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6EE4CE8-67DD-4AAC-82D8-3F81517F66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76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BC509873-016B-4B42-B967-382825E82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090" y="2384612"/>
            <a:ext cx="9144000" cy="2158813"/>
          </a:xfrm>
        </p:spPr>
        <p:txBody>
          <a:bodyPr anchor="ctr">
            <a:noAutofit/>
          </a:bodyPr>
          <a:lstStyle/>
          <a:p>
            <a:pPr algn="l"/>
            <a:r>
              <a:rPr lang="en-US" altLang="zh-CN" sz="3600">
                <a:latin typeface="+mj-lt"/>
              </a:rPr>
              <a:t>Action Recognition for Self-Driving Cars</a:t>
            </a:r>
            <a:endParaRPr lang="zh-CN" altLang="en-US" sz="3600" dirty="0">
              <a:latin typeface="+mj-lt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7372229-BF68-4901-989F-62D7E70061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Semester </a:t>
            </a:r>
            <a:r>
              <a:rPr lang="en-US" altLang="zh-CN" dirty="0"/>
              <a:t>Project</a:t>
            </a:r>
            <a:endParaRPr lang="en-US" altLang="zh-CN" dirty="0">
              <a:latin typeface="+mj-lt"/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2CC55C0-209B-4894-821E-ECBFAE5590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>
                <a:cs typeface="times" panose="02020603050405020304" pitchFamily="18" charset="0"/>
              </a:rPr>
              <a:t>VITA EPFL</a:t>
            </a:r>
            <a:endParaRPr lang="en-US" altLang="zh-CN" dirty="0">
              <a:latin typeface="+mj-lt"/>
              <a:cs typeface="times" panose="02020603050405020304" pitchFamily="18" charset="0"/>
            </a:endParaRPr>
          </a:p>
        </p:txBody>
      </p:sp>
      <p:sp>
        <p:nvSpPr>
          <p:cNvPr id="23" name="副标题 6">
            <a:extLst>
              <a:ext uri="{FF2B5EF4-FFF2-40B4-BE49-F238E27FC236}">
                <a16:creationId xmlns:a16="http://schemas.microsoft.com/office/drawing/2014/main" id="{E33EB3D3-D44A-4418-B2DC-FE9D41BDCFC6}"/>
              </a:ext>
            </a:extLst>
          </p:cNvPr>
          <p:cNvSpPr txBox="1">
            <a:spLocks/>
          </p:cNvSpPr>
          <p:nvPr/>
        </p:nvSpPr>
        <p:spPr>
          <a:xfrm>
            <a:off x="933090" y="4659550"/>
            <a:ext cx="6742033" cy="150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0">
                <a:latin typeface="+mj-lt"/>
                <a:ea typeface="黑体" panose="02010609060101010101" pitchFamily="49" charset="-122"/>
              </a:rPr>
              <a:t>Student: Weijiang Xiong</a:t>
            </a:r>
          </a:p>
          <a:p>
            <a:pPr algn="l"/>
            <a:r>
              <a:rPr lang="en-US" altLang="zh-CN" sz="2400" b="0">
                <a:latin typeface="+mj-lt"/>
                <a:ea typeface="黑体" panose="02010609060101010101" pitchFamily="49" charset="-122"/>
              </a:rPr>
              <a:t>Supervisor: Lorenzo Bertoni, Taylor Mordan</a:t>
            </a:r>
          </a:p>
          <a:p>
            <a:pPr algn="l"/>
            <a:r>
              <a:rPr lang="en-US" altLang="zh-CN" sz="2400" b="0">
                <a:latin typeface="+mj-lt"/>
                <a:ea typeface="黑体" panose="02010609060101010101" pitchFamily="49" charset="-122"/>
              </a:rPr>
              <a:t>Date: </a:t>
            </a:r>
            <a:endParaRPr lang="zh-CN" altLang="en-US" sz="2400" b="0" dirty="0">
              <a:latin typeface="+mj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39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3D9F-E802-4823-9B6C-284F36FA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261110"/>
            <a:ext cx="6150861" cy="504001"/>
          </a:xfrm>
        </p:spPr>
        <p:txBody>
          <a:bodyPr>
            <a:normAutofit/>
          </a:bodyPr>
          <a:lstStyle/>
          <a:p>
            <a:r>
              <a:rPr lang="en-US" altLang="zh-CN"/>
              <a:t>Project Motivation</a:t>
            </a:r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42937-01A2-48C5-8270-2D1B6C83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Action Recognition for Self-Driving Cars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C68BBA-C39A-484D-AC1A-E80F24BB2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49E5-8B86-472C-A97F-3888D935C2A7}" type="datetime4">
              <a:rPr lang="en-US" altLang="zh-CN" smtClean="0"/>
              <a:t>October 20, 2021</a:t>
            </a:fld>
            <a:endParaRPr lang="zh-C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BFCAE8-C65D-46BB-8BAE-4695F17A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60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3D9F-E802-4823-9B6C-284F36FA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261110"/>
            <a:ext cx="6150861" cy="504001"/>
          </a:xfrm>
        </p:spPr>
        <p:txBody>
          <a:bodyPr>
            <a:normAutofit/>
          </a:bodyPr>
          <a:lstStyle/>
          <a:p>
            <a:r>
              <a:rPr lang="en-US" altLang="zh-CN"/>
              <a:t>Results on TCG 4-Class Classification</a:t>
            </a:r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42937-01A2-48C5-8270-2D1B6C83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Action Recognition for Self-Driving Cars</a:t>
            </a:r>
            <a:endParaRPr lang="zh-CN" alt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C86FCAF4-B5F1-45B0-B39B-87F6D2F74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114881"/>
              </p:ext>
            </p:extLst>
          </p:nvPr>
        </p:nvGraphicFramePr>
        <p:xfrm>
          <a:off x="2238857" y="1071880"/>
          <a:ext cx="7714286" cy="47142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34286">
                  <a:extLst>
                    <a:ext uri="{9D8B030D-6E8A-4147-A177-3AD203B41FA5}">
                      <a16:colId xmlns:a16="http://schemas.microsoft.com/office/drawing/2014/main" val="134038820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5745533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33373001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6557841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3395522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7890546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73128080"/>
                    </a:ext>
                  </a:extLst>
                </a:gridCol>
              </a:tblGrid>
              <a:tr h="3507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Cross-subject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Cross-view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5992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Method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Accuracy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Jaccard</a:t>
                      </a: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F1</a:t>
                      </a:r>
                      <a:endParaRPr lang="zh-CN" altLang="en-US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Accuracy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Jaccard</a:t>
                      </a: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F1</a:t>
                      </a:r>
                      <a:endParaRPr lang="zh-CN" altLang="en-US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185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RNN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82.81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57.40</a:t>
                      </a:r>
                      <a:endParaRPr lang="zh-CN" alt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69.45</a:t>
                      </a:r>
                      <a:endParaRPr lang="zh-CN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80.94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57.21</a:t>
                      </a:r>
                      <a:endParaRPr lang="zh-CN" alt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69.98</a:t>
                      </a:r>
                      <a:endParaRPr lang="zh-CN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4116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GRU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84.44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58.16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70.45</a:t>
                      </a:r>
                      <a:endParaRPr lang="zh-CN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83.47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56.25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68.59</a:t>
                      </a:r>
                      <a:endParaRPr lang="zh-CN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42002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LSTM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83.23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56.32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68.59</a:t>
                      </a:r>
                      <a:endParaRPr lang="zh-CN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79.58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52.02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64.62</a:t>
                      </a:r>
                      <a:endParaRPr lang="zh-CN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99962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Att-LSTM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85.67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50.70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61.87</a:t>
                      </a:r>
                      <a:endParaRPr lang="zh-CN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85.30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59.87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71.20</a:t>
                      </a:r>
                      <a:endParaRPr lang="zh-CN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29460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Bi-GRU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86.80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57.25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68.95</a:t>
                      </a:r>
                      <a:endParaRPr lang="zh-CN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/>
                        <a:t>87.37</a:t>
                      </a:r>
                      <a:endParaRPr lang="zh-CN" alt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55.55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67.68</a:t>
                      </a:r>
                      <a:endParaRPr lang="zh-CN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30823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Bi-LSTM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/>
                        <a:t>87.24</a:t>
                      </a:r>
                      <a:endParaRPr lang="zh-CN" alt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/>
                        <a:t>67.00</a:t>
                      </a:r>
                      <a:endParaRPr lang="zh-CN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/>
                        <a:t>78.48</a:t>
                      </a:r>
                      <a:endParaRPr lang="zh-CN" altLang="en-US" b="1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86.66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/>
                        <a:t>65.95</a:t>
                      </a:r>
                      <a:endParaRPr lang="zh-CN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77.14</a:t>
                      </a:r>
                      <a:endParaRPr lang="zh-CN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86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TCN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83.44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62.06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74.23</a:t>
                      </a:r>
                      <a:endParaRPr lang="zh-CN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82.66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63.97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75.95</a:t>
                      </a:r>
                      <a:endParaRPr lang="zh-CN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31216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GCN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65.42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38.55</a:t>
                      </a:r>
                      <a:endParaRPr lang="zh-CN" altLang="en-US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50.73</a:t>
                      </a:r>
                      <a:endParaRPr lang="zh-CN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62.40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35.05</a:t>
                      </a:r>
                      <a:endParaRPr lang="zh-CN" altLang="en-US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48.51</a:t>
                      </a:r>
                      <a:endParaRPr lang="zh-CN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916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MonoLoco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84.68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64.31</a:t>
                      </a:r>
                      <a:endParaRPr lang="zh-CN" alt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76.98</a:t>
                      </a:r>
                      <a:endParaRPr lang="zh-CN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86.01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65.63</a:t>
                      </a:r>
                      <a:endParaRPr lang="zh-CN" alt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/>
                        <a:t>78.47</a:t>
                      </a:r>
                      <a:endParaRPr lang="zh-CN" altLang="en-US" b="1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3351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MonoLoco+LSTM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83.79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47.96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57.56</a:t>
                      </a:r>
                      <a:endParaRPr lang="zh-CN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84.53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50.09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59.42</a:t>
                      </a:r>
                      <a:endParaRPr lang="zh-CN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8972990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C68BBA-C39A-484D-AC1A-E80F24BB2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49E5-8B86-472C-A97F-3888D935C2A7}" type="datetime4">
              <a:rPr lang="en-US" altLang="zh-CN" smtClean="0"/>
              <a:t>October 20, 2021</a:t>
            </a:fld>
            <a:endParaRPr lang="zh-C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BFCAE8-C65D-46BB-8BAE-4695F17A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93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3D9F-E802-4823-9B6C-284F36FA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261110"/>
            <a:ext cx="6150861" cy="504001"/>
          </a:xfrm>
        </p:spPr>
        <p:txBody>
          <a:bodyPr>
            <a:normAutofit/>
          </a:bodyPr>
          <a:lstStyle/>
          <a:p>
            <a:r>
              <a:rPr lang="en-US" altLang="zh-CN"/>
              <a:t>(TODO) Action Recogntion mAP on TITAN</a:t>
            </a:r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42937-01A2-48C5-8270-2D1B6C83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Action Recognition for Self-Driving Cars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324C7-A621-47D1-B210-A176370D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2DB0-B759-4B1D-8FF5-151A43C26E33}" type="datetime4">
              <a:rPr lang="en-US" altLang="zh-CN" smtClean="0"/>
              <a:t>October 20, 2021</a:t>
            </a:fld>
            <a:endParaRPr lang="zh-C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190326-DEF1-4A8C-B376-12FEE4F3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3</a:t>
            </a:fld>
            <a:endParaRPr lang="zh-CN" alt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AB5F89D-D445-46AD-9D38-D852D86D1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712"/>
              </p:ext>
            </p:extLst>
          </p:nvPr>
        </p:nvGraphicFramePr>
        <p:xfrm>
          <a:off x="838200" y="1018540"/>
          <a:ext cx="1008000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0000">
                  <a:extLst>
                    <a:ext uri="{9D8B030D-6E8A-4147-A177-3AD203B41FA5}">
                      <a16:colId xmlns:a16="http://schemas.microsoft.com/office/drawing/2014/main" val="3369091496"/>
                    </a:ext>
                  </a:extLst>
                </a:gridCol>
                <a:gridCol w="1680000">
                  <a:extLst>
                    <a:ext uri="{9D8B030D-6E8A-4147-A177-3AD203B41FA5}">
                      <a16:colId xmlns:a16="http://schemas.microsoft.com/office/drawing/2014/main" val="75536709"/>
                    </a:ext>
                  </a:extLst>
                </a:gridCol>
                <a:gridCol w="1680000">
                  <a:extLst>
                    <a:ext uri="{9D8B030D-6E8A-4147-A177-3AD203B41FA5}">
                      <a16:colId xmlns:a16="http://schemas.microsoft.com/office/drawing/2014/main" val="4263428273"/>
                    </a:ext>
                  </a:extLst>
                </a:gridCol>
                <a:gridCol w="1680000">
                  <a:extLst>
                    <a:ext uri="{9D8B030D-6E8A-4147-A177-3AD203B41FA5}">
                      <a16:colId xmlns:a16="http://schemas.microsoft.com/office/drawing/2014/main" val="4086986037"/>
                    </a:ext>
                  </a:extLst>
                </a:gridCol>
                <a:gridCol w="1680000">
                  <a:extLst>
                    <a:ext uri="{9D8B030D-6E8A-4147-A177-3AD203B41FA5}">
                      <a16:colId xmlns:a16="http://schemas.microsoft.com/office/drawing/2014/main" val="2782608310"/>
                    </a:ext>
                  </a:extLst>
                </a:gridCol>
                <a:gridCol w="1680000">
                  <a:extLst>
                    <a:ext uri="{9D8B030D-6E8A-4147-A177-3AD203B41FA5}">
                      <a16:colId xmlns:a16="http://schemas.microsoft.com/office/drawing/2014/main" val="3787488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Method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I3D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3D ResNet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MonoLoco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6393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Backbone</a:t>
                      </a:r>
                      <a:endParaRPr lang="zh-CN" altLang="en-US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InceptionV1</a:t>
                      </a:r>
                      <a:endParaRPr lang="zh-CN" altLang="en-US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ResNet50</a:t>
                      </a:r>
                      <a:endParaRPr lang="zh-CN" altLang="en-US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7047215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Person</a:t>
                      </a:r>
                      <a:endParaRPr lang="zh-CN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atomic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0.9219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0.7552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15070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simple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0.5318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0.3173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36996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complex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0.9881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0.9880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7005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communicative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0.8649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0.8648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08613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transportive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0.9080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0.9081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34827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overall</a:t>
                      </a:r>
                      <a:endParaRPr lang="zh-CN" alt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0.8429</a:t>
                      </a:r>
                      <a:endParaRPr lang="zh-CN" alt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0.7667</a:t>
                      </a:r>
                      <a:endParaRPr lang="zh-CN" alt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85745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Vehicle</a:t>
                      </a:r>
                      <a:endParaRPr lang="zh-CN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motion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0.9918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0.7132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58997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trunk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1.00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1.00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95375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doors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1.00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1.00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37594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overall</a:t>
                      </a:r>
                      <a:endParaRPr lang="zh-CN" alt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0.9921</a:t>
                      </a:r>
                      <a:endParaRPr lang="zh-CN" alt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0.9044</a:t>
                      </a:r>
                      <a:endParaRPr lang="zh-CN" alt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160383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Overall</a:t>
                      </a:r>
                      <a:endParaRPr lang="zh-CN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0.8946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0.8128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351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203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3D9F-E802-4823-9B6C-284F36FA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Contents</a:t>
            </a:r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42937-01A2-48C5-8270-2D1B6C83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Action Recognition for Self-Driving Cars</a:t>
            </a:r>
            <a:endParaRPr lang="zh-CN" altLang="en-US"/>
          </a:p>
        </p:txBody>
      </p:sp>
      <p:sp>
        <p:nvSpPr>
          <p:cNvPr id="22" name="矩形 5">
            <a:extLst>
              <a:ext uri="{FF2B5EF4-FFF2-40B4-BE49-F238E27FC236}">
                <a16:creationId xmlns:a16="http://schemas.microsoft.com/office/drawing/2014/main" id="{CBAA5EC2-1C24-4A24-B2FA-13BD03E6F5A4}"/>
              </a:ext>
            </a:extLst>
          </p:cNvPr>
          <p:cNvSpPr/>
          <p:nvPr/>
        </p:nvSpPr>
        <p:spPr>
          <a:xfrm>
            <a:off x="1677297" y="1672707"/>
            <a:ext cx="765952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>
                <a:ea typeface="黑体" panose="02010609060101010101" pitchFamily="49" charset="-122"/>
                <a:cs typeface="Times New Roman" panose="02020603050405020304" pitchFamily="18" charset="0"/>
              </a:rPr>
              <a:t>Point 1</a:t>
            </a:r>
          </a:p>
          <a:p>
            <a:pPr marL="342891" indent="-342891">
              <a:buFont typeface="Wingdings" panose="05000000000000000000" pitchFamily="2" charset="2"/>
              <a:buChar char="p"/>
            </a:pPr>
            <a:endParaRPr lang="en-US" altLang="zh-CN" sz="240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>
                <a:ea typeface="黑体" panose="02010609060101010101" pitchFamily="49" charset="-122"/>
                <a:cs typeface="Times New Roman" panose="02020603050405020304" pitchFamily="18" charset="0"/>
              </a:rPr>
              <a:t>Point 2 </a:t>
            </a:r>
          </a:p>
          <a:p>
            <a:pPr marL="342891" indent="-342891">
              <a:buFont typeface="Wingdings" panose="05000000000000000000" pitchFamily="2" charset="2"/>
              <a:buChar char="p"/>
            </a:pPr>
            <a:endParaRPr lang="en-US" altLang="zh-CN" sz="240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>
                <a:ea typeface="黑体" panose="02010609060101010101" pitchFamily="49" charset="-122"/>
                <a:cs typeface="Times New Roman" panose="02020603050405020304" pitchFamily="18" charset="0"/>
              </a:rPr>
              <a:t>Point 3 </a:t>
            </a:r>
          </a:p>
          <a:p>
            <a:pPr marL="342891" indent="-342891">
              <a:buFont typeface="Wingdings" panose="05000000000000000000" pitchFamily="2" charset="2"/>
              <a:buChar char="p"/>
            </a:pPr>
            <a:endParaRPr lang="en-US" altLang="zh-CN" sz="240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>
                <a:ea typeface="黑体" panose="02010609060101010101" pitchFamily="49" charset="-122"/>
                <a:cs typeface="Times New Roman" panose="02020603050405020304" pitchFamily="18" charset="0"/>
              </a:rPr>
              <a:t>Point 4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FD34A-701F-4D0D-ABB3-7989FC7C0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F8A4-1BA7-4E43-8B48-B0A33CB57B3F}" type="datetime4">
              <a:rPr lang="en-US" altLang="zh-CN" smtClean="0"/>
              <a:t>October 20, 2021</a:t>
            </a:fld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32EE8-9762-44CF-ADC4-CCC794E7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86541"/>
      </p:ext>
    </p:extLst>
  </p:cSld>
  <p:clrMapOvr>
    <a:masterClrMapping/>
  </p:clrMapOvr>
</p:sld>
</file>

<file path=ppt/theme/theme1.xml><?xml version="1.0" encoding="utf-8"?>
<a:theme xmlns:a="http://schemas.openxmlformats.org/drawingml/2006/main" name="Title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2FF848B2EF2D42AECC94E4F931728F" ma:contentTypeVersion="0" ma:contentTypeDescription="Crée un document." ma:contentTypeScope="" ma:versionID="0044cfe70ca7a6333f58ddce425e2b0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7e970934e91183f40d3ded36d8cf61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44E36E-1184-469E-B43A-378CABD7D4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73C3299-6523-45DF-8EA1-7763338966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71432C-79B9-4AF1-B0D4-271A8CBD954C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4329</TotalTime>
  <Words>250</Words>
  <Application>Microsoft Office PowerPoint</Application>
  <PresentationFormat>Widescreen</PresentationFormat>
  <Paragraphs>158</Paragraphs>
  <Slides>5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Arial</vt:lpstr>
      <vt:lpstr>Times New Roman</vt:lpstr>
      <vt:lpstr>Wingdings</vt:lpstr>
      <vt:lpstr>Title​​</vt:lpstr>
      <vt:lpstr>Action Recognition for Self-Driving Cars</vt:lpstr>
      <vt:lpstr>Project Motivation</vt:lpstr>
      <vt:lpstr>Results on TCG 4-Class Classification</vt:lpstr>
      <vt:lpstr>(TODO) Action Recogntion mAP on TITAN</vt:lpstr>
      <vt:lpstr>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Weijiang</dc:creator>
  <cp:lastModifiedBy>Weijiang Xiong</cp:lastModifiedBy>
  <cp:revision>644</cp:revision>
  <dcterms:created xsi:type="dcterms:W3CDTF">2019-06-10T04:32:54Z</dcterms:created>
  <dcterms:modified xsi:type="dcterms:W3CDTF">2021-10-20T16:44:23Z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0x010100872FF848B2EF2D42AECC94E4F931728F</vt:lpwstr>
  </property>
</Properties>
</file>